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2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7.xml" ContentType="application/vnd.openxmlformats-officedocument.presentationml.notesSlide+xml"/>
  <Override PartName="/ppt/charts/chart5.xml" ContentType="application/vnd.openxmlformats-officedocument.drawingml.chart+xml"/>
  <Override PartName="/ppt/notesSlides/notesSlide18.xml" ContentType="application/vnd.openxmlformats-officedocument.presentationml.notesSlide+xml"/>
  <Override PartName="/ppt/charts/chart6.xml" ContentType="application/vnd.openxmlformats-officedocument.drawingml.chart+xml"/>
  <Override PartName="/ppt/notesSlides/notesSlide19.xml" ContentType="application/vnd.openxmlformats-officedocument.presentationml.notesSlide+xml"/>
  <Override PartName="/ppt/charts/chart7.xml" ContentType="application/vnd.openxmlformats-officedocument.drawingml.chart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notesSlides/notesSlide32.xml" ContentType="application/vnd.openxmlformats-officedocument.presentationml.notesSlide+xml"/>
  <Override PartName="/ppt/charts/chart10.xml" ContentType="application/vnd.openxmlformats-officedocument.drawingml.chart+xml"/>
  <Override PartName="/ppt/drawings/drawing1.xml" ContentType="application/vnd.openxmlformats-officedocument.drawingml.chartshapes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charts/chart11.xml" ContentType="application/vnd.openxmlformats-officedocument.drawingml.chart+xml"/>
  <Override PartName="/ppt/notesSlides/notesSlide35.xml" ContentType="application/vnd.openxmlformats-officedocument.presentationml.notesSlide+xml"/>
  <Override PartName="/ppt/charts/chart12.xml" ContentType="application/vnd.openxmlformats-officedocument.drawingml.chart+xml"/>
  <Override PartName="/ppt/drawings/drawing2.xml" ContentType="application/vnd.openxmlformats-officedocument.drawingml.chartshapes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charts/chart13.xml" ContentType="application/vnd.openxmlformats-officedocument.drawingml.chart+xml"/>
  <Override PartName="/ppt/drawings/drawing3.xml" ContentType="application/vnd.openxmlformats-officedocument.drawingml.chartshapes+xml"/>
  <Override PartName="/ppt/notesSlides/notesSlide43.xml" ContentType="application/vnd.openxmlformats-officedocument.presentationml.notesSlide+xml"/>
  <Override PartName="/ppt/charts/chart14.xml" ContentType="application/vnd.openxmlformats-officedocument.drawingml.chart+xml"/>
  <Override PartName="/ppt/drawings/drawing4.xml" ContentType="application/vnd.openxmlformats-officedocument.drawingml.chartshapes+xml"/>
  <Override PartName="/ppt/notesSlides/notesSlide44.xml" ContentType="application/vnd.openxmlformats-officedocument.presentationml.notesSlide+xml"/>
  <Override PartName="/ppt/charts/chart1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6"/>
  </p:notesMasterIdLst>
  <p:sldIdLst>
    <p:sldId id="675" r:id="rId2"/>
    <p:sldId id="651" r:id="rId3"/>
    <p:sldId id="822" r:id="rId4"/>
    <p:sldId id="693" r:id="rId5"/>
    <p:sldId id="855" r:id="rId6"/>
    <p:sldId id="768" r:id="rId7"/>
    <p:sldId id="903" r:id="rId8"/>
    <p:sldId id="913" r:id="rId9"/>
    <p:sldId id="905" r:id="rId10"/>
    <p:sldId id="911" r:id="rId11"/>
    <p:sldId id="876" r:id="rId12"/>
    <p:sldId id="776" r:id="rId13"/>
    <p:sldId id="781" r:id="rId14"/>
    <p:sldId id="782" r:id="rId15"/>
    <p:sldId id="893" r:id="rId16"/>
    <p:sldId id="892" r:id="rId17"/>
    <p:sldId id="900" r:id="rId18"/>
    <p:sldId id="916" r:id="rId19"/>
    <p:sldId id="894" r:id="rId20"/>
    <p:sldId id="877" r:id="rId21"/>
    <p:sldId id="887" r:id="rId22"/>
    <p:sldId id="861" r:id="rId23"/>
    <p:sldId id="867" r:id="rId24"/>
    <p:sldId id="896" r:id="rId25"/>
    <p:sldId id="807" r:id="rId26"/>
    <p:sldId id="914" r:id="rId27"/>
    <p:sldId id="889" r:id="rId28"/>
    <p:sldId id="878" r:id="rId29"/>
    <p:sldId id="674" r:id="rId30"/>
    <p:sldId id="658" r:id="rId31"/>
    <p:sldId id="759" r:id="rId32"/>
    <p:sldId id="815" r:id="rId33"/>
    <p:sldId id="760" r:id="rId34"/>
    <p:sldId id="882" r:id="rId35"/>
    <p:sldId id="917" r:id="rId36"/>
    <p:sldId id="886" r:id="rId37"/>
    <p:sldId id="918" r:id="rId38"/>
    <p:sldId id="899" r:id="rId39"/>
    <p:sldId id="898" r:id="rId40"/>
    <p:sldId id="906" r:id="rId41"/>
    <p:sldId id="945" r:id="rId42"/>
    <p:sldId id="909" r:id="rId43"/>
    <p:sldId id="907" r:id="rId44"/>
    <p:sldId id="910" r:id="rId4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0000FF"/>
    <a:srgbClr val="FF5050"/>
    <a:srgbClr val="FF6600"/>
    <a:srgbClr val="FF3300"/>
    <a:srgbClr val="00B050"/>
    <a:srgbClr val="FF0000"/>
    <a:srgbClr val="33CC33"/>
    <a:srgbClr val="E2AC00"/>
    <a:srgbClr val="EEB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776" autoAdjust="0"/>
    <p:restoredTop sz="64314" autoAdjust="0"/>
  </p:normalViewPr>
  <p:slideViewPr>
    <p:cSldViewPr snapToObjects="1">
      <p:cViewPr>
        <p:scale>
          <a:sx n="125" d="100"/>
          <a:sy n="125" d="100"/>
        </p:scale>
        <p:origin x="-264" y="-318"/>
      </p:cViewPr>
      <p:guideLst>
        <p:guide orient="horz" pos="2160"/>
        <p:guide pos="2880"/>
      </p:guideLst>
    </p:cSldViewPr>
  </p:slideViewPr>
  <p:notesTextViewPr>
    <p:cViewPr>
      <p:scale>
        <a:sx n="170" d="100"/>
        <a:sy n="17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vboxsrv\Downloads\hpca_slides.xlsx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vboxsrv\Dropbox\Research\22_DRAM_TLDRAM\CameraReady\useful\tldram_results_color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\\vboxsrv\Dropbox\Research\22_DRAM_TLDRAM\CameraReady\results_slides.xlsx" TargetMode="Externa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\\vboxsrv\Dropbox\Research\22_DRAM_TLDRAM\CameraReady\results_slides.xlsx" TargetMode="Externa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Macintosh%20HD:Users:donghyuk:Dropbox:hpca_slides.xlsx" TargetMode="Externa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Macintosh%20HD:Users:donghyuk:Dropbox:hpca_slides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donghyuk:Dropbox:hpca_slide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vboxsrv\Downloads\hpca_slide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vboxsrv\Dropbox\Research\22_DRAM_TLDRAM\CameraReady\useful\tldram_trend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vboxsrv\Dropbox\Research\22_DRAM_TLDRAM\CameraReady\useful\tldram_trend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vboxsrv\Dropbox\hpca_slide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vboxsrv\Dropbox\hpca_slides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vboxsrv\Downloads\hpca_slides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vboxsrv\Dropbox\Research\22_DRAM_TLDRAM\CameraReady\useful\tldram_results_color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vboxsrv\Dropbox\Research\22_DRAM_TLDRAM\CameraReady\useful\tldram_results_color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5653259558771401"/>
          <c:y val="0.180294865485564"/>
          <c:w val="0.67776737367288498"/>
          <c:h val="0.59149380741469804"/>
        </c:manualLayout>
      </c:layout>
      <c:lineChart>
        <c:grouping val="standard"/>
        <c:varyColors val="0"/>
        <c:ser>
          <c:idx val="0"/>
          <c:order val="0"/>
          <c:tx>
            <c:strRef>
              <c:f>Trend!$C$42</c:f>
              <c:strCache>
                <c:ptCount val="1"/>
                <c:pt idx="0">
                  <c:v>Capacity</c:v>
                </c:pt>
              </c:strCache>
            </c:strRef>
          </c:tx>
          <c:marker>
            <c:symbol val="triangle"/>
            <c:size val="12"/>
          </c:marker>
          <c:cat>
            <c:numRef>
              <c:f>Trend!$D$41:$H$41</c:f>
              <c:numCache>
                <c:formatCode>General</c:formatCode>
                <c:ptCount val="5"/>
                <c:pt idx="0">
                  <c:v>2000</c:v>
                </c:pt>
                <c:pt idx="1">
                  <c:v>2003</c:v>
                </c:pt>
                <c:pt idx="2">
                  <c:v>2006</c:v>
                </c:pt>
                <c:pt idx="3">
                  <c:v>2008</c:v>
                </c:pt>
                <c:pt idx="4">
                  <c:v>2011</c:v>
                </c:pt>
              </c:numCache>
            </c:numRef>
          </c:cat>
          <c:val>
            <c:numRef>
              <c:f>Trend!$D$42:$H$42</c:f>
              <c:numCache>
                <c:formatCode>General</c:formatCode>
                <c:ptCount val="5"/>
                <c:pt idx="0">
                  <c:v>0.125</c:v>
                </c:pt>
                <c:pt idx="1">
                  <c:v>0.25</c:v>
                </c:pt>
                <c:pt idx="2">
                  <c:v>0.5</c:v>
                </c:pt>
                <c:pt idx="3">
                  <c:v>1</c:v>
                </c:pt>
                <c:pt idx="4">
                  <c:v>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1202688"/>
        <c:axId val="201258112"/>
      </c:lineChart>
      <c:lineChart>
        <c:grouping val="standard"/>
        <c:varyColors val="0"/>
        <c:ser>
          <c:idx val="1"/>
          <c:order val="1"/>
          <c:tx>
            <c:strRef>
              <c:f>Trend!$C$43</c:f>
              <c:strCache>
                <c:ptCount val="1"/>
                <c:pt idx="0">
                  <c:v>Latency (tRC)</c:v>
                </c:pt>
              </c:strCache>
            </c:strRef>
          </c:tx>
          <c:marker>
            <c:symbol val="square"/>
            <c:size val="10"/>
          </c:marker>
          <c:cat>
            <c:numRef>
              <c:f>Trend!$D$41:$H$41</c:f>
              <c:numCache>
                <c:formatCode>General</c:formatCode>
                <c:ptCount val="5"/>
                <c:pt idx="0">
                  <c:v>2000</c:v>
                </c:pt>
                <c:pt idx="1">
                  <c:v>2003</c:v>
                </c:pt>
                <c:pt idx="2">
                  <c:v>2006</c:v>
                </c:pt>
                <c:pt idx="3">
                  <c:v>2008</c:v>
                </c:pt>
                <c:pt idx="4">
                  <c:v>2011</c:v>
                </c:pt>
              </c:numCache>
            </c:numRef>
          </c:cat>
          <c:val>
            <c:numRef>
              <c:f>Trend!$D$43:$H$43</c:f>
              <c:numCache>
                <c:formatCode>General</c:formatCode>
                <c:ptCount val="5"/>
                <c:pt idx="0">
                  <c:v>65</c:v>
                </c:pt>
                <c:pt idx="1">
                  <c:v>60</c:v>
                </c:pt>
                <c:pt idx="2">
                  <c:v>57.5</c:v>
                </c:pt>
                <c:pt idx="3">
                  <c:v>49.5</c:v>
                </c:pt>
                <c:pt idx="4">
                  <c:v>47.91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1270400"/>
        <c:axId val="201260032"/>
      </c:lineChart>
      <c:catAx>
        <c:axId val="20120268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800"/>
                </a:pPr>
                <a:r>
                  <a:rPr lang="en-US" sz="2800"/>
                  <a:t>Year</a:t>
                </a:r>
              </a:p>
            </c:rich>
          </c:tx>
          <c:layout>
            <c:manualLayout>
              <c:xMode val="edge"/>
              <c:yMode val="edge"/>
              <c:x val="0.450371237379111"/>
              <c:y val="0.894271038385827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201258112"/>
        <c:crosses val="autoZero"/>
        <c:auto val="1"/>
        <c:lblAlgn val="ctr"/>
        <c:lblOffset val="100"/>
        <c:noMultiLvlLbl val="0"/>
      </c:catAx>
      <c:valAx>
        <c:axId val="20125811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2800">
                    <a:solidFill>
                      <a:schemeClr val="accent1"/>
                    </a:solidFill>
                  </a:defRPr>
                </a:pPr>
                <a:r>
                  <a:rPr lang="en-US" sz="2800" dirty="0">
                    <a:solidFill>
                      <a:schemeClr val="accent1"/>
                    </a:solidFill>
                  </a:rPr>
                  <a:t>Capacity (Gb)</a:t>
                </a:r>
              </a:p>
            </c:rich>
          </c:tx>
          <c:layout/>
          <c:overlay val="0"/>
        </c:title>
        <c:numFmt formatCode="#,##0.0" sourceLinked="0"/>
        <c:majorTickMark val="out"/>
        <c:minorTickMark val="none"/>
        <c:tickLblPos val="nextTo"/>
        <c:txPr>
          <a:bodyPr/>
          <a:lstStyle/>
          <a:p>
            <a:pPr>
              <a:defRPr sz="2400">
                <a:solidFill>
                  <a:schemeClr val="tx1"/>
                </a:solidFill>
              </a:defRPr>
            </a:pPr>
            <a:endParaRPr lang="en-US"/>
          </a:p>
        </c:txPr>
        <c:crossAx val="201202688"/>
        <c:crosses val="autoZero"/>
        <c:crossBetween val="between"/>
      </c:valAx>
      <c:valAx>
        <c:axId val="201260032"/>
        <c:scaling>
          <c:orientation val="minMax"/>
          <c:max val="100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 sz="2800">
                    <a:solidFill>
                      <a:schemeClr val="accent2"/>
                    </a:solidFill>
                  </a:defRPr>
                </a:pPr>
                <a:r>
                  <a:rPr lang="en-US" sz="2800">
                    <a:solidFill>
                      <a:schemeClr val="accent2"/>
                    </a:solidFill>
                  </a:rPr>
                  <a:t>Latency (ns)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201270400"/>
        <c:crosses val="max"/>
        <c:crossBetween val="between"/>
        <c:majorUnit val="20"/>
      </c:valAx>
      <c:catAx>
        <c:axId val="20127040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01260032"/>
        <c:crosses val="autoZero"/>
        <c:auto val="1"/>
        <c:lblAlgn val="ctr"/>
        <c:lblOffset val="100"/>
        <c:noMultiLvlLbl val="0"/>
      </c:catAx>
    </c:plotArea>
    <c:legend>
      <c:legendPos val="t"/>
      <c:layout/>
      <c:overlay val="0"/>
      <c:txPr>
        <a:bodyPr/>
        <a:lstStyle/>
        <a:p>
          <a:pPr>
            <a:defRPr sz="28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8721503808906299"/>
          <c:y val="9.0690131859577305E-2"/>
          <c:w val="0.52913951518902502"/>
          <c:h val="0.6887516546002170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Sheet4!$B$20</c:f>
              <c:strCache>
                <c:ptCount val="1"/>
                <c:pt idx="0">
                  <c:v>SC</c:v>
                </c:pt>
              </c:strCache>
            </c:strRef>
          </c:tx>
          <c:spPr>
            <a:ln w="12700">
              <a:solidFill>
                <a:srgbClr val="0070C0"/>
              </a:solidFill>
            </a:ln>
          </c:spPr>
          <c:invertIfNegative val="0"/>
          <c:cat>
            <c:numRef>
              <c:f>Sheet4!$C$19:$K$19</c:f>
              <c:numCache>
                <c:formatCode>General</c:formatCode>
                <c:ptCount val="9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16</c:v>
                </c:pt>
                <c:pt idx="5">
                  <c:v>32</c:v>
                </c:pt>
                <c:pt idx="6">
                  <c:v>64</c:v>
                </c:pt>
                <c:pt idx="7">
                  <c:v>128</c:v>
                </c:pt>
                <c:pt idx="8">
                  <c:v>256</c:v>
                </c:pt>
              </c:numCache>
            </c:numRef>
          </c:cat>
          <c:val>
            <c:numRef>
              <c:f>Sheet4!$C$20:$K$20</c:f>
              <c:numCache>
                <c:formatCode>0.00%</c:formatCode>
                <c:ptCount val="9"/>
                <c:pt idx="0">
                  <c:v>9.3347244427178705E-2</c:v>
                </c:pt>
                <c:pt idx="1">
                  <c:v>0.10478656814195</c:v>
                </c:pt>
                <c:pt idx="2">
                  <c:v>0.111842512822593</c:v>
                </c:pt>
                <c:pt idx="3">
                  <c:v>0.117258110410358</c:v>
                </c:pt>
                <c:pt idx="4">
                  <c:v>0.119577733133279</c:v>
                </c:pt>
                <c:pt idx="5">
                  <c:v>0.122556579187465</c:v>
                </c:pt>
                <c:pt idx="6">
                  <c:v>0.10751436324401401</c:v>
                </c:pt>
                <c:pt idx="7">
                  <c:v>0.108030409455294</c:v>
                </c:pt>
                <c:pt idx="8">
                  <c:v>8.4031668035316601E-2</c:v>
                </c:pt>
              </c:numCache>
            </c:numRef>
          </c:val>
        </c:ser>
        <c:ser>
          <c:idx val="1"/>
          <c:order val="1"/>
          <c:tx>
            <c:strRef>
              <c:f>Sheet4!$B$21</c:f>
              <c:strCache>
                <c:ptCount val="1"/>
                <c:pt idx="0">
                  <c:v>WMC</c:v>
                </c:pt>
              </c:strCache>
            </c:strRef>
          </c:tx>
          <c:spPr>
            <a:ln w="12700">
              <a:solidFill>
                <a:srgbClr val="FF0000"/>
              </a:solidFill>
            </a:ln>
          </c:spPr>
          <c:invertIfNegative val="0"/>
          <c:cat>
            <c:numRef>
              <c:f>Sheet4!$C$19:$K$19</c:f>
              <c:numCache>
                <c:formatCode>General</c:formatCode>
                <c:ptCount val="9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16</c:v>
                </c:pt>
                <c:pt idx="5">
                  <c:v>32</c:v>
                </c:pt>
                <c:pt idx="6">
                  <c:v>64</c:v>
                </c:pt>
                <c:pt idx="7">
                  <c:v>128</c:v>
                </c:pt>
                <c:pt idx="8">
                  <c:v>256</c:v>
                </c:pt>
              </c:numCache>
            </c:numRef>
          </c:cat>
          <c:val>
            <c:numRef>
              <c:f>Sheet4!$C$21:$K$21</c:f>
              <c:numCache>
                <c:formatCode>0.00%</c:formatCode>
                <c:ptCount val="9"/>
                <c:pt idx="0">
                  <c:v>7.3020507889049804E-2</c:v>
                </c:pt>
                <c:pt idx="1">
                  <c:v>8.3047121097306498E-2</c:v>
                </c:pt>
                <c:pt idx="2">
                  <c:v>9.12037312739193E-2</c:v>
                </c:pt>
                <c:pt idx="3">
                  <c:v>9.81172074077203E-2</c:v>
                </c:pt>
                <c:pt idx="4">
                  <c:v>0.10459073091519699</c:v>
                </c:pt>
                <c:pt idx="5">
                  <c:v>0.113158814382775</c:v>
                </c:pt>
                <c:pt idx="6">
                  <c:v>0.10892171586974</c:v>
                </c:pt>
                <c:pt idx="7">
                  <c:v>0.108731285123899</c:v>
                </c:pt>
                <c:pt idx="8">
                  <c:v>8.6014093371473893E-2</c:v>
                </c:pt>
              </c:numCache>
            </c:numRef>
          </c:val>
        </c:ser>
        <c:ser>
          <c:idx val="2"/>
          <c:order val="2"/>
          <c:tx>
            <c:strRef>
              <c:f>Sheet4!$B$22</c:f>
              <c:strCache>
                <c:ptCount val="1"/>
                <c:pt idx="0">
                  <c:v>BBC</c:v>
                </c:pt>
              </c:strCache>
            </c:strRef>
          </c:tx>
          <c:spPr>
            <a:ln w="12700">
              <a:solidFill>
                <a:srgbClr val="00B050"/>
              </a:solidFill>
            </a:ln>
          </c:spPr>
          <c:invertIfNegative val="0"/>
          <c:cat>
            <c:numRef>
              <c:f>Sheet4!$C$19:$K$19</c:f>
              <c:numCache>
                <c:formatCode>General</c:formatCode>
                <c:ptCount val="9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16</c:v>
                </c:pt>
                <c:pt idx="5">
                  <c:v>32</c:v>
                </c:pt>
                <c:pt idx="6">
                  <c:v>64</c:v>
                </c:pt>
                <c:pt idx="7">
                  <c:v>128</c:v>
                </c:pt>
                <c:pt idx="8">
                  <c:v>256</c:v>
                </c:pt>
              </c:numCache>
            </c:numRef>
          </c:cat>
          <c:val>
            <c:numRef>
              <c:f>Sheet4!$C$22:$K$22</c:f>
              <c:numCache>
                <c:formatCode>0.00%</c:formatCode>
                <c:ptCount val="9"/>
                <c:pt idx="0">
                  <c:v>9.3347244427178705E-2</c:v>
                </c:pt>
                <c:pt idx="1">
                  <c:v>0.101650751157403</c:v>
                </c:pt>
                <c:pt idx="2">
                  <c:v>0.10948983228364</c:v>
                </c:pt>
                <c:pt idx="3">
                  <c:v>0.11549390786583601</c:v>
                </c:pt>
                <c:pt idx="4">
                  <c:v>0.121157629234314</c:v>
                </c:pt>
                <c:pt idx="5">
                  <c:v>0.12737031501417101</c:v>
                </c:pt>
                <c:pt idx="6">
                  <c:v>0.113307512756783</c:v>
                </c:pt>
                <c:pt idx="7">
                  <c:v>0.10909961731013</c:v>
                </c:pt>
                <c:pt idx="8">
                  <c:v>8.5970074726897203E-2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8334208"/>
        <c:axId val="208348288"/>
      </c:barChart>
      <c:catAx>
        <c:axId val="208334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208348288"/>
        <c:crosses val="autoZero"/>
        <c:auto val="1"/>
        <c:lblAlgn val="ctr"/>
        <c:lblOffset val="100"/>
        <c:noMultiLvlLbl val="0"/>
      </c:catAx>
      <c:valAx>
        <c:axId val="208348288"/>
        <c:scaling>
          <c:orientation val="minMax"/>
          <c:max val="0.15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208334208"/>
        <c:crosses val="autoZero"/>
        <c:crossBetween val="between"/>
        <c:majorUnit val="0.03"/>
      </c:valAx>
      <c:spPr>
        <a:noFill/>
      </c:spPr>
    </c:plotArea>
    <c:legend>
      <c:legendPos val="t"/>
      <c:layout>
        <c:manualLayout>
          <c:xMode val="edge"/>
          <c:yMode val="edge"/>
          <c:x val="0.38484418000486598"/>
          <c:y val="8.5613258066030096E-2"/>
          <c:w val="0.30177223132657699"/>
          <c:h val="0.13343367886331201"/>
        </c:manualLayout>
      </c:layout>
      <c:overlay val="0"/>
      <c:txPr>
        <a:bodyPr/>
        <a:lstStyle/>
        <a:p>
          <a:pPr>
            <a:defRPr sz="2800"/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758877769246"/>
          <c:y val="8.2057376610734797E-2"/>
          <c:w val="0.848883238964799"/>
          <c:h val="0.744043107927111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Sheet3!$C$32</c:f>
              <c:strCache>
                <c:ptCount val="1"/>
                <c:pt idx="0">
                  <c:v>SC</c:v>
                </c:pt>
              </c:strCache>
            </c:strRef>
          </c:tx>
          <c:invertIfNegative val="0"/>
          <c:cat>
            <c:numRef>
              <c:f>Sheet3!$B$33:$B$36</c:f>
              <c:numCache>
                <c:formatCode>General</c:formatCode>
                <c:ptCount val="4"/>
                <c:pt idx="0">
                  <c:v>16</c:v>
                </c:pt>
                <c:pt idx="1">
                  <c:v>32</c:v>
                </c:pt>
                <c:pt idx="2">
                  <c:v>64</c:v>
                </c:pt>
                <c:pt idx="3">
                  <c:v>128</c:v>
                </c:pt>
              </c:numCache>
            </c:numRef>
          </c:cat>
          <c:val>
            <c:numRef>
              <c:f>Sheet3!$C$33:$C$36</c:f>
              <c:numCache>
                <c:formatCode>General</c:formatCode>
                <c:ptCount val="4"/>
                <c:pt idx="0">
                  <c:v>2.6373189999999901E-2</c:v>
                </c:pt>
                <c:pt idx="1">
                  <c:v>3.7619579E-2</c:v>
                </c:pt>
                <c:pt idx="2">
                  <c:v>6.8551023029156805E-2</c:v>
                </c:pt>
                <c:pt idx="3">
                  <c:v>0.111834435</c:v>
                </c:pt>
              </c:numCache>
            </c:numRef>
          </c:val>
        </c:ser>
        <c:ser>
          <c:idx val="1"/>
          <c:order val="1"/>
          <c:tx>
            <c:strRef>
              <c:f>Sheet3!$D$32</c:f>
              <c:strCache>
                <c:ptCount val="1"/>
                <c:pt idx="0">
                  <c:v>WMC</c:v>
                </c:pt>
              </c:strCache>
            </c:strRef>
          </c:tx>
          <c:invertIfNegative val="0"/>
          <c:cat>
            <c:numRef>
              <c:f>Sheet3!$B$33:$B$36</c:f>
              <c:numCache>
                <c:formatCode>General</c:formatCode>
                <c:ptCount val="4"/>
                <c:pt idx="0">
                  <c:v>16</c:v>
                </c:pt>
                <c:pt idx="1">
                  <c:v>32</c:v>
                </c:pt>
                <c:pt idx="2">
                  <c:v>64</c:v>
                </c:pt>
                <c:pt idx="3">
                  <c:v>128</c:v>
                </c:pt>
              </c:numCache>
            </c:numRef>
          </c:cat>
          <c:val>
            <c:numRef>
              <c:f>Sheet3!$D$33:$D$36</c:f>
              <c:numCache>
                <c:formatCode>General</c:formatCode>
                <c:ptCount val="4"/>
                <c:pt idx="0">
                  <c:v>1.9600915999999899E-2</c:v>
                </c:pt>
                <c:pt idx="1">
                  <c:v>5.06259469999999E-2</c:v>
                </c:pt>
                <c:pt idx="2">
                  <c:v>0.112463959</c:v>
                </c:pt>
                <c:pt idx="3">
                  <c:v>0.16250627200000001</c:v>
                </c:pt>
              </c:numCache>
            </c:numRef>
          </c:val>
        </c:ser>
        <c:ser>
          <c:idx val="2"/>
          <c:order val="2"/>
          <c:tx>
            <c:strRef>
              <c:f>Sheet3!$E$32</c:f>
              <c:strCache>
                <c:ptCount val="1"/>
                <c:pt idx="0">
                  <c:v>BBC</c:v>
                </c:pt>
              </c:strCache>
            </c:strRef>
          </c:tx>
          <c:invertIfNegative val="0"/>
          <c:cat>
            <c:numRef>
              <c:f>Sheet3!$B$33:$B$36</c:f>
              <c:numCache>
                <c:formatCode>General</c:formatCode>
                <c:ptCount val="4"/>
                <c:pt idx="0">
                  <c:v>16</c:v>
                </c:pt>
                <c:pt idx="1">
                  <c:v>32</c:v>
                </c:pt>
                <c:pt idx="2">
                  <c:v>64</c:v>
                </c:pt>
                <c:pt idx="3">
                  <c:v>128</c:v>
                </c:pt>
              </c:numCache>
            </c:numRef>
          </c:cat>
          <c:val>
            <c:numRef>
              <c:f>Sheet3!$E$33:$E$36</c:f>
              <c:numCache>
                <c:formatCode>General</c:formatCode>
                <c:ptCount val="4"/>
                <c:pt idx="0">
                  <c:v>4.8098398000000001E-2</c:v>
                </c:pt>
                <c:pt idx="1">
                  <c:v>8.0152142999999995E-2</c:v>
                </c:pt>
                <c:pt idx="2">
                  <c:v>0.118456017</c:v>
                </c:pt>
                <c:pt idx="3">
                  <c:v>0.16810461700000001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8579584"/>
        <c:axId val="208585472"/>
      </c:barChart>
      <c:catAx>
        <c:axId val="2085795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208585472"/>
        <c:crosses val="autoZero"/>
        <c:auto val="1"/>
        <c:lblAlgn val="ctr"/>
        <c:lblOffset val="0"/>
        <c:noMultiLvlLbl val="0"/>
      </c:catAx>
      <c:valAx>
        <c:axId val="208585472"/>
        <c:scaling>
          <c:orientation val="minMax"/>
          <c:max val="0.2"/>
          <c:min val="0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208579584"/>
        <c:crosses val="autoZero"/>
        <c:crossBetween val="between"/>
        <c:majorUnit val="0.05"/>
      </c:valAx>
    </c:plotArea>
    <c:legend>
      <c:legendPos val="t"/>
      <c:legendEntry>
        <c:idx val="0"/>
        <c:txPr>
          <a:bodyPr/>
          <a:lstStyle/>
          <a:p>
            <a:pPr>
              <a:defRPr sz="2800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2800"/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2800"/>
            </a:pPr>
            <a:endParaRPr lang="en-US"/>
          </a:p>
        </c:txPr>
      </c:legendEntry>
      <c:layout>
        <c:manualLayout>
          <c:xMode val="edge"/>
          <c:yMode val="edge"/>
          <c:x val="0.10258049883140199"/>
          <c:y val="7.9924647453568004E-2"/>
          <c:w val="0.70788607633488698"/>
          <c:h val="0.20128842897778901"/>
        </c:manualLayout>
      </c:layout>
      <c:overlay val="0"/>
      <c:txPr>
        <a:bodyPr/>
        <a:lstStyle/>
        <a:p>
          <a:pPr>
            <a:defRPr sz="28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3605517854759"/>
          <c:y val="4.2105234075677497E-2"/>
          <c:w val="0.82563133070983297"/>
          <c:h val="0.670248519350397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Sheet3!$G$39</c:f>
              <c:strCache>
                <c:ptCount val="1"/>
                <c:pt idx="0">
                  <c:v>SC</c:v>
                </c:pt>
              </c:strCache>
            </c:strRef>
          </c:tx>
          <c:invertIfNegative val="0"/>
          <c:cat>
            <c:numRef>
              <c:f>Sheet3!$F$40:$F$43</c:f>
              <c:numCache>
                <c:formatCode>General</c:formatCode>
                <c:ptCount val="4"/>
                <c:pt idx="0">
                  <c:v>16</c:v>
                </c:pt>
                <c:pt idx="1">
                  <c:v>32</c:v>
                </c:pt>
                <c:pt idx="2">
                  <c:v>64</c:v>
                </c:pt>
                <c:pt idx="3">
                  <c:v>128</c:v>
                </c:pt>
              </c:numCache>
            </c:numRef>
          </c:cat>
          <c:val>
            <c:numRef>
              <c:f>Sheet3!$G$40:$G$43</c:f>
              <c:numCache>
                <c:formatCode>General</c:formatCode>
                <c:ptCount val="4"/>
                <c:pt idx="0">
                  <c:v>0.117312300018063</c:v>
                </c:pt>
                <c:pt idx="1">
                  <c:v>0.119857670718061</c:v>
                </c:pt>
                <c:pt idx="2">
                  <c:v>0.10966201203480699</c:v>
                </c:pt>
                <c:pt idx="3">
                  <c:v>0.103196868347343</c:v>
                </c:pt>
              </c:numCache>
            </c:numRef>
          </c:val>
        </c:ser>
        <c:ser>
          <c:idx val="1"/>
          <c:order val="1"/>
          <c:tx>
            <c:strRef>
              <c:f>Sheet3!$H$39</c:f>
              <c:strCache>
                <c:ptCount val="1"/>
                <c:pt idx="0">
                  <c:v>WMC</c:v>
                </c:pt>
              </c:strCache>
            </c:strRef>
          </c:tx>
          <c:invertIfNegative val="0"/>
          <c:cat>
            <c:numRef>
              <c:f>Sheet3!$F$40:$F$43</c:f>
              <c:numCache>
                <c:formatCode>General</c:formatCode>
                <c:ptCount val="4"/>
                <c:pt idx="0">
                  <c:v>16</c:v>
                </c:pt>
                <c:pt idx="1">
                  <c:v>32</c:v>
                </c:pt>
                <c:pt idx="2">
                  <c:v>64</c:v>
                </c:pt>
                <c:pt idx="3">
                  <c:v>128</c:v>
                </c:pt>
              </c:numCache>
            </c:numRef>
          </c:cat>
          <c:val>
            <c:numRef>
              <c:f>Sheet3!$H$40:$H$43</c:f>
              <c:numCache>
                <c:formatCode>General</c:formatCode>
                <c:ptCount val="4"/>
                <c:pt idx="0">
                  <c:v>0.10995201976069099</c:v>
                </c:pt>
                <c:pt idx="1">
                  <c:v>0.122554681812928</c:v>
                </c:pt>
                <c:pt idx="2">
                  <c:v>0.108215572105267</c:v>
                </c:pt>
                <c:pt idx="3">
                  <c:v>0.102950179108745</c:v>
                </c:pt>
              </c:numCache>
            </c:numRef>
          </c:val>
        </c:ser>
        <c:ser>
          <c:idx val="2"/>
          <c:order val="2"/>
          <c:tx>
            <c:strRef>
              <c:f>Sheet3!$I$39</c:f>
              <c:strCache>
                <c:ptCount val="1"/>
                <c:pt idx="0">
                  <c:v>BBC</c:v>
                </c:pt>
              </c:strCache>
            </c:strRef>
          </c:tx>
          <c:invertIfNegative val="0"/>
          <c:cat>
            <c:numRef>
              <c:f>Sheet3!$F$40:$F$43</c:f>
              <c:numCache>
                <c:formatCode>General</c:formatCode>
                <c:ptCount val="4"/>
                <c:pt idx="0">
                  <c:v>16</c:v>
                </c:pt>
                <c:pt idx="1">
                  <c:v>32</c:v>
                </c:pt>
                <c:pt idx="2">
                  <c:v>64</c:v>
                </c:pt>
                <c:pt idx="3">
                  <c:v>128</c:v>
                </c:pt>
              </c:numCache>
            </c:numRef>
          </c:cat>
          <c:val>
            <c:numRef>
              <c:f>Sheet3!$I$40:$I$43</c:f>
              <c:numCache>
                <c:formatCode>General</c:formatCode>
                <c:ptCount val="4"/>
                <c:pt idx="0">
                  <c:v>0.12134280731328</c:v>
                </c:pt>
                <c:pt idx="1">
                  <c:v>0.12615270977490001</c:v>
                </c:pt>
                <c:pt idx="2">
                  <c:v>0.109856810593552</c:v>
                </c:pt>
                <c:pt idx="3">
                  <c:v>0.103193411748744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0229888"/>
        <c:axId val="210231680"/>
      </c:barChart>
      <c:catAx>
        <c:axId val="210229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210231680"/>
        <c:crosses val="autoZero"/>
        <c:auto val="1"/>
        <c:lblAlgn val="ctr"/>
        <c:lblOffset val="0"/>
        <c:noMultiLvlLbl val="0"/>
      </c:catAx>
      <c:valAx>
        <c:axId val="210231680"/>
        <c:scaling>
          <c:orientation val="minMax"/>
          <c:max val="0.2"/>
          <c:min val="0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210229888"/>
        <c:crosses val="autoZero"/>
        <c:crossBetween val="between"/>
        <c:majorUnit val="0.05"/>
      </c:valAx>
    </c:plotArea>
    <c:legend>
      <c:legendPos val="t"/>
      <c:legendEntry>
        <c:idx val="0"/>
        <c:txPr>
          <a:bodyPr/>
          <a:lstStyle/>
          <a:p>
            <a:pPr>
              <a:defRPr sz="2800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2800"/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2800"/>
            </a:pPr>
            <a:endParaRPr lang="en-US"/>
          </a:p>
        </c:txPr>
      </c:legendEntry>
      <c:layout>
        <c:manualLayout>
          <c:xMode val="edge"/>
          <c:yMode val="edge"/>
          <c:x val="0.14182683633236001"/>
          <c:y val="4.6294535948854902E-2"/>
          <c:w val="0.65408354193787999"/>
          <c:h val="0.157569444458626"/>
        </c:manualLayout>
      </c:layout>
      <c:overlay val="0"/>
      <c:txPr>
        <a:bodyPr/>
        <a:lstStyle/>
        <a:p>
          <a:pPr>
            <a:defRPr sz="28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1438041507082101"/>
          <c:y val="0.13907016379287801"/>
          <c:w val="0.66802618438627004"/>
          <c:h val="0.539254314731273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[2]Summary_Partition!$C$26</c:f>
              <c:strCache>
                <c:ptCount val="1"/>
                <c:pt idx="0">
                  <c:v>Performance Improvement</c:v>
                </c:pt>
              </c:strCache>
            </c:strRef>
          </c:tx>
          <c:invertIfNegative val="0"/>
          <c:cat>
            <c:strRef>
              <c:f>[2]Summary_Partition!$B$27:$B$29</c:f>
              <c:strCache>
                <c:ptCount val="3"/>
                <c:pt idx="0">
                  <c:v>1 (1-ch)</c:v>
                </c:pt>
                <c:pt idx="1">
                  <c:v>2 (2-ch)</c:v>
                </c:pt>
                <c:pt idx="2">
                  <c:v>4 (4-ch)</c:v>
                </c:pt>
              </c:strCache>
            </c:strRef>
          </c:cat>
          <c:val>
            <c:numRef>
              <c:f>[2]Summary_Partition!$C$27:$C$29</c:f>
              <c:numCache>
                <c:formatCode>0.00%</c:formatCode>
                <c:ptCount val="3"/>
                <c:pt idx="0">
                  <c:v>7.9000000000000001E-2</c:v>
                </c:pt>
                <c:pt idx="1">
                  <c:v>8.2000000000000003E-2</c:v>
                </c:pt>
                <c:pt idx="2">
                  <c:v>9.9274000097906601E-2</c:v>
                </c:pt>
              </c:numCache>
            </c:numRef>
          </c:val>
        </c:ser>
        <c:ser>
          <c:idx val="1"/>
          <c:order val="1"/>
          <c:tx>
            <c:strRef>
              <c:f>[2]Summary_Partition!$D$26</c:f>
              <c:strCache>
                <c:ptCount val="1"/>
                <c:pt idx="0">
                  <c:v>Power Reduction</c:v>
                </c:pt>
              </c:strCache>
            </c:strRef>
          </c:tx>
          <c:invertIfNegative val="0"/>
          <c:cat>
            <c:strRef>
              <c:f>[2]Summary_Partition!$B$27:$B$29</c:f>
              <c:strCache>
                <c:ptCount val="3"/>
                <c:pt idx="0">
                  <c:v>1 (1-ch)</c:v>
                </c:pt>
                <c:pt idx="1">
                  <c:v>2 (2-ch)</c:v>
                </c:pt>
                <c:pt idx="2">
                  <c:v>4 (4-ch)</c:v>
                </c:pt>
              </c:strCache>
            </c:strRef>
          </c:cat>
          <c:val>
            <c:numRef>
              <c:f>[2]Summary_Partition!$D$27:$D$29</c:f>
              <c:numCache>
                <c:formatCode>0.00%</c:formatCode>
                <c:ptCount val="3"/>
                <c:pt idx="0">
                  <c:v>9.3589191286364906E-2</c:v>
                </c:pt>
                <c:pt idx="1">
                  <c:v>0.118260012209372</c:v>
                </c:pt>
                <c:pt idx="2">
                  <c:v>0.14278492031277801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0281984"/>
        <c:axId val="210283520"/>
      </c:barChart>
      <c:catAx>
        <c:axId val="21028198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210283520"/>
        <c:crosses val="autoZero"/>
        <c:auto val="1"/>
        <c:lblAlgn val="ctr"/>
        <c:lblOffset val="0"/>
        <c:noMultiLvlLbl val="0"/>
      </c:catAx>
      <c:valAx>
        <c:axId val="210283520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210281984"/>
        <c:crosses val="autoZero"/>
        <c:crossBetween val="between"/>
        <c:majorUnit val="0.05"/>
      </c:valAx>
    </c:plotArea>
    <c:legend>
      <c:legendPos val="t"/>
      <c:layout>
        <c:manualLayout>
          <c:xMode val="edge"/>
          <c:yMode val="edge"/>
          <c:x val="0.21336241720125801"/>
          <c:y val="0.138105257166522"/>
          <c:w val="0.45490338569827798"/>
          <c:h val="0.18633127872275901"/>
        </c:manualLayout>
      </c:layout>
      <c:overlay val="0"/>
      <c:txPr>
        <a:bodyPr/>
        <a:lstStyle/>
        <a:p>
          <a:pPr>
            <a:defRPr sz="2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6246940904238703"/>
          <c:y val="0.13907016379287801"/>
          <c:w val="0.65807312912385796"/>
          <c:h val="0.539254314731273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[2]Summary_Partition!$C$20</c:f>
              <c:strCache>
                <c:ptCount val="1"/>
                <c:pt idx="0">
                  <c:v>Performance Improvement</c:v>
                </c:pt>
              </c:strCache>
            </c:strRef>
          </c:tx>
          <c:invertIfNegative val="0"/>
          <c:cat>
            <c:strRef>
              <c:f>[2]Summary_Partition!$B$21:$B$23</c:f>
              <c:strCache>
                <c:ptCount val="3"/>
                <c:pt idx="0">
                  <c:v>1 (1-ch)</c:v>
                </c:pt>
                <c:pt idx="1">
                  <c:v>2 (2-ch)</c:v>
                </c:pt>
                <c:pt idx="2">
                  <c:v>4 (4-ch)</c:v>
                </c:pt>
              </c:strCache>
            </c:strRef>
          </c:cat>
          <c:val>
            <c:numRef>
              <c:f>[2]Summary_Partition!$C$21:$C$23</c:f>
              <c:numCache>
                <c:formatCode>0.00%</c:formatCode>
                <c:ptCount val="3"/>
                <c:pt idx="0">
                  <c:v>8.8490300767194899E-2</c:v>
                </c:pt>
                <c:pt idx="1">
                  <c:v>0.115970073292258</c:v>
                </c:pt>
                <c:pt idx="2">
                  <c:v>7.1915928047437294E-2</c:v>
                </c:pt>
              </c:numCache>
            </c:numRef>
          </c:val>
        </c:ser>
        <c:ser>
          <c:idx val="1"/>
          <c:order val="1"/>
          <c:tx>
            <c:strRef>
              <c:f>[2]Summary_Partition!$D$20</c:f>
              <c:strCache>
                <c:ptCount val="1"/>
                <c:pt idx="0">
                  <c:v>Power Reduction</c:v>
                </c:pt>
              </c:strCache>
            </c:strRef>
          </c:tx>
          <c:invertIfNegative val="0"/>
          <c:cat>
            <c:strRef>
              <c:f>[2]Summary_Partition!$B$21:$B$23</c:f>
              <c:strCache>
                <c:ptCount val="3"/>
                <c:pt idx="0">
                  <c:v>1 (1-ch)</c:v>
                </c:pt>
                <c:pt idx="1">
                  <c:v>2 (2-ch)</c:v>
                </c:pt>
                <c:pt idx="2">
                  <c:v>4 (4-ch)</c:v>
                </c:pt>
              </c:strCache>
            </c:strRef>
          </c:cat>
          <c:val>
            <c:numRef>
              <c:f>[2]Summary_Partition!$D$21:$D$23</c:f>
              <c:numCache>
                <c:formatCode>0.00%</c:formatCode>
                <c:ptCount val="3"/>
                <c:pt idx="0">
                  <c:v>0.19210144408027599</c:v>
                </c:pt>
                <c:pt idx="1">
                  <c:v>0.24840460442909201</c:v>
                </c:pt>
                <c:pt idx="2">
                  <c:v>0.214198357348093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0593280"/>
        <c:axId val="210594816"/>
      </c:barChart>
      <c:catAx>
        <c:axId val="21059328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210594816"/>
        <c:crosses val="autoZero"/>
        <c:auto val="1"/>
        <c:lblAlgn val="ctr"/>
        <c:lblOffset val="0"/>
        <c:noMultiLvlLbl val="0"/>
      </c:catAx>
      <c:valAx>
        <c:axId val="210594816"/>
        <c:scaling>
          <c:orientation val="minMax"/>
          <c:max val="0.3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210593280"/>
        <c:crosses val="autoZero"/>
        <c:crossBetween val="between"/>
        <c:majorUnit val="0.05"/>
      </c:valAx>
    </c:plotArea>
    <c:legend>
      <c:legendPos val="t"/>
      <c:layout>
        <c:manualLayout>
          <c:xMode val="edge"/>
          <c:yMode val="edge"/>
          <c:x val="0.26145142762023199"/>
          <c:y val="0.13498948488188001"/>
          <c:w val="0.45666510759602003"/>
          <c:h val="0.1894470510074"/>
        </c:manualLayout>
      </c:layout>
      <c:overlay val="0"/>
      <c:txPr>
        <a:bodyPr/>
        <a:lstStyle/>
        <a:p>
          <a:pPr>
            <a:defRPr sz="2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9.2411046386342094E-2"/>
          <c:y val="5.4166666666666703E-2"/>
          <c:w val="0.72309195006832805"/>
          <c:h val="0.7269594639844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Backup_3!$C$17</c:f>
              <c:strCache>
                <c:ptCount val="1"/>
                <c:pt idx="0">
                  <c:v>Latency</c:v>
                </c:pt>
              </c:strCache>
            </c:strRef>
          </c:tx>
          <c:invertIfNegative val="0"/>
          <c:cat>
            <c:strRef>
              <c:f>Backup_3!$B$18:$B$21</c:f>
              <c:strCache>
                <c:ptCount val="4"/>
                <c:pt idx="0">
                  <c:v>Baseline</c:v>
                </c:pt>
                <c:pt idx="1">
                  <c:v>Near Segment</c:v>
                </c:pt>
                <c:pt idx="2">
                  <c:v>Middle Segment</c:v>
                </c:pt>
                <c:pt idx="3">
                  <c:v>Far Segment</c:v>
                </c:pt>
              </c:strCache>
            </c:strRef>
          </c:cat>
          <c:val>
            <c:numRef>
              <c:f>Backup_3!$C$18:$C$21</c:f>
              <c:numCache>
                <c:formatCode>General</c:formatCode>
                <c:ptCount val="4"/>
                <c:pt idx="0">
                  <c:v>1</c:v>
                </c:pt>
                <c:pt idx="1">
                  <c:v>0.44</c:v>
                </c:pt>
                <c:pt idx="2">
                  <c:v>0.77800000000000002</c:v>
                </c:pt>
                <c:pt idx="3">
                  <c:v>1.569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210694912"/>
        <c:axId val="210696448"/>
      </c:barChart>
      <c:catAx>
        <c:axId val="210694912"/>
        <c:scaling>
          <c:orientation val="minMax"/>
        </c:scaling>
        <c:delete val="1"/>
        <c:axPos val="b"/>
        <c:majorTickMark val="out"/>
        <c:minorTickMark val="none"/>
        <c:tickLblPos val="nextTo"/>
        <c:crossAx val="210696448"/>
        <c:crosses val="autoZero"/>
        <c:auto val="1"/>
        <c:lblAlgn val="ctr"/>
        <c:lblOffset val="100"/>
        <c:noMultiLvlLbl val="0"/>
      </c:catAx>
      <c:valAx>
        <c:axId val="210696448"/>
        <c:scaling>
          <c:orientation val="minMax"/>
          <c:max val="1.8"/>
          <c:min val="0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210694912"/>
        <c:crosses val="autoZero"/>
        <c:crossBetween val="between"/>
        <c:majorUnit val="0.3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spPr>
            <a:ln w="63500">
              <a:solidFill>
                <a:schemeClr val="tx1"/>
              </a:solidFill>
            </a:ln>
          </c:spPr>
          <c:marker>
            <c:symbol val="diamond"/>
            <c:size val="20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dPt>
            <c:idx val="2"/>
            <c:marker>
              <c:spPr>
                <a:solidFill>
                  <a:schemeClr val="tx1"/>
                </a:solidFill>
                <a:ln>
                  <a:solidFill>
                    <a:schemeClr val="accent3">
                      <a:lumMod val="75000"/>
                    </a:schemeClr>
                  </a:solidFill>
                </a:ln>
              </c:spPr>
            </c:marker>
            <c:bubble3D val="0"/>
          </c:dPt>
          <c:dPt>
            <c:idx val="4"/>
            <c:marker>
              <c:spPr>
                <a:solidFill>
                  <a:schemeClr val="tx1"/>
                </a:solidFill>
                <a:ln>
                  <a:noFill/>
                </a:ln>
              </c:spPr>
            </c:marker>
            <c:bubble3D val="0"/>
          </c:dPt>
          <c:xVal>
            <c:numRef>
              <c:f>'Trade-off'!$C$50:$C$54</c:f>
              <c:numCache>
                <c:formatCode>0.00</c:formatCode>
                <c:ptCount val="5"/>
                <c:pt idx="0">
                  <c:v>23.10725021132788</c:v>
                </c:pt>
                <c:pt idx="1">
                  <c:v>24.617764350044659</c:v>
                </c:pt>
                <c:pt idx="2">
                  <c:v>27.831175560551241</c:v>
                </c:pt>
                <c:pt idx="3">
                  <c:v>35.461599363785872</c:v>
                </c:pt>
                <c:pt idx="4" formatCode="General">
                  <c:v>52.5</c:v>
                </c:pt>
              </c:numCache>
            </c:numRef>
          </c:xVal>
          <c:yVal>
            <c:numRef>
              <c:f>'Trade-off'!$D$50:$D$54</c:f>
              <c:numCache>
                <c:formatCode>General</c:formatCode>
                <c:ptCount val="5"/>
                <c:pt idx="0">
                  <c:v>3.7551020408163258</c:v>
                </c:pt>
                <c:pt idx="1">
                  <c:v>2.285714285714286</c:v>
                </c:pt>
                <c:pt idx="2">
                  <c:v>1.551020408163265</c:v>
                </c:pt>
                <c:pt idx="3">
                  <c:v>1.1836734693877551</c:v>
                </c:pt>
                <c:pt idx="4">
                  <c:v>1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1507584"/>
        <c:axId val="201509504"/>
      </c:scatterChart>
      <c:valAx>
        <c:axId val="201507584"/>
        <c:scaling>
          <c:orientation val="minMax"/>
          <c:max val="70"/>
        </c:scaling>
        <c:delete val="0"/>
        <c:axPos val="b"/>
        <c:title>
          <c:tx>
            <c:rich>
              <a:bodyPr anchor="t" anchorCtr="0"/>
              <a:lstStyle/>
              <a:p>
                <a:pPr algn="r">
                  <a:defRPr sz="2800"/>
                </a:pPr>
                <a:r>
                  <a:rPr lang="en-US" sz="2800" smtClean="0"/>
                  <a:t>Latency (ns)</a:t>
                </a:r>
                <a:endParaRPr lang="en-US" sz="2800"/>
              </a:p>
            </c:rich>
          </c:tx>
          <c:layout/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201509504"/>
        <c:crosses val="autoZero"/>
        <c:crossBetween val="midCat"/>
        <c:majorUnit val="10"/>
      </c:valAx>
      <c:valAx>
        <c:axId val="20150950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2800"/>
                </a:pPr>
                <a:r>
                  <a:rPr lang="en-US" sz="2800" dirty="0" smtClean="0"/>
                  <a:t>Normalized</a:t>
                </a:r>
                <a:r>
                  <a:rPr lang="en-US" sz="2800" baseline="0" dirty="0" smtClean="0"/>
                  <a:t> DRAM Area</a:t>
                </a:r>
                <a:endParaRPr lang="en-US" sz="28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201507584"/>
        <c:crosses val="autoZero"/>
        <c:crossBetween val="midCat"/>
        <c:majorUnit val="1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627952755905498"/>
          <c:y val="8.9722421061003699E-2"/>
          <c:w val="0.64258779075029404"/>
          <c:h val="0.712703814303270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Sheet2!$G$18</c:f>
              <c:strCache>
                <c:ptCount val="1"/>
                <c:pt idx="0">
                  <c:v>Normalized Power Consumption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FF0000"/>
              </a:solidFill>
            </a:ln>
          </c:spPr>
          <c:invertIfNegative val="0"/>
          <c:cat>
            <c:strRef>
              <c:f>Sheet2!$H$17:$J$17</c:f>
              <c:strCache>
                <c:ptCount val="3"/>
                <c:pt idx="0">
                  <c:v>commodity DRAM</c:v>
                </c:pt>
                <c:pt idx="1">
                  <c:v>near segment</c:v>
                </c:pt>
                <c:pt idx="2">
                  <c:v>far  segment</c:v>
                </c:pt>
              </c:strCache>
            </c:strRef>
          </c:cat>
          <c:val>
            <c:numRef>
              <c:f>Sheet2!$H$18:$J$18</c:f>
              <c:numCache>
                <c:formatCode>General</c:formatCode>
                <c:ptCount val="3"/>
                <c:pt idx="0">
                  <c:v>1</c:v>
                </c:pt>
                <c:pt idx="1">
                  <c:v>0.49</c:v>
                </c:pt>
                <c:pt idx="2">
                  <c:v>1.49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201925760"/>
        <c:axId val="201927296"/>
      </c:barChart>
      <c:catAx>
        <c:axId val="201925760"/>
        <c:scaling>
          <c:orientation val="minMax"/>
        </c:scaling>
        <c:delete val="1"/>
        <c:axPos val="b"/>
        <c:majorTickMark val="out"/>
        <c:minorTickMark val="none"/>
        <c:tickLblPos val="nextTo"/>
        <c:crossAx val="201927296"/>
        <c:crosses val="autoZero"/>
        <c:auto val="1"/>
        <c:lblAlgn val="ctr"/>
        <c:lblOffset val="100"/>
        <c:noMultiLvlLbl val="0"/>
      </c:catAx>
      <c:valAx>
        <c:axId val="201927296"/>
        <c:scaling>
          <c:orientation val="minMax"/>
          <c:max val="1.5"/>
          <c:min val="0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201925760"/>
        <c:crosses val="autoZero"/>
        <c:crossBetween val="between"/>
        <c:majorUnit val="0.5"/>
        <c:minorUnit val="0.04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32026638474133"/>
          <c:y val="3.6564430193441501E-2"/>
          <c:w val="0.62821987268810797"/>
          <c:h val="0.756087645113448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Sheet2!$B$18</c:f>
              <c:strCache>
                <c:ptCount val="1"/>
                <c:pt idx="0">
                  <c:v>Latency</c:v>
                </c:pt>
              </c:strCache>
            </c:strRef>
          </c:tx>
          <c:invertIfNegative val="0"/>
          <c:cat>
            <c:strRef>
              <c:f>Sheet2!$C$17:$E$17</c:f>
              <c:strCache>
                <c:ptCount val="3"/>
                <c:pt idx="0">
                  <c:v>commodity DRAM</c:v>
                </c:pt>
                <c:pt idx="1">
                  <c:v>near segment</c:v>
                </c:pt>
                <c:pt idx="2">
                  <c:v>far  segment</c:v>
                </c:pt>
              </c:strCache>
            </c:strRef>
          </c:cat>
          <c:val>
            <c:numRef>
              <c:f>Sheet2!$C$18:$E$18</c:f>
              <c:numCache>
                <c:formatCode>General</c:formatCode>
                <c:ptCount val="3"/>
                <c:pt idx="0">
                  <c:v>1</c:v>
                </c:pt>
                <c:pt idx="1">
                  <c:v>0.56000000000000005</c:v>
                </c:pt>
                <c:pt idx="2">
                  <c:v>1.23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201963392"/>
        <c:axId val="201964928"/>
      </c:barChart>
      <c:catAx>
        <c:axId val="201963392"/>
        <c:scaling>
          <c:orientation val="minMax"/>
        </c:scaling>
        <c:delete val="1"/>
        <c:axPos val="b"/>
        <c:majorTickMark val="out"/>
        <c:minorTickMark val="none"/>
        <c:tickLblPos val="nextTo"/>
        <c:crossAx val="201964928"/>
        <c:crosses val="autoZero"/>
        <c:auto val="1"/>
        <c:lblAlgn val="ctr"/>
        <c:lblOffset val="100"/>
        <c:noMultiLvlLbl val="0"/>
      </c:catAx>
      <c:valAx>
        <c:axId val="201964928"/>
        <c:scaling>
          <c:orientation val="minMax"/>
          <c:max val="1.6"/>
          <c:min val="0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201963392"/>
        <c:crosses val="autoZero"/>
        <c:crossBetween val="between"/>
        <c:majorUnit val="0.5"/>
        <c:minorUnit val="0.04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196444762586499"/>
          <c:y val="0.10852388002918199"/>
          <c:w val="0.85556346933906002"/>
          <c:h val="0.594046264694728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Latency!$D$26</c:f>
              <c:strCache>
                <c:ptCount val="1"/>
                <c:pt idx="0">
                  <c:v>Near Segment</c:v>
                </c:pt>
              </c:strCache>
            </c:strRef>
          </c:tx>
          <c:invertIfNegative val="0"/>
          <c:dPt>
            <c:idx val="9"/>
            <c:invertIfNegative val="0"/>
            <c:bubble3D val="0"/>
            <c:spPr>
              <a:solidFill>
                <a:schemeClr val="accent3">
                  <a:lumMod val="50000"/>
                </a:schemeClr>
              </a:solidFill>
              <a:ln>
                <a:solidFill>
                  <a:schemeClr val="accent3">
                    <a:lumMod val="50000"/>
                  </a:schemeClr>
                </a:solidFill>
              </a:ln>
            </c:spPr>
          </c:dPt>
          <c:cat>
            <c:multiLvlStrRef>
              <c:f>Latency!$B$27:$C$36</c:f>
              <c:multiLvlStrCache>
                <c:ptCount val="10"/>
                <c:lvl>
                  <c:pt idx="0">
                    <c:v>1</c:v>
                  </c:pt>
                  <c:pt idx="1">
                    <c:v>2</c:v>
                  </c:pt>
                  <c:pt idx="2">
                    <c:v>4</c:v>
                  </c:pt>
                  <c:pt idx="3">
                    <c:v>8</c:v>
                  </c:pt>
                  <c:pt idx="4">
                    <c:v>16</c:v>
                  </c:pt>
                  <c:pt idx="5">
                    <c:v>32</c:v>
                  </c:pt>
                  <c:pt idx="6">
                    <c:v>64</c:v>
                  </c:pt>
                  <c:pt idx="7">
                    <c:v>128</c:v>
                  </c:pt>
                  <c:pt idx="8">
                    <c:v>256</c:v>
                  </c:pt>
                  <c:pt idx="9">
                    <c:v>512</c:v>
                  </c:pt>
                </c:lvl>
                <c:lvl>
                  <c:pt idx="0">
                    <c:v>Near Segment Length (Cells)</c:v>
                  </c:pt>
                  <c:pt idx="9">
                    <c:v>Ref.</c:v>
                  </c:pt>
                </c:lvl>
              </c:multiLvlStrCache>
            </c:multiLvlStrRef>
          </c:cat>
          <c:val>
            <c:numRef>
              <c:f>Latency!$D$27:$D$36</c:f>
              <c:numCache>
                <c:formatCode>0.00</c:formatCode>
                <c:ptCount val="10"/>
                <c:pt idx="0">
                  <c:v>21.57875472051958</c:v>
                </c:pt>
                <c:pt idx="1">
                  <c:v>21.622178193035079</c:v>
                </c:pt>
                <c:pt idx="2">
                  <c:v>21.727645070635759</c:v>
                </c:pt>
                <c:pt idx="3">
                  <c:v>21.93794024535897</c:v>
                </c:pt>
                <c:pt idx="4">
                  <c:v>22.335339500185679</c:v>
                </c:pt>
                <c:pt idx="5">
                  <c:v>23.10725021132788</c:v>
                </c:pt>
                <c:pt idx="6">
                  <c:v>24.617764350044659</c:v>
                </c:pt>
                <c:pt idx="7">
                  <c:v>27.831175560551241</c:v>
                </c:pt>
                <c:pt idx="8">
                  <c:v>35.461599363785872</c:v>
                </c:pt>
                <c:pt idx="9" formatCode="General">
                  <c:v>52.5</c:v>
                </c:pt>
              </c:numCache>
            </c:numRef>
          </c:val>
        </c:ser>
        <c:ser>
          <c:idx val="1"/>
          <c:order val="1"/>
          <c:tx>
            <c:strRef>
              <c:f>Latency!$E$26</c:f>
              <c:strCache>
                <c:ptCount val="1"/>
                <c:pt idx="0">
                  <c:v>Far Segment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Pt>
            <c:idx val="9"/>
            <c:invertIfNegative val="0"/>
            <c:bubble3D val="0"/>
          </c:dPt>
          <c:cat>
            <c:multiLvlStrRef>
              <c:f>Latency!$B$27:$C$36</c:f>
              <c:multiLvlStrCache>
                <c:ptCount val="10"/>
                <c:lvl>
                  <c:pt idx="0">
                    <c:v>1</c:v>
                  </c:pt>
                  <c:pt idx="1">
                    <c:v>2</c:v>
                  </c:pt>
                  <c:pt idx="2">
                    <c:v>4</c:v>
                  </c:pt>
                  <c:pt idx="3">
                    <c:v>8</c:v>
                  </c:pt>
                  <c:pt idx="4">
                    <c:v>16</c:v>
                  </c:pt>
                  <c:pt idx="5">
                    <c:v>32</c:v>
                  </c:pt>
                  <c:pt idx="6">
                    <c:v>64</c:v>
                  </c:pt>
                  <c:pt idx="7">
                    <c:v>128</c:v>
                  </c:pt>
                  <c:pt idx="8">
                    <c:v>256</c:v>
                  </c:pt>
                  <c:pt idx="9">
                    <c:v>512</c:v>
                  </c:pt>
                </c:lvl>
                <c:lvl>
                  <c:pt idx="0">
                    <c:v>Near Segment Length (Cells)</c:v>
                  </c:pt>
                  <c:pt idx="9">
                    <c:v>Ref.</c:v>
                  </c:pt>
                </c:lvl>
              </c:multiLvlStrCache>
            </c:multiLvlStrRef>
          </c:cat>
          <c:val>
            <c:numRef>
              <c:f>Latency!$E$27:$E$36</c:f>
              <c:numCache>
                <c:formatCode>0.00</c:formatCode>
                <c:ptCount val="10"/>
                <c:pt idx="0">
                  <c:v>66.564058539181843</c:v>
                </c:pt>
                <c:pt idx="1">
                  <c:v>66.45835747591417</c:v>
                </c:pt>
                <c:pt idx="2">
                  <c:v>66.514148163181872</c:v>
                </c:pt>
                <c:pt idx="3">
                  <c:v>66.358701799139837</c:v>
                </c:pt>
                <c:pt idx="4">
                  <c:v>66.429286070026748</c:v>
                </c:pt>
                <c:pt idx="5">
                  <c:v>65.839935131281038</c:v>
                </c:pt>
                <c:pt idx="6">
                  <c:v>64.92205053064815</c:v>
                </c:pt>
                <c:pt idx="7">
                  <c:v>64.075575577030264</c:v>
                </c:pt>
                <c:pt idx="8">
                  <c:v>60.840108262809622</c:v>
                </c:pt>
                <c:pt idx="9" formatCode="General">
                  <c:v>52.5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2211712"/>
        <c:axId val="202213248"/>
      </c:barChart>
      <c:catAx>
        <c:axId val="20221171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400" b="1"/>
            </a:pPr>
            <a:endParaRPr lang="en-US"/>
          </a:p>
        </c:txPr>
        <c:crossAx val="202213248"/>
        <c:crosses val="autoZero"/>
        <c:auto val="1"/>
        <c:lblAlgn val="ctr"/>
        <c:lblOffset val="100"/>
        <c:noMultiLvlLbl val="0"/>
      </c:catAx>
      <c:valAx>
        <c:axId val="202213248"/>
        <c:scaling>
          <c:orientation val="minMax"/>
          <c:max val="80"/>
        </c:scaling>
        <c:delete val="0"/>
        <c:axPos val="l"/>
        <c:majorGridlines/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2400" b="1"/>
            </a:pPr>
            <a:endParaRPr lang="en-US"/>
          </a:p>
        </c:txPr>
        <c:crossAx val="202211712"/>
        <c:crosses val="autoZero"/>
        <c:crossBetween val="between"/>
      </c:valAx>
    </c:plotArea>
    <c:legend>
      <c:legendPos val="t"/>
      <c:legendEntry>
        <c:idx val="1"/>
        <c:txPr>
          <a:bodyPr/>
          <a:lstStyle/>
          <a:p>
            <a:pPr>
              <a:defRPr sz="2800">
                <a:solidFill>
                  <a:schemeClr val="bg1"/>
                </a:solidFill>
              </a:defRPr>
            </a:pPr>
            <a:endParaRPr lang="en-US"/>
          </a:p>
        </c:txPr>
      </c:legendEntry>
      <c:layout>
        <c:manualLayout>
          <c:xMode val="edge"/>
          <c:yMode val="edge"/>
          <c:x val="0.10986369387344599"/>
          <c:y val="0.10356809149761401"/>
          <c:w val="0.67282660626123403"/>
          <c:h val="9.5893746040365602E-2"/>
        </c:manualLayout>
      </c:layout>
      <c:overlay val="0"/>
      <c:txPr>
        <a:bodyPr/>
        <a:lstStyle/>
        <a:p>
          <a:pPr>
            <a:defRPr sz="28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196444762586499"/>
          <c:y val="0.10852388002918199"/>
          <c:w val="0.85556346933906002"/>
          <c:h val="0.594046264694728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Latency!$D$26</c:f>
              <c:strCache>
                <c:ptCount val="1"/>
                <c:pt idx="0">
                  <c:v>Near Segment</c:v>
                </c:pt>
              </c:strCache>
            </c:strRef>
          </c:tx>
          <c:invertIfNegative val="0"/>
          <c:dPt>
            <c:idx val="9"/>
            <c:invertIfNegative val="0"/>
            <c:bubble3D val="0"/>
            <c:spPr>
              <a:solidFill>
                <a:schemeClr val="accent3">
                  <a:lumMod val="50000"/>
                </a:schemeClr>
              </a:solidFill>
              <a:ln>
                <a:solidFill>
                  <a:schemeClr val="accent3">
                    <a:lumMod val="50000"/>
                  </a:schemeClr>
                </a:solidFill>
              </a:ln>
            </c:spPr>
          </c:dPt>
          <c:cat>
            <c:multiLvlStrRef>
              <c:f>Latency!$B$27:$C$36</c:f>
              <c:multiLvlStrCache>
                <c:ptCount val="10"/>
                <c:lvl>
                  <c:pt idx="0">
                    <c:v>1</c:v>
                  </c:pt>
                  <c:pt idx="1">
                    <c:v>2</c:v>
                  </c:pt>
                  <c:pt idx="2">
                    <c:v>4</c:v>
                  </c:pt>
                  <c:pt idx="3">
                    <c:v>8</c:v>
                  </c:pt>
                  <c:pt idx="4">
                    <c:v>16</c:v>
                  </c:pt>
                  <c:pt idx="5">
                    <c:v>32</c:v>
                  </c:pt>
                  <c:pt idx="6">
                    <c:v>64</c:v>
                  </c:pt>
                  <c:pt idx="7">
                    <c:v>128</c:v>
                  </c:pt>
                  <c:pt idx="8">
                    <c:v>256</c:v>
                  </c:pt>
                  <c:pt idx="9">
                    <c:v>512</c:v>
                  </c:pt>
                </c:lvl>
                <c:lvl>
                  <c:pt idx="0">
                    <c:v>Near Segment Length (Cells)</c:v>
                  </c:pt>
                  <c:pt idx="9">
                    <c:v>Ref.</c:v>
                  </c:pt>
                </c:lvl>
              </c:multiLvlStrCache>
            </c:multiLvlStrRef>
          </c:cat>
          <c:val>
            <c:numRef>
              <c:f>Latency!$D$27:$D$36</c:f>
              <c:numCache>
                <c:formatCode>0.00</c:formatCode>
                <c:ptCount val="10"/>
                <c:pt idx="0">
                  <c:v>21.57875472051958</c:v>
                </c:pt>
                <c:pt idx="1">
                  <c:v>21.622178193035079</c:v>
                </c:pt>
                <c:pt idx="2">
                  <c:v>21.727645070635759</c:v>
                </c:pt>
                <c:pt idx="3">
                  <c:v>21.93794024535897</c:v>
                </c:pt>
                <c:pt idx="4">
                  <c:v>22.335339500185679</c:v>
                </c:pt>
                <c:pt idx="5">
                  <c:v>23.10725021132788</c:v>
                </c:pt>
                <c:pt idx="6">
                  <c:v>24.617764350044659</c:v>
                </c:pt>
                <c:pt idx="7">
                  <c:v>27.831175560551241</c:v>
                </c:pt>
                <c:pt idx="8">
                  <c:v>35.461599363785872</c:v>
                </c:pt>
                <c:pt idx="9" formatCode="General">
                  <c:v>52.5</c:v>
                </c:pt>
              </c:numCache>
            </c:numRef>
          </c:val>
        </c:ser>
        <c:ser>
          <c:idx val="1"/>
          <c:order val="1"/>
          <c:tx>
            <c:strRef>
              <c:f>Latency!$E$26</c:f>
              <c:strCache>
                <c:ptCount val="1"/>
                <c:pt idx="0">
                  <c:v>Far Segment</c:v>
                </c:pt>
              </c:strCache>
            </c:strRef>
          </c:tx>
          <c:invertIfNegative val="0"/>
          <c:dPt>
            <c:idx val="9"/>
            <c:invertIfNegative val="0"/>
            <c:bubble3D val="0"/>
            <c:spPr>
              <a:solidFill>
                <a:schemeClr val="accent3">
                  <a:lumMod val="50000"/>
                </a:schemeClr>
              </a:solidFill>
              <a:ln>
                <a:solidFill>
                  <a:schemeClr val="accent3">
                    <a:lumMod val="50000"/>
                  </a:schemeClr>
                </a:solidFill>
              </a:ln>
            </c:spPr>
          </c:dPt>
          <c:cat>
            <c:multiLvlStrRef>
              <c:f>Latency!$B$27:$C$36</c:f>
              <c:multiLvlStrCache>
                <c:ptCount val="10"/>
                <c:lvl>
                  <c:pt idx="0">
                    <c:v>1</c:v>
                  </c:pt>
                  <c:pt idx="1">
                    <c:v>2</c:v>
                  </c:pt>
                  <c:pt idx="2">
                    <c:v>4</c:v>
                  </c:pt>
                  <c:pt idx="3">
                    <c:v>8</c:v>
                  </c:pt>
                  <c:pt idx="4">
                    <c:v>16</c:v>
                  </c:pt>
                  <c:pt idx="5">
                    <c:v>32</c:v>
                  </c:pt>
                  <c:pt idx="6">
                    <c:v>64</c:v>
                  </c:pt>
                  <c:pt idx="7">
                    <c:v>128</c:v>
                  </c:pt>
                  <c:pt idx="8">
                    <c:v>256</c:v>
                  </c:pt>
                  <c:pt idx="9">
                    <c:v>512</c:v>
                  </c:pt>
                </c:lvl>
                <c:lvl>
                  <c:pt idx="0">
                    <c:v>Near Segment Length (Cells)</c:v>
                  </c:pt>
                  <c:pt idx="9">
                    <c:v>Ref.</c:v>
                  </c:pt>
                </c:lvl>
              </c:multiLvlStrCache>
            </c:multiLvlStrRef>
          </c:cat>
          <c:val>
            <c:numRef>
              <c:f>Latency!$E$27:$E$36</c:f>
              <c:numCache>
                <c:formatCode>0.00</c:formatCode>
                <c:ptCount val="10"/>
                <c:pt idx="0">
                  <c:v>66.564058539181815</c:v>
                </c:pt>
                <c:pt idx="1">
                  <c:v>66.45835747591417</c:v>
                </c:pt>
                <c:pt idx="2">
                  <c:v>66.514148163181844</c:v>
                </c:pt>
                <c:pt idx="3">
                  <c:v>66.358701799139794</c:v>
                </c:pt>
                <c:pt idx="4">
                  <c:v>66.429286070026748</c:v>
                </c:pt>
                <c:pt idx="5">
                  <c:v>65.839935131280996</c:v>
                </c:pt>
                <c:pt idx="6">
                  <c:v>64.92205053064815</c:v>
                </c:pt>
                <c:pt idx="7">
                  <c:v>64.075575577030222</c:v>
                </c:pt>
                <c:pt idx="8">
                  <c:v>60.840108262809622</c:v>
                </c:pt>
                <c:pt idx="9" formatCode="General">
                  <c:v>52.5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2356992"/>
        <c:axId val="202362880"/>
      </c:barChart>
      <c:catAx>
        <c:axId val="20235699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400" b="1"/>
            </a:pPr>
            <a:endParaRPr lang="en-US"/>
          </a:p>
        </c:txPr>
        <c:crossAx val="202362880"/>
        <c:crosses val="autoZero"/>
        <c:auto val="1"/>
        <c:lblAlgn val="ctr"/>
        <c:lblOffset val="100"/>
        <c:noMultiLvlLbl val="0"/>
      </c:catAx>
      <c:valAx>
        <c:axId val="202362880"/>
        <c:scaling>
          <c:orientation val="minMax"/>
          <c:max val="80"/>
        </c:scaling>
        <c:delete val="0"/>
        <c:axPos val="l"/>
        <c:majorGridlines/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2400" b="1"/>
            </a:pPr>
            <a:endParaRPr lang="en-US"/>
          </a:p>
        </c:txPr>
        <c:crossAx val="20235699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10986369387344599"/>
          <c:y val="0.10356809149761401"/>
          <c:w val="0.67282660626123403"/>
          <c:h val="9.5893746040365602E-2"/>
        </c:manualLayout>
      </c:layout>
      <c:overlay val="0"/>
      <c:txPr>
        <a:bodyPr/>
        <a:lstStyle/>
        <a:p>
          <a:pPr>
            <a:defRPr sz="28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spPr>
            <a:ln w="63500">
              <a:solidFill>
                <a:schemeClr val="tx1"/>
              </a:solidFill>
            </a:ln>
          </c:spPr>
          <c:marker>
            <c:symbol val="diamond"/>
            <c:size val="20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dPt>
            <c:idx val="2"/>
            <c:bubble3D val="0"/>
          </c:dPt>
          <c:dPt>
            <c:idx val="4"/>
            <c:bubble3D val="0"/>
          </c:dPt>
          <c:xVal>
            <c:numRef>
              <c:f>'Trade-off'!$C$50:$C$54</c:f>
              <c:numCache>
                <c:formatCode>0.00</c:formatCode>
                <c:ptCount val="5"/>
                <c:pt idx="0">
                  <c:v>23.10725021132788</c:v>
                </c:pt>
                <c:pt idx="1">
                  <c:v>24.617764350044659</c:v>
                </c:pt>
                <c:pt idx="2">
                  <c:v>27.831175560551241</c:v>
                </c:pt>
                <c:pt idx="3">
                  <c:v>35.461599363785872</c:v>
                </c:pt>
                <c:pt idx="4" formatCode="General">
                  <c:v>52.5</c:v>
                </c:pt>
              </c:numCache>
            </c:numRef>
          </c:xVal>
          <c:yVal>
            <c:numRef>
              <c:f>'Trade-off'!$D$50:$D$54</c:f>
              <c:numCache>
                <c:formatCode>General</c:formatCode>
                <c:ptCount val="5"/>
                <c:pt idx="0">
                  <c:v>3.7551020408163258</c:v>
                </c:pt>
                <c:pt idx="1">
                  <c:v>2.285714285714286</c:v>
                </c:pt>
                <c:pt idx="2">
                  <c:v>1.551020408163265</c:v>
                </c:pt>
                <c:pt idx="3">
                  <c:v>1.1836734693877551</c:v>
                </c:pt>
                <c:pt idx="4">
                  <c:v>1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2389760"/>
        <c:axId val="202666752"/>
      </c:scatterChart>
      <c:valAx>
        <c:axId val="202389760"/>
        <c:scaling>
          <c:orientation val="minMax"/>
          <c:max val="70"/>
        </c:scaling>
        <c:delete val="0"/>
        <c:axPos val="b"/>
        <c:title>
          <c:tx>
            <c:rich>
              <a:bodyPr anchor="t" anchorCtr="0"/>
              <a:lstStyle/>
              <a:p>
                <a:pPr algn="r">
                  <a:defRPr sz="2800"/>
                </a:pPr>
                <a:r>
                  <a:rPr lang="en-US" sz="2800" smtClean="0"/>
                  <a:t>Latency (ns)</a:t>
                </a:r>
                <a:endParaRPr lang="en-US" sz="2800"/>
              </a:p>
            </c:rich>
          </c:tx>
          <c:layout/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202666752"/>
        <c:crosses val="autoZero"/>
        <c:crossBetween val="midCat"/>
        <c:majorUnit val="10"/>
      </c:valAx>
      <c:valAx>
        <c:axId val="20266675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2800"/>
                </a:pPr>
                <a:r>
                  <a:rPr lang="en-US" sz="2800" dirty="0" smtClean="0"/>
                  <a:t>Normalized</a:t>
                </a:r>
                <a:r>
                  <a:rPr lang="en-US" sz="2800" baseline="0" dirty="0" smtClean="0"/>
                  <a:t> DRAM Area</a:t>
                </a:r>
                <a:endParaRPr lang="en-US" sz="28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202389760"/>
        <c:crosses val="autoZero"/>
        <c:crossBetween val="midCat"/>
        <c:majorUnit val="1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5638995562572697"/>
          <c:y val="0.16460349860884799"/>
          <c:w val="0.70346312446493497"/>
          <c:h val="0.782455495246258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Single!$K$15</c:f>
              <c:strCache>
                <c:ptCount val="1"/>
                <c:pt idx="0">
                  <c:v>SC</c:v>
                </c:pt>
              </c:strCache>
            </c:strRef>
          </c:tx>
          <c:invertIfNegative val="0"/>
          <c:cat>
            <c:strRef>
              <c:f>Single!$J$16</c:f>
              <c:strCache>
                <c:ptCount val="1"/>
                <c:pt idx="0">
                  <c:v>IPC Improvement</c:v>
                </c:pt>
              </c:strCache>
            </c:strRef>
          </c:cat>
          <c:val>
            <c:numRef>
              <c:f>Single!$K$16</c:f>
              <c:numCache>
                <c:formatCode>0.00%</c:formatCode>
                <c:ptCount val="1"/>
                <c:pt idx="0">
                  <c:v>0.122556579187465</c:v>
                </c:pt>
              </c:numCache>
            </c:numRef>
          </c:val>
        </c:ser>
        <c:ser>
          <c:idx val="1"/>
          <c:order val="1"/>
          <c:tx>
            <c:strRef>
              <c:f>Single!$L$15</c:f>
              <c:strCache>
                <c:ptCount val="1"/>
                <c:pt idx="0">
                  <c:v>WMC</c:v>
                </c:pt>
              </c:strCache>
            </c:strRef>
          </c:tx>
          <c:invertIfNegative val="0"/>
          <c:cat>
            <c:strRef>
              <c:f>Single!$J$16</c:f>
              <c:strCache>
                <c:ptCount val="1"/>
                <c:pt idx="0">
                  <c:v>IPC Improvement</c:v>
                </c:pt>
              </c:strCache>
            </c:strRef>
          </c:cat>
          <c:val>
            <c:numRef>
              <c:f>Single!$L$16</c:f>
              <c:numCache>
                <c:formatCode>0.00%</c:formatCode>
                <c:ptCount val="1"/>
                <c:pt idx="0">
                  <c:v>0.113158814382775</c:v>
                </c:pt>
              </c:numCache>
            </c:numRef>
          </c:val>
        </c:ser>
        <c:ser>
          <c:idx val="2"/>
          <c:order val="2"/>
          <c:tx>
            <c:strRef>
              <c:f>Single!$M$15</c:f>
              <c:strCache>
                <c:ptCount val="1"/>
                <c:pt idx="0">
                  <c:v>BBC</c:v>
                </c:pt>
              </c:strCache>
            </c:strRef>
          </c:tx>
          <c:invertIfNegative val="0"/>
          <c:cat>
            <c:strRef>
              <c:f>Single!$J$16</c:f>
              <c:strCache>
                <c:ptCount val="1"/>
                <c:pt idx="0">
                  <c:v>IPC Improvement</c:v>
                </c:pt>
              </c:strCache>
            </c:strRef>
          </c:cat>
          <c:val>
            <c:numRef>
              <c:f>Single!$M$16</c:f>
              <c:numCache>
                <c:formatCode>0.00%</c:formatCode>
                <c:ptCount val="1"/>
                <c:pt idx="0">
                  <c:v>0.12737031501417101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2987008"/>
        <c:axId val="202988544"/>
      </c:barChart>
      <c:catAx>
        <c:axId val="202987008"/>
        <c:scaling>
          <c:orientation val="minMax"/>
        </c:scaling>
        <c:delete val="1"/>
        <c:axPos val="b"/>
        <c:majorTickMark val="out"/>
        <c:minorTickMark val="none"/>
        <c:tickLblPos val="nextTo"/>
        <c:crossAx val="202988544"/>
        <c:crosses val="autoZero"/>
        <c:auto val="1"/>
        <c:lblAlgn val="ctr"/>
        <c:lblOffset val="100"/>
        <c:noMultiLvlLbl val="0"/>
      </c:catAx>
      <c:valAx>
        <c:axId val="202988544"/>
        <c:scaling>
          <c:orientation val="minMax"/>
          <c:max val="0.15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202987008"/>
        <c:crosses val="autoZero"/>
        <c:crossBetween val="between"/>
        <c:majorUnit val="0.03"/>
      </c:valAx>
    </c:plotArea>
    <c:legend>
      <c:legendPos val="t"/>
      <c:layout>
        <c:manualLayout>
          <c:xMode val="edge"/>
          <c:yMode val="edge"/>
          <c:x val="3.169250160717E-2"/>
          <c:y val="1.92960455677453E-2"/>
          <c:w val="0.93426078370121302"/>
          <c:h val="0.14586231322316301"/>
        </c:manualLayout>
      </c:layout>
      <c:overlay val="0"/>
      <c:txPr>
        <a:bodyPr/>
        <a:lstStyle/>
        <a:p>
          <a:pPr>
            <a:defRPr sz="28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80803731075217"/>
          <c:y val="0.161648739126598"/>
          <c:w val="0.67516855733376102"/>
          <c:h val="0.780527199229450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Single!$K$22</c:f>
              <c:strCache>
                <c:ptCount val="1"/>
                <c:pt idx="0">
                  <c:v>SC</c:v>
                </c:pt>
              </c:strCache>
            </c:strRef>
          </c:tx>
          <c:invertIfNegative val="0"/>
          <c:cat>
            <c:strRef>
              <c:f>Single!$J$23</c:f>
              <c:strCache>
                <c:ptCount val="1"/>
                <c:pt idx="0">
                  <c:v>Normalized Power Consumption</c:v>
                </c:pt>
              </c:strCache>
            </c:strRef>
          </c:cat>
          <c:val>
            <c:numRef>
              <c:f>Single!$K$23</c:f>
              <c:numCache>
                <c:formatCode>General</c:formatCode>
                <c:ptCount val="1"/>
                <c:pt idx="0">
                  <c:v>0.76991667200000002</c:v>
                </c:pt>
              </c:numCache>
            </c:numRef>
          </c:val>
        </c:ser>
        <c:ser>
          <c:idx val="1"/>
          <c:order val="1"/>
          <c:tx>
            <c:strRef>
              <c:f>Single!$L$22</c:f>
              <c:strCache>
                <c:ptCount val="1"/>
                <c:pt idx="0">
                  <c:v>WMC</c:v>
                </c:pt>
              </c:strCache>
            </c:strRef>
          </c:tx>
          <c:invertIfNegative val="0"/>
          <c:cat>
            <c:strRef>
              <c:f>Single!$J$23</c:f>
              <c:strCache>
                <c:ptCount val="1"/>
                <c:pt idx="0">
                  <c:v>Normalized Power Consumption</c:v>
                </c:pt>
              </c:strCache>
            </c:strRef>
          </c:cat>
          <c:val>
            <c:numRef>
              <c:f>Single!$L$23</c:f>
              <c:numCache>
                <c:formatCode>General</c:formatCode>
                <c:ptCount val="1"/>
                <c:pt idx="0">
                  <c:v>0.79016637824676506</c:v>
                </c:pt>
              </c:numCache>
            </c:numRef>
          </c:val>
        </c:ser>
        <c:ser>
          <c:idx val="2"/>
          <c:order val="2"/>
          <c:tx>
            <c:strRef>
              <c:f>Single!$M$22</c:f>
              <c:strCache>
                <c:ptCount val="1"/>
                <c:pt idx="0">
                  <c:v>BBC</c:v>
                </c:pt>
              </c:strCache>
            </c:strRef>
          </c:tx>
          <c:invertIfNegative val="0"/>
          <c:cat>
            <c:strRef>
              <c:f>Single!$J$23</c:f>
              <c:strCache>
                <c:ptCount val="1"/>
                <c:pt idx="0">
                  <c:v>Normalized Power Consumption</c:v>
                </c:pt>
              </c:strCache>
            </c:strRef>
          </c:cat>
          <c:val>
            <c:numRef>
              <c:f>Single!$M$23</c:f>
              <c:numCache>
                <c:formatCode>General</c:formatCode>
                <c:ptCount val="1"/>
                <c:pt idx="0">
                  <c:v>0.76364605500000005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8146816"/>
        <c:axId val="208148352"/>
      </c:barChart>
      <c:catAx>
        <c:axId val="208146816"/>
        <c:scaling>
          <c:orientation val="minMax"/>
        </c:scaling>
        <c:delete val="1"/>
        <c:axPos val="b"/>
        <c:majorTickMark val="out"/>
        <c:minorTickMark val="none"/>
        <c:tickLblPos val="nextTo"/>
        <c:crossAx val="208148352"/>
        <c:crosses val="autoZero"/>
        <c:auto val="1"/>
        <c:lblAlgn val="ctr"/>
        <c:lblOffset val="100"/>
        <c:noMultiLvlLbl val="0"/>
      </c:catAx>
      <c:valAx>
        <c:axId val="208148352"/>
        <c:scaling>
          <c:orientation val="minMax"/>
          <c:max val="1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208146816"/>
        <c:crosses val="autoZero"/>
        <c:crossBetween val="between"/>
        <c:minorUnit val="1E-3"/>
      </c:valAx>
    </c:plotArea>
    <c:legend>
      <c:legendPos val="t"/>
      <c:layout>
        <c:manualLayout>
          <c:xMode val="edge"/>
          <c:yMode val="edge"/>
          <c:x val="3.1557015619837397E-2"/>
          <c:y val="1.12958522888359E-3"/>
          <c:w val="0.92006023609626997"/>
          <c:h val="0.16660854063127201"/>
        </c:manualLayout>
      </c:layout>
      <c:overlay val="0"/>
      <c:txPr>
        <a:bodyPr/>
        <a:lstStyle/>
        <a:p>
          <a:pPr>
            <a:defRPr sz="28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0.27478</cdr:x>
      <cdr:y>0.08475</cdr:y>
    </cdr:from>
    <cdr:to>
      <cdr:x>0.31602</cdr:x>
      <cdr:y>0.79661</cdr:y>
    </cdr:to>
    <cdr:sp macro="" textlink="">
      <cdr:nvSpPr>
        <cdr:cNvPr id="2" name="TextBox 1"/>
        <cdr:cNvSpPr txBox="1"/>
      </cdr:nvSpPr>
      <cdr:spPr>
        <a:xfrm xmlns:a="http://schemas.openxmlformats.org/drawingml/2006/main" rot="16200000">
          <a:off x="2096328" y="1723195"/>
          <a:ext cx="3200401" cy="516007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square" rtlCol="0" anchor="t">
          <a:no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2800" b="1" baseline="0" dirty="0"/>
            <a:t> IPC Improvement</a:t>
          </a:r>
          <a:endParaRPr lang="en-US" sz="2800" b="1" dirty="0"/>
        </a:p>
        <a:p xmlns:a="http://schemas.openxmlformats.org/drawingml/2006/main">
          <a:pPr algn="ctr"/>
          <a:endParaRPr lang="en-US" sz="2800" b="1" dirty="0"/>
        </a:p>
      </cdr:txBody>
    </cdr:sp>
  </cdr:relSizeAnchor>
  <cdr:relSizeAnchor xmlns:cdr="http://schemas.openxmlformats.org/drawingml/2006/chartDrawing">
    <cdr:from>
      <cdr:x>0.38363</cdr:x>
      <cdr:y>0.88136</cdr:y>
    </cdr:from>
    <cdr:to>
      <cdr:x>0.91374</cdr:x>
      <cdr:y>0.96253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4800572" y="3962400"/>
          <a:ext cx="6633556" cy="364942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square" rtlCol="0" anchor="t">
          <a:no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2800" b="1" baseline="0" dirty="0"/>
            <a:t>Near Segment Length (cells)</a:t>
          </a:r>
          <a:endParaRPr lang="en-US" sz="2800" b="1" dirty="0"/>
        </a:p>
        <a:p xmlns:a="http://schemas.openxmlformats.org/drawingml/2006/main">
          <a:pPr algn="ctr"/>
          <a:endParaRPr lang="en-US" sz="2800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0.13953</cdr:x>
      <cdr:y>0.77358</cdr:y>
    </cdr:from>
    <cdr:to>
      <cdr:x>0.99546</cdr:x>
      <cdr:y>0.95388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1171576" y="3124199"/>
          <a:ext cx="7186993" cy="72815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38100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2800" b="1" dirty="0" smtClean="0">
              <a:solidFill>
                <a:schemeClr val="tx1"/>
              </a:solidFill>
            </a:rPr>
            <a:t>Near segment length</a:t>
          </a:r>
          <a:endParaRPr lang="en-US" sz="2800" b="1" dirty="0">
            <a:solidFill>
              <a:schemeClr val="tx1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0.05</cdr:y>
    </cdr:from>
    <cdr:to>
      <cdr:x>0.16966</cdr:x>
      <cdr:y>0.90376</cdr:y>
    </cdr:to>
    <cdr:sp macro="" textlink="">
      <cdr:nvSpPr>
        <cdr:cNvPr id="2" name="TextBox 1"/>
        <cdr:cNvSpPr txBox="1"/>
      </cdr:nvSpPr>
      <cdr:spPr>
        <a:xfrm xmlns:a="http://schemas.openxmlformats.org/drawingml/2006/main" rot="16200000">
          <a:off x="-1250009" y="1226927"/>
          <a:ext cx="3479947" cy="143369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2800" b="1" dirty="0" err="1"/>
            <a:t>Perf</a:t>
          </a:r>
          <a:r>
            <a:rPr lang="en-US" sz="2800" b="1" dirty="0"/>
            <a:t>.</a:t>
          </a:r>
          <a:r>
            <a:rPr lang="en-US" sz="2800" b="1" baseline="0" dirty="0"/>
            <a:t> Improvement</a:t>
          </a:r>
        </a:p>
        <a:p xmlns:a="http://schemas.openxmlformats.org/drawingml/2006/main">
          <a:pPr algn="ctr"/>
          <a:r>
            <a:rPr lang="en-US" sz="2800" b="1" baseline="0" dirty="0"/>
            <a:t>&amp; Power Reduction</a:t>
          </a:r>
          <a:endParaRPr lang="en-US" sz="2800" b="1" dirty="0"/>
        </a:p>
      </cdr:txBody>
    </cdr:sp>
  </cdr:relSizeAnchor>
  <cdr:relSizeAnchor xmlns:cdr="http://schemas.openxmlformats.org/drawingml/2006/chartDrawing">
    <cdr:from>
      <cdr:x>0.08929</cdr:x>
      <cdr:y>0.79159</cdr:y>
    </cdr:from>
    <cdr:to>
      <cdr:x>0.83036</cdr:x>
      <cdr:y>0.92693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762000" y="3226547"/>
          <a:ext cx="6324600" cy="55165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2800" b="1" dirty="0"/>
            <a:t>       Core-count (#</a:t>
          </a:r>
          <a:r>
            <a:rPr lang="en-US" sz="2800" b="1" baseline="0" dirty="0"/>
            <a:t> of memory channels)</a:t>
          </a:r>
          <a:endParaRPr lang="en-US" sz="2800" b="1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0.0538</cdr:x>
      <cdr:y>0.05</cdr:y>
    </cdr:from>
    <cdr:to>
      <cdr:x>0.13287</cdr:x>
      <cdr:y>0.90376</cdr:y>
    </cdr:to>
    <cdr:sp macro="" textlink="">
      <cdr:nvSpPr>
        <cdr:cNvPr id="2" name="TextBox 1"/>
        <cdr:cNvSpPr txBox="1"/>
      </cdr:nvSpPr>
      <cdr:spPr>
        <a:xfrm xmlns:a="http://schemas.openxmlformats.org/drawingml/2006/main" rot="16200000">
          <a:off x="-929190" y="1600341"/>
          <a:ext cx="3479945" cy="68686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2800" b="1" dirty="0" err="1"/>
            <a:t>Perf</a:t>
          </a:r>
          <a:r>
            <a:rPr lang="en-US" sz="2800" b="1" dirty="0"/>
            <a:t>.</a:t>
          </a:r>
          <a:r>
            <a:rPr lang="en-US" sz="2800" b="1" baseline="0" dirty="0"/>
            <a:t> Improvement</a:t>
          </a:r>
        </a:p>
        <a:p xmlns:a="http://schemas.openxmlformats.org/drawingml/2006/main">
          <a:pPr algn="ctr"/>
          <a:r>
            <a:rPr lang="en-US" sz="2800" b="1" baseline="0" dirty="0"/>
            <a:t>&amp; Power Reduction</a:t>
          </a:r>
          <a:endParaRPr lang="en-US" sz="2800" b="1" dirty="0"/>
        </a:p>
      </cdr:txBody>
    </cdr:sp>
  </cdr:relSizeAnchor>
  <cdr:relSizeAnchor xmlns:cdr="http://schemas.openxmlformats.org/drawingml/2006/chartDrawing">
    <cdr:from>
      <cdr:x>0.09649</cdr:x>
      <cdr:y>0.79159</cdr:y>
    </cdr:from>
    <cdr:to>
      <cdr:x>0.91228</cdr:x>
      <cdr:y>0.92693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838200" y="3226547"/>
          <a:ext cx="7086600" cy="55165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2800" b="1" dirty="0"/>
            <a:t>       Core-count (#</a:t>
          </a:r>
          <a:r>
            <a:rPr lang="en-US" sz="2800" b="1" baseline="0" dirty="0"/>
            <a:t> of memory channels)</a:t>
          </a:r>
          <a:endParaRPr lang="en-US" sz="28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11D61-8134-4F9E-BFE1-AEB06CC937A7}" type="datetimeFigureOut">
              <a:rPr lang="en-US" smtClean="0"/>
              <a:t>3/2/2013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03180-34AC-4716-85F0-B91B63342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766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Hello. My</a:t>
            </a:r>
            <a:r>
              <a:rPr lang="en-US" baseline="0" dirty="0" smtClean="0"/>
              <a:t> name is</a:t>
            </a:r>
            <a:r>
              <a:rPr lang="en-US" dirty="0" smtClean="0"/>
              <a:t> </a:t>
            </a:r>
            <a:r>
              <a:rPr lang="en-US" dirty="0" err="1" smtClean="0"/>
              <a:t>Donghyuk</a:t>
            </a:r>
            <a:r>
              <a:rPr lang="en-US" dirty="0" smtClean="0"/>
              <a:t> Lee. </a:t>
            </a:r>
          </a:p>
          <a:p>
            <a:r>
              <a:rPr lang="en-US" dirty="0" smtClean="0">
                <a:solidFill>
                  <a:srgbClr val="FFFFFF"/>
                </a:solidFill>
              </a:rPr>
              <a:t>Today, I</a:t>
            </a:r>
            <a:r>
              <a:rPr lang="en-US" baseline="0" dirty="0" smtClean="0">
                <a:solidFill>
                  <a:srgbClr val="FFFFFF"/>
                </a:solidFill>
              </a:rPr>
              <a:t> will talk about </a:t>
            </a:r>
            <a:r>
              <a:rPr lang="en-US" dirty="0" smtClean="0">
                <a:solidFill>
                  <a:srgbClr val="FFFFFF"/>
                </a:solidFill>
              </a:rPr>
              <a:t>Tiered-Latency DRAM, which enables</a:t>
            </a:r>
            <a:r>
              <a:rPr lang="en-US" baseline="0" dirty="0" smtClean="0">
                <a:solidFill>
                  <a:srgbClr val="FFFFFF"/>
                </a:solidFill>
              </a:rPr>
              <a:t> </a:t>
            </a:r>
            <a:r>
              <a:rPr lang="en-US" dirty="0" smtClean="0">
                <a:solidFill>
                  <a:srgbClr val="FFFFFF"/>
                </a:solidFill>
              </a:rPr>
              <a:t>low latency with low cost. </a:t>
            </a:r>
          </a:p>
          <a:p>
            <a:r>
              <a:rPr lang="en-US" dirty="0" smtClean="0"/>
              <a:t>This work is done in collaboration with </a:t>
            </a:r>
            <a:r>
              <a:rPr lang="en-US" dirty="0" err="1" smtClean="0"/>
              <a:t>Yoongu</a:t>
            </a:r>
            <a:r>
              <a:rPr lang="en-US" baseline="0" dirty="0" smtClean="0"/>
              <a:t> </a:t>
            </a:r>
            <a:r>
              <a:rPr lang="en-US" dirty="0" smtClean="0"/>
              <a:t>Kim, </a:t>
            </a:r>
            <a:r>
              <a:rPr lang="en-US" dirty="0" err="1" smtClean="0"/>
              <a:t>Vivek</a:t>
            </a:r>
            <a:r>
              <a:rPr lang="en-US" dirty="0" smtClean="0"/>
              <a:t> </a:t>
            </a:r>
            <a:r>
              <a:rPr lang="en-US" dirty="0" err="1" smtClean="0"/>
              <a:t>Seshadri</a:t>
            </a:r>
            <a:r>
              <a:rPr lang="en-US" dirty="0" smtClean="0"/>
              <a:t>, Jamie Liu, </a:t>
            </a:r>
            <a:r>
              <a:rPr lang="en-US" dirty="0" err="1" smtClean="0"/>
              <a:t>Lavanya</a:t>
            </a:r>
            <a:r>
              <a:rPr lang="en-US" dirty="0" smtClean="0"/>
              <a:t> Subramanian and my</a:t>
            </a:r>
            <a:r>
              <a:rPr lang="en-US" baseline="0" dirty="0" smtClean="0"/>
              <a:t> advisor, </a:t>
            </a:r>
            <a:r>
              <a:rPr lang="en-US" dirty="0" err="1" smtClean="0"/>
              <a:t>Onur</a:t>
            </a:r>
            <a:r>
              <a:rPr lang="en-US" dirty="0" smtClean="0"/>
              <a:t> </a:t>
            </a:r>
            <a:r>
              <a:rPr lang="en-US" dirty="0" err="1" smtClean="0"/>
              <a:t>Mutlu</a:t>
            </a:r>
            <a:r>
              <a:rPr lang="en-US" baseline="0" dirty="0" smtClean="0"/>
              <a:t>.</a:t>
            </a:r>
          </a:p>
          <a:p>
            <a:r>
              <a:rPr lang="en-US" baseline="0" dirty="0" smtClean="0"/>
              <a:t>All from Carnegie Mellon University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03180-34AC-4716-85F0-B91B63342E9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2571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This way, our proposed approach achieves small area and low latency.</a:t>
            </a:r>
          </a:p>
          <a:p>
            <a:r>
              <a:rPr lang="en-US" baseline="0" dirty="0" smtClean="0"/>
              <a:t>We call this new DRAM architecture as Tiered-Latency DRAM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03180-34AC-4716-85F0-B91B63342E9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5555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Now, I will</a:t>
            </a:r>
            <a:r>
              <a:rPr lang="en-US" baseline="0" dirty="0" smtClean="0"/>
              <a:t> </a:t>
            </a:r>
            <a:r>
              <a:rPr lang="en-US" dirty="0" smtClean="0"/>
              <a:t>introduce Tiered-latency DRAM.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03180-34AC-4716-85F0-B91B63342E9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8317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Again, the key idea is to divide</a:t>
            </a:r>
            <a:r>
              <a:rPr lang="en-US" baseline="0" dirty="0" smtClean="0"/>
              <a:t> </a:t>
            </a:r>
            <a:r>
              <a:rPr lang="en-US" dirty="0" smtClean="0"/>
              <a:t>a </a:t>
            </a:r>
            <a:r>
              <a:rPr lang="en-US" dirty="0" err="1" smtClean="0"/>
              <a:t>subarray</a:t>
            </a:r>
            <a:r>
              <a:rPr lang="en-US" dirty="0" smtClean="0"/>
              <a:t> into two segments with isolation transistors. </a:t>
            </a:r>
          </a:p>
          <a:p>
            <a:endParaRPr lang="en-US" dirty="0" smtClean="0"/>
          </a:p>
          <a:p>
            <a:r>
              <a:rPr lang="en-US" dirty="0" smtClean="0"/>
              <a:t>The segment, directly</a:t>
            </a:r>
            <a:r>
              <a:rPr lang="en-US" baseline="0" dirty="0" smtClean="0"/>
              <a:t> </a:t>
            </a:r>
            <a:r>
              <a:rPr lang="en-US" dirty="0" smtClean="0"/>
              <a:t>connected to the sense amplifier, is called the near segment. </a:t>
            </a:r>
          </a:p>
          <a:p>
            <a:r>
              <a:rPr lang="en-US" dirty="0" smtClean="0"/>
              <a:t>The other</a:t>
            </a:r>
            <a:r>
              <a:rPr lang="en-US" baseline="0" dirty="0" smtClean="0"/>
              <a:t> </a:t>
            </a:r>
            <a:r>
              <a:rPr lang="en-US" dirty="0" smtClean="0"/>
              <a:t>segment is</a:t>
            </a:r>
            <a:r>
              <a:rPr lang="en-US" baseline="0" dirty="0" smtClean="0"/>
              <a:t> </a:t>
            </a:r>
            <a:r>
              <a:rPr lang="en-US" dirty="0" smtClean="0"/>
              <a:t>called the far segment.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03180-34AC-4716-85F0-B91B63342E9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5555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When accessing the near segment, the isolation transistor is </a:t>
            </a:r>
            <a:r>
              <a:rPr lang="en-US" baseline="0" dirty="0" err="1" smtClean="0"/>
              <a:t>truned</a:t>
            </a:r>
            <a:r>
              <a:rPr lang="en-US" baseline="0" dirty="0" smtClean="0"/>
              <a:t> off such that the near segment is electrically decoupled from the far segment. </a:t>
            </a:r>
          </a:p>
          <a:p>
            <a:r>
              <a:rPr lang="en-US" baseline="0" dirty="0" smtClean="0"/>
              <a:t>which leads to the reduced </a:t>
            </a:r>
            <a:r>
              <a:rPr lang="en-US" baseline="0" dirty="0" err="1" smtClean="0"/>
              <a:t>bitline</a:t>
            </a:r>
            <a:r>
              <a:rPr lang="en-US" baseline="0" dirty="0" smtClean="0"/>
              <a:t> length, which leads to reduced </a:t>
            </a:r>
            <a:r>
              <a:rPr lang="en-US" baseline="0" dirty="0" err="1" smtClean="0"/>
              <a:t>bitline</a:t>
            </a:r>
            <a:r>
              <a:rPr lang="en-US" baseline="0" dirty="0" smtClean="0"/>
              <a:t> capacitance.</a:t>
            </a:r>
          </a:p>
          <a:p>
            <a:r>
              <a:rPr lang="en-US" baseline="0" dirty="0" smtClean="0"/>
              <a:t>Due to these two reasons, the near segment can be accessed with low latency and  low power.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03180-34AC-4716-85F0-B91B63342E9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5555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When accessing the far segment, the isolation transistor is turned on </a:t>
            </a:r>
          </a:p>
          <a:p>
            <a:r>
              <a:rPr lang="en-US" baseline="0" dirty="0" smtClean="0"/>
              <a:t>such that the far segment is electrically connected to the sense amplifier </a:t>
            </a:r>
          </a:p>
          <a:p>
            <a:r>
              <a:rPr lang="en-US" baseline="0" dirty="0" smtClean="0"/>
              <a:t>and the entire </a:t>
            </a:r>
            <a:r>
              <a:rPr lang="en-US" baseline="0" dirty="0" err="1" smtClean="0"/>
              <a:t>bitline</a:t>
            </a:r>
            <a:r>
              <a:rPr lang="en-US" baseline="0" dirty="0" smtClean="0"/>
              <a:t> is exposed to sense amplifier, </a:t>
            </a:r>
          </a:p>
          <a:p>
            <a:r>
              <a:rPr lang="en-US" baseline="0" dirty="0" smtClean="0"/>
              <a:t>which leads to long </a:t>
            </a:r>
            <a:r>
              <a:rPr lang="en-US" baseline="0" dirty="0" err="1" smtClean="0"/>
              <a:t>bitline</a:t>
            </a:r>
            <a:r>
              <a:rPr lang="en-US" baseline="0" dirty="0" smtClean="0"/>
              <a:t>, </a:t>
            </a:r>
          </a:p>
          <a:p>
            <a:r>
              <a:rPr lang="en-US" baseline="0" dirty="0" smtClean="0"/>
              <a:t>which leads to large </a:t>
            </a:r>
            <a:r>
              <a:rPr lang="en-US" baseline="0" dirty="0" err="1" smtClean="0"/>
              <a:t>bitline</a:t>
            </a:r>
            <a:r>
              <a:rPr lang="en-US" baseline="0" dirty="0" smtClean="0"/>
              <a:t> capacitance.</a:t>
            </a:r>
          </a:p>
          <a:p>
            <a:r>
              <a:rPr lang="en-US" baseline="0" dirty="0" smtClean="0"/>
              <a:t>and also isolation transistors have resistance.</a:t>
            </a:r>
          </a:p>
          <a:p>
            <a:endParaRPr lang="en-US" baseline="0" dirty="0" smtClean="0"/>
          </a:p>
          <a:p>
            <a:r>
              <a:rPr lang="en-US" baseline="0" dirty="0" smtClean="0"/>
              <a:t>Due to these three reasons, accessing the far segment incurs high latency and high power.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03180-34AC-4716-85F0-B91B63342E9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5555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We evaluated the latency, power consumption and area cost of TL-DRAM compared to commodity DRAM.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In our evaluations, we modeled a Commodity DRAM that has 512 cells/</a:t>
            </a:r>
            <a:r>
              <a:rPr lang="en-US" baseline="0" dirty="0" err="1" smtClean="0"/>
              <a:t>bitline</a:t>
            </a:r>
            <a:r>
              <a:rPr lang="en-US" baseline="0" dirty="0" smtClean="0"/>
              <a:t>.</a:t>
            </a:r>
          </a:p>
          <a:p>
            <a:r>
              <a:rPr lang="en-US" baseline="0" dirty="0" smtClean="0"/>
              <a:t>TL-DRAM also has a total of 512 cells/</a:t>
            </a:r>
            <a:r>
              <a:rPr lang="en-US" baseline="0" dirty="0" err="1" smtClean="0"/>
              <a:t>bitline</a:t>
            </a:r>
            <a:r>
              <a:rPr lang="en-US" baseline="0" dirty="0" smtClean="0"/>
              <a:t>, which is segmented to 32-cell near segment and 480-cell far segment.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We</a:t>
            </a:r>
            <a:r>
              <a:rPr lang="en-US" baseline="0" dirty="0" smtClean="0"/>
              <a:t> simulated latency using SPICE simulator with circuit-level DRAM model.</a:t>
            </a:r>
          </a:p>
          <a:p>
            <a:endParaRPr lang="en-US" baseline="0" dirty="0" smtClean="0"/>
          </a:p>
          <a:p>
            <a:r>
              <a:rPr lang="en-US" baseline="0" dirty="0" smtClean="0"/>
              <a:t>We estimated the area and power consumption using Micron DRAM Power calculator and Rambus DRAM Area/Power simulator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03180-34AC-4716-85F0-B91B63342E9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55553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This figure compares the latency.</a:t>
            </a:r>
          </a:p>
          <a:p>
            <a:r>
              <a:rPr lang="en-US" baseline="0" dirty="0" smtClean="0"/>
              <a:t>Y-axis is normalized latency. </a:t>
            </a:r>
          </a:p>
          <a:p>
            <a:r>
              <a:rPr lang="en-US" baseline="0" dirty="0" smtClean="0"/>
              <a:t>Compared to commodity DRAM, TL-DRAM’s near segment has 56% lower latency, while the far segment has 23% higher latency.</a:t>
            </a:r>
          </a:p>
          <a:p>
            <a:r>
              <a:rPr lang="en-US" baseline="0" dirty="0" smtClean="0"/>
              <a:t> </a:t>
            </a:r>
          </a:p>
          <a:p>
            <a:r>
              <a:rPr lang="en-US" baseline="0" dirty="0" smtClean="0"/>
              <a:t>The right figure compares the power.</a:t>
            </a:r>
          </a:p>
          <a:p>
            <a:r>
              <a:rPr lang="en-US" baseline="0" dirty="0" smtClean="0"/>
              <a:t>Y-axis is normalized power.</a:t>
            </a:r>
          </a:p>
          <a:p>
            <a:r>
              <a:rPr lang="en-US" baseline="0" dirty="0" smtClean="0"/>
              <a:t>Compared to commodity DRAM, TL-DRAM’s near segment has 51% lower power consumption and the far segment has 49% higher power consumption.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Lastly, mainly due to the isolation transistor, Tiered-latency DRAM increases the die-size by about 3%.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03180-34AC-4716-85F0-B91B63342E9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55553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The figure shows the latency of the near and far segments when varying near segment length.</a:t>
            </a:r>
          </a:p>
          <a:p>
            <a:endParaRPr lang="en-US" baseline="0" dirty="0" smtClean="0"/>
          </a:p>
          <a:p>
            <a:r>
              <a:rPr lang="en-US" baseline="0" dirty="0" smtClean="0"/>
              <a:t>X-axis is near segment length and Y-axis is Latency in </a:t>
            </a:r>
            <a:r>
              <a:rPr lang="en-US" baseline="0" dirty="0" err="1" smtClean="0"/>
              <a:t>nano</a:t>
            </a:r>
            <a:r>
              <a:rPr lang="en-US" baseline="0" dirty="0" smtClean="0"/>
              <a:t> seconds.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As the figure shows, a longer near segment length leads to higher near segment latency due to the increased </a:t>
            </a:r>
            <a:r>
              <a:rPr lang="en-US" baseline="0" dirty="0" err="1" smtClean="0"/>
              <a:t>bitline</a:t>
            </a:r>
            <a:r>
              <a:rPr lang="en-US" baseline="0" dirty="0" smtClean="0"/>
              <a:t> capacitance of the near segment.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03180-34AC-4716-85F0-B91B63342E9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55553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For the far segment, a shorter far segment length leads to lower latency. However, the far segment latency is higher than commodity DRAM latency.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03180-34AC-4716-85F0-B91B63342E9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55553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Again, the figure shows the trade-off between area and latency in existing DRAM.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Unlike existing DRAM, TL-DRAM achieves low latency using the near segment while increasing the area by only 3%.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Although the far segment has higher latency than commodity DRAM, we show that efficient use of the near segment enables TL-DRAM to achieve high system performance.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03180-34AC-4716-85F0-B91B63342E9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5555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First, let me summarize our work.</a:t>
            </a:r>
          </a:p>
          <a:p>
            <a:endParaRPr lang="en-US" baseline="0" dirty="0" smtClean="0"/>
          </a:p>
          <a:p>
            <a:r>
              <a:rPr lang="en-US" baseline="0" dirty="0" smtClean="0">
                <a:solidFill>
                  <a:schemeClr val="bg1"/>
                </a:solidFill>
              </a:rPr>
              <a:t>The problem is that DRAM latency is a critical bottleneck for system performance. </a:t>
            </a:r>
            <a:endParaRPr lang="en-US" baseline="0" dirty="0" smtClean="0"/>
          </a:p>
          <a:p>
            <a:r>
              <a:rPr lang="en-US" baseline="0" dirty="0" smtClean="0"/>
              <a:t>Our goal is to reduce the DRAM latency with low cost.</a:t>
            </a:r>
          </a:p>
          <a:p>
            <a:r>
              <a:rPr lang="en-US" baseline="0" dirty="0" smtClean="0">
                <a:solidFill>
                  <a:schemeClr val="bg1"/>
                </a:solidFill>
              </a:rPr>
              <a:t>Our observation is that long </a:t>
            </a:r>
            <a:r>
              <a:rPr lang="en-US" baseline="0" dirty="0" err="1" smtClean="0">
                <a:solidFill>
                  <a:schemeClr val="bg1"/>
                </a:solidFill>
              </a:rPr>
              <a:t>bitlines</a:t>
            </a:r>
            <a:r>
              <a:rPr lang="en-US" baseline="0" dirty="0" smtClean="0">
                <a:solidFill>
                  <a:schemeClr val="bg1"/>
                </a:solidFill>
              </a:rPr>
              <a:t> are the dominant source of high DRAM latency. </a:t>
            </a:r>
          </a:p>
          <a:p>
            <a:r>
              <a:rPr lang="en-US" baseline="0" dirty="0" smtClean="0"/>
              <a:t>Our key idea is to divide the long </a:t>
            </a:r>
            <a:r>
              <a:rPr lang="en-US" baseline="0" dirty="0" err="1" smtClean="0"/>
              <a:t>bitlines</a:t>
            </a:r>
            <a:r>
              <a:rPr lang="en-US" baseline="0" dirty="0" smtClean="0"/>
              <a:t> into two smaller segments: a fast segment and a slow segment</a:t>
            </a:r>
          </a:p>
          <a:p>
            <a:r>
              <a:rPr lang="en-US" baseline="0" dirty="0" smtClean="0"/>
              <a:t>Therefore, our proposed DRAM architecture, Tiered-latency DRAM, enables latency heterogeneity in DRAM.</a:t>
            </a:r>
          </a:p>
          <a:p>
            <a:r>
              <a:rPr lang="en-US" baseline="0" dirty="0" smtClean="0">
                <a:solidFill>
                  <a:srgbClr val="FFFFFF"/>
                </a:solidFill>
              </a:rPr>
              <a:t>There can be many ways to utilize this latency heterogeneity to improve system performance and power reduction.</a:t>
            </a:r>
          </a:p>
          <a:p>
            <a:r>
              <a:rPr lang="en-US" baseline="0" dirty="0" smtClean="0">
                <a:solidFill>
                  <a:srgbClr val="FFFFFF"/>
                </a:solidFill>
              </a:rPr>
              <a:t>Among them, In this talk, we show that a system that uses the fast segment as a cache to the slow segment achieves significant performance improvement and power reduction with low cost for both single and multi core workloads.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03180-34AC-4716-85F0-B91B63342E9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55553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Now,</a:t>
            </a:r>
            <a:r>
              <a:rPr lang="en-US" baseline="0" dirty="0" smtClean="0"/>
              <a:t> let me explain how we can leverage TL-DRAM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03180-34AC-4716-85F0-B91B63342E9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83172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There are multiple ways to leverage the TL-DRAM</a:t>
            </a:r>
            <a:r>
              <a:rPr lang="en-US" baseline="0" dirty="0" smtClean="0"/>
              <a:t> substrate by hardware or software.</a:t>
            </a:r>
          </a:p>
          <a:p>
            <a:endParaRPr lang="en-US" baseline="0" dirty="0" smtClean="0"/>
          </a:p>
          <a:p>
            <a:r>
              <a:rPr lang="en-US" baseline="0" dirty="0" smtClean="0"/>
              <a:t>In this slide, I describe many such ways.</a:t>
            </a:r>
          </a:p>
          <a:p>
            <a:r>
              <a:rPr lang="en-US" baseline="0" dirty="0" smtClean="0"/>
              <a:t>First, the near segment can be used as a hardware-managed inclusive cache to the far segment.</a:t>
            </a:r>
          </a:p>
          <a:p>
            <a:r>
              <a:rPr lang="en-US" baseline="0" dirty="0" smtClean="0"/>
              <a:t>Second, the near segment can be used as a hardware-managed exclusive cache to the far segment.</a:t>
            </a:r>
          </a:p>
          <a:p>
            <a:r>
              <a:rPr lang="en-US" baseline="0" dirty="0" smtClean="0"/>
              <a:t>Third, the operating system can intelligently allocate frequently-accessed pages to the near segment.</a:t>
            </a:r>
          </a:p>
          <a:p>
            <a:r>
              <a:rPr lang="en-US" baseline="0" dirty="0" smtClean="0"/>
              <a:t>Forth mechanism is to simple replace DRAM with TL-DRAM without any near segment handling</a:t>
            </a:r>
          </a:p>
          <a:p>
            <a:endParaRPr lang="en-US" baseline="0" dirty="0" smtClean="0"/>
          </a:p>
          <a:p>
            <a:r>
              <a:rPr lang="en-US" baseline="0" dirty="0" smtClean="0"/>
              <a:t>While our paper provides detailed explanations and evaluations of first three mechanism, </a:t>
            </a:r>
          </a:p>
          <a:p>
            <a:r>
              <a:rPr lang="en-US" baseline="0" dirty="0" smtClean="0"/>
              <a:t>in this talk, we will focus on the first approach, which is to use the near segment as a hardware managed cache for the far segment.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03180-34AC-4716-85F0-B91B63342E9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55553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This diagram shows TL-DRAM organization.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Each </a:t>
            </a:r>
            <a:r>
              <a:rPr lang="en-US" baseline="0" dirty="0" err="1" smtClean="0"/>
              <a:t>subarray</a:t>
            </a:r>
            <a:r>
              <a:rPr lang="en-US" baseline="0" dirty="0" smtClean="0"/>
              <a:t> consists of the sense amplifier, near segment and far segment.</a:t>
            </a:r>
          </a:p>
          <a:p>
            <a:r>
              <a:rPr lang="en-US" baseline="0" dirty="0" smtClean="0"/>
              <a:t>In this particular approach, only the far segment capacity is exposed to the operating system and the memory controller caches the frequently accessed rows in each </a:t>
            </a:r>
            <a:r>
              <a:rPr lang="en-US" baseline="0" dirty="0" err="1" smtClean="0"/>
              <a:t>subarray</a:t>
            </a:r>
            <a:r>
              <a:rPr lang="en-US" baseline="0" dirty="0" smtClean="0"/>
              <a:t> to the corresponding near segment.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This approach has two challenges.</a:t>
            </a:r>
          </a:p>
          <a:p>
            <a:r>
              <a:rPr lang="en-US" baseline="0" dirty="0" smtClean="0"/>
              <a:t>First, how to migrate a row between segments efficiently?  </a:t>
            </a:r>
          </a:p>
          <a:p>
            <a:r>
              <a:rPr lang="en-US" baseline="0" dirty="0" smtClean="0"/>
              <a:t>Second, how to manage the near segment cache efficiently?</a:t>
            </a:r>
          </a:p>
          <a:p>
            <a:endParaRPr lang="en-US" baseline="0" dirty="0" smtClean="0"/>
          </a:p>
          <a:p>
            <a:r>
              <a:rPr lang="en-US" baseline="0" dirty="0" smtClean="0"/>
              <a:t>Let me first address first challenge.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03180-34AC-4716-85F0-B91B63342E9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55553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Our goal is to migrate a source row in the far segment to a destination row in the near segment.</a:t>
            </a:r>
          </a:p>
          <a:p>
            <a:endParaRPr lang="en-U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The naïve way to achieve this is that memory controller reads all the data from the source row and writes them back to the destination row.</a:t>
            </a:r>
          </a:p>
          <a:p>
            <a:endParaRPr lang="en-US" baseline="0" dirty="0" smtClean="0"/>
          </a:p>
          <a:p>
            <a:r>
              <a:rPr lang="en-US" baseline="0" dirty="0" smtClean="0"/>
              <a:t>However, this leads to high latency. </a:t>
            </a:r>
          </a:p>
          <a:p>
            <a:r>
              <a:rPr lang="en-US" baseline="0" dirty="0" smtClean="0"/>
              <a:t> </a:t>
            </a:r>
            <a:endParaRPr lang="en-US" dirty="0" smtClean="0"/>
          </a:p>
          <a:p>
            <a:endParaRPr lang="en-US" baseline="0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03180-34AC-4716-85F0-B91B63342E9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55553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Our observation is that cells in the source and the destination row share </a:t>
            </a:r>
            <a:r>
              <a:rPr lang="en-US" baseline="0" dirty="0" err="1" smtClean="0"/>
              <a:t>bitlines</a:t>
            </a:r>
            <a:r>
              <a:rPr lang="en-US" baseline="0" dirty="0" smtClean="0"/>
              <a:t>. </a:t>
            </a:r>
          </a:p>
          <a:p>
            <a:r>
              <a:rPr lang="en-US" dirty="0" smtClean="0"/>
              <a:t>Our idea</a:t>
            </a:r>
            <a:r>
              <a:rPr lang="en-US" baseline="0" dirty="0" smtClean="0"/>
              <a:t> is to use these shared </a:t>
            </a:r>
            <a:r>
              <a:rPr lang="en-US" baseline="0" dirty="0" err="1" smtClean="0"/>
              <a:t>bitlines</a:t>
            </a:r>
            <a:r>
              <a:rPr lang="en-US" baseline="0" dirty="0" smtClean="0"/>
              <a:t> to transfer data from the source to the destination concurrently .</a:t>
            </a:r>
          </a:p>
          <a:p>
            <a:r>
              <a:rPr lang="en-US" baseline="0" dirty="0" smtClean="0"/>
              <a:t>We’ll explain the migration procedure step by step.</a:t>
            </a:r>
          </a:p>
          <a:p>
            <a:r>
              <a:rPr lang="en-US" baseline="0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03180-34AC-4716-85F0-B91B63342E9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55553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First, the memory controller accesses the source row in the far segment. </a:t>
            </a:r>
          </a:p>
          <a:p>
            <a:r>
              <a:rPr lang="en-US" baseline="0" dirty="0" smtClean="0"/>
              <a:t>The isolation transistor is turned on and then the cells in the source row are connected to the </a:t>
            </a:r>
            <a:r>
              <a:rPr lang="en-US" baseline="0" dirty="0" err="1" smtClean="0"/>
              <a:t>bitlines</a:t>
            </a:r>
            <a:r>
              <a:rPr lang="en-US" baseline="0" dirty="0" smtClean="0"/>
              <a:t>.</a:t>
            </a:r>
          </a:p>
          <a:p>
            <a:r>
              <a:rPr lang="en-US" baseline="0" dirty="0" smtClean="0"/>
              <a:t>After that, the sense amplifiers read the data of the source row.</a:t>
            </a:r>
          </a:p>
          <a:p>
            <a:endParaRPr lang="en-US" baseline="0" dirty="0" smtClean="0"/>
          </a:p>
          <a:p>
            <a:r>
              <a:rPr lang="en-US" baseline="0" dirty="0" smtClean="0"/>
              <a:t>Second, the memory controller accesses the destination row in the near segment. </a:t>
            </a:r>
          </a:p>
          <a:p>
            <a:r>
              <a:rPr lang="en-US" baseline="0" dirty="0" smtClean="0"/>
              <a:t>Now, the cells in the destination row are also connected to the </a:t>
            </a:r>
            <a:r>
              <a:rPr lang="en-US" baseline="0" dirty="0" err="1" smtClean="0"/>
              <a:t>bitline</a:t>
            </a:r>
            <a:r>
              <a:rPr lang="en-US" baseline="0" dirty="0" smtClean="0"/>
              <a:t>.</a:t>
            </a:r>
          </a:p>
          <a:p>
            <a:r>
              <a:rPr lang="en-US" baseline="0" dirty="0" smtClean="0"/>
              <a:t>Therefore, the data of sense amplifier are migrated to the destination row across the </a:t>
            </a:r>
            <a:r>
              <a:rPr lang="en-US" baseline="0" dirty="0" err="1" smtClean="0"/>
              <a:t>bitlines</a:t>
            </a:r>
            <a:r>
              <a:rPr lang="en-US" baseline="0" dirty="0" smtClean="0"/>
              <a:t> concurrently.</a:t>
            </a:r>
          </a:p>
          <a:p>
            <a:endParaRPr lang="en-US" baseline="0" dirty="0" smtClean="0"/>
          </a:p>
          <a:p>
            <a:r>
              <a:rPr lang="en-US" baseline="0" dirty="0" smtClean="0"/>
              <a:t>After these two steps, the all data of the source row are migrated to the destination row with low latency.</a:t>
            </a:r>
          </a:p>
          <a:p>
            <a:endParaRPr lang="en-US" baseline="0" dirty="0" smtClean="0"/>
          </a:p>
          <a:p>
            <a:r>
              <a:rPr lang="en-US" baseline="0" dirty="0" smtClean="0"/>
              <a:t>In fact, most of the migration latency is overlapped with the source row access latency.</a:t>
            </a:r>
          </a:p>
          <a:p>
            <a:r>
              <a:rPr lang="en-US" baseline="0" dirty="0" smtClean="0"/>
              <a:t>Using SPICE simulation, we estimated that the additional migration latency over the row access latency is about 4ns.</a:t>
            </a:r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03180-34AC-4716-85F0-B91B63342E95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55553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Now,</a:t>
            </a:r>
            <a:r>
              <a:rPr lang="en-US" baseline="0" dirty="0" smtClean="0"/>
              <a:t> let me address the second challenge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03180-34AC-4716-85F0-B91B63342E95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55553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Since the near segment is faster than the far segment, the near segment can be used as an LRU cache to the far segment. </a:t>
            </a:r>
          </a:p>
          <a:p>
            <a:r>
              <a:rPr lang="en-US" baseline="0" dirty="0" smtClean="0"/>
              <a:t>This is our first mechanism, Simple Caching. The benefit of Simple Caching is from reduced reuse latency.</a:t>
            </a:r>
          </a:p>
          <a:p>
            <a:endParaRPr lang="en-US" baseline="0" dirty="0" smtClean="0"/>
          </a:p>
          <a:p>
            <a:r>
              <a:rPr lang="en-US" baseline="0" dirty="0" smtClean="0"/>
              <a:t>Is there other benefit of caching?</a:t>
            </a:r>
          </a:p>
          <a:p>
            <a:r>
              <a:rPr lang="en-US" baseline="0" dirty="0" smtClean="0"/>
              <a:t>When issuing request for a row, accessing the row takes at least minimum row-cycle time (</a:t>
            </a:r>
            <a:r>
              <a:rPr lang="en-US" baseline="0" dirty="0" err="1" smtClean="0"/>
              <a:t>tRC</a:t>
            </a:r>
            <a:r>
              <a:rPr lang="en-US" baseline="0" dirty="0" smtClean="0"/>
              <a:t>).</a:t>
            </a:r>
          </a:p>
          <a:p>
            <a:r>
              <a:rPr lang="en-US" baseline="0" dirty="0" smtClean="0"/>
              <a:t>During the access of the row, if another request is come for same bank and different row, the request should wait until finishing previous row access.</a:t>
            </a:r>
          </a:p>
          <a:p>
            <a:r>
              <a:rPr lang="en-US" baseline="0" dirty="0" smtClean="0"/>
              <a:t>In this case, we call the previously accessed row as waiting inducing row.</a:t>
            </a:r>
          </a:p>
          <a:p>
            <a:r>
              <a:rPr lang="en-US" baseline="0" dirty="0" smtClean="0"/>
              <a:t>By caching waiting inducing row in near segment, we can reduce the wait of subsequent request.</a:t>
            </a:r>
          </a:p>
          <a:p>
            <a:r>
              <a:rPr lang="en-US" baseline="0" dirty="0" smtClean="0"/>
              <a:t>Our second mechanism wait minimized caching is to identify and cache such a wait inducing row.</a:t>
            </a:r>
          </a:p>
          <a:p>
            <a:endParaRPr lang="en-U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The third mechanism, Benefit-Based Caching, takes into account the benefits of both reduced reuse latency of serving a request and the reduced wait time for the subsequent request. Please refer to our paper for more details on benefit-based caching.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03180-34AC-4716-85F0-B91B63342E95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55553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Now, I</a:t>
            </a:r>
            <a:r>
              <a:rPr lang="en-US" baseline="0" dirty="0" smtClean="0"/>
              <a:t> will describe our </a:t>
            </a:r>
            <a:r>
              <a:rPr lang="en-US" dirty="0" smtClean="0"/>
              <a:t>evaluation methodology</a:t>
            </a:r>
            <a:r>
              <a:rPr lang="en-US" baseline="0" dirty="0" smtClean="0"/>
              <a:t> and present our results.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03180-34AC-4716-85F0-B91B63342E95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83172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We use an x86 CPU simulator and a cycle-accurate DDR3 DRAM simulator for evaluating system performance.</a:t>
            </a:r>
          </a:p>
          <a:p>
            <a:endParaRPr lang="en-US" baseline="0" dirty="0" smtClean="0"/>
          </a:p>
          <a:p>
            <a:r>
              <a:rPr lang="en-US" dirty="0" smtClean="0"/>
              <a:t>We</a:t>
            </a:r>
            <a:r>
              <a:rPr lang="en-US" baseline="0" dirty="0" smtClean="0"/>
              <a:t> use TPC, STREAM and SPEC CPU2006 benchmarks.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We use Instructions-Per-Cycle to measure single-core performance and weighted speedup to measure multi-core performance.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03180-34AC-4716-85F0-B91B63342E95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6714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Now let</a:t>
            </a:r>
            <a:r>
              <a:rPr lang="en-US" baseline="0" dirty="0" smtClean="0"/>
              <a:t> me introduce the motivation and our key idea.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03180-34AC-4716-85F0-B91B63342E9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83172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</a:t>
            </a:r>
            <a:r>
              <a:rPr lang="en-US" baseline="0" dirty="0" smtClean="0"/>
              <a:t> baseline commodity DRAM, We use DDR3-1066 which has 512 cells/</a:t>
            </a:r>
            <a:r>
              <a:rPr lang="en-US" baseline="0" dirty="0" err="1" smtClean="0"/>
              <a:t>bitline</a:t>
            </a:r>
            <a:r>
              <a:rPr lang="en-US" baseline="0" dirty="0" smtClean="0"/>
              <a:t>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Our TL-DRAM has the same </a:t>
            </a:r>
            <a:r>
              <a:rPr lang="en-US" baseline="0" dirty="0" err="1" smtClean="0"/>
              <a:t>bitline</a:t>
            </a:r>
            <a:r>
              <a:rPr lang="en-US" baseline="0" dirty="0" smtClean="0"/>
              <a:t> length as the baseline DRAM.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We vary the near segment length from 1 to 256 cells.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03180-34AC-4716-85F0-B91B63342E95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74471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figure</a:t>
            </a:r>
            <a:r>
              <a:rPr lang="en-US" baseline="0" dirty="0" smtClean="0"/>
              <a:t> shows the IPC improvement of our three caching mechanisms over commodity DRAM. </a:t>
            </a:r>
          </a:p>
          <a:p>
            <a:r>
              <a:rPr lang="en-US" baseline="0" dirty="0" smtClean="0"/>
              <a:t>All of them improve performance and benefit-based caching shows maximum performance improvement by 12.7%.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right figure shows the normalized power reduction of our three caching mechanisms over commodity DRAM.</a:t>
            </a:r>
          </a:p>
          <a:p>
            <a:r>
              <a:rPr lang="en-US" baseline="0" dirty="0" smtClean="0"/>
              <a:t> All of them reduce power consumption and benefit-based caching shows maximum power reduction by 23%.</a:t>
            </a:r>
            <a:endParaRPr lang="en-US" dirty="0" smtClean="0"/>
          </a:p>
          <a:p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Therefore, using near segment as a cache improves performance and reduces power consumption at the cost of 3% area overhead.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03180-34AC-4716-85F0-B91B63342E95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08364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</a:t>
            </a:r>
            <a:r>
              <a:rPr lang="en-US" baseline="0" dirty="0" smtClean="0"/>
              <a:t> figure shows the performance improvement over commodity DRAM, when varying the near segment length.</a:t>
            </a:r>
          </a:p>
          <a:p>
            <a:r>
              <a:rPr lang="en-US" baseline="0" dirty="0" smtClean="0"/>
              <a:t>X-axis is the near segment length and Y-axis is the IPC improvement over commodity DRAM.</a:t>
            </a:r>
          </a:p>
          <a:p>
            <a:r>
              <a:rPr lang="en-US" dirty="0" smtClean="0"/>
              <a:t>Increasing the near segment length enables larger cache capacity but the trade-off</a:t>
            </a:r>
            <a:r>
              <a:rPr lang="en-US" baseline="0" dirty="0" smtClean="0"/>
              <a:t> is increasing the caching latency. </a:t>
            </a:r>
          </a:p>
          <a:p>
            <a:r>
              <a:rPr lang="en-US" baseline="0" dirty="0" smtClean="0"/>
              <a:t>As a result, the peak performance improvement is at 32 cells/</a:t>
            </a:r>
            <a:r>
              <a:rPr lang="en-US" baseline="0" dirty="0" err="1" smtClean="0"/>
              <a:t>bitline</a:t>
            </a:r>
            <a:r>
              <a:rPr lang="en-US" baseline="0" dirty="0" smtClean="0"/>
              <a:t>.</a:t>
            </a:r>
          </a:p>
          <a:p>
            <a:r>
              <a:rPr lang="en-US" baseline="0" dirty="0" smtClean="0"/>
              <a:t>We observe that by adjusting the near segment length, we can trade off cache capacity for cache latency.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03180-34AC-4716-85F0-B91B63342E95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29959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</a:t>
            </a:r>
            <a:r>
              <a:rPr lang="en-US" baseline="0" dirty="0" smtClean="0"/>
              <a:t> categorize our benchmarks into two categories, </a:t>
            </a:r>
          </a:p>
          <a:p>
            <a:r>
              <a:rPr lang="en-US" baseline="0" dirty="0" smtClean="0"/>
              <a:t>sensitive, which consists of benchmarks that are sensitive to near segment capacity and </a:t>
            </a:r>
          </a:p>
          <a:p>
            <a:r>
              <a:rPr lang="en-US" baseline="0" dirty="0" smtClean="0"/>
              <a:t>Insensitive, which consists of benchmarks whose performance is not sensitive to near segment capacity.</a:t>
            </a:r>
          </a:p>
          <a:p>
            <a:endParaRPr lang="en-US" baseline="0" dirty="0" smtClean="0"/>
          </a:p>
          <a:p>
            <a:r>
              <a:rPr lang="en-US" baseline="0" dirty="0" smtClean="0"/>
              <a:t>We generate dual-core workloads that are sensitive/sensitive, sensitive/insensitive and insensitive/</a:t>
            </a:r>
            <a:r>
              <a:rPr lang="en-US" baseline="0" dirty="0" err="1" smtClean="0"/>
              <a:t>insenstive</a:t>
            </a:r>
            <a:r>
              <a:rPr lang="en-US" baseline="0" dirty="0" smtClean="0"/>
              <a:t>.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03180-34AC-4716-85F0-B91B63342E95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83604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</a:t>
            </a:r>
            <a:r>
              <a:rPr lang="en-US" baseline="0" dirty="0" smtClean="0"/>
              <a:t> </a:t>
            </a:r>
            <a:r>
              <a:rPr lang="en-US" dirty="0" smtClean="0"/>
              <a:t>figure shows the </a:t>
            </a:r>
            <a:r>
              <a:rPr lang="en-US" baseline="0" dirty="0" smtClean="0"/>
              <a:t>performance improvement of sensitive-sensitive workloads.</a:t>
            </a:r>
          </a:p>
          <a:p>
            <a:r>
              <a:rPr lang="en-US" baseline="0" dirty="0" smtClean="0"/>
              <a:t>X-axis is near-segment length and Y-axis is weighted speed improvement over commodity DRAM.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results shows that larger near segment capacity leads to higher performance improvement for these workloads.</a:t>
            </a:r>
          </a:p>
          <a:p>
            <a:r>
              <a:rPr lang="en-US" baseline="0" dirty="0" smtClean="0"/>
              <a:t>Furthermore, benefit-based caching and weight-minimizing caching show more performance improvement for these workloads than simple caching.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03180-34AC-4716-85F0-B91B63342E95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96249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This figure shows the performance improvement of the other two categories of workloads, sensitive-insensitive and insensitive-insensitive.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Again, X-axis is near-segment length and Y-axis is weighted speedup improvement over commodity DRAM.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The results show that</a:t>
            </a:r>
            <a:r>
              <a:rPr lang="en-US" baseline="0" dirty="0" smtClean="0"/>
              <a:t> using near segment as a cache provide high performance improvement regardless of near segment capacity for these workloads.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03180-34AC-4716-85F0-B91B63342E95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96249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In our paper, we provide more mechanisms and results.</a:t>
            </a:r>
          </a:p>
          <a:p>
            <a:r>
              <a:rPr lang="en-US" baseline="0" dirty="0" smtClean="0"/>
              <a:t>First, we provide detailed explanations and evaluations of two other mechanisms, </a:t>
            </a:r>
          </a:p>
          <a:p>
            <a:r>
              <a:rPr lang="en-US" baseline="0" dirty="0" smtClean="0"/>
              <a:t>a hardware managed exclusive caching and a profile-based OS page mapping.</a:t>
            </a:r>
            <a:endParaRPr lang="en-US" dirty="0" smtClean="0"/>
          </a:p>
          <a:p>
            <a:r>
              <a:rPr lang="en-US" baseline="0" dirty="0" smtClean="0"/>
              <a:t>Second, We provide latency evaluation for three-tier TL-DRAM. </a:t>
            </a:r>
          </a:p>
          <a:p>
            <a:r>
              <a:rPr lang="en-US" dirty="0" smtClean="0"/>
              <a:t>Third, we provide</a:t>
            </a:r>
            <a:r>
              <a:rPr lang="en-US" baseline="0" dirty="0" smtClean="0"/>
              <a:t> detailed circuit evaluation for DRAM latency and power consumption.</a:t>
            </a:r>
          </a:p>
          <a:p>
            <a:r>
              <a:rPr lang="en-US" baseline="0" dirty="0" smtClean="0"/>
              <a:t>Forth, we provide implementation details and storage cost analysis in memory controller.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03180-34AC-4716-85F0-B91B63342E95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73817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Let me conclude.</a:t>
            </a:r>
          </a:p>
          <a:p>
            <a:endParaRPr lang="en-US" baseline="0" dirty="0" smtClean="0">
              <a:solidFill>
                <a:schemeClr val="bg1"/>
              </a:solidFill>
            </a:endParaRPr>
          </a:p>
          <a:p>
            <a:r>
              <a:rPr lang="en-US" baseline="0" dirty="0" smtClean="0">
                <a:solidFill>
                  <a:schemeClr val="bg1"/>
                </a:solidFill>
              </a:rPr>
              <a:t>The problem is that DRAM latency is a critical bottleneck for system performance. </a:t>
            </a:r>
            <a:endParaRPr lang="en-US" baseline="0" dirty="0" smtClean="0"/>
          </a:p>
          <a:p>
            <a:r>
              <a:rPr lang="en-US" baseline="0" dirty="0" smtClean="0"/>
              <a:t>Our goal is to reduce the DRAM latency with low cost.</a:t>
            </a:r>
          </a:p>
          <a:p>
            <a:r>
              <a:rPr lang="en-US" baseline="0" dirty="0" smtClean="0">
                <a:solidFill>
                  <a:schemeClr val="bg1"/>
                </a:solidFill>
              </a:rPr>
              <a:t>Our observation is that long </a:t>
            </a:r>
            <a:r>
              <a:rPr lang="en-US" baseline="0" dirty="0" err="1" smtClean="0">
                <a:solidFill>
                  <a:schemeClr val="bg1"/>
                </a:solidFill>
              </a:rPr>
              <a:t>bitlines</a:t>
            </a:r>
            <a:r>
              <a:rPr lang="en-US" baseline="0" dirty="0" smtClean="0">
                <a:solidFill>
                  <a:schemeClr val="bg1"/>
                </a:solidFill>
              </a:rPr>
              <a:t> are the dominant source of high DRAM latency. </a:t>
            </a:r>
          </a:p>
          <a:p>
            <a:r>
              <a:rPr lang="en-US" baseline="0" dirty="0" smtClean="0"/>
              <a:t>Our key idea is to divide the long </a:t>
            </a:r>
            <a:r>
              <a:rPr lang="en-US" baseline="0" dirty="0" err="1" smtClean="0"/>
              <a:t>bitlines</a:t>
            </a:r>
            <a:r>
              <a:rPr lang="en-US" baseline="0" dirty="0" smtClean="0"/>
              <a:t> into two smaller segments: a fast segment and a slow segment</a:t>
            </a:r>
          </a:p>
          <a:p>
            <a:r>
              <a:rPr lang="en-US" baseline="0" dirty="0" smtClean="0"/>
              <a:t>Therefore, Tiered-latency DRAM, enables latency heterogeneity in DRAM.</a:t>
            </a:r>
          </a:p>
          <a:p>
            <a:r>
              <a:rPr lang="en-US" baseline="0" dirty="0" smtClean="0">
                <a:solidFill>
                  <a:srgbClr val="FFFFFF"/>
                </a:solidFill>
              </a:rPr>
              <a:t>We show many ways to utilize this latency heterogeneity to improve system performance and power reduction.</a:t>
            </a:r>
          </a:p>
          <a:p>
            <a:r>
              <a:rPr lang="en-US" baseline="0" dirty="0" smtClean="0">
                <a:solidFill>
                  <a:srgbClr val="FFFFFF"/>
                </a:solidFill>
              </a:rPr>
              <a:t>Among them, In this talk, we show that a system that uses the fast segment as a cache to the slow segment achieves significant performance improvement and power reduction with low cost for wide variety of both single and multi core workloads.</a:t>
            </a:r>
          </a:p>
          <a:p>
            <a:endParaRPr lang="en-US" baseline="0" dirty="0" smtClean="0">
              <a:solidFill>
                <a:srgbClr val="FFFFFF"/>
              </a:solidFill>
            </a:endParaRP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03180-34AC-4716-85F0-B91B63342E95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55553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smtClean="0"/>
              <a:t>Thank you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03180-34AC-4716-85F0-B91B63342E95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55553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I’m happy</a:t>
            </a:r>
            <a:r>
              <a:rPr lang="en-US" baseline="0" dirty="0" smtClean="0"/>
              <a:t> to take any question.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03180-34AC-4716-85F0-B91B63342E95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2571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The figure shows the historical trends of DRAM during the last 12-years, from 2000 to 2011.</a:t>
            </a:r>
          </a:p>
          <a:p>
            <a:r>
              <a:rPr lang="en-US" baseline="0" dirty="0" smtClean="0">
                <a:solidFill>
                  <a:srgbClr val="FFFFFF"/>
                </a:solidFill>
              </a:rPr>
              <a:t>We can see that, during this time, DRAM capacity has increased by 16 times.</a:t>
            </a:r>
          </a:p>
          <a:p>
            <a:r>
              <a:rPr lang="en-US" baseline="0" dirty="0" smtClean="0"/>
              <a:t>On the other hand, during the same period of time, DRAM latency has reduced by only 20%. </a:t>
            </a:r>
          </a:p>
          <a:p>
            <a:r>
              <a:rPr lang="en-US" baseline="0" dirty="0" smtClean="0">
                <a:solidFill>
                  <a:srgbClr val="FFFFFF"/>
                </a:solidFill>
              </a:rPr>
              <a:t>As a result, the high DRAM latency continues to be a critical bottleneck for system performance.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03180-34AC-4716-85F0-B91B63342E9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555536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03180-34AC-4716-85F0-B91B63342E95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55553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03180-34AC-4716-85F0-B91B63342E95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55553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03180-34AC-4716-85F0-B91B63342E95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555536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03180-34AC-4716-85F0-B91B63342E95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555536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03180-34AC-4716-85F0-B91B63342E95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5555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To understand what causes the long latency, let me take a look at the DRAM organization.</a:t>
            </a:r>
          </a:p>
          <a:p>
            <a:r>
              <a:rPr lang="en-US" baseline="0" dirty="0" smtClean="0">
                <a:solidFill>
                  <a:srgbClr val="FFFFFF"/>
                </a:solidFill>
              </a:rPr>
              <a:t>DRAM consists of two components, the cell array and the I/O circuitry. The cell array consists of multiple </a:t>
            </a:r>
            <a:r>
              <a:rPr lang="en-US" baseline="0" dirty="0" err="1" smtClean="0">
                <a:solidFill>
                  <a:srgbClr val="FFFFFF"/>
                </a:solidFill>
              </a:rPr>
              <a:t>subarrays</a:t>
            </a:r>
            <a:r>
              <a:rPr lang="en-US" baseline="0" dirty="0" smtClean="0">
                <a:solidFill>
                  <a:srgbClr val="FFFFFF"/>
                </a:solidFill>
              </a:rPr>
              <a:t>. </a:t>
            </a:r>
          </a:p>
          <a:p>
            <a:r>
              <a:rPr lang="en-US" baseline="0" dirty="0" smtClean="0"/>
              <a:t>To read from a DRAM chip, the data is first accessed from the </a:t>
            </a:r>
            <a:r>
              <a:rPr lang="en-US" baseline="0" dirty="0" err="1" smtClean="0"/>
              <a:t>subarray</a:t>
            </a:r>
            <a:r>
              <a:rPr lang="en-US" baseline="0" dirty="0" smtClean="0"/>
              <a:t> and then the data is transferred over the channel by the I/O circuitry. </a:t>
            </a:r>
          </a:p>
          <a:p>
            <a:r>
              <a:rPr lang="en-US" baseline="0" dirty="0" smtClean="0">
                <a:solidFill>
                  <a:srgbClr val="FFFFFF"/>
                </a:solidFill>
              </a:rPr>
              <a:t>So, the DRAM latency is the sum of the </a:t>
            </a:r>
            <a:r>
              <a:rPr lang="en-US" baseline="0" dirty="0" err="1" smtClean="0">
                <a:solidFill>
                  <a:srgbClr val="FFFFFF"/>
                </a:solidFill>
              </a:rPr>
              <a:t>subarray</a:t>
            </a:r>
            <a:r>
              <a:rPr lang="en-US" baseline="0" dirty="0" smtClean="0">
                <a:solidFill>
                  <a:srgbClr val="FFFFFF"/>
                </a:solidFill>
              </a:rPr>
              <a:t> latency and the I/O latency. </a:t>
            </a:r>
          </a:p>
          <a:p>
            <a:r>
              <a:rPr lang="en-US" baseline="0" dirty="0" smtClean="0"/>
              <a:t>We observed that the </a:t>
            </a:r>
            <a:r>
              <a:rPr lang="en-US" baseline="0" dirty="0" err="1" smtClean="0"/>
              <a:t>subarray</a:t>
            </a:r>
            <a:r>
              <a:rPr lang="en-US" baseline="0" dirty="0" smtClean="0"/>
              <a:t> latency is much higher than the I/O latency.</a:t>
            </a:r>
          </a:p>
          <a:p>
            <a:r>
              <a:rPr lang="en-US" baseline="0" dirty="0" smtClean="0">
                <a:solidFill>
                  <a:srgbClr val="FFFFFF"/>
                </a:solidFill>
              </a:rPr>
              <a:t>As a result, </a:t>
            </a:r>
            <a:r>
              <a:rPr lang="en-US" baseline="0" dirty="0" err="1" smtClean="0">
                <a:solidFill>
                  <a:srgbClr val="FFFFFF"/>
                </a:solidFill>
              </a:rPr>
              <a:t>subarray</a:t>
            </a:r>
            <a:r>
              <a:rPr lang="en-US" baseline="0" dirty="0" smtClean="0">
                <a:solidFill>
                  <a:srgbClr val="FFFFFF"/>
                </a:solidFill>
              </a:rPr>
              <a:t> is the dominant source of the DRAM latency as we explained in the paper.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03180-34AC-4716-85F0-B91B63342E9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5555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To understand why the </a:t>
            </a:r>
            <a:r>
              <a:rPr lang="en-US" baseline="0" dirty="0" err="1" smtClean="0"/>
              <a:t>subarray</a:t>
            </a:r>
            <a:r>
              <a:rPr lang="en-US" baseline="0" dirty="0" smtClean="0"/>
              <a:t> is so slow, let me take a look at the </a:t>
            </a:r>
            <a:r>
              <a:rPr lang="en-US" baseline="0" dirty="0" err="1" smtClean="0"/>
              <a:t>subarray</a:t>
            </a:r>
            <a:r>
              <a:rPr lang="en-US" baseline="0" dirty="0" smtClean="0"/>
              <a:t> organization.</a:t>
            </a:r>
          </a:p>
          <a:p>
            <a:endParaRPr lang="en-US" baseline="0" dirty="0" smtClean="0"/>
          </a:p>
          <a:p>
            <a:r>
              <a:rPr lang="en-US" baseline="0" dirty="0" smtClean="0"/>
              <a:t>A </a:t>
            </a:r>
            <a:r>
              <a:rPr lang="en-US" baseline="0" dirty="0" err="1" smtClean="0"/>
              <a:t>subarray</a:t>
            </a:r>
            <a:r>
              <a:rPr lang="en-US" baseline="0" dirty="0" smtClean="0"/>
              <a:t> consists of a two-dimensional grid of cells. </a:t>
            </a:r>
          </a:p>
          <a:p>
            <a:r>
              <a:rPr lang="en-US" baseline="0" dirty="0" smtClean="0"/>
              <a:t>Each cell consists of one capacitor and one access transistor. </a:t>
            </a:r>
          </a:p>
          <a:p>
            <a:r>
              <a:rPr lang="en-US" baseline="0" dirty="0" smtClean="0"/>
              <a:t>The cell’s capacitor is small and can store only a small amount of charge. </a:t>
            </a:r>
          </a:p>
          <a:p>
            <a:r>
              <a:rPr lang="en-US" baseline="0" dirty="0" smtClean="0"/>
              <a:t>That is why a </a:t>
            </a:r>
            <a:r>
              <a:rPr lang="en-US" baseline="0" dirty="0" err="1" smtClean="0"/>
              <a:t>subarray</a:t>
            </a:r>
            <a:r>
              <a:rPr lang="en-US" baseline="0" dirty="0" smtClean="0"/>
              <a:t> also has sense-amplifiers, </a:t>
            </a:r>
          </a:p>
          <a:p>
            <a:r>
              <a:rPr lang="en-US" baseline="0" dirty="0" smtClean="0"/>
              <a:t>which are specialized circuits that can detect the small amount of charge.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Unfortunately, a sense-amplifier size is about *100* times the cell size. </a:t>
            </a:r>
          </a:p>
          <a:p>
            <a:r>
              <a:rPr lang="en-US" baseline="0" dirty="0" smtClean="0"/>
              <a:t>So, to amortize the area of the sense-amplifiers, </a:t>
            </a:r>
          </a:p>
          <a:p>
            <a:r>
              <a:rPr lang="en-US" baseline="0" dirty="0" smtClean="0"/>
              <a:t>hundreds of cells share the same sense-amplifier through a long </a:t>
            </a:r>
            <a:r>
              <a:rPr lang="en-US" baseline="0" dirty="0" err="1" smtClean="0"/>
              <a:t>bitline</a:t>
            </a:r>
            <a:r>
              <a:rPr lang="en-US" baseline="0" dirty="0" smtClean="0"/>
              <a:t>. </a:t>
            </a:r>
          </a:p>
          <a:p>
            <a:r>
              <a:rPr lang="en-US" baseline="0" dirty="0" smtClean="0"/>
              <a:t>However, a long </a:t>
            </a:r>
            <a:r>
              <a:rPr lang="en-US" baseline="0" dirty="0" err="1" smtClean="0"/>
              <a:t>bitline</a:t>
            </a:r>
            <a:r>
              <a:rPr lang="en-US" baseline="0" dirty="0" smtClean="0"/>
              <a:t> has a large capacitance that increases latency. </a:t>
            </a:r>
          </a:p>
          <a:p>
            <a:r>
              <a:rPr lang="en-US" baseline="0" dirty="0" smtClean="0"/>
              <a:t>Therefore, the long </a:t>
            </a:r>
            <a:r>
              <a:rPr lang="en-US" baseline="0" dirty="0" err="1" smtClean="0"/>
              <a:t>bitline</a:t>
            </a:r>
            <a:r>
              <a:rPr lang="en-US" baseline="0" dirty="0" smtClean="0"/>
              <a:t> is the dominant source of high DRAM latency.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03180-34AC-4716-85F0-B91B63342E9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5555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A naïve way to reduce the DRAM latency is to have short </a:t>
            </a:r>
            <a:r>
              <a:rPr lang="en-US" baseline="0" dirty="0" err="1" smtClean="0"/>
              <a:t>bitlines</a:t>
            </a:r>
            <a:r>
              <a:rPr lang="en-US" baseline="0" dirty="0" smtClean="0"/>
              <a:t> that have lower latency.</a:t>
            </a:r>
          </a:p>
          <a:p>
            <a:r>
              <a:rPr lang="en-US" baseline="0" dirty="0" smtClean="0"/>
              <a:t>Unfortunately, short </a:t>
            </a:r>
            <a:r>
              <a:rPr lang="en-US" baseline="0" dirty="0" err="1" smtClean="0"/>
              <a:t>bitlines</a:t>
            </a:r>
            <a:r>
              <a:rPr lang="en-US" baseline="0" dirty="0" smtClean="0"/>
              <a:t> significantly increase the DRAM area.</a:t>
            </a:r>
          </a:p>
          <a:p>
            <a:r>
              <a:rPr lang="en-US" baseline="0" dirty="0" smtClean="0"/>
              <a:t>Therefore, the </a:t>
            </a:r>
            <a:r>
              <a:rPr lang="en-US" baseline="0" dirty="0" err="1" smtClean="0"/>
              <a:t>bitline</a:t>
            </a:r>
            <a:r>
              <a:rPr lang="en-US" baseline="0" dirty="0" smtClean="0"/>
              <a:t> length exposes an important trade-off between area and latency.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03180-34AC-4716-85F0-B91B63342E9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5555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This figure shows the trade-off between DRAM area and latency as we change the </a:t>
            </a:r>
            <a:r>
              <a:rPr lang="en-US" baseline="0" dirty="0" err="1" smtClean="0"/>
              <a:t>bitline</a:t>
            </a:r>
            <a:r>
              <a:rPr lang="en-US" baseline="0" dirty="0" smtClean="0"/>
              <a:t> length.</a:t>
            </a:r>
          </a:p>
          <a:p>
            <a:r>
              <a:rPr lang="en-US" baseline="0" dirty="0" smtClean="0"/>
              <a:t>Y-axis is the normalized DRAM area compared to a DRAM using 512 cells/</a:t>
            </a:r>
            <a:r>
              <a:rPr lang="en-US" baseline="0" dirty="0" err="1" smtClean="0"/>
              <a:t>bitline</a:t>
            </a:r>
            <a:r>
              <a:rPr lang="en-US" baseline="0" dirty="0" smtClean="0"/>
              <a:t>. A lower value is cheaper.</a:t>
            </a:r>
          </a:p>
          <a:p>
            <a:r>
              <a:rPr lang="en-US" baseline="0" dirty="0" smtClean="0"/>
              <a:t>X-axis shows the latency in terms of </a:t>
            </a:r>
            <a:r>
              <a:rPr lang="en-US" baseline="0" dirty="0" err="1" smtClean="0"/>
              <a:t>tRC</a:t>
            </a:r>
            <a:r>
              <a:rPr lang="en-US" baseline="0" dirty="0" smtClean="0"/>
              <a:t>, an important DRAM timing constraint. A lower value is faster.</a:t>
            </a:r>
          </a:p>
          <a:p>
            <a:endParaRPr lang="en-US" baseline="0" dirty="0" smtClean="0"/>
          </a:p>
          <a:p>
            <a:r>
              <a:rPr lang="en-US" baseline="0" dirty="0" smtClean="0"/>
              <a:t>Commodity DRAM chips use long </a:t>
            </a:r>
            <a:r>
              <a:rPr lang="en-US" baseline="0" dirty="0" err="1" smtClean="0"/>
              <a:t>bitlines</a:t>
            </a:r>
            <a:r>
              <a:rPr lang="en-US" baseline="0" dirty="0" smtClean="0"/>
              <a:t> to minimize area cost. On the other hand, shorter </a:t>
            </a:r>
            <a:r>
              <a:rPr lang="en-US" baseline="0" dirty="0" err="1" smtClean="0"/>
              <a:t>bitlines</a:t>
            </a:r>
            <a:r>
              <a:rPr lang="en-US" baseline="0" dirty="0" smtClean="0"/>
              <a:t> achieve lower latency at higher cost.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Our goal is to achieve the best of both worlds: low latency and low area cost.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03180-34AC-4716-85F0-B91B63342E9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5555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To sum up, both long and short </a:t>
            </a:r>
            <a:r>
              <a:rPr lang="en-US" baseline="0" dirty="0" err="1" smtClean="0"/>
              <a:t>bitline</a:t>
            </a:r>
            <a:r>
              <a:rPr lang="en-US" baseline="0" dirty="0" smtClean="0"/>
              <a:t> do not achieve small area and low latency. </a:t>
            </a:r>
          </a:p>
          <a:p>
            <a:r>
              <a:rPr lang="en-US" baseline="0" dirty="0" smtClean="0"/>
              <a:t>Long </a:t>
            </a:r>
            <a:r>
              <a:rPr lang="en-US" baseline="0" dirty="0" err="1" smtClean="0"/>
              <a:t>bitline</a:t>
            </a:r>
            <a:r>
              <a:rPr lang="en-US" baseline="0" dirty="0" smtClean="0"/>
              <a:t> has small area but has high latency while short </a:t>
            </a:r>
            <a:r>
              <a:rPr lang="en-US" baseline="0" dirty="0" err="1" smtClean="0"/>
              <a:t>bitline</a:t>
            </a:r>
            <a:r>
              <a:rPr lang="en-US" baseline="0" dirty="0" smtClean="0"/>
              <a:t> has low latency but has large area.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To achieve the best of both worlds, we first start from long </a:t>
            </a:r>
            <a:r>
              <a:rPr lang="en-US" baseline="0" dirty="0" err="1" smtClean="0"/>
              <a:t>bitline</a:t>
            </a:r>
            <a:r>
              <a:rPr lang="en-US" baseline="0" dirty="0" smtClean="0"/>
              <a:t>, which has small area. </a:t>
            </a:r>
          </a:p>
          <a:p>
            <a:r>
              <a:rPr lang="en-US" baseline="0" dirty="0" smtClean="0"/>
              <a:t>After that, to achieve the low latency of short </a:t>
            </a:r>
            <a:r>
              <a:rPr lang="en-US" baseline="0" dirty="0" err="1" smtClean="0"/>
              <a:t>bitline</a:t>
            </a:r>
            <a:r>
              <a:rPr lang="en-US" baseline="0" dirty="0" smtClean="0"/>
              <a:t>, we divide the long </a:t>
            </a:r>
            <a:r>
              <a:rPr lang="en-US" baseline="0" dirty="0" err="1" smtClean="0"/>
              <a:t>bitline</a:t>
            </a:r>
            <a:r>
              <a:rPr lang="en-US" baseline="0" dirty="0" smtClean="0"/>
              <a:t> into two smaller segments. </a:t>
            </a:r>
          </a:p>
          <a:p>
            <a:r>
              <a:rPr lang="en-US" baseline="0" dirty="0" smtClean="0"/>
              <a:t>The </a:t>
            </a:r>
            <a:r>
              <a:rPr lang="en-US" baseline="0" dirty="0" err="1" smtClean="0"/>
              <a:t>bitline</a:t>
            </a:r>
            <a:r>
              <a:rPr lang="en-US" baseline="0" dirty="0" smtClean="0"/>
              <a:t> length of the segment nearby the sense-amplifier is same as the length of short </a:t>
            </a:r>
            <a:r>
              <a:rPr lang="en-US" baseline="0" dirty="0" err="1" smtClean="0"/>
              <a:t>bitline</a:t>
            </a:r>
            <a:r>
              <a:rPr lang="en-US" baseline="0" dirty="0" smtClean="0"/>
              <a:t>. </a:t>
            </a:r>
          </a:p>
          <a:p>
            <a:r>
              <a:rPr lang="en-US" baseline="0" dirty="0" smtClean="0"/>
              <a:t>Therefore, the latency of the segment is as low as the latency of the short </a:t>
            </a:r>
            <a:r>
              <a:rPr lang="en-US" baseline="0" dirty="0" err="1" smtClean="0"/>
              <a:t>bitline</a:t>
            </a:r>
            <a:r>
              <a:rPr lang="en-US" baseline="0" dirty="0" smtClean="0"/>
              <a:t>. </a:t>
            </a:r>
          </a:p>
          <a:p>
            <a:r>
              <a:rPr lang="en-US" baseline="0" dirty="0" smtClean="0"/>
              <a:t>To isolate this fast segment from the other segment, we add isolation transistors that selectively connect the two segments. 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03180-34AC-4716-85F0-B91B63342E9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5555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A5C63-8B36-4754-851D-12FD2888AB62}" type="datetime1">
              <a:rPr lang="en-US" smtClean="0"/>
              <a:t>3/2/2013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00800"/>
            <a:ext cx="2133600" cy="320675"/>
          </a:xfrm>
          <a:prstGeom prst="rect">
            <a:avLst/>
          </a:prstGeom>
        </p:spPr>
        <p:txBody>
          <a:bodyPr/>
          <a:lstStyle/>
          <a:p>
            <a:fld id="{8B363EBC-A636-4E4F-B313-DA526F248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5721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28FE3-9AE0-49A2-976F-324A07A44035}" type="datetime1">
              <a:rPr lang="en-US" smtClean="0"/>
              <a:t>3/2/2013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00800"/>
            <a:ext cx="2133600" cy="320675"/>
          </a:xfrm>
          <a:prstGeom prst="rect">
            <a:avLst/>
          </a:prstGeom>
        </p:spPr>
        <p:txBody>
          <a:bodyPr/>
          <a:lstStyle/>
          <a:p>
            <a:fld id="{8B363EBC-A636-4E4F-B313-DA526F248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0519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1AD1F-69F0-4F09-9216-7848FA869439}" type="datetime1">
              <a:rPr lang="en-US" smtClean="0"/>
              <a:t>3/2/2013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00800"/>
            <a:ext cx="2133600" cy="320675"/>
          </a:xfrm>
          <a:prstGeom prst="rect">
            <a:avLst/>
          </a:prstGeom>
        </p:spPr>
        <p:txBody>
          <a:bodyPr/>
          <a:lstStyle/>
          <a:p>
            <a:fld id="{8B363EBC-A636-4E4F-B313-DA526F248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330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16F91-ED3E-4251-B1F7-EC5ADB84708A}" type="datetime1">
              <a:rPr lang="en-US" smtClean="0"/>
              <a:t>3/2/2013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00800"/>
            <a:ext cx="2133600" cy="320675"/>
          </a:xfrm>
          <a:prstGeom prst="rect">
            <a:avLst/>
          </a:prstGeom>
        </p:spPr>
        <p:txBody>
          <a:bodyPr/>
          <a:lstStyle/>
          <a:p>
            <a:fld id="{8B363EBC-A636-4E4F-B313-DA526F248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8770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E1BD6-2D5E-4D6A-B17F-9E7F4515CCE0}" type="datetime1">
              <a:rPr lang="en-US" smtClean="0"/>
              <a:t>3/2/2013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00800"/>
            <a:ext cx="2133600" cy="320675"/>
          </a:xfrm>
          <a:prstGeom prst="rect">
            <a:avLst/>
          </a:prstGeom>
        </p:spPr>
        <p:txBody>
          <a:bodyPr/>
          <a:lstStyle/>
          <a:p>
            <a:fld id="{8B363EBC-A636-4E4F-B313-DA526F248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6748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1E9B8-FBD4-438C-AF5F-667305AF5833}" type="datetime1">
              <a:rPr lang="en-US" smtClean="0"/>
              <a:t>3/2/2013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400800"/>
            <a:ext cx="2133600" cy="320675"/>
          </a:xfrm>
          <a:prstGeom prst="rect">
            <a:avLst/>
          </a:prstGeom>
        </p:spPr>
        <p:txBody>
          <a:bodyPr/>
          <a:lstStyle/>
          <a:p>
            <a:fld id="{8B363EBC-A636-4E4F-B313-DA526F248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2445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9F148-F549-4073-AB5C-5834CD879949}" type="datetime1">
              <a:rPr lang="en-US" smtClean="0"/>
              <a:t>3/2/2013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400800"/>
            <a:ext cx="2133600" cy="320675"/>
          </a:xfrm>
          <a:prstGeom prst="rect">
            <a:avLst/>
          </a:prstGeom>
        </p:spPr>
        <p:txBody>
          <a:bodyPr/>
          <a:lstStyle/>
          <a:p>
            <a:fld id="{8B363EBC-A636-4E4F-B313-DA526F248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0229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099E7-9DD3-4299-90F8-9846FCA66204}" type="datetime1">
              <a:rPr lang="en-US" smtClean="0"/>
              <a:t>3/2/2013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400800"/>
            <a:ext cx="2133600" cy="320675"/>
          </a:xfrm>
          <a:prstGeom prst="rect">
            <a:avLst/>
          </a:prstGeom>
        </p:spPr>
        <p:txBody>
          <a:bodyPr/>
          <a:lstStyle/>
          <a:p>
            <a:fld id="{8B363EBC-A636-4E4F-B313-DA526F248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2062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959CB-3542-414D-8B44-2F5E0236A0FD}" type="datetime1">
              <a:rPr lang="en-US" smtClean="0"/>
              <a:t>3/2/2013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00800"/>
            <a:ext cx="2133600" cy="320675"/>
          </a:xfrm>
          <a:prstGeom prst="rect">
            <a:avLst/>
          </a:prstGeom>
        </p:spPr>
        <p:txBody>
          <a:bodyPr/>
          <a:lstStyle/>
          <a:p>
            <a:fld id="{8B363EBC-A636-4E4F-B313-DA526F248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7695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8C53C-14FF-4D5E-A68F-15DFC7D68265}" type="datetime1">
              <a:rPr lang="en-US" smtClean="0"/>
              <a:t>3/2/2013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400800"/>
            <a:ext cx="2133600" cy="320675"/>
          </a:xfrm>
          <a:prstGeom prst="rect">
            <a:avLst/>
          </a:prstGeom>
        </p:spPr>
        <p:txBody>
          <a:bodyPr/>
          <a:lstStyle/>
          <a:p>
            <a:fld id="{8B363EBC-A636-4E4F-B313-DA526F248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3548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DBC9E-D78A-433F-89BF-14D5DA7B7CE9}" type="datetime1">
              <a:rPr lang="en-US" smtClean="0"/>
              <a:t>3/2/2013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400800"/>
            <a:ext cx="2133600" cy="320675"/>
          </a:xfrm>
          <a:prstGeom prst="rect">
            <a:avLst/>
          </a:prstGeom>
        </p:spPr>
        <p:txBody>
          <a:bodyPr/>
          <a:lstStyle/>
          <a:p>
            <a:fld id="{8B363EBC-A636-4E4F-B313-DA526F248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2412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534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990600"/>
            <a:ext cx="8534400" cy="53657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00800"/>
            <a:ext cx="2133600" cy="3206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65629-F741-454D-8A3F-49FD9C45B2E3}" type="datetime1">
              <a:rPr lang="en-US" smtClean="0"/>
              <a:t>3/2/2013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00800"/>
            <a:ext cx="2895600" cy="3206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3"/>
          <p:cNvSpPr txBox="1">
            <a:spLocks/>
          </p:cNvSpPr>
          <p:nvPr userDrawn="1"/>
        </p:nvSpPr>
        <p:spPr>
          <a:xfrm>
            <a:off x="8077200" y="6248400"/>
            <a:ext cx="1066800" cy="6096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8B363EBC-A636-4E4F-B313-DA526F248DF6}" type="slidenum">
              <a:rPr lang="en-US" sz="2000" smtClean="0"/>
              <a:pPr algn="ctr"/>
              <a:t>‹#›</a:t>
            </a:fld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933254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9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urgundy_CMU_JPG_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7554" y="5334000"/>
            <a:ext cx="3376246" cy="1219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447800"/>
            <a:ext cx="8686800" cy="1924051"/>
          </a:xfrm>
        </p:spPr>
        <p:txBody>
          <a:bodyPr>
            <a:noAutofit/>
          </a:bodyPr>
          <a:lstStyle/>
          <a:p>
            <a:pPr algn="ctr"/>
            <a:r>
              <a:rPr lang="en-US" sz="6000" dirty="0" smtClean="0"/>
              <a:t>Tiered-Latency DRAM:</a:t>
            </a:r>
            <a:br>
              <a:rPr lang="en-US" sz="6000" dirty="0" smtClean="0"/>
            </a:br>
            <a:r>
              <a:rPr lang="en-US" sz="5000" dirty="0" smtClean="0"/>
              <a:t>A Low Latency and A Low Cost DRAM Architecture</a:t>
            </a:r>
            <a:endParaRPr lang="en-US" sz="5000" b="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038600"/>
            <a:ext cx="8077200" cy="1295400"/>
          </a:xfrm>
        </p:spPr>
        <p:txBody>
          <a:bodyPr>
            <a:noAutofit/>
          </a:bodyPr>
          <a:lstStyle/>
          <a:p>
            <a:r>
              <a:rPr lang="en-US" sz="3200" b="1" err="1" smtClean="0">
                <a:solidFill>
                  <a:schemeClr val="tx1"/>
                </a:solidFill>
              </a:rPr>
              <a:t>Donghyuk</a:t>
            </a:r>
            <a:r>
              <a:rPr lang="en-US" sz="3200" b="1" smtClean="0">
                <a:solidFill>
                  <a:schemeClr val="tx1"/>
                </a:solidFill>
              </a:rPr>
              <a:t> Lee, </a:t>
            </a:r>
            <a:r>
              <a:rPr lang="en-US" sz="3200" err="1" smtClean="0">
                <a:solidFill>
                  <a:schemeClr val="tx1"/>
                </a:solidFill>
              </a:rPr>
              <a:t>Yoongu</a:t>
            </a:r>
            <a:r>
              <a:rPr lang="en-US" sz="3200" smtClean="0">
                <a:solidFill>
                  <a:schemeClr val="tx1"/>
                </a:solidFill>
              </a:rPr>
              <a:t> Kim, </a:t>
            </a:r>
            <a:r>
              <a:rPr lang="en-US" sz="3200" err="1" smtClean="0">
                <a:solidFill>
                  <a:schemeClr val="tx1"/>
                </a:solidFill>
              </a:rPr>
              <a:t>Vivek</a:t>
            </a:r>
            <a:r>
              <a:rPr lang="en-US" sz="3200" smtClean="0">
                <a:solidFill>
                  <a:schemeClr val="tx1"/>
                </a:solidFill>
              </a:rPr>
              <a:t> </a:t>
            </a:r>
            <a:r>
              <a:rPr lang="en-US" sz="3200" err="1" smtClean="0">
                <a:solidFill>
                  <a:schemeClr val="tx1"/>
                </a:solidFill>
              </a:rPr>
              <a:t>Seshadri</a:t>
            </a:r>
            <a:r>
              <a:rPr lang="en-US" sz="3200" smtClean="0">
                <a:solidFill>
                  <a:schemeClr val="tx1"/>
                </a:solidFill>
              </a:rPr>
              <a:t>, </a:t>
            </a:r>
            <a:br>
              <a:rPr lang="en-US" sz="3200" smtClean="0">
                <a:solidFill>
                  <a:schemeClr val="tx1"/>
                </a:solidFill>
              </a:rPr>
            </a:br>
            <a:r>
              <a:rPr lang="en-US" sz="3200" smtClean="0">
                <a:solidFill>
                  <a:schemeClr val="tx1"/>
                </a:solidFill>
              </a:rPr>
              <a:t>Jamie Liu</a:t>
            </a:r>
            <a:r>
              <a:rPr lang="en-US" sz="3200">
                <a:solidFill>
                  <a:schemeClr val="tx1"/>
                </a:solidFill>
              </a:rPr>
              <a:t>, </a:t>
            </a:r>
            <a:r>
              <a:rPr lang="en-US" sz="3200" err="1">
                <a:solidFill>
                  <a:schemeClr val="tx1"/>
                </a:solidFill>
              </a:rPr>
              <a:t>Lavanya</a:t>
            </a:r>
            <a:r>
              <a:rPr lang="en-US" sz="3200">
                <a:solidFill>
                  <a:schemeClr val="tx1"/>
                </a:solidFill>
              </a:rPr>
              <a:t> Subramanian, </a:t>
            </a:r>
            <a:r>
              <a:rPr lang="en-US" sz="3200" err="1" smtClean="0">
                <a:solidFill>
                  <a:schemeClr val="tx1"/>
                </a:solidFill>
              </a:rPr>
              <a:t>Onur</a:t>
            </a:r>
            <a:r>
              <a:rPr lang="en-US" sz="3200" smtClean="0">
                <a:solidFill>
                  <a:schemeClr val="tx1"/>
                </a:solidFill>
              </a:rPr>
              <a:t> </a:t>
            </a:r>
            <a:r>
              <a:rPr lang="en-US" sz="3200" err="1" smtClean="0">
                <a:solidFill>
                  <a:schemeClr val="tx1"/>
                </a:solidFill>
              </a:rPr>
              <a:t>Mutlu</a:t>
            </a:r>
            <a:endParaRPr lang="en-US" sz="3200" smtClean="0">
              <a:solidFill>
                <a:schemeClr val="tx1"/>
              </a:solidFill>
            </a:endParaRPr>
          </a:p>
        </p:txBody>
      </p:sp>
      <p:pic>
        <p:nvPicPr>
          <p:cNvPr id="5" name="Picture 4" descr="safari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705601" y="5653112"/>
            <a:ext cx="2057399" cy="59528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382000" y="6248400"/>
            <a:ext cx="53340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46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0" name="Group 469"/>
          <p:cNvGrpSpPr/>
          <p:nvPr/>
        </p:nvGrpSpPr>
        <p:grpSpPr>
          <a:xfrm>
            <a:off x="3632200" y="4549508"/>
            <a:ext cx="1500615" cy="435242"/>
            <a:chOff x="6576585" y="3527158"/>
            <a:chExt cx="1500615" cy="435242"/>
          </a:xfrm>
        </p:grpSpPr>
        <p:cxnSp>
          <p:nvCxnSpPr>
            <p:cNvPr id="471" name="Straight Arrow Connector 470"/>
            <p:cNvCxnSpPr/>
            <p:nvPr/>
          </p:nvCxnSpPr>
          <p:spPr>
            <a:xfrm flipV="1">
              <a:off x="8077200" y="3527158"/>
              <a:ext cx="0" cy="93511"/>
            </a:xfrm>
            <a:prstGeom prst="straightConnector1">
              <a:avLst/>
            </a:prstGeom>
            <a:ln w="508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2" name="Straight Arrow Connector 471"/>
            <p:cNvCxnSpPr/>
            <p:nvPr/>
          </p:nvCxnSpPr>
          <p:spPr>
            <a:xfrm flipV="1">
              <a:off x="7620000" y="3527425"/>
              <a:ext cx="3895" cy="93244"/>
            </a:xfrm>
            <a:prstGeom prst="straightConnector1">
              <a:avLst/>
            </a:prstGeom>
            <a:ln w="508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3" name="Straight Arrow Connector 472"/>
            <p:cNvCxnSpPr/>
            <p:nvPr/>
          </p:nvCxnSpPr>
          <p:spPr>
            <a:xfrm flipV="1">
              <a:off x="7162800" y="3527158"/>
              <a:ext cx="0" cy="93244"/>
            </a:xfrm>
            <a:prstGeom prst="straightConnector1">
              <a:avLst/>
            </a:prstGeom>
            <a:ln w="508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4" name="Straight Arrow Connector 473"/>
            <p:cNvCxnSpPr/>
            <p:nvPr/>
          </p:nvCxnSpPr>
          <p:spPr>
            <a:xfrm flipV="1">
              <a:off x="6705600" y="3527158"/>
              <a:ext cx="0" cy="93244"/>
            </a:xfrm>
            <a:prstGeom prst="straightConnector1">
              <a:avLst/>
            </a:prstGeom>
            <a:ln w="508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5" name="Straight Arrow Connector 474"/>
            <p:cNvCxnSpPr/>
            <p:nvPr/>
          </p:nvCxnSpPr>
          <p:spPr>
            <a:xfrm flipH="1" flipV="1">
              <a:off x="8072437" y="3886200"/>
              <a:ext cx="4763" cy="76200"/>
            </a:xfrm>
            <a:prstGeom prst="straightConnector1">
              <a:avLst/>
            </a:prstGeom>
            <a:ln w="508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6" name="Straight Arrow Connector 475"/>
            <p:cNvCxnSpPr/>
            <p:nvPr/>
          </p:nvCxnSpPr>
          <p:spPr>
            <a:xfrm flipH="1" flipV="1">
              <a:off x="7615237" y="3886200"/>
              <a:ext cx="4763" cy="76200"/>
            </a:xfrm>
            <a:prstGeom prst="straightConnector1">
              <a:avLst/>
            </a:prstGeom>
            <a:ln w="508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7" name="Straight Arrow Connector 476"/>
            <p:cNvCxnSpPr/>
            <p:nvPr/>
          </p:nvCxnSpPr>
          <p:spPr>
            <a:xfrm flipH="1" flipV="1">
              <a:off x="7158037" y="3886200"/>
              <a:ext cx="4763" cy="76200"/>
            </a:xfrm>
            <a:prstGeom prst="straightConnector1">
              <a:avLst/>
            </a:prstGeom>
            <a:ln w="508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8" name="Straight Arrow Connector 477"/>
            <p:cNvCxnSpPr/>
            <p:nvPr/>
          </p:nvCxnSpPr>
          <p:spPr>
            <a:xfrm flipH="1" flipV="1">
              <a:off x="6700837" y="3886200"/>
              <a:ext cx="4763" cy="76200"/>
            </a:xfrm>
            <a:prstGeom prst="straightConnector1">
              <a:avLst/>
            </a:prstGeom>
            <a:ln w="508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9" name="Straight Arrow Connector 478"/>
            <p:cNvCxnSpPr/>
            <p:nvPr/>
          </p:nvCxnSpPr>
          <p:spPr>
            <a:xfrm>
              <a:off x="6576585" y="3620402"/>
              <a:ext cx="121920" cy="265798"/>
            </a:xfrm>
            <a:prstGeom prst="straightConnector1">
              <a:avLst/>
            </a:prstGeom>
            <a:ln w="508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0" name="Straight Arrow Connector 479"/>
            <p:cNvCxnSpPr/>
            <p:nvPr/>
          </p:nvCxnSpPr>
          <p:spPr>
            <a:xfrm>
              <a:off x="7035055" y="3620402"/>
              <a:ext cx="121920" cy="265798"/>
            </a:xfrm>
            <a:prstGeom prst="straightConnector1">
              <a:avLst/>
            </a:prstGeom>
            <a:ln w="508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1" name="Straight Arrow Connector 480"/>
            <p:cNvCxnSpPr/>
            <p:nvPr/>
          </p:nvCxnSpPr>
          <p:spPr>
            <a:xfrm>
              <a:off x="7491730" y="3620402"/>
              <a:ext cx="121920" cy="265798"/>
            </a:xfrm>
            <a:prstGeom prst="straightConnector1">
              <a:avLst/>
            </a:prstGeom>
            <a:ln w="508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2" name="Straight Arrow Connector 481"/>
            <p:cNvCxnSpPr/>
            <p:nvPr/>
          </p:nvCxnSpPr>
          <p:spPr>
            <a:xfrm>
              <a:off x="7949455" y="3620402"/>
              <a:ext cx="121920" cy="265798"/>
            </a:xfrm>
            <a:prstGeom prst="straightConnector1">
              <a:avLst/>
            </a:prstGeom>
            <a:ln w="508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smtClean="0"/>
              <a:t>   Approximating the Best of Both Worlds</a:t>
            </a:r>
            <a:endParaRPr lang="en-US"/>
          </a:p>
        </p:txBody>
      </p:sp>
      <p:sp>
        <p:nvSpPr>
          <p:cNvPr id="274" name="Content Placeholder 2"/>
          <p:cNvSpPr txBox="1">
            <a:spLocks/>
          </p:cNvSpPr>
          <p:nvPr/>
        </p:nvSpPr>
        <p:spPr>
          <a:xfrm>
            <a:off x="3173355" y="2270760"/>
            <a:ext cx="2590800" cy="548640"/>
          </a:xfrm>
          <a:prstGeom prst="rect">
            <a:avLst/>
          </a:prstGeom>
          <a:solidFill>
            <a:srgbClr val="FFFF66"/>
          </a:solidFill>
          <a:ln w="635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90000"/>
              </a:lnSpc>
              <a:buNone/>
            </a:pPr>
            <a:r>
              <a:rPr lang="en-US" sz="3200" b="1" i="1" dirty="0" smtClean="0">
                <a:solidFill>
                  <a:srgbClr val="008000"/>
                </a:solidFill>
              </a:rPr>
              <a:t>Low Latency </a:t>
            </a:r>
          </a:p>
        </p:txBody>
      </p:sp>
      <p:sp>
        <p:nvSpPr>
          <p:cNvPr id="284" name="Rounded Rectangle 283"/>
          <p:cNvSpPr/>
          <p:nvPr/>
        </p:nvSpPr>
        <p:spPr>
          <a:xfrm>
            <a:off x="3168650" y="914400"/>
            <a:ext cx="2590800" cy="609600"/>
          </a:xfrm>
          <a:prstGeom prst="roundRect">
            <a:avLst>
              <a:gd name="adj" fmla="val 12383"/>
            </a:avLst>
          </a:prstGeom>
          <a:solidFill>
            <a:schemeClr val="tx1"/>
          </a:solidFill>
          <a:ln w="38100" cap="rnd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mtClean="0">
                <a:solidFill>
                  <a:srgbClr val="FFFF00"/>
                </a:solidFill>
                <a:latin typeface="Calibri"/>
                <a:cs typeface="Calibri"/>
              </a:rPr>
              <a:t>Our Proposal</a:t>
            </a:r>
            <a:endParaRPr lang="en-US" sz="3200" b="1">
              <a:solidFill>
                <a:srgbClr val="FFFF00"/>
              </a:solidFill>
              <a:latin typeface="Calibri"/>
              <a:cs typeface="Calibri"/>
            </a:endParaRPr>
          </a:p>
        </p:txBody>
      </p:sp>
      <p:sp>
        <p:nvSpPr>
          <p:cNvPr id="432" name="Content Placeholder 2"/>
          <p:cNvSpPr txBox="1">
            <a:spLocks/>
          </p:cNvSpPr>
          <p:nvPr/>
        </p:nvSpPr>
        <p:spPr>
          <a:xfrm>
            <a:off x="3161828" y="1607897"/>
            <a:ext cx="2590800" cy="548640"/>
          </a:xfrm>
          <a:prstGeom prst="rect">
            <a:avLst/>
          </a:prstGeom>
          <a:solidFill>
            <a:srgbClr val="FFFF66"/>
          </a:solidFill>
          <a:ln w="635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90000"/>
              </a:lnSpc>
              <a:buNone/>
            </a:pPr>
            <a:r>
              <a:rPr lang="en-US" sz="3200" b="1" i="1" dirty="0" smtClean="0">
                <a:solidFill>
                  <a:srgbClr val="008000"/>
                </a:solidFill>
              </a:rPr>
              <a:t>Small Area </a:t>
            </a:r>
          </a:p>
        </p:txBody>
      </p:sp>
      <p:grpSp>
        <p:nvGrpSpPr>
          <p:cNvPr id="433" name="Group 432"/>
          <p:cNvGrpSpPr/>
          <p:nvPr/>
        </p:nvGrpSpPr>
        <p:grpSpPr>
          <a:xfrm>
            <a:off x="3579177" y="2961217"/>
            <a:ext cx="1742123" cy="1577974"/>
            <a:chOff x="6487477" y="1949184"/>
            <a:chExt cx="1742123" cy="1577974"/>
          </a:xfrm>
        </p:grpSpPr>
        <p:cxnSp>
          <p:nvCxnSpPr>
            <p:cNvPr id="453" name="Straight Arrow Connector 452"/>
            <p:cNvCxnSpPr/>
            <p:nvPr/>
          </p:nvCxnSpPr>
          <p:spPr>
            <a:xfrm flipV="1">
              <a:off x="8043859" y="1949184"/>
              <a:ext cx="0" cy="86894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4" name="Straight Arrow Connector 453"/>
            <p:cNvCxnSpPr/>
            <p:nvPr/>
          </p:nvCxnSpPr>
          <p:spPr>
            <a:xfrm flipV="1">
              <a:off x="7586659" y="1949184"/>
              <a:ext cx="0" cy="86894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5" name="Straight Arrow Connector 454"/>
            <p:cNvCxnSpPr/>
            <p:nvPr/>
          </p:nvCxnSpPr>
          <p:spPr>
            <a:xfrm flipH="1" flipV="1">
              <a:off x="7126715" y="1949184"/>
              <a:ext cx="2744" cy="86896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6" name="Straight Arrow Connector 455"/>
            <p:cNvCxnSpPr/>
            <p:nvPr/>
          </p:nvCxnSpPr>
          <p:spPr>
            <a:xfrm flipV="1">
              <a:off x="6672259" y="1949184"/>
              <a:ext cx="0" cy="86894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4" name="Oval 433"/>
            <p:cNvSpPr/>
            <p:nvPr/>
          </p:nvSpPr>
          <p:spPr>
            <a:xfrm>
              <a:off x="7863840" y="2399398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36" name="Oval 435"/>
            <p:cNvSpPr/>
            <p:nvPr/>
          </p:nvSpPr>
          <p:spPr>
            <a:xfrm>
              <a:off x="7406640" y="2399398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37" name="Oval 436"/>
            <p:cNvSpPr/>
            <p:nvPr/>
          </p:nvSpPr>
          <p:spPr>
            <a:xfrm>
              <a:off x="6949440" y="2399398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40" name="Oval 439"/>
            <p:cNvSpPr/>
            <p:nvPr/>
          </p:nvSpPr>
          <p:spPr>
            <a:xfrm>
              <a:off x="6492240" y="2399398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41" name="Oval 440"/>
            <p:cNvSpPr/>
            <p:nvPr/>
          </p:nvSpPr>
          <p:spPr>
            <a:xfrm>
              <a:off x="7863840" y="2780398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42" name="Oval 441"/>
            <p:cNvSpPr/>
            <p:nvPr/>
          </p:nvSpPr>
          <p:spPr>
            <a:xfrm>
              <a:off x="7406640" y="2780398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43" name="Oval 442"/>
            <p:cNvSpPr/>
            <p:nvPr/>
          </p:nvSpPr>
          <p:spPr>
            <a:xfrm>
              <a:off x="6949440" y="2780398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44" name="Oval 443"/>
            <p:cNvSpPr/>
            <p:nvPr/>
          </p:nvSpPr>
          <p:spPr>
            <a:xfrm>
              <a:off x="6492240" y="2780398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45" name="Oval 444"/>
            <p:cNvSpPr/>
            <p:nvPr/>
          </p:nvSpPr>
          <p:spPr>
            <a:xfrm>
              <a:off x="7863840" y="3161398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46" name="Oval 445"/>
            <p:cNvSpPr/>
            <p:nvPr/>
          </p:nvSpPr>
          <p:spPr>
            <a:xfrm>
              <a:off x="7406640" y="3161398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47" name="Oval 446"/>
            <p:cNvSpPr/>
            <p:nvPr/>
          </p:nvSpPr>
          <p:spPr>
            <a:xfrm>
              <a:off x="6949440" y="3161398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48" name="Oval 447"/>
            <p:cNvSpPr/>
            <p:nvPr/>
          </p:nvSpPr>
          <p:spPr>
            <a:xfrm>
              <a:off x="6492240" y="3161398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49" name="Oval 448"/>
            <p:cNvSpPr/>
            <p:nvPr/>
          </p:nvSpPr>
          <p:spPr>
            <a:xfrm>
              <a:off x="7859077" y="2018398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50" name="Oval 449"/>
            <p:cNvSpPr/>
            <p:nvPr/>
          </p:nvSpPr>
          <p:spPr>
            <a:xfrm>
              <a:off x="7401877" y="2018398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51" name="Oval 450"/>
            <p:cNvSpPr/>
            <p:nvPr/>
          </p:nvSpPr>
          <p:spPr>
            <a:xfrm>
              <a:off x="6944677" y="2018398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52" name="Oval 451"/>
            <p:cNvSpPr/>
            <p:nvPr/>
          </p:nvSpPr>
          <p:spPr>
            <a:xfrm>
              <a:off x="6487477" y="2018398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</p:grpSp>
      <p:grpSp>
        <p:nvGrpSpPr>
          <p:cNvPr id="457" name="Group 456"/>
          <p:cNvGrpSpPr/>
          <p:nvPr/>
        </p:nvGrpSpPr>
        <p:grpSpPr>
          <a:xfrm>
            <a:off x="3579177" y="4953000"/>
            <a:ext cx="1742123" cy="1447800"/>
            <a:chOff x="6487477" y="3962400"/>
            <a:chExt cx="1742123" cy="1447800"/>
          </a:xfrm>
        </p:grpSpPr>
        <p:sp>
          <p:nvSpPr>
            <p:cNvPr id="458" name="Rectangle 457"/>
            <p:cNvSpPr/>
            <p:nvPr/>
          </p:nvSpPr>
          <p:spPr>
            <a:xfrm>
              <a:off x="7859077" y="4726204"/>
              <a:ext cx="365760" cy="683996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sp>
          <p:nvSpPr>
            <p:cNvPr id="459" name="Rectangle 458"/>
            <p:cNvSpPr/>
            <p:nvPr/>
          </p:nvSpPr>
          <p:spPr>
            <a:xfrm>
              <a:off x="7401877" y="4726204"/>
              <a:ext cx="365760" cy="683996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sp>
          <p:nvSpPr>
            <p:cNvPr id="460" name="Rectangle 459"/>
            <p:cNvSpPr/>
            <p:nvPr/>
          </p:nvSpPr>
          <p:spPr>
            <a:xfrm>
              <a:off x="6944677" y="4726204"/>
              <a:ext cx="365760" cy="683996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sp>
          <p:nvSpPr>
            <p:cNvPr id="461" name="Rectangle 460"/>
            <p:cNvSpPr/>
            <p:nvPr/>
          </p:nvSpPr>
          <p:spPr>
            <a:xfrm>
              <a:off x="6487477" y="4726204"/>
              <a:ext cx="365760" cy="683996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sp>
          <p:nvSpPr>
            <p:cNvPr id="462" name="Oval 461"/>
            <p:cNvSpPr/>
            <p:nvPr/>
          </p:nvSpPr>
          <p:spPr>
            <a:xfrm>
              <a:off x="7863840" y="39624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63" name="Oval 462"/>
            <p:cNvSpPr/>
            <p:nvPr/>
          </p:nvSpPr>
          <p:spPr>
            <a:xfrm>
              <a:off x="7406640" y="39624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64" name="Oval 463"/>
            <p:cNvSpPr/>
            <p:nvPr/>
          </p:nvSpPr>
          <p:spPr>
            <a:xfrm>
              <a:off x="6949440" y="39624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65" name="Oval 464"/>
            <p:cNvSpPr/>
            <p:nvPr/>
          </p:nvSpPr>
          <p:spPr>
            <a:xfrm>
              <a:off x="6492240" y="39624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66" name="Oval 465"/>
            <p:cNvSpPr/>
            <p:nvPr/>
          </p:nvSpPr>
          <p:spPr>
            <a:xfrm>
              <a:off x="7863840" y="43434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67" name="Oval 466"/>
            <p:cNvSpPr/>
            <p:nvPr/>
          </p:nvSpPr>
          <p:spPr>
            <a:xfrm>
              <a:off x="7406640" y="43434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68" name="Oval 467"/>
            <p:cNvSpPr/>
            <p:nvPr/>
          </p:nvSpPr>
          <p:spPr>
            <a:xfrm>
              <a:off x="6949440" y="43434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69" name="Oval 468"/>
            <p:cNvSpPr/>
            <p:nvPr/>
          </p:nvSpPr>
          <p:spPr>
            <a:xfrm>
              <a:off x="6492240" y="43434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304800" y="914400"/>
            <a:ext cx="2863850" cy="5486400"/>
            <a:chOff x="304800" y="762000"/>
            <a:chExt cx="2863850" cy="5486400"/>
          </a:xfrm>
        </p:grpSpPr>
        <p:grpSp>
          <p:nvGrpSpPr>
            <p:cNvPr id="148" name="Group 147"/>
            <p:cNvGrpSpPr/>
            <p:nvPr/>
          </p:nvGrpSpPr>
          <p:grpSpPr>
            <a:xfrm>
              <a:off x="495300" y="914400"/>
              <a:ext cx="2514600" cy="5334000"/>
              <a:chOff x="495300" y="914400"/>
              <a:chExt cx="2514600" cy="5334000"/>
            </a:xfrm>
          </p:grpSpPr>
          <p:sp>
            <p:nvSpPr>
              <p:cNvPr id="149" name="Rounded Rectangle 148"/>
              <p:cNvSpPr/>
              <p:nvPr/>
            </p:nvSpPr>
            <p:spPr>
              <a:xfrm>
                <a:off x="495300" y="914400"/>
                <a:ext cx="2514600" cy="609600"/>
              </a:xfrm>
              <a:prstGeom prst="roundRect">
                <a:avLst>
                  <a:gd name="adj" fmla="val 12383"/>
                </a:avLst>
              </a:prstGeom>
              <a:noFill/>
              <a:ln w="38100" cap="rnd">
                <a:noFill/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b="1" smtClean="0">
                    <a:solidFill>
                      <a:schemeClr val="tx1"/>
                    </a:solidFill>
                    <a:latin typeface="Calibri"/>
                    <a:cs typeface="Calibri"/>
                  </a:rPr>
                  <a:t>Long </a:t>
                </a:r>
                <a:r>
                  <a:rPr lang="en-US" sz="3200" b="1" err="1" smtClean="0">
                    <a:solidFill>
                      <a:schemeClr val="tx1"/>
                    </a:solidFill>
                    <a:latin typeface="Calibri"/>
                    <a:cs typeface="Calibri"/>
                  </a:rPr>
                  <a:t>Bitline</a:t>
                </a:r>
                <a:endParaRPr lang="en-US" sz="3200" b="1">
                  <a:solidFill>
                    <a:schemeClr val="tx1"/>
                  </a:solidFill>
                  <a:latin typeface="Calibri"/>
                  <a:cs typeface="Calibri"/>
                </a:endParaRPr>
              </a:p>
            </p:txBody>
          </p:sp>
          <p:sp>
            <p:nvSpPr>
              <p:cNvPr id="150" name="Rectangle 149"/>
              <p:cNvSpPr/>
              <p:nvPr/>
            </p:nvSpPr>
            <p:spPr>
              <a:xfrm>
                <a:off x="2209800" y="5564404"/>
                <a:ext cx="365760" cy="683996"/>
              </a:xfrm>
              <a:prstGeom prst="rect">
                <a:avLst/>
              </a:prstGeom>
              <a:solidFill>
                <a:schemeClr val="accent2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b="1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51" name="Straight Arrow Connector 150"/>
              <p:cNvCxnSpPr>
                <a:stCxn id="150" idx="0"/>
              </p:cNvCxnSpPr>
              <p:nvPr/>
            </p:nvCxnSpPr>
            <p:spPr>
              <a:xfrm flipV="1">
                <a:off x="2392680" y="3200400"/>
                <a:ext cx="0" cy="2364004"/>
              </a:xfrm>
              <a:prstGeom prst="straightConnector1">
                <a:avLst/>
              </a:prstGeom>
              <a:ln w="254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2" name="Rectangle 151"/>
              <p:cNvSpPr/>
              <p:nvPr/>
            </p:nvSpPr>
            <p:spPr>
              <a:xfrm>
                <a:off x="1752600" y="5564404"/>
                <a:ext cx="365760" cy="683996"/>
              </a:xfrm>
              <a:prstGeom prst="rect">
                <a:avLst/>
              </a:prstGeom>
              <a:solidFill>
                <a:schemeClr val="accent2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b="1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53" name="Straight Arrow Connector 152"/>
              <p:cNvCxnSpPr>
                <a:stCxn id="152" idx="0"/>
              </p:cNvCxnSpPr>
              <p:nvPr/>
            </p:nvCxnSpPr>
            <p:spPr>
              <a:xfrm flipV="1">
                <a:off x="1935480" y="3200400"/>
                <a:ext cx="0" cy="2364004"/>
              </a:xfrm>
              <a:prstGeom prst="straightConnector1">
                <a:avLst/>
              </a:prstGeom>
              <a:ln w="254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4" name="Rectangle 153"/>
              <p:cNvSpPr/>
              <p:nvPr/>
            </p:nvSpPr>
            <p:spPr>
              <a:xfrm>
                <a:off x="1295400" y="5564404"/>
                <a:ext cx="365760" cy="683996"/>
              </a:xfrm>
              <a:prstGeom prst="rect">
                <a:avLst/>
              </a:prstGeom>
              <a:solidFill>
                <a:schemeClr val="accent2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b="1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55" name="Straight Arrow Connector 154"/>
              <p:cNvCxnSpPr>
                <a:stCxn id="154" idx="0"/>
              </p:cNvCxnSpPr>
              <p:nvPr/>
            </p:nvCxnSpPr>
            <p:spPr>
              <a:xfrm flipV="1">
                <a:off x="1478280" y="3200400"/>
                <a:ext cx="0" cy="2364004"/>
              </a:xfrm>
              <a:prstGeom prst="straightConnector1">
                <a:avLst/>
              </a:prstGeom>
              <a:ln w="254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6" name="Rectangle 155"/>
              <p:cNvSpPr/>
              <p:nvPr/>
            </p:nvSpPr>
            <p:spPr>
              <a:xfrm>
                <a:off x="838200" y="5564404"/>
                <a:ext cx="365760" cy="683996"/>
              </a:xfrm>
              <a:prstGeom prst="rect">
                <a:avLst/>
              </a:prstGeom>
              <a:solidFill>
                <a:schemeClr val="accent2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b="1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57" name="Straight Arrow Connector 156"/>
              <p:cNvCxnSpPr>
                <a:stCxn id="156" idx="0"/>
              </p:cNvCxnSpPr>
              <p:nvPr/>
            </p:nvCxnSpPr>
            <p:spPr>
              <a:xfrm flipV="1">
                <a:off x="1021080" y="3200400"/>
                <a:ext cx="0" cy="2364004"/>
              </a:xfrm>
              <a:prstGeom prst="straightConnector1">
                <a:avLst/>
              </a:prstGeom>
              <a:ln w="254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8" name="Oval 157"/>
              <p:cNvSpPr/>
              <p:nvPr/>
            </p:nvSpPr>
            <p:spPr>
              <a:xfrm>
                <a:off x="2214563" y="3657600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159" name="Oval 158"/>
              <p:cNvSpPr/>
              <p:nvPr/>
            </p:nvSpPr>
            <p:spPr>
              <a:xfrm>
                <a:off x="1757363" y="3657600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160" name="Oval 159"/>
              <p:cNvSpPr/>
              <p:nvPr/>
            </p:nvSpPr>
            <p:spPr>
              <a:xfrm>
                <a:off x="1300163" y="3657600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161" name="Oval 160"/>
              <p:cNvSpPr/>
              <p:nvPr/>
            </p:nvSpPr>
            <p:spPr>
              <a:xfrm>
                <a:off x="842963" y="3657600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162" name="Oval 161"/>
              <p:cNvSpPr/>
              <p:nvPr/>
            </p:nvSpPr>
            <p:spPr>
              <a:xfrm>
                <a:off x="2214563" y="4038600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163" name="Oval 162"/>
              <p:cNvSpPr/>
              <p:nvPr/>
            </p:nvSpPr>
            <p:spPr>
              <a:xfrm>
                <a:off x="1757363" y="4038600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164" name="Oval 163"/>
              <p:cNvSpPr/>
              <p:nvPr/>
            </p:nvSpPr>
            <p:spPr>
              <a:xfrm>
                <a:off x="1300163" y="4038600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165" name="Oval 164"/>
              <p:cNvSpPr/>
              <p:nvPr/>
            </p:nvSpPr>
            <p:spPr>
              <a:xfrm>
                <a:off x="842963" y="4038600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166" name="Oval 165"/>
              <p:cNvSpPr/>
              <p:nvPr/>
            </p:nvSpPr>
            <p:spPr>
              <a:xfrm>
                <a:off x="2214563" y="4419600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167" name="Oval 166"/>
              <p:cNvSpPr/>
              <p:nvPr/>
            </p:nvSpPr>
            <p:spPr>
              <a:xfrm>
                <a:off x="1757363" y="4419600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168" name="Oval 167"/>
              <p:cNvSpPr/>
              <p:nvPr/>
            </p:nvSpPr>
            <p:spPr>
              <a:xfrm>
                <a:off x="1300163" y="4419600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169" name="Oval 168"/>
              <p:cNvSpPr/>
              <p:nvPr/>
            </p:nvSpPr>
            <p:spPr>
              <a:xfrm>
                <a:off x="842963" y="4419600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170" name="Oval 169"/>
              <p:cNvSpPr/>
              <p:nvPr/>
            </p:nvSpPr>
            <p:spPr>
              <a:xfrm>
                <a:off x="2214563" y="4800600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171" name="Oval 170"/>
              <p:cNvSpPr/>
              <p:nvPr/>
            </p:nvSpPr>
            <p:spPr>
              <a:xfrm>
                <a:off x="1757363" y="4800600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172" name="Oval 171"/>
              <p:cNvSpPr/>
              <p:nvPr/>
            </p:nvSpPr>
            <p:spPr>
              <a:xfrm>
                <a:off x="1300163" y="4800600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173" name="Oval 172"/>
              <p:cNvSpPr/>
              <p:nvPr/>
            </p:nvSpPr>
            <p:spPr>
              <a:xfrm>
                <a:off x="842963" y="4800600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174" name="Oval 173"/>
              <p:cNvSpPr/>
              <p:nvPr/>
            </p:nvSpPr>
            <p:spPr>
              <a:xfrm>
                <a:off x="2214563" y="5181600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175" name="Oval 174"/>
              <p:cNvSpPr/>
              <p:nvPr/>
            </p:nvSpPr>
            <p:spPr>
              <a:xfrm>
                <a:off x="1757363" y="5181600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176" name="Oval 175"/>
              <p:cNvSpPr/>
              <p:nvPr/>
            </p:nvSpPr>
            <p:spPr>
              <a:xfrm>
                <a:off x="1300163" y="5181600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177" name="Oval 176"/>
              <p:cNvSpPr/>
              <p:nvPr/>
            </p:nvSpPr>
            <p:spPr>
              <a:xfrm>
                <a:off x="842963" y="5181600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178" name="Oval 177"/>
              <p:cNvSpPr/>
              <p:nvPr/>
            </p:nvSpPr>
            <p:spPr>
              <a:xfrm>
                <a:off x="2209800" y="3276600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179" name="Oval 178"/>
              <p:cNvSpPr/>
              <p:nvPr/>
            </p:nvSpPr>
            <p:spPr>
              <a:xfrm>
                <a:off x="1752600" y="3276600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180" name="Oval 179"/>
              <p:cNvSpPr/>
              <p:nvPr/>
            </p:nvSpPr>
            <p:spPr>
              <a:xfrm>
                <a:off x="1295400" y="3276600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181" name="Oval 180"/>
              <p:cNvSpPr/>
              <p:nvPr/>
            </p:nvSpPr>
            <p:spPr>
              <a:xfrm>
                <a:off x="838200" y="3276600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</p:grpSp>
        <p:sp>
          <p:nvSpPr>
            <p:cNvPr id="268" name="Content Placeholder 2"/>
            <p:cNvSpPr txBox="1">
              <a:spLocks/>
            </p:cNvSpPr>
            <p:nvPr/>
          </p:nvSpPr>
          <p:spPr>
            <a:xfrm>
              <a:off x="457200" y="1463040"/>
              <a:ext cx="2590800" cy="548640"/>
            </a:xfrm>
            <a:prstGeom prst="rect">
              <a:avLst/>
            </a:prstGeom>
            <a:solidFill>
              <a:srgbClr val="FFFF66"/>
            </a:solidFill>
            <a:ln w="63500">
              <a:noFill/>
            </a:ln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90000"/>
                </a:lnSpc>
                <a:buNone/>
              </a:pPr>
              <a:r>
                <a:rPr lang="en-US" sz="3200" b="1" i="1" dirty="0" smtClean="0">
                  <a:solidFill>
                    <a:srgbClr val="008000"/>
                  </a:solidFill>
                </a:rPr>
                <a:t>Small Area </a:t>
              </a:r>
            </a:p>
          </p:txBody>
        </p:sp>
        <p:sp>
          <p:nvSpPr>
            <p:cNvPr id="269" name="Rounded Rectangle 268"/>
            <p:cNvSpPr/>
            <p:nvPr/>
          </p:nvSpPr>
          <p:spPr>
            <a:xfrm>
              <a:off x="457200" y="762000"/>
              <a:ext cx="2590800" cy="609600"/>
            </a:xfrm>
            <a:prstGeom prst="roundRect">
              <a:avLst>
                <a:gd name="adj" fmla="val 12383"/>
              </a:avLst>
            </a:prstGeom>
            <a:solidFill>
              <a:schemeClr val="tx1"/>
            </a:solidFill>
            <a:ln w="38100" cap="rnd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FFFF00"/>
                  </a:solidFill>
                  <a:latin typeface="Calibri"/>
                  <a:cs typeface="Calibri"/>
                </a:rPr>
                <a:t>Long </a:t>
              </a:r>
              <a:r>
                <a:rPr lang="en-US" sz="3200" b="1" dirty="0" err="1" smtClean="0">
                  <a:solidFill>
                    <a:srgbClr val="FFFF00"/>
                  </a:solidFill>
                  <a:latin typeface="Calibri"/>
                  <a:cs typeface="Calibri"/>
                </a:rPr>
                <a:t>Bitline</a:t>
              </a:r>
              <a:endParaRPr lang="en-US" sz="3200" b="1" dirty="0">
                <a:solidFill>
                  <a:srgbClr val="FFFF00"/>
                </a:solidFill>
                <a:latin typeface="Calibri"/>
                <a:cs typeface="Calibri"/>
              </a:endParaRPr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838200" y="3200400"/>
              <a:ext cx="1742123" cy="3048000"/>
              <a:chOff x="844550" y="3200400"/>
              <a:chExt cx="1742123" cy="3048000"/>
            </a:xfrm>
          </p:grpSpPr>
          <p:sp>
            <p:nvSpPr>
              <p:cNvPr id="287" name="Rectangle 286"/>
              <p:cNvSpPr/>
              <p:nvPr/>
            </p:nvSpPr>
            <p:spPr>
              <a:xfrm>
                <a:off x="2216150" y="5564404"/>
                <a:ext cx="365760" cy="683996"/>
              </a:xfrm>
              <a:prstGeom prst="rect">
                <a:avLst/>
              </a:prstGeom>
              <a:solidFill>
                <a:schemeClr val="accent2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b="1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288" name="Straight Arrow Connector 287"/>
              <p:cNvCxnSpPr>
                <a:stCxn id="287" idx="0"/>
              </p:cNvCxnSpPr>
              <p:nvPr/>
            </p:nvCxnSpPr>
            <p:spPr>
              <a:xfrm flipV="1">
                <a:off x="2399030" y="3200400"/>
                <a:ext cx="0" cy="2364004"/>
              </a:xfrm>
              <a:prstGeom prst="straightConnector1">
                <a:avLst/>
              </a:prstGeom>
              <a:ln w="254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9" name="Rectangle 288"/>
              <p:cNvSpPr/>
              <p:nvPr/>
            </p:nvSpPr>
            <p:spPr>
              <a:xfrm>
                <a:off x="1758950" y="5564404"/>
                <a:ext cx="365760" cy="683996"/>
              </a:xfrm>
              <a:prstGeom prst="rect">
                <a:avLst/>
              </a:prstGeom>
              <a:solidFill>
                <a:schemeClr val="accent2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b="1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290" name="Straight Arrow Connector 289"/>
              <p:cNvCxnSpPr>
                <a:stCxn id="289" idx="0"/>
              </p:cNvCxnSpPr>
              <p:nvPr/>
            </p:nvCxnSpPr>
            <p:spPr>
              <a:xfrm flipV="1">
                <a:off x="1941830" y="3200400"/>
                <a:ext cx="0" cy="2364004"/>
              </a:xfrm>
              <a:prstGeom prst="straightConnector1">
                <a:avLst/>
              </a:prstGeom>
              <a:ln w="254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1" name="Rectangle 290"/>
              <p:cNvSpPr/>
              <p:nvPr/>
            </p:nvSpPr>
            <p:spPr>
              <a:xfrm>
                <a:off x="1301750" y="5564404"/>
                <a:ext cx="365760" cy="683996"/>
              </a:xfrm>
              <a:prstGeom prst="rect">
                <a:avLst/>
              </a:prstGeom>
              <a:solidFill>
                <a:schemeClr val="accent2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b="1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292" name="Straight Arrow Connector 291"/>
              <p:cNvCxnSpPr>
                <a:stCxn id="291" idx="0"/>
              </p:cNvCxnSpPr>
              <p:nvPr/>
            </p:nvCxnSpPr>
            <p:spPr>
              <a:xfrm flipV="1">
                <a:off x="1484630" y="3200400"/>
                <a:ext cx="0" cy="2364004"/>
              </a:xfrm>
              <a:prstGeom prst="straightConnector1">
                <a:avLst/>
              </a:prstGeom>
              <a:ln w="254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3" name="Rectangle 292"/>
              <p:cNvSpPr/>
              <p:nvPr/>
            </p:nvSpPr>
            <p:spPr>
              <a:xfrm>
                <a:off x="844550" y="5564404"/>
                <a:ext cx="365760" cy="683996"/>
              </a:xfrm>
              <a:prstGeom prst="rect">
                <a:avLst/>
              </a:prstGeom>
              <a:solidFill>
                <a:schemeClr val="accent2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b="1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294" name="Straight Arrow Connector 293"/>
              <p:cNvCxnSpPr>
                <a:stCxn id="293" idx="0"/>
              </p:cNvCxnSpPr>
              <p:nvPr/>
            </p:nvCxnSpPr>
            <p:spPr>
              <a:xfrm flipV="1">
                <a:off x="1027430" y="3200400"/>
                <a:ext cx="0" cy="2364004"/>
              </a:xfrm>
              <a:prstGeom prst="straightConnector1">
                <a:avLst/>
              </a:prstGeom>
              <a:ln w="254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5" name="Oval 294"/>
              <p:cNvSpPr/>
              <p:nvPr/>
            </p:nvSpPr>
            <p:spPr>
              <a:xfrm>
                <a:off x="2220913" y="3657600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296" name="Oval 295"/>
              <p:cNvSpPr/>
              <p:nvPr/>
            </p:nvSpPr>
            <p:spPr>
              <a:xfrm>
                <a:off x="1763713" y="3657600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297" name="Oval 296"/>
              <p:cNvSpPr/>
              <p:nvPr/>
            </p:nvSpPr>
            <p:spPr>
              <a:xfrm>
                <a:off x="1306513" y="3657600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298" name="Oval 297"/>
              <p:cNvSpPr/>
              <p:nvPr/>
            </p:nvSpPr>
            <p:spPr>
              <a:xfrm>
                <a:off x="849313" y="3657600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299" name="Oval 298"/>
              <p:cNvSpPr/>
              <p:nvPr/>
            </p:nvSpPr>
            <p:spPr>
              <a:xfrm>
                <a:off x="2220913" y="4038600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300" name="Oval 299"/>
              <p:cNvSpPr/>
              <p:nvPr/>
            </p:nvSpPr>
            <p:spPr>
              <a:xfrm>
                <a:off x="1763713" y="4038600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301" name="Oval 300"/>
              <p:cNvSpPr/>
              <p:nvPr/>
            </p:nvSpPr>
            <p:spPr>
              <a:xfrm>
                <a:off x="1306513" y="4038600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302" name="Oval 301"/>
              <p:cNvSpPr/>
              <p:nvPr/>
            </p:nvSpPr>
            <p:spPr>
              <a:xfrm>
                <a:off x="849313" y="4038600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303" name="Oval 302"/>
              <p:cNvSpPr/>
              <p:nvPr/>
            </p:nvSpPr>
            <p:spPr>
              <a:xfrm>
                <a:off x="2220913" y="4419600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304" name="Oval 303"/>
              <p:cNvSpPr/>
              <p:nvPr/>
            </p:nvSpPr>
            <p:spPr>
              <a:xfrm>
                <a:off x="1763713" y="4419600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305" name="Oval 304"/>
              <p:cNvSpPr/>
              <p:nvPr/>
            </p:nvSpPr>
            <p:spPr>
              <a:xfrm>
                <a:off x="1306513" y="4419600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306" name="Oval 305"/>
              <p:cNvSpPr/>
              <p:nvPr/>
            </p:nvSpPr>
            <p:spPr>
              <a:xfrm>
                <a:off x="849313" y="4419600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307" name="Oval 306"/>
              <p:cNvSpPr/>
              <p:nvPr/>
            </p:nvSpPr>
            <p:spPr>
              <a:xfrm>
                <a:off x="2220913" y="4800600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308" name="Oval 307"/>
              <p:cNvSpPr/>
              <p:nvPr/>
            </p:nvSpPr>
            <p:spPr>
              <a:xfrm>
                <a:off x="1763713" y="4800600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309" name="Oval 308"/>
              <p:cNvSpPr/>
              <p:nvPr/>
            </p:nvSpPr>
            <p:spPr>
              <a:xfrm>
                <a:off x="1306513" y="4800600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310" name="Oval 309"/>
              <p:cNvSpPr/>
              <p:nvPr/>
            </p:nvSpPr>
            <p:spPr>
              <a:xfrm>
                <a:off x="849313" y="4800600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311" name="Oval 310"/>
              <p:cNvSpPr/>
              <p:nvPr/>
            </p:nvSpPr>
            <p:spPr>
              <a:xfrm>
                <a:off x="2220913" y="5181600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312" name="Oval 311"/>
              <p:cNvSpPr/>
              <p:nvPr/>
            </p:nvSpPr>
            <p:spPr>
              <a:xfrm>
                <a:off x="1763713" y="5181600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313" name="Oval 312"/>
              <p:cNvSpPr/>
              <p:nvPr/>
            </p:nvSpPr>
            <p:spPr>
              <a:xfrm>
                <a:off x="1306513" y="5181600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323" name="Oval 322"/>
              <p:cNvSpPr/>
              <p:nvPr/>
            </p:nvSpPr>
            <p:spPr>
              <a:xfrm>
                <a:off x="849313" y="5181600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346" name="Oval 345"/>
              <p:cNvSpPr/>
              <p:nvPr/>
            </p:nvSpPr>
            <p:spPr>
              <a:xfrm>
                <a:off x="2216150" y="3276600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369" name="Oval 368"/>
              <p:cNvSpPr/>
              <p:nvPr/>
            </p:nvSpPr>
            <p:spPr>
              <a:xfrm>
                <a:off x="1758950" y="3276600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385" name="Oval 384"/>
              <p:cNvSpPr/>
              <p:nvPr/>
            </p:nvSpPr>
            <p:spPr>
              <a:xfrm>
                <a:off x="1301750" y="3276600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386" name="Oval 385"/>
              <p:cNvSpPr/>
              <p:nvPr/>
            </p:nvSpPr>
            <p:spPr>
              <a:xfrm>
                <a:off x="844550" y="3276600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</p:grpSp>
        <p:sp>
          <p:nvSpPr>
            <p:cNvPr id="200" name="Content Placeholder 2"/>
            <p:cNvSpPr txBox="1">
              <a:spLocks/>
            </p:cNvSpPr>
            <p:nvPr/>
          </p:nvSpPr>
          <p:spPr>
            <a:xfrm>
              <a:off x="457200" y="2118360"/>
              <a:ext cx="2590800" cy="548640"/>
            </a:xfrm>
            <a:prstGeom prst="rect">
              <a:avLst/>
            </a:prstGeom>
            <a:solidFill>
              <a:srgbClr val="FFFF66"/>
            </a:solidFill>
            <a:ln w="63500">
              <a:noFill/>
            </a:ln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90000"/>
                </a:lnSpc>
                <a:buNone/>
              </a:pPr>
              <a:r>
                <a:rPr lang="en-US" sz="3200" b="1" i="1" dirty="0" smtClean="0">
                  <a:solidFill>
                    <a:srgbClr val="FF0000"/>
                  </a:solidFill>
                </a:rPr>
                <a:t>High Latency</a:t>
              </a:r>
            </a:p>
          </p:txBody>
        </p:sp>
        <p:cxnSp>
          <p:nvCxnSpPr>
            <p:cNvPr id="202" name="Straight Arrow Connector 201"/>
            <p:cNvCxnSpPr/>
            <p:nvPr/>
          </p:nvCxnSpPr>
          <p:spPr>
            <a:xfrm flipV="1">
              <a:off x="304800" y="2118360"/>
              <a:ext cx="2863850" cy="548640"/>
            </a:xfrm>
            <a:prstGeom prst="straightConnector1">
              <a:avLst/>
            </a:prstGeom>
            <a:ln w="50800">
              <a:solidFill>
                <a:srgbClr val="FF0000"/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Straight Arrow Connector 207"/>
            <p:cNvCxnSpPr/>
            <p:nvPr/>
          </p:nvCxnSpPr>
          <p:spPr>
            <a:xfrm>
              <a:off x="304800" y="2118360"/>
              <a:ext cx="2863850" cy="548640"/>
            </a:xfrm>
            <a:prstGeom prst="straightConnector1">
              <a:avLst/>
            </a:prstGeom>
            <a:ln w="50800">
              <a:solidFill>
                <a:srgbClr val="FF0000"/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4"/>
          <p:cNvGrpSpPr/>
          <p:nvPr/>
        </p:nvGrpSpPr>
        <p:grpSpPr>
          <a:xfrm>
            <a:off x="5746750" y="914400"/>
            <a:ext cx="2863850" cy="5486400"/>
            <a:chOff x="5746750" y="762000"/>
            <a:chExt cx="2863850" cy="5486400"/>
          </a:xfrm>
        </p:grpSpPr>
        <p:grpSp>
          <p:nvGrpSpPr>
            <p:cNvPr id="182" name="Group 181"/>
            <p:cNvGrpSpPr/>
            <p:nvPr/>
          </p:nvGrpSpPr>
          <p:grpSpPr>
            <a:xfrm>
              <a:off x="5867400" y="914400"/>
              <a:ext cx="2590800" cy="5334000"/>
              <a:chOff x="5867400" y="914400"/>
              <a:chExt cx="2590800" cy="5334000"/>
            </a:xfrm>
          </p:grpSpPr>
          <p:sp>
            <p:nvSpPr>
              <p:cNvPr id="185" name="Rectangle 184"/>
              <p:cNvSpPr/>
              <p:nvPr/>
            </p:nvSpPr>
            <p:spPr>
              <a:xfrm>
                <a:off x="7706677" y="5564404"/>
                <a:ext cx="365760" cy="683996"/>
              </a:xfrm>
              <a:prstGeom prst="rect">
                <a:avLst/>
              </a:prstGeom>
              <a:solidFill>
                <a:schemeClr val="accent2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b="1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88" name="Straight Arrow Connector 187"/>
              <p:cNvCxnSpPr>
                <a:stCxn id="185" idx="0"/>
              </p:cNvCxnSpPr>
              <p:nvPr/>
            </p:nvCxnSpPr>
            <p:spPr>
              <a:xfrm flipV="1">
                <a:off x="7889557" y="4724400"/>
                <a:ext cx="0" cy="840004"/>
              </a:xfrm>
              <a:prstGeom prst="straightConnector1">
                <a:avLst/>
              </a:prstGeom>
              <a:ln w="254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1" name="Rectangle 190"/>
              <p:cNvSpPr/>
              <p:nvPr/>
            </p:nvSpPr>
            <p:spPr>
              <a:xfrm>
                <a:off x="7249477" y="5564404"/>
                <a:ext cx="365760" cy="683996"/>
              </a:xfrm>
              <a:prstGeom prst="rect">
                <a:avLst/>
              </a:prstGeom>
              <a:solidFill>
                <a:schemeClr val="accent2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b="1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94" name="Straight Arrow Connector 193"/>
              <p:cNvCxnSpPr>
                <a:stCxn id="191" idx="0"/>
              </p:cNvCxnSpPr>
              <p:nvPr/>
            </p:nvCxnSpPr>
            <p:spPr>
              <a:xfrm flipV="1">
                <a:off x="7432357" y="4724400"/>
                <a:ext cx="0" cy="840004"/>
              </a:xfrm>
              <a:prstGeom prst="straightConnector1">
                <a:avLst/>
              </a:prstGeom>
              <a:ln w="254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5" name="Rectangle 194"/>
              <p:cNvSpPr/>
              <p:nvPr/>
            </p:nvSpPr>
            <p:spPr>
              <a:xfrm>
                <a:off x="6792277" y="5564404"/>
                <a:ext cx="365760" cy="683996"/>
              </a:xfrm>
              <a:prstGeom prst="rect">
                <a:avLst/>
              </a:prstGeom>
              <a:solidFill>
                <a:schemeClr val="accent2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b="1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96" name="Straight Arrow Connector 195"/>
              <p:cNvCxnSpPr>
                <a:stCxn id="195" idx="0"/>
              </p:cNvCxnSpPr>
              <p:nvPr/>
            </p:nvCxnSpPr>
            <p:spPr>
              <a:xfrm flipV="1">
                <a:off x="6975157" y="4724400"/>
                <a:ext cx="0" cy="840004"/>
              </a:xfrm>
              <a:prstGeom prst="straightConnector1">
                <a:avLst/>
              </a:prstGeom>
              <a:ln w="254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7" name="Rectangle 196"/>
              <p:cNvSpPr/>
              <p:nvPr/>
            </p:nvSpPr>
            <p:spPr>
              <a:xfrm>
                <a:off x="6335077" y="5564404"/>
                <a:ext cx="365760" cy="683996"/>
              </a:xfrm>
              <a:prstGeom prst="rect">
                <a:avLst/>
              </a:prstGeom>
              <a:solidFill>
                <a:schemeClr val="accent2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b="1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98" name="Straight Arrow Connector 197"/>
              <p:cNvCxnSpPr>
                <a:stCxn id="197" idx="0"/>
              </p:cNvCxnSpPr>
              <p:nvPr/>
            </p:nvCxnSpPr>
            <p:spPr>
              <a:xfrm flipV="1">
                <a:off x="6517957" y="4724400"/>
                <a:ext cx="0" cy="840004"/>
              </a:xfrm>
              <a:prstGeom prst="straightConnector1">
                <a:avLst/>
              </a:prstGeom>
              <a:ln w="254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3" name="Oval 202"/>
              <p:cNvSpPr/>
              <p:nvPr/>
            </p:nvSpPr>
            <p:spPr>
              <a:xfrm>
                <a:off x="7711440" y="4800600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204" name="Oval 203"/>
              <p:cNvSpPr/>
              <p:nvPr/>
            </p:nvSpPr>
            <p:spPr>
              <a:xfrm>
                <a:off x="7254240" y="4800600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205" name="Oval 204"/>
              <p:cNvSpPr/>
              <p:nvPr/>
            </p:nvSpPr>
            <p:spPr>
              <a:xfrm>
                <a:off x="6797040" y="4800600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206" name="Oval 205"/>
              <p:cNvSpPr/>
              <p:nvPr/>
            </p:nvSpPr>
            <p:spPr>
              <a:xfrm>
                <a:off x="6339840" y="4800600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211" name="Oval 210"/>
              <p:cNvSpPr/>
              <p:nvPr/>
            </p:nvSpPr>
            <p:spPr>
              <a:xfrm>
                <a:off x="7711440" y="5181600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212" name="Oval 211"/>
              <p:cNvSpPr/>
              <p:nvPr/>
            </p:nvSpPr>
            <p:spPr>
              <a:xfrm>
                <a:off x="7254240" y="5181600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213" name="Oval 212"/>
              <p:cNvSpPr/>
              <p:nvPr/>
            </p:nvSpPr>
            <p:spPr>
              <a:xfrm>
                <a:off x="6797040" y="5181600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214" name="Oval 213"/>
              <p:cNvSpPr/>
              <p:nvPr/>
            </p:nvSpPr>
            <p:spPr>
              <a:xfrm>
                <a:off x="6339840" y="5181600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219" name="Rectangle 218"/>
              <p:cNvSpPr/>
              <p:nvPr/>
            </p:nvSpPr>
            <p:spPr>
              <a:xfrm>
                <a:off x="7706677" y="3964204"/>
                <a:ext cx="365760" cy="683996"/>
              </a:xfrm>
              <a:prstGeom prst="rect">
                <a:avLst/>
              </a:prstGeom>
              <a:solidFill>
                <a:schemeClr val="accent2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b="1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220" name="Straight Arrow Connector 219"/>
              <p:cNvCxnSpPr>
                <a:stCxn id="219" idx="0"/>
              </p:cNvCxnSpPr>
              <p:nvPr/>
            </p:nvCxnSpPr>
            <p:spPr>
              <a:xfrm flipV="1">
                <a:off x="7889557" y="3124200"/>
                <a:ext cx="0" cy="840004"/>
              </a:xfrm>
              <a:prstGeom prst="straightConnector1">
                <a:avLst/>
              </a:prstGeom>
              <a:ln w="254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1" name="Rectangle 220"/>
              <p:cNvSpPr/>
              <p:nvPr/>
            </p:nvSpPr>
            <p:spPr>
              <a:xfrm>
                <a:off x="7249477" y="3964204"/>
                <a:ext cx="365760" cy="683996"/>
              </a:xfrm>
              <a:prstGeom prst="rect">
                <a:avLst/>
              </a:prstGeom>
              <a:solidFill>
                <a:schemeClr val="accent2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b="1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222" name="Straight Arrow Connector 221"/>
              <p:cNvCxnSpPr>
                <a:stCxn id="221" idx="0"/>
              </p:cNvCxnSpPr>
              <p:nvPr/>
            </p:nvCxnSpPr>
            <p:spPr>
              <a:xfrm flipV="1">
                <a:off x="7432357" y="3124200"/>
                <a:ext cx="0" cy="840004"/>
              </a:xfrm>
              <a:prstGeom prst="straightConnector1">
                <a:avLst/>
              </a:prstGeom>
              <a:ln w="254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7" name="Rectangle 226"/>
              <p:cNvSpPr/>
              <p:nvPr/>
            </p:nvSpPr>
            <p:spPr>
              <a:xfrm>
                <a:off x="6792277" y="3964204"/>
                <a:ext cx="365760" cy="683996"/>
              </a:xfrm>
              <a:prstGeom prst="rect">
                <a:avLst/>
              </a:prstGeom>
              <a:solidFill>
                <a:schemeClr val="accent2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b="1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228" name="Straight Arrow Connector 227"/>
              <p:cNvCxnSpPr>
                <a:stCxn id="227" idx="0"/>
              </p:cNvCxnSpPr>
              <p:nvPr/>
            </p:nvCxnSpPr>
            <p:spPr>
              <a:xfrm flipV="1">
                <a:off x="6975157" y="3124200"/>
                <a:ext cx="0" cy="840004"/>
              </a:xfrm>
              <a:prstGeom prst="straightConnector1">
                <a:avLst/>
              </a:prstGeom>
              <a:ln w="254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9" name="Rectangle 228"/>
              <p:cNvSpPr/>
              <p:nvPr/>
            </p:nvSpPr>
            <p:spPr>
              <a:xfrm>
                <a:off x="6335077" y="3964204"/>
                <a:ext cx="365760" cy="683996"/>
              </a:xfrm>
              <a:prstGeom prst="rect">
                <a:avLst/>
              </a:prstGeom>
              <a:solidFill>
                <a:schemeClr val="accent2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b="1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230" name="Straight Arrow Connector 229"/>
              <p:cNvCxnSpPr>
                <a:stCxn id="229" idx="0"/>
              </p:cNvCxnSpPr>
              <p:nvPr/>
            </p:nvCxnSpPr>
            <p:spPr>
              <a:xfrm flipV="1">
                <a:off x="6517957" y="3124200"/>
                <a:ext cx="0" cy="840004"/>
              </a:xfrm>
              <a:prstGeom prst="straightConnector1">
                <a:avLst/>
              </a:prstGeom>
              <a:ln w="254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5" name="Oval 234"/>
              <p:cNvSpPr/>
              <p:nvPr/>
            </p:nvSpPr>
            <p:spPr>
              <a:xfrm>
                <a:off x="7711440" y="3200400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236" name="Oval 235"/>
              <p:cNvSpPr/>
              <p:nvPr/>
            </p:nvSpPr>
            <p:spPr>
              <a:xfrm>
                <a:off x="7254240" y="3200400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237" name="Oval 236"/>
              <p:cNvSpPr/>
              <p:nvPr/>
            </p:nvSpPr>
            <p:spPr>
              <a:xfrm>
                <a:off x="6797040" y="3200400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238" name="Oval 237"/>
              <p:cNvSpPr/>
              <p:nvPr/>
            </p:nvSpPr>
            <p:spPr>
              <a:xfrm>
                <a:off x="6339840" y="3200400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239" name="Oval 238"/>
              <p:cNvSpPr/>
              <p:nvPr/>
            </p:nvSpPr>
            <p:spPr>
              <a:xfrm>
                <a:off x="7711440" y="3581400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240" name="Oval 239"/>
              <p:cNvSpPr/>
              <p:nvPr/>
            </p:nvSpPr>
            <p:spPr>
              <a:xfrm>
                <a:off x="7254240" y="3581400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241" name="Oval 240"/>
              <p:cNvSpPr/>
              <p:nvPr/>
            </p:nvSpPr>
            <p:spPr>
              <a:xfrm>
                <a:off x="6797040" y="3581400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242" name="Oval 241"/>
              <p:cNvSpPr/>
              <p:nvPr/>
            </p:nvSpPr>
            <p:spPr>
              <a:xfrm>
                <a:off x="6339840" y="3581400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243" name="Rectangle 242"/>
              <p:cNvSpPr/>
              <p:nvPr/>
            </p:nvSpPr>
            <p:spPr>
              <a:xfrm>
                <a:off x="7706677" y="2364004"/>
                <a:ext cx="365760" cy="683996"/>
              </a:xfrm>
              <a:prstGeom prst="rect">
                <a:avLst/>
              </a:prstGeom>
              <a:solidFill>
                <a:schemeClr val="accent2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b="1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244" name="Straight Arrow Connector 243"/>
              <p:cNvCxnSpPr>
                <a:stCxn id="243" idx="0"/>
              </p:cNvCxnSpPr>
              <p:nvPr/>
            </p:nvCxnSpPr>
            <p:spPr>
              <a:xfrm flipV="1">
                <a:off x="7889557" y="1524000"/>
                <a:ext cx="0" cy="840004"/>
              </a:xfrm>
              <a:prstGeom prst="straightConnector1">
                <a:avLst/>
              </a:prstGeom>
              <a:ln w="254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5" name="Rectangle 244"/>
              <p:cNvSpPr/>
              <p:nvPr/>
            </p:nvSpPr>
            <p:spPr>
              <a:xfrm>
                <a:off x="7249477" y="2364004"/>
                <a:ext cx="365760" cy="683996"/>
              </a:xfrm>
              <a:prstGeom prst="rect">
                <a:avLst/>
              </a:prstGeom>
              <a:solidFill>
                <a:schemeClr val="accent2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b="1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246" name="Straight Arrow Connector 245"/>
              <p:cNvCxnSpPr>
                <a:stCxn id="245" idx="0"/>
              </p:cNvCxnSpPr>
              <p:nvPr/>
            </p:nvCxnSpPr>
            <p:spPr>
              <a:xfrm flipV="1">
                <a:off x="7432357" y="1524000"/>
                <a:ext cx="0" cy="840004"/>
              </a:xfrm>
              <a:prstGeom prst="straightConnector1">
                <a:avLst/>
              </a:prstGeom>
              <a:ln w="254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7" name="Rectangle 246"/>
              <p:cNvSpPr/>
              <p:nvPr/>
            </p:nvSpPr>
            <p:spPr>
              <a:xfrm>
                <a:off x="6792277" y="2364004"/>
                <a:ext cx="365760" cy="683996"/>
              </a:xfrm>
              <a:prstGeom prst="rect">
                <a:avLst/>
              </a:prstGeom>
              <a:solidFill>
                <a:schemeClr val="accent2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b="1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248" name="Straight Arrow Connector 247"/>
              <p:cNvCxnSpPr>
                <a:stCxn id="247" idx="0"/>
              </p:cNvCxnSpPr>
              <p:nvPr/>
            </p:nvCxnSpPr>
            <p:spPr>
              <a:xfrm flipV="1">
                <a:off x="6975157" y="1524000"/>
                <a:ext cx="0" cy="840004"/>
              </a:xfrm>
              <a:prstGeom prst="straightConnector1">
                <a:avLst/>
              </a:prstGeom>
              <a:ln w="254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9" name="Rectangle 248"/>
              <p:cNvSpPr/>
              <p:nvPr/>
            </p:nvSpPr>
            <p:spPr>
              <a:xfrm>
                <a:off x="6335077" y="2364004"/>
                <a:ext cx="365760" cy="683996"/>
              </a:xfrm>
              <a:prstGeom prst="rect">
                <a:avLst/>
              </a:prstGeom>
              <a:solidFill>
                <a:schemeClr val="accent2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 b="1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252" name="Straight Arrow Connector 251"/>
              <p:cNvCxnSpPr>
                <a:stCxn id="249" idx="0"/>
              </p:cNvCxnSpPr>
              <p:nvPr/>
            </p:nvCxnSpPr>
            <p:spPr>
              <a:xfrm flipV="1">
                <a:off x="6517957" y="1524000"/>
                <a:ext cx="0" cy="840004"/>
              </a:xfrm>
              <a:prstGeom prst="straightConnector1">
                <a:avLst/>
              </a:prstGeom>
              <a:ln w="254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5" name="Oval 254"/>
              <p:cNvSpPr/>
              <p:nvPr/>
            </p:nvSpPr>
            <p:spPr>
              <a:xfrm>
                <a:off x="7711440" y="1600200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256" name="Oval 255"/>
              <p:cNvSpPr/>
              <p:nvPr/>
            </p:nvSpPr>
            <p:spPr>
              <a:xfrm>
                <a:off x="7254240" y="1600200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257" name="Oval 256"/>
              <p:cNvSpPr/>
              <p:nvPr/>
            </p:nvSpPr>
            <p:spPr>
              <a:xfrm>
                <a:off x="6797040" y="1600200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260" name="Oval 259"/>
              <p:cNvSpPr/>
              <p:nvPr/>
            </p:nvSpPr>
            <p:spPr>
              <a:xfrm>
                <a:off x="6339840" y="1600200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263" name="Oval 262"/>
              <p:cNvSpPr/>
              <p:nvPr/>
            </p:nvSpPr>
            <p:spPr>
              <a:xfrm>
                <a:off x="7711440" y="1981200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264" name="Oval 263"/>
              <p:cNvSpPr/>
              <p:nvPr/>
            </p:nvSpPr>
            <p:spPr>
              <a:xfrm>
                <a:off x="7254240" y="1981200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265" name="Oval 264"/>
              <p:cNvSpPr/>
              <p:nvPr/>
            </p:nvSpPr>
            <p:spPr>
              <a:xfrm>
                <a:off x="6797040" y="1981200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266" name="Oval 265"/>
              <p:cNvSpPr/>
              <p:nvPr/>
            </p:nvSpPr>
            <p:spPr>
              <a:xfrm>
                <a:off x="6339840" y="1981200"/>
                <a:ext cx="365760" cy="365760"/>
              </a:xfrm>
              <a:prstGeom prst="ellipse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267" name="Rounded Rectangle 266"/>
              <p:cNvSpPr/>
              <p:nvPr/>
            </p:nvSpPr>
            <p:spPr>
              <a:xfrm>
                <a:off x="5867400" y="914400"/>
                <a:ext cx="2590800" cy="609600"/>
              </a:xfrm>
              <a:prstGeom prst="roundRect">
                <a:avLst>
                  <a:gd name="adj" fmla="val 12383"/>
                </a:avLst>
              </a:prstGeom>
              <a:noFill/>
              <a:ln w="38100" cap="rnd">
                <a:noFill/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b="1" smtClean="0">
                    <a:solidFill>
                      <a:schemeClr val="tx1"/>
                    </a:solidFill>
                    <a:latin typeface="Calibri"/>
                    <a:cs typeface="Calibri"/>
                  </a:rPr>
                  <a:t>Short </a:t>
                </a:r>
                <a:r>
                  <a:rPr lang="en-US" sz="3200" b="1" err="1" smtClean="0">
                    <a:solidFill>
                      <a:schemeClr val="tx1"/>
                    </a:solidFill>
                    <a:latin typeface="Calibri"/>
                    <a:cs typeface="Calibri"/>
                  </a:rPr>
                  <a:t>Bitline</a:t>
                </a:r>
                <a:endParaRPr lang="en-US" sz="3200" b="1">
                  <a:solidFill>
                    <a:schemeClr val="tx1"/>
                  </a:solidFill>
                  <a:latin typeface="Calibri"/>
                  <a:cs typeface="Calibri"/>
                </a:endParaRPr>
              </a:p>
            </p:txBody>
          </p:sp>
        </p:grpSp>
        <p:sp>
          <p:nvSpPr>
            <p:cNvPr id="483" name="Content Placeholder 2"/>
            <p:cNvSpPr txBox="1">
              <a:spLocks/>
            </p:cNvSpPr>
            <p:nvPr/>
          </p:nvSpPr>
          <p:spPr>
            <a:xfrm>
              <a:off x="5867400" y="2120900"/>
              <a:ext cx="2590800" cy="548640"/>
            </a:xfrm>
            <a:prstGeom prst="rect">
              <a:avLst/>
            </a:prstGeom>
            <a:solidFill>
              <a:srgbClr val="FFFF66"/>
            </a:solidFill>
            <a:ln w="63500">
              <a:noFill/>
            </a:ln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90000"/>
                </a:lnSpc>
                <a:buNone/>
              </a:pPr>
              <a:r>
                <a:rPr lang="en-US" sz="3200" b="1" i="1" dirty="0" smtClean="0">
                  <a:solidFill>
                    <a:srgbClr val="008000"/>
                  </a:solidFill>
                </a:rPr>
                <a:t>Low Latency </a:t>
              </a:r>
            </a:p>
          </p:txBody>
        </p:sp>
        <p:sp>
          <p:nvSpPr>
            <p:cNvPr id="275" name="Rounded Rectangle 274"/>
            <p:cNvSpPr/>
            <p:nvPr/>
          </p:nvSpPr>
          <p:spPr>
            <a:xfrm>
              <a:off x="5867400" y="762000"/>
              <a:ext cx="2590800" cy="609600"/>
            </a:xfrm>
            <a:prstGeom prst="roundRect">
              <a:avLst>
                <a:gd name="adj" fmla="val 12383"/>
              </a:avLst>
            </a:prstGeom>
            <a:solidFill>
              <a:schemeClr val="tx1"/>
            </a:solidFill>
            <a:ln w="38100" cap="rnd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FFFF00"/>
                  </a:solidFill>
                  <a:latin typeface="Calibri"/>
                  <a:cs typeface="Calibri"/>
                </a:rPr>
                <a:t>Short </a:t>
              </a:r>
              <a:r>
                <a:rPr lang="en-US" sz="3200" b="1" dirty="0" err="1" smtClean="0">
                  <a:solidFill>
                    <a:srgbClr val="FFFF00"/>
                  </a:solidFill>
                  <a:latin typeface="Calibri"/>
                  <a:cs typeface="Calibri"/>
                </a:rPr>
                <a:t>Bitline</a:t>
              </a:r>
              <a:endParaRPr lang="en-US" sz="3200" b="1" dirty="0">
                <a:solidFill>
                  <a:srgbClr val="FFFF00"/>
                </a:solidFill>
                <a:latin typeface="Calibri"/>
                <a:cs typeface="Calibri"/>
              </a:endParaRPr>
            </a:p>
          </p:txBody>
        </p:sp>
        <p:sp>
          <p:nvSpPr>
            <p:cNvPr id="201" name="Content Placeholder 2"/>
            <p:cNvSpPr txBox="1">
              <a:spLocks/>
            </p:cNvSpPr>
            <p:nvPr/>
          </p:nvSpPr>
          <p:spPr>
            <a:xfrm>
              <a:off x="5867400" y="1450340"/>
              <a:ext cx="2590800" cy="548640"/>
            </a:xfrm>
            <a:prstGeom prst="rect">
              <a:avLst/>
            </a:prstGeom>
            <a:solidFill>
              <a:srgbClr val="FFFF66"/>
            </a:solidFill>
            <a:ln w="63500">
              <a:noFill/>
            </a:ln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90000"/>
                </a:lnSpc>
                <a:buNone/>
              </a:pPr>
              <a:r>
                <a:rPr lang="en-US" sz="3200" b="1" i="1" dirty="0" smtClean="0">
                  <a:solidFill>
                    <a:srgbClr val="FF0000"/>
                  </a:solidFill>
                </a:rPr>
                <a:t>Large Area</a:t>
              </a:r>
              <a:r>
                <a:rPr lang="en-US" sz="3200" b="1" i="1" dirty="0" smtClean="0">
                  <a:solidFill>
                    <a:srgbClr val="0000FF"/>
                  </a:solidFill>
                </a:rPr>
                <a:t> </a:t>
              </a:r>
            </a:p>
          </p:txBody>
        </p:sp>
        <p:cxnSp>
          <p:nvCxnSpPr>
            <p:cNvPr id="209" name="Straight Arrow Connector 208"/>
            <p:cNvCxnSpPr/>
            <p:nvPr/>
          </p:nvCxnSpPr>
          <p:spPr>
            <a:xfrm flipV="1">
              <a:off x="5746750" y="1450340"/>
              <a:ext cx="2863850" cy="548640"/>
            </a:xfrm>
            <a:prstGeom prst="straightConnector1">
              <a:avLst/>
            </a:prstGeom>
            <a:ln w="50800">
              <a:solidFill>
                <a:srgbClr val="FF0000"/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Arrow Connector 209"/>
            <p:cNvCxnSpPr/>
            <p:nvPr/>
          </p:nvCxnSpPr>
          <p:spPr>
            <a:xfrm>
              <a:off x="5746750" y="1450340"/>
              <a:ext cx="2863850" cy="548640"/>
            </a:xfrm>
            <a:prstGeom prst="straightConnector1">
              <a:avLst/>
            </a:prstGeom>
            <a:ln w="50800">
              <a:solidFill>
                <a:srgbClr val="FF0000"/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6" name="Rounded Rectangle 215"/>
          <p:cNvSpPr/>
          <p:nvPr/>
        </p:nvSpPr>
        <p:spPr>
          <a:xfrm>
            <a:off x="2473643" y="914400"/>
            <a:ext cx="4003357" cy="607060"/>
          </a:xfrm>
          <a:prstGeom prst="roundRect">
            <a:avLst>
              <a:gd name="adj" fmla="val 12383"/>
            </a:avLst>
          </a:prstGeom>
          <a:solidFill>
            <a:schemeClr val="tx1"/>
          </a:solidFill>
          <a:ln w="38100" cap="rnd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  <a:latin typeface="Calibri"/>
                <a:cs typeface="Calibri"/>
              </a:rPr>
              <a:t>Tiered-Latency DRAM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5410200" y="4908550"/>
            <a:ext cx="2819400" cy="835660"/>
            <a:chOff x="5410200" y="4756150"/>
            <a:chExt cx="2819400" cy="835660"/>
          </a:xfrm>
        </p:grpSpPr>
        <p:sp>
          <p:nvSpPr>
            <p:cNvPr id="217" name="Rounded Rectangle 216"/>
            <p:cNvSpPr/>
            <p:nvPr/>
          </p:nvSpPr>
          <p:spPr>
            <a:xfrm>
              <a:off x="5638800" y="4861560"/>
              <a:ext cx="2590800" cy="612648"/>
            </a:xfrm>
            <a:prstGeom prst="roundRect">
              <a:avLst>
                <a:gd name="adj" fmla="val 30371"/>
              </a:avLst>
            </a:prstGeom>
            <a:solidFill>
              <a:schemeClr val="tx1"/>
            </a:solidFill>
            <a:ln w="38100" cap="rnd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82296" rtlCol="0" anchor="ctr"/>
            <a:lstStyle/>
            <a:p>
              <a:pPr algn="ctr"/>
              <a:r>
                <a:rPr lang="en-US" sz="3200" b="1" dirty="0" smtClean="0">
                  <a:solidFill>
                    <a:srgbClr val="FFFF00"/>
                  </a:solidFill>
                  <a:latin typeface="Calibri"/>
                  <a:cs typeface="Calibri"/>
                </a:rPr>
                <a:t>Low Latency</a:t>
              </a:r>
              <a:endParaRPr lang="en-US" sz="3200" b="1" dirty="0">
                <a:solidFill>
                  <a:srgbClr val="FFFF00"/>
                </a:solidFill>
                <a:latin typeface="Calibri"/>
                <a:cs typeface="Calibri"/>
              </a:endParaRPr>
            </a:p>
          </p:txBody>
        </p:sp>
        <p:cxnSp>
          <p:nvCxnSpPr>
            <p:cNvPr id="218" name="Straight Arrow Connector 217"/>
            <p:cNvCxnSpPr/>
            <p:nvPr/>
          </p:nvCxnSpPr>
          <p:spPr>
            <a:xfrm>
              <a:off x="5410200" y="4756150"/>
              <a:ext cx="114723" cy="105410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Arrow Connector 222"/>
            <p:cNvCxnSpPr/>
            <p:nvPr/>
          </p:nvCxnSpPr>
          <p:spPr>
            <a:xfrm flipV="1">
              <a:off x="5410200" y="5474208"/>
              <a:ext cx="114723" cy="117602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Arrow Connector 223"/>
            <p:cNvCxnSpPr/>
            <p:nvPr/>
          </p:nvCxnSpPr>
          <p:spPr>
            <a:xfrm>
              <a:off x="5524923" y="4861560"/>
              <a:ext cx="0" cy="612648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5" name="Group 224"/>
          <p:cNvGrpSpPr/>
          <p:nvPr/>
        </p:nvGrpSpPr>
        <p:grpSpPr>
          <a:xfrm>
            <a:off x="3581400" y="4953000"/>
            <a:ext cx="1742123" cy="1447800"/>
            <a:chOff x="6487477" y="3962400"/>
            <a:chExt cx="1742123" cy="1447800"/>
          </a:xfrm>
        </p:grpSpPr>
        <p:sp>
          <p:nvSpPr>
            <p:cNvPr id="226" name="Rectangle 225"/>
            <p:cNvSpPr/>
            <p:nvPr/>
          </p:nvSpPr>
          <p:spPr>
            <a:xfrm>
              <a:off x="7859077" y="4726204"/>
              <a:ext cx="365760" cy="683996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sp>
          <p:nvSpPr>
            <p:cNvPr id="231" name="Rectangle 230"/>
            <p:cNvSpPr/>
            <p:nvPr/>
          </p:nvSpPr>
          <p:spPr>
            <a:xfrm>
              <a:off x="7401877" y="4726204"/>
              <a:ext cx="365760" cy="683996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sp>
          <p:nvSpPr>
            <p:cNvPr id="232" name="Rectangle 231"/>
            <p:cNvSpPr/>
            <p:nvPr/>
          </p:nvSpPr>
          <p:spPr>
            <a:xfrm>
              <a:off x="6944677" y="4726204"/>
              <a:ext cx="365760" cy="683996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sp>
          <p:nvSpPr>
            <p:cNvPr id="233" name="Rectangle 232"/>
            <p:cNvSpPr/>
            <p:nvPr/>
          </p:nvSpPr>
          <p:spPr>
            <a:xfrm>
              <a:off x="6487477" y="4726204"/>
              <a:ext cx="365760" cy="683996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sp>
          <p:nvSpPr>
            <p:cNvPr id="234" name="Oval 233"/>
            <p:cNvSpPr/>
            <p:nvPr/>
          </p:nvSpPr>
          <p:spPr>
            <a:xfrm>
              <a:off x="7863840" y="3962400"/>
              <a:ext cx="365760" cy="36576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50" name="Oval 249"/>
            <p:cNvSpPr/>
            <p:nvPr/>
          </p:nvSpPr>
          <p:spPr>
            <a:xfrm>
              <a:off x="7406640" y="3962400"/>
              <a:ext cx="365760" cy="36576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51" name="Oval 250"/>
            <p:cNvSpPr/>
            <p:nvPr/>
          </p:nvSpPr>
          <p:spPr>
            <a:xfrm>
              <a:off x="6949440" y="3962400"/>
              <a:ext cx="365760" cy="36576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53" name="Oval 252"/>
            <p:cNvSpPr/>
            <p:nvPr/>
          </p:nvSpPr>
          <p:spPr>
            <a:xfrm>
              <a:off x="6492240" y="3962400"/>
              <a:ext cx="365760" cy="36576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54" name="Oval 253"/>
            <p:cNvSpPr/>
            <p:nvPr/>
          </p:nvSpPr>
          <p:spPr>
            <a:xfrm>
              <a:off x="7863840" y="4343400"/>
              <a:ext cx="365760" cy="36576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58" name="Oval 257"/>
            <p:cNvSpPr/>
            <p:nvPr/>
          </p:nvSpPr>
          <p:spPr>
            <a:xfrm>
              <a:off x="7406640" y="4343400"/>
              <a:ext cx="365760" cy="36576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59" name="Oval 258"/>
            <p:cNvSpPr/>
            <p:nvPr/>
          </p:nvSpPr>
          <p:spPr>
            <a:xfrm>
              <a:off x="6949440" y="4343400"/>
              <a:ext cx="365760" cy="36576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61" name="Oval 260"/>
            <p:cNvSpPr/>
            <p:nvPr/>
          </p:nvSpPr>
          <p:spPr>
            <a:xfrm>
              <a:off x="6492240" y="4343400"/>
              <a:ext cx="365760" cy="36576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838200" y="3016425"/>
            <a:ext cx="2628598" cy="2683335"/>
            <a:chOff x="838200" y="2864025"/>
            <a:chExt cx="2628598" cy="2683335"/>
          </a:xfrm>
        </p:grpSpPr>
        <p:sp>
          <p:nvSpPr>
            <p:cNvPr id="270" name="Rounded Rectangle 269"/>
            <p:cNvSpPr/>
            <p:nvPr/>
          </p:nvSpPr>
          <p:spPr>
            <a:xfrm>
              <a:off x="838200" y="3384550"/>
              <a:ext cx="2399877" cy="1416050"/>
            </a:xfrm>
            <a:prstGeom prst="roundRect">
              <a:avLst>
                <a:gd name="adj" fmla="val 18840"/>
              </a:avLst>
            </a:prstGeom>
            <a:solidFill>
              <a:schemeClr val="tx1"/>
            </a:solidFill>
            <a:ln w="38100" cap="rnd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82296" rtlCol="0" anchor="ctr"/>
            <a:lstStyle/>
            <a:p>
              <a:pPr algn="ctr"/>
              <a:r>
                <a:rPr lang="en-US" sz="3200" b="1" dirty="0" smtClean="0">
                  <a:solidFill>
                    <a:srgbClr val="FFFF00"/>
                  </a:solidFill>
                  <a:latin typeface="Calibri"/>
                  <a:cs typeface="Calibri"/>
                </a:rPr>
                <a:t>Small area using long </a:t>
              </a:r>
              <a:r>
                <a:rPr lang="en-US" sz="3200" b="1" dirty="0" err="1" smtClean="0">
                  <a:solidFill>
                    <a:srgbClr val="FFFF00"/>
                  </a:solidFill>
                  <a:latin typeface="Calibri"/>
                  <a:cs typeface="Calibri"/>
                </a:rPr>
                <a:t>bitline</a:t>
              </a:r>
              <a:endParaRPr lang="en-US" sz="3200" b="1" dirty="0">
                <a:solidFill>
                  <a:srgbClr val="FFFF00"/>
                </a:solidFill>
                <a:latin typeface="Calibri"/>
                <a:cs typeface="Calibri"/>
              </a:endParaRPr>
            </a:p>
          </p:txBody>
        </p:sp>
        <p:cxnSp>
          <p:nvCxnSpPr>
            <p:cNvPr id="271" name="Straight Arrow Connector 270"/>
            <p:cNvCxnSpPr/>
            <p:nvPr/>
          </p:nvCxnSpPr>
          <p:spPr>
            <a:xfrm flipH="1">
              <a:off x="3352800" y="2864025"/>
              <a:ext cx="113998" cy="107775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" name="Straight Arrow Connector 271"/>
            <p:cNvCxnSpPr/>
            <p:nvPr/>
          </p:nvCxnSpPr>
          <p:spPr>
            <a:xfrm flipH="1" flipV="1">
              <a:off x="3352800" y="5474208"/>
              <a:ext cx="113998" cy="73152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3" name="Straight Arrow Connector 272"/>
            <p:cNvCxnSpPr/>
            <p:nvPr/>
          </p:nvCxnSpPr>
          <p:spPr>
            <a:xfrm>
              <a:off x="3352800" y="2971800"/>
              <a:ext cx="0" cy="2502408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43101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smtClean="0"/>
              <a:t>   Outline</a:t>
            </a:r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04800" y="1143000"/>
            <a:ext cx="8534400" cy="5486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3600" smtClean="0">
                <a:solidFill>
                  <a:schemeClr val="bg1">
                    <a:lumMod val="75000"/>
                  </a:schemeClr>
                </a:solidFill>
              </a:rPr>
              <a:t>Motivation &amp; Key Idea</a:t>
            </a:r>
          </a:p>
          <a:p>
            <a:pPr>
              <a:lnSpc>
                <a:spcPct val="90000"/>
              </a:lnSpc>
            </a:pPr>
            <a:r>
              <a:rPr lang="en-US" sz="3600" b="1" smtClean="0"/>
              <a:t>Tiered-Latency DRAM</a:t>
            </a:r>
          </a:p>
          <a:p>
            <a:pPr>
              <a:lnSpc>
                <a:spcPct val="90000"/>
              </a:lnSpc>
            </a:pPr>
            <a:r>
              <a:rPr lang="en-US" sz="3600" smtClean="0">
                <a:solidFill>
                  <a:schemeClr val="bg1">
                    <a:lumMod val="75000"/>
                  </a:schemeClr>
                </a:solidFill>
              </a:rPr>
              <a:t>Leveraging Tiered-Latency DRAM</a:t>
            </a:r>
          </a:p>
          <a:p>
            <a:pPr>
              <a:lnSpc>
                <a:spcPct val="90000"/>
              </a:lnSpc>
            </a:pPr>
            <a:r>
              <a:rPr lang="en-US" sz="3600" smtClean="0">
                <a:solidFill>
                  <a:schemeClr val="bg1">
                    <a:lumMod val="75000"/>
                  </a:schemeClr>
                </a:solidFill>
              </a:rPr>
              <a:t>Evaluation Results</a:t>
            </a:r>
          </a:p>
          <a:p>
            <a:pPr>
              <a:lnSpc>
                <a:spcPct val="90000"/>
              </a:lnSpc>
            </a:pPr>
            <a:endParaRPr lang="en-US" sz="3600" smtClean="0"/>
          </a:p>
          <a:p>
            <a:pPr>
              <a:lnSpc>
                <a:spcPct val="90000"/>
              </a:lnSpc>
            </a:pPr>
            <a:endParaRPr lang="en-US" sz="3600" smtClean="0"/>
          </a:p>
          <a:p>
            <a:pPr>
              <a:lnSpc>
                <a:spcPct val="90000"/>
              </a:lnSpc>
            </a:pPr>
            <a:endParaRPr lang="en-US" sz="3600" smtClean="0"/>
          </a:p>
          <a:p>
            <a:pPr>
              <a:lnSpc>
                <a:spcPct val="90000"/>
              </a:lnSpc>
            </a:pPr>
            <a:endParaRPr lang="en-US" sz="3600"/>
          </a:p>
        </p:txBody>
      </p:sp>
    </p:spTree>
    <p:extLst>
      <p:ext uri="{BB962C8B-B14F-4D97-AF65-F5344CB8AC3E}">
        <p14:creationId xmlns:p14="http://schemas.microsoft.com/office/powerpoint/2010/main" val="913900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5" name="Straight Arrow Connector 264"/>
          <p:cNvCxnSpPr/>
          <p:nvPr/>
        </p:nvCxnSpPr>
        <p:spPr>
          <a:xfrm flipV="1">
            <a:off x="3871686" y="2438400"/>
            <a:ext cx="0" cy="1983004"/>
          </a:xfrm>
          <a:prstGeom prst="straightConnector1">
            <a:avLst/>
          </a:prstGeom>
          <a:ln w="25400" cap="rnd">
            <a:solidFill>
              <a:schemeClr val="tx1"/>
            </a:solidFill>
            <a:headEnd type="oval" w="med" len="med"/>
            <a:tailEnd type="non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Straight Arrow Connector 265"/>
          <p:cNvCxnSpPr/>
          <p:nvPr/>
        </p:nvCxnSpPr>
        <p:spPr>
          <a:xfrm flipV="1">
            <a:off x="3414486" y="2438400"/>
            <a:ext cx="0" cy="1983004"/>
          </a:xfrm>
          <a:prstGeom prst="straightConnector1">
            <a:avLst/>
          </a:prstGeom>
          <a:ln w="25400" cap="rnd">
            <a:solidFill>
              <a:schemeClr val="tx1"/>
            </a:solidFill>
            <a:headEnd type="oval" w="med" len="med"/>
            <a:tailEnd type="non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Straight Arrow Connector 266"/>
          <p:cNvCxnSpPr/>
          <p:nvPr/>
        </p:nvCxnSpPr>
        <p:spPr>
          <a:xfrm flipV="1">
            <a:off x="2957286" y="2438400"/>
            <a:ext cx="0" cy="1983004"/>
          </a:xfrm>
          <a:prstGeom prst="straightConnector1">
            <a:avLst/>
          </a:prstGeom>
          <a:ln w="25400" cap="rnd">
            <a:solidFill>
              <a:schemeClr val="tx1"/>
            </a:solidFill>
            <a:headEnd type="oval" w="med" len="med"/>
            <a:tailEnd type="non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Arrow Connector 267"/>
          <p:cNvCxnSpPr/>
          <p:nvPr/>
        </p:nvCxnSpPr>
        <p:spPr>
          <a:xfrm flipV="1">
            <a:off x="2500086" y="2438400"/>
            <a:ext cx="0" cy="1983004"/>
          </a:xfrm>
          <a:prstGeom prst="straightConnector1">
            <a:avLst/>
          </a:prstGeom>
          <a:ln w="25400" cap="rnd">
            <a:solidFill>
              <a:schemeClr val="tx1"/>
            </a:solidFill>
            <a:headEnd type="oval" w="med" len="med"/>
            <a:tailEnd type="non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Straight Arrow Connector 268"/>
          <p:cNvCxnSpPr/>
          <p:nvPr/>
        </p:nvCxnSpPr>
        <p:spPr>
          <a:xfrm flipV="1">
            <a:off x="2042886" y="2438400"/>
            <a:ext cx="0" cy="1983004"/>
          </a:xfrm>
          <a:prstGeom prst="straightConnector1">
            <a:avLst/>
          </a:prstGeom>
          <a:ln w="25400" cap="rnd">
            <a:solidFill>
              <a:schemeClr val="tx1"/>
            </a:solidFill>
            <a:headEnd type="oval" w="med" len="med"/>
            <a:tailEnd type="non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Straight Arrow Connector 269"/>
          <p:cNvCxnSpPr/>
          <p:nvPr/>
        </p:nvCxnSpPr>
        <p:spPr>
          <a:xfrm flipV="1">
            <a:off x="1585686" y="2438400"/>
            <a:ext cx="0" cy="1983004"/>
          </a:xfrm>
          <a:prstGeom prst="straightConnector1">
            <a:avLst/>
          </a:prstGeom>
          <a:ln w="25400" cap="rnd">
            <a:solidFill>
              <a:schemeClr val="tx1"/>
            </a:solidFill>
            <a:headEnd type="oval" w="med" len="med"/>
            <a:tailEnd type="non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smtClean="0"/>
              <a:t>   Tiered-Latency DRAM</a:t>
            </a:r>
            <a:endParaRPr lang="en-US"/>
          </a:p>
        </p:txBody>
      </p:sp>
      <p:cxnSp>
        <p:nvCxnSpPr>
          <p:cNvPr id="199" name="Straight Arrow Connector 198"/>
          <p:cNvCxnSpPr>
            <a:endCxn id="201" idx="3"/>
          </p:cNvCxnSpPr>
          <p:nvPr/>
        </p:nvCxnSpPr>
        <p:spPr>
          <a:xfrm flipH="1">
            <a:off x="1280160" y="2775484"/>
            <a:ext cx="2944093" cy="0"/>
          </a:xfrm>
          <a:prstGeom prst="straightConnector1">
            <a:avLst/>
          </a:prstGeom>
          <a:ln w="25400" cap="rnd">
            <a:solidFill>
              <a:schemeClr val="tx1"/>
            </a:solidFill>
            <a:headEnd type="none" w="lg" len="med"/>
            <a:tailEnd type="non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0" name="Rectangle 199"/>
          <p:cNvSpPr/>
          <p:nvPr/>
        </p:nvSpPr>
        <p:spPr>
          <a:xfrm>
            <a:off x="3690853" y="5716804"/>
            <a:ext cx="365760" cy="36576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>
              <a:solidFill>
                <a:schemeClr val="tx1"/>
              </a:solidFill>
            </a:endParaRPr>
          </a:p>
        </p:txBody>
      </p:sp>
      <p:sp>
        <p:nvSpPr>
          <p:cNvPr id="201" name="Rectangle 200"/>
          <p:cNvSpPr/>
          <p:nvPr/>
        </p:nvSpPr>
        <p:spPr>
          <a:xfrm>
            <a:off x="914400" y="2592604"/>
            <a:ext cx="365760" cy="36576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>
              <a:solidFill>
                <a:schemeClr val="tx1"/>
              </a:solidFill>
            </a:endParaRPr>
          </a:p>
        </p:txBody>
      </p:sp>
      <p:cxnSp>
        <p:nvCxnSpPr>
          <p:cNvPr id="202" name="Straight Arrow Connector 201"/>
          <p:cNvCxnSpPr>
            <a:stCxn id="200" idx="0"/>
          </p:cNvCxnSpPr>
          <p:nvPr/>
        </p:nvCxnSpPr>
        <p:spPr>
          <a:xfrm flipV="1">
            <a:off x="3873733" y="4724400"/>
            <a:ext cx="0" cy="992404"/>
          </a:xfrm>
          <a:prstGeom prst="straightConnector1">
            <a:avLst/>
          </a:prstGeom>
          <a:ln w="25400" cap="rnd">
            <a:solidFill>
              <a:schemeClr val="tx1"/>
            </a:solidFill>
            <a:headEnd type="none" w="lg" len="med"/>
            <a:tailEnd type="non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3" name="Oval 202"/>
          <p:cNvSpPr/>
          <p:nvPr/>
        </p:nvSpPr>
        <p:spPr>
          <a:xfrm>
            <a:off x="3695616" y="2596514"/>
            <a:ext cx="365760" cy="3657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04" name="Rectangle 203"/>
          <p:cNvSpPr/>
          <p:nvPr/>
        </p:nvSpPr>
        <p:spPr>
          <a:xfrm>
            <a:off x="3233653" y="5716804"/>
            <a:ext cx="365760" cy="36576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>
              <a:solidFill>
                <a:schemeClr val="tx1"/>
              </a:solidFill>
            </a:endParaRPr>
          </a:p>
        </p:txBody>
      </p:sp>
      <p:cxnSp>
        <p:nvCxnSpPr>
          <p:cNvPr id="205" name="Straight Arrow Connector 204"/>
          <p:cNvCxnSpPr>
            <a:stCxn id="204" idx="0"/>
          </p:cNvCxnSpPr>
          <p:nvPr/>
        </p:nvCxnSpPr>
        <p:spPr>
          <a:xfrm flipV="1">
            <a:off x="3416533" y="4724400"/>
            <a:ext cx="0" cy="992404"/>
          </a:xfrm>
          <a:prstGeom prst="straightConnector1">
            <a:avLst/>
          </a:prstGeom>
          <a:ln w="25400" cap="rnd">
            <a:solidFill>
              <a:schemeClr val="tx1"/>
            </a:solidFill>
            <a:headEnd type="none" w="lg" len="med"/>
            <a:tailEnd type="non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" name="Oval 205"/>
          <p:cNvSpPr/>
          <p:nvPr/>
        </p:nvSpPr>
        <p:spPr>
          <a:xfrm>
            <a:off x="3238416" y="2596514"/>
            <a:ext cx="365760" cy="3657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07" name="Rectangle 206"/>
          <p:cNvSpPr/>
          <p:nvPr/>
        </p:nvSpPr>
        <p:spPr>
          <a:xfrm>
            <a:off x="2776453" y="5716804"/>
            <a:ext cx="365760" cy="36576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>
              <a:solidFill>
                <a:schemeClr val="tx1"/>
              </a:solidFill>
            </a:endParaRPr>
          </a:p>
        </p:txBody>
      </p:sp>
      <p:cxnSp>
        <p:nvCxnSpPr>
          <p:cNvPr id="208" name="Straight Arrow Connector 207"/>
          <p:cNvCxnSpPr>
            <a:stCxn id="207" idx="0"/>
          </p:cNvCxnSpPr>
          <p:nvPr/>
        </p:nvCxnSpPr>
        <p:spPr>
          <a:xfrm flipV="1">
            <a:off x="2959333" y="4724400"/>
            <a:ext cx="0" cy="992404"/>
          </a:xfrm>
          <a:prstGeom prst="straightConnector1">
            <a:avLst/>
          </a:prstGeom>
          <a:ln w="25400" cap="rnd">
            <a:solidFill>
              <a:schemeClr val="tx1"/>
            </a:solidFill>
            <a:headEnd type="none" w="lg" len="med"/>
            <a:tailEnd type="non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9" name="Oval 208"/>
          <p:cNvSpPr/>
          <p:nvPr/>
        </p:nvSpPr>
        <p:spPr>
          <a:xfrm>
            <a:off x="2781216" y="2596514"/>
            <a:ext cx="365760" cy="3657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10" name="Rectangle 209"/>
          <p:cNvSpPr/>
          <p:nvPr/>
        </p:nvSpPr>
        <p:spPr>
          <a:xfrm>
            <a:off x="2319253" y="5716804"/>
            <a:ext cx="365760" cy="36576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>
              <a:solidFill>
                <a:schemeClr val="tx1"/>
              </a:solidFill>
            </a:endParaRPr>
          </a:p>
        </p:txBody>
      </p:sp>
      <p:cxnSp>
        <p:nvCxnSpPr>
          <p:cNvPr id="211" name="Straight Arrow Connector 210"/>
          <p:cNvCxnSpPr>
            <a:stCxn id="210" idx="0"/>
          </p:cNvCxnSpPr>
          <p:nvPr/>
        </p:nvCxnSpPr>
        <p:spPr>
          <a:xfrm flipV="1">
            <a:off x="2502133" y="4724400"/>
            <a:ext cx="0" cy="992404"/>
          </a:xfrm>
          <a:prstGeom prst="straightConnector1">
            <a:avLst/>
          </a:prstGeom>
          <a:ln w="25400" cap="rnd">
            <a:solidFill>
              <a:schemeClr val="tx1"/>
            </a:solidFill>
            <a:headEnd type="none" w="lg" len="med"/>
            <a:tailEnd type="non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/>
          <p:nvPr/>
        </p:nvSpPr>
        <p:spPr>
          <a:xfrm>
            <a:off x="2324016" y="2596514"/>
            <a:ext cx="365760" cy="3657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13" name="Rectangle 212"/>
          <p:cNvSpPr/>
          <p:nvPr/>
        </p:nvSpPr>
        <p:spPr>
          <a:xfrm>
            <a:off x="1862053" y="5716804"/>
            <a:ext cx="365760" cy="36576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>
              <a:solidFill>
                <a:schemeClr val="tx1"/>
              </a:solidFill>
            </a:endParaRPr>
          </a:p>
        </p:txBody>
      </p:sp>
      <p:cxnSp>
        <p:nvCxnSpPr>
          <p:cNvPr id="214" name="Straight Arrow Connector 213"/>
          <p:cNvCxnSpPr>
            <a:stCxn id="213" idx="0"/>
          </p:cNvCxnSpPr>
          <p:nvPr/>
        </p:nvCxnSpPr>
        <p:spPr>
          <a:xfrm flipV="1">
            <a:off x="2044933" y="4724400"/>
            <a:ext cx="0" cy="992404"/>
          </a:xfrm>
          <a:prstGeom prst="straightConnector1">
            <a:avLst/>
          </a:prstGeom>
          <a:ln w="25400" cap="rnd">
            <a:solidFill>
              <a:schemeClr val="tx1"/>
            </a:solidFill>
            <a:headEnd type="none" w="lg" len="med"/>
            <a:tailEnd type="non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Oval 214"/>
          <p:cNvSpPr/>
          <p:nvPr/>
        </p:nvSpPr>
        <p:spPr>
          <a:xfrm>
            <a:off x="1866816" y="2596514"/>
            <a:ext cx="365760" cy="3657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16" name="Rectangle 215"/>
          <p:cNvSpPr/>
          <p:nvPr/>
        </p:nvSpPr>
        <p:spPr>
          <a:xfrm>
            <a:off x="1404853" y="5716804"/>
            <a:ext cx="365760" cy="36576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>
              <a:solidFill>
                <a:schemeClr val="tx1"/>
              </a:solidFill>
            </a:endParaRPr>
          </a:p>
        </p:txBody>
      </p:sp>
      <p:cxnSp>
        <p:nvCxnSpPr>
          <p:cNvPr id="217" name="Straight Arrow Connector 216"/>
          <p:cNvCxnSpPr>
            <a:stCxn id="216" idx="0"/>
          </p:cNvCxnSpPr>
          <p:nvPr/>
        </p:nvCxnSpPr>
        <p:spPr>
          <a:xfrm flipV="1">
            <a:off x="1587733" y="4724400"/>
            <a:ext cx="0" cy="992404"/>
          </a:xfrm>
          <a:prstGeom prst="straightConnector1">
            <a:avLst/>
          </a:prstGeom>
          <a:ln w="25400" cap="rnd">
            <a:solidFill>
              <a:schemeClr val="tx1"/>
            </a:solidFill>
            <a:headEnd type="none" w="lg" len="med"/>
            <a:tailEnd type="non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8" name="Oval 217"/>
          <p:cNvSpPr/>
          <p:nvPr/>
        </p:nvSpPr>
        <p:spPr>
          <a:xfrm>
            <a:off x="1409616" y="2596514"/>
            <a:ext cx="365760" cy="3657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cxnSp>
        <p:nvCxnSpPr>
          <p:cNvPr id="219" name="Straight Arrow Connector 218"/>
          <p:cNvCxnSpPr>
            <a:endCxn id="220" idx="3"/>
          </p:cNvCxnSpPr>
          <p:nvPr/>
        </p:nvCxnSpPr>
        <p:spPr>
          <a:xfrm flipH="1">
            <a:off x="1280160" y="3242210"/>
            <a:ext cx="2944093" cy="0"/>
          </a:xfrm>
          <a:prstGeom prst="straightConnector1">
            <a:avLst/>
          </a:prstGeom>
          <a:ln w="25400" cap="rnd">
            <a:solidFill>
              <a:schemeClr val="tx1"/>
            </a:solidFill>
            <a:headEnd type="none" w="lg" len="med"/>
            <a:tailEnd type="non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Rectangle 219"/>
          <p:cNvSpPr/>
          <p:nvPr/>
        </p:nvSpPr>
        <p:spPr>
          <a:xfrm>
            <a:off x="914400" y="3059330"/>
            <a:ext cx="365760" cy="36576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>
              <a:solidFill>
                <a:schemeClr val="tx1"/>
              </a:solidFill>
            </a:endParaRPr>
          </a:p>
        </p:txBody>
      </p:sp>
      <p:sp>
        <p:nvSpPr>
          <p:cNvPr id="221" name="Oval 220"/>
          <p:cNvSpPr/>
          <p:nvPr/>
        </p:nvSpPr>
        <p:spPr>
          <a:xfrm>
            <a:off x="3695616" y="3063240"/>
            <a:ext cx="365760" cy="3657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22" name="Oval 221"/>
          <p:cNvSpPr/>
          <p:nvPr/>
        </p:nvSpPr>
        <p:spPr>
          <a:xfrm>
            <a:off x="3238416" y="3063240"/>
            <a:ext cx="365760" cy="3657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23" name="Oval 222"/>
          <p:cNvSpPr/>
          <p:nvPr/>
        </p:nvSpPr>
        <p:spPr>
          <a:xfrm>
            <a:off x="2781216" y="3063240"/>
            <a:ext cx="365760" cy="3657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24" name="Oval 223"/>
          <p:cNvSpPr/>
          <p:nvPr/>
        </p:nvSpPr>
        <p:spPr>
          <a:xfrm>
            <a:off x="2324016" y="3063240"/>
            <a:ext cx="365760" cy="3657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25" name="Oval 224"/>
          <p:cNvSpPr/>
          <p:nvPr/>
        </p:nvSpPr>
        <p:spPr>
          <a:xfrm>
            <a:off x="1866816" y="3063240"/>
            <a:ext cx="365760" cy="3657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26" name="Oval 225"/>
          <p:cNvSpPr/>
          <p:nvPr/>
        </p:nvSpPr>
        <p:spPr>
          <a:xfrm>
            <a:off x="1409616" y="3063240"/>
            <a:ext cx="365760" cy="3657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cxnSp>
        <p:nvCxnSpPr>
          <p:cNvPr id="227" name="Straight Arrow Connector 226"/>
          <p:cNvCxnSpPr>
            <a:endCxn id="228" idx="3"/>
          </p:cNvCxnSpPr>
          <p:nvPr/>
        </p:nvCxnSpPr>
        <p:spPr>
          <a:xfrm flipH="1">
            <a:off x="1280160" y="3699410"/>
            <a:ext cx="2944093" cy="0"/>
          </a:xfrm>
          <a:prstGeom prst="straightConnector1">
            <a:avLst/>
          </a:prstGeom>
          <a:ln w="25400" cap="rnd">
            <a:solidFill>
              <a:schemeClr val="tx1"/>
            </a:solidFill>
            <a:headEnd type="none" w="lg" len="med"/>
            <a:tailEnd type="non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Rectangle 227"/>
          <p:cNvSpPr/>
          <p:nvPr/>
        </p:nvSpPr>
        <p:spPr>
          <a:xfrm>
            <a:off x="914400" y="3516530"/>
            <a:ext cx="365760" cy="36576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>
              <a:solidFill>
                <a:schemeClr val="tx1"/>
              </a:solidFill>
            </a:endParaRPr>
          </a:p>
        </p:txBody>
      </p:sp>
      <p:sp>
        <p:nvSpPr>
          <p:cNvPr id="229" name="Oval 228"/>
          <p:cNvSpPr/>
          <p:nvPr/>
        </p:nvSpPr>
        <p:spPr>
          <a:xfrm>
            <a:off x="3695616" y="3520440"/>
            <a:ext cx="365760" cy="3657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30" name="Oval 229"/>
          <p:cNvSpPr/>
          <p:nvPr/>
        </p:nvSpPr>
        <p:spPr>
          <a:xfrm>
            <a:off x="3238416" y="3520440"/>
            <a:ext cx="365760" cy="3657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31" name="Oval 230"/>
          <p:cNvSpPr/>
          <p:nvPr/>
        </p:nvSpPr>
        <p:spPr>
          <a:xfrm>
            <a:off x="2781216" y="3520440"/>
            <a:ext cx="365760" cy="3657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32" name="Oval 231"/>
          <p:cNvSpPr/>
          <p:nvPr/>
        </p:nvSpPr>
        <p:spPr>
          <a:xfrm>
            <a:off x="2324016" y="3520440"/>
            <a:ext cx="365760" cy="3657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33" name="Oval 232"/>
          <p:cNvSpPr/>
          <p:nvPr/>
        </p:nvSpPr>
        <p:spPr>
          <a:xfrm>
            <a:off x="1866816" y="3520440"/>
            <a:ext cx="365760" cy="3657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34" name="Oval 233"/>
          <p:cNvSpPr/>
          <p:nvPr/>
        </p:nvSpPr>
        <p:spPr>
          <a:xfrm>
            <a:off x="1409616" y="3520440"/>
            <a:ext cx="365760" cy="3657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cxnSp>
        <p:nvCxnSpPr>
          <p:cNvPr id="235" name="Straight Arrow Connector 234"/>
          <p:cNvCxnSpPr>
            <a:endCxn id="236" idx="3"/>
          </p:cNvCxnSpPr>
          <p:nvPr/>
        </p:nvCxnSpPr>
        <p:spPr>
          <a:xfrm flipH="1">
            <a:off x="1280160" y="4156610"/>
            <a:ext cx="2944093" cy="0"/>
          </a:xfrm>
          <a:prstGeom prst="straightConnector1">
            <a:avLst/>
          </a:prstGeom>
          <a:ln w="25400" cap="rnd">
            <a:solidFill>
              <a:schemeClr val="tx1"/>
            </a:solidFill>
            <a:headEnd type="none" w="lg" len="med"/>
            <a:tailEnd type="non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" name="Rectangle 235"/>
          <p:cNvSpPr/>
          <p:nvPr/>
        </p:nvSpPr>
        <p:spPr>
          <a:xfrm>
            <a:off x="914400" y="3973730"/>
            <a:ext cx="365760" cy="36576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>
              <a:solidFill>
                <a:schemeClr val="tx1"/>
              </a:solidFill>
            </a:endParaRPr>
          </a:p>
        </p:txBody>
      </p:sp>
      <p:sp>
        <p:nvSpPr>
          <p:cNvPr id="237" name="Oval 236"/>
          <p:cNvSpPr/>
          <p:nvPr/>
        </p:nvSpPr>
        <p:spPr>
          <a:xfrm>
            <a:off x="3695616" y="3977640"/>
            <a:ext cx="365760" cy="3657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38" name="Oval 237"/>
          <p:cNvSpPr/>
          <p:nvPr/>
        </p:nvSpPr>
        <p:spPr>
          <a:xfrm>
            <a:off x="3238416" y="3977640"/>
            <a:ext cx="365760" cy="3657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39" name="Oval 238"/>
          <p:cNvSpPr/>
          <p:nvPr/>
        </p:nvSpPr>
        <p:spPr>
          <a:xfrm>
            <a:off x="2781216" y="3977640"/>
            <a:ext cx="365760" cy="3657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40" name="Oval 239"/>
          <p:cNvSpPr/>
          <p:nvPr/>
        </p:nvSpPr>
        <p:spPr>
          <a:xfrm>
            <a:off x="2324016" y="3977640"/>
            <a:ext cx="365760" cy="3657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41" name="Oval 240"/>
          <p:cNvSpPr/>
          <p:nvPr/>
        </p:nvSpPr>
        <p:spPr>
          <a:xfrm>
            <a:off x="1866816" y="3977640"/>
            <a:ext cx="365760" cy="3657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42" name="Oval 241"/>
          <p:cNvSpPr/>
          <p:nvPr/>
        </p:nvSpPr>
        <p:spPr>
          <a:xfrm>
            <a:off x="1409616" y="3977640"/>
            <a:ext cx="365760" cy="3657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cxnSp>
        <p:nvCxnSpPr>
          <p:cNvPr id="243" name="Straight Arrow Connector 242"/>
          <p:cNvCxnSpPr>
            <a:endCxn id="244" idx="3"/>
          </p:cNvCxnSpPr>
          <p:nvPr/>
        </p:nvCxnSpPr>
        <p:spPr>
          <a:xfrm flipH="1">
            <a:off x="1280160" y="4994810"/>
            <a:ext cx="2944093" cy="0"/>
          </a:xfrm>
          <a:prstGeom prst="straightConnector1">
            <a:avLst/>
          </a:prstGeom>
          <a:ln w="25400" cap="rnd">
            <a:solidFill>
              <a:schemeClr val="tx1"/>
            </a:solidFill>
            <a:headEnd type="none" w="lg" len="med"/>
            <a:tailEnd type="non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4" name="Rectangle 243"/>
          <p:cNvSpPr/>
          <p:nvPr/>
        </p:nvSpPr>
        <p:spPr>
          <a:xfrm>
            <a:off x="914400" y="4811930"/>
            <a:ext cx="365760" cy="36576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>
              <a:solidFill>
                <a:schemeClr val="tx1"/>
              </a:solidFill>
            </a:endParaRPr>
          </a:p>
        </p:txBody>
      </p:sp>
      <p:sp>
        <p:nvSpPr>
          <p:cNvPr id="245" name="Oval 244"/>
          <p:cNvSpPr/>
          <p:nvPr/>
        </p:nvSpPr>
        <p:spPr>
          <a:xfrm>
            <a:off x="3695616" y="4815840"/>
            <a:ext cx="365760" cy="365760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46" name="Oval 245"/>
          <p:cNvSpPr/>
          <p:nvPr/>
        </p:nvSpPr>
        <p:spPr>
          <a:xfrm>
            <a:off x="3238416" y="4815840"/>
            <a:ext cx="365760" cy="365760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47" name="Oval 246"/>
          <p:cNvSpPr/>
          <p:nvPr/>
        </p:nvSpPr>
        <p:spPr>
          <a:xfrm>
            <a:off x="2781216" y="4815840"/>
            <a:ext cx="365760" cy="365760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48" name="Oval 247"/>
          <p:cNvSpPr/>
          <p:nvPr/>
        </p:nvSpPr>
        <p:spPr>
          <a:xfrm>
            <a:off x="2324016" y="4815840"/>
            <a:ext cx="365760" cy="365760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49" name="Oval 248"/>
          <p:cNvSpPr/>
          <p:nvPr/>
        </p:nvSpPr>
        <p:spPr>
          <a:xfrm>
            <a:off x="1866816" y="4815840"/>
            <a:ext cx="365760" cy="365760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50" name="Oval 249"/>
          <p:cNvSpPr/>
          <p:nvPr/>
        </p:nvSpPr>
        <p:spPr>
          <a:xfrm>
            <a:off x="1409616" y="4815840"/>
            <a:ext cx="365760" cy="365760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cxnSp>
        <p:nvCxnSpPr>
          <p:cNvPr id="251" name="Straight Arrow Connector 250"/>
          <p:cNvCxnSpPr>
            <a:endCxn id="252" idx="3"/>
          </p:cNvCxnSpPr>
          <p:nvPr/>
        </p:nvCxnSpPr>
        <p:spPr>
          <a:xfrm flipH="1">
            <a:off x="1280160" y="5452010"/>
            <a:ext cx="2944093" cy="0"/>
          </a:xfrm>
          <a:prstGeom prst="straightConnector1">
            <a:avLst/>
          </a:prstGeom>
          <a:ln w="25400" cap="rnd">
            <a:solidFill>
              <a:schemeClr val="tx1"/>
            </a:solidFill>
            <a:headEnd type="none" w="lg" len="med"/>
            <a:tailEnd type="non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2" name="Rectangle 251"/>
          <p:cNvSpPr/>
          <p:nvPr/>
        </p:nvSpPr>
        <p:spPr>
          <a:xfrm>
            <a:off x="914400" y="5269130"/>
            <a:ext cx="365760" cy="36576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>
              <a:solidFill>
                <a:schemeClr val="tx1"/>
              </a:solidFill>
            </a:endParaRPr>
          </a:p>
        </p:txBody>
      </p:sp>
      <p:sp>
        <p:nvSpPr>
          <p:cNvPr id="253" name="Oval 252"/>
          <p:cNvSpPr/>
          <p:nvPr/>
        </p:nvSpPr>
        <p:spPr>
          <a:xfrm>
            <a:off x="3695616" y="5273040"/>
            <a:ext cx="365760" cy="365760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54" name="Oval 253"/>
          <p:cNvSpPr/>
          <p:nvPr/>
        </p:nvSpPr>
        <p:spPr>
          <a:xfrm>
            <a:off x="3238416" y="5273040"/>
            <a:ext cx="365760" cy="365760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55" name="Oval 254"/>
          <p:cNvSpPr/>
          <p:nvPr/>
        </p:nvSpPr>
        <p:spPr>
          <a:xfrm>
            <a:off x="2781216" y="5273040"/>
            <a:ext cx="365760" cy="365760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58" name="Oval 257"/>
          <p:cNvSpPr/>
          <p:nvPr/>
        </p:nvSpPr>
        <p:spPr>
          <a:xfrm>
            <a:off x="2324016" y="5273040"/>
            <a:ext cx="365760" cy="365760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59" name="Oval 258"/>
          <p:cNvSpPr/>
          <p:nvPr/>
        </p:nvSpPr>
        <p:spPr>
          <a:xfrm>
            <a:off x="1866816" y="5273040"/>
            <a:ext cx="365760" cy="365760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60" name="Oval 259"/>
          <p:cNvSpPr/>
          <p:nvPr/>
        </p:nvSpPr>
        <p:spPr>
          <a:xfrm>
            <a:off x="1409616" y="5273040"/>
            <a:ext cx="365760" cy="365760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cxnSp>
        <p:nvCxnSpPr>
          <p:cNvPr id="261" name="Straight Arrow Connector 260"/>
          <p:cNvCxnSpPr/>
          <p:nvPr/>
        </p:nvCxnSpPr>
        <p:spPr>
          <a:xfrm>
            <a:off x="4406366" y="4876800"/>
            <a:ext cx="0" cy="683929"/>
          </a:xfrm>
          <a:prstGeom prst="straightConnector1">
            <a:avLst/>
          </a:prstGeom>
          <a:ln w="25400">
            <a:solidFill>
              <a:schemeClr val="accent3">
                <a:lumMod val="50000"/>
              </a:schemeClr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Straight Arrow Connector 261"/>
          <p:cNvCxnSpPr/>
          <p:nvPr/>
        </p:nvCxnSpPr>
        <p:spPr>
          <a:xfrm flipH="1" flipV="1">
            <a:off x="4330168" y="4795163"/>
            <a:ext cx="76198" cy="81637"/>
          </a:xfrm>
          <a:prstGeom prst="straightConnector1">
            <a:avLst/>
          </a:prstGeom>
          <a:ln w="25400">
            <a:solidFill>
              <a:schemeClr val="accent3">
                <a:lumMod val="50000"/>
              </a:schemeClr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Straight Arrow Connector 262"/>
          <p:cNvCxnSpPr/>
          <p:nvPr/>
        </p:nvCxnSpPr>
        <p:spPr>
          <a:xfrm flipV="1">
            <a:off x="4330168" y="5560729"/>
            <a:ext cx="76198" cy="83508"/>
          </a:xfrm>
          <a:prstGeom prst="straightConnector1">
            <a:avLst/>
          </a:prstGeom>
          <a:ln w="25400">
            <a:solidFill>
              <a:schemeClr val="accent3">
                <a:lumMod val="50000"/>
              </a:schemeClr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Straight Arrow Connector 293"/>
          <p:cNvCxnSpPr/>
          <p:nvPr/>
        </p:nvCxnSpPr>
        <p:spPr>
          <a:xfrm flipV="1">
            <a:off x="1579796" y="4421404"/>
            <a:ext cx="145590" cy="302996"/>
          </a:xfrm>
          <a:prstGeom prst="straightConnector1">
            <a:avLst/>
          </a:prstGeom>
          <a:ln w="25400" cap="rnd">
            <a:solidFill>
              <a:schemeClr val="tx1"/>
            </a:solidFill>
            <a:headEnd type="oval" w="med" len="med"/>
            <a:tailEnd type="non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Straight Arrow Connector 296"/>
          <p:cNvCxnSpPr/>
          <p:nvPr/>
        </p:nvCxnSpPr>
        <p:spPr>
          <a:xfrm flipV="1">
            <a:off x="2043571" y="4419600"/>
            <a:ext cx="145590" cy="302996"/>
          </a:xfrm>
          <a:prstGeom prst="straightConnector1">
            <a:avLst/>
          </a:prstGeom>
          <a:ln w="25400" cap="rnd">
            <a:solidFill>
              <a:schemeClr val="tx1"/>
            </a:solidFill>
            <a:headEnd type="oval" w="med" len="med"/>
            <a:tailEnd type="non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8" name="Straight Arrow Connector 297"/>
          <p:cNvCxnSpPr/>
          <p:nvPr/>
        </p:nvCxnSpPr>
        <p:spPr>
          <a:xfrm flipV="1">
            <a:off x="2502358" y="4419600"/>
            <a:ext cx="145590" cy="302996"/>
          </a:xfrm>
          <a:prstGeom prst="straightConnector1">
            <a:avLst/>
          </a:prstGeom>
          <a:ln w="25400" cap="rnd">
            <a:solidFill>
              <a:schemeClr val="tx1"/>
            </a:solidFill>
            <a:headEnd type="oval" w="med" len="med"/>
            <a:tailEnd type="non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Straight Arrow Connector 298"/>
          <p:cNvCxnSpPr/>
          <p:nvPr/>
        </p:nvCxnSpPr>
        <p:spPr>
          <a:xfrm flipV="1">
            <a:off x="2959558" y="4419600"/>
            <a:ext cx="145590" cy="302996"/>
          </a:xfrm>
          <a:prstGeom prst="straightConnector1">
            <a:avLst/>
          </a:prstGeom>
          <a:ln w="25400" cap="rnd">
            <a:solidFill>
              <a:schemeClr val="tx1"/>
            </a:solidFill>
            <a:headEnd type="oval" w="med" len="med"/>
            <a:tailEnd type="non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0" name="Straight Arrow Connector 299"/>
          <p:cNvCxnSpPr/>
          <p:nvPr/>
        </p:nvCxnSpPr>
        <p:spPr>
          <a:xfrm flipV="1">
            <a:off x="3416758" y="4419600"/>
            <a:ext cx="145590" cy="302996"/>
          </a:xfrm>
          <a:prstGeom prst="straightConnector1">
            <a:avLst/>
          </a:prstGeom>
          <a:ln w="25400" cap="rnd">
            <a:solidFill>
              <a:schemeClr val="tx1"/>
            </a:solidFill>
            <a:headEnd type="oval" w="med" len="med"/>
            <a:tailEnd type="non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Straight Arrow Connector 309"/>
          <p:cNvCxnSpPr/>
          <p:nvPr/>
        </p:nvCxnSpPr>
        <p:spPr>
          <a:xfrm flipV="1">
            <a:off x="3873958" y="4419600"/>
            <a:ext cx="145590" cy="302996"/>
          </a:xfrm>
          <a:prstGeom prst="straightConnector1">
            <a:avLst/>
          </a:prstGeom>
          <a:ln w="25400" cap="rnd">
            <a:solidFill>
              <a:schemeClr val="tx1"/>
            </a:solidFill>
            <a:headEnd type="oval" w="med" len="med"/>
            <a:tailEnd type="non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1" name="Rectangle 310"/>
          <p:cNvSpPr/>
          <p:nvPr/>
        </p:nvSpPr>
        <p:spPr>
          <a:xfrm>
            <a:off x="4419600" y="5029198"/>
            <a:ext cx="2923674" cy="381002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i="1" smtClean="0">
                <a:solidFill>
                  <a:schemeClr val="accent3">
                    <a:lumMod val="50000"/>
                  </a:schemeClr>
                </a:solidFill>
              </a:rPr>
              <a:t>Near Segment</a:t>
            </a:r>
            <a:endParaRPr lang="en-US" sz="3200" b="1" i="1">
              <a:solidFill>
                <a:schemeClr val="accent3">
                  <a:lumMod val="50000"/>
                </a:schemeClr>
              </a:solidFill>
            </a:endParaRPr>
          </a:p>
        </p:txBody>
      </p:sp>
      <p:cxnSp>
        <p:nvCxnSpPr>
          <p:cNvPr id="312" name="Straight Arrow Connector 311"/>
          <p:cNvCxnSpPr/>
          <p:nvPr/>
        </p:nvCxnSpPr>
        <p:spPr>
          <a:xfrm>
            <a:off x="4419598" y="2667000"/>
            <a:ext cx="0" cy="1592892"/>
          </a:xfrm>
          <a:prstGeom prst="straightConnector1">
            <a:avLst/>
          </a:prstGeom>
          <a:ln w="25400">
            <a:solidFill>
              <a:srgbClr val="FF0000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Straight Arrow Connector 312"/>
          <p:cNvCxnSpPr/>
          <p:nvPr/>
        </p:nvCxnSpPr>
        <p:spPr>
          <a:xfrm flipH="1" flipV="1">
            <a:off x="4343400" y="2585363"/>
            <a:ext cx="76198" cy="81637"/>
          </a:xfrm>
          <a:prstGeom prst="straightConnector1">
            <a:avLst/>
          </a:prstGeom>
          <a:ln w="25400">
            <a:solidFill>
              <a:srgbClr val="FF0000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Straight Arrow Connector 313"/>
          <p:cNvCxnSpPr/>
          <p:nvPr/>
        </p:nvCxnSpPr>
        <p:spPr>
          <a:xfrm flipV="1">
            <a:off x="4343400" y="4259892"/>
            <a:ext cx="76198" cy="83508"/>
          </a:xfrm>
          <a:prstGeom prst="straightConnector1">
            <a:avLst/>
          </a:prstGeom>
          <a:ln w="25400">
            <a:solidFill>
              <a:srgbClr val="FF0000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5" name="Rectangle 314"/>
          <p:cNvSpPr/>
          <p:nvPr/>
        </p:nvSpPr>
        <p:spPr>
          <a:xfrm>
            <a:off x="4432832" y="3276600"/>
            <a:ext cx="2923674" cy="381002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i="1" smtClean="0">
                <a:solidFill>
                  <a:srgbClr val="FF0000"/>
                </a:solidFill>
              </a:rPr>
              <a:t>Far Segment</a:t>
            </a:r>
            <a:endParaRPr lang="en-US" sz="3200" b="1" i="1">
              <a:solidFill>
                <a:srgbClr val="FF0000"/>
              </a:solidFill>
            </a:endParaRPr>
          </a:p>
        </p:txBody>
      </p:sp>
      <p:sp>
        <p:nvSpPr>
          <p:cNvPr id="319" name="Rectangle 318"/>
          <p:cNvSpPr/>
          <p:nvPr/>
        </p:nvSpPr>
        <p:spPr>
          <a:xfrm>
            <a:off x="4419600" y="4343399"/>
            <a:ext cx="4114800" cy="451763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i="1" smtClean="0">
                <a:solidFill>
                  <a:schemeClr val="tx1"/>
                </a:solidFill>
              </a:rPr>
              <a:t>Isolation Transistor</a:t>
            </a:r>
            <a:endParaRPr lang="en-US" sz="3200" b="1" i="1">
              <a:solidFill>
                <a:schemeClr val="tx1"/>
              </a:solidFill>
            </a:endParaRPr>
          </a:p>
        </p:txBody>
      </p:sp>
      <p:sp>
        <p:nvSpPr>
          <p:cNvPr id="320" name="Content Placeholder 2"/>
          <p:cNvSpPr>
            <a:spLocks noGrp="1"/>
          </p:cNvSpPr>
          <p:nvPr>
            <p:ph idx="1"/>
          </p:nvPr>
        </p:nvSpPr>
        <p:spPr>
          <a:xfrm>
            <a:off x="365760" y="914400"/>
            <a:ext cx="8610600" cy="137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 smtClean="0"/>
              <a:t>Divide a </a:t>
            </a:r>
            <a:r>
              <a:rPr lang="en-US" sz="3200" dirty="0" err="1" smtClean="0"/>
              <a:t>bitline</a:t>
            </a:r>
            <a:r>
              <a:rPr lang="en-US" sz="3200" dirty="0" smtClean="0"/>
              <a:t> into two segments with an </a:t>
            </a:r>
            <a:r>
              <a:rPr lang="en-US" sz="3200" b="1" dirty="0" smtClean="0"/>
              <a:t>isolation transistor</a:t>
            </a:r>
          </a:p>
        </p:txBody>
      </p:sp>
      <p:sp>
        <p:nvSpPr>
          <p:cNvPr id="86" name="Rectangle 85"/>
          <p:cNvSpPr/>
          <p:nvPr/>
        </p:nvSpPr>
        <p:spPr>
          <a:xfrm>
            <a:off x="4419599" y="5714998"/>
            <a:ext cx="3573379" cy="381002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i="1" dirty="0" smtClean="0">
                <a:solidFill>
                  <a:schemeClr val="tx1"/>
                </a:solidFill>
              </a:rPr>
              <a:t>Sense Amplifier</a:t>
            </a:r>
            <a:endParaRPr lang="en-US" sz="32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5528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" grpId="0"/>
      <p:bldP spid="315" grpId="0"/>
      <p:bldP spid="31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08050" y="2438400"/>
            <a:ext cx="6254750" cy="1983004"/>
            <a:chOff x="908050" y="2438400"/>
            <a:chExt cx="6254750" cy="1983004"/>
          </a:xfrm>
        </p:grpSpPr>
        <p:cxnSp>
          <p:nvCxnSpPr>
            <p:cNvPr id="265" name="Straight Arrow Connector 264"/>
            <p:cNvCxnSpPr/>
            <p:nvPr/>
          </p:nvCxnSpPr>
          <p:spPr>
            <a:xfrm flipV="1">
              <a:off x="3865336" y="2438400"/>
              <a:ext cx="0" cy="1983004"/>
            </a:xfrm>
            <a:prstGeom prst="straightConnector1">
              <a:avLst/>
            </a:prstGeom>
            <a:ln w="25400" cap="rnd">
              <a:solidFill>
                <a:schemeClr val="bg1">
                  <a:lumMod val="75000"/>
                </a:schemeClr>
              </a:solidFill>
              <a:headEnd type="oval" w="med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Arrow Connector 265"/>
            <p:cNvCxnSpPr/>
            <p:nvPr/>
          </p:nvCxnSpPr>
          <p:spPr>
            <a:xfrm flipV="1">
              <a:off x="3408136" y="2438400"/>
              <a:ext cx="0" cy="1983004"/>
            </a:xfrm>
            <a:prstGeom prst="straightConnector1">
              <a:avLst/>
            </a:prstGeom>
            <a:ln w="25400" cap="rnd">
              <a:solidFill>
                <a:schemeClr val="bg1">
                  <a:lumMod val="75000"/>
                </a:schemeClr>
              </a:solidFill>
              <a:headEnd type="oval" w="med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Arrow Connector 266"/>
            <p:cNvCxnSpPr/>
            <p:nvPr/>
          </p:nvCxnSpPr>
          <p:spPr>
            <a:xfrm flipV="1">
              <a:off x="2950936" y="2438400"/>
              <a:ext cx="0" cy="1983004"/>
            </a:xfrm>
            <a:prstGeom prst="straightConnector1">
              <a:avLst/>
            </a:prstGeom>
            <a:ln w="25400" cap="rnd">
              <a:solidFill>
                <a:schemeClr val="bg1">
                  <a:lumMod val="75000"/>
                </a:schemeClr>
              </a:solidFill>
              <a:headEnd type="oval" w="med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Arrow Connector 267"/>
            <p:cNvCxnSpPr/>
            <p:nvPr/>
          </p:nvCxnSpPr>
          <p:spPr>
            <a:xfrm flipV="1">
              <a:off x="2493736" y="2438400"/>
              <a:ext cx="0" cy="1983004"/>
            </a:xfrm>
            <a:prstGeom prst="straightConnector1">
              <a:avLst/>
            </a:prstGeom>
            <a:ln w="25400" cap="rnd">
              <a:solidFill>
                <a:schemeClr val="bg1">
                  <a:lumMod val="75000"/>
                </a:schemeClr>
              </a:solidFill>
              <a:headEnd type="oval" w="med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Straight Arrow Connector 268"/>
            <p:cNvCxnSpPr/>
            <p:nvPr/>
          </p:nvCxnSpPr>
          <p:spPr>
            <a:xfrm flipV="1">
              <a:off x="2036536" y="2438400"/>
              <a:ext cx="0" cy="1983004"/>
            </a:xfrm>
            <a:prstGeom prst="straightConnector1">
              <a:avLst/>
            </a:prstGeom>
            <a:ln w="25400" cap="rnd">
              <a:solidFill>
                <a:schemeClr val="bg1">
                  <a:lumMod val="75000"/>
                </a:schemeClr>
              </a:solidFill>
              <a:headEnd type="oval" w="med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Arrow Connector 269"/>
            <p:cNvCxnSpPr/>
            <p:nvPr/>
          </p:nvCxnSpPr>
          <p:spPr>
            <a:xfrm flipV="1">
              <a:off x="1579336" y="2438400"/>
              <a:ext cx="0" cy="1983004"/>
            </a:xfrm>
            <a:prstGeom prst="straightConnector1">
              <a:avLst/>
            </a:prstGeom>
            <a:ln w="25400" cap="rnd">
              <a:solidFill>
                <a:schemeClr val="bg1">
                  <a:lumMod val="75000"/>
                </a:schemeClr>
              </a:solidFill>
              <a:headEnd type="oval" w="med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Straight Arrow Connector 198"/>
            <p:cNvCxnSpPr>
              <a:endCxn id="201" idx="3"/>
            </p:cNvCxnSpPr>
            <p:nvPr/>
          </p:nvCxnSpPr>
          <p:spPr>
            <a:xfrm flipH="1">
              <a:off x="1273810" y="2775484"/>
              <a:ext cx="2944093" cy="0"/>
            </a:xfrm>
            <a:prstGeom prst="straightConnector1">
              <a:avLst/>
            </a:prstGeom>
            <a:ln w="25400" cap="rnd">
              <a:solidFill>
                <a:schemeClr val="bg1">
                  <a:lumMod val="75000"/>
                </a:schemeClr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1" name="Rectangle 200"/>
            <p:cNvSpPr/>
            <p:nvPr/>
          </p:nvSpPr>
          <p:spPr>
            <a:xfrm>
              <a:off x="908050" y="2592604"/>
              <a:ext cx="365760" cy="36576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sp>
          <p:nvSpPr>
            <p:cNvPr id="203" name="Oval 202"/>
            <p:cNvSpPr/>
            <p:nvPr/>
          </p:nvSpPr>
          <p:spPr>
            <a:xfrm>
              <a:off x="3689266" y="2596514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06" name="Oval 205"/>
            <p:cNvSpPr/>
            <p:nvPr/>
          </p:nvSpPr>
          <p:spPr>
            <a:xfrm>
              <a:off x="3232066" y="2596514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09" name="Oval 208"/>
            <p:cNvSpPr/>
            <p:nvPr/>
          </p:nvSpPr>
          <p:spPr>
            <a:xfrm>
              <a:off x="2774866" y="2596514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12" name="Oval 211"/>
            <p:cNvSpPr/>
            <p:nvPr/>
          </p:nvSpPr>
          <p:spPr>
            <a:xfrm>
              <a:off x="2317666" y="2596514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15" name="Oval 214"/>
            <p:cNvSpPr/>
            <p:nvPr/>
          </p:nvSpPr>
          <p:spPr>
            <a:xfrm>
              <a:off x="1860466" y="2596514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18" name="Oval 217"/>
            <p:cNvSpPr/>
            <p:nvPr/>
          </p:nvSpPr>
          <p:spPr>
            <a:xfrm>
              <a:off x="1403266" y="2596514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cxnSp>
          <p:nvCxnSpPr>
            <p:cNvPr id="219" name="Straight Arrow Connector 218"/>
            <p:cNvCxnSpPr>
              <a:endCxn id="220" idx="3"/>
            </p:cNvCxnSpPr>
            <p:nvPr/>
          </p:nvCxnSpPr>
          <p:spPr>
            <a:xfrm flipH="1">
              <a:off x="1273810" y="3242210"/>
              <a:ext cx="2944093" cy="0"/>
            </a:xfrm>
            <a:prstGeom prst="straightConnector1">
              <a:avLst/>
            </a:prstGeom>
            <a:ln w="25400" cap="rnd">
              <a:solidFill>
                <a:schemeClr val="bg1">
                  <a:lumMod val="75000"/>
                </a:schemeClr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0" name="Rectangle 219"/>
            <p:cNvSpPr/>
            <p:nvPr/>
          </p:nvSpPr>
          <p:spPr>
            <a:xfrm>
              <a:off x="908050" y="3059330"/>
              <a:ext cx="365760" cy="36576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sp>
          <p:nvSpPr>
            <p:cNvPr id="221" name="Oval 220"/>
            <p:cNvSpPr/>
            <p:nvPr/>
          </p:nvSpPr>
          <p:spPr>
            <a:xfrm>
              <a:off x="3689266" y="306324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22" name="Oval 221"/>
            <p:cNvSpPr/>
            <p:nvPr/>
          </p:nvSpPr>
          <p:spPr>
            <a:xfrm>
              <a:off x="3232066" y="306324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23" name="Oval 222"/>
            <p:cNvSpPr/>
            <p:nvPr/>
          </p:nvSpPr>
          <p:spPr>
            <a:xfrm>
              <a:off x="2774866" y="306324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24" name="Oval 223"/>
            <p:cNvSpPr/>
            <p:nvPr/>
          </p:nvSpPr>
          <p:spPr>
            <a:xfrm>
              <a:off x="2317666" y="306324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25" name="Oval 224"/>
            <p:cNvSpPr/>
            <p:nvPr/>
          </p:nvSpPr>
          <p:spPr>
            <a:xfrm>
              <a:off x="1860466" y="306324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26" name="Oval 225"/>
            <p:cNvSpPr/>
            <p:nvPr/>
          </p:nvSpPr>
          <p:spPr>
            <a:xfrm>
              <a:off x="1403266" y="306324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cxnSp>
          <p:nvCxnSpPr>
            <p:cNvPr id="227" name="Straight Arrow Connector 226"/>
            <p:cNvCxnSpPr>
              <a:endCxn id="228" idx="3"/>
            </p:cNvCxnSpPr>
            <p:nvPr/>
          </p:nvCxnSpPr>
          <p:spPr>
            <a:xfrm flipH="1">
              <a:off x="1273810" y="3699410"/>
              <a:ext cx="2944093" cy="0"/>
            </a:xfrm>
            <a:prstGeom prst="straightConnector1">
              <a:avLst/>
            </a:prstGeom>
            <a:ln w="25400" cap="rnd">
              <a:solidFill>
                <a:schemeClr val="bg1">
                  <a:lumMod val="75000"/>
                </a:schemeClr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8" name="Rectangle 227"/>
            <p:cNvSpPr/>
            <p:nvPr/>
          </p:nvSpPr>
          <p:spPr>
            <a:xfrm>
              <a:off x="908050" y="3516530"/>
              <a:ext cx="365760" cy="36576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sp>
          <p:nvSpPr>
            <p:cNvPr id="229" name="Oval 228"/>
            <p:cNvSpPr/>
            <p:nvPr/>
          </p:nvSpPr>
          <p:spPr>
            <a:xfrm>
              <a:off x="3689266" y="352044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30" name="Oval 229"/>
            <p:cNvSpPr/>
            <p:nvPr/>
          </p:nvSpPr>
          <p:spPr>
            <a:xfrm>
              <a:off x="3232066" y="352044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31" name="Oval 230"/>
            <p:cNvSpPr/>
            <p:nvPr/>
          </p:nvSpPr>
          <p:spPr>
            <a:xfrm>
              <a:off x="2774866" y="352044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32" name="Oval 231"/>
            <p:cNvSpPr/>
            <p:nvPr/>
          </p:nvSpPr>
          <p:spPr>
            <a:xfrm>
              <a:off x="2317666" y="352044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33" name="Oval 232"/>
            <p:cNvSpPr/>
            <p:nvPr/>
          </p:nvSpPr>
          <p:spPr>
            <a:xfrm>
              <a:off x="1860466" y="352044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34" name="Oval 233"/>
            <p:cNvSpPr/>
            <p:nvPr/>
          </p:nvSpPr>
          <p:spPr>
            <a:xfrm>
              <a:off x="1403266" y="352044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cxnSp>
          <p:nvCxnSpPr>
            <p:cNvPr id="235" name="Straight Arrow Connector 234"/>
            <p:cNvCxnSpPr>
              <a:endCxn id="236" idx="3"/>
            </p:cNvCxnSpPr>
            <p:nvPr/>
          </p:nvCxnSpPr>
          <p:spPr>
            <a:xfrm flipH="1">
              <a:off x="1273810" y="4156610"/>
              <a:ext cx="2944093" cy="0"/>
            </a:xfrm>
            <a:prstGeom prst="straightConnector1">
              <a:avLst/>
            </a:prstGeom>
            <a:ln w="25400" cap="rnd">
              <a:solidFill>
                <a:schemeClr val="bg1">
                  <a:lumMod val="75000"/>
                </a:schemeClr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6" name="Rectangle 235"/>
            <p:cNvSpPr/>
            <p:nvPr/>
          </p:nvSpPr>
          <p:spPr>
            <a:xfrm>
              <a:off x="908050" y="3973730"/>
              <a:ext cx="365760" cy="36576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sp>
          <p:nvSpPr>
            <p:cNvPr id="237" name="Oval 236"/>
            <p:cNvSpPr/>
            <p:nvPr/>
          </p:nvSpPr>
          <p:spPr>
            <a:xfrm>
              <a:off x="3689266" y="397764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38" name="Oval 237"/>
            <p:cNvSpPr/>
            <p:nvPr/>
          </p:nvSpPr>
          <p:spPr>
            <a:xfrm>
              <a:off x="3232066" y="397764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39" name="Oval 238"/>
            <p:cNvSpPr/>
            <p:nvPr/>
          </p:nvSpPr>
          <p:spPr>
            <a:xfrm>
              <a:off x="2774866" y="397764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40" name="Oval 239"/>
            <p:cNvSpPr/>
            <p:nvPr/>
          </p:nvSpPr>
          <p:spPr>
            <a:xfrm>
              <a:off x="2317666" y="397764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41" name="Oval 240"/>
            <p:cNvSpPr/>
            <p:nvPr/>
          </p:nvSpPr>
          <p:spPr>
            <a:xfrm>
              <a:off x="1860466" y="397764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42" name="Oval 241"/>
            <p:cNvSpPr/>
            <p:nvPr/>
          </p:nvSpPr>
          <p:spPr>
            <a:xfrm>
              <a:off x="1403266" y="397764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cxnSp>
          <p:nvCxnSpPr>
            <p:cNvPr id="312" name="Straight Arrow Connector 311"/>
            <p:cNvCxnSpPr/>
            <p:nvPr/>
          </p:nvCxnSpPr>
          <p:spPr>
            <a:xfrm>
              <a:off x="4413248" y="2667000"/>
              <a:ext cx="0" cy="1592892"/>
            </a:xfrm>
            <a:prstGeom prst="straightConnector1">
              <a:avLst/>
            </a:prstGeom>
            <a:ln w="25400">
              <a:solidFill>
                <a:schemeClr val="bg1">
                  <a:lumMod val="75000"/>
                </a:schemeClr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3" name="Straight Arrow Connector 312"/>
            <p:cNvCxnSpPr/>
            <p:nvPr/>
          </p:nvCxnSpPr>
          <p:spPr>
            <a:xfrm flipH="1" flipV="1">
              <a:off x="4337050" y="2585363"/>
              <a:ext cx="76198" cy="81637"/>
            </a:xfrm>
            <a:prstGeom prst="straightConnector1">
              <a:avLst/>
            </a:prstGeom>
            <a:ln w="25400">
              <a:solidFill>
                <a:schemeClr val="bg1">
                  <a:lumMod val="75000"/>
                </a:schemeClr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4" name="Straight Arrow Connector 313"/>
            <p:cNvCxnSpPr/>
            <p:nvPr/>
          </p:nvCxnSpPr>
          <p:spPr>
            <a:xfrm flipV="1">
              <a:off x="4337050" y="4259892"/>
              <a:ext cx="76198" cy="83508"/>
            </a:xfrm>
            <a:prstGeom prst="straightConnector1">
              <a:avLst/>
            </a:prstGeom>
            <a:ln w="25400">
              <a:solidFill>
                <a:schemeClr val="bg1">
                  <a:lumMod val="75000"/>
                </a:schemeClr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5" name="Rectangle 314"/>
            <p:cNvSpPr/>
            <p:nvPr/>
          </p:nvSpPr>
          <p:spPr>
            <a:xfrm>
              <a:off x="4426482" y="3276600"/>
              <a:ext cx="2736318" cy="381002"/>
            </a:xfrm>
            <a:prstGeom prst="rect">
              <a:avLst/>
            </a:prstGeom>
            <a:noFill/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3200" b="1" i="1" smtClean="0">
                  <a:solidFill>
                    <a:schemeClr val="bg1">
                      <a:lumMod val="75000"/>
                    </a:schemeClr>
                  </a:solidFill>
                </a:rPr>
                <a:t>Far Segment</a:t>
              </a:r>
              <a:endParaRPr lang="en-US" sz="3200" b="1" i="1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908050" y="2438400"/>
            <a:ext cx="6407150" cy="1983004"/>
            <a:chOff x="914400" y="2590800"/>
            <a:chExt cx="6407150" cy="1983004"/>
          </a:xfrm>
        </p:grpSpPr>
        <p:cxnSp>
          <p:nvCxnSpPr>
            <p:cNvPr id="86" name="Straight Arrow Connector 85"/>
            <p:cNvCxnSpPr/>
            <p:nvPr/>
          </p:nvCxnSpPr>
          <p:spPr>
            <a:xfrm flipV="1">
              <a:off x="3871686" y="2590800"/>
              <a:ext cx="0" cy="1983004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oval" w="med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Arrow Connector 86"/>
            <p:cNvCxnSpPr/>
            <p:nvPr/>
          </p:nvCxnSpPr>
          <p:spPr>
            <a:xfrm flipV="1">
              <a:off x="3414486" y="2590800"/>
              <a:ext cx="0" cy="1983004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oval" w="med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Arrow Connector 87"/>
            <p:cNvCxnSpPr/>
            <p:nvPr/>
          </p:nvCxnSpPr>
          <p:spPr>
            <a:xfrm flipV="1">
              <a:off x="2957286" y="2590800"/>
              <a:ext cx="0" cy="1983004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oval" w="med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Arrow Connector 88"/>
            <p:cNvCxnSpPr/>
            <p:nvPr/>
          </p:nvCxnSpPr>
          <p:spPr>
            <a:xfrm flipV="1">
              <a:off x="2500086" y="2590800"/>
              <a:ext cx="0" cy="1983004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oval" w="med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Arrow Connector 89"/>
            <p:cNvCxnSpPr/>
            <p:nvPr/>
          </p:nvCxnSpPr>
          <p:spPr>
            <a:xfrm flipV="1">
              <a:off x="2042886" y="2590800"/>
              <a:ext cx="0" cy="1983004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oval" w="med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Arrow Connector 90"/>
            <p:cNvCxnSpPr/>
            <p:nvPr/>
          </p:nvCxnSpPr>
          <p:spPr>
            <a:xfrm flipV="1">
              <a:off x="1585686" y="2590800"/>
              <a:ext cx="0" cy="1983004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oval" w="med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Arrow Connector 91"/>
            <p:cNvCxnSpPr>
              <a:endCxn id="93" idx="3"/>
            </p:cNvCxnSpPr>
            <p:nvPr/>
          </p:nvCxnSpPr>
          <p:spPr>
            <a:xfrm flipH="1">
              <a:off x="1280160" y="2927884"/>
              <a:ext cx="2944093" cy="0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Rectangle 92"/>
            <p:cNvSpPr/>
            <p:nvPr/>
          </p:nvSpPr>
          <p:spPr>
            <a:xfrm>
              <a:off x="914400" y="2745004"/>
              <a:ext cx="365760" cy="36576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 b="1">
                <a:solidFill>
                  <a:schemeClr val="tx1"/>
                </a:solidFill>
              </a:endParaRPr>
            </a:p>
          </p:txBody>
        </p:sp>
        <p:sp>
          <p:nvSpPr>
            <p:cNvPr id="94" name="Oval 93"/>
            <p:cNvSpPr/>
            <p:nvPr/>
          </p:nvSpPr>
          <p:spPr>
            <a:xfrm>
              <a:off x="3695616" y="2748914"/>
              <a:ext cx="365760" cy="36576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95" name="Oval 94"/>
            <p:cNvSpPr/>
            <p:nvPr/>
          </p:nvSpPr>
          <p:spPr>
            <a:xfrm>
              <a:off x="3238416" y="2748914"/>
              <a:ext cx="365760" cy="36576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96" name="Oval 95"/>
            <p:cNvSpPr/>
            <p:nvPr/>
          </p:nvSpPr>
          <p:spPr>
            <a:xfrm>
              <a:off x="2781216" y="2748914"/>
              <a:ext cx="365760" cy="36576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97" name="Oval 96"/>
            <p:cNvSpPr/>
            <p:nvPr/>
          </p:nvSpPr>
          <p:spPr>
            <a:xfrm>
              <a:off x="2324016" y="2748914"/>
              <a:ext cx="365760" cy="36576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98" name="Oval 97"/>
            <p:cNvSpPr/>
            <p:nvPr/>
          </p:nvSpPr>
          <p:spPr>
            <a:xfrm>
              <a:off x="1866816" y="2748914"/>
              <a:ext cx="365760" cy="36576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99" name="Oval 98"/>
            <p:cNvSpPr/>
            <p:nvPr/>
          </p:nvSpPr>
          <p:spPr>
            <a:xfrm>
              <a:off x="1409616" y="2748914"/>
              <a:ext cx="365760" cy="36576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cxnSp>
          <p:nvCxnSpPr>
            <p:cNvPr id="100" name="Straight Arrow Connector 99"/>
            <p:cNvCxnSpPr>
              <a:endCxn id="101" idx="3"/>
            </p:cNvCxnSpPr>
            <p:nvPr/>
          </p:nvCxnSpPr>
          <p:spPr>
            <a:xfrm flipH="1">
              <a:off x="1280160" y="3394610"/>
              <a:ext cx="2944093" cy="0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Rectangle 100"/>
            <p:cNvSpPr/>
            <p:nvPr/>
          </p:nvSpPr>
          <p:spPr>
            <a:xfrm>
              <a:off x="914400" y="3211730"/>
              <a:ext cx="365760" cy="36576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 b="1">
                <a:solidFill>
                  <a:schemeClr val="tx1"/>
                </a:solidFill>
              </a:endParaRPr>
            </a:p>
          </p:txBody>
        </p:sp>
        <p:sp>
          <p:nvSpPr>
            <p:cNvPr id="102" name="Oval 101"/>
            <p:cNvSpPr/>
            <p:nvPr/>
          </p:nvSpPr>
          <p:spPr>
            <a:xfrm>
              <a:off x="3695616" y="3215640"/>
              <a:ext cx="365760" cy="36576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103" name="Oval 102"/>
            <p:cNvSpPr/>
            <p:nvPr/>
          </p:nvSpPr>
          <p:spPr>
            <a:xfrm>
              <a:off x="3238416" y="3215640"/>
              <a:ext cx="365760" cy="36576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104" name="Oval 103"/>
            <p:cNvSpPr/>
            <p:nvPr/>
          </p:nvSpPr>
          <p:spPr>
            <a:xfrm>
              <a:off x="2781216" y="3215640"/>
              <a:ext cx="365760" cy="36576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105" name="Oval 104"/>
            <p:cNvSpPr/>
            <p:nvPr/>
          </p:nvSpPr>
          <p:spPr>
            <a:xfrm>
              <a:off x="2324016" y="3215640"/>
              <a:ext cx="365760" cy="36576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106" name="Oval 105"/>
            <p:cNvSpPr/>
            <p:nvPr/>
          </p:nvSpPr>
          <p:spPr>
            <a:xfrm>
              <a:off x="1866816" y="3215640"/>
              <a:ext cx="365760" cy="36576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107" name="Oval 106"/>
            <p:cNvSpPr/>
            <p:nvPr/>
          </p:nvSpPr>
          <p:spPr>
            <a:xfrm>
              <a:off x="1409616" y="3215640"/>
              <a:ext cx="365760" cy="36576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cxnSp>
          <p:nvCxnSpPr>
            <p:cNvPr id="108" name="Straight Arrow Connector 107"/>
            <p:cNvCxnSpPr>
              <a:endCxn id="109" idx="3"/>
            </p:cNvCxnSpPr>
            <p:nvPr/>
          </p:nvCxnSpPr>
          <p:spPr>
            <a:xfrm flipH="1">
              <a:off x="1280160" y="3851810"/>
              <a:ext cx="2944093" cy="0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Rectangle 108"/>
            <p:cNvSpPr/>
            <p:nvPr/>
          </p:nvSpPr>
          <p:spPr>
            <a:xfrm>
              <a:off x="914400" y="3668930"/>
              <a:ext cx="365760" cy="36576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 b="1">
                <a:solidFill>
                  <a:schemeClr val="tx1"/>
                </a:solidFill>
              </a:endParaRPr>
            </a:p>
          </p:txBody>
        </p:sp>
        <p:sp>
          <p:nvSpPr>
            <p:cNvPr id="110" name="Oval 109"/>
            <p:cNvSpPr/>
            <p:nvPr/>
          </p:nvSpPr>
          <p:spPr>
            <a:xfrm>
              <a:off x="3695616" y="3672840"/>
              <a:ext cx="365760" cy="36576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111" name="Oval 110"/>
            <p:cNvSpPr/>
            <p:nvPr/>
          </p:nvSpPr>
          <p:spPr>
            <a:xfrm>
              <a:off x="3238416" y="3672840"/>
              <a:ext cx="365760" cy="36576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112" name="Oval 111"/>
            <p:cNvSpPr/>
            <p:nvPr/>
          </p:nvSpPr>
          <p:spPr>
            <a:xfrm>
              <a:off x="2781216" y="3672840"/>
              <a:ext cx="365760" cy="36576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113" name="Oval 112"/>
            <p:cNvSpPr/>
            <p:nvPr/>
          </p:nvSpPr>
          <p:spPr>
            <a:xfrm>
              <a:off x="2324016" y="3672840"/>
              <a:ext cx="365760" cy="36576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114" name="Oval 113"/>
            <p:cNvSpPr/>
            <p:nvPr/>
          </p:nvSpPr>
          <p:spPr>
            <a:xfrm>
              <a:off x="1866816" y="3672840"/>
              <a:ext cx="365760" cy="36576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115" name="Oval 114"/>
            <p:cNvSpPr/>
            <p:nvPr/>
          </p:nvSpPr>
          <p:spPr>
            <a:xfrm>
              <a:off x="1409616" y="3672840"/>
              <a:ext cx="365760" cy="36576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cxnSp>
          <p:nvCxnSpPr>
            <p:cNvPr id="116" name="Straight Arrow Connector 115"/>
            <p:cNvCxnSpPr>
              <a:endCxn id="117" idx="3"/>
            </p:cNvCxnSpPr>
            <p:nvPr/>
          </p:nvCxnSpPr>
          <p:spPr>
            <a:xfrm flipH="1">
              <a:off x="1280160" y="4309010"/>
              <a:ext cx="2944093" cy="0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7" name="Rectangle 116"/>
            <p:cNvSpPr/>
            <p:nvPr/>
          </p:nvSpPr>
          <p:spPr>
            <a:xfrm>
              <a:off x="914400" y="4126130"/>
              <a:ext cx="365760" cy="36576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 b="1">
                <a:solidFill>
                  <a:schemeClr val="tx1"/>
                </a:solidFill>
              </a:endParaRPr>
            </a:p>
          </p:txBody>
        </p:sp>
        <p:sp>
          <p:nvSpPr>
            <p:cNvPr id="118" name="Oval 117"/>
            <p:cNvSpPr/>
            <p:nvPr/>
          </p:nvSpPr>
          <p:spPr>
            <a:xfrm>
              <a:off x="3695616" y="4130040"/>
              <a:ext cx="365760" cy="36576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119" name="Oval 118"/>
            <p:cNvSpPr/>
            <p:nvPr/>
          </p:nvSpPr>
          <p:spPr>
            <a:xfrm>
              <a:off x="3238416" y="4130040"/>
              <a:ext cx="365760" cy="36576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120" name="Oval 119"/>
            <p:cNvSpPr/>
            <p:nvPr/>
          </p:nvSpPr>
          <p:spPr>
            <a:xfrm>
              <a:off x="2781216" y="4130040"/>
              <a:ext cx="365760" cy="36576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121" name="Oval 120"/>
            <p:cNvSpPr/>
            <p:nvPr/>
          </p:nvSpPr>
          <p:spPr>
            <a:xfrm>
              <a:off x="2324016" y="4130040"/>
              <a:ext cx="365760" cy="36576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122" name="Oval 121"/>
            <p:cNvSpPr/>
            <p:nvPr/>
          </p:nvSpPr>
          <p:spPr>
            <a:xfrm>
              <a:off x="1866816" y="4130040"/>
              <a:ext cx="365760" cy="36576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123" name="Oval 122"/>
            <p:cNvSpPr/>
            <p:nvPr/>
          </p:nvSpPr>
          <p:spPr>
            <a:xfrm>
              <a:off x="1409616" y="4130040"/>
              <a:ext cx="365760" cy="36576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cxnSp>
          <p:nvCxnSpPr>
            <p:cNvPr id="124" name="Straight Arrow Connector 123"/>
            <p:cNvCxnSpPr/>
            <p:nvPr/>
          </p:nvCxnSpPr>
          <p:spPr>
            <a:xfrm>
              <a:off x="4419598" y="2819400"/>
              <a:ext cx="0" cy="1592892"/>
            </a:xfrm>
            <a:prstGeom prst="straightConnector1">
              <a:avLst/>
            </a:prstGeom>
            <a:ln w="25400">
              <a:solidFill>
                <a:srgbClr val="FF0000"/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Arrow Connector 124"/>
            <p:cNvCxnSpPr/>
            <p:nvPr/>
          </p:nvCxnSpPr>
          <p:spPr>
            <a:xfrm flipH="1" flipV="1">
              <a:off x="4343400" y="2737763"/>
              <a:ext cx="76198" cy="81637"/>
            </a:xfrm>
            <a:prstGeom prst="straightConnector1">
              <a:avLst/>
            </a:prstGeom>
            <a:ln w="25400">
              <a:solidFill>
                <a:srgbClr val="FF0000"/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Arrow Connector 125"/>
            <p:cNvCxnSpPr/>
            <p:nvPr/>
          </p:nvCxnSpPr>
          <p:spPr>
            <a:xfrm flipV="1">
              <a:off x="4343400" y="4412292"/>
              <a:ext cx="76198" cy="83508"/>
            </a:xfrm>
            <a:prstGeom prst="straightConnector1">
              <a:avLst/>
            </a:prstGeom>
            <a:ln w="25400">
              <a:solidFill>
                <a:srgbClr val="FF0000"/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7" name="Rectangle 126"/>
            <p:cNvSpPr/>
            <p:nvPr/>
          </p:nvSpPr>
          <p:spPr>
            <a:xfrm>
              <a:off x="4432832" y="3429000"/>
              <a:ext cx="2888718" cy="381002"/>
            </a:xfrm>
            <a:prstGeom prst="rect">
              <a:avLst/>
            </a:prstGeom>
            <a:noFill/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3200" b="1" i="1" smtClean="0">
                  <a:solidFill>
                    <a:srgbClr val="FF0000"/>
                  </a:solidFill>
                </a:rPr>
                <a:t>Far Segment</a:t>
              </a:r>
              <a:endParaRPr lang="en-US" sz="3200" b="1" i="1">
                <a:solidFill>
                  <a:srgbClr val="FF0000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smtClean="0"/>
              <a:t>   Near Segment Access</a:t>
            </a:r>
            <a:endParaRPr lang="en-US"/>
          </a:p>
        </p:txBody>
      </p:sp>
      <p:sp>
        <p:nvSpPr>
          <p:cNvPr id="200" name="Rectangle 199"/>
          <p:cNvSpPr/>
          <p:nvPr/>
        </p:nvSpPr>
        <p:spPr>
          <a:xfrm>
            <a:off x="3684503" y="5716804"/>
            <a:ext cx="365760" cy="36576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>
              <a:solidFill>
                <a:schemeClr val="tx1"/>
              </a:solidFill>
            </a:endParaRPr>
          </a:p>
        </p:txBody>
      </p:sp>
      <p:cxnSp>
        <p:nvCxnSpPr>
          <p:cNvPr id="202" name="Straight Arrow Connector 201"/>
          <p:cNvCxnSpPr>
            <a:stCxn id="200" idx="0"/>
          </p:cNvCxnSpPr>
          <p:nvPr/>
        </p:nvCxnSpPr>
        <p:spPr>
          <a:xfrm flipV="1">
            <a:off x="3867383" y="4724400"/>
            <a:ext cx="0" cy="992404"/>
          </a:xfrm>
          <a:prstGeom prst="straightConnector1">
            <a:avLst/>
          </a:prstGeom>
          <a:ln w="25400" cap="rnd">
            <a:solidFill>
              <a:schemeClr val="tx1"/>
            </a:solidFill>
            <a:headEnd type="none" w="lg" len="med"/>
            <a:tailEnd type="non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" name="Rectangle 203"/>
          <p:cNvSpPr/>
          <p:nvPr/>
        </p:nvSpPr>
        <p:spPr>
          <a:xfrm>
            <a:off x="3227303" y="5716804"/>
            <a:ext cx="365760" cy="36576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>
              <a:solidFill>
                <a:schemeClr val="tx1"/>
              </a:solidFill>
            </a:endParaRPr>
          </a:p>
        </p:txBody>
      </p:sp>
      <p:cxnSp>
        <p:nvCxnSpPr>
          <p:cNvPr id="205" name="Straight Arrow Connector 204"/>
          <p:cNvCxnSpPr>
            <a:stCxn id="204" idx="0"/>
          </p:cNvCxnSpPr>
          <p:nvPr/>
        </p:nvCxnSpPr>
        <p:spPr>
          <a:xfrm flipV="1">
            <a:off x="3410183" y="4724400"/>
            <a:ext cx="0" cy="992404"/>
          </a:xfrm>
          <a:prstGeom prst="straightConnector1">
            <a:avLst/>
          </a:prstGeom>
          <a:ln w="25400" cap="rnd">
            <a:solidFill>
              <a:schemeClr val="tx1"/>
            </a:solidFill>
            <a:headEnd type="none" w="lg" len="med"/>
            <a:tailEnd type="non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" name="Rectangle 206"/>
          <p:cNvSpPr/>
          <p:nvPr/>
        </p:nvSpPr>
        <p:spPr>
          <a:xfrm>
            <a:off x="2770103" y="5716804"/>
            <a:ext cx="365760" cy="36576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>
              <a:solidFill>
                <a:schemeClr val="tx1"/>
              </a:solidFill>
            </a:endParaRPr>
          </a:p>
        </p:txBody>
      </p:sp>
      <p:cxnSp>
        <p:nvCxnSpPr>
          <p:cNvPr id="208" name="Straight Arrow Connector 207"/>
          <p:cNvCxnSpPr>
            <a:stCxn id="207" idx="0"/>
          </p:cNvCxnSpPr>
          <p:nvPr/>
        </p:nvCxnSpPr>
        <p:spPr>
          <a:xfrm flipV="1">
            <a:off x="2952983" y="4724400"/>
            <a:ext cx="0" cy="992404"/>
          </a:xfrm>
          <a:prstGeom prst="straightConnector1">
            <a:avLst/>
          </a:prstGeom>
          <a:ln w="25400" cap="rnd">
            <a:solidFill>
              <a:schemeClr val="tx1"/>
            </a:solidFill>
            <a:headEnd type="none" w="lg" len="med"/>
            <a:tailEnd type="non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0" name="Rectangle 209"/>
          <p:cNvSpPr/>
          <p:nvPr/>
        </p:nvSpPr>
        <p:spPr>
          <a:xfrm>
            <a:off x="2312903" y="5716804"/>
            <a:ext cx="365760" cy="36576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>
              <a:solidFill>
                <a:schemeClr val="tx1"/>
              </a:solidFill>
            </a:endParaRPr>
          </a:p>
        </p:txBody>
      </p:sp>
      <p:cxnSp>
        <p:nvCxnSpPr>
          <p:cNvPr id="211" name="Straight Arrow Connector 210"/>
          <p:cNvCxnSpPr>
            <a:stCxn id="210" idx="0"/>
          </p:cNvCxnSpPr>
          <p:nvPr/>
        </p:nvCxnSpPr>
        <p:spPr>
          <a:xfrm flipV="1">
            <a:off x="2495783" y="4724400"/>
            <a:ext cx="0" cy="992404"/>
          </a:xfrm>
          <a:prstGeom prst="straightConnector1">
            <a:avLst/>
          </a:prstGeom>
          <a:ln w="25400" cap="rnd">
            <a:solidFill>
              <a:schemeClr val="tx1"/>
            </a:solidFill>
            <a:headEnd type="none" w="lg" len="med"/>
            <a:tailEnd type="non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" name="Rectangle 212"/>
          <p:cNvSpPr/>
          <p:nvPr/>
        </p:nvSpPr>
        <p:spPr>
          <a:xfrm>
            <a:off x="1855703" y="5716804"/>
            <a:ext cx="365760" cy="36576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>
              <a:solidFill>
                <a:schemeClr val="tx1"/>
              </a:solidFill>
            </a:endParaRPr>
          </a:p>
        </p:txBody>
      </p:sp>
      <p:cxnSp>
        <p:nvCxnSpPr>
          <p:cNvPr id="214" name="Straight Arrow Connector 213"/>
          <p:cNvCxnSpPr>
            <a:stCxn id="213" idx="0"/>
          </p:cNvCxnSpPr>
          <p:nvPr/>
        </p:nvCxnSpPr>
        <p:spPr>
          <a:xfrm flipV="1">
            <a:off x="2038583" y="4724400"/>
            <a:ext cx="0" cy="992404"/>
          </a:xfrm>
          <a:prstGeom prst="straightConnector1">
            <a:avLst/>
          </a:prstGeom>
          <a:ln w="25400" cap="rnd">
            <a:solidFill>
              <a:schemeClr val="tx1"/>
            </a:solidFill>
            <a:headEnd type="none" w="lg" len="med"/>
            <a:tailEnd type="non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6" name="Rectangle 215"/>
          <p:cNvSpPr/>
          <p:nvPr/>
        </p:nvSpPr>
        <p:spPr>
          <a:xfrm>
            <a:off x="1398503" y="5716804"/>
            <a:ext cx="365760" cy="36576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>
              <a:solidFill>
                <a:schemeClr val="tx1"/>
              </a:solidFill>
            </a:endParaRPr>
          </a:p>
        </p:txBody>
      </p:sp>
      <p:cxnSp>
        <p:nvCxnSpPr>
          <p:cNvPr id="217" name="Straight Arrow Connector 216"/>
          <p:cNvCxnSpPr>
            <a:stCxn id="216" idx="0"/>
          </p:cNvCxnSpPr>
          <p:nvPr/>
        </p:nvCxnSpPr>
        <p:spPr>
          <a:xfrm flipV="1">
            <a:off x="1581383" y="4724400"/>
            <a:ext cx="0" cy="992404"/>
          </a:xfrm>
          <a:prstGeom prst="straightConnector1">
            <a:avLst/>
          </a:prstGeom>
          <a:ln w="25400" cap="rnd">
            <a:solidFill>
              <a:schemeClr val="tx1"/>
            </a:solidFill>
            <a:headEnd type="none" w="lg" len="med"/>
            <a:tailEnd type="non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Straight Arrow Connector 242"/>
          <p:cNvCxnSpPr>
            <a:endCxn id="244" idx="3"/>
          </p:cNvCxnSpPr>
          <p:nvPr/>
        </p:nvCxnSpPr>
        <p:spPr>
          <a:xfrm flipH="1">
            <a:off x="1273810" y="4994810"/>
            <a:ext cx="2944093" cy="0"/>
          </a:xfrm>
          <a:prstGeom prst="straightConnector1">
            <a:avLst/>
          </a:prstGeom>
          <a:ln w="25400" cap="rnd">
            <a:solidFill>
              <a:schemeClr val="tx1"/>
            </a:solidFill>
            <a:headEnd type="none" w="lg" len="med"/>
            <a:tailEnd type="non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4" name="Rectangle 243"/>
          <p:cNvSpPr/>
          <p:nvPr/>
        </p:nvSpPr>
        <p:spPr>
          <a:xfrm>
            <a:off x="908050" y="4811930"/>
            <a:ext cx="365760" cy="36576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>
              <a:solidFill>
                <a:schemeClr val="tx1"/>
              </a:solidFill>
            </a:endParaRPr>
          </a:p>
        </p:txBody>
      </p:sp>
      <p:sp>
        <p:nvSpPr>
          <p:cNvPr id="245" name="Oval 244"/>
          <p:cNvSpPr/>
          <p:nvPr/>
        </p:nvSpPr>
        <p:spPr>
          <a:xfrm>
            <a:off x="3689266" y="4815840"/>
            <a:ext cx="365760" cy="365760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46" name="Oval 245"/>
          <p:cNvSpPr/>
          <p:nvPr/>
        </p:nvSpPr>
        <p:spPr>
          <a:xfrm>
            <a:off x="3232066" y="4815840"/>
            <a:ext cx="365760" cy="365760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47" name="Oval 246"/>
          <p:cNvSpPr/>
          <p:nvPr/>
        </p:nvSpPr>
        <p:spPr>
          <a:xfrm>
            <a:off x="2774866" y="4815840"/>
            <a:ext cx="365760" cy="365760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48" name="Oval 247"/>
          <p:cNvSpPr/>
          <p:nvPr/>
        </p:nvSpPr>
        <p:spPr>
          <a:xfrm>
            <a:off x="2317666" y="4815840"/>
            <a:ext cx="365760" cy="365760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49" name="Oval 248"/>
          <p:cNvSpPr/>
          <p:nvPr/>
        </p:nvSpPr>
        <p:spPr>
          <a:xfrm>
            <a:off x="1860466" y="4815840"/>
            <a:ext cx="365760" cy="365760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50" name="Oval 249"/>
          <p:cNvSpPr/>
          <p:nvPr/>
        </p:nvSpPr>
        <p:spPr>
          <a:xfrm>
            <a:off x="1403266" y="4815840"/>
            <a:ext cx="365760" cy="365760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cxnSp>
        <p:nvCxnSpPr>
          <p:cNvPr id="251" name="Straight Arrow Connector 250"/>
          <p:cNvCxnSpPr>
            <a:endCxn id="252" idx="3"/>
          </p:cNvCxnSpPr>
          <p:nvPr/>
        </p:nvCxnSpPr>
        <p:spPr>
          <a:xfrm flipH="1">
            <a:off x="1273810" y="5452010"/>
            <a:ext cx="2944093" cy="0"/>
          </a:xfrm>
          <a:prstGeom prst="straightConnector1">
            <a:avLst/>
          </a:prstGeom>
          <a:ln w="25400" cap="rnd">
            <a:solidFill>
              <a:schemeClr val="tx1"/>
            </a:solidFill>
            <a:headEnd type="none" w="lg" len="med"/>
            <a:tailEnd type="non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2" name="Rectangle 251"/>
          <p:cNvSpPr/>
          <p:nvPr/>
        </p:nvSpPr>
        <p:spPr>
          <a:xfrm>
            <a:off x="908050" y="5269130"/>
            <a:ext cx="365760" cy="36576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>
              <a:solidFill>
                <a:schemeClr val="tx1"/>
              </a:solidFill>
            </a:endParaRPr>
          </a:p>
        </p:txBody>
      </p:sp>
      <p:sp>
        <p:nvSpPr>
          <p:cNvPr id="253" name="Oval 252"/>
          <p:cNvSpPr/>
          <p:nvPr/>
        </p:nvSpPr>
        <p:spPr>
          <a:xfrm>
            <a:off x="3689266" y="5273040"/>
            <a:ext cx="365760" cy="365760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54" name="Oval 253"/>
          <p:cNvSpPr/>
          <p:nvPr/>
        </p:nvSpPr>
        <p:spPr>
          <a:xfrm>
            <a:off x="3232066" y="5273040"/>
            <a:ext cx="365760" cy="365760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55" name="Oval 254"/>
          <p:cNvSpPr/>
          <p:nvPr/>
        </p:nvSpPr>
        <p:spPr>
          <a:xfrm>
            <a:off x="2774866" y="5273040"/>
            <a:ext cx="365760" cy="365760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58" name="Oval 257"/>
          <p:cNvSpPr/>
          <p:nvPr/>
        </p:nvSpPr>
        <p:spPr>
          <a:xfrm>
            <a:off x="2317666" y="5273040"/>
            <a:ext cx="365760" cy="365760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59" name="Oval 258"/>
          <p:cNvSpPr/>
          <p:nvPr/>
        </p:nvSpPr>
        <p:spPr>
          <a:xfrm>
            <a:off x="1860466" y="5273040"/>
            <a:ext cx="365760" cy="365760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60" name="Oval 259"/>
          <p:cNvSpPr/>
          <p:nvPr/>
        </p:nvSpPr>
        <p:spPr>
          <a:xfrm>
            <a:off x="1403266" y="5273040"/>
            <a:ext cx="365760" cy="365760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cxnSp>
        <p:nvCxnSpPr>
          <p:cNvPr id="261" name="Straight Arrow Connector 260"/>
          <p:cNvCxnSpPr/>
          <p:nvPr/>
        </p:nvCxnSpPr>
        <p:spPr>
          <a:xfrm>
            <a:off x="4400016" y="4876800"/>
            <a:ext cx="0" cy="683929"/>
          </a:xfrm>
          <a:prstGeom prst="straightConnector1">
            <a:avLst/>
          </a:prstGeom>
          <a:ln w="25400">
            <a:solidFill>
              <a:schemeClr val="accent3">
                <a:lumMod val="50000"/>
              </a:schemeClr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Straight Arrow Connector 261"/>
          <p:cNvCxnSpPr/>
          <p:nvPr/>
        </p:nvCxnSpPr>
        <p:spPr>
          <a:xfrm flipH="1" flipV="1">
            <a:off x="4323818" y="4795163"/>
            <a:ext cx="76198" cy="81637"/>
          </a:xfrm>
          <a:prstGeom prst="straightConnector1">
            <a:avLst/>
          </a:prstGeom>
          <a:ln w="25400">
            <a:solidFill>
              <a:schemeClr val="accent3">
                <a:lumMod val="50000"/>
              </a:schemeClr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Straight Arrow Connector 262"/>
          <p:cNvCxnSpPr/>
          <p:nvPr/>
        </p:nvCxnSpPr>
        <p:spPr>
          <a:xfrm flipV="1">
            <a:off x="4323818" y="5560729"/>
            <a:ext cx="76198" cy="83508"/>
          </a:xfrm>
          <a:prstGeom prst="straightConnector1">
            <a:avLst/>
          </a:prstGeom>
          <a:ln w="25400">
            <a:solidFill>
              <a:schemeClr val="accent3">
                <a:lumMod val="50000"/>
              </a:schemeClr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Straight Arrow Connector 293"/>
          <p:cNvCxnSpPr/>
          <p:nvPr/>
        </p:nvCxnSpPr>
        <p:spPr>
          <a:xfrm flipV="1">
            <a:off x="1573446" y="4421404"/>
            <a:ext cx="145590" cy="302996"/>
          </a:xfrm>
          <a:prstGeom prst="straightConnector1">
            <a:avLst/>
          </a:prstGeom>
          <a:ln w="25400" cap="rnd">
            <a:solidFill>
              <a:schemeClr val="tx1"/>
            </a:solidFill>
            <a:headEnd type="oval" w="med" len="med"/>
            <a:tailEnd type="non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Straight Arrow Connector 296"/>
          <p:cNvCxnSpPr/>
          <p:nvPr/>
        </p:nvCxnSpPr>
        <p:spPr>
          <a:xfrm flipV="1">
            <a:off x="2037221" y="4419600"/>
            <a:ext cx="145590" cy="302996"/>
          </a:xfrm>
          <a:prstGeom prst="straightConnector1">
            <a:avLst/>
          </a:prstGeom>
          <a:ln w="25400" cap="rnd">
            <a:solidFill>
              <a:schemeClr val="tx1"/>
            </a:solidFill>
            <a:headEnd type="oval" w="med" len="med"/>
            <a:tailEnd type="non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8" name="Straight Arrow Connector 297"/>
          <p:cNvCxnSpPr/>
          <p:nvPr/>
        </p:nvCxnSpPr>
        <p:spPr>
          <a:xfrm flipV="1">
            <a:off x="2496008" y="4419600"/>
            <a:ext cx="145590" cy="302996"/>
          </a:xfrm>
          <a:prstGeom prst="straightConnector1">
            <a:avLst/>
          </a:prstGeom>
          <a:ln w="25400" cap="rnd">
            <a:solidFill>
              <a:schemeClr val="tx1"/>
            </a:solidFill>
            <a:headEnd type="oval" w="med" len="med"/>
            <a:tailEnd type="non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Straight Arrow Connector 298"/>
          <p:cNvCxnSpPr/>
          <p:nvPr/>
        </p:nvCxnSpPr>
        <p:spPr>
          <a:xfrm flipV="1">
            <a:off x="2953208" y="4419600"/>
            <a:ext cx="145590" cy="302996"/>
          </a:xfrm>
          <a:prstGeom prst="straightConnector1">
            <a:avLst/>
          </a:prstGeom>
          <a:ln w="25400" cap="rnd">
            <a:solidFill>
              <a:schemeClr val="tx1"/>
            </a:solidFill>
            <a:headEnd type="oval" w="med" len="med"/>
            <a:tailEnd type="non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0" name="Straight Arrow Connector 299"/>
          <p:cNvCxnSpPr/>
          <p:nvPr/>
        </p:nvCxnSpPr>
        <p:spPr>
          <a:xfrm flipV="1">
            <a:off x="3410408" y="4419600"/>
            <a:ext cx="145590" cy="302996"/>
          </a:xfrm>
          <a:prstGeom prst="straightConnector1">
            <a:avLst/>
          </a:prstGeom>
          <a:ln w="25400" cap="rnd">
            <a:solidFill>
              <a:schemeClr val="tx1"/>
            </a:solidFill>
            <a:headEnd type="oval" w="med" len="med"/>
            <a:tailEnd type="non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Straight Arrow Connector 309"/>
          <p:cNvCxnSpPr/>
          <p:nvPr/>
        </p:nvCxnSpPr>
        <p:spPr>
          <a:xfrm flipV="1">
            <a:off x="3867608" y="4419600"/>
            <a:ext cx="145590" cy="302996"/>
          </a:xfrm>
          <a:prstGeom prst="straightConnector1">
            <a:avLst/>
          </a:prstGeom>
          <a:ln w="25400" cap="rnd">
            <a:solidFill>
              <a:schemeClr val="tx1"/>
            </a:solidFill>
            <a:headEnd type="oval" w="med" len="med"/>
            <a:tailEnd type="non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1" name="Rectangle 310"/>
          <p:cNvSpPr/>
          <p:nvPr/>
        </p:nvSpPr>
        <p:spPr>
          <a:xfrm>
            <a:off x="4413250" y="5029198"/>
            <a:ext cx="3663950" cy="381002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i="1" smtClean="0">
                <a:solidFill>
                  <a:schemeClr val="accent3">
                    <a:lumMod val="50000"/>
                  </a:schemeClr>
                </a:solidFill>
              </a:rPr>
              <a:t>Near Segment</a:t>
            </a:r>
            <a:endParaRPr lang="en-US" sz="3200" b="1" i="1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19" name="Rectangle 318"/>
          <p:cNvSpPr/>
          <p:nvPr/>
        </p:nvSpPr>
        <p:spPr>
          <a:xfrm>
            <a:off x="4419600" y="4343400"/>
            <a:ext cx="3733800" cy="451762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i="1" smtClean="0">
                <a:solidFill>
                  <a:schemeClr val="tx1"/>
                </a:solidFill>
              </a:rPr>
              <a:t>Isolation Transistor</a:t>
            </a:r>
            <a:endParaRPr lang="en-US" sz="3200" b="1" i="1">
              <a:solidFill>
                <a:schemeClr val="tx1"/>
              </a:solidFill>
            </a:endParaRPr>
          </a:p>
        </p:txBody>
      </p:sp>
      <p:sp>
        <p:nvSpPr>
          <p:cNvPr id="320" name="Content Placeholder 2"/>
          <p:cNvSpPr>
            <a:spLocks noGrp="1"/>
          </p:cNvSpPr>
          <p:nvPr>
            <p:ph idx="1"/>
          </p:nvPr>
        </p:nvSpPr>
        <p:spPr>
          <a:xfrm>
            <a:off x="365760" y="914400"/>
            <a:ext cx="8610600" cy="137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b="1" dirty="0" smtClean="0"/>
              <a:t>Turn </a:t>
            </a:r>
            <a:r>
              <a:rPr lang="en-US" sz="3200" b="1" i="1" dirty="0" smtClean="0">
                <a:solidFill>
                  <a:srgbClr val="FF0000"/>
                </a:solidFill>
              </a:rPr>
              <a:t>off</a:t>
            </a:r>
            <a:r>
              <a:rPr lang="en-US" sz="3200" b="1" dirty="0" smtClean="0"/>
              <a:t> the isolation transistor</a:t>
            </a:r>
            <a:endParaRPr lang="en-US" sz="3200" dirty="0" smtClean="0"/>
          </a:p>
        </p:txBody>
      </p:sp>
      <p:sp>
        <p:nvSpPr>
          <p:cNvPr id="129" name="Rectangle 128"/>
          <p:cNvSpPr/>
          <p:nvPr/>
        </p:nvSpPr>
        <p:spPr>
          <a:xfrm>
            <a:off x="4419600" y="4308230"/>
            <a:ext cx="4419600" cy="451761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i="1" smtClean="0">
                <a:solidFill>
                  <a:schemeClr val="tx1"/>
                </a:solidFill>
              </a:rPr>
              <a:t>Isolation Transistor (</a:t>
            </a:r>
            <a:r>
              <a:rPr lang="en-US" sz="4000" b="1" i="1" smtClean="0">
                <a:solidFill>
                  <a:srgbClr val="FF0000"/>
                </a:solidFill>
              </a:rPr>
              <a:t>off</a:t>
            </a:r>
            <a:r>
              <a:rPr lang="en-US" sz="3200" b="1" i="1" smtClean="0">
                <a:solidFill>
                  <a:schemeClr val="tx1"/>
                </a:solidFill>
              </a:rPr>
              <a:t>)</a:t>
            </a:r>
            <a:endParaRPr lang="en-US" sz="3200" b="1" i="1">
              <a:solidFill>
                <a:schemeClr val="tx1"/>
              </a:solidFill>
            </a:endParaRPr>
          </a:p>
        </p:txBody>
      </p:sp>
      <p:sp>
        <p:nvSpPr>
          <p:cNvPr id="130" name="Rectangle 129"/>
          <p:cNvSpPr/>
          <p:nvPr/>
        </p:nvSpPr>
        <p:spPr>
          <a:xfrm>
            <a:off x="4419600" y="5714998"/>
            <a:ext cx="4191000" cy="381002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i="1" smtClean="0">
                <a:solidFill>
                  <a:schemeClr val="tx1"/>
                </a:solidFill>
              </a:rPr>
              <a:t>Sense Amplifier</a:t>
            </a:r>
            <a:endParaRPr lang="en-US" sz="3200" b="1" i="1">
              <a:solidFill>
                <a:schemeClr val="tx1"/>
              </a:solidFill>
            </a:endParaRPr>
          </a:p>
        </p:txBody>
      </p:sp>
      <p:sp>
        <p:nvSpPr>
          <p:cNvPr id="133" name="Content Placeholder 2"/>
          <p:cNvSpPr txBox="1">
            <a:spLocks/>
          </p:cNvSpPr>
          <p:nvPr/>
        </p:nvSpPr>
        <p:spPr>
          <a:xfrm>
            <a:off x="679450" y="2817948"/>
            <a:ext cx="7245350" cy="548640"/>
          </a:xfrm>
          <a:prstGeom prst="rect">
            <a:avLst/>
          </a:prstGeom>
          <a:solidFill>
            <a:srgbClr val="FFFF66"/>
          </a:solidFill>
          <a:ln w="635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en-US" sz="3200" b="1" dirty="0" smtClean="0"/>
              <a:t>Reduced </a:t>
            </a:r>
            <a:r>
              <a:rPr lang="en-US" sz="3200" b="1" dirty="0" err="1" smtClean="0"/>
              <a:t>bitline</a:t>
            </a:r>
            <a:r>
              <a:rPr lang="en-US" sz="3200" b="1" dirty="0" smtClean="0"/>
              <a:t> capacitance</a:t>
            </a:r>
          </a:p>
        </p:txBody>
      </p:sp>
      <p:sp>
        <p:nvSpPr>
          <p:cNvPr id="135" name="Content Placeholder 2"/>
          <p:cNvSpPr txBox="1">
            <a:spLocks/>
          </p:cNvSpPr>
          <p:nvPr/>
        </p:nvSpPr>
        <p:spPr>
          <a:xfrm>
            <a:off x="679450" y="3366588"/>
            <a:ext cx="7245350" cy="548640"/>
          </a:xfrm>
          <a:prstGeom prst="rect">
            <a:avLst/>
          </a:prstGeom>
          <a:solidFill>
            <a:srgbClr val="FFFF66"/>
          </a:solidFill>
          <a:ln w="635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en-US" sz="3200" b="1" dirty="0">
                <a:sym typeface="Wingdings" pitchFamily="2" charset="2"/>
              </a:rPr>
              <a:t> </a:t>
            </a:r>
            <a:r>
              <a:rPr lang="en-US" sz="3200" b="1" dirty="0" smtClean="0">
                <a:sym typeface="Wingdings" pitchFamily="2" charset="2"/>
              </a:rPr>
              <a:t>     </a:t>
            </a:r>
            <a:r>
              <a:rPr lang="en-US" sz="3200" b="1" dirty="0" smtClean="0"/>
              <a:t>Low latency &amp; </a:t>
            </a:r>
            <a:r>
              <a:rPr lang="en-US" sz="3200" b="1" dirty="0"/>
              <a:t>l</a:t>
            </a:r>
            <a:r>
              <a:rPr lang="en-US" sz="3200" b="1" dirty="0" smtClean="0"/>
              <a:t>ow power</a:t>
            </a:r>
          </a:p>
        </p:txBody>
      </p:sp>
      <p:sp>
        <p:nvSpPr>
          <p:cNvPr id="134" name="Content Placeholder 2"/>
          <p:cNvSpPr txBox="1">
            <a:spLocks/>
          </p:cNvSpPr>
          <p:nvPr/>
        </p:nvSpPr>
        <p:spPr>
          <a:xfrm>
            <a:off x="685800" y="2270760"/>
            <a:ext cx="7245350" cy="548640"/>
          </a:xfrm>
          <a:prstGeom prst="rect">
            <a:avLst/>
          </a:prstGeom>
          <a:solidFill>
            <a:srgbClr val="FFFF66"/>
          </a:solidFill>
          <a:ln w="635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en-US" sz="3200" b="1" dirty="0" smtClean="0"/>
              <a:t>Reduced </a:t>
            </a:r>
            <a:r>
              <a:rPr lang="en-US" sz="3200" b="1" dirty="0" err="1"/>
              <a:t>b</a:t>
            </a:r>
            <a:r>
              <a:rPr lang="en-US" sz="3200" b="1" dirty="0" err="1" smtClean="0"/>
              <a:t>itline</a:t>
            </a:r>
            <a:r>
              <a:rPr lang="en-US" sz="3200" b="1" dirty="0" smtClean="0"/>
              <a:t> length</a:t>
            </a:r>
          </a:p>
        </p:txBody>
      </p:sp>
    </p:spTree>
    <p:extLst>
      <p:ext uri="{BB962C8B-B14F-4D97-AF65-F5344CB8AC3E}">
        <p14:creationId xmlns:p14="http://schemas.microsoft.com/office/powerpoint/2010/main" val="1591040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" grpId="0"/>
      <p:bldP spid="133" grpId="0" animBg="1"/>
      <p:bldP spid="135" grpId="0" animBg="1"/>
      <p:bldP spid="13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901168" y="4724400"/>
            <a:ext cx="6795032" cy="992404"/>
            <a:chOff x="901168" y="4876800"/>
            <a:chExt cx="6795032" cy="992404"/>
          </a:xfrm>
        </p:grpSpPr>
        <p:cxnSp>
          <p:nvCxnSpPr>
            <p:cNvPr id="137" name="Straight Arrow Connector 136"/>
            <p:cNvCxnSpPr>
              <a:endCxn id="138" idx="3"/>
            </p:cNvCxnSpPr>
            <p:nvPr/>
          </p:nvCxnSpPr>
          <p:spPr>
            <a:xfrm flipH="1">
              <a:off x="1266928" y="5147210"/>
              <a:ext cx="2944093" cy="0"/>
            </a:xfrm>
            <a:prstGeom prst="straightConnector1">
              <a:avLst/>
            </a:prstGeom>
            <a:ln w="25400" cap="rnd">
              <a:solidFill>
                <a:schemeClr val="bg1">
                  <a:lumMod val="75000"/>
                </a:schemeClr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8" name="Rectangle 137"/>
            <p:cNvSpPr/>
            <p:nvPr/>
          </p:nvSpPr>
          <p:spPr>
            <a:xfrm>
              <a:off x="901168" y="4964330"/>
              <a:ext cx="365760" cy="36576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sp>
          <p:nvSpPr>
            <p:cNvPr id="139" name="Oval 138"/>
            <p:cNvSpPr/>
            <p:nvPr/>
          </p:nvSpPr>
          <p:spPr>
            <a:xfrm>
              <a:off x="3682384" y="496824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40" name="Oval 139"/>
            <p:cNvSpPr/>
            <p:nvPr/>
          </p:nvSpPr>
          <p:spPr>
            <a:xfrm>
              <a:off x="3225184" y="496824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41" name="Oval 140"/>
            <p:cNvSpPr/>
            <p:nvPr/>
          </p:nvSpPr>
          <p:spPr>
            <a:xfrm>
              <a:off x="2767984" y="496824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42" name="Oval 141"/>
            <p:cNvSpPr/>
            <p:nvPr/>
          </p:nvSpPr>
          <p:spPr>
            <a:xfrm>
              <a:off x="2310784" y="496824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43" name="Oval 142"/>
            <p:cNvSpPr/>
            <p:nvPr/>
          </p:nvSpPr>
          <p:spPr>
            <a:xfrm>
              <a:off x="1853584" y="496824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44" name="Oval 143"/>
            <p:cNvSpPr/>
            <p:nvPr/>
          </p:nvSpPr>
          <p:spPr>
            <a:xfrm>
              <a:off x="1396384" y="496824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cxnSp>
          <p:nvCxnSpPr>
            <p:cNvPr id="145" name="Straight Arrow Connector 144"/>
            <p:cNvCxnSpPr>
              <a:endCxn id="146" idx="3"/>
            </p:cNvCxnSpPr>
            <p:nvPr/>
          </p:nvCxnSpPr>
          <p:spPr>
            <a:xfrm flipH="1">
              <a:off x="1266928" y="5604410"/>
              <a:ext cx="2944093" cy="0"/>
            </a:xfrm>
            <a:prstGeom prst="straightConnector1">
              <a:avLst/>
            </a:prstGeom>
            <a:ln w="25400" cap="rnd">
              <a:solidFill>
                <a:schemeClr val="bg1">
                  <a:lumMod val="75000"/>
                </a:schemeClr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6" name="Rectangle 145"/>
            <p:cNvSpPr/>
            <p:nvPr/>
          </p:nvSpPr>
          <p:spPr>
            <a:xfrm>
              <a:off x="901168" y="5421530"/>
              <a:ext cx="365760" cy="36576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sp>
          <p:nvSpPr>
            <p:cNvPr id="147" name="Oval 146"/>
            <p:cNvSpPr/>
            <p:nvPr/>
          </p:nvSpPr>
          <p:spPr>
            <a:xfrm>
              <a:off x="3682384" y="542544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48" name="Oval 147"/>
            <p:cNvSpPr/>
            <p:nvPr/>
          </p:nvSpPr>
          <p:spPr>
            <a:xfrm>
              <a:off x="3225184" y="542544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49" name="Oval 148"/>
            <p:cNvSpPr/>
            <p:nvPr/>
          </p:nvSpPr>
          <p:spPr>
            <a:xfrm>
              <a:off x="2767984" y="542544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50" name="Oval 149"/>
            <p:cNvSpPr/>
            <p:nvPr/>
          </p:nvSpPr>
          <p:spPr>
            <a:xfrm>
              <a:off x="2310784" y="542544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51" name="Oval 150"/>
            <p:cNvSpPr/>
            <p:nvPr/>
          </p:nvSpPr>
          <p:spPr>
            <a:xfrm>
              <a:off x="1853584" y="542544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52" name="Oval 151"/>
            <p:cNvSpPr/>
            <p:nvPr/>
          </p:nvSpPr>
          <p:spPr>
            <a:xfrm>
              <a:off x="1396384" y="542544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cxnSp>
          <p:nvCxnSpPr>
            <p:cNvPr id="153" name="Straight Arrow Connector 152"/>
            <p:cNvCxnSpPr/>
            <p:nvPr/>
          </p:nvCxnSpPr>
          <p:spPr>
            <a:xfrm>
              <a:off x="4393134" y="5029200"/>
              <a:ext cx="0" cy="683929"/>
            </a:xfrm>
            <a:prstGeom prst="straightConnector1">
              <a:avLst/>
            </a:prstGeom>
            <a:ln w="25400">
              <a:solidFill>
                <a:schemeClr val="bg1">
                  <a:lumMod val="75000"/>
                </a:schemeClr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Arrow Connector 153"/>
            <p:cNvCxnSpPr/>
            <p:nvPr/>
          </p:nvCxnSpPr>
          <p:spPr>
            <a:xfrm flipH="1" flipV="1">
              <a:off x="4316936" y="4947563"/>
              <a:ext cx="76198" cy="81637"/>
            </a:xfrm>
            <a:prstGeom prst="straightConnector1">
              <a:avLst/>
            </a:prstGeom>
            <a:ln w="25400">
              <a:solidFill>
                <a:schemeClr val="bg1">
                  <a:lumMod val="75000"/>
                </a:schemeClr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Arrow Connector 154"/>
            <p:cNvCxnSpPr/>
            <p:nvPr/>
          </p:nvCxnSpPr>
          <p:spPr>
            <a:xfrm flipV="1">
              <a:off x="4316936" y="5713129"/>
              <a:ext cx="76198" cy="83508"/>
            </a:xfrm>
            <a:prstGeom prst="straightConnector1">
              <a:avLst/>
            </a:prstGeom>
            <a:ln w="25400">
              <a:solidFill>
                <a:schemeClr val="bg1">
                  <a:lumMod val="75000"/>
                </a:schemeClr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2" name="Rectangle 161"/>
            <p:cNvSpPr/>
            <p:nvPr/>
          </p:nvSpPr>
          <p:spPr>
            <a:xfrm>
              <a:off x="4406368" y="5181598"/>
              <a:ext cx="3289832" cy="381002"/>
            </a:xfrm>
            <a:prstGeom prst="rect">
              <a:avLst/>
            </a:prstGeom>
            <a:noFill/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3200" b="1" i="1" smtClean="0">
                  <a:solidFill>
                    <a:schemeClr val="bg1">
                      <a:lumMod val="75000"/>
                    </a:schemeClr>
                  </a:solidFill>
                </a:rPr>
                <a:t>Near Segment</a:t>
              </a:r>
              <a:endParaRPr lang="en-US" sz="3200" b="1" i="1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cxnSp>
          <p:nvCxnSpPr>
            <p:cNvPr id="177" name="Straight Arrow Connector 176"/>
            <p:cNvCxnSpPr/>
            <p:nvPr/>
          </p:nvCxnSpPr>
          <p:spPr>
            <a:xfrm flipV="1">
              <a:off x="3860501" y="4876800"/>
              <a:ext cx="0" cy="992404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Arrow Connector 177"/>
            <p:cNvCxnSpPr/>
            <p:nvPr/>
          </p:nvCxnSpPr>
          <p:spPr>
            <a:xfrm flipV="1">
              <a:off x="3403301" y="4876800"/>
              <a:ext cx="0" cy="992404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Straight Arrow Connector 178"/>
            <p:cNvCxnSpPr/>
            <p:nvPr/>
          </p:nvCxnSpPr>
          <p:spPr>
            <a:xfrm flipV="1">
              <a:off x="2946101" y="4876800"/>
              <a:ext cx="0" cy="992404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Arrow Connector 179"/>
            <p:cNvCxnSpPr/>
            <p:nvPr/>
          </p:nvCxnSpPr>
          <p:spPr>
            <a:xfrm flipV="1">
              <a:off x="2488901" y="4876800"/>
              <a:ext cx="0" cy="992404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Arrow Connector 180"/>
            <p:cNvCxnSpPr/>
            <p:nvPr/>
          </p:nvCxnSpPr>
          <p:spPr>
            <a:xfrm flipV="1">
              <a:off x="2031701" y="4876800"/>
              <a:ext cx="0" cy="992404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Arrow Connector 181"/>
            <p:cNvCxnSpPr/>
            <p:nvPr/>
          </p:nvCxnSpPr>
          <p:spPr>
            <a:xfrm flipV="1">
              <a:off x="1574501" y="4876800"/>
              <a:ext cx="0" cy="992404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4"/>
          <p:cNvGrpSpPr/>
          <p:nvPr/>
        </p:nvGrpSpPr>
        <p:grpSpPr>
          <a:xfrm>
            <a:off x="902017" y="4724400"/>
            <a:ext cx="6565582" cy="992404"/>
            <a:chOff x="4572000" y="6234964"/>
            <a:chExt cx="6565582" cy="992404"/>
          </a:xfrm>
        </p:grpSpPr>
        <p:cxnSp>
          <p:nvCxnSpPr>
            <p:cNvPr id="188" name="Straight Arrow Connector 187"/>
            <p:cNvCxnSpPr/>
            <p:nvPr/>
          </p:nvCxnSpPr>
          <p:spPr>
            <a:xfrm flipV="1">
              <a:off x="7531333" y="6234964"/>
              <a:ext cx="0" cy="992404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Arrow Connector 188"/>
            <p:cNvCxnSpPr/>
            <p:nvPr/>
          </p:nvCxnSpPr>
          <p:spPr>
            <a:xfrm flipV="1">
              <a:off x="7074133" y="6234964"/>
              <a:ext cx="0" cy="992404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Arrow Connector 189"/>
            <p:cNvCxnSpPr/>
            <p:nvPr/>
          </p:nvCxnSpPr>
          <p:spPr>
            <a:xfrm flipV="1">
              <a:off x="6616933" y="6234964"/>
              <a:ext cx="0" cy="992404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Arrow Connector 190"/>
            <p:cNvCxnSpPr/>
            <p:nvPr/>
          </p:nvCxnSpPr>
          <p:spPr>
            <a:xfrm flipV="1">
              <a:off x="6159733" y="6234964"/>
              <a:ext cx="0" cy="992404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Straight Arrow Connector 191"/>
            <p:cNvCxnSpPr/>
            <p:nvPr/>
          </p:nvCxnSpPr>
          <p:spPr>
            <a:xfrm flipV="1">
              <a:off x="5702533" y="6234964"/>
              <a:ext cx="0" cy="992404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Straight Arrow Connector 192"/>
            <p:cNvCxnSpPr/>
            <p:nvPr/>
          </p:nvCxnSpPr>
          <p:spPr>
            <a:xfrm flipV="1">
              <a:off x="5245333" y="6234964"/>
              <a:ext cx="0" cy="992404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Arrow Connector 97"/>
            <p:cNvCxnSpPr>
              <a:endCxn id="101" idx="3"/>
            </p:cNvCxnSpPr>
            <p:nvPr/>
          </p:nvCxnSpPr>
          <p:spPr>
            <a:xfrm flipH="1">
              <a:off x="4937760" y="6505374"/>
              <a:ext cx="2944093" cy="0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Rectangle 100"/>
            <p:cNvSpPr/>
            <p:nvPr/>
          </p:nvSpPr>
          <p:spPr>
            <a:xfrm>
              <a:off x="4572000" y="6322494"/>
              <a:ext cx="365760" cy="36576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sp>
          <p:nvSpPr>
            <p:cNvPr id="104" name="Oval 103"/>
            <p:cNvSpPr/>
            <p:nvPr/>
          </p:nvSpPr>
          <p:spPr>
            <a:xfrm>
              <a:off x="7353216" y="6326404"/>
              <a:ext cx="365760" cy="36576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07" name="Oval 106"/>
            <p:cNvSpPr/>
            <p:nvPr/>
          </p:nvSpPr>
          <p:spPr>
            <a:xfrm>
              <a:off x="6896016" y="6326404"/>
              <a:ext cx="365760" cy="36576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10" name="Oval 109"/>
            <p:cNvSpPr/>
            <p:nvPr/>
          </p:nvSpPr>
          <p:spPr>
            <a:xfrm>
              <a:off x="6438816" y="6326404"/>
              <a:ext cx="365760" cy="36576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67" name="Oval 166"/>
            <p:cNvSpPr/>
            <p:nvPr/>
          </p:nvSpPr>
          <p:spPr>
            <a:xfrm>
              <a:off x="5981616" y="6326404"/>
              <a:ext cx="365760" cy="36576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68" name="Oval 167"/>
            <p:cNvSpPr/>
            <p:nvPr/>
          </p:nvSpPr>
          <p:spPr>
            <a:xfrm>
              <a:off x="5524416" y="6326404"/>
              <a:ext cx="365760" cy="36576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69" name="Oval 168"/>
            <p:cNvSpPr/>
            <p:nvPr/>
          </p:nvSpPr>
          <p:spPr>
            <a:xfrm>
              <a:off x="5067216" y="6326404"/>
              <a:ext cx="365760" cy="36576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cxnSp>
          <p:nvCxnSpPr>
            <p:cNvPr id="170" name="Straight Arrow Connector 169"/>
            <p:cNvCxnSpPr>
              <a:endCxn id="171" idx="3"/>
            </p:cNvCxnSpPr>
            <p:nvPr/>
          </p:nvCxnSpPr>
          <p:spPr>
            <a:xfrm flipH="1">
              <a:off x="4937760" y="6962574"/>
              <a:ext cx="2944093" cy="0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1" name="Rectangle 170"/>
            <p:cNvSpPr/>
            <p:nvPr/>
          </p:nvSpPr>
          <p:spPr>
            <a:xfrm>
              <a:off x="4572000" y="6779694"/>
              <a:ext cx="365760" cy="36576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sp>
          <p:nvSpPr>
            <p:cNvPr id="172" name="Oval 171"/>
            <p:cNvSpPr/>
            <p:nvPr/>
          </p:nvSpPr>
          <p:spPr>
            <a:xfrm>
              <a:off x="7353216" y="6783604"/>
              <a:ext cx="365760" cy="36576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73" name="Oval 172"/>
            <p:cNvSpPr/>
            <p:nvPr/>
          </p:nvSpPr>
          <p:spPr>
            <a:xfrm>
              <a:off x="6896016" y="6783604"/>
              <a:ext cx="365760" cy="36576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74" name="Oval 173"/>
            <p:cNvSpPr/>
            <p:nvPr/>
          </p:nvSpPr>
          <p:spPr>
            <a:xfrm>
              <a:off x="6438816" y="6783604"/>
              <a:ext cx="365760" cy="36576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75" name="Oval 174"/>
            <p:cNvSpPr/>
            <p:nvPr/>
          </p:nvSpPr>
          <p:spPr>
            <a:xfrm>
              <a:off x="5981616" y="6783604"/>
              <a:ext cx="365760" cy="36576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76" name="Oval 175"/>
            <p:cNvSpPr/>
            <p:nvPr/>
          </p:nvSpPr>
          <p:spPr>
            <a:xfrm>
              <a:off x="5524416" y="6783604"/>
              <a:ext cx="365760" cy="36576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83" name="Oval 182"/>
            <p:cNvSpPr/>
            <p:nvPr/>
          </p:nvSpPr>
          <p:spPr>
            <a:xfrm>
              <a:off x="5067216" y="6783604"/>
              <a:ext cx="365760" cy="36576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cxnSp>
          <p:nvCxnSpPr>
            <p:cNvPr id="184" name="Straight Arrow Connector 183"/>
            <p:cNvCxnSpPr/>
            <p:nvPr/>
          </p:nvCxnSpPr>
          <p:spPr>
            <a:xfrm>
              <a:off x="8063966" y="6387364"/>
              <a:ext cx="0" cy="683929"/>
            </a:xfrm>
            <a:prstGeom prst="straightConnector1">
              <a:avLst/>
            </a:prstGeom>
            <a:ln w="25400">
              <a:solidFill>
                <a:schemeClr val="accent3">
                  <a:lumMod val="50000"/>
                </a:schemeClr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Arrow Connector 184"/>
            <p:cNvCxnSpPr/>
            <p:nvPr/>
          </p:nvCxnSpPr>
          <p:spPr>
            <a:xfrm flipH="1" flipV="1">
              <a:off x="7987768" y="6305727"/>
              <a:ext cx="76198" cy="81637"/>
            </a:xfrm>
            <a:prstGeom prst="straightConnector1">
              <a:avLst/>
            </a:prstGeom>
            <a:ln w="25400">
              <a:solidFill>
                <a:schemeClr val="accent3">
                  <a:lumMod val="50000"/>
                </a:schemeClr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Arrow Connector 185"/>
            <p:cNvCxnSpPr/>
            <p:nvPr/>
          </p:nvCxnSpPr>
          <p:spPr>
            <a:xfrm flipV="1">
              <a:off x="7987768" y="7071293"/>
              <a:ext cx="76198" cy="83508"/>
            </a:xfrm>
            <a:prstGeom prst="straightConnector1">
              <a:avLst/>
            </a:prstGeom>
            <a:ln w="25400">
              <a:solidFill>
                <a:schemeClr val="accent3">
                  <a:lumMod val="50000"/>
                </a:schemeClr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7" name="Rectangle 186"/>
            <p:cNvSpPr/>
            <p:nvPr/>
          </p:nvSpPr>
          <p:spPr>
            <a:xfrm>
              <a:off x="8077199" y="6539762"/>
              <a:ext cx="3060383" cy="381002"/>
            </a:xfrm>
            <a:prstGeom prst="rect">
              <a:avLst/>
            </a:prstGeom>
            <a:noFill/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3200" b="1" i="1" smtClean="0">
                  <a:solidFill>
                    <a:schemeClr val="accent3">
                      <a:lumMod val="50000"/>
                    </a:schemeClr>
                  </a:solidFill>
                </a:rPr>
                <a:t>Near Segment</a:t>
              </a:r>
              <a:endParaRPr lang="en-US" sz="3200" b="1" i="1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smtClean="0"/>
              <a:t>   Far Segment Access</a:t>
            </a:r>
            <a:endParaRPr lang="en-US"/>
          </a:p>
        </p:txBody>
      </p:sp>
      <p:sp>
        <p:nvSpPr>
          <p:cNvPr id="320" name="Content Placeholder 2"/>
          <p:cNvSpPr>
            <a:spLocks noGrp="1"/>
          </p:cNvSpPr>
          <p:nvPr>
            <p:ph idx="1"/>
          </p:nvPr>
        </p:nvSpPr>
        <p:spPr>
          <a:xfrm>
            <a:off x="365760" y="914400"/>
            <a:ext cx="8610600" cy="1828800"/>
          </a:xfrm>
          <a:ln>
            <a:noFill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b="1" dirty="0" smtClean="0"/>
              <a:t>Turn </a:t>
            </a:r>
            <a:r>
              <a:rPr lang="en-US" sz="3200" b="1" i="1" dirty="0" smtClean="0">
                <a:solidFill>
                  <a:srgbClr val="0000FF"/>
                </a:solidFill>
              </a:rPr>
              <a:t>on</a:t>
            </a:r>
            <a:r>
              <a:rPr lang="en-US" sz="3200" b="1" dirty="0" smtClean="0"/>
              <a:t> the isolation transistor</a:t>
            </a:r>
            <a:endParaRPr lang="en-US" sz="3200" dirty="0" smtClean="0"/>
          </a:p>
        </p:txBody>
      </p:sp>
      <p:sp>
        <p:nvSpPr>
          <p:cNvPr id="93" name="Rectangle 92"/>
          <p:cNvSpPr/>
          <p:nvPr/>
        </p:nvSpPr>
        <p:spPr>
          <a:xfrm>
            <a:off x="3677621" y="5716804"/>
            <a:ext cx="365760" cy="36576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>
              <a:solidFill>
                <a:schemeClr val="tx1"/>
              </a:solidFill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3220421" y="5716804"/>
            <a:ext cx="365760" cy="36576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>
              <a:solidFill>
                <a:schemeClr val="tx1"/>
              </a:solidFill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2763221" y="5716804"/>
            <a:ext cx="365760" cy="36576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>
              <a:solidFill>
                <a:schemeClr val="tx1"/>
              </a:solidFill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2306021" y="5716804"/>
            <a:ext cx="365760" cy="36576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>
              <a:solidFill>
                <a:schemeClr val="tx1"/>
              </a:solidFill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1848821" y="5716804"/>
            <a:ext cx="365760" cy="36576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>
              <a:solidFill>
                <a:schemeClr val="tx1"/>
              </a:solidFill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1391621" y="5716804"/>
            <a:ext cx="365760" cy="36576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>
              <a:solidFill>
                <a:schemeClr val="tx1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571327" y="4419600"/>
            <a:ext cx="2289399" cy="304800"/>
            <a:chOff x="1571327" y="4572000"/>
            <a:chExt cx="2289399" cy="304800"/>
          </a:xfrm>
        </p:grpSpPr>
        <p:cxnSp>
          <p:nvCxnSpPr>
            <p:cNvPr id="156" name="Straight Arrow Connector 155"/>
            <p:cNvCxnSpPr/>
            <p:nvPr/>
          </p:nvCxnSpPr>
          <p:spPr>
            <a:xfrm flipV="1">
              <a:off x="1571327" y="4572000"/>
              <a:ext cx="0" cy="304800"/>
            </a:xfrm>
            <a:prstGeom prst="straightConnector1">
              <a:avLst/>
            </a:prstGeom>
            <a:ln w="25400" cap="rnd">
              <a:solidFill>
                <a:srgbClr val="0000FF"/>
              </a:solidFill>
              <a:headEnd type="oval" w="med" len="med"/>
              <a:tailEnd type="oval" w="med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Straight Arrow Connector 156"/>
            <p:cNvCxnSpPr/>
            <p:nvPr/>
          </p:nvCxnSpPr>
          <p:spPr>
            <a:xfrm flipH="1" flipV="1">
              <a:off x="2029654" y="4573804"/>
              <a:ext cx="685" cy="301192"/>
            </a:xfrm>
            <a:prstGeom prst="straightConnector1">
              <a:avLst/>
            </a:prstGeom>
            <a:ln w="25400" cap="rnd">
              <a:solidFill>
                <a:srgbClr val="0000FF"/>
              </a:solidFill>
              <a:headEnd type="oval" w="med" len="med"/>
              <a:tailEnd type="oval" w="med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Arrow Connector 157"/>
            <p:cNvCxnSpPr/>
            <p:nvPr/>
          </p:nvCxnSpPr>
          <p:spPr>
            <a:xfrm flipH="1" flipV="1">
              <a:off x="2486854" y="4573804"/>
              <a:ext cx="2272" cy="301192"/>
            </a:xfrm>
            <a:prstGeom prst="straightConnector1">
              <a:avLst/>
            </a:prstGeom>
            <a:ln w="25400" cap="rnd">
              <a:solidFill>
                <a:srgbClr val="0000FF"/>
              </a:solidFill>
              <a:headEnd type="oval" w="med" len="med"/>
              <a:tailEnd type="oval" w="med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Straight Arrow Connector 158"/>
            <p:cNvCxnSpPr/>
            <p:nvPr/>
          </p:nvCxnSpPr>
          <p:spPr>
            <a:xfrm flipH="1" flipV="1">
              <a:off x="2944054" y="4573804"/>
              <a:ext cx="2272" cy="301192"/>
            </a:xfrm>
            <a:prstGeom prst="straightConnector1">
              <a:avLst/>
            </a:prstGeom>
            <a:ln w="25400" cap="rnd">
              <a:solidFill>
                <a:srgbClr val="0000FF"/>
              </a:solidFill>
              <a:headEnd type="oval" w="med" len="med"/>
              <a:tailEnd type="oval" w="med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Arrow Connector 159"/>
            <p:cNvCxnSpPr/>
            <p:nvPr/>
          </p:nvCxnSpPr>
          <p:spPr>
            <a:xfrm flipH="1" flipV="1">
              <a:off x="3401254" y="4573804"/>
              <a:ext cx="2272" cy="301192"/>
            </a:xfrm>
            <a:prstGeom prst="straightConnector1">
              <a:avLst/>
            </a:prstGeom>
            <a:ln w="25400" cap="rnd">
              <a:solidFill>
                <a:srgbClr val="0000FF"/>
              </a:solidFill>
              <a:headEnd type="oval" w="med" len="med"/>
              <a:tailEnd type="oval" w="med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Arrow Connector 160"/>
            <p:cNvCxnSpPr/>
            <p:nvPr/>
          </p:nvCxnSpPr>
          <p:spPr>
            <a:xfrm flipH="1" flipV="1">
              <a:off x="3860501" y="4572000"/>
              <a:ext cx="225" cy="302996"/>
            </a:xfrm>
            <a:prstGeom prst="straightConnector1">
              <a:avLst/>
            </a:prstGeom>
            <a:ln w="25400" cap="rnd">
              <a:solidFill>
                <a:srgbClr val="0000FF"/>
              </a:solidFill>
              <a:headEnd type="oval" w="med" len="med"/>
              <a:tailEnd type="oval" w="med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2"/>
          <p:cNvGrpSpPr/>
          <p:nvPr/>
        </p:nvGrpSpPr>
        <p:grpSpPr>
          <a:xfrm>
            <a:off x="901168" y="2438400"/>
            <a:ext cx="6337832" cy="1983004"/>
            <a:chOff x="901168" y="2590800"/>
            <a:chExt cx="6337832" cy="1983004"/>
          </a:xfrm>
        </p:grpSpPr>
        <p:cxnSp>
          <p:nvCxnSpPr>
            <p:cNvPr id="86" name="Straight Arrow Connector 85"/>
            <p:cNvCxnSpPr/>
            <p:nvPr/>
          </p:nvCxnSpPr>
          <p:spPr>
            <a:xfrm flipV="1">
              <a:off x="3858454" y="2590800"/>
              <a:ext cx="0" cy="1983004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med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Arrow Connector 86"/>
            <p:cNvCxnSpPr/>
            <p:nvPr/>
          </p:nvCxnSpPr>
          <p:spPr>
            <a:xfrm flipV="1">
              <a:off x="3401254" y="2590800"/>
              <a:ext cx="0" cy="1983004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med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Arrow Connector 87"/>
            <p:cNvCxnSpPr/>
            <p:nvPr/>
          </p:nvCxnSpPr>
          <p:spPr>
            <a:xfrm flipV="1">
              <a:off x="2944054" y="2590800"/>
              <a:ext cx="0" cy="1983004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med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Arrow Connector 88"/>
            <p:cNvCxnSpPr/>
            <p:nvPr/>
          </p:nvCxnSpPr>
          <p:spPr>
            <a:xfrm flipV="1">
              <a:off x="2486854" y="2590800"/>
              <a:ext cx="0" cy="1983004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med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Arrow Connector 89"/>
            <p:cNvCxnSpPr/>
            <p:nvPr/>
          </p:nvCxnSpPr>
          <p:spPr>
            <a:xfrm flipV="1">
              <a:off x="2029654" y="2590800"/>
              <a:ext cx="0" cy="1983004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med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Arrow Connector 90"/>
            <p:cNvCxnSpPr/>
            <p:nvPr/>
          </p:nvCxnSpPr>
          <p:spPr>
            <a:xfrm flipV="1">
              <a:off x="1572454" y="2590800"/>
              <a:ext cx="0" cy="1983004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med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Arrow Connector 91"/>
            <p:cNvCxnSpPr>
              <a:endCxn id="94" idx="3"/>
            </p:cNvCxnSpPr>
            <p:nvPr/>
          </p:nvCxnSpPr>
          <p:spPr>
            <a:xfrm flipH="1">
              <a:off x="1266928" y="2927884"/>
              <a:ext cx="2944093" cy="0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Rectangle 93"/>
            <p:cNvSpPr/>
            <p:nvPr/>
          </p:nvSpPr>
          <p:spPr>
            <a:xfrm>
              <a:off x="901168" y="2745004"/>
              <a:ext cx="365760" cy="36576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sp>
          <p:nvSpPr>
            <p:cNvPr id="96" name="Oval 95"/>
            <p:cNvSpPr/>
            <p:nvPr/>
          </p:nvSpPr>
          <p:spPr>
            <a:xfrm>
              <a:off x="3682384" y="2748914"/>
              <a:ext cx="365760" cy="36576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99" name="Oval 98"/>
            <p:cNvSpPr/>
            <p:nvPr/>
          </p:nvSpPr>
          <p:spPr>
            <a:xfrm>
              <a:off x="3225184" y="2748914"/>
              <a:ext cx="365760" cy="36576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02" name="Oval 101"/>
            <p:cNvSpPr/>
            <p:nvPr/>
          </p:nvSpPr>
          <p:spPr>
            <a:xfrm>
              <a:off x="2767984" y="2748914"/>
              <a:ext cx="365760" cy="36576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05" name="Oval 104"/>
            <p:cNvSpPr/>
            <p:nvPr/>
          </p:nvSpPr>
          <p:spPr>
            <a:xfrm>
              <a:off x="2310784" y="2748914"/>
              <a:ext cx="365760" cy="36576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08" name="Oval 107"/>
            <p:cNvSpPr/>
            <p:nvPr/>
          </p:nvSpPr>
          <p:spPr>
            <a:xfrm>
              <a:off x="1853584" y="2748914"/>
              <a:ext cx="365760" cy="36576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11" name="Oval 110"/>
            <p:cNvSpPr/>
            <p:nvPr/>
          </p:nvSpPr>
          <p:spPr>
            <a:xfrm>
              <a:off x="1396384" y="2748914"/>
              <a:ext cx="365760" cy="36576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cxnSp>
          <p:nvCxnSpPr>
            <p:cNvPr id="112" name="Straight Arrow Connector 111"/>
            <p:cNvCxnSpPr>
              <a:endCxn id="113" idx="3"/>
            </p:cNvCxnSpPr>
            <p:nvPr/>
          </p:nvCxnSpPr>
          <p:spPr>
            <a:xfrm flipH="1">
              <a:off x="1266928" y="3394610"/>
              <a:ext cx="2944093" cy="0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" name="Rectangle 112"/>
            <p:cNvSpPr/>
            <p:nvPr/>
          </p:nvSpPr>
          <p:spPr>
            <a:xfrm>
              <a:off x="901168" y="3211730"/>
              <a:ext cx="365760" cy="36576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sp>
          <p:nvSpPr>
            <p:cNvPr id="114" name="Oval 113"/>
            <p:cNvSpPr/>
            <p:nvPr/>
          </p:nvSpPr>
          <p:spPr>
            <a:xfrm>
              <a:off x="3682384" y="3215640"/>
              <a:ext cx="365760" cy="36576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15" name="Oval 114"/>
            <p:cNvSpPr/>
            <p:nvPr/>
          </p:nvSpPr>
          <p:spPr>
            <a:xfrm>
              <a:off x="3225184" y="3215640"/>
              <a:ext cx="365760" cy="36576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16" name="Oval 115"/>
            <p:cNvSpPr/>
            <p:nvPr/>
          </p:nvSpPr>
          <p:spPr>
            <a:xfrm>
              <a:off x="2767984" y="3215640"/>
              <a:ext cx="365760" cy="36576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17" name="Oval 116"/>
            <p:cNvSpPr/>
            <p:nvPr/>
          </p:nvSpPr>
          <p:spPr>
            <a:xfrm>
              <a:off x="2310784" y="3215640"/>
              <a:ext cx="365760" cy="36576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18" name="Oval 117"/>
            <p:cNvSpPr/>
            <p:nvPr/>
          </p:nvSpPr>
          <p:spPr>
            <a:xfrm>
              <a:off x="1853584" y="3215640"/>
              <a:ext cx="365760" cy="36576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19" name="Oval 118"/>
            <p:cNvSpPr/>
            <p:nvPr/>
          </p:nvSpPr>
          <p:spPr>
            <a:xfrm>
              <a:off x="1396384" y="3215640"/>
              <a:ext cx="365760" cy="36576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cxnSp>
          <p:nvCxnSpPr>
            <p:cNvPr id="120" name="Straight Arrow Connector 119"/>
            <p:cNvCxnSpPr>
              <a:endCxn id="121" idx="3"/>
            </p:cNvCxnSpPr>
            <p:nvPr/>
          </p:nvCxnSpPr>
          <p:spPr>
            <a:xfrm flipH="1">
              <a:off x="1266928" y="3851810"/>
              <a:ext cx="2944093" cy="0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1" name="Rectangle 120"/>
            <p:cNvSpPr/>
            <p:nvPr/>
          </p:nvSpPr>
          <p:spPr>
            <a:xfrm>
              <a:off x="901168" y="3668930"/>
              <a:ext cx="365760" cy="36576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sp>
          <p:nvSpPr>
            <p:cNvPr id="122" name="Oval 121"/>
            <p:cNvSpPr/>
            <p:nvPr/>
          </p:nvSpPr>
          <p:spPr>
            <a:xfrm>
              <a:off x="3682384" y="3672840"/>
              <a:ext cx="365760" cy="36576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23" name="Oval 122"/>
            <p:cNvSpPr/>
            <p:nvPr/>
          </p:nvSpPr>
          <p:spPr>
            <a:xfrm>
              <a:off x="3225184" y="3672840"/>
              <a:ext cx="365760" cy="36576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24" name="Oval 123"/>
            <p:cNvSpPr/>
            <p:nvPr/>
          </p:nvSpPr>
          <p:spPr>
            <a:xfrm>
              <a:off x="2767984" y="3672840"/>
              <a:ext cx="365760" cy="36576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25" name="Oval 124"/>
            <p:cNvSpPr/>
            <p:nvPr/>
          </p:nvSpPr>
          <p:spPr>
            <a:xfrm>
              <a:off x="2310784" y="3672840"/>
              <a:ext cx="365760" cy="36576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26" name="Oval 125"/>
            <p:cNvSpPr/>
            <p:nvPr/>
          </p:nvSpPr>
          <p:spPr>
            <a:xfrm>
              <a:off x="1853584" y="3672840"/>
              <a:ext cx="365760" cy="36576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27" name="Oval 126"/>
            <p:cNvSpPr/>
            <p:nvPr/>
          </p:nvSpPr>
          <p:spPr>
            <a:xfrm>
              <a:off x="1396384" y="3672840"/>
              <a:ext cx="365760" cy="36576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cxnSp>
          <p:nvCxnSpPr>
            <p:cNvPr id="128" name="Straight Arrow Connector 127"/>
            <p:cNvCxnSpPr>
              <a:endCxn id="129" idx="3"/>
            </p:cNvCxnSpPr>
            <p:nvPr/>
          </p:nvCxnSpPr>
          <p:spPr>
            <a:xfrm flipH="1">
              <a:off x="1266928" y="4309010"/>
              <a:ext cx="2944093" cy="0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9" name="Rectangle 128"/>
            <p:cNvSpPr/>
            <p:nvPr/>
          </p:nvSpPr>
          <p:spPr>
            <a:xfrm>
              <a:off x="901168" y="4126130"/>
              <a:ext cx="365760" cy="36576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sp>
          <p:nvSpPr>
            <p:cNvPr id="130" name="Oval 129"/>
            <p:cNvSpPr/>
            <p:nvPr/>
          </p:nvSpPr>
          <p:spPr>
            <a:xfrm>
              <a:off x="3682384" y="4130040"/>
              <a:ext cx="365760" cy="36576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31" name="Oval 130"/>
            <p:cNvSpPr/>
            <p:nvPr/>
          </p:nvSpPr>
          <p:spPr>
            <a:xfrm>
              <a:off x="3225184" y="4130040"/>
              <a:ext cx="365760" cy="36576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32" name="Oval 131"/>
            <p:cNvSpPr/>
            <p:nvPr/>
          </p:nvSpPr>
          <p:spPr>
            <a:xfrm>
              <a:off x="2767984" y="4130040"/>
              <a:ext cx="365760" cy="36576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33" name="Oval 132"/>
            <p:cNvSpPr/>
            <p:nvPr/>
          </p:nvSpPr>
          <p:spPr>
            <a:xfrm>
              <a:off x="2310784" y="4130040"/>
              <a:ext cx="365760" cy="36576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35" name="Oval 134"/>
            <p:cNvSpPr/>
            <p:nvPr/>
          </p:nvSpPr>
          <p:spPr>
            <a:xfrm>
              <a:off x="1853584" y="4130040"/>
              <a:ext cx="365760" cy="36576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36" name="Oval 135"/>
            <p:cNvSpPr/>
            <p:nvPr/>
          </p:nvSpPr>
          <p:spPr>
            <a:xfrm>
              <a:off x="1396384" y="4130040"/>
              <a:ext cx="365760" cy="36576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cxnSp>
          <p:nvCxnSpPr>
            <p:cNvPr id="163" name="Straight Arrow Connector 162"/>
            <p:cNvCxnSpPr/>
            <p:nvPr/>
          </p:nvCxnSpPr>
          <p:spPr>
            <a:xfrm>
              <a:off x="4406366" y="2819400"/>
              <a:ext cx="0" cy="1592892"/>
            </a:xfrm>
            <a:prstGeom prst="straightConnector1">
              <a:avLst/>
            </a:prstGeom>
            <a:ln w="25400">
              <a:solidFill>
                <a:srgbClr val="FF0000"/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Arrow Connector 163"/>
            <p:cNvCxnSpPr/>
            <p:nvPr/>
          </p:nvCxnSpPr>
          <p:spPr>
            <a:xfrm flipH="1" flipV="1">
              <a:off x="4330168" y="2737763"/>
              <a:ext cx="76198" cy="81637"/>
            </a:xfrm>
            <a:prstGeom prst="straightConnector1">
              <a:avLst/>
            </a:prstGeom>
            <a:ln w="25400">
              <a:solidFill>
                <a:srgbClr val="FF0000"/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Arrow Connector 164"/>
            <p:cNvCxnSpPr/>
            <p:nvPr/>
          </p:nvCxnSpPr>
          <p:spPr>
            <a:xfrm flipV="1">
              <a:off x="4330168" y="4412292"/>
              <a:ext cx="76198" cy="83508"/>
            </a:xfrm>
            <a:prstGeom prst="straightConnector1">
              <a:avLst/>
            </a:prstGeom>
            <a:ln w="25400">
              <a:solidFill>
                <a:srgbClr val="FF0000"/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6" name="Rectangle 165"/>
            <p:cNvSpPr/>
            <p:nvPr/>
          </p:nvSpPr>
          <p:spPr>
            <a:xfrm>
              <a:off x="4419600" y="3429000"/>
              <a:ext cx="2819400" cy="381002"/>
            </a:xfrm>
            <a:prstGeom prst="rect">
              <a:avLst/>
            </a:prstGeom>
            <a:noFill/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3200" b="1" i="1" smtClean="0">
                  <a:solidFill>
                    <a:srgbClr val="FF0000"/>
                  </a:solidFill>
                </a:rPr>
                <a:t>Far Segment</a:t>
              </a:r>
              <a:endParaRPr lang="en-US" sz="3200" b="1" i="1">
                <a:solidFill>
                  <a:srgbClr val="FF0000"/>
                </a:solidFill>
              </a:endParaRPr>
            </a:p>
          </p:txBody>
        </p:sp>
      </p:grpSp>
      <p:sp>
        <p:nvSpPr>
          <p:cNvPr id="85" name="Rectangle 84"/>
          <p:cNvSpPr/>
          <p:nvPr/>
        </p:nvSpPr>
        <p:spPr>
          <a:xfrm>
            <a:off x="4419600" y="4343399"/>
            <a:ext cx="3733800" cy="451763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i="1" smtClean="0">
                <a:solidFill>
                  <a:schemeClr val="tx1"/>
                </a:solidFill>
              </a:rPr>
              <a:t>Isolation Transistor</a:t>
            </a:r>
            <a:endParaRPr lang="en-US" sz="3200" b="1" i="1">
              <a:solidFill>
                <a:schemeClr val="tx1"/>
              </a:solidFill>
            </a:endParaRPr>
          </a:p>
        </p:txBody>
      </p:sp>
      <p:grpSp>
        <p:nvGrpSpPr>
          <p:cNvPr id="194" name="Group 193"/>
          <p:cNvGrpSpPr/>
          <p:nvPr/>
        </p:nvGrpSpPr>
        <p:grpSpPr>
          <a:xfrm>
            <a:off x="1570270" y="4419600"/>
            <a:ext cx="2439752" cy="304800"/>
            <a:chOff x="1725846" y="4724400"/>
            <a:chExt cx="2439752" cy="304800"/>
          </a:xfrm>
        </p:grpSpPr>
        <p:cxnSp>
          <p:nvCxnSpPr>
            <p:cNvPr id="195" name="Straight Arrow Connector 194"/>
            <p:cNvCxnSpPr/>
            <p:nvPr/>
          </p:nvCxnSpPr>
          <p:spPr>
            <a:xfrm flipV="1">
              <a:off x="1725846" y="4726204"/>
              <a:ext cx="145590" cy="302996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oval" w="med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Straight Arrow Connector 195"/>
            <p:cNvCxnSpPr/>
            <p:nvPr/>
          </p:nvCxnSpPr>
          <p:spPr>
            <a:xfrm flipV="1">
              <a:off x="2189621" y="4724400"/>
              <a:ext cx="145590" cy="302996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oval" w="med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Straight Arrow Connector 196"/>
            <p:cNvCxnSpPr/>
            <p:nvPr/>
          </p:nvCxnSpPr>
          <p:spPr>
            <a:xfrm flipV="1">
              <a:off x="2648408" y="4724400"/>
              <a:ext cx="145590" cy="302996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oval" w="med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Straight Arrow Connector 197"/>
            <p:cNvCxnSpPr/>
            <p:nvPr/>
          </p:nvCxnSpPr>
          <p:spPr>
            <a:xfrm flipV="1">
              <a:off x="3105608" y="4724400"/>
              <a:ext cx="145590" cy="302996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oval" w="med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Straight Arrow Connector 198"/>
            <p:cNvCxnSpPr/>
            <p:nvPr/>
          </p:nvCxnSpPr>
          <p:spPr>
            <a:xfrm flipV="1">
              <a:off x="3562808" y="4724400"/>
              <a:ext cx="145590" cy="302996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oval" w="med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Straight Arrow Connector 199"/>
            <p:cNvCxnSpPr/>
            <p:nvPr/>
          </p:nvCxnSpPr>
          <p:spPr>
            <a:xfrm flipV="1">
              <a:off x="4020008" y="4724400"/>
              <a:ext cx="145590" cy="302996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oval" w="med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1" name="Rectangle 200"/>
          <p:cNvSpPr/>
          <p:nvPr/>
        </p:nvSpPr>
        <p:spPr>
          <a:xfrm>
            <a:off x="4419600" y="4306635"/>
            <a:ext cx="4556760" cy="451761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i="1" smtClean="0">
                <a:solidFill>
                  <a:schemeClr val="tx1"/>
                </a:solidFill>
              </a:rPr>
              <a:t>Isolation Transistor (</a:t>
            </a:r>
            <a:r>
              <a:rPr lang="en-US" sz="4000" b="1" i="1" smtClean="0">
                <a:solidFill>
                  <a:srgbClr val="0000FF"/>
                </a:solidFill>
              </a:rPr>
              <a:t>on</a:t>
            </a:r>
            <a:r>
              <a:rPr lang="en-US" sz="3200" b="1" i="1" smtClean="0">
                <a:solidFill>
                  <a:schemeClr val="tx1"/>
                </a:solidFill>
              </a:rPr>
              <a:t>)</a:t>
            </a:r>
            <a:endParaRPr lang="en-US" sz="3200" b="1" i="1">
              <a:solidFill>
                <a:schemeClr val="tx1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508125" y="4422775"/>
            <a:ext cx="2438400" cy="304800"/>
            <a:chOff x="1498600" y="4584700"/>
            <a:chExt cx="2438400" cy="304800"/>
          </a:xfrm>
        </p:grpSpPr>
        <p:grpSp>
          <p:nvGrpSpPr>
            <p:cNvPr id="202" name="Group 201"/>
            <p:cNvGrpSpPr/>
            <p:nvPr/>
          </p:nvGrpSpPr>
          <p:grpSpPr>
            <a:xfrm>
              <a:off x="1498600" y="4599941"/>
              <a:ext cx="152400" cy="289559"/>
              <a:chOff x="7460457" y="4892041"/>
              <a:chExt cx="152400" cy="289559"/>
            </a:xfrm>
          </p:grpSpPr>
          <p:cxnSp>
            <p:nvCxnSpPr>
              <p:cNvPr id="203" name="Straight Arrow Connector 202"/>
              <p:cNvCxnSpPr/>
              <p:nvPr/>
            </p:nvCxnSpPr>
            <p:spPr>
              <a:xfrm flipH="1" flipV="1">
                <a:off x="7529287" y="4892041"/>
                <a:ext cx="83570" cy="46369"/>
              </a:xfrm>
              <a:prstGeom prst="straightConnector1">
                <a:avLst/>
              </a:prstGeom>
              <a:ln w="25400" cap="rnd">
                <a:solidFill>
                  <a:srgbClr val="0000FF"/>
                </a:solidFill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Arrow Connector 203"/>
              <p:cNvCxnSpPr/>
              <p:nvPr/>
            </p:nvCxnSpPr>
            <p:spPr>
              <a:xfrm>
                <a:off x="7460457" y="4938410"/>
                <a:ext cx="152400" cy="0"/>
              </a:xfrm>
              <a:prstGeom prst="straightConnector1">
                <a:avLst/>
              </a:prstGeom>
              <a:ln w="25400" cap="rnd">
                <a:solidFill>
                  <a:srgbClr val="0000FF"/>
                </a:solidFill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Straight Arrow Connector 204"/>
              <p:cNvCxnSpPr/>
              <p:nvPr/>
            </p:nvCxnSpPr>
            <p:spPr>
              <a:xfrm flipH="1" flipV="1">
                <a:off x="7460457" y="4938410"/>
                <a:ext cx="152400" cy="62764"/>
              </a:xfrm>
              <a:prstGeom prst="straightConnector1">
                <a:avLst/>
              </a:prstGeom>
              <a:ln w="25400" cap="rnd">
                <a:solidFill>
                  <a:srgbClr val="0000FF"/>
                </a:solidFill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Arrow Connector 205"/>
              <p:cNvCxnSpPr/>
              <p:nvPr/>
            </p:nvCxnSpPr>
            <p:spPr>
              <a:xfrm>
                <a:off x="7460457" y="5001174"/>
                <a:ext cx="152400" cy="0"/>
              </a:xfrm>
              <a:prstGeom prst="straightConnector1">
                <a:avLst/>
              </a:prstGeom>
              <a:ln w="25400" cap="rnd">
                <a:solidFill>
                  <a:srgbClr val="0000FF"/>
                </a:solidFill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7" name="Straight Arrow Connector 206"/>
              <p:cNvCxnSpPr/>
              <p:nvPr/>
            </p:nvCxnSpPr>
            <p:spPr>
              <a:xfrm flipH="1" flipV="1">
                <a:off x="7460457" y="5003282"/>
                <a:ext cx="152400" cy="62764"/>
              </a:xfrm>
              <a:prstGeom prst="straightConnector1">
                <a:avLst/>
              </a:prstGeom>
              <a:ln w="25400" cap="rnd">
                <a:solidFill>
                  <a:srgbClr val="0000FF"/>
                </a:solidFill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8" name="Straight Arrow Connector 207"/>
              <p:cNvCxnSpPr/>
              <p:nvPr/>
            </p:nvCxnSpPr>
            <p:spPr>
              <a:xfrm>
                <a:off x="7460457" y="5068427"/>
                <a:ext cx="152400" cy="0"/>
              </a:xfrm>
              <a:prstGeom prst="straightConnector1">
                <a:avLst/>
              </a:prstGeom>
              <a:ln w="25400" cap="rnd">
                <a:solidFill>
                  <a:srgbClr val="0000FF"/>
                </a:solidFill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9" name="Straight Arrow Connector 208"/>
              <p:cNvCxnSpPr/>
              <p:nvPr/>
            </p:nvCxnSpPr>
            <p:spPr>
              <a:xfrm flipH="1" flipV="1">
                <a:off x="7460457" y="5067577"/>
                <a:ext cx="152400" cy="62764"/>
              </a:xfrm>
              <a:prstGeom prst="straightConnector1">
                <a:avLst/>
              </a:prstGeom>
              <a:ln w="25400" cap="rnd">
                <a:solidFill>
                  <a:srgbClr val="0000FF"/>
                </a:solidFill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0" name="Straight Arrow Connector 209"/>
              <p:cNvCxnSpPr/>
              <p:nvPr/>
            </p:nvCxnSpPr>
            <p:spPr>
              <a:xfrm>
                <a:off x="7460457" y="5130341"/>
                <a:ext cx="152400" cy="2381"/>
              </a:xfrm>
              <a:prstGeom prst="straightConnector1">
                <a:avLst/>
              </a:prstGeom>
              <a:ln w="25400" cap="rnd">
                <a:solidFill>
                  <a:srgbClr val="0000FF"/>
                </a:solidFill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1" name="Straight Arrow Connector 210"/>
              <p:cNvCxnSpPr/>
              <p:nvPr/>
            </p:nvCxnSpPr>
            <p:spPr>
              <a:xfrm flipH="1" flipV="1">
                <a:off x="7460457" y="5135103"/>
                <a:ext cx="70876" cy="46497"/>
              </a:xfrm>
              <a:prstGeom prst="straightConnector1">
                <a:avLst/>
              </a:prstGeom>
              <a:ln w="25400" cap="rnd">
                <a:solidFill>
                  <a:srgbClr val="0000FF"/>
                </a:solidFill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2" name="Group 211"/>
            <p:cNvGrpSpPr/>
            <p:nvPr/>
          </p:nvGrpSpPr>
          <p:grpSpPr>
            <a:xfrm>
              <a:off x="1955800" y="4584700"/>
              <a:ext cx="152400" cy="289559"/>
              <a:chOff x="7460457" y="4892041"/>
              <a:chExt cx="152400" cy="289559"/>
            </a:xfrm>
          </p:grpSpPr>
          <p:cxnSp>
            <p:nvCxnSpPr>
              <p:cNvPr id="213" name="Straight Arrow Connector 212"/>
              <p:cNvCxnSpPr/>
              <p:nvPr/>
            </p:nvCxnSpPr>
            <p:spPr>
              <a:xfrm flipH="1" flipV="1">
                <a:off x="7529287" y="4892041"/>
                <a:ext cx="83570" cy="46369"/>
              </a:xfrm>
              <a:prstGeom prst="straightConnector1">
                <a:avLst/>
              </a:prstGeom>
              <a:ln w="25400" cap="rnd">
                <a:solidFill>
                  <a:srgbClr val="0000FF"/>
                </a:solidFill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4" name="Straight Arrow Connector 213"/>
              <p:cNvCxnSpPr/>
              <p:nvPr/>
            </p:nvCxnSpPr>
            <p:spPr>
              <a:xfrm>
                <a:off x="7460457" y="4938410"/>
                <a:ext cx="152400" cy="0"/>
              </a:xfrm>
              <a:prstGeom prst="straightConnector1">
                <a:avLst/>
              </a:prstGeom>
              <a:ln w="25400" cap="rnd">
                <a:solidFill>
                  <a:srgbClr val="0000FF"/>
                </a:solidFill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5" name="Straight Arrow Connector 214"/>
              <p:cNvCxnSpPr/>
              <p:nvPr/>
            </p:nvCxnSpPr>
            <p:spPr>
              <a:xfrm flipH="1" flipV="1">
                <a:off x="7460457" y="4938410"/>
                <a:ext cx="152400" cy="62764"/>
              </a:xfrm>
              <a:prstGeom prst="straightConnector1">
                <a:avLst/>
              </a:prstGeom>
              <a:ln w="25400" cap="rnd">
                <a:solidFill>
                  <a:srgbClr val="0000FF"/>
                </a:solidFill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6" name="Straight Arrow Connector 215"/>
              <p:cNvCxnSpPr/>
              <p:nvPr/>
            </p:nvCxnSpPr>
            <p:spPr>
              <a:xfrm>
                <a:off x="7460457" y="5001174"/>
                <a:ext cx="152400" cy="0"/>
              </a:xfrm>
              <a:prstGeom prst="straightConnector1">
                <a:avLst/>
              </a:prstGeom>
              <a:ln w="25400" cap="rnd">
                <a:solidFill>
                  <a:srgbClr val="0000FF"/>
                </a:solidFill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7" name="Straight Arrow Connector 216"/>
              <p:cNvCxnSpPr/>
              <p:nvPr/>
            </p:nvCxnSpPr>
            <p:spPr>
              <a:xfrm flipH="1" flipV="1">
                <a:off x="7460457" y="5003282"/>
                <a:ext cx="152400" cy="62764"/>
              </a:xfrm>
              <a:prstGeom prst="straightConnector1">
                <a:avLst/>
              </a:prstGeom>
              <a:ln w="25400" cap="rnd">
                <a:solidFill>
                  <a:srgbClr val="0000FF"/>
                </a:solidFill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8" name="Straight Arrow Connector 217"/>
              <p:cNvCxnSpPr/>
              <p:nvPr/>
            </p:nvCxnSpPr>
            <p:spPr>
              <a:xfrm>
                <a:off x="7460457" y="5068427"/>
                <a:ext cx="152400" cy="0"/>
              </a:xfrm>
              <a:prstGeom prst="straightConnector1">
                <a:avLst/>
              </a:prstGeom>
              <a:ln w="25400" cap="rnd">
                <a:solidFill>
                  <a:srgbClr val="0000FF"/>
                </a:solidFill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9" name="Straight Arrow Connector 218"/>
              <p:cNvCxnSpPr/>
              <p:nvPr/>
            </p:nvCxnSpPr>
            <p:spPr>
              <a:xfrm flipH="1" flipV="1">
                <a:off x="7460457" y="5067577"/>
                <a:ext cx="152400" cy="62764"/>
              </a:xfrm>
              <a:prstGeom prst="straightConnector1">
                <a:avLst/>
              </a:prstGeom>
              <a:ln w="25400" cap="rnd">
                <a:solidFill>
                  <a:srgbClr val="0000FF"/>
                </a:solidFill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0" name="Straight Arrow Connector 219"/>
              <p:cNvCxnSpPr/>
              <p:nvPr/>
            </p:nvCxnSpPr>
            <p:spPr>
              <a:xfrm>
                <a:off x="7460457" y="5130341"/>
                <a:ext cx="152400" cy="2381"/>
              </a:xfrm>
              <a:prstGeom prst="straightConnector1">
                <a:avLst/>
              </a:prstGeom>
              <a:ln w="25400" cap="rnd">
                <a:solidFill>
                  <a:srgbClr val="0000FF"/>
                </a:solidFill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1" name="Straight Arrow Connector 220"/>
              <p:cNvCxnSpPr/>
              <p:nvPr/>
            </p:nvCxnSpPr>
            <p:spPr>
              <a:xfrm flipH="1" flipV="1">
                <a:off x="7460457" y="5135103"/>
                <a:ext cx="70876" cy="46497"/>
              </a:xfrm>
              <a:prstGeom prst="straightConnector1">
                <a:avLst/>
              </a:prstGeom>
              <a:ln w="25400" cap="rnd">
                <a:solidFill>
                  <a:srgbClr val="0000FF"/>
                </a:solidFill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22" name="Group 221"/>
            <p:cNvGrpSpPr/>
            <p:nvPr/>
          </p:nvGrpSpPr>
          <p:grpSpPr>
            <a:xfrm>
              <a:off x="2413000" y="4599941"/>
              <a:ext cx="152400" cy="289559"/>
              <a:chOff x="7460457" y="4892041"/>
              <a:chExt cx="152400" cy="289559"/>
            </a:xfrm>
          </p:grpSpPr>
          <p:cxnSp>
            <p:nvCxnSpPr>
              <p:cNvPr id="223" name="Straight Arrow Connector 222"/>
              <p:cNvCxnSpPr/>
              <p:nvPr/>
            </p:nvCxnSpPr>
            <p:spPr>
              <a:xfrm flipH="1" flipV="1">
                <a:off x="7529287" y="4892041"/>
                <a:ext cx="83570" cy="46369"/>
              </a:xfrm>
              <a:prstGeom prst="straightConnector1">
                <a:avLst/>
              </a:prstGeom>
              <a:ln w="25400" cap="rnd">
                <a:solidFill>
                  <a:srgbClr val="0000FF"/>
                </a:solidFill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4" name="Straight Arrow Connector 223"/>
              <p:cNvCxnSpPr/>
              <p:nvPr/>
            </p:nvCxnSpPr>
            <p:spPr>
              <a:xfrm>
                <a:off x="7460457" y="4938410"/>
                <a:ext cx="152400" cy="0"/>
              </a:xfrm>
              <a:prstGeom prst="straightConnector1">
                <a:avLst/>
              </a:prstGeom>
              <a:ln w="25400" cap="rnd">
                <a:solidFill>
                  <a:srgbClr val="0000FF"/>
                </a:solidFill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5" name="Straight Arrow Connector 224"/>
              <p:cNvCxnSpPr/>
              <p:nvPr/>
            </p:nvCxnSpPr>
            <p:spPr>
              <a:xfrm flipH="1" flipV="1">
                <a:off x="7460457" y="4938410"/>
                <a:ext cx="152400" cy="62764"/>
              </a:xfrm>
              <a:prstGeom prst="straightConnector1">
                <a:avLst/>
              </a:prstGeom>
              <a:ln w="25400" cap="rnd">
                <a:solidFill>
                  <a:srgbClr val="0000FF"/>
                </a:solidFill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6" name="Straight Arrow Connector 225"/>
              <p:cNvCxnSpPr/>
              <p:nvPr/>
            </p:nvCxnSpPr>
            <p:spPr>
              <a:xfrm>
                <a:off x="7460457" y="5001174"/>
                <a:ext cx="152400" cy="0"/>
              </a:xfrm>
              <a:prstGeom prst="straightConnector1">
                <a:avLst/>
              </a:prstGeom>
              <a:ln w="25400" cap="rnd">
                <a:solidFill>
                  <a:srgbClr val="0000FF"/>
                </a:solidFill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7" name="Straight Arrow Connector 226"/>
              <p:cNvCxnSpPr/>
              <p:nvPr/>
            </p:nvCxnSpPr>
            <p:spPr>
              <a:xfrm flipH="1" flipV="1">
                <a:off x="7460457" y="5003282"/>
                <a:ext cx="152400" cy="62764"/>
              </a:xfrm>
              <a:prstGeom prst="straightConnector1">
                <a:avLst/>
              </a:prstGeom>
              <a:ln w="25400" cap="rnd">
                <a:solidFill>
                  <a:srgbClr val="0000FF"/>
                </a:solidFill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8" name="Straight Arrow Connector 227"/>
              <p:cNvCxnSpPr/>
              <p:nvPr/>
            </p:nvCxnSpPr>
            <p:spPr>
              <a:xfrm>
                <a:off x="7460457" y="5068427"/>
                <a:ext cx="152400" cy="0"/>
              </a:xfrm>
              <a:prstGeom prst="straightConnector1">
                <a:avLst/>
              </a:prstGeom>
              <a:ln w="25400" cap="rnd">
                <a:solidFill>
                  <a:srgbClr val="0000FF"/>
                </a:solidFill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9" name="Straight Arrow Connector 228"/>
              <p:cNvCxnSpPr/>
              <p:nvPr/>
            </p:nvCxnSpPr>
            <p:spPr>
              <a:xfrm flipH="1" flipV="1">
                <a:off x="7460457" y="5067577"/>
                <a:ext cx="152400" cy="62764"/>
              </a:xfrm>
              <a:prstGeom prst="straightConnector1">
                <a:avLst/>
              </a:prstGeom>
              <a:ln w="25400" cap="rnd">
                <a:solidFill>
                  <a:srgbClr val="0000FF"/>
                </a:solidFill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0" name="Straight Arrow Connector 229"/>
              <p:cNvCxnSpPr/>
              <p:nvPr/>
            </p:nvCxnSpPr>
            <p:spPr>
              <a:xfrm>
                <a:off x="7460457" y="5130341"/>
                <a:ext cx="152400" cy="2381"/>
              </a:xfrm>
              <a:prstGeom prst="straightConnector1">
                <a:avLst/>
              </a:prstGeom>
              <a:ln w="25400" cap="rnd">
                <a:solidFill>
                  <a:srgbClr val="0000FF"/>
                </a:solidFill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1" name="Straight Arrow Connector 230"/>
              <p:cNvCxnSpPr/>
              <p:nvPr/>
            </p:nvCxnSpPr>
            <p:spPr>
              <a:xfrm flipH="1" flipV="1">
                <a:off x="7460457" y="5135103"/>
                <a:ext cx="70876" cy="46497"/>
              </a:xfrm>
              <a:prstGeom prst="straightConnector1">
                <a:avLst/>
              </a:prstGeom>
              <a:ln w="25400" cap="rnd">
                <a:solidFill>
                  <a:srgbClr val="0000FF"/>
                </a:solidFill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2" name="Group 231"/>
            <p:cNvGrpSpPr/>
            <p:nvPr/>
          </p:nvGrpSpPr>
          <p:grpSpPr>
            <a:xfrm>
              <a:off x="2870200" y="4584700"/>
              <a:ext cx="152400" cy="289559"/>
              <a:chOff x="7460457" y="4892041"/>
              <a:chExt cx="152400" cy="289559"/>
            </a:xfrm>
          </p:grpSpPr>
          <p:cxnSp>
            <p:nvCxnSpPr>
              <p:cNvPr id="233" name="Straight Arrow Connector 232"/>
              <p:cNvCxnSpPr/>
              <p:nvPr/>
            </p:nvCxnSpPr>
            <p:spPr>
              <a:xfrm flipH="1" flipV="1">
                <a:off x="7529287" y="4892041"/>
                <a:ext cx="83570" cy="46369"/>
              </a:xfrm>
              <a:prstGeom prst="straightConnector1">
                <a:avLst/>
              </a:prstGeom>
              <a:ln w="25400" cap="rnd">
                <a:solidFill>
                  <a:srgbClr val="0000FF"/>
                </a:solidFill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4" name="Straight Arrow Connector 233"/>
              <p:cNvCxnSpPr/>
              <p:nvPr/>
            </p:nvCxnSpPr>
            <p:spPr>
              <a:xfrm>
                <a:off x="7460457" y="4938410"/>
                <a:ext cx="152400" cy="0"/>
              </a:xfrm>
              <a:prstGeom prst="straightConnector1">
                <a:avLst/>
              </a:prstGeom>
              <a:ln w="25400" cap="rnd">
                <a:solidFill>
                  <a:srgbClr val="0000FF"/>
                </a:solidFill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5" name="Straight Arrow Connector 234"/>
              <p:cNvCxnSpPr/>
              <p:nvPr/>
            </p:nvCxnSpPr>
            <p:spPr>
              <a:xfrm flipH="1" flipV="1">
                <a:off x="7460457" y="4938410"/>
                <a:ext cx="152400" cy="62764"/>
              </a:xfrm>
              <a:prstGeom prst="straightConnector1">
                <a:avLst/>
              </a:prstGeom>
              <a:ln w="25400" cap="rnd">
                <a:solidFill>
                  <a:srgbClr val="0000FF"/>
                </a:solidFill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6" name="Straight Arrow Connector 235"/>
              <p:cNvCxnSpPr/>
              <p:nvPr/>
            </p:nvCxnSpPr>
            <p:spPr>
              <a:xfrm>
                <a:off x="7460457" y="5001174"/>
                <a:ext cx="152400" cy="0"/>
              </a:xfrm>
              <a:prstGeom prst="straightConnector1">
                <a:avLst/>
              </a:prstGeom>
              <a:ln w="25400" cap="rnd">
                <a:solidFill>
                  <a:srgbClr val="0000FF"/>
                </a:solidFill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7" name="Straight Arrow Connector 236"/>
              <p:cNvCxnSpPr/>
              <p:nvPr/>
            </p:nvCxnSpPr>
            <p:spPr>
              <a:xfrm flipH="1" flipV="1">
                <a:off x="7460457" y="5003282"/>
                <a:ext cx="152400" cy="62764"/>
              </a:xfrm>
              <a:prstGeom prst="straightConnector1">
                <a:avLst/>
              </a:prstGeom>
              <a:ln w="25400" cap="rnd">
                <a:solidFill>
                  <a:srgbClr val="0000FF"/>
                </a:solidFill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8" name="Straight Arrow Connector 237"/>
              <p:cNvCxnSpPr/>
              <p:nvPr/>
            </p:nvCxnSpPr>
            <p:spPr>
              <a:xfrm>
                <a:off x="7460457" y="5068427"/>
                <a:ext cx="152400" cy="0"/>
              </a:xfrm>
              <a:prstGeom prst="straightConnector1">
                <a:avLst/>
              </a:prstGeom>
              <a:ln w="25400" cap="rnd">
                <a:solidFill>
                  <a:srgbClr val="0000FF"/>
                </a:solidFill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9" name="Straight Arrow Connector 238"/>
              <p:cNvCxnSpPr/>
              <p:nvPr/>
            </p:nvCxnSpPr>
            <p:spPr>
              <a:xfrm flipH="1" flipV="1">
                <a:off x="7460457" y="5067577"/>
                <a:ext cx="152400" cy="62764"/>
              </a:xfrm>
              <a:prstGeom prst="straightConnector1">
                <a:avLst/>
              </a:prstGeom>
              <a:ln w="25400" cap="rnd">
                <a:solidFill>
                  <a:srgbClr val="0000FF"/>
                </a:solidFill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0" name="Straight Arrow Connector 239"/>
              <p:cNvCxnSpPr/>
              <p:nvPr/>
            </p:nvCxnSpPr>
            <p:spPr>
              <a:xfrm>
                <a:off x="7460457" y="5130341"/>
                <a:ext cx="152400" cy="2381"/>
              </a:xfrm>
              <a:prstGeom prst="straightConnector1">
                <a:avLst/>
              </a:prstGeom>
              <a:ln w="25400" cap="rnd">
                <a:solidFill>
                  <a:srgbClr val="0000FF"/>
                </a:solidFill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1" name="Straight Arrow Connector 240"/>
              <p:cNvCxnSpPr/>
              <p:nvPr/>
            </p:nvCxnSpPr>
            <p:spPr>
              <a:xfrm flipH="1" flipV="1">
                <a:off x="7460457" y="5135103"/>
                <a:ext cx="70876" cy="46497"/>
              </a:xfrm>
              <a:prstGeom prst="straightConnector1">
                <a:avLst/>
              </a:prstGeom>
              <a:ln w="25400" cap="rnd">
                <a:solidFill>
                  <a:srgbClr val="0000FF"/>
                </a:solidFill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2" name="Group 241"/>
            <p:cNvGrpSpPr/>
            <p:nvPr/>
          </p:nvGrpSpPr>
          <p:grpSpPr>
            <a:xfrm>
              <a:off x="3327400" y="4599941"/>
              <a:ext cx="152400" cy="289559"/>
              <a:chOff x="7460457" y="4892041"/>
              <a:chExt cx="152400" cy="289559"/>
            </a:xfrm>
          </p:grpSpPr>
          <p:cxnSp>
            <p:nvCxnSpPr>
              <p:cNvPr id="243" name="Straight Arrow Connector 242"/>
              <p:cNvCxnSpPr/>
              <p:nvPr/>
            </p:nvCxnSpPr>
            <p:spPr>
              <a:xfrm flipH="1" flipV="1">
                <a:off x="7529287" y="4892041"/>
                <a:ext cx="83570" cy="46369"/>
              </a:xfrm>
              <a:prstGeom prst="straightConnector1">
                <a:avLst/>
              </a:prstGeom>
              <a:ln w="25400" cap="rnd">
                <a:solidFill>
                  <a:srgbClr val="0000FF"/>
                </a:solidFill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4" name="Straight Arrow Connector 243"/>
              <p:cNvCxnSpPr/>
              <p:nvPr/>
            </p:nvCxnSpPr>
            <p:spPr>
              <a:xfrm>
                <a:off x="7460457" y="4938410"/>
                <a:ext cx="152400" cy="0"/>
              </a:xfrm>
              <a:prstGeom prst="straightConnector1">
                <a:avLst/>
              </a:prstGeom>
              <a:ln w="25400" cap="rnd">
                <a:solidFill>
                  <a:srgbClr val="0000FF"/>
                </a:solidFill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5" name="Straight Arrow Connector 244"/>
              <p:cNvCxnSpPr/>
              <p:nvPr/>
            </p:nvCxnSpPr>
            <p:spPr>
              <a:xfrm flipH="1" flipV="1">
                <a:off x="7460457" y="4938410"/>
                <a:ext cx="152400" cy="62764"/>
              </a:xfrm>
              <a:prstGeom prst="straightConnector1">
                <a:avLst/>
              </a:prstGeom>
              <a:ln w="25400" cap="rnd">
                <a:solidFill>
                  <a:srgbClr val="0000FF"/>
                </a:solidFill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6" name="Straight Arrow Connector 245"/>
              <p:cNvCxnSpPr/>
              <p:nvPr/>
            </p:nvCxnSpPr>
            <p:spPr>
              <a:xfrm>
                <a:off x="7460457" y="5001174"/>
                <a:ext cx="152400" cy="0"/>
              </a:xfrm>
              <a:prstGeom prst="straightConnector1">
                <a:avLst/>
              </a:prstGeom>
              <a:ln w="25400" cap="rnd">
                <a:solidFill>
                  <a:srgbClr val="0000FF"/>
                </a:solidFill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7" name="Straight Arrow Connector 246"/>
              <p:cNvCxnSpPr/>
              <p:nvPr/>
            </p:nvCxnSpPr>
            <p:spPr>
              <a:xfrm flipH="1" flipV="1">
                <a:off x="7460457" y="5003282"/>
                <a:ext cx="152400" cy="62764"/>
              </a:xfrm>
              <a:prstGeom prst="straightConnector1">
                <a:avLst/>
              </a:prstGeom>
              <a:ln w="25400" cap="rnd">
                <a:solidFill>
                  <a:srgbClr val="0000FF"/>
                </a:solidFill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8" name="Straight Arrow Connector 247"/>
              <p:cNvCxnSpPr/>
              <p:nvPr/>
            </p:nvCxnSpPr>
            <p:spPr>
              <a:xfrm>
                <a:off x="7460457" y="5068427"/>
                <a:ext cx="152400" cy="0"/>
              </a:xfrm>
              <a:prstGeom prst="straightConnector1">
                <a:avLst/>
              </a:prstGeom>
              <a:ln w="25400" cap="rnd">
                <a:solidFill>
                  <a:srgbClr val="0000FF"/>
                </a:solidFill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9" name="Straight Arrow Connector 248"/>
              <p:cNvCxnSpPr/>
              <p:nvPr/>
            </p:nvCxnSpPr>
            <p:spPr>
              <a:xfrm flipH="1" flipV="1">
                <a:off x="7460457" y="5067577"/>
                <a:ext cx="152400" cy="62764"/>
              </a:xfrm>
              <a:prstGeom prst="straightConnector1">
                <a:avLst/>
              </a:prstGeom>
              <a:ln w="25400" cap="rnd">
                <a:solidFill>
                  <a:srgbClr val="0000FF"/>
                </a:solidFill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0" name="Straight Arrow Connector 249"/>
              <p:cNvCxnSpPr/>
              <p:nvPr/>
            </p:nvCxnSpPr>
            <p:spPr>
              <a:xfrm>
                <a:off x="7460457" y="5130341"/>
                <a:ext cx="152400" cy="2381"/>
              </a:xfrm>
              <a:prstGeom prst="straightConnector1">
                <a:avLst/>
              </a:prstGeom>
              <a:ln w="25400" cap="rnd">
                <a:solidFill>
                  <a:srgbClr val="0000FF"/>
                </a:solidFill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1" name="Straight Arrow Connector 250"/>
              <p:cNvCxnSpPr/>
              <p:nvPr/>
            </p:nvCxnSpPr>
            <p:spPr>
              <a:xfrm flipH="1" flipV="1">
                <a:off x="7460457" y="5135103"/>
                <a:ext cx="70876" cy="46497"/>
              </a:xfrm>
              <a:prstGeom prst="straightConnector1">
                <a:avLst/>
              </a:prstGeom>
              <a:ln w="25400" cap="rnd">
                <a:solidFill>
                  <a:srgbClr val="0000FF"/>
                </a:solidFill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2" name="Group 251"/>
            <p:cNvGrpSpPr/>
            <p:nvPr/>
          </p:nvGrpSpPr>
          <p:grpSpPr>
            <a:xfrm>
              <a:off x="3784600" y="4584700"/>
              <a:ext cx="152400" cy="289559"/>
              <a:chOff x="7460457" y="4892041"/>
              <a:chExt cx="152400" cy="289559"/>
            </a:xfrm>
          </p:grpSpPr>
          <p:cxnSp>
            <p:nvCxnSpPr>
              <p:cNvPr id="253" name="Straight Arrow Connector 252"/>
              <p:cNvCxnSpPr/>
              <p:nvPr/>
            </p:nvCxnSpPr>
            <p:spPr>
              <a:xfrm flipH="1" flipV="1">
                <a:off x="7529287" y="4892041"/>
                <a:ext cx="83570" cy="46369"/>
              </a:xfrm>
              <a:prstGeom prst="straightConnector1">
                <a:avLst/>
              </a:prstGeom>
              <a:ln w="25400" cap="rnd">
                <a:solidFill>
                  <a:srgbClr val="0000FF"/>
                </a:solidFill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4" name="Straight Arrow Connector 253"/>
              <p:cNvCxnSpPr/>
              <p:nvPr/>
            </p:nvCxnSpPr>
            <p:spPr>
              <a:xfrm>
                <a:off x="7460457" y="4938410"/>
                <a:ext cx="152400" cy="0"/>
              </a:xfrm>
              <a:prstGeom prst="straightConnector1">
                <a:avLst/>
              </a:prstGeom>
              <a:ln w="25400" cap="rnd">
                <a:solidFill>
                  <a:srgbClr val="0000FF"/>
                </a:solidFill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5" name="Straight Arrow Connector 254"/>
              <p:cNvCxnSpPr/>
              <p:nvPr/>
            </p:nvCxnSpPr>
            <p:spPr>
              <a:xfrm flipH="1" flipV="1">
                <a:off x="7460457" y="4938410"/>
                <a:ext cx="152400" cy="62764"/>
              </a:xfrm>
              <a:prstGeom prst="straightConnector1">
                <a:avLst/>
              </a:prstGeom>
              <a:ln w="25400" cap="rnd">
                <a:solidFill>
                  <a:srgbClr val="0000FF"/>
                </a:solidFill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6" name="Straight Arrow Connector 255"/>
              <p:cNvCxnSpPr/>
              <p:nvPr/>
            </p:nvCxnSpPr>
            <p:spPr>
              <a:xfrm>
                <a:off x="7460457" y="5001174"/>
                <a:ext cx="152400" cy="0"/>
              </a:xfrm>
              <a:prstGeom prst="straightConnector1">
                <a:avLst/>
              </a:prstGeom>
              <a:ln w="25400" cap="rnd">
                <a:solidFill>
                  <a:srgbClr val="0000FF"/>
                </a:solidFill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7" name="Straight Arrow Connector 256"/>
              <p:cNvCxnSpPr/>
              <p:nvPr/>
            </p:nvCxnSpPr>
            <p:spPr>
              <a:xfrm flipH="1" flipV="1">
                <a:off x="7460457" y="5003282"/>
                <a:ext cx="152400" cy="62764"/>
              </a:xfrm>
              <a:prstGeom prst="straightConnector1">
                <a:avLst/>
              </a:prstGeom>
              <a:ln w="25400" cap="rnd">
                <a:solidFill>
                  <a:srgbClr val="0000FF"/>
                </a:solidFill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8" name="Straight Arrow Connector 257"/>
              <p:cNvCxnSpPr/>
              <p:nvPr/>
            </p:nvCxnSpPr>
            <p:spPr>
              <a:xfrm>
                <a:off x="7460457" y="5068427"/>
                <a:ext cx="152400" cy="0"/>
              </a:xfrm>
              <a:prstGeom prst="straightConnector1">
                <a:avLst/>
              </a:prstGeom>
              <a:ln w="25400" cap="rnd">
                <a:solidFill>
                  <a:srgbClr val="0000FF"/>
                </a:solidFill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9" name="Straight Arrow Connector 258"/>
              <p:cNvCxnSpPr/>
              <p:nvPr/>
            </p:nvCxnSpPr>
            <p:spPr>
              <a:xfrm flipH="1" flipV="1">
                <a:off x="7460457" y="5067577"/>
                <a:ext cx="152400" cy="62764"/>
              </a:xfrm>
              <a:prstGeom prst="straightConnector1">
                <a:avLst/>
              </a:prstGeom>
              <a:ln w="25400" cap="rnd">
                <a:solidFill>
                  <a:srgbClr val="0000FF"/>
                </a:solidFill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0" name="Straight Arrow Connector 259"/>
              <p:cNvCxnSpPr/>
              <p:nvPr/>
            </p:nvCxnSpPr>
            <p:spPr>
              <a:xfrm>
                <a:off x="7460457" y="5130341"/>
                <a:ext cx="152400" cy="2381"/>
              </a:xfrm>
              <a:prstGeom prst="straightConnector1">
                <a:avLst/>
              </a:prstGeom>
              <a:ln w="25400" cap="rnd">
                <a:solidFill>
                  <a:srgbClr val="0000FF"/>
                </a:solidFill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1" name="Straight Arrow Connector 260"/>
              <p:cNvCxnSpPr/>
              <p:nvPr/>
            </p:nvCxnSpPr>
            <p:spPr>
              <a:xfrm flipH="1" flipV="1">
                <a:off x="7460457" y="5135103"/>
                <a:ext cx="70876" cy="46497"/>
              </a:xfrm>
              <a:prstGeom prst="straightConnector1">
                <a:avLst/>
              </a:prstGeom>
              <a:ln w="25400" cap="rnd">
                <a:solidFill>
                  <a:srgbClr val="0000FF"/>
                </a:solidFill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62" name="Rectangle 261"/>
          <p:cNvSpPr/>
          <p:nvPr/>
        </p:nvSpPr>
        <p:spPr>
          <a:xfrm>
            <a:off x="4419600" y="5714998"/>
            <a:ext cx="3962400" cy="381002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i="1" dirty="0" smtClean="0">
                <a:solidFill>
                  <a:schemeClr val="tx1"/>
                </a:solidFill>
              </a:rPr>
              <a:t>Sense Amplifier</a:t>
            </a:r>
            <a:endParaRPr lang="en-US" sz="3200" b="1" i="1" dirty="0">
              <a:solidFill>
                <a:schemeClr val="tx1"/>
              </a:solidFill>
            </a:endParaRPr>
          </a:p>
        </p:txBody>
      </p:sp>
      <p:sp>
        <p:nvSpPr>
          <p:cNvPr id="263" name="Content Placeholder 2"/>
          <p:cNvSpPr txBox="1">
            <a:spLocks/>
          </p:cNvSpPr>
          <p:nvPr/>
        </p:nvSpPr>
        <p:spPr>
          <a:xfrm>
            <a:off x="679450" y="2302692"/>
            <a:ext cx="7702550" cy="548640"/>
          </a:xfrm>
          <a:prstGeom prst="rect">
            <a:avLst/>
          </a:prstGeom>
          <a:solidFill>
            <a:srgbClr val="FFFF66"/>
          </a:solidFill>
          <a:ln w="635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en-US" sz="3200" b="1" dirty="0" smtClean="0"/>
              <a:t>Large </a:t>
            </a:r>
            <a:r>
              <a:rPr lang="en-US" sz="3200" b="1" dirty="0" err="1" smtClean="0"/>
              <a:t>bitline</a:t>
            </a:r>
            <a:r>
              <a:rPr lang="en-US" sz="3200" b="1" dirty="0" smtClean="0"/>
              <a:t> capacitance</a:t>
            </a:r>
          </a:p>
        </p:txBody>
      </p:sp>
      <p:sp>
        <p:nvSpPr>
          <p:cNvPr id="264" name="Content Placeholder 2"/>
          <p:cNvSpPr txBox="1">
            <a:spLocks/>
          </p:cNvSpPr>
          <p:nvPr/>
        </p:nvSpPr>
        <p:spPr>
          <a:xfrm>
            <a:off x="679450" y="2842261"/>
            <a:ext cx="7702550" cy="548640"/>
          </a:xfrm>
          <a:prstGeom prst="rect">
            <a:avLst/>
          </a:prstGeom>
          <a:solidFill>
            <a:srgbClr val="FFFF66"/>
          </a:solidFill>
          <a:ln w="635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en-US" sz="3200" b="1" dirty="0" smtClean="0"/>
              <a:t>Additional resistance of isolation transistor</a:t>
            </a:r>
          </a:p>
        </p:txBody>
      </p:sp>
      <p:sp>
        <p:nvSpPr>
          <p:cNvPr id="265" name="Content Placeholder 2"/>
          <p:cNvSpPr txBox="1">
            <a:spLocks/>
          </p:cNvSpPr>
          <p:nvPr/>
        </p:nvSpPr>
        <p:spPr>
          <a:xfrm>
            <a:off x="679450" y="1754052"/>
            <a:ext cx="7702550" cy="548640"/>
          </a:xfrm>
          <a:prstGeom prst="rect">
            <a:avLst/>
          </a:prstGeom>
          <a:solidFill>
            <a:srgbClr val="FFFF66"/>
          </a:solidFill>
          <a:ln w="635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en-US" sz="3200" b="1" dirty="0" smtClean="0"/>
              <a:t>Long </a:t>
            </a:r>
            <a:r>
              <a:rPr lang="en-US" sz="3200" b="1" dirty="0" err="1" smtClean="0"/>
              <a:t>bitline</a:t>
            </a:r>
            <a:r>
              <a:rPr lang="en-US" sz="3200" b="1" dirty="0" smtClean="0"/>
              <a:t> length</a:t>
            </a:r>
          </a:p>
        </p:txBody>
      </p:sp>
      <p:sp>
        <p:nvSpPr>
          <p:cNvPr id="266" name="Content Placeholder 2"/>
          <p:cNvSpPr txBox="1">
            <a:spLocks/>
          </p:cNvSpPr>
          <p:nvPr/>
        </p:nvSpPr>
        <p:spPr>
          <a:xfrm>
            <a:off x="685800" y="3384732"/>
            <a:ext cx="7696200" cy="548640"/>
          </a:xfrm>
          <a:prstGeom prst="rect">
            <a:avLst/>
          </a:prstGeom>
          <a:solidFill>
            <a:srgbClr val="FFFF66"/>
          </a:solidFill>
          <a:ln w="635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en-US" sz="3200" b="1" dirty="0" smtClean="0"/>
              <a:t>     </a:t>
            </a:r>
            <a:r>
              <a:rPr lang="en-US" sz="3200" b="1" dirty="0" smtClean="0">
                <a:sym typeface="Wingdings" pitchFamily="2" charset="2"/>
              </a:rPr>
              <a:t> </a:t>
            </a:r>
            <a:r>
              <a:rPr lang="en-US" sz="3200" b="1" dirty="0" smtClean="0"/>
              <a:t>High latency &amp; high power</a:t>
            </a:r>
          </a:p>
        </p:txBody>
      </p:sp>
    </p:spTree>
    <p:extLst>
      <p:ext uri="{BB962C8B-B14F-4D97-AF65-F5344CB8AC3E}">
        <p14:creationId xmlns:p14="http://schemas.microsoft.com/office/powerpoint/2010/main" val="2421662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" grpId="0"/>
      <p:bldP spid="263" grpId="0" animBg="1"/>
      <p:bldP spid="264" grpId="0" animBg="1"/>
      <p:bldP spid="265" grpId="0" animBg="1"/>
      <p:bldP spid="26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   Latency, Power, and Area Evaluation</a:t>
            </a:r>
            <a:endParaRPr lang="en-US" dirty="0"/>
          </a:p>
        </p:txBody>
      </p:sp>
      <p:sp>
        <p:nvSpPr>
          <p:cNvPr id="36" name="Content Placeholder 2"/>
          <p:cNvSpPr txBox="1">
            <a:spLocks/>
          </p:cNvSpPr>
          <p:nvPr/>
        </p:nvSpPr>
        <p:spPr>
          <a:xfrm>
            <a:off x="381000" y="838200"/>
            <a:ext cx="8305800" cy="5486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3200" b="1" dirty="0" smtClean="0"/>
              <a:t>Commodity DRAM: </a:t>
            </a:r>
            <a:r>
              <a:rPr lang="en-US" sz="3200" dirty="0" smtClean="0"/>
              <a:t>512 cells/</a:t>
            </a:r>
            <a:r>
              <a:rPr lang="en-US" sz="3200" dirty="0" err="1"/>
              <a:t>b</a:t>
            </a:r>
            <a:r>
              <a:rPr lang="en-US" sz="3200" dirty="0" err="1" smtClean="0"/>
              <a:t>itline</a:t>
            </a:r>
            <a:endParaRPr lang="en-US" sz="2800" b="1" i="1" dirty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3200" b="1" dirty="0" smtClean="0"/>
              <a:t>TL-DRAM: </a:t>
            </a:r>
            <a:r>
              <a:rPr lang="en-US" sz="3200" dirty="0" smtClean="0"/>
              <a:t>512 cells/</a:t>
            </a:r>
            <a:r>
              <a:rPr lang="en-US" sz="3200" dirty="0" err="1"/>
              <a:t>b</a:t>
            </a:r>
            <a:r>
              <a:rPr lang="en-US" sz="3200" dirty="0" err="1" smtClean="0"/>
              <a:t>itline</a:t>
            </a:r>
            <a:endParaRPr lang="en-US" dirty="0" smtClean="0"/>
          </a:p>
          <a:p>
            <a:pPr marL="749300" lvl="1" indent="-349250">
              <a:lnSpc>
                <a:spcPct val="90000"/>
              </a:lnSpc>
            </a:pPr>
            <a:r>
              <a:rPr lang="en-US" sz="2800" dirty="0" smtClean="0"/>
              <a:t>Near segment: 32 cells</a:t>
            </a:r>
          </a:p>
          <a:p>
            <a:pPr marL="749300" lvl="1" indent="-349250">
              <a:lnSpc>
                <a:spcPct val="90000"/>
              </a:lnSpc>
            </a:pPr>
            <a:r>
              <a:rPr lang="en-US" sz="2800" dirty="0" smtClean="0"/>
              <a:t>Far segment: 480 cells</a:t>
            </a:r>
          </a:p>
          <a:p>
            <a:pPr marL="349250" indent="-349250">
              <a:lnSpc>
                <a:spcPct val="90000"/>
              </a:lnSpc>
            </a:pPr>
            <a:r>
              <a:rPr lang="en-US" sz="3200" b="1" dirty="0" smtClean="0"/>
              <a:t>Latency Evaluation</a:t>
            </a:r>
          </a:p>
          <a:p>
            <a:pPr marL="749300" lvl="1" indent="-349250">
              <a:lnSpc>
                <a:spcPct val="90000"/>
              </a:lnSpc>
            </a:pPr>
            <a:r>
              <a:rPr lang="en-US" sz="2800" dirty="0" smtClean="0"/>
              <a:t>SPICE simulation using circuit-level DRAM model</a:t>
            </a:r>
          </a:p>
          <a:p>
            <a:pPr marL="349250" indent="-349250">
              <a:lnSpc>
                <a:spcPct val="90000"/>
              </a:lnSpc>
            </a:pPr>
            <a:r>
              <a:rPr lang="en-US" sz="3200" b="1" dirty="0" smtClean="0"/>
              <a:t>Power and Area Evaluation</a:t>
            </a:r>
          </a:p>
          <a:p>
            <a:pPr marL="749300" lvl="1" indent="-349250">
              <a:lnSpc>
                <a:spcPct val="90000"/>
              </a:lnSpc>
            </a:pPr>
            <a:r>
              <a:rPr lang="en-US" sz="2800" dirty="0" smtClean="0"/>
              <a:t>DRAM area/power </a:t>
            </a:r>
            <a:r>
              <a:rPr lang="en-US" sz="2800" dirty="0"/>
              <a:t>s</a:t>
            </a:r>
            <a:r>
              <a:rPr lang="en-US" sz="2800" dirty="0" smtClean="0"/>
              <a:t>imulator from Rambus</a:t>
            </a:r>
          </a:p>
          <a:p>
            <a:pPr marL="749300" lvl="1" indent="-349250">
              <a:lnSpc>
                <a:spcPct val="90000"/>
              </a:lnSpc>
            </a:pPr>
            <a:r>
              <a:rPr lang="en-US" sz="2800" dirty="0" smtClean="0"/>
              <a:t>DDR3 energy calculator from Micron</a:t>
            </a:r>
          </a:p>
          <a:p>
            <a:pPr marL="749300" lvl="1" indent="-349250">
              <a:lnSpc>
                <a:spcPct val="90000"/>
              </a:lnSpc>
            </a:pPr>
            <a:endParaRPr lang="en-US" dirty="0" smtClean="0"/>
          </a:p>
          <a:p>
            <a:pPr marL="749300" lvl="1" indent="-349250">
              <a:lnSpc>
                <a:spcPct val="90000"/>
              </a:lnSpc>
            </a:pPr>
            <a:endParaRPr lang="en-US" sz="4400" b="1" i="1" dirty="0">
              <a:solidFill>
                <a:schemeClr val="tx2"/>
              </a:solidFill>
            </a:endParaRPr>
          </a:p>
          <a:p>
            <a:pPr marL="746125" lvl="1" indent="-346075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4122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Chart 2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3701692"/>
              </p:ext>
            </p:extLst>
          </p:nvPr>
        </p:nvGraphicFramePr>
        <p:xfrm>
          <a:off x="4343400" y="1524000"/>
          <a:ext cx="4419600" cy="32004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4" name="Chart 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7654783"/>
              </p:ext>
            </p:extLst>
          </p:nvPr>
        </p:nvGraphicFramePr>
        <p:xfrm>
          <a:off x="0" y="1524000"/>
          <a:ext cx="4511039" cy="32004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en-US" dirty="0"/>
              <a:t>Commodity DRAM </a:t>
            </a:r>
            <a:r>
              <a:rPr lang="en-US" dirty="0" smtClean="0"/>
              <a:t>vs. TL-DRAM 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 rot="16200000">
            <a:off x="-571499" y="2689858"/>
            <a:ext cx="2225040" cy="472443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Latency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 rot="16200000">
            <a:off x="3702733" y="2635933"/>
            <a:ext cx="2438402" cy="671732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Power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30" name="Content Placeholder 2"/>
          <p:cNvSpPr txBox="1">
            <a:spLocks/>
          </p:cNvSpPr>
          <p:nvPr/>
        </p:nvSpPr>
        <p:spPr>
          <a:xfrm>
            <a:off x="1989407" y="2857500"/>
            <a:ext cx="1524000" cy="381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lnSpc>
                <a:spcPct val="90000"/>
              </a:lnSpc>
              <a:buNone/>
            </a:pPr>
            <a:r>
              <a:rPr lang="en-US" sz="2800" b="1" dirty="0" smtClean="0">
                <a:solidFill>
                  <a:srgbClr val="0000FF"/>
                </a:solidFill>
              </a:rPr>
              <a:t>–56%</a:t>
            </a:r>
          </a:p>
        </p:txBody>
      </p:sp>
      <p:sp>
        <p:nvSpPr>
          <p:cNvPr id="31" name="Content Placeholder 2"/>
          <p:cNvSpPr txBox="1">
            <a:spLocks/>
          </p:cNvSpPr>
          <p:nvPr/>
        </p:nvSpPr>
        <p:spPr>
          <a:xfrm>
            <a:off x="2917875" y="1851660"/>
            <a:ext cx="1524000" cy="381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lnSpc>
                <a:spcPct val="90000"/>
              </a:lnSpc>
              <a:buNone/>
            </a:pPr>
            <a:r>
              <a:rPr lang="en-US" sz="2800" b="1">
                <a:solidFill>
                  <a:srgbClr val="FF0000"/>
                </a:solidFill>
              </a:rPr>
              <a:t>+</a:t>
            </a:r>
            <a:r>
              <a:rPr lang="en-US" sz="2800" b="1" smtClean="0">
                <a:solidFill>
                  <a:srgbClr val="FF0000"/>
                </a:solidFill>
              </a:rPr>
              <a:t>23%</a:t>
            </a:r>
          </a:p>
        </p:txBody>
      </p:sp>
      <p:sp>
        <p:nvSpPr>
          <p:cNvPr id="32" name="Content Placeholder 2"/>
          <p:cNvSpPr txBox="1">
            <a:spLocks/>
          </p:cNvSpPr>
          <p:nvPr/>
        </p:nvSpPr>
        <p:spPr>
          <a:xfrm>
            <a:off x="6248400" y="2956560"/>
            <a:ext cx="1524000" cy="381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lnSpc>
                <a:spcPct val="90000"/>
              </a:lnSpc>
              <a:buNone/>
            </a:pPr>
            <a:r>
              <a:rPr lang="en-US" sz="2800" b="1" smtClean="0">
                <a:solidFill>
                  <a:srgbClr val="0000FF"/>
                </a:solidFill>
              </a:rPr>
              <a:t>–51%</a:t>
            </a:r>
          </a:p>
        </p:txBody>
      </p:sp>
      <p:sp>
        <p:nvSpPr>
          <p:cNvPr id="33" name="Content Placeholder 2"/>
          <p:cNvSpPr txBox="1">
            <a:spLocks/>
          </p:cNvSpPr>
          <p:nvPr/>
        </p:nvSpPr>
        <p:spPr>
          <a:xfrm>
            <a:off x="7162800" y="1432560"/>
            <a:ext cx="1524000" cy="381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lnSpc>
                <a:spcPct val="90000"/>
              </a:lnSpc>
              <a:buNone/>
            </a:pPr>
            <a:r>
              <a:rPr lang="en-US" sz="2800" b="1" smtClean="0">
                <a:solidFill>
                  <a:srgbClr val="FF0000"/>
                </a:solidFill>
              </a:rPr>
              <a:t>+49%</a:t>
            </a:r>
          </a:p>
        </p:txBody>
      </p:sp>
      <p:sp>
        <p:nvSpPr>
          <p:cNvPr id="35" name="Content Placeholder 2"/>
          <p:cNvSpPr txBox="1">
            <a:spLocks/>
          </p:cNvSpPr>
          <p:nvPr/>
        </p:nvSpPr>
        <p:spPr>
          <a:xfrm>
            <a:off x="381000" y="838200"/>
            <a:ext cx="4495800" cy="10216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3600" b="1" dirty="0" smtClean="0"/>
              <a:t>DRAM Latency </a:t>
            </a:r>
            <a:r>
              <a:rPr lang="en-US" sz="3600" dirty="0" smtClean="0"/>
              <a:t>(</a:t>
            </a:r>
            <a:r>
              <a:rPr lang="en-US" sz="3600" dirty="0" err="1" smtClean="0"/>
              <a:t>tRC</a:t>
            </a:r>
            <a:r>
              <a:rPr lang="en-US" sz="3600" dirty="0" smtClean="0"/>
              <a:t>)</a:t>
            </a:r>
          </a:p>
        </p:txBody>
      </p:sp>
      <p:sp>
        <p:nvSpPr>
          <p:cNvPr id="36" name="Content Placeholder 2"/>
          <p:cNvSpPr txBox="1">
            <a:spLocks/>
          </p:cNvSpPr>
          <p:nvPr/>
        </p:nvSpPr>
        <p:spPr>
          <a:xfrm>
            <a:off x="4648200" y="838200"/>
            <a:ext cx="4114800" cy="10216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3600" b="1" dirty="0" smtClean="0"/>
              <a:t>DRAM Power</a:t>
            </a:r>
          </a:p>
        </p:txBody>
      </p:sp>
      <p:sp>
        <p:nvSpPr>
          <p:cNvPr id="37" name="Content Placeholder 2"/>
          <p:cNvSpPr txBox="1">
            <a:spLocks/>
          </p:cNvSpPr>
          <p:nvPr/>
        </p:nvSpPr>
        <p:spPr>
          <a:xfrm>
            <a:off x="381000" y="5334000"/>
            <a:ext cx="8001000" cy="1524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3600" b="1" dirty="0" smtClean="0"/>
              <a:t>DRAM Area Overhead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~3%</a:t>
            </a:r>
            <a:r>
              <a:rPr lang="en-US" sz="2800" dirty="0" smtClean="0"/>
              <a:t>: mainly due to the isolation transistors</a:t>
            </a:r>
          </a:p>
        </p:txBody>
      </p:sp>
      <p:grpSp>
        <p:nvGrpSpPr>
          <p:cNvPr id="67" name="Group 66"/>
          <p:cNvGrpSpPr/>
          <p:nvPr/>
        </p:nvGrpSpPr>
        <p:grpSpPr>
          <a:xfrm>
            <a:off x="298449" y="4038600"/>
            <a:ext cx="4040188" cy="1219200"/>
            <a:chOff x="298449" y="4038600"/>
            <a:chExt cx="4040188" cy="1219200"/>
          </a:xfrm>
        </p:grpSpPr>
        <p:sp>
          <p:nvSpPr>
            <p:cNvPr id="46" name="Content Placeholder 2"/>
            <p:cNvSpPr txBox="1">
              <a:spLocks/>
            </p:cNvSpPr>
            <p:nvPr/>
          </p:nvSpPr>
          <p:spPr>
            <a:xfrm>
              <a:off x="2116046" y="4572001"/>
              <a:ext cx="2057400" cy="685799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457200" lvl="1" indent="0" algn="ctr">
                <a:lnSpc>
                  <a:spcPct val="90000"/>
                </a:lnSpc>
                <a:buNone/>
              </a:pPr>
              <a:r>
                <a:rPr lang="en-US" b="1" smtClean="0"/>
                <a:t>TL-DRAM</a:t>
              </a:r>
            </a:p>
          </p:txBody>
        </p:sp>
        <p:cxnSp>
          <p:nvCxnSpPr>
            <p:cNvPr id="39" name="Straight Arrow Connector 38"/>
            <p:cNvCxnSpPr/>
            <p:nvPr/>
          </p:nvCxnSpPr>
          <p:spPr>
            <a:xfrm flipV="1">
              <a:off x="2438400" y="4038600"/>
              <a:ext cx="0" cy="914401"/>
            </a:xfrm>
            <a:prstGeom prst="straightConnector1">
              <a:avLst/>
            </a:prstGeom>
            <a:ln w="12700" cap="rnd">
              <a:solidFill>
                <a:schemeClr val="bg1">
                  <a:lumMod val="50000"/>
                </a:schemeClr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Content Placeholder 2"/>
            <p:cNvSpPr txBox="1">
              <a:spLocks/>
            </p:cNvSpPr>
            <p:nvPr/>
          </p:nvSpPr>
          <p:spPr>
            <a:xfrm>
              <a:off x="298449" y="4267201"/>
              <a:ext cx="2209801" cy="685799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457200" lvl="1" indent="0" algn="ctr">
                <a:lnSpc>
                  <a:spcPct val="90000"/>
                </a:lnSpc>
                <a:buNone/>
              </a:pPr>
              <a:r>
                <a:rPr lang="en-US" b="1" dirty="0" smtClean="0"/>
                <a:t>Commodity DRAM</a:t>
              </a:r>
            </a:p>
          </p:txBody>
        </p:sp>
        <p:sp>
          <p:nvSpPr>
            <p:cNvPr id="53" name="Content Placeholder 2"/>
            <p:cNvSpPr txBox="1">
              <a:spLocks/>
            </p:cNvSpPr>
            <p:nvPr/>
          </p:nvSpPr>
          <p:spPr>
            <a:xfrm>
              <a:off x="1970356" y="4114800"/>
              <a:ext cx="2277792" cy="685799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457200" lvl="1" indent="0" algn="ctr">
                <a:lnSpc>
                  <a:spcPct val="90000"/>
                </a:lnSpc>
                <a:buNone/>
              </a:pPr>
              <a:r>
                <a:rPr lang="en-US" b="1" smtClean="0"/>
                <a:t>Near       Far</a:t>
              </a:r>
            </a:p>
          </p:txBody>
        </p:sp>
        <p:cxnSp>
          <p:nvCxnSpPr>
            <p:cNvPr id="54" name="Straight Arrow Connector 53"/>
            <p:cNvCxnSpPr/>
            <p:nvPr/>
          </p:nvCxnSpPr>
          <p:spPr>
            <a:xfrm flipV="1">
              <a:off x="3381378" y="4038601"/>
              <a:ext cx="0" cy="457199"/>
            </a:xfrm>
            <a:prstGeom prst="straightConnector1">
              <a:avLst/>
            </a:prstGeom>
            <a:ln w="12700" cap="rnd">
              <a:solidFill>
                <a:schemeClr val="bg1">
                  <a:lumMod val="50000"/>
                </a:schemeClr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/>
            <p:nvPr/>
          </p:nvCxnSpPr>
          <p:spPr>
            <a:xfrm flipV="1">
              <a:off x="4338637" y="4038602"/>
              <a:ext cx="0" cy="914399"/>
            </a:xfrm>
            <a:prstGeom prst="straightConnector1">
              <a:avLst/>
            </a:prstGeom>
            <a:ln w="12700" cap="rnd">
              <a:solidFill>
                <a:schemeClr val="bg1">
                  <a:lumMod val="50000"/>
                </a:schemeClr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/>
            <p:nvPr/>
          </p:nvCxnSpPr>
          <p:spPr>
            <a:xfrm flipV="1">
              <a:off x="748668" y="4089400"/>
              <a:ext cx="746757" cy="228601"/>
            </a:xfrm>
            <a:prstGeom prst="straightConnector1">
              <a:avLst/>
            </a:prstGeom>
            <a:ln w="12700" cap="rnd">
              <a:solidFill>
                <a:schemeClr val="bg1">
                  <a:lumMod val="50000"/>
                </a:schemeClr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/>
            <p:nvPr/>
          </p:nvCxnSpPr>
          <p:spPr>
            <a:xfrm flipV="1">
              <a:off x="748668" y="4318002"/>
              <a:ext cx="0" cy="634999"/>
            </a:xfrm>
            <a:prstGeom prst="straightConnector1">
              <a:avLst/>
            </a:prstGeom>
            <a:ln w="12700" cap="rnd">
              <a:solidFill>
                <a:schemeClr val="bg1">
                  <a:lumMod val="50000"/>
                </a:schemeClr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6" name="Group 65"/>
          <p:cNvGrpSpPr/>
          <p:nvPr/>
        </p:nvGrpSpPr>
        <p:grpSpPr>
          <a:xfrm>
            <a:off x="4586068" y="4038600"/>
            <a:ext cx="4040188" cy="1219199"/>
            <a:chOff x="4586068" y="4038600"/>
            <a:chExt cx="4040188" cy="1219199"/>
          </a:xfrm>
        </p:grpSpPr>
        <p:cxnSp>
          <p:nvCxnSpPr>
            <p:cNvPr id="58" name="Straight Arrow Connector 57"/>
            <p:cNvCxnSpPr/>
            <p:nvPr/>
          </p:nvCxnSpPr>
          <p:spPr>
            <a:xfrm flipV="1">
              <a:off x="6726019" y="4038600"/>
              <a:ext cx="0" cy="914401"/>
            </a:xfrm>
            <a:prstGeom prst="straightConnector1">
              <a:avLst/>
            </a:prstGeom>
            <a:ln w="12700" cap="rnd">
              <a:solidFill>
                <a:schemeClr val="bg1">
                  <a:lumMod val="50000"/>
                </a:schemeClr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Content Placeholder 2"/>
            <p:cNvSpPr txBox="1">
              <a:spLocks/>
            </p:cNvSpPr>
            <p:nvPr/>
          </p:nvSpPr>
          <p:spPr>
            <a:xfrm>
              <a:off x="4586068" y="4267201"/>
              <a:ext cx="2209801" cy="685799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457200" lvl="1" indent="0" algn="ctr">
                <a:lnSpc>
                  <a:spcPct val="90000"/>
                </a:lnSpc>
                <a:buNone/>
              </a:pPr>
              <a:r>
                <a:rPr lang="en-US" b="1" smtClean="0"/>
                <a:t>Commodity DRAM</a:t>
              </a:r>
            </a:p>
          </p:txBody>
        </p:sp>
        <p:sp>
          <p:nvSpPr>
            <p:cNvPr id="60" name="Content Placeholder 2"/>
            <p:cNvSpPr txBox="1">
              <a:spLocks/>
            </p:cNvSpPr>
            <p:nvPr/>
          </p:nvSpPr>
          <p:spPr>
            <a:xfrm>
              <a:off x="6257975" y="4114800"/>
              <a:ext cx="2277792" cy="685799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457200" lvl="1" indent="0" algn="ctr">
                <a:lnSpc>
                  <a:spcPct val="90000"/>
                </a:lnSpc>
                <a:buNone/>
              </a:pPr>
              <a:r>
                <a:rPr lang="en-US" b="1" smtClean="0"/>
                <a:t>Near       Far</a:t>
              </a:r>
            </a:p>
          </p:txBody>
        </p:sp>
        <p:cxnSp>
          <p:nvCxnSpPr>
            <p:cNvPr id="61" name="Straight Arrow Connector 60"/>
            <p:cNvCxnSpPr/>
            <p:nvPr/>
          </p:nvCxnSpPr>
          <p:spPr>
            <a:xfrm flipV="1">
              <a:off x="7668997" y="4038601"/>
              <a:ext cx="0" cy="457199"/>
            </a:xfrm>
            <a:prstGeom prst="straightConnector1">
              <a:avLst/>
            </a:prstGeom>
            <a:ln w="12700" cap="rnd">
              <a:solidFill>
                <a:schemeClr val="bg1">
                  <a:lumMod val="50000"/>
                </a:schemeClr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Arrow Connector 61"/>
            <p:cNvCxnSpPr/>
            <p:nvPr/>
          </p:nvCxnSpPr>
          <p:spPr>
            <a:xfrm flipV="1">
              <a:off x="8626256" y="4038602"/>
              <a:ext cx="0" cy="914399"/>
            </a:xfrm>
            <a:prstGeom prst="straightConnector1">
              <a:avLst/>
            </a:prstGeom>
            <a:ln w="12700" cap="rnd">
              <a:solidFill>
                <a:schemeClr val="bg1">
                  <a:lumMod val="50000"/>
                </a:schemeClr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Arrow Connector 62"/>
            <p:cNvCxnSpPr/>
            <p:nvPr/>
          </p:nvCxnSpPr>
          <p:spPr>
            <a:xfrm flipV="1">
              <a:off x="5036287" y="4094163"/>
              <a:ext cx="746757" cy="228601"/>
            </a:xfrm>
            <a:prstGeom prst="straightConnector1">
              <a:avLst/>
            </a:prstGeom>
            <a:ln w="12700" cap="rnd">
              <a:solidFill>
                <a:schemeClr val="bg1">
                  <a:lumMod val="50000"/>
                </a:schemeClr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/>
            <p:cNvCxnSpPr/>
            <p:nvPr/>
          </p:nvCxnSpPr>
          <p:spPr>
            <a:xfrm flipV="1">
              <a:off x="5036287" y="4322765"/>
              <a:ext cx="0" cy="634999"/>
            </a:xfrm>
            <a:prstGeom prst="straightConnector1">
              <a:avLst/>
            </a:prstGeom>
            <a:ln w="12700" cap="rnd">
              <a:solidFill>
                <a:schemeClr val="bg1">
                  <a:lumMod val="50000"/>
                </a:schemeClr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Content Placeholder 2"/>
            <p:cNvSpPr txBox="1">
              <a:spLocks/>
            </p:cNvSpPr>
            <p:nvPr/>
          </p:nvSpPr>
          <p:spPr>
            <a:xfrm>
              <a:off x="6400800" y="4572000"/>
              <a:ext cx="2057400" cy="685799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457200" lvl="1" indent="0" algn="ctr">
                <a:lnSpc>
                  <a:spcPct val="90000"/>
                </a:lnSpc>
                <a:buNone/>
              </a:pPr>
              <a:r>
                <a:rPr lang="en-US" b="1" smtClean="0"/>
                <a:t>TL-DRAM</a:t>
              </a:r>
            </a:p>
          </p:txBody>
        </p:sp>
      </p:grpSp>
      <p:sp>
        <p:nvSpPr>
          <p:cNvPr id="38" name="Content Placeholder 2"/>
          <p:cNvSpPr txBox="1">
            <a:spLocks/>
          </p:cNvSpPr>
          <p:nvPr/>
        </p:nvSpPr>
        <p:spPr>
          <a:xfrm>
            <a:off x="879923" y="2188026"/>
            <a:ext cx="1828800" cy="381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lnSpc>
                <a:spcPct val="90000"/>
              </a:lnSpc>
              <a:buNone/>
            </a:pPr>
            <a:r>
              <a:rPr lang="en-US" b="1" dirty="0" smtClean="0"/>
              <a:t> (52.5ns)</a:t>
            </a:r>
          </a:p>
        </p:txBody>
      </p:sp>
    </p:spTree>
    <p:extLst>
      <p:ext uri="{BB962C8B-B14F-4D97-AF65-F5344CB8AC3E}">
        <p14:creationId xmlns:p14="http://schemas.microsoft.com/office/powerpoint/2010/main" val="1201078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7" grpId="0">
        <p:bldAsOne/>
      </p:bldGraphic>
      <p:bldGraphic spid="24" grpId="0">
        <p:bldAsOne/>
      </p:bldGraphic>
      <p:bldP spid="28" grpId="0"/>
      <p:bldP spid="29" grpId="0"/>
      <p:bldP spid="30" grpId="0"/>
      <p:bldP spid="31" grpId="0"/>
      <p:bldP spid="32" grpId="0"/>
      <p:bldP spid="33" grpId="0"/>
      <p:bldP spid="35" grpId="0"/>
      <p:bldP spid="36" grpId="0"/>
      <p:bldP spid="37" grpId="0"/>
      <p:bldP spid="3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   Latency vs. Near Segment Length</a:t>
            </a:r>
            <a:endParaRPr lang="en-US" dirty="0"/>
          </a:p>
        </p:txBody>
      </p:sp>
      <p:graphicFrame>
        <p:nvGraphicFramePr>
          <p:cNvPr id="19" name="Chart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3568118"/>
              </p:ext>
            </p:extLst>
          </p:nvPr>
        </p:nvGraphicFramePr>
        <p:xfrm>
          <a:off x="533400" y="800100"/>
          <a:ext cx="83820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2" name="TextBox 21"/>
          <p:cNvSpPr txBox="1"/>
          <p:nvPr/>
        </p:nvSpPr>
        <p:spPr>
          <a:xfrm rot="16200000">
            <a:off x="-919489" y="2362199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Latency (ns)</a:t>
            </a:r>
            <a:endParaRPr lang="en-US" sz="28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457200" y="5486400"/>
            <a:ext cx="8534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dirty="0" smtClean="0">
                <a:solidFill>
                  <a:schemeClr val="accent1">
                    <a:lumMod val="75000"/>
                  </a:schemeClr>
                </a:solidFill>
              </a:rPr>
              <a:t>Longer near segment length leads to </a:t>
            </a:r>
          </a:p>
          <a:p>
            <a:pPr algn="ctr"/>
            <a:r>
              <a:rPr lang="en-US" sz="3200" b="1" i="1" dirty="0" smtClean="0">
                <a:solidFill>
                  <a:schemeClr val="accent1">
                    <a:lumMod val="75000"/>
                  </a:schemeClr>
                </a:solidFill>
              </a:rPr>
              <a:t>higher near segment latency  </a:t>
            </a:r>
            <a:endParaRPr lang="en-US" sz="32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1050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   Latency vs. Near Segment Length</a:t>
            </a:r>
            <a:endParaRPr lang="en-US" dirty="0"/>
          </a:p>
        </p:txBody>
      </p:sp>
      <p:graphicFrame>
        <p:nvGraphicFramePr>
          <p:cNvPr id="19" name="Chart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8427236"/>
              </p:ext>
            </p:extLst>
          </p:nvPr>
        </p:nvGraphicFramePr>
        <p:xfrm>
          <a:off x="533400" y="800100"/>
          <a:ext cx="83820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2" name="TextBox 21"/>
          <p:cNvSpPr txBox="1"/>
          <p:nvPr/>
        </p:nvSpPr>
        <p:spPr>
          <a:xfrm rot="16200000">
            <a:off x="-919489" y="2362199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Latency (ns)</a:t>
            </a:r>
            <a:endParaRPr lang="en-US" sz="28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304800" y="5486400"/>
            <a:ext cx="8534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dirty="0" smtClean="0">
                <a:solidFill>
                  <a:schemeClr val="accent1">
                    <a:lumMod val="75000"/>
                  </a:schemeClr>
                </a:solidFill>
              </a:rPr>
              <a:t>Far segment </a:t>
            </a:r>
            <a:r>
              <a:rPr lang="en-US" sz="3200" b="1" i="1" dirty="0">
                <a:solidFill>
                  <a:schemeClr val="accent1">
                    <a:lumMod val="75000"/>
                  </a:schemeClr>
                </a:solidFill>
              </a:rPr>
              <a:t>l</a:t>
            </a:r>
            <a:r>
              <a:rPr lang="en-US" sz="3200" b="1" i="1" dirty="0" smtClean="0">
                <a:solidFill>
                  <a:schemeClr val="accent1">
                    <a:lumMod val="75000"/>
                  </a:schemeClr>
                </a:solidFill>
              </a:rPr>
              <a:t>atency is higher than </a:t>
            </a:r>
          </a:p>
          <a:p>
            <a:pPr algn="ctr"/>
            <a:r>
              <a:rPr lang="en-US" sz="3200" b="1" i="1" dirty="0" smtClean="0">
                <a:solidFill>
                  <a:schemeClr val="accent1">
                    <a:lumMod val="75000"/>
                  </a:schemeClr>
                </a:solidFill>
              </a:rPr>
              <a:t>commodity DRAM latency</a:t>
            </a:r>
            <a:endParaRPr lang="en-US" sz="32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066800" y="5029200"/>
            <a:ext cx="7239000" cy="6095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lnSpc>
                <a:spcPct val="90000"/>
              </a:lnSpc>
              <a:buNone/>
            </a:pPr>
            <a:r>
              <a:rPr lang="en-US" b="1" dirty="0" smtClean="0"/>
              <a:t>Far Segment Length = 512 – Near Segment Length</a:t>
            </a:r>
          </a:p>
        </p:txBody>
      </p:sp>
    </p:spTree>
    <p:extLst>
      <p:ext uri="{BB962C8B-B14F-4D97-AF65-F5344CB8AC3E}">
        <p14:creationId xmlns:p14="http://schemas.microsoft.com/office/powerpoint/2010/main" val="1950637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dirty="0"/>
              <a:t> </a:t>
            </a:r>
            <a:r>
              <a:rPr lang="en-US" dirty="0" smtClean="0"/>
              <a:t>  Trade-Off: Area (Die-Area) vs. Latency</a:t>
            </a:r>
            <a:endParaRPr lang="en-US" dirty="0"/>
          </a:p>
        </p:txBody>
      </p:sp>
      <p:graphicFrame>
        <p:nvGraphicFramePr>
          <p:cNvPr id="22" name="Chart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3886517"/>
              </p:ext>
            </p:extLst>
          </p:nvPr>
        </p:nvGraphicFramePr>
        <p:xfrm>
          <a:off x="990600" y="838200"/>
          <a:ext cx="73914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3429000" y="236220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smtClean="0"/>
              <a:t>64</a:t>
            </a:r>
            <a:endParaRPr lang="en-US" sz="2800" b="1"/>
          </a:p>
        </p:txBody>
      </p:sp>
      <p:sp>
        <p:nvSpPr>
          <p:cNvPr id="25" name="TextBox 24"/>
          <p:cNvSpPr txBox="1"/>
          <p:nvPr/>
        </p:nvSpPr>
        <p:spPr>
          <a:xfrm>
            <a:off x="3276600" y="106680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smtClean="0"/>
              <a:t>32</a:t>
            </a:r>
            <a:endParaRPr lang="en-US" sz="2800" b="1"/>
          </a:p>
        </p:txBody>
      </p:sp>
      <p:sp>
        <p:nvSpPr>
          <p:cNvPr id="36" name="TextBox 35"/>
          <p:cNvSpPr txBox="1"/>
          <p:nvPr/>
        </p:nvSpPr>
        <p:spPr>
          <a:xfrm>
            <a:off x="4419600" y="274320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dirty="0" smtClean="0"/>
              <a:t>128</a:t>
            </a:r>
            <a:endParaRPr lang="en-US" sz="28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5105400" y="304800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256</a:t>
            </a:r>
            <a:endParaRPr lang="en-US" sz="28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5981700" y="3084493"/>
            <a:ext cx="2895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   512 cells/</a:t>
            </a:r>
            <a:r>
              <a:rPr lang="en-US" sz="2800" b="1" dirty="0" err="1" smtClean="0"/>
              <a:t>bitline</a:t>
            </a:r>
            <a:r>
              <a:rPr lang="en-US" sz="2800" b="1" dirty="0" smtClean="0"/>
              <a:t> </a:t>
            </a:r>
          </a:p>
          <a:p>
            <a:r>
              <a:rPr lang="en-US" sz="2800" b="1" dirty="0"/>
              <a:t> </a:t>
            </a:r>
            <a:r>
              <a:rPr lang="en-US" sz="2800" b="1" dirty="0" smtClean="0"/>
              <a:t>  </a:t>
            </a:r>
            <a:endParaRPr lang="en-US" sz="2800" b="1" dirty="0"/>
          </a:p>
        </p:txBody>
      </p:sp>
      <p:sp>
        <p:nvSpPr>
          <p:cNvPr id="7" name="Left Arrow 6"/>
          <p:cNvSpPr/>
          <p:nvPr/>
        </p:nvSpPr>
        <p:spPr>
          <a:xfrm rot="16200000">
            <a:off x="-1250157" y="2621758"/>
            <a:ext cx="4038601" cy="928686"/>
          </a:xfrm>
          <a:prstGeom prst="lef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Cheaper</a:t>
            </a:r>
            <a:endParaRPr lang="en-US" sz="3200" b="1" dirty="0"/>
          </a:p>
        </p:txBody>
      </p:sp>
      <p:sp>
        <p:nvSpPr>
          <p:cNvPr id="41" name="Left Arrow 40"/>
          <p:cNvSpPr/>
          <p:nvPr/>
        </p:nvSpPr>
        <p:spPr>
          <a:xfrm>
            <a:off x="1676400" y="5550693"/>
            <a:ext cx="6400801" cy="928686"/>
          </a:xfrm>
          <a:prstGeom prst="lef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Faster</a:t>
            </a:r>
            <a:endParaRPr lang="en-US" sz="3200" b="1" dirty="0"/>
          </a:p>
        </p:txBody>
      </p:sp>
      <p:sp>
        <p:nvSpPr>
          <p:cNvPr id="13" name="Oval 12"/>
          <p:cNvSpPr/>
          <p:nvPr/>
        </p:nvSpPr>
        <p:spPr>
          <a:xfrm>
            <a:off x="3979398" y="3606018"/>
            <a:ext cx="182880" cy="182880"/>
          </a:xfrm>
          <a:prstGeom prst="ellipse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314699" y="3657600"/>
            <a:ext cx="2628901" cy="558392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i="1" dirty="0" smtClean="0">
                <a:solidFill>
                  <a:schemeClr val="accent3">
                    <a:lumMod val="50000"/>
                  </a:schemeClr>
                </a:solidFill>
              </a:rPr>
              <a:t>Near Segment</a:t>
            </a:r>
            <a:endParaRPr lang="en-US" sz="28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7528561" y="3606018"/>
            <a:ext cx="182880" cy="18288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6544002" y="3657600"/>
            <a:ext cx="2447598" cy="558392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2800" b="1" i="1" dirty="0" smtClean="0">
                <a:solidFill>
                  <a:srgbClr val="FF0000"/>
                </a:solidFill>
              </a:rPr>
              <a:t>Far Segment</a:t>
            </a:r>
            <a:endParaRPr lang="en-US" sz="2800" b="1" i="1" dirty="0">
              <a:solidFill>
                <a:srgbClr val="FF0000"/>
              </a:solidFill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1760146" y="3533003"/>
            <a:ext cx="1530690" cy="1238005"/>
            <a:chOff x="1760146" y="3533003"/>
            <a:chExt cx="1530690" cy="1238005"/>
          </a:xfrm>
        </p:grpSpPr>
        <p:sp>
          <p:nvSpPr>
            <p:cNvPr id="26" name="Left Arrow 25"/>
            <p:cNvSpPr/>
            <p:nvPr/>
          </p:nvSpPr>
          <p:spPr>
            <a:xfrm rot="18889308">
              <a:off x="1894524" y="3398625"/>
              <a:ext cx="1238005" cy="1506761"/>
            </a:xfrm>
            <a:prstGeom prst="leftArrow">
              <a:avLst>
                <a:gd name="adj1" fmla="val 50000"/>
                <a:gd name="adj2" fmla="val 61589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/>
            </a:p>
          </p:txBody>
        </p:sp>
        <p:sp>
          <p:nvSpPr>
            <p:cNvPr id="27" name="TextBox 26"/>
            <p:cNvSpPr txBox="1"/>
            <p:nvPr/>
          </p:nvSpPr>
          <p:spPr>
            <a:xfrm rot="18932207">
              <a:off x="1798404" y="3826557"/>
              <a:ext cx="149243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solidFill>
                    <a:srgbClr val="FFFFFF"/>
                  </a:solidFill>
                </a:rPr>
                <a:t>GOAL</a:t>
              </a:r>
              <a:endParaRPr lang="en-US" sz="2800" b="1" dirty="0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0281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/>
      <p:bldP spid="15" grpId="0" animBg="1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smtClean="0"/>
              <a:t>   Executive Summary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14400"/>
            <a:ext cx="9067800" cy="5410200"/>
          </a:xfrm>
        </p:spPr>
        <p:txBody>
          <a:bodyPr/>
          <a:lstStyle/>
          <a:p>
            <a:pPr marL="227013" indent="-227013"/>
            <a:r>
              <a:rPr lang="en-US" sz="2600" b="1" u="sng" dirty="0" smtClean="0">
                <a:solidFill>
                  <a:srgbClr val="FF0000"/>
                </a:solidFill>
              </a:rPr>
              <a:t>Problem</a:t>
            </a:r>
            <a:r>
              <a:rPr lang="en-US" sz="2600" b="1" dirty="0" smtClean="0">
                <a:solidFill>
                  <a:srgbClr val="FF0000"/>
                </a:solidFill>
              </a:rPr>
              <a:t>: DRAM latency is a critical performance bottleneck </a:t>
            </a:r>
          </a:p>
          <a:p>
            <a:pPr marL="227013" indent="-227013"/>
            <a:r>
              <a:rPr lang="en-US" sz="2600" b="1" u="sng" dirty="0" smtClean="0"/>
              <a:t>Our Goal</a:t>
            </a:r>
            <a:r>
              <a:rPr lang="en-US" sz="2600" dirty="0" smtClean="0"/>
              <a:t>: Reduce DRAM latency with low area cost</a:t>
            </a:r>
          </a:p>
          <a:p>
            <a:pPr marL="227013" indent="-227013"/>
            <a:r>
              <a:rPr lang="en-US" sz="2600" b="1" u="sng" dirty="0" smtClean="0"/>
              <a:t>Observation</a:t>
            </a:r>
            <a:r>
              <a:rPr lang="en-US" sz="2600" dirty="0" smtClean="0"/>
              <a:t>: Long </a:t>
            </a:r>
            <a:r>
              <a:rPr lang="en-US" sz="2600" dirty="0" err="1" smtClean="0"/>
              <a:t>bitlines</a:t>
            </a:r>
            <a:r>
              <a:rPr lang="en-US" sz="2600" dirty="0" smtClean="0"/>
              <a:t> in DRAM are the dominant source of DRAM latency</a:t>
            </a:r>
            <a:endParaRPr lang="en-US" sz="2600" dirty="0"/>
          </a:p>
          <a:p>
            <a:pPr marL="227013" indent="-227013"/>
            <a:r>
              <a:rPr lang="en-US" sz="2600" b="1" u="sng" dirty="0" smtClean="0">
                <a:solidFill>
                  <a:srgbClr val="008000"/>
                </a:solidFill>
              </a:rPr>
              <a:t>Key Idea</a:t>
            </a:r>
            <a:r>
              <a:rPr lang="en-US" sz="2600" b="1" dirty="0" smtClean="0">
                <a:solidFill>
                  <a:srgbClr val="008000"/>
                </a:solidFill>
              </a:rPr>
              <a:t>: Divide long </a:t>
            </a:r>
            <a:r>
              <a:rPr lang="en-US" sz="2600" b="1" dirty="0" err="1" smtClean="0">
                <a:solidFill>
                  <a:srgbClr val="008000"/>
                </a:solidFill>
              </a:rPr>
              <a:t>bitlines</a:t>
            </a:r>
            <a:r>
              <a:rPr lang="en-US" sz="2600" b="1" dirty="0" smtClean="0">
                <a:solidFill>
                  <a:srgbClr val="008000"/>
                </a:solidFill>
              </a:rPr>
              <a:t> into two shorter segments</a:t>
            </a:r>
          </a:p>
          <a:p>
            <a:pPr marL="627063" lvl="1" indent="-227013"/>
            <a:r>
              <a:rPr lang="en-US" sz="2600" b="1" dirty="0" smtClean="0"/>
              <a:t>Fast </a:t>
            </a:r>
            <a:r>
              <a:rPr lang="en-US" sz="2600" b="1" dirty="0"/>
              <a:t>and slow </a:t>
            </a:r>
            <a:r>
              <a:rPr lang="en-US" sz="2600" b="1" dirty="0" smtClean="0"/>
              <a:t>segments</a:t>
            </a:r>
            <a:endParaRPr lang="en-US" sz="2600" b="1" dirty="0" smtClean="0">
              <a:solidFill>
                <a:srgbClr val="008000"/>
              </a:solidFill>
            </a:endParaRPr>
          </a:p>
          <a:p>
            <a:pPr marL="227013" indent="-227013"/>
            <a:r>
              <a:rPr lang="en-US" sz="2600" b="1" u="sng" dirty="0">
                <a:solidFill>
                  <a:srgbClr val="0000FF"/>
                </a:solidFill>
              </a:rPr>
              <a:t>Tiered-latency DRAM</a:t>
            </a:r>
            <a:r>
              <a:rPr lang="en-US" sz="2600" b="1" dirty="0"/>
              <a:t>: </a:t>
            </a:r>
            <a:r>
              <a:rPr lang="en-US" sz="2600" b="1" dirty="0" smtClean="0"/>
              <a:t>Enables </a:t>
            </a:r>
            <a:r>
              <a:rPr lang="en-US" sz="2600" b="1" dirty="0" smtClean="0">
                <a:solidFill>
                  <a:srgbClr val="0000FF"/>
                </a:solidFill>
              </a:rPr>
              <a:t>latency </a:t>
            </a:r>
            <a:r>
              <a:rPr lang="en-US" sz="2600" b="1" dirty="0">
                <a:solidFill>
                  <a:srgbClr val="0000FF"/>
                </a:solidFill>
              </a:rPr>
              <a:t>heterogeneity </a:t>
            </a:r>
            <a:r>
              <a:rPr lang="en-US" sz="2600" b="1" dirty="0"/>
              <a:t>in </a:t>
            </a:r>
            <a:r>
              <a:rPr lang="en-US" sz="2600" b="1" dirty="0" smtClean="0"/>
              <a:t>DRAM</a:t>
            </a:r>
          </a:p>
          <a:p>
            <a:pPr marL="627063" lvl="1" indent="-227013"/>
            <a:r>
              <a:rPr lang="en-US" sz="2600" b="1" dirty="0" smtClean="0">
                <a:sym typeface="Wingdings"/>
              </a:rPr>
              <a:t>Can leverage this in many ways to improve performance and reduce power consumption</a:t>
            </a:r>
            <a:endParaRPr lang="en-US" sz="2600" b="1" dirty="0" smtClean="0"/>
          </a:p>
          <a:p>
            <a:pPr marL="227013" indent="-227013"/>
            <a:r>
              <a:rPr lang="en-US" sz="2600" b="1" u="sng" dirty="0" smtClean="0"/>
              <a:t>Results</a:t>
            </a:r>
            <a:r>
              <a:rPr lang="en-US" sz="2600" dirty="0" smtClean="0"/>
              <a:t>: When the fast segment is used as a cache to the slow segment </a:t>
            </a:r>
            <a:r>
              <a:rPr lang="en-US" sz="2600" dirty="0" smtClean="0">
                <a:sym typeface="Wingdings"/>
              </a:rPr>
              <a:t> Significant performance improvement (&gt;12%) and power reduction (&gt;23%) at low area cost (3%)</a:t>
            </a:r>
            <a:endParaRPr lang="en-US" sz="2600" dirty="0" smtClean="0"/>
          </a:p>
        </p:txBody>
      </p:sp>
    </p:spTree>
    <p:extLst>
      <p:ext uri="{BB962C8B-B14F-4D97-AF65-F5344CB8AC3E}">
        <p14:creationId xmlns:p14="http://schemas.microsoft.com/office/powerpoint/2010/main" val="2920048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smtClean="0"/>
              <a:t>   Outline</a:t>
            </a:r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04800" y="1143000"/>
            <a:ext cx="8534400" cy="5486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3600" smtClean="0">
                <a:solidFill>
                  <a:schemeClr val="bg1">
                    <a:lumMod val="75000"/>
                  </a:schemeClr>
                </a:solidFill>
              </a:rPr>
              <a:t>Motivation &amp; Key Idea</a:t>
            </a:r>
          </a:p>
          <a:p>
            <a:pPr>
              <a:lnSpc>
                <a:spcPct val="90000"/>
              </a:lnSpc>
            </a:pPr>
            <a:r>
              <a:rPr lang="en-US" sz="3600" smtClean="0">
                <a:solidFill>
                  <a:schemeClr val="bg1">
                    <a:lumMod val="75000"/>
                  </a:schemeClr>
                </a:solidFill>
              </a:rPr>
              <a:t>Tiered-Latency DRAM</a:t>
            </a:r>
          </a:p>
          <a:p>
            <a:pPr>
              <a:lnSpc>
                <a:spcPct val="90000"/>
              </a:lnSpc>
            </a:pPr>
            <a:r>
              <a:rPr lang="en-US" sz="3600" b="1" smtClean="0"/>
              <a:t>Leveraging Tiered-Latency DRAM</a:t>
            </a:r>
          </a:p>
          <a:p>
            <a:pPr>
              <a:lnSpc>
                <a:spcPct val="90000"/>
              </a:lnSpc>
            </a:pPr>
            <a:r>
              <a:rPr lang="en-US" sz="3600" smtClean="0">
                <a:solidFill>
                  <a:schemeClr val="bg1">
                    <a:lumMod val="75000"/>
                  </a:schemeClr>
                </a:solidFill>
              </a:rPr>
              <a:t>Evaluation Results</a:t>
            </a:r>
          </a:p>
          <a:p>
            <a:pPr>
              <a:lnSpc>
                <a:spcPct val="90000"/>
              </a:lnSpc>
            </a:pPr>
            <a:endParaRPr lang="en-US" sz="3600" smtClean="0"/>
          </a:p>
          <a:p>
            <a:pPr>
              <a:lnSpc>
                <a:spcPct val="90000"/>
              </a:lnSpc>
            </a:pPr>
            <a:endParaRPr lang="en-US" sz="3600" smtClean="0"/>
          </a:p>
          <a:p>
            <a:pPr>
              <a:lnSpc>
                <a:spcPct val="90000"/>
              </a:lnSpc>
            </a:pPr>
            <a:endParaRPr lang="en-US" sz="3600" smtClean="0"/>
          </a:p>
          <a:p>
            <a:pPr>
              <a:lnSpc>
                <a:spcPct val="90000"/>
              </a:lnSpc>
            </a:pPr>
            <a:endParaRPr lang="en-US" sz="3600"/>
          </a:p>
        </p:txBody>
      </p:sp>
    </p:spTree>
    <p:extLst>
      <p:ext uri="{BB962C8B-B14F-4D97-AF65-F5344CB8AC3E}">
        <p14:creationId xmlns:p14="http://schemas.microsoft.com/office/powerpoint/2010/main" val="913900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   Leveraging Tiered-Latency DRAM</a:t>
            </a:r>
            <a:endParaRPr lang="en-US" dirty="0"/>
          </a:p>
        </p:txBody>
      </p:sp>
      <p:sp>
        <p:nvSpPr>
          <p:cNvPr id="28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56260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sz="3200" dirty="0" smtClean="0"/>
              <a:t>TL-DRAM is a </a:t>
            </a:r>
            <a:r>
              <a:rPr lang="en-US" sz="3200" b="1" i="1" dirty="0" smtClean="0"/>
              <a:t>substrate</a:t>
            </a:r>
            <a:r>
              <a:rPr lang="en-US" sz="3200" dirty="0" smtClean="0"/>
              <a:t> that can be leveraged by the hardware and/or software</a:t>
            </a:r>
          </a:p>
          <a:p>
            <a:pPr>
              <a:lnSpc>
                <a:spcPct val="85000"/>
              </a:lnSpc>
            </a:pPr>
            <a:endParaRPr lang="en-US" sz="1800" dirty="0"/>
          </a:p>
          <a:p>
            <a:pPr>
              <a:lnSpc>
                <a:spcPct val="85000"/>
              </a:lnSpc>
            </a:pPr>
            <a:r>
              <a:rPr lang="en-US" sz="3200" dirty="0" smtClean="0"/>
              <a:t>Many potential uses</a:t>
            </a:r>
          </a:p>
          <a:p>
            <a:pPr marL="801688" lvl="1" indent="-344488">
              <a:lnSpc>
                <a:spcPct val="85000"/>
              </a:lnSpc>
              <a:buFont typeface="+mj-lt"/>
              <a:buAutoNum type="arabicPeriod"/>
            </a:pPr>
            <a:r>
              <a:rPr lang="en-US" sz="2800" dirty="0" smtClean="0"/>
              <a:t>Use near segment as hardware-managed </a:t>
            </a:r>
            <a:r>
              <a:rPr lang="en-US" sz="2800" b="1" i="1" dirty="0" smtClean="0"/>
              <a:t>inclusive</a:t>
            </a:r>
            <a:r>
              <a:rPr lang="en-US" sz="2800" dirty="0" smtClean="0"/>
              <a:t> cache to far segment</a:t>
            </a:r>
          </a:p>
          <a:p>
            <a:pPr marL="801688" lvl="1" indent="-344488">
              <a:lnSpc>
                <a:spcPct val="85000"/>
              </a:lnSpc>
              <a:buFont typeface="+mj-lt"/>
              <a:buAutoNum type="arabicPeriod"/>
            </a:pPr>
            <a:r>
              <a:rPr lang="en-US" sz="2800" dirty="0" smtClean="0"/>
              <a:t>Use near segment as hardware-managed </a:t>
            </a:r>
            <a:r>
              <a:rPr lang="en-US" sz="2800" b="1" i="1" dirty="0" smtClean="0"/>
              <a:t>exclusive</a:t>
            </a:r>
            <a:r>
              <a:rPr lang="en-US" sz="2800" dirty="0" smtClean="0"/>
              <a:t> cache to far segment</a:t>
            </a:r>
            <a:endParaRPr lang="en-US" sz="2800" dirty="0"/>
          </a:p>
          <a:p>
            <a:pPr marL="801688" lvl="1" indent="-344488">
              <a:lnSpc>
                <a:spcPct val="85000"/>
              </a:lnSpc>
              <a:buFont typeface="+mj-lt"/>
              <a:buAutoNum type="arabicPeriod"/>
            </a:pPr>
            <a:r>
              <a:rPr lang="en-US" sz="2800" dirty="0" smtClean="0"/>
              <a:t>Profile-based page mapping by operating system</a:t>
            </a:r>
          </a:p>
          <a:p>
            <a:pPr marL="801688" lvl="1" indent="-344488">
              <a:lnSpc>
                <a:spcPct val="85000"/>
              </a:lnSpc>
              <a:buFont typeface="+mj-lt"/>
              <a:buAutoNum type="arabicPeriod"/>
            </a:pPr>
            <a:r>
              <a:rPr lang="en-US" sz="2800" dirty="0" smtClean="0"/>
              <a:t>Simply replace DRAM with TL-DRAM </a:t>
            </a:r>
            <a:r>
              <a:rPr lang="en-US" sz="1000" dirty="0" smtClean="0">
                <a:latin typeface="Wingdings"/>
                <a:ea typeface="Wingdings"/>
                <a:cs typeface="Wingdings"/>
                <a:sym typeface="Wingdings"/>
              </a:rPr>
              <a:t> </a:t>
            </a:r>
            <a:endParaRPr lang="en-US" sz="2800" dirty="0" smtClean="0"/>
          </a:p>
          <a:p>
            <a:pPr marL="801688" lvl="1" indent="-344488">
              <a:lnSpc>
                <a:spcPct val="85000"/>
              </a:lnSpc>
              <a:buFont typeface="+mj-lt"/>
              <a:buAutoNum type="arabicPeriod"/>
            </a:pPr>
            <a:endParaRPr lang="en-US" sz="2800" dirty="0" smtClean="0"/>
          </a:p>
          <a:p>
            <a:pPr marL="801688" lvl="1" indent="-344488">
              <a:lnSpc>
                <a:spcPct val="85000"/>
              </a:lnSpc>
              <a:buFont typeface="+mj-lt"/>
              <a:buAutoNum type="arabicPeriod"/>
            </a:pPr>
            <a:endParaRPr lang="en-US" sz="3200" dirty="0" smtClean="0"/>
          </a:p>
        </p:txBody>
      </p:sp>
      <p:sp>
        <p:nvSpPr>
          <p:cNvPr id="4" name="Rounded Rectangle 3"/>
          <p:cNvSpPr/>
          <p:nvPr/>
        </p:nvSpPr>
        <p:spPr>
          <a:xfrm>
            <a:off x="762000" y="2743200"/>
            <a:ext cx="7848600" cy="7620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762000" y="2743200"/>
            <a:ext cx="7848600" cy="2057400"/>
          </a:xfrm>
          <a:prstGeom prst="roundRect">
            <a:avLst>
              <a:gd name="adj" fmla="val 7644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658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" grpId="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/>
        </p:nvSpPr>
        <p:spPr>
          <a:xfrm rot="10800000" flipV="1">
            <a:off x="2819401" y="1219200"/>
            <a:ext cx="2743200" cy="27432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b="1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 rot="10800000" flipV="1">
            <a:off x="2971800" y="1371600"/>
            <a:ext cx="2438393" cy="1447800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b="1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2971802" y="1371600"/>
            <a:ext cx="2438395" cy="304800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err="1">
                <a:solidFill>
                  <a:schemeClr val="tx1"/>
                </a:solidFill>
              </a:rPr>
              <a:t>s</a:t>
            </a:r>
            <a:r>
              <a:rPr lang="en-US" sz="2800" b="1" i="1" err="1" smtClean="0">
                <a:solidFill>
                  <a:schemeClr val="tx1"/>
                </a:solidFill>
              </a:rPr>
              <a:t>ubarray</a:t>
            </a:r>
            <a:endParaRPr lang="en-US" sz="2800" b="1" i="1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  Near Segment as Hardware-Managed Cache</a:t>
            </a: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2819400" y="838200"/>
            <a:ext cx="2743201" cy="381002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smtClean="0">
                <a:solidFill>
                  <a:schemeClr val="tx1"/>
                </a:solidFill>
              </a:rPr>
              <a:t>TL-DRAM</a:t>
            </a:r>
            <a:endParaRPr lang="en-US" sz="2800" b="1" i="1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 rot="10800000" flipV="1">
            <a:off x="2971792" y="3276600"/>
            <a:ext cx="2438404" cy="533400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b="1">
              <a:solidFill>
                <a:schemeClr val="tx1"/>
              </a:solidFill>
            </a:endParaRPr>
          </a:p>
        </p:txBody>
      </p:sp>
      <p:cxnSp>
        <p:nvCxnSpPr>
          <p:cNvPr id="59" name="Straight Connector 58"/>
          <p:cNvCxnSpPr/>
          <p:nvPr/>
        </p:nvCxnSpPr>
        <p:spPr>
          <a:xfrm flipV="1">
            <a:off x="4191001" y="2819400"/>
            <a:ext cx="0" cy="457200"/>
          </a:xfrm>
          <a:prstGeom prst="line">
            <a:avLst/>
          </a:prstGeom>
          <a:ln w="76200">
            <a:solidFill>
              <a:schemeClr val="tx1">
                <a:lumMod val="50000"/>
                <a:lumOff val="50000"/>
              </a:schemeClr>
            </a:solidFill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>
            <a:off x="2971801" y="3276599"/>
            <a:ext cx="2438405" cy="533401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smtClean="0">
                <a:solidFill>
                  <a:schemeClr val="tx1"/>
                </a:solidFill>
              </a:rPr>
              <a:t>I/O</a:t>
            </a:r>
            <a:endParaRPr lang="en-US" sz="2800" b="1" i="1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562600" y="2209798"/>
            <a:ext cx="1447799" cy="304800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>
                <a:solidFill>
                  <a:schemeClr val="tx1"/>
                </a:solidFill>
              </a:rPr>
              <a:t>c</a:t>
            </a:r>
            <a:r>
              <a:rPr lang="en-US" sz="2800" b="1" smtClean="0">
                <a:solidFill>
                  <a:schemeClr val="tx1"/>
                </a:solidFill>
              </a:rPr>
              <a:t>ache</a:t>
            </a:r>
            <a:endParaRPr lang="en-US" sz="2800" b="1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562601" y="1447800"/>
            <a:ext cx="1219200" cy="381002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smtClean="0">
                <a:solidFill>
                  <a:schemeClr val="tx1"/>
                </a:solidFill>
              </a:rPr>
              <a:t>main</a:t>
            </a:r>
          </a:p>
        </p:txBody>
      </p:sp>
      <p:sp>
        <p:nvSpPr>
          <p:cNvPr id="27" name="Rectangle 26"/>
          <p:cNvSpPr/>
          <p:nvPr/>
        </p:nvSpPr>
        <p:spPr>
          <a:xfrm>
            <a:off x="5562600" y="1752600"/>
            <a:ext cx="1904999" cy="381002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memory</a:t>
            </a:r>
          </a:p>
        </p:txBody>
      </p:sp>
      <p:sp>
        <p:nvSpPr>
          <p:cNvPr id="29" name="Content Placeholder 2"/>
          <p:cNvSpPr>
            <a:spLocks noGrp="1"/>
          </p:cNvSpPr>
          <p:nvPr>
            <p:ph idx="1"/>
          </p:nvPr>
        </p:nvSpPr>
        <p:spPr>
          <a:xfrm>
            <a:off x="228600" y="4419600"/>
            <a:ext cx="8839200" cy="1752600"/>
          </a:xfrm>
        </p:spPr>
        <p:txBody>
          <a:bodyPr/>
          <a:lstStyle/>
          <a:p>
            <a:pPr>
              <a:lnSpc>
                <a:spcPct val="85000"/>
              </a:lnSpc>
            </a:pPr>
            <a:endParaRPr lang="en-US" b="1" dirty="0" smtClean="0"/>
          </a:p>
          <a:p>
            <a:pPr>
              <a:lnSpc>
                <a:spcPct val="85000"/>
              </a:lnSpc>
            </a:pPr>
            <a:r>
              <a:rPr lang="en-US" b="1" dirty="0" smtClean="0"/>
              <a:t>Challenge 1: </a:t>
            </a:r>
            <a:r>
              <a:rPr lang="en-US" dirty="0"/>
              <a:t>How to </a:t>
            </a:r>
            <a:r>
              <a:rPr lang="en-US" dirty="0" smtClean="0"/>
              <a:t>efficiently migrate a row between segments?</a:t>
            </a:r>
            <a:endParaRPr lang="en-US" b="1" dirty="0">
              <a:solidFill>
                <a:srgbClr val="FF0000"/>
              </a:solidFill>
            </a:endParaRPr>
          </a:p>
          <a:p>
            <a:pPr>
              <a:lnSpc>
                <a:spcPct val="85000"/>
              </a:lnSpc>
            </a:pPr>
            <a:r>
              <a:rPr lang="en-US" b="1" dirty="0" smtClean="0"/>
              <a:t>Challenge 2: </a:t>
            </a:r>
            <a:r>
              <a:rPr lang="en-US" dirty="0"/>
              <a:t>How to </a:t>
            </a:r>
            <a:r>
              <a:rPr lang="en-US" dirty="0" smtClean="0"/>
              <a:t>efficiently manage the cache?</a:t>
            </a:r>
            <a:endParaRPr lang="en-US" dirty="0"/>
          </a:p>
          <a:p>
            <a:pPr marL="0" indent="0">
              <a:lnSpc>
                <a:spcPct val="85000"/>
              </a:lnSpc>
              <a:buNone/>
            </a:pPr>
            <a:endParaRPr lang="en-US" b="1" dirty="0" smtClean="0">
              <a:solidFill>
                <a:srgbClr val="FF0000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2971794" y="1371599"/>
            <a:ext cx="2438412" cy="1447801"/>
            <a:chOff x="2971794" y="1371599"/>
            <a:chExt cx="2438412" cy="1447801"/>
          </a:xfrm>
        </p:grpSpPr>
        <p:sp>
          <p:nvSpPr>
            <p:cNvPr id="61" name="Rectangle 60"/>
            <p:cNvSpPr/>
            <p:nvPr/>
          </p:nvSpPr>
          <p:spPr>
            <a:xfrm rot="10800000" flipV="1">
              <a:off x="2971794" y="1371599"/>
              <a:ext cx="2438393" cy="838199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 b="1">
                <a:solidFill>
                  <a:schemeClr val="tx1"/>
                </a:solidFill>
              </a:endParaRP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2971801" y="1371600"/>
              <a:ext cx="2438395" cy="838198"/>
            </a:xfrm>
            <a:prstGeom prst="rect">
              <a:avLst/>
            </a:prstGeom>
            <a:noFill/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i="1" smtClean="0">
                  <a:solidFill>
                    <a:schemeClr val="bg1"/>
                  </a:solidFill>
                </a:rPr>
                <a:t>far segment</a:t>
              </a:r>
              <a:endParaRPr lang="en-US" sz="2800" b="1" i="1">
                <a:solidFill>
                  <a:schemeClr val="bg1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 rot="10800000" flipV="1">
              <a:off x="2971798" y="2209800"/>
              <a:ext cx="2438393" cy="3048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 b="1">
                <a:solidFill>
                  <a:schemeClr val="tx1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971801" y="2158999"/>
              <a:ext cx="2438405" cy="304799"/>
            </a:xfrm>
            <a:prstGeom prst="rect">
              <a:avLst/>
            </a:prstGeom>
            <a:noFill/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i="1">
                  <a:solidFill>
                    <a:schemeClr val="bg1"/>
                  </a:solidFill>
                </a:rPr>
                <a:t>n</a:t>
              </a:r>
              <a:r>
                <a:rPr lang="en-US" sz="2800" b="1" i="1" smtClean="0">
                  <a:solidFill>
                    <a:schemeClr val="bg1"/>
                  </a:solidFill>
                </a:rPr>
                <a:t>ear segment</a:t>
              </a:r>
              <a:endParaRPr lang="en-US" sz="2800" b="1" i="1">
                <a:solidFill>
                  <a:schemeClr val="bg1"/>
                </a:solidFill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 rot="10800000" flipV="1">
              <a:off x="2971800" y="2514600"/>
              <a:ext cx="2438393" cy="3048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 b="1">
                <a:solidFill>
                  <a:schemeClr val="bg1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2971803" y="2508250"/>
              <a:ext cx="2438385" cy="304798"/>
            </a:xfrm>
            <a:prstGeom prst="rect">
              <a:avLst/>
            </a:prstGeom>
            <a:noFill/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i="1" smtClean="0">
                  <a:solidFill>
                    <a:schemeClr val="bg1"/>
                  </a:solidFill>
                </a:rPr>
                <a:t>sense amplifier</a:t>
              </a:r>
              <a:endParaRPr lang="en-US" sz="2800" b="1" i="1">
                <a:solidFill>
                  <a:schemeClr val="bg1"/>
                </a:solidFill>
              </a:endParaRPr>
            </a:p>
          </p:txBody>
        </p:sp>
      </p:grpSp>
      <p:cxnSp>
        <p:nvCxnSpPr>
          <p:cNvPr id="33" name="Straight Connector 32"/>
          <p:cNvCxnSpPr/>
          <p:nvPr/>
        </p:nvCxnSpPr>
        <p:spPr>
          <a:xfrm>
            <a:off x="2819400" y="4495800"/>
            <a:ext cx="2743201" cy="0"/>
          </a:xfrm>
          <a:prstGeom prst="line">
            <a:avLst/>
          </a:prstGeom>
          <a:ln w="1270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4191001" y="3962400"/>
            <a:ext cx="0" cy="457200"/>
          </a:xfrm>
          <a:prstGeom prst="line">
            <a:avLst/>
          </a:prstGeom>
          <a:ln w="76200">
            <a:solidFill>
              <a:schemeClr val="tx1">
                <a:lumMod val="50000"/>
                <a:lumOff val="50000"/>
              </a:schemeClr>
            </a:solidFill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2590800" y="4038600"/>
            <a:ext cx="1676400" cy="381000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>
                <a:solidFill>
                  <a:schemeClr val="tx1"/>
                </a:solidFill>
              </a:rPr>
              <a:t>c</a:t>
            </a:r>
            <a:r>
              <a:rPr lang="en-US" sz="2800" b="1" i="1" smtClean="0">
                <a:solidFill>
                  <a:schemeClr val="tx1"/>
                </a:solidFill>
              </a:rPr>
              <a:t>hannel</a:t>
            </a:r>
            <a:endParaRPr lang="en-US" sz="2800" b="1" i="1">
              <a:solidFill>
                <a:schemeClr val="tx1"/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228600" y="4876800"/>
            <a:ext cx="8382000" cy="7620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048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6" grpId="0"/>
      <p:bldP spid="27" grpId="0"/>
      <p:bldP spid="2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0"/>
            <a:ext cx="9143999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   Inter-Segment Migration</a:t>
            </a:r>
            <a:endParaRPr lang="en-US" dirty="0"/>
          </a:p>
        </p:txBody>
      </p:sp>
      <p:cxnSp>
        <p:nvCxnSpPr>
          <p:cNvPr id="177" name="Straight Arrow Connector 176"/>
          <p:cNvCxnSpPr/>
          <p:nvPr/>
        </p:nvCxnSpPr>
        <p:spPr>
          <a:xfrm flipV="1">
            <a:off x="3871686" y="2590800"/>
            <a:ext cx="0" cy="1983004"/>
          </a:xfrm>
          <a:prstGeom prst="straightConnector1">
            <a:avLst/>
          </a:prstGeom>
          <a:ln w="25400" cap="rnd">
            <a:solidFill>
              <a:schemeClr val="tx1"/>
            </a:solidFill>
            <a:headEnd type="oval" w="med" len="med"/>
            <a:tailEnd type="non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Arrow Connector 177"/>
          <p:cNvCxnSpPr/>
          <p:nvPr/>
        </p:nvCxnSpPr>
        <p:spPr>
          <a:xfrm flipV="1">
            <a:off x="3414486" y="2590800"/>
            <a:ext cx="0" cy="1983004"/>
          </a:xfrm>
          <a:prstGeom prst="straightConnector1">
            <a:avLst/>
          </a:prstGeom>
          <a:ln w="25400" cap="rnd">
            <a:solidFill>
              <a:schemeClr val="tx1"/>
            </a:solidFill>
            <a:headEnd type="oval" w="med" len="med"/>
            <a:tailEnd type="non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Arrow Connector 178"/>
          <p:cNvCxnSpPr/>
          <p:nvPr/>
        </p:nvCxnSpPr>
        <p:spPr>
          <a:xfrm flipV="1">
            <a:off x="2957286" y="2590800"/>
            <a:ext cx="0" cy="1983004"/>
          </a:xfrm>
          <a:prstGeom prst="straightConnector1">
            <a:avLst/>
          </a:prstGeom>
          <a:ln w="25400" cap="rnd">
            <a:solidFill>
              <a:schemeClr val="tx1"/>
            </a:solidFill>
            <a:headEnd type="oval" w="med" len="med"/>
            <a:tailEnd type="non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Arrow Connector 179"/>
          <p:cNvCxnSpPr/>
          <p:nvPr/>
        </p:nvCxnSpPr>
        <p:spPr>
          <a:xfrm flipV="1">
            <a:off x="2500086" y="2590800"/>
            <a:ext cx="0" cy="1983004"/>
          </a:xfrm>
          <a:prstGeom prst="straightConnector1">
            <a:avLst/>
          </a:prstGeom>
          <a:ln w="25400" cap="rnd">
            <a:solidFill>
              <a:schemeClr val="tx1"/>
            </a:solidFill>
            <a:headEnd type="oval" w="med" len="med"/>
            <a:tailEnd type="non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Arrow Connector 180"/>
          <p:cNvCxnSpPr/>
          <p:nvPr/>
        </p:nvCxnSpPr>
        <p:spPr>
          <a:xfrm flipV="1">
            <a:off x="2042886" y="2590800"/>
            <a:ext cx="0" cy="1983004"/>
          </a:xfrm>
          <a:prstGeom prst="straightConnector1">
            <a:avLst/>
          </a:prstGeom>
          <a:ln w="25400" cap="rnd">
            <a:solidFill>
              <a:schemeClr val="tx1"/>
            </a:solidFill>
            <a:headEnd type="oval" w="med" len="med"/>
            <a:tailEnd type="non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Arrow Connector 181"/>
          <p:cNvCxnSpPr/>
          <p:nvPr/>
        </p:nvCxnSpPr>
        <p:spPr>
          <a:xfrm flipV="1">
            <a:off x="1585686" y="2590800"/>
            <a:ext cx="0" cy="1983004"/>
          </a:xfrm>
          <a:prstGeom prst="straightConnector1">
            <a:avLst/>
          </a:prstGeom>
          <a:ln w="25400" cap="rnd">
            <a:solidFill>
              <a:schemeClr val="tx1"/>
            </a:solidFill>
            <a:headEnd type="oval" w="med" len="med"/>
            <a:tailEnd type="non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Arrow Connector 182"/>
          <p:cNvCxnSpPr>
            <a:endCxn id="185" idx="3"/>
          </p:cNvCxnSpPr>
          <p:nvPr/>
        </p:nvCxnSpPr>
        <p:spPr>
          <a:xfrm flipH="1">
            <a:off x="1280160" y="2927884"/>
            <a:ext cx="2944093" cy="0"/>
          </a:xfrm>
          <a:prstGeom prst="straightConnector1">
            <a:avLst/>
          </a:prstGeom>
          <a:ln w="25400" cap="rnd">
            <a:solidFill>
              <a:schemeClr val="tx1"/>
            </a:solidFill>
            <a:headEnd type="none" w="lg" len="med"/>
            <a:tailEnd type="non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Rectangle 183"/>
          <p:cNvSpPr/>
          <p:nvPr/>
        </p:nvSpPr>
        <p:spPr>
          <a:xfrm>
            <a:off x="3690853" y="5869204"/>
            <a:ext cx="365760" cy="36576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>
              <a:solidFill>
                <a:schemeClr val="tx1"/>
              </a:solidFill>
            </a:endParaRPr>
          </a:p>
        </p:txBody>
      </p:sp>
      <p:sp>
        <p:nvSpPr>
          <p:cNvPr id="185" name="Rectangle 184"/>
          <p:cNvSpPr/>
          <p:nvPr/>
        </p:nvSpPr>
        <p:spPr>
          <a:xfrm>
            <a:off x="914400" y="2745004"/>
            <a:ext cx="365760" cy="36576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>
              <a:solidFill>
                <a:schemeClr val="tx1"/>
              </a:solidFill>
            </a:endParaRPr>
          </a:p>
        </p:txBody>
      </p:sp>
      <p:cxnSp>
        <p:nvCxnSpPr>
          <p:cNvPr id="192" name="Straight Arrow Connector 191"/>
          <p:cNvCxnSpPr>
            <a:stCxn id="184" idx="0"/>
          </p:cNvCxnSpPr>
          <p:nvPr/>
        </p:nvCxnSpPr>
        <p:spPr>
          <a:xfrm flipV="1">
            <a:off x="3873733" y="4876800"/>
            <a:ext cx="0" cy="992404"/>
          </a:xfrm>
          <a:prstGeom prst="straightConnector1">
            <a:avLst/>
          </a:prstGeom>
          <a:ln w="25400" cap="rnd">
            <a:solidFill>
              <a:schemeClr val="tx1"/>
            </a:solidFill>
            <a:headEnd type="none" w="lg" len="med"/>
            <a:tailEnd type="non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3" name="Oval 192"/>
          <p:cNvSpPr/>
          <p:nvPr/>
        </p:nvSpPr>
        <p:spPr>
          <a:xfrm>
            <a:off x="3695616" y="2748914"/>
            <a:ext cx="365760" cy="3657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194" name="Rectangle 193"/>
          <p:cNvSpPr/>
          <p:nvPr/>
        </p:nvSpPr>
        <p:spPr>
          <a:xfrm>
            <a:off x="3233653" y="5869204"/>
            <a:ext cx="365760" cy="36576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>
              <a:solidFill>
                <a:schemeClr val="tx1"/>
              </a:solidFill>
            </a:endParaRPr>
          </a:p>
        </p:txBody>
      </p:sp>
      <p:cxnSp>
        <p:nvCxnSpPr>
          <p:cNvPr id="195" name="Straight Arrow Connector 194"/>
          <p:cNvCxnSpPr>
            <a:stCxn id="194" idx="0"/>
          </p:cNvCxnSpPr>
          <p:nvPr/>
        </p:nvCxnSpPr>
        <p:spPr>
          <a:xfrm flipV="1">
            <a:off x="3416533" y="4876800"/>
            <a:ext cx="0" cy="992404"/>
          </a:xfrm>
          <a:prstGeom prst="straightConnector1">
            <a:avLst/>
          </a:prstGeom>
          <a:ln w="25400" cap="rnd">
            <a:solidFill>
              <a:schemeClr val="tx1"/>
            </a:solidFill>
            <a:headEnd type="none" w="lg" len="med"/>
            <a:tailEnd type="non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6" name="Oval 195"/>
          <p:cNvSpPr/>
          <p:nvPr/>
        </p:nvSpPr>
        <p:spPr>
          <a:xfrm>
            <a:off x="3238416" y="2748914"/>
            <a:ext cx="365760" cy="3657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197" name="Rectangle 196"/>
          <p:cNvSpPr/>
          <p:nvPr/>
        </p:nvSpPr>
        <p:spPr>
          <a:xfrm>
            <a:off x="2776453" y="5869204"/>
            <a:ext cx="365760" cy="36576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>
              <a:solidFill>
                <a:schemeClr val="tx1"/>
              </a:solidFill>
            </a:endParaRPr>
          </a:p>
        </p:txBody>
      </p:sp>
      <p:cxnSp>
        <p:nvCxnSpPr>
          <p:cNvPr id="198" name="Straight Arrow Connector 197"/>
          <p:cNvCxnSpPr>
            <a:stCxn id="197" idx="0"/>
          </p:cNvCxnSpPr>
          <p:nvPr/>
        </p:nvCxnSpPr>
        <p:spPr>
          <a:xfrm flipV="1">
            <a:off x="2959333" y="4876800"/>
            <a:ext cx="0" cy="992404"/>
          </a:xfrm>
          <a:prstGeom prst="straightConnector1">
            <a:avLst/>
          </a:prstGeom>
          <a:ln w="25400" cap="rnd">
            <a:solidFill>
              <a:schemeClr val="tx1"/>
            </a:solidFill>
            <a:headEnd type="none" w="lg" len="med"/>
            <a:tailEnd type="non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9" name="Oval 198"/>
          <p:cNvSpPr/>
          <p:nvPr/>
        </p:nvSpPr>
        <p:spPr>
          <a:xfrm>
            <a:off x="2781216" y="2748914"/>
            <a:ext cx="365760" cy="3657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01" name="Rectangle 200"/>
          <p:cNvSpPr/>
          <p:nvPr/>
        </p:nvSpPr>
        <p:spPr>
          <a:xfrm>
            <a:off x="2319253" y="5869204"/>
            <a:ext cx="365760" cy="36576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>
              <a:solidFill>
                <a:schemeClr val="tx1"/>
              </a:solidFill>
            </a:endParaRPr>
          </a:p>
        </p:txBody>
      </p:sp>
      <p:cxnSp>
        <p:nvCxnSpPr>
          <p:cNvPr id="202" name="Straight Arrow Connector 201"/>
          <p:cNvCxnSpPr>
            <a:stCxn id="201" idx="0"/>
          </p:cNvCxnSpPr>
          <p:nvPr/>
        </p:nvCxnSpPr>
        <p:spPr>
          <a:xfrm flipV="1">
            <a:off x="2502133" y="4876800"/>
            <a:ext cx="0" cy="992404"/>
          </a:xfrm>
          <a:prstGeom prst="straightConnector1">
            <a:avLst/>
          </a:prstGeom>
          <a:ln w="25400" cap="rnd">
            <a:solidFill>
              <a:schemeClr val="tx1"/>
            </a:solidFill>
            <a:headEnd type="none" w="lg" len="med"/>
            <a:tailEnd type="non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1" name="Oval 210"/>
          <p:cNvSpPr/>
          <p:nvPr/>
        </p:nvSpPr>
        <p:spPr>
          <a:xfrm>
            <a:off x="2324016" y="2748914"/>
            <a:ext cx="365760" cy="3657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12" name="Rectangle 211"/>
          <p:cNvSpPr/>
          <p:nvPr/>
        </p:nvSpPr>
        <p:spPr>
          <a:xfrm>
            <a:off x="1862053" y="5869204"/>
            <a:ext cx="365760" cy="36576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>
              <a:solidFill>
                <a:schemeClr val="tx1"/>
              </a:solidFill>
            </a:endParaRPr>
          </a:p>
        </p:txBody>
      </p:sp>
      <p:cxnSp>
        <p:nvCxnSpPr>
          <p:cNvPr id="213" name="Straight Arrow Connector 212"/>
          <p:cNvCxnSpPr>
            <a:stCxn id="212" idx="0"/>
          </p:cNvCxnSpPr>
          <p:nvPr/>
        </p:nvCxnSpPr>
        <p:spPr>
          <a:xfrm flipV="1">
            <a:off x="2044933" y="4876800"/>
            <a:ext cx="0" cy="992404"/>
          </a:xfrm>
          <a:prstGeom prst="straightConnector1">
            <a:avLst/>
          </a:prstGeom>
          <a:ln w="25400" cap="rnd">
            <a:solidFill>
              <a:schemeClr val="tx1"/>
            </a:solidFill>
            <a:headEnd type="none" w="lg" len="med"/>
            <a:tailEnd type="non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Oval 213"/>
          <p:cNvSpPr/>
          <p:nvPr/>
        </p:nvSpPr>
        <p:spPr>
          <a:xfrm>
            <a:off x="1866816" y="2748914"/>
            <a:ext cx="365760" cy="3657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15" name="Rectangle 214"/>
          <p:cNvSpPr/>
          <p:nvPr/>
        </p:nvSpPr>
        <p:spPr>
          <a:xfrm>
            <a:off x="1404853" y="5869204"/>
            <a:ext cx="365760" cy="36576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>
              <a:solidFill>
                <a:schemeClr val="tx1"/>
              </a:solidFill>
            </a:endParaRPr>
          </a:p>
        </p:txBody>
      </p:sp>
      <p:cxnSp>
        <p:nvCxnSpPr>
          <p:cNvPr id="216" name="Straight Arrow Connector 215"/>
          <p:cNvCxnSpPr>
            <a:stCxn id="215" idx="0"/>
          </p:cNvCxnSpPr>
          <p:nvPr/>
        </p:nvCxnSpPr>
        <p:spPr>
          <a:xfrm flipV="1">
            <a:off x="1587733" y="4876800"/>
            <a:ext cx="0" cy="992404"/>
          </a:xfrm>
          <a:prstGeom prst="straightConnector1">
            <a:avLst/>
          </a:prstGeom>
          <a:ln w="25400" cap="rnd">
            <a:solidFill>
              <a:schemeClr val="tx1"/>
            </a:solidFill>
            <a:headEnd type="none" w="lg" len="med"/>
            <a:tailEnd type="non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7" name="Oval 216"/>
          <p:cNvSpPr/>
          <p:nvPr/>
        </p:nvSpPr>
        <p:spPr>
          <a:xfrm>
            <a:off x="1409616" y="2748914"/>
            <a:ext cx="365760" cy="3657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cxnSp>
        <p:nvCxnSpPr>
          <p:cNvPr id="218" name="Straight Arrow Connector 217"/>
          <p:cNvCxnSpPr>
            <a:endCxn id="219" idx="3"/>
          </p:cNvCxnSpPr>
          <p:nvPr/>
        </p:nvCxnSpPr>
        <p:spPr>
          <a:xfrm flipH="1">
            <a:off x="1280160" y="3394610"/>
            <a:ext cx="2944093" cy="0"/>
          </a:xfrm>
          <a:prstGeom prst="straightConnector1">
            <a:avLst/>
          </a:prstGeom>
          <a:ln w="25400" cap="rnd">
            <a:solidFill>
              <a:schemeClr val="tx1"/>
            </a:solidFill>
            <a:headEnd type="none" w="lg" len="med"/>
            <a:tailEnd type="non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9" name="Rectangle 218"/>
          <p:cNvSpPr/>
          <p:nvPr/>
        </p:nvSpPr>
        <p:spPr>
          <a:xfrm>
            <a:off x="914400" y="3211730"/>
            <a:ext cx="365760" cy="36576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>
              <a:solidFill>
                <a:schemeClr val="tx1"/>
              </a:solidFill>
            </a:endParaRPr>
          </a:p>
        </p:txBody>
      </p:sp>
      <p:sp>
        <p:nvSpPr>
          <p:cNvPr id="220" name="Oval 219"/>
          <p:cNvSpPr/>
          <p:nvPr/>
        </p:nvSpPr>
        <p:spPr>
          <a:xfrm>
            <a:off x="3695616" y="3215640"/>
            <a:ext cx="365760" cy="3657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21" name="Oval 220"/>
          <p:cNvSpPr/>
          <p:nvPr/>
        </p:nvSpPr>
        <p:spPr>
          <a:xfrm>
            <a:off x="3238416" y="3215640"/>
            <a:ext cx="365760" cy="3657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22" name="Oval 221"/>
          <p:cNvSpPr/>
          <p:nvPr/>
        </p:nvSpPr>
        <p:spPr>
          <a:xfrm>
            <a:off x="2781216" y="3215640"/>
            <a:ext cx="365760" cy="3657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23" name="Oval 222"/>
          <p:cNvSpPr/>
          <p:nvPr/>
        </p:nvSpPr>
        <p:spPr>
          <a:xfrm>
            <a:off x="2324016" y="3215640"/>
            <a:ext cx="365760" cy="3657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24" name="Oval 223"/>
          <p:cNvSpPr/>
          <p:nvPr/>
        </p:nvSpPr>
        <p:spPr>
          <a:xfrm>
            <a:off x="1866816" y="3215640"/>
            <a:ext cx="365760" cy="3657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25" name="Oval 224"/>
          <p:cNvSpPr/>
          <p:nvPr/>
        </p:nvSpPr>
        <p:spPr>
          <a:xfrm>
            <a:off x="1409616" y="3215640"/>
            <a:ext cx="365760" cy="3657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cxnSp>
        <p:nvCxnSpPr>
          <p:cNvPr id="226" name="Straight Arrow Connector 225"/>
          <p:cNvCxnSpPr>
            <a:endCxn id="227" idx="3"/>
          </p:cNvCxnSpPr>
          <p:nvPr/>
        </p:nvCxnSpPr>
        <p:spPr>
          <a:xfrm flipH="1">
            <a:off x="1280160" y="3851810"/>
            <a:ext cx="2944093" cy="0"/>
          </a:xfrm>
          <a:prstGeom prst="straightConnector1">
            <a:avLst/>
          </a:prstGeom>
          <a:ln w="25400" cap="rnd">
            <a:solidFill>
              <a:schemeClr val="tx1"/>
            </a:solidFill>
            <a:headEnd type="none" w="lg" len="med"/>
            <a:tailEnd type="non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7" name="Rectangle 226"/>
          <p:cNvSpPr/>
          <p:nvPr/>
        </p:nvSpPr>
        <p:spPr>
          <a:xfrm>
            <a:off x="914400" y="3668930"/>
            <a:ext cx="365760" cy="36576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>
              <a:solidFill>
                <a:schemeClr val="tx1"/>
              </a:solidFill>
            </a:endParaRPr>
          </a:p>
        </p:txBody>
      </p:sp>
      <p:sp>
        <p:nvSpPr>
          <p:cNvPr id="228" name="Oval 227"/>
          <p:cNvSpPr/>
          <p:nvPr/>
        </p:nvSpPr>
        <p:spPr>
          <a:xfrm>
            <a:off x="3695616" y="3672840"/>
            <a:ext cx="365760" cy="3657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29" name="Oval 228"/>
          <p:cNvSpPr/>
          <p:nvPr/>
        </p:nvSpPr>
        <p:spPr>
          <a:xfrm>
            <a:off x="3238416" y="3672840"/>
            <a:ext cx="365760" cy="3657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30" name="Oval 229"/>
          <p:cNvSpPr/>
          <p:nvPr/>
        </p:nvSpPr>
        <p:spPr>
          <a:xfrm>
            <a:off x="2781216" y="3672840"/>
            <a:ext cx="365760" cy="3657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31" name="Oval 230"/>
          <p:cNvSpPr/>
          <p:nvPr/>
        </p:nvSpPr>
        <p:spPr>
          <a:xfrm>
            <a:off x="2324016" y="3672840"/>
            <a:ext cx="365760" cy="3657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32" name="Oval 231"/>
          <p:cNvSpPr/>
          <p:nvPr/>
        </p:nvSpPr>
        <p:spPr>
          <a:xfrm>
            <a:off x="1866816" y="3672840"/>
            <a:ext cx="365760" cy="3657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33" name="Oval 232"/>
          <p:cNvSpPr/>
          <p:nvPr/>
        </p:nvSpPr>
        <p:spPr>
          <a:xfrm>
            <a:off x="1409616" y="3672840"/>
            <a:ext cx="365760" cy="3657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cxnSp>
        <p:nvCxnSpPr>
          <p:cNvPr id="234" name="Straight Arrow Connector 233"/>
          <p:cNvCxnSpPr>
            <a:endCxn id="235" idx="3"/>
          </p:cNvCxnSpPr>
          <p:nvPr/>
        </p:nvCxnSpPr>
        <p:spPr>
          <a:xfrm flipH="1">
            <a:off x="1280160" y="4309010"/>
            <a:ext cx="2944093" cy="0"/>
          </a:xfrm>
          <a:prstGeom prst="straightConnector1">
            <a:avLst/>
          </a:prstGeom>
          <a:ln w="25400" cap="rnd">
            <a:solidFill>
              <a:schemeClr val="tx1"/>
            </a:solidFill>
            <a:headEnd type="none" w="lg" len="med"/>
            <a:tailEnd type="non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" name="Rectangle 234"/>
          <p:cNvSpPr/>
          <p:nvPr/>
        </p:nvSpPr>
        <p:spPr>
          <a:xfrm>
            <a:off x="914400" y="4126130"/>
            <a:ext cx="365760" cy="36576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>
              <a:solidFill>
                <a:schemeClr val="tx1"/>
              </a:solidFill>
            </a:endParaRPr>
          </a:p>
        </p:txBody>
      </p:sp>
      <p:sp>
        <p:nvSpPr>
          <p:cNvPr id="236" name="Oval 235"/>
          <p:cNvSpPr/>
          <p:nvPr/>
        </p:nvSpPr>
        <p:spPr>
          <a:xfrm>
            <a:off x="3695616" y="4130040"/>
            <a:ext cx="365760" cy="3657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37" name="Oval 236"/>
          <p:cNvSpPr/>
          <p:nvPr/>
        </p:nvSpPr>
        <p:spPr>
          <a:xfrm>
            <a:off x="3238416" y="4130040"/>
            <a:ext cx="365760" cy="3657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38" name="Oval 237"/>
          <p:cNvSpPr/>
          <p:nvPr/>
        </p:nvSpPr>
        <p:spPr>
          <a:xfrm>
            <a:off x="2781216" y="4130040"/>
            <a:ext cx="365760" cy="3657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39" name="Oval 238"/>
          <p:cNvSpPr/>
          <p:nvPr/>
        </p:nvSpPr>
        <p:spPr>
          <a:xfrm>
            <a:off x="2324016" y="4130040"/>
            <a:ext cx="365760" cy="3657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40" name="Oval 239"/>
          <p:cNvSpPr/>
          <p:nvPr/>
        </p:nvSpPr>
        <p:spPr>
          <a:xfrm>
            <a:off x="1866816" y="4130040"/>
            <a:ext cx="365760" cy="3657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41" name="Oval 240"/>
          <p:cNvSpPr/>
          <p:nvPr/>
        </p:nvSpPr>
        <p:spPr>
          <a:xfrm>
            <a:off x="1409616" y="4130040"/>
            <a:ext cx="365760" cy="3657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cxnSp>
        <p:nvCxnSpPr>
          <p:cNvPr id="242" name="Straight Arrow Connector 241"/>
          <p:cNvCxnSpPr>
            <a:endCxn id="243" idx="3"/>
          </p:cNvCxnSpPr>
          <p:nvPr/>
        </p:nvCxnSpPr>
        <p:spPr>
          <a:xfrm flipH="1">
            <a:off x="1280160" y="5147210"/>
            <a:ext cx="2944093" cy="0"/>
          </a:xfrm>
          <a:prstGeom prst="straightConnector1">
            <a:avLst/>
          </a:prstGeom>
          <a:ln w="25400" cap="rnd">
            <a:solidFill>
              <a:schemeClr val="tx1"/>
            </a:solidFill>
            <a:headEnd type="none" w="lg" len="med"/>
            <a:tailEnd type="non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Rectangle 242"/>
          <p:cNvSpPr/>
          <p:nvPr/>
        </p:nvSpPr>
        <p:spPr>
          <a:xfrm>
            <a:off x="914400" y="4964330"/>
            <a:ext cx="365760" cy="36576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>
              <a:solidFill>
                <a:schemeClr val="tx1"/>
              </a:solidFill>
            </a:endParaRPr>
          </a:p>
        </p:txBody>
      </p:sp>
      <p:sp>
        <p:nvSpPr>
          <p:cNvPr id="244" name="Oval 243"/>
          <p:cNvSpPr/>
          <p:nvPr/>
        </p:nvSpPr>
        <p:spPr>
          <a:xfrm>
            <a:off x="3695616" y="4968240"/>
            <a:ext cx="365760" cy="36576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45" name="Oval 244"/>
          <p:cNvSpPr/>
          <p:nvPr/>
        </p:nvSpPr>
        <p:spPr>
          <a:xfrm>
            <a:off x="3238416" y="4968240"/>
            <a:ext cx="365760" cy="36576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46" name="Oval 245"/>
          <p:cNvSpPr/>
          <p:nvPr/>
        </p:nvSpPr>
        <p:spPr>
          <a:xfrm>
            <a:off x="2781216" y="4968240"/>
            <a:ext cx="365760" cy="36576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47" name="Oval 246"/>
          <p:cNvSpPr/>
          <p:nvPr/>
        </p:nvSpPr>
        <p:spPr>
          <a:xfrm>
            <a:off x="2324016" y="4968240"/>
            <a:ext cx="365760" cy="36576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48" name="Oval 247"/>
          <p:cNvSpPr/>
          <p:nvPr/>
        </p:nvSpPr>
        <p:spPr>
          <a:xfrm>
            <a:off x="1866816" y="4968240"/>
            <a:ext cx="365760" cy="36576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49" name="Oval 248"/>
          <p:cNvSpPr/>
          <p:nvPr/>
        </p:nvSpPr>
        <p:spPr>
          <a:xfrm>
            <a:off x="1409616" y="4968240"/>
            <a:ext cx="365760" cy="36576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cxnSp>
        <p:nvCxnSpPr>
          <p:cNvPr id="250" name="Straight Arrow Connector 249"/>
          <p:cNvCxnSpPr>
            <a:endCxn id="251" idx="3"/>
          </p:cNvCxnSpPr>
          <p:nvPr/>
        </p:nvCxnSpPr>
        <p:spPr>
          <a:xfrm flipH="1">
            <a:off x="1280160" y="5604410"/>
            <a:ext cx="2944093" cy="0"/>
          </a:xfrm>
          <a:prstGeom prst="straightConnector1">
            <a:avLst/>
          </a:prstGeom>
          <a:ln w="25400" cap="rnd">
            <a:solidFill>
              <a:schemeClr val="tx1"/>
            </a:solidFill>
            <a:headEnd type="none" w="lg" len="med"/>
            <a:tailEnd type="non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1" name="Rectangle 250"/>
          <p:cNvSpPr/>
          <p:nvPr/>
        </p:nvSpPr>
        <p:spPr>
          <a:xfrm>
            <a:off x="914400" y="5421530"/>
            <a:ext cx="365760" cy="36576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>
              <a:solidFill>
                <a:schemeClr val="tx1"/>
              </a:solidFill>
            </a:endParaRPr>
          </a:p>
        </p:txBody>
      </p:sp>
      <p:sp>
        <p:nvSpPr>
          <p:cNvPr id="252" name="Oval 251"/>
          <p:cNvSpPr/>
          <p:nvPr/>
        </p:nvSpPr>
        <p:spPr>
          <a:xfrm>
            <a:off x="3695616" y="5425440"/>
            <a:ext cx="365760" cy="36576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53" name="Oval 252"/>
          <p:cNvSpPr/>
          <p:nvPr/>
        </p:nvSpPr>
        <p:spPr>
          <a:xfrm>
            <a:off x="3238416" y="5425440"/>
            <a:ext cx="365760" cy="36576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54" name="Oval 253"/>
          <p:cNvSpPr/>
          <p:nvPr/>
        </p:nvSpPr>
        <p:spPr>
          <a:xfrm>
            <a:off x="2781216" y="5425440"/>
            <a:ext cx="365760" cy="36576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55" name="Oval 254"/>
          <p:cNvSpPr/>
          <p:nvPr/>
        </p:nvSpPr>
        <p:spPr>
          <a:xfrm>
            <a:off x="2324016" y="5425440"/>
            <a:ext cx="365760" cy="36576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56" name="Oval 255"/>
          <p:cNvSpPr/>
          <p:nvPr/>
        </p:nvSpPr>
        <p:spPr>
          <a:xfrm>
            <a:off x="1866816" y="5425440"/>
            <a:ext cx="365760" cy="36576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57" name="Oval 256"/>
          <p:cNvSpPr/>
          <p:nvPr/>
        </p:nvSpPr>
        <p:spPr>
          <a:xfrm>
            <a:off x="1409616" y="5425440"/>
            <a:ext cx="365760" cy="36576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cxnSp>
        <p:nvCxnSpPr>
          <p:cNvPr id="258" name="Straight Arrow Connector 257"/>
          <p:cNvCxnSpPr/>
          <p:nvPr/>
        </p:nvCxnSpPr>
        <p:spPr>
          <a:xfrm>
            <a:off x="4406366" y="5029200"/>
            <a:ext cx="0" cy="683929"/>
          </a:xfrm>
          <a:prstGeom prst="straightConnector1">
            <a:avLst/>
          </a:prstGeom>
          <a:ln w="25400">
            <a:solidFill>
              <a:schemeClr val="accent3">
                <a:lumMod val="50000"/>
              </a:schemeClr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Straight Arrow Connector 258"/>
          <p:cNvCxnSpPr/>
          <p:nvPr/>
        </p:nvCxnSpPr>
        <p:spPr>
          <a:xfrm flipH="1" flipV="1">
            <a:off x="4330168" y="4947563"/>
            <a:ext cx="76198" cy="81637"/>
          </a:xfrm>
          <a:prstGeom prst="straightConnector1">
            <a:avLst/>
          </a:prstGeom>
          <a:ln w="25400">
            <a:solidFill>
              <a:schemeClr val="accent3">
                <a:lumMod val="50000"/>
              </a:schemeClr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Straight Arrow Connector 259"/>
          <p:cNvCxnSpPr/>
          <p:nvPr/>
        </p:nvCxnSpPr>
        <p:spPr>
          <a:xfrm flipV="1">
            <a:off x="4330168" y="5713129"/>
            <a:ext cx="76198" cy="83508"/>
          </a:xfrm>
          <a:prstGeom prst="straightConnector1">
            <a:avLst/>
          </a:prstGeom>
          <a:ln w="25400">
            <a:solidFill>
              <a:schemeClr val="accent3">
                <a:lumMod val="50000"/>
              </a:schemeClr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7" name="Rectangle 266"/>
          <p:cNvSpPr/>
          <p:nvPr/>
        </p:nvSpPr>
        <p:spPr>
          <a:xfrm>
            <a:off x="4419600" y="5181598"/>
            <a:ext cx="2923674" cy="381002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i="1" smtClean="0">
                <a:solidFill>
                  <a:schemeClr val="accent3">
                    <a:lumMod val="50000"/>
                  </a:schemeClr>
                </a:solidFill>
              </a:rPr>
              <a:t>Near Segment</a:t>
            </a:r>
            <a:endParaRPr lang="en-US" sz="3200" b="1" i="1">
              <a:solidFill>
                <a:schemeClr val="accent3">
                  <a:lumMod val="50000"/>
                </a:schemeClr>
              </a:solidFill>
            </a:endParaRPr>
          </a:p>
        </p:txBody>
      </p:sp>
      <p:cxnSp>
        <p:nvCxnSpPr>
          <p:cNvPr id="268" name="Straight Arrow Connector 267"/>
          <p:cNvCxnSpPr/>
          <p:nvPr/>
        </p:nvCxnSpPr>
        <p:spPr>
          <a:xfrm>
            <a:off x="4419598" y="2819400"/>
            <a:ext cx="0" cy="1592892"/>
          </a:xfrm>
          <a:prstGeom prst="straightConnector1">
            <a:avLst/>
          </a:prstGeom>
          <a:ln w="25400">
            <a:solidFill>
              <a:srgbClr val="FF0000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Straight Arrow Connector 268"/>
          <p:cNvCxnSpPr/>
          <p:nvPr/>
        </p:nvCxnSpPr>
        <p:spPr>
          <a:xfrm flipH="1" flipV="1">
            <a:off x="4343400" y="2737763"/>
            <a:ext cx="76198" cy="81637"/>
          </a:xfrm>
          <a:prstGeom prst="straightConnector1">
            <a:avLst/>
          </a:prstGeom>
          <a:ln w="25400">
            <a:solidFill>
              <a:srgbClr val="FF0000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Straight Arrow Connector 269"/>
          <p:cNvCxnSpPr/>
          <p:nvPr/>
        </p:nvCxnSpPr>
        <p:spPr>
          <a:xfrm flipV="1">
            <a:off x="4343400" y="4412292"/>
            <a:ext cx="76198" cy="83508"/>
          </a:xfrm>
          <a:prstGeom prst="straightConnector1">
            <a:avLst/>
          </a:prstGeom>
          <a:ln w="25400">
            <a:solidFill>
              <a:srgbClr val="FF0000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1" name="Rectangle 270"/>
          <p:cNvSpPr/>
          <p:nvPr/>
        </p:nvSpPr>
        <p:spPr>
          <a:xfrm>
            <a:off x="4432832" y="3429000"/>
            <a:ext cx="2923674" cy="381002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i="1" smtClean="0">
                <a:solidFill>
                  <a:srgbClr val="FF0000"/>
                </a:solidFill>
              </a:rPr>
              <a:t>Far Segment</a:t>
            </a:r>
            <a:endParaRPr lang="en-US" sz="3200" b="1" i="1">
              <a:solidFill>
                <a:srgbClr val="FF0000"/>
              </a:solidFill>
            </a:endParaRPr>
          </a:p>
        </p:txBody>
      </p:sp>
      <p:sp>
        <p:nvSpPr>
          <p:cNvPr id="272" name="Rectangle 271"/>
          <p:cNvSpPr/>
          <p:nvPr/>
        </p:nvSpPr>
        <p:spPr>
          <a:xfrm>
            <a:off x="4419600" y="4495799"/>
            <a:ext cx="4114800" cy="451763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i="1" smtClean="0">
                <a:solidFill>
                  <a:schemeClr val="tx1"/>
                </a:solidFill>
              </a:rPr>
              <a:t>Isolation Transistor</a:t>
            </a:r>
            <a:endParaRPr lang="en-US" sz="3200" b="1" i="1">
              <a:solidFill>
                <a:schemeClr val="tx1"/>
              </a:solidFill>
            </a:endParaRPr>
          </a:p>
        </p:txBody>
      </p:sp>
      <p:sp>
        <p:nvSpPr>
          <p:cNvPr id="273" name="Rectangle 272"/>
          <p:cNvSpPr/>
          <p:nvPr/>
        </p:nvSpPr>
        <p:spPr>
          <a:xfrm>
            <a:off x="4419599" y="5867398"/>
            <a:ext cx="3573379" cy="381002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i="1" smtClean="0">
                <a:solidFill>
                  <a:schemeClr val="tx1"/>
                </a:solidFill>
              </a:rPr>
              <a:t>Sense Amplifier</a:t>
            </a:r>
            <a:endParaRPr lang="en-US" sz="3200" b="1" i="1">
              <a:solidFill>
                <a:schemeClr val="tx1"/>
              </a:solidFill>
            </a:endParaRPr>
          </a:p>
        </p:txBody>
      </p:sp>
      <p:sp>
        <p:nvSpPr>
          <p:cNvPr id="331" name="Rectangle 330"/>
          <p:cNvSpPr/>
          <p:nvPr/>
        </p:nvSpPr>
        <p:spPr>
          <a:xfrm>
            <a:off x="1404853" y="5867400"/>
            <a:ext cx="365760" cy="36576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>
              <a:solidFill>
                <a:schemeClr val="tx1"/>
              </a:solidFill>
            </a:endParaRPr>
          </a:p>
        </p:txBody>
      </p:sp>
      <p:sp>
        <p:nvSpPr>
          <p:cNvPr id="339" name="Rectangle 338"/>
          <p:cNvSpPr/>
          <p:nvPr/>
        </p:nvSpPr>
        <p:spPr>
          <a:xfrm>
            <a:off x="3690853" y="5869129"/>
            <a:ext cx="365760" cy="36576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>
              <a:solidFill>
                <a:schemeClr val="tx1"/>
              </a:solidFill>
            </a:endParaRPr>
          </a:p>
        </p:txBody>
      </p:sp>
      <p:sp>
        <p:nvSpPr>
          <p:cNvPr id="342" name="Rectangle 341"/>
          <p:cNvSpPr/>
          <p:nvPr/>
        </p:nvSpPr>
        <p:spPr>
          <a:xfrm>
            <a:off x="3233653" y="5869129"/>
            <a:ext cx="365760" cy="36576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>
              <a:solidFill>
                <a:schemeClr val="tx1"/>
              </a:solidFill>
            </a:endParaRPr>
          </a:p>
        </p:txBody>
      </p:sp>
      <p:sp>
        <p:nvSpPr>
          <p:cNvPr id="344" name="Rectangle 343"/>
          <p:cNvSpPr/>
          <p:nvPr/>
        </p:nvSpPr>
        <p:spPr>
          <a:xfrm>
            <a:off x="2776453" y="5869129"/>
            <a:ext cx="365760" cy="36576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>
              <a:solidFill>
                <a:schemeClr val="tx1"/>
              </a:solidFill>
            </a:endParaRPr>
          </a:p>
        </p:txBody>
      </p:sp>
      <p:sp>
        <p:nvSpPr>
          <p:cNvPr id="346" name="Rectangle 345"/>
          <p:cNvSpPr/>
          <p:nvPr/>
        </p:nvSpPr>
        <p:spPr>
          <a:xfrm>
            <a:off x="2319253" y="5869129"/>
            <a:ext cx="365760" cy="36576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>
              <a:solidFill>
                <a:schemeClr val="tx1"/>
              </a:solidFill>
            </a:endParaRPr>
          </a:p>
        </p:txBody>
      </p:sp>
      <p:sp>
        <p:nvSpPr>
          <p:cNvPr id="348" name="Rectangle 347"/>
          <p:cNvSpPr/>
          <p:nvPr/>
        </p:nvSpPr>
        <p:spPr>
          <a:xfrm>
            <a:off x="1862053" y="5869129"/>
            <a:ext cx="365760" cy="36576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>
              <a:solidFill>
                <a:schemeClr val="tx1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914400" y="2590800"/>
            <a:ext cx="3309853" cy="3278329"/>
            <a:chOff x="914400" y="2590800"/>
            <a:chExt cx="3309853" cy="3278329"/>
          </a:xfrm>
        </p:grpSpPr>
        <p:cxnSp>
          <p:nvCxnSpPr>
            <p:cNvPr id="275" name="Straight Arrow Connector 274"/>
            <p:cNvCxnSpPr>
              <a:endCxn id="276" idx="3"/>
            </p:cNvCxnSpPr>
            <p:nvPr/>
          </p:nvCxnSpPr>
          <p:spPr>
            <a:xfrm flipH="1">
              <a:off x="1280160" y="3394610"/>
              <a:ext cx="2944093" cy="0"/>
            </a:xfrm>
            <a:prstGeom prst="straightConnector1">
              <a:avLst/>
            </a:prstGeom>
            <a:ln w="25400" cap="rnd">
              <a:solidFill>
                <a:schemeClr val="bg1">
                  <a:lumMod val="75000"/>
                </a:schemeClr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6" name="Rectangle 275"/>
            <p:cNvSpPr/>
            <p:nvPr/>
          </p:nvSpPr>
          <p:spPr>
            <a:xfrm>
              <a:off x="914400" y="3211730"/>
              <a:ext cx="365760" cy="36576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sp>
          <p:nvSpPr>
            <p:cNvPr id="277" name="Oval 276"/>
            <p:cNvSpPr/>
            <p:nvPr/>
          </p:nvSpPr>
          <p:spPr>
            <a:xfrm>
              <a:off x="3695616" y="321564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78" name="Oval 277"/>
            <p:cNvSpPr/>
            <p:nvPr/>
          </p:nvSpPr>
          <p:spPr>
            <a:xfrm>
              <a:off x="3238416" y="321564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79" name="Oval 278"/>
            <p:cNvSpPr/>
            <p:nvPr/>
          </p:nvSpPr>
          <p:spPr>
            <a:xfrm>
              <a:off x="2781216" y="321564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04" name="Oval 303"/>
            <p:cNvSpPr/>
            <p:nvPr/>
          </p:nvSpPr>
          <p:spPr>
            <a:xfrm>
              <a:off x="2324016" y="321564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05" name="Oval 304"/>
            <p:cNvSpPr/>
            <p:nvPr/>
          </p:nvSpPr>
          <p:spPr>
            <a:xfrm>
              <a:off x="1866816" y="321564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06" name="Oval 305"/>
            <p:cNvSpPr/>
            <p:nvPr/>
          </p:nvSpPr>
          <p:spPr>
            <a:xfrm>
              <a:off x="1409616" y="321564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cxnSp>
          <p:nvCxnSpPr>
            <p:cNvPr id="307" name="Straight Arrow Connector 306"/>
            <p:cNvCxnSpPr>
              <a:endCxn id="308" idx="3"/>
            </p:cNvCxnSpPr>
            <p:nvPr/>
          </p:nvCxnSpPr>
          <p:spPr>
            <a:xfrm flipH="1">
              <a:off x="1280160" y="3851810"/>
              <a:ext cx="2944093" cy="0"/>
            </a:xfrm>
            <a:prstGeom prst="straightConnector1">
              <a:avLst/>
            </a:prstGeom>
            <a:ln w="25400" cap="rnd">
              <a:solidFill>
                <a:schemeClr val="bg1">
                  <a:lumMod val="75000"/>
                </a:schemeClr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8" name="Rectangle 307"/>
            <p:cNvSpPr/>
            <p:nvPr/>
          </p:nvSpPr>
          <p:spPr>
            <a:xfrm>
              <a:off x="914400" y="3668930"/>
              <a:ext cx="365760" cy="36576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sp>
          <p:nvSpPr>
            <p:cNvPr id="309" name="Oval 308"/>
            <p:cNvSpPr/>
            <p:nvPr/>
          </p:nvSpPr>
          <p:spPr>
            <a:xfrm>
              <a:off x="3695616" y="367284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10" name="Oval 309"/>
            <p:cNvSpPr/>
            <p:nvPr/>
          </p:nvSpPr>
          <p:spPr>
            <a:xfrm>
              <a:off x="3238416" y="367284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11" name="Oval 310"/>
            <p:cNvSpPr/>
            <p:nvPr/>
          </p:nvSpPr>
          <p:spPr>
            <a:xfrm>
              <a:off x="2781216" y="367284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20" name="Oval 319"/>
            <p:cNvSpPr/>
            <p:nvPr/>
          </p:nvSpPr>
          <p:spPr>
            <a:xfrm>
              <a:off x="2324016" y="367284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21" name="Oval 320"/>
            <p:cNvSpPr/>
            <p:nvPr/>
          </p:nvSpPr>
          <p:spPr>
            <a:xfrm>
              <a:off x="1866816" y="367284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22" name="Oval 321"/>
            <p:cNvSpPr/>
            <p:nvPr/>
          </p:nvSpPr>
          <p:spPr>
            <a:xfrm>
              <a:off x="1409616" y="367284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cxnSp>
          <p:nvCxnSpPr>
            <p:cNvPr id="323" name="Straight Arrow Connector 322"/>
            <p:cNvCxnSpPr>
              <a:endCxn id="324" idx="3"/>
            </p:cNvCxnSpPr>
            <p:nvPr/>
          </p:nvCxnSpPr>
          <p:spPr>
            <a:xfrm flipH="1">
              <a:off x="1280160" y="4309010"/>
              <a:ext cx="2944093" cy="0"/>
            </a:xfrm>
            <a:prstGeom prst="straightConnector1">
              <a:avLst/>
            </a:prstGeom>
            <a:ln w="25400" cap="rnd">
              <a:solidFill>
                <a:schemeClr val="bg1">
                  <a:lumMod val="75000"/>
                </a:schemeClr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4" name="Rectangle 323"/>
            <p:cNvSpPr/>
            <p:nvPr/>
          </p:nvSpPr>
          <p:spPr>
            <a:xfrm>
              <a:off x="914400" y="4126130"/>
              <a:ext cx="365760" cy="36576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sp>
          <p:nvSpPr>
            <p:cNvPr id="325" name="Oval 324"/>
            <p:cNvSpPr/>
            <p:nvPr/>
          </p:nvSpPr>
          <p:spPr>
            <a:xfrm>
              <a:off x="3695616" y="413004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26" name="Oval 325"/>
            <p:cNvSpPr/>
            <p:nvPr/>
          </p:nvSpPr>
          <p:spPr>
            <a:xfrm>
              <a:off x="3238416" y="413004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27" name="Oval 326"/>
            <p:cNvSpPr/>
            <p:nvPr/>
          </p:nvSpPr>
          <p:spPr>
            <a:xfrm>
              <a:off x="2781216" y="413004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28" name="Oval 327"/>
            <p:cNvSpPr/>
            <p:nvPr/>
          </p:nvSpPr>
          <p:spPr>
            <a:xfrm>
              <a:off x="2324016" y="413004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29" name="Oval 328"/>
            <p:cNvSpPr/>
            <p:nvPr/>
          </p:nvSpPr>
          <p:spPr>
            <a:xfrm>
              <a:off x="1866816" y="413004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30" name="Oval 329"/>
            <p:cNvSpPr/>
            <p:nvPr/>
          </p:nvSpPr>
          <p:spPr>
            <a:xfrm>
              <a:off x="1409616" y="413004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cxnSp>
          <p:nvCxnSpPr>
            <p:cNvPr id="332" name="Straight Arrow Connector 331"/>
            <p:cNvCxnSpPr/>
            <p:nvPr/>
          </p:nvCxnSpPr>
          <p:spPr>
            <a:xfrm flipV="1">
              <a:off x="3871686" y="2590800"/>
              <a:ext cx="0" cy="1983004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med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3" name="Straight Arrow Connector 332"/>
            <p:cNvCxnSpPr/>
            <p:nvPr/>
          </p:nvCxnSpPr>
          <p:spPr>
            <a:xfrm flipV="1">
              <a:off x="3414486" y="2590800"/>
              <a:ext cx="0" cy="1983004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med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4" name="Straight Arrow Connector 333"/>
            <p:cNvCxnSpPr/>
            <p:nvPr/>
          </p:nvCxnSpPr>
          <p:spPr>
            <a:xfrm flipV="1">
              <a:off x="2957286" y="2590800"/>
              <a:ext cx="0" cy="1983004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med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5" name="Straight Arrow Connector 334"/>
            <p:cNvCxnSpPr/>
            <p:nvPr/>
          </p:nvCxnSpPr>
          <p:spPr>
            <a:xfrm flipV="1">
              <a:off x="2500086" y="2590800"/>
              <a:ext cx="0" cy="1983004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med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6" name="Straight Arrow Connector 335"/>
            <p:cNvCxnSpPr/>
            <p:nvPr/>
          </p:nvCxnSpPr>
          <p:spPr>
            <a:xfrm flipV="1">
              <a:off x="2042886" y="2590800"/>
              <a:ext cx="0" cy="1983004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med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7" name="Straight Arrow Connector 336"/>
            <p:cNvCxnSpPr/>
            <p:nvPr/>
          </p:nvCxnSpPr>
          <p:spPr>
            <a:xfrm flipV="1">
              <a:off x="1585686" y="2590800"/>
              <a:ext cx="0" cy="1983004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med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8" name="Straight Arrow Connector 337"/>
            <p:cNvCxnSpPr>
              <a:endCxn id="340" idx="3"/>
            </p:cNvCxnSpPr>
            <p:nvPr/>
          </p:nvCxnSpPr>
          <p:spPr>
            <a:xfrm flipH="1">
              <a:off x="1280160" y="2927884"/>
              <a:ext cx="2944093" cy="0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0" name="Rectangle 339"/>
            <p:cNvSpPr/>
            <p:nvPr/>
          </p:nvSpPr>
          <p:spPr>
            <a:xfrm>
              <a:off x="914400" y="2745004"/>
              <a:ext cx="365760" cy="36576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sp>
          <p:nvSpPr>
            <p:cNvPr id="341" name="Oval 340"/>
            <p:cNvSpPr/>
            <p:nvPr/>
          </p:nvSpPr>
          <p:spPr>
            <a:xfrm>
              <a:off x="3695616" y="2748914"/>
              <a:ext cx="365760" cy="36576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43" name="Oval 342"/>
            <p:cNvSpPr/>
            <p:nvPr/>
          </p:nvSpPr>
          <p:spPr>
            <a:xfrm>
              <a:off x="3238416" y="2748914"/>
              <a:ext cx="365760" cy="36576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45" name="Oval 344"/>
            <p:cNvSpPr/>
            <p:nvPr/>
          </p:nvSpPr>
          <p:spPr>
            <a:xfrm>
              <a:off x="2781216" y="2748914"/>
              <a:ext cx="365760" cy="36576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47" name="Oval 346"/>
            <p:cNvSpPr/>
            <p:nvPr/>
          </p:nvSpPr>
          <p:spPr>
            <a:xfrm>
              <a:off x="2324016" y="2748914"/>
              <a:ext cx="365760" cy="36576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49" name="Oval 348"/>
            <p:cNvSpPr/>
            <p:nvPr/>
          </p:nvSpPr>
          <p:spPr>
            <a:xfrm>
              <a:off x="1866816" y="2748914"/>
              <a:ext cx="365760" cy="36576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50" name="Oval 349"/>
            <p:cNvSpPr/>
            <p:nvPr/>
          </p:nvSpPr>
          <p:spPr>
            <a:xfrm>
              <a:off x="1409616" y="2748914"/>
              <a:ext cx="365760" cy="36576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cxnSp>
          <p:nvCxnSpPr>
            <p:cNvPr id="351" name="Straight Arrow Connector 350"/>
            <p:cNvCxnSpPr>
              <a:endCxn id="352" idx="3"/>
            </p:cNvCxnSpPr>
            <p:nvPr/>
          </p:nvCxnSpPr>
          <p:spPr>
            <a:xfrm flipH="1">
              <a:off x="1280160" y="5604410"/>
              <a:ext cx="2944093" cy="0"/>
            </a:xfrm>
            <a:prstGeom prst="straightConnector1">
              <a:avLst/>
            </a:prstGeom>
            <a:ln w="25400" cap="rnd">
              <a:solidFill>
                <a:schemeClr val="bg1">
                  <a:lumMod val="75000"/>
                </a:schemeClr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2" name="Rectangle 351"/>
            <p:cNvSpPr/>
            <p:nvPr/>
          </p:nvSpPr>
          <p:spPr>
            <a:xfrm>
              <a:off x="914400" y="5421530"/>
              <a:ext cx="365760" cy="36576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sp>
          <p:nvSpPr>
            <p:cNvPr id="353" name="Oval 352"/>
            <p:cNvSpPr/>
            <p:nvPr/>
          </p:nvSpPr>
          <p:spPr>
            <a:xfrm>
              <a:off x="3695616" y="542544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54" name="Oval 353"/>
            <p:cNvSpPr/>
            <p:nvPr/>
          </p:nvSpPr>
          <p:spPr>
            <a:xfrm>
              <a:off x="3238416" y="542544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55" name="Oval 354"/>
            <p:cNvSpPr/>
            <p:nvPr/>
          </p:nvSpPr>
          <p:spPr>
            <a:xfrm>
              <a:off x="2781216" y="542544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56" name="Oval 355"/>
            <p:cNvSpPr/>
            <p:nvPr/>
          </p:nvSpPr>
          <p:spPr>
            <a:xfrm>
              <a:off x="2324016" y="542544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57" name="Oval 356"/>
            <p:cNvSpPr/>
            <p:nvPr/>
          </p:nvSpPr>
          <p:spPr>
            <a:xfrm>
              <a:off x="1866816" y="542544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58" name="Oval 357"/>
            <p:cNvSpPr/>
            <p:nvPr/>
          </p:nvSpPr>
          <p:spPr>
            <a:xfrm>
              <a:off x="1409616" y="542544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cxnSp>
          <p:nvCxnSpPr>
            <p:cNvPr id="359" name="Straight Arrow Connector 358"/>
            <p:cNvCxnSpPr>
              <a:stCxn id="339" idx="0"/>
            </p:cNvCxnSpPr>
            <p:nvPr/>
          </p:nvCxnSpPr>
          <p:spPr>
            <a:xfrm flipV="1">
              <a:off x="3873733" y="4874996"/>
              <a:ext cx="0" cy="994133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0" name="Straight Arrow Connector 359"/>
            <p:cNvCxnSpPr>
              <a:stCxn id="342" idx="0"/>
            </p:cNvCxnSpPr>
            <p:nvPr/>
          </p:nvCxnSpPr>
          <p:spPr>
            <a:xfrm flipV="1">
              <a:off x="3416533" y="4874996"/>
              <a:ext cx="0" cy="994133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1" name="Straight Arrow Connector 360"/>
            <p:cNvCxnSpPr/>
            <p:nvPr/>
          </p:nvCxnSpPr>
          <p:spPr>
            <a:xfrm flipV="1">
              <a:off x="2959333" y="4876800"/>
              <a:ext cx="0" cy="976725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2" name="Straight Arrow Connector 361"/>
            <p:cNvCxnSpPr/>
            <p:nvPr/>
          </p:nvCxnSpPr>
          <p:spPr>
            <a:xfrm flipV="1">
              <a:off x="2497705" y="4876800"/>
              <a:ext cx="0" cy="976725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3" name="Straight Arrow Connector 362"/>
            <p:cNvCxnSpPr>
              <a:stCxn id="348" idx="0"/>
            </p:cNvCxnSpPr>
            <p:nvPr/>
          </p:nvCxnSpPr>
          <p:spPr>
            <a:xfrm flipV="1">
              <a:off x="2044933" y="4874996"/>
              <a:ext cx="0" cy="994133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4" name="Straight Arrow Connector 363"/>
            <p:cNvCxnSpPr/>
            <p:nvPr/>
          </p:nvCxnSpPr>
          <p:spPr>
            <a:xfrm flipV="1">
              <a:off x="1587733" y="4874996"/>
              <a:ext cx="0" cy="978529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5" name="Straight Arrow Connector 364"/>
            <p:cNvCxnSpPr>
              <a:endCxn id="366" idx="3"/>
            </p:cNvCxnSpPr>
            <p:nvPr/>
          </p:nvCxnSpPr>
          <p:spPr>
            <a:xfrm flipH="1">
              <a:off x="1280160" y="5147210"/>
              <a:ext cx="2944093" cy="0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6" name="Rectangle 365"/>
            <p:cNvSpPr/>
            <p:nvPr/>
          </p:nvSpPr>
          <p:spPr>
            <a:xfrm>
              <a:off x="914400" y="4964330"/>
              <a:ext cx="365760" cy="36576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sp>
          <p:nvSpPr>
            <p:cNvPr id="367" name="Oval 366"/>
            <p:cNvSpPr/>
            <p:nvPr/>
          </p:nvSpPr>
          <p:spPr>
            <a:xfrm>
              <a:off x="3695616" y="4968240"/>
              <a:ext cx="365760" cy="36576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68" name="Oval 367"/>
            <p:cNvSpPr/>
            <p:nvPr/>
          </p:nvSpPr>
          <p:spPr>
            <a:xfrm>
              <a:off x="3238416" y="4968240"/>
              <a:ext cx="365760" cy="36576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69" name="Oval 368"/>
            <p:cNvSpPr/>
            <p:nvPr/>
          </p:nvSpPr>
          <p:spPr>
            <a:xfrm>
              <a:off x="2781216" y="4968240"/>
              <a:ext cx="365760" cy="36576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70" name="Oval 369"/>
            <p:cNvSpPr/>
            <p:nvPr/>
          </p:nvSpPr>
          <p:spPr>
            <a:xfrm>
              <a:off x="2324016" y="4968240"/>
              <a:ext cx="365760" cy="36576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71" name="Oval 370"/>
            <p:cNvSpPr/>
            <p:nvPr/>
          </p:nvSpPr>
          <p:spPr>
            <a:xfrm>
              <a:off x="1866816" y="4968240"/>
              <a:ext cx="365760" cy="36576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72" name="Oval 371"/>
            <p:cNvSpPr/>
            <p:nvPr/>
          </p:nvSpPr>
          <p:spPr>
            <a:xfrm>
              <a:off x="1409616" y="4968240"/>
              <a:ext cx="365760" cy="36576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</p:grpSp>
      <p:grpSp>
        <p:nvGrpSpPr>
          <p:cNvPr id="373" name="Group 372"/>
          <p:cNvGrpSpPr/>
          <p:nvPr/>
        </p:nvGrpSpPr>
        <p:grpSpPr>
          <a:xfrm>
            <a:off x="1580802" y="4572000"/>
            <a:ext cx="2294162" cy="304800"/>
            <a:chOff x="1725846" y="4724400"/>
            <a:chExt cx="2294162" cy="304800"/>
          </a:xfrm>
        </p:grpSpPr>
        <p:cxnSp>
          <p:nvCxnSpPr>
            <p:cNvPr id="374" name="Straight Arrow Connector 373"/>
            <p:cNvCxnSpPr/>
            <p:nvPr/>
          </p:nvCxnSpPr>
          <p:spPr>
            <a:xfrm flipV="1">
              <a:off x="1725846" y="4724400"/>
              <a:ext cx="6931" cy="304800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oval" w="med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5" name="Straight Arrow Connector 374"/>
            <p:cNvCxnSpPr/>
            <p:nvPr/>
          </p:nvCxnSpPr>
          <p:spPr>
            <a:xfrm flipH="1" flipV="1">
              <a:off x="2187930" y="4724400"/>
              <a:ext cx="1691" cy="302996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oval" w="med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6" name="Straight Arrow Connector 375"/>
            <p:cNvCxnSpPr/>
            <p:nvPr/>
          </p:nvCxnSpPr>
          <p:spPr>
            <a:xfrm flipV="1">
              <a:off x="2648408" y="4726204"/>
              <a:ext cx="0" cy="301192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oval" w="med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7" name="Straight Arrow Connector 376"/>
            <p:cNvCxnSpPr/>
            <p:nvPr/>
          </p:nvCxnSpPr>
          <p:spPr>
            <a:xfrm flipH="1" flipV="1">
              <a:off x="3102330" y="4726204"/>
              <a:ext cx="3278" cy="301192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oval" w="med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8" name="Straight Arrow Connector 377"/>
            <p:cNvCxnSpPr/>
            <p:nvPr/>
          </p:nvCxnSpPr>
          <p:spPr>
            <a:xfrm flipH="1" flipV="1">
              <a:off x="3559530" y="4726204"/>
              <a:ext cx="3278" cy="301192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oval" w="med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9" name="Straight Arrow Connector 378"/>
            <p:cNvCxnSpPr/>
            <p:nvPr/>
          </p:nvCxnSpPr>
          <p:spPr>
            <a:xfrm flipH="1" flipV="1">
              <a:off x="4016730" y="4726204"/>
              <a:ext cx="3278" cy="301192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oval" w="med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0" name="Rectangle 379"/>
          <p:cNvSpPr/>
          <p:nvPr/>
        </p:nvSpPr>
        <p:spPr>
          <a:xfrm>
            <a:off x="1402080" y="2745004"/>
            <a:ext cx="2685013" cy="379484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i="1" smtClean="0">
                <a:solidFill>
                  <a:srgbClr val="FFFFFF"/>
                </a:solidFill>
              </a:rPr>
              <a:t>Source</a:t>
            </a:r>
            <a:endParaRPr lang="en-US" sz="3200" b="1" i="1">
              <a:solidFill>
                <a:srgbClr val="FFFFFF"/>
              </a:solidFill>
            </a:endParaRPr>
          </a:p>
        </p:txBody>
      </p:sp>
      <p:sp>
        <p:nvSpPr>
          <p:cNvPr id="389" name="Rectangle 388"/>
          <p:cNvSpPr/>
          <p:nvPr/>
        </p:nvSpPr>
        <p:spPr>
          <a:xfrm>
            <a:off x="1399223" y="4961916"/>
            <a:ext cx="2685013" cy="379484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i="1" smtClean="0">
                <a:solidFill>
                  <a:srgbClr val="FFFFFF"/>
                </a:solidFill>
              </a:rPr>
              <a:t>Destination</a:t>
            </a:r>
            <a:endParaRPr lang="en-US" sz="3200" b="1" i="1">
              <a:solidFill>
                <a:srgbClr val="FFFFFF"/>
              </a:solidFill>
            </a:endParaRPr>
          </a:p>
        </p:txBody>
      </p:sp>
      <p:sp>
        <p:nvSpPr>
          <p:cNvPr id="390" name="Content Placeholder 2"/>
          <p:cNvSpPr>
            <a:spLocks noGrp="1"/>
          </p:cNvSpPr>
          <p:nvPr>
            <p:ph idx="1"/>
          </p:nvPr>
        </p:nvSpPr>
        <p:spPr>
          <a:xfrm>
            <a:off x="305834" y="762000"/>
            <a:ext cx="8838163" cy="1981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b="1" dirty="0" smtClean="0"/>
              <a:t>Goal: </a:t>
            </a:r>
            <a:r>
              <a:rPr lang="en-US" dirty="0" smtClean="0"/>
              <a:t>Migrate</a:t>
            </a:r>
            <a:r>
              <a:rPr lang="en-US" sz="2800" dirty="0" smtClean="0"/>
              <a:t> source row into destination row</a:t>
            </a:r>
          </a:p>
        </p:txBody>
      </p:sp>
      <p:sp>
        <p:nvSpPr>
          <p:cNvPr id="156" name="Content Placeholder 2"/>
          <p:cNvSpPr txBox="1">
            <a:spLocks/>
          </p:cNvSpPr>
          <p:nvPr/>
        </p:nvSpPr>
        <p:spPr>
          <a:xfrm>
            <a:off x="305834" y="1219200"/>
            <a:ext cx="8609566" cy="1600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3200" b="1" dirty="0" smtClean="0"/>
              <a:t>Naïve way: </a:t>
            </a:r>
            <a:r>
              <a:rPr lang="en-US" sz="2800" dirty="0" smtClean="0"/>
              <a:t>Memory controller reads the source row </a:t>
            </a:r>
            <a:r>
              <a:rPr lang="en-US" sz="2800" i="1" dirty="0" smtClean="0"/>
              <a:t>byte by byte </a:t>
            </a:r>
            <a:r>
              <a:rPr lang="en-US" sz="2800" dirty="0" smtClean="0"/>
              <a:t>and writes to destination row </a:t>
            </a:r>
            <a:r>
              <a:rPr lang="en-US" sz="2800" i="1" dirty="0" smtClean="0"/>
              <a:t>byte by byte</a:t>
            </a:r>
            <a:r>
              <a:rPr lang="en-US" sz="2800" b="1" i="1" dirty="0" smtClean="0"/>
              <a:t> </a:t>
            </a:r>
            <a:endParaRPr lang="en-US" sz="2800" b="1" i="1" dirty="0"/>
          </a:p>
        </p:txBody>
      </p:sp>
      <p:sp>
        <p:nvSpPr>
          <p:cNvPr id="157" name="Rectangle 156"/>
          <p:cNvSpPr/>
          <p:nvPr/>
        </p:nvSpPr>
        <p:spPr>
          <a:xfrm>
            <a:off x="5943600" y="2057398"/>
            <a:ext cx="3796768" cy="381002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i="1" dirty="0" smtClean="0">
                <a:solidFill>
                  <a:srgbClr val="FF0000"/>
                </a:solidFill>
              </a:rPr>
              <a:t>→ High latency</a:t>
            </a:r>
            <a:endParaRPr lang="en-US" sz="32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6792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0"/>
            <a:ext cx="9143999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   Inter-Segment Migration</a:t>
            </a:r>
            <a:endParaRPr lang="en-US" dirty="0"/>
          </a:p>
        </p:txBody>
      </p:sp>
      <p:sp>
        <p:nvSpPr>
          <p:cNvPr id="1134" name="Content Placeholder 2"/>
          <p:cNvSpPr>
            <a:spLocks noGrp="1"/>
          </p:cNvSpPr>
          <p:nvPr>
            <p:ph idx="1"/>
          </p:nvPr>
        </p:nvSpPr>
        <p:spPr>
          <a:xfrm>
            <a:off x="305835" y="762000"/>
            <a:ext cx="8533366" cy="1981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b="1" dirty="0" smtClean="0"/>
              <a:t>Our way: </a:t>
            </a:r>
          </a:p>
          <a:p>
            <a:pPr lvl="1">
              <a:lnSpc>
                <a:spcPct val="90000"/>
              </a:lnSpc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Source and destination cells</a:t>
            </a:r>
            <a:r>
              <a:rPr lang="en-US" sz="2800" b="1" i="1" dirty="0" smtClean="0">
                <a:solidFill>
                  <a:schemeClr val="tx2">
                    <a:lumMod val="75000"/>
                  </a:schemeClr>
                </a:solidFill>
              </a:rPr>
              <a:t> share </a:t>
            </a:r>
            <a:r>
              <a:rPr lang="en-US" sz="2800" b="1" i="1" dirty="0" err="1" smtClean="0">
                <a:solidFill>
                  <a:schemeClr val="tx2">
                    <a:lumMod val="75000"/>
                  </a:schemeClr>
                </a:solidFill>
              </a:rPr>
              <a:t>bitlines</a:t>
            </a:r>
            <a:endParaRPr lang="en-US" sz="2800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800" dirty="0" smtClean="0"/>
              <a:t>Transfer data from source to destination across </a:t>
            </a:r>
            <a:r>
              <a:rPr lang="en-US" sz="2800" b="1" i="1" dirty="0" smtClean="0"/>
              <a:t>shared </a:t>
            </a:r>
            <a:r>
              <a:rPr lang="en-US" sz="2800" b="1" i="1" dirty="0" err="1" smtClean="0"/>
              <a:t>bitlines</a:t>
            </a:r>
            <a:r>
              <a:rPr lang="en-US" sz="2800" dirty="0" smtClean="0"/>
              <a:t> concurrently</a:t>
            </a:r>
          </a:p>
        </p:txBody>
      </p:sp>
      <p:cxnSp>
        <p:nvCxnSpPr>
          <p:cNvPr id="123" name="Straight Arrow Connector 122"/>
          <p:cNvCxnSpPr/>
          <p:nvPr/>
        </p:nvCxnSpPr>
        <p:spPr>
          <a:xfrm flipV="1">
            <a:off x="3871686" y="2590800"/>
            <a:ext cx="0" cy="1983004"/>
          </a:xfrm>
          <a:prstGeom prst="straightConnector1">
            <a:avLst/>
          </a:prstGeom>
          <a:ln w="25400" cap="rnd">
            <a:solidFill>
              <a:schemeClr val="tx1"/>
            </a:solidFill>
            <a:headEnd type="oval" w="med" len="med"/>
            <a:tailEnd type="non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/>
          <p:nvPr/>
        </p:nvCxnSpPr>
        <p:spPr>
          <a:xfrm flipV="1">
            <a:off x="3414486" y="2590800"/>
            <a:ext cx="0" cy="1983004"/>
          </a:xfrm>
          <a:prstGeom prst="straightConnector1">
            <a:avLst/>
          </a:prstGeom>
          <a:ln w="25400" cap="rnd">
            <a:solidFill>
              <a:schemeClr val="tx1"/>
            </a:solidFill>
            <a:headEnd type="oval" w="med" len="med"/>
            <a:tailEnd type="non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/>
          <p:nvPr/>
        </p:nvCxnSpPr>
        <p:spPr>
          <a:xfrm flipV="1">
            <a:off x="2957286" y="2590800"/>
            <a:ext cx="0" cy="1983004"/>
          </a:xfrm>
          <a:prstGeom prst="straightConnector1">
            <a:avLst/>
          </a:prstGeom>
          <a:ln w="25400" cap="rnd">
            <a:solidFill>
              <a:schemeClr val="tx1"/>
            </a:solidFill>
            <a:headEnd type="oval" w="med" len="med"/>
            <a:tailEnd type="non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/>
          <p:nvPr/>
        </p:nvCxnSpPr>
        <p:spPr>
          <a:xfrm flipV="1">
            <a:off x="2500086" y="2590800"/>
            <a:ext cx="0" cy="1983004"/>
          </a:xfrm>
          <a:prstGeom prst="straightConnector1">
            <a:avLst/>
          </a:prstGeom>
          <a:ln w="25400" cap="rnd">
            <a:solidFill>
              <a:schemeClr val="tx1"/>
            </a:solidFill>
            <a:headEnd type="oval" w="med" len="med"/>
            <a:tailEnd type="non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Arrow Connector 133"/>
          <p:cNvCxnSpPr/>
          <p:nvPr/>
        </p:nvCxnSpPr>
        <p:spPr>
          <a:xfrm flipV="1">
            <a:off x="2042886" y="2590800"/>
            <a:ext cx="0" cy="1983004"/>
          </a:xfrm>
          <a:prstGeom prst="straightConnector1">
            <a:avLst/>
          </a:prstGeom>
          <a:ln w="25400" cap="rnd">
            <a:solidFill>
              <a:schemeClr val="tx1"/>
            </a:solidFill>
            <a:headEnd type="oval" w="med" len="med"/>
            <a:tailEnd type="non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Arrow Connector 134"/>
          <p:cNvCxnSpPr/>
          <p:nvPr/>
        </p:nvCxnSpPr>
        <p:spPr>
          <a:xfrm flipV="1">
            <a:off x="1585686" y="2590800"/>
            <a:ext cx="0" cy="1983004"/>
          </a:xfrm>
          <a:prstGeom prst="straightConnector1">
            <a:avLst/>
          </a:prstGeom>
          <a:ln w="25400" cap="rnd">
            <a:solidFill>
              <a:schemeClr val="tx1"/>
            </a:solidFill>
            <a:headEnd type="oval" w="med" len="med"/>
            <a:tailEnd type="non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Arrow Connector 135"/>
          <p:cNvCxnSpPr>
            <a:endCxn id="138" idx="3"/>
          </p:cNvCxnSpPr>
          <p:nvPr/>
        </p:nvCxnSpPr>
        <p:spPr>
          <a:xfrm flipH="1">
            <a:off x="1280160" y="2927884"/>
            <a:ext cx="2944093" cy="0"/>
          </a:xfrm>
          <a:prstGeom prst="straightConnector1">
            <a:avLst/>
          </a:prstGeom>
          <a:ln w="25400" cap="rnd">
            <a:solidFill>
              <a:schemeClr val="tx1"/>
            </a:solidFill>
            <a:headEnd type="none" w="lg" len="med"/>
            <a:tailEnd type="non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Rectangle 136"/>
          <p:cNvSpPr/>
          <p:nvPr/>
        </p:nvSpPr>
        <p:spPr>
          <a:xfrm>
            <a:off x="3690853" y="5869204"/>
            <a:ext cx="365760" cy="36576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>
              <a:solidFill>
                <a:schemeClr val="tx1"/>
              </a:solidFill>
            </a:endParaRPr>
          </a:p>
        </p:txBody>
      </p:sp>
      <p:sp>
        <p:nvSpPr>
          <p:cNvPr id="138" name="Rectangle 137"/>
          <p:cNvSpPr/>
          <p:nvPr/>
        </p:nvSpPr>
        <p:spPr>
          <a:xfrm>
            <a:off x="914400" y="2745004"/>
            <a:ext cx="365760" cy="36576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>
              <a:solidFill>
                <a:schemeClr val="tx1"/>
              </a:solidFill>
            </a:endParaRPr>
          </a:p>
        </p:txBody>
      </p:sp>
      <p:cxnSp>
        <p:nvCxnSpPr>
          <p:cNvPr id="139" name="Straight Arrow Connector 138"/>
          <p:cNvCxnSpPr>
            <a:stCxn id="137" idx="0"/>
          </p:cNvCxnSpPr>
          <p:nvPr/>
        </p:nvCxnSpPr>
        <p:spPr>
          <a:xfrm flipV="1">
            <a:off x="3873733" y="4876800"/>
            <a:ext cx="0" cy="992404"/>
          </a:xfrm>
          <a:prstGeom prst="straightConnector1">
            <a:avLst/>
          </a:prstGeom>
          <a:ln w="25400" cap="rnd">
            <a:solidFill>
              <a:schemeClr val="tx1"/>
            </a:solidFill>
            <a:headEnd type="none" w="lg" len="med"/>
            <a:tailEnd type="non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Oval 142"/>
          <p:cNvSpPr/>
          <p:nvPr/>
        </p:nvSpPr>
        <p:spPr>
          <a:xfrm>
            <a:off x="3695616" y="2748914"/>
            <a:ext cx="365760" cy="3657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153" name="Rectangle 152"/>
          <p:cNvSpPr/>
          <p:nvPr/>
        </p:nvSpPr>
        <p:spPr>
          <a:xfrm>
            <a:off x="3233653" y="5869204"/>
            <a:ext cx="365760" cy="36576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>
              <a:solidFill>
                <a:schemeClr val="tx1"/>
              </a:solidFill>
            </a:endParaRPr>
          </a:p>
        </p:txBody>
      </p:sp>
      <p:cxnSp>
        <p:nvCxnSpPr>
          <p:cNvPr id="154" name="Straight Arrow Connector 153"/>
          <p:cNvCxnSpPr>
            <a:stCxn id="153" idx="0"/>
          </p:cNvCxnSpPr>
          <p:nvPr/>
        </p:nvCxnSpPr>
        <p:spPr>
          <a:xfrm flipV="1">
            <a:off x="3416533" y="4876800"/>
            <a:ext cx="0" cy="992404"/>
          </a:xfrm>
          <a:prstGeom prst="straightConnector1">
            <a:avLst/>
          </a:prstGeom>
          <a:ln w="25400" cap="rnd">
            <a:solidFill>
              <a:schemeClr val="tx1"/>
            </a:solidFill>
            <a:headEnd type="none" w="lg" len="med"/>
            <a:tailEnd type="non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Oval 154"/>
          <p:cNvSpPr/>
          <p:nvPr/>
        </p:nvSpPr>
        <p:spPr>
          <a:xfrm>
            <a:off x="3238416" y="2748914"/>
            <a:ext cx="365760" cy="3657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156" name="Rectangle 155"/>
          <p:cNvSpPr/>
          <p:nvPr/>
        </p:nvSpPr>
        <p:spPr>
          <a:xfrm>
            <a:off x="2776453" y="5869204"/>
            <a:ext cx="365760" cy="36576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>
              <a:solidFill>
                <a:schemeClr val="tx1"/>
              </a:solidFill>
            </a:endParaRPr>
          </a:p>
        </p:txBody>
      </p:sp>
      <p:cxnSp>
        <p:nvCxnSpPr>
          <p:cNvPr id="157" name="Straight Arrow Connector 156"/>
          <p:cNvCxnSpPr>
            <a:stCxn id="156" idx="0"/>
          </p:cNvCxnSpPr>
          <p:nvPr/>
        </p:nvCxnSpPr>
        <p:spPr>
          <a:xfrm flipV="1">
            <a:off x="2959333" y="4876800"/>
            <a:ext cx="0" cy="992404"/>
          </a:xfrm>
          <a:prstGeom prst="straightConnector1">
            <a:avLst/>
          </a:prstGeom>
          <a:ln w="25400" cap="rnd">
            <a:solidFill>
              <a:schemeClr val="tx1"/>
            </a:solidFill>
            <a:headEnd type="none" w="lg" len="med"/>
            <a:tailEnd type="non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Oval 157"/>
          <p:cNvSpPr/>
          <p:nvPr/>
        </p:nvSpPr>
        <p:spPr>
          <a:xfrm>
            <a:off x="2781216" y="2748914"/>
            <a:ext cx="365760" cy="3657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159" name="Rectangle 158"/>
          <p:cNvSpPr/>
          <p:nvPr/>
        </p:nvSpPr>
        <p:spPr>
          <a:xfrm>
            <a:off x="2319253" y="5869204"/>
            <a:ext cx="365760" cy="36576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>
              <a:solidFill>
                <a:schemeClr val="tx1"/>
              </a:solidFill>
            </a:endParaRPr>
          </a:p>
        </p:txBody>
      </p:sp>
      <p:cxnSp>
        <p:nvCxnSpPr>
          <p:cNvPr id="160" name="Straight Arrow Connector 159"/>
          <p:cNvCxnSpPr>
            <a:stCxn id="159" idx="0"/>
          </p:cNvCxnSpPr>
          <p:nvPr/>
        </p:nvCxnSpPr>
        <p:spPr>
          <a:xfrm flipV="1">
            <a:off x="2502133" y="4876800"/>
            <a:ext cx="0" cy="992404"/>
          </a:xfrm>
          <a:prstGeom prst="straightConnector1">
            <a:avLst/>
          </a:prstGeom>
          <a:ln w="25400" cap="rnd">
            <a:solidFill>
              <a:schemeClr val="tx1"/>
            </a:solidFill>
            <a:headEnd type="none" w="lg" len="med"/>
            <a:tailEnd type="non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Oval 160"/>
          <p:cNvSpPr/>
          <p:nvPr/>
        </p:nvSpPr>
        <p:spPr>
          <a:xfrm>
            <a:off x="2324016" y="2748914"/>
            <a:ext cx="365760" cy="3657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162" name="Rectangle 161"/>
          <p:cNvSpPr/>
          <p:nvPr/>
        </p:nvSpPr>
        <p:spPr>
          <a:xfrm>
            <a:off x="1862053" y="5869204"/>
            <a:ext cx="365760" cy="36576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>
              <a:solidFill>
                <a:schemeClr val="tx1"/>
              </a:solidFill>
            </a:endParaRPr>
          </a:p>
        </p:txBody>
      </p:sp>
      <p:cxnSp>
        <p:nvCxnSpPr>
          <p:cNvPr id="163" name="Straight Arrow Connector 162"/>
          <p:cNvCxnSpPr>
            <a:stCxn id="162" idx="0"/>
          </p:cNvCxnSpPr>
          <p:nvPr/>
        </p:nvCxnSpPr>
        <p:spPr>
          <a:xfrm flipV="1">
            <a:off x="2044933" y="4876800"/>
            <a:ext cx="0" cy="992404"/>
          </a:xfrm>
          <a:prstGeom prst="straightConnector1">
            <a:avLst/>
          </a:prstGeom>
          <a:ln w="25400" cap="rnd">
            <a:solidFill>
              <a:schemeClr val="tx1"/>
            </a:solidFill>
            <a:headEnd type="none" w="lg" len="med"/>
            <a:tailEnd type="non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Oval 163"/>
          <p:cNvSpPr/>
          <p:nvPr/>
        </p:nvSpPr>
        <p:spPr>
          <a:xfrm>
            <a:off x="1866816" y="2748914"/>
            <a:ext cx="365760" cy="3657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165" name="Rectangle 164"/>
          <p:cNvSpPr/>
          <p:nvPr/>
        </p:nvSpPr>
        <p:spPr>
          <a:xfrm>
            <a:off x="1404853" y="5869204"/>
            <a:ext cx="365760" cy="36576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>
              <a:solidFill>
                <a:schemeClr val="tx1"/>
              </a:solidFill>
            </a:endParaRPr>
          </a:p>
        </p:txBody>
      </p:sp>
      <p:cxnSp>
        <p:nvCxnSpPr>
          <p:cNvPr id="166" name="Straight Arrow Connector 165"/>
          <p:cNvCxnSpPr>
            <a:stCxn id="165" idx="0"/>
          </p:cNvCxnSpPr>
          <p:nvPr/>
        </p:nvCxnSpPr>
        <p:spPr>
          <a:xfrm flipV="1">
            <a:off x="1587733" y="4876800"/>
            <a:ext cx="0" cy="992404"/>
          </a:xfrm>
          <a:prstGeom prst="straightConnector1">
            <a:avLst/>
          </a:prstGeom>
          <a:ln w="25400" cap="rnd">
            <a:solidFill>
              <a:schemeClr val="tx1"/>
            </a:solidFill>
            <a:headEnd type="none" w="lg" len="med"/>
            <a:tailEnd type="non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Oval 166"/>
          <p:cNvSpPr/>
          <p:nvPr/>
        </p:nvSpPr>
        <p:spPr>
          <a:xfrm>
            <a:off x="1409616" y="2748914"/>
            <a:ext cx="365760" cy="3657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cxnSp>
        <p:nvCxnSpPr>
          <p:cNvPr id="168" name="Straight Arrow Connector 167"/>
          <p:cNvCxnSpPr>
            <a:endCxn id="169" idx="3"/>
          </p:cNvCxnSpPr>
          <p:nvPr/>
        </p:nvCxnSpPr>
        <p:spPr>
          <a:xfrm flipH="1">
            <a:off x="1280160" y="3394610"/>
            <a:ext cx="2944093" cy="0"/>
          </a:xfrm>
          <a:prstGeom prst="straightConnector1">
            <a:avLst/>
          </a:prstGeom>
          <a:ln w="25400" cap="rnd">
            <a:solidFill>
              <a:schemeClr val="tx1"/>
            </a:solidFill>
            <a:headEnd type="none" w="lg" len="med"/>
            <a:tailEnd type="non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Rectangle 168"/>
          <p:cNvSpPr/>
          <p:nvPr/>
        </p:nvSpPr>
        <p:spPr>
          <a:xfrm>
            <a:off x="914400" y="3211730"/>
            <a:ext cx="365760" cy="36576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>
              <a:solidFill>
                <a:schemeClr val="tx1"/>
              </a:solidFill>
            </a:endParaRPr>
          </a:p>
        </p:txBody>
      </p:sp>
      <p:sp>
        <p:nvSpPr>
          <p:cNvPr id="170" name="Oval 169"/>
          <p:cNvSpPr/>
          <p:nvPr/>
        </p:nvSpPr>
        <p:spPr>
          <a:xfrm>
            <a:off x="3695616" y="3215640"/>
            <a:ext cx="365760" cy="3657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171" name="Oval 170"/>
          <p:cNvSpPr/>
          <p:nvPr/>
        </p:nvSpPr>
        <p:spPr>
          <a:xfrm>
            <a:off x="3238416" y="3215640"/>
            <a:ext cx="365760" cy="3657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172" name="Oval 171"/>
          <p:cNvSpPr/>
          <p:nvPr/>
        </p:nvSpPr>
        <p:spPr>
          <a:xfrm>
            <a:off x="2781216" y="3215640"/>
            <a:ext cx="365760" cy="3657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173" name="Oval 172"/>
          <p:cNvSpPr/>
          <p:nvPr/>
        </p:nvSpPr>
        <p:spPr>
          <a:xfrm>
            <a:off x="2324016" y="3215640"/>
            <a:ext cx="365760" cy="3657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175" name="Oval 174"/>
          <p:cNvSpPr/>
          <p:nvPr/>
        </p:nvSpPr>
        <p:spPr>
          <a:xfrm>
            <a:off x="1866816" y="3215640"/>
            <a:ext cx="365760" cy="3657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176" name="Oval 175"/>
          <p:cNvSpPr/>
          <p:nvPr/>
        </p:nvSpPr>
        <p:spPr>
          <a:xfrm>
            <a:off x="1409616" y="3215640"/>
            <a:ext cx="365760" cy="3657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cxnSp>
        <p:nvCxnSpPr>
          <p:cNvPr id="178" name="Straight Arrow Connector 177"/>
          <p:cNvCxnSpPr>
            <a:endCxn id="179" idx="3"/>
          </p:cNvCxnSpPr>
          <p:nvPr/>
        </p:nvCxnSpPr>
        <p:spPr>
          <a:xfrm flipH="1">
            <a:off x="1280160" y="3851810"/>
            <a:ext cx="2944093" cy="0"/>
          </a:xfrm>
          <a:prstGeom prst="straightConnector1">
            <a:avLst/>
          </a:prstGeom>
          <a:ln w="25400" cap="rnd">
            <a:solidFill>
              <a:schemeClr val="tx1"/>
            </a:solidFill>
            <a:headEnd type="none" w="lg" len="med"/>
            <a:tailEnd type="non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Rectangle 178"/>
          <p:cNvSpPr/>
          <p:nvPr/>
        </p:nvSpPr>
        <p:spPr>
          <a:xfrm>
            <a:off x="914400" y="3668930"/>
            <a:ext cx="365760" cy="36576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>
              <a:solidFill>
                <a:schemeClr val="tx1"/>
              </a:solidFill>
            </a:endParaRPr>
          </a:p>
        </p:txBody>
      </p:sp>
      <p:sp>
        <p:nvSpPr>
          <p:cNvPr id="181" name="Oval 180"/>
          <p:cNvSpPr/>
          <p:nvPr/>
        </p:nvSpPr>
        <p:spPr>
          <a:xfrm>
            <a:off x="3695616" y="3672840"/>
            <a:ext cx="365760" cy="3657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182" name="Oval 181"/>
          <p:cNvSpPr/>
          <p:nvPr/>
        </p:nvSpPr>
        <p:spPr>
          <a:xfrm>
            <a:off x="3238416" y="3672840"/>
            <a:ext cx="365760" cy="3657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183" name="Oval 182"/>
          <p:cNvSpPr/>
          <p:nvPr/>
        </p:nvSpPr>
        <p:spPr>
          <a:xfrm>
            <a:off x="2781216" y="3672840"/>
            <a:ext cx="365760" cy="3657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185" name="Oval 184"/>
          <p:cNvSpPr/>
          <p:nvPr/>
        </p:nvSpPr>
        <p:spPr>
          <a:xfrm>
            <a:off x="2324016" y="3672840"/>
            <a:ext cx="365760" cy="3657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186" name="Oval 185"/>
          <p:cNvSpPr/>
          <p:nvPr/>
        </p:nvSpPr>
        <p:spPr>
          <a:xfrm>
            <a:off x="1866816" y="3672840"/>
            <a:ext cx="365760" cy="3657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192" name="Oval 191"/>
          <p:cNvSpPr/>
          <p:nvPr/>
        </p:nvSpPr>
        <p:spPr>
          <a:xfrm>
            <a:off x="1409616" y="3672840"/>
            <a:ext cx="365760" cy="3657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cxnSp>
        <p:nvCxnSpPr>
          <p:cNvPr id="193" name="Straight Arrow Connector 192"/>
          <p:cNvCxnSpPr>
            <a:endCxn id="194" idx="3"/>
          </p:cNvCxnSpPr>
          <p:nvPr/>
        </p:nvCxnSpPr>
        <p:spPr>
          <a:xfrm flipH="1">
            <a:off x="1280160" y="4309010"/>
            <a:ext cx="2944093" cy="0"/>
          </a:xfrm>
          <a:prstGeom prst="straightConnector1">
            <a:avLst/>
          </a:prstGeom>
          <a:ln w="25400" cap="rnd">
            <a:solidFill>
              <a:schemeClr val="tx1"/>
            </a:solidFill>
            <a:headEnd type="none" w="lg" len="med"/>
            <a:tailEnd type="non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Rectangle 193"/>
          <p:cNvSpPr/>
          <p:nvPr/>
        </p:nvSpPr>
        <p:spPr>
          <a:xfrm>
            <a:off x="914400" y="4126130"/>
            <a:ext cx="365760" cy="36576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>
              <a:solidFill>
                <a:schemeClr val="tx1"/>
              </a:solidFill>
            </a:endParaRPr>
          </a:p>
        </p:txBody>
      </p:sp>
      <p:sp>
        <p:nvSpPr>
          <p:cNvPr id="195" name="Oval 194"/>
          <p:cNvSpPr/>
          <p:nvPr/>
        </p:nvSpPr>
        <p:spPr>
          <a:xfrm>
            <a:off x="3695616" y="4130040"/>
            <a:ext cx="365760" cy="3657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196" name="Oval 195"/>
          <p:cNvSpPr/>
          <p:nvPr/>
        </p:nvSpPr>
        <p:spPr>
          <a:xfrm>
            <a:off x="3238416" y="4130040"/>
            <a:ext cx="365760" cy="3657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197" name="Oval 196"/>
          <p:cNvSpPr/>
          <p:nvPr/>
        </p:nvSpPr>
        <p:spPr>
          <a:xfrm>
            <a:off x="2781216" y="4130040"/>
            <a:ext cx="365760" cy="3657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198" name="Oval 197"/>
          <p:cNvSpPr/>
          <p:nvPr/>
        </p:nvSpPr>
        <p:spPr>
          <a:xfrm>
            <a:off x="2324016" y="4130040"/>
            <a:ext cx="365760" cy="3657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199" name="Oval 198"/>
          <p:cNvSpPr/>
          <p:nvPr/>
        </p:nvSpPr>
        <p:spPr>
          <a:xfrm>
            <a:off x="1866816" y="4130040"/>
            <a:ext cx="365760" cy="3657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13" name="Oval 212"/>
          <p:cNvSpPr/>
          <p:nvPr/>
        </p:nvSpPr>
        <p:spPr>
          <a:xfrm>
            <a:off x="1409616" y="4130040"/>
            <a:ext cx="365760" cy="3657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cxnSp>
        <p:nvCxnSpPr>
          <p:cNvPr id="214" name="Straight Arrow Connector 213"/>
          <p:cNvCxnSpPr>
            <a:endCxn id="215" idx="3"/>
          </p:cNvCxnSpPr>
          <p:nvPr/>
        </p:nvCxnSpPr>
        <p:spPr>
          <a:xfrm flipH="1">
            <a:off x="1280160" y="5147210"/>
            <a:ext cx="2944093" cy="0"/>
          </a:xfrm>
          <a:prstGeom prst="straightConnector1">
            <a:avLst/>
          </a:prstGeom>
          <a:ln w="25400" cap="rnd">
            <a:solidFill>
              <a:schemeClr val="tx1"/>
            </a:solidFill>
            <a:headEnd type="none" w="lg" len="med"/>
            <a:tailEnd type="non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Rectangle 214"/>
          <p:cNvSpPr/>
          <p:nvPr/>
        </p:nvSpPr>
        <p:spPr>
          <a:xfrm>
            <a:off x="914400" y="4964330"/>
            <a:ext cx="365760" cy="36576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>
              <a:solidFill>
                <a:schemeClr val="tx1"/>
              </a:solidFill>
            </a:endParaRPr>
          </a:p>
        </p:txBody>
      </p:sp>
      <p:sp>
        <p:nvSpPr>
          <p:cNvPr id="216" name="Oval 215"/>
          <p:cNvSpPr/>
          <p:nvPr/>
        </p:nvSpPr>
        <p:spPr>
          <a:xfrm>
            <a:off x="3695616" y="4968240"/>
            <a:ext cx="365760" cy="36576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17" name="Oval 216"/>
          <p:cNvSpPr/>
          <p:nvPr/>
        </p:nvSpPr>
        <p:spPr>
          <a:xfrm>
            <a:off x="3238416" y="4968240"/>
            <a:ext cx="365760" cy="36576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18" name="Oval 217"/>
          <p:cNvSpPr/>
          <p:nvPr/>
        </p:nvSpPr>
        <p:spPr>
          <a:xfrm>
            <a:off x="2781216" y="4968240"/>
            <a:ext cx="365760" cy="36576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19" name="Oval 218"/>
          <p:cNvSpPr/>
          <p:nvPr/>
        </p:nvSpPr>
        <p:spPr>
          <a:xfrm>
            <a:off x="2324016" y="4968240"/>
            <a:ext cx="365760" cy="36576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20" name="Oval 219"/>
          <p:cNvSpPr/>
          <p:nvPr/>
        </p:nvSpPr>
        <p:spPr>
          <a:xfrm>
            <a:off x="1866816" y="4968240"/>
            <a:ext cx="365760" cy="36576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21" name="Oval 220"/>
          <p:cNvSpPr/>
          <p:nvPr/>
        </p:nvSpPr>
        <p:spPr>
          <a:xfrm>
            <a:off x="1409616" y="4968240"/>
            <a:ext cx="365760" cy="36576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cxnSp>
        <p:nvCxnSpPr>
          <p:cNvPr id="222" name="Straight Arrow Connector 221"/>
          <p:cNvCxnSpPr>
            <a:endCxn id="223" idx="3"/>
          </p:cNvCxnSpPr>
          <p:nvPr/>
        </p:nvCxnSpPr>
        <p:spPr>
          <a:xfrm flipH="1">
            <a:off x="1280160" y="5604410"/>
            <a:ext cx="2944093" cy="0"/>
          </a:xfrm>
          <a:prstGeom prst="straightConnector1">
            <a:avLst/>
          </a:prstGeom>
          <a:ln w="25400" cap="rnd">
            <a:solidFill>
              <a:schemeClr val="tx1"/>
            </a:solidFill>
            <a:headEnd type="none" w="lg" len="med"/>
            <a:tailEnd type="non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3" name="Rectangle 222"/>
          <p:cNvSpPr/>
          <p:nvPr/>
        </p:nvSpPr>
        <p:spPr>
          <a:xfrm>
            <a:off x="914400" y="5421530"/>
            <a:ext cx="365760" cy="36576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>
              <a:solidFill>
                <a:schemeClr val="tx1"/>
              </a:solidFill>
            </a:endParaRPr>
          </a:p>
        </p:txBody>
      </p:sp>
      <p:sp>
        <p:nvSpPr>
          <p:cNvPr id="231" name="Oval 230"/>
          <p:cNvSpPr/>
          <p:nvPr/>
        </p:nvSpPr>
        <p:spPr>
          <a:xfrm>
            <a:off x="3695616" y="5425440"/>
            <a:ext cx="365760" cy="36576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32" name="Oval 231"/>
          <p:cNvSpPr/>
          <p:nvPr/>
        </p:nvSpPr>
        <p:spPr>
          <a:xfrm>
            <a:off x="3238416" y="5425440"/>
            <a:ext cx="365760" cy="36576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33" name="Oval 232"/>
          <p:cNvSpPr/>
          <p:nvPr/>
        </p:nvSpPr>
        <p:spPr>
          <a:xfrm>
            <a:off x="2781216" y="5425440"/>
            <a:ext cx="365760" cy="36576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34" name="Oval 233"/>
          <p:cNvSpPr/>
          <p:nvPr/>
        </p:nvSpPr>
        <p:spPr>
          <a:xfrm>
            <a:off x="2324016" y="5425440"/>
            <a:ext cx="365760" cy="36576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35" name="Oval 234"/>
          <p:cNvSpPr/>
          <p:nvPr/>
        </p:nvSpPr>
        <p:spPr>
          <a:xfrm>
            <a:off x="1866816" y="5425440"/>
            <a:ext cx="365760" cy="36576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36" name="Oval 235"/>
          <p:cNvSpPr/>
          <p:nvPr/>
        </p:nvSpPr>
        <p:spPr>
          <a:xfrm>
            <a:off x="1409616" y="5425440"/>
            <a:ext cx="365760" cy="36576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cxnSp>
        <p:nvCxnSpPr>
          <p:cNvPr id="237" name="Straight Arrow Connector 236"/>
          <p:cNvCxnSpPr/>
          <p:nvPr/>
        </p:nvCxnSpPr>
        <p:spPr>
          <a:xfrm>
            <a:off x="4406366" y="5029200"/>
            <a:ext cx="0" cy="683929"/>
          </a:xfrm>
          <a:prstGeom prst="straightConnector1">
            <a:avLst/>
          </a:prstGeom>
          <a:ln w="25400">
            <a:solidFill>
              <a:schemeClr val="accent3">
                <a:lumMod val="50000"/>
              </a:schemeClr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Straight Arrow Connector 237"/>
          <p:cNvCxnSpPr/>
          <p:nvPr/>
        </p:nvCxnSpPr>
        <p:spPr>
          <a:xfrm flipH="1" flipV="1">
            <a:off x="4330168" y="4947563"/>
            <a:ext cx="76198" cy="81637"/>
          </a:xfrm>
          <a:prstGeom prst="straightConnector1">
            <a:avLst/>
          </a:prstGeom>
          <a:ln w="25400">
            <a:solidFill>
              <a:schemeClr val="accent3">
                <a:lumMod val="50000"/>
              </a:schemeClr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Straight Arrow Connector 238"/>
          <p:cNvCxnSpPr/>
          <p:nvPr/>
        </p:nvCxnSpPr>
        <p:spPr>
          <a:xfrm flipV="1">
            <a:off x="4330168" y="5713129"/>
            <a:ext cx="76198" cy="83508"/>
          </a:xfrm>
          <a:prstGeom prst="straightConnector1">
            <a:avLst/>
          </a:prstGeom>
          <a:ln w="25400">
            <a:solidFill>
              <a:schemeClr val="accent3">
                <a:lumMod val="50000"/>
              </a:schemeClr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6" name="Rectangle 245"/>
          <p:cNvSpPr/>
          <p:nvPr/>
        </p:nvSpPr>
        <p:spPr>
          <a:xfrm>
            <a:off x="4419600" y="5181598"/>
            <a:ext cx="2923674" cy="381002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i="1" smtClean="0">
                <a:solidFill>
                  <a:schemeClr val="accent3">
                    <a:lumMod val="50000"/>
                  </a:schemeClr>
                </a:solidFill>
              </a:rPr>
              <a:t>Near Segment</a:t>
            </a:r>
            <a:endParaRPr lang="en-US" sz="3200" b="1" i="1">
              <a:solidFill>
                <a:schemeClr val="accent3">
                  <a:lumMod val="50000"/>
                </a:schemeClr>
              </a:solidFill>
            </a:endParaRPr>
          </a:p>
        </p:txBody>
      </p:sp>
      <p:cxnSp>
        <p:nvCxnSpPr>
          <p:cNvPr id="247" name="Straight Arrow Connector 246"/>
          <p:cNvCxnSpPr/>
          <p:nvPr/>
        </p:nvCxnSpPr>
        <p:spPr>
          <a:xfrm>
            <a:off x="4419598" y="2819400"/>
            <a:ext cx="0" cy="1592892"/>
          </a:xfrm>
          <a:prstGeom prst="straightConnector1">
            <a:avLst/>
          </a:prstGeom>
          <a:ln w="25400">
            <a:solidFill>
              <a:srgbClr val="FF0000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Straight Arrow Connector 247"/>
          <p:cNvCxnSpPr/>
          <p:nvPr/>
        </p:nvCxnSpPr>
        <p:spPr>
          <a:xfrm flipH="1" flipV="1">
            <a:off x="4343400" y="2737763"/>
            <a:ext cx="76198" cy="81637"/>
          </a:xfrm>
          <a:prstGeom prst="straightConnector1">
            <a:avLst/>
          </a:prstGeom>
          <a:ln w="25400">
            <a:solidFill>
              <a:srgbClr val="FF0000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Straight Arrow Connector 248"/>
          <p:cNvCxnSpPr/>
          <p:nvPr/>
        </p:nvCxnSpPr>
        <p:spPr>
          <a:xfrm flipV="1">
            <a:off x="4343400" y="4412292"/>
            <a:ext cx="76198" cy="83508"/>
          </a:xfrm>
          <a:prstGeom prst="straightConnector1">
            <a:avLst/>
          </a:prstGeom>
          <a:ln w="25400">
            <a:solidFill>
              <a:srgbClr val="FF0000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0" name="Rectangle 249"/>
          <p:cNvSpPr/>
          <p:nvPr/>
        </p:nvSpPr>
        <p:spPr>
          <a:xfrm>
            <a:off x="4432832" y="3429000"/>
            <a:ext cx="2923674" cy="381002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i="1" smtClean="0">
                <a:solidFill>
                  <a:srgbClr val="FF0000"/>
                </a:solidFill>
              </a:rPr>
              <a:t>Far Segment</a:t>
            </a:r>
            <a:endParaRPr lang="en-US" sz="3200" b="1" i="1">
              <a:solidFill>
                <a:srgbClr val="FF0000"/>
              </a:solidFill>
            </a:endParaRPr>
          </a:p>
        </p:txBody>
      </p:sp>
      <p:sp>
        <p:nvSpPr>
          <p:cNvPr id="251" name="Rectangle 250"/>
          <p:cNvSpPr/>
          <p:nvPr/>
        </p:nvSpPr>
        <p:spPr>
          <a:xfrm>
            <a:off x="4419600" y="4495799"/>
            <a:ext cx="4114800" cy="451763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i="1" smtClean="0">
                <a:solidFill>
                  <a:schemeClr val="tx1"/>
                </a:solidFill>
              </a:rPr>
              <a:t>Isolation Transistor</a:t>
            </a:r>
            <a:endParaRPr lang="en-US" sz="3200" b="1" i="1">
              <a:solidFill>
                <a:schemeClr val="tx1"/>
              </a:solidFill>
            </a:endParaRPr>
          </a:p>
        </p:txBody>
      </p:sp>
      <p:sp>
        <p:nvSpPr>
          <p:cNvPr id="252" name="Rectangle 251"/>
          <p:cNvSpPr/>
          <p:nvPr/>
        </p:nvSpPr>
        <p:spPr>
          <a:xfrm>
            <a:off x="4419599" y="5867398"/>
            <a:ext cx="3573379" cy="381002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i="1" smtClean="0">
                <a:solidFill>
                  <a:schemeClr val="tx1"/>
                </a:solidFill>
              </a:rPr>
              <a:t>Sense Amplifier</a:t>
            </a:r>
            <a:endParaRPr lang="en-US" sz="3200" b="1" i="1">
              <a:solidFill>
                <a:schemeClr val="tx1"/>
              </a:solidFill>
            </a:endParaRPr>
          </a:p>
        </p:txBody>
      </p:sp>
      <p:cxnSp>
        <p:nvCxnSpPr>
          <p:cNvPr id="254" name="Straight Arrow Connector 253"/>
          <p:cNvCxnSpPr>
            <a:endCxn id="255" idx="3"/>
          </p:cNvCxnSpPr>
          <p:nvPr/>
        </p:nvCxnSpPr>
        <p:spPr>
          <a:xfrm flipH="1">
            <a:off x="1280160" y="3394610"/>
            <a:ext cx="2944093" cy="0"/>
          </a:xfrm>
          <a:prstGeom prst="straightConnector1">
            <a:avLst/>
          </a:prstGeom>
          <a:ln w="25400" cap="rnd">
            <a:solidFill>
              <a:schemeClr val="bg1">
                <a:lumMod val="75000"/>
              </a:schemeClr>
            </a:solidFill>
            <a:headEnd type="none" w="lg" len="med"/>
            <a:tailEnd type="non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Rectangle 254"/>
          <p:cNvSpPr/>
          <p:nvPr/>
        </p:nvSpPr>
        <p:spPr>
          <a:xfrm>
            <a:off x="914400" y="3211730"/>
            <a:ext cx="365760" cy="365760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>
              <a:solidFill>
                <a:schemeClr val="tx1"/>
              </a:solidFill>
            </a:endParaRPr>
          </a:p>
        </p:txBody>
      </p:sp>
      <p:sp>
        <p:nvSpPr>
          <p:cNvPr id="256" name="Oval 255"/>
          <p:cNvSpPr/>
          <p:nvPr/>
        </p:nvSpPr>
        <p:spPr>
          <a:xfrm>
            <a:off x="3695616" y="3215640"/>
            <a:ext cx="365760" cy="36576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57" name="Oval 256"/>
          <p:cNvSpPr/>
          <p:nvPr/>
        </p:nvSpPr>
        <p:spPr>
          <a:xfrm>
            <a:off x="3238416" y="3215640"/>
            <a:ext cx="365760" cy="36576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58" name="Oval 257"/>
          <p:cNvSpPr/>
          <p:nvPr/>
        </p:nvSpPr>
        <p:spPr>
          <a:xfrm>
            <a:off x="2781216" y="3215640"/>
            <a:ext cx="365760" cy="36576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59" name="Oval 258"/>
          <p:cNvSpPr/>
          <p:nvPr/>
        </p:nvSpPr>
        <p:spPr>
          <a:xfrm>
            <a:off x="2324016" y="3215640"/>
            <a:ext cx="365760" cy="36576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60" name="Oval 259"/>
          <p:cNvSpPr/>
          <p:nvPr/>
        </p:nvSpPr>
        <p:spPr>
          <a:xfrm>
            <a:off x="1866816" y="3215640"/>
            <a:ext cx="365760" cy="36576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61" name="Oval 260"/>
          <p:cNvSpPr/>
          <p:nvPr/>
        </p:nvSpPr>
        <p:spPr>
          <a:xfrm>
            <a:off x="1409616" y="3215640"/>
            <a:ext cx="365760" cy="36576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cxnSp>
        <p:nvCxnSpPr>
          <p:cNvPr id="262" name="Straight Arrow Connector 261"/>
          <p:cNvCxnSpPr>
            <a:endCxn id="263" idx="3"/>
          </p:cNvCxnSpPr>
          <p:nvPr/>
        </p:nvCxnSpPr>
        <p:spPr>
          <a:xfrm flipH="1">
            <a:off x="1280160" y="3851810"/>
            <a:ext cx="2944093" cy="0"/>
          </a:xfrm>
          <a:prstGeom prst="straightConnector1">
            <a:avLst/>
          </a:prstGeom>
          <a:ln w="25400" cap="rnd">
            <a:solidFill>
              <a:schemeClr val="bg1">
                <a:lumMod val="75000"/>
              </a:schemeClr>
            </a:solidFill>
            <a:headEnd type="none" w="lg" len="med"/>
            <a:tailEnd type="non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3" name="Rectangle 262"/>
          <p:cNvSpPr/>
          <p:nvPr/>
        </p:nvSpPr>
        <p:spPr>
          <a:xfrm>
            <a:off x="914400" y="3668930"/>
            <a:ext cx="365760" cy="365760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>
              <a:solidFill>
                <a:schemeClr val="tx1"/>
              </a:solidFill>
            </a:endParaRPr>
          </a:p>
        </p:txBody>
      </p:sp>
      <p:sp>
        <p:nvSpPr>
          <p:cNvPr id="264" name="Oval 263"/>
          <p:cNvSpPr/>
          <p:nvPr/>
        </p:nvSpPr>
        <p:spPr>
          <a:xfrm>
            <a:off x="3695616" y="3672840"/>
            <a:ext cx="365760" cy="36576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65" name="Oval 264"/>
          <p:cNvSpPr/>
          <p:nvPr/>
        </p:nvSpPr>
        <p:spPr>
          <a:xfrm>
            <a:off x="3238416" y="3672840"/>
            <a:ext cx="365760" cy="36576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66" name="Oval 265"/>
          <p:cNvSpPr/>
          <p:nvPr/>
        </p:nvSpPr>
        <p:spPr>
          <a:xfrm>
            <a:off x="2781216" y="3672840"/>
            <a:ext cx="365760" cy="36576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67" name="Oval 266"/>
          <p:cNvSpPr/>
          <p:nvPr/>
        </p:nvSpPr>
        <p:spPr>
          <a:xfrm>
            <a:off x="2324016" y="3672840"/>
            <a:ext cx="365760" cy="36576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68" name="Oval 267"/>
          <p:cNvSpPr/>
          <p:nvPr/>
        </p:nvSpPr>
        <p:spPr>
          <a:xfrm>
            <a:off x="1866816" y="3672840"/>
            <a:ext cx="365760" cy="36576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69" name="Oval 268"/>
          <p:cNvSpPr/>
          <p:nvPr/>
        </p:nvSpPr>
        <p:spPr>
          <a:xfrm>
            <a:off x="1409616" y="3672840"/>
            <a:ext cx="365760" cy="36576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cxnSp>
        <p:nvCxnSpPr>
          <p:cNvPr id="270" name="Straight Arrow Connector 269"/>
          <p:cNvCxnSpPr>
            <a:endCxn id="271" idx="3"/>
          </p:cNvCxnSpPr>
          <p:nvPr/>
        </p:nvCxnSpPr>
        <p:spPr>
          <a:xfrm flipH="1">
            <a:off x="1280160" y="4309010"/>
            <a:ext cx="2944093" cy="0"/>
          </a:xfrm>
          <a:prstGeom prst="straightConnector1">
            <a:avLst/>
          </a:prstGeom>
          <a:ln w="25400" cap="rnd">
            <a:solidFill>
              <a:schemeClr val="bg1">
                <a:lumMod val="75000"/>
              </a:schemeClr>
            </a:solidFill>
            <a:headEnd type="none" w="lg" len="med"/>
            <a:tailEnd type="non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1" name="Rectangle 270"/>
          <p:cNvSpPr/>
          <p:nvPr/>
        </p:nvSpPr>
        <p:spPr>
          <a:xfrm>
            <a:off x="914400" y="4126130"/>
            <a:ext cx="365760" cy="365760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>
              <a:solidFill>
                <a:schemeClr val="tx1"/>
              </a:solidFill>
            </a:endParaRPr>
          </a:p>
        </p:txBody>
      </p:sp>
      <p:sp>
        <p:nvSpPr>
          <p:cNvPr id="272" name="Oval 271"/>
          <p:cNvSpPr/>
          <p:nvPr/>
        </p:nvSpPr>
        <p:spPr>
          <a:xfrm>
            <a:off x="3695616" y="4130040"/>
            <a:ext cx="365760" cy="36576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73" name="Oval 272"/>
          <p:cNvSpPr/>
          <p:nvPr/>
        </p:nvSpPr>
        <p:spPr>
          <a:xfrm>
            <a:off x="3238416" y="4130040"/>
            <a:ext cx="365760" cy="36576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74" name="Oval 273"/>
          <p:cNvSpPr/>
          <p:nvPr/>
        </p:nvSpPr>
        <p:spPr>
          <a:xfrm>
            <a:off x="2781216" y="4130040"/>
            <a:ext cx="365760" cy="36576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75" name="Oval 274"/>
          <p:cNvSpPr/>
          <p:nvPr/>
        </p:nvSpPr>
        <p:spPr>
          <a:xfrm>
            <a:off x="2324016" y="4130040"/>
            <a:ext cx="365760" cy="36576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76" name="Oval 275"/>
          <p:cNvSpPr/>
          <p:nvPr/>
        </p:nvSpPr>
        <p:spPr>
          <a:xfrm>
            <a:off x="1866816" y="4130040"/>
            <a:ext cx="365760" cy="36576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77" name="Oval 276"/>
          <p:cNvSpPr/>
          <p:nvPr/>
        </p:nvSpPr>
        <p:spPr>
          <a:xfrm>
            <a:off x="1409616" y="4130040"/>
            <a:ext cx="365760" cy="36576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78" name="Rectangle 277"/>
          <p:cNvSpPr/>
          <p:nvPr/>
        </p:nvSpPr>
        <p:spPr>
          <a:xfrm>
            <a:off x="1404853" y="5867400"/>
            <a:ext cx="365760" cy="36576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>
              <a:solidFill>
                <a:schemeClr val="tx1"/>
              </a:solidFill>
            </a:endParaRPr>
          </a:p>
        </p:txBody>
      </p:sp>
      <p:cxnSp>
        <p:nvCxnSpPr>
          <p:cNvPr id="279" name="Straight Arrow Connector 278"/>
          <p:cNvCxnSpPr/>
          <p:nvPr/>
        </p:nvCxnSpPr>
        <p:spPr>
          <a:xfrm flipV="1">
            <a:off x="3871686" y="2590800"/>
            <a:ext cx="0" cy="1983004"/>
          </a:xfrm>
          <a:prstGeom prst="straightConnector1">
            <a:avLst/>
          </a:prstGeom>
          <a:ln w="25400" cap="rnd">
            <a:solidFill>
              <a:schemeClr val="tx1"/>
            </a:solidFill>
            <a:headEnd type="none" w="med" len="med"/>
            <a:tailEnd type="non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Straight Arrow Connector 279"/>
          <p:cNvCxnSpPr/>
          <p:nvPr/>
        </p:nvCxnSpPr>
        <p:spPr>
          <a:xfrm flipV="1">
            <a:off x="3414486" y="2590800"/>
            <a:ext cx="0" cy="1983004"/>
          </a:xfrm>
          <a:prstGeom prst="straightConnector1">
            <a:avLst/>
          </a:prstGeom>
          <a:ln w="25400" cap="rnd">
            <a:solidFill>
              <a:schemeClr val="tx1"/>
            </a:solidFill>
            <a:headEnd type="none" w="med" len="med"/>
            <a:tailEnd type="non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Straight Arrow Connector 280"/>
          <p:cNvCxnSpPr/>
          <p:nvPr/>
        </p:nvCxnSpPr>
        <p:spPr>
          <a:xfrm flipV="1">
            <a:off x="2957286" y="2590800"/>
            <a:ext cx="0" cy="1983004"/>
          </a:xfrm>
          <a:prstGeom prst="straightConnector1">
            <a:avLst/>
          </a:prstGeom>
          <a:ln w="25400" cap="rnd">
            <a:solidFill>
              <a:schemeClr val="tx1"/>
            </a:solidFill>
            <a:headEnd type="none" w="med" len="med"/>
            <a:tailEnd type="non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Straight Arrow Connector 281"/>
          <p:cNvCxnSpPr/>
          <p:nvPr/>
        </p:nvCxnSpPr>
        <p:spPr>
          <a:xfrm flipV="1">
            <a:off x="2500086" y="2590800"/>
            <a:ext cx="0" cy="1983004"/>
          </a:xfrm>
          <a:prstGeom prst="straightConnector1">
            <a:avLst/>
          </a:prstGeom>
          <a:ln w="25400" cap="rnd">
            <a:solidFill>
              <a:schemeClr val="tx1"/>
            </a:solidFill>
            <a:headEnd type="none" w="med" len="med"/>
            <a:tailEnd type="non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Straight Arrow Connector 282"/>
          <p:cNvCxnSpPr/>
          <p:nvPr/>
        </p:nvCxnSpPr>
        <p:spPr>
          <a:xfrm flipV="1">
            <a:off x="2042886" y="2590800"/>
            <a:ext cx="0" cy="1983004"/>
          </a:xfrm>
          <a:prstGeom prst="straightConnector1">
            <a:avLst/>
          </a:prstGeom>
          <a:ln w="25400" cap="rnd">
            <a:solidFill>
              <a:schemeClr val="tx1"/>
            </a:solidFill>
            <a:headEnd type="none" w="med" len="med"/>
            <a:tailEnd type="non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Straight Arrow Connector 283"/>
          <p:cNvCxnSpPr/>
          <p:nvPr/>
        </p:nvCxnSpPr>
        <p:spPr>
          <a:xfrm flipV="1">
            <a:off x="1585686" y="2590800"/>
            <a:ext cx="0" cy="1983004"/>
          </a:xfrm>
          <a:prstGeom prst="straightConnector1">
            <a:avLst/>
          </a:prstGeom>
          <a:ln w="25400" cap="rnd">
            <a:solidFill>
              <a:schemeClr val="tx1"/>
            </a:solidFill>
            <a:headEnd type="none" w="med" len="med"/>
            <a:tailEnd type="non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Straight Arrow Connector 284"/>
          <p:cNvCxnSpPr>
            <a:endCxn id="287" idx="3"/>
          </p:cNvCxnSpPr>
          <p:nvPr/>
        </p:nvCxnSpPr>
        <p:spPr>
          <a:xfrm flipH="1">
            <a:off x="1280160" y="2927884"/>
            <a:ext cx="2944093" cy="0"/>
          </a:xfrm>
          <a:prstGeom prst="straightConnector1">
            <a:avLst/>
          </a:prstGeom>
          <a:ln w="25400" cap="rnd">
            <a:solidFill>
              <a:schemeClr val="tx1"/>
            </a:solidFill>
            <a:headEnd type="none" w="lg" len="med"/>
            <a:tailEnd type="non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" name="Rectangle 285"/>
          <p:cNvSpPr/>
          <p:nvPr/>
        </p:nvSpPr>
        <p:spPr>
          <a:xfrm>
            <a:off x="3690853" y="5869129"/>
            <a:ext cx="365760" cy="36576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>
              <a:solidFill>
                <a:schemeClr val="tx1"/>
              </a:solidFill>
            </a:endParaRPr>
          </a:p>
        </p:txBody>
      </p:sp>
      <p:sp>
        <p:nvSpPr>
          <p:cNvPr id="287" name="Rectangle 286"/>
          <p:cNvSpPr/>
          <p:nvPr/>
        </p:nvSpPr>
        <p:spPr>
          <a:xfrm>
            <a:off x="914400" y="2745004"/>
            <a:ext cx="365760" cy="36576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>
              <a:solidFill>
                <a:schemeClr val="tx1"/>
              </a:solidFill>
            </a:endParaRPr>
          </a:p>
        </p:txBody>
      </p:sp>
      <p:sp>
        <p:nvSpPr>
          <p:cNvPr id="288" name="Oval 287"/>
          <p:cNvSpPr/>
          <p:nvPr/>
        </p:nvSpPr>
        <p:spPr>
          <a:xfrm>
            <a:off x="3695616" y="2748914"/>
            <a:ext cx="365760" cy="3657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89" name="Rectangle 288"/>
          <p:cNvSpPr/>
          <p:nvPr/>
        </p:nvSpPr>
        <p:spPr>
          <a:xfrm>
            <a:off x="3233653" y="5869129"/>
            <a:ext cx="365760" cy="36576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>
              <a:solidFill>
                <a:schemeClr val="tx1"/>
              </a:solidFill>
            </a:endParaRPr>
          </a:p>
        </p:txBody>
      </p:sp>
      <p:sp>
        <p:nvSpPr>
          <p:cNvPr id="290" name="Oval 289"/>
          <p:cNvSpPr/>
          <p:nvPr/>
        </p:nvSpPr>
        <p:spPr>
          <a:xfrm>
            <a:off x="3238416" y="2748914"/>
            <a:ext cx="365760" cy="3657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91" name="Rectangle 290"/>
          <p:cNvSpPr/>
          <p:nvPr/>
        </p:nvSpPr>
        <p:spPr>
          <a:xfrm>
            <a:off x="2776453" y="5869129"/>
            <a:ext cx="365760" cy="36576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>
              <a:solidFill>
                <a:schemeClr val="tx1"/>
              </a:solidFill>
            </a:endParaRPr>
          </a:p>
        </p:txBody>
      </p:sp>
      <p:sp>
        <p:nvSpPr>
          <p:cNvPr id="292" name="Oval 291"/>
          <p:cNvSpPr/>
          <p:nvPr/>
        </p:nvSpPr>
        <p:spPr>
          <a:xfrm>
            <a:off x="2781216" y="2748914"/>
            <a:ext cx="365760" cy="3657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93" name="Rectangle 292"/>
          <p:cNvSpPr/>
          <p:nvPr/>
        </p:nvSpPr>
        <p:spPr>
          <a:xfrm>
            <a:off x="2319253" y="5869129"/>
            <a:ext cx="365760" cy="36576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>
              <a:solidFill>
                <a:schemeClr val="tx1"/>
              </a:solidFill>
            </a:endParaRPr>
          </a:p>
        </p:txBody>
      </p:sp>
      <p:sp>
        <p:nvSpPr>
          <p:cNvPr id="294" name="Oval 293"/>
          <p:cNvSpPr/>
          <p:nvPr/>
        </p:nvSpPr>
        <p:spPr>
          <a:xfrm>
            <a:off x="2324016" y="2748914"/>
            <a:ext cx="365760" cy="3657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95" name="Rectangle 294"/>
          <p:cNvSpPr/>
          <p:nvPr/>
        </p:nvSpPr>
        <p:spPr>
          <a:xfrm>
            <a:off x="1862053" y="5869129"/>
            <a:ext cx="365760" cy="36576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>
              <a:solidFill>
                <a:schemeClr val="tx1"/>
              </a:solidFill>
            </a:endParaRPr>
          </a:p>
        </p:txBody>
      </p:sp>
      <p:sp>
        <p:nvSpPr>
          <p:cNvPr id="296" name="Oval 295"/>
          <p:cNvSpPr/>
          <p:nvPr/>
        </p:nvSpPr>
        <p:spPr>
          <a:xfrm>
            <a:off x="1866816" y="2748914"/>
            <a:ext cx="365760" cy="3657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297" name="Oval 296"/>
          <p:cNvSpPr/>
          <p:nvPr/>
        </p:nvSpPr>
        <p:spPr>
          <a:xfrm>
            <a:off x="1409616" y="2748914"/>
            <a:ext cx="365760" cy="36576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cxnSp>
        <p:nvCxnSpPr>
          <p:cNvPr id="298" name="Straight Arrow Connector 297"/>
          <p:cNvCxnSpPr>
            <a:endCxn id="299" idx="3"/>
          </p:cNvCxnSpPr>
          <p:nvPr/>
        </p:nvCxnSpPr>
        <p:spPr>
          <a:xfrm flipH="1">
            <a:off x="1280160" y="5604410"/>
            <a:ext cx="2944093" cy="0"/>
          </a:xfrm>
          <a:prstGeom prst="straightConnector1">
            <a:avLst/>
          </a:prstGeom>
          <a:ln w="25400" cap="rnd">
            <a:solidFill>
              <a:schemeClr val="bg1">
                <a:lumMod val="75000"/>
              </a:schemeClr>
            </a:solidFill>
            <a:headEnd type="none" w="lg" len="med"/>
            <a:tailEnd type="non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9" name="Rectangle 298"/>
          <p:cNvSpPr/>
          <p:nvPr/>
        </p:nvSpPr>
        <p:spPr>
          <a:xfrm>
            <a:off x="914400" y="5421530"/>
            <a:ext cx="365760" cy="365760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>
              <a:solidFill>
                <a:schemeClr val="tx1"/>
              </a:solidFill>
            </a:endParaRPr>
          </a:p>
        </p:txBody>
      </p:sp>
      <p:sp>
        <p:nvSpPr>
          <p:cNvPr id="300" name="Oval 299"/>
          <p:cNvSpPr/>
          <p:nvPr/>
        </p:nvSpPr>
        <p:spPr>
          <a:xfrm>
            <a:off x="3695616" y="5425440"/>
            <a:ext cx="365760" cy="36576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301" name="Oval 300"/>
          <p:cNvSpPr/>
          <p:nvPr/>
        </p:nvSpPr>
        <p:spPr>
          <a:xfrm>
            <a:off x="3238416" y="5425440"/>
            <a:ext cx="365760" cy="36576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302" name="Oval 301"/>
          <p:cNvSpPr/>
          <p:nvPr/>
        </p:nvSpPr>
        <p:spPr>
          <a:xfrm>
            <a:off x="2781216" y="5425440"/>
            <a:ext cx="365760" cy="36576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303" name="Oval 302"/>
          <p:cNvSpPr/>
          <p:nvPr/>
        </p:nvSpPr>
        <p:spPr>
          <a:xfrm>
            <a:off x="2324016" y="5425440"/>
            <a:ext cx="365760" cy="36576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304" name="Oval 303"/>
          <p:cNvSpPr/>
          <p:nvPr/>
        </p:nvSpPr>
        <p:spPr>
          <a:xfrm>
            <a:off x="1866816" y="5425440"/>
            <a:ext cx="365760" cy="36576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305" name="Oval 304"/>
          <p:cNvSpPr/>
          <p:nvPr/>
        </p:nvSpPr>
        <p:spPr>
          <a:xfrm>
            <a:off x="1409616" y="5425440"/>
            <a:ext cx="365760" cy="36576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bg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cxnSp>
        <p:nvCxnSpPr>
          <p:cNvPr id="306" name="Straight Arrow Connector 305"/>
          <p:cNvCxnSpPr>
            <a:stCxn id="286" idx="0"/>
          </p:cNvCxnSpPr>
          <p:nvPr/>
        </p:nvCxnSpPr>
        <p:spPr>
          <a:xfrm flipV="1">
            <a:off x="3873733" y="4874996"/>
            <a:ext cx="0" cy="994133"/>
          </a:xfrm>
          <a:prstGeom prst="straightConnector1">
            <a:avLst/>
          </a:prstGeom>
          <a:ln w="25400" cap="rnd">
            <a:solidFill>
              <a:schemeClr val="tx1"/>
            </a:solidFill>
            <a:headEnd type="none" w="lg" len="med"/>
            <a:tailEnd type="non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Straight Arrow Connector 306"/>
          <p:cNvCxnSpPr>
            <a:stCxn id="289" idx="0"/>
          </p:cNvCxnSpPr>
          <p:nvPr/>
        </p:nvCxnSpPr>
        <p:spPr>
          <a:xfrm flipV="1">
            <a:off x="3416533" y="4874996"/>
            <a:ext cx="0" cy="994133"/>
          </a:xfrm>
          <a:prstGeom prst="straightConnector1">
            <a:avLst/>
          </a:prstGeom>
          <a:ln w="25400" cap="rnd">
            <a:solidFill>
              <a:schemeClr val="tx1"/>
            </a:solidFill>
            <a:headEnd type="none" w="lg" len="med"/>
            <a:tailEnd type="non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Straight Arrow Connector 307"/>
          <p:cNvCxnSpPr/>
          <p:nvPr/>
        </p:nvCxnSpPr>
        <p:spPr>
          <a:xfrm flipV="1">
            <a:off x="2959333" y="4876800"/>
            <a:ext cx="0" cy="976725"/>
          </a:xfrm>
          <a:prstGeom prst="straightConnector1">
            <a:avLst/>
          </a:prstGeom>
          <a:ln w="25400" cap="rnd">
            <a:solidFill>
              <a:schemeClr val="tx1"/>
            </a:solidFill>
            <a:headEnd type="none" w="lg" len="med"/>
            <a:tailEnd type="non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9" name="Straight Arrow Connector 308"/>
          <p:cNvCxnSpPr/>
          <p:nvPr/>
        </p:nvCxnSpPr>
        <p:spPr>
          <a:xfrm flipV="1">
            <a:off x="2497705" y="4876800"/>
            <a:ext cx="0" cy="976725"/>
          </a:xfrm>
          <a:prstGeom prst="straightConnector1">
            <a:avLst/>
          </a:prstGeom>
          <a:ln w="25400" cap="rnd">
            <a:solidFill>
              <a:schemeClr val="tx1"/>
            </a:solidFill>
            <a:headEnd type="none" w="lg" len="med"/>
            <a:tailEnd type="non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Straight Arrow Connector 309"/>
          <p:cNvCxnSpPr>
            <a:stCxn id="295" idx="0"/>
          </p:cNvCxnSpPr>
          <p:nvPr/>
        </p:nvCxnSpPr>
        <p:spPr>
          <a:xfrm flipV="1">
            <a:off x="2044933" y="4874996"/>
            <a:ext cx="0" cy="994133"/>
          </a:xfrm>
          <a:prstGeom prst="straightConnector1">
            <a:avLst/>
          </a:prstGeom>
          <a:ln w="25400" cap="rnd">
            <a:solidFill>
              <a:schemeClr val="tx1"/>
            </a:solidFill>
            <a:headEnd type="none" w="lg" len="med"/>
            <a:tailEnd type="non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Straight Arrow Connector 310"/>
          <p:cNvCxnSpPr/>
          <p:nvPr/>
        </p:nvCxnSpPr>
        <p:spPr>
          <a:xfrm flipV="1">
            <a:off x="1587733" y="4874996"/>
            <a:ext cx="0" cy="978529"/>
          </a:xfrm>
          <a:prstGeom prst="straightConnector1">
            <a:avLst/>
          </a:prstGeom>
          <a:ln w="25400" cap="rnd">
            <a:solidFill>
              <a:schemeClr val="tx1"/>
            </a:solidFill>
            <a:headEnd type="none" w="lg" len="med"/>
            <a:tailEnd type="non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" name="Straight Arrow Connector 311"/>
          <p:cNvCxnSpPr>
            <a:endCxn id="313" idx="3"/>
          </p:cNvCxnSpPr>
          <p:nvPr/>
        </p:nvCxnSpPr>
        <p:spPr>
          <a:xfrm flipH="1">
            <a:off x="1280160" y="5147210"/>
            <a:ext cx="2944093" cy="0"/>
          </a:xfrm>
          <a:prstGeom prst="straightConnector1">
            <a:avLst/>
          </a:prstGeom>
          <a:ln w="25400" cap="rnd">
            <a:solidFill>
              <a:schemeClr val="tx1"/>
            </a:solidFill>
            <a:headEnd type="none" w="lg" len="med"/>
            <a:tailEnd type="non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3" name="Rectangle 312"/>
          <p:cNvSpPr/>
          <p:nvPr/>
        </p:nvSpPr>
        <p:spPr>
          <a:xfrm>
            <a:off x="914400" y="4964330"/>
            <a:ext cx="365760" cy="36576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>
              <a:solidFill>
                <a:schemeClr val="tx1"/>
              </a:solidFill>
            </a:endParaRPr>
          </a:p>
        </p:txBody>
      </p:sp>
      <p:sp>
        <p:nvSpPr>
          <p:cNvPr id="314" name="Oval 313"/>
          <p:cNvSpPr/>
          <p:nvPr/>
        </p:nvSpPr>
        <p:spPr>
          <a:xfrm>
            <a:off x="3695616" y="4968240"/>
            <a:ext cx="365760" cy="36576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315" name="Oval 314"/>
          <p:cNvSpPr/>
          <p:nvPr/>
        </p:nvSpPr>
        <p:spPr>
          <a:xfrm>
            <a:off x="3238416" y="4968240"/>
            <a:ext cx="365760" cy="36576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316" name="Oval 315"/>
          <p:cNvSpPr/>
          <p:nvPr/>
        </p:nvSpPr>
        <p:spPr>
          <a:xfrm>
            <a:off x="2781216" y="4968240"/>
            <a:ext cx="365760" cy="36576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317" name="Oval 316"/>
          <p:cNvSpPr/>
          <p:nvPr/>
        </p:nvSpPr>
        <p:spPr>
          <a:xfrm>
            <a:off x="2324016" y="4968240"/>
            <a:ext cx="365760" cy="36576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318" name="Oval 317"/>
          <p:cNvSpPr/>
          <p:nvPr/>
        </p:nvSpPr>
        <p:spPr>
          <a:xfrm>
            <a:off x="1866816" y="4968240"/>
            <a:ext cx="365760" cy="36576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319" name="Oval 318"/>
          <p:cNvSpPr/>
          <p:nvPr/>
        </p:nvSpPr>
        <p:spPr>
          <a:xfrm>
            <a:off x="1409616" y="4968240"/>
            <a:ext cx="365760" cy="36576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327" name="Rectangle 326"/>
          <p:cNvSpPr/>
          <p:nvPr/>
        </p:nvSpPr>
        <p:spPr>
          <a:xfrm>
            <a:off x="1402080" y="2742224"/>
            <a:ext cx="2685013" cy="379484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i="1" smtClean="0">
                <a:solidFill>
                  <a:srgbClr val="FFFFFF"/>
                </a:solidFill>
              </a:rPr>
              <a:t>Source</a:t>
            </a:r>
            <a:endParaRPr lang="en-US" sz="3200" b="1" i="1">
              <a:solidFill>
                <a:srgbClr val="FFFFFF"/>
              </a:solidFill>
            </a:endParaRPr>
          </a:p>
        </p:txBody>
      </p:sp>
      <p:sp>
        <p:nvSpPr>
          <p:cNvPr id="328" name="Rectangle 327"/>
          <p:cNvSpPr/>
          <p:nvPr/>
        </p:nvSpPr>
        <p:spPr>
          <a:xfrm>
            <a:off x="1401651" y="4968584"/>
            <a:ext cx="2685013" cy="379484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i="1" smtClean="0">
                <a:solidFill>
                  <a:srgbClr val="FFFFFF"/>
                </a:solidFill>
              </a:rPr>
              <a:t>Destination</a:t>
            </a:r>
            <a:endParaRPr lang="en-US" sz="3200" b="1" i="1">
              <a:solidFill>
                <a:srgbClr val="FFFFFF"/>
              </a:solidFill>
            </a:endParaRPr>
          </a:p>
        </p:txBody>
      </p:sp>
      <p:grpSp>
        <p:nvGrpSpPr>
          <p:cNvPr id="329" name="Group 328"/>
          <p:cNvGrpSpPr/>
          <p:nvPr/>
        </p:nvGrpSpPr>
        <p:grpSpPr>
          <a:xfrm>
            <a:off x="1416801" y="2756813"/>
            <a:ext cx="2651760" cy="2585086"/>
            <a:chOff x="9533989" y="3384689"/>
            <a:chExt cx="2651760" cy="2585086"/>
          </a:xfrm>
        </p:grpSpPr>
        <p:cxnSp>
          <p:nvCxnSpPr>
            <p:cNvPr id="330" name="Straight Arrow Connector 329"/>
            <p:cNvCxnSpPr>
              <a:endCxn id="336" idx="4"/>
            </p:cNvCxnSpPr>
            <p:nvPr/>
          </p:nvCxnSpPr>
          <p:spPr>
            <a:xfrm flipV="1">
              <a:off x="9710059" y="3750449"/>
              <a:ext cx="6810" cy="1459130"/>
            </a:xfrm>
            <a:prstGeom prst="straightConnector1">
              <a:avLst/>
            </a:prstGeom>
            <a:ln w="50800" cap="rnd">
              <a:solidFill>
                <a:schemeClr val="tx2">
                  <a:lumMod val="75000"/>
                </a:schemeClr>
              </a:solidFill>
              <a:headEnd type="none" w="med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1" name="Oval 330"/>
            <p:cNvSpPr/>
            <p:nvPr/>
          </p:nvSpPr>
          <p:spPr>
            <a:xfrm>
              <a:off x="11819989" y="3384689"/>
              <a:ext cx="365760" cy="36576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50800"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32" name="Oval 331"/>
            <p:cNvSpPr/>
            <p:nvPr/>
          </p:nvSpPr>
          <p:spPr>
            <a:xfrm>
              <a:off x="11362789" y="3384689"/>
              <a:ext cx="365760" cy="36576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50800"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33" name="Oval 332"/>
            <p:cNvSpPr/>
            <p:nvPr/>
          </p:nvSpPr>
          <p:spPr>
            <a:xfrm>
              <a:off x="10905589" y="3384689"/>
              <a:ext cx="365760" cy="36576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50800"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34" name="Oval 333"/>
            <p:cNvSpPr/>
            <p:nvPr/>
          </p:nvSpPr>
          <p:spPr>
            <a:xfrm>
              <a:off x="10448389" y="3384689"/>
              <a:ext cx="365760" cy="36576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50800"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35" name="Oval 334"/>
            <p:cNvSpPr/>
            <p:nvPr/>
          </p:nvSpPr>
          <p:spPr>
            <a:xfrm>
              <a:off x="9991189" y="3384689"/>
              <a:ext cx="365760" cy="36576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50800"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36" name="Oval 335"/>
            <p:cNvSpPr/>
            <p:nvPr/>
          </p:nvSpPr>
          <p:spPr>
            <a:xfrm>
              <a:off x="9533989" y="3384689"/>
              <a:ext cx="365760" cy="36576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50800"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cxnSp>
          <p:nvCxnSpPr>
            <p:cNvPr id="337" name="Straight Arrow Connector 336"/>
            <p:cNvCxnSpPr>
              <a:stCxn id="343" idx="4"/>
            </p:cNvCxnSpPr>
            <p:nvPr/>
          </p:nvCxnSpPr>
          <p:spPr>
            <a:xfrm flipH="1" flipV="1">
              <a:off x="11998106" y="5510772"/>
              <a:ext cx="4763" cy="459003"/>
            </a:xfrm>
            <a:prstGeom prst="straightConnector1">
              <a:avLst/>
            </a:prstGeom>
            <a:ln w="50800" cap="rnd">
              <a:solidFill>
                <a:schemeClr val="tx2">
                  <a:lumMod val="75000"/>
                </a:schemeClr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8" name="Straight Arrow Connector 337"/>
            <p:cNvCxnSpPr>
              <a:stCxn id="344" idx="4"/>
            </p:cNvCxnSpPr>
            <p:nvPr/>
          </p:nvCxnSpPr>
          <p:spPr>
            <a:xfrm flipH="1" flipV="1">
              <a:off x="11540906" y="5510772"/>
              <a:ext cx="4763" cy="459003"/>
            </a:xfrm>
            <a:prstGeom prst="straightConnector1">
              <a:avLst/>
            </a:prstGeom>
            <a:ln w="50800" cap="rnd">
              <a:solidFill>
                <a:schemeClr val="tx2">
                  <a:lumMod val="75000"/>
                </a:schemeClr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9" name="Straight Arrow Connector 338"/>
            <p:cNvCxnSpPr>
              <a:stCxn id="345" idx="4"/>
            </p:cNvCxnSpPr>
            <p:nvPr/>
          </p:nvCxnSpPr>
          <p:spPr>
            <a:xfrm flipH="1" flipV="1">
              <a:off x="11083706" y="5512576"/>
              <a:ext cx="4763" cy="457199"/>
            </a:xfrm>
            <a:prstGeom prst="straightConnector1">
              <a:avLst/>
            </a:prstGeom>
            <a:ln w="50800" cap="rnd">
              <a:solidFill>
                <a:schemeClr val="tx2">
                  <a:lumMod val="75000"/>
                </a:schemeClr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0" name="Straight Arrow Connector 339"/>
            <p:cNvCxnSpPr>
              <a:stCxn id="346" idx="4"/>
            </p:cNvCxnSpPr>
            <p:nvPr/>
          </p:nvCxnSpPr>
          <p:spPr>
            <a:xfrm flipH="1" flipV="1">
              <a:off x="10622078" y="5512576"/>
              <a:ext cx="9191" cy="457199"/>
            </a:xfrm>
            <a:prstGeom prst="straightConnector1">
              <a:avLst/>
            </a:prstGeom>
            <a:ln w="50800" cap="rnd">
              <a:solidFill>
                <a:schemeClr val="tx2">
                  <a:lumMod val="75000"/>
                </a:schemeClr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1" name="Straight Arrow Connector 340"/>
            <p:cNvCxnSpPr>
              <a:stCxn id="347" idx="4"/>
            </p:cNvCxnSpPr>
            <p:nvPr/>
          </p:nvCxnSpPr>
          <p:spPr>
            <a:xfrm flipH="1" flipV="1">
              <a:off x="10169306" y="5510772"/>
              <a:ext cx="4763" cy="459003"/>
            </a:xfrm>
            <a:prstGeom prst="straightConnector1">
              <a:avLst/>
            </a:prstGeom>
            <a:ln w="50800" cap="rnd">
              <a:solidFill>
                <a:schemeClr val="tx2">
                  <a:lumMod val="75000"/>
                </a:schemeClr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2" name="Straight Arrow Connector 341"/>
            <p:cNvCxnSpPr>
              <a:stCxn id="348" idx="4"/>
            </p:cNvCxnSpPr>
            <p:nvPr/>
          </p:nvCxnSpPr>
          <p:spPr>
            <a:xfrm flipH="1" flipV="1">
              <a:off x="9712106" y="5510772"/>
              <a:ext cx="4763" cy="459003"/>
            </a:xfrm>
            <a:prstGeom prst="straightConnector1">
              <a:avLst/>
            </a:prstGeom>
            <a:ln w="50800" cap="rnd">
              <a:solidFill>
                <a:schemeClr val="tx2">
                  <a:lumMod val="75000"/>
                </a:schemeClr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3" name="Oval 342"/>
            <p:cNvSpPr/>
            <p:nvPr/>
          </p:nvSpPr>
          <p:spPr>
            <a:xfrm>
              <a:off x="11819989" y="5604015"/>
              <a:ext cx="365760" cy="36576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 w="50800"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44" name="Oval 343"/>
            <p:cNvSpPr/>
            <p:nvPr/>
          </p:nvSpPr>
          <p:spPr>
            <a:xfrm>
              <a:off x="11362789" y="5604015"/>
              <a:ext cx="365760" cy="36576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 w="50800"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45" name="Oval 344"/>
            <p:cNvSpPr/>
            <p:nvPr/>
          </p:nvSpPr>
          <p:spPr>
            <a:xfrm>
              <a:off x="10905589" y="5604015"/>
              <a:ext cx="365760" cy="36576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 w="50800"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46" name="Oval 345"/>
            <p:cNvSpPr/>
            <p:nvPr/>
          </p:nvSpPr>
          <p:spPr>
            <a:xfrm>
              <a:off x="10448389" y="5604015"/>
              <a:ext cx="365760" cy="36576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 w="50800"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47" name="Oval 346"/>
            <p:cNvSpPr/>
            <p:nvPr/>
          </p:nvSpPr>
          <p:spPr>
            <a:xfrm>
              <a:off x="9991189" y="5604015"/>
              <a:ext cx="365760" cy="36576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 w="50800"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48" name="Oval 347"/>
            <p:cNvSpPr/>
            <p:nvPr/>
          </p:nvSpPr>
          <p:spPr>
            <a:xfrm>
              <a:off x="9533989" y="5604015"/>
              <a:ext cx="365760" cy="36576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 w="50800">
              <a:solidFill>
                <a:schemeClr val="tx2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cxnSp>
          <p:nvCxnSpPr>
            <p:cNvPr id="349" name="Straight Arrow Connector 348"/>
            <p:cNvCxnSpPr>
              <a:endCxn id="335" idx="4"/>
            </p:cNvCxnSpPr>
            <p:nvPr/>
          </p:nvCxnSpPr>
          <p:spPr>
            <a:xfrm flipV="1">
              <a:off x="10162808" y="3750449"/>
              <a:ext cx="11261" cy="1507351"/>
            </a:xfrm>
            <a:prstGeom prst="straightConnector1">
              <a:avLst/>
            </a:prstGeom>
            <a:ln w="50800" cap="rnd">
              <a:solidFill>
                <a:schemeClr val="tx2">
                  <a:lumMod val="75000"/>
                </a:schemeClr>
              </a:solidFill>
              <a:headEnd type="none" w="med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0" name="Straight Arrow Connector 349"/>
            <p:cNvCxnSpPr>
              <a:endCxn id="334" idx="4"/>
            </p:cNvCxnSpPr>
            <p:nvPr/>
          </p:nvCxnSpPr>
          <p:spPr>
            <a:xfrm flipV="1">
              <a:off x="10622280" y="3750449"/>
              <a:ext cx="8989" cy="1461530"/>
            </a:xfrm>
            <a:prstGeom prst="straightConnector1">
              <a:avLst/>
            </a:prstGeom>
            <a:ln w="50800" cap="rnd">
              <a:solidFill>
                <a:schemeClr val="tx2">
                  <a:lumMod val="75000"/>
                </a:schemeClr>
              </a:solidFill>
              <a:headEnd type="none" w="med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1" name="Straight Arrow Connector 350"/>
            <p:cNvCxnSpPr>
              <a:endCxn id="333" idx="4"/>
            </p:cNvCxnSpPr>
            <p:nvPr/>
          </p:nvCxnSpPr>
          <p:spPr>
            <a:xfrm flipV="1">
              <a:off x="11077208" y="3750449"/>
              <a:ext cx="11261" cy="1433869"/>
            </a:xfrm>
            <a:prstGeom prst="straightConnector1">
              <a:avLst/>
            </a:prstGeom>
            <a:ln w="50800" cap="rnd">
              <a:solidFill>
                <a:schemeClr val="tx2">
                  <a:lumMod val="75000"/>
                </a:schemeClr>
              </a:solidFill>
              <a:headEnd type="none" w="med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2" name="Straight Arrow Connector 351"/>
            <p:cNvCxnSpPr>
              <a:endCxn id="332" idx="4"/>
            </p:cNvCxnSpPr>
            <p:nvPr/>
          </p:nvCxnSpPr>
          <p:spPr>
            <a:xfrm flipV="1">
              <a:off x="11534408" y="3750449"/>
              <a:ext cx="11261" cy="1461530"/>
            </a:xfrm>
            <a:prstGeom prst="straightConnector1">
              <a:avLst/>
            </a:prstGeom>
            <a:ln w="50800" cap="rnd">
              <a:solidFill>
                <a:schemeClr val="tx2">
                  <a:lumMod val="75000"/>
                </a:schemeClr>
              </a:solidFill>
              <a:headEnd type="none" w="med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3" name="Straight Arrow Connector 352"/>
            <p:cNvCxnSpPr>
              <a:endCxn id="331" idx="4"/>
            </p:cNvCxnSpPr>
            <p:nvPr/>
          </p:nvCxnSpPr>
          <p:spPr>
            <a:xfrm flipV="1">
              <a:off x="12000487" y="3750449"/>
              <a:ext cx="2382" cy="1459130"/>
            </a:xfrm>
            <a:prstGeom prst="straightConnector1">
              <a:avLst/>
            </a:prstGeom>
            <a:ln w="50800" cap="rnd">
              <a:solidFill>
                <a:schemeClr val="tx2">
                  <a:lumMod val="75000"/>
                </a:schemeClr>
              </a:solidFill>
              <a:headEnd type="none" w="med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54" name="Group 353"/>
            <p:cNvGrpSpPr/>
            <p:nvPr/>
          </p:nvGrpSpPr>
          <p:grpSpPr>
            <a:xfrm>
              <a:off x="9704481" y="5210175"/>
              <a:ext cx="2289399" cy="304800"/>
              <a:chOff x="1571327" y="4572000"/>
              <a:chExt cx="2289399" cy="304800"/>
            </a:xfrm>
          </p:grpSpPr>
          <p:cxnSp>
            <p:nvCxnSpPr>
              <p:cNvPr id="355" name="Straight Arrow Connector 354"/>
              <p:cNvCxnSpPr/>
              <p:nvPr/>
            </p:nvCxnSpPr>
            <p:spPr>
              <a:xfrm flipV="1">
                <a:off x="1571327" y="4572000"/>
                <a:ext cx="0" cy="304800"/>
              </a:xfrm>
              <a:prstGeom prst="straightConnector1">
                <a:avLst/>
              </a:prstGeom>
              <a:ln w="50800" cap="rnd">
                <a:solidFill>
                  <a:schemeClr val="tx2">
                    <a:lumMod val="75000"/>
                  </a:schemeClr>
                </a:solidFill>
                <a:headEnd type="oval" w="med" len="med"/>
                <a:tailEnd type="oval" w="med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6" name="Straight Arrow Connector 355"/>
              <p:cNvCxnSpPr/>
              <p:nvPr/>
            </p:nvCxnSpPr>
            <p:spPr>
              <a:xfrm flipH="1" flipV="1">
                <a:off x="2029654" y="4573804"/>
                <a:ext cx="685" cy="301192"/>
              </a:xfrm>
              <a:prstGeom prst="straightConnector1">
                <a:avLst/>
              </a:prstGeom>
              <a:ln w="50800" cap="rnd">
                <a:solidFill>
                  <a:schemeClr val="tx2">
                    <a:lumMod val="75000"/>
                  </a:schemeClr>
                </a:solidFill>
                <a:headEnd type="oval" w="med" len="med"/>
                <a:tailEnd type="oval" w="med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7" name="Straight Arrow Connector 356"/>
              <p:cNvCxnSpPr/>
              <p:nvPr/>
            </p:nvCxnSpPr>
            <p:spPr>
              <a:xfrm flipH="1" flipV="1">
                <a:off x="2486854" y="4573804"/>
                <a:ext cx="2272" cy="301192"/>
              </a:xfrm>
              <a:prstGeom prst="straightConnector1">
                <a:avLst/>
              </a:prstGeom>
              <a:ln w="50800" cap="rnd">
                <a:solidFill>
                  <a:schemeClr val="tx2">
                    <a:lumMod val="75000"/>
                  </a:schemeClr>
                </a:solidFill>
                <a:headEnd type="oval" w="med" len="med"/>
                <a:tailEnd type="oval" w="med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8" name="Straight Arrow Connector 357"/>
              <p:cNvCxnSpPr/>
              <p:nvPr/>
            </p:nvCxnSpPr>
            <p:spPr>
              <a:xfrm flipH="1" flipV="1">
                <a:off x="2944054" y="4573804"/>
                <a:ext cx="2272" cy="301192"/>
              </a:xfrm>
              <a:prstGeom prst="straightConnector1">
                <a:avLst/>
              </a:prstGeom>
              <a:ln w="50800" cap="rnd">
                <a:solidFill>
                  <a:schemeClr val="tx2">
                    <a:lumMod val="75000"/>
                  </a:schemeClr>
                </a:solidFill>
                <a:headEnd type="oval" w="med" len="med"/>
                <a:tailEnd type="oval" w="med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9" name="Straight Arrow Connector 358"/>
              <p:cNvCxnSpPr/>
              <p:nvPr/>
            </p:nvCxnSpPr>
            <p:spPr>
              <a:xfrm flipH="1" flipV="1">
                <a:off x="3401254" y="4573804"/>
                <a:ext cx="2272" cy="301192"/>
              </a:xfrm>
              <a:prstGeom prst="straightConnector1">
                <a:avLst/>
              </a:prstGeom>
              <a:ln w="50800" cap="rnd">
                <a:solidFill>
                  <a:schemeClr val="tx2">
                    <a:lumMod val="75000"/>
                  </a:schemeClr>
                </a:solidFill>
                <a:headEnd type="oval" w="med" len="med"/>
                <a:tailEnd type="oval" w="med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0" name="Straight Arrow Connector 359"/>
              <p:cNvCxnSpPr/>
              <p:nvPr/>
            </p:nvCxnSpPr>
            <p:spPr>
              <a:xfrm flipH="1" flipV="1">
                <a:off x="3860501" y="4572000"/>
                <a:ext cx="225" cy="302996"/>
              </a:xfrm>
              <a:prstGeom prst="straightConnector1">
                <a:avLst/>
              </a:prstGeom>
              <a:ln w="50800" cap="rnd">
                <a:solidFill>
                  <a:schemeClr val="tx2">
                    <a:lumMod val="75000"/>
                  </a:schemeClr>
                </a:solidFill>
                <a:headEnd type="oval" w="med" len="med"/>
                <a:tailEnd type="oval" w="med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87" name="Group 186"/>
          <p:cNvGrpSpPr/>
          <p:nvPr/>
        </p:nvGrpSpPr>
        <p:grpSpPr>
          <a:xfrm>
            <a:off x="1580802" y="4572000"/>
            <a:ext cx="2294162" cy="304800"/>
            <a:chOff x="1725846" y="4724400"/>
            <a:chExt cx="2294162" cy="304800"/>
          </a:xfrm>
        </p:grpSpPr>
        <p:cxnSp>
          <p:nvCxnSpPr>
            <p:cNvPr id="188" name="Straight Arrow Connector 187"/>
            <p:cNvCxnSpPr/>
            <p:nvPr/>
          </p:nvCxnSpPr>
          <p:spPr>
            <a:xfrm flipV="1">
              <a:off x="1725846" y="4724400"/>
              <a:ext cx="6931" cy="304800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oval" w="med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Arrow Connector 188"/>
            <p:cNvCxnSpPr/>
            <p:nvPr/>
          </p:nvCxnSpPr>
          <p:spPr>
            <a:xfrm flipH="1" flipV="1">
              <a:off x="2187930" y="4724400"/>
              <a:ext cx="1691" cy="302996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oval" w="med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Arrow Connector 189"/>
            <p:cNvCxnSpPr/>
            <p:nvPr/>
          </p:nvCxnSpPr>
          <p:spPr>
            <a:xfrm flipV="1">
              <a:off x="2648408" y="4726204"/>
              <a:ext cx="0" cy="301192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oval" w="med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Arrow Connector 190"/>
            <p:cNvCxnSpPr/>
            <p:nvPr/>
          </p:nvCxnSpPr>
          <p:spPr>
            <a:xfrm flipH="1" flipV="1">
              <a:off x="3102330" y="4726204"/>
              <a:ext cx="3278" cy="301192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oval" w="med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Straight Arrow Connector 199"/>
            <p:cNvCxnSpPr/>
            <p:nvPr/>
          </p:nvCxnSpPr>
          <p:spPr>
            <a:xfrm flipH="1" flipV="1">
              <a:off x="3559530" y="4726204"/>
              <a:ext cx="3278" cy="301192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oval" w="med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Straight Arrow Connector 200"/>
            <p:cNvCxnSpPr/>
            <p:nvPr/>
          </p:nvCxnSpPr>
          <p:spPr>
            <a:xfrm flipH="1" flipV="1">
              <a:off x="4016730" y="4726204"/>
              <a:ext cx="3278" cy="301192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oval" w="med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82543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" grpId="0" animBg="1"/>
      <p:bldP spid="32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4" name="Group 293"/>
          <p:cNvGrpSpPr/>
          <p:nvPr/>
        </p:nvGrpSpPr>
        <p:grpSpPr>
          <a:xfrm>
            <a:off x="1588645" y="4553876"/>
            <a:ext cx="2289399" cy="304800"/>
            <a:chOff x="1571327" y="4572000"/>
            <a:chExt cx="2289399" cy="304800"/>
          </a:xfrm>
        </p:grpSpPr>
        <p:cxnSp>
          <p:nvCxnSpPr>
            <p:cNvPr id="295" name="Straight Arrow Connector 294"/>
            <p:cNvCxnSpPr/>
            <p:nvPr/>
          </p:nvCxnSpPr>
          <p:spPr>
            <a:xfrm flipV="1">
              <a:off x="1571327" y="4572000"/>
              <a:ext cx="0" cy="304800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oval" w="med" len="med"/>
              <a:tailEnd type="oval" w="med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6" name="Straight Arrow Connector 295"/>
            <p:cNvCxnSpPr/>
            <p:nvPr/>
          </p:nvCxnSpPr>
          <p:spPr>
            <a:xfrm flipH="1" flipV="1">
              <a:off x="2029654" y="4573804"/>
              <a:ext cx="685" cy="301192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oval" w="med" len="med"/>
              <a:tailEnd type="oval" w="med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7" name="Straight Arrow Connector 296"/>
            <p:cNvCxnSpPr/>
            <p:nvPr/>
          </p:nvCxnSpPr>
          <p:spPr>
            <a:xfrm flipH="1" flipV="1">
              <a:off x="2486854" y="4573804"/>
              <a:ext cx="2272" cy="301192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oval" w="med" len="med"/>
              <a:tailEnd type="oval" w="med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Arrow Connector 297"/>
            <p:cNvCxnSpPr/>
            <p:nvPr/>
          </p:nvCxnSpPr>
          <p:spPr>
            <a:xfrm flipH="1" flipV="1">
              <a:off x="2944054" y="4573804"/>
              <a:ext cx="2272" cy="301192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oval" w="med" len="med"/>
              <a:tailEnd type="oval" w="med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Arrow Connector 298"/>
            <p:cNvCxnSpPr/>
            <p:nvPr/>
          </p:nvCxnSpPr>
          <p:spPr>
            <a:xfrm flipH="1" flipV="1">
              <a:off x="3401254" y="4573804"/>
              <a:ext cx="2272" cy="301192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oval" w="med" len="med"/>
              <a:tailEnd type="oval" w="med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0" name="Straight Arrow Connector 299"/>
            <p:cNvCxnSpPr/>
            <p:nvPr/>
          </p:nvCxnSpPr>
          <p:spPr>
            <a:xfrm flipH="1" flipV="1">
              <a:off x="3860501" y="4572000"/>
              <a:ext cx="225" cy="302996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oval" w="med" len="med"/>
              <a:tailEnd type="oval" w="med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0"/>
            <a:ext cx="9143999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   Inter-Segment Migration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4330168" y="2737763"/>
            <a:ext cx="4204232" cy="3510637"/>
            <a:chOff x="4330168" y="2737763"/>
            <a:chExt cx="4204232" cy="3510637"/>
          </a:xfrm>
        </p:grpSpPr>
        <p:cxnSp>
          <p:nvCxnSpPr>
            <p:cNvPr id="176" name="Straight Arrow Connector 175"/>
            <p:cNvCxnSpPr/>
            <p:nvPr/>
          </p:nvCxnSpPr>
          <p:spPr>
            <a:xfrm>
              <a:off x="4406366" y="5029200"/>
              <a:ext cx="0" cy="683929"/>
            </a:xfrm>
            <a:prstGeom prst="straightConnector1">
              <a:avLst/>
            </a:prstGeom>
            <a:ln w="25400">
              <a:solidFill>
                <a:schemeClr val="accent3">
                  <a:lumMod val="50000"/>
                </a:schemeClr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Arrow Connector 176"/>
            <p:cNvCxnSpPr/>
            <p:nvPr/>
          </p:nvCxnSpPr>
          <p:spPr>
            <a:xfrm flipH="1" flipV="1">
              <a:off x="4330168" y="4947563"/>
              <a:ext cx="76198" cy="81637"/>
            </a:xfrm>
            <a:prstGeom prst="straightConnector1">
              <a:avLst/>
            </a:prstGeom>
            <a:ln w="25400">
              <a:solidFill>
                <a:schemeClr val="accent3">
                  <a:lumMod val="50000"/>
                </a:schemeClr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Arrow Connector 177"/>
            <p:cNvCxnSpPr/>
            <p:nvPr/>
          </p:nvCxnSpPr>
          <p:spPr>
            <a:xfrm flipV="1">
              <a:off x="4330168" y="5713129"/>
              <a:ext cx="76198" cy="83508"/>
            </a:xfrm>
            <a:prstGeom prst="straightConnector1">
              <a:avLst/>
            </a:prstGeom>
            <a:ln w="25400">
              <a:solidFill>
                <a:schemeClr val="accent3">
                  <a:lumMod val="50000"/>
                </a:schemeClr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6" name="Rectangle 185"/>
            <p:cNvSpPr/>
            <p:nvPr/>
          </p:nvSpPr>
          <p:spPr>
            <a:xfrm>
              <a:off x="4419600" y="5181598"/>
              <a:ext cx="2923674" cy="381002"/>
            </a:xfrm>
            <a:prstGeom prst="rect">
              <a:avLst/>
            </a:prstGeom>
            <a:noFill/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3200" b="1" i="1" smtClean="0">
                  <a:solidFill>
                    <a:schemeClr val="accent3">
                      <a:lumMod val="50000"/>
                    </a:schemeClr>
                  </a:solidFill>
                </a:rPr>
                <a:t>Near Segment</a:t>
              </a:r>
              <a:endParaRPr lang="en-US" sz="3200" b="1" i="1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  <p:cxnSp>
          <p:nvCxnSpPr>
            <p:cNvPr id="187" name="Straight Arrow Connector 186"/>
            <p:cNvCxnSpPr/>
            <p:nvPr/>
          </p:nvCxnSpPr>
          <p:spPr>
            <a:xfrm>
              <a:off x="4419598" y="2819400"/>
              <a:ext cx="0" cy="1592892"/>
            </a:xfrm>
            <a:prstGeom prst="straightConnector1">
              <a:avLst/>
            </a:prstGeom>
            <a:ln w="25400">
              <a:solidFill>
                <a:srgbClr val="FF0000"/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Arrow Connector 187"/>
            <p:cNvCxnSpPr/>
            <p:nvPr/>
          </p:nvCxnSpPr>
          <p:spPr>
            <a:xfrm flipH="1" flipV="1">
              <a:off x="4343400" y="2737763"/>
              <a:ext cx="76198" cy="81637"/>
            </a:xfrm>
            <a:prstGeom prst="straightConnector1">
              <a:avLst/>
            </a:prstGeom>
            <a:ln w="25400">
              <a:solidFill>
                <a:srgbClr val="FF0000"/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Arrow Connector 188"/>
            <p:cNvCxnSpPr/>
            <p:nvPr/>
          </p:nvCxnSpPr>
          <p:spPr>
            <a:xfrm flipV="1">
              <a:off x="4343400" y="4412292"/>
              <a:ext cx="76198" cy="83508"/>
            </a:xfrm>
            <a:prstGeom prst="straightConnector1">
              <a:avLst/>
            </a:prstGeom>
            <a:ln w="25400">
              <a:solidFill>
                <a:srgbClr val="FF0000"/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0" name="Rectangle 189"/>
            <p:cNvSpPr/>
            <p:nvPr/>
          </p:nvSpPr>
          <p:spPr>
            <a:xfrm>
              <a:off x="4432832" y="3429000"/>
              <a:ext cx="2923674" cy="381002"/>
            </a:xfrm>
            <a:prstGeom prst="rect">
              <a:avLst/>
            </a:prstGeom>
            <a:noFill/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3200" b="1" i="1" smtClean="0">
                  <a:solidFill>
                    <a:srgbClr val="FF0000"/>
                  </a:solidFill>
                </a:rPr>
                <a:t>Far Segment</a:t>
              </a:r>
              <a:endParaRPr lang="en-US" sz="3200" b="1" i="1">
                <a:solidFill>
                  <a:srgbClr val="FF0000"/>
                </a:solidFill>
              </a:endParaRPr>
            </a:p>
          </p:txBody>
        </p:sp>
        <p:sp>
          <p:nvSpPr>
            <p:cNvPr id="191" name="Rectangle 190"/>
            <p:cNvSpPr/>
            <p:nvPr/>
          </p:nvSpPr>
          <p:spPr>
            <a:xfrm>
              <a:off x="4419600" y="4495799"/>
              <a:ext cx="4114800" cy="451763"/>
            </a:xfrm>
            <a:prstGeom prst="rect">
              <a:avLst/>
            </a:prstGeom>
            <a:noFill/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3200" b="1" i="1" smtClean="0">
                  <a:solidFill>
                    <a:schemeClr val="tx1"/>
                  </a:solidFill>
                </a:rPr>
                <a:t>Isolation Transistor</a:t>
              </a:r>
              <a:endParaRPr lang="en-US" sz="3200" b="1" i="1">
                <a:solidFill>
                  <a:schemeClr val="tx1"/>
                </a:solidFill>
              </a:endParaRPr>
            </a:p>
          </p:txBody>
        </p:sp>
        <p:sp>
          <p:nvSpPr>
            <p:cNvPr id="192" name="Rectangle 191"/>
            <p:cNvSpPr/>
            <p:nvPr/>
          </p:nvSpPr>
          <p:spPr>
            <a:xfrm>
              <a:off x="4419599" y="5867398"/>
              <a:ext cx="3573379" cy="381002"/>
            </a:xfrm>
            <a:prstGeom prst="rect">
              <a:avLst/>
            </a:prstGeom>
            <a:noFill/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3200" b="1" i="1" dirty="0" smtClean="0">
                  <a:solidFill>
                    <a:schemeClr val="tx1"/>
                  </a:solidFill>
                </a:rPr>
                <a:t>Sense Amplifier</a:t>
              </a:r>
              <a:endParaRPr lang="en-US" sz="3200" b="1" i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93" name="Group 192"/>
          <p:cNvGrpSpPr/>
          <p:nvPr/>
        </p:nvGrpSpPr>
        <p:grpSpPr>
          <a:xfrm>
            <a:off x="914400" y="2590800"/>
            <a:ext cx="3309853" cy="3644089"/>
            <a:chOff x="2628900" y="6744453"/>
            <a:chExt cx="3309853" cy="3644089"/>
          </a:xfrm>
        </p:grpSpPr>
        <p:cxnSp>
          <p:nvCxnSpPr>
            <p:cNvPr id="194" name="Straight Arrow Connector 193"/>
            <p:cNvCxnSpPr>
              <a:endCxn id="195" idx="3"/>
            </p:cNvCxnSpPr>
            <p:nvPr/>
          </p:nvCxnSpPr>
          <p:spPr>
            <a:xfrm flipH="1">
              <a:off x="2994660" y="7548263"/>
              <a:ext cx="2944093" cy="0"/>
            </a:xfrm>
            <a:prstGeom prst="straightConnector1">
              <a:avLst/>
            </a:prstGeom>
            <a:ln w="25400" cap="rnd">
              <a:solidFill>
                <a:schemeClr val="bg1">
                  <a:lumMod val="75000"/>
                </a:schemeClr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5" name="Rectangle 194"/>
            <p:cNvSpPr/>
            <p:nvPr/>
          </p:nvSpPr>
          <p:spPr>
            <a:xfrm>
              <a:off x="2628900" y="7365383"/>
              <a:ext cx="365760" cy="36576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sp>
          <p:nvSpPr>
            <p:cNvPr id="196" name="Oval 195"/>
            <p:cNvSpPr/>
            <p:nvPr/>
          </p:nvSpPr>
          <p:spPr>
            <a:xfrm>
              <a:off x="5410116" y="7369293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97" name="Oval 196"/>
            <p:cNvSpPr/>
            <p:nvPr/>
          </p:nvSpPr>
          <p:spPr>
            <a:xfrm>
              <a:off x="4952916" y="7369293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98" name="Oval 197"/>
            <p:cNvSpPr/>
            <p:nvPr/>
          </p:nvSpPr>
          <p:spPr>
            <a:xfrm>
              <a:off x="4495716" y="7369293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99" name="Oval 198"/>
            <p:cNvSpPr/>
            <p:nvPr/>
          </p:nvSpPr>
          <p:spPr>
            <a:xfrm>
              <a:off x="4038516" y="7369293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16" name="Oval 215"/>
            <p:cNvSpPr/>
            <p:nvPr/>
          </p:nvSpPr>
          <p:spPr>
            <a:xfrm>
              <a:off x="3581316" y="7369293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17" name="Oval 216"/>
            <p:cNvSpPr/>
            <p:nvPr/>
          </p:nvSpPr>
          <p:spPr>
            <a:xfrm>
              <a:off x="3124116" y="7369293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cxnSp>
          <p:nvCxnSpPr>
            <p:cNvPr id="218" name="Straight Arrow Connector 217"/>
            <p:cNvCxnSpPr>
              <a:endCxn id="219" idx="3"/>
            </p:cNvCxnSpPr>
            <p:nvPr/>
          </p:nvCxnSpPr>
          <p:spPr>
            <a:xfrm flipH="1">
              <a:off x="2994660" y="8005463"/>
              <a:ext cx="2944093" cy="0"/>
            </a:xfrm>
            <a:prstGeom prst="straightConnector1">
              <a:avLst/>
            </a:prstGeom>
            <a:ln w="25400" cap="rnd">
              <a:solidFill>
                <a:schemeClr val="bg1">
                  <a:lumMod val="75000"/>
                </a:schemeClr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9" name="Rectangle 218"/>
            <p:cNvSpPr/>
            <p:nvPr/>
          </p:nvSpPr>
          <p:spPr>
            <a:xfrm>
              <a:off x="2628900" y="7822583"/>
              <a:ext cx="365760" cy="36576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sp>
          <p:nvSpPr>
            <p:cNvPr id="220" name="Oval 219"/>
            <p:cNvSpPr/>
            <p:nvPr/>
          </p:nvSpPr>
          <p:spPr>
            <a:xfrm>
              <a:off x="5410116" y="7826493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21" name="Oval 220"/>
            <p:cNvSpPr/>
            <p:nvPr/>
          </p:nvSpPr>
          <p:spPr>
            <a:xfrm>
              <a:off x="4952916" y="7826493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22" name="Oval 221"/>
            <p:cNvSpPr/>
            <p:nvPr/>
          </p:nvSpPr>
          <p:spPr>
            <a:xfrm>
              <a:off x="4495716" y="7826493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23" name="Oval 222"/>
            <p:cNvSpPr/>
            <p:nvPr/>
          </p:nvSpPr>
          <p:spPr>
            <a:xfrm>
              <a:off x="4038516" y="7826493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24" name="Oval 223"/>
            <p:cNvSpPr/>
            <p:nvPr/>
          </p:nvSpPr>
          <p:spPr>
            <a:xfrm>
              <a:off x="3581316" y="7826493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25" name="Oval 224"/>
            <p:cNvSpPr/>
            <p:nvPr/>
          </p:nvSpPr>
          <p:spPr>
            <a:xfrm>
              <a:off x="3124116" y="7826493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cxnSp>
          <p:nvCxnSpPr>
            <p:cNvPr id="226" name="Straight Arrow Connector 225"/>
            <p:cNvCxnSpPr>
              <a:endCxn id="227" idx="3"/>
            </p:cNvCxnSpPr>
            <p:nvPr/>
          </p:nvCxnSpPr>
          <p:spPr>
            <a:xfrm flipH="1">
              <a:off x="2994660" y="8462663"/>
              <a:ext cx="2944093" cy="0"/>
            </a:xfrm>
            <a:prstGeom prst="straightConnector1">
              <a:avLst/>
            </a:prstGeom>
            <a:ln w="25400" cap="rnd">
              <a:solidFill>
                <a:schemeClr val="bg1">
                  <a:lumMod val="75000"/>
                </a:schemeClr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7" name="Rectangle 226"/>
            <p:cNvSpPr/>
            <p:nvPr/>
          </p:nvSpPr>
          <p:spPr>
            <a:xfrm>
              <a:off x="2628900" y="8279783"/>
              <a:ext cx="365760" cy="36576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sp>
          <p:nvSpPr>
            <p:cNvPr id="228" name="Oval 227"/>
            <p:cNvSpPr/>
            <p:nvPr/>
          </p:nvSpPr>
          <p:spPr>
            <a:xfrm>
              <a:off x="5410116" y="8283693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29" name="Oval 228"/>
            <p:cNvSpPr/>
            <p:nvPr/>
          </p:nvSpPr>
          <p:spPr>
            <a:xfrm>
              <a:off x="4952916" y="8283693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37" name="Oval 236"/>
            <p:cNvSpPr/>
            <p:nvPr/>
          </p:nvSpPr>
          <p:spPr>
            <a:xfrm>
              <a:off x="4495716" y="8283693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38" name="Oval 237"/>
            <p:cNvSpPr/>
            <p:nvPr/>
          </p:nvSpPr>
          <p:spPr>
            <a:xfrm>
              <a:off x="4038516" y="8283693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39" name="Oval 238"/>
            <p:cNvSpPr/>
            <p:nvPr/>
          </p:nvSpPr>
          <p:spPr>
            <a:xfrm>
              <a:off x="3581316" y="8283693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40" name="Oval 239"/>
            <p:cNvSpPr/>
            <p:nvPr/>
          </p:nvSpPr>
          <p:spPr>
            <a:xfrm>
              <a:off x="3124116" y="8283693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41" name="Rectangle 240"/>
            <p:cNvSpPr/>
            <p:nvPr/>
          </p:nvSpPr>
          <p:spPr>
            <a:xfrm>
              <a:off x="3119353" y="10021053"/>
              <a:ext cx="365760" cy="365760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cxnSp>
          <p:nvCxnSpPr>
            <p:cNvPr id="242" name="Straight Arrow Connector 241"/>
            <p:cNvCxnSpPr/>
            <p:nvPr/>
          </p:nvCxnSpPr>
          <p:spPr>
            <a:xfrm flipV="1">
              <a:off x="5586186" y="6744453"/>
              <a:ext cx="0" cy="1983004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med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Arrow Connector 242"/>
            <p:cNvCxnSpPr/>
            <p:nvPr/>
          </p:nvCxnSpPr>
          <p:spPr>
            <a:xfrm flipV="1">
              <a:off x="5128986" y="6744453"/>
              <a:ext cx="0" cy="1983004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med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Arrow Connector 243"/>
            <p:cNvCxnSpPr/>
            <p:nvPr/>
          </p:nvCxnSpPr>
          <p:spPr>
            <a:xfrm flipV="1">
              <a:off x="4671786" y="6744453"/>
              <a:ext cx="0" cy="1983004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med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Arrow Connector 244"/>
            <p:cNvCxnSpPr/>
            <p:nvPr/>
          </p:nvCxnSpPr>
          <p:spPr>
            <a:xfrm flipV="1">
              <a:off x="4214586" y="6744453"/>
              <a:ext cx="0" cy="1983004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med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Arrow Connector 245"/>
            <p:cNvCxnSpPr/>
            <p:nvPr/>
          </p:nvCxnSpPr>
          <p:spPr>
            <a:xfrm flipV="1">
              <a:off x="3757386" y="6744453"/>
              <a:ext cx="0" cy="1983004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med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Arrow Connector 246"/>
            <p:cNvCxnSpPr/>
            <p:nvPr/>
          </p:nvCxnSpPr>
          <p:spPr>
            <a:xfrm flipV="1">
              <a:off x="3300186" y="6744453"/>
              <a:ext cx="0" cy="1983004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med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Arrow Connector 247"/>
            <p:cNvCxnSpPr>
              <a:endCxn id="250" idx="3"/>
            </p:cNvCxnSpPr>
            <p:nvPr/>
          </p:nvCxnSpPr>
          <p:spPr>
            <a:xfrm flipH="1">
              <a:off x="2994660" y="7081537"/>
              <a:ext cx="2944093" cy="0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9" name="Rectangle 248"/>
            <p:cNvSpPr/>
            <p:nvPr/>
          </p:nvSpPr>
          <p:spPr>
            <a:xfrm>
              <a:off x="5405353" y="10022782"/>
              <a:ext cx="365760" cy="365760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sp>
          <p:nvSpPr>
            <p:cNvPr id="250" name="Rectangle 249"/>
            <p:cNvSpPr/>
            <p:nvPr/>
          </p:nvSpPr>
          <p:spPr>
            <a:xfrm>
              <a:off x="2628900" y="6898657"/>
              <a:ext cx="365760" cy="36576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sp>
          <p:nvSpPr>
            <p:cNvPr id="251" name="Oval 250"/>
            <p:cNvSpPr/>
            <p:nvPr/>
          </p:nvSpPr>
          <p:spPr>
            <a:xfrm>
              <a:off x="5410116" y="6902567"/>
              <a:ext cx="365760" cy="36576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52" name="Rectangle 251"/>
            <p:cNvSpPr/>
            <p:nvPr/>
          </p:nvSpPr>
          <p:spPr>
            <a:xfrm>
              <a:off x="4948153" y="10022782"/>
              <a:ext cx="365760" cy="365760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sp>
          <p:nvSpPr>
            <p:cNvPr id="253" name="Oval 252"/>
            <p:cNvSpPr/>
            <p:nvPr/>
          </p:nvSpPr>
          <p:spPr>
            <a:xfrm>
              <a:off x="4952916" y="6902567"/>
              <a:ext cx="365760" cy="36576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54" name="Rectangle 253"/>
            <p:cNvSpPr/>
            <p:nvPr/>
          </p:nvSpPr>
          <p:spPr>
            <a:xfrm>
              <a:off x="4490953" y="10022782"/>
              <a:ext cx="365760" cy="365760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sp>
          <p:nvSpPr>
            <p:cNvPr id="255" name="Oval 254"/>
            <p:cNvSpPr/>
            <p:nvPr/>
          </p:nvSpPr>
          <p:spPr>
            <a:xfrm>
              <a:off x="4495716" y="6902567"/>
              <a:ext cx="365760" cy="36576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56" name="Rectangle 255"/>
            <p:cNvSpPr/>
            <p:nvPr/>
          </p:nvSpPr>
          <p:spPr>
            <a:xfrm>
              <a:off x="4033753" y="10022782"/>
              <a:ext cx="365760" cy="365760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sp>
          <p:nvSpPr>
            <p:cNvPr id="257" name="Oval 256"/>
            <p:cNvSpPr/>
            <p:nvPr/>
          </p:nvSpPr>
          <p:spPr>
            <a:xfrm>
              <a:off x="4038516" y="6902567"/>
              <a:ext cx="365760" cy="36576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58" name="Rectangle 257"/>
            <p:cNvSpPr/>
            <p:nvPr/>
          </p:nvSpPr>
          <p:spPr>
            <a:xfrm>
              <a:off x="3576553" y="10022782"/>
              <a:ext cx="365760" cy="365760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sp>
          <p:nvSpPr>
            <p:cNvPr id="259" name="Oval 258"/>
            <p:cNvSpPr/>
            <p:nvPr/>
          </p:nvSpPr>
          <p:spPr>
            <a:xfrm>
              <a:off x="3581316" y="6902567"/>
              <a:ext cx="365760" cy="36576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60" name="Oval 259"/>
            <p:cNvSpPr/>
            <p:nvPr/>
          </p:nvSpPr>
          <p:spPr>
            <a:xfrm>
              <a:off x="3124116" y="6902567"/>
              <a:ext cx="365760" cy="36576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cxnSp>
          <p:nvCxnSpPr>
            <p:cNvPr id="261" name="Straight Arrow Connector 260"/>
            <p:cNvCxnSpPr>
              <a:endCxn id="262" idx="3"/>
            </p:cNvCxnSpPr>
            <p:nvPr/>
          </p:nvCxnSpPr>
          <p:spPr>
            <a:xfrm flipH="1">
              <a:off x="2994660" y="9758063"/>
              <a:ext cx="2944093" cy="0"/>
            </a:xfrm>
            <a:prstGeom prst="straightConnector1">
              <a:avLst/>
            </a:prstGeom>
            <a:ln w="25400" cap="rnd">
              <a:solidFill>
                <a:schemeClr val="bg1">
                  <a:lumMod val="75000"/>
                </a:schemeClr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2" name="Rectangle 261"/>
            <p:cNvSpPr/>
            <p:nvPr/>
          </p:nvSpPr>
          <p:spPr>
            <a:xfrm>
              <a:off x="2628900" y="9575183"/>
              <a:ext cx="365760" cy="36576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sp>
          <p:nvSpPr>
            <p:cNvPr id="263" name="Oval 262"/>
            <p:cNvSpPr/>
            <p:nvPr/>
          </p:nvSpPr>
          <p:spPr>
            <a:xfrm>
              <a:off x="5410116" y="9579093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64" name="Oval 263"/>
            <p:cNvSpPr/>
            <p:nvPr/>
          </p:nvSpPr>
          <p:spPr>
            <a:xfrm>
              <a:off x="4952916" y="9579093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65" name="Oval 264"/>
            <p:cNvSpPr/>
            <p:nvPr/>
          </p:nvSpPr>
          <p:spPr>
            <a:xfrm>
              <a:off x="4495716" y="9579093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66" name="Oval 265"/>
            <p:cNvSpPr/>
            <p:nvPr/>
          </p:nvSpPr>
          <p:spPr>
            <a:xfrm>
              <a:off x="4038516" y="9579093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67" name="Oval 266"/>
            <p:cNvSpPr/>
            <p:nvPr/>
          </p:nvSpPr>
          <p:spPr>
            <a:xfrm>
              <a:off x="3581316" y="9579093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68" name="Oval 267"/>
            <p:cNvSpPr/>
            <p:nvPr/>
          </p:nvSpPr>
          <p:spPr>
            <a:xfrm>
              <a:off x="3124116" y="9579093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cxnSp>
          <p:nvCxnSpPr>
            <p:cNvPr id="269" name="Straight Arrow Connector 268"/>
            <p:cNvCxnSpPr>
              <a:stCxn id="249" idx="0"/>
            </p:cNvCxnSpPr>
            <p:nvPr/>
          </p:nvCxnSpPr>
          <p:spPr>
            <a:xfrm flipV="1">
              <a:off x="5588233" y="9028649"/>
              <a:ext cx="0" cy="994133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Arrow Connector 269"/>
            <p:cNvCxnSpPr>
              <a:stCxn id="252" idx="0"/>
            </p:cNvCxnSpPr>
            <p:nvPr/>
          </p:nvCxnSpPr>
          <p:spPr>
            <a:xfrm flipV="1">
              <a:off x="5131033" y="9028649"/>
              <a:ext cx="0" cy="994133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Arrow Connector 270"/>
            <p:cNvCxnSpPr/>
            <p:nvPr/>
          </p:nvCxnSpPr>
          <p:spPr>
            <a:xfrm flipV="1">
              <a:off x="4673833" y="9030453"/>
              <a:ext cx="0" cy="976725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" name="Straight Arrow Connector 271"/>
            <p:cNvCxnSpPr/>
            <p:nvPr/>
          </p:nvCxnSpPr>
          <p:spPr>
            <a:xfrm flipV="1">
              <a:off x="4212205" y="9030453"/>
              <a:ext cx="0" cy="976725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3" name="Straight Arrow Connector 272"/>
            <p:cNvCxnSpPr>
              <a:stCxn id="258" idx="0"/>
            </p:cNvCxnSpPr>
            <p:nvPr/>
          </p:nvCxnSpPr>
          <p:spPr>
            <a:xfrm flipV="1">
              <a:off x="3759433" y="9028649"/>
              <a:ext cx="0" cy="994133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4" name="Straight Arrow Connector 273"/>
            <p:cNvCxnSpPr/>
            <p:nvPr/>
          </p:nvCxnSpPr>
          <p:spPr>
            <a:xfrm flipV="1">
              <a:off x="3302233" y="9028649"/>
              <a:ext cx="0" cy="978529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5" name="Straight Arrow Connector 274"/>
            <p:cNvCxnSpPr>
              <a:endCxn id="276" idx="3"/>
            </p:cNvCxnSpPr>
            <p:nvPr/>
          </p:nvCxnSpPr>
          <p:spPr>
            <a:xfrm flipH="1">
              <a:off x="2994660" y="9300863"/>
              <a:ext cx="2944093" cy="0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6" name="Rectangle 275"/>
            <p:cNvSpPr/>
            <p:nvPr/>
          </p:nvSpPr>
          <p:spPr>
            <a:xfrm>
              <a:off x="2628900" y="9117983"/>
              <a:ext cx="365760" cy="36576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sp>
          <p:nvSpPr>
            <p:cNvPr id="277" name="Oval 276"/>
            <p:cNvSpPr/>
            <p:nvPr/>
          </p:nvSpPr>
          <p:spPr>
            <a:xfrm>
              <a:off x="5410116" y="9121893"/>
              <a:ext cx="365760" cy="36576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78" name="Oval 277"/>
            <p:cNvSpPr/>
            <p:nvPr/>
          </p:nvSpPr>
          <p:spPr>
            <a:xfrm>
              <a:off x="4952916" y="9121893"/>
              <a:ext cx="365760" cy="36576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79" name="Oval 278"/>
            <p:cNvSpPr/>
            <p:nvPr/>
          </p:nvSpPr>
          <p:spPr>
            <a:xfrm>
              <a:off x="4495716" y="9121893"/>
              <a:ext cx="365760" cy="36576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80" name="Oval 279"/>
            <p:cNvSpPr/>
            <p:nvPr/>
          </p:nvSpPr>
          <p:spPr>
            <a:xfrm>
              <a:off x="4038516" y="9121893"/>
              <a:ext cx="365760" cy="36576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81" name="Oval 280"/>
            <p:cNvSpPr/>
            <p:nvPr/>
          </p:nvSpPr>
          <p:spPr>
            <a:xfrm>
              <a:off x="3581316" y="9121893"/>
              <a:ext cx="365760" cy="36576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82" name="Oval 281"/>
            <p:cNvSpPr/>
            <p:nvPr/>
          </p:nvSpPr>
          <p:spPr>
            <a:xfrm>
              <a:off x="3124116" y="9121893"/>
              <a:ext cx="365760" cy="36576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</p:grpSp>
      <p:sp>
        <p:nvSpPr>
          <p:cNvPr id="290" name="Rectangle 289"/>
          <p:cNvSpPr/>
          <p:nvPr/>
        </p:nvSpPr>
        <p:spPr>
          <a:xfrm>
            <a:off x="1402080" y="2742224"/>
            <a:ext cx="2685013" cy="379484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b="1" i="1">
              <a:solidFill>
                <a:srgbClr val="FFFFFF"/>
              </a:solidFill>
            </a:endParaRPr>
          </a:p>
        </p:txBody>
      </p:sp>
      <p:sp>
        <p:nvSpPr>
          <p:cNvPr id="369" name="Rectangle 368"/>
          <p:cNvSpPr/>
          <p:nvPr/>
        </p:nvSpPr>
        <p:spPr>
          <a:xfrm>
            <a:off x="1403350" y="2743200"/>
            <a:ext cx="2685013" cy="379484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b="1" i="1">
              <a:solidFill>
                <a:srgbClr val="FFFFFF"/>
              </a:solidFill>
            </a:endParaRPr>
          </a:p>
        </p:txBody>
      </p:sp>
      <p:sp>
        <p:nvSpPr>
          <p:cNvPr id="370" name="Rectangle 369"/>
          <p:cNvSpPr/>
          <p:nvPr/>
        </p:nvSpPr>
        <p:spPr>
          <a:xfrm>
            <a:off x="1402421" y="5862566"/>
            <a:ext cx="2685013" cy="379484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b="1" i="1">
              <a:solidFill>
                <a:srgbClr val="FFFFFF"/>
              </a:solidFill>
            </a:endParaRPr>
          </a:p>
        </p:txBody>
      </p:sp>
      <p:sp>
        <p:nvSpPr>
          <p:cNvPr id="100" name="Content Placeholder 2"/>
          <p:cNvSpPr>
            <a:spLocks noGrp="1"/>
          </p:cNvSpPr>
          <p:nvPr>
            <p:ph idx="1"/>
          </p:nvPr>
        </p:nvSpPr>
        <p:spPr>
          <a:xfrm>
            <a:off x="305835" y="762000"/>
            <a:ext cx="8533366" cy="1981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b="1" dirty="0" smtClean="0"/>
              <a:t>Our way: </a:t>
            </a:r>
          </a:p>
          <a:p>
            <a:pPr lvl="1">
              <a:lnSpc>
                <a:spcPct val="90000"/>
              </a:lnSpc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Source and destination cells </a:t>
            </a:r>
            <a:r>
              <a:rPr lang="en-US" sz="2800" b="1" i="1" dirty="0" smtClean="0">
                <a:solidFill>
                  <a:schemeClr val="tx2">
                    <a:lumMod val="75000"/>
                  </a:schemeClr>
                </a:solidFill>
              </a:rPr>
              <a:t>share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b="1" i="1" dirty="0" err="1" smtClean="0">
                <a:solidFill>
                  <a:schemeClr val="tx2">
                    <a:lumMod val="75000"/>
                  </a:schemeClr>
                </a:solidFill>
              </a:rPr>
              <a:t>bitlines</a:t>
            </a:r>
            <a:endParaRPr lang="en-US" sz="2800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800" dirty="0" smtClean="0"/>
              <a:t>Transfer data from source to destination across</a:t>
            </a:r>
            <a:r>
              <a:rPr lang="en-US" sz="2800" b="1" i="1" dirty="0" smtClean="0"/>
              <a:t> shared </a:t>
            </a:r>
            <a:r>
              <a:rPr lang="en-US" sz="2800" b="1" i="1" dirty="0" err="1" smtClean="0"/>
              <a:t>bitlines</a:t>
            </a:r>
            <a:r>
              <a:rPr lang="en-US" sz="2800" dirty="0" smtClean="0"/>
              <a:t> concurrently</a:t>
            </a:r>
          </a:p>
        </p:txBody>
      </p:sp>
      <p:sp>
        <p:nvSpPr>
          <p:cNvPr id="292" name="Rounded Rectangular Callout 291"/>
          <p:cNvSpPr/>
          <p:nvPr/>
        </p:nvSpPr>
        <p:spPr>
          <a:xfrm>
            <a:off x="4278180" y="3851810"/>
            <a:ext cx="4713420" cy="884595"/>
          </a:xfrm>
          <a:prstGeom prst="wedgeRoundRectCallout">
            <a:avLst>
              <a:gd name="adj1" fmla="val -51805"/>
              <a:gd name="adj2" fmla="val 99354"/>
              <a:gd name="adj3" fmla="val 1666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/>
              <a:t>Step 2: </a:t>
            </a:r>
            <a:r>
              <a:rPr lang="en-US" sz="2800" dirty="0" smtClean="0"/>
              <a:t>Activate destination row to connect cell and </a:t>
            </a:r>
            <a:r>
              <a:rPr lang="en-US" sz="2800" dirty="0" err="1" smtClean="0"/>
              <a:t>bitline</a:t>
            </a:r>
            <a:endParaRPr lang="en-US" sz="2800" dirty="0"/>
          </a:p>
        </p:txBody>
      </p:sp>
      <p:sp>
        <p:nvSpPr>
          <p:cNvPr id="293" name="Rounded Rectangular Callout 292"/>
          <p:cNvSpPr/>
          <p:nvPr/>
        </p:nvSpPr>
        <p:spPr>
          <a:xfrm>
            <a:off x="4267200" y="1905000"/>
            <a:ext cx="4585234" cy="627340"/>
          </a:xfrm>
          <a:prstGeom prst="wedgeRoundRectCallout">
            <a:avLst>
              <a:gd name="adj1" fmla="val -51251"/>
              <a:gd name="adj2" fmla="val 115549"/>
              <a:gd name="adj3" fmla="val 1666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/>
              <a:t>Step 1: </a:t>
            </a:r>
            <a:r>
              <a:rPr lang="en-US" sz="2800" dirty="0" smtClean="0"/>
              <a:t>Activate source row</a:t>
            </a:r>
            <a:endParaRPr lang="en-US" sz="2800" dirty="0"/>
          </a:p>
        </p:txBody>
      </p:sp>
      <p:sp>
        <p:nvSpPr>
          <p:cNvPr id="371" name="Content Placeholder 2"/>
          <p:cNvSpPr txBox="1">
            <a:spLocks/>
          </p:cNvSpPr>
          <p:nvPr/>
        </p:nvSpPr>
        <p:spPr>
          <a:xfrm>
            <a:off x="762000" y="3215640"/>
            <a:ext cx="8229600" cy="548640"/>
          </a:xfrm>
          <a:prstGeom prst="rect">
            <a:avLst/>
          </a:prstGeom>
          <a:solidFill>
            <a:srgbClr val="FFFF00"/>
          </a:solidFill>
          <a:ln w="635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en-US" sz="3200" b="1" dirty="0" smtClean="0"/>
              <a:t>Additional ~4ns over row </a:t>
            </a:r>
            <a:r>
              <a:rPr lang="en-US" sz="3200" b="1" dirty="0"/>
              <a:t>a</a:t>
            </a:r>
            <a:r>
              <a:rPr lang="en-US" sz="3200" b="1" dirty="0" smtClean="0"/>
              <a:t>ccess </a:t>
            </a:r>
            <a:r>
              <a:rPr lang="en-US" sz="3200" b="1" dirty="0"/>
              <a:t>l</a:t>
            </a:r>
            <a:r>
              <a:rPr lang="en-US" sz="3200" b="1" dirty="0" smtClean="0"/>
              <a:t>atency</a:t>
            </a:r>
          </a:p>
        </p:txBody>
      </p:sp>
      <p:sp>
        <p:nvSpPr>
          <p:cNvPr id="102" name="Content Placeholder 2"/>
          <p:cNvSpPr txBox="1">
            <a:spLocks/>
          </p:cNvSpPr>
          <p:nvPr/>
        </p:nvSpPr>
        <p:spPr>
          <a:xfrm>
            <a:off x="762000" y="2680123"/>
            <a:ext cx="8229600" cy="548640"/>
          </a:xfrm>
          <a:prstGeom prst="rect">
            <a:avLst/>
          </a:prstGeom>
          <a:solidFill>
            <a:srgbClr val="FFFF00"/>
          </a:solidFill>
          <a:ln w="635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r>
              <a:rPr lang="en-US" sz="3200" b="1" dirty="0" smtClean="0"/>
              <a:t>Migration is overlapped with source row access</a:t>
            </a:r>
          </a:p>
        </p:txBody>
      </p:sp>
    </p:spTree>
    <p:extLst>
      <p:ext uri="{BB962C8B-B14F-4D97-AF65-F5344CB8AC3E}">
        <p14:creationId xmlns:p14="http://schemas.microsoft.com/office/powerpoint/2010/main" val="2310549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0.00371 L -3.61111E-6 0.4541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2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25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0.00463 L -3.61111E-6 -0.13148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3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3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0" grpId="0" animBg="1"/>
      <p:bldP spid="290" grpId="1" animBg="1"/>
      <p:bldP spid="369" grpId="0" animBg="1"/>
      <p:bldP spid="370" grpId="0" animBg="1"/>
      <p:bldP spid="370" grpId="1" animBg="1"/>
      <p:bldP spid="292" grpId="0" animBg="1"/>
      <p:bldP spid="293" grpId="0" animBg="1"/>
      <p:bldP spid="371" grpId="0" animBg="1"/>
      <p:bldP spid="10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/>
        </p:nvSpPr>
        <p:spPr>
          <a:xfrm rot="10800000" flipV="1">
            <a:off x="2819401" y="1219200"/>
            <a:ext cx="2743200" cy="27432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b="1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 rot="10800000" flipV="1">
            <a:off x="2971800" y="1371600"/>
            <a:ext cx="2438393" cy="1447800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b="1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2971802" y="1371600"/>
            <a:ext cx="2438395" cy="304800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err="1">
                <a:solidFill>
                  <a:schemeClr val="tx1"/>
                </a:solidFill>
              </a:rPr>
              <a:t>s</a:t>
            </a:r>
            <a:r>
              <a:rPr lang="en-US" sz="2800" b="1" i="1" err="1" smtClean="0">
                <a:solidFill>
                  <a:schemeClr val="tx1"/>
                </a:solidFill>
              </a:rPr>
              <a:t>ubarray</a:t>
            </a:r>
            <a:endParaRPr lang="en-US" sz="2800" b="1" i="1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  Near Segment as Hardware-Managed Cache</a:t>
            </a: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2819400" y="838200"/>
            <a:ext cx="2743201" cy="381002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smtClean="0">
                <a:solidFill>
                  <a:schemeClr val="tx1"/>
                </a:solidFill>
              </a:rPr>
              <a:t>TL-DRAM</a:t>
            </a:r>
            <a:endParaRPr lang="en-US" sz="2800" b="1" i="1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 rot="10800000" flipV="1">
            <a:off x="2971792" y="3276600"/>
            <a:ext cx="2438404" cy="533400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b="1">
              <a:solidFill>
                <a:schemeClr val="tx1"/>
              </a:solidFill>
            </a:endParaRPr>
          </a:p>
        </p:txBody>
      </p:sp>
      <p:cxnSp>
        <p:nvCxnSpPr>
          <p:cNvPr id="59" name="Straight Connector 58"/>
          <p:cNvCxnSpPr/>
          <p:nvPr/>
        </p:nvCxnSpPr>
        <p:spPr>
          <a:xfrm flipV="1">
            <a:off x="4191001" y="2819400"/>
            <a:ext cx="0" cy="457200"/>
          </a:xfrm>
          <a:prstGeom prst="line">
            <a:avLst/>
          </a:prstGeom>
          <a:ln w="76200">
            <a:solidFill>
              <a:schemeClr val="tx1">
                <a:lumMod val="50000"/>
                <a:lumOff val="50000"/>
              </a:schemeClr>
            </a:solidFill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>
            <a:off x="2971801" y="3276599"/>
            <a:ext cx="2438405" cy="533401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smtClean="0">
                <a:solidFill>
                  <a:schemeClr val="tx1"/>
                </a:solidFill>
              </a:rPr>
              <a:t>I/O</a:t>
            </a:r>
            <a:endParaRPr lang="en-US" sz="2800" b="1" i="1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562600" y="2209798"/>
            <a:ext cx="1447799" cy="304800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>
                <a:solidFill>
                  <a:schemeClr val="tx1"/>
                </a:solidFill>
              </a:rPr>
              <a:t>c</a:t>
            </a:r>
            <a:r>
              <a:rPr lang="en-US" sz="2800" b="1" smtClean="0">
                <a:solidFill>
                  <a:schemeClr val="tx1"/>
                </a:solidFill>
              </a:rPr>
              <a:t>ache</a:t>
            </a:r>
            <a:endParaRPr lang="en-US" sz="2800" b="1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562601" y="1447800"/>
            <a:ext cx="1219200" cy="381002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smtClean="0">
                <a:solidFill>
                  <a:schemeClr val="tx1"/>
                </a:solidFill>
              </a:rPr>
              <a:t>main</a:t>
            </a:r>
          </a:p>
        </p:txBody>
      </p:sp>
      <p:sp>
        <p:nvSpPr>
          <p:cNvPr id="27" name="Rectangle 26"/>
          <p:cNvSpPr/>
          <p:nvPr/>
        </p:nvSpPr>
        <p:spPr>
          <a:xfrm>
            <a:off x="5562600" y="1752600"/>
            <a:ext cx="1904999" cy="381002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memory</a:t>
            </a:r>
          </a:p>
        </p:txBody>
      </p:sp>
      <p:sp>
        <p:nvSpPr>
          <p:cNvPr id="29" name="Content Placeholder 2"/>
          <p:cNvSpPr>
            <a:spLocks noGrp="1"/>
          </p:cNvSpPr>
          <p:nvPr>
            <p:ph idx="1"/>
          </p:nvPr>
        </p:nvSpPr>
        <p:spPr>
          <a:xfrm>
            <a:off x="228600" y="4419600"/>
            <a:ext cx="8839200" cy="1752600"/>
          </a:xfrm>
        </p:spPr>
        <p:txBody>
          <a:bodyPr/>
          <a:lstStyle/>
          <a:p>
            <a:pPr>
              <a:lnSpc>
                <a:spcPct val="85000"/>
              </a:lnSpc>
            </a:pPr>
            <a:endParaRPr lang="en-US" b="1" dirty="0" smtClean="0"/>
          </a:p>
          <a:p>
            <a:pPr>
              <a:lnSpc>
                <a:spcPct val="85000"/>
              </a:lnSpc>
            </a:pPr>
            <a:r>
              <a:rPr lang="en-US" b="1" dirty="0" smtClean="0"/>
              <a:t>Challenge 1: </a:t>
            </a:r>
            <a:r>
              <a:rPr lang="en-US" dirty="0"/>
              <a:t>How to </a:t>
            </a:r>
            <a:r>
              <a:rPr lang="en-US" dirty="0" smtClean="0"/>
              <a:t>efficiently migrate a row between segments?</a:t>
            </a:r>
            <a:endParaRPr lang="en-US" b="1" dirty="0">
              <a:solidFill>
                <a:srgbClr val="FF0000"/>
              </a:solidFill>
            </a:endParaRPr>
          </a:p>
          <a:p>
            <a:pPr>
              <a:lnSpc>
                <a:spcPct val="85000"/>
              </a:lnSpc>
            </a:pPr>
            <a:r>
              <a:rPr lang="en-US" b="1" dirty="0" smtClean="0"/>
              <a:t>Challenge 2: </a:t>
            </a:r>
            <a:r>
              <a:rPr lang="en-US" dirty="0"/>
              <a:t>How to </a:t>
            </a:r>
            <a:r>
              <a:rPr lang="en-US" dirty="0" smtClean="0"/>
              <a:t>efficiently manage the cache?</a:t>
            </a:r>
            <a:endParaRPr lang="en-US" dirty="0"/>
          </a:p>
          <a:p>
            <a:pPr marL="0" indent="0">
              <a:lnSpc>
                <a:spcPct val="85000"/>
              </a:lnSpc>
              <a:buNone/>
            </a:pPr>
            <a:endParaRPr lang="en-US" b="1" dirty="0" smtClean="0">
              <a:solidFill>
                <a:srgbClr val="FF0000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2971794" y="1371599"/>
            <a:ext cx="2438412" cy="1447801"/>
            <a:chOff x="2971794" y="1371599"/>
            <a:chExt cx="2438412" cy="1447801"/>
          </a:xfrm>
        </p:grpSpPr>
        <p:sp>
          <p:nvSpPr>
            <p:cNvPr id="61" name="Rectangle 60"/>
            <p:cNvSpPr/>
            <p:nvPr/>
          </p:nvSpPr>
          <p:spPr>
            <a:xfrm rot="10800000" flipV="1">
              <a:off x="2971794" y="1371599"/>
              <a:ext cx="2438393" cy="838199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 b="1">
                <a:solidFill>
                  <a:schemeClr val="tx1"/>
                </a:solidFill>
              </a:endParaRP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2971801" y="1371600"/>
              <a:ext cx="2438395" cy="838198"/>
            </a:xfrm>
            <a:prstGeom prst="rect">
              <a:avLst/>
            </a:prstGeom>
            <a:noFill/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i="1" smtClean="0">
                  <a:solidFill>
                    <a:schemeClr val="bg1"/>
                  </a:solidFill>
                </a:rPr>
                <a:t>far segment</a:t>
              </a:r>
              <a:endParaRPr lang="en-US" sz="2800" b="1" i="1">
                <a:solidFill>
                  <a:schemeClr val="bg1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 rot="10800000" flipV="1">
              <a:off x="2971798" y="2209800"/>
              <a:ext cx="2438393" cy="3048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 b="1">
                <a:solidFill>
                  <a:schemeClr val="tx1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971801" y="2158999"/>
              <a:ext cx="2438405" cy="304799"/>
            </a:xfrm>
            <a:prstGeom prst="rect">
              <a:avLst/>
            </a:prstGeom>
            <a:noFill/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i="1">
                  <a:solidFill>
                    <a:schemeClr val="bg1"/>
                  </a:solidFill>
                </a:rPr>
                <a:t>n</a:t>
              </a:r>
              <a:r>
                <a:rPr lang="en-US" sz="2800" b="1" i="1" smtClean="0">
                  <a:solidFill>
                    <a:schemeClr val="bg1"/>
                  </a:solidFill>
                </a:rPr>
                <a:t>ear segment</a:t>
              </a:r>
              <a:endParaRPr lang="en-US" sz="2800" b="1" i="1">
                <a:solidFill>
                  <a:schemeClr val="bg1"/>
                </a:solidFill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 rot="10800000" flipV="1">
              <a:off x="2971800" y="2514600"/>
              <a:ext cx="2438393" cy="3048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 b="1">
                <a:solidFill>
                  <a:schemeClr val="bg1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2971803" y="2508250"/>
              <a:ext cx="2438385" cy="304798"/>
            </a:xfrm>
            <a:prstGeom prst="rect">
              <a:avLst/>
            </a:prstGeom>
            <a:noFill/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i="1" smtClean="0">
                  <a:solidFill>
                    <a:schemeClr val="bg1"/>
                  </a:solidFill>
                </a:rPr>
                <a:t>sense amplifier</a:t>
              </a:r>
              <a:endParaRPr lang="en-US" sz="2800" b="1" i="1">
                <a:solidFill>
                  <a:schemeClr val="bg1"/>
                </a:solidFill>
              </a:endParaRPr>
            </a:p>
          </p:txBody>
        </p:sp>
      </p:grpSp>
      <p:cxnSp>
        <p:nvCxnSpPr>
          <p:cNvPr id="33" name="Straight Connector 32"/>
          <p:cNvCxnSpPr/>
          <p:nvPr/>
        </p:nvCxnSpPr>
        <p:spPr>
          <a:xfrm>
            <a:off x="2819400" y="4495800"/>
            <a:ext cx="2743201" cy="0"/>
          </a:xfrm>
          <a:prstGeom prst="line">
            <a:avLst/>
          </a:prstGeom>
          <a:ln w="1270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4191001" y="3962400"/>
            <a:ext cx="0" cy="457200"/>
          </a:xfrm>
          <a:prstGeom prst="line">
            <a:avLst/>
          </a:prstGeom>
          <a:ln w="76200">
            <a:solidFill>
              <a:schemeClr val="tx1">
                <a:lumMod val="50000"/>
                <a:lumOff val="50000"/>
              </a:schemeClr>
            </a:solidFill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2590800" y="4038600"/>
            <a:ext cx="1676400" cy="381000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>
                <a:solidFill>
                  <a:schemeClr val="tx1"/>
                </a:solidFill>
              </a:rPr>
              <a:t>c</a:t>
            </a:r>
            <a:r>
              <a:rPr lang="en-US" sz="2800" b="1" i="1" smtClean="0">
                <a:solidFill>
                  <a:schemeClr val="tx1"/>
                </a:solidFill>
              </a:rPr>
              <a:t>hannel</a:t>
            </a:r>
            <a:endParaRPr lang="en-US" sz="2800" b="1" i="1">
              <a:solidFill>
                <a:schemeClr val="tx1"/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228600" y="5715000"/>
            <a:ext cx="8382000" cy="3810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251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smtClean="0"/>
              <a:t>   Three Caching Mechanisms</a:t>
            </a:r>
            <a:endParaRPr lang="en-US"/>
          </a:p>
        </p:txBody>
      </p:sp>
      <p:cxnSp>
        <p:nvCxnSpPr>
          <p:cNvPr id="34" name="Straight Connector 33"/>
          <p:cNvCxnSpPr/>
          <p:nvPr/>
        </p:nvCxnSpPr>
        <p:spPr>
          <a:xfrm>
            <a:off x="1144210" y="5914943"/>
            <a:ext cx="7162800" cy="0"/>
          </a:xfrm>
          <a:prstGeom prst="line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8309429" y="5661148"/>
            <a:ext cx="1139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i="1" dirty="0" smtClean="0"/>
              <a:t>Time</a:t>
            </a:r>
            <a:endParaRPr lang="en-US" sz="2400" i="1" dirty="0"/>
          </a:p>
        </p:txBody>
      </p:sp>
      <p:sp>
        <p:nvSpPr>
          <p:cNvPr id="36" name="Content Placeholder 2"/>
          <p:cNvSpPr txBox="1">
            <a:spLocks/>
          </p:cNvSpPr>
          <p:nvPr/>
        </p:nvSpPr>
        <p:spPr>
          <a:xfrm>
            <a:off x="1210" y="5207501"/>
            <a:ext cx="2209800" cy="45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lnSpc>
                <a:spcPct val="90000"/>
              </a:lnSpc>
              <a:buNone/>
            </a:pPr>
            <a:r>
              <a:rPr lang="en-US" sz="2800" b="1" dirty="0" smtClean="0"/>
              <a:t>Caching</a:t>
            </a:r>
          </a:p>
        </p:txBody>
      </p:sp>
      <p:cxnSp>
        <p:nvCxnSpPr>
          <p:cNvPr id="37" name="Straight Connector 36"/>
          <p:cNvCxnSpPr/>
          <p:nvPr/>
        </p:nvCxnSpPr>
        <p:spPr>
          <a:xfrm>
            <a:off x="1144210" y="4163180"/>
            <a:ext cx="7162800" cy="0"/>
          </a:xfrm>
          <a:prstGeom prst="line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8309429" y="3881735"/>
            <a:ext cx="1139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i="1" dirty="0" smtClean="0"/>
              <a:t>Time</a:t>
            </a:r>
            <a:endParaRPr lang="en-US" sz="2400" i="1" dirty="0"/>
          </a:p>
        </p:txBody>
      </p:sp>
      <p:sp>
        <p:nvSpPr>
          <p:cNvPr id="39" name="Content Placeholder 2"/>
          <p:cNvSpPr txBox="1">
            <a:spLocks/>
          </p:cNvSpPr>
          <p:nvPr/>
        </p:nvSpPr>
        <p:spPr>
          <a:xfrm>
            <a:off x="1210" y="3200400"/>
            <a:ext cx="2819400" cy="45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lnSpc>
                <a:spcPct val="90000"/>
              </a:lnSpc>
              <a:buNone/>
            </a:pPr>
            <a:r>
              <a:rPr lang="en-US" sz="2800" b="1" dirty="0" smtClean="0"/>
              <a:t>Baseline</a:t>
            </a:r>
            <a:endParaRPr lang="en-US" sz="2800" b="1" u="sng" dirty="0" smtClean="0"/>
          </a:p>
        </p:txBody>
      </p:sp>
      <p:sp>
        <p:nvSpPr>
          <p:cNvPr id="40" name="Rounded Rectangle 39"/>
          <p:cNvSpPr/>
          <p:nvPr/>
        </p:nvSpPr>
        <p:spPr>
          <a:xfrm>
            <a:off x="1905000" y="3968750"/>
            <a:ext cx="2743200" cy="45085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0" rIns="45720" rtlCol="0" anchor="ctr"/>
          <a:lstStyle/>
          <a:p>
            <a:r>
              <a:rPr lang="en-US" sz="2800" dirty="0" smtClean="0"/>
              <a:t>Row 1</a:t>
            </a:r>
            <a:endParaRPr lang="en-US" sz="2800" dirty="0"/>
          </a:p>
        </p:txBody>
      </p:sp>
      <p:sp>
        <p:nvSpPr>
          <p:cNvPr id="41" name="Rounded Rectangle 40"/>
          <p:cNvSpPr/>
          <p:nvPr/>
        </p:nvSpPr>
        <p:spPr>
          <a:xfrm>
            <a:off x="1904999" y="5690755"/>
            <a:ext cx="1619251" cy="441325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 w="508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0" rIns="45720" rtlCol="0" anchor="ctr"/>
          <a:lstStyle/>
          <a:p>
            <a:r>
              <a:rPr lang="en-US" sz="2800" dirty="0" smtClean="0"/>
              <a:t>Row 1</a:t>
            </a:r>
            <a:endParaRPr lang="en-US" sz="2800" dirty="0"/>
          </a:p>
        </p:txBody>
      </p:sp>
      <p:sp>
        <p:nvSpPr>
          <p:cNvPr id="42" name="Rounded Rectangle 41"/>
          <p:cNvSpPr/>
          <p:nvPr/>
        </p:nvSpPr>
        <p:spPr>
          <a:xfrm>
            <a:off x="3543297" y="5689170"/>
            <a:ext cx="2705103" cy="442910"/>
          </a:xfrm>
          <a:prstGeom prst="round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0" rIns="45720" rtlCol="0" anchor="ctr"/>
          <a:lstStyle/>
          <a:p>
            <a:r>
              <a:rPr lang="en-US" sz="2800" dirty="0" smtClean="0"/>
              <a:t>Row 2</a:t>
            </a:r>
            <a:endParaRPr lang="en-US" sz="2800" dirty="0"/>
          </a:p>
        </p:txBody>
      </p:sp>
      <p:sp>
        <p:nvSpPr>
          <p:cNvPr id="43" name="Rounded Rectangle 42"/>
          <p:cNvSpPr/>
          <p:nvPr/>
        </p:nvSpPr>
        <p:spPr>
          <a:xfrm>
            <a:off x="4648201" y="3968750"/>
            <a:ext cx="2819400" cy="450850"/>
          </a:xfrm>
          <a:prstGeom prst="round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0" rIns="45720" rtlCol="0" anchor="ctr"/>
          <a:lstStyle/>
          <a:p>
            <a:r>
              <a:rPr lang="en-US" sz="2800" dirty="0" smtClean="0"/>
              <a:t>Row 2</a:t>
            </a:r>
            <a:endParaRPr lang="en-US" sz="2800" dirty="0"/>
          </a:p>
        </p:txBody>
      </p:sp>
      <p:sp>
        <p:nvSpPr>
          <p:cNvPr id="44" name="TextBox 74"/>
          <p:cNvSpPr txBox="1"/>
          <p:nvPr/>
        </p:nvSpPr>
        <p:spPr>
          <a:xfrm>
            <a:off x="1582361" y="4343400"/>
            <a:ext cx="3213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i="1" dirty="0" smtClean="0">
                <a:solidFill>
                  <a:srgbClr val="FF0000"/>
                </a:solidFill>
              </a:rPr>
              <a:t>Wait-inducing row</a:t>
            </a:r>
            <a:endParaRPr lang="en-US" sz="2400" b="1" i="1" dirty="0">
              <a:solidFill>
                <a:srgbClr val="FF0000"/>
              </a:solidFill>
            </a:endParaRPr>
          </a:p>
        </p:txBody>
      </p:sp>
      <p:sp>
        <p:nvSpPr>
          <p:cNvPr id="45" name="TextBox 74"/>
          <p:cNvSpPr txBox="1"/>
          <p:nvPr/>
        </p:nvSpPr>
        <p:spPr>
          <a:xfrm>
            <a:off x="4419600" y="4343400"/>
            <a:ext cx="3670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i="1" dirty="0" smtClean="0">
                <a:solidFill>
                  <a:srgbClr val="FF0000"/>
                </a:solidFill>
              </a:rPr>
              <a:t>Wait until finishing Req1</a:t>
            </a:r>
            <a:endParaRPr lang="en-US" sz="2400" b="1" i="1" dirty="0">
              <a:solidFill>
                <a:srgbClr val="FF0000"/>
              </a:solidFill>
            </a:endParaRPr>
          </a:p>
        </p:txBody>
      </p:sp>
      <p:sp>
        <p:nvSpPr>
          <p:cNvPr id="46" name="TextBox 74"/>
          <p:cNvSpPr txBox="1"/>
          <p:nvPr/>
        </p:nvSpPr>
        <p:spPr>
          <a:xfrm>
            <a:off x="1752600" y="6045701"/>
            <a:ext cx="22098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i="1" dirty="0">
                <a:solidFill>
                  <a:srgbClr val="0000FF"/>
                </a:solidFill>
              </a:rPr>
              <a:t>C</a:t>
            </a:r>
            <a:r>
              <a:rPr lang="en-US" sz="2800" b="1" i="1" dirty="0" smtClean="0">
                <a:solidFill>
                  <a:srgbClr val="0000FF"/>
                </a:solidFill>
              </a:rPr>
              <a:t>ached row</a:t>
            </a:r>
            <a:endParaRPr lang="en-US" sz="2800" b="1" i="1" dirty="0">
              <a:solidFill>
                <a:srgbClr val="0000FF"/>
              </a:solidFill>
            </a:endParaRPr>
          </a:p>
        </p:txBody>
      </p:sp>
      <p:grpSp>
        <p:nvGrpSpPr>
          <p:cNvPr id="47" name="Group 46"/>
          <p:cNvGrpSpPr/>
          <p:nvPr/>
        </p:nvGrpSpPr>
        <p:grpSpPr>
          <a:xfrm>
            <a:off x="5803295" y="4794091"/>
            <a:ext cx="3162298" cy="2009020"/>
            <a:chOff x="2921457" y="1158082"/>
            <a:chExt cx="3162298" cy="2009020"/>
          </a:xfrm>
        </p:grpSpPr>
        <p:cxnSp>
          <p:nvCxnSpPr>
            <p:cNvPr id="48" name="Straight Connector 47"/>
            <p:cNvCxnSpPr/>
            <p:nvPr/>
          </p:nvCxnSpPr>
          <p:spPr>
            <a:xfrm>
              <a:off x="3377447" y="2151618"/>
              <a:ext cx="0" cy="607933"/>
            </a:xfrm>
            <a:prstGeom prst="line">
              <a:avLst/>
            </a:prstGeom>
            <a:ln w="50800">
              <a:solidFill>
                <a:srgbClr val="0000FF"/>
              </a:solidFill>
              <a:prstDash val="sys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3377447" y="2643882"/>
              <a:ext cx="1182308" cy="0"/>
            </a:xfrm>
            <a:prstGeom prst="line">
              <a:avLst/>
            </a:prstGeom>
            <a:ln w="50800">
              <a:solidFill>
                <a:srgbClr val="0000FF"/>
              </a:solidFill>
              <a:prstDash val="sys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74"/>
            <p:cNvSpPr txBox="1"/>
            <p:nvPr/>
          </p:nvSpPr>
          <p:spPr>
            <a:xfrm>
              <a:off x="2921457" y="2643882"/>
              <a:ext cx="316229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800" b="1" i="1" dirty="0" smtClean="0">
                  <a:solidFill>
                    <a:srgbClr val="0000FF"/>
                  </a:solidFill>
                </a:rPr>
                <a:t>Reduced wait</a:t>
              </a:r>
              <a:endParaRPr lang="en-US" sz="2800" b="1" i="1" dirty="0">
                <a:solidFill>
                  <a:srgbClr val="0000FF"/>
                </a:solidFill>
              </a:endParaRPr>
            </a:p>
          </p:txBody>
        </p:sp>
        <p:cxnSp>
          <p:nvCxnSpPr>
            <p:cNvPr id="51" name="Straight Connector 50"/>
            <p:cNvCxnSpPr/>
            <p:nvPr/>
          </p:nvCxnSpPr>
          <p:spPr>
            <a:xfrm>
              <a:off x="4559755" y="1158082"/>
              <a:ext cx="0" cy="1585118"/>
            </a:xfrm>
            <a:prstGeom prst="line">
              <a:avLst/>
            </a:prstGeom>
            <a:ln w="50800">
              <a:solidFill>
                <a:srgbClr val="0000FF"/>
              </a:solidFill>
              <a:prstDash val="sys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Content Placeholder 2"/>
          <p:cNvSpPr txBox="1">
            <a:spLocks/>
          </p:cNvSpPr>
          <p:nvPr/>
        </p:nvSpPr>
        <p:spPr>
          <a:xfrm>
            <a:off x="380999" y="2362200"/>
            <a:ext cx="8305800" cy="533400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lnSpc>
                <a:spcPct val="90000"/>
              </a:lnSpc>
              <a:buNone/>
            </a:pPr>
            <a:r>
              <a:rPr lang="en-US" sz="3200" b="1" dirty="0" smtClean="0">
                <a:solidFill>
                  <a:srgbClr val="FFFF00"/>
                </a:solidFill>
              </a:rPr>
              <a:t>Is there another benefit of caching?</a:t>
            </a:r>
            <a:endParaRPr lang="en-US" sz="3200" b="1" u="sng" dirty="0" smtClean="0">
              <a:solidFill>
                <a:srgbClr val="FFFF00"/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1919515" y="3200400"/>
            <a:ext cx="0" cy="768350"/>
          </a:xfrm>
          <a:prstGeom prst="line">
            <a:avLst/>
          </a:prstGeom>
          <a:ln w="508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3505200" y="3200400"/>
            <a:ext cx="0" cy="768350"/>
          </a:xfrm>
          <a:prstGeom prst="line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981200" y="3028449"/>
            <a:ext cx="121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i="1" dirty="0" smtClean="0">
                <a:solidFill>
                  <a:schemeClr val="accent1">
                    <a:lumMod val="75000"/>
                  </a:schemeClr>
                </a:solidFill>
              </a:rPr>
              <a:t>Req. for Row 1</a:t>
            </a:r>
            <a:endParaRPr lang="en-US" sz="24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581400" y="3048000"/>
            <a:ext cx="121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i="1" dirty="0" smtClean="0">
                <a:solidFill>
                  <a:srgbClr val="FF0000"/>
                </a:solidFill>
              </a:rPr>
              <a:t>Req. for Row 2</a:t>
            </a:r>
            <a:endParaRPr lang="en-US" sz="2400" b="1" i="1" dirty="0">
              <a:solidFill>
                <a:srgbClr val="FF0000"/>
              </a:solidFill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>
            <a:off x="1905000" y="4972551"/>
            <a:ext cx="0" cy="768350"/>
          </a:xfrm>
          <a:prstGeom prst="line">
            <a:avLst/>
          </a:prstGeom>
          <a:ln w="50800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490685" y="4972551"/>
            <a:ext cx="0" cy="768350"/>
          </a:xfrm>
          <a:prstGeom prst="line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1966685" y="4800600"/>
            <a:ext cx="121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i="1" dirty="0" smtClean="0">
                <a:solidFill>
                  <a:schemeClr val="accent1">
                    <a:lumMod val="75000"/>
                  </a:schemeClr>
                </a:solidFill>
              </a:rPr>
              <a:t>Req. for Row 1</a:t>
            </a:r>
            <a:endParaRPr lang="en-US" sz="24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566885" y="4820151"/>
            <a:ext cx="121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i="1" dirty="0" smtClean="0">
                <a:solidFill>
                  <a:srgbClr val="FF0000"/>
                </a:solidFill>
              </a:rPr>
              <a:t>Req. for Row 2</a:t>
            </a:r>
            <a:endParaRPr lang="en-US" sz="2400" b="1" i="1" dirty="0">
              <a:solidFill>
                <a:srgbClr val="FF0000"/>
              </a:solidFill>
            </a:endParaRPr>
          </a:p>
        </p:txBody>
      </p:sp>
      <p:sp>
        <p:nvSpPr>
          <p:cNvPr id="55" name="Content Placeholder 2"/>
          <p:cNvSpPr txBox="1">
            <a:spLocks/>
          </p:cNvSpPr>
          <p:nvPr/>
        </p:nvSpPr>
        <p:spPr>
          <a:xfrm>
            <a:off x="396874" y="838200"/>
            <a:ext cx="8305800" cy="5486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sz="3600" b="1" dirty="0" smtClean="0"/>
              <a:t>SC</a:t>
            </a:r>
            <a:r>
              <a:rPr lang="en-US" sz="3600" dirty="0" smtClean="0"/>
              <a:t> </a:t>
            </a:r>
            <a:r>
              <a:rPr lang="en-US" dirty="0" smtClean="0"/>
              <a:t>(Simple Caching)</a:t>
            </a:r>
          </a:p>
          <a:p>
            <a:pPr marL="749300" lvl="1" indent="-349250">
              <a:lnSpc>
                <a:spcPct val="90000"/>
              </a:lnSpc>
            </a:pPr>
            <a:r>
              <a:rPr lang="en-US" sz="2800" dirty="0" smtClean="0"/>
              <a:t>Classic LRU cache</a:t>
            </a:r>
          </a:p>
          <a:p>
            <a:pPr marL="749300" lvl="1" indent="-349250">
              <a:lnSpc>
                <a:spcPct val="90000"/>
              </a:lnSpc>
            </a:pPr>
            <a:r>
              <a:rPr lang="en-US" sz="2800" b="1" i="1" dirty="0" smtClean="0">
                <a:solidFill>
                  <a:schemeClr val="tx2"/>
                </a:solidFill>
              </a:rPr>
              <a:t>Benefit: Reduced reuse latency</a:t>
            </a:r>
            <a:endParaRPr lang="en-US" sz="2800" b="1" i="1" dirty="0">
              <a:solidFill>
                <a:schemeClr val="tx2"/>
              </a:solidFill>
            </a:endParaRP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sz="3600" b="1" dirty="0" smtClean="0"/>
              <a:t>WMC</a:t>
            </a:r>
            <a:r>
              <a:rPr lang="en-US" dirty="0" smtClean="0"/>
              <a:t> (Wait-Minimized Caching)</a:t>
            </a:r>
          </a:p>
          <a:p>
            <a:pPr marL="749300" lvl="1" indent="-349250">
              <a:lnSpc>
                <a:spcPct val="90000"/>
              </a:lnSpc>
            </a:pPr>
            <a:r>
              <a:rPr lang="en-US" sz="2800" dirty="0" smtClean="0"/>
              <a:t>Identify and cache only </a:t>
            </a:r>
            <a:r>
              <a:rPr lang="en-US" sz="2800" b="1" i="1" dirty="0" smtClean="0"/>
              <a:t>wait-inducing rows</a:t>
            </a:r>
          </a:p>
          <a:p>
            <a:pPr marL="749300" lvl="1" indent="-349250">
              <a:lnSpc>
                <a:spcPct val="90000"/>
              </a:lnSpc>
            </a:pPr>
            <a:r>
              <a:rPr lang="en-US" sz="2800" b="1" i="1" dirty="0" smtClean="0">
                <a:solidFill>
                  <a:schemeClr val="tx2"/>
                </a:solidFill>
              </a:rPr>
              <a:t>Benefit: Reduced wait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sz="3600" b="1" dirty="0" smtClean="0"/>
              <a:t>BBC</a:t>
            </a:r>
            <a:r>
              <a:rPr lang="en-US" dirty="0" smtClean="0"/>
              <a:t> (Benefit-Based Caching)</a:t>
            </a:r>
          </a:p>
          <a:p>
            <a:pPr marL="746125" lvl="1" indent="-346075">
              <a:lnSpc>
                <a:spcPct val="90000"/>
              </a:lnSpc>
            </a:pPr>
            <a:r>
              <a:rPr lang="en-US" sz="2800" b="1" dirty="0" smtClean="0"/>
              <a:t>BBC ≈ SC + WMC</a:t>
            </a:r>
          </a:p>
          <a:p>
            <a:pPr marL="746125" lvl="1" indent="-346075">
              <a:lnSpc>
                <a:spcPct val="90000"/>
              </a:lnSpc>
            </a:pPr>
            <a:r>
              <a:rPr lang="en-US" sz="2800" b="1" i="1" dirty="0" smtClean="0">
                <a:solidFill>
                  <a:schemeClr val="tx2"/>
                </a:solidFill>
              </a:rPr>
              <a:t>Benefit: Reduced reuse latency &amp; reduced wait</a:t>
            </a:r>
          </a:p>
          <a:p>
            <a:pPr marL="746125" lvl="1" indent="-346075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84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5" grpId="1"/>
      <p:bldP spid="36" grpId="0"/>
      <p:bldP spid="36" grpId="1"/>
      <p:bldP spid="38" grpId="0"/>
      <p:bldP spid="38" grpId="1"/>
      <p:bldP spid="39" grpId="0"/>
      <p:bldP spid="39" grpId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/>
      <p:bldP spid="44" grpId="1"/>
      <p:bldP spid="45" grpId="0"/>
      <p:bldP spid="45" grpId="1"/>
      <p:bldP spid="46" grpId="0"/>
      <p:bldP spid="46" grpId="1"/>
      <p:bldP spid="52" grpId="0" animBg="1"/>
      <p:bldP spid="52" grpId="1" animBg="1"/>
      <p:bldP spid="30" grpId="0"/>
      <p:bldP spid="30" grpId="1"/>
      <p:bldP spid="31" grpId="0"/>
      <p:bldP spid="31" grpId="1"/>
      <p:bldP spid="53" grpId="0"/>
      <p:bldP spid="53" grpId="1"/>
      <p:bldP spid="54" grpId="0"/>
      <p:bldP spid="54" grpId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smtClean="0"/>
              <a:t>   Outline</a:t>
            </a:r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04800" y="1143000"/>
            <a:ext cx="8534400" cy="5486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3600" smtClean="0">
                <a:solidFill>
                  <a:schemeClr val="bg1">
                    <a:lumMod val="75000"/>
                  </a:schemeClr>
                </a:solidFill>
              </a:rPr>
              <a:t>Motivation &amp; Key Idea</a:t>
            </a:r>
          </a:p>
          <a:p>
            <a:pPr>
              <a:lnSpc>
                <a:spcPct val="90000"/>
              </a:lnSpc>
            </a:pPr>
            <a:r>
              <a:rPr lang="en-US" sz="3600" smtClean="0">
                <a:solidFill>
                  <a:schemeClr val="bg1">
                    <a:lumMod val="75000"/>
                  </a:schemeClr>
                </a:solidFill>
              </a:rPr>
              <a:t>Tiered-Latency DRAM</a:t>
            </a:r>
          </a:p>
          <a:p>
            <a:pPr>
              <a:lnSpc>
                <a:spcPct val="90000"/>
              </a:lnSpc>
            </a:pPr>
            <a:r>
              <a:rPr lang="en-US" sz="3600" smtClean="0">
                <a:solidFill>
                  <a:schemeClr val="bg1">
                    <a:lumMod val="75000"/>
                  </a:schemeClr>
                </a:solidFill>
              </a:rPr>
              <a:t>Leveraging Tiered-Latency DRAM</a:t>
            </a:r>
          </a:p>
          <a:p>
            <a:pPr>
              <a:lnSpc>
                <a:spcPct val="90000"/>
              </a:lnSpc>
            </a:pPr>
            <a:r>
              <a:rPr lang="en-US" sz="3600" b="1" smtClean="0"/>
              <a:t>Evaluation Results</a:t>
            </a:r>
          </a:p>
          <a:p>
            <a:pPr>
              <a:lnSpc>
                <a:spcPct val="90000"/>
              </a:lnSpc>
            </a:pPr>
            <a:endParaRPr lang="en-US" sz="3600" smtClean="0"/>
          </a:p>
          <a:p>
            <a:pPr>
              <a:lnSpc>
                <a:spcPct val="90000"/>
              </a:lnSpc>
            </a:pPr>
            <a:endParaRPr lang="en-US" sz="3600" smtClean="0"/>
          </a:p>
          <a:p>
            <a:pPr>
              <a:lnSpc>
                <a:spcPct val="90000"/>
              </a:lnSpc>
            </a:pPr>
            <a:endParaRPr lang="en-US" sz="3600" smtClean="0"/>
          </a:p>
          <a:p>
            <a:pPr>
              <a:lnSpc>
                <a:spcPct val="90000"/>
              </a:lnSpc>
            </a:pPr>
            <a:endParaRPr lang="en-US" sz="3600"/>
          </a:p>
        </p:txBody>
      </p:sp>
    </p:spTree>
    <p:extLst>
      <p:ext uri="{BB962C8B-B14F-4D97-AF65-F5344CB8AC3E}">
        <p14:creationId xmlns:p14="http://schemas.microsoft.com/office/powerpoint/2010/main" val="913900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smtClean="0"/>
              <a:t>   Evaluation Methodology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86740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sz="3200" b="1" dirty="0" smtClean="0"/>
              <a:t>System </a:t>
            </a:r>
            <a:r>
              <a:rPr lang="en-US" sz="3200" b="1" dirty="0"/>
              <a:t>s</a:t>
            </a:r>
            <a:r>
              <a:rPr lang="en-US" sz="3200" b="1" dirty="0" smtClean="0"/>
              <a:t>imulator</a:t>
            </a:r>
            <a:endParaRPr lang="en-US" sz="3200" b="1" dirty="0"/>
          </a:p>
          <a:p>
            <a:pPr lvl="1">
              <a:lnSpc>
                <a:spcPct val="85000"/>
              </a:lnSpc>
            </a:pPr>
            <a:r>
              <a:rPr lang="en-US" sz="2800" dirty="0" smtClean="0"/>
              <a:t>CPU: Instruction-trace-based x86 simulator</a:t>
            </a:r>
          </a:p>
          <a:p>
            <a:pPr lvl="1">
              <a:lnSpc>
                <a:spcPct val="85000"/>
              </a:lnSpc>
            </a:pPr>
            <a:r>
              <a:rPr lang="en-US" sz="2800" dirty="0" smtClean="0"/>
              <a:t>Memory</a:t>
            </a:r>
            <a:r>
              <a:rPr lang="en-US" sz="2800" dirty="0"/>
              <a:t>: </a:t>
            </a:r>
            <a:r>
              <a:rPr lang="en-US" sz="2800" dirty="0" smtClean="0"/>
              <a:t>Cycle-accurate </a:t>
            </a:r>
            <a:r>
              <a:rPr lang="en-US" sz="2800" dirty="0"/>
              <a:t>DDR3 DRAM </a:t>
            </a:r>
            <a:r>
              <a:rPr lang="en-US" sz="2800" dirty="0" smtClean="0"/>
              <a:t>simulator</a:t>
            </a:r>
          </a:p>
          <a:p>
            <a:pPr lvl="1">
              <a:lnSpc>
                <a:spcPct val="85000"/>
              </a:lnSpc>
            </a:pPr>
            <a:endParaRPr lang="en-US" sz="2800" dirty="0"/>
          </a:p>
          <a:p>
            <a:pPr>
              <a:lnSpc>
                <a:spcPct val="85000"/>
              </a:lnSpc>
            </a:pPr>
            <a:r>
              <a:rPr lang="en-US" sz="3200" b="1" dirty="0" smtClean="0"/>
              <a:t>Workloads</a:t>
            </a:r>
            <a:endParaRPr lang="en-US" sz="3200" b="1" dirty="0"/>
          </a:p>
          <a:p>
            <a:pPr lvl="1">
              <a:lnSpc>
                <a:spcPct val="85000"/>
              </a:lnSpc>
            </a:pPr>
            <a:r>
              <a:rPr lang="en-US" sz="2800" dirty="0" smtClean="0"/>
              <a:t>32 Benchmarks from TPC</a:t>
            </a:r>
            <a:r>
              <a:rPr lang="en-US" sz="2800" dirty="0"/>
              <a:t>, STREAM, SPEC </a:t>
            </a:r>
            <a:r>
              <a:rPr lang="en-US" sz="2800" dirty="0" smtClean="0"/>
              <a:t>CPU2006</a:t>
            </a:r>
          </a:p>
          <a:p>
            <a:pPr lvl="1">
              <a:lnSpc>
                <a:spcPct val="85000"/>
              </a:lnSpc>
            </a:pPr>
            <a:endParaRPr lang="en-US" sz="2800" dirty="0" smtClean="0"/>
          </a:p>
          <a:p>
            <a:pPr>
              <a:lnSpc>
                <a:spcPct val="85000"/>
              </a:lnSpc>
            </a:pPr>
            <a:r>
              <a:rPr lang="en-US" sz="3200" b="1" dirty="0" smtClean="0"/>
              <a:t>Metrics</a:t>
            </a:r>
          </a:p>
          <a:p>
            <a:pPr lvl="1">
              <a:lnSpc>
                <a:spcPct val="85000"/>
              </a:lnSpc>
            </a:pPr>
            <a:r>
              <a:rPr lang="en-US" sz="2800" dirty="0" smtClean="0"/>
              <a:t>Single-core: Instructions-Per-Cycle</a:t>
            </a:r>
          </a:p>
          <a:p>
            <a:pPr lvl="1">
              <a:lnSpc>
                <a:spcPct val="85000"/>
              </a:lnSpc>
            </a:pPr>
            <a:r>
              <a:rPr lang="en-US" sz="2800" dirty="0" smtClean="0"/>
              <a:t>Multi-core: Weighted </a:t>
            </a:r>
            <a:r>
              <a:rPr lang="en-US" sz="2800" dirty="0"/>
              <a:t>s</a:t>
            </a:r>
            <a:r>
              <a:rPr lang="en-US" sz="2800" dirty="0" smtClean="0"/>
              <a:t>peedup</a:t>
            </a:r>
          </a:p>
          <a:p>
            <a:pPr lvl="1">
              <a:lnSpc>
                <a:spcPct val="85000"/>
              </a:lnSpc>
            </a:pPr>
            <a:endParaRPr lang="en-US" sz="3200" dirty="0"/>
          </a:p>
          <a:p>
            <a:pPr marL="457200" lvl="1" indent="0">
              <a:lnSpc>
                <a:spcPct val="85000"/>
              </a:lnSpc>
              <a:buNone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030404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smtClean="0"/>
              <a:t>   Outline</a:t>
            </a:r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04800" y="1143000"/>
            <a:ext cx="8534400" cy="5486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3600" b="1" smtClean="0"/>
              <a:t>Motivation &amp; Key Idea</a:t>
            </a:r>
          </a:p>
          <a:p>
            <a:pPr>
              <a:lnSpc>
                <a:spcPct val="90000"/>
              </a:lnSpc>
            </a:pPr>
            <a:r>
              <a:rPr lang="en-US" sz="3600" smtClean="0">
                <a:solidFill>
                  <a:schemeClr val="bg1">
                    <a:lumMod val="75000"/>
                  </a:schemeClr>
                </a:solidFill>
              </a:rPr>
              <a:t>Tiered-Latency DRAM</a:t>
            </a:r>
          </a:p>
          <a:p>
            <a:pPr>
              <a:lnSpc>
                <a:spcPct val="90000"/>
              </a:lnSpc>
            </a:pPr>
            <a:r>
              <a:rPr lang="en-US" sz="3600" smtClean="0">
                <a:solidFill>
                  <a:schemeClr val="bg1">
                    <a:lumMod val="75000"/>
                  </a:schemeClr>
                </a:solidFill>
              </a:rPr>
              <a:t>Leveraging Tiered-Latency DRAM</a:t>
            </a:r>
          </a:p>
          <a:p>
            <a:pPr>
              <a:lnSpc>
                <a:spcPct val="90000"/>
              </a:lnSpc>
            </a:pPr>
            <a:r>
              <a:rPr lang="en-US" sz="3600" smtClean="0">
                <a:solidFill>
                  <a:schemeClr val="bg1">
                    <a:lumMod val="75000"/>
                  </a:schemeClr>
                </a:solidFill>
              </a:rPr>
              <a:t>Evaluation Results</a:t>
            </a:r>
          </a:p>
          <a:p>
            <a:pPr>
              <a:lnSpc>
                <a:spcPct val="90000"/>
              </a:lnSpc>
            </a:pPr>
            <a:endParaRPr lang="en-US" sz="3600" smtClean="0"/>
          </a:p>
          <a:p>
            <a:pPr>
              <a:lnSpc>
                <a:spcPct val="90000"/>
              </a:lnSpc>
            </a:pPr>
            <a:endParaRPr lang="en-US" sz="3600" smtClean="0"/>
          </a:p>
          <a:p>
            <a:pPr>
              <a:lnSpc>
                <a:spcPct val="90000"/>
              </a:lnSpc>
            </a:pPr>
            <a:endParaRPr lang="en-US" sz="3600" smtClean="0"/>
          </a:p>
          <a:p>
            <a:pPr>
              <a:lnSpc>
                <a:spcPct val="90000"/>
              </a:lnSpc>
            </a:pPr>
            <a:endParaRPr lang="en-US" sz="3600"/>
          </a:p>
        </p:txBody>
      </p:sp>
    </p:spTree>
    <p:extLst>
      <p:ext uri="{BB962C8B-B14F-4D97-AF65-F5344CB8AC3E}">
        <p14:creationId xmlns:p14="http://schemas.microsoft.com/office/powerpoint/2010/main" val="307024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smtClean="0"/>
              <a:t>  Configurations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86740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sz="3200" b="1" dirty="0"/>
              <a:t>System configuration</a:t>
            </a:r>
          </a:p>
          <a:p>
            <a:pPr lvl="1">
              <a:lnSpc>
                <a:spcPct val="85000"/>
              </a:lnSpc>
            </a:pPr>
            <a:r>
              <a:rPr lang="en-US" sz="2800" dirty="0"/>
              <a:t>CPU: 5.3GHz</a:t>
            </a:r>
          </a:p>
          <a:p>
            <a:pPr lvl="1">
              <a:lnSpc>
                <a:spcPct val="85000"/>
              </a:lnSpc>
            </a:pPr>
            <a:r>
              <a:rPr lang="en-US" sz="2800" dirty="0"/>
              <a:t>LLC: 512kB private per core</a:t>
            </a:r>
          </a:p>
          <a:p>
            <a:pPr lvl="1">
              <a:lnSpc>
                <a:spcPct val="85000"/>
              </a:lnSpc>
            </a:pPr>
            <a:r>
              <a:rPr lang="en-US" sz="2800" b="1" dirty="0"/>
              <a:t>Memory: DDR3-1066</a:t>
            </a:r>
          </a:p>
          <a:p>
            <a:pPr lvl="2">
              <a:lnSpc>
                <a:spcPct val="85000"/>
              </a:lnSpc>
            </a:pPr>
            <a:r>
              <a:rPr lang="en-US" sz="2600" dirty="0"/>
              <a:t>1-2 channel, 1 rank/channel</a:t>
            </a:r>
          </a:p>
          <a:p>
            <a:pPr lvl="2">
              <a:lnSpc>
                <a:spcPct val="85000"/>
              </a:lnSpc>
            </a:pPr>
            <a:r>
              <a:rPr lang="en-US" sz="2600" dirty="0"/>
              <a:t>8 banks, 32 </a:t>
            </a:r>
            <a:r>
              <a:rPr lang="en-US" sz="2600" dirty="0" err="1"/>
              <a:t>subarrays</a:t>
            </a:r>
            <a:r>
              <a:rPr lang="en-US" sz="2600" dirty="0"/>
              <a:t>/bank, </a:t>
            </a:r>
            <a:r>
              <a:rPr lang="en-US" sz="2600" b="1" dirty="0"/>
              <a:t>512 cells/</a:t>
            </a:r>
            <a:r>
              <a:rPr lang="en-US" sz="2600" b="1" dirty="0" err="1"/>
              <a:t>bitline</a:t>
            </a:r>
            <a:endParaRPr lang="en-US" sz="2600" b="1" dirty="0"/>
          </a:p>
          <a:p>
            <a:pPr lvl="2">
              <a:lnSpc>
                <a:spcPct val="85000"/>
              </a:lnSpc>
            </a:pPr>
            <a:r>
              <a:rPr lang="en-US" sz="2600" dirty="0"/>
              <a:t>Row-interleaved mapping &amp; closed-row policy</a:t>
            </a:r>
          </a:p>
          <a:p>
            <a:pPr>
              <a:lnSpc>
                <a:spcPct val="85000"/>
              </a:lnSpc>
            </a:pPr>
            <a:endParaRPr lang="en-US" sz="3200" b="1" dirty="0" smtClean="0"/>
          </a:p>
          <a:p>
            <a:pPr>
              <a:lnSpc>
                <a:spcPct val="85000"/>
              </a:lnSpc>
            </a:pPr>
            <a:r>
              <a:rPr lang="en-US" sz="3200" b="1" dirty="0" smtClean="0"/>
              <a:t>TL</a:t>
            </a:r>
            <a:r>
              <a:rPr lang="en-US" sz="3200" b="1" dirty="0"/>
              <a:t>-DRAM configuration</a:t>
            </a:r>
          </a:p>
          <a:p>
            <a:pPr lvl="1">
              <a:lnSpc>
                <a:spcPct val="85000"/>
              </a:lnSpc>
            </a:pPr>
            <a:r>
              <a:rPr lang="en-US" sz="2800" dirty="0"/>
              <a:t>Total </a:t>
            </a:r>
            <a:r>
              <a:rPr lang="en-US" sz="2800" dirty="0" err="1"/>
              <a:t>bitline</a:t>
            </a:r>
            <a:r>
              <a:rPr lang="en-US" sz="2800" dirty="0"/>
              <a:t> length: </a:t>
            </a:r>
            <a:r>
              <a:rPr lang="en-US" sz="2800" b="1" dirty="0"/>
              <a:t>512 </a:t>
            </a:r>
            <a:r>
              <a:rPr lang="en-US" sz="2800" b="1" dirty="0" smtClean="0"/>
              <a:t>cells/</a:t>
            </a:r>
            <a:r>
              <a:rPr lang="en-US" sz="2800" b="1" dirty="0" err="1" smtClean="0"/>
              <a:t>bitline</a:t>
            </a:r>
            <a:endParaRPr lang="en-US" sz="2800" b="1" dirty="0"/>
          </a:p>
          <a:p>
            <a:pPr lvl="1">
              <a:lnSpc>
                <a:spcPct val="85000"/>
              </a:lnSpc>
            </a:pPr>
            <a:r>
              <a:rPr lang="en-US" sz="2800" dirty="0"/>
              <a:t>Near segment length: 1-256 cells</a:t>
            </a:r>
          </a:p>
          <a:p>
            <a:pPr>
              <a:lnSpc>
                <a:spcPct val="85000"/>
              </a:lnSpc>
            </a:pPr>
            <a:endParaRPr lang="en-US" sz="3200" b="1" dirty="0" smtClean="0"/>
          </a:p>
          <a:p>
            <a:pPr lvl="1">
              <a:lnSpc>
                <a:spcPct val="85000"/>
              </a:lnSpc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275524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   Single-Core: Performance &amp; Power  </a:t>
            </a:r>
            <a:endParaRPr lang="en-US" dirty="0"/>
          </a:p>
        </p:txBody>
      </p:sp>
      <p:graphicFrame>
        <p:nvGraphicFramePr>
          <p:cNvPr id="19" name="Chart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0690480"/>
              </p:ext>
            </p:extLst>
          </p:nvPr>
        </p:nvGraphicFramePr>
        <p:xfrm>
          <a:off x="711281" y="914400"/>
          <a:ext cx="3479719" cy="42479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0" name="Chart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5548788"/>
              </p:ext>
            </p:extLst>
          </p:nvPr>
        </p:nvGraphicFramePr>
        <p:xfrm>
          <a:off x="5079764" y="914400"/>
          <a:ext cx="3749911" cy="4260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1" name="Rectangle 20"/>
          <p:cNvSpPr/>
          <p:nvPr/>
        </p:nvSpPr>
        <p:spPr>
          <a:xfrm rot="16200000">
            <a:off x="-1467629" y="2951968"/>
            <a:ext cx="4002060" cy="609602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IPC Improvement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 rot="16200000">
            <a:off x="2904343" y="2951969"/>
            <a:ext cx="4002060" cy="609602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Normalized Power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25" name="TextBox 1"/>
          <p:cNvSpPr txBox="1"/>
          <p:nvPr/>
        </p:nvSpPr>
        <p:spPr>
          <a:xfrm>
            <a:off x="2438400" y="1600200"/>
            <a:ext cx="2023544" cy="61912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="1" baseline="0" smtClean="0">
                <a:solidFill>
                  <a:schemeClr val="accent3">
                    <a:lumMod val="50000"/>
                  </a:schemeClr>
                </a:solidFill>
              </a:rPr>
              <a:t>12.7%</a:t>
            </a:r>
            <a:endParaRPr lang="en-US" sz="2800" b="1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endParaRPr lang="en-US" sz="2800" b="1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6" name="TextBox 1"/>
          <p:cNvSpPr txBox="1"/>
          <p:nvPr/>
        </p:nvSpPr>
        <p:spPr>
          <a:xfrm>
            <a:off x="7484533" y="1627143"/>
            <a:ext cx="1876425" cy="64936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="1" baseline="0" dirty="0" smtClean="0">
                <a:solidFill>
                  <a:schemeClr val="accent3">
                    <a:lumMod val="50000"/>
                  </a:schemeClr>
                </a:solidFill>
              </a:rPr>
              <a:t>–23%</a:t>
            </a:r>
            <a:endParaRPr lang="en-US" sz="2800" b="1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endParaRPr lang="en-US" sz="2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6724" y="5257800"/>
            <a:ext cx="86010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solidFill>
                  <a:schemeClr val="accent1">
                    <a:lumMod val="75000"/>
                  </a:schemeClr>
                </a:solidFill>
              </a:rPr>
              <a:t>Using near segment as a cache improves performance and reduces power consumption</a:t>
            </a:r>
            <a:endParaRPr lang="en-US" sz="32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Down Arrow 2"/>
          <p:cNvSpPr/>
          <p:nvPr/>
        </p:nvSpPr>
        <p:spPr>
          <a:xfrm>
            <a:off x="7743825" y="1607387"/>
            <a:ext cx="304800" cy="725563"/>
          </a:xfrm>
          <a:prstGeom prst="downArrow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21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9" grpId="0">
        <p:bldAsOne/>
      </p:bldGraphic>
      <p:bldGraphic spid="20" grpId="0">
        <p:bldAsOne/>
      </p:bldGraphic>
      <p:bldP spid="21" grpId="0"/>
      <p:bldP spid="22" grpId="0"/>
      <p:bldP spid="25" grpId="0"/>
      <p:bldP spid="26" grpId="0"/>
      <p:bldP spid="11" grpId="0"/>
      <p:bldP spid="3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0"/>
            <a:ext cx="9144001" cy="838200"/>
          </a:xfrm>
        </p:spPr>
        <p:txBody>
          <a:bodyPr>
            <a:normAutofit fontScale="90000"/>
          </a:bodyPr>
          <a:lstStyle/>
          <a:p>
            <a:r>
              <a:rPr lang="en-US" smtClean="0"/>
              <a:t>   Single-Core: Varying Near Segment Length</a:t>
            </a:r>
            <a:endParaRPr lang="en-US"/>
          </a:p>
        </p:txBody>
      </p:sp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9729642"/>
              </p:ext>
            </p:extLst>
          </p:nvPr>
        </p:nvGraphicFramePr>
        <p:xfrm>
          <a:off x="-2971800" y="914401"/>
          <a:ext cx="12513547" cy="4495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66724" y="5399782"/>
            <a:ext cx="86010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solidFill>
                  <a:schemeClr val="accent1">
                    <a:lumMod val="75000"/>
                  </a:schemeClr>
                </a:solidFill>
              </a:rPr>
              <a:t>By adjusting the near segment length, we can trade off cache capacity for cache latency  </a:t>
            </a:r>
            <a:endParaRPr lang="en-US" sz="32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Left Arrow 8"/>
          <p:cNvSpPr/>
          <p:nvPr/>
        </p:nvSpPr>
        <p:spPr>
          <a:xfrm flipH="1">
            <a:off x="1864894" y="2667000"/>
            <a:ext cx="6553204" cy="928686"/>
          </a:xfrm>
          <a:prstGeom prst="leftArrow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9728" rtlCol="0" anchor="ctr"/>
          <a:lstStyle/>
          <a:p>
            <a:pPr algn="ctr"/>
            <a:r>
              <a:rPr lang="en-US" sz="3200" b="1" dirty="0" smtClean="0">
                <a:solidFill>
                  <a:srgbClr val="008000"/>
                </a:solidFill>
              </a:rPr>
              <a:t>Larger cache capacity</a:t>
            </a:r>
            <a:endParaRPr lang="en-US" sz="3200" b="1" dirty="0">
              <a:solidFill>
                <a:srgbClr val="008000"/>
              </a:solidFill>
            </a:endParaRPr>
          </a:p>
        </p:txBody>
      </p:sp>
      <p:sp>
        <p:nvSpPr>
          <p:cNvPr id="10" name="Left Arrow 9"/>
          <p:cNvSpPr/>
          <p:nvPr/>
        </p:nvSpPr>
        <p:spPr>
          <a:xfrm flipH="1">
            <a:off x="1864894" y="3643314"/>
            <a:ext cx="6553203" cy="928686"/>
          </a:xfrm>
          <a:prstGeom prst="lef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109728" rtlCol="0" anchor="ctr"/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</a:rPr>
              <a:t>Higher caching latency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5554135" y="1524000"/>
            <a:ext cx="762000" cy="685800"/>
          </a:xfrm>
          <a:prstGeom prst="ellipse">
            <a:avLst/>
          </a:prstGeom>
          <a:noFill/>
          <a:ln w="508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"/>
          <p:cNvSpPr txBox="1"/>
          <p:nvPr/>
        </p:nvSpPr>
        <p:spPr>
          <a:xfrm>
            <a:off x="6172204" y="838200"/>
            <a:ext cx="2285999" cy="101048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="1" baseline="0" dirty="0" smtClean="0">
                <a:solidFill>
                  <a:srgbClr val="008000"/>
                </a:solidFill>
              </a:rPr>
              <a:t>Maximum IPC</a:t>
            </a:r>
            <a:r>
              <a:rPr lang="en-US" sz="2800" b="1" dirty="0" smtClean="0">
                <a:solidFill>
                  <a:srgbClr val="008000"/>
                </a:solidFill>
              </a:rPr>
              <a:t> Improvement</a:t>
            </a:r>
            <a:endParaRPr lang="en-US" sz="2800" b="1" dirty="0">
              <a:solidFill>
                <a:srgbClr val="008000"/>
              </a:solidFill>
            </a:endParaRPr>
          </a:p>
          <a:p>
            <a:pPr algn="ctr"/>
            <a:endParaRPr lang="en-US" sz="28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5802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AsOne/>
      </p:bldGraphic>
      <p:bldP spid="7" grpId="0"/>
      <p:bldP spid="9" grpId="1" animBg="1"/>
      <p:bldP spid="10" grpId="0" animBg="1"/>
      <p:bldP spid="3" grpId="0" animBg="1"/>
      <p:bldP spid="11" grpId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smtClean="0"/>
              <a:t>   Dual-Core Evaluation</a:t>
            </a:r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305834" y="914400"/>
            <a:ext cx="8533365" cy="518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 smtClean="0"/>
              <a:t>We categorize single-core benchmarks into two categories</a:t>
            </a:r>
          </a:p>
          <a:p>
            <a:pPr marL="914400" lvl="1" indent="-457200">
              <a:lnSpc>
                <a:spcPct val="90000"/>
              </a:lnSpc>
              <a:buFont typeface="+mj-lt"/>
              <a:buAutoNum type="arabicPeriod"/>
            </a:pP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</a:rPr>
              <a:t>Sens</a:t>
            </a:r>
            <a:r>
              <a:rPr lang="en-US" sz="2800" dirty="0" smtClean="0"/>
              <a:t>: benchmarks whose performance is </a:t>
            </a:r>
            <a:r>
              <a:rPr lang="en-US" sz="2800" b="1" i="1" dirty="0" smtClean="0"/>
              <a:t>sensitive</a:t>
            </a:r>
            <a:r>
              <a:rPr lang="en-US" sz="2800" dirty="0" smtClean="0"/>
              <a:t> to near segment capacity</a:t>
            </a:r>
          </a:p>
          <a:p>
            <a:pPr marL="914400" lvl="1" indent="-457200">
              <a:lnSpc>
                <a:spcPct val="90000"/>
              </a:lnSpc>
              <a:buFont typeface="+mj-lt"/>
              <a:buAutoNum type="arabicPeriod"/>
            </a:pP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</a:rPr>
              <a:t>Insens</a:t>
            </a:r>
            <a:r>
              <a:rPr lang="en-US" sz="2800" dirty="0" smtClean="0"/>
              <a:t>: </a:t>
            </a:r>
            <a:r>
              <a:rPr lang="en-US" sz="2800" dirty="0"/>
              <a:t>benchmarks whose performance is </a:t>
            </a:r>
            <a:r>
              <a:rPr lang="en-US" sz="2800" b="1" i="1" dirty="0" smtClean="0"/>
              <a:t>insensitive</a:t>
            </a:r>
            <a:r>
              <a:rPr lang="en-US" sz="2800" dirty="0" smtClean="0"/>
              <a:t> </a:t>
            </a:r>
            <a:r>
              <a:rPr lang="en-US" sz="2800" dirty="0"/>
              <a:t>to near segment </a:t>
            </a:r>
            <a:r>
              <a:rPr lang="en-US" sz="2800" dirty="0" smtClean="0"/>
              <a:t>capacity</a:t>
            </a:r>
            <a:endParaRPr lang="en-US" sz="3200" dirty="0" smtClean="0"/>
          </a:p>
          <a:p>
            <a:pPr>
              <a:lnSpc>
                <a:spcPct val="90000"/>
              </a:lnSpc>
            </a:pPr>
            <a:endParaRPr lang="en-US" sz="3200" dirty="0" smtClean="0"/>
          </a:p>
          <a:p>
            <a:pPr>
              <a:lnSpc>
                <a:spcPct val="90000"/>
              </a:lnSpc>
            </a:pPr>
            <a:r>
              <a:rPr lang="en-US" sz="3200" dirty="0" smtClean="0"/>
              <a:t>Dual-core workload categorization</a:t>
            </a:r>
          </a:p>
          <a:p>
            <a:pPr marL="971550" lvl="1" indent="-514350">
              <a:lnSpc>
                <a:spcPct val="90000"/>
              </a:lnSpc>
              <a:buFont typeface="+mj-lt"/>
              <a:buAutoNum type="arabicPeriod"/>
            </a:pPr>
            <a:r>
              <a:rPr lang="en-US" sz="2800" b="1" dirty="0" err="1" smtClean="0"/>
              <a:t>Sens</a:t>
            </a:r>
            <a:r>
              <a:rPr lang="en-US" sz="2800" b="1" dirty="0" smtClean="0"/>
              <a:t>/</a:t>
            </a:r>
            <a:r>
              <a:rPr lang="en-US" sz="2800" b="1" dirty="0" err="1" smtClean="0"/>
              <a:t>Sens</a:t>
            </a:r>
            <a:endParaRPr lang="en-US" sz="2800" b="1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971550" lvl="1" indent="-514350">
              <a:lnSpc>
                <a:spcPct val="90000"/>
              </a:lnSpc>
              <a:buFont typeface="+mj-lt"/>
              <a:buAutoNum type="arabicPeriod"/>
            </a:pPr>
            <a:r>
              <a:rPr lang="en-US" sz="2800" b="1" dirty="0" err="1" smtClean="0"/>
              <a:t>Sens</a:t>
            </a:r>
            <a:r>
              <a:rPr lang="en-US" sz="2800" b="1" dirty="0" smtClean="0"/>
              <a:t>/</a:t>
            </a:r>
            <a:r>
              <a:rPr lang="en-US" sz="2800" b="1" dirty="0" err="1" smtClean="0"/>
              <a:t>Insens</a:t>
            </a:r>
            <a:endParaRPr lang="en-US" dirty="0" smtClean="0"/>
          </a:p>
          <a:p>
            <a:pPr marL="971550" lvl="1" indent="-514350">
              <a:lnSpc>
                <a:spcPct val="90000"/>
              </a:lnSpc>
              <a:buFont typeface="+mj-lt"/>
              <a:buAutoNum type="arabicPeriod"/>
            </a:pPr>
            <a:r>
              <a:rPr lang="en-US" sz="2800" b="1" dirty="0" err="1" smtClean="0"/>
              <a:t>Insens</a:t>
            </a:r>
            <a:r>
              <a:rPr lang="en-US" sz="2800" b="1" dirty="0" smtClean="0"/>
              <a:t>/</a:t>
            </a:r>
            <a:r>
              <a:rPr lang="en-US" sz="2800" b="1" dirty="0" err="1" smtClean="0"/>
              <a:t>Insens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21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   Dual-Core: </a:t>
            </a:r>
            <a:r>
              <a:rPr lang="en-US" dirty="0" err="1" smtClean="0"/>
              <a:t>Sens</a:t>
            </a:r>
            <a:r>
              <a:rPr lang="en-US" dirty="0" smtClean="0"/>
              <a:t>/</a:t>
            </a:r>
            <a:r>
              <a:rPr lang="en-US" dirty="0" err="1" smtClean="0"/>
              <a:t>Sens</a:t>
            </a:r>
            <a:endParaRPr lang="en-US" dirty="0"/>
          </a:p>
        </p:txBody>
      </p:sp>
      <p:graphicFrame>
        <p:nvGraphicFramePr>
          <p:cNvPr id="15" name="Chart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0553777"/>
              </p:ext>
            </p:extLst>
          </p:nvPr>
        </p:nvGraphicFramePr>
        <p:xfrm>
          <a:off x="838202" y="914402"/>
          <a:ext cx="8077198" cy="36039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" name="Rectangle 17"/>
          <p:cNvSpPr/>
          <p:nvPr/>
        </p:nvSpPr>
        <p:spPr>
          <a:xfrm rot="16200000">
            <a:off x="-1230487" y="2373488"/>
            <a:ext cx="3680178" cy="609602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Performance </a:t>
            </a:r>
            <a:r>
              <a:rPr lang="en-US" sz="2800" b="1" dirty="0" err="1" smtClean="0">
                <a:solidFill>
                  <a:schemeClr val="tx1"/>
                </a:solidFill>
              </a:rPr>
              <a:t>Improv</a:t>
            </a:r>
            <a:r>
              <a:rPr lang="en-US" sz="2800" b="1" dirty="0" smtClean="0">
                <a:solidFill>
                  <a:schemeClr val="tx1"/>
                </a:solidFill>
              </a:rPr>
              <a:t>.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0524" y="5968424"/>
            <a:ext cx="9286876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solidFill>
                  <a:schemeClr val="accent1">
                    <a:lumMod val="75000"/>
                  </a:schemeClr>
                </a:solidFill>
              </a:rPr>
              <a:t>BBC/WMC show more </a:t>
            </a:r>
            <a:r>
              <a:rPr lang="en-US" sz="3200" b="1" i="1" dirty="0" err="1" smtClean="0">
                <a:solidFill>
                  <a:schemeClr val="accent1">
                    <a:lumMod val="75000"/>
                  </a:schemeClr>
                </a:solidFill>
              </a:rPr>
              <a:t>perf</a:t>
            </a:r>
            <a:r>
              <a:rPr lang="en-US" sz="3200" b="1" i="1" dirty="0" smtClean="0">
                <a:solidFill>
                  <a:schemeClr val="accent1">
                    <a:lumMod val="75000"/>
                  </a:schemeClr>
                </a:solidFill>
              </a:rPr>
              <a:t>. improvement</a:t>
            </a:r>
            <a:endParaRPr lang="en-US" sz="32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676402" y="4191000"/>
            <a:ext cx="6858000" cy="663224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Near segment length (cells)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0524" y="4800600"/>
            <a:ext cx="87534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solidFill>
                  <a:schemeClr val="accent1">
                    <a:lumMod val="75000"/>
                  </a:schemeClr>
                </a:solidFill>
              </a:rPr>
              <a:t>Larger near segment capacity leads to higher performance improvement in sensitive workloads</a:t>
            </a:r>
            <a:endParaRPr lang="en-US" sz="32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407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5" grpId="0">
        <p:bldAsOne/>
      </p:bldGraphic>
      <p:bldP spid="18" grpId="0"/>
      <p:bldP spid="13" grpId="0"/>
      <p:bldP spid="10" grpId="0"/>
      <p:bldP spid="11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   Dual-Core: </a:t>
            </a:r>
            <a:r>
              <a:rPr lang="en-US" dirty="0" err="1" smtClean="0"/>
              <a:t>Sens</a:t>
            </a:r>
            <a:r>
              <a:rPr lang="en-US" dirty="0" smtClean="0"/>
              <a:t>/</a:t>
            </a:r>
            <a:r>
              <a:rPr lang="en-US" dirty="0" err="1" smtClean="0"/>
              <a:t>Insens</a:t>
            </a:r>
            <a:r>
              <a:rPr lang="en-US" dirty="0"/>
              <a:t> </a:t>
            </a:r>
            <a:r>
              <a:rPr lang="en-US" dirty="0" smtClean="0"/>
              <a:t>&amp; </a:t>
            </a:r>
            <a:r>
              <a:rPr lang="en-US" dirty="0" err="1" smtClean="0"/>
              <a:t>Insens</a:t>
            </a:r>
            <a:r>
              <a:rPr lang="en-US" dirty="0" smtClean="0"/>
              <a:t>/</a:t>
            </a:r>
            <a:r>
              <a:rPr lang="en-US" dirty="0" err="1" smtClean="0"/>
              <a:t>Insens</a:t>
            </a:r>
            <a:endParaRPr lang="en-US" dirty="0"/>
          </a:p>
        </p:txBody>
      </p:sp>
      <p:graphicFrame>
        <p:nvGraphicFramePr>
          <p:cNvPr id="16" name="Chart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0653276"/>
              </p:ext>
            </p:extLst>
          </p:nvPr>
        </p:nvGraphicFramePr>
        <p:xfrm>
          <a:off x="466724" y="1066801"/>
          <a:ext cx="8396669" cy="4038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381000" y="4953000"/>
            <a:ext cx="86010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solidFill>
                  <a:schemeClr val="accent1">
                    <a:lumMod val="75000"/>
                  </a:schemeClr>
                </a:solidFill>
              </a:rPr>
              <a:t>Using near segment as a cache provides high performance improvement regardless of near segment capacity</a:t>
            </a:r>
            <a:endParaRPr lang="en-US" sz="32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 rot="16200000">
            <a:off x="-1230487" y="2373488"/>
            <a:ext cx="3680178" cy="609602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Performance </a:t>
            </a:r>
            <a:r>
              <a:rPr lang="en-US" sz="2800" b="1" dirty="0" err="1" smtClean="0">
                <a:solidFill>
                  <a:schemeClr val="tx1"/>
                </a:solidFill>
              </a:rPr>
              <a:t>Improv</a:t>
            </a:r>
            <a:r>
              <a:rPr lang="en-US" sz="2800" b="1" dirty="0" smtClean="0">
                <a:solidFill>
                  <a:schemeClr val="tx1"/>
                </a:solidFill>
              </a:rPr>
              <a:t>.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1872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   Other Mechanisms &amp; Results in Paper</a:t>
            </a:r>
            <a:endParaRPr lang="en-US" dirty="0"/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305834" y="914400"/>
            <a:ext cx="8533365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 smtClean="0">
                <a:solidFill>
                  <a:srgbClr val="0000FF"/>
                </a:solidFill>
              </a:rPr>
              <a:t>More mechanisms </a:t>
            </a:r>
            <a:r>
              <a:rPr lang="en-US" dirty="0" smtClean="0">
                <a:solidFill>
                  <a:srgbClr val="0000FF"/>
                </a:solidFill>
              </a:rPr>
              <a:t>for leveraging TL-DRAM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Hardware-managed </a:t>
            </a:r>
            <a:r>
              <a:rPr lang="en-US" sz="2600" b="1" i="1" dirty="0" smtClean="0"/>
              <a:t>exclusive</a:t>
            </a:r>
            <a:r>
              <a:rPr lang="en-US" sz="2600" dirty="0" smtClean="0"/>
              <a:t> caching mechanism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Profile-based page mapping to near segment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>
                <a:solidFill>
                  <a:srgbClr val="008000"/>
                </a:solidFill>
              </a:rPr>
              <a:t>TL-DRAM improves performance and reduces power consumption with other mechanisms</a:t>
            </a:r>
          </a:p>
          <a:p>
            <a:pPr>
              <a:lnSpc>
                <a:spcPct val="90000"/>
              </a:lnSpc>
            </a:pPr>
            <a:r>
              <a:rPr lang="en-US" b="1" dirty="0" smtClean="0">
                <a:solidFill>
                  <a:srgbClr val="0000FF"/>
                </a:solidFill>
              </a:rPr>
              <a:t>More than two </a:t>
            </a:r>
            <a:r>
              <a:rPr lang="en-US" b="1" dirty="0">
                <a:solidFill>
                  <a:srgbClr val="0000FF"/>
                </a:solidFill>
              </a:rPr>
              <a:t>t</a:t>
            </a:r>
            <a:r>
              <a:rPr lang="en-US" b="1" dirty="0" smtClean="0">
                <a:solidFill>
                  <a:srgbClr val="0000FF"/>
                </a:solidFill>
              </a:rPr>
              <a:t>iers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Latency evaluation for three-tier TL-DRAM</a:t>
            </a:r>
            <a:endParaRPr lang="en-US" sz="2600" dirty="0"/>
          </a:p>
          <a:p>
            <a:pPr>
              <a:lnSpc>
                <a:spcPct val="90000"/>
              </a:lnSpc>
            </a:pPr>
            <a:r>
              <a:rPr lang="en-US" b="1" dirty="0" smtClean="0">
                <a:solidFill>
                  <a:srgbClr val="0000FF"/>
                </a:solidFill>
              </a:rPr>
              <a:t>Detailed circuit evaluation</a:t>
            </a:r>
            <a:r>
              <a:rPr lang="en-US" dirty="0" smtClean="0">
                <a:solidFill>
                  <a:srgbClr val="0000FF"/>
                </a:solidFill>
              </a:rPr>
              <a:t>                                               </a:t>
            </a:r>
            <a:r>
              <a:rPr lang="en-US" dirty="0" smtClean="0"/>
              <a:t>for DRAM latency and power consumption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Examination of </a:t>
            </a:r>
            <a:r>
              <a:rPr lang="en-US" sz="2600" dirty="0" err="1" smtClean="0"/>
              <a:t>tRC</a:t>
            </a:r>
            <a:r>
              <a:rPr lang="en-US" sz="2600" dirty="0" smtClean="0"/>
              <a:t> and </a:t>
            </a:r>
            <a:r>
              <a:rPr lang="en-US" sz="2600" dirty="0" err="1" smtClean="0"/>
              <a:t>tRCD</a:t>
            </a:r>
            <a:endParaRPr lang="en-US" sz="2600" dirty="0" smtClean="0"/>
          </a:p>
          <a:p>
            <a:pPr>
              <a:lnSpc>
                <a:spcPct val="90000"/>
              </a:lnSpc>
            </a:pPr>
            <a:r>
              <a:rPr lang="en-US" b="1" dirty="0" smtClean="0">
                <a:solidFill>
                  <a:srgbClr val="0000FF"/>
                </a:solidFill>
              </a:rPr>
              <a:t>Implementation details </a:t>
            </a:r>
            <a:r>
              <a:rPr lang="en-US" dirty="0" smtClean="0">
                <a:solidFill>
                  <a:srgbClr val="0000FF"/>
                </a:solidFill>
              </a:rPr>
              <a:t>and </a:t>
            </a:r>
            <a:r>
              <a:rPr lang="en-US" b="1" dirty="0" smtClean="0">
                <a:solidFill>
                  <a:srgbClr val="0000FF"/>
                </a:solidFill>
              </a:rPr>
              <a:t>storage cost analysis       </a:t>
            </a:r>
            <a:r>
              <a:rPr lang="en-US" dirty="0" smtClean="0"/>
              <a:t>in memory controller</a:t>
            </a:r>
            <a:endParaRPr lang="en-US" dirty="0"/>
          </a:p>
          <a:p>
            <a:pPr lvl="1">
              <a:lnSpc>
                <a:spcPct val="90000"/>
              </a:lnSpc>
            </a:pPr>
            <a:endParaRPr lang="en-US" sz="3200" dirty="0" smtClean="0"/>
          </a:p>
          <a:p>
            <a:pPr lvl="1">
              <a:lnSpc>
                <a:spcPct val="90000"/>
              </a:lnSpc>
            </a:pPr>
            <a:endParaRPr lang="en-US" sz="3200" dirty="0" smtClean="0"/>
          </a:p>
          <a:p>
            <a:pPr>
              <a:lnSpc>
                <a:spcPct val="90000"/>
              </a:lnSpc>
            </a:pPr>
            <a:endParaRPr lang="en-US" sz="32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US" sz="3200" dirty="0" smtClean="0"/>
          </a:p>
          <a:p>
            <a:pPr lvl="1">
              <a:lnSpc>
                <a:spcPct val="90000"/>
              </a:lnSpc>
            </a:pPr>
            <a:endParaRPr lang="en-US" sz="3200" dirty="0" smtClean="0"/>
          </a:p>
          <a:p>
            <a:pPr>
              <a:lnSpc>
                <a:spcPct val="90000"/>
              </a:lnSpc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19573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   </a:t>
            </a:r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9067800" cy="5410200"/>
          </a:xfrm>
        </p:spPr>
        <p:txBody>
          <a:bodyPr/>
          <a:lstStyle/>
          <a:p>
            <a:pPr marL="227013" indent="-227013"/>
            <a:r>
              <a:rPr lang="en-US" sz="2600" b="1" u="sng" dirty="0" smtClean="0">
                <a:solidFill>
                  <a:srgbClr val="FF0000"/>
                </a:solidFill>
              </a:rPr>
              <a:t>Problem</a:t>
            </a:r>
            <a:r>
              <a:rPr lang="en-US" sz="2600" b="1" dirty="0" smtClean="0">
                <a:solidFill>
                  <a:srgbClr val="FF0000"/>
                </a:solidFill>
              </a:rPr>
              <a:t>: DRAM latency is a critical performance bottleneck </a:t>
            </a:r>
          </a:p>
          <a:p>
            <a:pPr marL="227013" indent="-227013"/>
            <a:r>
              <a:rPr lang="en-US" sz="2600" b="1" u="sng" dirty="0" smtClean="0"/>
              <a:t>Our Goal</a:t>
            </a:r>
            <a:r>
              <a:rPr lang="en-US" sz="2600" dirty="0" smtClean="0"/>
              <a:t>: Reduce DRAM latency with low area cost</a:t>
            </a:r>
          </a:p>
          <a:p>
            <a:pPr marL="227013" indent="-227013"/>
            <a:r>
              <a:rPr lang="en-US" sz="2600" b="1" u="sng" dirty="0" smtClean="0"/>
              <a:t>Observation</a:t>
            </a:r>
            <a:r>
              <a:rPr lang="en-US" sz="2600" dirty="0" smtClean="0"/>
              <a:t>: Long </a:t>
            </a:r>
            <a:r>
              <a:rPr lang="en-US" sz="2600" dirty="0" err="1" smtClean="0"/>
              <a:t>bitlines</a:t>
            </a:r>
            <a:r>
              <a:rPr lang="en-US" sz="2600" dirty="0" smtClean="0"/>
              <a:t> in DRAM are the dominant source   of DRAM latency</a:t>
            </a:r>
            <a:endParaRPr lang="en-US" sz="2600" dirty="0"/>
          </a:p>
          <a:p>
            <a:pPr marL="227013" indent="-227013"/>
            <a:r>
              <a:rPr lang="en-US" sz="2600" b="1" u="sng" dirty="0" smtClean="0">
                <a:solidFill>
                  <a:srgbClr val="008000"/>
                </a:solidFill>
              </a:rPr>
              <a:t>Key Idea</a:t>
            </a:r>
            <a:r>
              <a:rPr lang="en-US" sz="2600" b="1" dirty="0" smtClean="0">
                <a:solidFill>
                  <a:srgbClr val="008000"/>
                </a:solidFill>
              </a:rPr>
              <a:t>: Divide long </a:t>
            </a:r>
            <a:r>
              <a:rPr lang="en-US" sz="2600" b="1" dirty="0" err="1" smtClean="0">
                <a:solidFill>
                  <a:srgbClr val="008000"/>
                </a:solidFill>
              </a:rPr>
              <a:t>bitlines</a:t>
            </a:r>
            <a:r>
              <a:rPr lang="en-US" sz="2600" b="1" dirty="0" smtClean="0">
                <a:solidFill>
                  <a:srgbClr val="008000"/>
                </a:solidFill>
              </a:rPr>
              <a:t> into two shorter segments</a:t>
            </a:r>
          </a:p>
          <a:p>
            <a:pPr marL="627063" lvl="1" indent="-227013"/>
            <a:r>
              <a:rPr lang="en-US" sz="2600" b="1" dirty="0" smtClean="0"/>
              <a:t>Fast </a:t>
            </a:r>
            <a:r>
              <a:rPr lang="en-US" sz="2600" b="1" dirty="0"/>
              <a:t>and slow </a:t>
            </a:r>
            <a:r>
              <a:rPr lang="en-US" sz="2600" b="1" dirty="0" smtClean="0"/>
              <a:t>segments</a:t>
            </a:r>
            <a:endParaRPr lang="en-US" sz="2600" b="1" dirty="0" smtClean="0">
              <a:solidFill>
                <a:srgbClr val="008000"/>
              </a:solidFill>
            </a:endParaRPr>
          </a:p>
          <a:p>
            <a:pPr marL="227013" indent="-227013"/>
            <a:r>
              <a:rPr lang="en-US" sz="2600" b="1" u="sng" dirty="0">
                <a:solidFill>
                  <a:srgbClr val="0000FF"/>
                </a:solidFill>
              </a:rPr>
              <a:t>Tiered-latency DRAM</a:t>
            </a:r>
            <a:r>
              <a:rPr lang="en-US" sz="2600" b="1" dirty="0"/>
              <a:t>: </a:t>
            </a:r>
            <a:r>
              <a:rPr lang="en-US" sz="2600" b="1" dirty="0" smtClean="0"/>
              <a:t>Enables </a:t>
            </a:r>
            <a:r>
              <a:rPr lang="en-US" sz="2600" b="1" dirty="0" smtClean="0">
                <a:solidFill>
                  <a:srgbClr val="0000FF"/>
                </a:solidFill>
              </a:rPr>
              <a:t>latency </a:t>
            </a:r>
            <a:r>
              <a:rPr lang="en-US" sz="2600" b="1" dirty="0">
                <a:solidFill>
                  <a:srgbClr val="0000FF"/>
                </a:solidFill>
              </a:rPr>
              <a:t>heterogeneity </a:t>
            </a:r>
            <a:r>
              <a:rPr lang="en-US" sz="2600" b="1" dirty="0"/>
              <a:t>in </a:t>
            </a:r>
            <a:r>
              <a:rPr lang="en-US" sz="2600" b="1" dirty="0" smtClean="0"/>
              <a:t>DRAM</a:t>
            </a:r>
          </a:p>
          <a:p>
            <a:pPr marL="627063" lvl="1" indent="-227013"/>
            <a:r>
              <a:rPr lang="en-US" sz="2600" b="1" dirty="0" smtClean="0">
                <a:sym typeface="Wingdings"/>
              </a:rPr>
              <a:t>Can leverage this in many ways to improve performance and reduce power consumption</a:t>
            </a:r>
            <a:endParaRPr lang="en-US" sz="2600" b="1" dirty="0" smtClean="0"/>
          </a:p>
          <a:p>
            <a:pPr marL="227013" indent="-227013"/>
            <a:r>
              <a:rPr lang="en-US" sz="2600" b="1" u="sng" dirty="0" smtClean="0"/>
              <a:t>Results</a:t>
            </a:r>
            <a:r>
              <a:rPr lang="en-US" sz="2600" dirty="0" smtClean="0"/>
              <a:t>: When the fast segment is used as a cache to the slow segment </a:t>
            </a:r>
            <a:r>
              <a:rPr lang="en-US" sz="2600" dirty="0" smtClean="0">
                <a:sym typeface="Wingdings"/>
              </a:rPr>
              <a:t> Significant performance improvement (&gt;12%) and power reduction (&gt;23%) at low area cost (3%)</a:t>
            </a:r>
            <a:endParaRPr lang="en-US" sz="2600" dirty="0" smtClean="0"/>
          </a:p>
        </p:txBody>
      </p:sp>
    </p:spTree>
    <p:extLst>
      <p:ext uri="{BB962C8B-B14F-4D97-AF65-F5344CB8AC3E}">
        <p14:creationId xmlns:p14="http://schemas.microsoft.com/office/powerpoint/2010/main" val="3948810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28600" y="1447800"/>
            <a:ext cx="8686800" cy="19240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dirty="0" smtClean="0"/>
              <a:t>Thank You</a:t>
            </a:r>
            <a:endParaRPr lang="en-US" sz="5000" b="0" i="1" dirty="0"/>
          </a:p>
        </p:txBody>
      </p:sp>
    </p:spTree>
    <p:extLst>
      <p:ext uri="{BB962C8B-B14F-4D97-AF65-F5344CB8AC3E}">
        <p14:creationId xmlns:p14="http://schemas.microsoft.com/office/powerpoint/2010/main" val="4211611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urgundy_CMU_JPG_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7554" y="5334000"/>
            <a:ext cx="3376246" cy="1219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447800"/>
            <a:ext cx="8686800" cy="1924051"/>
          </a:xfrm>
        </p:spPr>
        <p:txBody>
          <a:bodyPr>
            <a:noAutofit/>
          </a:bodyPr>
          <a:lstStyle/>
          <a:p>
            <a:pPr algn="ctr"/>
            <a:r>
              <a:rPr lang="en-US" sz="6000" smtClean="0"/>
              <a:t>Tiered-Latency DRAM:</a:t>
            </a:r>
            <a:br>
              <a:rPr lang="en-US" sz="6000" smtClean="0"/>
            </a:br>
            <a:r>
              <a:rPr lang="en-US" sz="5000" smtClean="0"/>
              <a:t>A Low Latency and A Low Cost DRAM Architecture</a:t>
            </a:r>
            <a:endParaRPr lang="en-US" sz="5000" b="0" i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038600"/>
            <a:ext cx="8077200" cy="1295400"/>
          </a:xfrm>
        </p:spPr>
        <p:txBody>
          <a:bodyPr>
            <a:noAutofit/>
          </a:bodyPr>
          <a:lstStyle/>
          <a:p>
            <a:r>
              <a:rPr lang="en-US" sz="3200" b="1" err="1" smtClean="0">
                <a:solidFill>
                  <a:schemeClr val="tx1"/>
                </a:solidFill>
              </a:rPr>
              <a:t>Donghyuk</a:t>
            </a:r>
            <a:r>
              <a:rPr lang="en-US" sz="3200" b="1" smtClean="0">
                <a:solidFill>
                  <a:schemeClr val="tx1"/>
                </a:solidFill>
              </a:rPr>
              <a:t> Lee, </a:t>
            </a:r>
            <a:r>
              <a:rPr lang="en-US" sz="3200" err="1" smtClean="0">
                <a:solidFill>
                  <a:schemeClr val="tx1"/>
                </a:solidFill>
              </a:rPr>
              <a:t>Yoongu</a:t>
            </a:r>
            <a:r>
              <a:rPr lang="en-US" sz="3200" smtClean="0">
                <a:solidFill>
                  <a:schemeClr val="tx1"/>
                </a:solidFill>
              </a:rPr>
              <a:t> Kim, </a:t>
            </a:r>
            <a:r>
              <a:rPr lang="en-US" sz="3200" err="1" smtClean="0">
                <a:solidFill>
                  <a:schemeClr val="tx1"/>
                </a:solidFill>
              </a:rPr>
              <a:t>Vivek</a:t>
            </a:r>
            <a:r>
              <a:rPr lang="en-US" sz="3200" smtClean="0">
                <a:solidFill>
                  <a:schemeClr val="tx1"/>
                </a:solidFill>
              </a:rPr>
              <a:t> </a:t>
            </a:r>
            <a:r>
              <a:rPr lang="en-US" sz="3200" err="1" smtClean="0">
                <a:solidFill>
                  <a:schemeClr val="tx1"/>
                </a:solidFill>
              </a:rPr>
              <a:t>Seshadri</a:t>
            </a:r>
            <a:r>
              <a:rPr lang="en-US" sz="3200" smtClean="0">
                <a:solidFill>
                  <a:schemeClr val="tx1"/>
                </a:solidFill>
              </a:rPr>
              <a:t>, </a:t>
            </a:r>
            <a:br>
              <a:rPr lang="en-US" sz="3200" smtClean="0">
                <a:solidFill>
                  <a:schemeClr val="tx1"/>
                </a:solidFill>
              </a:rPr>
            </a:br>
            <a:r>
              <a:rPr lang="en-US" sz="3200" smtClean="0">
                <a:solidFill>
                  <a:schemeClr val="tx1"/>
                </a:solidFill>
              </a:rPr>
              <a:t>Jamie Liu</a:t>
            </a:r>
            <a:r>
              <a:rPr lang="en-US" sz="3200">
                <a:solidFill>
                  <a:schemeClr val="tx1"/>
                </a:solidFill>
              </a:rPr>
              <a:t>, </a:t>
            </a:r>
            <a:r>
              <a:rPr lang="en-US" sz="3200" err="1">
                <a:solidFill>
                  <a:schemeClr val="tx1"/>
                </a:solidFill>
              </a:rPr>
              <a:t>Lavanya</a:t>
            </a:r>
            <a:r>
              <a:rPr lang="en-US" sz="3200">
                <a:solidFill>
                  <a:schemeClr val="tx1"/>
                </a:solidFill>
              </a:rPr>
              <a:t> Subramanian, </a:t>
            </a:r>
            <a:r>
              <a:rPr lang="en-US" sz="3200" err="1" smtClean="0">
                <a:solidFill>
                  <a:schemeClr val="tx1"/>
                </a:solidFill>
              </a:rPr>
              <a:t>Onur</a:t>
            </a:r>
            <a:r>
              <a:rPr lang="en-US" sz="3200" smtClean="0">
                <a:solidFill>
                  <a:schemeClr val="tx1"/>
                </a:solidFill>
              </a:rPr>
              <a:t> </a:t>
            </a:r>
            <a:r>
              <a:rPr lang="en-US" sz="3200" err="1" smtClean="0">
                <a:solidFill>
                  <a:schemeClr val="tx1"/>
                </a:solidFill>
              </a:rPr>
              <a:t>Mutlu</a:t>
            </a:r>
            <a:endParaRPr lang="en-US" sz="3200" smtClean="0">
              <a:solidFill>
                <a:schemeClr val="tx1"/>
              </a:solidFill>
            </a:endParaRPr>
          </a:p>
        </p:txBody>
      </p:sp>
      <p:pic>
        <p:nvPicPr>
          <p:cNvPr id="5" name="Picture 4" descr="safari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705601" y="5653112"/>
            <a:ext cx="2057399" cy="59528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382000" y="6248400"/>
            <a:ext cx="53340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041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/>
          <p:cNvSpPr txBox="1">
            <a:spLocks/>
          </p:cNvSpPr>
          <p:nvPr/>
        </p:nvSpPr>
        <p:spPr>
          <a:xfrm>
            <a:off x="0" y="0"/>
            <a:ext cx="91440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   Historical DRAM Trend</a:t>
            </a:r>
            <a:endParaRPr lang="en-US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2109880"/>
              </p:ext>
            </p:extLst>
          </p:nvPr>
        </p:nvGraphicFramePr>
        <p:xfrm>
          <a:off x="304800" y="885825"/>
          <a:ext cx="84582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248400" y="1600200"/>
            <a:ext cx="1123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accent1"/>
                </a:solidFill>
              </a:rPr>
              <a:t>16X</a:t>
            </a:r>
            <a:endParaRPr lang="en-US" sz="3600" b="1" dirty="0">
              <a:solidFill>
                <a:schemeClr val="accent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48400" y="3276600"/>
            <a:ext cx="1123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smtClean="0">
                <a:solidFill>
                  <a:schemeClr val="accent2"/>
                </a:solidFill>
              </a:rPr>
              <a:t>-20%</a:t>
            </a:r>
            <a:endParaRPr lang="en-US" sz="3600" b="1">
              <a:solidFill>
                <a:schemeClr val="accent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5715000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smtClean="0">
                <a:solidFill>
                  <a:srgbClr val="FF0000"/>
                </a:solidFill>
              </a:rPr>
              <a:t>DRAM latency continues to be a critical bottleneck</a:t>
            </a:r>
            <a:endParaRPr lang="en-US" sz="3200" i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5268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Chart bld="series"/>
        </p:bldSub>
      </p:bldGraphic>
      <p:bldP spid="2" grpId="0"/>
      <p:bldP spid="9" grpId="0"/>
      <p:bldP spid="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28600" y="1447800"/>
            <a:ext cx="8686800" cy="19240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dirty="0" smtClean="0"/>
              <a:t>Backup Slides</a:t>
            </a:r>
            <a:endParaRPr lang="en-US" sz="5000" b="0" i="1" dirty="0"/>
          </a:p>
        </p:txBody>
      </p:sp>
    </p:spTree>
    <p:extLst>
      <p:ext uri="{BB962C8B-B14F-4D97-AF65-F5344CB8AC3E}">
        <p14:creationId xmlns:p14="http://schemas.microsoft.com/office/powerpoint/2010/main" val="321783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   Storage Cost in Memory Controller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05834" y="838200"/>
            <a:ext cx="8533365" cy="5715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b="1" dirty="0" smtClean="0"/>
              <a:t>Organization</a:t>
            </a:r>
          </a:p>
          <a:p>
            <a:pPr lvl="1">
              <a:lnSpc>
                <a:spcPct val="90000"/>
              </a:lnSpc>
            </a:pPr>
            <a:r>
              <a:rPr lang="en-US" sz="2800" dirty="0" err="1" smtClean="0"/>
              <a:t>Bitline</a:t>
            </a:r>
            <a:r>
              <a:rPr lang="en-US" sz="2800" dirty="0" smtClean="0"/>
              <a:t> Length: 512 cells/</a:t>
            </a:r>
            <a:r>
              <a:rPr lang="en-US" sz="2800" dirty="0" err="1" smtClean="0"/>
              <a:t>bitline</a:t>
            </a:r>
            <a:endParaRPr lang="en-US" sz="2800" dirty="0" smtClean="0"/>
          </a:p>
          <a:p>
            <a:pPr lvl="1">
              <a:lnSpc>
                <a:spcPct val="90000"/>
              </a:lnSpc>
            </a:pPr>
            <a:r>
              <a:rPr lang="en-US" sz="2800" dirty="0" smtClean="0"/>
              <a:t>Near Segment Length: 32 cells</a:t>
            </a:r>
          </a:p>
          <a:p>
            <a:pPr lvl="1">
              <a:lnSpc>
                <a:spcPct val="90000"/>
              </a:lnSpc>
            </a:pPr>
            <a:r>
              <a:rPr lang="en-US" sz="2800" dirty="0" smtClean="0"/>
              <a:t>Far Segment Length</a:t>
            </a:r>
            <a:r>
              <a:rPr lang="en-US" sz="2800" dirty="0" smtClean="0"/>
              <a:t>: 480 cells</a:t>
            </a:r>
            <a:endParaRPr lang="en-US" sz="2800" dirty="0" smtClean="0"/>
          </a:p>
          <a:p>
            <a:pPr lvl="1">
              <a:lnSpc>
                <a:spcPct val="90000"/>
              </a:lnSpc>
            </a:pPr>
            <a:r>
              <a:rPr lang="en-US" sz="2800" b="1" dirty="0" smtClean="0"/>
              <a:t>Inclusive Caching</a:t>
            </a:r>
          </a:p>
          <a:p>
            <a:pPr>
              <a:lnSpc>
                <a:spcPct val="90000"/>
              </a:lnSpc>
            </a:pPr>
            <a:r>
              <a:rPr lang="en-US" sz="3200" b="1" dirty="0" smtClean="0"/>
              <a:t>Simple caching</a:t>
            </a:r>
            <a:r>
              <a:rPr lang="en-US" sz="3200" dirty="0" smtClean="0"/>
              <a:t> and </a:t>
            </a:r>
            <a:r>
              <a:rPr lang="en-US" sz="3200" b="1" dirty="0" smtClean="0"/>
              <a:t>wait-minimized caching</a:t>
            </a:r>
          </a:p>
          <a:p>
            <a:pPr lvl="1">
              <a:lnSpc>
                <a:spcPct val="90000"/>
              </a:lnSpc>
            </a:pPr>
            <a:r>
              <a:rPr lang="en-US" sz="2800" dirty="0" smtClean="0"/>
              <a:t>Tag Storage: </a:t>
            </a:r>
            <a:r>
              <a:rPr lang="en-US" sz="2800" dirty="0" smtClean="0"/>
              <a:t>9 KB</a:t>
            </a:r>
            <a:endParaRPr lang="en-US" sz="2800" dirty="0" smtClean="0"/>
          </a:p>
          <a:p>
            <a:pPr lvl="1">
              <a:lnSpc>
                <a:spcPct val="90000"/>
              </a:lnSpc>
            </a:pPr>
            <a:r>
              <a:rPr lang="en-US" sz="2800" dirty="0" smtClean="0"/>
              <a:t>Replace Information: </a:t>
            </a:r>
            <a:r>
              <a:rPr lang="en-US" sz="2800" dirty="0" smtClean="0"/>
              <a:t>5 KB</a:t>
            </a: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3200" b="1" dirty="0" smtClean="0"/>
              <a:t>Benefit-based caching</a:t>
            </a:r>
          </a:p>
          <a:p>
            <a:pPr lvl="1">
              <a:lnSpc>
                <a:spcPct val="90000"/>
              </a:lnSpc>
            </a:pPr>
            <a:r>
              <a:rPr lang="en-US" sz="2800" dirty="0" smtClean="0"/>
              <a:t>Tag storage: </a:t>
            </a:r>
            <a:r>
              <a:rPr lang="en-US" sz="2800" dirty="0" smtClean="0"/>
              <a:t>9 KB</a:t>
            </a:r>
            <a:endParaRPr lang="en-US" sz="2800" dirty="0" smtClean="0"/>
          </a:p>
          <a:p>
            <a:pPr lvl="1">
              <a:lnSpc>
                <a:spcPct val="90000"/>
              </a:lnSpc>
            </a:pPr>
            <a:r>
              <a:rPr lang="en-US" sz="2800" dirty="0" smtClean="0"/>
              <a:t>Replace Information: </a:t>
            </a:r>
            <a:r>
              <a:rPr lang="en-US" sz="2800" dirty="0" smtClean="0"/>
              <a:t>8 KB                                              </a:t>
            </a:r>
            <a:r>
              <a:rPr lang="en-US" sz="2800" dirty="0" smtClean="0"/>
              <a:t>(</a:t>
            </a:r>
            <a:r>
              <a:rPr lang="en-US" sz="2800" dirty="0" smtClean="0"/>
              <a:t>8 bit </a:t>
            </a:r>
            <a:r>
              <a:rPr lang="en-US" sz="2800" dirty="0" smtClean="0"/>
              <a:t>benefit field/near segment row)</a:t>
            </a:r>
          </a:p>
          <a:p>
            <a:pPr lvl="1">
              <a:lnSpc>
                <a:spcPct val="90000"/>
              </a:lnSpc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411705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3865001"/>
              </p:ext>
            </p:extLst>
          </p:nvPr>
        </p:nvGraphicFramePr>
        <p:xfrm>
          <a:off x="609600" y="2031253"/>
          <a:ext cx="8534399" cy="40760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   Hardware-managed Exclusive Cache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05834" y="838200"/>
            <a:ext cx="8533365" cy="152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 smtClean="0"/>
              <a:t>Near and Far segment: Main memory</a:t>
            </a:r>
          </a:p>
          <a:p>
            <a:pPr>
              <a:lnSpc>
                <a:spcPct val="90000"/>
              </a:lnSpc>
            </a:pPr>
            <a:r>
              <a:rPr lang="en-US" sz="3200" dirty="0" smtClean="0"/>
              <a:t>Caching: Swapping near and far segment row</a:t>
            </a:r>
          </a:p>
          <a:p>
            <a:pPr lvl="1">
              <a:lnSpc>
                <a:spcPct val="90000"/>
              </a:lnSpc>
            </a:pPr>
            <a:r>
              <a:rPr lang="en-US" sz="2800" dirty="0" smtClean="0"/>
              <a:t>Need one dummy row to swap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6724" y="5638800"/>
            <a:ext cx="86010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solidFill>
                  <a:schemeClr val="accent1">
                    <a:lumMod val="75000"/>
                  </a:schemeClr>
                </a:solidFill>
              </a:rPr>
              <a:t>Performance improvement is lower than Inclusive caching due to high swapping latency</a:t>
            </a:r>
            <a:endParaRPr lang="en-US" sz="32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743200" y="3547533"/>
            <a:ext cx="914400" cy="609602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7.2%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563534" y="3414887"/>
            <a:ext cx="1066800" cy="609602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8.9%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462889" y="3158067"/>
            <a:ext cx="1066800" cy="609602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9.9%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290711" y="3242731"/>
            <a:ext cx="914400" cy="609602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9.4%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190066" y="2895598"/>
            <a:ext cx="1038578" cy="609602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11.4%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100711" y="2548465"/>
            <a:ext cx="1018822" cy="609602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14.3%</a:t>
            </a:r>
            <a:endParaRPr lang="en-US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3001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0347127"/>
              </p:ext>
            </p:extLst>
          </p:nvPr>
        </p:nvGraphicFramePr>
        <p:xfrm>
          <a:off x="152400" y="1730022"/>
          <a:ext cx="8686799" cy="40760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   Profile-Based Page Mapping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05834" y="914400"/>
            <a:ext cx="8761966" cy="114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 smtClean="0"/>
              <a:t>Operating system profiles applications and maps frequently accessed rows to the near segment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6724" y="5562600"/>
            <a:ext cx="86010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solidFill>
                  <a:schemeClr val="accent1">
                    <a:lumMod val="75000"/>
                  </a:schemeClr>
                </a:solidFill>
              </a:rPr>
              <a:t>Allocating frequently accessed rows in the near segment provides performance improvement</a:t>
            </a:r>
            <a:endParaRPr lang="en-US" sz="32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743200" y="3699933"/>
            <a:ext cx="914400" cy="609602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8.9%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648200" y="3491089"/>
            <a:ext cx="1066800" cy="609602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11.6%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77000" y="3809998"/>
            <a:ext cx="1066800" cy="609602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7.2%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206045" y="2929465"/>
            <a:ext cx="914400" cy="609602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19%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190066" y="2500489"/>
            <a:ext cx="1038578" cy="609602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24.8%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100711" y="2757311"/>
            <a:ext cx="1018822" cy="609602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21.5%</a:t>
            </a:r>
            <a:endParaRPr lang="en-US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783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>
        <p:bldAsOne/>
      </p:bldGraphic>
      <p:bldP spid="8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   Three-Tier Analysis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05834" y="914400"/>
            <a:ext cx="8533366" cy="137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b="1" dirty="0" smtClean="0"/>
              <a:t>Three tiers</a:t>
            </a:r>
          </a:p>
          <a:p>
            <a:pPr lvl="1">
              <a:lnSpc>
                <a:spcPct val="90000"/>
              </a:lnSpc>
            </a:pPr>
            <a:r>
              <a:rPr lang="en-US" sz="2800" dirty="0" smtClean="0"/>
              <a:t>Add two isolation transistors</a:t>
            </a:r>
          </a:p>
          <a:p>
            <a:pPr lvl="1">
              <a:lnSpc>
                <a:spcPct val="90000"/>
              </a:lnSpc>
            </a:pPr>
            <a:r>
              <a:rPr lang="en-US" sz="2800" dirty="0" smtClean="0"/>
              <a:t>Near/Mid/Far segment length: 32/224/256 Cells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6724" y="5562600"/>
            <a:ext cx="86010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solidFill>
                  <a:schemeClr val="accent1">
                    <a:lumMod val="75000"/>
                  </a:schemeClr>
                </a:solidFill>
              </a:rPr>
              <a:t>More tiers enable finer-grained caching and partitioning mechanisms</a:t>
            </a:r>
            <a:endParaRPr lang="en-US" sz="32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447799" y="2423159"/>
            <a:ext cx="5867401" cy="3325708"/>
            <a:chOff x="1447799" y="2423159"/>
            <a:chExt cx="5867401" cy="3325708"/>
          </a:xfrm>
        </p:grpSpPr>
        <p:graphicFrame>
          <p:nvGraphicFramePr>
            <p:cNvPr id="18" name="Chart 17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884762177"/>
                </p:ext>
              </p:extLst>
            </p:nvPr>
          </p:nvGraphicFramePr>
          <p:xfrm>
            <a:off x="2135802" y="2423159"/>
            <a:ext cx="5179398" cy="279230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20" name="Rectangle 19"/>
            <p:cNvSpPr/>
            <p:nvPr/>
          </p:nvSpPr>
          <p:spPr>
            <a:xfrm rot="16200000">
              <a:off x="679282" y="3191677"/>
              <a:ext cx="2225040" cy="688005"/>
            </a:xfrm>
            <a:prstGeom prst="rect">
              <a:avLst/>
            </a:prstGeom>
            <a:noFill/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chemeClr val="tx1"/>
                  </a:solidFill>
                </a:rPr>
                <a:t>Latency</a:t>
              </a:r>
              <a:endParaRPr lang="en-US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21" name="Content Placeholder 2"/>
            <p:cNvSpPr txBox="1">
              <a:spLocks/>
            </p:cNvSpPr>
            <p:nvPr/>
          </p:nvSpPr>
          <p:spPr>
            <a:xfrm>
              <a:off x="3389488" y="3671711"/>
              <a:ext cx="1524000" cy="381000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457200" lvl="1" indent="0">
                <a:lnSpc>
                  <a:spcPct val="90000"/>
                </a:lnSpc>
                <a:buNone/>
              </a:pPr>
              <a:r>
                <a:rPr lang="en-US" sz="2800" b="1" dirty="0" smtClean="0">
                  <a:solidFill>
                    <a:srgbClr val="0000FF"/>
                  </a:solidFill>
                </a:rPr>
                <a:t>–56%</a:t>
              </a:r>
            </a:p>
          </p:txBody>
        </p:sp>
        <p:sp>
          <p:nvSpPr>
            <p:cNvPr id="24" name="Content Placeholder 2"/>
            <p:cNvSpPr txBox="1">
              <a:spLocks/>
            </p:cNvSpPr>
            <p:nvPr/>
          </p:nvSpPr>
          <p:spPr>
            <a:xfrm>
              <a:off x="3200400" y="5063068"/>
              <a:ext cx="3581401" cy="685799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457200" lvl="1" indent="0" algn="ctr">
                <a:lnSpc>
                  <a:spcPct val="90000"/>
                </a:lnSpc>
                <a:buNone/>
              </a:pPr>
              <a:r>
                <a:rPr lang="en-US" b="1" dirty="0" smtClean="0"/>
                <a:t>Three-Tier TL-DRAM</a:t>
              </a:r>
            </a:p>
          </p:txBody>
        </p:sp>
        <p:cxnSp>
          <p:nvCxnSpPr>
            <p:cNvPr id="25" name="Straight Arrow Connector 24"/>
            <p:cNvCxnSpPr/>
            <p:nvPr/>
          </p:nvCxnSpPr>
          <p:spPr>
            <a:xfrm flipV="1">
              <a:off x="3828874" y="4529667"/>
              <a:ext cx="0" cy="914401"/>
            </a:xfrm>
            <a:prstGeom prst="straightConnector1">
              <a:avLst/>
            </a:prstGeom>
            <a:ln w="12700" cap="rnd">
              <a:solidFill>
                <a:schemeClr val="bg1">
                  <a:lumMod val="50000"/>
                </a:schemeClr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Content Placeholder 2"/>
            <p:cNvSpPr txBox="1">
              <a:spLocks/>
            </p:cNvSpPr>
            <p:nvPr/>
          </p:nvSpPr>
          <p:spPr>
            <a:xfrm>
              <a:off x="1688923" y="4758268"/>
              <a:ext cx="2209801" cy="685799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457200" lvl="1" indent="0" algn="ctr">
                <a:lnSpc>
                  <a:spcPct val="90000"/>
                </a:lnSpc>
                <a:buNone/>
              </a:pPr>
              <a:r>
                <a:rPr lang="en-US" b="1" smtClean="0"/>
                <a:t>Commodity DRAM</a:t>
              </a:r>
            </a:p>
          </p:txBody>
        </p:sp>
        <p:sp>
          <p:nvSpPr>
            <p:cNvPr id="27" name="Content Placeholder 2"/>
            <p:cNvSpPr txBox="1">
              <a:spLocks/>
            </p:cNvSpPr>
            <p:nvPr/>
          </p:nvSpPr>
          <p:spPr>
            <a:xfrm>
              <a:off x="3360829" y="4605867"/>
              <a:ext cx="3234703" cy="685799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457200" lvl="1" indent="0" algn="ctr">
                <a:lnSpc>
                  <a:spcPct val="90000"/>
                </a:lnSpc>
                <a:buNone/>
              </a:pPr>
              <a:r>
                <a:rPr lang="en-US" b="1" dirty="0" smtClean="0"/>
                <a:t>Near     Mid       Far</a:t>
              </a:r>
            </a:p>
          </p:txBody>
        </p:sp>
        <p:cxnSp>
          <p:nvCxnSpPr>
            <p:cNvPr id="28" name="Straight Arrow Connector 27"/>
            <p:cNvCxnSpPr/>
            <p:nvPr/>
          </p:nvCxnSpPr>
          <p:spPr>
            <a:xfrm flipV="1">
              <a:off x="4771852" y="4529668"/>
              <a:ext cx="0" cy="457199"/>
            </a:xfrm>
            <a:prstGeom prst="straightConnector1">
              <a:avLst/>
            </a:prstGeom>
            <a:ln w="12700" cap="rnd">
              <a:solidFill>
                <a:schemeClr val="bg1">
                  <a:lumMod val="50000"/>
                </a:schemeClr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 flipV="1">
              <a:off x="5729111" y="4529670"/>
              <a:ext cx="0" cy="457197"/>
            </a:xfrm>
            <a:prstGeom prst="straightConnector1">
              <a:avLst/>
            </a:prstGeom>
            <a:ln w="12700" cap="rnd">
              <a:solidFill>
                <a:schemeClr val="bg1">
                  <a:lumMod val="50000"/>
                </a:schemeClr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 flipV="1">
              <a:off x="2139142" y="4580467"/>
              <a:ext cx="746757" cy="228601"/>
            </a:xfrm>
            <a:prstGeom prst="straightConnector1">
              <a:avLst/>
            </a:prstGeom>
            <a:ln w="12700" cap="rnd">
              <a:solidFill>
                <a:schemeClr val="bg1">
                  <a:lumMod val="50000"/>
                </a:schemeClr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 flipV="1">
              <a:off x="2139142" y="4809069"/>
              <a:ext cx="0" cy="634999"/>
            </a:xfrm>
            <a:prstGeom prst="straightConnector1">
              <a:avLst/>
            </a:prstGeom>
            <a:ln w="12700" cap="rnd">
              <a:solidFill>
                <a:schemeClr val="bg1">
                  <a:lumMod val="50000"/>
                </a:schemeClr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 flipV="1">
              <a:off x="6595533" y="4529668"/>
              <a:ext cx="0" cy="914399"/>
            </a:xfrm>
            <a:prstGeom prst="straightConnector1">
              <a:avLst/>
            </a:prstGeom>
            <a:ln w="12700" cap="rnd">
              <a:solidFill>
                <a:schemeClr val="bg1">
                  <a:lumMod val="50000"/>
                </a:schemeClr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Content Placeholder 2"/>
            <p:cNvSpPr txBox="1">
              <a:spLocks/>
            </p:cNvSpPr>
            <p:nvPr/>
          </p:nvSpPr>
          <p:spPr>
            <a:xfrm>
              <a:off x="4343400" y="3276600"/>
              <a:ext cx="1524000" cy="381000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457200" lvl="1" indent="0">
                <a:lnSpc>
                  <a:spcPct val="90000"/>
                </a:lnSpc>
                <a:buNone/>
              </a:pPr>
              <a:r>
                <a:rPr lang="en-US" sz="2800" b="1" dirty="0" smtClean="0">
                  <a:solidFill>
                    <a:srgbClr val="0000FF"/>
                  </a:solidFill>
                </a:rPr>
                <a:t>–23%</a:t>
              </a:r>
            </a:p>
          </p:txBody>
        </p:sp>
        <p:sp>
          <p:nvSpPr>
            <p:cNvPr id="34" name="Content Placeholder 2"/>
            <p:cNvSpPr txBox="1">
              <a:spLocks/>
            </p:cNvSpPr>
            <p:nvPr/>
          </p:nvSpPr>
          <p:spPr>
            <a:xfrm>
              <a:off x="5410200" y="2438400"/>
              <a:ext cx="1371600" cy="381000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457200" lvl="1" indent="0">
                <a:lnSpc>
                  <a:spcPct val="90000"/>
                </a:lnSpc>
                <a:buNone/>
              </a:pPr>
              <a:r>
                <a:rPr lang="en-US" sz="2800" b="1" dirty="0" smtClean="0">
                  <a:solidFill>
                    <a:srgbClr val="FF0000"/>
                  </a:solidFill>
                </a:rPr>
                <a:t>57%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96995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Box 56"/>
          <p:cNvSpPr txBox="1"/>
          <p:nvPr/>
        </p:nvSpPr>
        <p:spPr>
          <a:xfrm>
            <a:off x="304800" y="4876800"/>
            <a:ext cx="85344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/>
              <a:t>DRAM Latency = </a:t>
            </a:r>
            <a:r>
              <a:rPr lang="en-US" sz="3200" b="1" i="1" dirty="0" err="1" smtClean="0">
                <a:solidFill>
                  <a:srgbClr val="FF0000"/>
                </a:solidFill>
              </a:rPr>
              <a:t>Subarray</a:t>
            </a:r>
            <a:r>
              <a:rPr lang="en-US" sz="3200" b="1" i="1" dirty="0" smtClean="0">
                <a:solidFill>
                  <a:srgbClr val="FF0000"/>
                </a:solidFill>
              </a:rPr>
              <a:t> Latency</a:t>
            </a:r>
            <a:r>
              <a:rPr lang="en-US" sz="3200" i="1" dirty="0" smtClean="0"/>
              <a:t> + I/O Latency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991600" cy="838200"/>
          </a:xfrm>
        </p:spPr>
        <p:txBody>
          <a:bodyPr>
            <a:normAutofit/>
          </a:bodyPr>
          <a:lstStyle/>
          <a:p>
            <a:r>
              <a:rPr lang="en-US" smtClean="0"/>
              <a:t>   What </a:t>
            </a:r>
            <a:r>
              <a:rPr lang="en-US"/>
              <a:t>Causes the Long Latency?</a:t>
            </a:r>
          </a:p>
        </p:txBody>
      </p:sp>
      <p:sp>
        <p:nvSpPr>
          <p:cNvPr id="490" name="Rectangle 489"/>
          <p:cNvSpPr/>
          <p:nvPr/>
        </p:nvSpPr>
        <p:spPr>
          <a:xfrm>
            <a:off x="3124203" y="762000"/>
            <a:ext cx="2743201" cy="381002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smtClean="0">
                <a:solidFill>
                  <a:schemeClr val="tx1"/>
                </a:solidFill>
              </a:rPr>
              <a:t>DRAM Chip</a:t>
            </a:r>
            <a:endParaRPr lang="en-US" sz="2800" b="1" i="1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 rot="10800000" flipV="1">
            <a:off x="3124204" y="1219200"/>
            <a:ext cx="2743200" cy="27432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>
              <a:solidFill>
                <a:schemeClr val="tx1"/>
              </a:solidFill>
            </a:endParaRPr>
          </a:p>
        </p:txBody>
      </p:sp>
      <p:cxnSp>
        <p:nvCxnSpPr>
          <p:cNvPr id="73" name="Straight Connector 72"/>
          <p:cNvCxnSpPr/>
          <p:nvPr/>
        </p:nvCxnSpPr>
        <p:spPr>
          <a:xfrm>
            <a:off x="3124203" y="4495800"/>
            <a:ext cx="2743201" cy="0"/>
          </a:xfrm>
          <a:prstGeom prst="line">
            <a:avLst/>
          </a:prstGeom>
          <a:ln w="1270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endCxn id="72" idx="2"/>
          </p:cNvCxnSpPr>
          <p:nvPr/>
        </p:nvCxnSpPr>
        <p:spPr>
          <a:xfrm flipV="1">
            <a:off x="4495804" y="3962400"/>
            <a:ext cx="0" cy="457200"/>
          </a:xfrm>
          <a:prstGeom prst="line">
            <a:avLst/>
          </a:prstGeom>
          <a:ln w="76200">
            <a:solidFill>
              <a:schemeClr val="tx1">
                <a:lumMod val="50000"/>
                <a:lumOff val="50000"/>
              </a:schemeClr>
            </a:solidFill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Rectangle 82"/>
          <p:cNvSpPr/>
          <p:nvPr/>
        </p:nvSpPr>
        <p:spPr>
          <a:xfrm>
            <a:off x="3048003" y="4038600"/>
            <a:ext cx="1371603" cy="381000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>
                <a:solidFill>
                  <a:schemeClr val="tx1"/>
                </a:solidFill>
              </a:rPr>
              <a:t>c</a:t>
            </a:r>
            <a:r>
              <a:rPr lang="en-US" sz="2800" b="1" i="1" smtClean="0">
                <a:solidFill>
                  <a:schemeClr val="tx1"/>
                </a:solidFill>
              </a:rPr>
              <a:t>hannel</a:t>
            </a:r>
            <a:endParaRPr lang="en-US" sz="2800" b="1" i="1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 rot="10800000" flipV="1">
            <a:off x="3276595" y="3276600"/>
            <a:ext cx="2438404" cy="533400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 rot="10800000" flipV="1">
            <a:off x="3276600" y="1371600"/>
            <a:ext cx="2438404" cy="1447800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>
              <a:solidFill>
                <a:schemeClr val="tx1"/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 flipV="1">
            <a:off x="4495804" y="2819400"/>
            <a:ext cx="0" cy="457200"/>
          </a:xfrm>
          <a:prstGeom prst="line">
            <a:avLst/>
          </a:prstGeom>
          <a:ln w="76200">
            <a:solidFill>
              <a:schemeClr val="tx1">
                <a:lumMod val="50000"/>
                <a:lumOff val="50000"/>
              </a:schemeClr>
            </a:solidFill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3276599" y="1371600"/>
            <a:ext cx="2438405" cy="609600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>
                <a:solidFill>
                  <a:schemeClr val="tx1"/>
                </a:solidFill>
              </a:rPr>
              <a:t>c</a:t>
            </a:r>
            <a:r>
              <a:rPr lang="en-US" sz="2800" b="1" i="1" smtClean="0">
                <a:solidFill>
                  <a:schemeClr val="tx1"/>
                </a:solidFill>
              </a:rPr>
              <a:t>ell array</a:t>
            </a:r>
            <a:endParaRPr lang="en-US" sz="2800" b="1" i="1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276604" y="3276599"/>
            <a:ext cx="2438405" cy="533401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smtClean="0">
                <a:solidFill>
                  <a:schemeClr val="tx1"/>
                </a:solidFill>
              </a:rPr>
              <a:t>I/O</a:t>
            </a:r>
            <a:endParaRPr lang="en-US" sz="2800" b="1" i="1">
              <a:solidFill>
                <a:schemeClr val="tx1"/>
              </a:solidFill>
            </a:endParaRPr>
          </a:p>
        </p:txBody>
      </p:sp>
      <p:grpSp>
        <p:nvGrpSpPr>
          <p:cNvPr id="70" name="Group 69"/>
          <p:cNvGrpSpPr/>
          <p:nvPr/>
        </p:nvGrpSpPr>
        <p:grpSpPr>
          <a:xfrm>
            <a:off x="3048000" y="762000"/>
            <a:ext cx="2819411" cy="3733802"/>
            <a:chOff x="2743189" y="761998"/>
            <a:chExt cx="2819411" cy="3733802"/>
          </a:xfrm>
        </p:grpSpPr>
        <p:sp>
          <p:nvSpPr>
            <p:cNvPr id="74" name="Rectangle 73"/>
            <p:cNvSpPr/>
            <p:nvPr/>
          </p:nvSpPr>
          <p:spPr>
            <a:xfrm>
              <a:off x="2819394" y="761998"/>
              <a:ext cx="2743201" cy="381002"/>
            </a:xfrm>
            <a:prstGeom prst="rect">
              <a:avLst/>
            </a:prstGeom>
            <a:noFill/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i="1" smtClean="0">
                  <a:solidFill>
                    <a:schemeClr val="tx1"/>
                  </a:solidFill>
                </a:rPr>
                <a:t>DRAM Chip</a:t>
              </a:r>
              <a:endParaRPr lang="en-US" sz="2800" b="1" i="1">
                <a:solidFill>
                  <a:schemeClr val="tx1"/>
                </a:solidFill>
              </a:endParaRPr>
            </a:p>
          </p:txBody>
        </p:sp>
        <p:sp>
          <p:nvSpPr>
            <p:cNvPr id="75" name="Rectangle 74"/>
            <p:cNvSpPr/>
            <p:nvPr/>
          </p:nvSpPr>
          <p:spPr>
            <a:xfrm rot="10800000" flipV="1">
              <a:off x="2819400" y="1219200"/>
              <a:ext cx="2743200" cy="27432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cxnSp>
          <p:nvCxnSpPr>
            <p:cNvPr id="77" name="Straight Connector 76"/>
            <p:cNvCxnSpPr/>
            <p:nvPr/>
          </p:nvCxnSpPr>
          <p:spPr>
            <a:xfrm>
              <a:off x="2819399" y="4495800"/>
              <a:ext cx="2743201" cy="0"/>
            </a:xfrm>
            <a:prstGeom prst="line">
              <a:avLst/>
            </a:prstGeom>
            <a:ln w="1270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>
              <a:endCxn id="75" idx="2"/>
            </p:cNvCxnSpPr>
            <p:nvPr/>
          </p:nvCxnSpPr>
          <p:spPr>
            <a:xfrm flipV="1">
              <a:off x="4191000" y="3962400"/>
              <a:ext cx="0" cy="457200"/>
            </a:xfrm>
            <a:prstGeom prst="line">
              <a:avLst/>
            </a:prstGeom>
            <a:ln w="76200">
              <a:solidFill>
                <a:schemeClr val="tx1">
                  <a:lumMod val="50000"/>
                  <a:lumOff val="50000"/>
                </a:schemeClr>
              </a:solidFill>
              <a:headEnd type="triangle"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Rectangle 79"/>
            <p:cNvSpPr/>
            <p:nvPr/>
          </p:nvSpPr>
          <p:spPr>
            <a:xfrm>
              <a:off x="2743189" y="4038598"/>
              <a:ext cx="1371603" cy="381000"/>
            </a:xfrm>
            <a:prstGeom prst="rect">
              <a:avLst/>
            </a:prstGeom>
            <a:noFill/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i="1">
                  <a:solidFill>
                    <a:schemeClr val="tx1"/>
                  </a:solidFill>
                </a:rPr>
                <a:t>c</a:t>
              </a:r>
              <a:r>
                <a:rPr lang="en-US" sz="2800" b="1" i="1" smtClean="0">
                  <a:solidFill>
                    <a:schemeClr val="tx1"/>
                  </a:solidFill>
                </a:rPr>
                <a:t>hannel</a:t>
              </a:r>
              <a:endParaRPr lang="en-US" sz="2800" b="1" i="1">
                <a:solidFill>
                  <a:schemeClr val="tx1"/>
                </a:solidFill>
              </a:endParaRPr>
            </a:p>
          </p:txBody>
        </p:sp>
        <p:sp>
          <p:nvSpPr>
            <p:cNvPr id="81" name="Rectangle 80"/>
            <p:cNvSpPr/>
            <p:nvPr/>
          </p:nvSpPr>
          <p:spPr>
            <a:xfrm rot="10800000" flipV="1">
              <a:off x="2971791" y="3276600"/>
              <a:ext cx="2438404" cy="5334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 b="1">
                <a:solidFill>
                  <a:schemeClr val="tx1"/>
                </a:solidFill>
              </a:endParaRPr>
            </a:p>
          </p:txBody>
        </p:sp>
        <p:cxnSp>
          <p:nvCxnSpPr>
            <p:cNvPr id="82" name="Straight Connector 81"/>
            <p:cNvCxnSpPr/>
            <p:nvPr/>
          </p:nvCxnSpPr>
          <p:spPr>
            <a:xfrm flipV="1">
              <a:off x="4191000" y="2849880"/>
              <a:ext cx="2" cy="426720"/>
            </a:xfrm>
            <a:prstGeom prst="line">
              <a:avLst/>
            </a:prstGeom>
            <a:ln w="76200">
              <a:solidFill>
                <a:schemeClr val="tx1">
                  <a:lumMod val="50000"/>
                  <a:lumOff val="50000"/>
                </a:schemeClr>
              </a:solidFill>
              <a:headEnd type="triangle" w="sm" len="sm"/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Rectangle 83"/>
            <p:cNvSpPr/>
            <p:nvPr/>
          </p:nvSpPr>
          <p:spPr>
            <a:xfrm>
              <a:off x="2971800" y="3276599"/>
              <a:ext cx="2438405" cy="533402"/>
            </a:xfrm>
            <a:prstGeom prst="rect">
              <a:avLst/>
            </a:prstGeom>
            <a:noFill/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i="1" smtClean="0">
                  <a:solidFill>
                    <a:schemeClr val="tx1"/>
                  </a:solidFill>
                </a:rPr>
                <a:t>I/O</a:t>
              </a:r>
              <a:endParaRPr lang="en-US" sz="2800" b="1" i="1">
                <a:solidFill>
                  <a:schemeClr val="tx1"/>
                </a:solidFill>
              </a:endParaRPr>
            </a:p>
          </p:txBody>
        </p:sp>
        <p:sp>
          <p:nvSpPr>
            <p:cNvPr id="88" name="Rectangle 87"/>
            <p:cNvSpPr/>
            <p:nvPr/>
          </p:nvSpPr>
          <p:spPr>
            <a:xfrm rot="10800000" flipV="1">
              <a:off x="2971800" y="1371598"/>
              <a:ext cx="2438388" cy="1447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sp>
          <p:nvSpPr>
            <p:cNvPr id="89" name="Rectangle 88"/>
            <p:cNvSpPr/>
            <p:nvPr/>
          </p:nvSpPr>
          <p:spPr>
            <a:xfrm rot="10800000" flipV="1">
              <a:off x="3048006" y="1438273"/>
              <a:ext cx="2285982" cy="37147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b="1">
                <a:solidFill>
                  <a:schemeClr val="tx1"/>
                </a:solidFill>
              </a:endParaRPr>
            </a:p>
          </p:txBody>
        </p:sp>
        <p:sp>
          <p:nvSpPr>
            <p:cNvPr id="90" name="Rectangle 89"/>
            <p:cNvSpPr/>
            <p:nvPr/>
          </p:nvSpPr>
          <p:spPr>
            <a:xfrm rot="10800000" flipV="1">
              <a:off x="3048006" y="2343149"/>
              <a:ext cx="2285982" cy="41147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3048007" y="1428748"/>
              <a:ext cx="2285982" cy="381002"/>
            </a:xfrm>
            <a:prstGeom prst="rect">
              <a:avLst/>
            </a:prstGeom>
            <a:noFill/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i="1" dirty="0" err="1">
                  <a:solidFill>
                    <a:schemeClr val="tx1"/>
                  </a:solidFill>
                </a:rPr>
                <a:t>s</a:t>
              </a:r>
              <a:r>
                <a:rPr lang="en-US" sz="2800" b="1" i="1" dirty="0" err="1" smtClean="0">
                  <a:solidFill>
                    <a:schemeClr val="tx1"/>
                  </a:solidFill>
                </a:rPr>
                <a:t>ubarray</a:t>
              </a:r>
              <a:endParaRPr lang="en-US" sz="2800" b="1" i="1" dirty="0">
                <a:solidFill>
                  <a:schemeClr val="tx1"/>
                </a:solidFill>
              </a:endParaRPr>
            </a:p>
          </p:txBody>
        </p:sp>
        <p:sp>
          <p:nvSpPr>
            <p:cNvPr id="92" name="Rectangle 91"/>
            <p:cNvSpPr/>
            <p:nvPr/>
          </p:nvSpPr>
          <p:spPr>
            <a:xfrm rot="10800000" flipV="1">
              <a:off x="3048006" y="1876423"/>
              <a:ext cx="2285982" cy="4114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304800" y="4876800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/>
              <a:t>DRAM Latency = </a:t>
            </a:r>
            <a:r>
              <a:rPr lang="en-US" sz="3200" i="1" dirty="0" err="1" smtClean="0"/>
              <a:t>Subarray</a:t>
            </a:r>
            <a:r>
              <a:rPr lang="en-US" sz="3200" i="1" dirty="0" smtClean="0"/>
              <a:t> Latency + </a:t>
            </a:r>
            <a:r>
              <a:rPr lang="en-US" sz="3200" i="1" dirty="0"/>
              <a:t>I/</a:t>
            </a:r>
            <a:r>
              <a:rPr lang="en-US" sz="3200" i="1" dirty="0" smtClean="0"/>
              <a:t>O Latency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3048000" y="4800600"/>
            <a:ext cx="5562600" cy="1676400"/>
            <a:chOff x="2895600" y="4724400"/>
            <a:chExt cx="5562600" cy="1676400"/>
          </a:xfrm>
        </p:grpSpPr>
        <p:sp>
          <p:nvSpPr>
            <p:cNvPr id="5" name="Oval 4"/>
            <p:cNvSpPr/>
            <p:nvPr/>
          </p:nvSpPr>
          <p:spPr>
            <a:xfrm>
              <a:off x="2895600" y="4724400"/>
              <a:ext cx="3200400" cy="838200"/>
            </a:xfrm>
            <a:prstGeom prst="ellipse">
              <a:avLst/>
            </a:pr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Arrow Connector 6"/>
            <p:cNvCxnSpPr/>
            <p:nvPr/>
          </p:nvCxnSpPr>
          <p:spPr>
            <a:xfrm>
              <a:off x="4503440" y="6019800"/>
              <a:ext cx="830560" cy="0"/>
            </a:xfrm>
            <a:prstGeom prst="straightConnector1">
              <a:avLst/>
            </a:prstGeom>
            <a:ln w="76200" cap="rnd">
              <a:solidFill>
                <a:srgbClr val="FF0000"/>
              </a:solidFill>
              <a:headEnd type="none" w="lg" len="me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>
              <a:endCxn id="5" idx="4"/>
            </p:cNvCxnSpPr>
            <p:nvPr/>
          </p:nvCxnSpPr>
          <p:spPr>
            <a:xfrm flipV="1">
              <a:off x="4495795" y="5562600"/>
              <a:ext cx="5" cy="457200"/>
            </a:xfrm>
            <a:prstGeom prst="line">
              <a:avLst/>
            </a:prstGeom>
            <a:ln w="76200" cap="rnd">
              <a:solidFill>
                <a:srgbClr val="FF0000"/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TextBox 60"/>
            <p:cNvSpPr txBox="1"/>
            <p:nvPr/>
          </p:nvSpPr>
          <p:spPr>
            <a:xfrm>
              <a:off x="5486400" y="5692914"/>
              <a:ext cx="29718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b="1" i="1" smtClean="0">
                  <a:solidFill>
                    <a:srgbClr val="FF0000"/>
                  </a:solidFill>
                </a:rPr>
                <a:t>Dominant</a:t>
              </a:r>
            </a:p>
          </p:txBody>
        </p:sp>
      </p:grpSp>
      <p:sp>
        <p:nvSpPr>
          <p:cNvPr id="35" name="Left Arrow 34"/>
          <p:cNvSpPr/>
          <p:nvPr/>
        </p:nvSpPr>
        <p:spPr>
          <a:xfrm rot="16200000">
            <a:off x="5493547" y="1745458"/>
            <a:ext cx="1676399" cy="928686"/>
          </a:xfrm>
          <a:prstGeom prst="lef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" bIns="91440" rtlCol="0" anchor="ctr"/>
          <a:lstStyle/>
          <a:p>
            <a:pPr algn="ctr"/>
            <a:r>
              <a:rPr lang="en-US" sz="2600" b="1" dirty="0" err="1" smtClean="0"/>
              <a:t>Subarray</a:t>
            </a:r>
            <a:endParaRPr lang="en-US" sz="2600" b="1" dirty="0"/>
          </a:p>
        </p:txBody>
      </p:sp>
      <p:sp>
        <p:nvSpPr>
          <p:cNvPr id="36" name="Left Arrow 35"/>
          <p:cNvSpPr/>
          <p:nvPr/>
        </p:nvSpPr>
        <p:spPr>
          <a:xfrm rot="16200000">
            <a:off x="5689338" y="3285333"/>
            <a:ext cx="1339851" cy="928686"/>
          </a:xfrm>
          <a:prstGeom prst="lef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" bIns="91440" rtlCol="0" anchor="ctr"/>
          <a:lstStyle/>
          <a:p>
            <a:pPr algn="ctr"/>
            <a:r>
              <a:rPr lang="en-US" sz="2600" b="1" dirty="0" smtClean="0"/>
              <a:t>I/O</a:t>
            </a:r>
            <a:endParaRPr lang="en-US" sz="2600" b="1" dirty="0"/>
          </a:p>
        </p:txBody>
      </p:sp>
    </p:spTree>
    <p:extLst>
      <p:ext uri="{BB962C8B-B14F-4D97-AF65-F5344CB8AC3E}">
        <p14:creationId xmlns:p14="http://schemas.microsoft.com/office/powerpoint/2010/main" val="1858247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  <p:bldP spid="490" grpId="0"/>
      <p:bldP spid="72" grpId="0" animBg="1"/>
      <p:bldP spid="83" grpId="0"/>
      <p:bldP spid="20" grpId="0" animBg="1"/>
      <p:bldP spid="21" grpId="0" animBg="1"/>
      <p:bldP spid="23" grpId="0"/>
      <p:bldP spid="24" grpId="0"/>
      <p:bldP spid="53" grpId="0"/>
      <p:bldP spid="53" grpId="1"/>
      <p:bldP spid="35" grpId="0" animBg="1"/>
      <p:bldP spid="3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dirty="0"/>
              <a:t> </a:t>
            </a:r>
            <a:r>
              <a:rPr lang="en-US" dirty="0" smtClean="0"/>
              <a:t>  Why is the </a:t>
            </a:r>
            <a:r>
              <a:rPr lang="en-US" dirty="0" err="1" smtClean="0"/>
              <a:t>Subarray</a:t>
            </a:r>
            <a:r>
              <a:rPr lang="en-US" dirty="0" smtClean="0"/>
              <a:t> </a:t>
            </a:r>
            <a:r>
              <a:rPr lang="en-US" dirty="0"/>
              <a:t>S</a:t>
            </a:r>
            <a:r>
              <a:rPr lang="en-US" dirty="0" smtClean="0"/>
              <a:t>o Slow?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533400" y="1371600"/>
            <a:ext cx="3309853" cy="3263164"/>
            <a:chOff x="4572000" y="1219200"/>
            <a:chExt cx="3309853" cy="3263164"/>
          </a:xfrm>
        </p:grpSpPr>
        <p:cxnSp>
          <p:nvCxnSpPr>
            <p:cNvPr id="164" name="Straight Arrow Connector 163"/>
            <p:cNvCxnSpPr>
              <a:endCxn id="166" idx="3"/>
            </p:cNvCxnSpPr>
            <p:nvPr/>
          </p:nvCxnSpPr>
          <p:spPr>
            <a:xfrm flipH="1">
              <a:off x="4937760" y="1556284"/>
              <a:ext cx="2944093" cy="0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5" name="Rectangle 164"/>
            <p:cNvSpPr/>
            <p:nvPr/>
          </p:nvSpPr>
          <p:spPr>
            <a:xfrm>
              <a:off x="7348453" y="4116604"/>
              <a:ext cx="365760" cy="365760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sp>
          <p:nvSpPr>
            <p:cNvPr id="166" name="Rectangle 165"/>
            <p:cNvSpPr/>
            <p:nvPr/>
          </p:nvSpPr>
          <p:spPr>
            <a:xfrm>
              <a:off x="4572000" y="1373404"/>
              <a:ext cx="365760" cy="36576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cxnSp>
          <p:nvCxnSpPr>
            <p:cNvPr id="182" name="Straight Arrow Connector 181"/>
            <p:cNvCxnSpPr>
              <a:stCxn id="165" idx="0"/>
            </p:cNvCxnSpPr>
            <p:nvPr/>
          </p:nvCxnSpPr>
          <p:spPr>
            <a:xfrm flipV="1">
              <a:off x="7531333" y="1219200"/>
              <a:ext cx="0" cy="2897404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9" name="Oval 198"/>
            <p:cNvSpPr/>
            <p:nvPr/>
          </p:nvSpPr>
          <p:spPr>
            <a:xfrm>
              <a:off x="7353216" y="1377314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533400" y="914400"/>
            <a:ext cx="3309853" cy="3720364"/>
            <a:chOff x="4572000" y="762000"/>
            <a:chExt cx="3309853" cy="3720364"/>
          </a:xfrm>
        </p:grpSpPr>
        <p:sp>
          <p:nvSpPr>
            <p:cNvPr id="200" name="Rectangle 199"/>
            <p:cNvSpPr/>
            <p:nvPr/>
          </p:nvSpPr>
          <p:spPr>
            <a:xfrm>
              <a:off x="6891253" y="4116604"/>
              <a:ext cx="365760" cy="365760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cxnSp>
          <p:nvCxnSpPr>
            <p:cNvPr id="201" name="Straight Arrow Connector 200"/>
            <p:cNvCxnSpPr>
              <a:stCxn id="200" idx="0"/>
            </p:cNvCxnSpPr>
            <p:nvPr/>
          </p:nvCxnSpPr>
          <p:spPr>
            <a:xfrm flipV="1">
              <a:off x="7074133" y="1219200"/>
              <a:ext cx="0" cy="2897404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2" name="Oval 201"/>
            <p:cNvSpPr/>
            <p:nvPr/>
          </p:nvSpPr>
          <p:spPr>
            <a:xfrm>
              <a:off x="6896016" y="1377314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03" name="Rectangle 202"/>
            <p:cNvSpPr/>
            <p:nvPr/>
          </p:nvSpPr>
          <p:spPr>
            <a:xfrm>
              <a:off x="6434053" y="4116604"/>
              <a:ext cx="365760" cy="365760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cxnSp>
          <p:nvCxnSpPr>
            <p:cNvPr id="204" name="Straight Arrow Connector 203"/>
            <p:cNvCxnSpPr>
              <a:stCxn id="203" idx="0"/>
            </p:cNvCxnSpPr>
            <p:nvPr/>
          </p:nvCxnSpPr>
          <p:spPr>
            <a:xfrm flipV="1">
              <a:off x="6616933" y="1219200"/>
              <a:ext cx="0" cy="2897404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5" name="Oval 204"/>
            <p:cNvSpPr/>
            <p:nvPr/>
          </p:nvSpPr>
          <p:spPr>
            <a:xfrm>
              <a:off x="6438816" y="1377314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06" name="Rectangle 205"/>
            <p:cNvSpPr/>
            <p:nvPr/>
          </p:nvSpPr>
          <p:spPr>
            <a:xfrm>
              <a:off x="5976853" y="4116604"/>
              <a:ext cx="365760" cy="365760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cxnSp>
          <p:nvCxnSpPr>
            <p:cNvPr id="207" name="Straight Arrow Connector 206"/>
            <p:cNvCxnSpPr>
              <a:stCxn id="206" idx="0"/>
            </p:cNvCxnSpPr>
            <p:nvPr/>
          </p:nvCxnSpPr>
          <p:spPr>
            <a:xfrm flipV="1">
              <a:off x="6159733" y="1219200"/>
              <a:ext cx="0" cy="2897404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8" name="Oval 207"/>
            <p:cNvSpPr/>
            <p:nvPr/>
          </p:nvSpPr>
          <p:spPr>
            <a:xfrm>
              <a:off x="5981616" y="1377314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09" name="Rectangle 208"/>
            <p:cNvSpPr/>
            <p:nvPr/>
          </p:nvSpPr>
          <p:spPr>
            <a:xfrm>
              <a:off x="5519653" y="4116604"/>
              <a:ext cx="365760" cy="365760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cxnSp>
          <p:nvCxnSpPr>
            <p:cNvPr id="210" name="Straight Arrow Connector 209"/>
            <p:cNvCxnSpPr>
              <a:stCxn id="209" idx="0"/>
            </p:cNvCxnSpPr>
            <p:nvPr/>
          </p:nvCxnSpPr>
          <p:spPr>
            <a:xfrm flipV="1">
              <a:off x="5702533" y="1219200"/>
              <a:ext cx="0" cy="2897404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1" name="Oval 210"/>
            <p:cNvSpPr/>
            <p:nvPr/>
          </p:nvSpPr>
          <p:spPr>
            <a:xfrm>
              <a:off x="5524416" y="1377314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12" name="Rectangle 211"/>
            <p:cNvSpPr/>
            <p:nvPr/>
          </p:nvSpPr>
          <p:spPr>
            <a:xfrm>
              <a:off x="5062453" y="4116604"/>
              <a:ext cx="365760" cy="365760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cxnSp>
          <p:nvCxnSpPr>
            <p:cNvPr id="213" name="Straight Arrow Connector 212"/>
            <p:cNvCxnSpPr>
              <a:stCxn id="212" idx="0"/>
            </p:cNvCxnSpPr>
            <p:nvPr/>
          </p:nvCxnSpPr>
          <p:spPr>
            <a:xfrm flipV="1">
              <a:off x="5245333" y="1219200"/>
              <a:ext cx="0" cy="2897404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4" name="Oval 213"/>
            <p:cNvSpPr/>
            <p:nvPr/>
          </p:nvSpPr>
          <p:spPr>
            <a:xfrm>
              <a:off x="5067216" y="1377314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cxnSp>
          <p:nvCxnSpPr>
            <p:cNvPr id="215" name="Straight Arrow Connector 214"/>
            <p:cNvCxnSpPr>
              <a:endCxn id="216" idx="3"/>
            </p:cNvCxnSpPr>
            <p:nvPr/>
          </p:nvCxnSpPr>
          <p:spPr>
            <a:xfrm flipH="1">
              <a:off x="4937760" y="2023010"/>
              <a:ext cx="2944093" cy="0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6" name="Rectangle 215"/>
            <p:cNvSpPr/>
            <p:nvPr/>
          </p:nvSpPr>
          <p:spPr>
            <a:xfrm>
              <a:off x="4572000" y="1840130"/>
              <a:ext cx="365760" cy="36576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sp>
          <p:nvSpPr>
            <p:cNvPr id="223" name="Oval 222"/>
            <p:cNvSpPr/>
            <p:nvPr/>
          </p:nvSpPr>
          <p:spPr>
            <a:xfrm>
              <a:off x="7353216" y="184404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44" name="Oval 243"/>
            <p:cNvSpPr/>
            <p:nvPr/>
          </p:nvSpPr>
          <p:spPr>
            <a:xfrm>
              <a:off x="6896016" y="184404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45" name="Oval 244"/>
            <p:cNvSpPr/>
            <p:nvPr/>
          </p:nvSpPr>
          <p:spPr>
            <a:xfrm>
              <a:off x="6438816" y="184404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46" name="Oval 245"/>
            <p:cNvSpPr/>
            <p:nvPr/>
          </p:nvSpPr>
          <p:spPr>
            <a:xfrm>
              <a:off x="5981616" y="184404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47" name="Oval 246"/>
            <p:cNvSpPr/>
            <p:nvPr/>
          </p:nvSpPr>
          <p:spPr>
            <a:xfrm>
              <a:off x="5524416" y="184404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48" name="Oval 247"/>
            <p:cNvSpPr/>
            <p:nvPr/>
          </p:nvSpPr>
          <p:spPr>
            <a:xfrm>
              <a:off x="5067216" y="184404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cxnSp>
          <p:nvCxnSpPr>
            <p:cNvPr id="250" name="Straight Arrow Connector 249"/>
            <p:cNvCxnSpPr>
              <a:endCxn id="251" idx="3"/>
            </p:cNvCxnSpPr>
            <p:nvPr/>
          </p:nvCxnSpPr>
          <p:spPr>
            <a:xfrm flipH="1">
              <a:off x="4937760" y="2480210"/>
              <a:ext cx="2944093" cy="0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1" name="Rectangle 250"/>
            <p:cNvSpPr/>
            <p:nvPr/>
          </p:nvSpPr>
          <p:spPr>
            <a:xfrm>
              <a:off x="4572000" y="2297330"/>
              <a:ext cx="365760" cy="36576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sp>
          <p:nvSpPr>
            <p:cNvPr id="252" name="Oval 251"/>
            <p:cNvSpPr/>
            <p:nvPr/>
          </p:nvSpPr>
          <p:spPr>
            <a:xfrm>
              <a:off x="7353216" y="230124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53" name="Oval 252"/>
            <p:cNvSpPr/>
            <p:nvPr/>
          </p:nvSpPr>
          <p:spPr>
            <a:xfrm>
              <a:off x="6896016" y="230124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54" name="Oval 253"/>
            <p:cNvSpPr/>
            <p:nvPr/>
          </p:nvSpPr>
          <p:spPr>
            <a:xfrm>
              <a:off x="6438816" y="230124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55" name="Oval 254"/>
            <p:cNvSpPr/>
            <p:nvPr/>
          </p:nvSpPr>
          <p:spPr>
            <a:xfrm>
              <a:off x="5981616" y="230124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56" name="Oval 255"/>
            <p:cNvSpPr/>
            <p:nvPr/>
          </p:nvSpPr>
          <p:spPr>
            <a:xfrm>
              <a:off x="5524416" y="230124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57" name="Oval 256"/>
            <p:cNvSpPr/>
            <p:nvPr/>
          </p:nvSpPr>
          <p:spPr>
            <a:xfrm>
              <a:off x="5067216" y="230124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cxnSp>
          <p:nvCxnSpPr>
            <p:cNvPr id="258" name="Straight Arrow Connector 257"/>
            <p:cNvCxnSpPr>
              <a:endCxn id="259" idx="3"/>
            </p:cNvCxnSpPr>
            <p:nvPr/>
          </p:nvCxnSpPr>
          <p:spPr>
            <a:xfrm flipH="1">
              <a:off x="4937760" y="2937410"/>
              <a:ext cx="2944093" cy="0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9" name="Rectangle 258"/>
            <p:cNvSpPr/>
            <p:nvPr/>
          </p:nvSpPr>
          <p:spPr>
            <a:xfrm>
              <a:off x="4572000" y="2754530"/>
              <a:ext cx="365760" cy="36576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sp>
          <p:nvSpPr>
            <p:cNvPr id="260" name="Oval 259"/>
            <p:cNvSpPr/>
            <p:nvPr/>
          </p:nvSpPr>
          <p:spPr>
            <a:xfrm>
              <a:off x="7353216" y="275844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61" name="Oval 260"/>
            <p:cNvSpPr/>
            <p:nvPr/>
          </p:nvSpPr>
          <p:spPr>
            <a:xfrm>
              <a:off x="6896016" y="275844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62" name="Oval 261"/>
            <p:cNvSpPr/>
            <p:nvPr/>
          </p:nvSpPr>
          <p:spPr>
            <a:xfrm>
              <a:off x="6438816" y="275844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63" name="Oval 262"/>
            <p:cNvSpPr/>
            <p:nvPr/>
          </p:nvSpPr>
          <p:spPr>
            <a:xfrm>
              <a:off x="5981616" y="275844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64" name="Oval 263"/>
            <p:cNvSpPr/>
            <p:nvPr/>
          </p:nvSpPr>
          <p:spPr>
            <a:xfrm>
              <a:off x="5524416" y="275844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65" name="Oval 264"/>
            <p:cNvSpPr/>
            <p:nvPr/>
          </p:nvSpPr>
          <p:spPr>
            <a:xfrm>
              <a:off x="5067216" y="275844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cxnSp>
          <p:nvCxnSpPr>
            <p:cNvPr id="266" name="Straight Arrow Connector 265"/>
            <p:cNvCxnSpPr>
              <a:endCxn id="267" idx="3"/>
            </p:cNvCxnSpPr>
            <p:nvPr/>
          </p:nvCxnSpPr>
          <p:spPr>
            <a:xfrm flipH="1">
              <a:off x="4937760" y="3394610"/>
              <a:ext cx="2944093" cy="0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7" name="Rectangle 266"/>
            <p:cNvSpPr/>
            <p:nvPr/>
          </p:nvSpPr>
          <p:spPr>
            <a:xfrm>
              <a:off x="4572000" y="3211730"/>
              <a:ext cx="365760" cy="36576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sp>
          <p:nvSpPr>
            <p:cNvPr id="268" name="Oval 267"/>
            <p:cNvSpPr/>
            <p:nvPr/>
          </p:nvSpPr>
          <p:spPr>
            <a:xfrm>
              <a:off x="7353216" y="321564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69" name="Oval 268"/>
            <p:cNvSpPr/>
            <p:nvPr/>
          </p:nvSpPr>
          <p:spPr>
            <a:xfrm>
              <a:off x="6896016" y="321564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70" name="Oval 269"/>
            <p:cNvSpPr/>
            <p:nvPr/>
          </p:nvSpPr>
          <p:spPr>
            <a:xfrm>
              <a:off x="6438816" y="321564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71" name="Oval 270"/>
            <p:cNvSpPr/>
            <p:nvPr/>
          </p:nvSpPr>
          <p:spPr>
            <a:xfrm>
              <a:off x="5981616" y="321564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72" name="Oval 271"/>
            <p:cNvSpPr/>
            <p:nvPr/>
          </p:nvSpPr>
          <p:spPr>
            <a:xfrm>
              <a:off x="5524416" y="321564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73" name="Oval 272"/>
            <p:cNvSpPr/>
            <p:nvPr/>
          </p:nvSpPr>
          <p:spPr>
            <a:xfrm>
              <a:off x="5067216" y="321564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cxnSp>
          <p:nvCxnSpPr>
            <p:cNvPr id="274" name="Straight Arrow Connector 273"/>
            <p:cNvCxnSpPr>
              <a:endCxn id="275" idx="3"/>
            </p:cNvCxnSpPr>
            <p:nvPr/>
          </p:nvCxnSpPr>
          <p:spPr>
            <a:xfrm flipH="1">
              <a:off x="4937760" y="3851810"/>
              <a:ext cx="2944093" cy="0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5" name="Rectangle 274"/>
            <p:cNvSpPr/>
            <p:nvPr/>
          </p:nvSpPr>
          <p:spPr>
            <a:xfrm>
              <a:off x="4572000" y="3668930"/>
              <a:ext cx="365760" cy="36576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sp>
          <p:nvSpPr>
            <p:cNvPr id="276" name="Oval 275"/>
            <p:cNvSpPr/>
            <p:nvPr/>
          </p:nvSpPr>
          <p:spPr>
            <a:xfrm>
              <a:off x="7353216" y="367284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77" name="Oval 276"/>
            <p:cNvSpPr/>
            <p:nvPr/>
          </p:nvSpPr>
          <p:spPr>
            <a:xfrm>
              <a:off x="6896016" y="367284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78" name="Oval 277"/>
            <p:cNvSpPr/>
            <p:nvPr/>
          </p:nvSpPr>
          <p:spPr>
            <a:xfrm>
              <a:off x="6438816" y="367284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79" name="Oval 278"/>
            <p:cNvSpPr/>
            <p:nvPr/>
          </p:nvSpPr>
          <p:spPr>
            <a:xfrm>
              <a:off x="5981616" y="367284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80" name="Oval 279"/>
            <p:cNvSpPr/>
            <p:nvPr/>
          </p:nvSpPr>
          <p:spPr>
            <a:xfrm>
              <a:off x="5524416" y="367284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81" name="Oval 280"/>
            <p:cNvSpPr/>
            <p:nvPr/>
          </p:nvSpPr>
          <p:spPr>
            <a:xfrm>
              <a:off x="5067216" y="367284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97" name="Rectangle 96"/>
            <p:cNvSpPr/>
            <p:nvPr/>
          </p:nvSpPr>
          <p:spPr>
            <a:xfrm>
              <a:off x="4572000" y="762000"/>
              <a:ext cx="3309853" cy="381002"/>
            </a:xfrm>
            <a:prstGeom prst="rect">
              <a:avLst/>
            </a:prstGeom>
            <a:noFill/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i="1" err="1" smtClean="0">
                  <a:solidFill>
                    <a:schemeClr val="tx1"/>
                  </a:solidFill>
                </a:rPr>
                <a:t>Subarray</a:t>
              </a:r>
              <a:endParaRPr lang="en-US" sz="3200" b="1" i="1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3299460" y="1367690"/>
            <a:ext cx="1196340" cy="3263164"/>
            <a:chOff x="7338060" y="1215290"/>
            <a:chExt cx="1196340" cy="3263164"/>
          </a:xfrm>
        </p:grpSpPr>
        <p:cxnSp>
          <p:nvCxnSpPr>
            <p:cNvPr id="283" name="Straight Arrow Connector 282"/>
            <p:cNvCxnSpPr/>
            <p:nvPr/>
          </p:nvCxnSpPr>
          <p:spPr>
            <a:xfrm>
              <a:off x="8063966" y="1453237"/>
              <a:ext cx="0" cy="2507292"/>
            </a:xfrm>
            <a:prstGeom prst="straightConnector1">
              <a:avLst/>
            </a:prstGeom>
            <a:ln w="25400">
              <a:solidFill>
                <a:srgbClr val="FF0000"/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4" name="Straight Arrow Connector 283"/>
            <p:cNvCxnSpPr/>
            <p:nvPr/>
          </p:nvCxnSpPr>
          <p:spPr>
            <a:xfrm flipH="1" flipV="1">
              <a:off x="7987768" y="1371600"/>
              <a:ext cx="76198" cy="81637"/>
            </a:xfrm>
            <a:prstGeom prst="straightConnector1">
              <a:avLst/>
            </a:prstGeom>
            <a:ln w="25400">
              <a:solidFill>
                <a:srgbClr val="FF0000"/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5" name="Straight Arrow Connector 284"/>
            <p:cNvCxnSpPr/>
            <p:nvPr/>
          </p:nvCxnSpPr>
          <p:spPr>
            <a:xfrm flipV="1">
              <a:off x="7987768" y="3960529"/>
              <a:ext cx="76198" cy="83508"/>
            </a:xfrm>
            <a:prstGeom prst="straightConnector1">
              <a:avLst/>
            </a:prstGeom>
            <a:ln w="25400">
              <a:solidFill>
                <a:srgbClr val="FF0000"/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6" name="Rounded Rectangle 285"/>
            <p:cNvSpPr/>
            <p:nvPr/>
          </p:nvSpPr>
          <p:spPr>
            <a:xfrm rot="16200000">
              <a:off x="6850481" y="2432684"/>
              <a:ext cx="2897404" cy="470434"/>
            </a:xfrm>
            <a:prstGeom prst="roundRect">
              <a:avLst>
                <a:gd name="adj" fmla="val 12383"/>
              </a:avLst>
            </a:prstGeom>
            <a:noFill/>
            <a:ln w="38100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i="1" dirty="0" err="1" smtClean="0">
                  <a:solidFill>
                    <a:srgbClr val="FF0000"/>
                  </a:solidFill>
                  <a:latin typeface="Calibri"/>
                  <a:cs typeface="Calibri"/>
                </a:rPr>
                <a:t>Bitline</a:t>
              </a:r>
              <a:r>
                <a:rPr lang="en-US" sz="2800" b="1" i="1" dirty="0" smtClean="0">
                  <a:solidFill>
                    <a:srgbClr val="FF0000"/>
                  </a:solidFill>
                  <a:latin typeface="Calibri"/>
                  <a:cs typeface="Calibri"/>
                </a:rPr>
                <a:t>: 512 cells</a:t>
              </a:r>
              <a:endParaRPr lang="en-US" sz="2800" b="1" i="1" dirty="0">
                <a:solidFill>
                  <a:srgbClr val="FF0000"/>
                </a:solidFill>
                <a:latin typeface="Calibri"/>
                <a:cs typeface="Calibri"/>
              </a:endParaRPr>
            </a:p>
          </p:txBody>
        </p:sp>
        <p:sp>
          <p:nvSpPr>
            <p:cNvPr id="98" name="Rectangle 97"/>
            <p:cNvSpPr/>
            <p:nvPr/>
          </p:nvSpPr>
          <p:spPr>
            <a:xfrm>
              <a:off x="7338060" y="4112694"/>
              <a:ext cx="365760" cy="365760"/>
            </a:xfrm>
            <a:prstGeom prst="rect">
              <a:avLst/>
            </a:prstGeom>
            <a:solidFill>
              <a:schemeClr val="accent2"/>
            </a:solidFill>
            <a:ln w="50800">
              <a:solidFill>
                <a:srgbClr val="FF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cxnSp>
          <p:nvCxnSpPr>
            <p:cNvPr id="99" name="Straight Arrow Connector 98"/>
            <p:cNvCxnSpPr>
              <a:stCxn id="98" idx="0"/>
            </p:cNvCxnSpPr>
            <p:nvPr/>
          </p:nvCxnSpPr>
          <p:spPr>
            <a:xfrm flipV="1">
              <a:off x="7520940" y="1215290"/>
              <a:ext cx="0" cy="2897404"/>
            </a:xfrm>
            <a:prstGeom prst="straightConnector1">
              <a:avLst/>
            </a:prstGeom>
            <a:ln w="50800" cap="rnd">
              <a:solidFill>
                <a:srgbClr val="FF0000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Oval 99"/>
            <p:cNvSpPr/>
            <p:nvPr/>
          </p:nvSpPr>
          <p:spPr>
            <a:xfrm>
              <a:off x="7342823" y="1373404"/>
              <a:ext cx="365760" cy="365760"/>
            </a:xfrm>
            <a:prstGeom prst="ellipse">
              <a:avLst/>
            </a:prstGeom>
            <a:solidFill>
              <a:schemeClr val="bg1"/>
            </a:solidFill>
            <a:ln w="50800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03" name="Oval 102"/>
            <p:cNvSpPr/>
            <p:nvPr/>
          </p:nvSpPr>
          <p:spPr>
            <a:xfrm>
              <a:off x="7342823" y="1840130"/>
              <a:ext cx="365760" cy="365760"/>
            </a:xfrm>
            <a:prstGeom prst="ellipse">
              <a:avLst/>
            </a:prstGeom>
            <a:solidFill>
              <a:schemeClr val="bg1"/>
            </a:solidFill>
            <a:ln w="50800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04" name="Oval 103"/>
            <p:cNvSpPr/>
            <p:nvPr/>
          </p:nvSpPr>
          <p:spPr>
            <a:xfrm>
              <a:off x="7342823" y="2297330"/>
              <a:ext cx="365760" cy="365760"/>
            </a:xfrm>
            <a:prstGeom prst="ellipse">
              <a:avLst/>
            </a:prstGeom>
            <a:solidFill>
              <a:schemeClr val="bg1"/>
            </a:solidFill>
            <a:ln w="50800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05" name="Oval 104"/>
            <p:cNvSpPr/>
            <p:nvPr/>
          </p:nvSpPr>
          <p:spPr>
            <a:xfrm>
              <a:off x="7342823" y="2754530"/>
              <a:ext cx="365760" cy="365760"/>
            </a:xfrm>
            <a:prstGeom prst="ellipse">
              <a:avLst/>
            </a:prstGeom>
            <a:solidFill>
              <a:schemeClr val="bg1"/>
            </a:solidFill>
            <a:ln w="50800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06" name="Oval 105"/>
            <p:cNvSpPr/>
            <p:nvPr/>
          </p:nvSpPr>
          <p:spPr>
            <a:xfrm>
              <a:off x="7342823" y="3211730"/>
              <a:ext cx="365760" cy="365760"/>
            </a:xfrm>
            <a:prstGeom prst="ellipse">
              <a:avLst/>
            </a:prstGeom>
            <a:solidFill>
              <a:schemeClr val="bg1"/>
            </a:solidFill>
            <a:ln w="50800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08" name="Oval 107"/>
            <p:cNvSpPr/>
            <p:nvPr/>
          </p:nvSpPr>
          <p:spPr>
            <a:xfrm>
              <a:off x="7342823" y="3668930"/>
              <a:ext cx="365760" cy="365760"/>
            </a:xfrm>
            <a:prstGeom prst="ellipse">
              <a:avLst/>
            </a:prstGeom>
            <a:solidFill>
              <a:schemeClr val="bg1"/>
            </a:solidFill>
            <a:ln w="50800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</p:grpSp>
      <p:sp>
        <p:nvSpPr>
          <p:cNvPr id="114" name="Rectangle 113"/>
          <p:cNvSpPr/>
          <p:nvPr/>
        </p:nvSpPr>
        <p:spPr>
          <a:xfrm>
            <a:off x="4267200" y="4648200"/>
            <a:ext cx="4844848" cy="685800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rgbClr val="FF0000"/>
                </a:solidFill>
              </a:rPr>
              <a:t>extremely large sense amplifier</a:t>
            </a:r>
          </a:p>
          <a:p>
            <a:pPr algn="ctr"/>
            <a:r>
              <a:rPr lang="en-US" sz="2800" b="1" i="1" dirty="0" smtClean="0">
                <a:solidFill>
                  <a:srgbClr val="FF0000"/>
                </a:solidFill>
              </a:rPr>
              <a:t>(</a:t>
            </a:r>
            <a:r>
              <a:rPr lang="en-US" sz="2800" b="1" i="1" dirty="0" smtClean="0">
                <a:solidFill>
                  <a:srgbClr val="FF0000"/>
                </a:solidFill>
                <a:latin typeface="Calibri"/>
              </a:rPr>
              <a:t>≈</a:t>
            </a:r>
            <a:r>
              <a:rPr lang="en-US" sz="2800" b="1" i="1" dirty="0" smtClean="0">
                <a:solidFill>
                  <a:srgbClr val="FF0000"/>
                </a:solidFill>
              </a:rPr>
              <a:t>100X the cell size)</a:t>
            </a:r>
            <a:endParaRPr lang="en-US" sz="2800" b="1" i="1" dirty="0">
              <a:solidFill>
                <a:srgbClr val="FF0000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5072147" y="914400"/>
            <a:ext cx="3309853" cy="3718560"/>
            <a:chOff x="5072147" y="762000"/>
            <a:chExt cx="3309853" cy="3718560"/>
          </a:xfrm>
        </p:grpSpPr>
        <p:sp>
          <p:nvSpPr>
            <p:cNvPr id="9" name="Oval 8"/>
            <p:cNvSpPr/>
            <p:nvPr/>
          </p:nvSpPr>
          <p:spPr>
            <a:xfrm>
              <a:off x="5676900" y="1600200"/>
              <a:ext cx="2286000" cy="2286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Rectangle 161"/>
            <p:cNvSpPr/>
            <p:nvPr/>
          </p:nvSpPr>
          <p:spPr>
            <a:xfrm>
              <a:off x="5072147" y="1371600"/>
              <a:ext cx="365760" cy="36576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cxnSp>
          <p:nvCxnSpPr>
            <p:cNvPr id="115" name="Straight Arrow Connector 114"/>
            <p:cNvCxnSpPr/>
            <p:nvPr/>
          </p:nvCxnSpPr>
          <p:spPr>
            <a:xfrm flipH="1">
              <a:off x="5437907" y="1554480"/>
              <a:ext cx="2944093" cy="0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Rectangle 88"/>
            <p:cNvSpPr/>
            <p:nvPr/>
          </p:nvSpPr>
          <p:spPr>
            <a:xfrm rot="16200000">
              <a:off x="5517829" y="2602318"/>
              <a:ext cx="1142999" cy="357964"/>
            </a:xfrm>
            <a:prstGeom prst="rect">
              <a:avLst/>
            </a:prstGeom>
            <a:noFill/>
            <a:ln w="381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>
                  <a:solidFill>
                    <a:schemeClr val="tx1"/>
                  </a:solidFill>
                </a:rPr>
                <a:t>c</a:t>
              </a:r>
              <a:r>
                <a:rPr lang="en-US" sz="2000" smtClean="0">
                  <a:solidFill>
                    <a:schemeClr val="tx1"/>
                  </a:solidFill>
                </a:rPr>
                <a:t>apacitor</a:t>
              </a:r>
              <a:endParaRPr lang="en-US" sz="2000">
                <a:solidFill>
                  <a:schemeClr val="tx1"/>
                </a:solidFill>
              </a:endParaRPr>
            </a:p>
          </p:txBody>
        </p:sp>
        <p:sp>
          <p:nvSpPr>
            <p:cNvPr id="90" name="Rectangle 89"/>
            <p:cNvSpPr/>
            <p:nvPr/>
          </p:nvSpPr>
          <p:spPr>
            <a:xfrm>
              <a:off x="6672346" y="2209800"/>
              <a:ext cx="1295400" cy="375491"/>
            </a:xfrm>
            <a:prstGeom prst="rect">
              <a:avLst/>
            </a:prstGeom>
            <a:noFill/>
            <a:ln w="381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>
                  <a:solidFill>
                    <a:schemeClr val="tx1"/>
                  </a:solidFill>
                </a:rPr>
                <a:t>a</a:t>
              </a:r>
              <a:r>
                <a:rPr lang="en-US" sz="2000" smtClean="0">
                  <a:solidFill>
                    <a:schemeClr val="tx1"/>
                  </a:solidFill>
                </a:rPr>
                <a:t>ccess</a:t>
              </a:r>
              <a:endParaRPr lang="en-US" sz="2000">
                <a:solidFill>
                  <a:schemeClr val="tx1"/>
                </a:solidFill>
              </a:endParaRPr>
            </a:p>
          </p:txBody>
        </p:sp>
        <p:sp>
          <p:nvSpPr>
            <p:cNvPr id="96" name="Rectangle 95"/>
            <p:cNvSpPr/>
            <p:nvPr/>
          </p:nvSpPr>
          <p:spPr>
            <a:xfrm>
              <a:off x="6672346" y="2344916"/>
              <a:ext cx="1279459" cy="431479"/>
            </a:xfrm>
            <a:prstGeom prst="rect">
              <a:avLst/>
            </a:prstGeom>
            <a:noFill/>
            <a:ln w="381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smtClean="0">
                  <a:solidFill>
                    <a:schemeClr val="tx1"/>
                  </a:solidFill>
                </a:rPr>
                <a:t>transistor</a:t>
              </a:r>
              <a:endParaRPr lang="en-US" sz="2000">
                <a:solidFill>
                  <a:schemeClr val="tx1"/>
                </a:solidFill>
              </a:endParaRPr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5757946" y="1217396"/>
              <a:ext cx="2064789" cy="327041"/>
            </a:xfrm>
            <a:prstGeom prst="rect">
              <a:avLst/>
            </a:prstGeom>
            <a:noFill/>
            <a:ln w="381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err="1" smtClean="0">
                  <a:solidFill>
                    <a:schemeClr val="tx1"/>
                  </a:solidFill>
                </a:rPr>
                <a:t>wordline</a:t>
              </a:r>
              <a:endParaRPr lang="en-US" sz="2000">
                <a:solidFill>
                  <a:schemeClr val="tx1"/>
                </a:solidFill>
              </a:endParaRPr>
            </a:p>
          </p:txBody>
        </p:sp>
        <p:sp>
          <p:nvSpPr>
            <p:cNvPr id="102" name="Rectangle 101"/>
            <p:cNvSpPr/>
            <p:nvPr/>
          </p:nvSpPr>
          <p:spPr>
            <a:xfrm rot="16200000">
              <a:off x="7349868" y="2614108"/>
              <a:ext cx="1706594" cy="357669"/>
            </a:xfrm>
            <a:prstGeom prst="rect">
              <a:avLst/>
            </a:prstGeom>
            <a:noFill/>
            <a:ln w="381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err="1" smtClean="0">
                  <a:solidFill>
                    <a:schemeClr val="tx1"/>
                  </a:solidFill>
                </a:rPr>
                <a:t>bitline</a:t>
              </a:r>
              <a:endParaRPr lang="en-US" sz="2000">
                <a:solidFill>
                  <a:schemeClr val="tx1"/>
                </a:solidFill>
              </a:endParaRPr>
            </a:p>
          </p:txBody>
        </p:sp>
        <p:cxnSp>
          <p:nvCxnSpPr>
            <p:cNvPr id="109" name="Straight Arrow Connector 108"/>
            <p:cNvCxnSpPr/>
            <p:nvPr/>
          </p:nvCxnSpPr>
          <p:spPr>
            <a:xfrm flipV="1">
              <a:off x="8013466" y="1217396"/>
              <a:ext cx="0" cy="2897404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Arrow Connector 110"/>
            <p:cNvCxnSpPr/>
            <p:nvPr/>
          </p:nvCxnSpPr>
          <p:spPr>
            <a:xfrm flipV="1">
              <a:off x="7291581" y="1816085"/>
              <a:ext cx="0" cy="137012"/>
            </a:xfrm>
            <a:prstGeom prst="straightConnector1">
              <a:avLst/>
            </a:prstGeom>
            <a:ln w="508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Arrow Connector 111"/>
            <p:cNvCxnSpPr/>
            <p:nvPr/>
          </p:nvCxnSpPr>
          <p:spPr>
            <a:xfrm flipH="1">
              <a:off x="7071068" y="1959448"/>
              <a:ext cx="439480" cy="0"/>
            </a:xfrm>
            <a:prstGeom prst="straightConnector1">
              <a:avLst/>
            </a:prstGeom>
            <a:ln w="508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Arrow Connector 112"/>
            <p:cNvCxnSpPr/>
            <p:nvPr/>
          </p:nvCxnSpPr>
          <p:spPr>
            <a:xfrm flipH="1" flipV="1">
              <a:off x="7510546" y="2057400"/>
              <a:ext cx="1" cy="228600"/>
            </a:xfrm>
            <a:prstGeom prst="straightConnector1">
              <a:avLst/>
            </a:prstGeom>
            <a:ln w="508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Arrow Connector 136"/>
            <p:cNvCxnSpPr/>
            <p:nvPr/>
          </p:nvCxnSpPr>
          <p:spPr>
            <a:xfrm flipH="1">
              <a:off x="7071068" y="2057400"/>
              <a:ext cx="439480" cy="0"/>
            </a:xfrm>
            <a:prstGeom prst="straightConnector1">
              <a:avLst/>
            </a:prstGeom>
            <a:ln w="508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Arrow Connector 137"/>
            <p:cNvCxnSpPr/>
            <p:nvPr/>
          </p:nvCxnSpPr>
          <p:spPr>
            <a:xfrm>
              <a:off x="7510546" y="2286000"/>
              <a:ext cx="170121" cy="0"/>
            </a:xfrm>
            <a:prstGeom prst="straightConnector1">
              <a:avLst/>
            </a:prstGeom>
            <a:ln w="508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Arrow Connector 139"/>
            <p:cNvCxnSpPr/>
            <p:nvPr/>
          </p:nvCxnSpPr>
          <p:spPr>
            <a:xfrm>
              <a:off x="6900946" y="2286000"/>
              <a:ext cx="170122" cy="0"/>
            </a:xfrm>
            <a:prstGeom prst="straightConnector1">
              <a:avLst/>
            </a:prstGeom>
            <a:ln w="508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Arrow Connector 141"/>
            <p:cNvCxnSpPr/>
            <p:nvPr/>
          </p:nvCxnSpPr>
          <p:spPr>
            <a:xfrm flipH="1" flipV="1">
              <a:off x="7071067" y="2057400"/>
              <a:ext cx="1" cy="228600"/>
            </a:xfrm>
            <a:prstGeom prst="straightConnector1">
              <a:avLst/>
            </a:prstGeom>
            <a:ln w="508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Arrow Connector 142"/>
            <p:cNvCxnSpPr/>
            <p:nvPr/>
          </p:nvCxnSpPr>
          <p:spPr>
            <a:xfrm>
              <a:off x="7291581" y="1554480"/>
              <a:ext cx="1" cy="282966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Arrow Connector 143"/>
            <p:cNvCxnSpPr/>
            <p:nvPr/>
          </p:nvCxnSpPr>
          <p:spPr>
            <a:xfrm flipH="1">
              <a:off x="7680667" y="2286000"/>
              <a:ext cx="332799" cy="0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Elbow Connector 144"/>
            <p:cNvCxnSpPr/>
            <p:nvPr/>
          </p:nvCxnSpPr>
          <p:spPr>
            <a:xfrm rot="10800000" flipV="1">
              <a:off x="6519946" y="2288382"/>
              <a:ext cx="381001" cy="226217"/>
            </a:xfrm>
            <a:prstGeom prst="bentConnector3">
              <a:avLst>
                <a:gd name="adj1" fmla="val 100625"/>
              </a:avLst>
            </a:prstGeom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Arrow Connector 145"/>
            <p:cNvCxnSpPr/>
            <p:nvPr/>
          </p:nvCxnSpPr>
          <p:spPr>
            <a:xfrm>
              <a:off x="6519945" y="2996373"/>
              <a:ext cx="0" cy="280226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none" w="lg" len="med"/>
              <a:tailEnd type="triangl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Arrow Connector 146"/>
            <p:cNvCxnSpPr/>
            <p:nvPr/>
          </p:nvCxnSpPr>
          <p:spPr>
            <a:xfrm flipV="1">
              <a:off x="6519945" y="2514600"/>
              <a:ext cx="0" cy="133600"/>
            </a:xfrm>
            <a:prstGeom prst="straightConnector1">
              <a:avLst/>
            </a:prstGeom>
            <a:ln w="508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Arrow Connector 147"/>
            <p:cNvCxnSpPr/>
            <p:nvPr/>
          </p:nvCxnSpPr>
          <p:spPr>
            <a:xfrm flipH="1">
              <a:off x="6291347" y="2881724"/>
              <a:ext cx="457198" cy="0"/>
            </a:xfrm>
            <a:prstGeom prst="straightConnector1">
              <a:avLst/>
            </a:prstGeom>
            <a:ln w="508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Arrow Connector 148"/>
            <p:cNvCxnSpPr/>
            <p:nvPr/>
          </p:nvCxnSpPr>
          <p:spPr>
            <a:xfrm flipH="1">
              <a:off x="6291347" y="2648200"/>
              <a:ext cx="457198" cy="0"/>
            </a:xfrm>
            <a:prstGeom prst="straightConnector1">
              <a:avLst/>
            </a:prstGeom>
            <a:ln w="508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Arrow Connector 149"/>
            <p:cNvCxnSpPr/>
            <p:nvPr/>
          </p:nvCxnSpPr>
          <p:spPr>
            <a:xfrm flipV="1">
              <a:off x="6519945" y="2881725"/>
              <a:ext cx="0" cy="114648"/>
            </a:xfrm>
            <a:prstGeom prst="straightConnector1">
              <a:avLst/>
            </a:prstGeom>
            <a:ln w="508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1" name="Rectangle 140"/>
            <p:cNvSpPr/>
            <p:nvPr/>
          </p:nvSpPr>
          <p:spPr>
            <a:xfrm>
              <a:off x="7830586" y="4114800"/>
              <a:ext cx="365760" cy="365760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5072147" y="762000"/>
              <a:ext cx="3309853" cy="381002"/>
            </a:xfrm>
            <a:prstGeom prst="rect">
              <a:avLst/>
            </a:prstGeom>
            <a:noFill/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i="1" smtClean="0">
                  <a:solidFill>
                    <a:schemeClr val="tx1"/>
                  </a:solidFill>
                </a:rPr>
                <a:t>Cell</a:t>
              </a:r>
              <a:endParaRPr lang="en-US" sz="2800" b="1" i="1">
                <a:solidFill>
                  <a:schemeClr val="tx1"/>
                </a:solidFill>
              </a:endParaRPr>
            </a:p>
          </p:txBody>
        </p:sp>
      </p:grpSp>
      <p:sp>
        <p:nvSpPr>
          <p:cNvPr id="119" name="Rectangle 118"/>
          <p:cNvSpPr/>
          <p:nvPr/>
        </p:nvSpPr>
        <p:spPr>
          <a:xfrm rot="16200000">
            <a:off x="-1066800" y="2667000"/>
            <a:ext cx="2667004" cy="381001"/>
          </a:xfrm>
          <a:prstGeom prst="rect">
            <a:avLst/>
          </a:prstGeom>
          <a:noFill/>
          <a:ln w="381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Row decoder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921936" y="4625340"/>
            <a:ext cx="2849964" cy="480060"/>
          </a:xfrm>
          <a:prstGeom prst="rect">
            <a:avLst/>
          </a:prstGeom>
          <a:noFill/>
          <a:ln w="381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Sense amplifier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304800" y="5486400"/>
            <a:ext cx="8763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rgbClr val="0000FF"/>
                </a:solidFill>
              </a:rPr>
              <a:t>Long </a:t>
            </a:r>
            <a:r>
              <a:rPr lang="en-US" sz="3200" i="1" dirty="0" err="1" smtClean="0">
                <a:solidFill>
                  <a:srgbClr val="0000FF"/>
                </a:solidFill>
              </a:rPr>
              <a:t>Bitline</a:t>
            </a:r>
            <a:r>
              <a:rPr lang="en-US" sz="3200" i="1" dirty="0" smtClean="0">
                <a:solidFill>
                  <a:srgbClr val="0000FF"/>
                </a:solidFill>
              </a:rPr>
              <a:t>: Amortize sense amplifier → Small area</a:t>
            </a:r>
          </a:p>
          <a:p>
            <a:r>
              <a:rPr lang="en-US" sz="3200" i="1" dirty="0" smtClean="0">
                <a:solidFill>
                  <a:srgbClr val="FF0000"/>
                </a:solidFill>
              </a:rPr>
              <a:t>Long </a:t>
            </a:r>
            <a:r>
              <a:rPr lang="en-US" sz="3200" i="1" dirty="0" err="1" smtClean="0">
                <a:solidFill>
                  <a:srgbClr val="FF0000"/>
                </a:solidFill>
              </a:rPr>
              <a:t>Bitline</a:t>
            </a:r>
            <a:r>
              <a:rPr lang="en-US" sz="3200" i="1" dirty="0" smtClean="0">
                <a:solidFill>
                  <a:srgbClr val="FF0000"/>
                </a:solidFill>
              </a:rPr>
              <a:t>: Large </a:t>
            </a:r>
            <a:r>
              <a:rPr lang="en-US" sz="3200" i="1" dirty="0" err="1">
                <a:solidFill>
                  <a:srgbClr val="FF0000"/>
                </a:solidFill>
              </a:rPr>
              <a:t>b</a:t>
            </a:r>
            <a:r>
              <a:rPr lang="en-US" sz="3200" i="1" dirty="0" err="1" smtClean="0">
                <a:solidFill>
                  <a:srgbClr val="FF0000"/>
                </a:solidFill>
              </a:rPr>
              <a:t>itline</a:t>
            </a:r>
            <a:r>
              <a:rPr lang="en-US" sz="3200" i="1" dirty="0" smtClean="0">
                <a:solidFill>
                  <a:srgbClr val="FF0000"/>
                </a:solidFill>
              </a:rPr>
              <a:t> cap. → High </a:t>
            </a:r>
            <a:r>
              <a:rPr lang="en-US" sz="3200" i="1" dirty="0">
                <a:solidFill>
                  <a:srgbClr val="FF0000"/>
                </a:solidFill>
              </a:rPr>
              <a:t>l</a:t>
            </a:r>
            <a:r>
              <a:rPr lang="en-US" sz="3200" i="1" dirty="0" smtClean="0">
                <a:solidFill>
                  <a:srgbClr val="FF0000"/>
                </a:solidFill>
              </a:rPr>
              <a:t>atency</a:t>
            </a:r>
            <a:endParaRPr lang="en-US" sz="3200" i="1" dirty="0">
              <a:solidFill>
                <a:srgbClr val="FF0000"/>
              </a:solidFill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3581401" y="1143000"/>
            <a:ext cx="1142999" cy="357964"/>
          </a:xfrm>
          <a:prstGeom prst="rect">
            <a:avLst/>
          </a:prstGeom>
          <a:noFill/>
          <a:ln w="381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smtClean="0">
                <a:solidFill>
                  <a:schemeClr val="tx1"/>
                </a:solidFill>
              </a:rPr>
              <a:t>cell</a:t>
            </a:r>
            <a:endParaRPr lang="en-US" sz="2800" b="1" i="1" dirty="0">
              <a:solidFill>
                <a:schemeClr val="tx1"/>
              </a:solidFill>
            </a:endParaRPr>
          </a:p>
        </p:txBody>
      </p:sp>
      <p:cxnSp>
        <p:nvCxnSpPr>
          <p:cNvPr id="121" name="Straight Arrow Connector 120"/>
          <p:cNvCxnSpPr/>
          <p:nvPr/>
        </p:nvCxnSpPr>
        <p:spPr>
          <a:xfrm flipH="1">
            <a:off x="3482340" y="1371600"/>
            <a:ext cx="198037" cy="337084"/>
          </a:xfrm>
          <a:prstGeom prst="straightConnector1">
            <a:avLst/>
          </a:prstGeom>
          <a:ln w="25400" cap="rnd">
            <a:solidFill>
              <a:schemeClr val="tx1"/>
            </a:solidFill>
            <a:headEnd type="none" w="lg" len="med"/>
            <a:tailEnd type="non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/>
          <p:nvPr/>
        </p:nvCxnSpPr>
        <p:spPr>
          <a:xfrm flipH="1">
            <a:off x="3680378" y="1371600"/>
            <a:ext cx="162875" cy="0"/>
          </a:xfrm>
          <a:prstGeom prst="straightConnector1">
            <a:avLst/>
          </a:prstGeom>
          <a:ln w="25400" cap="rnd">
            <a:solidFill>
              <a:schemeClr val="tx1"/>
            </a:solidFill>
            <a:headEnd type="none" w="lg" len="med"/>
            <a:tailEnd type="non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3599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" grpId="0"/>
      <p:bldP spid="119" grpId="0"/>
      <p:bldP spid="120" grpId="0"/>
      <p:bldP spid="1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   Trade-Off: Area (Die Size) vs. Latency</a:t>
            </a:r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3238500" y="2164080"/>
            <a:ext cx="2590800" cy="12649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ctr"/>
          <a:lstStyle/>
          <a:p>
            <a:pPr algn="ctr"/>
            <a:r>
              <a:rPr lang="en-US" sz="4000" b="1" dirty="0" smtClean="0"/>
              <a:t>Faster</a:t>
            </a:r>
            <a:endParaRPr lang="en-US" sz="4000" b="1" dirty="0"/>
          </a:p>
        </p:txBody>
      </p:sp>
      <p:sp>
        <p:nvSpPr>
          <p:cNvPr id="97" name="Right Arrow 96"/>
          <p:cNvSpPr/>
          <p:nvPr/>
        </p:nvSpPr>
        <p:spPr>
          <a:xfrm flipH="1">
            <a:off x="3238500" y="3535680"/>
            <a:ext cx="2590800" cy="12649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ctr"/>
          <a:lstStyle/>
          <a:p>
            <a:pPr algn="ctr"/>
            <a:r>
              <a:rPr lang="en-US" sz="4000" b="1" dirty="0" smtClean="0"/>
              <a:t>Smaller</a:t>
            </a:r>
            <a:endParaRPr lang="en-US" sz="4000" b="1" dirty="0"/>
          </a:p>
        </p:txBody>
      </p:sp>
      <p:grpSp>
        <p:nvGrpSpPr>
          <p:cNvPr id="15" name="Group 14"/>
          <p:cNvGrpSpPr/>
          <p:nvPr/>
        </p:nvGrpSpPr>
        <p:grpSpPr>
          <a:xfrm>
            <a:off x="5867400" y="1066800"/>
            <a:ext cx="2590800" cy="5105400"/>
            <a:chOff x="5867400" y="1066800"/>
            <a:chExt cx="2590800" cy="5105400"/>
          </a:xfrm>
        </p:grpSpPr>
        <p:sp>
          <p:nvSpPr>
            <p:cNvPr id="250" name="Rectangle 249"/>
            <p:cNvSpPr/>
            <p:nvPr/>
          </p:nvSpPr>
          <p:spPr>
            <a:xfrm>
              <a:off x="7706677" y="3888004"/>
              <a:ext cx="365760" cy="683996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cxnSp>
          <p:nvCxnSpPr>
            <p:cNvPr id="251" name="Straight Arrow Connector 250"/>
            <p:cNvCxnSpPr>
              <a:stCxn id="250" idx="0"/>
            </p:cNvCxnSpPr>
            <p:nvPr/>
          </p:nvCxnSpPr>
          <p:spPr>
            <a:xfrm flipV="1">
              <a:off x="7889557" y="3048000"/>
              <a:ext cx="0" cy="840004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3" name="Rectangle 252"/>
            <p:cNvSpPr/>
            <p:nvPr/>
          </p:nvSpPr>
          <p:spPr>
            <a:xfrm>
              <a:off x="7249477" y="3888004"/>
              <a:ext cx="365760" cy="683996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cxnSp>
          <p:nvCxnSpPr>
            <p:cNvPr id="254" name="Straight Arrow Connector 253"/>
            <p:cNvCxnSpPr>
              <a:stCxn id="253" idx="0"/>
            </p:cNvCxnSpPr>
            <p:nvPr/>
          </p:nvCxnSpPr>
          <p:spPr>
            <a:xfrm flipV="1">
              <a:off x="7432357" y="3048000"/>
              <a:ext cx="0" cy="840004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8" name="Rectangle 257"/>
            <p:cNvSpPr/>
            <p:nvPr/>
          </p:nvSpPr>
          <p:spPr>
            <a:xfrm>
              <a:off x="6792277" y="3888004"/>
              <a:ext cx="365760" cy="683996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cxnSp>
          <p:nvCxnSpPr>
            <p:cNvPr id="259" name="Straight Arrow Connector 258"/>
            <p:cNvCxnSpPr>
              <a:stCxn id="258" idx="0"/>
            </p:cNvCxnSpPr>
            <p:nvPr/>
          </p:nvCxnSpPr>
          <p:spPr>
            <a:xfrm flipV="1">
              <a:off x="6975157" y="3048000"/>
              <a:ext cx="0" cy="840004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1" name="Rectangle 260"/>
            <p:cNvSpPr/>
            <p:nvPr/>
          </p:nvSpPr>
          <p:spPr>
            <a:xfrm>
              <a:off x="6335077" y="3888004"/>
              <a:ext cx="365760" cy="683996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cxnSp>
          <p:nvCxnSpPr>
            <p:cNvPr id="262" name="Straight Arrow Connector 261"/>
            <p:cNvCxnSpPr>
              <a:stCxn id="261" idx="0"/>
            </p:cNvCxnSpPr>
            <p:nvPr/>
          </p:nvCxnSpPr>
          <p:spPr>
            <a:xfrm flipV="1">
              <a:off x="6517957" y="3048000"/>
              <a:ext cx="0" cy="840004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6" name="Oval 275"/>
            <p:cNvSpPr/>
            <p:nvPr/>
          </p:nvSpPr>
          <p:spPr>
            <a:xfrm>
              <a:off x="7711440" y="31242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77" name="Oval 276"/>
            <p:cNvSpPr/>
            <p:nvPr/>
          </p:nvSpPr>
          <p:spPr>
            <a:xfrm>
              <a:off x="7254240" y="31242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78" name="Oval 277"/>
            <p:cNvSpPr/>
            <p:nvPr/>
          </p:nvSpPr>
          <p:spPr>
            <a:xfrm>
              <a:off x="6797040" y="31242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79" name="Oval 278"/>
            <p:cNvSpPr/>
            <p:nvPr/>
          </p:nvSpPr>
          <p:spPr>
            <a:xfrm>
              <a:off x="6339840" y="31242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80" name="Oval 279"/>
            <p:cNvSpPr/>
            <p:nvPr/>
          </p:nvSpPr>
          <p:spPr>
            <a:xfrm>
              <a:off x="7711440" y="35052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81" name="Oval 280"/>
            <p:cNvSpPr/>
            <p:nvPr/>
          </p:nvSpPr>
          <p:spPr>
            <a:xfrm>
              <a:off x="7254240" y="35052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82" name="Oval 281"/>
            <p:cNvSpPr/>
            <p:nvPr/>
          </p:nvSpPr>
          <p:spPr>
            <a:xfrm>
              <a:off x="6797040" y="35052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83" name="Oval 282"/>
            <p:cNvSpPr/>
            <p:nvPr/>
          </p:nvSpPr>
          <p:spPr>
            <a:xfrm>
              <a:off x="6339840" y="35052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18" name="Rectangle 317"/>
            <p:cNvSpPr/>
            <p:nvPr/>
          </p:nvSpPr>
          <p:spPr>
            <a:xfrm>
              <a:off x="7706677" y="2287804"/>
              <a:ext cx="365760" cy="683996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cxnSp>
          <p:nvCxnSpPr>
            <p:cNvPr id="319" name="Straight Arrow Connector 318"/>
            <p:cNvCxnSpPr>
              <a:stCxn id="318" idx="0"/>
            </p:cNvCxnSpPr>
            <p:nvPr/>
          </p:nvCxnSpPr>
          <p:spPr>
            <a:xfrm flipV="1">
              <a:off x="7889557" y="1447800"/>
              <a:ext cx="0" cy="840004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0" name="Rectangle 319"/>
            <p:cNvSpPr/>
            <p:nvPr/>
          </p:nvSpPr>
          <p:spPr>
            <a:xfrm>
              <a:off x="7249477" y="2287804"/>
              <a:ext cx="365760" cy="683996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cxnSp>
          <p:nvCxnSpPr>
            <p:cNvPr id="321" name="Straight Arrow Connector 320"/>
            <p:cNvCxnSpPr>
              <a:stCxn id="320" idx="0"/>
            </p:cNvCxnSpPr>
            <p:nvPr/>
          </p:nvCxnSpPr>
          <p:spPr>
            <a:xfrm flipV="1">
              <a:off x="7432357" y="1447800"/>
              <a:ext cx="0" cy="840004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2" name="Rectangle 321"/>
            <p:cNvSpPr/>
            <p:nvPr/>
          </p:nvSpPr>
          <p:spPr>
            <a:xfrm>
              <a:off x="6792277" y="2287804"/>
              <a:ext cx="365760" cy="683996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cxnSp>
          <p:nvCxnSpPr>
            <p:cNvPr id="324" name="Straight Arrow Connector 323"/>
            <p:cNvCxnSpPr>
              <a:stCxn id="322" idx="0"/>
            </p:cNvCxnSpPr>
            <p:nvPr/>
          </p:nvCxnSpPr>
          <p:spPr>
            <a:xfrm flipV="1">
              <a:off x="6975157" y="1447800"/>
              <a:ext cx="0" cy="840004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5" name="Rectangle 324"/>
            <p:cNvSpPr/>
            <p:nvPr/>
          </p:nvSpPr>
          <p:spPr>
            <a:xfrm>
              <a:off x="6335077" y="2287804"/>
              <a:ext cx="365760" cy="683996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cxnSp>
          <p:nvCxnSpPr>
            <p:cNvPr id="326" name="Straight Arrow Connector 325"/>
            <p:cNvCxnSpPr>
              <a:stCxn id="325" idx="0"/>
            </p:cNvCxnSpPr>
            <p:nvPr/>
          </p:nvCxnSpPr>
          <p:spPr>
            <a:xfrm flipV="1">
              <a:off x="6517957" y="1447800"/>
              <a:ext cx="0" cy="840004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7" name="Oval 326"/>
            <p:cNvSpPr/>
            <p:nvPr/>
          </p:nvSpPr>
          <p:spPr>
            <a:xfrm>
              <a:off x="7711440" y="15240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28" name="Oval 327"/>
            <p:cNvSpPr/>
            <p:nvPr/>
          </p:nvSpPr>
          <p:spPr>
            <a:xfrm>
              <a:off x="7254240" y="15240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29" name="Oval 328"/>
            <p:cNvSpPr/>
            <p:nvPr/>
          </p:nvSpPr>
          <p:spPr>
            <a:xfrm>
              <a:off x="6797040" y="15240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30" name="Oval 329"/>
            <p:cNvSpPr/>
            <p:nvPr/>
          </p:nvSpPr>
          <p:spPr>
            <a:xfrm>
              <a:off x="6339840" y="15240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31" name="Oval 330"/>
            <p:cNvSpPr/>
            <p:nvPr/>
          </p:nvSpPr>
          <p:spPr>
            <a:xfrm>
              <a:off x="7711440" y="19050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32" name="Oval 331"/>
            <p:cNvSpPr/>
            <p:nvPr/>
          </p:nvSpPr>
          <p:spPr>
            <a:xfrm>
              <a:off x="7254240" y="19050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33" name="Oval 332"/>
            <p:cNvSpPr/>
            <p:nvPr/>
          </p:nvSpPr>
          <p:spPr>
            <a:xfrm>
              <a:off x="6797040" y="19050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34" name="Oval 333"/>
            <p:cNvSpPr/>
            <p:nvPr/>
          </p:nvSpPr>
          <p:spPr>
            <a:xfrm>
              <a:off x="6339840" y="19050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48" name="Rounded Rectangle 147"/>
            <p:cNvSpPr/>
            <p:nvPr/>
          </p:nvSpPr>
          <p:spPr>
            <a:xfrm>
              <a:off x="5867400" y="1066800"/>
              <a:ext cx="2590800" cy="609600"/>
            </a:xfrm>
            <a:prstGeom prst="roundRect">
              <a:avLst>
                <a:gd name="adj" fmla="val 12383"/>
              </a:avLst>
            </a:prstGeom>
            <a:noFill/>
            <a:ln w="38100" cap="rnd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</a:pPr>
              <a:r>
                <a:rPr lang="en-US" sz="3600" b="1" dirty="0" smtClean="0">
                  <a:solidFill>
                    <a:schemeClr val="tx1"/>
                  </a:solidFill>
                  <a:latin typeface="Calibri"/>
                  <a:cs typeface="Calibri"/>
                </a:rPr>
                <a:t>Short </a:t>
              </a:r>
              <a:r>
                <a:rPr lang="en-US" sz="3600" b="1" dirty="0" err="1" smtClean="0">
                  <a:solidFill>
                    <a:schemeClr val="tx1"/>
                  </a:solidFill>
                  <a:latin typeface="Calibri"/>
                  <a:cs typeface="Calibri"/>
                </a:rPr>
                <a:t>Bitline</a:t>
              </a:r>
              <a:endParaRPr lang="en-US" sz="3600" b="1" dirty="0" smtClean="0">
                <a:solidFill>
                  <a:schemeClr val="tx1"/>
                </a:solidFill>
                <a:latin typeface="Calibri"/>
                <a:cs typeface="Calibri"/>
              </a:endParaRPr>
            </a:p>
            <a:p>
              <a:pPr algn="ctr">
                <a:lnSpc>
                  <a:spcPct val="80000"/>
                </a:lnSpc>
              </a:pPr>
              <a:endParaRPr lang="en-US" sz="3600" b="1" dirty="0" smtClean="0">
                <a:solidFill>
                  <a:schemeClr val="tx1"/>
                </a:solidFill>
                <a:latin typeface="Calibri"/>
                <a:cs typeface="Calibri"/>
              </a:endParaRPr>
            </a:p>
          </p:txBody>
        </p:sp>
        <p:sp>
          <p:nvSpPr>
            <p:cNvPr id="380" name="Rectangle 379"/>
            <p:cNvSpPr/>
            <p:nvPr/>
          </p:nvSpPr>
          <p:spPr>
            <a:xfrm>
              <a:off x="7696200" y="5488204"/>
              <a:ext cx="365760" cy="683996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cxnSp>
          <p:nvCxnSpPr>
            <p:cNvPr id="381" name="Straight Arrow Connector 380"/>
            <p:cNvCxnSpPr>
              <a:stCxn id="380" idx="0"/>
            </p:cNvCxnSpPr>
            <p:nvPr/>
          </p:nvCxnSpPr>
          <p:spPr>
            <a:xfrm flipV="1">
              <a:off x="7879080" y="4648200"/>
              <a:ext cx="0" cy="840004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2" name="Rectangle 381"/>
            <p:cNvSpPr/>
            <p:nvPr/>
          </p:nvSpPr>
          <p:spPr>
            <a:xfrm>
              <a:off x="7239000" y="5488204"/>
              <a:ext cx="365760" cy="683996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cxnSp>
          <p:nvCxnSpPr>
            <p:cNvPr id="383" name="Straight Arrow Connector 382"/>
            <p:cNvCxnSpPr>
              <a:stCxn id="382" idx="0"/>
            </p:cNvCxnSpPr>
            <p:nvPr/>
          </p:nvCxnSpPr>
          <p:spPr>
            <a:xfrm flipV="1">
              <a:off x="7421880" y="4648200"/>
              <a:ext cx="0" cy="840004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4" name="Rectangle 383"/>
            <p:cNvSpPr/>
            <p:nvPr/>
          </p:nvSpPr>
          <p:spPr>
            <a:xfrm>
              <a:off x="6781800" y="5488204"/>
              <a:ext cx="365760" cy="683996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cxnSp>
          <p:nvCxnSpPr>
            <p:cNvPr id="385" name="Straight Arrow Connector 384"/>
            <p:cNvCxnSpPr>
              <a:stCxn id="384" idx="0"/>
            </p:cNvCxnSpPr>
            <p:nvPr/>
          </p:nvCxnSpPr>
          <p:spPr>
            <a:xfrm flipV="1">
              <a:off x="6964680" y="4648200"/>
              <a:ext cx="0" cy="840004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6" name="Rectangle 385"/>
            <p:cNvSpPr/>
            <p:nvPr/>
          </p:nvSpPr>
          <p:spPr>
            <a:xfrm>
              <a:off x="6324600" y="5488204"/>
              <a:ext cx="365760" cy="683996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cxnSp>
          <p:nvCxnSpPr>
            <p:cNvPr id="387" name="Straight Arrow Connector 386"/>
            <p:cNvCxnSpPr>
              <a:stCxn id="386" idx="0"/>
            </p:cNvCxnSpPr>
            <p:nvPr/>
          </p:nvCxnSpPr>
          <p:spPr>
            <a:xfrm flipV="1">
              <a:off x="6507480" y="4648200"/>
              <a:ext cx="0" cy="840004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8" name="Oval 387"/>
            <p:cNvSpPr/>
            <p:nvPr/>
          </p:nvSpPr>
          <p:spPr>
            <a:xfrm>
              <a:off x="7700963" y="47244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89" name="Oval 388"/>
            <p:cNvSpPr/>
            <p:nvPr/>
          </p:nvSpPr>
          <p:spPr>
            <a:xfrm>
              <a:off x="7243763" y="47244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90" name="Oval 389"/>
            <p:cNvSpPr/>
            <p:nvPr/>
          </p:nvSpPr>
          <p:spPr>
            <a:xfrm>
              <a:off x="6786563" y="47244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91" name="Oval 390"/>
            <p:cNvSpPr/>
            <p:nvPr/>
          </p:nvSpPr>
          <p:spPr>
            <a:xfrm>
              <a:off x="6329363" y="47244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92" name="Oval 391"/>
            <p:cNvSpPr/>
            <p:nvPr/>
          </p:nvSpPr>
          <p:spPr>
            <a:xfrm>
              <a:off x="7700963" y="51054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93" name="Oval 392"/>
            <p:cNvSpPr/>
            <p:nvPr/>
          </p:nvSpPr>
          <p:spPr>
            <a:xfrm>
              <a:off x="7243763" y="51054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94" name="Oval 393"/>
            <p:cNvSpPr/>
            <p:nvPr/>
          </p:nvSpPr>
          <p:spPr>
            <a:xfrm>
              <a:off x="6786563" y="51054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95" name="Oval 394"/>
            <p:cNvSpPr/>
            <p:nvPr/>
          </p:nvSpPr>
          <p:spPr>
            <a:xfrm>
              <a:off x="6329363" y="51054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95300" y="1066800"/>
            <a:ext cx="2514600" cy="5105400"/>
            <a:chOff x="495300" y="1066800"/>
            <a:chExt cx="2514600" cy="5105400"/>
          </a:xfrm>
        </p:grpSpPr>
        <p:sp>
          <p:nvSpPr>
            <p:cNvPr id="131" name="Rounded Rectangle 130"/>
            <p:cNvSpPr/>
            <p:nvPr/>
          </p:nvSpPr>
          <p:spPr>
            <a:xfrm>
              <a:off x="495300" y="1066800"/>
              <a:ext cx="2514600" cy="609600"/>
            </a:xfrm>
            <a:prstGeom prst="roundRect">
              <a:avLst>
                <a:gd name="adj" fmla="val 12383"/>
              </a:avLst>
            </a:prstGeom>
            <a:noFill/>
            <a:ln w="38100" cap="rnd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</a:pPr>
              <a:r>
                <a:rPr lang="en-US" sz="3600" b="1" dirty="0" smtClean="0">
                  <a:solidFill>
                    <a:schemeClr val="tx1"/>
                  </a:solidFill>
                  <a:latin typeface="Calibri"/>
                  <a:cs typeface="Calibri"/>
                </a:rPr>
                <a:t>Long </a:t>
              </a:r>
              <a:r>
                <a:rPr lang="en-US" sz="3600" b="1" dirty="0" err="1" smtClean="0">
                  <a:solidFill>
                    <a:schemeClr val="tx1"/>
                  </a:solidFill>
                  <a:latin typeface="Calibri"/>
                  <a:cs typeface="Calibri"/>
                </a:rPr>
                <a:t>Bitline</a:t>
              </a:r>
              <a:endParaRPr lang="en-US" sz="3600" b="1" dirty="0" smtClean="0">
                <a:solidFill>
                  <a:schemeClr val="tx1"/>
                </a:solidFill>
                <a:latin typeface="Calibri"/>
                <a:cs typeface="Calibri"/>
              </a:endParaRPr>
            </a:p>
            <a:p>
              <a:pPr algn="ctr">
                <a:lnSpc>
                  <a:spcPct val="80000"/>
                </a:lnSpc>
              </a:pPr>
              <a:endParaRPr lang="en-US" sz="3600" b="1" dirty="0" smtClean="0">
                <a:solidFill>
                  <a:schemeClr val="tx1"/>
                </a:solidFill>
                <a:latin typeface="Calibri"/>
                <a:cs typeface="Calibri"/>
              </a:endParaRPr>
            </a:p>
          </p:txBody>
        </p:sp>
        <p:sp>
          <p:nvSpPr>
            <p:cNvPr id="183" name="Rectangle 182"/>
            <p:cNvSpPr/>
            <p:nvPr/>
          </p:nvSpPr>
          <p:spPr>
            <a:xfrm>
              <a:off x="2209800" y="5488204"/>
              <a:ext cx="365760" cy="683996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cxnSp>
          <p:nvCxnSpPr>
            <p:cNvPr id="184" name="Straight Arrow Connector 183"/>
            <p:cNvCxnSpPr>
              <a:stCxn id="183" idx="0"/>
            </p:cNvCxnSpPr>
            <p:nvPr/>
          </p:nvCxnSpPr>
          <p:spPr>
            <a:xfrm flipV="1">
              <a:off x="2392680" y="3124200"/>
              <a:ext cx="0" cy="2364004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6" name="Rectangle 185"/>
            <p:cNvSpPr/>
            <p:nvPr/>
          </p:nvSpPr>
          <p:spPr>
            <a:xfrm>
              <a:off x="1752600" y="5488204"/>
              <a:ext cx="365760" cy="683996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cxnSp>
          <p:nvCxnSpPr>
            <p:cNvPr id="187" name="Straight Arrow Connector 186"/>
            <p:cNvCxnSpPr>
              <a:stCxn id="186" idx="0"/>
            </p:cNvCxnSpPr>
            <p:nvPr/>
          </p:nvCxnSpPr>
          <p:spPr>
            <a:xfrm flipV="1">
              <a:off x="1935480" y="3124200"/>
              <a:ext cx="0" cy="2364004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9" name="Rectangle 188"/>
            <p:cNvSpPr/>
            <p:nvPr/>
          </p:nvSpPr>
          <p:spPr>
            <a:xfrm>
              <a:off x="1295400" y="5488204"/>
              <a:ext cx="365760" cy="683996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cxnSp>
          <p:nvCxnSpPr>
            <p:cNvPr id="190" name="Straight Arrow Connector 189"/>
            <p:cNvCxnSpPr>
              <a:stCxn id="189" idx="0"/>
            </p:cNvCxnSpPr>
            <p:nvPr/>
          </p:nvCxnSpPr>
          <p:spPr>
            <a:xfrm flipV="1">
              <a:off x="1478280" y="3124200"/>
              <a:ext cx="0" cy="2364004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2" name="Rectangle 191"/>
            <p:cNvSpPr/>
            <p:nvPr/>
          </p:nvSpPr>
          <p:spPr>
            <a:xfrm>
              <a:off x="838200" y="5488204"/>
              <a:ext cx="365760" cy="683996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cxnSp>
          <p:nvCxnSpPr>
            <p:cNvPr id="193" name="Straight Arrow Connector 192"/>
            <p:cNvCxnSpPr>
              <a:stCxn id="192" idx="0"/>
            </p:cNvCxnSpPr>
            <p:nvPr/>
          </p:nvCxnSpPr>
          <p:spPr>
            <a:xfrm flipV="1">
              <a:off x="1021080" y="3124200"/>
              <a:ext cx="0" cy="2364004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7" name="Oval 206"/>
            <p:cNvSpPr/>
            <p:nvPr/>
          </p:nvSpPr>
          <p:spPr>
            <a:xfrm>
              <a:off x="2214563" y="39624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08" name="Oval 207"/>
            <p:cNvSpPr/>
            <p:nvPr/>
          </p:nvSpPr>
          <p:spPr>
            <a:xfrm>
              <a:off x="1757363" y="39624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09" name="Oval 208"/>
            <p:cNvSpPr/>
            <p:nvPr/>
          </p:nvSpPr>
          <p:spPr>
            <a:xfrm>
              <a:off x="1300163" y="39624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10" name="Oval 209"/>
            <p:cNvSpPr/>
            <p:nvPr/>
          </p:nvSpPr>
          <p:spPr>
            <a:xfrm>
              <a:off x="842963" y="39624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15" name="Oval 214"/>
            <p:cNvSpPr/>
            <p:nvPr/>
          </p:nvSpPr>
          <p:spPr>
            <a:xfrm>
              <a:off x="2214563" y="43434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16" name="Oval 215"/>
            <p:cNvSpPr/>
            <p:nvPr/>
          </p:nvSpPr>
          <p:spPr>
            <a:xfrm>
              <a:off x="1757363" y="43434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17" name="Oval 216"/>
            <p:cNvSpPr/>
            <p:nvPr/>
          </p:nvSpPr>
          <p:spPr>
            <a:xfrm>
              <a:off x="1300163" y="43434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18" name="Oval 217"/>
            <p:cNvSpPr/>
            <p:nvPr/>
          </p:nvSpPr>
          <p:spPr>
            <a:xfrm>
              <a:off x="842963" y="43434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23" name="Oval 222"/>
            <p:cNvSpPr/>
            <p:nvPr/>
          </p:nvSpPr>
          <p:spPr>
            <a:xfrm>
              <a:off x="2214563" y="47244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24" name="Oval 223"/>
            <p:cNvSpPr/>
            <p:nvPr/>
          </p:nvSpPr>
          <p:spPr>
            <a:xfrm>
              <a:off x="1757363" y="47244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25" name="Oval 224"/>
            <p:cNvSpPr/>
            <p:nvPr/>
          </p:nvSpPr>
          <p:spPr>
            <a:xfrm>
              <a:off x="1300163" y="47244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26" name="Oval 225"/>
            <p:cNvSpPr/>
            <p:nvPr/>
          </p:nvSpPr>
          <p:spPr>
            <a:xfrm>
              <a:off x="842963" y="47244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31" name="Oval 230"/>
            <p:cNvSpPr/>
            <p:nvPr/>
          </p:nvSpPr>
          <p:spPr>
            <a:xfrm>
              <a:off x="2214563" y="51054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32" name="Oval 231"/>
            <p:cNvSpPr/>
            <p:nvPr/>
          </p:nvSpPr>
          <p:spPr>
            <a:xfrm>
              <a:off x="1757363" y="51054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33" name="Oval 232"/>
            <p:cNvSpPr/>
            <p:nvPr/>
          </p:nvSpPr>
          <p:spPr>
            <a:xfrm>
              <a:off x="1300163" y="51054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34" name="Oval 233"/>
            <p:cNvSpPr/>
            <p:nvPr/>
          </p:nvSpPr>
          <p:spPr>
            <a:xfrm>
              <a:off x="842963" y="51054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96" name="Oval 395"/>
            <p:cNvSpPr/>
            <p:nvPr/>
          </p:nvSpPr>
          <p:spPr>
            <a:xfrm>
              <a:off x="2209800" y="321564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97" name="Oval 396"/>
            <p:cNvSpPr/>
            <p:nvPr/>
          </p:nvSpPr>
          <p:spPr>
            <a:xfrm>
              <a:off x="1752600" y="321564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98" name="Oval 397"/>
            <p:cNvSpPr/>
            <p:nvPr/>
          </p:nvSpPr>
          <p:spPr>
            <a:xfrm>
              <a:off x="1295400" y="321564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99" name="Oval 398"/>
            <p:cNvSpPr/>
            <p:nvPr/>
          </p:nvSpPr>
          <p:spPr>
            <a:xfrm>
              <a:off x="838200" y="321564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00" name="Oval 399"/>
            <p:cNvSpPr/>
            <p:nvPr/>
          </p:nvSpPr>
          <p:spPr>
            <a:xfrm>
              <a:off x="2209800" y="359664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01" name="Oval 400"/>
            <p:cNvSpPr/>
            <p:nvPr/>
          </p:nvSpPr>
          <p:spPr>
            <a:xfrm>
              <a:off x="1752600" y="359664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02" name="Oval 401"/>
            <p:cNvSpPr/>
            <p:nvPr/>
          </p:nvSpPr>
          <p:spPr>
            <a:xfrm>
              <a:off x="1295400" y="359664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03" name="Oval 402"/>
            <p:cNvSpPr/>
            <p:nvPr/>
          </p:nvSpPr>
          <p:spPr>
            <a:xfrm>
              <a:off x="838200" y="359664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</p:grpSp>
      <p:sp>
        <p:nvSpPr>
          <p:cNvPr id="404" name="Content Placeholder 2"/>
          <p:cNvSpPr txBox="1">
            <a:spLocks/>
          </p:cNvSpPr>
          <p:nvPr/>
        </p:nvSpPr>
        <p:spPr>
          <a:xfrm>
            <a:off x="457200" y="4953000"/>
            <a:ext cx="8001000" cy="648602"/>
          </a:xfrm>
          <a:prstGeom prst="rect">
            <a:avLst/>
          </a:prstGeom>
          <a:solidFill>
            <a:schemeClr val="tx1"/>
          </a:solidFill>
          <a:ln w="635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90000"/>
              </a:lnSpc>
              <a:buNone/>
            </a:pPr>
            <a:r>
              <a:rPr lang="en-US" sz="4000" b="1" dirty="0" smtClean="0">
                <a:solidFill>
                  <a:srgbClr val="FFFF00"/>
                </a:solidFill>
              </a:rPr>
              <a:t>Trade-Off: Area vs. Latency</a:t>
            </a:r>
          </a:p>
        </p:txBody>
      </p:sp>
    </p:spTree>
    <p:extLst>
      <p:ext uri="{BB962C8B-B14F-4D97-AF65-F5344CB8AC3E}">
        <p14:creationId xmlns:p14="http://schemas.microsoft.com/office/powerpoint/2010/main" val="1980911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7" grpId="0" animBg="1"/>
      <p:bldP spid="40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dirty="0"/>
              <a:t> </a:t>
            </a:r>
            <a:r>
              <a:rPr lang="en-US" dirty="0" smtClean="0"/>
              <a:t>  Trade-Off: Area (Die</a:t>
            </a:r>
            <a:r>
              <a:rPr lang="en-US" dirty="0"/>
              <a:t> </a:t>
            </a:r>
            <a:r>
              <a:rPr lang="en-US" dirty="0" smtClean="0"/>
              <a:t>Size) vs. Latency</a:t>
            </a:r>
            <a:endParaRPr lang="en-US" dirty="0"/>
          </a:p>
        </p:txBody>
      </p:sp>
      <p:graphicFrame>
        <p:nvGraphicFramePr>
          <p:cNvPr id="22" name="Chart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174817"/>
              </p:ext>
            </p:extLst>
          </p:nvPr>
        </p:nvGraphicFramePr>
        <p:xfrm>
          <a:off x="990600" y="838200"/>
          <a:ext cx="73914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3429000" y="236220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dirty="0" smtClean="0"/>
              <a:t>64</a:t>
            </a:r>
            <a:endParaRPr lang="en-US" sz="28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3276600" y="106680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smtClean="0"/>
              <a:t>32</a:t>
            </a:r>
            <a:endParaRPr lang="en-US" sz="2800" b="1"/>
          </a:p>
        </p:txBody>
      </p:sp>
      <p:sp>
        <p:nvSpPr>
          <p:cNvPr id="36" name="TextBox 35"/>
          <p:cNvSpPr txBox="1"/>
          <p:nvPr/>
        </p:nvSpPr>
        <p:spPr>
          <a:xfrm>
            <a:off x="3581400" y="312420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</a:rPr>
              <a:t>128</a:t>
            </a:r>
            <a:endParaRPr lang="en-US" sz="28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572000" y="365760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256</a:t>
            </a:r>
            <a:endParaRPr lang="en-US" sz="28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6019800" y="3757990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2"/>
                </a:solidFill>
              </a:rPr>
              <a:t>512 cells/</a:t>
            </a:r>
            <a:r>
              <a:rPr lang="en-US" sz="2800" b="1" dirty="0" err="1" smtClean="0">
                <a:solidFill>
                  <a:schemeClr val="accent2"/>
                </a:solidFill>
              </a:rPr>
              <a:t>bitline</a:t>
            </a:r>
            <a:endParaRPr lang="en-US" sz="2800" b="1" dirty="0">
              <a:solidFill>
                <a:schemeClr val="accent2"/>
              </a:solidFill>
            </a:endParaRPr>
          </a:p>
        </p:txBody>
      </p:sp>
      <p:sp>
        <p:nvSpPr>
          <p:cNvPr id="40" name="Rounded Rectangular Callout 39"/>
          <p:cNvSpPr/>
          <p:nvPr/>
        </p:nvSpPr>
        <p:spPr>
          <a:xfrm>
            <a:off x="6705600" y="2133600"/>
            <a:ext cx="1828800" cy="1061055"/>
          </a:xfrm>
          <a:prstGeom prst="wedgeRoundRectCallout">
            <a:avLst>
              <a:gd name="adj1" fmla="val -51805"/>
              <a:gd name="adj2" fmla="val 99354"/>
              <a:gd name="adj3" fmla="val 1666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Commodity DRAM</a:t>
            </a:r>
          </a:p>
          <a:p>
            <a:pPr algn="ctr"/>
            <a:r>
              <a:rPr lang="en-US" sz="2400" b="1" dirty="0" smtClean="0"/>
              <a:t>Long </a:t>
            </a:r>
            <a:r>
              <a:rPr lang="en-US" sz="2400" b="1" dirty="0" err="1" smtClean="0"/>
              <a:t>Bitline</a:t>
            </a:r>
            <a:endParaRPr lang="en-US" sz="2400" b="1" dirty="0" smtClean="0"/>
          </a:p>
        </p:txBody>
      </p:sp>
      <p:sp>
        <p:nvSpPr>
          <p:cNvPr id="7" name="Left Arrow 6"/>
          <p:cNvSpPr/>
          <p:nvPr/>
        </p:nvSpPr>
        <p:spPr>
          <a:xfrm rot="16200000">
            <a:off x="-1250157" y="2621758"/>
            <a:ext cx="4038601" cy="928686"/>
          </a:xfrm>
          <a:prstGeom prst="lef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Cheaper</a:t>
            </a:r>
            <a:endParaRPr lang="en-US" sz="3200" b="1" dirty="0"/>
          </a:p>
        </p:txBody>
      </p:sp>
      <p:sp>
        <p:nvSpPr>
          <p:cNvPr id="41" name="Left Arrow 40"/>
          <p:cNvSpPr/>
          <p:nvPr/>
        </p:nvSpPr>
        <p:spPr>
          <a:xfrm>
            <a:off x="1676400" y="5550693"/>
            <a:ext cx="6400801" cy="928686"/>
          </a:xfrm>
          <a:prstGeom prst="lef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Faster</a:t>
            </a:r>
            <a:endParaRPr lang="en-US" sz="3200" b="1" dirty="0"/>
          </a:p>
        </p:txBody>
      </p:sp>
      <p:sp>
        <p:nvSpPr>
          <p:cNvPr id="12" name="Rounded Rectangular Callout 11"/>
          <p:cNvSpPr/>
          <p:nvPr/>
        </p:nvSpPr>
        <p:spPr>
          <a:xfrm>
            <a:off x="4495800" y="1905000"/>
            <a:ext cx="1981200" cy="838200"/>
          </a:xfrm>
          <a:prstGeom prst="wedgeRoundRectCallout">
            <a:avLst>
              <a:gd name="adj1" fmla="val -47531"/>
              <a:gd name="adj2" fmla="val 98151"/>
              <a:gd name="adj3" fmla="val 16667"/>
            </a:avLst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Fancy DRAM</a:t>
            </a:r>
          </a:p>
          <a:p>
            <a:pPr algn="ctr"/>
            <a:r>
              <a:rPr lang="en-US" sz="2400" b="1" dirty="0" smtClean="0"/>
              <a:t>Short </a:t>
            </a:r>
            <a:r>
              <a:rPr lang="en-US" sz="2400" b="1" dirty="0" err="1" smtClean="0"/>
              <a:t>Bitline</a:t>
            </a:r>
            <a:endParaRPr lang="en-US" sz="2400" b="1" dirty="0"/>
          </a:p>
        </p:txBody>
      </p:sp>
      <p:grpSp>
        <p:nvGrpSpPr>
          <p:cNvPr id="3" name="Group 2"/>
          <p:cNvGrpSpPr/>
          <p:nvPr/>
        </p:nvGrpSpPr>
        <p:grpSpPr>
          <a:xfrm>
            <a:off x="1760146" y="3533003"/>
            <a:ext cx="1530690" cy="1238005"/>
            <a:chOff x="1760146" y="3533003"/>
            <a:chExt cx="1530690" cy="1238005"/>
          </a:xfrm>
        </p:grpSpPr>
        <p:sp>
          <p:nvSpPr>
            <p:cNvPr id="13" name="Left Arrow 12"/>
            <p:cNvSpPr/>
            <p:nvPr/>
          </p:nvSpPr>
          <p:spPr>
            <a:xfrm rot="18889308">
              <a:off x="1894524" y="3398625"/>
              <a:ext cx="1238005" cy="1506761"/>
            </a:xfrm>
            <a:prstGeom prst="leftArrow">
              <a:avLst>
                <a:gd name="adj1" fmla="val 50000"/>
                <a:gd name="adj2" fmla="val 61589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 rot="18932207">
              <a:off x="1798404" y="3826557"/>
              <a:ext cx="149243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solidFill>
                    <a:srgbClr val="FFFFFF"/>
                  </a:solidFill>
                </a:rPr>
                <a:t>GOAL</a:t>
              </a:r>
              <a:endParaRPr lang="en-US" sz="2800" b="1" dirty="0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56937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36" grpId="0"/>
      <p:bldP spid="37" grpId="0"/>
      <p:bldP spid="38" grpId="0"/>
      <p:bldP spid="40" grpId="0" animBg="1"/>
      <p:bldP spid="7" grpId="0" animBg="1"/>
      <p:bldP spid="41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2" name="Group 181"/>
          <p:cNvGrpSpPr/>
          <p:nvPr/>
        </p:nvGrpSpPr>
        <p:grpSpPr>
          <a:xfrm>
            <a:off x="5867400" y="914400"/>
            <a:ext cx="2590800" cy="5486400"/>
            <a:chOff x="5867400" y="762000"/>
            <a:chExt cx="2590800" cy="5486400"/>
          </a:xfrm>
        </p:grpSpPr>
        <p:sp>
          <p:nvSpPr>
            <p:cNvPr id="185" name="Rectangle 184"/>
            <p:cNvSpPr/>
            <p:nvPr/>
          </p:nvSpPr>
          <p:spPr>
            <a:xfrm>
              <a:off x="7706677" y="5564404"/>
              <a:ext cx="365760" cy="683996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cxnSp>
          <p:nvCxnSpPr>
            <p:cNvPr id="188" name="Straight Arrow Connector 187"/>
            <p:cNvCxnSpPr>
              <a:stCxn id="185" idx="0"/>
            </p:cNvCxnSpPr>
            <p:nvPr/>
          </p:nvCxnSpPr>
          <p:spPr>
            <a:xfrm flipV="1">
              <a:off x="7889557" y="4724400"/>
              <a:ext cx="0" cy="840004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1" name="Rectangle 190"/>
            <p:cNvSpPr/>
            <p:nvPr/>
          </p:nvSpPr>
          <p:spPr>
            <a:xfrm>
              <a:off x="7249477" y="5564404"/>
              <a:ext cx="365760" cy="683996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cxnSp>
          <p:nvCxnSpPr>
            <p:cNvPr id="194" name="Straight Arrow Connector 193"/>
            <p:cNvCxnSpPr>
              <a:stCxn id="191" idx="0"/>
            </p:cNvCxnSpPr>
            <p:nvPr/>
          </p:nvCxnSpPr>
          <p:spPr>
            <a:xfrm flipV="1">
              <a:off x="7432357" y="4724400"/>
              <a:ext cx="0" cy="840004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5" name="Rectangle 194"/>
            <p:cNvSpPr/>
            <p:nvPr/>
          </p:nvSpPr>
          <p:spPr>
            <a:xfrm>
              <a:off x="6792277" y="5564404"/>
              <a:ext cx="365760" cy="683996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cxnSp>
          <p:nvCxnSpPr>
            <p:cNvPr id="196" name="Straight Arrow Connector 195"/>
            <p:cNvCxnSpPr>
              <a:stCxn id="195" idx="0"/>
            </p:cNvCxnSpPr>
            <p:nvPr/>
          </p:nvCxnSpPr>
          <p:spPr>
            <a:xfrm flipV="1">
              <a:off x="6975157" y="4724400"/>
              <a:ext cx="0" cy="840004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7" name="Rectangle 196"/>
            <p:cNvSpPr/>
            <p:nvPr/>
          </p:nvSpPr>
          <p:spPr>
            <a:xfrm>
              <a:off x="6335077" y="5564404"/>
              <a:ext cx="365760" cy="683996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cxnSp>
          <p:nvCxnSpPr>
            <p:cNvPr id="198" name="Straight Arrow Connector 197"/>
            <p:cNvCxnSpPr>
              <a:stCxn id="197" idx="0"/>
            </p:cNvCxnSpPr>
            <p:nvPr/>
          </p:nvCxnSpPr>
          <p:spPr>
            <a:xfrm flipV="1">
              <a:off x="6517957" y="4724400"/>
              <a:ext cx="0" cy="840004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3" name="Oval 202"/>
            <p:cNvSpPr/>
            <p:nvPr/>
          </p:nvSpPr>
          <p:spPr>
            <a:xfrm>
              <a:off x="7711440" y="48006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04" name="Oval 203"/>
            <p:cNvSpPr/>
            <p:nvPr/>
          </p:nvSpPr>
          <p:spPr>
            <a:xfrm>
              <a:off x="7254240" y="48006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05" name="Oval 204"/>
            <p:cNvSpPr/>
            <p:nvPr/>
          </p:nvSpPr>
          <p:spPr>
            <a:xfrm>
              <a:off x="6797040" y="48006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06" name="Oval 205"/>
            <p:cNvSpPr/>
            <p:nvPr/>
          </p:nvSpPr>
          <p:spPr>
            <a:xfrm>
              <a:off x="6339840" y="48006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11" name="Oval 210"/>
            <p:cNvSpPr/>
            <p:nvPr/>
          </p:nvSpPr>
          <p:spPr>
            <a:xfrm>
              <a:off x="7711440" y="51816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12" name="Oval 211"/>
            <p:cNvSpPr/>
            <p:nvPr/>
          </p:nvSpPr>
          <p:spPr>
            <a:xfrm>
              <a:off x="7254240" y="51816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13" name="Oval 212"/>
            <p:cNvSpPr/>
            <p:nvPr/>
          </p:nvSpPr>
          <p:spPr>
            <a:xfrm>
              <a:off x="6797040" y="51816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14" name="Oval 213"/>
            <p:cNvSpPr/>
            <p:nvPr/>
          </p:nvSpPr>
          <p:spPr>
            <a:xfrm>
              <a:off x="6339840" y="51816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19" name="Rectangle 218"/>
            <p:cNvSpPr/>
            <p:nvPr/>
          </p:nvSpPr>
          <p:spPr>
            <a:xfrm>
              <a:off x="7706677" y="3964204"/>
              <a:ext cx="365760" cy="683996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cxnSp>
          <p:nvCxnSpPr>
            <p:cNvPr id="220" name="Straight Arrow Connector 219"/>
            <p:cNvCxnSpPr>
              <a:stCxn id="219" idx="0"/>
            </p:cNvCxnSpPr>
            <p:nvPr/>
          </p:nvCxnSpPr>
          <p:spPr>
            <a:xfrm flipV="1">
              <a:off x="7889557" y="3124200"/>
              <a:ext cx="0" cy="840004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1" name="Rectangle 220"/>
            <p:cNvSpPr/>
            <p:nvPr/>
          </p:nvSpPr>
          <p:spPr>
            <a:xfrm>
              <a:off x="7249477" y="3964204"/>
              <a:ext cx="365760" cy="683996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cxnSp>
          <p:nvCxnSpPr>
            <p:cNvPr id="222" name="Straight Arrow Connector 221"/>
            <p:cNvCxnSpPr>
              <a:stCxn id="221" idx="0"/>
            </p:cNvCxnSpPr>
            <p:nvPr/>
          </p:nvCxnSpPr>
          <p:spPr>
            <a:xfrm flipV="1">
              <a:off x="7432357" y="3124200"/>
              <a:ext cx="0" cy="840004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7" name="Rectangle 226"/>
            <p:cNvSpPr/>
            <p:nvPr/>
          </p:nvSpPr>
          <p:spPr>
            <a:xfrm>
              <a:off x="6792277" y="3964204"/>
              <a:ext cx="365760" cy="683996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cxnSp>
          <p:nvCxnSpPr>
            <p:cNvPr id="228" name="Straight Arrow Connector 227"/>
            <p:cNvCxnSpPr>
              <a:stCxn id="227" idx="0"/>
            </p:cNvCxnSpPr>
            <p:nvPr/>
          </p:nvCxnSpPr>
          <p:spPr>
            <a:xfrm flipV="1">
              <a:off x="6975157" y="3124200"/>
              <a:ext cx="0" cy="840004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9" name="Rectangle 228"/>
            <p:cNvSpPr/>
            <p:nvPr/>
          </p:nvSpPr>
          <p:spPr>
            <a:xfrm>
              <a:off x="6335077" y="3964204"/>
              <a:ext cx="365760" cy="683996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cxnSp>
          <p:nvCxnSpPr>
            <p:cNvPr id="230" name="Straight Arrow Connector 229"/>
            <p:cNvCxnSpPr>
              <a:stCxn id="229" idx="0"/>
            </p:cNvCxnSpPr>
            <p:nvPr/>
          </p:nvCxnSpPr>
          <p:spPr>
            <a:xfrm flipV="1">
              <a:off x="6517957" y="3124200"/>
              <a:ext cx="0" cy="840004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5" name="Oval 234"/>
            <p:cNvSpPr/>
            <p:nvPr/>
          </p:nvSpPr>
          <p:spPr>
            <a:xfrm>
              <a:off x="7711440" y="32004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36" name="Oval 235"/>
            <p:cNvSpPr/>
            <p:nvPr/>
          </p:nvSpPr>
          <p:spPr>
            <a:xfrm>
              <a:off x="7254240" y="32004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37" name="Oval 236"/>
            <p:cNvSpPr/>
            <p:nvPr/>
          </p:nvSpPr>
          <p:spPr>
            <a:xfrm>
              <a:off x="6797040" y="32004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38" name="Oval 237"/>
            <p:cNvSpPr/>
            <p:nvPr/>
          </p:nvSpPr>
          <p:spPr>
            <a:xfrm>
              <a:off x="6339840" y="32004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39" name="Oval 238"/>
            <p:cNvSpPr/>
            <p:nvPr/>
          </p:nvSpPr>
          <p:spPr>
            <a:xfrm>
              <a:off x="7711440" y="35814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40" name="Oval 239"/>
            <p:cNvSpPr/>
            <p:nvPr/>
          </p:nvSpPr>
          <p:spPr>
            <a:xfrm>
              <a:off x="7254240" y="35814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41" name="Oval 240"/>
            <p:cNvSpPr/>
            <p:nvPr/>
          </p:nvSpPr>
          <p:spPr>
            <a:xfrm>
              <a:off x="6797040" y="35814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42" name="Oval 241"/>
            <p:cNvSpPr/>
            <p:nvPr/>
          </p:nvSpPr>
          <p:spPr>
            <a:xfrm>
              <a:off x="6339840" y="35814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43" name="Rectangle 242"/>
            <p:cNvSpPr/>
            <p:nvPr/>
          </p:nvSpPr>
          <p:spPr>
            <a:xfrm>
              <a:off x="7706677" y="2364004"/>
              <a:ext cx="365760" cy="683996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cxnSp>
          <p:nvCxnSpPr>
            <p:cNvPr id="244" name="Straight Arrow Connector 243"/>
            <p:cNvCxnSpPr>
              <a:stCxn id="243" idx="0"/>
            </p:cNvCxnSpPr>
            <p:nvPr/>
          </p:nvCxnSpPr>
          <p:spPr>
            <a:xfrm flipV="1">
              <a:off x="7889557" y="1524000"/>
              <a:ext cx="0" cy="840004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5" name="Rectangle 244"/>
            <p:cNvSpPr/>
            <p:nvPr/>
          </p:nvSpPr>
          <p:spPr>
            <a:xfrm>
              <a:off x="7249477" y="2364004"/>
              <a:ext cx="365760" cy="683996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cxnSp>
          <p:nvCxnSpPr>
            <p:cNvPr id="246" name="Straight Arrow Connector 245"/>
            <p:cNvCxnSpPr>
              <a:stCxn id="245" idx="0"/>
            </p:cNvCxnSpPr>
            <p:nvPr/>
          </p:nvCxnSpPr>
          <p:spPr>
            <a:xfrm flipV="1">
              <a:off x="7432357" y="1524000"/>
              <a:ext cx="0" cy="840004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7" name="Rectangle 246"/>
            <p:cNvSpPr/>
            <p:nvPr/>
          </p:nvSpPr>
          <p:spPr>
            <a:xfrm>
              <a:off x="6792277" y="2364004"/>
              <a:ext cx="365760" cy="683996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cxnSp>
          <p:nvCxnSpPr>
            <p:cNvPr id="248" name="Straight Arrow Connector 247"/>
            <p:cNvCxnSpPr>
              <a:stCxn id="247" idx="0"/>
            </p:cNvCxnSpPr>
            <p:nvPr/>
          </p:nvCxnSpPr>
          <p:spPr>
            <a:xfrm flipV="1">
              <a:off x="6975157" y="1524000"/>
              <a:ext cx="0" cy="840004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9" name="Rectangle 248"/>
            <p:cNvSpPr/>
            <p:nvPr/>
          </p:nvSpPr>
          <p:spPr>
            <a:xfrm>
              <a:off x="6335077" y="2364004"/>
              <a:ext cx="365760" cy="683996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cxnSp>
          <p:nvCxnSpPr>
            <p:cNvPr id="252" name="Straight Arrow Connector 251"/>
            <p:cNvCxnSpPr>
              <a:stCxn id="249" idx="0"/>
            </p:cNvCxnSpPr>
            <p:nvPr/>
          </p:nvCxnSpPr>
          <p:spPr>
            <a:xfrm flipV="1">
              <a:off x="6517957" y="1524000"/>
              <a:ext cx="0" cy="840004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5" name="Oval 254"/>
            <p:cNvSpPr/>
            <p:nvPr/>
          </p:nvSpPr>
          <p:spPr>
            <a:xfrm>
              <a:off x="7711440" y="16002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56" name="Oval 255"/>
            <p:cNvSpPr/>
            <p:nvPr/>
          </p:nvSpPr>
          <p:spPr>
            <a:xfrm>
              <a:off x="7254240" y="16002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57" name="Oval 256"/>
            <p:cNvSpPr/>
            <p:nvPr/>
          </p:nvSpPr>
          <p:spPr>
            <a:xfrm>
              <a:off x="6797040" y="16002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60" name="Oval 259"/>
            <p:cNvSpPr/>
            <p:nvPr/>
          </p:nvSpPr>
          <p:spPr>
            <a:xfrm>
              <a:off x="6339840" y="16002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63" name="Oval 262"/>
            <p:cNvSpPr/>
            <p:nvPr/>
          </p:nvSpPr>
          <p:spPr>
            <a:xfrm>
              <a:off x="7711440" y="19812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64" name="Oval 263"/>
            <p:cNvSpPr/>
            <p:nvPr/>
          </p:nvSpPr>
          <p:spPr>
            <a:xfrm>
              <a:off x="7254240" y="19812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65" name="Oval 264"/>
            <p:cNvSpPr/>
            <p:nvPr/>
          </p:nvSpPr>
          <p:spPr>
            <a:xfrm>
              <a:off x="6797040" y="19812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66" name="Oval 265"/>
            <p:cNvSpPr/>
            <p:nvPr/>
          </p:nvSpPr>
          <p:spPr>
            <a:xfrm>
              <a:off x="6339840" y="19812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67" name="Rounded Rectangle 266"/>
            <p:cNvSpPr/>
            <p:nvPr/>
          </p:nvSpPr>
          <p:spPr>
            <a:xfrm>
              <a:off x="5867400" y="762000"/>
              <a:ext cx="2590800" cy="609600"/>
            </a:xfrm>
            <a:prstGeom prst="roundRect">
              <a:avLst>
                <a:gd name="adj" fmla="val 12383"/>
              </a:avLst>
            </a:prstGeom>
            <a:noFill/>
            <a:ln w="38100" cap="rnd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chemeClr val="tx1"/>
                  </a:solidFill>
                  <a:latin typeface="Calibri"/>
                  <a:cs typeface="Calibri"/>
                </a:rPr>
                <a:t>Short </a:t>
              </a:r>
              <a:r>
                <a:rPr lang="en-US" sz="3200" b="1" dirty="0" err="1" smtClean="0">
                  <a:solidFill>
                    <a:schemeClr val="tx1"/>
                  </a:solidFill>
                  <a:latin typeface="Calibri"/>
                  <a:cs typeface="Calibri"/>
                </a:rPr>
                <a:t>Bitline</a:t>
              </a:r>
              <a:endParaRPr lang="en-US" sz="3200" b="1" dirty="0">
                <a:solidFill>
                  <a:schemeClr val="tx1"/>
                </a:solidFill>
                <a:latin typeface="Calibri"/>
                <a:cs typeface="Calibri"/>
              </a:endParaRPr>
            </a:p>
          </p:txBody>
        </p:sp>
      </p:grpSp>
      <p:sp>
        <p:nvSpPr>
          <p:cNvPr id="483" name="Content Placeholder 2"/>
          <p:cNvSpPr txBox="1">
            <a:spLocks/>
          </p:cNvSpPr>
          <p:nvPr/>
        </p:nvSpPr>
        <p:spPr>
          <a:xfrm>
            <a:off x="5867400" y="2270760"/>
            <a:ext cx="2590800" cy="548640"/>
          </a:xfrm>
          <a:prstGeom prst="rect">
            <a:avLst/>
          </a:prstGeom>
          <a:solidFill>
            <a:srgbClr val="FFFF66"/>
          </a:solidFill>
          <a:ln w="635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90000"/>
              </a:lnSpc>
              <a:buNone/>
            </a:pPr>
            <a:r>
              <a:rPr lang="en-US" sz="3200" b="1" i="1" smtClean="0">
                <a:solidFill>
                  <a:srgbClr val="008000"/>
                </a:solidFill>
              </a:rPr>
              <a:t>Low Latency </a:t>
            </a:r>
          </a:p>
        </p:txBody>
      </p:sp>
      <p:grpSp>
        <p:nvGrpSpPr>
          <p:cNvPr id="470" name="Group 469"/>
          <p:cNvGrpSpPr/>
          <p:nvPr/>
        </p:nvGrpSpPr>
        <p:grpSpPr>
          <a:xfrm>
            <a:off x="3632200" y="4549508"/>
            <a:ext cx="1500615" cy="435242"/>
            <a:chOff x="6576585" y="3527158"/>
            <a:chExt cx="1500615" cy="435242"/>
          </a:xfrm>
        </p:grpSpPr>
        <p:cxnSp>
          <p:nvCxnSpPr>
            <p:cNvPr id="471" name="Straight Arrow Connector 470"/>
            <p:cNvCxnSpPr/>
            <p:nvPr/>
          </p:nvCxnSpPr>
          <p:spPr>
            <a:xfrm flipV="1">
              <a:off x="8077200" y="3527158"/>
              <a:ext cx="0" cy="93511"/>
            </a:xfrm>
            <a:prstGeom prst="straightConnector1">
              <a:avLst/>
            </a:prstGeom>
            <a:ln w="508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2" name="Straight Arrow Connector 471"/>
            <p:cNvCxnSpPr/>
            <p:nvPr/>
          </p:nvCxnSpPr>
          <p:spPr>
            <a:xfrm flipV="1">
              <a:off x="7620000" y="3527425"/>
              <a:ext cx="3895" cy="93244"/>
            </a:xfrm>
            <a:prstGeom prst="straightConnector1">
              <a:avLst/>
            </a:prstGeom>
            <a:ln w="508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3" name="Straight Arrow Connector 472"/>
            <p:cNvCxnSpPr/>
            <p:nvPr/>
          </p:nvCxnSpPr>
          <p:spPr>
            <a:xfrm flipV="1">
              <a:off x="7162800" y="3527158"/>
              <a:ext cx="0" cy="93244"/>
            </a:xfrm>
            <a:prstGeom prst="straightConnector1">
              <a:avLst/>
            </a:prstGeom>
            <a:ln w="508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4" name="Straight Arrow Connector 473"/>
            <p:cNvCxnSpPr/>
            <p:nvPr/>
          </p:nvCxnSpPr>
          <p:spPr>
            <a:xfrm flipV="1">
              <a:off x="6705600" y="3527158"/>
              <a:ext cx="0" cy="93244"/>
            </a:xfrm>
            <a:prstGeom prst="straightConnector1">
              <a:avLst/>
            </a:prstGeom>
            <a:ln w="508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5" name="Straight Arrow Connector 474"/>
            <p:cNvCxnSpPr/>
            <p:nvPr/>
          </p:nvCxnSpPr>
          <p:spPr>
            <a:xfrm flipH="1" flipV="1">
              <a:off x="8072437" y="3886200"/>
              <a:ext cx="4763" cy="76200"/>
            </a:xfrm>
            <a:prstGeom prst="straightConnector1">
              <a:avLst/>
            </a:prstGeom>
            <a:ln w="508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6" name="Straight Arrow Connector 475"/>
            <p:cNvCxnSpPr/>
            <p:nvPr/>
          </p:nvCxnSpPr>
          <p:spPr>
            <a:xfrm flipH="1" flipV="1">
              <a:off x="7615237" y="3886200"/>
              <a:ext cx="4763" cy="76200"/>
            </a:xfrm>
            <a:prstGeom prst="straightConnector1">
              <a:avLst/>
            </a:prstGeom>
            <a:ln w="508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7" name="Straight Arrow Connector 476"/>
            <p:cNvCxnSpPr/>
            <p:nvPr/>
          </p:nvCxnSpPr>
          <p:spPr>
            <a:xfrm flipH="1" flipV="1">
              <a:off x="7158037" y="3886200"/>
              <a:ext cx="4763" cy="76200"/>
            </a:xfrm>
            <a:prstGeom prst="straightConnector1">
              <a:avLst/>
            </a:prstGeom>
            <a:ln w="508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8" name="Straight Arrow Connector 477"/>
            <p:cNvCxnSpPr/>
            <p:nvPr/>
          </p:nvCxnSpPr>
          <p:spPr>
            <a:xfrm flipH="1" flipV="1">
              <a:off x="6700837" y="3886200"/>
              <a:ext cx="4763" cy="76200"/>
            </a:xfrm>
            <a:prstGeom prst="straightConnector1">
              <a:avLst/>
            </a:prstGeom>
            <a:ln w="508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9" name="Straight Arrow Connector 478"/>
            <p:cNvCxnSpPr/>
            <p:nvPr/>
          </p:nvCxnSpPr>
          <p:spPr>
            <a:xfrm>
              <a:off x="6576585" y="3620402"/>
              <a:ext cx="121920" cy="265798"/>
            </a:xfrm>
            <a:prstGeom prst="straightConnector1">
              <a:avLst/>
            </a:prstGeom>
            <a:ln w="508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0" name="Straight Arrow Connector 479"/>
            <p:cNvCxnSpPr/>
            <p:nvPr/>
          </p:nvCxnSpPr>
          <p:spPr>
            <a:xfrm>
              <a:off x="7035055" y="3620402"/>
              <a:ext cx="121920" cy="265798"/>
            </a:xfrm>
            <a:prstGeom prst="straightConnector1">
              <a:avLst/>
            </a:prstGeom>
            <a:ln w="508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1" name="Straight Arrow Connector 480"/>
            <p:cNvCxnSpPr/>
            <p:nvPr/>
          </p:nvCxnSpPr>
          <p:spPr>
            <a:xfrm>
              <a:off x="7491730" y="3620402"/>
              <a:ext cx="121920" cy="265798"/>
            </a:xfrm>
            <a:prstGeom prst="straightConnector1">
              <a:avLst/>
            </a:prstGeom>
            <a:ln w="508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2" name="Straight Arrow Connector 481"/>
            <p:cNvCxnSpPr/>
            <p:nvPr/>
          </p:nvCxnSpPr>
          <p:spPr>
            <a:xfrm>
              <a:off x="7949455" y="3620402"/>
              <a:ext cx="121920" cy="265798"/>
            </a:xfrm>
            <a:prstGeom prst="straightConnector1">
              <a:avLst/>
            </a:prstGeom>
            <a:ln w="508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smtClean="0"/>
              <a:t>   Approximating the Best of Both Worlds</a:t>
            </a:r>
            <a:endParaRPr lang="en-US"/>
          </a:p>
        </p:txBody>
      </p:sp>
      <p:grpSp>
        <p:nvGrpSpPr>
          <p:cNvPr id="148" name="Group 147"/>
          <p:cNvGrpSpPr/>
          <p:nvPr/>
        </p:nvGrpSpPr>
        <p:grpSpPr>
          <a:xfrm>
            <a:off x="495300" y="914400"/>
            <a:ext cx="2514600" cy="5486400"/>
            <a:chOff x="495300" y="762000"/>
            <a:chExt cx="2514600" cy="5486400"/>
          </a:xfrm>
        </p:grpSpPr>
        <p:sp>
          <p:nvSpPr>
            <p:cNvPr id="149" name="Rounded Rectangle 148"/>
            <p:cNvSpPr/>
            <p:nvPr/>
          </p:nvSpPr>
          <p:spPr>
            <a:xfrm>
              <a:off x="495300" y="762000"/>
              <a:ext cx="2514600" cy="609600"/>
            </a:xfrm>
            <a:prstGeom prst="roundRect">
              <a:avLst>
                <a:gd name="adj" fmla="val 12383"/>
              </a:avLst>
            </a:prstGeom>
            <a:noFill/>
            <a:ln w="38100" cap="rnd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chemeClr val="tx1"/>
                  </a:solidFill>
                  <a:latin typeface="Calibri"/>
                  <a:cs typeface="Calibri"/>
                </a:rPr>
                <a:t>Long </a:t>
              </a:r>
              <a:r>
                <a:rPr lang="en-US" sz="3200" b="1" dirty="0" err="1" smtClean="0">
                  <a:solidFill>
                    <a:schemeClr val="tx1"/>
                  </a:solidFill>
                  <a:latin typeface="Calibri"/>
                  <a:cs typeface="Calibri"/>
                </a:rPr>
                <a:t>Bitline</a:t>
              </a:r>
              <a:endParaRPr lang="en-US" sz="3200" b="1" dirty="0">
                <a:solidFill>
                  <a:schemeClr val="tx1"/>
                </a:solidFill>
                <a:latin typeface="Calibri"/>
                <a:cs typeface="Calibri"/>
              </a:endParaRPr>
            </a:p>
          </p:txBody>
        </p:sp>
        <p:sp>
          <p:nvSpPr>
            <p:cNvPr id="150" name="Rectangle 149"/>
            <p:cNvSpPr/>
            <p:nvPr/>
          </p:nvSpPr>
          <p:spPr>
            <a:xfrm>
              <a:off x="2209800" y="5564404"/>
              <a:ext cx="365760" cy="683996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cxnSp>
          <p:nvCxnSpPr>
            <p:cNvPr id="151" name="Straight Arrow Connector 150"/>
            <p:cNvCxnSpPr>
              <a:stCxn id="150" idx="0"/>
            </p:cNvCxnSpPr>
            <p:nvPr/>
          </p:nvCxnSpPr>
          <p:spPr>
            <a:xfrm flipV="1">
              <a:off x="2392680" y="3200400"/>
              <a:ext cx="0" cy="2364004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2" name="Rectangle 151"/>
            <p:cNvSpPr/>
            <p:nvPr/>
          </p:nvSpPr>
          <p:spPr>
            <a:xfrm>
              <a:off x="1752600" y="5564404"/>
              <a:ext cx="365760" cy="683996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cxnSp>
          <p:nvCxnSpPr>
            <p:cNvPr id="153" name="Straight Arrow Connector 152"/>
            <p:cNvCxnSpPr>
              <a:stCxn id="152" idx="0"/>
            </p:cNvCxnSpPr>
            <p:nvPr/>
          </p:nvCxnSpPr>
          <p:spPr>
            <a:xfrm flipV="1">
              <a:off x="1935480" y="3200400"/>
              <a:ext cx="0" cy="2364004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4" name="Rectangle 153"/>
            <p:cNvSpPr/>
            <p:nvPr/>
          </p:nvSpPr>
          <p:spPr>
            <a:xfrm>
              <a:off x="1295400" y="5564404"/>
              <a:ext cx="365760" cy="683996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cxnSp>
          <p:nvCxnSpPr>
            <p:cNvPr id="155" name="Straight Arrow Connector 154"/>
            <p:cNvCxnSpPr>
              <a:stCxn id="154" idx="0"/>
            </p:cNvCxnSpPr>
            <p:nvPr/>
          </p:nvCxnSpPr>
          <p:spPr>
            <a:xfrm flipV="1">
              <a:off x="1478280" y="3200400"/>
              <a:ext cx="0" cy="2364004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6" name="Rectangle 155"/>
            <p:cNvSpPr/>
            <p:nvPr/>
          </p:nvSpPr>
          <p:spPr>
            <a:xfrm>
              <a:off x="838200" y="5564404"/>
              <a:ext cx="365760" cy="683996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cxnSp>
          <p:nvCxnSpPr>
            <p:cNvPr id="157" name="Straight Arrow Connector 156"/>
            <p:cNvCxnSpPr>
              <a:stCxn id="156" idx="0"/>
            </p:cNvCxnSpPr>
            <p:nvPr/>
          </p:nvCxnSpPr>
          <p:spPr>
            <a:xfrm flipV="1">
              <a:off x="1021080" y="3200400"/>
              <a:ext cx="0" cy="2364004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8" name="Oval 157"/>
            <p:cNvSpPr/>
            <p:nvPr/>
          </p:nvSpPr>
          <p:spPr>
            <a:xfrm>
              <a:off x="2214563" y="36576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59" name="Oval 158"/>
            <p:cNvSpPr/>
            <p:nvPr/>
          </p:nvSpPr>
          <p:spPr>
            <a:xfrm>
              <a:off x="1757363" y="36576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60" name="Oval 159"/>
            <p:cNvSpPr/>
            <p:nvPr/>
          </p:nvSpPr>
          <p:spPr>
            <a:xfrm>
              <a:off x="1300163" y="36576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61" name="Oval 160"/>
            <p:cNvSpPr/>
            <p:nvPr/>
          </p:nvSpPr>
          <p:spPr>
            <a:xfrm>
              <a:off x="842963" y="36576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62" name="Oval 161"/>
            <p:cNvSpPr/>
            <p:nvPr/>
          </p:nvSpPr>
          <p:spPr>
            <a:xfrm>
              <a:off x="2214563" y="40386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63" name="Oval 162"/>
            <p:cNvSpPr/>
            <p:nvPr/>
          </p:nvSpPr>
          <p:spPr>
            <a:xfrm>
              <a:off x="1757363" y="40386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64" name="Oval 163"/>
            <p:cNvSpPr/>
            <p:nvPr/>
          </p:nvSpPr>
          <p:spPr>
            <a:xfrm>
              <a:off x="1300163" y="40386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65" name="Oval 164"/>
            <p:cNvSpPr/>
            <p:nvPr/>
          </p:nvSpPr>
          <p:spPr>
            <a:xfrm>
              <a:off x="842963" y="40386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66" name="Oval 165"/>
            <p:cNvSpPr/>
            <p:nvPr/>
          </p:nvSpPr>
          <p:spPr>
            <a:xfrm>
              <a:off x="2214563" y="44196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67" name="Oval 166"/>
            <p:cNvSpPr/>
            <p:nvPr/>
          </p:nvSpPr>
          <p:spPr>
            <a:xfrm>
              <a:off x="1757363" y="44196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68" name="Oval 167"/>
            <p:cNvSpPr/>
            <p:nvPr/>
          </p:nvSpPr>
          <p:spPr>
            <a:xfrm>
              <a:off x="1300163" y="44196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69" name="Oval 168"/>
            <p:cNvSpPr/>
            <p:nvPr/>
          </p:nvSpPr>
          <p:spPr>
            <a:xfrm>
              <a:off x="842963" y="44196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70" name="Oval 169"/>
            <p:cNvSpPr/>
            <p:nvPr/>
          </p:nvSpPr>
          <p:spPr>
            <a:xfrm>
              <a:off x="2214563" y="48006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71" name="Oval 170"/>
            <p:cNvSpPr/>
            <p:nvPr/>
          </p:nvSpPr>
          <p:spPr>
            <a:xfrm>
              <a:off x="1757363" y="48006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72" name="Oval 171"/>
            <p:cNvSpPr/>
            <p:nvPr/>
          </p:nvSpPr>
          <p:spPr>
            <a:xfrm>
              <a:off x="1300163" y="48006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73" name="Oval 172"/>
            <p:cNvSpPr/>
            <p:nvPr/>
          </p:nvSpPr>
          <p:spPr>
            <a:xfrm>
              <a:off x="842963" y="48006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74" name="Oval 173"/>
            <p:cNvSpPr/>
            <p:nvPr/>
          </p:nvSpPr>
          <p:spPr>
            <a:xfrm>
              <a:off x="2214563" y="51816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75" name="Oval 174"/>
            <p:cNvSpPr/>
            <p:nvPr/>
          </p:nvSpPr>
          <p:spPr>
            <a:xfrm>
              <a:off x="1757363" y="51816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76" name="Oval 175"/>
            <p:cNvSpPr/>
            <p:nvPr/>
          </p:nvSpPr>
          <p:spPr>
            <a:xfrm>
              <a:off x="1300163" y="51816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77" name="Oval 176"/>
            <p:cNvSpPr/>
            <p:nvPr/>
          </p:nvSpPr>
          <p:spPr>
            <a:xfrm>
              <a:off x="842963" y="51816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78" name="Oval 177"/>
            <p:cNvSpPr/>
            <p:nvPr/>
          </p:nvSpPr>
          <p:spPr>
            <a:xfrm>
              <a:off x="2209800" y="32766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79" name="Oval 178"/>
            <p:cNvSpPr/>
            <p:nvPr/>
          </p:nvSpPr>
          <p:spPr>
            <a:xfrm>
              <a:off x="1752600" y="32766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80" name="Oval 179"/>
            <p:cNvSpPr/>
            <p:nvPr/>
          </p:nvSpPr>
          <p:spPr>
            <a:xfrm>
              <a:off x="1295400" y="32766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81" name="Oval 180"/>
            <p:cNvSpPr/>
            <p:nvPr/>
          </p:nvSpPr>
          <p:spPr>
            <a:xfrm>
              <a:off x="838200" y="32766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</p:grpSp>
      <p:sp>
        <p:nvSpPr>
          <p:cNvPr id="268" name="Content Placeholder 2"/>
          <p:cNvSpPr txBox="1">
            <a:spLocks/>
          </p:cNvSpPr>
          <p:nvPr/>
        </p:nvSpPr>
        <p:spPr>
          <a:xfrm>
            <a:off x="457200" y="1615440"/>
            <a:ext cx="2590800" cy="548640"/>
          </a:xfrm>
          <a:prstGeom prst="rect">
            <a:avLst/>
          </a:prstGeom>
          <a:solidFill>
            <a:srgbClr val="FFFF66"/>
          </a:solidFill>
          <a:ln w="635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90000"/>
              </a:lnSpc>
              <a:buNone/>
            </a:pPr>
            <a:r>
              <a:rPr lang="en-US" sz="3200" b="1" i="1" dirty="0" smtClean="0">
                <a:solidFill>
                  <a:srgbClr val="008000"/>
                </a:solidFill>
              </a:rPr>
              <a:t>Small Area </a:t>
            </a:r>
          </a:p>
        </p:txBody>
      </p:sp>
      <p:sp>
        <p:nvSpPr>
          <p:cNvPr id="269" name="Rounded Rectangle 268"/>
          <p:cNvSpPr/>
          <p:nvPr/>
        </p:nvSpPr>
        <p:spPr>
          <a:xfrm>
            <a:off x="457200" y="914400"/>
            <a:ext cx="2590800" cy="609600"/>
          </a:xfrm>
          <a:prstGeom prst="roundRect">
            <a:avLst>
              <a:gd name="adj" fmla="val 12383"/>
            </a:avLst>
          </a:prstGeom>
          <a:solidFill>
            <a:schemeClr val="tx1"/>
          </a:solidFill>
          <a:ln w="38100" cap="rnd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  <a:latin typeface="Calibri"/>
                <a:cs typeface="Calibri"/>
              </a:rPr>
              <a:t>Long </a:t>
            </a:r>
            <a:r>
              <a:rPr lang="en-US" sz="3200" b="1" dirty="0" err="1" smtClean="0">
                <a:solidFill>
                  <a:srgbClr val="FFFF00"/>
                </a:solidFill>
                <a:latin typeface="Calibri"/>
                <a:cs typeface="Calibri"/>
              </a:rPr>
              <a:t>Bitline</a:t>
            </a:r>
            <a:endParaRPr lang="en-US" sz="3200" b="1" dirty="0">
              <a:solidFill>
                <a:srgbClr val="FFFF00"/>
              </a:solidFill>
              <a:latin typeface="Calibri"/>
              <a:cs typeface="Calibri"/>
            </a:endParaRPr>
          </a:p>
        </p:txBody>
      </p:sp>
      <p:sp>
        <p:nvSpPr>
          <p:cNvPr id="274" name="Content Placeholder 2"/>
          <p:cNvSpPr txBox="1">
            <a:spLocks/>
          </p:cNvSpPr>
          <p:nvPr/>
        </p:nvSpPr>
        <p:spPr>
          <a:xfrm>
            <a:off x="5867400" y="2270760"/>
            <a:ext cx="2590800" cy="548640"/>
          </a:xfrm>
          <a:prstGeom prst="rect">
            <a:avLst/>
          </a:prstGeom>
          <a:solidFill>
            <a:srgbClr val="FFFF66"/>
          </a:solidFill>
          <a:ln w="635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90000"/>
              </a:lnSpc>
              <a:buNone/>
            </a:pPr>
            <a:r>
              <a:rPr lang="en-US" sz="3200" b="1" i="1" dirty="0" smtClean="0">
                <a:solidFill>
                  <a:srgbClr val="008000"/>
                </a:solidFill>
              </a:rPr>
              <a:t>Low Latency </a:t>
            </a:r>
          </a:p>
        </p:txBody>
      </p:sp>
      <p:sp>
        <p:nvSpPr>
          <p:cNvPr id="275" name="Rounded Rectangle 274"/>
          <p:cNvSpPr/>
          <p:nvPr/>
        </p:nvSpPr>
        <p:spPr>
          <a:xfrm>
            <a:off x="5867400" y="914400"/>
            <a:ext cx="2590800" cy="609600"/>
          </a:xfrm>
          <a:prstGeom prst="roundRect">
            <a:avLst>
              <a:gd name="adj" fmla="val 12383"/>
            </a:avLst>
          </a:prstGeom>
          <a:solidFill>
            <a:schemeClr val="tx1"/>
          </a:solidFill>
          <a:ln w="38100" cap="rnd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mtClean="0">
                <a:solidFill>
                  <a:srgbClr val="FFFF00"/>
                </a:solidFill>
                <a:latin typeface="Calibri"/>
                <a:cs typeface="Calibri"/>
              </a:rPr>
              <a:t>Short </a:t>
            </a:r>
            <a:r>
              <a:rPr lang="en-US" sz="3200" b="1" err="1" smtClean="0">
                <a:solidFill>
                  <a:srgbClr val="FFFF00"/>
                </a:solidFill>
                <a:latin typeface="Calibri"/>
                <a:cs typeface="Calibri"/>
              </a:rPr>
              <a:t>Bitline</a:t>
            </a:r>
            <a:endParaRPr lang="en-US" sz="3200" b="1">
              <a:solidFill>
                <a:srgbClr val="FFFF00"/>
              </a:solidFill>
              <a:latin typeface="Calibri"/>
              <a:cs typeface="Calibri"/>
            </a:endParaRPr>
          </a:p>
        </p:txBody>
      </p:sp>
      <p:sp>
        <p:nvSpPr>
          <p:cNvPr id="284" name="Rounded Rectangle 283"/>
          <p:cNvSpPr/>
          <p:nvPr/>
        </p:nvSpPr>
        <p:spPr>
          <a:xfrm>
            <a:off x="3168650" y="914400"/>
            <a:ext cx="2590800" cy="609600"/>
          </a:xfrm>
          <a:prstGeom prst="roundRect">
            <a:avLst>
              <a:gd name="adj" fmla="val 12383"/>
            </a:avLst>
          </a:prstGeom>
          <a:solidFill>
            <a:schemeClr val="tx1"/>
          </a:solidFill>
          <a:ln w="38100" cap="rnd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mtClean="0">
                <a:solidFill>
                  <a:srgbClr val="FFFF00"/>
                </a:solidFill>
                <a:latin typeface="Calibri"/>
                <a:cs typeface="Calibri"/>
              </a:rPr>
              <a:t>Our Proposal</a:t>
            </a:r>
            <a:endParaRPr lang="en-US" sz="3200" b="1">
              <a:solidFill>
                <a:srgbClr val="FFFF00"/>
              </a:solidFill>
              <a:latin typeface="Calibri"/>
              <a:cs typeface="Calibri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838200" y="3352800"/>
            <a:ext cx="1742123" cy="3048000"/>
            <a:chOff x="844550" y="3200400"/>
            <a:chExt cx="1742123" cy="3048000"/>
          </a:xfrm>
        </p:grpSpPr>
        <p:sp>
          <p:nvSpPr>
            <p:cNvPr id="287" name="Rectangle 286"/>
            <p:cNvSpPr/>
            <p:nvPr/>
          </p:nvSpPr>
          <p:spPr>
            <a:xfrm>
              <a:off x="2216150" y="5564404"/>
              <a:ext cx="365760" cy="683996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cxnSp>
          <p:nvCxnSpPr>
            <p:cNvPr id="288" name="Straight Arrow Connector 287"/>
            <p:cNvCxnSpPr>
              <a:stCxn id="287" idx="0"/>
            </p:cNvCxnSpPr>
            <p:nvPr/>
          </p:nvCxnSpPr>
          <p:spPr>
            <a:xfrm flipV="1">
              <a:off x="2399030" y="3200400"/>
              <a:ext cx="0" cy="2364004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9" name="Rectangle 288"/>
            <p:cNvSpPr/>
            <p:nvPr/>
          </p:nvSpPr>
          <p:spPr>
            <a:xfrm>
              <a:off x="1758950" y="5564404"/>
              <a:ext cx="365760" cy="683996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cxnSp>
          <p:nvCxnSpPr>
            <p:cNvPr id="290" name="Straight Arrow Connector 289"/>
            <p:cNvCxnSpPr>
              <a:stCxn id="289" idx="0"/>
            </p:cNvCxnSpPr>
            <p:nvPr/>
          </p:nvCxnSpPr>
          <p:spPr>
            <a:xfrm flipV="1">
              <a:off x="1941830" y="3200400"/>
              <a:ext cx="0" cy="2364004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1" name="Rectangle 290"/>
            <p:cNvSpPr/>
            <p:nvPr/>
          </p:nvSpPr>
          <p:spPr>
            <a:xfrm>
              <a:off x="1301750" y="5564404"/>
              <a:ext cx="365760" cy="683996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cxnSp>
          <p:nvCxnSpPr>
            <p:cNvPr id="292" name="Straight Arrow Connector 291"/>
            <p:cNvCxnSpPr>
              <a:stCxn id="291" idx="0"/>
            </p:cNvCxnSpPr>
            <p:nvPr/>
          </p:nvCxnSpPr>
          <p:spPr>
            <a:xfrm flipV="1">
              <a:off x="1484630" y="3200400"/>
              <a:ext cx="0" cy="2364004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3" name="Rectangle 292"/>
            <p:cNvSpPr/>
            <p:nvPr/>
          </p:nvSpPr>
          <p:spPr>
            <a:xfrm>
              <a:off x="844550" y="5564404"/>
              <a:ext cx="365760" cy="683996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cxnSp>
          <p:nvCxnSpPr>
            <p:cNvPr id="294" name="Straight Arrow Connector 293"/>
            <p:cNvCxnSpPr>
              <a:stCxn id="293" idx="0"/>
            </p:cNvCxnSpPr>
            <p:nvPr/>
          </p:nvCxnSpPr>
          <p:spPr>
            <a:xfrm flipV="1">
              <a:off x="1027430" y="3200400"/>
              <a:ext cx="0" cy="2364004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5" name="Oval 294"/>
            <p:cNvSpPr/>
            <p:nvPr/>
          </p:nvSpPr>
          <p:spPr>
            <a:xfrm>
              <a:off x="2220913" y="36576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96" name="Oval 295"/>
            <p:cNvSpPr/>
            <p:nvPr/>
          </p:nvSpPr>
          <p:spPr>
            <a:xfrm>
              <a:off x="1763713" y="36576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97" name="Oval 296"/>
            <p:cNvSpPr/>
            <p:nvPr/>
          </p:nvSpPr>
          <p:spPr>
            <a:xfrm>
              <a:off x="1306513" y="36576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98" name="Oval 297"/>
            <p:cNvSpPr/>
            <p:nvPr/>
          </p:nvSpPr>
          <p:spPr>
            <a:xfrm>
              <a:off x="849313" y="36576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99" name="Oval 298"/>
            <p:cNvSpPr/>
            <p:nvPr/>
          </p:nvSpPr>
          <p:spPr>
            <a:xfrm>
              <a:off x="2220913" y="40386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00" name="Oval 299"/>
            <p:cNvSpPr/>
            <p:nvPr/>
          </p:nvSpPr>
          <p:spPr>
            <a:xfrm>
              <a:off x="1763713" y="40386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01" name="Oval 300"/>
            <p:cNvSpPr/>
            <p:nvPr/>
          </p:nvSpPr>
          <p:spPr>
            <a:xfrm>
              <a:off x="1306513" y="40386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02" name="Oval 301"/>
            <p:cNvSpPr/>
            <p:nvPr/>
          </p:nvSpPr>
          <p:spPr>
            <a:xfrm>
              <a:off x="849313" y="40386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03" name="Oval 302"/>
            <p:cNvSpPr/>
            <p:nvPr/>
          </p:nvSpPr>
          <p:spPr>
            <a:xfrm>
              <a:off x="2220913" y="44196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04" name="Oval 303"/>
            <p:cNvSpPr/>
            <p:nvPr/>
          </p:nvSpPr>
          <p:spPr>
            <a:xfrm>
              <a:off x="1763713" y="44196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05" name="Oval 304"/>
            <p:cNvSpPr/>
            <p:nvPr/>
          </p:nvSpPr>
          <p:spPr>
            <a:xfrm>
              <a:off x="1306513" y="44196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06" name="Oval 305"/>
            <p:cNvSpPr/>
            <p:nvPr/>
          </p:nvSpPr>
          <p:spPr>
            <a:xfrm>
              <a:off x="849313" y="44196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07" name="Oval 306"/>
            <p:cNvSpPr/>
            <p:nvPr/>
          </p:nvSpPr>
          <p:spPr>
            <a:xfrm>
              <a:off x="2220913" y="48006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08" name="Oval 307"/>
            <p:cNvSpPr/>
            <p:nvPr/>
          </p:nvSpPr>
          <p:spPr>
            <a:xfrm>
              <a:off x="1763713" y="48006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09" name="Oval 308"/>
            <p:cNvSpPr/>
            <p:nvPr/>
          </p:nvSpPr>
          <p:spPr>
            <a:xfrm>
              <a:off x="1306513" y="48006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10" name="Oval 309"/>
            <p:cNvSpPr/>
            <p:nvPr/>
          </p:nvSpPr>
          <p:spPr>
            <a:xfrm>
              <a:off x="849313" y="48006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11" name="Oval 310"/>
            <p:cNvSpPr/>
            <p:nvPr/>
          </p:nvSpPr>
          <p:spPr>
            <a:xfrm>
              <a:off x="2220913" y="51816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12" name="Oval 311"/>
            <p:cNvSpPr/>
            <p:nvPr/>
          </p:nvSpPr>
          <p:spPr>
            <a:xfrm>
              <a:off x="1763713" y="51816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13" name="Oval 312"/>
            <p:cNvSpPr/>
            <p:nvPr/>
          </p:nvSpPr>
          <p:spPr>
            <a:xfrm>
              <a:off x="1306513" y="51816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23" name="Oval 322"/>
            <p:cNvSpPr/>
            <p:nvPr/>
          </p:nvSpPr>
          <p:spPr>
            <a:xfrm>
              <a:off x="849313" y="51816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46" name="Oval 345"/>
            <p:cNvSpPr/>
            <p:nvPr/>
          </p:nvSpPr>
          <p:spPr>
            <a:xfrm>
              <a:off x="2216150" y="32766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69" name="Oval 368"/>
            <p:cNvSpPr/>
            <p:nvPr/>
          </p:nvSpPr>
          <p:spPr>
            <a:xfrm>
              <a:off x="1758950" y="32766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85" name="Oval 384"/>
            <p:cNvSpPr/>
            <p:nvPr/>
          </p:nvSpPr>
          <p:spPr>
            <a:xfrm>
              <a:off x="1301750" y="32766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86" name="Oval 385"/>
            <p:cNvSpPr/>
            <p:nvPr/>
          </p:nvSpPr>
          <p:spPr>
            <a:xfrm>
              <a:off x="844550" y="32766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</p:grpSp>
      <p:sp>
        <p:nvSpPr>
          <p:cNvPr id="432" name="Content Placeholder 2"/>
          <p:cNvSpPr txBox="1">
            <a:spLocks/>
          </p:cNvSpPr>
          <p:nvPr/>
        </p:nvSpPr>
        <p:spPr>
          <a:xfrm>
            <a:off x="457200" y="1607897"/>
            <a:ext cx="2590800" cy="548640"/>
          </a:xfrm>
          <a:prstGeom prst="rect">
            <a:avLst/>
          </a:prstGeom>
          <a:solidFill>
            <a:srgbClr val="FFFF66"/>
          </a:solidFill>
          <a:ln w="635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90000"/>
              </a:lnSpc>
              <a:buNone/>
            </a:pPr>
            <a:r>
              <a:rPr lang="en-US" sz="3200" b="1" i="1" dirty="0" smtClean="0">
                <a:solidFill>
                  <a:srgbClr val="008000"/>
                </a:solidFill>
              </a:rPr>
              <a:t>Small Area </a:t>
            </a:r>
          </a:p>
        </p:txBody>
      </p:sp>
      <p:grpSp>
        <p:nvGrpSpPr>
          <p:cNvPr id="433" name="Group 432"/>
          <p:cNvGrpSpPr/>
          <p:nvPr/>
        </p:nvGrpSpPr>
        <p:grpSpPr>
          <a:xfrm>
            <a:off x="3579177" y="3368676"/>
            <a:ext cx="1742123" cy="1577974"/>
            <a:chOff x="6487477" y="1949184"/>
            <a:chExt cx="1742123" cy="1577974"/>
          </a:xfrm>
        </p:grpSpPr>
        <p:cxnSp>
          <p:nvCxnSpPr>
            <p:cNvPr id="453" name="Straight Arrow Connector 452"/>
            <p:cNvCxnSpPr/>
            <p:nvPr/>
          </p:nvCxnSpPr>
          <p:spPr>
            <a:xfrm flipV="1">
              <a:off x="8043859" y="1949184"/>
              <a:ext cx="0" cy="86894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4" name="Straight Arrow Connector 453"/>
            <p:cNvCxnSpPr/>
            <p:nvPr/>
          </p:nvCxnSpPr>
          <p:spPr>
            <a:xfrm flipV="1">
              <a:off x="7586659" y="1949184"/>
              <a:ext cx="0" cy="86894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5" name="Straight Arrow Connector 454"/>
            <p:cNvCxnSpPr/>
            <p:nvPr/>
          </p:nvCxnSpPr>
          <p:spPr>
            <a:xfrm flipH="1" flipV="1">
              <a:off x="7126715" y="1949184"/>
              <a:ext cx="2744" cy="86896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6" name="Straight Arrow Connector 455"/>
            <p:cNvCxnSpPr/>
            <p:nvPr/>
          </p:nvCxnSpPr>
          <p:spPr>
            <a:xfrm flipV="1">
              <a:off x="6672259" y="1949184"/>
              <a:ext cx="0" cy="86894"/>
            </a:xfrm>
            <a:prstGeom prst="straightConnector1">
              <a:avLst/>
            </a:prstGeom>
            <a:ln w="25400" cap="rnd">
              <a:solidFill>
                <a:schemeClr val="tx1"/>
              </a:solidFill>
              <a:headEnd type="none" w="lg" len="med"/>
              <a:tailEnd type="none" w="lg" len="me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4" name="Oval 433"/>
            <p:cNvSpPr/>
            <p:nvPr/>
          </p:nvSpPr>
          <p:spPr>
            <a:xfrm>
              <a:off x="7863840" y="2399398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36" name="Oval 435"/>
            <p:cNvSpPr/>
            <p:nvPr/>
          </p:nvSpPr>
          <p:spPr>
            <a:xfrm>
              <a:off x="7406640" y="2399398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37" name="Oval 436"/>
            <p:cNvSpPr/>
            <p:nvPr/>
          </p:nvSpPr>
          <p:spPr>
            <a:xfrm>
              <a:off x="6949440" y="2399398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40" name="Oval 439"/>
            <p:cNvSpPr/>
            <p:nvPr/>
          </p:nvSpPr>
          <p:spPr>
            <a:xfrm>
              <a:off x="6492240" y="2399398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41" name="Oval 440"/>
            <p:cNvSpPr/>
            <p:nvPr/>
          </p:nvSpPr>
          <p:spPr>
            <a:xfrm>
              <a:off x="7863840" y="2780398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42" name="Oval 441"/>
            <p:cNvSpPr/>
            <p:nvPr/>
          </p:nvSpPr>
          <p:spPr>
            <a:xfrm>
              <a:off x="7406640" y="2780398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43" name="Oval 442"/>
            <p:cNvSpPr/>
            <p:nvPr/>
          </p:nvSpPr>
          <p:spPr>
            <a:xfrm>
              <a:off x="6949440" y="2780398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44" name="Oval 443"/>
            <p:cNvSpPr/>
            <p:nvPr/>
          </p:nvSpPr>
          <p:spPr>
            <a:xfrm>
              <a:off x="6492240" y="2780398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45" name="Oval 444"/>
            <p:cNvSpPr/>
            <p:nvPr/>
          </p:nvSpPr>
          <p:spPr>
            <a:xfrm>
              <a:off x="7863840" y="3161398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46" name="Oval 445"/>
            <p:cNvSpPr/>
            <p:nvPr/>
          </p:nvSpPr>
          <p:spPr>
            <a:xfrm>
              <a:off x="7406640" y="3161398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47" name="Oval 446"/>
            <p:cNvSpPr/>
            <p:nvPr/>
          </p:nvSpPr>
          <p:spPr>
            <a:xfrm>
              <a:off x="6949440" y="3161398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48" name="Oval 447"/>
            <p:cNvSpPr/>
            <p:nvPr/>
          </p:nvSpPr>
          <p:spPr>
            <a:xfrm>
              <a:off x="6492240" y="3161398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49" name="Oval 448"/>
            <p:cNvSpPr/>
            <p:nvPr/>
          </p:nvSpPr>
          <p:spPr>
            <a:xfrm>
              <a:off x="7859077" y="2018398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50" name="Oval 449"/>
            <p:cNvSpPr/>
            <p:nvPr/>
          </p:nvSpPr>
          <p:spPr>
            <a:xfrm>
              <a:off x="7401877" y="2018398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51" name="Oval 450"/>
            <p:cNvSpPr/>
            <p:nvPr/>
          </p:nvSpPr>
          <p:spPr>
            <a:xfrm>
              <a:off x="6944677" y="2018398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52" name="Oval 451"/>
            <p:cNvSpPr/>
            <p:nvPr/>
          </p:nvSpPr>
          <p:spPr>
            <a:xfrm>
              <a:off x="6487477" y="2018398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</p:grpSp>
      <p:grpSp>
        <p:nvGrpSpPr>
          <p:cNvPr id="457" name="Group 456"/>
          <p:cNvGrpSpPr/>
          <p:nvPr/>
        </p:nvGrpSpPr>
        <p:grpSpPr>
          <a:xfrm>
            <a:off x="3579177" y="4953000"/>
            <a:ext cx="1742123" cy="1447800"/>
            <a:chOff x="6487477" y="3962400"/>
            <a:chExt cx="1742123" cy="1447800"/>
          </a:xfrm>
        </p:grpSpPr>
        <p:sp>
          <p:nvSpPr>
            <p:cNvPr id="458" name="Rectangle 457"/>
            <p:cNvSpPr/>
            <p:nvPr/>
          </p:nvSpPr>
          <p:spPr>
            <a:xfrm>
              <a:off x="7859077" y="4726204"/>
              <a:ext cx="365760" cy="683996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sp>
          <p:nvSpPr>
            <p:cNvPr id="459" name="Rectangle 458"/>
            <p:cNvSpPr/>
            <p:nvPr/>
          </p:nvSpPr>
          <p:spPr>
            <a:xfrm>
              <a:off x="7401877" y="4726204"/>
              <a:ext cx="365760" cy="683996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sp>
          <p:nvSpPr>
            <p:cNvPr id="460" name="Rectangle 459"/>
            <p:cNvSpPr/>
            <p:nvPr/>
          </p:nvSpPr>
          <p:spPr>
            <a:xfrm>
              <a:off x="6944677" y="4726204"/>
              <a:ext cx="365760" cy="683996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sp>
          <p:nvSpPr>
            <p:cNvPr id="461" name="Rectangle 460"/>
            <p:cNvSpPr/>
            <p:nvPr/>
          </p:nvSpPr>
          <p:spPr>
            <a:xfrm>
              <a:off x="6487477" y="4726204"/>
              <a:ext cx="365760" cy="683996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>
                <a:solidFill>
                  <a:schemeClr val="tx1"/>
                </a:solidFill>
              </a:endParaRPr>
            </a:p>
          </p:txBody>
        </p:sp>
        <p:sp>
          <p:nvSpPr>
            <p:cNvPr id="462" name="Oval 461"/>
            <p:cNvSpPr/>
            <p:nvPr/>
          </p:nvSpPr>
          <p:spPr>
            <a:xfrm>
              <a:off x="7863840" y="39624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63" name="Oval 462"/>
            <p:cNvSpPr/>
            <p:nvPr/>
          </p:nvSpPr>
          <p:spPr>
            <a:xfrm>
              <a:off x="7406640" y="39624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64" name="Oval 463"/>
            <p:cNvSpPr/>
            <p:nvPr/>
          </p:nvSpPr>
          <p:spPr>
            <a:xfrm>
              <a:off x="6949440" y="39624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65" name="Oval 464"/>
            <p:cNvSpPr/>
            <p:nvPr/>
          </p:nvSpPr>
          <p:spPr>
            <a:xfrm>
              <a:off x="6492240" y="39624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66" name="Oval 465"/>
            <p:cNvSpPr/>
            <p:nvPr/>
          </p:nvSpPr>
          <p:spPr>
            <a:xfrm>
              <a:off x="7863840" y="43434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67" name="Oval 466"/>
            <p:cNvSpPr/>
            <p:nvPr/>
          </p:nvSpPr>
          <p:spPr>
            <a:xfrm>
              <a:off x="7406640" y="43434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68" name="Oval 467"/>
            <p:cNvSpPr/>
            <p:nvPr/>
          </p:nvSpPr>
          <p:spPr>
            <a:xfrm>
              <a:off x="6949440" y="43434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69" name="Oval 468"/>
            <p:cNvSpPr/>
            <p:nvPr/>
          </p:nvSpPr>
          <p:spPr>
            <a:xfrm>
              <a:off x="6492240" y="4343400"/>
              <a:ext cx="365760" cy="36576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</p:grpSp>
      <p:grpSp>
        <p:nvGrpSpPr>
          <p:cNvPr id="184" name="Group 183"/>
          <p:cNvGrpSpPr/>
          <p:nvPr/>
        </p:nvGrpSpPr>
        <p:grpSpPr>
          <a:xfrm>
            <a:off x="3946525" y="4953000"/>
            <a:ext cx="3756147" cy="1463675"/>
            <a:chOff x="3946525" y="4800600"/>
            <a:chExt cx="3756147" cy="1463675"/>
          </a:xfrm>
        </p:grpSpPr>
        <p:cxnSp>
          <p:nvCxnSpPr>
            <p:cNvPr id="186" name="Straight Arrow Connector 185"/>
            <p:cNvCxnSpPr/>
            <p:nvPr/>
          </p:nvCxnSpPr>
          <p:spPr>
            <a:xfrm flipH="1">
              <a:off x="5382876" y="4800600"/>
              <a:ext cx="927100" cy="0"/>
            </a:xfrm>
            <a:prstGeom prst="straightConnector1">
              <a:avLst/>
            </a:prstGeom>
            <a:ln w="50800">
              <a:solidFill>
                <a:srgbClr val="FF0000"/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Arrow Connector 186"/>
            <p:cNvCxnSpPr/>
            <p:nvPr/>
          </p:nvCxnSpPr>
          <p:spPr>
            <a:xfrm flipH="1">
              <a:off x="5374409" y="5555673"/>
              <a:ext cx="927100" cy="0"/>
            </a:xfrm>
            <a:prstGeom prst="straightConnector1">
              <a:avLst/>
            </a:prstGeom>
            <a:ln w="50800">
              <a:solidFill>
                <a:srgbClr val="FF0000"/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Arrow Connector 188"/>
            <p:cNvCxnSpPr/>
            <p:nvPr/>
          </p:nvCxnSpPr>
          <p:spPr>
            <a:xfrm flipV="1">
              <a:off x="5852006" y="4832351"/>
              <a:ext cx="1" cy="715009"/>
            </a:xfrm>
            <a:prstGeom prst="straightConnector1">
              <a:avLst/>
            </a:prstGeom>
            <a:ln w="50800">
              <a:solidFill>
                <a:srgbClr val="FF0000"/>
              </a:solidFill>
              <a:headEnd type="arrow" w="lg" len="med"/>
              <a:tailEnd type="arrow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0" name="Content Placeholder 2"/>
            <p:cNvSpPr txBox="1">
              <a:spLocks/>
            </p:cNvSpPr>
            <p:nvPr/>
          </p:nvSpPr>
          <p:spPr>
            <a:xfrm>
              <a:off x="3946525" y="5654675"/>
              <a:ext cx="3756147" cy="609600"/>
            </a:xfrm>
            <a:prstGeom prst="rect">
              <a:avLst/>
            </a:prstGeom>
            <a:solidFill>
              <a:schemeClr val="tx1"/>
            </a:solidFill>
            <a:ln w="63500">
              <a:noFill/>
            </a:ln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90000"/>
                </a:lnSpc>
                <a:buNone/>
              </a:pPr>
              <a:r>
                <a:rPr lang="en-US" sz="3200" b="1" i="1" dirty="0" smtClean="0">
                  <a:solidFill>
                    <a:srgbClr val="FFFF66"/>
                  </a:solidFill>
                </a:rPr>
                <a:t>Short </a:t>
              </a:r>
              <a:r>
                <a:rPr lang="en-US" sz="3200" b="1" i="1" dirty="0" err="1" smtClean="0">
                  <a:solidFill>
                    <a:srgbClr val="FFFF66"/>
                  </a:solidFill>
                </a:rPr>
                <a:t>Bitline</a:t>
              </a:r>
              <a:r>
                <a:rPr lang="en-US" sz="3200" b="1" i="1" dirty="0">
                  <a:solidFill>
                    <a:srgbClr val="FFFF66"/>
                  </a:solidFill>
                </a:rPr>
                <a:t> </a:t>
              </a:r>
              <a:r>
                <a:rPr lang="en-US" sz="3200" b="1" i="1" dirty="0" smtClean="0">
                  <a:solidFill>
                    <a:srgbClr val="FFFF66"/>
                  </a:solidFill>
                  <a:sym typeface="Wingdings"/>
                </a:rPr>
                <a:t> </a:t>
              </a:r>
              <a:r>
                <a:rPr lang="en-US" sz="3200" b="1" i="1" dirty="0" smtClean="0">
                  <a:solidFill>
                    <a:srgbClr val="FFFF66"/>
                  </a:solidFill>
                </a:rPr>
                <a:t>Fast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82880" y="4404206"/>
            <a:ext cx="5303520" cy="1845998"/>
            <a:chOff x="182880" y="4251806"/>
            <a:chExt cx="5303520" cy="1845998"/>
          </a:xfrm>
        </p:grpSpPr>
        <p:sp>
          <p:nvSpPr>
            <p:cNvPr id="192" name="Oval 191"/>
            <p:cNvSpPr/>
            <p:nvPr/>
          </p:nvSpPr>
          <p:spPr>
            <a:xfrm>
              <a:off x="3352800" y="4251806"/>
              <a:ext cx="2133600" cy="685800"/>
            </a:xfrm>
            <a:prstGeom prst="ellipse">
              <a:avLst/>
            </a:prstGeom>
            <a:noFill/>
            <a:ln w="508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8" name="Group 17"/>
            <p:cNvGrpSpPr/>
            <p:nvPr/>
          </p:nvGrpSpPr>
          <p:grpSpPr>
            <a:xfrm>
              <a:off x="182880" y="4594706"/>
              <a:ext cx="3169920" cy="1503098"/>
              <a:chOff x="182880" y="4594706"/>
              <a:chExt cx="3169920" cy="1503098"/>
            </a:xfrm>
          </p:grpSpPr>
          <p:cxnSp>
            <p:nvCxnSpPr>
              <p:cNvPr id="193" name="Straight Arrow Connector 192"/>
              <p:cNvCxnSpPr>
                <a:endCxn id="192" idx="2"/>
              </p:cNvCxnSpPr>
              <p:nvPr/>
            </p:nvCxnSpPr>
            <p:spPr>
              <a:xfrm flipV="1">
                <a:off x="2580323" y="4594706"/>
                <a:ext cx="772477" cy="556108"/>
              </a:xfrm>
              <a:prstGeom prst="straightConnector1">
                <a:avLst/>
              </a:prstGeom>
              <a:ln w="50800">
                <a:solidFill>
                  <a:srgbClr val="FF0000"/>
                </a:solidFill>
                <a:headEnd type="none" w="lg" len="med"/>
                <a:tailEnd type="arrow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9" name="Content Placeholder 2"/>
              <p:cNvSpPr txBox="1">
                <a:spLocks/>
              </p:cNvSpPr>
              <p:nvPr/>
            </p:nvSpPr>
            <p:spPr>
              <a:xfrm>
                <a:off x="182880" y="5031004"/>
                <a:ext cx="2590800" cy="1066800"/>
              </a:xfrm>
              <a:prstGeom prst="rect">
                <a:avLst/>
              </a:prstGeom>
              <a:solidFill>
                <a:schemeClr val="tx1"/>
              </a:solidFill>
              <a:ln w="63500">
                <a:noFill/>
              </a:ln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ct val="90000"/>
                  </a:lnSpc>
                  <a:buNone/>
                </a:pPr>
                <a:r>
                  <a:rPr lang="en-US" sz="3200" b="1" i="1" dirty="0" smtClean="0">
                    <a:solidFill>
                      <a:srgbClr val="FFFF66"/>
                    </a:solidFill>
                  </a:rPr>
                  <a:t>Need Isolation</a:t>
                </a:r>
              </a:p>
            </p:txBody>
          </p:sp>
        </p:grpSp>
      </p:grpSp>
      <p:sp>
        <p:nvSpPr>
          <p:cNvPr id="207" name="Content Placeholder 2"/>
          <p:cNvSpPr txBox="1">
            <a:spLocks/>
          </p:cNvSpPr>
          <p:nvPr/>
        </p:nvSpPr>
        <p:spPr>
          <a:xfrm>
            <a:off x="2895600" y="5181600"/>
            <a:ext cx="2590800" cy="1066800"/>
          </a:xfrm>
          <a:prstGeom prst="rect">
            <a:avLst/>
          </a:prstGeom>
          <a:solidFill>
            <a:schemeClr val="tx1"/>
          </a:solidFill>
          <a:ln w="635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90000"/>
              </a:lnSpc>
              <a:buNone/>
            </a:pPr>
            <a:r>
              <a:rPr lang="en-US" sz="3200" b="1" i="1" dirty="0" smtClean="0">
                <a:solidFill>
                  <a:srgbClr val="FFFF66"/>
                </a:solidFill>
              </a:rPr>
              <a:t>Add Isolation Transistor</a:t>
            </a:r>
            <a:r>
              <a:rPr lang="en-US" sz="3200" b="1" i="1" dirty="0">
                <a:solidFill>
                  <a:srgbClr val="FFFF66"/>
                </a:solidFill>
              </a:rPr>
              <a:t>s</a:t>
            </a:r>
            <a:endParaRPr lang="en-US" sz="3200" b="1" i="1" dirty="0" smtClean="0">
              <a:solidFill>
                <a:srgbClr val="FFFF66"/>
              </a:solidFill>
            </a:endParaRPr>
          </a:p>
        </p:txBody>
      </p:sp>
      <p:sp>
        <p:nvSpPr>
          <p:cNvPr id="200" name="Content Placeholder 2"/>
          <p:cNvSpPr txBox="1">
            <a:spLocks/>
          </p:cNvSpPr>
          <p:nvPr/>
        </p:nvSpPr>
        <p:spPr>
          <a:xfrm>
            <a:off x="457200" y="2270760"/>
            <a:ext cx="2590800" cy="548640"/>
          </a:xfrm>
          <a:prstGeom prst="rect">
            <a:avLst/>
          </a:prstGeom>
          <a:solidFill>
            <a:srgbClr val="FFFF66"/>
          </a:solidFill>
          <a:ln w="635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90000"/>
              </a:lnSpc>
              <a:buNone/>
            </a:pPr>
            <a:r>
              <a:rPr lang="en-US" sz="3200" b="1" i="1" dirty="0" smtClean="0">
                <a:solidFill>
                  <a:srgbClr val="FF0000"/>
                </a:solidFill>
              </a:rPr>
              <a:t>High Latency</a:t>
            </a:r>
          </a:p>
        </p:txBody>
      </p:sp>
      <p:sp>
        <p:nvSpPr>
          <p:cNvPr id="201" name="Content Placeholder 2"/>
          <p:cNvSpPr txBox="1">
            <a:spLocks/>
          </p:cNvSpPr>
          <p:nvPr/>
        </p:nvSpPr>
        <p:spPr>
          <a:xfrm>
            <a:off x="5867400" y="1600200"/>
            <a:ext cx="2590800" cy="548640"/>
          </a:xfrm>
          <a:prstGeom prst="rect">
            <a:avLst/>
          </a:prstGeom>
          <a:solidFill>
            <a:srgbClr val="FFFF66"/>
          </a:solidFill>
          <a:ln w="635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90000"/>
              </a:lnSpc>
              <a:buNone/>
            </a:pPr>
            <a:r>
              <a:rPr lang="en-US" sz="3200" b="1" i="1" dirty="0" smtClean="0">
                <a:solidFill>
                  <a:srgbClr val="FF0000"/>
                </a:solidFill>
              </a:rPr>
              <a:t>Large Area</a:t>
            </a:r>
            <a:r>
              <a:rPr lang="en-US" sz="3200" b="1" i="1" dirty="0" smtClean="0">
                <a:solidFill>
                  <a:srgbClr val="0000FF"/>
                </a:solidFill>
              </a:rPr>
              <a:t> </a:t>
            </a:r>
          </a:p>
        </p:txBody>
      </p:sp>
      <p:cxnSp>
        <p:nvCxnSpPr>
          <p:cNvPr id="202" name="Straight Arrow Connector 201"/>
          <p:cNvCxnSpPr/>
          <p:nvPr/>
        </p:nvCxnSpPr>
        <p:spPr>
          <a:xfrm flipV="1">
            <a:off x="304800" y="2270760"/>
            <a:ext cx="2863850" cy="548640"/>
          </a:xfrm>
          <a:prstGeom prst="straightConnector1">
            <a:avLst/>
          </a:prstGeom>
          <a:ln w="50800">
            <a:solidFill>
              <a:srgbClr val="FF0000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Straight Arrow Connector 207"/>
          <p:cNvCxnSpPr/>
          <p:nvPr/>
        </p:nvCxnSpPr>
        <p:spPr>
          <a:xfrm>
            <a:off x="304800" y="2270760"/>
            <a:ext cx="2863850" cy="548640"/>
          </a:xfrm>
          <a:prstGeom prst="straightConnector1">
            <a:avLst/>
          </a:prstGeom>
          <a:ln w="50800">
            <a:solidFill>
              <a:srgbClr val="FF0000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Straight Arrow Connector 208"/>
          <p:cNvCxnSpPr/>
          <p:nvPr/>
        </p:nvCxnSpPr>
        <p:spPr>
          <a:xfrm flipV="1">
            <a:off x="5746750" y="1600200"/>
            <a:ext cx="2863850" cy="548640"/>
          </a:xfrm>
          <a:prstGeom prst="straightConnector1">
            <a:avLst/>
          </a:prstGeom>
          <a:ln w="50800">
            <a:solidFill>
              <a:srgbClr val="FF0000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Straight Arrow Connector 209"/>
          <p:cNvCxnSpPr/>
          <p:nvPr/>
        </p:nvCxnSpPr>
        <p:spPr>
          <a:xfrm>
            <a:off x="5746750" y="1600200"/>
            <a:ext cx="2863850" cy="548640"/>
          </a:xfrm>
          <a:prstGeom prst="straightConnector1">
            <a:avLst/>
          </a:prstGeom>
          <a:ln w="50800">
            <a:solidFill>
              <a:srgbClr val="FF0000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0976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1.11111E-6 L 0.3 1.11111E-6 " pathEditMode="relative" rAng="0" ptsTypes="AA">
                                      <p:cBhvr>
                                        <p:cTn id="3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0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16 2.59259E-6 L 0.29583 2.59259E-6 " pathEditMode="relative" rAng="0" ptsTypes="AA">
                                      <p:cBhvr>
                                        <p:cTn id="42" dur="10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583" y="0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0.00046 L 2.5E-6 -0.05949 " pathEditMode="relative" rAng="0" ptsTypes="AA">
                                      <p:cBhvr>
                                        <p:cTn id="56" dur="1000" fill="hold"/>
                                        <p:tgtEl>
                                          <p:spTgt spid="4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0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09 1.48148E-6 L -0.29444 1.48148E-6 " pathEditMode="relative" rAng="0" ptsTypes="AA">
                                      <p:cBhvr>
                                        <p:cTn id="59" dur="1000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826" y="0"/>
                                    </p:animMotion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3" grpId="0" animBg="1"/>
      <p:bldP spid="268" grpId="0" animBg="1"/>
      <p:bldP spid="269" grpId="0" animBg="1"/>
      <p:bldP spid="274" grpId="0" animBg="1"/>
      <p:bldP spid="274" grpId="1" animBg="1"/>
      <p:bldP spid="275" grpId="0" animBg="1"/>
      <p:bldP spid="284" grpId="0" animBg="1"/>
      <p:bldP spid="432" grpId="0" animBg="1"/>
      <p:bldP spid="432" grpId="1" animBg="1"/>
      <p:bldP spid="207" grpId="0" animBg="1"/>
      <p:bldP spid="207" grpId="1" animBg="1"/>
      <p:bldP spid="200" grpId="0" animBg="1"/>
      <p:bldP spid="20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50800">
          <a:solidFill>
            <a:schemeClr val="tx1"/>
          </a:solidFill>
          <a:headEnd type="none" w="lg" len="med"/>
          <a:tailEnd type="triangl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50599</TotalTime>
  <Words>4446</Words>
  <Application>Microsoft Office PowerPoint</Application>
  <PresentationFormat>On-screen Show (4:3)</PresentationFormat>
  <Paragraphs>689</Paragraphs>
  <Slides>44</Slides>
  <Notes>44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Office Theme</vt:lpstr>
      <vt:lpstr>Tiered-Latency DRAM: A Low Latency and A Low Cost DRAM Architecture</vt:lpstr>
      <vt:lpstr>   Executive Summary</vt:lpstr>
      <vt:lpstr>   Outline</vt:lpstr>
      <vt:lpstr>PowerPoint Presentation</vt:lpstr>
      <vt:lpstr>   What Causes the Long Latency?</vt:lpstr>
      <vt:lpstr>   Why is the Subarray So Slow?</vt:lpstr>
      <vt:lpstr>   Trade-Off: Area (Die Size) vs. Latency</vt:lpstr>
      <vt:lpstr>   Trade-Off: Area (Die Size) vs. Latency</vt:lpstr>
      <vt:lpstr>   Approximating the Best of Both Worlds</vt:lpstr>
      <vt:lpstr>   Approximating the Best of Both Worlds</vt:lpstr>
      <vt:lpstr>   Outline</vt:lpstr>
      <vt:lpstr>   Tiered-Latency DRAM</vt:lpstr>
      <vt:lpstr>   Near Segment Access</vt:lpstr>
      <vt:lpstr>   Far Segment Access</vt:lpstr>
      <vt:lpstr>   Latency, Power, and Area Evaluation</vt:lpstr>
      <vt:lpstr> Commodity DRAM vs. TL-DRAM </vt:lpstr>
      <vt:lpstr>   Latency vs. Near Segment Length</vt:lpstr>
      <vt:lpstr>   Latency vs. Near Segment Length</vt:lpstr>
      <vt:lpstr>   Trade-Off: Area (Die-Area) vs. Latency</vt:lpstr>
      <vt:lpstr>   Outline</vt:lpstr>
      <vt:lpstr>   Leveraging Tiered-Latency DRAM</vt:lpstr>
      <vt:lpstr>   Near Segment as Hardware-Managed Cache</vt:lpstr>
      <vt:lpstr>   Inter-Segment Migration</vt:lpstr>
      <vt:lpstr>   Inter-Segment Migration</vt:lpstr>
      <vt:lpstr>   Inter-Segment Migration</vt:lpstr>
      <vt:lpstr>   Near Segment as Hardware-Managed Cache</vt:lpstr>
      <vt:lpstr>   Three Caching Mechanisms</vt:lpstr>
      <vt:lpstr>   Outline</vt:lpstr>
      <vt:lpstr>   Evaluation Methodology</vt:lpstr>
      <vt:lpstr>  Configurations</vt:lpstr>
      <vt:lpstr>   Single-Core: Performance &amp; Power  </vt:lpstr>
      <vt:lpstr>   Single-Core: Varying Near Segment Length</vt:lpstr>
      <vt:lpstr>   Dual-Core Evaluation</vt:lpstr>
      <vt:lpstr>   Dual-Core: Sens/Sens</vt:lpstr>
      <vt:lpstr>   Dual-Core: Sens/Insens &amp; Insens/Insens</vt:lpstr>
      <vt:lpstr>   Other Mechanisms &amp; Results in Paper</vt:lpstr>
      <vt:lpstr>   Conclusion</vt:lpstr>
      <vt:lpstr>PowerPoint Presentation</vt:lpstr>
      <vt:lpstr>Tiered-Latency DRAM: A Low Latency and A Low Cost DRAM Architecture</vt:lpstr>
      <vt:lpstr>PowerPoint Presentation</vt:lpstr>
      <vt:lpstr>   Storage Cost in Memory Controller</vt:lpstr>
      <vt:lpstr>   Hardware-managed Exclusive Cache</vt:lpstr>
      <vt:lpstr>   Profile-Based Page Mapping</vt:lpstr>
      <vt:lpstr>   Three-Tier Analysis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yoonguk</dc:creator>
  <cp:lastModifiedBy>Donghyuk Lee</cp:lastModifiedBy>
  <cp:revision>2201</cp:revision>
  <cp:lastPrinted>2012-10-09T04:51:19Z</cp:lastPrinted>
  <dcterms:created xsi:type="dcterms:W3CDTF">2012-04-22T18:44:52Z</dcterms:created>
  <dcterms:modified xsi:type="dcterms:W3CDTF">2013-03-02T06:05:21Z</dcterms:modified>
</cp:coreProperties>
</file>