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1pPr>
    <a:lvl2pPr marL="1567111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2pPr>
    <a:lvl3pPr marL="3134224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3pPr>
    <a:lvl4pPr marL="4701335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4pPr>
    <a:lvl5pPr marL="6268446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5pPr>
    <a:lvl6pPr marL="7835558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6pPr>
    <a:lvl7pPr marL="9402670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7pPr>
    <a:lvl8pPr marL="10969781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8pPr>
    <a:lvl9pPr marL="12536893" algn="l" defTabSz="3134224" rtl="0" eaLnBrk="1" latinLnBrk="0" hangingPunct="1">
      <a:defRPr sz="61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1B8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 snapToGrid="0">
      <p:cViewPr>
        <p:scale>
          <a:sx n="40" d="100"/>
          <a:sy n="40" d="100"/>
        </p:scale>
        <p:origin x="-708" y="-2160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Docs\DRAM%20Compression\micro\IPC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Docs\DRAM%20Compression\PF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12310632223605"/>
          <c:y val="0.18955879480122312"/>
          <c:w val="0.80152599346134368"/>
          <c:h val="0.60165001087334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259146894102182E-17"/>
                  <c:y val="1.2612612612612612E-2"/>
                </c:manualLayout>
              </c:layout>
              <c:numFmt formatCode="#,##0.00" sourceLinked="0"/>
              <c:spPr/>
              <c:txPr>
                <a:bodyPr/>
                <a:lstStyle/>
                <a:p>
                  <a:pPr>
                    <a:defRPr sz="264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 w="27953">
                <a:noFill/>
              </a:ln>
            </c:spPr>
            <c:txPr>
              <a:bodyPr/>
              <a:lstStyle/>
              <a:p>
                <a:pPr>
                  <a:defRPr sz="264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Sheet5!$A$2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Sheet5!$B$2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RMC-FPC</c:v>
                </c:pt>
              </c:strCache>
            </c:strRef>
          </c:tx>
          <c:invertIfNegative val="0"/>
          <c:dLbls>
            <c:numFmt formatCode="#,##0.00" sourceLinked="0"/>
            <c:spPr>
              <a:noFill/>
              <a:ln w="27953">
                <a:noFill/>
              </a:ln>
            </c:spPr>
            <c:txPr>
              <a:bodyPr/>
              <a:lstStyle/>
              <a:p>
                <a:pPr>
                  <a:defRPr sz="264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Sheet5!$A$2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Sheet5!$C$2</c:f>
              <c:numCache>
                <c:formatCode>General</c:formatCode>
                <c:ptCount val="1"/>
                <c:pt idx="0">
                  <c:v>1.5907599775760732</c:v>
                </c:pt>
              </c:numCache>
            </c:numRef>
          </c:val>
        </c:ser>
        <c:ser>
          <c:idx val="2"/>
          <c:order val="2"/>
          <c:tx>
            <c:strRef>
              <c:f>Sheet5!$D$1</c:f>
              <c:strCache>
                <c:ptCount val="1"/>
                <c:pt idx="0">
                  <c:v>LCP-FPC</c:v>
                </c:pt>
              </c:strCache>
            </c:strRef>
          </c:tx>
          <c:invertIfNegative val="0"/>
          <c:dLbls>
            <c:numFmt formatCode="#,##0.00" sourceLinked="0"/>
            <c:spPr>
              <a:noFill/>
              <a:ln w="27953">
                <a:noFill/>
              </a:ln>
            </c:spPr>
            <c:txPr>
              <a:bodyPr/>
              <a:lstStyle/>
              <a:p>
                <a:pPr>
                  <a:defRPr sz="264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Sheet5!$A$2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Sheet5!$D$2</c:f>
              <c:numCache>
                <c:formatCode>General</c:formatCode>
                <c:ptCount val="1"/>
                <c:pt idx="0">
                  <c:v>1.5193218557231014</c:v>
                </c:pt>
              </c:numCache>
            </c:numRef>
          </c:val>
        </c:ser>
        <c:ser>
          <c:idx val="3"/>
          <c:order val="3"/>
          <c:tx>
            <c:strRef>
              <c:f>Sheet5!$E$1</c:f>
              <c:strCache>
                <c:ptCount val="1"/>
                <c:pt idx="0">
                  <c:v>LCP-BDI</c:v>
                </c:pt>
              </c:strCache>
            </c:strRef>
          </c:tx>
          <c:invertIfNegative val="0"/>
          <c:dLbls>
            <c:numFmt formatCode="#,##0.00" sourceLinked="0"/>
            <c:spPr>
              <a:noFill/>
              <a:ln w="27953">
                <a:noFill/>
              </a:ln>
            </c:spPr>
            <c:txPr>
              <a:bodyPr/>
              <a:lstStyle/>
              <a:p>
                <a:pPr>
                  <a:defRPr sz="264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Sheet5!$A$2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Sheet5!$E$2</c:f>
              <c:numCache>
                <c:formatCode>General</c:formatCode>
                <c:ptCount val="1"/>
                <c:pt idx="0">
                  <c:v>1.6239445392031171</c:v>
                </c:pt>
              </c:numCache>
            </c:numRef>
          </c:val>
        </c:ser>
        <c:ser>
          <c:idx val="4"/>
          <c:order val="4"/>
          <c:tx>
            <c:strRef>
              <c:f>Sheet5!$F$1</c:f>
              <c:strCache>
                <c:ptCount val="1"/>
                <c:pt idx="0">
                  <c:v>MXT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758346831646331E-3"/>
                  <c:y val="1.3363028953229399E-2"/>
                </c:manualLayout>
              </c:layout>
              <c:tx>
                <c:rich>
                  <a:bodyPr/>
                  <a:lstStyle/>
                  <a:p>
                    <a:r>
                      <a:rPr lang="en-US" sz="2641"/>
                      <a:t>2.31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 w="2795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64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Sheet5!$A$2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Sheet5!$F$2</c:f>
              <c:numCache>
                <c:formatCode>General</c:formatCode>
                <c:ptCount val="1"/>
                <c:pt idx="0">
                  <c:v>2.3051131968789842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837232"/>
        <c:axId val="1375825808"/>
      </c:barChart>
      <c:catAx>
        <c:axId val="137583723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3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3200" baseline="0"/>
                  <a:t>GeoMean</a:t>
                </a:r>
              </a:p>
            </c:rich>
          </c:tx>
          <c:layout>
            <c:manualLayout>
              <c:xMode val="edge"/>
              <c:yMode val="edge"/>
              <c:x val="0.47364484385604749"/>
              <c:y val="0.804677228367972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75825808"/>
        <c:crossesAt val="0"/>
        <c:auto val="1"/>
        <c:lblAlgn val="ctr"/>
        <c:lblOffset val="100"/>
        <c:noMultiLvlLbl val="0"/>
      </c:catAx>
      <c:valAx>
        <c:axId val="1375825808"/>
        <c:scaling>
          <c:orientation val="minMax"/>
          <c:max val="2.5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3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3200" baseline="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3.9125770930189568E-2"/>
              <c:y val="8.5985542954923361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2800" baseline="0"/>
            </a:pPr>
            <a:endParaRPr lang="en-US"/>
          </a:p>
        </c:txPr>
        <c:crossAx val="1375837232"/>
        <c:crossesAt val="1"/>
        <c:crossBetween val="between"/>
      </c:valAx>
      <c:spPr>
        <a:noFill/>
        <a:ln w="27953">
          <a:noFill/>
        </a:ln>
      </c:spPr>
    </c:plotArea>
    <c:legend>
      <c:legendPos val="r"/>
      <c:layout>
        <c:manualLayout>
          <c:xMode val="edge"/>
          <c:yMode val="edge"/>
          <c:x val="0.16473366182814297"/>
          <c:y val="4.051040016595258E-2"/>
          <c:w val="0.80298192626573606"/>
          <c:h val="0.10141131682464247"/>
        </c:manualLayout>
      </c:layout>
      <c:overlay val="0"/>
      <c:txPr>
        <a:bodyPr/>
        <a:lstStyle/>
        <a:p>
          <a:pPr>
            <a:defRPr sz="2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Sheet3!$G$2</c:f>
              <c:strCache>
                <c:ptCount val="1"/>
                <c:pt idx="0">
                  <c:v>RMC-FPC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Sheet3!$H$1:$J$1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cat>
          <c:val>
            <c:numRef>
              <c:f>Sheet3!$H$2:$J$2</c:f>
              <c:numCache>
                <c:formatCode>0.00%</c:formatCode>
                <c:ptCount val="3"/>
                <c:pt idx="0">
                  <c:v>2.3E-2</c:v>
                </c:pt>
                <c:pt idx="1">
                  <c:v>5.7000000000000002E-2</c:v>
                </c:pt>
                <c:pt idx="2">
                  <c:v>4.2999999999999997E-2</c:v>
                </c:pt>
              </c:numCache>
            </c:numRef>
          </c:val>
        </c:ser>
        <c:ser>
          <c:idx val="1"/>
          <c:order val="1"/>
          <c:tx>
            <c:strRef>
              <c:f>Sheet3!$G$3</c:f>
              <c:strCache>
                <c:ptCount val="1"/>
                <c:pt idx="0">
                  <c:v>LCP-FPC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Sheet3!$H$1:$J$1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cat>
          <c:val>
            <c:numRef>
              <c:f>Sheet3!$H$3:$J$3</c:f>
              <c:numCache>
                <c:formatCode>0.00%</c:formatCode>
                <c:ptCount val="3"/>
                <c:pt idx="0">
                  <c:v>0.05</c:v>
                </c:pt>
                <c:pt idx="1">
                  <c:v>9.2999999999999999E-2</c:v>
                </c:pt>
                <c:pt idx="2">
                  <c:v>7.8E-2</c:v>
                </c:pt>
              </c:numCache>
            </c:numRef>
          </c:val>
        </c:ser>
        <c:ser>
          <c:idx val="2"/>
          <c:order val="2"/>
          <c:tx>
            <c:strRef>
              <c:f>Sheet3!$G$4</c:f>
              <c:strCache>
                <c:ptCount val="1"/>
                <c:pt idx="0">
                  <c:v>LCP-BDI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Sheet3!$H$1:$J$1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cat>
          <c:val>
            <c:numRef>
              <c:f>Sheet3!$H$4:$J$4</c:f>
              <c:numCache>
                <c:formatCode>0.00%</c:formatCode>
                <c:ptCount val="3"/>
                <c:pt idx="0">
                  <c:v>6.0999999999999999E-2</c:v>
                </c:pt>
                <c:pt idx="1">
                  <c:v>0.13900000000000001</c:v>
                </c:pt>
                <c:pt idx="2">
                  <c:v>0.107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5826352"/>
        <c:axId val="1375848112"/>
      </c:barChart>
      <c:catAx>
        <c:axId val="137582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ysClr val="windowText" lastClr="000000"/>
                    </a:solidFill>
                  </a:rPr>
                  <a:t>Cores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5848112"/>
        <c:crosses val="autoZero"/>
        <c:auto val="1"/>
        <c:lblAlgn val="ctr"/>
        <c:lblOffset val="100"/>
        <c:noMultiLvlLbl val="0"/>
      </c:catAx>
      <c:valAx>
        <c:axId val="137584811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i="0" baseline="0">
                    <a:solidFill>
                      <a:schemeClr val="tx1"/>
                    </a:solidFill>
                  </a:rPr>
                  <a:t>Performance Improvement</a:t>
                </a:r>
              </a:p>
            </c:rich>
          </c:tx>
          <c:layout>
            <c:manualLayout>
              <c:xMode val="edge"/>
              <c:yMode val="edge"/>
              <c:x val="1.5739179314221474E-2"/>
              <c:y val="0.144099751758672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582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0024637995553954"/>
          <c:y val="8.5746382157316087E-2"/>
          <c:w val="0.68001565634212713"/>
          <c:h val="9.5692741092173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955827598650399"/>
          <c:y val="0.14387034105058474"/>
          <c:w val="0.75799276803965898"/>
          <c:h val="0.537597359006152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Sheet1!$B$7:$B$10</c:f>
              <c:strCache>
                <c:ptCount val="4"/>
                <c:pt idx="0">
                  <c:v>256MB</c:v>
                </c:pt>
                <c:pt idx="1">
                  <c:v>512MB</c:v>
                </c:pt>
                <c:pt idx="2">
                  <c:v>768MB</c:v>
                </c:pt>
                <c:pt idx="3">
                  <c:v>1GB</c:v>
                </c:pt>
              </c:strCache>
            </c:strRef>
          </c:cat>
          <c:val>
            <c:numRef>
              <c:f>Sheet1!$C$7:$C$10</c:f>
              <c:numCache>
                <c:formatCode>General</c:formatCode>
                <c:ptCount val="4"/>
                <c:pt idx="0">
                  <c:v>1</c:v>
                </c:pt>
                <c:pt idx="1">
                  <c:v>0.82646212847555123</c:v>
                </c:pt>
                <c:pt idx="2">
                  <c:v>0.73241000000000001</c:v>
                </c:pt>
                <c:pt idx="3">
                  <c:v>0.60882070949185041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LCP-BDI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435965110175598E-2"/>
                  <c:y val="2.36886632825719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 b="1" baseline="0"/>
                      <a:t>8%</a:t>
                    </a:r>
                  </a:p>
                </c:rich>
              </c:tx>
              <c:spPr>
                <a:noFill/>
                <a:ln w="25400"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2.8610351154245761E-2"/>
                  <c:y val="2.030456852791878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14%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523158132210569E-2"/>
                  <c:y val="-3.3840947546531302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baseline="0"/>
                      <a:t>23%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656675464322827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baseline="0"/>
                      <a:t>21%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Sheet1!$B$7:$B$10</c:f>
              <c:strCache>
                <c:ptCount val="4"/>
                <c:pt idx="0">
                  <c:v>256MB</c:v>
                </c:pt>
                <c:pt idx="1">
                  <c:v>512MB</c:v>
                </c:pt>
                <c:pt idx="2">
                  <c:v>768MB</c:v>
                </c:pt>
                <c:pt idx="3">
                  <c:v>1GB</c:v>
                </c:pt>
              </c:strCache>
            </c:strRef>
          </c:cat>
          <c:val>
            <c:numRef>
              <c:f>Sheet1!$D$7:$D$10</c:f>
              <c:numCache>
                <c:formatCode>General</c:formatCode>
                <c:ptCount val="4"/>
                <c:pt idx="0">
                  <c:v>0.92233940556088201</c:v>
                </c:pt>
                <c:pt idx="1">
                  <c:v>0.71332694151486109</c:v>
                </c:pt>
                <c:pt idx="2">
                  <c:v>0.56311999999999995</c:v>
                </c:pt>
                <c:pt idx="3">
                  <c:v>0.48678811121764098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829072"/>
        <c:axId val="1375839408"/>
      </c:barChart>
      <c:catAx>
        <c:axId val="1375829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aseline="0" dirty="0"/>
                  <a:t>DRAM Size</a:t>
                </a:r>
              </a:p>
            </c:rich>
          </c:tx>
          <c:layout>
            <c:manualLayout>
              <c:xMode val="edge"/>
              <c:yMode val="edge"/>
              <c:x val="0.45855843822449133"/>
              <c:y val="0.8437422580572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5839408"/>
        <c:crosses val="autoZero"/>
        <c:auto val="1"/>
        <c:lblAlgn val="ctr"/>
        <c:lblOffset val="100"/>
        <c:noMultiLvlLbl val="0"/>
      </c:catAx>
      <c:valAx>
        <c:axId val="1375839408"/>
        <c:scaling>
          <c:orientation val="minMax"/>
          <c:max val="1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aseline="0"/>
                  <a:t>Normalized # of Page Faults</a:t>
                </a:r>
              </a:p>
            </c:rich>
          </c:tx>
          <c:layout>
            <c:manualLayout>
              <c:xMode val="edge"/>
              <c:yMode val="edge"/>
              <c:x val="3.1438722444852879E-2"/>
              <c:y val="8.541781409509613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58290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492422959680977"/>
          <c:y val="2.3753998754561804E-2"/>
          <c:w val="0.6029333138913191"/>
          <c:h val="0.1127010616210287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5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2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1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7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28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7183" y="4216402"/>
            <a:ext cx="35553014" cy="898804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8137" y="4216402"/>
            <a:ext cx="106110407" cy="898804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2918400" cy="2194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891" tIns="44446" rIns="88891" bIns="44446" rtlCol="0" anchor="ctr"/>
          <a:lstStyle/>
          <a:p>
            <a:pPr algn="ctr"/>
            <a:endParaRPr lang="en-US" sz="6172"/>
          </a:p>
        </p:txBody>
      </p:sp>
      <p:sp>
        <p:nvSpPr>
          <p:cNvPr id="9" name="Rounded Rectangle 8"/>
          <p:cNvSpPr/>
          <p:nvPr userDrawn="1"/>
        </p:nvSpPr>
        <p:spPr>
          <a:xfrm>
            <a:off x="371479" y="182882"/>
            <a:ext cx="32204024" cy="21613090"/>
          </a:xfrm>
          <a:prstGeom prst="roundRect">
            <a:avLst>
              <a:gd name="adj" fmla="val 1059"/>
            </a:avLst>
          </a:prstGeom>
          <a:noFill/>
          <a:ln w="63500">
            <a:solidFill>
              <a:srgbClr val="3D71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891" tIns="44446" rIns="88891" bIns="44446" rtlCol="0" anchor="ctr"/>
          <a:lstStyle/>
          <a:p>
            <a:pPr algn="ctr"/>
            <a:endParaRPr lang="en-US" sz="6172"/>
          </a:p>
        </p:txBody>
      </p:sp>
      <p:pic>
        <p:nvPicPr>
          <p:cNvPr id="1027" name="Picture 3" descr="C:\Users\gpekhime\Desktop\320px-CMU_logo_stack_cmyk_r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13131" y="20401840"/>
            <a:ext cx="2141351" cy="1237226"/>
          </a:xfrm>
          <a:prstGeom prst="rect">
            <a:avLst/>
          </a:prstGeom>
          <a:noFill/>
        </p:spPr>
      </p:pic>
      <p:pic>
        <p:nvPicPr>
          <p:cNvPr id="1026" name="Picture 2" descr="http://www.istc-cc.cmu.edu/images/logos/intel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8004" y="20558747"/>
            <a:ext cx="1413977" cy="92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9232" y="27310082"/>
            <a:ext cx="47125890" cy="77241402"/>
          </a:xfrm>
        </p:spPr>
        <p:txBody>
          <a:bodyPr/>
          <a:lstStyle>
            <a:lvl1pPr>
              <a:defRPr sz="11201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43763" y="27310082"/>
            <a:ext cx="47125890" cy="77241402"/>
          </a:xfrm>
        </p:spPr>
        <p:txBody>
          <a:bodyPr/>
          <a:lstStyle>
            <a:lvl1pPr>
              <a:defRPr sz="11201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2"/>
            <a:ext cx="27980640" cy="4358640"/>
          </a:xfrm>
        </p:spPr>
        <p:txBody>
          <a:bodyPr anchor="t"/>
          <a:lstStyle>
            <a:lvl1pPr algn="l">
              <a:defRPr sz="160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8"/>
            <a:ext cx="27980640" cy="4800598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527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0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558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410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2627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115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79968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28207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8132" y="24577042"/>
            <a:ext cx="70831710" cy="69519802"/>
          </a:xfrm>
        </p:spPr>
        <p:txBody>
          <a:bodyPr/>
          <a:lstStyle>
            <a:lvl1pPr>
              <a:defRPr sz="11201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78482" y="24577042"/>
            <a:ext cx="70831710" cy="69519802"/>
          </a:xfrm>
        </p:spPr>
        <p:txBody>
          <a:bodyPr/>
          <a:lstStyle>
            <a:lvl1pPr>
              <a:defRPr sz="11201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2" y="4912362"/>
            <a:ext cx="14544677" cy="204723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527" indent="0">
              <a:buNone/>
              <a:defRPr sz="8000" b="1"/>
            </a:lvl2pPr>
            <a:lvl3pPr marL="3657053" indent="0">
              <a:buNone/>
              <a:defRPr sz="7200" b="1"/>
            </a:lvl3pPr>
            <a:lvl4pPr marL="5485580" indent="0">
              <a:buNone/>
              <a:defRPr sz="6400" b="1"/>
            </a:lvl4pPr>
            <a:lvl5pPr marL="7314102" indent="0">
              <a:buNone/>
              <a:defRPr sz="6400" b="1"/>
            </a:lvl5pPr>
            <a:lvl6pPr marL="9142627" indent="0">
              <a:buNone/>
              <a:defRPr sz="6400" b="1"/>
            </a:lvl6pPr>
            <a:lvl7pPr marL="10971154" indent="0">
              <a:buNone/>
              <a:defRPr sz="6400" b="1"/>
            </a:lvl7pPr>
            <a:lvl8pPr marL="12799680" indent="0">
              <a:buNone/>
              <a:defRPr sz="6400" b="1"/>
            </a:lvl8pPr>
            <a:lvl9pPr marL="14628207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2" y="6959602"/>
            <a:ext cx="14544677" cy="1264412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527" indent="0">
              <a:buNone/>
              <a:defRPr sz="8000" b="1"/>
            </a:lvl2pPr>
            <a:lvl3pPr marL="3657053" indent="0">
              <a:buNone/>
              <a:defRPr sz="7200" b="1"/>
            </a:lvl3pPr>
            <a:lvl4pPr marL="5485580" indent="0">
              <a:buNone/>
              <a:defRPr sz="6400" b="1"/>
            </a:lvl4pPr>
            <a:lvl5pPr marL="7314102" indent="0">
              <a:buNone/>
              <a:defRPr sz="6400" b="1"/>
            </a:lvl5pPr>
            <a:lvl6pPr marL="9142627" indent="0">
              <a:buNone/>
              <a:defRPr sz="6400" b="1"/>
            </a:lvl6pPr>
            <a:lvl7pPr marL="10971154" indent="0">
              <a:buNone/>
              <a:defRPr sz="6400" b="1"/>
            </a:lvl7pPr>
            <a:lvl8pPr marL="12799680" indent="0">
              <a:buNone/>
              <a:defRPr sz="6400" b="1"/>
            </a:lvl8pPr>
            <a:lvl9pPr marL="14628207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2"/>
            <a:ext cx="14550390" cy="1264412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7" y="873760"/>
            <a:ext cx="10829927" cy="371856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6"/>
            <a:ext cx="18402300" cy="18729962"/>
          </a:xfrm>
        </p:spPr>
        <p:txBody>
          <a:bodyPr/>
          <a:lstStyle>
            <a:lvl1pPr>
              <a:defRPr sz="12801"/>
            </a:lvl1pPr>
            <a:lvl2pPr>
              <a:defRPr sz="11201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7" y="4592326"/>
            <a:ext cx="10829927" cy="15011402"/>
          </a:xfrm>
        </p:spPr>
        <p:txBody>
          <a:bodyPr/>
          <a:lstStyle>
            <a:lvl1pPr marL="0" indent="0">
              <a:buNone/>
              <a:defRPr sz="5600"/>
            </a:lvl1pPr>
            <a:lvl2pPr marL="1828527" indent="0">
              <a:buNone/>
              <a:defRPr sz="4800"/>
            </a:lvl2pPr>
            <a:lvl3pPr marL="3657053" indent="0">
              <a:buNone/>
              <a:defRPr sz="4000"/>
            </a:lvl3pPr>
            <a:lvl4pPr marL="5485580" indent="0">
              <a:buNone/>
              <a:defRPr sz="3600"/>
            </a:lvl4pPr>
            <a:lvl5pPr marL="7314102" indent="0">
              <a:buNone/>
              <a:defRPr sz="3600"/>
            </a:lvl5pPr>
            <a:lvl6pPr marL="9142627" indent="0">
              <a:buNone/>
              <a:defRPr sz="3600"/>
            </a:lvl6pPr>
            <a:lvl7pPr marL="10971154" indent="0">
              <a:buNone/>
              <a:defRPr sz="3600"/>
            </a:lvl7pPr>
            <a:lvl8pPr marL="12799680" indent="0">
              <a:buNone/>
              <a:defRPr sz="3600"/>
            </a:lvl8pPr>
            <a:lvl9pPr marL="14628207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2"/>
            <a:ext cx="19751040" cy="1813562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2801"/>
            </a:lvl1pPr>
            <a:lvl2pPr marL="1828527" indent="0">
              <a:buNone/>
              <a:defRPr sz="11201"/>
            </a:lvl2pPr>
            <a:lvl3pPr marL="3657053" indent="0">
              <a:buNone/>
              <a:defRPr sz="9600"/>
            </a:lvl3pPr>
            <a:lvl4pPr marL="5485580" indent="0">
              <a:buNone/>
              <a:defRPr sz="8000"/>
            </a:lvl4pPr>
            <a:lvl5pPr marL="7314102" indent="0">
              <a:buNone/>
              <a:defRPr sz="8000"/>
            </a:lvl5pPr>
            <a:lvl6pPr marL="9142627" indent="0">
              <a:buNone/>
              <a:defRPr sz="8000"/>
            </a:lvl6pPr>
            <a:lvl7pPr marL="10971154" indent="0">
              <a:buNone/>
              <a:defRPr sz="8000"/>
            </a:lvl7pPr>
            <a:lvl8pPr marL="12799680" indent="0">
              <a:buNone/>
              <a:defRPr sz="8000"/>
            </a:lvl8pPr>
            <a:lvl9pPr marL="14628207" indent="0">
              <a:buNone/>
              <a:defRPr sz="8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5600"/>
            </a:lvl1pPr>
            <a:lvl2pPr marL="1828527" indent="0">
              <a:buNone/>
              <a:defRPr sz="4800"/>
            </a:lvl2pPr>
            <a:lvl3pPr marL="3657053" indent="0">
              <a:buNone/>
              <a:defRPr sz="4000"/>
            </a:lvl3pPr>
            <a:lvl4pPr marL="5485580" indent="0">
              <a:buNone/>
              <a:defRPr sz="3600"/>
            </a:lvl4pPr>
            <a:lvl5pPr marL="7314102" indent="0">
              <a:buNone/>
              <a:defRPr sz="3600"/>
            </a:lvl5pPr>
            <a:lvl6pPr marL="9142627" indent="0">
              <a:buNone/>
              <a:defRPr sz="3600"/>
            </a:lvl6pPr>
            <a:lvl7pPr marL="10971154" indent="0">
              <a:buNone/>
              <a:defRPr sz="3600"/>
            </a:lvl7pPr>
            <a:lvl8pPr marL="12799680" indent="0">
              <a:buNone/>
              <a:defRPr sz="3600"/>
            </a:lvl8pPr>
            <a:lvl9pPr marL="14628207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65685" tIns="182844" rIns="365685" bIns="1828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6"/>
            <a:ext cx="29626560" cy="14483082"/>
          </a:xfrm>
          <a:prstGeom prst="rect">
            <a:avLst/>
          </a:prstGeom>
        </p:spPr>
        <p:txBody>
          <a:bodyPr vert="horz" lIns="365685" tIns="182844" rIns="365685" bIns="1828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65685" tIns="182844" rIns="365685" bIns="182844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7DC80-50EE-4AA8-8616-1E7668540D5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65685" tIns="182844" rIns="365685" bIns="182844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65685" tIns="182844" rIns="365685" bIns="182844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1" r:id="rId13"/>
    <p:sldLayoutId id="2147483652" r:id="rId14"/>
    <p:sldLayoutId id="2147483653" r:id="rId15"/>
    <p:sldLayoutId id="2147483654" r:id="rId16"/>
    <p:sldLayoutId id="2147483656" r:id="rId17"/>
  </p:sldLayoutIdLst>
  <p:txStyles>
    <p:titleStyle>
      <a:lvl1pPr algn="ctr" defTabSz="3657053" rtl="0" eaLnBrk="1" latinLnBrk="0" hangingPunct="1">
        <a:spcBef>
          <a:spcPct val="0"/>
        </a:spcBef>
        <a:buNone/>
        <a:defRPr sz="176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394" indent="-1371394" algn="l" defTabSz="3657053" rtl="0" eaLnBrk="1" latinLnBrk="0" hangingPunct="1">
        <a:spcBef>
          <a:spcPct val="20000"/>
        </a:spcBef>
        <a:buFont typeface="Arial" pitchFamily="34" charset="0"/>
        <a:buChar char="•"/>
        <a:defRPr sz="12801" kern="1200">
          <a:solidFill>
            <a:schemeClr val="tx1"/>
          </a:solidFill>
          <a:latin typeface="+mn-lt"/>
          <a:ea typeface="+mn-ea"/>
          <a:cs typeface="+mn-cs"/>
        </a:defRPr>
      </a:lvl1pPr>
      <a:lvl2pPr marL="2971354" indent="-1142827" algn="l" defTabSz="3657053" rtl="0" eaLnBrk="1" latinLnBrk="0" hangingPunct="1">
        <a:spcBef>
          <a:spcPct val="20000"/>
        </a:spcBef>
        <a:buFont typeface="Arial" pitchFamily="34" charset="0"/>
        <a:buChar char="–"/>
        <a:defRPr sz="11201" kern="1200">
          <a:solidFill>
            <a:schemeClr val="tx1"/>
          </a:solidFill>
          <a:latin typeface="+mn-lt"/>
          <a:ea typeface="+mn-ea"/>
          <a:cs typeface="+mn-cs"/>
        </a:defRPr>
      </a:lvl2pPr>
      <a:lvl3pPr marL="4571314" indent="-914261" algn="l" defTabSz="3657053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399840" indent="-914261" algn="l" defTabSz="3657053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367" indent="-914261" algn="l" defTabSz="3657053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6892" indent="-914261" algn="l" defTabSz="3657053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5420" indent="-914261" algn="l" defTabSz="3657053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3942" indent="-914261" algn="l" defTabSz="3657053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2467" indent="-914261" algn="l" defTabSz="3657053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527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053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580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102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2627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154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799680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8207" algn="l" defTabSz="365705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Box 228"/>
          <p:cNvSpPr txBox="1"/>
          <p:nvPr/>
        </p:nvSpPr>
        <p:spPr>
          <a:xfrm>
            <a:off x="11777370" y="10537525"/>
            <a:ext cx="9690435" cy="5491239"/>
          </a:xfrm>
          <a:prstGeom prst="rect">
            <a:avLst/>
          </a:prstGeom>
          <a:noFill/>
        </p:spPr>
        <p:txBody>
          <a:bodyPr wrap="square" lIns="88891" tIns="44446" rIns="88891" bIns="44446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dirty="0">
                <a:solidFill>
                  <a:srgbClr val="007A37"/>
                </a:solidFill>
              </a:rPr>
              <a:t>Metadata</a:t>
            </a:r>
            <a:r>
              <a:rPr lang="en-US" sz="3900" dirty="0"/>
              <a:t> cache</a:t>
            </a:r>
          </a:p>
          <a:p>
            <a:pPr marL="762008" indent="-762008"/>
            <a:r>
              <a:rPr lang="en-US" sz="3900" dirty="0"/>
              <a:t>    </a:t>
            </a:r>
            <a:r>
              <a:rPr lang="en-US" sz="3700" dirty="0"/>
              <a:t>Avoids additional requests to metadata 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Memory bandwidth reduction</a:t>
            </a:r>
          </a:p>
          <a:p>
            <a:r>
              <a:rPr lang="en-US" sz="3900" dirty="0"/>
              <a:t>                                                </a:t>
            </a:r>
          </a:p>
          <a:p>
            <a:r>
              <a:rPr lang="en-US" sz="3900" dirty="0"/>
              <a:t>                                                         </a:t>
            </a:r>
          </a:p>
          <a:p>
            <a:pPr lvl="1"/>
            <a:endParaRPr lang="en-US" sz="3900" dirty="0"/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Zero pages and zero cache lines</a:t>
            </a:r>
          </a:p>
          <a:p>
            <a:pPr>
              <a:buFont typeface="Wingdings" pitchFamily="2" charset="2"/>
              <a:buChar char="§"/>
            </a:pPr>
            <a:endParaRPr lang="en-US" sz="3900" dirty="0"/>
          </a:p>
          <a:p>
            <a:pPr>
              <a:buFont typeface="Wingdings" pitchFamily="2" charset="2"/>
              <a:buChar char="§"/>
            </a:pPr>
            <a:endParaRPr lang="en-US" sz="3900" dirty="0"/>
          </a:p>
        </p:txBody>
      </p:sp>
      <p:sp>
        <p:nvSpPr>
          <p:cNvPr id="18" name="TextBox 17"/>
          <p:cNvSpPr txBox="1"/>
          <p:nvPr/>
        </p:nvSpPr>
        <p:spPr>
          <a:xfrm>
            <a:off x="918879" y="3597261"/>
            <a:ext cx="9434527" cy="6645401"/>
          </a:xfrm>
          <a:prstGeom prst="rect">
            <a:avLst/>
          </a:prstGeom>
          <a:noFill/>
        </p:spPr>
        <p:txBody>
          <a:bodyPr wrap="square" lIns="88891" tIns="44446" rIns="88891" bIns="44446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900" dirty="0"/>
              <a:t> 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b="1" u="sng" dirty="0"/>
              <a:t>Observation</a:t>
            </a:r>
            <a:r>
              <a:rPr lang="en-US" sz="3900" dirty="0"/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b="1" u="sng" dirty="0"/>
              <a:t>Idea</a:t>
            </a:r>
            <a:r>
              <a:rPr lang="en-US" sz="3900" dirty="0"/>
              <a:t>: Compress data in main memory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b="1" u="sng" dirty="0">
                <a:solidFill>
                  <a:srgbClr val="FF0000"/>
                </a:solidFill>
              </a:rPr>
              <a:t>Problem</a:t>
            </a:r>
            <a:r>
              <a:rPr lang="en-US" sz="3900" dirty="0"/>
              <a:t>: How to avoid latency increase?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b="1" u="sng" dirty="0">
                <a:solidFill>
                  <a:srgbClr val="0070C0"/>
                </a:solidFill>
              </a:rPr>
              <a:t>Solution</a:t>
            </a:r>
            <a:r>
              <a:rPr lang="en-US" sz="3900" dirty="0"/>
              <a:t>: </a:t>
            </a:r>
            <a:r>
              <a:rPr lang="en-US" sz="3900" dirty="0">
                <a:solidFill>
                  <a:srgbClr val="0070C0"/>
                </a:solidFill>
              </a:rPr>
              <a:t>Linearly Compressed Pages (LCP):</a:t>
            </a:r>
          </a:p>
          <a:p>
            <a:r>
              <a:rPr lang="en-US" sz="3900" dirty="0">
                <a:solidFill>
                  <a:srgbClr val="0070C0"/>
                </a:solidFill>
              </a:rPr>
              <a:t> fixed-size cache line granularity compression</a:t>
            </a:r>
            <a:endParaRPr lang="en-US" sz="3900" dirty="0"/>
          </a:p>
          <a:p>
            <a:pPr marL="762008" indent="-762008"/>
            <a:r>
              <a:rPr lang="en-US" sz="3200" dirty="0"/>
              <a:t>   1. Increases capacity (</a:t>
            </a:r>
            <a:r>
              <a:rPr lang="en-US" sz="3200" b="1" dirty="0"/>
              <a:t>62%</a:t>
            </a:r>
            <a:r>
              <a:rPr lang="en-US" sz="3200" dirty="0"/>
              <a:t> on average)</a:t>
            </a:r>
          </a:p>
          <a:p>
            <a:pPr marL="762008" indent="-762008"/>
            <a:r>
              <a:rPr lang="en-US" sz="3200" dirty="0"/>
              <a:t>   2. Decreases bandwidth consumption (</a:t>
            </a:r>
            <a:r>
              <a:rPr lang="en-US" sz="3200" b="1" dirty="0"/>
              <a:t>24%</a:t>
            </a:r>
            <a:r>
              <a:rPr lang="en-US" sz="3200" dirty="0"/>
              <a:t>)</a:t>
            </a:r>
          </a:p>
          <a:p>
            <a:pPr marL="762008" indent="-762008"/>
            <a:r>
              <a:rPr lang="en-US" sz="3200" dirty="0"/>
              <a:t>   3. Improves overall performance (</a:t>
            </a:r>
            <a:r>
              <a:rPr lang="en-US" sz="3200" b="1" dirty="0"/>
              <a:t>13.9%</a:t>
            </a:r>
            <a:r>
              <a:rPr lang="en-US" sz="3200" dirty="0"/>
              <a:t>)</a:t>
            </a:r>
          </a:p>
          <a:p>
            <a:pPr marL="762008" indent="-762008"/>
            <a:r>
              <a:rPr lang="en-US" sz="3200" dirty="0"/>
              <a:t>   4. Decreases memory energy consumption (</a:t>
            </a:r>
            <a:r>
              <a:rPr lang="en-US" sz="3200" b="1" dirty="0"/>
              <a:t>9.5%</a:t>
            </a:r>
            <a:r>
              <a:rPr lang="en-US" sz="3200" dirty="0"/>
              <a:t>)</a:t>
            </a:r>
          </a:p>
          <a:p>
            <a:pPr marL="762008" indent="-762008"/>
            <a:endParaRPr lang="en-US" sz="3200" dirty="0"/>
          </a:p>
          <a:p>
            <a:pPr marL="762008" indent="-762008"/>
            <a:endParaRPr lang="en-US" sz="3200" dirty="0"/>
          </a:p>
        </p:txBody>
      </p:sp>
      <p:sp>
        <p:nvSpPr>
          <p:cNvPr id="241" name="Rectangle 240"/>
          <p:cNvSpPr/>
          <p:nvPr/>
        </p:nvSpPr>
        <p:spPr>
          <a:xfrm>
            <a:off x="12258580" y="13162305"/>
            <a:ext cx="1127124" cy="62163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92" name="Rectangle 191"/>
          <p:cNvSpPr/>
          <p:nvPr/>
        </p:nvSpPr>
        <p:spPr>
          <a:xfrm>
            <a:off x="21960459" y="6157850"/>
            <a:ext cx="2527313" cy="621633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cxnSp>
        <p:nvCxnSpPr>
          <p:cNvPr id="186" name="Straight Connector 185"/>
          <p:cNvCxnSpPr>
            <a:stCxn id="152" idx="2"/>
            <a:endCxn id="187" idx="0"/>
          </p:cNvCxnSpPr>
          <p:nvPr/>
        </p:nvCxnSpPr>
        <p:spPr>
          <a:xfrm flipH="1">
            <a:off x="24360771" y="5284525"/>
            <a:ext cx="7523765" cy="889788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30" idx="1"/>
            <a:endCxn id="164" idx="1"/>
          </p:cNvCxnSpPr>
          <p:nvPr/>
        </p:nvCxnSpPr>
        <p:spPr>
          <a:xfrm flipH="1">
            <a:off x="21960459" y="4976414"/>
            <a:ext cx="7938" cy="149225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07284" y="2485337"/>
            <a:ext cx="9097363" cy="1011451"/>
            <a:chOff x="1625599" y="3696134"/>
            <a:chExt cx="13411201" cy="1282266"/>
          </a:xfrm>
        </p:grpSpPr>
        <p:sp>
          <p:nvSpPr>
            <p:cNvPr id="5" name="TextBox 4"/>
            <p:cNvSpPr txBox="1"/>
            <p:nvPr/>
          </p:nvSpPr>
          <p:spPr>
            <a:xfrm>
              <a:off x="1625599" y="3696134"/>
              <a:ext cx="12358414" cy="1248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800" b="1" dirty="0" smtClean="0">
                  <a:solidFill>
                    <a:srgbClr val="3D71B8"/>
                  </a:solidFill>
                </a:rPr>
                <a:t>Summary</a:t>
              </a:r>
              <a:endParaRPr lang="en-US" sz="5800" b="1" dirty="0">
                <a:solidFill>
                  <a:srgbClr val="3D71B8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727200" y="4978400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2151651" y="2519983"/>
            <a:ext cx="10189233" cy="969492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5800" b="1" dirty="0">
                <a:solidFill>
                  <a:srgbClr val="3D71B8"/>
                </a:solidFill>
              </a:rPr>
              <a:t>Linearly Compressed </a:t>
            </a:r>
            <a:r>
              <a:rPr lang="en-US" sz="5800" b="1" dirty="0" smtClean="0">
                <a:solidFill>
                  <a:srgbClr val="3D71B8"/>
                </a:solidFill>
              </a:rPr>
              <a:t>Pages (LCP) </a:t>
            </a:r>
            <a:endParaRPr lang="en-US" sz="5800" b="1" dirty="0">
              <a:solidFill>
                <a:srgbClr val="3D71B8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22181690" y="3529445"/>
            <a:ext cx="10281230" cy="8960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075322" y="9187811"/>
            <a:ext cx="9459310" cy="969492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5800" b="1" dirty="0">
                <a:solidFill>
                  <a:srgbClr val="3D71B8"/>
                </a:solidFill>
              </a:rPr>
              <a:t>LCP Overview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1153621" y="10225607"/>
            <a:ext cx="10187363" cy="0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36608" y="15678963"/>
            <a:ext cx="21690611" cy="969492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5800" b="1" dirty="0">
                <a:solidFill>
                  <a:srgbClr val="3D71B8"/>
                </a:solidFill>
              </a:rPr>
              <a:t>Key Results: Compression Ratio, </a:t>
            </a:r>
            <a:r>
              <a:rPr lang="en-US" sz="5800" b="1" dirty="0" smtClean="0">
                <a:solidFill>
                  <a:srgbClr val="3D71B8"/>
                </a:solidFill>
              </a:rPr>
              <a:t>Performance, Page Faults</a:t>
            </a:r>
            <a:endParaRPr lang="en-US" sz="5800" b="1" dirty="0">
              <a:solidFill>
                <a:srgbClr val="3D71B8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844546" y="16632628"/>
            <a:ext cx="31224768" cy="54533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666668" y="4379700"/>
            <a:ext cx="882316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0</a:t>
            </a:r>
            <a:endParaRPr lang="en-US" sz="4000" i="1" dirty="0"/>
          </a:p>
        </p:txBody>
      </p:sp>
      <p:sp>
        <p:nvSpPr>
          <p:cNvPr id="23" name="Rectangle 22"/>
          <p:cNvSpPr/>
          <p:nvPr/>
        </p:nvSpPr>
        <p:spPr>
          <a:xfrm>
            <a:off x="16553331" y="4377524"/>
            <a:ext cx="882316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1</a:t>
            </a:r>
            <a:endParaRPr lang="en-US" sz="4000" i="1" dirty="0"/>
          </a:p>
        </p:txBody>
      </p:sp>
      <p:sp>
        <p:nvSpPr>
          <p:cNvPr id="24" name="Rectangle 23"/>
          <p:cNvSpPr/>
          <p:nvPr/>
        </p:nvSpPr>
        <p:spPr>
          <a:xfrm>
            <a:off x="17437665" y="4381879"/>
            <a:ext cx="882316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2</a:t>
            </a:r>
            <a:endParaRPr lang="en-US" sz="4000" i="1" dirty="0"/>
          </a:p>
        </p:txBody>
      </p:sp>
      <p:sp>
        <p:nvSpPr>
          <p:cNvPr id="25" name="Rectangle 24"/>
          <p:cNvSpPr/>
          <p:nvPr/>
        </p:nvSpPr>
        <p:spPr>
          <a:xfrm>
            <a:off x="18326696" y="4375967"/>
            <a:ext cx="1598590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. . 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921646" y="4375967"/>
            <a:ext cx="882316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N-1</a:t>
            </a:r>
            <a:endParaRPr lang="en-US" sz="4000" i="1" dirty="0"/>
          </a:p>
        </p:txBody>
      </p:sp>
      <p:cxnSp>
        <p:nvCxnSpPr>
          <p:cNvPr id="28" name="Elbow Connector 27"/>
          <p:cNvCxnSpPr>
            <a:stCxn id="22" idx="0"/>
          </p:cNvCxnSpPr>
          <p:nvPr/>
        </p:nvCxnSpPr>
        <p:spPr>
          <a:xfrm rot="5400000" flipH="1" flipV="1">
            <a:off x="16488006" y="3680302"/>
            <a:ext cx="319218" cy="1079578"/>
          </a:xfrm>
          <a:prstGeom prst="bentConnector2">
            <a:avLst/>
          </a:prstGeom>
          <a:ln w="381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187402" y="3702860"/>
            <a:ext cx="3739118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4000" dirty="0"/>
              <a:t>Cache Line (64B)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678485" y="4382654"/>
            <a:ext cx="5123991" cy="621633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0901535" y="4304915"/>
            <a:ext cx="4431113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4000" b="1" dirty="0"/>
              <a:t>Uncompressed Page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75256" y="5106603"/>
            <a:ext cx="3830391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4000" dirty="0"/>
              <a:t>Address Offset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409402" y="5337986"/>
            <a:ext cx="553728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234904" y="5353860"/>
            <a:ext cx="641039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dirty="0"/>
              <a:t>64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052465" y="5322110"/>
            <a:ext cx="887103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dirty="0"/>
              <a:t>128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066691" y="5337984"/>
            <a:ext cx="1841500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dirty="0"/>
              <a:t>(N-1)*64</a:t>
            </a:r>
          </a:p>
        </p:txBody>
      </p:sp>
      <p:cxnSp>
        <p:nvCxnSpPr>
          <p:cNvPr id="48" name="Straight Connector 47"/>
          <p:cNvCxnSpPr>
            <a:stCxn id="32" idx="1"/>
          </p:cNvCxnSpPr>
          <p:nvPr/>
        </p:nvCxnSpPr>
        <p:spPr>
          <a:xfrm>
            <a:off x="15678483" y="4693469"/>
            <a:ext cx="6835" cy="75801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16543315" y="4688340"/>
            <a:ext cx="2828" cy="81077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17432315" y="4680402"/>
            <a:ext cx="2828" cy="81077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19923942" y="4672464"/>
            <a:ext cx="2828" cy="81077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5698418" y="6344733"/>
            <a:ext cx="604066" cy="6484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0</a:t>
            </a:r>
            <a:endParaRPr lang="en-US" sz="4000" i="1" dirty="0"/>
          </a:p>
        </p:txBody>
      </p:sp>
      <p:sp>
        <p:nvSpPr>
          <p:cNvPr id="63" name="Rectangle 62"/>
          <p:cNvSpPr/>
          <p:nvPr/>
        </p:nvSpPr>
        <p:spPr>
          <a:xfrm>
            <a:off x="16307999" y="6344231"/>
            <a:ext cx="882316" cy="6468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1</a:t>
            </a:r>
            <a:endParaRPr lang="en-US" sz="4000" i="1" dirty="0"/>
          </a:p>
        </p:txBody>
      </p:sp>
      <p:sp>
        <p:nvSpPr>
          <p:cNvPr id="65" name="Rectangle 64"/>
          <p:cNvSpPr/>
          <p:nvPr/>
        </p:nvSpPr>
        <p:spPr>
          <a:xfrm>
            <a:off x="17203031" y="6352742"/>
            <a:ext cx="524493" cy="6426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2</a:t>
            </a:r>
            <a:endParaRPr lang="en-US" sz="4000" i="1" dirty="0"/>
          </a:p>
        </p:txBody>
      </p:sp>
      <p:sp>
        <p:nvSpPr>
          <p:cNvPr id="67" name="Rectangle 66"/>
          <p:cNvSpPr/>
          <p:nvPr/>
        </p:nvSpPr>
        <p:spPr>
          <a:xfrm>
            <a:off x="17737420" y="6318151"/>
            <a:ext cx="1227118" cy="67133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. . 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8964534" y="6344231"/>
            <a:ext cx="821378" cy="6452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L</a:t>
            </a:r>
            <a:r>
              <a:rPr lang="en-US" sz="3700" b="1" i="1" baseline="-25000" dirty="0">
                <a:solidFill>
                  <a:schemeClr val="tx1"/>
                </a:solidFill>
              </a:rPr>
              <a:t>N-1</a:t>
            </a:r>
            <a:endParaRPr lang="en-US" sz="4000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028535" y="6296798"/>
            <a:ext cx="4431113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4000" b="1" dirty="0"/>
              <a:t>Compressed Page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502256" y="7098485"/>
            <a:ext cx="3830391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4000" dirty="0"/>
              <a:t>Address Offset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5441152" y="7329869"/>
            <a:ext cx="553728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dirty="0"/>
              <a:t>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6045186" y="7343682"/>
            <a:ext cx="504701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i="1" dirty="0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15710234" y="6685352"/>
            <a:ext cx="6835" cy="75801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16297982" y="6667634"/>
            <a:ext cx="2828" cy="82335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17196877" y="6672284"/>
            <a:ext cx="2828" cy="81077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18961600" y="6644554"/>
            <a:ext cx="2828" cy="81077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6924271" y="7342036"/>
            <a:ext cx="504701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i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8703921" y="7340389"/>
            <a:ext cx="504701" cy="584771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300" i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1264392" y="8352327"/>
            <a:ext cx="7439528" cy="689924"/>
          </a:xfrm>
          <a:prstGeom prst="rect">
            <a:avLst/>
          </a:prstGeom>
          <a:noFill/>
        </p:spPr>
        <p:txBody>
          <a:bodyPr wrap="square" lIns="88891" tIns="44446" rIns="88891" bIns="44446" rtlCol="0">
            <a:spAutoFit/>
          </a:bodyPr>
          <a:lstStyle/>
          <a:p>
            <a:r>
              <a:rPr lang="en-US" sz="3900" b="1" dirty="0"/>
              <a:t>Challenge</a:t>
            </a:r>
            <a:r>
              <a:rPr lang="en-US" sz="3900" dirty="0"/>
              <a:t>: Address Computation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5710231" y="6327012"/>
            <a:ext cx="4085576" cy="671669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95" name="Content Placeholder 2"/>
          <p:cNvSpPr txBox="1">
            <a:spLocks/>
          </p:cNvSpPr>
          <p:nvPr/>
        </p:nvSpPr>
        <p:spPr>
          <a:xfrm>
            <a:off x="12451283" y="20260632"/>
            <a:ext cx="8849319" cy="352530"/>
          </a:xfrm>
          <a:prstGeom prst="rect">
            <a:avLst/>
          </a:prstGeom>
        </p:spPr>
        <p:txBody>
          <a:bodyPr vert="horz" lIns="76198" tIns="38098" rIns="76198" bIns="3809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200" dirty="0"/>
              <a:t>SPEC2006, databases, web workloads, L2 2MB cache</a:t>
            </a: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217584"/>
              </p:ext>
            </p:extLst>
          </p:nvPr>
        </p:nvGraphicFramePr>
        <p:xfrm>
          <a:off x="21662108" y="10582974"/>
          <a:ext cx="9499989" cy="481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594"/>
                <a:gridCol w="2284746"/>
                <a:gridCol w="6346649"/>
              </a:tblGrid>
              <a:tr h="61605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No.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Label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Description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Baseline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Baseline (no compression)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</a:tr>
              <a:tr h="61903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RMC-FPC</a:t>
                      </a:r>
                      <a:endParaRPr lang="en-US" sz="4000" baseline="-40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Main</a:t>
                      </a:r>
                      <a:r>
                        <a:rPr lang="en-US" sz="4000" baseline="0" dirty="0" smtClean="0"/>
                        <a:t> memory compression</a:t>
                      </a:r>
                    </a:p>
                    <a:p>
                      <a:r>
                        <a:rPr lang="en-US" sz="4000" baseline="0" dirty="0" smtClean="0"/>
                        <a:t> using RMC and FPC 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</a:tr>
              <a:tr h="80126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LCP-FPC</a:t>
                      </a:r>
                      <a:endParaRPr lang="en-US" sz="4000" baseline="-40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l" defTabSz="36568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LCP framework with FPC</a:t>
                      </a:r>
                      <a:r>
                        <a:rPr lang="en-US" sz="4000" baseline="0" dirty="0" smtClean="0"/>
                        <a:t> 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LCP-BDI</a:t>
                      </a:r>
                      <a:endParaRPr lang="en-US" sz="4000" baseline="-40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LCP framework with BDI</a:t>
                      </a:r>
                      <a:r>
                        <a:rPr lang="en-US" sz="4000" baseline="0" dirty="0" smtClean="0"/>
                        <a:t> 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</a:tr>
              <a:tr h="563880">
                <a:tc>
                  <a:txBody>
                    <a:bodyPr/>
                    <a:lstStyle/>
                    <a:p>
                      <a:pPr marL="0" marR="0" indent="0" algn="l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marR="0" indent="0" algn="l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MXT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IBM MXT design </a:t>
                      </a:r>
                      <a:endParaRPr lang="en-US" sz="4000" dirty="0"/>
                    </a:p>
                  </a:txBody>
                  <a:tcPr marL="76200" marR="76200" marT="38100" marB="38100"/>
                </a:tc>
              </a:tr>
            </a:tbl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20636812" y="11064193"/>
            <a:ext cx="830993" cy="4335215"/>
          </a:xfrm>
          <a:prstGeom prst="rect">
            <a:avLst/>
          </a:prstGeom>
          <a:noFill/>
        </p:spPr>
        <p:txBody>
          <a:bodyPr vert="vert270" wrap="square" lIns="76198" tIns="38098" rIns="76198" bIns="38098" rtlCol="0">
            <a:spAutoFit/>
          </a:bodyPr>
          <a:lstStyle/>
          <a:p>
            <a:pPr algn="ctr"/>
            <a:r>
              <a:rPr lang="en-US" sz="4400" b="1" dirty="0"/>
              <a:t>Evaluated designs</a:t>
            </a:r>
            <a:endParaRPr lang="en-US" sz="4400" dirty="0"/>
          </a:p>
        </p:txBody>
      </p:sp>
      <p:sp>
        <p:nvSpPr>
          <p:cNvPr id="123" name="Rectangle 122"/>
          <p:cNvSpPr/>
          <p:nvPr/>
        </p:nvSpPr>
        <p:spPr>
          <a:xfrm>
            <a:off x="21963647" y="4666190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2100510" y="3767832"/>
            <a:ext cx="8481244" cy="69249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4000" dirty="0"/>
              <a:t>Uncompressed Page (</a:t>
            </a:r>
            <a:r>
              <a:rPr lang="en-US" sz="4000" dirty="0" smtClean="0"/>
              <a:t>4KB</a:t>
            </a:r>
            <a:r>
              <a:rPr lang="en-US" sz="4000" dirty="0"/>
              <a:t>: 64*</a:t>
            </a:r>
            <a:r>
              <a:rPr lang="en-US" sz="4000" b="1" dirty="0"/>
              <a:t>64B</a:t>
            </a:r>
            <a:r>
              <a:rPr lang="en-US" sz="4000" dirty="0"/>
              <a:t>) 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21968395" y="4665600"/>
            <a:ext cx="10479760" cy="62163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46" name="Rectangle 145"/>
          <p:cNvSpPr/>
          <p:nvPr/>
        </p:nvSpPr>
        <p:spPr>
          <a:xfrm>
            <a:off x="23090772" y="4666190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147" name="Rectangle 146"/>
          <p:cNvSpPr/>
          <p:nvPr/>
        </p:nvSpPr>
        <p:spPr>
          <a:xfrm>
            <a:off x="24218252" y="4664543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148" name="Rectangle 147"/>
          <p:cNvSpPr/>
          <p:nvPr/>
        </p:nvSpPr>
        <p:spPr>
          <a:xfrm>
            <a:off x="25345377" y="4664543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151" name="Rectangle 150"/>
          <p:cNvSpPr/>
          <p:nvPr/>
        </p:nvSpPr>
        <p:spPr>
          <a:xfrm>
            <a:off x="26471882" y="4662895"/>
            <a:ext cx="4848118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4500" b="1" i="1" dirty="0">
                <a:solidFill>
                  <a:schemeClr val="tx1"/>
                </a:solidFill>
              </a:rPr>
              <a:t>. . .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31320974" y="4662896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162" name="Rectangle 161"/>
          <p:cNvSpPr/>
          <p:nvPr/>
        </p:nvSpPr>
        <p:spPr>
          <a:xfrm>
            <a:off x="21955709" y="6158440"/>
            <a:ext cx="285748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73" name="Rectangle 172"/>
          <p:cNvSpPr/>
          <p:nvPr/>
        </p:nvSpPr>
        <p:spPr>
          <a:xfrm>
            <a:off x="23042884" y="6163082"/>
            <a:ext cx="1190888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4500" b="1" i="1" dirty="0">
                <a:solidFill>
                  <a:schemeClr val="tx1"/>
                </a:solidFill>
              </a:rPr>
              <a:t>. . .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22503395" y="6150502"/>
            <a:ext cx="254000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78" name="Rectangle 177"/>
          <p:cNvSpPr/>
          <p:nvPr/>
        </p:nvSpPr>
        <p:spPr>
          <a:xfrm>
            <a:off x="22757395" y="6174313"/>
            <a:ext cx="285750" cy="5960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64" name="Rectangle 163"/>
          <p:cNvSpPr/>
          <p:nvPr/>
        </p:nvSpPr>
        <p:spPr>
          <a:xfrm>
            <a:off x="21960459" y="6157850"/>
            <a:ext cx="5281625" cy="62163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21469589" y="7069833"/>
            <a:ext cx="3748433" cy="121571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700" dirty="0"/>
              <a:t>Compressed Data </a:t>
            </a:r>
          </a:p>
          <a:p>
            <a:pPr algn="ctr"/>
            <a:r>
              <a:rPr lang="en-US" sz="3700" dirty="0"/>
              <a:t>(</a:t>
            </a:r>
            <a:r>
              <a:rPr lang="en-US" sz="3700" dirty="0" smtClean="0"/>
              <a:t>1KB</a:t>
            </a:r>
            <a:r>
              <a:rPr lang="en-US" sz="3700" dirty="0"/>
              <a:t>)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24233770" y="6174315"/>
            <a:ext cx="254000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193" name="Rectangle 192"/>
          <p:cNvSpPr/>
          <p:nvPr/>
        </p:nvSpPr>
        <p:spPr>
          <a:xfrm>
            <a:off x="24496064" y="6156793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rgbClr val="007A37"/>
                </a:solidFill>
              </a:rPr>
              <a:t>M</a:t>
            </a:r>
            <a:endParaRPr lang="en-US" sz="4000" i="1" dirty="0">
              <a:solidFill>
                <a:srgbClr val="007A37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25623189" y="6164731"/>
            <a:ext cx="1610958" cy="62163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rgbClr val="C00000"/>
                </a:solidFill>
              </a:rPr>
              <a:t>E</a:t>
            </a:r>
            <a:endParaRPr lang="en-US" sz="4000" i="1" dirty="0">
              <a:solidFill>
                <a:srgbClr val="C00000"/>
              </a:solidFill>
            </a:endParaRPr>
          </a:p>
        </p:txBody>
      </p:sp>
      <p:cxnSp>
        <p:nvCxnSpPr>
          <p:cNvPr id="197" name="Shape 196"/>
          <p:cNvCxnSpPr>
            <a:stCxn id="193" idx="2"/>
          </p:cNvCxnSpPr>
          <p:nvPr/>
        </p:nvCxnSpPr>
        <p:spPr>
          <a:xfrm rot="16200000" flipH="1">
            <a:off x="25226203" y="6611847"/>
            <a:ext cx="960303" cy="1293458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26353083" y="7395270"/>
            <a:ext cx="4198938" cy="1785100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3700" dirty="0">
                <a:solidFill>
                  <a:srgbClr val="007A37"/>
                </a:solidFill>
              </a:rPr>
              <a:t>Metadata</a:t>
            </a:r>
            <a:r>
              <a:rPr lang="en-US" sz="3700" dirty="0"/>
              <a:t> (64B): </a:t>
            </a:r>
          </a:p>
          <a:p>
            <a:r>
              <a:rPr lang="en-US" sz="3700" b="1" i="1" dirty="0"/>
              <a:t>? </a:t>
            </a:r>
            <a:r>
              <a:rPr lang="en-US" sz="3700" dirty="0"/>
              <a:t>(compressible) </a:t>
            </a:r>
            <a:r>
              <a:rPr lang="en-US" sz="3700" dirty="0" smtClean="0"/>
              <a:t>and</a:t>
            </a:r>
          </a:p>
          <a:p>
            <a:r>
              <a:rPr lang="en-US" sz="3700" dirty="0" smtClean="0"/>
              <a:t> </a:t>
            </a:r>
            <a:r>
              <a:rPr lang="en-US" sz="3700" b="1" i="1" dirty="0"/>
              <a:t>? </a:t>
            </a:r>
            <a:r>
              <a:rPr lang="en-US" sz="3700" dirty="0"/>
              <a:t>(zero cache line) </a:t>
            </a:r>
            <a:endParaRPr lang="en-US" sz="3700" b="1" i="1" dirty="0"/>
          </a:p>
        </p:txBody>
      </p:sp>
      <p:sp>
        <p:nvSpPr>
          <p:cNvPr id="207" name="TextBox 206"/>
          <p:cNvSpPr txBox="1"/>
          <p:nvPr/>
        </p:nvSpPr>
        <p:spPr>
          <a:xfrm>
            <a:off x="27250020" y="5984542"/>
            <a:ext cx="3302000" cy="1215713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700" dirty="0">
                <a:solidFill>
                  <a:srgbClr val="C00000"/>
                </a:solidFill>
              </a:rPr>
              <a:t>Exception</a:t>
            </a:r>
          </a:p>
          <a:p>
            <a:pPr algn="ctr"/>
            <a:r>
              <a:rPr lang="en-US" sz="3700" dirty="0"/>
              <a:t>Storage</a:t>
            </a:r>
          </a:p>
        </p:txBody>
      </p:sp>
      <p:cxnSp>
        <p:nvCxnSpPr>
          <p:cNvPr id="210" name="Shape 209"/>
          <p:cNvCxnSpPr>
            <a:stCxn id="164" idx="3"/>
          </p:cNvCxnSpPr>
          <p:nvPr/>
        </p:nvCxnSpPr>
        <p:spPr>
          <a:xfrm>
            <a:off x="27242083" y="6468666"/>
            <a:ext cx="698500" cy="63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22025214" y="5426772"/>
            <a:ext cx="3748433" cy="646327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pPr algn="ctr"/>
            <a:r>
              <a:rPr lang="en-US" sz="3700" b="1" dirty="0"/>
              <a:t>4:1</a:t>
            </a:r>
            <a:r>
              <a:rPr lang="en-US" sz="3700" dirty="0"/>
              <a:t> Compression</a:t>
            </a:r>
          </a:p>
        </p:txBody>
      </p:sp>
      <p:cxnSp>
        <p:nvCxnSpPr>
          <p:cNvPr id="218" name="Straight Arrow Connector 217"/>
          <p:cNvCxnSpPr/>
          <p:nvPr/>
        </p:nvCxnSpPr>
        <p:spPr>
          <a:xfrm>
            <a:off x="23222569" y="6790842"/>
            <a:ext cx="0" cy="505048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2032439" y="9235983"/>
            <a:ext cx="9459310" cy="969492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5800" b="1" dirty="0">
                <a:solidFill>
                  <a:srgbClr val="3D71B8"/>
                </a:solidFill>
              </a:rPr>
              <a:t>LCP Optimizations</a:t>
            </a:r>
          </a:p>
        </p:txBody>
      </p:sp>
      <p:cxnSp>
        <p:nvCxnSpPr>
          <p:cNvPr id="225" name="Straight Connector 224"/>
          <p:cNvCxnSpPr/>
          <p:nvPr/>
        </p:nvCxnSpPr>
        <p:spPr>
          <a:xfrm flipV="1">
            <a:off x="12004915" y="10225607"/>
            <a:ext cx="7927979" cy="103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976097" y="10516268"/>
            <a:ext cx="9919360" cy="5275795"/>
          </a:xfrm>
          <a:prstGeom prst="rect">
            <a:avLst/>
          </a:prstGeom>
          <a:noFill/>
        </p:spPr>
        <p:txBody>
          <a:bodyPr wrap="square" lIns="88891" tIns="44446" rIns="88891" bIns="44446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900" dirty="0"/>
              <a:t> Page Table entry extension</a:t>
            </a:r>
          </a:p>
          <a:p>
            <a:r>
              <a:rPr lang="en-US" sz="3900" dirty="0"/>
              <a:t>    </a:t>
            </a:r>
            <a:r>
              <a:rPr lang="en-US" sz="3000" dirty="0"/>
              <a:t>compression type, size, and extended  physical base address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Operating System management support</a:t>
            </a:r>
          </a:p>
          <a:p>
            <a:r>
              <a:rPr lang="en-US" sz="3200" dirty="0"/>
              <a:t>   </a:t>
            </a:r>
            <a:r>
              <a:rPr lang="en-US" sz="3200" b="1" dirty="0"/>
              <a:t>4 </a:t>
            </a:r>
            <a:r>
              <a:rPr lang="en-US" sz="3200" dirty="0"/>
              <a:t>memory pools (512B</a:t>
            </a:r>
            <a:r>
              <a:rPr lang="en-US" sz="3200"/>
              <a:t>, </a:t>
            </a:r>
            <a:r>
              <a:rPr lang="en-US" sz="3200" smtClean="0"/>
              <a:t>1KB</a:t>
            </a:r>
            <a:r>
              <a:rPr lang="en-US" sz="3200"/>
              <a:t>, </a:t>
            </a:r>
            <a:r>
              <a:rPr lang="en-US" sz="3200" smtClean="0"/>
              <a:t>2KB</a:t>
            </a:r>
            <a:r>
              <a:rPr lang="en-US" sz="3200"/>
              <a:t>, </a:t>
            </a:r>
            <a:r>
              <a:rPr lang="en-US" sz="3200" smtClean="0"/>
              <a:t>4KB</a:t>
            </a:r>
            <a:r>
              <a:rPr lang="en-US" sz="32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Handling page </a:t>
            </a:r>
            <a:r>
              <a:rPr lang="en-US" sz="3900" dirty="0" smtClean="0"/>
              <a:t>overflows</a:t>
            </a:r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</a:t>
            </a:r>
            <a:r>
              <a:rPr lang="en-US" sz="3900" dirty="0" smtClean="0"/>
              <a:t>Hardware support</a:t>
            </a:r>
            <a:endParaRPr lang="en-US" sz="3900" dirty="0"/>
          </a:p>
          <a:p>
            <a:pPr>
              <a:buFont typeface="Wingdings" pitchFamily="2" charset="2"/>
              <a:buChar char="§"/>
            </a:pPr>
            <a:r>
              <a:rPr lang="en-US" sz="3900" dirty="0"/>
              <a:t> Compression algorithms: </a:t>
            </a:r>
          </a:p>
          <a:p>
            <a:r>
              <a:rPr lang="en-US" sz="3900" b="1" dirty="0"/>
              <a:t>    </a:t>
            </a:r>
            <a:r>
              <a:rPr lang="en-US" sz="3200" dirty="0"/>
              <a:t>Base-Delta-Immediate (</a:t>
            </a:r>
            <a:r>
              <a:rPr lang="en-US" sz="3200" b="1" dirty="0"/>
              <a:t>BDI</a:t>
            </a:r>
            <a:r>
              <a:rPr lang="en-US" sz="3200" dirty="0"/>
              <a:t>) and </a:t>
            </a:r>
          </a:p>
          <a:p>
            <a:r>
              <a:rPr lang="en-US" sz="3200" dirty="0"/>
              <a:t>    Frequent Pattern Compression (</a:t>
            </a:r>
            <a:r>
              <a:rPr lang="en-US" sz="3200" b="1" dirty="0"/>
              <a:t>FPC</a:t>
            </a:r>
            <a:r>
              <a:rPr lang="en-US" sz="3200" dirty="0"/>
              <a:t>)</a:t>
            </a:r>
            <a:endParaRPr lang="en-US" sz="3900" dirty="0"/>
          </a:p>
        </p:txBody>
      </p:sp>
      <p:sp>
        <p:nvSpPr>
          <p:cNvPr id="230" name="Rectangle 229"/>
          <p:cNvSpPr/>
          <p:nvPr/>
        </p:nvSpPr>
        <p:spPr>
          <a:xfrm>
            <a:off x="12242705" y="12408243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231" name="Rectangle 230"/>
          <p:cNvSpPr/>
          <p:nvPr/>
        </p:nvSpPr>
        <p:spPr>
          <a:xfrm>
            <a:off x="13369830" y="12408243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232" name="Rectangle 231"/>
          <p:cNvSpPr/>
          <p:nvPr/>
        </p:nvSpPr>
        <p:spPr>
          <a:xfrm>
            <a:off x="14497310" y="12406596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233" name="Rectangle 232"/>
          <p:cNvSpPr/>
          <p:nvPr/>
        </p:nvSpPr>
        <p:spPr>
          <a:xfrm>
            <a:off x="15624435" y="12406596"/>
            <a:ext cx="1127124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r>
              <a:rPr lang="en-US" sz="3700" b="1" i="1" dirty="0">
                <a:solidFill>
                  <a:schemeClr val="tx1"/>
                </a:solidFill>
              </a:rPr>
              <a:t>64B</a:t>
            </a:r>
            <a:endParaRPr lang="en-US" sz="4000" i="1" dirty="0"/>
          </a:p>
        </p:txBody>
      </p:sp>
      <p:sp>
        <p:nvSpPr>
          <p:cNvPr id="234" name="Rectangle 233"/>
          <p:cNvSpPr/>
          <p:nvPr/>
        </p:nvSpPr>
        <p:spPr>
          <a:xfrm>
            <a:off x="12260852" y="13168575"/>
            <a:ext cx="1108978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238" name="Rectangle 237"/>
          <p:cNvSpPr/>
          <p:nvPr/>
        </p:nvSpPr>
        <p:spPr>
          <a:xfrm>
            <a:off x="12260852" y="13168575"/>
            <a:ext cx="569228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239" name="Rectangle 238"/>
          <p:cNvSpPr/>
          <p:nvPr/>
        </p:nvSpPr>
        <p:spPr>
          <a:xfrm>
            <a:off x="12268790" y="13168575"/>
            <a:ext cx="291415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240" name="Rectangle 239"/>
          <p:cNvSpPr/>
          <p:nvPr/>
        </p:nvSpPr>
        <p:spPr>
          <a:xfrm>
            <a:off x="12832353" y="13168575"/>
            <a:ext cx="291415" cy="6216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8" rIns="76198" bIns="38098" rtlCol="0" anchor="ctr"/>
          <a:lstStyle/>
          <a:p>
            <a:pPr algn="ctr"/>
            <a:endParaRPr lang="en-US" sz="4000" i="1" dirty="0"/>
          </a:p>
        </p:txBody>
      </p:sp>
      <p:sp>
        <p:nvSpPr>
          <p:cNvPr id="242" name="TextBox 241"/>
          <p:cNvSpPr txBox="1"/>
          <p:nvPr/>
        </p:nvSpPr>
        <p:spPr>
          <a:xfrm>
            <a:off x="13788855" y="13208257"/>
            <a:ext cx="4253023" cy="538605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3000" dirty="0"/>
              <a:t>4 cache lines in </a:t>
            </a:r>
            <a:r>
              <a:rPr lang="en-US" sz="3000" b="1" dirty="0"/>
              <a:t>1</a:t>
            </a:r>
            <a:r>
              <a:rPr lang="en-US" sz="3000" dirty="0"/>
              <a:t> transfer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10185168" y="14764254"/>
            <a:ext cx="9843978" cy="538605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3000" dirty="0"/>
              <a:t>Handled separately in TLB (1-bit) and metadata (1-bit per line )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6930291" y="12398632"/>
            <a:ext cx="3220891" cy="538605"/>
          </a:xfrm>
          <a:prstGeom prst="rect">
            <a:avLst/>
          </a:prstGeom>
          <a:noFill/>
        </p:spPr>
        <p:txBody>
          <a:bodyPr wrap="square" lIns="76198" tIns="38098" rIns="76198" bIns="38098" rtlCol="0">
            <a:spAutoFit/>
          </a:bodyPr>
          <a:lstStyle/>
          <a:p>
            <a:r>
              <a:rPr lang="en-US" sz="3000" b="1" dirty="0"/>
              <a:t>4</a:t>
            </a:r>
            <a:r>
              <a:rPr lang="en-US" sz="3000" dirty="0"/>
              <a:t> memory transfers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716" y="239768"/>
            <a:ext cx="32177456" cy="230575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88891" tIns="44446" rIns="88891" bIns="44446">
            <a:spAutoFit/>
          </a:bodyPr>
          <a:lstStyle/>
          <a:p>
            <a:pPr algn="ctr"/>
            <a:r>
              <a:rPr lang="en-US" sz="7200" b="1" dirty="0">
                <a:solidFill>
                  <a:srgbClr val="3D71B8"/>
                </a:solidFill>
              </a:rPr>
              <a:t>Linearly Compressed Pages: A Low Complexity, Low Latency </a:t>
            </a:r>
          </a:p>
          <a:p>
            <a:pPr algn="ctr"/>
            <a:r>
              <a:rPr lang="en-US" sz="7200" b="1" dirty="0">
                <a:solidFill>
                  <a:srgbClr val="3D71B8"/>
                </a:solidFill>
              </a:rPr>
              <a:t>Main Memory Compression Framework </a:t>
            </a:r>
          </a:p>
        </p:txBody>
      </p:sp>
      <p:sp>
        <p:nvSpPr>
          <p:cNvPr id="156" name="TextBox 6"/>
          <p:cNvSpPr txBox="1">
            <a:spLocks noChangeArrowheads="1"/>
          </p:cNvSpPr>
          <p:nvPr/>
        </p:nvSpPr>
        <p:spPr bwMode="auto">
          <a:xfrm>
            <a:off x="740356" y="21126184"/>
            <a:ext cx="210746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G. Pekhimenko</a:t>
            </a:r>
            <a:r>
              <a:rPr lang="en-US" sz="3600" dirty="0"/>
              <a:t>, V. </a:t>
            </a:r>
            <a:r>
              <a:rPr lang="en-US" sz="3600" dirty="0" err="1"/>
              <a:t>Seshadri</a:t>
            </a:r>
            <a:r>
              <a:rPr lang="en-US" sz="3600" dirty="0"/>
              <a:t>, Y. Kim, H. </a:t>
            </a:r>
            <a:r>
              <a:rPr lang="en-US" sz="3600" dirty="0" err="1"/>
              <a:t>Xin</a:t>
            </a:r>
            <a:r>
              <a:rPr lang="en-US" sz="3600" dirty="0"/>
              <a:t>, O. </a:t>
            </a:r>
            <a:r>
              <a:rPr lang="en-US" sz="3600" dirty="0" err="1"/>
              <a:t>Mutlu</a:t>
            </a:r>
            <a:r>
              <a:rPr lang="en-US" sz="3600" dirty="0"/>
              <a:t>, T. C. </a:t>
            </a:r>
            <a:r>
              <a:rPr lang="en-US" sz="3600" dirty="0" err="1"/>
              <a:t>Mowry</a:t>
            </a:r>
            <a:r>
              <a:rPr lang="en-US" sz="3600" dirty="0"/>
              <a:t> (CMU), P.  B. Gibbons, M.  A. </a:t>
            </a:r>
            <a:r>
              <a:rPr lang="en-US" sz="3600" dirty="0" err="1"/>
              <a:t>Kozuch</a:t>
            </a:r>
            <a:r>
              <a:rPr lang="en-US" sz="3600" dirty="0"/>
              <a:t> (Intel Labs)</a:t>
            </a:r>
          </a:p>
        </p:txBody>
      </p:sp>
      <p:graphicFrame>
        <p:nvGraphicFramePr>
          <p:cNvPr id="3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455850"/>
              </p:ext>
            </p:extLst>
          </p:nvPr>
        </p:nvGraphicFramePr>
        <p:xfrm>
          <a:off x="350488" y="16714449"/>
          <a:ext cx="10927708" cy="4253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8" name="TextBox 6"/>
          <p:cNvSpPr txBox="1">
            <a:spLocks noChangeArrowheads="1"/>
          </p:cNvSpPr>
          <p:nvPr/>
        </p:nvSpPr>
        <p:spPr bwMode="auto">
          <a:xfrm>
            <a:off x="22289804" y="21090540"/>
            <a:ext cx="48725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MICRO 2013, Davis, CA</a:t>
            </a:r>
          </a:p>
        </p:txBody>
      </p:sp>
      <p:grpSp>
        <p:nvGrpSpPr>
          <p:cNvPr id="124" name="Group 123"/>
          <p:cNvGrpSpPr/>
          <p:nvPr/>
        </p:nvGrpSpPr>
        <p:grpSpPr>
          <a:xfrm>
            <a:off x="10544562" y="2506818"/>
            <a:ext cx="11270409" cy="1011451"/>
            <a:chOff x="1625599" y="3696134"/>
            <a:chExt cx="13411201" cy="1282266"/>
          </a:xfrm>
        </p:grpSpPr>
        <p:sp>
          <p:nvSpPr>
            <p:cNvPr id="125" name="TextBox 124"/>
            <p:cNvSpPr txBox="1"/>
            <p:nvPr/>
          </p:nvSpPr>
          <p:spPr>
            <a:xfrm>
              <a:off x="1625599" y="3696134"/>
              <a:ext cx="13178821" cy="1248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800" b="1" dirty="0" smtClean="0">
                  <a:solidFill>
                    <a:srgbClr val="3D71B8"/>
                  </a:solidFill>
                </a:rPr>
                <a:t>Challenge in Memory Compression</a:t>
              </a:r>
              <a:endParaRPr lang="en-US" sz="5800" b="1" dirty="0">
                <a:solidFill>
                  <a:srgbClr val="3D71B8"/>
                </a:solidFill>
              </a:endParaRPr>
            </a:p>
          </p:txBody>
        </p:sp>
        <p:cxnSp>
          <p:nvCxnSpPr>
            <p:cNvPr id="126" name="Straight Connector 125"/>
            <p:cNvCxnSpPr/>
            <p:nvPr/>
          </p:nvCxnSpPr>
          <p:spPr>
            <a:xfrm>
              <a:off x="1727200" y="4978400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21467805" y="9196402"/>
            <a:ext cx="9852195" cy="1011451"/>
            <a:chOff x="1625599" y="3696134"/>
            <a:chExt cx="13411201" cy="1282266"/>
          </a:xfrm>
        </p:grpSpPr>
        <p:sp>
          <p:nvSpPr>
            <p:cNvPr id="131" name="TextBox 130"/>
            <p:cNvSpPr txBox="1"/>
            <p:nvPr/>
          </p:nvSpPr>
          <p:spPr>
            <a:xfrm>
              <a:off x="1625599" y="3696134"/>
              <a:ext cx="12358414" cy="1248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800" b="1" dirty="0" smtClean="0">
                  <a:solidFill>
                    <a:srgbClr val="3D71B8"/>
                  </a:solidFill>
                </a:rPr>
                <a:t>Methodology</a:t>
              </a:r>
              <a:endParaRPr lang="en-US" sz="5800" b="1" dirty="0">
                <a:solidFill>
                  <a:srgbClr val="3D71B8"/>
                </a:solidFill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1727200" y="4978400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5" name="Chart 1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760228"/>
              </p:ext>
            </p:extLst>
          </p:nvPr>
        </p:nvGraphicFramePr>
        <p:xfrm>
          <a:off x="11212219" y="16535505"/>
          <a:ext cx="10316586" cy="3842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6" name="Chart 1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397110"/>
              </p:ext>
            </p:extLst>
          </p:nvPr>
        </p:nvGraphicFramePr>
        <p:xfrm>
          <a:off x="21814970" y="16764459"/>
          <a:ext cx="10069565" cy="356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9066</TotalTime>
  <Words>441</Words>
  <Application>Microsoft Office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 Digney</dc:creator>
  <cp:lastModifiedBy>Gennady Pekhimenko</cp:lastModifiedBy>
  <cp:revision>223</cp:revision>
  <dcterms:created xsi:type="dcterms:W3CDTF">2011-11-23T20:52:01Z</dcterms:created>
  <dcterms:modified xsi:type="dcterms:W3CDTF">2013-12-10T19:37:43Z</dcterms:modified>
</cp:coreProperties>
</file>