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  <p:sldMasterId id="2147483674" r:id="rId3"/>
    <p:sldMasterId id="2147483701" r:id="rId4"/>
  </p:sldMasterIdLst>
  <p:notesMasterIdLst>
    <p:notesMasterId r:id="rId8"/>
  </p:notesMasterIdLst>
  <p:handoutMasterIdLst>
    <p:handoutMasterId r:id="rId9"/>
  </p:handoutMasterIdLst>
  <p:sldIdLst>
    <p:sldId id="363" r:id="rId5"/>
    <p:sldId id="364" r:id="rId6"/>
    <p:sldId id="372" r:id="rId7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04178"/>
    <a:srgbClr val="92DC65"/>
    <a:srgbClr val="649A6D"/>
    <a:srgbClr val="C0504D"/>
    <a:srgbClr val="4F81BD"/>
    <a:srgbClr val="0000CC"/>
    <a:srgbClr val="993300"/>
    <a:srgbClr val="2A55D6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3" autoAdjust="0"/>
    <p:restoredTop sz="90231" autoAdjust="0"/>
  </p:normalViewPr>
  <p:slideViewPr>
    <p:cSldViewPr>
      <p:cViewPr varScale="1">
        <p:scale>
          <a:sx n="67" d="100"/>
          <a:sy n="67" d="100"/>
        </p:scale>
        <p:origin x="15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4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1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customXml" Target="../../customXml/item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Date</a:t>
            </a:r>
          </a:p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US" altLang="en-US" dirty="0" smtClean="0"/>
              <a:t>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099" y="304800"/>
            <a:ext cx="9144000" cy="27432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Linearly Compressed Pages: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Main Memory Compression Framework with 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Low Complexity and Low Latency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81000" y="3352800"/>
            <a:ext cx="5562600" cy="2336407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Gennady Pekhimenko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l"/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Vivek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Seshadri</a:t>
            </a:r>
            <a:r>
              <a:rPr lang="en-US" sz="2800" baseline="300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Yoongu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Kim,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Hongyi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Onur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Mutlu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Todd C.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Mowry</a:t>
            </a:r>
            <a:r>
              <a:rPr lang="en-US" sz="2800" baseline="300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pic>
        <p:nvPicPr>
          <p:cNvPr id="14" name="Picture 2" descr="C:\Users\gpekhime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461186"/>
            <a:ext cx="1219200" cy="1062606"/>
          </a:xfrm>
          <a:prstGeom prst="rect">
            <a:avLst/>
          </a:prstGeom>
          <a:noFill/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5181600" y="3733800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rgbClr val="2A55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Phillip B. </a:t>
            </a:r>
            <a:r>
              <a:rPr lang="en-US" sz="2800" dirty="0" smtClean="0">
                <a:solidFill>
                  <a:srgbClr val="2A55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Gibbons, </a:t>
            </a:r>
            <a:endParaRPr lang="en-US" sz="2800" dirty="0" smtClean="0">
              <a:solidFill>
                <a:srgbClr val="2A55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2A55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A. </a:t>
            </a:r>
            <a:r>
              <a:rPr lang="en-US" sz="2800" dirty="0" err="1" smtClean="0">
                <a:solidFill>
                  <a:srgbClr val="2A55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Kozuch</a:t>
            </a:r>
            <a:endParaRPr lang="en-US" sz="2800" dirty="0" smtClean="0">
              <a:solidFill>
                <a:srgbClr val="2A55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138" y="5817361"/>
            <a:ext cx="5085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348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Main memory is a limited shared resource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Significant data redundancy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Idea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Compress data in main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How to avoid 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inefficiency in address computation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Linearly Compressed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Pages (LCP): fixed-size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cache line granularity compression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1. Increases capacity (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62%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average)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2. Decreases bandwidth consumption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24%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Improves overall performance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13.9%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http://inventionsup.com/wp-content/uploads/2013/06/Data_Compression_Inven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728" y="2057400"/>
            <a:ext cx="728143" cy="65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77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75632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Linearly Compressed Pages (LCP)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5354" y="635635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32" name="Rectangle 31"/>
          <p:cNvSpPr/>
          <p:nvPr/>
        </p:nvSpPr>
        <p:spPr>
          <a:xfrm>
            <a:off x="354554" y="3809999"/>
            <a:ext cx="2667424" cy="63490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cxnSp>
        <p:nvCxnSpPr>
          <p:cNvPr id="33" name="Straight Connector 32"/>
          <p:cNvCxnSpPr>
            <a:endCxn id="46" idx="0"/>
          </p:cNvCxnSpPr>
          <p:nvPr/>
        </p:nvCxnSpPr>
        <p:spPr>
          <a:xfrm flipH="1">
            <a:off x="3050361" y="2667000"/>
            <a:ext cx="5826939" cy="1143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6" idx="1"/>
            <a:endCxn id="46" idx="1"/>
          </p:cNvCxnSpPr>
          <p:nvPr/>
        </p:nvCxnSpPr>
        <p:spPr>
          <a:xfrm>
            <a:off x="310497" y="2369513"/>
            <a:ext cx="16263" cy="174528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4798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6" name="Rectangle 35"/>
          <p:cNvSpPr/>
          <p:nvPr/>
        </p:nvSpPr>
        <p:spPr>
          <a:xfrm>
            <a:off x="310497" y="2072733"/>
            <a:ext cx="8566803" cy="5935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37" name="Rectangle 36"/>
          <p:cNvSpPr/>
          <p:nvPr/>
        </p:nvSpPr>
        <p:spPr>
          <a:xfrm>
            <a:off x="1666874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8" name="Rectangle 37"/>
          <p:cNvSpPr/>
          <p:nvPr/>
        </p:nvSpPr>
        <p:spPr>
          <a:xfrm>
            <a:off x="301984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9" name="Rectangle 38"/>
          <p:cNvSpPr/>
          <p:nvPr/>
        </p:nvSpPr>
        <p:spPr>
          <a:xfrm>
            <a:off x="437239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0" name="Rectangle 39"/>
          <p:cNvSpPr/>
          <p:nvPr/>
        </p:nvSpPr>
        <p:spPr>
          <a:xfrm>
            <a:off x="5724208" y="2069487"/>
            <a:ext cx="1838643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6456" y="3810000"/>
            <a:ext cx="342898" cy="6095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3" name="Rectangle 42"/>
          <p:cNvSpPr/>
          <p:nvPr/>
        </p:nvSpPr>
        <p:spPr>
          <a:xfrm>
            <a:off x="1307054" y="3809999"/>
            <a:ext cx="1400173" cy="6239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9354" y="3810000"/>
            <a:ext cx="304800" cy="6260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5" name="Rectangle 44"/>
          <p:cNvSpPr/>
          <p:nvPr/>
        </p:nvSpPr>
        <p:spPr>
          <a:xfrm>
            <a:off x="964154" y="3809999"/>
            <a:ext cx="342900" cy="6239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7" name="Rectangle 46"/>
          <p:cNvSpPr/>
          <p:nvPr/>
        </p:nvSpPr>
        <p:spPr>
          <a:xfrm>
            <a:off x="2707227" y="3810000"/>
            <a:ext cx="3048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8" name="Rectangle 47"/>
          <p:cNvSpPr/>
          <p:nvPr/>
        </p:nvSpPr>
        <p:spPr>
          <a:xfrm>
            <a:off x="3021978" y="3809999"/>
            <a:ext cx="1352549" cy="6096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007A37"/>
                </a:solidFill>
              </a:rPr>
              <a:t>M</a:t>
            </a:r>
            <a:endParaRPr lang="en-US" sz="3200" i="1" dirty="0">
              <a:solidFill>
                <a:srgbClr val="007A37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374529" y="3809999"/>
            <a:ext cx="1400174" cy="6096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C00000"/>
                </a:solidFill>
              </a:rPr>
              <a:t>E</a:t>
            </a:r>
            <a:endParaRPr lang="en-US" sz="3200" i="1" dirty="0">
              <a:solidFill>
                <a:srgbClr val="C00000"/>
              </a:solidFill>
            </a:endParaRPr>
          </a:p>
        </p:txBody>
      </p:sp>
      <p:cxnSp>
        <p:nvCxnSpPr>
          <p:cNvPr id="50" name="Shape 196"/>
          <p:cNvCxnSpPr>
            <a:stCxn id="48" idx="2"/>
          </p:cNvCxnSpPr>
          <p:nvPr/>
        </p:nvCxnSpPr>
        <p:spPr>
          <a:xfrm rot="16200000" flipH="1">
            <a:off x="3726004" y="4391849"/>
            <a:ext cx="801322" cy="856824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576929" y="4821822"/>
            <a:ext cx="2985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A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Metadata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(64B):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(compressible)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67944" y="3637745"/>
            <a:ext cx="18499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Exception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Storage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9842" y="3105201"/>
            <a:ext cx="4498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4:1</a:t>
            </a:r>
            <a:r>
              <a:rPr lang="en-US" sz="2800" dirty="0" smtClean="0"/>
              <a:t> Compression</a:t>
            </a:r>
            <a:endParaRPr lang="en-US" sz="28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675678" y="4419601"/>
            <a:ext cx="0" cy="606056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562851" y="2069487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6" name="Rectangle 45"/>
          <p:cNvSpPr/>
          <p:nvPr/>
        </p:nvSpPr>
        <p:spPr>
          <a:xfrm>
            <a:off x="326760" y="3810000"/>
            <a:ext cx="5447202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362323" y="1295400"/>
            <a:ext cx="7459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Uncompressed Page (4kB: 64*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42329" y="5045037"/>
            <a:ext cx="2458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Compressed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Data (1kB)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Straight Arrow Connector 95"/>
          <p:cNvCxnSpPr>
            <a:stCxn id="46" idx="3"/>
            <a:endCxn id="52" idx="1"/>
          </p:cNvCxnSpPr>
          <p:nvPr/>
        </p:nvCxnSpPr>
        <p:spPr>
          <a:xfrm flipV="1">
            <a:off x="5773962" y="4114799"/>
            <a:ext cx="793982" cy="1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04798" y="3810000"/>
            <a:ext cx="2723601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05" name="Rectangle 104"/>
          <p:cNvSpPr/>
          <p:nvPr/>
        </p:nvSpPr>
        <p:spPr>
          <a:xfrm>
            <a:off x="2998476" y="3809998"/>
            <a:ext cx="1373922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308083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1" grpId="0"/>
      <p:bldP spid="52" grpId="0"/>
      <p:bldP spid="54" grpId="0"/>
      <p:bldP spid="70" grpId="0" animBg="1"/>
      <p:bldP spid="46" grpId="0" animBg="1"/>
      <p:bldP spid="86" grpId="0"/>
      <p:bldP spid="88" grpId="0"/>
      <p:bldP spid="104" grpId="0" animBg="1"/>
      <p:bldP spid="105" grpId="0" animBg="1"/>
    </p:bld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692a1cdd-8116-4a68-ba1e-4f3069b6ef68" Revision="1" Stencil="System.MyShapes" StencilVersion="1.0"/>
</Control>
</file>

<file path=customXml/itemProps1.xml><?xml version="1.0" encoding="utf-8"?>
<ds:datastoreItem xmlns:ds="http://schemas.openxmlformats.org/officeDocument/2006/customXml" ds:itemID="{F5370F4D-4332-417C-ABE2-691B243222C9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152</Words>
  <Application>Microsoft Office PowerPoint</Application>
  <PresentationFormat>On-screen Show 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Garamond</vt:lpstr>
      <vt:lpstr>Tahoma</vt:lpstr>
      <vt:lpstr>Wingdings</vt:lpstr>
      <vt:lpstr>SAFARI_Template</vt:lpstr>
      <vt:lpstr>1_Edge</vt:lpstr>
      <vt:lpstr>Office Theme</vt:lpstr>
      <vt:lpstr>Linearly Compressed Pages:  A Main Memory Compression Framework with  Low Complexity and Low Latency </vt:lpstr>
      <vt:lpstr>Summary</vt:lpstr>
      <vt:lpstr>Linearly Compressed Pages (LCP)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2013-12-06T14:36:02Z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