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389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777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167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556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1944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333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0723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111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  <a:srgbClr val="3D7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 snapToGrid="0">
      <p:cViewPr>
        <p:scale>
          <a:sx n="20" d="100"/>
          <a:sy n="20" d="100"/>
        </p:scale>
        <p:origin x="-2344" y="-480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228600" cy="2286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ropbox\Docs\DRAM%20Compression\Capacity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pekhime\Documents\My%20Dropbox\Docs\DRAM%20Compression\Bandwidth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7809976192241"/>
          <c:y val="0.146244510937623"/>
          <c:w val="0.848939963188548"/>
          <c:h val="0.601088090184738"/>
        </c:manualLayout>
      </c:layout>
      <c:barChart>
        <c:barDir val="col"/>
        <c:grouping val="clustered"/>
        <c:varyColors val="0"/>
        <c:ser>
          <c:idx val="0"/>
          <c:order val="0"/>
          <c:tx>
            <c:v>Zero Page</c:v>
          </c:tx>
          <c:invertIfNegative val="0"/>
          <c:dLbls>
            <c:dLbl>
              <c:idx val="0"/>
              <c:layout>
                <c:manualLayout>
                  <c:x val="-2.82591468941022E-17"/>
                  <c:y val="0.012612612612612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Sheet3!$A$35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Sheet3!$B$35</c:f>
              <c:numCache>
                <c:formatCode>General</c:formatCode>
                <c:ptCount val="1"/>
                <c:pt idx="0">
                  <c:v>1.298172369284232</c:v>
                </c:pt>
              </c:numCache>
            </c:numRef>
          </c:val>
        </c:ser>
        <c:ser>
          <c:idx val="1"/>
          <c:order val="1"/>
          <c:tx>
            <c:v>FPC</c:v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Sheet3!$A$35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Sheet3!$C$35</c:f>
              <c:numCache>
                <c:formatCode>General</c:formatCode>
                <c:ptCount val="1"/>
                <c:pt idx="0">
                  <c:v>1.590759977576074</c:v>
                </c:pt>
              </c:numCache>
            </c:numRef>
          </c:val>
        </c:ser>
        <c:ser>
          <c:idx val="2"/>
          <c:order val="2"/>
          <c:tx>
            <c:v>LCP (BDI)</c:v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Sheet3!$A$35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Sheet3!$D$35</c:f>
              <c:numCache>
                <c:formatCode>General</c:formatCode>
                <c:ptCount val="1"/>
                <c:pt idx="0">
                  <c:v>1.623944539203117</c:v>
                </c:pt>
              </c:numCache>
            </c:numRef>
          </c:val>
        </c:ser>
        <c:ser>
          <c:idx val="3"/>
          <c:order val="3"/>
          <c:tx>
            <c:v>LCP (BDI+FPC-fixed)</c:v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Sheet3!$A$35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Sheet3!$E$35</c:f>
              <c:numCache>
                <c:formatCode>General</c:formatCode>
                <c:ptCount val="1"/>
                <c:pt idx="0">
                  <c:v>1.690884066454092</c:v>
                </c:pt>
              </c:numCache>
            </c:numRef>
          </c:val>
        </c:ser>
        <c:ser>
          <c:idx val="4"/>
          <c:order val="4"/>
          <c:tx>
            <c:v>MXT</c:v>
          </c:tx>
          <c:invertIfNegative val="0"/>
          <c:dLbls>
            <c:dLbl>
              <c:idx val="0"/>
              <c:layout>
                <c:manualLayout>
                  <c:x val="-0.00231215704223813"/>
                  <c:y val="0.01323444206868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Sheet3!$A$35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Sheet3!$F$35</c:f>
              <c:numCache>
                <c:formatCode>General</c:formatCode>
                <c:ptCount val="1"/>
                <c:pt idx="0">
                  <c:v>2.305113196878984</c:v>
                </c:pt>
              </c:numCache>
            </c:numRef>
          </c:val>
        </c:ser>
        <c:ser>
          <c:idx val="5"/>
          <c:order val="5"/>
          <c:tx>
            <c:v>LZ</c:v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Sheet3!$A$35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Sheet3!$G$35</c:f>
              <c:numCache>
                <c:formatCode>General</c:formatCode>
                <c:ptCount val="1"/>
                <c:pt idx="0">
                  <c:v>2.604910788410194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24275528"/>
        <c:axId val="1888988872"/>
      </c:barChart>
      <c:catAx>
        <c:axId val="192427552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3600"/>
                </a:pPr>
                <a:r>
                  <a:rPr lang="en-US" sz="3200" dirty="0" err="1"/>
                  <a:t>GeoMean</a:t>
                </a:r>
                <a:endParaRPr lang="en-US" sz="3200" dirty="0"/>
              </a:p>
            </c:rich>
          </c:tx>
          <c:layout>
            <c:manualLayout>
              <c:xMode val="edge"/>
              <c:yMode val="edge"/>
              <c:x val="0.441311104923797"/>
              <c:y val="0.768322072441719"/>
            </c:manualLayout>
          </c:layout>
          <c:overlay val="0"/>
        </c:title>
        <c:numFmt formatCode="General" sourceLinked="1"/>
        <c:majorTickMark val="out"/>
        <c:minorTickMark val="none"/>
        <c:tickLblPos val="none"/>
        <c:crossAx val="1888988872"/>
        <c:crossesAt val="0.0"/>
        <c:auto val="1"/>
        <c:lblAlgn val="ctr"/>
        <c:lblOffset val="100"/>
        <c:tickLblSkip val="1"/>
        <c:tickMarkSkip val="1"/>
        <c:noMultiLvlLbl val="0"/>
      </c:catAx>
      <c:valAx>
        <c:axId val="1888988872"/>
        <c:scaling>
          <c:orientation val="minMax"/>
          <c:max val="3.5"/>
          <c:min val="1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4000"/>
                </a:pPr>
                <a:r>
                  <a:rPr lang="en-US" sz="4000" dirty="0"/>
                  <a:t>Compression Ratio</a:t>
                </a:r>
              </a:p>
            </c:rich>
          </c:tx>
          <c:layout>
            <c:manualLayout>
              <c:xMode val="edge"/>
              <c:yMode val="edge"/>
              <c:x val="0.0"/>
              <c:y val="0.077154537702930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3200"/>
            </a:pPr>
            <a:endParaRPr lang="en-US"/>
          </a:p>
        </c:txPr>
        <c:crossAx val="1924275528"/>
        <c:crossesAt val="1.0"/>
        <c:crossBetween val="between"/>
      </c:valAx>
    </c:plotArea>
    <c:legend>
      <c:legendPos val="r"/>
      <c:layout>
        <c:manualLayout>
          <c:xMode val="edge"/>
          <c:yMode val="edge"/>
          <c:x val="0.107157984197637"/>
          <c:y val="0.161851124147879"/>
          <c:w val="0.885428826622701"/>
          <c:h val="0.103240280962289"/>
        </c:manualLayout>
      </c:layout>
      <c:overlay val="0"/>
      <c:txPr>
        <a:bodyPr/>
        <a:lstStyle/>
        <a:p>
          <a:pPr>
            <a:defRPr sz="3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884859008604"/>
          <c:y val="0.132867038648139"/>
          <c:w val="0.879637617073831"/>
          <c:h val="0.58896369376812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Sheet1!$N$1</c:f>
              <c:strCache>
                <c:ptCount val="1"/>
                <c:pt idx="0">
                  <c:v>FPC-cache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50599204854646E-17"/>
                  <c:y val="0.013827160762655"/>
                </c:manualLayout>
              </c:layout>
              <c:numFmt formatCode="#,##0.00" sourceLinked="0"/>
              <c:spPr/>
              <c:txPr>
                <a:bodyPr/>
                <a:lstStyle/>
                <a:p>
                  <a:pPr>
                    <a:defRPr sz="2800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Sheet1!$M$2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Sheet1!$N$2</c:f>
              <c:numCache>
                <c:formatCode>General</c:formatCode>
                <c:ptCount val="1"/>
                <c:pt idx="0">
                  <c:v>0.920049195769252</c:v>
                </c:pt>
              </c:numCache>
            </c:numRef>
          </c:val>
        </c:ser>
        <c:ser>
          <c:idx val="2"/>
          <c:order val="1"/>
          <c:tx>
            <c:strRef>
              <c:f>Sheet1!$O$1</c:f>
              <c:strCache>
                <c:ptCount val="1"/>
                <c:pt idx="0">
                  <c:v>BDI-cache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Sheet1!$M$2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Sheet1!$O$2</c:f>
              <c:numCache>
                <c:formatCode>General</c:formatCode>
                <c:ptCount val="1"/>
                <c:pt idx="0">
                  <c:v>0.890572801933389</c:v>
                </c:pt>
              </c:numCache>
            </c:numRef>
          </c:val>
        </c:ser>
        <c:ser>
          <c:idx val="3"/>
          <c:order val="2"/>
          <c:tx>
            <c:strRef>
              <c:f>Sheet1!$P$1</c:f>
              <c:strCache>
                <c:ptCount val="1"/>
                <c:pt idx="0">
                  <c:v>FPC-memory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Sheet1!$M$2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Sheet1!$P$2</c:f>
              <c:numCache>
                <c:formatCode>General</c:formatCode>
                <c:ptCount val="1"/>
                <c:pt idx="0">
                  <c:v>0.572149164466469</c:v>
                </c:pt>
              </c:numCache>
            </c:numRef>
          </c:val>
        </c:ser>
        <c:ser>
          <c:idx val="4"/>
          <c:order val="3"/>
          <c:tx>
            <c:strRef>
              <c:f>Sheet1!$Q$1</c:f>
              <c:strCache>
                <c:ptCount val="1"/>
                <c:pt idx="0">
                  <c:v>(None, LCP-BDI)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0"/>
                  <c:y val="0.012098765667323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Sheet1!$M$2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Sheet1!$Q$2</c:f>
              <c:numCache>
                <c:formatCode>General</c:formatCode>
                <c:ptCount val="1"/>
                <c:pt idx="0">
                  <c:v>0.625489906803342</c:v>
                </c:pt>
              </c:numCache>
            </c:numRef>
          </c:val>
        </c:ser>
        <c:ser>
          <c:idx val="5"/>
          <c:order val="4"/>
          <c:tx>
            <c:strRef>
              <c:f>Sheet1!$R$1</c:f>
              <c:strCache>
                <c:ptCount val="1"/>
                <c:pt idx="0">
                  <c:v>(FPC, FPC)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Sheet1!$M$2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Sheet1!$R$2</c:f>
              <c:numCache>
                <c:formatCode>General</c:formatCode>
                <c:ptCount val="1"/>
                <c:pt idx="0">
                  <c:v>0.536202475746456</c:v>
                </c:pt>
              </c:numCache>
            </c:numRef>
          </c:val>
        </c:ser>
        <c:ser>
          <c:idx val="6"/>
          <c:order val="5"/>
          <c:tx>
            <c:strRef>
              <c:f>Sheet1!$S$1</c:f>
              <c:strCache>
                <c:ptCount val="1"/>
                <c:pt idx="0">
                  <c:v>(BDI, LCP-BDI)</c:v>
                </c:pt>
              </c:strCache>
            </c:strRef>
          </c:tx>
          <c:invertIfNegative val="0"/>
          <c:dLbls>
            <c:numFmt formatCode="#,##0.00" sourceLinked="0"/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Sheet1!$M$2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Sheet1!$S$2</c:f>
              <c:numCache>
                <c:formatCode>General</c:formatCode>
                <c:ptCount val="1"/>
                <c:pt idx="0">
                  <c:v>0.551244243238694</c:v>
                </c:pt>
              </c:numCache>
            </c:numRef>
          </c:val>
        </c:ser>
        <c:ser>
          <c:idx val="7"/>
          <c:order val="6"/>
          <c:tx>
            <c:strRef>
              <c:f>Sheet1!$T$1</c:f>
              <c:strCache>
                <c:ptCount val="1"/>
                <c:pt idx="0">
                  <c:v>(BDI, LCP-BDI+FPC-fixed)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0"/>
                  <c:y val="0.0069135803813275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Sheet1!$M$2</c:f>
              <c:strCache>
                <c:ptCount val="1"/>
                <c:pt idx="0">
                  <c:v>GeoMean</c:v>
                </c:pt>
              </c:strCache>
            </c:strRef>
          </c:cat>
          <c:val>
            <c:numRef>
              <c:f>Sheet1!$T$2</c:f>
              <c:numCache>
                <c:formatCode>General</c:formatCode>
                <c:ptCount val="1"/>
                <c:pt idx="0">
                  <c:v>0.53836089643361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886042728"/>
        <c:axId val="1889444312"/>
      </c:barChart>
      <c:catAx>
        <c:axId val="1886042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3200" b="1"/>
            </a:pPr>
            <a:endParaRPr lang="en-US"/>
          </a:p>
        </c:txPr>
        <c:crossAx val="1889444312"/>
        <c:crossesAt val="0.0"/>
        <c:auto val="1"/>
        <c:lblAlgn val="ctr"/>
        <c:lblOffset val="100"/>
        <c:tickLblSkip val="1"/>
        <c:tickMarkSkip val="1"/>
        <c:noMultiLvlLbl val="0"/>
      </c:catAx>
      <c:valAx>
        <c:axId val="1889444312"/>
        <c:scaling>
          <c:orientation val="minMax"/>
          <c:max val="1.2"/>
        </c:scaling>
        <c:delete val="0"/>
        <c:axPos val="l"/>
        <c:majorGridlines>
          <c:spPr>
            <a:ln w="6350">
              <a:prstDash val="sysDot"/>
            </a:ln>
          </c:spPr>
        </c:majorGridlines>
        <c:title>
          <c:tx>
            <c:rich>
              <a:bodyPr/>
              <a:lstStyle/>
              <a:p>
                <a:pPr>
                  <a:defRPr sz="4000"/>
                </a:pPr>
                <a:r>
                  <a:rPr lang="en-US" sz="4000" dirty="0"/>
                  <a:t>Normalized BPKI</a:t>
                </a:r>
              </a:p>
            </c:rich>
          </c:tx>
          <c:layout>
            <c:manualLayout>
              <c:xMode val="edge"/>
              <c:yMode val="edge"/>
              <c:x val="0.0245527816907881"/>
              <c:y val="0.1233242827405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800"/>
            </a:pPr>
            <a:endParaRPr lang="en-US"/>
          </a:p>
        </c:txPr>
        <c:crossAx val="1886042728"/>
        <c:crossesAt val="1.0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403019008391936"/>
          <c:y val="0.0461456338227992"/>
          <c:w val="0.523475105973479"/>
          <c:h val="0.283763921401717"/>
        </c:manualLayout>
      </c:layout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8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2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1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52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59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3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10/6/12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10/6/12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9" y="6324600"/>
            <a:ext cx="47404018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7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10/6/12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43891200" cy="32918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6674" tIns="53337" rIns="106674" bIns="53337"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>
            <a:off x="495303" y="274322"/>
            <a:ext cx="42938699" cy="32419635"/>
          </a:xfrm>
          <a:prstGeom prst="roundRect">
            <a:avLst>
              <a:gd name="adj" fmla="val 1059"/>
            </a:avLst>
          </a:prstGeom>
          <a:noFill/>
          <a:ln w="63500">
            <a:solidFill>
              <a:srgbClr val="3D71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6674" tIns="53337" rIns="106674" bIns="53337" rtlCol="0" anchor="ctr"/>
          <a:lstStyle/>
          <a:p>
            <a:pPr algn="ctr"/>
            <a:endParaRPr lang="en-US"/>
          </a:p>
        </p:txBody>
      </p:sp>
      <p:grpSp>
        <p:nvGrpSpPr>
          <p:cNvPr id="2" name="Group 11"/>
          <p:cNvGrpSpPr/>
          <p:nvPr userDrawn="1"/>
        </p:nvGrpSpPr>
        <p:grpSpPr>
          <a:xfrm>
            <a:off x="498764" y="261831"/>
            <a:ext cx="43392436" cy="4026389"/>
            <a:chOff x="332509" y="2722418"/>
            <a:chExt cx="28637346" cy="2535382"/>
          </a:xfrm>
        </p:grpSpPr>
        <p:sp>
          <p:nvSpPr>
            <p:cNvPr id="10" name="Rounded Rectangle 9"/>
            <p:cNvSpPr/>
            <p:nvPr userDrawn="1"/>
          </p:nvSpPr>
          <p:spPr>
            <a:xfrm>
              <a:off x="353290" y="2722418"/>
              <a:ext cx="28616564" cy="2327564"/>
            </a:xfrm>
            <a:prstGeom prst="roundRect">
              <a:avLst/>
            </a:prstGeom>
            <a:solidFill>
              <a:srgbClr val="3D71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332509" y="4364182"/>
              <a:ext cx="28637346" cy="893618"/>
            </a:xfrm>
            <a:prstGeom prst="rect">
              <a:avLst/>
            </a:prstGeom>
            <a:solidFill>
              <a:srgbClr val="3D71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Clouds_08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6517" y="3924500"/>
            <a:ext cx="42831327" cy="334619"/>
          </a:xfrm>
          <a:prstGeom prst="rect">
            <a:avLst/>
          </a:prstGeom>
        </p:spPr>
      </p:pic>
      <p:pic>
        <p:nvPicPr>
          <p:cNvPr id="1027" name="Picture 3" descr="C:\Users\gpekhime\Desktop\320px-CMU_logo_stack_cmyk_red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184726" y="30781778"/>
            <a:ext cx="2855135" cy="18558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25643" y="40965121"/>
            <a:ext cx="62834520" cy="1158621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591683" y="40965121"/>
            <a:ext cx="62834520" cy="1158621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10/6/12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10/6/12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9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21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8419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262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683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10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525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59462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3672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10/6/12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10/6/12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210" indent="0">
              <a:buNone/>
              <a:defRPr sz="9600" b="1"/>
            </a:lvl2pPr>
            <a:lvl3pPr marL="4388419" indent="0">
              <a:buNone/>
              <a:defRPr sz="8600" b="1"/>
            </a:lvl3pPr>
            <a:lvl4pPr marL="6582629" indent="0">
              <a:buNone/>
              <a:defRPr sz="7700" b="1"/>
            </a:lvl4pPr>
            <a:lvl5pPr marL="8776834" indent="0">
              <a:buNone/>
              <a:defRPr sz="7700" b="1"/>
            </a:lvl5pPr>
            <a:lvl6pPr marL="10971043" indent="0">
              <a:buNone/>
              <a:defRPr sz="7700" b="1"/>
            </a:lvl6pPr>
            <a:lvl7pPr marL="13165253" indent="0">
              <a:buNone/>
              <a:defRPr sz="7700" b="1"/>
            </a:lvl7pPr>
            <a:lvl8pPr marL="15359462" indent="0">
              <a:buNone/>
              <a:defRPr sz="7700" b="1"/>
            </a:lvl8pPr>
            <a:lvl9pPr marL="17553672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210" indent="0">
              <a:buNone/>
              <a:defRPr sz="9600" b="1"/>
            </a:lvl2pPr>
            <a:lvl3pPr marL="4388419" indent="0">
              <a:buNone/>
              <a:defRPr sz="8600" b="1"/>
            </a:lvl3pPr>
            <a:lvl4pPr marL="6582629" indent="0">
              <a:buNone/>
              <a:defRPr sz="7700" b="1"/>
            </a:lvl4pPr>
            <a:lvl5pPr marL="8776834" indent="0">
              <a:buNone/>
              <a:defRPr sz="7700" b="1"/>
            </a:lvl5pPr>
            <a:lvl6pPr marL="10971043" indent="0">
              <a:buNone/>
              <a:defRPr sz="7700" b="1"/>
            </a:lvl6pPr>
            <a:lvl7pPr marL="13165253" indent="0">
              <a:buNone/>
              <a:defRPr sz="7700" b="1"/>
            </a:lvl7pPr>
            <a:lvl8pPr marL="15359462" indent="0">
              <a:buNone/>
              <a:defRPr sz="7700" b="1"/>
            </a:lvl8pPr>
            <a:lvl9pPr marL="17553672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10/6/12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10/6/12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10/6/12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7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7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7" y="6888487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210" indent="0">
              <a:buNone/>
              <a:defRPr sz="5800"/>
            </a:lvl2pPr>
            <a:lvl3pPr marL="4388419" indent="0">
              <a:buNone/>
              <a:defRPr sz="4800"/>
            </a:lvl3pPr>
            <a:lvl4pPr marL="6582629" indent="0">
              <a:buNone/>
              <a:defRPr sz="4300"/>
            </a:lvl4pPr>
            <a:lvl5pPr marL="8776834" indent="0">
              <a:buNone/>
              <a:defRPr sz="4300"/>
            </a:lvl5pPr>
            <a:lvl6pPr marL="10971043" indent="0">
              <a:buNone/>
              <a:defRPr sz="4300"/>
            </a:lvl6pPr>
            <a:lvl7pPr marL="13165253" indent="0">
              <a:buNone/>
              <a:defRPr sz="4300"/>
            </a:lvl7pPr>
            <a:lvl8pPr marL="15359462" indent="0">
              <a:buNone/>
              <a:defRPr sz="4300"/>
            </a:lvl8pPr>
            <a:lvl9pPr marL="17553672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10/6/12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210" indent="0">
              <a:buNone/>
              <a:defRPr sz="13400"/>
            </a:lvl2pPr>
            <a:lvl3pPr marL="4388419" indent="0">
              <a:buNone/>
              <a:defRPr sz="11500"/>
            </a:lvl3pPr>
            <a:lvl4pPr marL="6582629" indent="0">
              <a:buNone/>
              <a:defRPr sz="9600"/>
            </a:lvl4pPr>
            <a:lvl5pPr marL="8776834" indent="0">
              <a:buNone/>
              <a:defRPr sz="9600"/>
            </a:lvl5pPr>
            <a:lvl6pPr marL="10971043" indent="0">
              <a:buNone/>
              <a:defRPr sz="9600"/>
            </a:lvl6pPr>
            <a:lvl7pPr marL="13165253" indent="0">
              <a:buNone/>
              <a:defRPr sz="9600"/>
            </a:lvl7pPr>
            <a:lvl8pPr marL="15359462" indent="0">
              <a:buNone/>
              <a:defRPr sz="9600"/>
            </a:lvl8pPr>
            <a:lvl9pPr marL="17553672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210" indent="0">
              <a:buNone/>
              <a:defRPr sz="5800"/>
            </a:lvl2pPr>
            <a:lvl3pPr marL="4388419" indent="0">
              <a:buNone/>
              <a:defRPr sz="4800"/>
            </a:lvl3pPr>
            <a:lvl4pPr marL="6582629" indent="0">
              <a:buNone/>
              <a:defRPr sz="4300"/>
            </a:lvl4pPr>
            <a:lvl5pPr marL="8776834" indent="0">
              <a:buNone/>
              <a:defRPr sz="4300"/>
            </a:lvl5pPr>
            <a:lvl6pPr marL="10971043" indent="0">
              <a:buNone/>
              <a:defRPr sz="4300"/>
            </a:lvl6pPr>
            <a:lvl7pPr marL="13165253" indent="0">
              <a:buNone/>
              <a:defRPr sz="4300"/>
            </a:lvl7pPr>
            <a:lvl8pPr marL="15359462" indent="0">
              <a:buNone/>
              <a:defRPr sz="4300"/>
            </a:lvl8pPr>
            <a:lvl9pPr marL="17553672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DC80-50EE-4AA8-8616-1E7668540D51}" type="datetimeFigureOut">
              <a:rPr lang="en-US" smtClean="0"/>
              <a:pPr/>
              <a:t>10/6/12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840" tIns="219422" rIns="438840" bIns="21942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7"/>
            <a:ext cx="39502080" cy="21724622"/>
          </a:xfrm>
          <a:prstGeom prst="rect">
            <a:avLst/>
          </a:prstGeom>
        </p:spPr>
        <p:txBody>
          <a:bodyPr vert="horz" lIns="438840" tIns="219422" rIns="438840" bIns="21942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840" tIns="219422" rIns="438840" bIns="219422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7DC80-50EE-4AA8-8616-1E7668540D51}" type="datetimeFigureOut">
              <a:rPr lang="en-US" smtClean="0"/>
              <a:pPr/>
              <a:t>10/6/12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840" tIns="219422" rIns="438840" bIns="219422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840" tIns="219422" rIns="438840" bIns="219422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FB6E7-F0EA-494C-B098-13C5C4460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51" r:id="rId13"/>
    <p:sldLayoutId id="2147483652" r:id="rId14"/>
    <p:sldLayoutId id="2147483653" r:id="rId15"/>
    <p:sldLayoutId id="2147483654" r:id="rId16"/>
    <p:sldLayoutId id="2147483656" r:id="rId17"/>
  </p:sldLayoutIdLst>
  <p:txStyles>
    <p:titleStyle>
      <a:lvl1pPr algn="ctr" defTabSz="4388419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656" indent="-1645656" algn="l" defTabSz="4388419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589" indent="-1371379" algn="l" defTabSz="4388419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5522" indent="-1097102" algn="l" defTabSz="4388419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79731" indent="-1097102" algn="l" defTabSz="4388419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3941" indent="-1097102" algn="l" defTabSz="4388419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8150" indent="-1097102" algn="l" defTabSz="4388419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2360" indent="-1097102" algn="l" defTabSz="4388419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6565" indent="-1097102" algn="l" defTabSz="4388419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0774" indent="-1097102" algn="l" defTabSz="4388419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41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210" algn="l" defTabSz="438841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419" algn="l" defTabSz="438841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2629" algn="l" defTabSz="438841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6834" algn="l" defTabSz="438841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1043" algn="l" defTabSz="438841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5253" algn="l" defTabSz="438841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59462" algn="l" defTabSz="438841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3672" algn="l" defTabSz="438841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Rectangle 240"/>
          <p:cNvSpPr/>
          <p:nvPr/>
        </p:nvSpPr>
        <p:spPr>
          <a:xfrm>
            <a:off x="31794451" y="18296652"/>
            <a:ext cx="1352549" cy="745959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192" name="Rectangle 191"/>
          <p:cNvSpPr/>
          <p:nvPr/>
        </p:nvSpPr>
        <p:spPr>
          <a:xfrm>
            <a:off x="1558275" y="18038769"/>
            <a:ext cx="3032775" cy="745959"/>
          </a:xfrm>
          <a:prstGeom prst="rect">
            <a:avLst/>
          </a:prstGeom>
          <a:solidFill>
            <a:schemeClr val="bg1">
              <a:lumMod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cxnSp>
        <p:nvCxnSpPr>
          <p:cNvPr id="186" name="Straight Connector 185"/>
          <p:cNvCxnSpPr>
            <a:stCxn id="152" idx="2"/>
            <a:endCxn id="187" idx="0"/>
          </p:cNvCxnSpPr>
          <p:nvPr/>
        </p:nvCxnSpPr>
        <p:spPr>
          <a:xfrm flipH="1">
            <a:off x="4438650" y="16990782"/>
            <a:ext cx="9028518" cy="1067745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>
            <a:stCxn id="130" idx="1"/>
            <a:endCxn id="164" idx="1"/>
          </p:cNvCxnSpPr>
          <p:nvPr/>
        </p:nvCxnSpPr>
        <p:spPr>
          <a:xfrm flipH="1">
            <a:off x="1558275" y="16621049"/>
            <a:ext cx="9525" cy="179070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954924" y="0"/>
            <a:ext cx="40202070" cy="3154704"/>
          </a:xfrm>
          <a:prstGeom prst="rect">
            <a:avLst/>
          </a:prstGeom>
          <a:noFill/>
        </p:spPr>
        <p:txBody>
          <a:bodyPr wrap="square" lIns="106674" tIns="53337" rIns="106674" bIns="53337">
            <a:spAutoFit/>
          </a:bodyPr>
          <a:lstStyle/>
          <a:p>
            <a:pPr algn="ctr"/>
            <a:r>
              <a:rPr lang="en-US" sz="9900" b="1" dirty="0" smtClean="0">
                <a:solidFill>
                  <a:schemeClr val="bg1"/>
                </a:solidFill>
              </a:rPr>
              <a:t>Linearly Compressed Pages: A Main Memory Compression Framework </a:t>
            </a:r>
          </a:p>
          <a:p>
            <a:pPr algn="ctr"/>
            <a:r>
              <a:rPr lang="en-US" sz="9900" b="1" dirty="0" smtClean="0">
                <a:solidFill>
                  <a:schemeClr val="bg1"/>
                </a:solidFill>
              </a:rPr>
              <a:t>with Low Complexity and Low Latency </a:t>
            </a:r>
            <a:endParaRPr lang="en-US" sz="99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404859" y="2885018"/>
            <a:ext cx="28945906" cy="969490"/>
          </a:xfrm>
          <a:prstGeom prst="rect">
            <a:avLst/>
          </a:prstGeom>
        </p:spPr>
        <p:txBody>
          <a:bodyPr wrap="square" lIns="106674" tIns="53337" rIns="106674" bIns="53337">
            <a:spAutoFit/>
          </a:bodyPr>
          <a:lstStyle/>
          <a:p>
            <a:pPr lvl="0" algn="ctr"/>
            <a:r>
              <a:rPr lang="en-US" sz="5600" dirty="0" smtClean="0">
                <a:solidFill>
                  <a:schemeClr val="bg1"/>
                </a:solidFill>
              </a:rPr>
              <a:t>Gennady Pekhimenko,   Advisers: Todd C. Mowry and Onur Mutlu (Carnegie Mellon University)</a:t>
            </a:r>
            <a:endParaRPr lang="en-US" sz="5600" dirty="0">
              <a:solidFill>
                <a:schemeClr val="bg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074681" y="5044963"/>
            <a:ext cx="11222422" cy="1198182"/>
            <a:chOff x="1625599" y="3696134"/>
            <a:chExt cx="13411201" cy="1299500"/>
          </a:xfrm>
        </p:grpSpPr>
        <p:sp>
          <p:nvSpPr>
            <p:cNvPr id="5" name="TextBox 4"/>
            <p:cNvSpPr txBox="1"/>
            <p:nvPr/>
          </p:nvSpPr>
          <p:spPr>
            <a:xfrm>
              <a:off x="1625599" y="3696134"/>
              <a:ext cx="12358414" cy="12995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0" b="1" dirty="0" smtClean="0">
                  <a:solidFill>
                    <a:srgbClr val="3D71B8"/>
                  </a:solidFill>
                </a:rPr>
                <a:t>Executive Summary</a:t>
              </a:r>
              <a:endParaRPr lang="en-US" sz="7000" b="1" dirty="0">
                <a:solidFill>
                  <a:srgbClr val="3D71B8"/>
                </a:solidFill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727200" y="4978400"/>
              <a:ext cx="13309600" cy="0"/>
            </a:xfrm>
            <a:prstGeom prst="line">
              <a:avLst/>
            </a:prstGeom>
            <a:ln w="127000" cap="rnd">
              <a:solidFill>
                <a:srgbClr val="3D71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1124952" y="6614176"/>
            <a:ext cx="11628522" cy="6617190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4700" dirty="0" smtClean="0"/>
              <a:t> Main memory is a limited shared resource</a:t>
            </a:r>
          </a:p>
          <a:p>
            <a:pPr>
              <a:buFont typeface="Wingdings" pitchFamily="2" charset="2"/>
              <a:buChar char="§"/>
            </a:pPr>
            <a:r>
              <a:rPr lang="en-US" sz="4700" dirty="0" smtClean="0"/>
              <a:t> </a:t>
            </a:r>
            <a:r>
              <a:rPr lang="en-US" sz="4700" b="1" u="sng" dirty="0" smtClean="0"/>
              <a:t>Observation</a:t>
            </a:r>
            <a:r>
              <a:rPr lang="en-US" sz="4700" dirty="0" smtClean="0"/>
              <a:t>: Significant data redundancy</a:t>
            </a:r>
          </a:p>
          <a:p>
            <a:pPr>
              <a:buFont typeface="Wingdings" pitchFamily="2" charset="2"/>
              <a:buChar char="§"/>
            </a:pPr>
            <a:r>
              <a:rPr lang="en-US" sz="4700" dirty="0" smtClean="0"/>
              <a:t> </a:t>
            </a:r>
            <a:r>
              <a:rPr lang="en-US" sz="4700" b="1" u="sng" dirty="0" smtClean="0"/>
              <a:t>Idea</a:t>
            </a:r>
            <a:r>
              <a:rPr lang="en-US" sz="4700" dirty="0" smtClean="0"/>
              <a:t>: Compress data in main memory</a:t>
            </a:r>
          </a:p>
          <a:p>
            <a:pPr>
              <a:buFont typeface="Wingdings" pitchFamily="2" charset="2"/>
              <a:buChar char="§"/>
            </a:pPr>
            <a:r>
              <a:rPr lang="en-US" sz="4700" dirty="0" smtClean="0"/>
              <a:t> </a:t>
            </a:r>
            <a:r>
              <a:rPr lang="en-US" sz="4700" b="1" u="sng" dirty="0" smtClean="0">
                <a:solidFill>
                  <a:srgbClr val="FF0000"/>
                </a:solidFill>
              </a:rPr>
              <a:t>Problem</a:t>
            </a:r>
            <a:r>
              <a:rPr lang="en-US" sz="4700" dirty="0" smtClean="0"/>
              <a:t>: How to avoid latency increase?</a:t>
            </a:r>
          </a:p>
          <a:p>
            <a:pPr>
              <a:buFont typeface="Wingdings" pitchFamily="2" charset="2"/>
              <a:buChar char="§"/>
            </a:pPr>
            <a:r>
              <a:rPr lang="en-US" sz="4700" dirty="0" smtClean="0"/>
              <a:t> </a:t>
            </a:r>
            <a:r>
              <a:rPr lang="en-US" sz="4700" b="1" u="sng" dirty="0" smtClean="0">
                <a:solidFill>
                  <a:srgbClr val="0070C0"/>
                </a:solidFill>
              </a:rPr>
              <a:t>Solution</a:t>
            </a:r>
            <a:r>
              <a:rPr lang="en-US" sz="4700" dirty="0" smtClean="0"/>
              <a:t>: </a:t>
            </a:r>
            <a:r>
              <a:rPr lang="en-US" sz="4700" dirty="0" smtClean="0">
                <a:solidFill>
                  <a:srgbClr val="0070C0"/>
                </a:solidFill>
              </a:rPr>
              <a:t>Linearly Compressed Pages (LCP):</a:t>
            </a:r>
          </a:p>
          <a:p>
            <a:r>
              <a:rPr lang="en-US" sz="4700" dirty="0" smtClean="0">
                <a:solidFill>
                  <a:srgbClr val="0070C0"/>
                </a:solidFill>
              </a:rPr>
              <a:t> fixed-size cache line granularity compression</a:t>
            </a:r>
            <a:endParaRPr lang="en-US" sz="4700" dirty="0" smtClean="0"/>
          </a:p>
          <a:p>
            <a:pPr marL="914400" indent="-914400"/>
            <a:r>
              <a:rPr lang="en-US" sz="4700" dirty="0" smtClean="0"/>
              <a:t>   1. Increases capacity (</a:t>
            </a:r>
            <a:r>
              <a:rPr lang="en-US" sz="4700" b="1" dirty="0" smtClean="0"/>
              <a:t>69%</a:t>
            </a:r>
            <a:r>
              <a:rPr lang="en-US" sz="4700" dirty="0" smtClean="0"/>
              <a:t> on average)</a:t>
            </a:r>
          </a:p>
          <a:p>
            <a:pPr marL="914400" indent="-914400"/>
            <a:r>
              <a:rPr lang="en-US" sz="4700" dirty="0" smtClean="0"/>
              <a:t>   2. Decreases bandwidth consumption (</a:t>
            </a:r>
            <a:r>
              <a:rPr lang="en-US" sz="4700" b="1" dirty="0" smtClean="0"/>
              <a:t>46%</a:t>
            </a:r>
            <a:r>
              <a:rPr lang="en-US" sz="4700" dirty="0" smtClean="0"/>
              <a:t>)</a:t>
            </a:r>
          </a:p>
          <a:p>
            <a:pPr marL="914400" indent="-914400"/>
            <a:r>
              <a:rPr lang="en-US" sz="4700" dirty="0" smtClean="0"/>
              <a:t>   3. Improves overall performance (</a:t>
            </a:r>
            <a:r>
              <a:rPr lang="en-US" sz="4700" b="1" dirty="0" smtClean="0"/>
              <a:t>9.5%</a:t>
            </a:r>
            <a:r>
              <a:rPr lang="en-US" sz="4700" dirty="0" smtClean="0"/>
              <a:t>)</a:t>
            </a:r>
            <a:endParaRPr lang="en-US" sz="4700" dirty="0"/>
          </a:p>
        </p:txBody>
      </p:sp>
      <p:sp>
        <p:nvSpPr>
          <p:cNvPr id="64" name="TextBox 63"/>
          <p:cNvSpPr txBox="1"/>
          <p:nvPr/>
        </p:nvSpPr>
        <p:spPr>
          <a:xfrm>
            <a:off x="13760808" y="5102770"/>
            <a:ext cx="27729085" cy="1198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b="1" dirty="0" smtClean="0">
                <a:solidFill>
                  <a:srgbClr val="3D71B8"/>
                </a:solidFill>
              </a:rPr>
              <a:t>Challenges in Main Memory Compression</a:t>
            </a:r>
            <a:endParaRPr lang="en-US" sz="7000" b="1" dirty="0">
              <a:solidFill>
                <a:srgbClr val="3D71B8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13747531" y="6243145"/>
            <a:ext cx="29318606" cy="41917"/>
          </a:xfrm>
          <a:prstGeom prst="line">
            <a:avLst/>
          </a:prstGeom>
          <a:ln w="127000" cap="rnd">
            <a:solidFill>
              <a:srgbClr val="3D71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190294" y="13673955"/>
            <a:ext cx="19029150" cy="1198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b="1" dirty="0" smtClean="0">
                <a:solidFill>
                  <a:srgbClr val="3D71B8"/>
                </a:solidFill>
              </a:rPr>
              <a:t>Linearly Compressed Pages (LCP): Key Idea</a:t>
            </a:r>
            <a:endParaRPr lang="en-US" sz="7000" b="1" dirty="0">
              <a:solidFill>
                <a:srgbClr val="3D71B8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>
            <a:off x="1157549" y="14856247"/>
            <a:ext cx="15774617" cy="26401"/>
          </a:xfrm>
          <a:prstGeom prst="line">
            <a:avLst/>
          </a:prstGeom>
          <a:ln w="127000" cap="rnd">
            <a:solidFill>
              <a:srgbClr val="3D71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7982650" y="13605638"/>
            <a:ext cx="11351172" cy="1198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b="1" dirty="0" smtClean="0">
                <a:solidFill>
                  <a:srgbClr val="3D71B8"/>
                </a:solidFill>
              </a:rPr>
              <a:t>LCP Overview</a:t>
            </a:r>
            <a:endParaRPr lang="en-US" sz="7000" b="1" dirty="0">
              <a:solidFill>
                <a:srgbClr val="3D71B8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>
            <a:off x="18076609" y="14850992"/>
            <a:ext cx="12224835" cy="0"/>
          </a:xfrm>
          <a:prstGeom prst="line">
            <a:avLst/>
          </a:prstGeom>
          <a:ln w="127000" cap="rnd">
            <a:solidFill>
              <a:srgbClr val="3D71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1090445" y="21476194"/>
            <a:ext cx="2602873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b="1" dirty="0" smtClean="0">
                <a:solidFill>
                  <a:srgbClr val="3D71B8"/>
                </a:solidFill>
              </a:rPr>
              <a:t>Key Results: Compression Ratio, Bandwidth, Performance</a:t>
            </a:r>
            <a:endParaRPr lang="en-US" sz="7000" b="1" dirty="0">
              <a:solidFill>
                <a:srgbClr val="3D71B8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 flipV="1">
            <a:off x="1057701" y="22607752"/>
            <a:ext cx="30536396" cy="12636"/>
          </a:xfrm>
          <a:prstGeom prst="line">
            <a:avLst/>
          </a:prstGeom>
          <a:ln w="127000" cap="rnd">
            <a:solidFill>
              <a:srgbClr val="3D71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32139419" y="21484213"/>
            <a:ext cx="9874857" cy="1198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b="1" dirty="0" smtClean="0">
                <a:solidFill>
                  <a:srgbClr val="3D71B8"/>
                </a:solidFill>
              </a:rPr>
              <a:t>References </a:t>
            </a:r>
            <a:endParaRPr lang="en-US" sz="7000" b="1" dirty="0">
              <a:solidFill>
                <a:srgbClr val="3D71B8"/>
              </a:solidFill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32224717" y="22576221"/>
            <a:ext cx="10752083" cy="31531"/>
          </a:xfrm>
          <a:prstGeom prst="line">
            <a:avLst/>
          </a:prstGeom>
          <a:ln w="127000" cap="rnd">
            <a:solidFill>
              <a:srgbClr val="3D71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8313246" y="7200632"/>
            <a:ext cx="1058779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tx1"/>
                </a:solidFill>
              </a:rPr>
              <a:t>L</a:t>
            </a:r>
            <a:r>
              <a:rPr lang="en-US" sz="4400" b="1" i="1" baseline="-25000" dirty="0" smtClean="0">
                <a:solidFill>
                  <a:schemeClr val="tx1"/>
                </a:solidFill>
              </a:rPr>
              <a:t>0</a:t>
            </a:r>
            <a:endParaRPr lang="en-US" sz="4800" i="1" dirty="0"/>
          </a:p>
        </p:txBody>
      </p:sp>
      <p:sp>
        <p:nvSpPr>
          <p:cNvPr id="23" name="Rectangle 22"/>
          <p:cNvSpPr/>
          <p:nvPr/>
        </p:nvSpPr>
        <p:spPr>
          <a:xfrm>
            <a:off x="19377243" y="7198021"/>
            <a:ext cx="1058779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tx1"/>
                </a:solidFill>
              </a:rPr>
              <a:t>L</a:t>
            </a:r>
            <a:r>
              <a:rPr lang="en-US" sz="4400" b="1" i="1" baseline="-25000" dirty="0" smtClean="0">
                <a:solidFill>
                  <a:schemeClr val="tx1"/>
                </a:solidFill>
              </a:rPr>
              <a:t>1</a:t>
            </a:r>
            <a:endParaRPr lang="en-US" sz="4800" i="1" dirty="0"/>
          </a:p>
        </p:txBody>
      </p:sp>
      <p:sp>
        <p:nvSpPr>
          <p:cNvPr id="24" name="Rectangle 23"/>
          <p:cNvSpPr/>
          <p:nvPr/>
        </p:nvSpPr>
        <p:spPr>
          <a:xfrm>
            <a:off x="20438443" y="7203246"/>
            <a:ext cx="1058779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tx1"/>
                </a:solidFill>
              </a:rPr>
              <a:t>L</a:t>
            </a:r>
            <a:r>
              <a:rPr lang="en-US" sz="4400" b="1" i="1" baseline="-25000" dirty="0" smtClean="0">
                <a:solidFill>
                  <a:schemeClr val="tx1"/>
                </a:solidFill>
              </a:rPr>
              <a:t>2</a:t>
            </a:r>
            <a:endParaRPr lang="en-US" sz="4800" i="1" dirty="0"/>
          </a:p>
        </p:txBody>
      </p:sp>
      <p:sp>
        <p:nvSpPr>
          <p:cNvPr id="25" name="Rectangle 24"/>
          <p:cNvSpPr/>
          <p:nvPr/>
        </p:nvSpPr>
        <p:spPr>
          <a:xfrm>
            <a:off x="21505281" y="7196151"/>
            <a:ext cx="1918308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. . .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3419221" y="7196151"/>
            <a:ext cx="1058779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tx1"/>
                </a:solidFill>
              </a:rPr>
              <a:t>L</a:t>
            </a:r>
            <a:r>
              <a:rPr lang="en-US" sz="4400" b="1" i="1" baseline="-25000" dirty="0" smtClean="0">
                <a:solidFill>
                  <a:schemeClr val="tx1"/>
                </a:solidFill>
              </a:rPr>
              <a:t>N-1</a:t>
            </a:r>
            <a:endParaRPr lang="en-US" sz="4800" i="1" dirty="0"/>
          </a:p>
        </p:txBody>
      </p:sp>
      <p:cxnSp>
        <p:nvCxnSpPr>
          <p:cNvPr id="28" name="Elbow Connector 27"/>
          <p:cNvCxnSpPr>
            <a:stCxn id="22" idx="0"/>
          </p:cNvCxnSpPr>
          <p:nvPr/>
        </p:nvCxnSpPr>
        <p:spPr>
          <a:xfrm rot="5400000" flipH="1" flipV="1">
            <a:off x="19298852" y="6361356"/>
            <a:ext cx="383061" cy="1295492"/>
          </a:xfrm>
          <a:prstGeom prst="bentConnector2">
            <a:avLst/>
          </a:prstGeom>
          <a:ln w="38100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0138128" y="6388424"/>
            <a:ext cx="4486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Cache Line (64B) </a:t>
            </a:r>
            <a:endParaRPr lang="en-US" sz="4800" dirty="0"/>
          </a:p>
        </p:txBody>
      </p:sp>
      <p:sp>
        <p:nvSpPr>
          <p:cNvPr id="32" name="Rectangle 31"/>
          <p:cNvSpPr/>
          <p:nvPr/>
        </p:nvSpPr>
        <p:spPr>
          <a:xfrm>
            <a:off x="18327423" y="7204176"/>
            <a:ext cx="6148789" cy="745959"/>
          </a:xfrm>
          <a:prstGeom prst="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12595084" y="7110890"/>
            <a:ext cx="53173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Uncompressed Page </a:t>
            </a:r>
            <a:endParaRPr lang="en-US" sz="48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13163550" y="8072915"/>
            <a:ext cx="45964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Address Offset</a:t>
            </a:r>
            <a:endParaRPr lang="en-US" sz="4800" dirty="0"/>
          </a:p>
        </p:txBody>
      </p:sp>
      <p:sp>
        <p:nvSpPr>
          <p:cNvPr id="43" name="TextBox 42"/>
          <p:cNvSpPr txBox="1"/>
          <p:nvPr/>
        </p:nvSpPr>
        <p:spPr>
          <a:xfrm>
            <a:off x="18004528" y="8350574"/>
            <a:ext cx="664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0</a:t>
            </a:r>
            <a:endParaRPr lang="en-US" sz="4000" dirty="0"/>
          </a:p>
        </p:txBody>
      </p:sp>
      <p:sp>
        <p:nvSpPr>
          <p:cNvPr id="44" name="TextBox 43"/>
          <p:cNvSpPr txBox="1"/>
          <p:nvPr/>
        </p:nvSpPr>
        <p:spPr>
          <a:xfrm>
            <a:off x="18995127" y="8369624"/>
            <a:ext cx="769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64</a:t>
            </a:r>
            <a:endParaRPr lang="en-US" sz="4000" dirty="0"/>
          </a:p>
        </p:txBody>
      </p:sp>
      <p:sp>
        <p:nvSpPr>
          <p:cNvPr id="45" name="TextBox 44"/>
          <p:cNvSpPr txBox="1"/>
          <p:nvPr/>
        </p:nvSpPr>
        <p:spPr>
          <a:xfrm>
            <a:off x="19976201" y="8331524"/>
            <a:ext cx="10645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128</a:t>
            </a:r>
            <a:endParaRPr lang="en-US" sz="4000" dirty="0"/>
          </a:p>
        </p:txBody>
      </p:sp>
      <p:sp>
        <p:nvSpPr>
          <p:cNvPr id="46" name="TextBox 45"/>
          <p:cNvSpPr txBox="1"/>
          <p:nvPr/>
        </p:nvSpPr>
        <p:spPr>
          <a:xfrm>
            <a:off x="22393276" y="8350574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(N-1)*64</a:t>
            </a:r>
            <a:endParaRPr lang="en-US" sz="4000" dirty="0"/>
          </a:p>
        </p:txBody>
      </p:sp>
      <p:cxnSp>
        <p:nvCxnSpPr>
          <p:cNvPr id="48" name="Straight Connector 47"/>
          <p:cNvCxnSpPr>
            <a:stCxn id="32" idx="1"/>
          </p:cNvCxnSpPr>
          <p:nvPr/>
        </p:nvCxnSpPr>
        <p:spPr>
          <a:xfrm>
            <a:off x="18327423" y="7577156"/>
            <a:ext cx="8202" cy="909619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19365224" y="7571001"/>
            <a:ext cx="3393" cy="97292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20432024" y="7561476"/>
            <a:ext cx="3393" cy="97292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23421975" y="7551951"/>
            <a:ext cx="3393" cy="97292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18351346" y="9558671"/>
            <a:ext cx="724879" cy="77818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tx1"/>
                </a:solidFill>
              </a:rPr>
              <a:t>L</a:t>
            </a:r>
            <a:r>
              <a:rPr lang="en-US" sz="4400" b="1" i="1" baseline="-25000" dirty="0" smtClean="0">
                <a:solidFill>
                  <a:schemeClr val="tx1"/>
                </a:solidFill>
              </a:rPr>
              <a:t>0</a:t>
            </a:r>
            <a:endParaRPr lang="en-US" sz="4800" i="1" dirty="0"/>
          </a:p>
        </p:txBody>
      </p:sp>
      <p:sp>
        <p:nvSpPr>
          <p:cNvPr id="63" name="Rectangle 62"/>
          <p:cNvSpPr/>
          <p:nvPr/>
        </p:nvSpPr>
        <p:spPr>
          <a:xfrm>
            <a:off x="19082843" y="9558068"/>
            <a:ext cx="1058779" cy="77617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tx1"/>
                </a:solidFill>
              </a:rPr>
              <a:t>L</a:t>
            </a:r>
            <a:r>
              <a:rPr lang="en-US" sz="4400" b="1" i="1" baseline="-25000" dirty="0" smtClean="0">
                <a:solidFill>
                  <a:schemeClr val="tx1"/>
                </a:solidFill>
              </a:rPr>
              <a:t>1</a:t>
            </a:r>
            <a:endParaRPr lang="en-US" sz="4800" i="1" dirty="0"/>
          </a:p>
        </p:txBody>
      </p:sp>
      <p:sp>
        <p:nvSpPr>
          <p:cNvPr id="65" name="Rectangle 64"/>
          <p:cNvSpPr/>
          <p:nvPr/>
        </p:nvSpPr>
        <p:spPr>
          <a:xfrm>
            <a:off x="20156881" y="9568283"/>
            <a:ext cx="629392" cy="77118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tx1"/>
                </a:solidFill>
              </a:rPr>
              <a:t>L</a:t>
            </a:r>
            <a:r>
              <a:rPr lang="en-US" sz="4400" b="1" i="1" baseline="-25000" dirty="0" smtClean="0">
                <a:solidFill>
                  <a:schemeClr val="tx1"/>
                </a:solidFill>
              </a:rPr>
              <a:t>2</a:t>
            </a:r>
            <a:endParaRPr lang="en-US" sz="4800" i="1" dirty="0"/>
          </a:p>
        </p:txBody>
      </p:sp>
      <p:sp>
        <p:nvSpPr>
          <p:cNvPr id="67" name="Rectangle 66"/>
          <p:cNvSpPr/>
          <p:nvPr/>
        </p:nvSpPr>
        <p:spPr>
          <a:xfrm>
            <a:off x="20798149" y="9526772"/>
            <a:ext cx="1472540" cy="80559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. . .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2270686" y="9558068"/>
            <a:ext cx="985653" cy="77430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tx1"/>
                </a:solidFill>
              </a:rPr>
              <a:t>L</a:t>
            </a:r>
            <a:r>
              <a:rPr lang="en-US" sz="4400" b="1" i="1" baseline="-25000" dirty="0" smtClean="0">
                <a:solidFill>
                  <a:schemeClr val="tx1"/>
                </a:solidFill>
              </a:rPr>
              <a:t>N-1</a:t>
            </a:r>
            <a:endParaRPr lang="en-US" sz="4800" i="1" dirty="0"/>
          </a:p>
        </p:txBody>
      </p:sp>
      <p:sp>
        <p:nvSpPr>
          <p:cNvPr id="73" name="TextBox 72"/>
          <p:cNvSpPr txBox="1"/>
          <p:nvPr/>
        </p:nvSpPr>
        <p:spPr>
          <a:xfrm>
            <a:off x="12747484" y="9501149"/>
            <a:ext cx="53173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Compressed Page </a:t>
            </a:r>
            <a:endParaRPr lang="en-US" sz="48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13315950" y="10463174"/>
            <a:ext cx="45964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Address Offset</a:t>
            </a:r>
            <a:endParaRPr lang="en-US" sz="4800" dirty="0"/>
          </a:p>
        </p:txBody>
      </p:sp>
      <p:sp>
        <p:nvSpPr>
          <p:cNvPr id="82" name="TextBox 81"/>
          <p:cNvSpPr txBox="1"/>
          <p:nvPr/>
        </p:nvSpPr>
        <p:spPr>
          <a:xfrm>
            <a:off x="18042628" y="10740833"/>
            <a:ext cx="664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0</a:t>
            </a:r>
            <a:endParaRPr lang="en-US" sz="4000" dirty="0"/>
          </a:p>
        </p:txBody>
      </p:sp>
      <p:sp>
        <p:nvSpPr>
          <p:cNvPr id="84" name="TextBox 83"/>
          <p:cNvSpPr txBox="1"/>
          <p:nvPr/>
        </p:nvSpPr>
        <p:spPr>
          <a:xfrm>
            <a:off x="18767466" y="10757409"/>
            <a:ext cx="6056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C00000"/>
                </a:solidFill>
              </a:rPr>
              <a:t>?</a:t>
            </a:r>
            <a:endParaRPr lang="en-US" sz="4000" i="1" dirty="0">
              <a:solidFill>
                <a:srgbClr val="C00000"/>
              </a:solidFill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>
            <a:off x="18365523" y="9967415"/>
            <a:ext cx="8202" cy="909619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19070825" y="9946154"/>
            <a:ext cx="3392" cy="98803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20149499" y="9951735"/>
            <a:ext cx="3393" cy="97292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22267166" y="9918460"/>
            <a:ext cx="3393" cy="972924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9822366" y="10755434"/>
            <a:ext cx="6056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C00000"/>
                </a:solidFill>
              </a:rPr>
              <a:t>?</a:t>
            </a:r>
            <a:endParaRPr lang="en-US" sz="4000" i="1" dirty="0">
              <a:solidFill>
                <a:srgbClr val="C0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1957946" y="10753457"/>
            <a:ext cx="6056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C00000"/>
                </a:solidFill>
              </a:rPr>
              <a:t>?</a:t>
            </a:r>
            <a:endParaRPr lang="en-US" sz="4000" i="1" dirty="0">
              <a:solidFill>
                <a:srgbClr val="C0000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2993275" y="12400293"/>
            <a:ext cx="8927433" cy="830991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US" sz="4700" b="1" dirty="0" smtClean="0"/>
              <a:t>Challenge 1</a:t>
            </a:r>
            <a:r>
              <a:rPr lang="en-US" sz="4700" dirty="0" smtClean="0"/>
              <a:t>: Address Computation</a:t>
            </a:r>
            <a:endParaRPr lang="en-US" sz="4700" dirty="0"/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26224302" y="7944928"/>
            <a:ext cx="7142672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27155370" y="7696847"/>
            <a:ext cx="1669775" cy="524786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104" name="Rectangle 103"/>
          <p:cNvSpPr/>
          <p:nvPr/>
        </p:nvSpPr>
        <p:spPr>
          <a:xfrm>
            <a:off x="28818524" y="7698178"/>
            <a:ext cx="1669775" cy="524786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105" name="Rectangle 104"/>
          <p:cNvSpPr/>
          <p:nvPr/>
        </p:nvSpPr>
        <p:spPr>
          <a:xfrm>
            <a:off x="30489565" y="7699509"/>
            <a:ext cx="1669775" cy="524786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106" name="TextBox 105"/>
          <p:cNvSpPr txBox="1"/>
          <p:nvPr/>
        </p:nvSpPr>
        <p:spPr>
          <a:xfrm>
            <a:off x="26605895" y="6413605"/>
            <a:ext cx="26875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Virtual Page </a:t>
            </a:r>
          </a:p>
          <a:p>
            <a:pPr algn="ctr"/>
            <a:r>
              <a:rPr lang="en-US" sz="4000" dirty="0" smtClean="0"/>
              <a:t>(4kB) </a:t>
            </a:r>
            <a:endParaRPr lang="en-US" sz="4000" dirty="0"/>
          </a:p>
        </p:txBody>
      </p:sp>
      <p:sp>
        <p:nvSpPr>
          <p:cNvPr id="110" name="TextBox 109"/>
          <p:cNvSpPr txBox="1"/>
          <p:nvPr/>
        </p:nvSpPr>
        <p:spPr>
          <a:xfrm>
            <a:off x="31794619" y="7151160"/>
            <a:ext cx="53173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Virtual</a:t>
            </a:r>
          </a:p>
          <a:p>
            <a:pPr algn="ctr"/>
            <a:r>
              <a:rPr lang="en-US" sz="4800" b="1" dirty="0" smtClean="0"/>
              <a:t>Address</a:t>
            </a:r>
            <a:endParaRPr lang="en-US" sz="4800" b="1" dirty="0"/>
          </a:p>
        </p:txBody>
      </p:sp>
      <p:cxnSp>
        <p:nvCxnSpPr>
          <p:cNvPr id="111" name="Straight Arrow Connector 110"/>
          <p:cNvCxnSpPr/>
          <p:nvPr/>
        </p:nvCxnSpPr>
        <p:spPr>
          <a:xfrm>
            <a:off x="26304513" y="10094557"/>
            <a:ext cx="7142672" cy="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27235581" y="9846476"/>
            <a:ext cx="981423" cy="524786"/>
          </a:xfrm>
          <a:prstGeom prst="rect">
            <a:avLst/>
          </a:prstGeom>
          <a:solidFill>
            <a:srgbClr val="C0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113" name="Rectangle 112"/>
          <p:cNvSpPr/>
          <p:nvPr/>
        </p:nvSpPr>
        <p:spPr>
          <a:xfrm>
            <a:off x="28898736" y="9847807"/>
            <a:ext cx="508714" cy="524786"/>
          </a:xfrm>
          <a:prstGeom prst="rect">
            <a:avLst/>
          </a:prstGeom>
          <a:solidFill>
            <a:srgbClr val="C0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114" name="Rectangle 113"/>
          <p:cNvSpPr/>
          <p:nvPr/>
        </p:nvSpPr>
        <p:spPr>
          <a:xfrm>
            <a:off x="30423134" y="9849138"/>
            <a:ext cx="1356579" cy="524786"/>
          </a:xfrm>
          <a:prstGeom prst="rect">
            <a:avLst/>
          </a:prstGeom>
          <a:solidFill>
            <a:srgbClr val="C0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115" name="TextBox 114"/>
          <p:cNvSpPr txBox="1"/>
          <p:nvPr/>
        </p:nvSpPr>
        <p:spPr>
          <a:xfrm>
            <a:off x="26082256" y="10534596"/>
            <a:ext cx="32003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Physical Page </a:t>
            </a:r>
          </a:p>
          <a:p>
            <a:pPr algn="ctr"/>
            <a:r>
              <a:rPr lang="en-US" sz="4000" dirty="0" smtClean="0"/>
              <a:t>(</a:t>
            </a:r>
            <a:r>
              <a:rPr lang="en-US" sz="4000" b="1" i="1" dirty="0" smtClean="0"/>
              <a:t>? </a:t>
            </a:r>
            <a:r>
              <a:rPr lang="en-US" sz="4000" dirty="0" err="1" smtClean="0"/>
              <a:t>kB</a:t>
            </a:r>
            <a:r>
              <a:rPr lang="en-US" sz="4000" dirty="0" smtClean="0"/>
              <a:t>) </a:t>
            </a:r>
            <a:endParaRPr lang="en-US" sz="4000" dirty="0"/>
          </a:p>
        </p:txBody>
      </p:sp>
      <p:sp>
        <p:nvSpPr>
          <p:cNvPr id="116" name="TextBox 115"/>
          <p:cNvSpPr txBox="1"/>
          <p:nvPr/>
        </p:nvSpPr>
        <p:spPr>
          <a:xfrm>
            <a:off x="31874830" y="9300789"/>
            <a:ext cx="53173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Physical</a:t>
            </a:r>
          </a:p>
          <a:p>
            <a:pPr algn="ctr"/>
            <a:r>
              <a:rPr lang="en-US" sz="4800" b="1" dirty="0" smtClean="0"/>
              <a:t>Address</a:t>
            </a:r>
            <a:endParaRPr lang="en-US" sz="4800" b="1" dirty="0"/>
          </a:p>
        </p:txBody>
      </p:sp>
      <p:cxnSp>
        <p:nvCxnSpPr>
          <p:cNvPr id="118" name="Straight Arrow Connector 117"/>
          <p:cNvCxnSpPr>
            <a:stCxn id="102" idx="2"/>
            <a:endCxn id="112" idx="0"/>
          </p:cNvCxnSpPr>
          <p:nvPr/>
        </p:nvCxnSpPr>
        <p:spPr>
          <a:xfrm flipH="1">
            <a:off x="27726293" y="8221633"/>
            <a:ext cx="263965" cy="1624843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105" idx="2"/>
            <a:endCxn id="113" idx="0"/>
          </p:cNvCxnSpPr>
          <p:nvPr/>
        </p:nvCxnSpPr>
        <p:spPr>
          <a:xfrm flipH="1">
            <a:off x="29153093" y="8224295"/>
            <a:ext cx="2171360" cy="1623512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104" idx="2"/>
            <a:endCxn id="114" idx="0"/>
          </p:cNvCxnSpPr>
          <p:nvPr/>
        </p:nvCxnSpPr>
        <p:spPr>
          <a:xfrm>
            <a:off x="29653412" y="8222964"/>
            <a:ext cx="1448012" cy="1626174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Freeform 139"/>
          <p:cNvSpPr/>
          <p:nvPr/>
        </p:nvSpPr>
        <p:spPr>
          <a:xfrm>
            <a:off x="29717999" y="10084280"/>
            <a:ext cx="345057" cy="983412"/>
          </a:xfrm>
          <a:custGeom>
            <a:avLst/>
            <a:gdLst>
              <a:gd name="connsiteX0" fmla="*/ 376686 w 566467"/>
              <a:gd name="connsiteY0" fmla="*/ 0 h 1000664"/>
              <a:gd name="connsiteX1" fmla="*/ 31630 w 566467"/>
              <a:gd name="connsiteY1" fmla="*/ 586596 h 1000664"/>
              <a:gd name="connsiteX2" fmla="*/ 566467 w 566467"/>
              <a:gd name="connsiteY2" fmla="*/ 1000664 h 1000664"/>
              <a:gd name="connsiteX3" fmla="*/ 566467 w 566467"/>
              <a:gd name="connsiteY3" fmla="*/ 1000664 h 1000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467" h="1000664">
                <a:moveTo>
                  <a:pt x="376686" y="0"/>
                </a:moveTo>
                <a:cubicBezTo>
                  <a:pt x="188343" y="209909"/>
                  <a:pt x="0" y="419819"/>
                  <a:pt x="31630" y="586596"/>
                </a:cubicBezTo>
                <a:cubicBezTo>
                  <a:pt x="63260" y="753373"/>
                  <a:pt x="566467" y="1000664"/>
                  <a:pt x="566467" y="1000664"/>
                </a:cubicBezTo>
                <a:lnTo>
                  <a:pt x="566467" y="1000664"/>
                </a:lnTo>
              </a:path>
            </a:pathLst>
          </a:custGeom>
          <a:ln w="25400">
            <a:prstDash val="dash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Freeform 140"/>
          <p:cNvSpPr/>
          <p:nvPr/>
        </p:nvSpPr>
        <p:spPr>
          <a:xfrm>
            <a:off x="28553434" y="10092906"/>
            <a:ext cx="1697966" cy="1076864"/>
          </a:xfrm>
          <a:custGeom>
            <a:avLst/>
            <a:gdLst>
              <a:gd name="connsiteX0" fmla="*/ 0 w 1697966"/>
              <a:gd name="connsiteY0" fmla="*/ 0 h 1076864"/>
              <a:gd name="connsiteX1" fmla="*/ 638355 w 1697966"/>
              <a:gd name="connsiteY1" fmla="*/ 767751 h 1076864"/>
              <a:gd name="connsiteX2" fmla="*/ 1552755 w 1697966"/>
              <a:gd name="connsiteY2" fmla="*/ 1026543 h 1076864"/>
              <a:gd name="connsiteX3" fmla="*/ 1509623 w 1697966"/>
              <a:gd name="connsiteY3" fmla="*/ 1069675 h 1076864"/>
              <a:gd name="connsiteX4" fmla="*/ 1570008 w 1697966"/>
              <a:gd name="connsiteY4" fmla="*/ 1017917 h 1076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7966" h="1076864">
                <a:moveTo>
                  <a:pt x="0" y="0"/>
                </a:moveTo>
                <a:cubicBezTo>
                  <a:pt x="189781" y="298330"/>
                  <a:pt x="379563" y="596661"/>
                  <a:pt x="638355" y="767751"/>
                </a:cubicBezTo>
                <a:cubicBezTo>
                  <a:pt x="897147" y="938841"/>
                  <a:pt x="1407544" y="976222"/>
                  <a:pt x="1552755" y="1026543"/>
                </a:cubicBezTo>
                <a:cubicBezTo>
                  <a:pt x="1697966" y="1076864"/>
                  <a:pt x="1506748" y="1071113"/>
                  <a:pt x="1509623" y="1069675"/>
                </a:cubicBezTo>
                <a:cubicBezTo>
                  <a:pt x="1512499" y="1068237"/>
                  <a:pt x="1541253" y="1043077"/>
                  <a:pt x="1570008" y="1017917"/>
                </a:cubicBezTo>
              </a:path>
            </a:pathLst>
          </a:cu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/>
          <p:cNvSpPr txBox="1"/>
          <p:nvPr/>
        </p:nvSpPr>
        <p:spPr>
          <a:xfrm>
            <a:off x="29814617" y="10790513"/>
            <a:ext cx="3431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/>
              <a:t>Fragmentation</a:t>
            </a:r>
            <a:endParaRPr lang="en-US" sz="3600" b="1" i="1" dirty="0"/>
          </a:p>
        </p:txBody>
      </p:sp>
      <p:sp>
        <p:nvSpPr>
          <p:cNvPr id="142" name="TextBox 141"/>
          <p:cNvSpPr txBox="1"/>
          <p:nvPr/>
        </p:nvSpPr>
        <p:spPr>
          <a:xfrm>
            <a:off x="23056655" y="12447314"/>
            <a:ext cx="10443409" cy="830991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US" sz="4700" b="1" dirty="0" smtClean="0"/>
              <a:t>Challenge 2</a:t>
            </a:r>
            <a:r>
              <a:rPr lang="en-US" sz="4700" dirty="0" smtClean="0"/>
              <a:t>: Mapping and Fragmentation</a:t>
            </a:r>
            <a:endParaRPr lang="en-US" sz="4700" dirty="0"/>
          </a:p>
        </p:txBody>
      </p:sp>
      <p:sp>
        <p:nvSpPr>
          <p:cNvPr id="90" name="Rectangle 89"/>
          <p:cNvSpPr/>
          <p:nvPr/>
        </p:nvSpPr>
        <p:spPr>
          <a:xfrm>
            <a:off x="18365523" y="9537405"/>
            <a:ext cx="4902691" cy="806003"/>
          </a:xfrm>
          <a:prstGeom prst="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143" name="Rounded Rectangle 142"/>
          <p:cNvSpPr/>
          <p:nvPr/>
        </p:nvSpPr>
        <p:spPr>
          <a:xfrm>
            <a:off x="37820037" y="6605096"/>
            <a:ext cx="1513489" cy="725213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Core</a:t>
            </a:r>
            <a:endParaRPr lang="en-US" sz="4800" dirty="0">
              <a:solidFill>
                <a:schemeClr val="tx1"/>
              </a:solidFill>
            </a:endParaRPr>
          </a:p>
        </p:txBody>
      </p:sp>
      <p:cxnSp>
        <p:nvCxnSpPr>
          <p:cNvPr id="144" name="Straight Arrow Connector 143"/>
          <p:cNvCxnSpPr>
            <a:stCxn id="143" idx="2"/>
            <a:endCxn id="149" idx="0"/>
          </p:cNvCxnSpPr>
          <p:nvPr/>
        </p:nvCxnSpPr>
        <p:spPr>
          <a:xfrm>
            <a:off x="38576782" y="7330309"/>
            <a:ext cx="0" cy="756265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ounded Rectangle 148"/>
          <p:cNvSpPr/>
          <p:nvPr/>
        </p:nvSpPr>
        <p:spPr>
          <a:xfrm>
            <a:off x="37820037" y="8086574"/>
            <a:ext cx="1513489" cy="725213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TLB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36403387" y="8596390"/>
            <a:ext cx="1354217" cy="348615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4000" b="1" dirty="0" smtClean="0"/>
              <a:t>On-Chip  Cache</a:t>
            </a:r>
          </a:p>
          <a:p>
            <a:pPr algn="ctr"/>
            <a:r>
              <a:rPr lang="en-US" sz="3600" dirty="0" smtClean="0"/>
              <a:t>Cache Lines</a:t>
            </a:r>
            <a:endParaRPr lang="en-US" sz="3600" dirty="0"/>
          </a:p>
        </p:txBody>
      </p:sp>
      <p:sp>
        <p:nvSpPr>
          <p:cNvPr id="154" name="Rectangle 153"/>
          <p:cNvSpPr/>
          <p:nvPr/>
        </p:nvSpPr>
        <p:spPr>
          <a:xfrm>
            <a:off x="38053927" y="9676072"/>
            <a:ext cx="3360774" cy="1606708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155" name="Rectangle 154"/>
          <p:cNvSpPr/>
          <p:nvPr/>
        </p:nvSpPr>
        <p:spPr>
          <a:xfrm>
            <a:off x="38056435" y="9695328"/>
            <a:ext cx="1050132" cy="5247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tag</a:t>
            </a:r>
            <a:endParaRPr lang="en-US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38059979" y="10219867"/>
            <a:ext cx="1050132" cy="5247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tag</a:t>
            </a:r>
            <a:endParaRPr lang="en-US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38067061" y="10747322"/>
            <a:ext cx="1050132" cy="5247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tag</a:t>
            </a:r>
            <a:endParaRPr lang="en-US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60" name="Straight Arrow Connector 159"/>
          <p:cNvCxnSpPr>
            <a:stCxn id="149" idx="2"/>
            <a:endCxn id="184" idx="0"/>
          </p:cNvCxnSpPr>
          <p:nvPr/>
        </p:nvCxnSpPr>
        <p:spPr>
          <a:xfrm flipH="1">
            <a:off x="38564545" y="8811787"/>
            <a:ext cx="12237" cy="73983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40226552" y="8488835"/>
            <a:ext cx="18075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Physical Address</a:t>
            </a:r>
            <a:endParaRPr lang="en-US" sz="4000" dirty="0"/>
          </a:p>
        </p:txBody>
      </p:sp>
      <p:sp>
        <p:nvSpPr>
          <p:cNvPr id="167" name="Rectangle 166"/>
          <p:cNvSpPr/>
          <p:nvPr/>
        </p:nvSpPr>
        <p:spPr>
          <a:xfrm>
            <a:off x="39101968" y="9698872"/>
            <a:ext cx="2290580" cy="5247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</a:rPr>
              <a:t>data</a:t>
            </a:r>
            <a:endParaRPr lang="en-US" sz="36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39105506" y="10234060"/>
            <a:ext cx="2290580" cy="5247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</a:rPr>
              <a:t>data</a:t>
            </a:r>
            <a:endParaRPr lang="en-US" sz="36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39109044" y="10757993"/>
            <a:ext cx="2290580" cy="5247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</a:rPr>
              <a:t>data</a:t>
            </a:r>
            <a:endParaRPr lang="en-US" sz="36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39959567" y="6602761"/>
            <a:ext cx="18075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Virtual</a:t>
            </a:r>
          </a:p>
          <a:p>
            <a:pPr algn="ctr"/>
            <a:r>
              <a:rPr lang="en-US" sz="3600" dirty="0" smtClean="0"/>
              <a:t>Address</a:t>
            </a:r>
            <a:endParaRPr lang="en-US" sz="4000" dirty="0"/>
          </a:p>
        </p:txBody>
      </p:sp>
      <p:cxnSp>
        <p:nvCxnSpPr>
          <p:cNvPr id="175" name="Straight Connector 174"/>
          <p:cNvCxnSpPr/>
          <p:nvPr/>
        </p:nvCxnSpPr>
        <p:spPr>
          <a:xfrm flipV="1">
            <a:off x="38595300" y="7196151"/>
            <a:ext cx="1631252" cy="442899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38623164" y="9089409"/>
            <a:ext cx="1810461" cy="6967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TextBox 181"/>
          <p:cNvSpPr txBox="1"/>
          <p:nvPr/>
        </p:nvSpPr>
        <p:spPr>
          <a:xfrm>
            <a:off x="33706676" y="12417995"/>
            <a:ext cx="9680027" cy="830991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pPr algn="ctr"/>
            <a:r>
              <a:rPr lang="en-US" sz="4700" b="1" dirty="0" smtClean="0"/>
              <a:t>Challenge 3</a:t>
            </a:r>
            <a:r>
              <a:rPr lang="en-US" sz="4700" dirty="0" smtClean="0"/>
              <a:t>: Physically Tagged Caches</a:t>
            </a:r>
            <a:endParaRPr lang="en-US" sz="4700" dirty="0"/>
          </a:p>
        </p:txBody>
      </p:sp>
      <p:sp>
        <p:nvSpPr>
          <p:cNvPr id="183" name="TextBox 182"/>
          <p:cNvSpPr txBox="1"/>
          <p:nvPr/>
        </p:nvSpPr>
        <p:spPr>
          <a:xfrm>
            <a:off x="35420367" y="7428534"/>
            <a:ext cx="3431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/>
              <a:t>Critical Path</a:t>
            </a:r>
            <a:endParaRPr lang="en-US" sz="3600" b="1" i="1" dirty="0"/>
          </a:p>
        </p:txBody>
      </p:sp>
      <p:sp>
        <p:nvSpPr>
          <p:cNvPr id="184" name="Rounded Rectangle 183"/>
          <p:cNvSpPr/>
          <p:nvPr/>
        </p:nvSpPr>
        <p:spPr>
          <a:xfrm>
            <a:off x="37953109" y="9551625"/>
            <a:ext cx="1222871" cy="1885220"/>
          </a:xfrm>
          <a:prstGeom prst="roundRect">
            <a:avLst/>
          </a:prstGeom>
          <a:noFill/>
          <a:ln w="38100">
            <a:solidFill>
              <a:srgbClr val="007A37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A37"/>
              </a:solidFill>
            </a:endParaRPr>
          </a:p>
        </p:txBody>
      </p:sp>
      <p:graphicFrame>
        <p:nvGraphicFramePr>
          <p:cNvPr id="94" name="Chart 9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002314"/>
              </p:ext>
            </p:extLst>
          </p:nvPr>
        </p:nvGraphicFramePr>
        <p:xfrm>
          <a:off x="979759" y="22753263"/>
          <a:ext cx="14140043" cy="5239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5" name="Content Placeholder 2"/>
          <p:cNvSpPr txBox="1">
            <a:spLocks/>
          </p:cNvSpPr>
          <p:nvPr/>
        </p:nvSpPr>
        <p:spPr>
          <a:xfrm>
            <a:off x="3111500" y="22955250"/>
            <a:ext cx="917575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3200" dirty="0" smtClean="0"/>
              <a:t>SPEC2006, databases, web workloads, L2 2MB cache</a:t>
            </a:r>
            <a:endParaRPr lang="en-US" dirty="0" smtClean="0"/>
          </a:p>
        </p:txBody>
      </p:sp>
      <p:graphicFrame>
        <p:nvGraphicFramePr>
          <p:cNvPr id="97" name="Chart 96"/>
          <p:cNvGraphicFramePr>
            <a:graphicFrameLocks/>
          </p:cNvGraphicFramePr>
          <p:nvPr/>
        </p:nvGraphicFramePr>
        <p:xfrm>
          <a:off x="14940643" y="22669500"/>
          <a:ext cx="16701407" cy="552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1" name="Table 100"/>
          <p:cNvGraphicFramePr>
            <a:graphicFrameLocks noGrp="1"/>
          </p:cNvGraphicFramePr>
          <p:nvPr/>
        </p:nvGraphicFramePr>
        <p:xfrm>
          <a:off x="1540041" y="28923916"/>
          <a:ext cx="12849728" cy="2695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3024"/>
                <a:gridCol w="2407618"/>
                <a:gridCol w="3399398"/>
                <a:gridCol w="5529688"/>
              </a:tblGrid>
              <a:tr h="67638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Cores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LCP-BDI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(BDI,</a:t>
                      </a:r>
                      <a:r>
                        <a:rPr lang="en-US" sz="3200" baseline="0" dirty="0" smtClean="0"/>
                        <a:t> LCP-BDI)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3884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(BDI,</a:t>
                      </a:r>
                      <a:r>
                        <a:rPr lang="en-US" sz="3200" baseline="0" dirty="0" smtClean="0"/>
                        <a:t> LCP-BDI+FPC-fixed)</a:t>
                      </a:r>
                      <a:endParaRPr lang="en-US" sz="3200" dirty="0"/>
                    </a:p>
                  </a:txBody>
                  <a:tcPr/>
                </a:tc>
              </a:tr>
              <a:tr h="653125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1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6.1%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9.5%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9.3%</a:t>
                      </a:r>
                      <a:endParaRPr lang="en-US" sz="3200" dirty="0"/>
                    </a:p>
                  </a:txBody>
                  <a:tcPr/>
                </a:tc>
              </a:tr>
              <a:tr h="65202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2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13.9%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23.7%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23.6%</a:t>
                      </a:r>
                      <a:endParaRPr lang="en-US" sz="3200" dirty="0"/>
                    </a:p>
                  </a:txBody>
                  <a:tcPr/>
                </a:tc>
              </a:tr>
              <a:tr h="71354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4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10.7%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22.6%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22.5%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7" name="TextBox 106"/>
          <p:cNvSpPr txBox="1"/>
          <p:nvPr/>
        </p:nvSpPr>
        <p:spPr>
          <a:xfrm>
            <a:off x="1594530" y="27880096"/>
            <a:ext cx="9257125" cy="830991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US" sz="4700" dirty="0" smtClean="0"/>
              <a:t>Average </a:t>
            </a:r>
            <a:r>
              <a:rPr lang="en-US" sz="4700" b="1" dirty="0" smtClean="0"/>
              <a:t>performance</a:t>
            </a:r>
            <a:r>
              <a:rPr lang="en-US" sz="4700" dirty="0" smtClean="0"/>
              <a:t> improvement:</a:t>
            </a:r>
            <a:endParaRPr lang="en-US" sz="4700" dirty="0"/>
          </a:p>
        </p:txBody>
      </p:sp>
      <p:graphicFrame>
        <p:nvGraphicFramePr>
          <p:cNvPr id="109" name="Table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213156"/>
              </p:ext>
            </p:extLst>
          </p:nvPr>
        </p:nvGraphicFramePr>
        <p:xfrm>
          <a:off x="17873655" y="27428090"/>
          <a:ext cx="12955936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4248"/>
                <a:gridCol w="4319752"/>
                <a:gridCol w="7811936"/>
              </a:tblGrid>
              <a:tr h="524042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No.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Label: (Cache, Memory)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Description</a:t>
                      </a:r>
                      <a:endParaRPr lang="en-US" sz="3000" dirty="0"/>
                    </a:p>
                  </a:txBody>
                  <a:tcPr/>
                </a:tc>
              </a:tr>
              <a:tr h="524042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1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(None, None)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Baseline (no compression)</a:t>
                      </a:r>
                      <a:endParaRPr lang="en-US" sz="3000" dirty="0"/>
                    </a:p>
                  </a:txBody>
                  <a:tcPr/>
                </a:tc>
              </a:tr>
              <a:tr h="524042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2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FPC-Cache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LLC compression</a:t>
                      </a:r>
                      <a:r>
                        <a:rPr lang="en-US" sz="3000" baseline="0" dirty="0" smtClean="0"/>
                        <a:t> using FPC [3]</a:t>
                      </a:r>
                      <a:endParaRPr lang="en-US" sz="3000" dirty="0"/>
                    </a:p>
                  </a:txBody>
                  <a:tcPr/>
                </a:tc>
              </a:tr>
              <a:tr h="524042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3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BDI-Cache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LLC compression using BDI [2]</a:t>
                      </a:r>
                      <a:endParaRPr lang="en-US" sz="3000" dirty="0"/>
                    </a:p>
                  </a:txBody>
                  <a:tcPr/>
                </a:tc>
              </a:tr>
              <a:tr h="524042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4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FPC-Memory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Main</a:t>
                      </a:r>
                      <a:r>
                        <a:rPr lang="en-US" sz="3000" baseline="0" dirty="0" smtClean="0"/>
                        <a:t> memory compression using [1]</a:t>
                      </a:r>
                      <a:endParaRPr lang="en-US" sz="3000" dirty="0"/>
                    </a:p>
                  </a:txBody>
                  <a:tcPr/>
                </a:tc>
              </a:tr>
              <a:tr h="524042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5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LCP-BDI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LCP-framework with BDI</a:t>
                      </a:r>
                      <a:endParaRPr lang="en-US" sz="3000" dirty="0"/>
                    </a:p>
                  </a:txBody>
                  <a:tcPr/>
                </a:tc>
              </a:tr>
              <a:tr h="524042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6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(FPC, FPC)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Designs 2 and 4 combined</a:t>
                      </a:r>
                      <a:endParaRPr lang="en-US" sz="3000" dirty="0"/>
                    </a:p>
                  </a:txBody>
                  <a:tcPr/>
                </a:tc>
              </a:tr>
              <a:tr h="524042">
                <a:tc>
                  <a:txBody>
                    <a:bodyPr/>
                    <a:lstStyle/>
                    <a:p>
                      <a:pPr marL="0" marR="0" indent="0" algn="l" defTabSz="43884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dirty="0" smtClean="0"/>
                        <a:t>7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38841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dirty="0" smtClean="0"/>
                        <a:t>(BDI, LCP-BDI)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Designs 3 and 5  combined</a:t>
                      </a:r>
                      <a:endParaRPr lang="en-US" sz="3000" dirty="0"/>
                    </a:p>
                  </a:txBody>
                  <a:tcPr/>
                </a:tc>
              </a:tr>
              <a:tr h="524042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8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(BDI,</a:t>
                      </a:r>
                      <a:r>
                        <a:rPr lang="en-US" sz="3000" baseline="0" dirty="0" smtClean="0"/>
                        <a:t> LCP-BDI+FPC-fixed)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Design 3 combined</a:t>
                      </a:r>
                      <a:r>
                        <a:rPr lang="en-US" sz="3000" baseline="0" dirty="0" smtClean="0"/>
                        <a:t> with BDI+FPC-fixed</a:t>
                      </a:r>
                      <a:endParaRPr lang="en-US" sz="3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7" name="TextBox 116"/>
          <p:cNvSpPr txBox="1"/>
          <p:nvPr/>
        </p:nvSpPr>
        <p:spPr>
          <a:xfrm>
            <a:off x="16325899" y="27879267"/>
            <a:ext cx="800219" cy="411179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4000" b="1" dirty="0" smtClean="0"/>
              <a:t>Evaluated designs</a:t>
            </a:r>
            <a:endParaRPr lang="en-US" sz="3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32076190" y="22816702"/>
            <a:ext cx="11117178" cy="9510290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r>
              <a:rPr lang="en-US" sz="4700" b="1" dirty="0" smtClean="0"/>
              <a:t>[1]</a:t>
            </a:r>
            <a:r>
              <a:rPr lang="en-US" sz="4700" dirty="0" smtClean="0"/>
              <a:t>  M. </a:t>
            </a:r>
            <a:r>
              <a:rPr lang="en-US" sz="4700" dirty="0" err="1" smtClean="0"/>
              <a:t>Ekman</a:t>
            </a:r>
            <a:r>
              <a:rPr lang="en-US" sz="4700" dirty="0" smtClean="0"/>
              <a:t> and P. </a:t>
            </a:r>
            <a:r>
              <a:rPr lang="en-US" sz="4700" dirty="0" err="1" smtClean="0"/>
              <a:t>Stenstrom</a:t>
            </a:r>
            <a:r>
              <a:rPr lang="en-US" sz="4700" dirty="0" smtClean="0"/>
              <a:t>. A Robust Main Memory Compression Scheme, </a:t>
            </a:r>
            <a:r>
              <a:rPr lang="en-US" sz="4700" i="1" dirty="0" smtClean="0"/>
              <a:t>ISCA’05</a:t>
            </a:r>
          </a:p>
          <a:p>
            <a:r>
              <a:rPr lang="en-US" sz="4700" b="1" dirty="0" smtClean="0"/>
              <a:t>[2]</a:t>
            </a:r>
            <a:r>
              <a:rPr lang="en-US" sz="4700" dirty="0" smtClean="0"/>
              <a:t>  G. Pekhimenko et al., Base-Delta-Immediate Compression:  Practical Data Compression for On-Chip Caches, </a:t>
            </a:r>
            <a:r>
              <a:rPr lang="en-US" sz="4700" i="1" dirty="0" smtClean="0"/>
              <a:t>PACT’12</a:t>
            </a:r>
          </a:p>
          <a:p>
            <a:r>
              <a:rPr lang="en-US" sz="4700" b="1" dirty="0" smtClean="0"/>
              <a:t>[3]</a:t>
            </a:r>
            <a:r>
              <a:rPr lang="en-US" sz="4700" dirty="0" smtClean="0"/>
              <a:t>  A. </a:t>
            </a:r>
            <a:r>
              <a:rPr lang="en-US" sz="4700" dirty="0" err="1" smtClean="0"/>
              <a:t>Alameldeen</a:t>
            </a:r>
            <a:r>
              <a:rPr lang="en-US" sz="4700" dirty="0" smtClean="0"/>
              <a:t> and D. Wood. Adaptive Cache Compression for High-Performance Processors, </a:t>
            </a:r>
            <a:r>
              <a:rPr lang="en-US" sz="4700" i="1" dirty="0" smtClean="0"/>
              <a:t>ISCA’04</a:t>
            </a:r>
          </a:p>
          <a:p>
            <a:r>
              <a:rPr lang="en-US" sz="4700" b="1" dirty="0" smtClean="0"/>
              <a:t>[4]</a:t>
            </a:r>
            <a:r>
              <a:rPr lang="en-US" sz="4700" dirty="0" smtClean="0"/>
              <a:t>  B. </a:t>
            </a:r>
            <a:r>
              <a:rPr lang="en-US" sz="4700" dirty="0" err="1" smtClean="0"/>
              <a:t>Abali</a:t>
            </a:r>
            <a:r>
              <a:rPr lang="en-US" sz="4700" dirty="0" smtClean="0"/>
              <a:t> et </a:t>
            </a:r>
            <a:r>
              <a:rPr lang="en-US" sz="4700" smtClean="0"/>
              <a:t>al., </a:t>
            </a:r>
            <a:r>
              <a:rPr lang="en-US" sz="4700" dirty="0"/>
              <a:t>Memory expansion technology (MXT): software support and </a:t>
            </a:r>
            <a:r>
              <a:rPr lang="en-US" sz="4700" dirty="0" smtClean="0"/>
              <a:t>performance. </a:t>
            </a:r>
            <a:r>
              <a:rPr lang="en-US" sz="4700" i="1" dirty="0" smtClean="0"/>
              <a:t>IBM J.R.D. ’01</a:t>
            </a:r>
            <a:endParaRPr lang="en-US" sz="4700" i="1" dirty="0"/>
          </a:p>
          <a:p>
            <a:endParaRPr lang="en-US" sz="4700" dirty="0" smtClean="0"/>
          </a:p>
          <a:p>
            <a:endParaRPr lang="en-US" sz="4700" dirty="0"/>
          </a:p>
        </p:txBody>
      </p:sp>
      <p:sp>
        <p:nvSpPr>
          <p:cNvPr id="123" name="Rectangle 122"/>
          <p:cNvSpPr/>
          <p:nvPr/>
        </p:nvSpPr>
        <p:spPr>
          <a:xfrm>
            <a:off x="1562101" y="16248777"/>
            <a:ext cx="1352549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tx1"/>
                </a:solidFill>
              </a:rPr>
              <a:t>64B</a:t>
            </a:r>
            <a:endParaRPr lang="en-US" sz="4800" i="1" dirty="0"/>
          </a:p>
        </p:txBody>
      </p:sp>
      <p:sp>
        <p:nvSpPr>
          <p:cNvPr id="129" name="TextBox 128"/>
          <p:cNvSpPr txBox="1"/>
          <p:nvPr/>
        </p:nvSpPr>
        <p:spPr>
          <a:xfrm>
            <a:off x="2588482" y="15170749"/>
            <a:ext cx="101774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Uncompressed Page (4kB: 64*</a:t>
            </a:r>
            <a:r>
              <a:rPr lang="en-US" sz="4800" b="1" dirty="0" smtClean="0"/>
              <a:t>64B</a:t>
            </a:r>
            <a:r>
              <a:rPr lang="en-US" sz="4800" dirty="0" smtClean="0"/>
              <a:t>) </a:t>
            </a:r>
            <a:endParaRPr lang="en-US" sz="4800" dirty="0"/>
          </a:p>
        </p:txBody>
      </p:sp>
      <p:sp>
        <p:nvSpPr>
          <p:cNvPr id="130" name="Rectangle 129"/>
          <p:cNvSpPr/>
          <p:nvPr/>
        </p:nvSpPr>
        <p:spPr>
          <a:xfrm>
            <a:off x="1567800" y="16248069"/>
            <a:ext cx="12575712" cy="745959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146" name="Rectangle 145"/>
          <p:cNvSpPr/>
          <p:nvPr/>
        </p:nvSpPr>
        <p:spPr>
          <a:xfrm>
            <a:off x="2914651" y="16248777"/>
            <a:ext cx="1352549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tx1"/>
                </a:solidFill>
              </a:rPr>
              <a:t>64B</a:t>
            </a:r>
            <a:endParaRPr lang="en-US" sz="4800" i="1" dirty="0"/>
          </a:p>
        </p:txBody>
      </p:sp>
      <p:sp>
        <p:nvSpPr>
          <p:cNvPr id="147" name="Rectangle 146"/>
          <p:cNvSpPr/>
          <p:nvPr/>
        </p:nvSpPr>
        <p:spPr>
          <a:xfrm>
            <a:off x="4267626" y="16246802"/>
            <a:ext cx="1352549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tx1"/>
                </a:solidFill>
              </a:rPr>
              <a:t>64B</a:t>
            </a:r>
            <a:endParaRPr lang="en-US" sz="4800" i="1" dirty="0"/>
          </a:p>
        </p:txBody>
      </p:sp>
      <p:sp>
        <p:nvSpPr>
          <p:cNvPr id="148" name="Rectangle 147"/>
          <p:cNvSpPr/>
          <p:nvPr/>
        </p:nvSpPr>
        <p:spPr>
          <a:xfrm>
            <a:off x="5620176" y="16246802"/>
            <a:ext cx="1352549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tx1"/>
                </a:solidFill>
              </a:rPr>
              <a:t>64B</a:t>
            </a:r>
            <a:endParaRPr lang="en-US" sz="4800" i="1" dirty="0"/>
          </a:p>
        </p:txBody>
      </p:sp>
      <p:sp>
        <p:nvSpPr>
          <p:cNvPr id="151" name="Rectangle 150"/>
          <p:cNvSpPr/>
          <p:nvPr/>
        </p:nvSpPr>
        <p:spPr>
          <a:xfrm>
            <a:off x="6971985" y="16244823"/>
            <a:ext cx="5817740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i="1" dirty="0" smtClean="0">
                <a:solidFill>
                  <a:schemeClr val="tx1"/>
                </a:solidFill>
              </a:rPr>
              <a:t>. . .</a:t>
            </a:r>
            <a:endParaRPr lang="en-US" sz="5400" b="1" i="1" dirty="0">
              <a:solidFill>
                <a:schemeClr val="tx1"/>
              </a:solidFill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12790893" y="16244823"/>
            <a:ext cx="1352549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tx1"/>
                </a:solidFill>
              </a:rPr>
              <a:t>64B</a:t>
            </a:r>
            <a:endParaRPr lang="en-US" sz="4800" i="1" dirty="0"/>
          </a:p>
        </p:txBody>
      </p:sp>
      <p:sp>
        <p:nvSpPr>
          <p:cNvPr id="162" name="Rectangle 161"/>
          <p:cNvSpPr/>
          <p:nvPr/>
        </p:nvSpPr>
        <p:spPr>
          <a:xfrm>
            <a:off x="1552577" y="18039477"/>
            <a:ext cx="342898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173" name="Rectangle 172"/>
          <p:cNvSpPr/>
          <p:nvPr/>
        </p:nvSpPr>
        <p:spPr>
          <a:xfrm>
            <a:off x="2857185" y="18045048"/>
            <a:ext cx="1429065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i="1" dirty="0" smtClean="0">
                <a:solidFill>
                  <a:schemeClr val="tx1"/>
                </a:solidFill>
              </a:rPr>
              <a:t>. . .</a:t>
            </a:r>
            <a:endParaRPr lang="en-US" sz="5400" b="1" i="1" dirty="0">
              <a:solidFill>
                <a:schemeClr val="tx1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2209800" y="18029952"/>
            <a:ext cx="304800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178" name="Rectangle 177"/>
          <p:cNvSpPr/>
          <p:nvPr/>
        </p:nvSpPr>
        <p:spPr>
          <a:xfrm>
            <a:off x="2514600" y="18058528"/>
            <a:ext cx="342900" cy="71524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164" name="Rectangle 163"/>
          <p:cNvSpPr/>
          <p:nvPr/>
        </p:nvSpPr>
        <p:spPr>
          <a:xfrm>
            <a:off x="1558275" y="18038769"/>
            <a:ext cx="6337950" cy="745959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191" name="TextBox 190"/>
          <p:cNvSpPr txBox="1"/>
          <p:nvPr/>
        </p:nvSpPr>
        <p:spPr>
          <a:xfrm>
            <a:off x="969233" y="19133149"/>
            <a:ext cx="44981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Compressed Data </a:t>
            </a:r>
          </a:p>
          <a:p>
            <a:pPr algn="ctr"/>
            <a:r>
              <a:rPr lang="en-US" sz="4400" dirty="0" smtClean="0"/>
              <a:t>(1kB)</a:t>
            </a:r>
            <a:endParaRPr lang="en-US" sz="4400" dirty="0"/>
          </a:p>
        </p:txBody>
      </p:sp>
      <p:sp>
        <p:nvSpPr>
          <p:cNvPr id="187" name="Rectangle 186"/>
          <p:cNvSpPr/>
          <p:nvPr/>
        </p:nvSpPr>
        <p:spPr>
          <a:xfrm>
            <a:off x="4286250" y="18058527"/>
            <a:ext cx="304800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193" name="Rectangle 192"/>
          <p:cNvSpPr/>
          <p:nvPr/>
        </p:nvSpPr>
        <p:spPr>
          <a:xfrm>
            <a:off x="4601001" y="18037502"/>
            <a:ext cx="1352549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rgbClr val="007A37"/>
                </a:solidFill>
              </a:rPr>
              <a:t>M</a:t>
            </a:r>
            <a:endParaRPr lang="en-US" sz="4800" i="1" dirty="0">
              <a:solidFill>
                <a:srgbClr val="007A37"/>
              </a:solidFill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5953551" y="18047027"/>
            <a:ext cx="1933149" cy="74595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rgbClr val="C00000"/>
                </a:solidFill>
              </a:rPr>
              <a:t>E</a:t>
            </a:r>
            <a:endParaRPr lang="en-US" sz="4800" i="1" dirty="0">
              <a:solidFill>
                <a:srgbClr val="C00000"/>
              </a:solidFill>
            </a:endParaRPr>
          </a:p>
        </p:txBody>
      </p:sp>
      <p:cxnSp>
        <p:nvCxnSpPr>
          <p:cNvPr id="197" name="Shape 196"/>
          <p:cNvCxnSpPr>
            <a:stCxn id="193" idx="2"/>
          </p:cNvCxnSpPr>
          <p:nvPr/>
        </p:nvCxnSpPr>
        <p:spPr>
          <a:xfrm rot="16200000" flipH="1">
            <a:off x="5477168" y="18583568"/>
            <a:ext cx="1152364" cy="1552149"/>
          </a:xfrm>
          <a:prstGeom prst="bentConnector2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/>
          <p:cNvSpPr txBox="1"/>
          <p:nvPr/>
        </p:nvSpPr>
        <p:spPr>
          <a:xfrm>
            <a:off x="6829422" y="19523674"/>
            <a:ext cx="96035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7A37"/>
                </a:solidFill>
              </a:rPr>
              <a:t>Metadata</a:t>
            </a:r>
            <a:r>
              <a:rPr lang="en-US" sz="4400" dirty="0" smtClean="0"/>
              <a:t> (64B): </a:t>
            </a:r>
          </a:p>
          <a:p>
            <a:r>
              <a:rPr lang="en-US" sz="4400" b="1" i="1" dirty="0" smtClean="0"/>
              <a:t>? </a:t>
            </a:r>
            <a:r>
              <a:rPr lang="en-US" sz="4400" dirty="0" smtClean="0"/>
              <a:t>(compressible) and </a:t>
            </a:r>
            <a:r>
              <a:rPr lang="en-US" sz="4400" b="1" i="1" dirty="0"/>
              <a:t>? </a:t>
            </a:r>
            <a:r>
              <a:rPr lang="en-US" sz="4400" dirty="0" smtClean="0"/>
              <a:t>(zero cache line) </a:t>
            </a:r>
            <a:endParaRPr lang="en-US" sz="4400" b="1" i="1" dirty="0"/>
          </a:p>
        </p:txBody>
      </p:sp>
      <p:sp>
        <p:nvSpPr>
          <p:cNvPr id="207" name="TextBox 206"/>
          <p:cNvSpPr txBox="1"/>
          <p:nvPr/>
        </p:nvSpPr>
        <p:spPr>
          <a:xfrm>
            <a:off x="7905750" y="17830799"/>
            <a:ext cx="3962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C00000"/>
                </a:solidFill>
              </a:rPr>
              <a:t>Exception</a:t>
            </a:r>
          </a:p>
          <a:p>
            <a:pPr algn="ctr"/>
            <a:r>
              <a:rPr lang="en-US" sz="4400" dirty="0" smtClean="0"/>
              <a:t>Storage</a:t>
            </a:r>
            <a:endParaRPr lang="en-US" sz="4400" dirty="0"/>
          </a:p>
        </p:txBody>
      </p:sp>
      <p:cxnSp>
        <p:nvCxnSpPr>
          <p:cNvPr id="210" name="Shape 209"/>
          <p:cNvCxnSpPr>
            <a:stCxn id="164" idx="3"/>
          </p:cNvCxnSpPr>
          <p:nvPr/>
        </p:nvCxnSpPr>
        <p:spPr>
          <a:xfrm>
            <a:off x="7896225" y="18411749"/>
            <a:ext cx="838200" cy="76"/>
          </a:xfrm>
          <a:prstGeom prst="bentConnector3">
            <a:avLst>
              <a:gd name="adj1" fmla="val 50000"/>
            </a:avLst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TextBox 215"/>
          <p:cNvSpPr txBox="1"/>
          <p:nvPr/>
        </p:nvSpPr>
        <p:spPr>
          <a:xfrm>
            <a:off x="1635983" y="17161474"/>
            <a:ext cx="44981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4:1</a:t>
            </a:r>
            <a:r>
              <a:rPr lang="en-US" sz="4400" dirty="0" smtClean="0"/>
              <a:t> Compression</a:t>
            </a:r>
            <a:endParaRPr lang="en-US" sz="4400" dirty="0"/>
          </a:p>
        </p:txBody>
      </p:sp>
      <p:cxnSp>
        <p:nvCxnSpPr>
          <p:cNvPr id="218" name="Straight Arrow Connector 217"/>
          <p:cNvCxnSpPr/>
          <p:nvPr/>
        </p:nvCxnSpPr>
        <p:spPr>
          <a:xfrm>
            <a:off x="3072809" y="18798363"/>
            <a:ext cx="0" cy="606056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/>
          <p:cNvSpPr txBox="1"/>
          <p:nvPr/>
        </p:nvSpPr>
        <p:spPr>
          <a:xfrm>
            <a:off x="31052815" y="13663445"/>
            <a:ext cx="11351172" cy="1198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b="1" dirty="0" smtClean="0">
                <a:solidFill>
                  <a:srgbClr val="3D71B8"/>
                </a:solidFill>
              </a:rPr>
              <a:t>LCP Optimizations</a:t>
            </a:r>
            <a:endParaRPr lang="en-US" sz="7000" b="1" dirty="0">
              <a:solidFill>
                <a:srgbClr val="3D71B8"/>
              </a:solidFill>
            </a:endParaRPr>
          </a:p>
        </p:txBody>
      </p:sp>
      <p:cxnSp>
        <p:nvCxnSpPr>
          <p:cNvPr id="225" name="Straight Connector 224"/>
          <p:cNvCxnSpPr/>
          <p:nvPr/>
        </p:nvCxnSpPr>
        <p:spPr>
          <a:xfrm>
            <a:off x="31215724" y="14851117"/>
            <a:ext cx="11729545" cy="0"/>
          </a:xfrm>
          <a:prstGeom prst="line">
            <a:avLst/>
          </a:prstGeom>
          <a:ln w="127000" cap="rnd">
            <a:solidFill>
              <a:srgbClr val="3D71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18020332" y="14964645"/>
            <a:ext cx="11938300" cy="6617190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4700" dirty="0" smtClean="0"/>
              <a:t> Page Table entry extension</a:t>
            </a:r>
          </a:p>
          <a:p>
            <a:r>
              <a:rPr lang="en-US" sz="4700" dirty="0" smtClean="0"/>
              <a:t>    </a:t>
            </a:r>
            <a:r>
              <a:rPr lang="en-US" sz="3600" dirty="0" smtClean="0"/>
              <a:t>compression type, size, and extended  physical base address</a:t>
            </a:r>
          </a:p>
          <a:p>
            <a:pPr>
              <a:buFont typeface="Wingdings" pitchFamily="2" charset="2"/>
              <a:buChar char="§"/>
            </a:pPr>
            <a:r>
              <a:rPr lang="en-US" sz="4700" dirty="0" smtClean="0"/>
              <a:t> Operating System management support</a:t>
            </a:r>
          </a:p>
          <a:p>
            <a:r>
              <a:rPr lang="en-US" sz="4700" dirty="0" smtClean="0"/>
              <a:t>   </a:t>
            </a:r>
            <a:r>
              <a:rPr lang="en-US" sz="3600" b="1" dirty="0" smtClean="0"/>
              <a:t>4 </a:t>
            </a:r>
            <a:r>
              <a:rPr lang="en-US" sz="3600" dirty="0" smtClean="0"/>
              <a:t>memory pools (512B, 1kB, 2kB, 4kB)</a:t>
            </a:r>
          </a:p>
          <a:p>
            <a:pPr>
              <a:buFont typeface="Wingdings" pitchFamily="2" charset="2"/>
              <a:buChar char="§"/>
            </a:pPr>
            <a:r>
              <a:rPr lang="en-US" sz="4700" dirty="0" smtClean="0"/>
              <a:t> Changes to cache tagging logic</a:t>
            </a:r>
          </a:p>
          <a:p>
            <a:r>
              <a:rPr lang="en-US" sz="4700" dirty="0" smtClean="0"/>
              <a:t>  </a:t>
            </a:r>
            <a:r>
              <a:rPr lang="en-US" sz="3600" dirty="0" smtClean="0"/>
              <a:t>physical page base address + </a:t>
            </a:r>
            <a:r>
              <a:rPr lang="en-US" sz="3600" b="1" dirty="0" smtClean="0"/>
              <a:t>cache line index </a:t>
            </a:r>
            <a:r>
              <a:rPr lang="en-US" sz="3600" dirty="0" smtClean="0"/>
              <a:t>(within a page) </a:t>
            </a:r>
          </a:p>
          <a:p>
            <a:pPr>
              <a:buFont typeface="Wingdings" pitchFamily="2" charset="2"/>
              <a:buChar char="§"/>
            </a:pPr>
            <a:r>
              <a:rPr lang="en-US" sz="4700" dirty="0" smtClean="0"/>
              <a:t> Handling page overflows</a:t>
            </a:r>
          </a:p>
          <a:p>
            <a:pPr>
              <a:buFont typeface="Wingdings" pitchFamily="2" charset="2"/>
              <a:buChar char="§"/>
            </a:pPr>
            <a:r>
              <a:rPr lang="en-US" sz="4700" dirty="0" smtClean="0"/>
              <a:t> Compression algorithms: </a:t>
            </a:r>
            <a:r>
              <a:rPr lang="en-US" sz="4700" b="1" dirty="0" smtClean="0"/>
              <a:t>BDI</a:t>
            </a:r>
            <a:r>
              <a:rPr lang="en-US" sz="4700" dirty="0" smtClean="0"/>
              <a:t> [2], </a:t>
            </a:r>
            <a:r>
              <a:rPr lang="en-US" sz="4700" b="1" dirty="0" smtClean="0"/>
              <a:t>FPC</a:t>
            </a:r>
            <a:r>
              <a:rPr lang="en-US" sz="4700" dirty="0" smtClean="0"/>
              <a:t> [3]</a:t>
            </a:r>
          </a:p>
          <a:p>
            <a:pPr>
              <a:buFont typeface="Wingdings" pitchFamily="2" charset="2"/>
              <a:buChar char="§"/>
            </a:pPr>
            <a:endParaRPr lang="en-US" sz="4700" dirty="0"/>
          </a:p>
        </p:txBody>
      </p:sp>
      <p:sp>
        <p:nvSpPr>
          <p:cNvPr id="229" name="TextBox 228"/>
          <p:cNvSpPr txBox="1"/>
          <p:nvPr/>
        </p:nvSpPr>
        <p:spPr>
          <a:xfrm>
            <a:off x="31037395" y="15117045"/>
            <a:ext cx="11628522" cy="6617190"/>
          </a:xfrm>
          <a:prstGeom prst="rect">
            <a:avLst/>
          </a:prstGeom>
          <a:noFill/>
        </p:spPr>
        <p:txBody>
          <a:bodyPr wrap="square" lIns="106674" tIns="53337" rIns="106674" bIns="53337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4700" dirty="0" smtClean="0"/>
              <a:t> </a:t>
            </a:r>
            <a:r>
              <a:rPr lang="en-US" sz="4700" dirty="0" smtClean="0">
                <a:solidFill>
                  <a:srgbClr val="007A37"/>
                </a:solidFill>
              </a:rPr>
              <a:t>Metadata</a:t>
            </a:r>
            <a:r>
              <a:rPr lang="en-US" sz="4700" dirty="0" smtClean="0"/>
              <a:t> cache</a:t>
            </a:r>
          </a:p>
          <a:p>
            <a:pPr marL="914400" indent="-914400"/>
            <a:r>
              <a:rPr lang="en-US" sz="4700" dirty="0" smtClean="0"/>
              <a:t>    </a:t>
            </a:r>
            <a:r>
              <a:rPr lang="en-US" sz="4400" dirty="0" smtClean="0"/>
              <a:t>Avoids additional requests to metadata </a:t>
            </a:r>
          </a:p>
          <a:p>
            <a:pPr>
              <a:buFont typeface="Wingdings" pitchFamily="2" charset="2"/>
              <a:buChar char="§"/>
            </a:pPr>
            <a:r>
              <a:rPr lang="en-US" sz="4700" dirty="0" smtClean="0"/>
              <a:t> Memory bandwidth reduction</a:t>
            </a:r>
          </a:p>
          <a:p>
            <a:r>
              <a:rPr lang="en-US" sz="4700" dirty="0" smtClean="0"/>
              <a:t>                                                </a:t>
            </a:r>
          </a:p>
          <a:p>
            <a:r>
              <a:rPr lang="en-US" sz="4700" dirty="0" smtClean="0"/>
              <a:t>                                                         </a:t>
            </a:r>
          </a:p>
          <a:p>
            <a:pPr lvl="1"/>
            <a:endParaRPr lang="en-US" sz="4700" dirty="0" smtClean="0"/>
          </a:p>
          <a:p>
            <a:pPr>
              <a:buFont typeface="Wingdings" pitchFamily="2" charset="2"/>
              <a:buChar char="§"/>
            </a:pPr>
            <a:r>
              <a:rPr lang="en-US" sz="4700" dirty="0" smtClean="0"/>
              <a:t> Zero pages and zero cache lines</a:t>
            </a:r>
          </a:p>
          <a:p>
            <a:pPr>
              <a:buFont typeface="Wingdings" pitchFamily="2" charset="2"/>
              <a:buChar char="§"/>
            </a:pPr>
            <a:endParaRPr lang="en-US" sz="4700" dirty="0" smtClean="0"/>
          </a:p>
          <a:p>
            <a:pPr>
              <a:buFont typeface="Wingdings" pitchFamily="2" charset="2"/>
              <a:buChar char="§"/>
            </a:pPr>
            <a:endParaRPr lang="en-US" sz="4700" dirty="0"/>
          </a:p>
        </p:txBody>
      </p:sp>
      <p:sp>
        <p:nvSpPr>
          <p:cNvPr id="230" name="Rectangle 229"/>
          <p:cNvSpPr/>
          <p:nvPr/>
        </p:nvSpPr>
        <p:spPr>
          <a:xfrm>
            <a:off x="31775401" y="17391777"/>
            <a:ext cx="1352549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tx1"/>
                </a:solidFill>
              </a:rPr>
              <a:t>64B</a:t>
            </a:r>
            <a:endParaRPr lang="en-US" sz="4800" i="1" dirty="0"/>
          </a:p>
        </p:txBody>
      </p:sp>
      <p:sp>
        <p:nvSpPr>
          <p:cNvPr id="231" name="Rectangle 230"/>
          <p:cNvSpPr/>
          <p:nvPr/>
        </p:nvSpPr>
        <p:spPr>
          <a:xfrm>
            <a:off x="33127951" y="17391777"/>
            <a:ext cx="1352549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tx1"/>
                </a:solidFill>
              </a:rPr>
              <a:t>64B</a:t>
            </a:r>
            <a:endParaRPr lang="en-US" sz="4800" i="1" dirty="0"/>
          </a:p>
        </p:txBody>
      </p:sp>
      <p:sp>
        <p:nvSpPr>
          <p:cNvPr id="232" name="Rectangle 231"/>
          <p:cNvSpPr/>
          <p:nvPr/>
        </p:nvSpPr>
        <p:spPr>
          <a:xfrm>
            <a:off x="34480926" y="17389802"/>
            <a:ext cx="1352549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tx1"/>
                </a:solidFill>
              </a:rPr>
              <a:t>64B</a:t>
            </a:r>
            <a:endParaRPr lang="en-US" sz="4800" i="1" dirty="0"/>
          </a:p>
        </p:txBody>
      </p:sp>
      <p:sp>
        <p:nvSpPr>
          <p:cNvPr id="233" name="Rectangle 232"/>
          <p:cNvSpPr/>
          <p:nvPr/>
        </p:nvSpPr>
        <p:spPr>
          <a:xfrm>
            <a:off x="35833476" y="17389802"/>
            <a:ext cx="1352549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i="1" dirty="0" smtClean="0">
                <a:solidFill>
                  <a:schemeClr val="tx1"/>
                </a:solidFill>
              </a:rPr>
              <a:t>64B</a:t>
            </a:r>
            <a:endParaRPr lang="en-US" sz="4800" i="1" dirty="0"/>
          </a:p>
        </p:txBody>
      </p:sp>
      <p:sp>
        <p:nvSpPr>
          <p:cNvPr id="234" name="Rectangle 233"/>
          <p:cNvSpPr/>
          <p:nvPr/>
        </p:nvSpPr>
        <p:spPr>
          <a:xfrm>
            <a:off x="31797177" y="18304177"/>
            <a:ext cx="1330773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238" name="Rectangle 237"/>
          <p:cNvSpPr/>
          <p:nvPr/>
        </p:nvSpPr>
        <p:spPr>
          <a:xfrm>
            <a:off x="31797177" y="18304177"/>
            <a:ext cx="683073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239" name="Rectangle 238"/>
          <p:cNvSpPr/>
          <p:nvPr/>
        </p:nvSpPr>
        <p:spPr>
          <a:xfrm>
            <a:off x="31806703" y="18304177"/>
            <a:ext cx="349698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240" name="Rectangle 239"/>
          <p:cNvSpPr/>
          <p:nvPr/>
        </p:nvSpPr>
        <p:spPr>
          <a:xfrm>
            <a:off x="32482978" y="18304177"/>
            <a:ext cx="349698" cy="7459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i="1" dirty="0"/>
          </a:p>
        </p:txBody>
      </p:sp>
      <p:sp>
        <p:nvSpPr>
          <p:cNvPr id="242" name="TextBox 241"/>
          <p:cNvSpPr txBox="1"/>
          <p:nvPr/>
        </p:nvSpPr>
        <p:spPr>
          <a:xfrm>
            <a:off x="33630781" y="18351795"/>
            <a:ext cx="5103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4 cache lines in </a:t>
            </a:r>
            <a:r>
              <a:rPr lang="en-US" sz="3600" b="1" dirty="0" smtClean="0"/>
              <a:t>1</a:t>
            </a:r>
            <a:r>
              <a:rPr lang="en-US" sz="3600" dirty="0" smtClean="0"/>
              <a:t> transfer</a:t>
            </a:r>
            <a:endParaRPr lang="en-US" sz="3600" dirty="0"/>
          </a:p>
        </p:txBody>
      </p:sp>
      <p:sp>
        <p:nvSpPr>
          <p:cNvPr id="243" name="TextBox 242"/>
          <p:cNvSpPr txBox="1"/>
          <p:nvPr/>
        </p:nvSpPr>
        <p:spPr>
          <a:xfrm>
            <a:off x="31270353" y="20301097"/>
            <a:ext cx="11812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Handled separately in TLB (1-bit) and metadata (1-bit per line )</a:t>
            </a:r>
            <a:endParaRPr lang="en-US" sz="3600" dirty="0"/>
          </a:p>
        </p:txBody>
      </p:sp>
      <p:sp>
        <p:nvSpPr>
          <p:cNvPr id="244" name="TextBox 243"/>
          <p:cNvSpPr txBox="1"/>
          <p:nvPr/>
        </p:nvSpPr>
        <p:spPr>
          <a:xfrm>
            <a:off x="37478880" y="17380245"/>
            <a:ext cx="5745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4</a:t>
            </a:r>
            <a:r>
              <a:rPr lang="en-US" sz="3600" dirty="0" smtClean="0"/>
              <a:t> memory transfers needed</a:t>
            </a:r>
            <a:endParaRPr lang="en-US" sz="3600" dirty="0"/>
          </a:p>
        </p:txBody>
      </p:sp>
      <p:sp>
        <p:nvSpPr>
          <p:cNvPr id="145" name="TextBox 144"/>
          <p:cNvSpPr txBox="1"/>
          <p:nvPr/>
        </p:nvSpPr>
        <p:spPr>
          <a:xfrm>
            <a:off x="13163550" y="17575587"/>
            <a:ext cx="32694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3D71B8"/>
                </a:solidFill>
              </a:rPr>
              <a:t>Solves all 3</a:t>
            </a:r>
          </a:p>
          <a:p>
            <a:r>
              <a:rPr lang="en-US" sz="4800" b="1" dirty="0" smtClean="0">
                <a:solidFill>
                  <a:srgbClr val="3D71B8"/>
                </a:solidFill>
              </a:rPr>
              <a:t>challenges</a:t>
            </a:r>
            <a:endParaRPr lang="en-US" sz="4800" b="1" dirty="0">
              <a:solidFill>
                <a:srgbClr val="3D71B8"/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39328760" y="7823378"/>
            <a:ext cx="4048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solidFill>
                  <a:srgbClr val="C00000"/>
                </a:solidFill>
              </a:rPr>
              <a:t>Address Translation</a:t>
            </a:r>
            <a:endParaRPr lang="en-US" sz="36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4923</TotalTime>
  <Words>697</Words>
  <Application>Microsoft Macintosh PowerPoint</Application>
  <PresentationFormat>Custom</PresentationFormat>
  <Paragraphs>168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Joan Digney</dc:creator>
  <cp:lastModifiedBy>Onur Mutlu</cp:lastModifiedBy>
  <cp:revision>171</cp:revision>
  <dcterms:created xsi:type="dcterms:W3CDTF">2011-11-23T20:52:01Z</dcterms:created>
  <dcterms:modified xsi:type="dcterms:W3CDTF">2012-10-06T04:03:40Z</dcterms:modified>
</cp:coreProperties>
</file>