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bin" ContentType="application/vnd.openxmlformats-officedocument.oleObjec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handoutMasterIdLst>
    <p:handoutMasterId r:id="rId53"/>
  </p:handoutMasterIdLst>
  <p:sldIdLst>
    <p:sldId id="371" r:id="rId3"/>
    <p:sldId id="619" r:id="rId4"/>
    <p:sldId id="647" r:id="rId5"/>
    <p:sldId id="620" r:id="rId6"/>
    <p:sldId id="639" r:id="rId7"/>
    <p:sldId id="606" r:id="rId8"/>
    <p:sldId id="542" r:id="rId9"/>
    <p:sldId id="578" r:id="rId10"/>
    <p:sldId id="623" r:id="rId11"/>
    <p:sldId id="622" r:id="rId12"/>
    <p:sldId id="545" r:id="rId13"/>
    <p:sldId id="607" r:id="rId14"/>
    <p:sldId id="580" r:id="rId15"/>
    <p:sldId id="554" r:id="rId16"/>
    <p:sldId id="628" r:id="rId17"/>
    <p:sldId id="640" r:id="rId18"/>
    <p:sldId id="641" r:id="rId19"/>
    <p:sldId id="556" r:id="rId20"/>
    <p:sldId id="557" r:id="rId21"/>
    <p:sldId id="630" r:id="rId22"/>
    <p:sldId id="561" r:id="rId23"/>
    <p:sldId id="608" r:id="rId24"/>
    <p:sldId id="631" r:id="rId25"/>
    <p:sldId id="649" r:id="rId26"/>
    <p:sldId id="653" r:id="rId27"/>
    <p:sldId id="565" r:id="rId28"/>
    <p:sldId id="636" r:id="rId29"/>
    <p:sldId id="643" r:id="rId30"/>
    <p:sldId id="644" r:id="rId31"/>
    <p:sldId id="645" r:id="rId32"/>
    <p:sldId id="627" r:id="rId33"/>
    <p:sldId id="599" r:id="rId34"/>
    <p:sldId id="612" r:id="rId35"/>
    <p:sldId id="617" r:id="rId36"/>
    <p:sldId id="616" r:id="rId37"/>
    <p:sldId id="633" r:id="rId38"/>
    <p:sldId id="634" r:id="rId39"/>
    <p:sldId id="593" r:id="rId40"/>
    <p:sldId id="626" r:id="rId41"/>
    <p:sldId id="600" r:id="rId42"/>
    <p:sldId id="652" r:id="rId43"/>
    <p:sldId id="614" r:id="rId44"/>
    <p:sldId id="621" r:id="rId45"/>
    <p:sldId id="654" r:id="rId46"/>
    <p:sldId id="625" r:id="rId47"/>
    <p:sldId id="646" r:id="rId48"/>
    <p:sldId id="648" r:id="rId49"/>
    <p:sldId id="635" r:id="rId50"/>
    <p:sldId id="632"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cha" initials="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064FBA"/>
    <a:srgbClr val="6699FF"/>
    <a:srgbClr val="2E75B6"/>
    <a:srgbClr val="CC0000"/>
    <a:srgbClr val="990000"/>
    <a:srgbClr val="FF8C69"/>
    <a:srgbClr val="FF7C80"/>
    <a:srgbClr val="404F21"/>
    <a:srgbClr val="EEC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96" autoAdjust="0"/>
    <p:restoredTop sz="71715" autoAdjust="0"/>
  </p:normalViewPr>
  <p:slideViewPr>
    <p:cSldViewPr>
      <p:cViewPr>
        <p:scale>
          <a:sx n="100" d="100"/>
          <a:sy n="100" d="100"/>
        </p:scale>
        <p:origin x="888" y="240"/>
      </p:cViewPr>
      <p:guideLst>
        <p:guide orient="horz" pos="2160"/>
        <p:guide pos="2880"/>
      </p:guideLst>
    </p:cSldViewPr>
  </p:slideViewPr>
  <p:outlineViewPr>
    <p:cViewPr>
      <p:scale>
        <a:sx n="33" d="100"/>
        <a:sy n="33" d="100"/>
      </p:scale>
      <p:origin x="0" y="-88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109" d="100"/>
          <a:sy n="109" d="100"/>
        </p:scale>
        <p:origin x="20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kevincha/Dropbox/meetings/industry_meetings/intel/isra-LIS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_Worksheet2.xlsx"/><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oleObject" Target="../embeddings/oleObject1.bin"/><Relationship Id="rId1" Type="http://schemas.microsoft.com/office/2011/relationships/chartStyle" Target="style4.xml"/><Relationship Id="rId2"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55689913761"/>
          <c:y val="0.060670146280881"/>
          <c:w val="0.765071944131983"/>
          <c:h val="0.82168520198915"/>
        </c:manualLayout>
      </c:layout>
      <c:barChart>
        <c:barDir val="col"/>
        <c:grouping val="clustered"/>
        <c:varyColors val="0"/>
        <c:ser>
          <c:idx val="0"/>
          <c:order val="0"/>
          <c:tx>
            <c:v>RowClone</c:v>
          </c:tx>
          <c:spPr>
            <a:solidFill>
              <a:schemeClr val="bg1">
                <a:lumMod val="65000"/>
              </a:schemeClr>
            </a:solidFill>
            <a:ln>
              <a:noFill/>
            </a:ln>
            <a:effectLst/>
          </c:spPr>
          <c:invertIfNegative val="0"/>
          <c:cat>
            <c:strRef>
              <c:f>'clone results'!$X$61:$X$62</c:f>
              <c:strCache>
                <c:ptCount val="2"/>
                <c:pt idx="0">
                  <c:v>WS Improvement</c:v>
                </c:pt>
                <c:pt idx="1">
                  <c:v>DRAM Energy Reduction</c:v>
                </c:pt>
              </c:strCache>
            </c:strRef>
          </c:cat>
          <c:val>
            <c:numRef>
              <c:f>'clone results'!$Y$61:$Y$62</c:f>
              <c:numCache>
                <c:formatCode>General</c:formatCode>
                <c:ptCount val="2"/>
                <c:pt idx="0">
                  <c:v>-23.96069538926682</c:v>
                </c:pt>
                <c:pt idx="1">
                  <c:v>5.1182</c:v>
                </c:pt>
              </c:numCache>
            </c:numRef>
          </c:val>
        </c:ser>
        <c:ser>
          <c:idx val="1"/>
          <c:order val="1"/>
          <c:tx>
            <c:v>RISC</c:v>
          </c:tx>
          <c:spPr>
            <a:solidFill>
              <a:schemeClr val="accent1">
                <a:lumMod val="75000"/>
              </a:schemeClr>
            </a:solidFill>
            <a:ln>
              <a:noFill/>
            </a:ln>
            <a:effectLst/>
          </c:spPr>
          <c:invertIfNegative val="0"/>
          <c:cat>
            <c:strRef>
              <c:f>'clone results'!$X$61:$X$62</c:f>
              <c:strCache>
                <c:ptCount val="2"/>
                <c:pt idx="0">
                  <c:v>WS Improvement</c:v>
                </c:pt>
                <c:pt idx="1">
                  <c:v>DRAM Energy Reduction</c:v>
                </c:pt>
              </c:strCache>
            </c:strRef>
          </c:cat>
          <c:val>
            <c:numRef>
              <c:f>'clone results'!$AA$61:$AA$62</c:f>
              <c:numCache>
                <c:formatCode>General</c:formatCode>
                <c:ptCount val="2"/>
                <c:pt idx="0">
                  <c:v>66.2</c:v>
                </c:pt>
                <c:pt idx="1">
                  <c:v>55.47</c:v>
                </c:pt>
              </c:numCache>
            </c:numRef>
          </c:val>
        </c:ser>
        <c:dLbls>
          <c:showLegendKey val="0"/>
          <c:showVal val="0"/>
          <c:showCatName val="0"/>
          <c:showSerName val="0"/>
          <c:showPercent val="0"/>
          <c:showBubbleSize val="0"/>
        </c:dLbls>
        <c:gapWidth val="219"/>
        <c:overlap val="-27"/>
        <c:axId val="-2111359024"/>
        <c:axId val="-2111353200"/>
      </c:barChart>
      <c:catAx>
        <c:axId val="-211135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800" b="0" i="0" u="none" strike="noStrike" kern="1200" baseline="0">
                <a:solidFill>
                  <a:schemeClr val="tx1">
                    <a:lumMod val="65000"/>
                    <a:lumOff val="35000"/>
                  </a:schemeClr>
                </a:solidFill>
                <a:latin typeface="Gill Sans MT" charset="0"/>
                <a:ea typeface="Gill Sans MT" charset="0"/>
                <a:cs typeface="Gill Sans MT" charset="0"/>
              </a:defRPr>
            </a:pPr>
            <a:endParaRPr lang="en-US"/>
          </a:p>
        </c:txPr>
        <c:crossAx val="-2111353200"/>
        <c:crosses val="autoZero"/>
        <c:auto val="1"/>
        <c:lblAlgn val="ctr"/>
        <c:lblOffset val="1000"/>
        <c:noMultiLvlLbl val="0"/>
      </c:catAx>
      <c:valAx>
        <c:axId val="-2111353200"/>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Gill Sans MT" charset="0"/>
                    <a:ea typeface="Gill Sans MT" charset="0"/>
                    <a:cs typeface="Gill Sans MT" charset="0"/>
                  </a:defRPr>
                </a:pPr>
                <a:r>
                  <a:rPr lang="en-US"/>
                  <a:t>Over Baseline (%)</a:t>
                </a:r>
              </a:p>
            </c:rich>
          </c:tx>
          <c:layout>
            <c:manualLayout>
              <c:xMode val="edge"/>
              <c:yMode val="edge"/>
              <c:x val="0.00338266310461192"/>
              <c:y val="0.187183886147758"/>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Gill Sans MT" charset="0"/>
                  <a:ea typeface="Gill Sans MT" charset="0"/>
                  <a:cs typeface="Gill Sans MT"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Gill Sans MT" charset="0"/>
                <a:ea typeface="Gill Sans MT" charset="0"/>
                <a:cs typeface="Gill Sans MT" charset="0"/>
              </a:defRPr>
            </a:pPr>
            <a:endParaRPr lang="en-US"/>
          </a:p>
        </c:txPr>
        <c:crossAx val="-2111359024"/>
        <c:crosses val="autoZero"/>
        <c:crossBetween val="between"/>
        <c:majorUnit val="15.0"/>
      </c:valAx>
      <c:spPr>
        <a:noFill/>
        <a:ln>
          <a:noFill/>
        </a:ln>
        <a:effectLst/>
      </c:spPr>
    </c:plotArea>
    <c:legend>
      <c:legendPos val="r"/>
      <c:layout>
        <c:manualLayout>
          <c:xMode val="edge"/>
          <c:yMode val="edge"/>
          <c:x val="0.478834353960673"/>
          <c:y val="0.000970225237875652"/>
          <c:w val="0.4845450023819"/>
          <c:h val="0.10792787857564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charset="0"/>
              <a:ea typeface="Gill Sans MT" charset="0"/>
              <a:cs typeface="Gill Sans MT"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latin typeface="Gill Sans MT" charset="0"/>
          <a:ea typeface="Gill Sans MT" charset="0"/>
          <a:cs typeface="Gill Sans MT"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08520809899"/>
          <c:y val="0.0445068866685851"/>
          <c:w val="0.723127694975628"/>
          <c:h val="0.856133197043912"/>
        </c:manualLayout>
      </c:layout>
      <c:lineChart>
        <c:grouping val="standard"/>
        <c:varyColors val="0"/>
        <c:ser>
          <c:idx val="2"/>
          <c:order val="2"/>
          <c:tx>
            <c:v>VILLA</c:v>
          </c:tx>
          <c:spPr>
            <a:ln w="63500" cap="rnd">
              <a:solidFill>
                <a:srgbClr val="00B050"/>
              </a:solidFill>
              <a:round/>
            </a:ln>
            <a:effectLst/>
          </c:spPr>
          <c:marker>
            <c:symbol val="none"/>
          </c:marker>
          <c:val>
            <c:numRef>
              <c:f>scurves!$F$49:$BC$49</c:f>
              <c:numCache>
                <c:formatCode>General</c:formatCode>
                <c:ptCount val="50"/>
                <c:pt idx="0">
                  <c:v>0.999141294186</c:v>
                </c:pt>
                <c:pt idx="1">
                  <c:v>1.00493415189</c:v>
                </c:pt>
                <c:pt idx="2">
                  <c:v>1.01028615347</c:v>
                </c:pt>
                <c:pt idx="3">
                  <c:v>1.0140463429</c:v>
                </c:pt>
                <c:pt idx="4">
                  <c:v>1.01511355122</c:v>
                </c:pt>
                <c:pt idx="5">
                  <c:v>1.01891197396</c:v>
                </c:pt>
                <c:pt idx="6">
                  <c:v>1.01898769583</c:v>
                </c:pt>
                <c:pt idx="7">
                  <c:v>1.01994269403</c:v>
                </c:pt>
                <c:pt idx="8">
                  <c:v>1.02041827846</c:v>
                </c:pt>
                <c:pt idx="9">
                  <c:v>1.02060293806</c:v>
                </c:pt>
                <c:pt idx="10">
                  <c:v>1.02064415993</c:v>
                </c:pt>
                <c:pt idx="11">
                  <c:v>1.02175865167</c:v>
                </c:pt>
                <c:pt idx="12">
                  <c:v>1.0222267643</c:v>
                </c:pt>
                <c:pt idx="13">
                  <c:v>1.02245993998</c:v>
                </c:pt>
                <c:pt idx="14">
                  <c:v>1.02280278304</c:v>
                </c:pt>
                <c:pt idx="15">
                  <c:v>1.02290158961</c:v>
                </c:pt>
                <c:pt idx="16">
                  <c:v>1.02416631246</c:v>
                </c:pt>
                <c:pt idx="17">
                  <c:v>1.02494810286</c:v>
                </c:pt>
                <c:pt idx="18">
                  <c:v>1.02527012335</c:v>
                </c:pt>
                <c:pt idx="19">
                  <c:v>1.02719667181</c:v>
                </c:pt>
                <c:pt idx="20">
                  <c:v>1.02807589773</c:v>
                </c:pt>
                <c:pt idx="21">
                  <c:v>1.0296758831</c:v>
                </c:pt>
                <c:pt idx="22">
                  <c:v>1.02985061563</c:v>
                </c:pt>
                <c:pt idx="23">
                  <c:v>1.03041196109</c:v>
                </c:pt>
                <c:pt idx="24">
                  <c:v>1.03620231067</c:v>
                </c:pt>
                <c:pt idx="25">
                  <c:v>1.03942433937</c:v>
                </c:pt>
                <c:pt idx="26">
                  <c:v>1.04611323227</c:v>
                </c:pt>
                <c:pt idx="27">
                  <c:v>1.04614029986</c:v>
                </c:pt>
                <c:pt idx="28">
                  <c:v>1.05183874542</c:v>
                </c:pt>
                <c:pt idx="29">
                  <c:v>1.05202208026</c:v>
                </c:pt>
                <c:pt idx="30">
                  <c:v>1.05396981424</c:v>
                </c:pt>
                <c:pt idx="31">
                  <c:v>1.06102157217</c:v>
                </c:pt>
                <c:pt idx="32">
                  <c:v>1.06219201575</c:v>
                </c:pt>
                <c:pt idx="33">
                  <c:v>1.06422107035</c:v>
                </c:pt>
                <c:pt idx="34">
                  <c:v>1.06464894547</c:v>
                </c:pt>
                <c:pt idx="35">
                  <c:v>1.07140695787</c:v>
                </c:pt>
                <c:pt idx="36">
                  <c:v>1.07499895299</c:v>
                </c:pt>
                <c:pt idx="37">
                  <c:v>1.07541161529</c:v>
                </c:pt>
                <c:pt idx="38">
                  <c:v>1.07818458659</c:v>
                </c:pt>
                <c:pt idx="39">
                  <c:v>1.08157772261</c:v>
                </c:pt>
                <c:pt idx="40">
                  <c:v>1.08232490543</c:v>
                </c:pt>
                <c:pt idx="41">
                  <c:v>1.08386246757</c:v>
                </c:pt>
                <c:pt idx="42">
                  <c:v>1.08925971187</c:v>
                </c:pt>
                <c:pt idx="43">
                  <c:v>1.10175474289</c:v>
                </c:pt>
                <c:pt idx="44">
                  <c:v>1.10265060393</c:v>
                </c:pt>
                <c:pt idx="45">
                  <c:v>1.10391156782</c:v>
                </c:pt>
                <c:pt idx="46">
                  <c:v>1.11201865515</c:v>
                </c:pt>
                <c:pt idx="47">
                  <c:v>1.13339194553</c:v>
                </c:pt>
                <c:pt idx="48">
                  <c:v>1.14456548055</c:v>
                </c:pt>
                <c:pt idx="49">
                  <c:v>1.16052553053</c:v>
                </c:pt>
              </c:numCache>
            </c:numRef>
          </c:val>
          <c:smooth val="0"/>
        </c:ser>
        <c:ser>
          <c:idx val="0"/>
          <c:order val="3"/>
          <c:tx>
            <c:v>Baseline</c:v>
          </c:tx>
          <c:spPr>
            <a:ln w="47625" cap="rnd">
              <a:solidFill>
                <a:schemeClr val="tx1"/>
              </a:solidFill>
              <a:round/>
            </a:ln>
            <a:effectLst/>
          </c:spPr>
          <c:marker>
            <c:symbol val="none"/>
          </c:marker>
          <c:val>
            <c:numRef>
              <c:f>scurves!$F$11:$BC$11</c:f>
              <c:numCache>
                <c:formatCode>General</c:formatCode>
                <c:ptCount val="5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numCache>
            </c:numRef>
          </c:val>
          <c:smooth val="0"/>
        </c:ser>
        <c:dLbls>
          <c:showLegendKey val="0"/>
          <c:showVal val="0"/>
          <c:showCatName val="0"/>
          <c:showSerName val="0"/>
          <c:showPercent val="0"/>
          <c:showBubbleSize val="0"/>
        </c:dLbls>
        <c:marker val="1"/>
        <c:smooth val="0"/>
        <c:axId val="-2105685600"/>
        <c:axId val="-2105976880"/>
        <c:extLst>
          <c:ext xmlns:c15="http://schemas.microsoft.com/office/drawing/2012/chart" uri="{02D57815-91ED-43cb-92C2-25804820EDAC}">
            <c15:filteredLineSeries>
              <c15:ser>
                <c:idx val="1"/>
                <c:order val="1"/>
                <c:tx>
                  <c:v>LIP</c:v>
                </c:tx>
                <c:spPr>
                  <a:ln w="63500" cap="rnd">
                    <a:solidFill>
                      <a:schemeClr val="accent2"/>
                    </a:solidFill>
                    <a:round/>
                  </a:ln>
                  <a:effectLst/>
                </c:spPr>
                <c:marker>
                  <c:symbol val="none"/>
                </c:marker>
                <c:val>
                  <c:numRef>
                    <c:extLst>
                      <c:ext uri="{02D57815-91ED-43cb-92C2-25804820EDAC}">
                        <c15:formulaRef>
                          <c15:sqref>scurves!$F$13:$BC$13</c15:sqref>
                        </c15:formulaRef>
                      </c:ext>
                    </c:extLst>
                    <c:numCache>
                      <c:formatCode>General</c:formatCode>
                      <c:ptCount val="50"/>
                      <c:pt idx="0">
                        <c:v>1.02965934359</c:v>
                      </c:pt>
                      <c:pt idx="1">
                        <c:v>1.03281559536</c:v>
                      </c:pt>
                      <c:pt idx="2">
                        <c:v>1.03558943311</c:v>
                      </c:pt>
                      <c:pt idx="3">
                        <c:v>1.04476990343</c:v>
                      </c:pt>
                      <c:pt idx="4">
                        <c:v>1.04636161186</c:v>
                      </c:pt>
                      <c:pt idx="5">
                        <c:v>1.05214307617</c:v>
                      </c:pt>
                      <c:pt idx="6">
                        <c:v>1.05610929478</c:v>
                      </c:pt>
                      <c:pt idx="7">
                        <c:v>1.057628552019999</c:v>
                      </c:pt>
                      <c:pt idx="8">
                        <c:v>1.05850040269</c:v>
                      </c:pt>
                      <c:pt idx="9">
                        <c:v>1.06187178328</c:v>
                      </c:pt>
                      <c:pt idx="10">
                        <c:v>1.06220432641</c:v>
                      </c:pt>
                      <c:pt idx="11">
                        <c:v>1.06245477464</c:v>
                      </c:pt>
                      <c:pt idx="12">
                        <c:v>1.06421237149</c:v>
                      </c:pt>
                      <c:pt idx="13">
                        <c:v>1.06561546449</c:v>
                      </c:pt>
                      <c:pt idx="14">
                        <c:v>1.06748853106</c:v>
                      </c:pt>
                      <c:pt idx="15">
                        <c:v>1.07055394012</c:v>
                      </c:pt>
                      <c:pt idx="16">
                        <c:v>1.07062022574</c:v>
                      </c:pt>
                      <c:pt idx="17">
                        <c:v>1.07242549759</c:v>
                      </c:pt>
                      <c:pt idx="18">
                        <c:v>1.07269754576</c:v>
                      </c:pt>
                      <c:pt idx="19">
                        <c:v>1.07313932253</c:v>
                      </c:pt>
                      <c:pt idx="20">
                        <c:v>1.07402411892</c:v>
                      </c:pt>
                      <c:pt idx="21">
                        <c:v>1.07412962567</c:v>
                      </c:pt>
                      <c:pt idx="22">
                        <c:v>1.07516410141</c:v>
                      </c:pt>
                      <c:pt idx="23">
                        <c:v>1.07981711511</c:v>
                      </c:pt>
                      <c:pt idx="24">
                        <c:v>1.08038215015</c:v>
                      </c:pt>
                      <c:pt idx="25">
                        <c:v>1.08387277254</c:v>
                      </c:pt>
                      <c:pt idx="26">
                        <c:v>1.08618015897</c:v>
                      </c:pt>
                      <c:pt idx="27">
                        <c:v>1.08658386323</c:v>
                      </c:pt>
                      <c:pt idx="28">
                        <c:v>1.08781804671</c:v>
                      </c:pt>
                      <c:pt idx="29">
                        <c:v>1.08856367358</c:v>
                      </c:pt>
                      <c:pt idx="30">
                        <c:v>1.08927699616</c:v>
                      </c:pt>
                      <c:pt idx="31">
                        <c:v>1.09065768699</c:v>
                      </c:pt>
                      <c:pt idx="32">
                        <c:v>1.09075341393</c:v>
                      </c:pt>
                      <c:pt idx="33">
                        <c:v>1.09180684652</c:v>
                      </c:pt>
                      <c:pt idx="34">
                        <c:v>1.09206152298</c:v>
                      </c:pt>
                      <c:pt idx="35">
                        <c:v>1.09313383372</c:v>
                      </c:pt>
                      <c:pt idx="36">
                        <c:v>1.09394511026</c:v>
                      </c:pt>
                      <c:pt idx="37">
                        <c:v>1.09663919703</c:v>
                      </c:pt>
                      <c:pt idx="38">
                        <c:v>1.0974031417</c:v>
                      </c:pt>
                      <c:pt idx="39">
                        <c:v>1.09793001443</c:v>
                      </c:pt>
                      <c:pt idx="40">
                        <c:v>1.10088284052</c:v>
                      </c:pt>
                      <c:pt idx="41">
                        <c:v>1.10807919198</c:v>
                      </c:pt>
                      <c:pt idx="42">
                        <c:v>1.10902615226</c:v>
                      </c:pt>
                      <c:pt idx="43">
                        <c:v>1.10962451619</c:v>
                      </c:pt>
                      <c:pt idx="44">
                        <c:v>1.11486669986</c:v>
                      </c:pt>
                      <c:pt idx="45">
                        <c:v>1.115071292369999</c:v>
                      </c:pt>
                      <c:pt idx="46">
                        <c:v>1.12283448865</c:v>
                      </c:pt>
                      <c:pt idx="47">
                        <c:v>1.12473816424</c:v>
                      </c:pt>
                      <c:pt idx="48">
                        <c:v>1.13116757825</c:v>
                      </c:pt>
                      <c:pt idx="49">
                        <c:v>1.13182382365</c:v>
                      </c:pt>
                    </c:numCache>
                  </c:numRef>
                </c:val>
                <c:smooth val="0"/>
              </c15:ser>
            </c15:filteredLineSeries>
          </c:ext>
        </c:extLst>
      </c:lineChart>
      <c:lineChart>
        <c:grouping val="standard"/>
        <c:varyColors val="0"/>
        <c:ser>
          <c:idx val="3"/>
          <c:order val="0"/>
          <c:tx>
            <c:v>VILLA Cache Hit Rate</c:v>
          </c:tx>
          <c:spPr>
            <a:ln w="31750" cap="rnd">
              <a:solidFill>
                <a:sysClr val="windowText" lastClr="000000">
                  <a:lumMod val="65000"/>
                  <a:lumOff val="35000"/>
                </a:sysClr>
              </a:solidFill>
              <a:prstDash val="sysDash"/>
              <a:round/>
            </a:ln>
            <a:effectLst/>
          </c:spPr>
          <c:marker>
            <c:symbol val="none"/>
          </c:marker>
          <c:val>
            <c:numRef>
              <c:f>scurves!$F$46:$BC$46</c:f>
              <c:numCache>
                <c:formatCode>General</c:formatCode>
                <c:ptCount val="50"/>
                <c:pt idx="0">
                  <c:v>0.8</c:v>
                </c:pt>
                <c:pt idx="1">
                  <c:v>8.3</c:v>
                </c:pt>
                <c:pt idx="2">
                  <c:v>16.3</c:v>
                </c:pt>
                <c:pt idx="3">
                  <c:v>8.700000000000001</c:v>
                </c:pt>
                <c:pt idx="4">
                  <c:v>14.4</c:v>
                </c:pt>
                <c:pt idx="5">
                  <c:v>16.7</c:v>
                </c:pt>
                <c:pt idx="6">
                  <c:v>21.5</c:v>
                </c:pt>
                <c:pt idx="7">
                  <c:v>8.0</c:v>
                </c:pt>
                <c:pt idx="8">
                  <c:v>23.0</c:v>
                </c:pt>
                <c:pt idx="9">
                  <c:v>16.7</c:v>
                </c:pt>
                <c:pt idx="10">
                  <c:v>32.8</c:v>
                </c:pt>
                <c:pt idx="11">
                  <c:v>15.4</c:v>
                </c:pt>
                <c:pt idx="12">
                  <c:v>16.8</c:v>
                </c:pt>
                <c:pt idx="13">
                  <c:v>26.5</c:v>
                </c:pt>
                <c:pt idx="14">
                  <c:v>18.8</c:v>
                </c:pt>
                <c:pt idx="15">
                  <c:v>26.7</c:v>
                </c:pt>
                <c:pt idx="16">
                  <c:v>23.1</c:v>
                </c:pt>
                <c:pt idx="17">
                  <c:v>29.2</c:v>
                </c:pt>
                <c:pt idx="18">
                  <c:v>19.4</c:v>
                </c:pt>
                <c:pt idx="19">
                  <c:v>18.3</c:v>
                </c:pt>
                <c:pt idx="20">
                  <c:v>20.1</c:v>
                </c:pt>
                <c:pt idx="21">
                  <c:v>30.7</c:v>
                </c:pt>
                <c:pt idx="22">
                  <c:v>23.0</c:v>
                </c:pt>
                <c:pt idx="23">
                  <c:v>24.7</c:v>
                </c:pt>
                <c:pt idx="24">
                  <c:v>18.6</c:v>
                </c:pt>
                <c:pt idx="25">
                  <c:v>26.6</c:v>
                </c:pt>
                <c:pt idx="26">
                  <c:v>40.2</c:v>
                </c:pt>
                <c:pt idx="27">
                  <c:v>36.2</c:v>
                </c:pt>
                <c:pt idx="28">
                  <c:v>39.7</c:v>
                </c:pt>
                <c:pt idx="29">
                  <c:v>33.8</c:v>
                </c:pt>
                <c:pt idx="30">
                  <c:v>50.1</c:v>
                </c:pt>
                <c:pt idx="31">
                  <c:v>39.2</c:v>
                </c:pt>
                <c:pt idx="32">
                  <c:v>33.7</c:v>
                </c:pt>
                <c:pt idx="33">
                  <c:v>38.0</c:v>
                </c:pt>
                <c:pt idx="34">
                  <c:v>41.5</c:v>
                </c:pt>
                <c:pt idx="35">
                  <c:v>43.1</c:v>
                </c:pt>
                <c:pt idx="36">
                  <c:v>38.4</c:v>
                </c:pt>
                <c:pt idx="37">
                  <c:v>41.6</c:v>
                </c:pt>
                <c:pt idx="38">
                  <c:v>43.9</c:v>
                </c:pt>
                <c:pt idx="39">
                  <c:v>40.4</c:v>
                </c:pt>
                <c:pt idx="40">
                  <c:v>52.9</c:v>
                </c:pt>
                <c:pt idx="41">
                  <c:v>35.4</c:v>
                </c:pt>
                <c:pt idx="42">
                  <c:v>37.6</c:v>
                </c:pt>
                <c:pt idx="43">
                  <c:v>45.9</c:v>
                </c:pt>
                <c:pt idx="44">
                  <c:v>49.8</c:v>
                </c:pt>
                <c:pt idx="45">
                  <c:v>49.9</c:v>
                </c:pt>
                <c:pt idx="46">
                  <c:v>61.3</c:v>
                </c:pt>
                <c:pt idx="47">
                  <c:v>52.7</c:v>
                </c:pt>
                <c:pt idx="48">
                  <c:v>64.9</c:v>
                </c:pt>
                <c:pt idx="49">
                  <c:v>69.1</c:v>
                </c:pt>
              </c:numCache>
            </c:numRef>
          </c:val>
          <c:smooth val="0"/>
        </c:ser>
        <c:dLbls>
          <c:showLegendKey val="0"/>
          <c:showVal val="0"/>
          <c:showCatName val="0"/>
          <c:showSerName val="0"/>
          <c:showPercent val="0"/>
          <c:showBubbleSize val="0"/>
        </c:dLbls>
        <c:marker val="1"/>
        <c:smooth val="0"/>
        <c:axId val="-2107877840"/>
        <c:axId val="-2108056800"/>
      </c:lineChart>
      <c:catAx>
        <c:axId val="-2105685600"/>
        <c:scaling>
          <c:orientation val="minMax"/>
        </c:scaling>
        <c:delete val="1"/>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panose="020B0502020104020203" pitchFamily="34" charset="0"/>
                    <a:ea typeface="+mn-ea"/>
                    <a:cs typeface="+mn-cs"/>
                  </a:defRPr>
                </a:pPr>
                <a:r>
                  <a:rPr lang="en-US" dirty="0"/>
                  <a:t>Workloads (50)</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crossAx val="-2105976880"/>
        <c:crosses val="autoZero"/>
        <c:auto val="1"/>
        <c:lblAlgn val="ctr"/>
        <c:lblOffset val="100"/>
        <c:noMultiLvlLbl val="0"/>
      </c:catAx>
      <c:valAx>
        <c:axId val="-2105976880"/>
        <c:scaling>
          <c:orientation val="minMax"/>
          <c:max val="1.165"/>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r>
                  <a:rPr lang="en-US" sz="2400"/>
                  <a:t>Normalized Speedup</a:t>
                </a:r>
              </a:p>
            </c:rich>
          </c:tx>
          <c:layout>
            <c:manualLayout>
              <c:xMode val="edge"/>
              <c:yMode val="edge"/>
              <c:x val="0.000181971529462387"/>
              <c:y val="0.11385380332410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105685600"/>
        <c:crosses val="autoZero"/>
        <c:crossBetween val="between"/>
      </c:valAx>
      <c:valAx>
        <c:axId val="-2108056800"/>
        <c:scaling>
          <c:orientation val="minMax"/>
        </c:scaling>
        <c:delete val="0"/>
        <c:axPos val="r"/>
        <c:title>
          <c:tx>
            <c:rich>
              <a:bodyPr rot="5400000" spcFirstLastPara="1" vertOverflow="ellipsis"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r>
                  <a:rPr lang="en-US" sz="2400" dirty="0" smtClean="0">
                    <a:solidFill>
                      <a:schemeClr val="tx1">
                        <a:lumMod val="65000"/>
                        <a:lumOff val="35000"/>
                      </a:schemeClr>
                    </a:solidFill>
                  </a:rPr>
                  <a:t>VILLA Cache </a:t>
                </a:r>
                <a:r>
                  <a:rPr lang="en-US" sz="2400" dirty="0">
                    <a:solidFill>
                      <a:schemeClr val="tx1">
                        <a:lumMod val="65000"/>
                        <a:lumOff val="35000"/>
                      </a:schemeClr>
                    </a:solidFill>
                  </a:rPr>
                  <a:t>Hit Rate (%)</a:t>
                </a:r>
              </a:p>
            </c:rich>
          </c:tx>
          <c:layout>
            <c:manualLayout>
              <c:xMode val="edge"/>
              <c:yMode val="edge"/>
              <c:x val="0.954122023809524"/>
              <c:y val="0.154610490660244"/>
            </c:manualLayout>
          </c:layout>
          <c:overlay val="0"/>
          <c:spPr>
            <a:noFill/>
            <a:ln>
              <a:noFill/>
            </a:ln>
            <a:effectLst/>
          </c:spPr>
          <c:txPr>
            <a:bodyPr rot="5400000" spcFirstLastPara="1" vertOverflow="ellipsis"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107877840"/>
        <c:crosses val="max"/>
        <c:crossBetween val="between"/>
      </c:valAx>
      <c:catAx>
        <c:axId val="-2107877840"/>
        <c:scaling>
          <c:orientation val="minMax"/>
        </c:scaling>
        <c:delete val="1"/>
        <c:axPos val="b"/>
        <c:majorTickMark val="out"/>
        <c:minorTickMark val="none"/>
        <c:tickLblPos val="nextTo"/>
        <c:crossAx val="-2108056800"/>
        <c:crosses val="autoZero"/>
        <c:auto val="1"/>
        <c:lblAlgn val="ctr"/>
        <c:lblOffset val="100"/>
        <c:noMultiLvlLbl val="0"/>
      </c:catAx>
      <c:spPr>
        <a:noFill/>
        <a:ln>
          <a:noFill/>
        </a:ln>
        <a:effectLst/>
      </c:spPr>
    </c:plotArea>
    <c:legend>
      <c:legendPos val="r"/>
      <c:legendEntry>
        <c:idx val="1"/>
        <c:delete val="1"/>
      </c:legendEntry>
      <c:layout>
        <c:manualLayout>
          <c:xMode val="edge"/>
          <c:yMode val="edge"/>
          <c:x val="0.150647028496438"/>
          <c:y val="0.0824107016115022"/>
          <c:w val="0.440126781027372"/>
          <c:h val="0.21623176044507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2800">
          <a:latin typeface="Gill Sans MT" panose="020B05020201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08520809899"/>
          <c:y val="0.0445068866685851"/>
          <c:w val="0.723127694975628"/>
          <c:h val="0.856133197043912"/>
        </c:manualLayout>
      </c:layout>
      <c:lineChart>
        <c:grouping val="standard"/>
        <c:varyColors val="0"/>
        <c:ser>
          <c:idx val="1"/>
          <c:order val="1"/>
          <c:tx>
            <c:v>LIP</c:v>
          </c:tx>
          <c:spPr>
            <a:ln w="63500" cap="rnd">
              <a:solidFill>
                <a:schemeClr val="accent2"/>
              </a:solidFill>
              <a:round/>
            </a:ln>
            <a:effectLst/>
          </c:spPr>
          <c:marker>
            <c:symbol val="none"/>
          </c:marker>
          <c:val>
            <c:numRef>
              <c:f>scurves!$F$13:$BC$13</c:f>
              <c:numCache>
                <c:formatCode>General</c:formatCode>
                <c:ptCount val="50"/>
                <c:pt idx="0">
                  <c:v>1.02965934359</c:v>
                </c:pt>
                <c:pt idx="1">
                  <c:v>1.03281559536</c:v>
                </c:pt>
                <c:pt idx="2">
                  <c:v>1.03558943311</c:v>
                </c:pt>
                <c:pt idx="3">
                  <c:v>1.04476990343</c:v>
                </c:pt>
                <c:pt idx="4">
                  <c:v>1.04636161186</c:v>
                </c:pt>
                <c:pt idx="5">
                  <c:v>1.05214307617</c:v>
                </c:pt>
                <c:pt idx="6">
                  <c:v>1.05610929478</c:v>
                </c:pt>
                <c:pt idx="7">
                  <c:v>1.057628552019999</c:v>
                </c:pt>
                <c:pt idx="8">
                  <c:v>1.05850040269</c:v>
                </c:pt>
                <c:pt idx="9">
                  <c:v>1.06187178328</c:v>
                </c:pt>
                <c:pt idx="10">
                  <c:v>1.06220432641</c:v>
                </c:pt>
                <c:pt idx="11">
                  <c:v>1.06245477464</c:v>
                </c:pt>
                <c:pt idx="12">
                  <c:v>1.06421237149</c:v>
                </c:pt>
                <c:pt idx="13">
                  <c:v>1.06561546449</c:v>
                </c:pt>
                <c:pt idx="14">
                  <c:v>1.06748853106</c:v>
                </c:pt>
                <c:pt idx="15">
                  <c:v>1.07055394012</c:v>
                </c:pt>
                <c:pt idx="16">
                  <c:v>1.07062022574</c:v>
                </c:pt>
                <c:pt idx="17">
                  <c:v>1.07242549759</c:v>
                </c:pt>
                <c:pt idx="18">
                  <c:v>1.07269754576</c:v>
                </c:pt>
                <c:pt idx="19">
                  <c:v>1.07313932253</c:v>
                </c:pt>
                <c:pt idx="20">
                  <c:v>1.07402411892</c:v>
                </c:pt>
                <c:pt idx="21">
                  <c:v>1.07412962567</c:v>
                </c:pt>
                <c:pt idx="22">
                  <c:v>1.07516410141</c:v>
                </c:pt>
                <c:pt idx="23">
                  <c:v>1.07981711511</c:v>
                </c:pt>
                <c:pt idx="24">
                  <c:v>1.08038215015</c:v>
                </c:pt>
                <c:pt idx="25">
                  <c:v>1.08387277254</c:v>
                </c:pt>
                <c:pt idx="26">
                  <c:v>1.08618015897</c:v>
                </c:pt>
                <c:pt idx="27">
                  <c:v>1.08658386323</c:v>
                </c:pt>
                <c:pt idx="28">
                  <c:v>1.08781804671</c:v>
                </c:pt>
                <c:pt idx="29">
                  <c:v>1.08856367358</c:v>
                </c:pt>
                <c:pt idx="30">
                  <c:v>1.08927699616</c:v>
                </c:pt>
                <c:pt idx="31">
                  <c:v>1.09065768699</c:v>
                </c:pt>
                <c:pt idx="32">
                  <c:v>1.09075341393</c:v>
                </c:pt>
                <c:pt idx="33">
                  <c:v>1.09180684652</c:v>
                </c:pt>
                <c:pt idx="34">
                  <c:v>1.09206152298</c:v>
                </c:pt>
                <c:pt idx="35">
                  <c:v>1.09313383372</c:v>
                </c:pt>
                <c:pt idx="36">
                  <c:v>1.09394511026</c:v>
                </c:pt>
                <c:pt idx="37">
                  <c:v>1.09663919703</c:v>
                </c:pt>
                <c:pt idx="38">
                  <c:v>1.0974031417</c:v>
                </c:pt>
                <c:pt idx="39">
                  <c:v>1.09793001443</c:v>
                </c:pt>
                <c:pt idx="40">
                  <c:v>1.10088284052</c:v>
                </c:pt>
                <c:pt idx="41">
                  <c:v>1.10807919198</c:v>
                </c:pt>
                <c:pt idx="42">
                  <c:v>1.10902615226</c:v>
                </c:pt>
                <c:pt idx="43">
                  <c:v>1.10962451619</c:v>
                </c:pt>
                <c:pt idx="44">
                  <c:v>1.11486669986</c:v>
                </c:pt>
                <c:pt idx="45">
                  <c:v>1.115071292369999</c:v>
                </c:pt>
                <c:pt idx="46">
                  <c:v>1.12283448865</c:v>
                </c:pt>
                <c:pt idx="47">
                  <c:v>1.12473816424</c:v>
                </c:pt>
                <c:pt idx="48">
                  <c:v>1.13116757825</c:v>
                </c:pt>
                <c:pt idx="49">
                  <c:v>1.13182382365</c:v>
                </c:pt>
              </c:numCache>
            </c:numRef>
          </c:val>
          <c:smooth val="0"/>
        </c:ser>
        <c:ser>
          <c:idx val="0"/>
          <c:order val="3"/>
          <c:tx>
            <c:v>Baseline</c:v>
          </c:tx>
          <c:spPr>
            <a:ln w="47625" cap="rnd">
              <a:solidFill>
                <a:schemeClr val="tx1"/>
              </a:solidFill>
              <a:round/>
            </a:ln>
            <a:effectLst/>
          </c:spPr>
          <c:marker>
            <c:symbol val="none"/>
          </c:marker>
          <c:val>
            <c:numRef>
              <c:f>scurves!$F$11:$BC$11</c:f>
              <c:numCache>
                <c:formatCode>General</c:formatCode>
                <c:ptCount val="5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numCache>
            </c:numRef>
          </c:val>
          <c:smooth val="0"/>
        </c:ser>
        <c:dLbls>
          <c:showLegendKey val="0"/>
          <c:showVal val="0"/>
          <c:showCatName val="0"/>
          <c:showSerName val="0"/>
          <c:showPercent val="0"/>
          <c:showBubbleSize val="0"/>
        </c:dLbls>
        <c:marker val="1"/>
        <c:smooth val="0"/>
        <c:axId val="-2075205952"/>
        <c:axId val="-2075603904"/>
        <c:extLst>
          <c:ext xmlns:c15="http://schemas.microsoft.com/office/drawing/2012/chart" uri="{02D57815-91ED-43cb-92C2-25804820EDAC}">
            <c15:filteredLineSeries>
              <c15:ser>
                <c:idx val="2"/>
                <c:order val="2"/>
                <c:tx>
                  <c:v>VILLA</c:v>
                </c:tx>
                <c:spPr>
                  <a:ln w="63500" cap="rnd">
                    <a:solidFill>
                      <a:srgbClr val="00B050"/>
                    </a:solidFill>
                    <a:round/>
                  </a:ln>
                  <a:effectLst/>
                </c:spPr>
                <c:marker>
                  <c:symbol val="none"/>
                </c:marker>
                <c:val>
                  <c:numRef>
                    <c:extLst>
                      <c:ext uri="{02D57815-91ED-43cb-92C2-25804820EDAC}">
                        <c15:formulaRef>
                          <c15:sqref>scurves!$F$49:$BC$49</c15:sqref>
                        </c15:formulaRef>
                      </c:ext>
                    </c:extLst>
                    <c:numCache>
                      <c:formatCode>General</c:formatCode>
                      <c:ptCount val="50"/>
                      <c:pt idx="0">
                        <c:v>0.999141294186</c:v>
                      </c:pt>
                      <c:pt idx="1">
                        <c:v>1.00493415189</c:v>
                      </c:pt>
                      <c:pt idx="2">
                        <c:v>1.01028615347</c:v>
                      </c:pt>
                      <c:pt idx="3">
                        <c:v>1.0140463429</c:v>
                      </c:pt>
                      <c:pt idx="4">
                        <c:v>1.01511355122</c:v>
                      </c:pt>
                      <c:pt idx="5">
                        <c:v>1.01891197396</c:v>
                      </c:pt>
                      <c:pt idx="6">
                        <c:v>1.01898769583</c:v>
                      </c:pt>
                      <c:pt idx="7">
                        <c:v>1.01994269403</c:v>
                      </c:pt>
                      <c:pt idx="8">
                        <c:v>1.02041827846</c:v>
                      </c:pt>
                      <c:pt idx="9">
                        <c:v>1.02060293806</c:v>
                      </c:pt>
                      <c:pt idx="10">
                        <c:v>1.02064415993</c:v>
                      </c:pt>
                      <c:pt idx="11">
                        <c:v>1.02175865167</c:v>
                      </c:pt>
                      <c:pt idx="12">
                        <c:v>1.0222267643</c:v>
                      </c:pt>
                      <c:pt idx="13">
                        <c:v>1.02245993998</c:v>
                      </c:pt>
                      <c:pt idx="14">
                        <c:v>1.02280278304</c:v>
                      </c:pt>
                      <c:pt idx="15">
                        <c:v>1.02290158961</c:v>
                      </c:pt>
                      <c:pt idx="16">
                        <c:v>1.02416631246</c:v>
                      </c:pt>
                      <c:pt idx="17">
                        <c:v>1.02494810286</c:v>
                      </c:pt>
                      <c:pt idx="18">
                        <c:v>1.02527012335</c:v>
                      </c:pt>
                      <c:pt idx="19">
                        <c:v>1.02719667181</c:v>
                      </c:pt>
                      <c:pt idx="20">
                        <c:v>1.02807589773</c:v>
                      </c:pt>
                      <c:pt idx="21">
                        <c:v>1.0296758831</c:v>
                      </c:pt>
                      <c:pt idx="22">
                        <c:v>1.02985061563</c:v>
                      </c:pt>
                      <c:pt idx="23">
                        <c:v>1.03041196109</c:v>
                      </c:pt>
                      <c:pt idx="24">
                        <c:v>1.03620231067</c:v>
                      </c:pt>
                      <c:pt idx="25">
                        <c:v>1.03942433937</c:v>
                      </c:pt>
                      <c:pt idx="26">
                        <c:v>1.04611323227</c:v>
                      </c:pt>
                      <c:pt idx="27">
                        <c:v>1.04614029986</c:v>
                      </c:pt>
                      <c:pt idx="28">
                        <c:v>1.05183874542</c:v>
                      </c:pt>
                      <c:pt idx="29">
                        <c:v>1.05202208026</c:v>
                      </c:pt>
                      <c:pt idx="30">
                        <c:v>1.05396981424</c:v>
                      </c:pt>
                      <c:pt idx="31">
                        <c:v>1.06102157217</c:v>
                      </c:pt>
                      <c:pt idx="32">
                        <c:v>1.06219201575</c:v>
                      </c:pt>
                      <c:pt idx="33">
                        <c:v>1.06422107035</c:v>
                      </c:pt>
                      <c:pt idx="34">
                        <c:v>1.06464894547</c:v>
                      </c:pt>
                      <c:pt idx="35">
                        <c:v>1.07140695787</c:v>
                      </c:pt>
                      <c:pt idx="36">
                        <c:v>1.07499895299</c:v>
                      </c:pt>
                      <c:pt idx="37">
                        <c:v>1.07541161529</c:v>
                      </c:pt>
                      <c:pt idx="38">
                        <c:v>1.07818458659</c:v>
                      </c:pt>
                      <c:pt idx="39">
                        <c:v>1.08157772261</c:v>
                      </c:pt>
                      <c:pt idx="40">
                        <c:v>1.08232490543</c:v>
                      </c:pt>
                      <c:pt idx="41">
                        <c:v>1.08386246757</c:v>
                      </c:pt>
                      <c:pt idx="42">
                        <c:v>1.08925971187</c:v>
                      </c:pt>
                      <c:pt idx="43">
                        <c:v>1.10175474289</c:v>
                      </c:pt>
                      <c:pt idx="44">
                        <c:v>1.10265060393</c:v>
                      </c:pt>
                      <c:pt idx="45">
                        <c:v>1.10391156782</c:v>
                      </c:pt>
                      <c:pt idx="46">
                        <c:v>1.11201865515</c:v>
                      </c:pt>
                      <c:pt idx="47">
                        <c:v>1.13339194553</c:v>
                      </c:pt>
                      <c:pt idx="48">
                        <c:v>1.14456548055</c:v>
                      </c:pt>
                      <c:pt idx="49">
                        <c:v>1.16052553053</c:v>
                      </c:pt>
                    </c:numCache>
                  </c:numRef>
                </c:val>
                <c:smooth val="0"/>
              </c15:ser>
            </c15:filteredLineSeries>
          </c:ext>
        </c:extLst>
      </c:lineChart>
      <c:lineChart>
        <c:grouping val="standard"/>
        <c:varyColors val="0"/>
        <c:dLbls>
          <c:showLegendKey val="0"/>
          <c:showVal val="0"/>
          <c:showCatName val="0"/>
          <c:showSerName val="0"/>
          <c:showPercent val="0"/>
          <c:showBubbleSize val="0"/>
        </c:dLbls>
        <c:marker val="1"/>
        <c:smooth val="0"/>
        <c:axId val="-2074489232"/>
        <c:axId val="-2074696800"/>
        <c:extLst>
          <c:ext xmlns:c15="http://schemas.microsoft.com/office/drawing/2012/chart" uri="{02D57815-91ED-43cb-92C2-25804820EDAC}">
            <c15:filteredLineSeries>
              <c15:ser>
                <c:idx val="3"/>
                <c:order val="0"/>
                <c:tx>
                  <c:v>VILLA Cache Hit Rate</c:v>
                </c:tx>
                <c:spPr>
                  <a:ln w="31750" cap="rnd">
                    <a:solidFill>
                      <a:schemeClr val="bg1">
                        <a:lumMod val="75000"/>
                      </a:schemeClr>
                    </a:solidFill>
                    <a:prstDash val="sysDash"/>
                    <a:round/>
                  </a:ln>
                  <a:effectLst/>
                </c:spPr>
                <c:marker>
                  <c:symbol val="none"/>
                </c:marker>
                <c:val>
                  <c:numRef>
                    <c:extLst>
                      <c:ext uri="{02D57815-91ED-43cb-92C2-25804820EDAC}">
                        <c15:formulaRef>
                          <c15:sqref>scurves!$F$46:$BC$46</c15:sqref>
                        </c15:formulaRef>
                      </c:ext>
                    </c:extLst>
                    <c:numCache>
                      <c:formatCode>General</c:formatCode>
                      <c:ptCount val="50"/>
                      <c:pt idx="0">
                        <c:v>0.8</c:v>
                      </c:pt>
                      <c:pt idx="1">
                        <c:v>8.3</c:v>
                      </c:pt>
                      <c:pt idx="2">
                        <c:v>16.3</c:v>
                      </c:pt>
                      <c:pt idx="3">
                        <c:v>8.700000000000001</c:v>
                      </c:pt>
                      <c:pt idx="4">
                        <c:v>14.4</c:v>
                      </c:pt>
                      <c:pt idx="5">
                        <c:v>16.7</c:v>
                      </c:pt>
                      <c:pt idx="6">
                        <c:v>21.5</c:v>
                      </c:pt>
                      <c:pt idx="7">
                        <c:v>8.0</c:v>
                      </c:pt>
                      <c:pt idx="8">
                        <c:v>23.0</c:v>
                      </c:pt>
                      <c:pt idx="9">
                        <c:v>16.7</c:v>
                      </c:pt>
                      <c:pt idx="10">
                        <c:v>32.8</c:v>
                      </c:pt>
                      <c:pt idx="11">
                        <c:v>15.4</c:v>
                      </c:pt>
                      <c:pt idx="12">
                        <c:v>16.8</c:v>
                      </c:pt>
                      <c:pt idx="13">
                        <c:v>26.5</c:v>
                      </c:pt>
                      <c:pt idx="14">
                        <c:v>18.8</c:v>
                      </c:pt>
                      <c:pt idx="15">
                        <c:v>26.7</c:v>
                      </c:pt>
                      <c:pt idx="16">
                        <c:v>23.1</c:v>
                      </c:pt>
                      <c:pt idx="17">
                        <c:v>29.2</c:v>
                      </c:pt>
                      <c:pt idx="18">
                        <c:v>19.4</c:v>
                      </c:pt>
                      <c:pt idx="19">
                        <c:v>18.3</c:v>
                      </c:pt>
                      <c:pt idx="20">
                        <c:v>20.1</c:v>
                      </c:pt>
                      <c:pt idx="21">
                        <c:v>30.7</c:v>
                      </c:pt>
                      <c:pt idx="22">
                        <c:v>23.0</c:v>
                      </c:pt>
                      <c:pt idx="23">
                        <c:v>24.7</c:v>
                      </c:pt>
                      <c:pt idx="24">
                        <c:v>18.6</c:v>
                      </c:pt>
                      <c:pt idx="25">
                        <c:v>26.6</c:v>
                      </c:pt>
                      <c:pt idx="26">
                        <c:v>40.2</c:v>
                      </c:pt>
                      <c:pt idx="27">
                        <c:v>36.2</c:v>
                      </c:pt>
                      <c:pt idx="28">
                        <c:v>39.7</c:v>
                      </c:pt>
                      <c:pt idx="29">
                        <c:v>33.8</c:v>
                      </c:pt>
                      <c:pt idx="30">
                        <c:v>50.1</c:v>
                      </c:pt>
                      <c:pt idx="31">
                        <c:v>39.2</c:v>
                      </c:pt>
                      <c:pt idx="32">
                        <c:v>33.7</c:v>
                      </c:pt>
                      <c:pt idx="33">
                        <c:v>38.0</c:v>
                      </c:pt>
                      <c:pt idx="34">
                        <c:v>41.5</c:v>
                      </c:pt>
                      <c:pt idx="35">
                        <c:v>43.1</c:v>
                      </c:pt>
                      <c:pt idx="36">
                        <c:v>38.4</c:v>
                      </c:pt>
                      <c:pt idx="37">
                        <c:v>41.6</c:v>
                      </c:pt>
                      <c:pt idx="38">
                        <c:v>43.9</c:v>
                      </c:pt>
                      <c:pt idx="39">
                        <c:v>40.4</c:v>
                      </c:pt>
                      <c:pt idx="40">
                        <c:v>52.9</c:v>
                      </c:pt>
                      <c:pt idx="41">
                        <c:v>35.4</c:v>
                      </c:pt>
                      <c:pt idx="42">
                        <c:v>37.6</c:v>
                      </c:pt>
                      <c:pt idx="43">
                        <c:v>45.9</c:v>
                      </c:pt>
                      <c:pt idx="44">
                        <c:v>49.8</c:v>
                      </c:pt>
                      <c:pt idx="45">
                        <c:v>49.9</c:v>
                      </c:pt>
                      <c:pt idx="46">
                        <c:v>61.3</c:v>
                      </c:pt>
                      <c:pt idx="47">
                        <c:v>52.7</c:v>
                      </c:pt>
                      <c:pt idx="48">
                        <c:v>64.9</c:v>
                      </c:pt>
                      <c:pt idx="49">
                        <c:v>69.1</c:v>
                      </c:pt>
                    </c:numCache>
                  </c:numRef>
                </c:val>
                <c:smooth val="0"/>
              </c15:ser>
            </c15:filteredLineSeries>
          </c:ext>
        </c:extLst>
      </c:lineChart>
      <c:catAx>
        <c:axId val="-2075205952"/>
        <c:scaling>
          <c:orientation val="minMax"/>
        </c:scaling>
        <c:delete val="1"/>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panose="020B0502020104020203" pitchFamily="34" charset="0"/>
                    <a:ea typeface="+mn-ea"/>
                    <a:cs typeface="+mn-cs"/>
                  </a:defRPr>
                </a:pPr>
                <a:r>
                  <a:rPr lang="en-US" dirty="0"/>
                  <a:t>Workloads (50)</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crossAx val="-2075603904"/>
        <c:crosses val="autoZero"/>
        <c:auto val="1"/>
        <c:lblAlgn val="ctr"/>
        <c:lblOffset val="100"/>
        <c:noMultiLvlLbl val="0"/>
      </c:catAx>
      <c:valAx>
        <c:axId val="-2075603904"/>
        <c:scaling>
          <c:orientation val="minMax"/>
          <c:max val="1.165"/>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r>
                  <a:rPr lang="en-US" sz="2400"/>
                  <a:t>Normalized Speedup</a:t>
                </a:r>
              </a:p>
            </c:rich>
          </c:tx>
          <c:layout>
            <c:manualLayout>
              <c:xMode val="edge"/>
              <c:yMode val="edge"/>
              <c:x val="0.000181971529462387"/>
              <c:y val="0.11385380332410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075205952"/>
        <c:crosses val="autoZero"/>
        <c:crossBetween val="between"/>
      </c:valAx>
      <c:valAx>
        <c:axId val="-2074696800"/>
        <c:scaling>
          <c:orientation val="minMax"/>
        </c:scaling>
        <c:delete val="1"/>
        <c:axPos val="r"/>
        <c:numFmt formatCode="General" sourceLinked="1"/>
        <c:majorTickMark val="out"/>
        <c:minorTickMark val="none"/>
        <c:tickLblPos val="nextTo"/>
        <c:crossAx val="-2074489232"/>
        <c:crosses val="max"/>
        <c:crossBetween val="between"/>
      </c:valAx>
      <c:catAx>
        <c:axId val="-2074489232"/>
        <c:scaling>
          <c:orientation val="minMax"/>
        </c:scaling>
        <c:delete val="1"/>
        <c:axPos val="b"/>
        <c:majorTickMark val="out"/>
        <c:minorTickMark val="none"/>
        <c:tickLblPos val="nextTo"/>
        <c:crossAx val="-2074696800"/>
        <c:crosses val="autoZero"/>
        <c:auto val="1"/>
        <c:lblAlgn val="ctr"/>
        <c:lblOffset val="100"/>
        <c:noMultiLvlLbl val="0"/>
      </c:catAx>
      <c:spPr>
        <a:noFill/>
        <a:ln>
          <a:noFill/>
        </a:ln>
        <a:effectLst/>
      </c:spPr>
    </c:plotArea>
    <c:legend>
      <c:legendPos val="r"/>
      <c:legendEntry>
        <c:idx val="1"/>
        <c:delete val="1"/>
      </c:legendEntry>
      <c:layout>
        <c:manualLayout>
          <c:xMode val="edge"/>
          <c:yMode val="edge"/>
          <c:x val="0.133459528496438"/>
          <c:y val="0.0236449518027901"/>
          <c:w val="0.206616047994001"/>
          <c:h val="0.18079773301733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2800">
          <a:latin typeface="Gill Sans MT" panose="020B05020201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432857715622"/>
          <c:y val="0.167928268672502"/>
          <c:w val="0.833242914670411"/>
          <c:h val="0.595430477903163"/>
        </c:manualLayout>
      </c:layout>
      <c:scatterChart>
        <c:scatterStyle val="lineMarker"/>
        <c:varyColors val="0"/>
        <c:ser>
          <c:idx val="1"/>
          <c:order val="0"/>
          <c:tx>
            <c:v>RISC</c:v>
          </c:tx>
          <c:spPr>
            <a:ln w="25400" cap="rnd">
              <a:noFill/>
              <a:round/>
            </a:ln>
            <a:effectLst/>
          </c:spPr>
          <c:marker>
            <c:symbol val="diamond"/>
            <c:size val="37"/>
            <c:spPr>
              <a:solidFill>
                <a:srgbClr val="FFFF00"/>
              </a:solidFill>
              <a:ln w="12700">
                <a:solidFill>
                  <a:sysClr val="window" lastClr="FFFFFF">
                    <a:lumMod val="50000"/>
                  </a:sysClr>
                </a:solidFill>
              </a:ln>
              <a:effectLst/>
            </c:spPr>
          </c:marker>
          <c:xVal>
            <c:numRef>
              <c:f>'[isra-LISA.xlsx]copy'!$F$3:$F$5</c:f>
              <c:numCache>
                <c:formatCode>General</c:formatCode>
                <c:ptCount val="3"/>
                <c:pt idx="0">
                  <c:v>148.5</c:v>
                </c:pt>
                <c:pt idx="1">
                  <c:v>196.5</c:v>
                </c:pt>
                <c:pt idx="2">
                  <c:v>260.5</c:v>
                </c:pt>
              </c:numCache>
            </c:numRef>
          </c:xVal>
          <c:yVal>
            <c:numRef>
              <c:f>'[isra-LISA.xlsx]copy'!$G$3:$G$5</c:f>
              <c:numCache>
                <c:formatCode>General</c:formatCode>
                <c:ptCount val="3"/>
                <c:pt idx="0">
                  <c:v>0.09</c:v>
                </c:pt>
                <c:pt idx="1">
                  <c:v>0.12</c:v>
                </c:pt>
                <c:pt idx="2">
                  <c:v>0.17</c:v>
                </c:pt>
              </c:numCache>
            </c:numRef>
          </c:yVal>
          <c:smooth val="0"/>
        </c:ser>
        <c:ser>
          <c:idx val="0"/>
          <c:order val="1"/>
          <c:tx>
            <c:v>RowClone [MICRO'13]</c:v>
          </c:tx>
          <c:spPr>
            <a:ln w="19050" cap="rnd">
              <a:solidFill>
                <a:sysClr val="windowText" lastClr="000000">
                  <a:lumMod val="50000"/>
                  <a:lumOff val="50000"/>
                </a:sysClr>
              </a:solidFill>
              <a:round/>
            </a:ln>
            <a:effectLst/>
          </c:spPr>
          <c:marker>
            <c:symbol val="square"/>
            <c:size val="30"/>
            <c:spPr>
              <a:solidFill>
                <a:srgbClr val="F79646"/>
              </a:solidFill>
              <a:ln w="12700">
                <a:solidFill>
                  <a:sysClr val="windowText" lastClr="000000">
                    <a:lumMod val="50000"/>
                    <a:lumOff val="50000"/>
                  </a:sysClr>
                </a:solidFill>
              </a:ln>
              <a:effectLst/>
            </c:spPr>
          </c:marker>
          <c:xVal>
            <c:numRef>
              <c:f>'[isra-LISA.xlsx]copy'!$C$3:$C$5</c:f>
              <c:numCache>
                <c:formatCode>General</c:formatCode>
                <c:ptCount val="3"/>
                <c:pt idx="2">
                  <c:v>1363.75</c:v>
                </c:pt>
              </c:numCache>
            </c:numRef>
          </c:xVal>
          <c:yVal>
            <c:numRef>
              <c:f>'[isra-LISA.xlsx]copy'!$D$3:$D$5</c:f>
              <c:numCache>
                <c:formatCode>General</c:formatCode>
                <c:ptCount val="3"/>
                <c:pt idx="2">
                  <c:v>4.33</c:v>
                </c:pt>
              </c:numCache>
            </c:numRef>
          </c:yVal>
          <c:smooth val="0"/>
        </c:ser>
        <c:ser>
          <c:idx val="2"/>
          <c:order val="2"/>
          <c:tx>
            <c:v>memcpy (baseline)</c:v>
          </c:tx>
          <c:spPr>
            <a:ln w="25400" cap="rnd">
              <a:solidFill>
                <a:sysClr val="windowText" lastClr="000000">
                  <a:lumMod val="50000"/>
                  <a:lumOff val="50000"/>
                </a:sysClr>
              </a:solidFill>
              <a:round/>
            </a:ln>
            <a:effectLst/>
          </c:spPr>
          <c:marker>
            <c:symbol val="circle"/>
            <c:size val="30"/>
            <c:spPr>
              <a:solidFill>
                <a:srgbClr val="1F497D">
                  <a:lumMod val="40000"/>
                  <a:lumOff val="60000"/>
                </a:srgbClr>
              </a:solidFill>
              <a:ln w="12700">
                <a:solidFill>
                  <a:sysClr val="windowText" lastClr="000000">
                    <a:lumMod val="50000"/>
                    <a:lumOff val="50000"/>
                  </a:sysClr>
                </a:solidFill>
              </a:ln>
              <a:effectLst/>
            </c:spPr>
          </c:marker>
          <c:xVal>
            <c:numRef>
              <c:f>'[isra-LISA.xlsx]copy'!$I$3</c:f>
              <c:numCache>
                <c:formatCode>General</c:formatCode>
                <c:ptCount val="1"/>
                <c:pt idx="0">
                  <c:v>1366.26</c:v>
                </c:pt>
              </c:numCache>
            </c:numRef>
          </c:xVal>
          <c:yVal>
            <c:numRef>
              <c:f>'[isra-LISA.xlsx]copy'!$J$3</c:f>
              <c:numCache>
                <c:formatCode>General</c:formatCode>
                <c:ptCount val="1"/>
                <c:pt idx="0">
                  <c:v>6.2</c:v>
                </c:pt>
              </c:numCache>
            </c:numRef>
          </c:yVal>
          <c:smooth val="0"/>
        </c:ser>
        <c:dLbls>
          <c:showLegendKey val="0"/>
          <c:showVal val="0"/>
          <c:showCatName val="0"/>
          <c:showSerName val="0"/>
          <c:showPercent val="0"/>
          <c:showBubbleSize val="0"/>
        </c:dLbls>
        <c:axId val="-2082965840"/>
        <c:axId val="-2082988832"/>
      </c:scatterChart>
      <c:valAx>
        <c:axId val="-2082965840"/>
        <c:scaling>
          <c:orientation val="minMax"/>
          <c:max val="14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r>
                  <a:rPr lang="en-US"/>
                  <a:t>Latency (ns)</a:t>
                </a:r>
              </a:p>
            </c:rich>
          </c:tx>
          <c:layout>
            <c:manualLayout>
              <c:xMode val="edge"/>
              <c:yMode val="edge"/>
              <c:x val="0.432887576552931"/>
              <c:y val="0.9018285214348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tailEnd type="triangle" w="lg" len="lg"/>
          </a:ln>
          <a:effectLst/>
        </c:spPr>
        <c:txPr>
          <a:bodyPr rot="-6000000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endParaRPr lang="en-US"/>
          </a:p>
        </c:txPr>
        <c:crossAx val="-2082988832"/>
        <c:crosses val="autoZero"/>
        <c:crossBetween val="midCat"/>
        <c:majorUnit val="200.0"/>
      </c:valAx>
      <c:valAx>
        <c:axId val="-208298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r>
                  <a:rPr lang="en-US" dirty="0" smtClean="0"/>
                  <a:t>DRAM Energy </a:t>
                </a:r>
                <a:r>
                  <a:rPr lang="en-US" dirty="0"/>
                  <a:t>(µJ)</a:t>
                </a:r>
              </a:p>
            </c:rich>
          </c:tx>
          <c:layout>
            <c:manualLayout>
              <c:xMode val="edge"/>
              <c:yMode val="edge"/>
              <c:x val="0.0"/>
              <c:y val="0.23701271796471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tailEnd type="triangle" w="lg" len="lg"/>
          </a:ln>
          <a:effectLst/>
        </c:spPr>
        <c:txPr>
          <a:bodyPr rot="-6000000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endParaRPr lang="en-US"/>
          </a:p>
        </c:txPr>
        <c:crossAx val="-2082965840"/>
        <c:crosses val="autoZero"/>
        <c:crossBetween val="midCat"/>
      </c:valAx>
      <c:spPr>
        <a:noFill/>
        <a:ln>
          <a:noFill/>
        </a:ln>
        <a:effectLst/>
      </c:spPr>
    </c:plotArea>
    <c:legend>
      <c:legendPos val="r"/>
      <c:layout>
        <c:manualLayout>
          <c:xMode val="edge"/>
          <c:yMode val="edge"/>
          <c:x val="0.0889389616031378"/>
          <c:y val="0.0416042495013072"/>
          <c:w val="0.883726183192078"/>
          <c:h val="0.099852806347204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chemeClr val="tx1"/>
          </a:solidFill>
          <a:latin typeface="Gill Sans MT" panose="020B05020201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C1DCFED-A1D8-524F-8691-64366B4F15E0}" type="datetimeFigureOut">
              <a:rPr lang="en-US" smtClean="0"/>
              <a:t>3/16/16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0943AAD-6A11-DA43-B221-C418B62A2AAE}" type="slidenum">
              <a:rPr lang="en-US" smtClean="0"/>
              <a:t>‹#›</a:t>
            </a:fld>
            <a:endParaRPr lang="en-US"/>
          </a:p>
        </p:txBody>
      </p:sp>
    </p:spTree>
    <p:extLst>
      <p:ext uri="{BB962C8B-B14F-4D97-AF65-F5344CB8AC3E}">
        <p14:creationId xmlns:p14="http://schemas.microsoft.com/office/powerpoint/2010/main" val="2101517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42767A8-4BC0-4B1C-8943-65C75CA72AC4}" type="datetimeFigureOut">
              <a:rPr lang="en-US" smtClean="0"/>
              <a:pPr/>
              <a:t>3/16/16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5259C2D-02FE-4C64-AD33-18B082577A5F}" type="slidenum">
              <a:rPr lang="en-US" smtClean="0"/>
              <a:pPr/>
              <a:t>‹#›</a:t>
            </a:fld>
            <a:endParaRPr lang="en-US"/>
          </a:p>
        </p:txBody>
      </p:sp>
    </p:spTree>
    <p:extLst>
      <p:ext uri="{BB962C8B-B14F-4D97-AF65-F5344CB8AC3E}">
        <p14:creationId xmlns:p14="http://schemas.microsoft.com/office/powerpoint/2010/main" val="426556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1</a:t>
            </a:fld>
            <a:endParaRPr lang="en-US"/>
          </a:p>
        </p:txBody>
      </p:sp>
    </p:spTree>
    <p:extLst>
      <p:ext uri="{BB962C8B-B14F-4D97-AF65-F5344CB8AC3E}">
        <p14:creationId xmlns:p14="http://schemas.microsoft.com/office/powerpoint/2010/main" val="158203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10</a:t>
            </a:fld>
            <a:endParaRPr lang="en-US"/>
          </a:p>
        </p:txBody>
      </p:sp>
    </p:spTree>
    <p:extLst>
      <p:ext uri="{BB962C8B-B14F-4D97-AF65-F5344CB8AC3E}">
        <p14:creationId xmlns:p14="http://schemas.microsoft.com/office/powerpoint/2010/main" val="422729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11</a:t>
            </a:fld>
            <a:endParaRPr lang="en-US"/>
          </a:p>
        </p:txBody>
      </p:sp>
    </p:spTree>
    <p:extLst>
      <p:ext uri="{BB962C8B-B14F-4D97-AF65-F5344CB8AC3E}">
        <p14:creationId xmlns:p14="http://schemas.microsoft.com/office/powerpoint/2010/main" val="164353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12</a:t>
            </a:fld>
            <a:endParaRPr lang="en-US"/>
          </a:p>
        </p:txBody>
      </p:sp>
    </p:spTree>
    <p:extLst>
      <p:ext uri="{BB962C8B-B14F-4D97-AF65-F5344CB8AC3E}">
        <p14:creationId xmlns:p14="http://schemas.microsoft.com/office/powerpoint/2010/main" val="225264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13</a:t>
            </a:fld>
            <a:endParaRPr lang="en-US"/>
          </a:p>
        </p:txBody>
      </p:sp>
    </p:spTree>
    <p:extLst>
      <p:ext uri="{BB962C8B-B14F-4D97-AF65-F5344CB8AC3E}">
        <p14:creationId xmlns:p14="http://schemas.microsoft.com/office/powerpoint/2010/main" val="170715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14</a:t>
            </a:fld>
            <a:endParaRPr lang="en-US"/>
          </a:p>
        </p:txBody>
      </p:sp>
    </p:spTree>
    <p:extLst>
      <p:ext uri="{BB962C8B-B14F-4D97-AF65-F5344CB8AC3E}">
        <p14:creationId xmlns:p14="http://schemas.microsoft.com/office/powerpoint/2010/main" val="245358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15</a:t>
            </a:fld>
            <a:endParaRPr lang="en-US"/>
          </a:p>
        </p:txBody>
      </p:sp>
    </p:spTree>
    <p:extLst>
      <p:ext uri="{BB962C8B-B14F-4D97-AF65-F5344CB8AC3E}">
        <p14:creationId xmlns:p14="http://schemas.microsoft.com/office/powerpoint/2010/main" val="118158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16</a:t>
            </a:fld>
            <a:endParaRPr lang="en-US"/>
          </a:p>
        </p:txBody>
      </p:sp>
    </p:spTree>
    <p:extLst>
      <p:ext uri="{BB962C8B-B14F-4D97-AF65-F5344CB8AC3E}">
        <p14:creationId xmlns:p14="http://schemas.microsoft.com/office/powerpoint/2010/main" val="1109449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17</a:t>
            </a:fld>
            <a:endParaRPr lang="en-US"/>
          </a:p>
        </p:txBody>
      </p:sp>
    </p:spTree>
    <p:extLst>
      <p:ext uri="{BB962C8B-B14F-4D97-AF65-F5344CB8AC3E}">
        <p14:creationId xmlns:p14="http://schemas.microsoft.com/office/powerpoint/2010/main" val="1590324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18</a:t>
            </a:fld>
            <a:endParaRPr lang="en-US"/>
          </a:p>
        </p:txBody>
      </p:sp>
    </p:spTree>
    <p:extLst>
      <p:ext uri="{BB962C8B-B14F-4D97-AF65-F5344CB8AC3E}">
        <p14:creationId xmlns:p14="http://schemas.microsoft.com/office/powerpoint/2010/main" val="815099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19</a:t>
            </a:fld>
            <a:endParaRPr lang="en-US"/>
          </a:p>
        </p:txBody>
      </p:sp>
    </p:spTree>
    <p:extLst>
      <p:ext uri="{BB962C8B-B14F-4D97-AF65-F5344CB8AC3E}">
        <p14:creationId xmlns:p14="http://schemas.microsoft.com/office/powerpoint/2010/main" val="121867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2</a:t>
            </a:fld>
            <a:endParaRPr lang="en-US"/>
          </a:p>
        </p:txBody>
      </p:sp>
    </p:spTree>
    <p:extLst>
      <p:ext uri="{BB962C8B-B14F-4D97-AF65-F5344CB8AC3E}">
        <p14:creationId xmlns:p14="http://schemas.microsoft.com/office/powerpoint/2010/main" val="2968962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20</a:t>
            </a:fld>
            <a:endParaRPr lang="en-US"/>
          </a:p>
        </p:txBody>
      </p:sp>
    </p:spTree>
    <p:extLst>
      <p:ext uri="{BB962C8B-B14F-4D97-AF65-F5344CB8AC3E}">
        <p14:creationId xmlns:p14="http://schemas.microsoft.com/office/powerpoint/2010/main" val="316952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21</a:t>
            </a:fld>
            <a:endParaRPr lang="en-US"/>
          </a:p>
        </p:txBody>
      </p:sp>
    </p:spTree>
    <p:extLst>
      <p:ext uri="{BB962C8B-B14F-4D97-AF65-F5344CB8AC3E}">
        <p14:creationId xmlns:p14="http://schemas.microsoft.com/office/powerpoint/2010/main" val="302379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22</a:t>
            </a:fld>
            <a:endParaRPr lang="en-US"/>
          </a:p>
        </p:txBody>
      </p:sp>
    </p:spTree>
    <p:extLst>
      <p:ext uri="{BB962C8B-B14F-4D97-AF65-F5344CB8AC3E}">
        <p14:creationId xmlns:p14="http://schemas.microsoft.com/office/powerpoint/2010/main" val="357667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23</a:t>
            </a:fld>
            <a:endParaRPr lang="en-US"/>
          </a:p>
        </p:txBody>
      </p:sp>
    </p:spTree>
    <p:extLst>
      <p:ext uri="{BB962C8B-B14F-4D97-AF65-F5344CB8AC3E}">
        <p14:creationId xmlns:p14="http://schemas.microsoft.com/office/powerpoint/2010/main" val="268088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24</a:t>
            </a:fld>
            <a:endParaRPr lang="en-US"/>
          </a:p>
        </p:txBody>
      </p:sp>
    </p:spTree>
    <p:extLst>
      <p:ext uri="{BB962C8B-B14F-4D97-AF65-F5344CB8AC3E}">
        <p14:creationId xmlns:p14="http://schemas.microsoft.com/office/powerpoint/2010/main" val="1897084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25</a:t>
            </a:fld>
            <a:endParaRPr lang="en-US"/>
          </a:p>
        </p:txBody>
      </p:sp>
    </p:spTree>
    <p:extLst>
      <p:ext uri="{BB962C8B-B14F-4D97-AF65-F5344CB8AC3E}">
        <p14:creationId xmlns:p14="http://schemas.microsoft.com/office/powerpoint/2010/main" val="219566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28</a:t>
            </a:fld>
            <a:endParaRPr lang="en-US"/>
          </a:p>
        </p:txBody>
      </p:sp>
    </p:spTree>
    <p:extLst>
      <p:ext uri="{BB962C8B-B14F-4D97-AF65-F5344CB8AC3E}">
        <p14:creationId xmlns:p14="http://schemas.microsoft.com/office/powerpoint/2010/main" val="608380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29</a:t>
            </a:fld>
            <a:endParaRPr lang="en-US"/>
          </a:p>
        </p:txBody>
      </p:sp>
    </p:spTree>
    <p:extLst>
      <p:ext uri="{BB962C8B-B14F-4D97-AF65-F5344CB8AC3E}">
        <p14:creationId xmlns:p14="http://schemas.microsoft.com/office/powerpoint/2010/main" val="1658992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 from subarray 1 to 3. SA 1 is activated and the others are </a:t>
            </a:r>
            <a:r>
              <a:rPr lang="en-US" baseline="0" dirty="0" err="1" smtClean="0"/>
              <a:t>precharged</a:t>
            </a:r>
            <a:r>
              <a:rPr lang="en-US" baseline="0" dirty="0" smtClean="0"/>
              <a:t>. When the links are turned on, the sense amps of both </a:t>
            </a:r>
            <a:r>
              <a:rPr lang="en-US" baseline="0" dirty="0" err="1" smtClean="0"/>
              <a:t>sa</a:t>
            </a:r>
            <a:r>
              <a:rPr lang="en-US" baseline="0" dirty="0" smtClean="0"/>
              <a:t> 2 and 3 detects the charge difference and further amplify the bitline voltage levels. </a:t>
            </a:r>
          </a:p>
          <a:p>
            <a:endParaRPr lang="en-US" baseline="0" dirty="0" smtClean="0"/>
          </a:p>
          <a:p>
            <a:r>
              <a:rPr lang="en-US" baseline="0" dirty="0" smtClean="0"/>
              <a:t>We validated the RBM process with a circuit simulator using a 45nm library with </a:t>
            </a:r>
            <a:r>
              <a:rPr lang="en-US" baseline="0" dirty="0" err="1" smtClean="0"/>
              <a:t>worstcase</a:t>
            </a:r>
            <a:r>
              <a:rPr lang="en-US" baseline="0" dirty="0" smtClean="0"/>
              <a:t> cells and we model RC drop.</a:t>
            </a:r>
          </a:p>
          <a:p>
            <a:endParaRPr lang="en-US" baseline="0" dirty="0" smtClean="0"/>
          </a:p>
          <a:p>
            <a:r>
              <a:rPr lang="en-US" baseline="0" dirty="0" smtClean="0"/>
              <a:t>To be conservative, if we need to move data across more than 3 subarrays, we can simply invoke multiple RBMs. </a:t>
            </a:r>
          </a:p>
          <a:p>
            <a:endParaRPr lang="en-US" baseline="0" dirty="0" smtClean="0"/>
          </a:p>
          <a:p>
            <a:r>
              <a:rPr lang="en-US" baseline="0" dirty="0" smtClean="0"/>
              <a:t>Through our SPICE model, we show that RBM can move 4KB in 8ns. We also include 60% latency </a:t>
            </a:r>
            <a:r>
              <a:rPr lang="en-US" baseline="0" dirty="0" err="1" smtClean="0"/>
              <a:t>guardband</a:t>
            </a:r>
            <a:r>
              <a:rPr lang="en-US" baseline="0" dirty="0" smtClean="0"/>
              <a:t> to account for process and temperature variation. This translates to 500 GB/s bandwidth, 26x higher than a modern channel. All this comes at only 0.8% dram chip area overhead.</a:t>
            </a:r>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31</a:t>
            </a:fld>
            <a:endParaRPr lang="en-US"/>
          </a:p>
        </p:txBody>
      </p:sp>
    </p:spTree>
    <p:extLst>
      <p:ext uri="{BB962C8B-B14F-4D97-AF65-F5344CB8AC3E}">
        <p14:creationId xmlns:p14="http://schemas.microsoft.com/office/powerpoint/2010/main" val="3909132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’s a figure comparing the performance of different mechanisms on </a:t>
            </a:r>
            <a:r>
              <a:rPr lang="en-US" b="0" baseline="0" dirty="0" smtClean="0"/>
              <a:t>copying a row of data </a:t>
            </a:r>
            <a:r>
              <a:rPr lang="en-US" b="1" baseline="0" dirty="0" smtClean="0"/>
              <a:t>between two</a:t>
            </a:r>
            <a:r>
              <a:rPr lang="en-US" b="0" baseline="0" dirty="0" smtClean="0"/>
              <a:t> subarrays.</a:t>
            </a:r>
            <a:endParaRPr lang="en-US" baseline="0" dirty="0" smtClean="0"/>
          </a:p>
          <a:p>
            <a:endParaRPr lang="en-US" baseline="0" dirty="0" smtClean="0"/>
          </a:p>
          <a:p>
            <a:r>
              <a:rPr lang="en-US" baseline="0" dirty="0" smtClean="0"/>
              <a:t>We compare RISC to a prior work (</a:t>
            </a:r>
            <a:r>
              <a:rPr lang="en-US" baseline="0" dirty="0" err="1" smtClean="0"/>
              <a:t>RowClone</a:t>
            </a:r>
            <a:r>
              <a:rPr lang="en-US" baseline="0" dirty="0" smtClean="0"/>
              <a:t>) that also copies data inside DRAM, but is required to use the narrow DRAM internal data bus to transfer data. We also compare it to a </a:t>
            </a:r>
            <a:r>
              <a:rPr lang="en-US" b="0" baseline="0" dirty="0" smtClean="0"/>
              <a:t>baseline </a:t>
            </a:r>
            <a:r>
              <a:rPr lang="en-US" b="0" baseline="0" dirty="0" err="1" smtClean="0"/>
              <a:t>memcpy</a:t>
            </a:r>
            <a:r>
              <a:rPr lang="en-US" b="0" baseline="0" dirty="0" smtClean="0"/>
              <a:t> technique that transfers data across the memory channel.</a:t>
            </a:r>
            <a:endParaRPr lang="en-US" b="1" baseline="0" dirty="0" smtClean="0"/>
          </a:p>
          <a:p>
            <a:endParaRPr lang="en-US" b="1" baseline="0" dirty="0" smtClean="0"/>
          </a:p>
          <a:p>
            <a:r>
              <a:rPr lang="en-US" baseline="0" dirty="0" smtClean="0"/>
              <a:t>Y-axis is energy (lower better)</a:t>
            </a:r>
          </a:p>
          <a:p>
            <a:r>
              <a:rPr lang="en-US" baseline="0" dirty="0" smtClean="0"/>
              <a:t>X-axis is latency (lower better)</a:t>
            </a:r>
          </a:p>
          <a:p>
            <a:r>
              <a:rPr lang="en-US" baseline="0" dirty="0" smtClean="0"/>
              <a:t>The numbers on top of RISC show the hop count, which is the number of subarrays between source and destination.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though the performance degrades as the hop count increases, </a:t>
            </a:r>
          </a:p>
          <a:p>
            <a:r>
              <a:rPr lang="en-US" baseline="0" dirty="0" smtClean="0"/>
              <a:t>RISC reduces the latency by 9x and energy by 48x compared to (row clone) by copying data through the wide datapath, </a:t>
            </a:r>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32</a:t>
            </a:fld>
            <a:endParaRPr lang="en-US"/>
          </a:p>
        </p:txBody>
      </p:sp>
    </p:spTree>
    <p:extLst>
      <p:ext uri="{BB962C8B-B14F-4D97-AF65-F5344CB8AC3E}">
        <p14:creationId xmlns:p14="http://schemas.microsoft.com/office/powerpoint/2010/main" val="114847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3</a:t>
            </a:fld>
            <a:endParaRPr lang="en-US"/>
          </a:p>
        </p:txBody>
      </p:sp>
    </p:spTree>
    <p:extLst>
      <p:ext uri="{BB962C8B-B14F-4D97-AF65-F5344CB8AC3E}">
        <p14:creationId xmlns:p14="http://schemas.microsoft.com/office/powerpoint/2010/main" val="904162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34</a:t>
            </a:fld>
            <a:endParaRPr lang="en-US"/>
          </a:p>
        </p:txBody>
      </p:sp>
    </p:spTree>
    <p:extLst>
      <p:ext uri="{BB962C8B-B14F-4D97-AF65-F5344CB8AC3E}">
        <p14:creationId xmlns:p14="http://schemas.microsoft.com/office/powerpoint/2010/main" val="398583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introduction</a:t>
            </a:r>
            <a:r>
              <a:rPr lang="en-US" baseline="0" dirty="0" smtClean="0"/>
              <a:t>. </a:t>
            </a:r>
          </a:p>
          <a:p>
            <a:r>
              <a:rPr lang="en-US" baseline="0" dirty="0" smtClean="0"/>
              <a:t>Today, I’ll present …</a:t>
            </a:r>
          </a:p>
          <a:p>
            <a:r>
              <a:rPr lang="en-US" baseline="0" dirty="0" smtClean="0"/>
              <a:t>This a collaboration work done with my colleagues from CMU and Georgia Tech.</a:t>
            </a:r>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41</a:t>
            </a:fld>
            <a:endParaRPr lang="en-US"/>
          </a:p>
        </p:txBody>
      </p:sp>
    </p:spTree>
    <p:extLst>
      <p:ext uri="{BB962C8B-B14F-4D97-AF65-F5344CB8AC3E}">
        <p14:creationId xmlns:p14="http://schemas.microsoft.com/office/powerpoint/2010/main" val="1728001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 we examine</a:t>
            </a:r>
            <a:r>
              <a:rPr lang="en-US" baseline="0" dirty="0" smtClean="0"/>
              <a:t> for this application is that the pre time is limited by the drive strength of one precharge unit.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a figure of two </a:t>
            </a:r>
            <a:r>
              <a:rPr lang="en-US" baseline="0" dirty="0" err="1" smtClean="0"/>
              <a:t>Sas</a:t>
            </a:r>
            <a:r>
              <a:rPr lang="en-US" baseline="0" dirty="0" smtClean="0"/>
              <a:t> in a bank. The bottom SA is currently activated with a row and the top one is in precharge state. To precharge the bot </a:t>
            </a:r>
            <a:r>
              <a:rPr lang="en-US" baseline="0" dirty="0" err="1" smtClean="0"/>
              <a:t>sa</a:t>
            </a:r>
            <a:r>
              <a:rPr lang="en-US" baseline="0" dirty="0" smtClean="0"/>
              <a:t>, the MC sends a command to turn on the precharge units in the SA’s row buffer to begin the precharge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PU is responsible for an activated </a:t>
            </a:r>
            <a:r>
              <a:rPr lang="en-US" baseline="0" dirty="0" err="1" smtClean="0"/>
              <a:t>bitline</a:t>
            </a:r>
            <a:r>
              <a:rPr lang="en-US" baseline="0" dirty="0" smtClean="0"/>
              <a:t>. Therefore, the pre latency is bounded by the strength of a single precharge </a:t>
            </a:r>
            <a:r>
              <a:rPr lang="en-US" baseline="0" dirty="0" err="1" smtClean="0"/>
              <a:t>unnit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Since the bitlines can now be connected across subarrays using LISA, we propose LIP, to exploit LISA’ connectivity to accelerate the precharge operation of a subarray by using additional Pus from other subarrays.</a:t>
            </a:r>
          </a:p>
          <a:p>
            <a:endParaRPr lang="en-US" baseline="0" dirty="0" smtClean="0"/>
          </a:p>
          <a:p>
            <a:r>
              <a:rPr lang="en-US" baseline="0" dirty="0" smtClean="0"/>
              <a:t>Let me demonstrate the process. Here are the same two </a:t>
            </a:r>
            <a:r>
              <a:rPr lang="en-US" baseline="0" dirty="0" err="1" smtClean="0"/>
              <a:t>sas</a:t>
            </a:r>
            <a:r>
              <a:rPr lang="en-US" baseline="0" dirty="0" smtClean="0"/>
              <a:t> linked by </a:t>
            </a:r>
            <a:r>
              <a:rPr lang="en-US" baseline="0" dirty="0" err="1" smtClean="0"/>
              <a:t>lisa</a:t>
            </a:r>
            <a:r>
              <a:rPr lang="en-US" baseline="0" dirty="0" smtClean="0"/>
              <a:t>. </a:t>
            </a:r>
          </a:p>
          <a:p>
            <a:r>
              <a:rPr lang="en-US" baseline="0" dirty="0" smtClean="0"/>
              <a:t>The lip process begins by switching on the </a:t>
            </a:r>
            <a:r>
              <a:rPr lang="en-US" baseline="0" dirty="0" err="1" smtClean="0"/>
              <a:t>iso</a:t>
            </a:r>
            <a:r>
              <a:rPr lang="en-US" baseline="0" dirty="0" smtClean="0"/>
              <a:t> and enabling two Pus per column to simultaneously precharge one set of the activated bitlines, </a:t>
            </a:r>
            <a:br>
              <a:rPr lang="en-US" baseline="0" dirty="0" smtClean="0"/>
            </a:br>
            <a:r>
              <a:rPr lang="en-US" baseline="0" dirty="0" smtClean="0"/>
              <a:t>thus effectively reducing the precharge latency.</a:t>
            </a:r>
          </a:p>
          <a:p>
            <a:endParaRPr lang="en-US" baseline="0" dirty="0" smtClean="0"/>
          </a:p>
          <a:p>
            <a:r>
              <a:rPr lang="en-US" baseline="0" dirty="0" smtClean="0"/>
              <a:t>Our spice simulation shows that LIP reduces precharge latency by 63% and we add an additional 43% guardband for process and temperature variation.</a:t>
            </a:r>
          </a:p>
          <a:p>
            <a:endParaRPr lang="en-US" baseline="0" dirty="0" smtClean="0"/>
          </a:p>
          <a:p>
            <a:endParaRPr lang="en-US" baseline="0" dirty="0" smtClean="0"/>
          </a:p>
          <a:p>
            <a:r>
              <a:rPr lang="en-US" baseline="0" dirty="0" smtClean="0"/>
              <a:t>Our circuit simulation shows that LIP reduces the precharge latency by 63%</a:t>
            </a:r>
          </a:p>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42</a:t>
            </a:fld>
            <a:endParaRPr lang="en-US"/>
          </a:p>
        </p:txBody>
      </p:sp>
    </p:spTree>
    <p:extLst>
      <p:ext uri="{BB962C8B-B14F-4D97-AF65-F5344CB8AC3E}">
        <p14:creationId xmlns:p14="http://schemas.microsoft.com/office/powerpoint/2010/main" val="437886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start off with a summary of my talk today.</a:t>
            </a:r>
          </a:p>
          <a:p>
            <a:endParaRPr lang="en-US" baseline="0" dirty="0" smtClean="0"/>
          </a:p>
          <a:p>
            <a:r>
              <a:rPr lang="en-US" baseline="0" dirty="0" smtClean="0"/>
              <a:t>In today’s system, bulk data movement, the movement of 1000s/mils of bytes between two memory locations, is a key operation performed in many applications and operating systems today. The problem is that contemporary systems perform this movement inefficiently by transferring data back-and-forth b/w the </a:t>
            </a:r>
            <a:r>
              <a:rPr lang="en-US" baseline="0" dirty="0" err="1" smtClean="0"/>
              <a:t>cpu</a:t>
            </a:r>
            <a:r>
              <a:rPr lang="en-US" baseline="0" dirty="0" smtClean="0"/>
              <a:t> and memory. </a:t>
            </a:r>
          </a:p>
          <a:p>
            <a:endParaRPr lang="en-US" baseline="0" dirty="0" smtClean="0"/>
          </a:p>
          <a:p>
            <a:r>
              <a:rPr lang="en-US" baseline="0" dirty="0" smtClean="0"/>
              <a:t>A </a:t>
            </a:r>
            <a:r>
              <a:rPr lang="en-US" baseline="0" dirty="0" err="1" smtClean="0"/>
              <a:t>strawman</a:t>
            </a:r>
            <a:r>
              <a:rPr lang="en-US" baseline="0" dirty="0" smtClean="0"/>
              <a:t> approach to this problem is to simply move those bulk data inside dram without transferring them to CPU. However, we find this approach still inefficient and it incurs long latency and high energy. </a:t>
            </a:r>
          </a:p>
          <a:p>
            <a:r>
              <a:rPr lang="en-US" baseline="0" dirty="0" smtClean="0"/>
              <a:t>&lt;C&gt;This is because the connectivity inside DRAM is low, thus serializing bulk data movement.</a:t>
            </a:r>
          </a:p>
          <a:p>
            <a:endParaRPr lang="en-US" baseline="0" dirty="0" smtClean="0"/>
          </a:p>
          <a:p>
            <a:r>
              <a:rPr lang="en-US" baseline="0" dirty="0" smtClean="0"/>
              <a:t>To tackle this challenge, we introduce a new DRAM design, called LISA, that enables fast and energy efficient bulk data movement inside dram.</a:t>
            </a:r>
          </a:p>
          <a:p>
            <a:r>
              <a:rPr lang="en-US" baseline="0" dirty="0" smtClean="0"/>
              <a:t>The key idea is form a wide datapath within a dram chip by using low cost isolation transistors, which incur a small area overhead of 0.8%.</a:t>
            </a:r>
          </a:p>
          <a:p>
            <a:r>
              <a:rPr lang="en-US" baseline="0" dirty="0" smtClean="0"/>
              <a:t>Using this datapath, we can move a large amount of data inside DRAM efficiently.</a:t>
            </a:r>
          </a:p>
          <a:p>
            <a:endParaRPr lang="en-US" baseline="0" dirty="0" smtClean="0"/>
          </a:p>
          <a:p>
            <a:r>
              <a:rPr lang="en-US" baseline="0" dirty="0" smtClean="0"/>
              <a:t>As a DRAM substrate, LISA is versatile, enabling many new applications. </a:t>
            </a:r>
          </a:p>
          <a:p>
            <a:r>
              <a:rPr lang="en-US" baseline="0" dirty="0" smtClean="0"/>
              <a:t>We implement and evaluate three of them in detail. </a:t>
            </a:r>
          </a:p>
          <a:p>
            <a:endParaRPr lang="en-US" baseline="0" dirty="0" smtClean="0"/>
          </a:p>
          <a:p>
            <a:r>
              <a:rPr lang="en-US" baseline="0" dirty="0" smtClean="0"/>
              <a:t>The first one is a new mechanism that reduces latency and dram energy of bulk data copy. Our evaluations show that this mechanism xx on workloads that perform bulk data copy.</a:t>
            </a:r>
          </a:p>
          <a:p>
            <a:r>
              <a:rPr lang="en-US" baseline="0" dirty="0" smtClean="0"/>
              <a:t>The second one is a new in-DRAM caching scheme using a DRAM arch. whose rows have hetero access latencies. This improves average system performance by 5% across many general purpose workloads.</a:t>
            </a:r>
          </a:p>
          <a:p>
            <a:r>
              <a:rPr lang="en-US" baseline="0" dirty="0" smtClean="0"/>
              <a:t>Last but not least, we exploit </a:t>
            </a:r>
            <a:r>
              <a:rPr lang="en-US" baseline="0" dirty="0" err="1" smtClean="0"/>
              <a:t>lisa</a:t>
            </a:r>
            <a:r>
              <a:rPr lang="en-US" baseline="0" dirty="0" smtClean="0"/>
              <a:t> to accelerate the DRAM precharge operation, resulting in 8% system performance improvement on average across general workloads.</a:t>
            </a:r>
          </a:p>
          <a:p>
            <a:endParaRPr lang="en-US" baseline="0" dirty="0" smtClean="0"/>
          </a:p>
          <a:p>
            <a:r>
              <a:rPr lang="en-US" baseline="0" dirty="0" smtClean="0"/>
              <a:t>Now let’s take a look at bulk data movement in detail.</a:t>
            </a:r>
          </a:p>
          <a:p>
            <a:endParaRPr lang="en-US" baseline="0" dirty="0" smtClean="0"/>
          </a:p>
          <a:p>
            <a:r>
              <a:rPr lang="en-US" baseline="0" dirty="0" err="1" smtClean="0"/>
              <a:t>Trc</a:t>
            </a:r>
            <a:r>
              <a:rPr lang="en-US" baseline="0" dirty="0" smtClean="0"/>
              <a:t>=48.75/21.5</a:t>
            </a:r>
          </a:p>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43</a:t>
            </a:fld>
            <a:endParaRPr lang="en-US"/>
          </a:p>
        </p:txBody>
      </p:sp>
    </p:spTree>
    <p:extLst>
      <p:ext uri="{BB962C8B-B14F-4D97-AF65-F5344CB8AC3E}">
        <p14:creationId xmlns:p14="http://schemas.microsoft.com/office/powerpoint/2010/main" val="3257326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smtClean="0"/>
              <a:t>We make two major observations. </a:t>
            </a:r>
          </a:p>
          <a:p>
            <a:endParaRPr lang="en-US" dirty="0" smtClean="0"/>
          </a:p>
          <a:p>
            <a:pPr marL="228600" indent="-228600">
              <a:buAutoNum type="arabicPeriod"/>
            </a:pPr>
            <a:r>
              <a:rPr lang="en-US" baseline="0" dirty="0" smtClean="0"/>
              <a:t>The bitlines essentially serve as a row-wide bus. B/c </a:t>
            </a:r>
            <a:r>
              <a:rPr lang="en-US" dirty="0" smtClean="0"/>
              <a:t>Accessing</a:t>
            </a:r>
            <a:r>
              <a:rPr lang="en-US" baseline="0" dirty="0" smtClean="0"/>
              <a:t> data causes the entire row to transfer to its row buffers through the bitlines. </a:t>
            </a:r>
          </a:p>
          <a:p>
            <a:pPr marL="228600" indent="-228600">
              <a:buAutoNum type="arabicPeriod"/>
            </a:pPr>
            <a:endParaRPr lang="en-US" baseline="0" dirty="0" smtClean="0"/>
          </a:p>
          <a:p>
            <a:pPr marL="228600" indent="-228600">
              <a:buAutoNum type="arabicPeriod"/>
            </a:pPr>
            <a:r>
              <a:rPr lang="en-US" baseline="0" dirty="0" smtClean="0"/>
              <a:t>subarrays are placed in close proximity to each other, thus the bitlines are very close, but are not connected together.</a:t>
            </a:r>
          </a:p>
          <a:p>
            <a:pPr marL="228600" indent="-228600">
              <a:buAutoNum type="arabicPeriod"/>
            </a:pPr>
            <a:endParaRPr lang="en-US" baseline="0" dirty="0" smtClean="0"/>
          </a:p>
          <a:p>
            <a:pPr marL="0" indent="0">
              <a:buNone/>
            </a:pPr>
            <a:r>
              <a:rPr lang="en-US" baseline="0" dirty="0" smtClean="0"/>
              <a:t>Based on these two observations, we propose Low-Cost inter-linked subarrays (LISA), &lt;CLICK&gt;</a:t>
            </a:r>
          </a:p>
          <a:p>
            <a:pPr marL="0" indent="0">
              <a:buNone/>
            </a:pPr>
            <a:r>
              <a:rPr lang="en-US" baseline="0" dirty="0" smtClean="0"/>
              <a:t>that interconnects subarrays by linking their bitlines with </a:t>
            </a:r>
            <a:r>
              <a:rPr lang="en-US" baseline="0" dirty="0" err="1" smtClean="0"/>
              <a:t>iso</a:t>
            </a:r>
            <a:r>
              <a:rPr lang="en-US" baseline="0" dirty="0" smtClean="0"/>
              <a:t>. And we call each of these </a:t>
            </a:r>
            <a:r>
              <a:rPr lang="en-US" baseline="0" dirty="0" err="1" smtClean="0"/>
              <a:t>iso</a:t>
            </a:r>
            <a:r>
              <a:rPr lang="en-US" baseline="0" dirty="0" smtClean="0"/>
              <a:t> a </a:t>
            </a:r>
            <a:r>
              <a:rPr lang="en-US" baseline="0" dirty="0" err="1" smtClean="0"/>
              <a:t>lisa</a:t>
            </a:r>
            <a:r>
              <a:rPr lang="en-US" baseline="0" dirty="0" smtClean="0"/>
              <a:t> link</a:t>
            </a:r>
            <a:endParaRPr lang="en-US" dirty="0"/>
          </a:p>
        </p:txBody>
      </p:sp>
      <p:sp>
        <p:nvSpPr>
          <p:cNvPr id="4" name="Slide Number Placeholder 3"/>
          <p:cNvSpPr>
            <a:spLocks noGrp="1"/>
          </p:cNvSpPr>
          <p:nvPr>
            <p:ph type="sldNum" sz="quarter" idx="10"/>
          </p:nvPr>
        </p:nvSpPr>
        <p:spPr/>
        <p:txBody>
          <a:bodyPr/>
          <a:lstStyle/>
          <a:p>
            <a:fld id="{38814B17-3434-4698-8FF3-78277DF44FB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07096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achieve this goal, we introduce a new DRAM substrate, called LISA, that enables fast and energy efficient bulk data movement b/w subarrays inside dram.</a:t>
            </a:r>
          </a:p>
          <a:p>
            <a:r>
              <a:rPr lang="en-US" b="1" baseline="0" dirty="0" smtClean="0"/>
              <a:t>&lt;CLICK-show SA&gt; The key idea is to interconnect the subarrays to form a wide datapath by using low cost isolation transistors, </a:t>
            </a:r>
            <a:br>
              <a:rPr lang="en-US" b="1" baseline="0" dirty="0" smtClean="0"/>
            </a:br>
            <a:r>
              <a:rPr lang="en-US" b="1" baseline="0" dirty="0" smtClean="0"/>
              <a:t>which incur a small area overhead of 0.8%</a:t>
            </a:r>
            <a:r>
              <a:rPr lang="en-US" baseline="0" dirty="0" smtClean="0"/>
              <a:t>.</a:t>
            </a:r>
          </a:p>
          <a:p>
            <a:r>
              <a:rPr lang="en-US" baseline="0" dirty="0" smtClean="0"/>
              <a:t>Using this datapath, we can move a large amount of data inside DRAM efficiently.</a:t>
            </a:r>
          </a:p>
          <a:p>
            <a:endParaRPr lang="en-US" baseline="0" dirty="0" smtClean="0"/>
          </a:p>
          <a:p>
            <a:r>
              <a:rPr lang="en-US" baseline="0" dirty="0" smtClean="0"/>
              <a:t>As a DRAM substrate, LISA is versatile, enabling many new applications. </a:t>
            </a:r>
          </a:p>
          <a:p>
            <a:r>
              <a:rPr lang="en-US" baseline="0" dirty="0" smtClean="0"/>
              <a:t>We implement and evaluate three of them in detail. </a:t>
            </a:r>
          </a:p>
          <a:p>
            <a:endParaRPr lang="en-US" baseline="0" dirty="0" smtClean="0"/>
          </a:p>
          <a:p>
            <a:r>
              <a:rPr lang="en-US" baseline="0" dirty="0" smtClean="0"/>
              <a:t>1. The first one is a new mechanism that reduces the bulk data copy latency by 9x. Our evaluations show that this mechanism xx on workloads that perform bulk data copy.</a:t>
            </a:r>
          </a:p>
          <a:p>
            <a:endParaRPr lang="en-US" baseline="0" dirty="0" smtClean="0"/>
          </a:p>
          <a:p>
            <a:r>
              <a:rPr lang="en-US" baseline="0" dirty="0" smtClean="0"/>
              <a:t>2. The second one is a new in-DRAM caching scheme using a DRAM arch. whose rows have hetero access latencies. This reduces the access latency for hot data by 2x, thus improving average system performance by 5% across many general purpose workloads.</a:t>
            </a:r>
          </a:p>
          <a:p>
            <a:endParaRPr lang="en-US" baseline="0" dirty="0" smtClean="0"/>
          </a:p>
          <a:p>
            <a:r>
              <a:rPr lang="en-US" baseline="0" dirty="0" smtClean="0"/>
              <a:t>3. Last but not least, the </a:t>
            </a:r>
            <a:r>
              <a:rPr lang="en-US" baseline="0" dirty="0" err="1" smtClean="0"/>
              <a:t>lisa</a:t>
            </a:r>
            <a:r>
              <a:rPr lang="en-US" baseline="0" dirty="0" smtClean="0"/>
              <a:t> substrate for moving data is also good for reducing precharge latency as I’ll explain later in this talk. With a reduction of 2x precharge latency, it alone improves 8% system performance on average across general workloads.</a:t>
            </a:r>
          </a:p>
          <a:p>
            <a:endParaRPr lang="en-US" baseline="0" dirty="0" smtClean="0"/>
          </a:p>
          <a:p>
            <a:r>
              <a:rPr lang="en-US" dirty="0" smtClean="0"/>
              <a:t>Before I jump into the</a:t>
            </a:r>
            <a:r>
              <a:rPr lang="en-US" baseline="0" dirty="0" smtClean="0"/>
              <a:t> implementation on our substrate and apps, </a:t>
            </a:r>
            <a:br>
              <a:rPr lang="en-US" baseline="0" dirty="0" smtClean="0"/>
            </a:br>
            <a:r>
              <a:rPr lang="en-US" baseline="0" dirty="0" smtClean="0"/>
              <a:t>I’ll explain the basic dram background in order to understand the design changes.</a:t>
            </a:r>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46</a:t>
            </a:fld>
            <a:endParaRPr lang="en-US"/>
          </a:p>
        </p:txBody>
      </p:sp>
    </p:spTree>
    <p:extLst>
      <p:ext uri="{BB962C8B-B14F-4D97-AF65-F5344CB8AC3E}">
        <p14:creationId xmlns:p14="http://schemas.microsoft.com/office/powerpoint/2010/main" val="1563240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&lt;f&gt; 8kb/64b = 128 transfers</a:t>
            </a:r>
          </a:p>
          <a:p>
            <a:endParaRPr lang="en-US" dirty="0" smtClean="0"/>
          </a:p>
          <a:p>
            <a:r>
              <a:rPr lang="en-US" dirty="0" smtClean="0"/>
              <a:t>One natural</a:t>
            </a:r>
            <a:r>
              <a:rPr lang="en-US" baseline="0" dirty="0" smtClean="0"/>
              <a:t> question that one may ask is: can’t we just move data inside DRAM to avoid this unnecessary round-trip?</a:t>
            </a:r>
          </a:p>
          <a:p>
            <a:r>
              <a:rPr lang="en-US" baseline="0" dirty="0" smtClean="0"/>
              <a:t>Although this approach cuts some costs, it’s still very inefficient. To understand the reason, we need to take a look </a:t>
            </a:r>
            <a:br>
              <a:rPr lang="en-US" baseline="0" dirty="0" smtClean="0"/>
            </a:br>
            <a:r>
              <a:rPr lang="en-US" baseline="0" dirty="0" smtClean="0"/>
              <a:t>at the basic organization of a dram chip.</a:t>
            </a:r>
          </a:p>
          <a:p>
            <a:endParaRPr lang="en-US" baseline="0" dirty="0" smtClean="0"/>
          </a:p>
          <a:p>
            <a:r>
              <a:rPr lang="en-US" baseline="0" dirty="0" smtClean="0"/>
              <a:t>A dram chip is divided into multiple bank, where each bank consists of a large number of DRAM cells. </a:t>
            </a:r>
            <a:endParaRPr lang="en-US" dirty="0" smtClean="0"/>
          </a:p>
          <a:p>
            <a:r>
              <a:rPr lang="en-US" dirty="0" smtClean="0"/>
              <a:t>Because accessing one monolithic</a:t>
            </a:r>
            <a:r>
              <a:rPr lang="en-US" baseline="0" dirty="0" smtClean="0"/>
              <a:t> large array is slow, the cells in a bank are split into many smaller arrays. </a:t>
            </a:r>
            <a:br>
              <a:rPr lang="en-US" baseline="0" dirty="0" smtClean="0"/>
            </a:br>
            <a:r>
              <a:rPr lang="en-US" baseline="0" dirty="0" smtClean="0"/>
              <a:t>Each of them is called a subarray.</a:t>
            </a:r>
          </a:p>
          <a:p>
            <a:r>
              <a:rPr lang="en-US" baseline="0" dirty="0" smtClean="0"/>
              <a:t>A subarray typically has 512 rows of cells, where each row is 8kb wide.</a:t>
            </a:r>
          </a:p>
          <a:p>
            <a:endParaRPr lang="en-US" baseline="0" dirty="0" smtClean="0"/>
          </a:p>
          <a:p>
            <a:r>
              <a:rPr lang="en-US" b="1" baseline="0" dirty="0" smtClean="0"/>
              <a:t>&lt;*&gt;Moving data inside a subarray is easy b/c rows inside a subarray are inter-connected very highly at the 8kb level. </a:t>
            </a:r>
            <a:br>
              <a:rPr lang="en-US" b="1" baseline="0" dirty="0" smtClean="0"/>
            </a:br>
            <a:r>
              <a:rPr lang="en-US" b="1" baseline="0" dirty="0" smtClean="0"/>
              <a:t>But across the subarrays, they are connected by an internal data bus, that is only 64-bit wide.</a:t>
            </a:r>
          </a:p>
          <a:p>
            <a:r>
              <a:rPr lang="en-US" b="1" baseline="0" dirty="0" smtClean="0"/>
              <a:t>So moving a lot of data from one </a:t>
            </a:r>
            <a:r>
              <a:rPr lang="en-US" b="1" baseline="0" dirty="0" err="1" smtClean="0"/>
              <a:t>sa</a:t>
            </a:r>
            <a:r>
              <a:rPr lang="en-US" b="1" baseline="0" dirty="0" smtClean="0"/>
              <a:t> to another one has to go through this data bus. </a:t>
            </a:r>
          </a:p>
          <a:p>
            <a:r>
              <a:rPr lang="en-US" baseline="0" dirty="0" smtClean="0"/>
              <a:t>As one can see, even if data transfer occurs inside DRAM, </a:t>
            </a:r>
            <a:r>
              <a:rPr lang="en-US" b="1" baseline="0" dirty="0" smtClean="0"/>
              <a:t>low connectivity in dram becomes</a:t>
            </a:r>
            <a:br>
              <a:rPr lang="en-US" b="1" baseline="0" dirty="0" smtClean="0"/>
            </a:br>
            <a:r>
              <a:rPr lang="en-US" b="1" baseline="0" dirty="0" smtClean="0"/>
              <a:t>the fundamental bottleneck for bulk data movement</a:t>
            </a:r>
            <a:r>
              <a:rPr lang="en-US" baseline="0" dirty="0" smtClean="0"/>
              <a:t>.</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Therefore, our goal is to design a low cost DRAM</a:t>
            </a:r>
            <a:r>
              <a:rPr lang="en-US" baseline="0" dirty="0" smtClean="0"/>
              <a:t> substrate</a:t>
            </a:r>
            <a:br>
              <a:rPr lang="en-US" baseline="0" dirty="0" smtClean="0"/>
            </a:br>
            <a:r>
              <a:rPr lang="en-US" baseline="0" dirty="0" smtClean="0"/>
              <a:t>that enables wide connectivity b/w subarrays so that a large amount of data can move efficiently.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call this substrate</a:t>
            </a:r>
            <a:r>
              <a:rPr lang="is-IS" baseline="0" dirty="0" smtClean="0"/>
              <a:t>…</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47</a:t>
            </a:fld>
            <a:endParaRPr lang="en-US"/>
          </a:p>
        </p:txBody>
      </p:sp>
    </p:spTree>
    <p:extLst>
      <p:ext uri="{BB962C8B-B14F-4D97-AF65-F5344CB8AC3E}">
        <p14:creationId xmlns:p14="http://schemas.microsoft.com/office/powerpoint/2010/main" val="1373871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natural</a:t>
            </a:r>
            <a:r>
              <a:rPr lang="en-US" baseline="0" dirty="0" smtClean="0"/>
              <a:t> question that one may ask is: can’t we just move data inside DRAM to avoid this unnecessary round-trip?</a:t>
            </a:r>
          </a:p>
          <a:p>
            <a:r>
              <a:rPr lang="en-US" baseline="0" dirty="0" smtClean="0"/>
              <a:t>Although this approach cuts some costs, it’s still very inefficient. To understand why, we need to take a look </a:t>
            </a:r>
            <a:br>
              <a:rPr lang="en-US" baseline="0" dirty="0" smtClean="0"/>
            </a:br>
            <a:r>
              <a:rPr lang="en-US" baseline="0" dirty="0" smtClean="0"/>
              <a:t>at the basic organization of a dram chip.</a:t>
            </a:r>
          </a:p>
          <a:p>
            <a:endParaRPr lang="en-US" baseline="0" dirty="0" smtClean="0"/>
          </a:p>
          <a:p>
            <a:r>
              <a:rPr lang="en-US" baseline="0" dirty="0" smtClean="0"/>
              <a:t>A dram chip is divided into multiple bank, where each bank consists of a large number of DRAM cells. </a:t>
            </a:r>
            <a:endParaRPr lang="en-US" dirty="0" smtClean="0"/>
          </a:p>
          <a:p>
            <a:r>
              <a:rPr lang="en-US" dirty="0" smtClean="0"/>
              <a:t>Because accessing one monolithic</a:t>
            </a:r>
            <a:r>
              <a:rPr lang="en-US" baseline="0" dirty="0" smtClean="0"/>
              <a:t> large array is slow, the cells in a bank are split into many smaller arrays. </a:t>
            </a:r>
            <a:br>
              <a:rPr lang="en-US" baseline="0" dirty="0" smtClean="0"/>
            </a:br>
            <a:r>
              <a:rPr lang="en-US" baseline="0" dirty="0" smtClean="0"/>
              <a:t>Each of them is called a subarray.</a:t>
            </a:r>
          </a:p>
          <a:p>
            <a:r>
              <a:rPr lang="en-US" baseline="0" dirty="0" smtClean="0"/>
              <a:t>A subarray typically has 512 rows of cells, where each row is 8kb wide.</a:t>
            </a:r>
          </a:p>
          <a:p>
            <a:endParaRPr lang="en-US" baseline="0" dirty="0" smtClean="0"/>
          </a:p>
          <a:p>
            <a:r>
              <a:rPr lang="en-US" b="1" baseline="0" dirty="0" smtClean="0"/>
              <a:t>&lt;*&gt;Moving data inside a subarray is easy b/c rows inside a subarray are inter-connected very highly at the 8kb level. </a:t>
            </a:r>
            <a:br>
              <a:rPr lang="en-US" b="1" baseline="0" dirty="0" smtClean="0"/>
            </a:br>
            <a:r>
              <a:rPr lang="en-US" b="1" baseline="0" dirty="0" smtClean="0"/>
              <a:t>But across the subarrays, they are connected by an internal data bus, that is only 64-bit wide.</a:t>
            </a:r>
          </a:p>
          <a:p>
            <a:r>
              <a:rPr lang="en-US" b="1" baseline="0" dirty="0" smtClean="0"/>
              <a:t>So moving a lot of data from one </a:t>
            </a:r>
            <a:r>
              <a:rPr lang="en-US" b="1" baseline="0" dirty="0" err="1" smtClean="0"/>
              <a:t>sa</a:t>
            </a:r>
            <a:r>
              <a:rPr lang="en-US" b="1" baseline="0" dirty="0" smtClean="0"/>
              <a:t> to another one has to go through this data bus. </a:t>
            </a:r>
          </a:p>
          <a:p>
            <a:r>
              <a:rPr lang="en-US" baseline="0" dirty="0" smtClean="0"/>
              <a:t>As one can see, even if data transfer occurs inside DRAM, </a:t>
            </a:r>
            <a:r>
              <a:rPr lang="en-US" b="1" baseline="0" dirty="0" smtClean="0"/>
              <a:t>low connectivity in dram becomes</a:t>
            </a:r>
            <a:br>
              <a:rPr lang="en-US" b="1" baseline="0" dirty="0" smtClean="0"/>
            </a:br>
            <a:r>
              <a:rPr lang="en-US" b="1" baseline="0" dirty="0" smtClean="0"/>
              <a:t>the fundamental bottleneck for bulk data movement</a:t>
            </a:r>
            <a:r>
              <a:rPr lang="en-US" baseline="0" dirty="0" smtClean="0"/>
              <a:t>.</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Therefore, our goal is to design a low cost DRAM</a:t>
            </a:r>
            <a:r>
              <a:rPr lang="en-US" baseline="0" dirty="0" smtClean="0"/>
              <a:t> substrate</a:t>
            </a:r>
            <a:br>
              <a:rPr lang="en-US" baseline="0" dirty="0" smtClean="0"/>
            </a:br>
            <a:r>
              <a:rPr lang="en-US" baseline="0" dirty="0" smtClean="0"/>
              <a:t>that enables wide connectivity b/w subarrays so that a large amount of data can move efficiently. </a:t>
            </a:r>
          </a:p>
          <a:p>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48</a:t>
            </a:fld>
            <a:endParaRPr lang="en-US"/>
          </a:p>
        </p:txBody>
      </p:sp>
    </p:spTree>
    <p:extLst>
      <p:ext uri="{BB962C8B-B14F-4D97-AF65-F5344CB8AC3E}">
        <p14:creationId xmlns:p14="http://schemas.microsoft.com/office/powerpoint/2010/main" val="242351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natural</a:t>
            </a:r>
            <a:r>
              <a:rPr lang="en-US" baseline="0" dirty="0" smtClean="0"/>
              <a:t> question that one may ask is: can’t we just move data inside DRAM to avoid this unnecessary round-trip?</a:t>
            </a:r>
          </a:p>
          <a:p>
            <a:r>
              <a:rPr lang="en-US" baseline="0" dirty="0" smtClean="0"/>
              <a:t>Although doing so avoids some costs, it’s still very inefficient. To understand why, we need to take a look </a:t>
            </a:r>
            <a:br>
              <a:rPr lang="en-US" baseline="0" dirty="0" smtClean="0"/>
            </a:br>
            <a:r>
              <a:rPr lang="en-US" baseline="0" dirty="0" smtClean="0"/>
              <a:t>at the basic organization of a dram chip.</a:t>
            </a:r>
          </a:p>
          <a:p>
            <a:endParaRPr lang="en-US" baseline="0" dirty="0" smtClean="0"/>
          </a:p>
          <a:p>
            <a:r>
              <a:rPr lang="en-US" baseline="0" dirty="0" smtClean="0"/>
              <a:t>A dram chip consists of a large number of DRAM cells. </a:t>
            </a:r>
            <a:endParaRPr lang="en-US" dirty="0" smtClean="0"/>
          </a:p>
          <a:p>
            <a:r>
              <a:rPr lang="en-US" dirty="0" smtClean="0"/>
              <a:t>Because accessing one monolithic</a:t>
            </a:r>
            <a:r>
              <a:rPr lang="en-US" baseline="0" dirty="0" smtClean="0"/>
              <a:t> large array is slow, the cells are split into many smaller arrays, where each of them is called a subarray.</a:t>
            </a:r>
          </a:p>
          <a:p>
            <a:r>
              <a:rPr lang="en-US" baseline="0" dirty="0" smtClean="0"/>
              <a:t>A subarray typically has 512 rows of cells, where each row is 8kb wide.</a:t>
            </a:r>
          </a:p>
          <a:p>
            <a:endParaRPr lang="en-US" baseline="0" dirty="0" smtClean="0"/>
          </a:p>
          <a:p>
            <a:r>
              <a:rPr lang="en-US" baseline="0" dirty="0" smtClean="0"/>
              <a:t>Moving data inside a subarray is easy b/c rows inside a subarray are inter-connected at the 8kb level, very highly. But across the subarrays, they are connected by an internal data bus, that is only 64-bit wide. </a:t>
            </a:r>
          </a:p>
          <a:p>
            <a:r>
              <a:rPr lang="en-US" baseline="0" dirty="0" smtClean="0"/>
              <a:t>So if you want to move a lot of data from one </a:t>
            </a:r>
            <a:r>
              <a:rPr lang="en-US" baseline="0" dirty="0" err="1" smtClean="0"/>
              <a:t>sa</a:t>
            </a:r>
            <a:r>
              <a:rPr lang="en-US" baseline="0" dirty="0" smtClean="0"/>
              <a:t> to another one, you have to go through this bus for a long time. </a:t>
            </a:r>
          </a:p>
          <a:p>
            <a:r>
              <a:rPr lang="en-US" baseline="0" dirty="0" smtClean="0"/>
              <a:t>As one can see, even if data transfer occurs inside DRAM, </a:t>
            </a:r>
            <a:r>
              <a:rPr lang="en-US" b="1" baseline="0" dirty="0" smtClean="0"/>
              <a:t>low connectivity in dram becomes</a:t>
            </a:r>
            <a:br>
              <a:rPr lang="en-US" b="1" baseline="0" dirty="0" smtClean="0"/>
            </a:br>
            <a:r>
              <a:rPr lang="en-US" b="1" baseline="0" dirty="0" smtClean="0"/>
              <a:t>the fundamental bottleneck for bulk data movement</a:t>
            </a:r>
            <a:r>
              <a:rPr lang="en-US" baseline="0" dirty="0" smtClean="0"/>
              <a:t>.</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Therefore, our goal is to design a low cost DRAM</a:t>
            </a:r>
            <a:r>
              <a:rPr lang="en-US" baseline="0" dirty="0" smtClean="0"/>
              <a:t> substrate that enables wide connectivity b/w subarrays so that a large amount of data can move efficiently. </a:t>
            </a:r>
          </a:p>
          <a:p>
            <a:endParaRPr lang="en-US"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49</a:t>
            </a:fld>
            <a:endParaRPr lang="en-US"/>
          </a:p>
        </p:txBody>
      </p:sp>
    </p:spTree>
    <p:extLst>
      <p:ext uri="{BB962C8B-B14F-4D97-AF65-F5344CB8AC3E}">
        <p14:creationId xmlns:p14="http://schemas.microsoft.com/office/powerpoint/2010/main" val="93469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4</a:t>
            </a:fld>
            <a:endParaRPr lang="en-US"/>
          </a:p>
        </p:txBody>
      </p:sp>
    </p:spTree>
    <p:extLst>
      <p:ext uri="{BB962C8B-B14F-4D97-AF65-F5344CB8AC3E}">
        <p14:creationId xmlns:p14="http://schemas.microsoft.com/office/powerpoint/2010/main" val="136582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5</a:t>
            </a:fld>
            <a:endParaRPr lang="en-US"/>
          </a:p>
        </p:txBody>
      </p:sp>
    </p:spTree>
    <p:extLst>
      <p:ext uri="{BB962C8B-B14F-4D97-AF65-F5344CB8AC3E}">
        <p14:creationId xmlns:p14="http://schemas.microsoft.com/office/powerpoint/2010/main" val="96139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pPr/>
              <a:t>6</a:t>
            </a:fld>
            <a:endParaRPr lang="en-US"/>
          </a:p>
        </p:txBody>
      </p:sp>
    </p:spTree>
    <p:extLst>
      <p:ext uri="{BB962C8B-B14F-4D97-AF65-F5344CB8AC3E}">
        <p14:creationId xmlns:p14="http://schemas.microsoft.com/office/powerpoint/2010/main" val="112178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7</a:t>
            </a:fld>
            <a:endParaRPr lang="en-US"/>
          </a:p>
        </p:txBody>
      </p:sp>
    </p:spTree>
    <p:extLst>
      <p:ext uri="{BB962C8B-B14F-4D97-AF65-F5344CB8AC3E}">
        <p14:creationId xmlns:p14="http://schemas.microsoft.com/office/powerpoint/2010/main" val="409842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8</a:t>
            </a:fld>
            <a:endParaRPr lang="en-US"/>
          </a:p>
        </p:txBody>
      </p:sp>
    </p:spTree>
    <p:extLst>
      <p:ext uri="{BB962C8B-B14F-4D97-AF65-F5344CB8AC3E}">
        <p14:creationId xmlns:p14="http://schemas.microsoft.com/office/powerpoint/2010/main" val="384821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pPr/>
              <a:t>9</a:t>
            </a:fld>
            <a:endParaRPr lang="en-US"/>
          </a:p>
        </p:txBody>
      </p:sp>
    </p:spTree>
    <p:extLst>
      <p:ext uri="{BB962C8B-B14F-4D97-AF65-F5344CB8AC3E}">
        <p14:creationId xmlns:p14="http://schemas.microsoft.com/office/powerpoint/2010/main" val="364051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chemeClr val="tx1"/>
                </a:solidFill>
                <a:latin typeface="Gill Sans MT" panose="020B05020201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Gill Sans MT" panose="020B0502020104020203" pitchFamily="34" charset="0"/>
              </a:defRPr>
            </a:lvl1pPr>
          </a:lstStyle>
          <a:p>
            <a:fld id="{111EC4E2-6E65-4B38-A9F0-2491CD022231}" type="datetime1">
              <a:rPr lang="en-US" smtClean="0"/>
              <a:pPr/>
              <a:t>3/16/16</a:t>
            </a:fld>
            <a:endParaRPr lang="en-US" dirty="0"/>
          </a:p>
        </p:txBody>
      </p:sp>
      <p:sp>
        <p:nvSpPr>
          <p:cNvPr id="5" name="Footer Placeholder 4"/>
          <p:cNvSpPr>
            <a:spLocks noGrp="1"/>
          </p:cNvSpPr>
          <p:nvPr>
            <p:ph type="ftr" sz="quarter" idx="11"/>
          </p:nvPr>
        </p:nvSpPr>
        <p:spPr/>
        <p:txBody>
          <a:bodyPr/>
          <a:lstStyle>
            <a:lvl1pPr>
              <a:defRPr>
                <a:latin typeface="Gill Sans MT" panose="020B0502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400">
                <a:solidFill>
                  <a:schemeClr val="tx1"/>
                </a:solidFill>
                <a:latin typeface="Gill Sans MT" panose="020B0502020104020203" pitchFamily="34" charset="0"/>
              </a:defRPr>
            </a:lvl1pPr>
          </a:lstStyle>
          <a:p>
            <a:fld id="{13F32364-6BA0-48AA-B029-3ED2192016FC}" type="slidenum">
              <a:rPr lang="en-US" smtClean="0"/>
              <a:pPr/>
              <a:t>‹#›</a:t>
            </a:fld>
            <a:endParaRPr lang="en-US" dirty="0"/>
          </a:p>
        </p:txBody>
      </p:sp>
    </p:spTree>
    <p:extLst>
      <p:ext uri="{BB962C8B-B14F-4D97-AF65-F5344CB8AC3E}">
        <p14:creationId xmlns:p14="http://schemas.microsoft.com/office/powerpoint/2010/main" val="4099155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A0BD-C698-4141-B404-5A877B3AA909}" type="datetime1">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125707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FC6B9-10FF-4561-B52B-0EFAB655D039}" type="datetime1">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29456005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5923" y="363895"/>
            <a:ext cx="8586496" cy="1894114"/>
          </a:xfrm>
        </p:spPr>
        <p:txBody>
          <a:bodyPr anchor="ctr" anchorCtr="0">
            <a:normAutofit/>
          </a:bodyPr>
          <a:lstStyle>
            <a:lvl1pPr algn="ctr">
              <a:defRPr sz="3300" b="1" spc="-75"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5923" y="2453954"/>
            <a:ext cx="8586496" cy="3704253"/>
          </a:xfrm>
        </p:spPr>
        <p:txBody>
          <a:bodyPr anchor="ctr" anchorCtr="0"/>
          <a:lstStyle>
            <a:lvl1pPr marL="0" indent="0" algn="ctr">
              <a:buNone/>
              <a:defRPr sz="1800">
                <a:latin typeface="Tw Cen MT" panose="020B0602020104020603"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8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w Cen MT" panose="020B0602020104020603" pitchFamily="34" charset="0"/>
              </a:defRPr>
            </a:lvl1pPr>
          </a:lstStyle>
          <a:p>
            <a:fld id="{60FA9731-D602-4864-82A5-317E6B9ED5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21295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770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78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501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07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9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69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a:bodyPr>
          <a:lstStyle>
            <a:lvl1pPr algn="l">
              <a:defRPr sz="3800" b="1">
                <a:solidFill>
                  <a:schemeClr val="tx1"/>
                </a:solidFill>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219200"/>
            <a:ext cx="8534400" cy="5334000"/>
          </a:xfrm>
        </p:spPr>
        <p:txBody>
          <a:bodyPr/>
          <a:lstStyle>
            <a:lvl1pPr>
              <a:defRPr sz="2800">
                <a:latin typeface="Gill Sans MT" panose="020B0502020104020203" pitchFamily="34" charset="0"/>
              </a:defRPr>
            </a:lvl1pPr>
            <a:lvl2pPr>
              <a:defRPr sz="2400">
                <a:latin typeface="Gill Sans MT" panose="020B0502020104020203" pitchFamily="34" charset="0"/>
              </a:defRPr>
            </a:lvl2pPr>
            <a:lvl3pPr>
              <a:defRPr sz="2000">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400">
                <a:solidFill>
                  <a:schemeClr val="tx1"/>
                </a:solidFill>
                <a:latin typeface="Gill Sans MT" panose="020B0502020104020203" pitchFamily="34" charset="0"/>
              </a:defRPr>
            </a:lvl1pPr>
          </a:lstStyle>
          <a:p>
            <a:fld id="{13F32364-6BA0-48AA-B029-3ED2192016FC}" type="slidenum">
              <a:rPr lang="en-US" smtClean="0"/>
              <a:pPr/>
              <a:t>‹#›</a:t>
            </a:fld>
            <a:endParaRPr lang="en-US" dirty="0"/>
          </a:p>
        </p:txBody>
      </p:sp>
      <p:cxnSp>
        <p:nvCxnSpPr>
          <p:cNvPr id="5" name="Straight Connector 4"/>
          <p:cNvCxnSpPr/>
          <p:nvPr userDrawn="1"/>
        </p:nvCxnSpPr>
        <p:spPr>
          <a:xfrm>
            <a:off x="304800" y="1066800"/>
            <a:ext cx="85344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0118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smtClean="0"/>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394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07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4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2EE5E-49E3-41BC-B690-56250386BB7E}" type="datetime1">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59727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F18D-3D7C-411A-A3D5-BE9D715C217A}" type="datetime1">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1380474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761C9-07B9-4029-8A9C-6B9D4FE4DECF}" type="datetime1">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6133494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E2F76E-CE6C-410C-8FDC-D0091C24DEF1}" type="datetime1">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5210386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5B8DD-F4B6-4735-BE3E-A30AC9916A28}" type="datetime1">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287606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FB2D7-3DDB-4FFD-8B82-F323B81C51BF}" type="datetime1">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13922645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8811807-3D87-4FB5-A3F7-954D5D4F8EE2}" type="datetime1">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32364-6BA0-48AA-B029-3ED2192016FC}" type="slidenum">
              <a:rPr lang="en-US" smtClean="0"/>
              <a:pPr/>
              <a:t>‹#›</a:t>
            </a:fld>
            <a:endParaRPr lang="en-US"/>
          </a:p>
        </p:txBody>
      </p:sp>
    </p:spTree>
    <p:extLst>
      <p:ext uri="{BB962C8B-B14F-4D97-AF65-F5344CB8AC3E}">
        <p14:creationId xmlns:p14="http://schemas.microsoft.com/office/powerpoint/2010/main" val="2323163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NUL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C65B-3C59-4ED5-9C7F-730621DD0788}" type="datetime1">
              <a:rPr lang="en-US" smtClean="0"/>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32364-6BA0-48AA-B029-3ED2192016FC}" type="slidenum">
              <a:rPr lang="en-US" smtClean="0"/>
              <a:pPr/>
              <a:t>‹#›</a:t>
            </a:fld>
            <a:endParaRPr lang="en-US"/>
          </a:p>
        </p:txBody>
      </p:sp>
    </p:spTree>
    <p:extLst>
      <p:ext uri="{BB962C8B-B14F-4D97-AF65-F5344CB8AC3E}">
        <p14:creationId xmlns:p14="http://schemas.microsoft.com/office/powerpoint/2010/main" val="352466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923" y="365126"/>
            <a:ext cx="8586496" cy="71722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5923" y="1287624"/>
            <a:ext cx="8586496" cy="4889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92595" y="6356353"/>
            <a:ext cx="6361145" cy="365125"/>
          </a:xfrm>
          <a:prstGeom prst="rect">
            <a:avLst/>
          </a:prstGeom>
        </p:spPr>
        <p:txBody>
          <a:bodyPr vert="horz" lIns="91440" tIns="45720" rIns="91440" bIns="45720" rtlCol="0" anchor="ctr"/>
          <a:lstStyle>
            <a:lvl1pPr algn="l">
              <a:defRPr sz="900" b="1" spc="-23" baseline="0">
                <a:solidFill>
                  <a:schemeClr val="tx1">
                    <a:tint val="75000"/>
                  </a:schemeClr>
                </a:solidFill>
                <a:latin typeface="Arial" panose="020B0604020202020204" pitchFamily="34" charset="0"/>
                <a:cs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865706" y="6358556"/>
            <a:ext cx="986712"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60FA9731-D602-4864-82A5-317E6B9ED52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265924" y="6395646"/>
            <a:ext cx="1065368" cy="286537"/>
          </a:xfrm>
          <a:prstGeom prst="rect">
            <a:avLst/>
          </a:prstGeom>
        </p:spPr>
      </p:pic>
      <p:cxnSp>
        <p:nvCxnSpPr>
          <p:cNvPr id="8" name="Straight Connector 7"/>
          <p:cNvCxnSpPr/>
          <p:nvPr userDrawn="1"/>
        </p:nvCxnSpPr>
        <p:spPr>
          <a:xfrm>
            <a:off x="265923" y="995082"/>
            <a:ext cx="85864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19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783" rtl="0" eaLnBrk="1" latinLnBrk="0" hangingPunct="1">
        <a:lnSpc>
          <a:spcPct val="90000"/>
        </a:lnSpc>
        <a:spcBef>
          <a:spcPct val="0"/>
        </a:spcBef>
        <a:buNone/>
        <a:defRPr sz="2700" kern="1200" spc="-75" baseline="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2100" kern="1200">
          <a:solidFill>
            <a:schemeClr val="tx1"/>
          </a:solidFill>
          <a:latin typeface="Tw Cen MT" panose="020B0602020104020603" pitchFamily="34"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28" indent="-171446" algn="l" defTabSz="685783" rtl="0" eaLnBrk="1" latinLnBrk="0" hangingPunct="1">
        <a:lnSpc>
          <a:spcPct val="90000"/>
        </a:lnSpc>
        <a:spcBef>
          <a:spcPts val="375"/>
        </a:spcBef>
        <a:buFont typeface="Wingdings" panose="05000000000000000000" pitchFamily="2" charset="2"/>
        <a:buChar char="Ø"/>
        <a:defRPr sz="1500" kern="1200">
          <a:solidFill>
            <a:schemeClr val="tx1"/>
          </a:solidFill>
          <a:latin typeface="Tw Cen MT" panose="020B0602020104020603" pitchFamily="34"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github.com/CMU-SAFARI/ramulato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github.com/CMU-SAFARI/ramulat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38200"/>
            <a:ext cx="9144000" cy="1847850"/>
          </a:xfrm>
        </p:spPr>
        <p:txBody>
          <a:bodyPr>
            <a:noAutofit/>
          </a:bodyPr>
          <a:lstStyle/>
          <a:p>
            <a:r>
              <a:rPr lang="en-US" sz="4400" dirty="0"/>
              <a:t>Low-Cost </a:t>
            </a:r>
            <a:r>
              <a:rPr lang="en-US" sz="4400" dirty="0" smtClean="0"/>
              <a:t>Inter-Linked Subarrays</a:t>
            </a:r>
            <a:r>
              <a:rPr lang="en-US" sz="4800" dirty="0" smtClean="0"/>
              <a:t/>
            </a:r>
            <a:br>
              <a:rPr lang="en-US" sz="4800" dirty="0" smtClean="0"/>
            </a:br>
            <a:r>
              <a:rPr lang="en-US" sz="4400" dirty="0" smtClean="0"/>
              <a:t>(LISA)</a:t>
            </a:r>
            <a:r>
              <a:rPr lang="en-US" sz="3600" b="0" dirty="0"/>
              <a:t/>
            </a:r>
            <a:br>
              <a:rPr lang="en-US" sz="3600" b="0" dirty="0"/>
            </a:br>
            <a:r>
              <a:rPr lang="en-US" sz="3000" b="0" dirty="0"/>
              <a:t>Enabling Fast Inter-Subarray Data </a:t>
            </a:r>
            <a:r>
              <a:rPr lang="en-US" sz="3000" b="0" dirty="0" smtClean="0"/>
              <a:t>Movement </a:t>
            </a:r>
            <a:r>
              <a:rPr lang="en-US" sz="3000" b="0" dirty="0"/>
              <a:t>in DRAM</a:t>
            </a:r>
          </a:p>
        </p:txBody>
      </p:sp>
      <p:sp>
        <p:nvSpPr>
          <p:cNvPr id="5" name="Subtitle 4"/>
          <p:cNvSpPr>
            <a:spLocks noGrp="1"/>
          </p:cNvSpPr>
          <p:nvPr>
            <p:ph type="subTitle" idx="1"/>
          </p:nvPr>
        </p:nvSpPr>
        <p:spPr>
          <a:xfrm>
            <a:off x="266700" y="3581400"/>
            <a:ext cx="8610600" cy="1522730"/>
          </a:xfrm>
        </p:spPr>
        <p:txBody>
          <a:bodyPr>
            <a:noAutofit/>
          </a:bodyPr>
          <a:lstStyle/>
          <a:p>
            <a:r>
              <a:rPr lang="en-US" sz="3000" b="1" dirty="0">
                <a:solidFill>
                  <a:srgbClr val="CC0000"/>
                </a:solidFill>
              </a:rPr>
              <a:t>Kevin </a:t>
            </a:r>
            <a:r>
              <a:rPr lang="en-US" sz="3000" b="1" dirty="0" smtClean="0">
                <a:solidFill>
                  <a:srgbClr val="CC0000"/>
                </a:solidFill>
              </a:rPr>
              <a:t>Chang </a:t>
            </a:r>
            <a:r>
              <a:rPr lang="en-US" sz="2800" dirty="0" smtClean="0">
                <a:solidFill>
                  <a:schemeClr val="tx1"/>
                </a:solidFill>
              </a:rPr>
              <a:t/>
            </a:r>
            <a:br>
              <a:rPr lang="en-US" sz="2800" dirty="0" smtClean="0">
                <a:solidFill>
                  <a:schemeClr val="tx1"/>
                </a:solidFill>
              </a:rPr>
            </a:br>
            <a:r>
              <a:rPr lang="en-US" sz="2800" dirty="0" err="1" smtClean="0">
                <a:solidFill>
                  <a:schemeClr val="tx1"/>
                </a:solidFill>
              </a:rPr>
              <a:t>Prashant</a:t>
            </a:r>
            <a:r>
              <a:rPr lang="en-US" sz="2800" dirty="0" smtClean="0">
                <a:solidFill>
                  <a:schemeClr val="tx1"/>
                </a:solidFill>
              </a:rPr>
              <a:t> Nair, </a:t>
            </a:r>
            <a:r>
              <a:rPr lang="en-US" sz="2800" dirty="0" err="1">
                <a:solidFill>
                  <a:srgbClr val="CC0000"/>
                </a:solidFill>
              </a:rPr>
              <a:t>Donghyuk</a:t>
            </a:r>
            <a:r>
              <a:rPr lang="en-US" sz="2800" dirty="0">
                <a:solidFill>
                  <a:srgbClr val="CC0000"/>
                </a:solidFill>
              </a:rPr>
              <a:t> Lee</a:t>
            </a:r>
            <a:r>
              <a:rPr lang="en-US" sz="2800" dirty="0">
                <a:solidFill>
                  <a:schemeClr val="tx1"/>
                </a:solidFill>
              </a:rPr>
              <a:t>, </a:t>
            </a:r>
            <a:r>
              <a:rPr lang="en-US" sz="2800" dirty="0" err="1">
                <a:solidFill>
                  <a:srgbClr val="CC0000"/>
                </a:solidFill>
              </a:rPr>
              <a:t>Saugata</a:t>
            </a:r>
            <a:r>
              <a:rPr lang="en-US" sz="2800" dirty="0">
                <a:solidFill>
                  <a:srgbClr val="CC0000"/>
                </a:solidFill>
              </a:rPr>
              <a:t> </a:t>
            </a:r>
            <a:r>
              <a:rPr lang="en-US" sz="2800" dirty="0" err="1">
                <a:solidFill>
                  <a:srgbClr val="CC0000"/>
                </a:solidFill>
              </a:rPr>
              <a:t>Ghose</a:t>
            </a:r>
            <a:r>
              <a:rPr lang="en-US" sz="2800" dirty="0">
                <a:solidFill>
                  <a:schemeClr val="tx1"/>
                </a:solidFill>
              </a:rPr>
              <a:t>, </a:t>
            </a:r>
            <a:br>
              <a:rPr lang="en-US" sz="2800" dirty="0">
                <a:solidFill>
                  <a:schemeClr val="tx1"/>
                </a:solidFill>
              </a:rPr>
            </a:br>
            <a:r>
              <a:rPr lang="en-US" sz="2800" dirty="0" err="1">
                <a:solidFill>
                  <a:schemeClr val="tx1"/>
                </a:solidFill>
              </a:rPr>
              <a:t>Moinuddin</a:t>
            </a:r>
            <a:r>
              <a:rPr lang="en-US" sz="2800" dirty="0">
                <a:solidFill>
                  <a:schemeClr val="tx1"/>
                </a:solidFill>
              </a:rPr>
              <a:t> </a:t>
            </a:r>
            <a:r>
              <a:rPr lang="en-US" sz="2800" dirty="0" smtClean="0">
                <a:solidFill>
                  <a:schemeClr val="tx1"/>
                </a:solidFill>
              </a:rPr>
              <a:t>Qureshi, </a:t>
            </a:r>
            <a:r>
              <a:rPr lang="en-US" sz="2800" dirty="0">
                <a:solidFill>
                  <a:schemeClr val="tx1"/>
                </a:solidFill>
              </a:rPr>
              <a:t>and </a:t>
            </a:r>
            <a:r>
              <a:rPr lang="en-US" sz="2800" dirty="0" err="1">
                <a:solidFill>
                  <a:srgbClr val="CC0000"/>
                </a:solidFill>
              </a:rPr>
              <a:t>Onur</a:t>
            </a:r>
            <a:r>
              <a:rPr lang="en-US" sz="2800" dirty="0">
                <a:solidFill>
                  <a:srgbClr val="CC0000"/>
                </a:solidFill>
              </a:rPr>
              <a:t> </a:t>
            </a:r>
            <a:r>
              <a:rPr lang="en-US" sz="2800" dirty="0" err="1">
                <a:solidFill>
                  <a:srgbClr val="CC0000"/>
                </a:solidFill>
              </a:rPr>
              <a:t>Mutlu</a:t>
            </a:r>
            <a:endParaRPr lang="en-US" sz="2800" dirty="0">
              <a:solidFill>
                <a:srgbClr val="CC0000"/>
              </a:solidFill>
            </a:endParaRPr>
          </a:p>
          <a:p>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712" y="5257646"/>
            <a:ext cx="2794000" cy="1483663"/>
          </a:xfrm>
          <a:prstGeom prst="rect">
            <a:avLst/>
          </a:prstGeom>
        </p:spPr>
      </p:pic>
      <p:grpSp>
        <p:nvGrpSpPr>
          <p:cNvPr id="3" name="Group 2"/>
          <p:cNvGrpSpPr/>
          <p:nvPr/>
        </p:nvGrpSpPr>
        <p:grpSpPr>
          <a:xfrm>
            <a:off x="533400" y="5527769"/>
            <a:ext cx="1509580" cy="918114"/>
            <a:chOff x="478639" y="5690963"/>
            <a:chExt cx="1509580" cy="918114"/>
          </a:xfrm>
        </p:grpSpPr>
        <p:pic>
          <p:nvPicPr>
            <p:cNvPr id="7" name="Picture 4" descr="safari.png"/>
            <p:cNvPicPr>
              <a:picLocks noChangeAspect="1"/>
            </p:cNvPicPr>
            <p:nvPr/>
          </p:nvPicPr>
          <p:blipFill>
            <a:blip r:embed="rId4" cstate="print"/>
            <a:srcRect/>
            <a:stretch>
              <a:fillRect/>
            </a:stretch>
          </p:blipFill>
          <p:spPr bwMode="auto">
            <a:xfrm>
              <a:off x="478639" y="5690963"/>
              <a:ext cx="1509580" cy="436782"/>
            </a:xfrm>
            <a:prstGeom prst="rect">
              <a:avLst/>
            </a:prstGeom>
            <a:noFill/>
            <a:ln w="9525">
              <a:noFill/>
              <a:miter lim="800000"/>
              <a:headEnd/>
              <a:tailEnd/>
            </a:ln>
          </p:spPr>
        </p:pic>
        <p:pic>
          <p:nvPicPr>
            <p:cNvPr id="10" name="Picture 9" descr="CARET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9" y="6197597"/>
              <a:ext cx="1509580" cy="411480"/>
            </a:xfrm>
            <a:prstGeom prst="rect">
              <a:avLst/>
            </a:prstGeom>
          </p:spPr>
        </p:pic>
      </p:grpSp>
      <p:pic>
        <p:nvPicPr>
          <p:cNvPr id="11" name="Picture 11" descr="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746160"/>
            <a:ext cx="3352800" cy="50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5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Low-Cost Interlinked Subarrays (LISA)</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10</a:t>
            </a:fld>
            <a:endParaRPr lang="en-US" dirty="0"/>
          </a:p>
        </p:txBody>
      </p:sp>
      <p:grpSp>
        <p:nvGrpSpPr>
          <p:cNvPr id="29" name="iso1"/>
          <p:cNvGrpSpPr/>
          <p:nvPr/>
        </p:nvGrpSpPr>
        <p:grpSpPr>
          <a:xfrm>
            <a:off x="774997" y="3541187"/>
            <a:ext cx="1648889" cy="467501"/>
            <a:chOff x="1341483" y="3114827"/>
            <a:chExt cx="1648889" cy="467501"/>
          </a:xfrm>
        </p:grpSpPr>
        <p:sp>
          <p:nvSpPr>
            <p:cNvPr id="19" name="iso highlight"/>
            <p:cNvSpPr/>
            <p:nvPr/>
          </p:nvSpPr>
          <p:spPr>
            <a:xfrm>
              <a:off x="1341483" y="3133897"/>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iso"/>
            <p:cNvGrpSpPr/>
            <p:nvPr/>
          </p:nvGrpSpPr>
          <p:grpSpPr>
            <a:xfrm>
              <a:off x="1466475" y="3114827"/>
              <a:ext cx="1379335" cy="467501"/>
              <a:chOff x="1466475" y="3114827"/>
              <a:chExt cx="1379335" cy="467501"/>
            </a:xfrm>
          </p:grpSpPr>
          <p:grpSp>
            <p:nvGrpSpPr>
              <p:cNvPr id="12" name="Group 11"/>
              <p:cNvGrpSpPr/>
              <p:nvPr/>
            </p:nvGrpSpPr>
            <p:grpSpPr>
              <a:xfrm>
                <a:off x="1466475" y="3118824"/>
                <a:ext cx="131621" cy="462341"/>
                <a:chOff x="2076075" y="3911669"/>
                <a:chExt cx="131621" cy="462341"/>
              </a:xfrm>
            </p:grpSpPr>
            <p:cxnSp>
              <p:nvCxnSpPr>
                <p:cNvPr id="8" name="Straight Connector 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883198" y="3119987"/>
                <a:ext cx="131621" cy="462341"/>
                <a:chOff x="2076075" y="3911669"/>
                <a:chExt cx="131621" cy="462341"/>
              </a:xfrm>
            </p:grpSpPr>
            <p:cxnSp>
              <p:nvCxnSpPr>
                <p:cNvPr id="111" name="Straight Connector 11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2301789" y="3119987"/>
                <a:ext cx="131621" cy="462341"/>
                <a:chOff x="2076075" y="3911669"/>
                <a:chExt cx="131621" cy="462341"/>
              </a:xfrm>
            </p:grpSpPr>
            <p:cxnSp>
              <p:nvCxnSpPr>
                <p:cNvPr id="117" name="Straight Connector 116"/>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714189" y="3114827"/>
                <a:ext cx="131621" cy="462341"/>
                <a:chOff x="2076075" y="3911669"/>
                <a:chExt cx="131621" cy="462341"/>
              </a:xfrm>
            </p:grpSpPr>
            <p:cxnSp>
              <p:nvCxnSpPr>
                <p:cNvPr id="121" name="Straight Connector 12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14" name="bank"/>
          <p:cNvGrpSpPr/>
          <p:nvPr/>
        </p:nvGrpSpPr>
        <p:grpSpPr>
          <a:xfrm>
            <a:off x="533400" y="1893010"/>
            <a:ext cx="2294345" cy="4367307"/>
            <a:chOff x="838200" y="1893010"/>
            <a:chExt cx="2294345" cy="4367307"/>
          </a:xfrm>
        </p:grpSpPr>
        <p:grpSp>
          <p:nvGrpSpPr>
            <p:cNvPr id="122" name="databus"/>
            <p:cNvGrpSpPr/>
            <p:nvPr/>
          </p:nvGrpSpPr>
          <p:grpSpPr>
            <a:xfrm>
              <a:off x="1241232" y="2301228"/>
              <a:ext cx="1891313" cy="3553243"/>
              <a:chOff x="872304" y="2006632"/>
              <a:chExt cx="2460450" cy="3553243"/>
            </a:xfrm>
          </p:grpSpPr>
          <p:cxnSp>
            <p:nvCxnSpPr>
              <p:cNvPr id="109" name="Straight Connector 108"/>
              <p:cNvCxnSpPr/>
              <p:nvPr/>
            </p:nvCxnSpPr>
            <p:spPr>
              <a:xfrm flipH="1">
                <a:off x="872304" y="4955220"/>
                <a:ext cx="2460450" cy="0"/>
              </a:xfrm>
              <a:prstGeom prst="line">
                <a:avLst/>
              </a:prstGeom>
              <a:solidFill>
                <a:sysClr val="window" lastClr="FFFFFF">
                  <a:lumMod val="85000"/>
                </a:sysClr>
              </a:solidFill>
              <a:ln w="25400" cap="flat" cmpd="sng" algn="ctr">
                <a:solidFill>
                  <a:schemeClr val="accent2"/>
                </a:solidFill>
                <a:prstDash val="solid"/>
                <a:miter lim="800000"/>
                <a:headEnd type="none" w="med" len="med"/>
                <a:tailEnd type="none" w="med" len="med"/>
              </a:ln>
              <a:effectLst/>
            </p:spPr>
          </p:cxnSp>
          <p:cxnSp>
            <p:nvCxnSpPr>
              <p:cNvPr id="110" name="Straight Connector 109"/>
              <p:cNvCxnSpPr/>
              <p:nvPr/>
            </p:nvCxnSpPr>
            <p:spPr>
              <a:xfrm flipV="1">
                <a:off x="3332754" y="2006632"/>
                <a:ext cx="0" cy="3553243"/>
              </a:xfrm>
              <a:prstGeom prst="line">
                <a:avLst/>
              </a:prstGeom>
              <a:solidFill>
                <a:sysClr val="window" lastClr="FFFFFF">
                  <a:lumMod val="85000"/>
                </a:sysClr>
              </a:solidFill>
              <a:ln w="25400" cap="flat" cmpd="sng" algn="ctr">
                <a:solidFill>
                  <a:schemeClr val="accent2"/>
                </a:solidFill>
                <a:prstDash val="solid"/>
                <a:miter lim="800000"/>
                <a:headEnd type="triangle" w="lg" len="lg"/>
                <a:tailEnd type="triangle" w="lg" len="lg"/>
              </a:ln>
              <a:effectLst/>
            </p:spPr>
          </p:cxnSp>
          <p:cxnSp>
            <p:nvCxnSpPr>
              <p:cNvPr id="113" name="Straight Connector 112"/>
              <p:cNvCxnSpPr/>
              <p:nvPr/>
            </p:nvCxnSpPr>
            <p:spPr>
              <a:xfrm flipH="1">
                <a:off x="872304" y="2899674"/>
                <a:ext cx="2460450" cy="0"/>
              </a:xfrm>
              <a:prstGeom prst="line">
                <a:avLst/>
              </a:prstGeom>
              <a:solidFill>
                <a:sysClr val="window" lastClr="FFFFFF">
                  <a:lumMod val="85000"/>
                </a:sysClr>
              </a:solidFill>
              <a:ln w="25400" cap="flat" cmpd="sng" algn="ctr">
                <a:solidFill>
                  <a:schemeClr val="accent2"/>
                </a:solidFill>
                <a:prstDash val="solid"/>
                <a:miter lim="800000"/>
                <a:headEnd type="none" w="med" len="med"/>
                <a:tailEnd type="none" w="med" len="med"/>
              </a:ln>
              <a:effectLst/>
            </p:spPr>
          </p:cxnSp>
        </p:grpSp>
        <p:grpSp>
          <p:nvGrpSpPr>
            <p:cNvPr id="7" name="sa 1"/>
            <p:cNvGrpSpPr/>
            <p:nvPr/>
          </p:nvGrpSpPr>
          <p:grpSpPr>
            <a:xfrm>
              <a:off x="838200" y="1893010"/>
              <a:ext cx="1948113" cy="1689560"/>
              <a:chOff x="2852487" y="2123752"/>
              <a:chExt cx="1948113" cy="1689560"/>
            </a:xfrm>
          </p:grpSpPr>
          <p:grpSp>
            <p:nvGrpSpPr>
              <p:cNvPr id="297" name="Group 296"/>
              <p:cNvGrpSpPr/>
              <p:nvPr/>
            </p:nvGrpSpPr>
            <p:grpSpPr>
              <a:xfrm>
                <a:off x="3348370" y="2123752"/>
                <a:ext cx="1250172" cy="1144705"/>
                <a:chOff x="6856240" y="2176752"/>
                <a:chExt cx="1250172" cy="1588746"/>
              </a:xfrm>
            </p:grpSpPr>
            <p:cxnSp>
              <p:nvCxnSpPr>
                <p:cNvPr id="284" name="Straight Connector 283"/>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74" name="Straight Connector 273"/>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64" name="Straight Connector 263"/>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54" name="Straight Connector 253"/>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244" name="Rounded Rectangle 243"/>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115" name="Group 114"/>
              <p:cNvGrpSpPr/>
              <p:nvPr/>
            </p:nvGrpSpPr>
            <p:grpSpPr>
              <a:xfrm>
                <a:off x="3059509" y="2331558"/>
                <a:ext cx="1741091" cy="701733"/>
                <a:chOff x="6567379" y="2828598"/>
                <a:chExt cx="2383118" cy="701733"/>
              </a:xfrm>
            </p:grpSpPr>
            <p:cxnSp>
              <p:nvCxnSpPr>
                <p:cNvPr id="246" name="Straight Connector 245"/>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7" name="Straight Connector 246"/>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8" name="Straight Connector 247"/>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283" name="Group 282"/>
              <p:cNvGrpSpPr/>
              <p:nvPr/>
            </p:nvGrpSpPr>
            <p:grpSpPr>
              <a:xfrm>
                <a:off x="3203938" y="3268458"/>
                <a:ext cx="288863" cy="544854"/>
                <a:chOff x="7527818" y="3399502"/>
                <a:chExt cx="365760" cy="689898"/>
              </a:xfrm>
            </p:grpSpPr>
            <p:sp>
              <p:nvSpPr>
                <p:cNvPr id="289" name="Rounded Rectangle 288"/>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90" name="Group 289"/>
                <p:cNvGrpSpPr/>
                <p:nvPr/>
              </p:nvGrpSpPr>
              <p:grpSpPr>
                <a:xfrm>
                  <a:off x="7596548" y="3446841"/>
                  <a:ext cx="228300" cy="595221"/>
                  <a:chOff x="6229860" y="2963660"/>
                  <a:chExt cx="228300" cy="595221"/>
                </a:xfrm>
              </p:grpSpPr>
              <p:sp>
                <p:nvSpPr>
                  <p:cNvPr id="291" name="Rounded Rectangle 290"/>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92" name="Rounded Rectangle 291"/>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86" name="Oval 285"/>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7" name="Oval 286"/>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8" name="Oval 287"/>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73" name="Group 272"/>
              <p:cNvGrpSpPr/>
              <p:nvPr/>
            </p:nvGrpSpPr>
            <p:grpSpPr>
              <a:xfrm>
                <a:off x="3620662" y="3268458"/>
                <a:ext cx="288863" cy="544854"/>
                <a:chOff x="7527818" y="3399502"/>
                <a:chExt cx="365760" cy="689898"/>
              </a:xfrm>
            </p:grpSpPr>
            <p:sp>
              <p:nvSpPr>
                <p:cNvPr id="279" name="Rounded Rectangle 278"/>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80" name="Group 279"/>
                <p:cNvGrpSpPr/>
                <p:nvPr/>
              </p:nvGrpSpPr>
              <p:grpSpPr>
                <a:xfrm>
                  <a:off x="7596548" y="3446841"/>
                  <a:ext cx="228300" cy="595221"/>
                  <a:chOff x="6229860" y="2963660"/>
                  <a:chExt cx="228300" cy="595221"/>
                </a:xfrm>
              </p:grpSpPr>
              <p:sp>
                <p:nvSpPr>
                  <p:cNvPr id="281" name="Rounded Rectangle 280"/>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82" name="Rounded Rectangle 281"/>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76" name="Oval 275"/>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77" name="Oval 276"/>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78" name="Oval 277"/>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63" name="Group 262"/>
              <p:cNvGrpSpPr/>
              <p:nvPr/>
            </p:nvGrpSpPr>
            <p:grpSpPr>
              <a:xfrm>
                <a:off x="4037386" y="3268458"/>
                <a:ext cx="288863" cy="544854"/>
                <a:chOff x="7527818" y="3399502"/>
                <a:chExt cx="365760" cy="689898"/>
              </a:xfrm>
            </p:grpSpPr>
            <p:sp>
              <p:nvSpPr>
                <p:cNvPr id="269" name="Rounded Rectangle 268"/>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70" name="Group 269"/>
                <p:cNvGrpSpPr/>
                <p:nvPr/>
              </p:nvGrpSpPr>
              <p:grpSpPr>
                <a:xfrm>
                  <a:off x="7596548" y="3446841"/>
                  <a:ext cx="228300" cy="595221"/>
                  <a:chOff x="6229860" y="2963660"/>
                  <a:chExt cx="228300" cy="595221"/>
                </a:xfrm>
              </p:grpSpPr>
              <p:sp>
                <p:nvSpPr>
                  <p:cNvPr id="271" name="Rounded Rectangle 270"/>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72" name="Rounded Rectangle 271"/>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66" name="Oval 265"/>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67" name="Oval 266"/>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68" name="Oval 267"/>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53" name="Group 252"/>
              <p:cNvGrpSpPr/>
              <p:nvPr/>
            </p:nvGrpSpPr>
            <p:grpSpPr>
              <a:xfrm>
                <a:off x="4454110" y="3268458"/>
                <a:ext cx="288863" cy="544854"/>
                <a:chOff x="7527818" y="3399502"/>
                <a:chExt cx="365760" cy="689898"/>
              </a:xfrm>
            </p:grpSpPr>
            <p:sp>
              <p:nvSpPr>
                <p:cNvPr id="259" name="Rounded Rectangle 258"/>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60" name="Group 259"/>
                <p:cNvGrpSpPr/>
                <p:nvPr/>
              </p:nvGrpSpPr>
              <p:grpSpPr>
                <a:xfrm>
                  <a:off x="7596548" y="3446841"/>
                  <a:ext cx="228300" cy="595221"/>
                  <a:chOff x="6229860" y="2963660"/>
                  <a:chExt cx="228300" cy="595221"/>
                </a:xfrm>
              </p:grpSpPr>
              <p:sp>
                <p:nvSpPr>
                  <p:cNvPr id="261" name="Rounded Rectangle 260"/>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62" name="Rounded Rectangle 261"/>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56" name="Oval 255"/>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7" name="Oval 256"/>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8" name="Oval 257"/>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23" name="sa 2"/>
            <p:cNvGrpSpPr/>
            <p:nvPr/>
          </p:nvGrpSpPr>
          <p:grpSpPr>
            <a:xfrm>
              <a:off x="838200" y="3950175"/>
              <a:ext cx="1948113" cy="1689560"/>
              <a:chOff x="2852487" y="2123752"/>
              <a:chExt cx="1948113" cy="1689560"/>
            </a:xfrm>
          </p:grpSpPr>
          <p:grpSp>
            <p:nvGrpSpPr>
              <p:cNvPr id="125" name="Group 124"/>
              <p:cNvGrpSpPr/>
              <p:nvPr/>
            </p:nvGrpSpPr>
            <p:grpSpPr>
              <a:xfrm>
                <a:off x="3348370" y="2123752"/>
                <a:ext cx="1250172" cy="1144705"/>
                <a:chOff x="6856240" y="2176752"/>
                <a:chExt cx="1250172" cy="1588746"/>
              </a:xfrm>
            </p:grpSpPr>
            <p:cxnSp>
              <p:nvCxnSpPr>
                <p:cNvPr id="167" name="Straight Connector 166"/>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68" name="Straight Connector 167"/>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69" name="Straight Connector 168"/>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70" name="Straight Connector 169"/>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129" name="Rounded Rectangle 128"/>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130" name="Group 129"/>
              <p:cNvGrpSpPr/>
              <p:nvPr/>
            </p:nvGrpSpPr>
            <p:grpSpPr>
              <a:xfrm>
                <a:off x="3059509" y="2331558"/>
                <a:ext cx="1741091" cy="701733"/>
                <a:chOff x="6567379" y="2828598"/>
                <a:chExt cx="2383118" cy="701733"/>
              </a:xfrm>
            </p:grpSpPr>
            <p:cxnSp>
              <p:nvCxnSpPr>
                <p:cNvPr id="164" name="Straight Connector 163"/>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65" name="Straight Connector 164"/>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66" name="Straight Connector 165"/>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132" name="Group 131"/>
              <p:cNvGrpSpPr/>
              <p:nvPr/>
            </p:nvGrpSpPr>
            <p:grpSpPr>
              <a:xfrm>
                <a:off x="3203938" y="3268458"/>
                <a:ext cx="288863" cy="544854"/>
                <a:chOff x="7527818" y="3399502"/>
                <a:chExt cx="365760" cy="689898"/>
              </a:xfrm>
            </p:grpSpPr>
            <p:sp>
              <p:nvSpPr>
                <p:cNvPr id="160" name="Rounded Rectangle 15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61" name="Group 160"/>
                <p:cNvGrpSpPr/>
                <p:nvPr/>
              </p:nvGrpSpPr>
              <p:grpSpPr>
                <a:xfrm>
                  <a:off x="7596548" y="3446841"/>
                  <a:ext cx="228300" cy="595221"/>
                  <a:chOff x="6229860" y="2963660"/>
                  <a:chExt cx="228300" cy="595221"/>
                </a:xfrm>
              </p:grpSpPr>
              <p:sp>
                <p:nvSpPr>
                  <p:cNvPr id="162" name="Rounded Rectangle 16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63" name="Rounded Rectangle 16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33" name="Oval 132"/>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4" name="Oval 133"/>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5" name="Oval 134"/>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36" name="Group 135"/>
              <p:cNvGrpSpPr/>
              <p:nvPr/>
            </p:nvGrpSpPr>
            <p:grpSpPr>
              <a:xfrm>
                <a:off x="3620662" y="3268458"/>
                <a:ext cx="288863" cy="544854"/>
                <a:chOff x="7527818" y="3399502"/>
                <a:chExt cx="365760" cy="689898"/>
              </a:xfrm>
            </p:grpSpPr>
            <p:sp>
              <p:nvSpPr>
                <p:cNvPr id="156" name="Rounded Rectangle 15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57" name="Group 156"/>
                <p:cNvGrpSpPr/>
                <p:nvPr/>
              </p:nvGrpSpPr>
              <p:grpSpPr>
                <a:xfrm>
                  <a:off x="7596548" y="3446841"/>
                  <a:ext cx="228300" cy="595221"/>
                  <a:chOff x="6229860" y="2963660"/>
                  <a:chExt cx="228300" cy="595221"/>
                </a:xfrm>
              </p:grpSpPr>
              <p:sp>
                <p:nvSpPr>
                  <p:cNvPr id="158" name="Rounded Rectangle 15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59" name="Rounded Rectangle 15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37" name="Oval 136"/>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8" name="Oval 137"/>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9" name="Oval 138"/>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40" name="Group 139"/>
              <p:cNvGrpSpPr/>
              <p:nvPr/>
            </p:nvGrpSpPr>
            <p:grpSpPr>
              <a:xfrm>
                <a:off x="4037386" y="3268458"/>
                <a:ext cx="288863" cy="544854"/>
                <a:chOff x="7527818" y="3399502"/>
                <a:chExt cx="365760" cy="689898"/>
              </a:xfrm>
            </p:grpSpPr>
            <p:sp>
              <p:nvSpPr>
                <p:cNvPr id="152" name="Rounded Rectangle 15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53" name="Group 152"/>
                <p:cNvGrpSpPr/>
                <p:nvPr/>
              </p:nvGrpSpPr>
              <p:grpSpPr>
                <a:xfrm>
                  <a:off x="7596548" y="3446841"/>
                  <a:ext cx="228300" cy="595221"/>
                  <a:chOff x="6229860" y="2963660"/>
                  <a:chExt cx="228300" cy="595221"/>
                </a:xfrm>
              </p:grpSpPr>
              <p:sp>
                <p:nvSpPr>
                  <p:cNvPr id="154" name="Rounded Rectangle 15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55" name="Rounded Rectangle 15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41" name="Oval 140"/>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2" name="Oval 141"/>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3" name="Oval 142"/>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44" name="Group 143"/>
              <p:cNvGrpSpPr/>
              <p:nvPr/>
            </p:nvGrpSpPr>
            <p:grpSpPr>
              <a:xfrm>
                <a:off x="4454110" y="3268458"/>
                <a:ext cx="288863" cy="544854"/>
                <a:chOff x="7527818" y="3399502"/>
                <a:chExt cx="365760" cy="689898"/>
              </a:xfrm>
            </p:grpSpPr>
            <p:sp>
              <p:nvSpPr>
                <p:cNvPr id="148" name="Rounded Rectangle 14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49" name="Group 148"/>
                <p:cNvGrpSpPr/>
                <p:nvPr/>
              </p:nvGrpSpPr>
              <p:grpSpPr>
                <a:xfrm>
                  <a:off x="7596548" y="3446841"/>
                  <a:ext cx="228300" cy="595221"/>
                  <a:chOff x="6229860" y="2963660"/>
                  <a:chExt cx="228300" cy="595221"/>
                </a:xfrm>
              </p:grpSpPr>
              <p:sp>
                <p:nvSpPr>
                  <p:cNvPr id="150" name="Rounded Rectangle 14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51" name="Rounded Rectangle 15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45" name="Oval 144"/>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6" name="Oval 145"/>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7" name="Oval 146"/>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sp>
          <p:nvSpPr>
            <p:cNvPr id="202" name="TextBox 201"/>
            <p:cNvSpPr txBox="1"/>
            <p:nvPr/>
          </p:nvSpPr>
          <p:spPr>
            <a:xfrm rot="5400000">
              <a:off x="1811370" y="5726838"/>
              <a:ext cx="543739" cy="523220"/>
            </a:xfrm>
            <a:prstGeom prst="rect">
              <a:avLst/>
            </a:prstGeom>
            <a:noFill/>
          </p:spPr>
          <p:txBody>
            <a:bodyPr wrap="none" rtlCol="0">
              <a:spAutoFit/>
            </a:bodyPr>
            <a:lstStyle/>
            <a:p>
              <a:r>
                <a:rPr lang="en-US" sz="2800" dirty="0" smtClean="0"/>
                <a:t>…</a:t>
              </a:r>
              <a:endParaRPr lang="en-US" sz="2800" dirty="0"/>
            </a:p>
          </p:txBody>
        </p:sp>
      </p:grpSp>
      <p:cxnSp>
        <p:nvCxnSpPr>
          <p:cNvPr id="18" name="Straight Arrow Connector 17"/>
          <p:cNvCxnSpPr/>
          <p:nvPr/>
        </p:nvCxnSpPr>
        <p:spPr>
          <a:xfrm flipH="1">
            <a:off x="2481137" y="3654883"/>
            <a:ext cx="1557463" cy="136327"/>
          </a:xfrm>
          <a:prstGeom prst="straightConnector1">
            <a:avLst/>
          </a:prstGeom>
          <a:ln w="34925"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32" name="explanation"/>
          <p:cNvSpPr txBox="1"/>
          <p:nvPr/>
        </p:nvSpPr>
        <p:spPr>
          <a:xfrm>
            <a:off x="3429000" y="2942973"/>
            <a:ext cx="5158366" cy="1384995"/>
          </a:xfrm>
          <a:prstGeom prst="rect">
            <a:avLst/>
          </a:prstGeom>
          <a:noFill/>
        </p:spPr>
        <p:txBody>
          <a:bodyPr wrap="square" rtlCol="0">
            <a:spAutoFit/>
          </a:bodyPr>
          <a:lstStyle/>
          <a:p>
            <a:pPr algn="ctr"/>
            <a:r>
              <a:rPr lang="en-US" sz="2800" i="1" dirty="0" smtClean="0"/>
              <a:t>Interconnect bitlines </a:t>
            </a:r>
            <a:r>
              <a:rPr lang="en-US" sz="2800" dirty="0" smtClean="0"/>
              <a:t>of adjacent subarrays in a bank using </a:t>
            </a:r>
            <a:br>
              <a:rPr lang="en-US" sz="2800" dirty="0" smtClean="0"/>
            </a:br>
            <a:r>
              <a:rPr lang="en-US" sz="2800" b="1" dirty="0" smtClean="0">
                <a:solidFill>
                  <a:schemeClr val="tx2"/>
                </a:solidFill>
              </a:rPr>
              <a:t>isolation transistors (links)</a:t>
            </a:r>
            <a:endParaRPr lang="en-US" sz="2800" b="1" dirty="0">
              <a:solidFill>
                <a:schemeClr val="tx2"/>
              </a:solidFill>
            </a:endParaRPr>
          </a:p>
        </p:txBody>
      </p:sp>
      <p:grpSp>
        <p:nvGrpSpPr>
          <p:cNvPr id="171" name="closed iso3"/>
          <p:cNvGrpSpPr/>
          <p:nvPr/>
        </p:nvGrpSpPr>
        <p:grpSpPr>
          <a:xfrm>
            <a:off x="778444" y="3548620"/>
            <a:ext cx="1648889" cy="463504"/>
            <a:chOff x="6235520" y="3805186"/>
            <a:chExt cx="1648889" cy="463504"/>
          </a:xfrm>
        </p:grpSpPr>
        <p:sp>
          <p:nvSpPr>
            <p:cNvPr id="172" name="iso highlight"/>
            <p:cNvSpPr/>
            <p:nvPr/>
          </p:nvSpPr>
          <p:spPr>
            <a:xfrm>
              <a:off x="6235520" y="3820259"/>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489806" y="3805186"/>
              <a:ext cx="2327" cy="462341"/>
              <a:chOff x="2205369" y="3911669"/>
              <a:chExt cx="2327" cy="462341"/>
            </a:xfrm>
          </p:grpSpPr>
          <p:cxnSp>
            <p:nvCxnSpPr>
              <p:cNvPr id="194" name="Straight Connector 19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6906529" y="3806349"/>
              <a:ext cx="2327" cy="462341"/>
              <a:chOff x="2205369" y="3911669"/>
              <a:chExt cx="2327" cy="462341"/>
            </a:xfrm>
          </p:grpSpPr>
          <p:cxnSp>
            <p:nvCxnSpPr>
              <p:cNvPr id="191" name="Straight Connector 190"/>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7323605" y="3806349"/>
              <a:ext cx="2327" cy="462341"/>
              <a:chOff x="2205369" y="3911669"/>
              <a:chExt cx="2327" cy="462341"/>
            </a:xfrm>
          </p:grpSpPr>
          <p:cxnSp>
            <p:nvCxnSpPr>
              <p:cNvPr id="188" name="Straight Connector 18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80" name="Straight Connector 179"/>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03" name="closed iso1"/>
          <p:cNvGrpSpPr/>
          <p:nvPr/>
        </p:nvGrpSpPr>
        <p:grpSpPr>
          <a:xfrm>
            <a:off x="778443" y="3544105"/>
            <a:ext cx="1648889" cy="467501"/>
            <a:chOff x="6235520" y="3801189"/>
            <a:chExt cx="1648889" cy="467501"/>
          </a:xfrm>
        </p:grpSpPr>
        <p:sp>
          <p:nvSpPr>
            <p:cNvPr id="204" name="iso highlight"/>
            <p:cNvSpPr/>
            <p:nvPr/>
          </p:nvSpPr>
          <p:spPr>
            <a:xfrm>
              <a:off x="6235520" y="3820259"/>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6489806" y="3805186"/>
              <a:ext cx="2327" cy="462341"/>
              <a:chOff x="2205369" y="3911669"/>
              <a:chExt cx="2327" cy="462341"/>
            </a:xfrm>
          </p:grpSpPr>
          <p:cxnSp>
            <p:nvCxnSpPr>
              <p:cNvPr id="243" name="Straight Connector 24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6906529" y="3806349"/>
              <a:ext cx="2327" cy="462341"/>
              <a:chOff x="2205369" y="3911669"/>
              <a:chExt cx="2327" cy="462341"/>
            </a:xfrm>
          </p:grpSpPr>
          <p:cxnSp>
            <p:nvCxnSpPr>
              <p:cNvPr id="241" name="Straight Connector 240"/>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323605" y="3806349"/>
              <a:ext cx="2327" cy="462341"/>
              <a:chOff x="2205369" y="3911669"/>
              <a:chExt cx="2327" cy="462341"/>
            </a:xfrm>
          </p:grpSpPr>
          <p:cxnSp>
            <p:nvCxnSpPr>
              <p:cNvPr id="239" name="Straight Connector 23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7737520" y="3801189"/>
              <a:ext cx="2327" cy="462341"/>
              <a:chOff x="2205369" y="3911669"/>
              <a:chExt cx="2327" cy="462341"/>
            </a:xfrm>
          </p:grpSpPr>
          <p:cxnSp>
            <p:nvCxnSpPr>
              <p:cNvPr id="214" name="Straight Connector 21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209" name="Straight Connector 208"/>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0" name="bl_highlight"/>
          <p:cNvGrpSpPr/>
          <p:nvPr/>
        </p:nvGrpSpPr>
        <p:grpSpPr>
          <a:xfrm>
            <a:off x="2279882" y="1887165"/>
            <a:ext cx="8647" cy="3781672"/>
            <a:chOff x="2584682" y="1213355"/>
            <a:chExt cx="8647" cy="3781672"/>
          </a:xfrm>
        </p:grpSpPr>
        <p:cxnSp>
          <p:nvCxnSpPr>
            <p:cNvPr id="197" name="Straight Connector 196"/>
            <p:cNvCxnSpPr/>
            <p:nvPr/>
          </p:nvCxnSpPr>
          <p:spPr>
            <a:xfrm>
              <a:off x="2593329" y="1213355"/>
              <a:ext cx="0" cy="1684520"/>
            </a:xfrm>
            <a:prstGeom prst="line">
              <a:avLst/>
            </a:prstGeom>
            <a:solidFill>
              <a:sysClr val="window" lastClr="FFFFFF">
                <a:lumMod val="85000"/>
              </a:sysClr>
            </a:solidFill>
            <a:ln w="76200" cap="flat" cmpd="sng" algn="ctr">
              <a:solidFill>
                <a:schemeClr val="tx1"/>
              </a:solidFill>
              <a:prstDash val="solid"/>
              <a:miter lim="800000"/>
              <a:headEnd type="none" w="med" len="med"/>
              <a:tailEnd type="none" w="med" len="med"/>
            </a:ln>
            <a:effectLst/>
          </p:spPr>
        </p:cxnSp>
        <p:cxnSp>
          <p:nvCxnSpPr>
            <p:cNvPr id="198" name="Straight Connector 197"/>
            <p:cNvCxnSpPr/>
            <p:nvPr/>
          </p:nvCxnSpPr>
          <p:spPr>
            <a:xfrm>
              <a:off x="2584682" y="3252380"/>
              <a:ext cx="0" cy="1742647"/>
            </a:xfrm>
            <a:prstGeom prst="line">
              <a:avLst/>
            </a:prstGeom>
            <a:solidFill>
              <a:sysClr val="window" lastClr="FFFFFF">
                <a:lumMod val="85000"/>
              </a:sysClr>
            </a:solidFill>
            <a:ln w="76200" cap="flat" cmpd="sng" algn="ctr">
              <a:solidFill>
                <a:schemeClr val="tx1"/>
              </a:solidFill>
              <a:prstDash val="solid"/>
              <a:miter lim="800000"/>
              <a:headEnd type="none" w="med" len="med"/>
              <a:tailEnd type="none" w="med" len="med"/>
            </a:ln>
            <a:effectLst/>
          </p:spPr>
        </p:cxnSp>
      </p:grpSp>
      <p:grpSp>
        <p:nvGrpSpPr>
          <p:cNvPr id="6" name="blinds"/>
          <p:cNvGrpSpPr/>
          <p:nvPr/>
        </p:nvGrpSpPr>
        <p:grpSpPr>
          <a:xfrm>
            <a:off x="693771" y="1828800"/>
            <a:ext cx="7745129" cy="4414028"/>
            <a:chOff x="693771" y="1828800"/>
            <a:chExt cx="7745129" cy="4414028"/>
          </a:xfrm>
        </p:grpSpPr>
        <p:sp>
          <p:nvSpPr>
            <p:cNvPr id="3" name="Rounded Rectangle 2"/>
            <p:cNvSpPr/>
            <p:nvPr/>
          </p:nvSpPr>
          <p:spPr>
            <a:xfrm>
              <a:off x="693771" y="1828800"/>
              <a:ext cx="1319663" cy="4414028"/>
            </a:xfrm>
            <a:prstGeom prst="roundRect">
              <a:avLst>
                <a:gd name="adj" fmla="val 0"/>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3657600" y="2882306"/>
              <a:ext cx="4781300" cy="1452316"/>
            </a:xfrm>
            <a:prstGeom prst="roundRect">
              <a:avLst>
                <a:gd name="adj" fmla="val 0"/>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n"/>
          <p:cNvSpPr txBox="1"/>
          <p:nvPr/>
        </p:nvSpPr>
        <p:spPr>
          <a:xfrm>
            <a:off x="1211611" y="3505334"/>
            <a:ext cx="801823" cy="523220"/>
          </a:xfrm>
          <a:prstGeom prst="rect">
            <a:avLst/>
          </a:prstGeom>
          <a:noFill/>
        </p:spPr>
        <p:txBody>
          <a:bodyPr wrap="none" rtlCol="0">
            <a:spAutoFit/>
          </a:bodyPr>
          <a:lstStyle/>
          <a:p>
            <a:r>
              <a:rPr lang="en-US" sz="2800" b="1" dirty="0" smtClean="0">
                <a:solidFill>
                  <a:schemeClr val="tx2"/>
                </a:solidFill>
              </a:rPr>
              <a:t>ON</a:t>
            </a:r>
            <a:endParaRPr lang="en-US" sz="2800" b="1" dirty="0">
              <a:solidFill>
                <a:schemeClr val="tx2"/>
              </a:solidFill>
            </a:endParaRPr>
          </a:p>
        </p:txBody>
      </p:sp>
      <p:sp>
        <p:nvSpPr>
          <p:cNvPr id="200" name="punchline"/>
          <p:cNvSpPr/>
          <p:nvPr/>
        </p:nvSpPr>
        <p:spPr>
          <a:xfrm>
            <a:off x="0" y="4634406"/>
            <a:ext cx="9144000" cy="16901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70" dirty="0">
                <a:solidFill>
                  <a:schemeClr val="bg1"/>
                </a:solidFill>
                <a:latin typeface="Arial Rounded MT Bold" panose="020F0704030504030204" pitchFamily="34" charset="0"/>
              </a:rPr>
              <a:t>L</a:t>
            </a:r>
            <a:r>
              <a:rPr lang="en-US" sz="3200" spc="-70" dirty="0" smtClean="0">
                <a:solidFill>
                  <a:schemeClr val="bg1"/>
                </a:solidFill>
                <a:latin typeface="Arial Rounded MT Bold" panose="020F0704030504030204" pitchFamily="34" charset="0"/>
              </a:rPr>
              <a:t>ISA forms a </a:t>
            </a:r>
            <a:r>
              <a:rPr lang="en-US" sz="3200" spc="-70" dirty="0">
                <a:solidFill>
                  <a:schemeClr val="bg1"/>
                </a:solidFill>
                <a:latin typeface="Arial Rounded MT Bold" panose="020F0704030504030204" pitchFamily="34" charset="0"/>
              </a:rPr>
              <a:t>wide </a:t>
            </a:r>
            <a:r>
              <a:rPr lang="en-US" sz="3200" spc="-70" dirty="0" smtClean="0">
                <a:solidFill>
                  <a:schemeClr val="bg1"/>
                </a:solidFill>
                <a:latin typeface="Arial Rounded MT Bold" panose="020F0704030504030204" pitchFamily="34" charset="0"/>
              </a:rPr>
              <a:t>datapath b/w </a:t>
            </a:r>
            <a:r>
              <a:rPr lang="en-US" sz="3200" spc="-70" dirty="0">
                <a:solidFill>
                  <a:schemeClr val="bg1"/>
                </a:solidFill>
                <a:latin typeface="Arial Rounded MT Bold" panose="020F0704030504030204" pitchFamily="34" charset="0"/>
              </a:rPr>
              <a:t>subarrays</a:t>
            </a:r>
          </a:p>
        </p:txBody>
      </p:sp>
      <p:pic>
        <p:nvPicPr>
          <p:cNvPr id="26" name="resistor"/>
          <p:cNvPicPr>
            <a:picLocks noChangeAspect="1"/>
          </p:cNvPicPr>
          <p:nvPr/>
        </p:nvPicPr>
        <p:blipFill>
          <a:blip r:embed="rId3"/>
          <a:stretch>
            <a:fillRect/>
          </a:stretch>
        </p:blipFill>
        <p:spPr>
          <a:xfrm>
            <a:off x="2184058" y="3551648"/>
            <a:ext cx="180000" cy="398572"/>
          </a:xfrm>
          <a:prstGeom prst="rect">
            <a:avLst/>
          </a:prstGeom>
          <a:noFill/>
        </p:spPr>
      </p:pic>
      <p:pic>
        <p:nvPicPr>
          <p:cNvPr id="250" name="brid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97363">
            <a:off x="393814" y="3204286"/>
            <a:ext cx="2098460" cy="1300042"/>
          </a:xfrm>
          <a:prstGeom prst="rect">
            <a:avLst/>
          </a:prstGeom>
        </p:spPr>
      </p:pic>
      <p:cxnSp>
        <p:nvCxnSpPr>
          <p:cNvPr id="193" name="Straight Connector 192"/>
          <p:cNvCxnSpPr/>
          <p:nvPr/>
        </p:nvCxnSpPr>
        <p:spPr>
          <a:xfrm flipH="1">
            <a:off x="2674224" y="4376523"/>
            <a:ext cx="249581" cy="229599"/>
          </a:xfrm>
          <a:prstGeom prst="line">
            <a:avLst/>
          </a:prstGeom>
          <a:solidFill>
            <a:sysClr val="window" lastClr="FFFFFF">
              <a:lumMod val="85000"/>
            </a:sysClr>
          </a:solidFill>
          <a:ln w="28575" cap="flat" cmpd="sng" algn="ctr">
            <a:solidFill>
              <a:schemeClr val="accent2"/>
            </a:solidFill>
            <a:prstDash val="solid"/>
            <a:miter lim="800000"/>
            <a:headEnd type="none" w="med" len="med"/>
            <a:tailEnd type="none" w="med" len="med"/>
          </a:ln>
          <a:effectLst/>
        </p:spPr>
      </p:cxnSp>
      <p:sp>
        <p:nvSpPr>
          <p:cNvPr id="199" name="TextBox 198"/>
          <p:cNvSpPr txBox="1"/>
          <p:nvPr/>
        </p:nvSpPr>
        <p:spPr>
          <a:xfrm>
            <a:off x="2962579" y="4150496"/>
            <a:ext cx="7232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j-lt"/>
              </a:rPr>
              <a:t>64b</a:t>
            </a:r>
          </a:p>
        </p:txBody>
      </p:sp>
      <p:sp>
        <p:nvSpPr>
          <p:cNvPr id="201" name="8kb"/>
          <p:cNvSpPr txBox="1"/>
          <p:nvPr/>
        </p:nvSpPr>
        <p:spPr>
          <a:xfrm>
            <a:off x="56896" y="3490982"/>
            <a:ext cx="875561"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chemeClr val="tx2"/>
                </a:solidFill>
                <a:effectLst/>
                <a:uLnTx/>
                <a:uFillTx/>
                <a:latin typeface="+mj-lt"/>
              </a:rPr>
              <a:t>8kb</a:t>
            </a:r>
            <a:endParaRPr kumimoji="0" lang="en-US" sz="3200" b="1" i="0" u="none" strike="noStrike" kern="0" cap="none" spc="0" normalizeH="0" baseline="0" noProof="0" dirty="0" smtClean="0">
              <a:ln>
                <a:noFill/>
              </a:ln>
              <a:solidFill>
                <a:schemeClr val="tx2"/>
              </a:solidFill>
              <a:effectLst/>
              <a:uLnTx/>
              <a:uFillTx/>
              <a:latin typeface="+mj-lt"/>
            </a:endParaRPr>
          </a:p>
        </p:txBody>
      </p:sp>
    </p:spTree>
    <p:extLst>
      <p:ext uri="{BB962C8B-B14F-4D97-AF65-F5344CB8AC3E}">
        <p14:creationId xmlns:p14="http://schemas.microsoft.com/office/powerpoint/2010/main" val="26022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1" grpId="0"/>
      <p:bldP spid="200" grpId="0" animBg="1"/>
      <p:bldP spid="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DRAM Command to Use LISA</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Row Buffer Movement (RBM)</a:t>
            </a:r>
            <a:r>
              <a:rPr lang="en-US" dirty="0" smtClean="0"/>
              <a:t>: </a:t>
            </a:r>
            <a:r>
              <a:rPr lang="en-US" sz="2600" dirty="0" smtClean="0"/>
              <a:t>Move a row of data in an activated row buffer to a precharged one</a:t>
            </a:r>
            <a:endParaRPr lang="en-US" sz="2600"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11</a:t>
            </a:fld>
            <a:endParaRPr lang="en-US" dirty="0"/>
          </a:p>
        </p:txBody>
      </p:sp>
      <p:grpSp>
        <p:nvGrpSpPr>
          <p:cNvPr id="108" name="iso1"/>
          <p:cNvGrpSpPr/>
          <p:nvPr/>
        </p:nvGrpSpPr>
        <p:grpSpPr>
          <a:xfrm>
            <a:off x="3205628" y="3781777"/>
            <a:ext cx="1648889" cy="467501"/>
            <a:chOff x="1341483" y="3114827"/>
            <a:chExt cx="1648889" cy="467501"/>
          </a:xfrm>
        </p:grpSpPr>
        <p:sp>
          <p:nvSpPr>
            <p:cNvPr id="109" name="iso highlight"/>
            <p:cNvSpPr/>
            <p:nvPr/>
          </p:nvSpPr>
          <p:spPr>
            <a:xfrm>
              <a:off x="1341483" y="3133897"/>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iso"/>
            <p:cNvGrpSpPr/>
            <p:nvPr/>
          </p:nvGrpSpPr>
          <p:grpSpPr>
            <a:xfrm>
              <a:off x="1466475" y="3114827"/>
              <a:ext cx="1379335" cy="467501"/>
              <a:chOff x="1466475" y="3114827"/>
              <a:chExt cx="1379335" cy="467501"/>
            </a:xfrm>
          </p:grpSpPr>
          <p:grpSp>
            <p:nvGrpSpPr>
              <p:cNvPr id="111" name="Group 110"/>
              <p:cNvGrpSpPr/>
              <p:nvPr/>
            </p:nvGrpSpPr>
            <p:grpSpPr>
              <a:xfrm>
                <a:off x="1466475" y="3118824"/>
                <a:ext cx="131621" cy="462341"/>
                <a:chOff x="2076075" y="3911669"/>
                <a:chExt cx="131621" cy="462341"/>
              </a:xfrm>
            </p:grpSpPr>
            <p:cxnSp>
              <p:nvCxnSpPr>
                <p:cNvPr id="124" name="Straight Connector 123"/>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883198" y="3119987"/>
                <a:ext cx="131621" cy="462341"/>
                <a:chOff x="2076075" y="3911669"/>
                <a:chExt cx="131621" cy="462341"/>
              </a:xfrm>
            </p:grpSpPr>
            <p:cxnSp>
              <p:nvCxnSpPr>
                <p:cNvPr id="121" name="Straight Connector 12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301789" y="3119987"/>
                <a:ext cx="131621" cy="462341"/>
                <a:chOff x="2076075" y="3911669"/>
                <a:chExt cx="131621" cy="462341"/>
              </a:xfrm>
            </p:grpSpPr>
            <p:cxnSp>
              <p:nvCxnSpPr>
                <p:cNvPr id="118" name="Straight Connector 11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2714189" y="3114827"/>
                <a:ext cx="131621" cy="462341"/>
                <a:chOff x="2076075" y="3911669"/>
                <a:chExt cx="131621" cy="462341"/>
              </a:xfrm>
            </p:grpSpPr>
            <p:cxnSp>
              <p:nvCxnSpPr>
                <p:cNvPr id="115" name="Straight Connector 114"/>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284" name="subarrays"/>
          <p:cNvGrpSpPr/>
          <p:nvPr/>
        </p:nvGrpSpPr>
        <p:grpSpPr>
          <a:xfrm>
            <a:off x="1514553" y="2133600"/>
            <a:ext cx="3397591" cy="3746725"/>
            <a:chOff x="1514553" y="2133600"/>
            <a:chExt cx="3397591" cy="3746725"/>
          </a:xfrm>
        </p:grpSpPr>
        <p:grpSp>
          <p:nvGrpSpPr>
            <p:cNvPr id="283" name="subarrays"/>
            <p:cNvGrpSpPr/>
            <p:nvPr/>
          </p:nvGrpSpPr>
          <p:grpSpPr>
            <a:xfrm>
              <a:off x="2964031" y="2133600"/>
              <a:ext cx="1948113" cy="3746725"/>
              <a:chOff x="2964031" y="2133600"/>
              <a:chExt cx="1948113" cy="3746725"/>
            </a:xfrm>
          </p:grpSpPr>
          <p:grpSp>
            <p:nvGrpSpPr>
              <p:cNvPr id="10" name="sa 1"/>
              <p:cNvGrpSpPr/>
              <p:nvPr/>
            </p:nvGrpSpPr>
            <p:grpSpPr>
              <a:xfrm>
                <a:off x="2964031" y="2133600"/>
                <a:ext cx="1948113" cy="1689560"/>
                <a:chOff x="2852487" y="2123752"/>
                <a:chExt cx="1948113" cy="1689560"/>
              </a:xfrm>
            </p:grpSpPr>
            <p:grpSp>
              <p:nvGrpSpPr>
                <p:cNvPr id="11" name="Group 10"/>
                <p:cNvGrpSpPr/>
                <p:nvPr/>
              </p:nvGrpSpPr>
              <p:grpSpPr>
                <a:xfrm>
                  <a:off x="3348370" y="2123752"/>
                  <a:ext cx="1250172" cy="1144705"/>
                  <a:chOff x="6856240" y="2176752"/>
                  <a:chExt cx="1250172" cy="1588746"/>
                </a:xfrm>
              </p:grpSpPr>
              <p:cxnSp>
                <p:nvCxnSpPr>
                  <p:cNvPr id="49" name="Straight Connector 48"/>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50" name="Straight Connector 49"/>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51" name="Straight Connector 50"/>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52" name="Straight Connector 51"/>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12" name="Rounded Rectangle 11"/>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13" name="Group 12"/>
                <p:cNvGrpSpPr/>
                <p:nvPr/>
              </p:nvGrpSpPr>
              <p:grpSpPr>
                <a:xfrm>
                  <a:off x="3059509" y="2331558"/>
                  <a:ext cx="1741091" cy="701733"/>
                  <a:chOff x="6567379" y="2828598"/>
                  <a:chExt cx="2383118" cy="701733"/>
                </a:xfrm>
              </p:grpSpPr>
              <p:cxnSp>
                <p:nvCxnSpPr>
                  <p:cNvPr id="46" name="Straight Connector 45"/>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47" name="Straight Connector 46"/>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48" name="Straight Connector 47"/>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14" name="Group 13"/>
                <p:cNvGrpSpPr/>
                <p:nvPr/>
              </p:nvGrpSpPr>
              <p:grpSpPr>
                <a:xfrm>
                  <a:off x="3203938" y="3268458"/>
                  <a:ext cx="288863" cy="544854"/>
                  <a:chOff x="7527818" y="3399502"/>
                  <a:chExt cx="365760" cy="689898"/>
                </a:xfrm>
              </p:grpSpPr>
              <p:sp>
                <p:nvSpPr>
                  <p:cNvPr id="42" name="Rounded Rectangle 4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43" name="Group 42"/>
                  <p:cNvGrpSpPr/>
                  <p:nvPr/>
                </p:nvGrpSpPr>
                <p:grpSpPr>
                  <a:xfrm>
                    <a:off x="7596548" y="3446841"/>
                    <a:ext cx="228300" cy="595221"/>
                    <a:chOff x="6229860" y="2963660"/>
                    <a:chExt cx="228300" cy="595221"/>
                  </a:xfrm>
                </p:grpSpPr>
                <p:sp>
                  <p:nvSpPr>
                    <p:cNvPr id="44" name="Rounded Rectangle 4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45" name="Rounded Rectangle 4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5" name="Oval 14"/>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6" name="Oval 15"/>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 name="Oval 16"/>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8" name="Group 17"/>
                <p:cNvGrpSpPr/>
                <p:nvPr/>
              </p:nvGrpSpPr>
              <p:grpSpPr>
                <a:xfrm>
                  <a:off x="3620662" y="3268458"/>
                  <a:ext cx="288863" cy="544854"/>
                  <a:chOff x="7527818" y="3399502"/>
                  <a:chExt cx="365760" cy="689898"/>
                </a:xfrm>
              </p:grpSpPr>
              <p:sp>
                <p:nvSpPr>
                  <p:cNvPr id="38" name="Rounded Rectangle 3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9" name="Group 38"/>
                  <p:cNvGrpSpPr/>
                  <p:nvPr/>
                </p:nvGrpSpPr>
                <p:grpSpPr>
                  <a:xfrm>
                    <a:off x="7596548" y="3446841"/>
                    <a:ext cx="228300" cy="595221"/>
                    <a:chOff x="6229860" y="2963660"/>
                    <a:chExt cx="228300" cy="595221"/>
                  </a:xfrm>
                </p:grpSpPr>
                <p:sp>
                  <p:nvSpPr>
                    <p:cNvPr id="40" name="Rounded Rectangle 3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41" name="Rounded Rectangle 4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9" name="Oval 18"/>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 name="Oval 19"/>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 name="Oval 20"/>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2" name="Group 21"/>
                <p:cNvGrpSpPr/>
                <p:nvPr/>
              </p:nvGrpSpPr>
              <p:grpSpPr>
                <a:xfrm>
                  <a:off x="4037386" y="3268458"/>
                  <a:ext cx="288863" cy="544854"/>
                  <a:chOff x="7527818" y="3399502"/>
                  <a:chExt cx="365760" cy="689898"/>
                </a:xfrm>
              </p:grpSpPr>
              <p:sp>
                <p:nvSpPr>
                  <p:cNvPr id="34" name="Rounded Rectangle 33"/>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5" name="Group 34"/>
                  <p:cNvGrpSpPr/>
                  <p:nvPr/>
                </p:nvGrpSpPr>
                <p:grpSpPr>
                  <a:xfrm>
                    <a:off x="7596548" y="3446841"/>
                    <a:ext cx="228300" cy="595221"/>
                    <a:chOff x="6229860" y="2963660"/>
                    <a:chExt cx="228300" cy="595221"/>
                  </a:xfrm>
                </p:grpSpPr>
                <p:sp>
                  <p:nvSpPr>
                    <p:cNvPr id="36" name="Rounded Rectangle 35"/>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7" name="Rounded Rectangle 36"/>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3" name="Oval 22"/>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 name="Oval 23"/>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 name="Oval 24"/>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6" name="Group 25"/>
                <p:cNvGrpSpPr/>
                <p:nvPr/>
              </p:nvGrpSpPr>
              <p:grpSpPr>
                <a:xfrm>
                  <a:off x="4454110" y="3268458"/>
                  <a:ext cx="288863" cy="544854"/>
                  <a:chOff x="7527818" y="3399502"/>
                  <a:chExt cx="365760" cy="689898"/>
                </a:xfrm>
              </p:grpSpPr>
              <p:sp>
                <p:nvSpPr>
                  <p:cNvPr id="30" name="Rounded Rectangle 2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1" name="Group 30"/>
                  <p:cNvGrpSpPr/>
                  <p:nvPr/>
                </p:nvGrpSpPr>
                <p:grpSpPr>
                  <a:xfrm>
                    <a:off x="7596548" y="3446841"/>
                    <a:ext cx="228300" cy="595221"/>
                    <a:chOff x="6229860" y="2963660"/>
                    <a:chExt cx="228300" cy="595221"/>
                  </a:xfrm>
                </p:grpSpPr>
                <p:sp>
                  <p:nvSpPr>
                    <p:cNvPr id="32" name="Rounded Rectangle 3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3" name="Rounded Rectangle 3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7" name="Oval 26"/>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 name="Oval 27"/>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9" name="Oval 28"/>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53" name="sa 2"/>
              <p:cNvGrpSpPr/>
              <p:nvPr/>
            </p:nvGrpSpPr>
            <p:grpSpPr>
              <a:xfrm>
                <a:off x="2964031" y="4190765"/>
                <a:ext cx="1948113" cy="1689560"/>
                <a:chOff x="2852487" y="2123752"/>
                <a:chExt cx="1948113" cy="1689560"/>
              </a:xfrm>
            </p:grpSpPr>
            <p:grpSp>
              <p:nvGrpSpPr>
                <p:cNvPr id="54" name="Group 53"/>
                <p:cNvGrpSpPr/>
                <p:nvPr/>
              </p:nvGrpSpPr>
              <p:grpSpPr>
                <a:xfrm>
                  <a:off x="3348370" y="2123752"/>
                  <a:ext cx="1250172" cy="1144705"/>
                  <a:chOff x="6856240" y="2176752"/>
                  <a:chExt cx="1250172" cy="1588746"/>
                </a:xfrm>
              </p:grpSpPr>
              <p:cxnSp>
                <p:nvCxnSpPr>
                  <p:cNvPr id="92" name="Straight Connector 91"/>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3" name="Straight Connector 92"/>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4" name="Straight Connector 93"/>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5" name="Straight Connector 94"/>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55" name="Rounded Rectangle 54"/>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56" name="Group 55"/>
                <p:cNvGrpSpPr/>
                <p:nvPr/>
              </p:nvGrpSpPr>
              <p:grpSpPr>
                <a:xfrm>
                  <a:off x="3059509" y="2331558"/>
                  <a:ext cx="1741091" cy="701733"/>
                  <a:chOff x="6567379" y="2828598"/>
                  <a:chExt cx="2383118" cy="701733"/>
                </a:xfrm>
              </p:grpSpPr>
              <p:cxnSp>
                <p:nvCxnSpPr>
                  <p:cNvPr id="89" name="Straight Connector 88"/>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0" name="Straight Connector 89"/>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1" name="Straight Connector 90"/>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57" name="Group 56"/>
                <p:cNvGrpSpPr/>
                <p:nvPr/>
              </p:nvGrpSpPr>
              <p:grpSpPr>
                <a:xfrm>
                  <a:off x="3203938" y="3268458"/>
                  <a:ext cx="288863" cy="544854"/>
                  <a:chOff x="7527818" y="3399502"/>
                  <a:chExt cx="365760" cy="689898"/>
                </a:xfrm>
              </p:grpSpPr>
              <p:sp>
                <p:nvSpPr>
                  <p:cNvPr id="85" name="Rounded Rectangle 84"/>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86" name="Group 85"/>
                  <p:cNvGrpSpPr/>
                  <p:nvPr/>
                </p:nvGrpSpPr>
                <p:grpSpPr>
                  <a:xfrm>
                    <a:off x="7596548" y="3446841"/>
                    <a:ext cx="228300" cy="595221"/>
                    <a:chOff x="6229860" y="2963660"/>
                    <a:chExt cx="228300" cy="595221"/>
                  </a:xfrm>
                </p:grpSpPr>
                <p:sp>
                  <p:nvSpPr>
                    <p:cNvPr id="87" name="Rounded Rectangle 86"/>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88" name="Rounded Rectangle 87"/>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58" name="Oval 57"/>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59" name="Oval 58"/>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0" name="Oval 59"/>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61" name="Group 60"/>
                <p:cNvGrpSpPr/>
                <p:nvPr/>
              </p:nvGrpSpPr>
              <p:grpSpPr>
                <a:xfrm>
                  <a:off x="3620662" y="3268458"/>
                  <a:ext cx="288863" cy="544854"/>
                  <a:chOff x="7527818" y="3399502"/>
                  <a:chExt cx="365760" cy="689898"/>
                </a:xfrm>
              </p:grpSpPr>
              <p:sp>
                <p:nvSpPr>
                  <p:cNvPr id="81" name="Rounded Rectangle 80"/>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82" name="Group 81"/>
                  <p:cNvGrpSpPr/>
                  <p:nvPr/>
                </p:nvGrpSpPr>
                <p:grpSpPr>
                  <a:xfrm>
                    <a:off x="7596548" y="3446841"/>
                    <a:ext cx="228300" cy="595221"/>
                    <a:chOff x="6229860" y="2963660"/>
                    <a:chExt cx="228300" cy="595221"/>
                  </a:xfrm>
                </p:grpSpPr>
                <p:sp>
                  <p:nvSpPr>
                    <p:cNvPr id="83" name="Rounded Rectangle 82"/>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84" name="Rounded Rectangle 83"/>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62" name="Oval 61"/>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3" name="Oval 62"/>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4" name="Oval 63"/>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65" name="Group 64"/>
                <p:cNvGrpSpPr/>
                <p:nvPr/>
              </p:nvGrpSpPr>
              <p:grpSpPr>
                <a:xfrm>
                  <a:off x="4037386" y="3268458"/>
                  <a:ext cx="288863" cy="544854"/>
                  <a:chOff x="7527818" y="3399502"/>
                  <a:chExt cx="365760" cy="689898"/>
                </a:xfrm>
              </p:grpSpPr>
              <p:sp>
                <p:nvSpPr>
                  <p:cNvPr id="77" name="Rounded Rectangle 76"/>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78" name="Group 77"/>
                  <p:cNvGrpSpPr/>
                  <p:nvPr/>
                </p:nvGrpSpPr>
                <p:grpSpPr>
                  <a:xfrm>
                    <a:off x="7596548" y="3446841"/>
                    <a:ext cx="228300" cy="595221"/>
                    <a:chOff x="6229860" y="2963660"/>
                    <a:chExt cx="228300" cy="595221"/>
                  </a:xfrm>
                </p:grpSpPr>
                <p:sp>
                  <p:nvSpPr>
                    <p:cNvPr id="79" name="Rounded Rectangle 78"/>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80" name="Rounded Rectangle 79"/>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66" name="Oval 65"/>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7" name="Oval 66"/>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8" name="Oval 67"/>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69" name="Group 68"/>
                <p:cNvGrpSpPr/>
                <p:nvPr/>
              </p:nvGrpSpPr>
              <p:grpSpPr>
                <a:xfrm>
                  <a:off x="4454110" y="3268458"/>
                  <a:ext cx="288863" cy="544854"/>
                  <a:chOff x="7527818" y="3399502"/>
                  <a:chExt cx="365760" cy="689898"/>
                </a:xfrm>
              </p:grpSpPr>
              <p:sp>
                <p:nvSpPr>
                  <p:cNvPr id="73" name="Rounded Rectangle 72"/>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74" name="Group 73"/>
                  <p:cNvGrpSpPr/>
                  <p:nvPr/>
                </p:nvGrpSpPr>
                <p:grpSpPr>
                  <a:xfrm>
                    <a:off x="7596548" y="3446841"/>
                    <a:ext cx="228300" cy="595221"/>
                    <a:chOff x="6229860" y="2963660"/>
                    <a:chExt cx="228300" cy="595221"/>
                  </a:xfrm>
                </p:grpSpPr>
                <p:sp>
                  <p:nvSpPr>
                    <p:cNvPr id="75" name="Rounded Rectangle 74"/>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76" name="Rounded Rectangle 75"/>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70" name="Oval 69"/>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71" name="Oval 70"/>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72" name="Oval 71"/>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259" name="sa labels"/>
            <p:cNvGrpSpPr/>
            <p:nvPr/>
          </p:nvGrpSpPr>
          <p:grpSpPr>
            <a:xfrm>
              <a:off x="1514553" y="2461440"/>
              <a:ext cx="1498231" cy="2464506"/>
              <a:chOff x="1514553" y="2461440"/>
              <a:chExt cx="1498231" cy="2464506"/>
            </a:xfrm>
          </p:grpSpPr>
          <p:sp>
            <p:nvSpPr>
              <p:cNvPr id="257" name="TextBox 256"/>
              <p:cNvSpPr txBox="1"/>
              <p:nvPr/>
            </p:nvSpPr>
            <p:spPr>
              <a:xfrm>
                <a:off x="1514553" y="2461440"/>
                <a:ext cx="1498231" cy="461665"/>
              </a:xfrm>
              <a:prstGeom prst="rect">
                <a:avLst/>
              </a:prstGeom>
              <a:noFill/>
            </p:spPr>
            <p:txBody>
              <a:bodyPr wrap="none" rtlCol="0">
                <a:spAutoFit/>
              </a:bodyPr>
              <a:lstStyle/>
              <a:p>
                <a:r>
                  <a:rPr lang="en-US" sz="2400" i="1" dirty="0" smtClean="0"/>
                  <a:t>Subarray 1</a:t>
                </a:r>
                <a:endParaRPr lang="en-US" sz="2400" i="1" dirty="0"/>
              </a:p>
            </p:txBody>
          </p:sp>
          <p:sp>
            <p:nvSpPr>
              <p:cNvPr id="258" name="TextBox 257"/>
              <p:cNvSpPr txBox="1"/>
              <p:nvPr/>
            </p:nvSpPr>
            <p:spPr>
              <a:xfrm>
                <a:off x="1514553" y="4464281"/>
                <a:ext cx="1449692" cy="461665"/>
              </a:xfrm>
              <a:prstGeom prst="rect">
                <a:avLst/>
              </a:prstGeom>
              <a:noFill/>
            </p:spPr>
            <p:txBody>
              <a:bodyPr wrap="none" rtlCol="0">
                <a:spAutoFit/>
              </a:bodyPr>
              <a:lstStyle/>
              <a:p>
                <a:r>
                  <a:rPr lang="en-US" sz="2400" i="1" dirty="0" smtClean="0"/>
                  <a:t>Subarray 2</a:t>
                </a:r>
                <a:endParaRPr lang="en-US" sz="2400" i="1" dirty="0"/>
              </a:p>
            </p:txBody>
          </p:sp>
        </p:grpSp>
      </p:grpSp>
      <p:sp>
        <p:nvSpPr>
          <p:cNvPr id="148" name="src row"/>
          <p:cNvSpPr/>
          <p:nvPr/>
        </p:nvSpPr>
        <p:spPr>
          <a:xfrm>
            <a:off x="3219510" y="3278741"/>
            <a:ext cx="1692634"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157" name="cmd"/>
          <p:cNvGrpSpPr/>
          <p:nvPr/>
        </p:nvGrpSpPr>
        <p:grpSpPr>
          <a:xfrm>
            <a:off x="156742" y="3800847"/>
            <a:ext cx="2884582" cy="462007"/>
            <a:chOff x="156742" y="3800847"/>
            <a:chExt cx="2884582" cy="462007"/>
          </a:xfrm>
        </p:grpSpPr>
        <p:sp>
          <p:nvSpPr>
            <p:cNvPr id="155" name="TextBox 154"/>
            <p:cNvSpPr txBox="1"/>
            <p:nvPr/>
          </p:nvSpPr>
          <p:spPr>
            <a:xfrm>
              <a:off x="156742" y="3801189"/>
              <a:ext cx="2510258" cy="461665"/>
            </a:xfrm>
            <a:prstGeom prst="rect">
              <a:avLst/>
            </a:prstGeom>
            <a:noFill/>
            <a:ln>
              <a:noFill/>
            </a:ln>
          </p:spPr>
          <p:txBody>
            <a:bodyPr wrap="square" rtlCol="0">
              <a:spAutoFit/>
            </a:bodyPr>
            <a:lstStyle/>
            <a:p>
              <a:r>
                <a:rPr lang="en-US" sz="2400" b="1" dirty="0" smtClean="0">
                  <a:solidFill>
                    <a:schemeClr val="tx2"/>
                  </a:solidFill>
                </a:rPr>
                <a:t>RBM: SA1</a:t>
              </a:r>
              <a:r>
                <a:rPr lang="en-US" sz="2400" b="1" dirty="0" smtClean="0">
                  <a:solidFill>
                    <a:schemeClr val="tx2"/>
                  </a:solidFill>
                  <a:latin typeface="Cambria Math" panose="02040503050406030204" pitchFamily="18" charset="0"/>
                  <a:ea typeface="Cambria Math" panose="02040503050406030204" pitchFamily="18" charset="0"/>
                </a:rPr>
                <a:t>→</a:t>
              </a:r>
              <a:r>
                <a:rPr lang="en-US" sz="2400" b="1" dirty="0" smtClean="0">
                  <a:solidFill>
                    <a:schemeClr val="tx2"/>
                  </a:solidFill>
                </a:rPr>
                <a:t>SA2</a:t>
              </a:r>
              <a:endParaRPr lang="en-US" sz="2400" b="1" dirty="0">
                <a:solidFill>
                  <a:schemeClr val="tx2"/>
                </a:solidFill>
              </a:endParaRPr>
            </a:p>
          </p:txBody>
        </p:sp>
        <p:sp>
          <p:nvSpPr>
            <p:cNvPr id="156" name="Right Arrow 155"/>
            <p:cNvSpPr/>
            <p:nvPr/>
          </p:nvSpPr>
          <p:spPr>
            <a:xfrm>
              <a:off x="2590800" y="3800847"/>
              <a:ext cx="450524" cy="4620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closed iso"/>
          <p:cNvGrpSpPr/>
          <p:nvPr/>
        </p:nvGrpSpPr>
        <p:grpSpPr>
          <a:xfrm>
            <a:off x="3205627" y="3783945"/>
            <a:ext cx="1648889" cy="467501"/>
            <a:chOff x="6235520" y="3801189"/>
            <a:chExt cx="1648889" cy="467501"/>
          </a:xfrm>
        </p:grpSpPr>
        <p:sp>
          <p:nvSpPr>
            <p:cNvPr id="160" name="iso highlight"/>
            <p:cNvSpPr/>
            <p:nvPr/>
          </p:nvSpPr>
          <p:spPr>
            <a:xfrm>
              <a:off x="6235520" y="3820259"/>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6489806" y="3805186"/>
              <a:ext cx="2327" cy="462341"/>
              <a:chOff x="2205369" y="3911669"/>
              <a:chExt cx="2327" cy="462341"/>
            </a:xfrm>
          </p:grpSpPr>
          <p:cxnSp>
            <p:nvCxnSpPr>
              <p:cNvPr id="176" name="Straight Connector 17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906529" y="3806349"/>
              <a:ext cx="2327" cy="462341"/>
              <a:chOff x="2205369" y="3911669"/>
              <a:chExt cx="2327" cy="462341"/>
            </a:xfrm>
          </p:grpSpPr>
          <p:cxnSp>
            <p:nvCxnSpPr>
              <p:cNvPr id="173" name="Straight Connector 17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7323605" y="3806349"/>
              <a:ext cx="2327" cy="462341"/>
              <a:chOff x="2205369" y="3911669"/>
              <a:chExt cx="2327" cy="462341"/>
            </a:xfrm>
          </p:grpSpPr>
          <p:cxnSp>
            <p:nvCxnSpPr>
              <p:cNvPr id="170" name="Straight Connector 16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737520" y="3801189"/>
              <a:ext cx="2327" cy="462341"/>
              <a:chOff x="2205369" y="3911669"/>
              <a:chExt cx="2327" cy="462341"/>
            </a:xfrm>
          </p:grpSpPr>
          <p:cxnSp>
            <p:nvCxnSpPr>
              <p:cNvPr id="167" name="Straight Connector 166"/>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82" name="Straight Connector 181"/>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53" name="trans_blind"/>
          <p:cNvGrpSpPr/>
          <p:nvPr/>
        </p:nvGrpSpPr>
        <p:grpSpPr>
          <a:xfrm>
            <a:off x="2902004" y="2186954"/>
            <a:ext cx="2090083" cy="4609789"/>
            <a:chOff x="2902004" y="2186954"/>
            <a:chExt cx="2090083" cy="4609789"/>
          </a:xfrm>
        </p:grpSpPr>
        <p:sp>
          <p:nvSpPr>
            <p:cNvPr id="251" name="Rounded Rectangle 250"/>
            <p:cNvSpPr/>
            <p:nvPr/>
          </p:nvSpPr>
          <p:spPr>
            <a:xfrm>
              <a:off x="2910820" y="4235275"/>
              <a:ext cx="2050601" cy="1022525"/>
            </a:xfrm>
            <a:prstGeom prst="roundRect">
              <a:avLst>
                <a:gd name="adj"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50" name="Rounded Rectangle 249"/>
            <p:cNvSpPr/>
            <p:nvPr/>
          </p:nvSpPr>
          <p:spPr>
            <a:xfrm>
              <a:off x="2902004" y="2186954"/>
              <a:ext cx="2050601" cy="997574"/>
            </a:xfrm>
            <a:prstGeom prst="roundRect">
              <a:avLst>
                <a:gd name="adj"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52" name="Rounded Rectangle 251"/>
            <p:cNvSpPr/>
            <p:nvPr/>
          </p:nvSpPr>
          <p:spPr>
            <a:xfrm>
              <a:off x="2941486" y="6297956"/>
              <a:ext cx="2050601" cy="498787"/>
            </a:xfrm>
            <a:prstGeom prst="roundRect">
              <a:avLst>
                <a:gd name="adj" fmla="val 1379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pSp>
      <p:grpSp>
        <p:nvGrpSpPr>
          <p:cNvPr id="193" name="act_bl"/>
          <p:cNvGrpSpPr/>
          <p:nvPr/>
        </p:nvGrpSpPr>
        <p:grpSpPr>
          <a:xfrm>
            <a:off x="3453501" y="2135768"/>
            <a:ext cx="1250172" cy="1144705"/>
            <a:chOff x="7131828" y="2978323"/>
            <a:chExt cx="1250172" cy="1144705"/>
          </a:xfrm>
        </p:grpSpPr>
        <p:cxnSp>
          <p:nvCxnSpPr>
            <p:cNvPr id="189" name="Straight Connector 188"/>
            <p:cNvCxnSpPr/>
            <p:nvPr/>
          </p:nvCxnSpPr>
          <p:spPr>
            <a:xfrm>
              <a:off x="7131828"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190" name="Straight Connector 189"/>
            <p:cNvCxnSpPr/>
            <p:nvPr/>
          </p:nvCxnSpPr>
          <p:spPr>
            <a:xfrm>
              <a:off x="7548552"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191" name="Straight Connector 190"/>
            <p:cNvCxnSpPr/>
            <p:nvPr/>
          </p:nvCxnSpPr>
          <p:spPr>
            <a:xfrm>
              <a:off x="7965276"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192" name="Straight Connector 191"/>
            <p:cNvCxnSpPr/>
            <p:nvPr/>
          </p:nvCxnSpPr>
          <p:spPr>
            <a:xfrm>
              <a:off x="8382000"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grpSp>
      <p:grpSp>
        <p:nvGrpSpPr>
          <p:cNvPr id="194" name="pre_bl"/>
          <p:cNvGrpSpPr/>
          <p:nvPr/>
        </p:nvGrpSpPr>
        <p:grpSpPr>
          <a:xfrm>
            <a:off x="3459912" y="4189602"/>
            <a:ext cx="1250172" cy="1144705"/>
            <a:chOff x="7131828" y="2978323"/>
            <a:chExt cx="1250172" cy="1144705"/>
          </a:xfrm>
        </p:grpSpPr>
        <p:cxnSp>
          <p:nvCxnSpPr>
            <p:cNvPr id="195" name="Straight Connector 194"/>
            <p:cNvCxnSpPr/>
            <p:nvPr/>
          </p:nvCxnSpPr>
          <p:spPr>
            <a:xfrm>
              <a:off x="7131828" y="2978323"/>
              <a:ext cx="0" cy="1144705"/>
            </a:xfrm>
            <a:prstGeom prst="line">
              <a:avLst/>
            </a:prstGeom>
            <a:solidFill>
              <a:sysClr val="window" lastClr="FFFFFF">
                <a:lumMod val="85000"/>
              </a:sysClr>
            </a:solidFill>
            <a:ln w="28575" cap="flat" cmpd="sng" algn="ctr">
              <a:solidFill>
                <a:schemeClr val="tx1"/>
              </a:solidFill>
              <a:prstDash val="solid"/>
              <a:miter lim="800000"/>
              <a:headEnd type="none" w="med" len="med"/>
              <a:tailEnd type="none" w="med" len="med"/>
            </a:ln>
            <a:effectLst/>
          </p:spPr>
        </p:cxnSp>
        <p:cxnSp>
          <p:nvCxnSpPr>
            <p:cNvPr id="196" name="Straight Connector 195"/>
            <p:cNvCxnSpPr/>
            <p:nvPr/>
          </p:nvCxnSpPr>
          <p:spPr>
            <a:xfrm>
              <a:off x="7548552" y="2978323"/>
              <a:ext cx="0" cy="1144705"/>
            </a:xfrm>
            <a:prstGeom prst="line">
              <a:avLst/>
            </a:prstGeom>
            <a:solidFill>
              <a:sysClr val="window" lastClr="FFFFFF">
                <a:lumMod val="85000"/>
              </a:sysClr>
            </a:solidFill>
            <a:ln w="28575" cap="flat" cmpd="sng" algn="ctr">
              <a:solidFill>
                <a:schemeClr val="tx1"/>
              </a:solidFill>
              <a:prstDash val="solid"/>
              <a:miter lim="800000"/>
              <a:headEnd type="none" w="med" len="med"/>
              <a:tailEnd type="none" w="med" len="med"/>
            </a:ln>
            <a:effectLst/>
          </p:spPr>
        </p:cxnSp>
        <p:cxnSp>
          <p:nvCxnSpPr>
            <p:cNvPr id="197" name="Straight Connector 196"/>
            <p:cNvCxnSpPr/>
            <p:nvPr/>
          </p:nvCxnSpPr>
          <p:spPr>
            <a:xfrm>
              <a:off x="7965276" y="2978323"/>
              <a:ext cx="0" cy="1144705"/>
            </a:xfrm>
            <a:prstGeom prst="line">
              <a:avLst/>
            </a:prstGeom>
            <a:solidFill>
              <a:sysClr val="window" lastClr="FFFFFF">
                <a:lumMod val="85000"/>
              </a:sysClr>
            </a:solidFill>
            <a:ln w="28575" cap="flat" cmpd="sng" algn="ctr">
              <a:solidFill>
                <a:schemeClr val="tx1"/>
              </a:solidFill>
              <a:prstDash val="solid"/>
              <a:miter lim="800000"/>
              <a:headEnd type="none" w="med" len="med"/>
              <a:tailEnd type="none" w="med" len="med"/>
            </a:ln>
            <a:effectLst/>
          </p:spPr>
        </p:cxnSp>
        <p:cxnSp>
          <p:nvCxnSpPr>
            <p:cNvPr id="198" name="Straight Connector 197"/>
            <p:cNvCxnSpPr/>
            <p:nvPr/>
          </p:nvCxnSpPr>
          <p:spPr>
            <a:xfrm>
              <a:off x="8382000" y="2978323"/>
              <a:ext cx="0" cy="1144705"/>
            </a:xfrm>
            <a:prstGeom prst="line">
              <a:avLst/>
            </a:prstGeom>
            <a:solidFill>
              <a:sysClr val="window" lastClr="FFFFFF">
                <a:lumMod val="85000"/>
              </a:sysClr>
            </a:solidFill>
            <a:ln w="28575" cap="flat" cmpd="sng" algn="ctr">
              <a:solidFill>
                <a:schemeClr val="tx1"/>
              </a:solidFill>
              <a:prstDash val="solid"/>
              <a:miter lim="800000"/>
              <a:headEnd type="none" w="med" len="med"/>
              <a:tailEnd type="none" w="med" len="med"/>
            </a:ln>
            <a:effectLst/>
          </p:spPr>
        </p:cxnSp>
      </p:grpSp>
      <p:sp>
        <p:nvSpPr>
          <p:cNvPr id="246" name="charge_vdd"/>
          <p:cNvSpPr/>
          <p:nvPr/>
        </p:nvSpPr>
        <p:spPr bwMode="auto">
          <a:xfrm>
            <a:off x="5997926" y="2363685"/>
            <a:ext cx="226184" cy="760413"/>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73" name="charge_vdd-delta"/>
          <p:cNvSpPr/>
          <p:nvPr/>
        </p:nvSpPr>
        <p:spPr bwMode="auto">
          <a:xfrm>
            <a:off x="5996718" y="2479813"/>
            <a:ext cx="226184" cy="644413"/>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nvGrpSpPr>
          <p:cNvPr id="6" name="Group 5"/>
          <p:cNvGrpSpPr/>
          <p:nvPr/>
        </p:nvGrpSpPr>
        <p:grpSpPr>
          <a:xfrm>
            <a:off x="5995510" y="2377796"/>
            <a:ext cx="904800" cy="2845042"/>
            <a:chOff x="5995510" y="2377796"/>
            <a:chExt cx="904800" cy="2845042"/>
          </a:xfrm>
        </p:grpSpPr>
        <p:sp>
          <p:nvSpPr>
            <p:cNvPr id="237" name="new_charge_vdd"/>
            <p:cNvSpPr/>
            <p:nvPr/>
          </p:nvSpPr>
          <p:spPr bwMode="auto">
            <a:xfrm>
              <a:off x="5998280" y="4480394"/>
              <a:ext cx="227392" cy="742444"/>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36" name="new_charge_vdd"/>
            <p:cNvSpPr/>
            <p:nvPr/>
          </p:nvSpPr>
          <p:spPr bwMode="auto">
            <a:xfrm>
              <a:off x="5995510" y="2377796"/>
              <a:ext cx="227392" cy="742444"/>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34" name="New Vdd Text"/>
            <p:cNvSpPr txBox="1"/>
            <p:nvPr/>
          </p:nvSpPr>
          <p:spPr>
            <a:xfrm>
              <a:off x="6291120" y="2479813"/>
              <a:ext cx="598241"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endParaRPr lang="en-US" sz="2400" dirty="0" smtClean="0">
                <a:latin typeface="Tw Cen MT" panose="020B0602020104020603" pitchFamily="34" charset="0"/>
              </a:endParaRPr>
            </a:p>
          </p:txBody>
        </p:sp>
        <p:sp>
          <p:nvSpPr>
            <p:cNvPr id="235" name="New Vdd Text"/>
            <p:cNvSpPr txBox="1"/>
            <p:nvPr/>
          </p:nvSpPr>
          <p:spPr>
            <a:xfrm>
              <a:off x="6302069" y="4589109"/>
              <a:ext cx="598241"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endParaRPr lang="en-US" sz="2400" dirty="0" smtClean="0">
                <a:latin typeface="Tw Cen MT" panose="020B0602020104020603" pitchFamily="34" charset="0"/>
              </a:endParaRPr>
            </a:p>
          </p:txBody>
        </p:sp>
      </p:grpSp>
      <p:sp>
        <p:nvSpPr>
          <p:cNvPr id="224" name="..."/>
          <p:cNvSpPr txBox="1"/>
          <p:nvPr/>
        </p:nvSpPr>
        <p:spPr>
          <a:xfrm rot="5400000">
            <a:off x="3894065" y="5981694"/>
            <a:ext cx="543739" cy="523220"/>
          </a:xfrm>
          <a:prstGeom prst="rect">
            <a:avLst/>
          </a:prstGeom>
          <a:noFill/>
        </p:spPr>
        <p:txBody>
          <a:bodyPr wrap="none" rtlCol="0">
            <a:spAutoFit/>
          </a:bodyPr>
          <a:lstStyle/>
          <a:p>
            <a:r>
              <a:rPr lang="en-US" sz="2800" dirty="0" smtClean="0"/>
              <a:t>…</a:t>
            </a:r>
            <a:endParaRPr lang="en-US" sz="2800" dirty="0"/>
          </a:p>
        </p:txBody>
      </p:sp>
      <p:grpSp>
        <p:nvGrpSpPr>
          <p:cNvPr id="285" name="vddframe"/>
          <p:cNvGrpSpPr/>
          <p:nvPr/>
        </p:nvGrpSpPr>
        <p:grpSpPr>
          <a:xfrm>
            <a:off x="5996718" y="2368988"/>
            <a:ext cx="892644" cy="760413"/>
            <a:chOff x="5996718" y="2368988"/>
            <a:chExt cx="892644" cy="760413"/>
          </a:xfrm>
        </p:grpSpPr>
        <p:grpSp>
          <p:nvGrpSpPr>
            <p:cNvPr id="272" name="vdd_frame"/>
            <p:cNvGrpSpPr/>
            <p:nvPr/>
          </p:nvGrpSpPr>
          <p:grpSpPr>
            <a:xfrm>
              <a:off x="5997926" y="2368988"/>
              <a:ext cx="891436" cy="760413"/>
              <a:chOff x="5997926" y="2368988"/>
              <a:chExt cx="891436" cy="760413"/>
            </a:xfrm>
          </p:grpSpPr>
          <p:sp>
            <p:nvSpPr>
              <p:cNvPr id="247" name="Rectangle 246"/>
              <p:cNvSpPr/>
              <p:nvPr/>
            </p:nvSpPr>
            <p:spPr bwMode="auto">
              <a:xfrm>
                <a:off x="5997926" y="2368988"/>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60" name="Vdd Text"/>
              <p:cNvSpPr txBox="1"/>
              <p:nvPr/>
            </p:nvSpPr>
            <p:spPr>
              <a:xfrm>
                <a:off x="6291121" y="2485289"/>
                <a:ext cx="598241"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endParaRPr lang="en-US" sz="2400" dirty="0" smtClean="0">
                  <a:latin typeface="Tw Cen MT" panose="020B0602020104020603" pitchFamily="34" charset="0"/>
                </a:endParaRPr>
              </a:p>
            </p:txBody>
          </p:sp>
        </p:grpSp>
        <p:cxnSp>
          <p:nvCxnSpPr>
            <p:cNvPr id="282" name="Straight Connector 281"/>
            <p:cNvCxnSpPr/>
            <p:nvPr/>
          </p:nvCxnSpPr>
          <p:spPr>
            <a:xfrm>
              <a:off x="5996718" y="2756351"/>
              <a:ext cx="22618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charge_vdd/2"/>
          <p:cNvSpPr/>
          <p:nvPr/>
        </p:nvSpPr>
        <p:spPr bwMode="auto">
          <a:xfrm>
            <a:off x="5997926" y="4851160"/>
            <a:ext cx="226184" cy="377555"/>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74" name="charge_vdd/2+delta"/>
          <p:cNvSpPr/>
          <p:nvPr/>
        </p:nvSpPr>
        <p:spPr bwMode="auto">
          <a:xfrm>
            <a:off x="5996718" y="4675529"/>
            <a:ext cx="226184" cy="548640"/>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nvGrpSpPr>
          <p:cNvPr id="271" name="vdd/2_frame"/>
          <p:cNvGrpSpPr/>
          <p:nvPr/>
        </p:nvGrpSpPr>
        <p:grpSpPr>
          <a:xfrm>
            <a:off x="5997926" y="4473605"/>
            <a:ext cx="1223822" cy="760413"/>
            <a:chOff x="5997926" y="4473605"/>
            <a:chExt cx="1223822" cy="760413"/>
          </a:xfrm>
        </p:grpSpPr>
        <p:sp>
          <p:nvSpPr>
            <p:cNvPr id="216" name="Rectangle 215"/>
            <p:cNvSpPr/>
            <p:nvPr/>
          </p:nvSpPr>
          <p:spPr bwMode="auto">
            <a:xfrm>
              <a:off x="5997926" y="4473605"/>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cxnSp>
          <p:nvCxnSpPr>
            <p:cNvPr id="201" name="Straight Connector 200"/>
            <p:cNvCxnSpPr/>
            <p:nvPr/>
          </p:nvCxnSpPr>
          <p:spPr>
            <a:xfrm>
              <a:off x="5997926" y="4851160"/>
              <a:ext cx="22618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Vdd Text"/>
            <p:cNvSpPr txBox="1"/>
            <p:nvPr/>
          </p:nvSpPr>
          <p:spPr>
            <a:xfrm>
              <a:off x="6299701" y="4589110"/>
              <a:ext cx="922047"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r>
                <a:rPr lang="en-US" sz="2400" dirty="0" smtClean="0">
                  <a:latin typeface="Tw Cen MT" panose="020B0602020104020603" pitchFamily="34" charset="0"/>
                </a:rPr>
                <a:t>/2</a:t>
              </a:r>
            </a:p>
          </p:txBody>
        </p:sp>
      </p:grpSp>
      <p:sp>
        <p:nvSpPr>
          <p:cNvPr id="275" name="Vdd-delta Text"/>
          <p:cNvSpPr txBox="1"/>
          <p:nvPr/>
        </p:nvSpPr>
        <p:spPr>
          <a:xfrm>
            <a:off x="6289913" y="2479813"/>
            <a:ext cx="873957"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r>
              <a:rPr lang="en-US" sz="2400" dirty="0">
                <a:latin typeface="Tw Cen MT" panose="020B0602020104020603" pitchFamily="34" charset="0"/>
              </a:rPr>
              <a:t>-</a:t>
            </a:r>
            <a:r>
              <a:rPr lang="el-GR" sz="2400" dirty="0" smtClean="0">
                <a:latin typeface="Calibri" panose="020F0502020204030204" pitchFamily="34" charset="0"/>
              </a:rPr>
              <a:t>Δ</a:t>
            </a:r>
            <a:endParaRPr lang="en-US" sz="2400" dirty="0" smtClean="0">
              <a:latin typeface="Tw Cen MT" panose="020B0602020104020603" pitchFamily="34" charset="0"/>
            </a:endParaRPr>
          </a:p>
        </p:txBody>
      </p:sp>
      <p:sp>
        <p:nvSpPr>
          <p:cNvPr id="276" name="Vdd/2+delta Text"/>
          <p:cNvSpPr txBox="1"/>
          <p:nvPr/>
        </p:nvSpPr>
        <p:spPr>
          <a:xfrm>
            <a:off x="6299701" y="4589110"/>
            <a:ext cx="1300356"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r>
              <a:rPr lang="en-US" sz="2400" dirty="0" smtClean="0">
                <a:latin typeface="Tw Cen MT" panose="020B0602020104020603" pitchFamily="34" charset="0"/>
              </a:rPr>
              <a:t>/2+</a:t>
            </a:r>
            <a:r>
              <a:rPr lang="el-GR" sz="2400" dirty="0" smtClean="0">
                <a:latin typeface="Calibri" panose="020F0502020204030204" pitchFamily="34" charset="0"/>
              </a:rPr>
              <a:t>Δ</a:t>
            </a:r>
            <a:endParaRPr lang="en-US" sz="2400" dirty="0" smtClean="0">
              <a:latin typeface="Tw Cen MT" panose="020B0602020104020603" pitchFamily="34" charset="0"/>
            </a:endParaRPr>
          </a:p>
        </p:txBody>
      </p:sp>
      <p:grpSp>
        <p:nvGrpSpPr>
          <p:cNvPr id="220" name="iso_highlight"/>
          <p:cNvGrpSpPr/>
          <p:nvPr/>
        </p:nvGrpSpPr>
        <p:grpSpPr>
          <a:xfrm>
            <a:off x="3171052" y="3417913"/>
            <a:ext cx="2239314" cy="823441"/>
            <a:chOff x="940804" y="5365598"/>
            <a:chExt cx="2239314" cy="599724"/>
          </a:xfrm>
        </p:grpSpPr>
        <p:sp>
          <p:nvSpPr>
            <p:cNvPr id="221" name="left_iso_highlight"/>
            <p:cNvSpPr/>
            <p:nvPr/>
          </p:nvSpPr>
          <p:spPr>
            <a:xfrm>
              <a:off x="940804" y="5652316"/>
              <a:ext cx="1727172" cy="313006"/>
            </a:xfrm>
            <a:prstGeom prst="roundRect">
              <a:avLst/>
            </a:prstGeom>
            <a:no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222" name="TextBox 221"/>
            <p:cNvSpPr txBox="1"/>
            <p:nvPr/>
          </p:nvSpPr>
          <p:spPr>
            <a:xfrm>
              <a:off x="2617143" y="5365598"/>
              <a:ext cx="562975" cy="381069"/>
            </a:xfrm>
            <a:prstGeom prst="rect">
              <a:avLst/>
            </a:prstGeom>
            <a:noFill/>
          </p:spPr>
          <p:txBody>
            <a:bodyPr wrap="none" rtlCol="0">
              <a:spAutoFit/>
            </a:bodyPr>
            <a:lstStyle/>
            <a:p>
              <a:r>
                <a:rPr lang="en-US" sz="2800" dirty="0" smtClean="0">
                  <a:solidFill>
                    <a:schemeClr val="accent3">
                      <a:lumMod val="75000"/>
                    </a:schemeClr>
                  </a:solidFill>
                </a:rPr>
                <a:t>on</a:t>
              </a:r>
              <a:endParaRPr lang="en-US" sz="2800" dirty="0">
                <a:solidFill>
                  <a:schemeClr val="accent3">
                    <a:lumMod val="75000"/>
                  </a:schemeClr>
                </a:solidFill>
              </a:endParaRPr>
            </a:p>
          </p:txBody>
        </p:sp>
      </p:grpSp>
      <p:grpSp>
        <p:nvGrpSpPr>
          <p:cNvPr id="281" name="charge sharing"/>
          <p:cNvGrpSpPr/>
          <p:nvPr/>
        </p:nvGrpSpPr>
        <p:grpSpPr>
          <a:xfrm>
            <a:off x="3459912" y="3222257"/>
            <a:ext cx="2649898" cy="1395631"/>
            <a:chOff x="3459912" y="3222257"/>
            <a:chExt cx="2649898" cy="1395631"/>
          </a:xfrm>
        </p:grpSpPr>
        <p:grpSp>
          <p:nvGrpSpPr>
            <p:cNvPr id="262" name="act_bl"/>
            <p:cNvGrpSpPr/>
            <p:nvPr/>
          </p:nvGrpSpPr>
          <p:grpSpPr>
            <a:xfrm>
              <a:off x="3459912" y="3808295"/>
              <a:ext cx="1250172" cy="809593"/>
              <a:chOff x="7131828" y="2978323"/>
              <a:chExt cx="1250172" cy="1144705"/>
            </a:xfrm>
          </p:grpSpPr>
          <p:cxnSp>
            <p:nvCxnSpPr>
              <p:cNvPr id="263" name="Straight Connector 262"/>
              <p:cNvCxnSpPr/>
              <p:nvPr/>
            </p:nvCxnSpPr>
            <p:spPr>
              <a:xfrm>
                <a:off x="7131828" y="2978323"/>
                <a:ext cx="0" cy="1144705"/>
              </a:xfrm>
              <a:prstGeom prst="line">
                <a:avLst/>
              </a:prstGeom>
              <a:solidFill>
                <a:sysClr val="window" lastClr="FFFFFF">
                  <a:lumMod val="85000"/>
                </a:sysClr>
              </a:solidFill>
              <a:ln w="53975" cap="rnd" cmpd="sng" algn="ctr">
                <a:solidFill>
                  <a:schemeClr val="accent2"/>
                </a:solidFill>
                <a:prstDash val="solid"/>
                <a:miter lim="800000"/>
                <a:headEnd type="none" w="med" len="med"/>
                <a:tailEnd type="arrow" w="sm" len="sm"/>
              </a:ln>
              <a:effectLst/>
            </p:spPr>
          </p:cxnSp>
          <p:cxnSp>
            <p:nvCxnSpPr>
              <p:cNvPr id="264" name="Straight Connector 263"/>
              <p:cNvCxnSpPr/>
              <p:nvPr/>
            </p:nvCxnSpPr>
            <p:spPr>
              <a:xfrm>
                <a:off x="7548552" y="2978323"/>
                <a:ext cx="0" cy="1144705"/>
              </a:xfrm>
              <a:prstGeom prst="line">
                <a:avLst/>
              </a:prstGeom>
              <a:solidFill>
                <a:sysClr val="window" lastClr="FFFFFF">
                  <a:lumMod val="85000"/>
                </a:sysClr>
              </a:solidFill>
              <a:ln w="53975" cap="rnd" cmpd="sng" algn="ctr">
                <a:solidFill>
                  <a:schemeClr val="accent2"/>
                </a:solidFill>
                <a:prstDash val="solid"/>
                <a:miter lim="800000"/>
                <a:headEnd type="none" w="med" len="med"/>
                <a:tailEnd type="arrow" w="sm" len="sm"/>
              </a:ln>
              <a:effectLst/>
            </p:spPr>
          </p:cxnSp>
          <p:cxnSp>
            <p:nvCxnSpPr>
              <p:cNvPr id="265" name="Straight Connector 264"/>
              <p:cNvCxnSpPr/>
              <p:nvPr/>
            </p:nvCxnSpPr>
            <p:spPr>
              <a:xfrm>
                <a:off x="7965276" y="2978323"/>
                <a:ext cx="0" cy="1144705"/>
              </a:xfrm>
              <a:prstGeom prst="line">
                <a:avLst/>
              </a:prstGeom>
              <a:solidFill>
                <a:sysClr val="window" lastClr="FFFFFF">
                  <a:lumMod val="85000"/>
                </a:sysClr>
              </a:solidFill>
              <a:ln w="53975" cap="rnd" cmpd="sng" algn="ctr">
                <a:solidFill>
                  <a:schemeClr val="accent2"/>
                </a:solidFill>
                <a:prstDash val="solid"/>
                <a:miter lim="800000"/>
                <a:headEnd type="none" w="med" len="med"/>
                <a:tailEnd type="arrow" w="sm" len="sm"/>
              </a:ln>
              <a:effectLst/>
            </p:spPr>
          </p:cxnSp>
          <p:cxnSp>
            <p:nvCxnSpPr>
              <p:cNvPr id="266" name="Straight Connector 265"/>
              <p:cNvCxnSpPr/>
              <p:nvPr/>
            </p:nvCxnSpPr>
            <p:spPr>
              <a:xfrm>
                <a:off x="8382000" y="2978323"/>
                <a:ext cx="0" cy="1144705"/>
              </a:xfrm>
              <a:prstGeom prst="line">
                <a:avLst/>
              </a:prstGeom>
              <a:solidFill>
                <a:sysClr val="window" lastClr="FFFFFF">
                  <a:lumMod val="85000"/>
                </a:sysClr>
              </a:solidFill>
              <a:ln w="53975" cap="rnd" cmpd="sng" algn="ctr">
                <a:solidFill>
                  <a:schemeClr val="accent2"/>
                </a:solidFill>
                <a:prstDash val="solid"/>
                <a:miter lim="800000"/>
                <a:headEnd type="none" w="med" len="med"/>
                <a:tailEnd type="arrow" w="sm" len="sm"/>
              </a:ln>
              <a:effectLst/>
            </p:spPr>
          </p:cxnSp>
        </p:grpSp>
        <p:sp>
          <p:nvSpPr>
            <p:cNvPr id="278" name="TextBox 277"/>
            <p:cNvSpPr txBox="1"/>
            <p:nvPr/>
          </p:nvSpPr>
          <p:spPr>
            <a:xfrm>
              <a:off x="4841825" y="3768606"/>
              <a:ext cx="904735" cy="707886"/>
            </a:xfrm>
            <a:prstGeom prst="rect">
              <a:avLst/>
            </a:prstGeom>
            <a:noFill/>
          </p:spPr>
          <p:txBody>
            <a:bodyPr wrap="none" rtlCol="0">
              <a:spAutoFit/>
            </a:bodyPr>
            <a:lstStyle/>
            <a:p>
              <a:r>
                <a:rPr lang="en-US" sz="2000" i="1" dirty="0" smtClean="0">
                  <a:solidFill>
                    <a:schemeClr val="accent2"/>
                  </a:solidFill>
                </a:rPr>
                <a:t>Charge</a:t>
              </a:r>
            </a:p>
            <a:p>
              <a:r>
                <a:rPr lang="en-US" sz="2000" i="1" dirty="0" smtClean="0">
                  <a:solidFill>
                    <a:schemeClr val="accent2"/>
                  </a:solidFill>
                </a:rPr>
                <a:t>Sharing</a:t>
              </a:r>
              <a:endParaRPr lang="en-US" sz="2000" i="1" dirty="0">
                <a:solidFill>
                  <a:schemeClr val="accent2"/>
                </a:solidFill>
              </a:endParaRPr>
            </a:p>
          </p:txBody>
        </p:sp>
        <p:cxnSp>
          <p:nvCxnSpPr>
            <p:cNvPr id="279" name="Straight Connector 278"/>
            <p:cNvCxnSpPr/>
            <p:nvPr/>
          </p:nvCxnSpPr>
          <p:spPr>
            <a:xfrm>
              <a:off x="6109810" y="3222257"/>
              <a:ext cx="0" cy="1170289"/>
            </a:xfrm>
            <a:prstGeom prst="line">
              <a:avLst/>
            </a:prstGeom>
            <a:solidFill>
              <a:sysClr val="window" lastClr="FFFFFF">
                <a:lumMod val="85000"/>
              </a:sysClr>
            </a:solidFill>
            <a:ln w="53975" cap="rnd" cmpd="sng" algn="ctr">
              <a:solidFill>
                <a:schemeClr val="accent2"/>
              </a:solidFill>
              <a:prstDash val="solid"/>
              <a:miter lim="800000"/>
              <a:headEnd type="none" w="med" len="med"/>
              <a:tailEnd type="arrow" w="sm" len="sm"/>
            </a:ln>
            <a:effectLst/>
          </p:spPr>
        </p:cxnSp>
      </p:grpSp>
      <p:sp>
        <p:nvSpPr>
          <p:cNvPr id="288" name="act_label"/>
          <p:cNvSpPr txBox="1"/>
          <p:nvPr/>
        </p:nvSpPr>
        <p:spPr>
          <a:xfrm>
            <a:off x="1773354" y="3235176"/>
            <a:ext cx="1367682" cy="461665"/>
          </a:xfrm>
          <a:prstGeom prst="rect">
            <a:avLst/>
          </a:prstGeom>
          <a:noFill/>
        </p:spPr>
        <p:txBody>
          <a:bodyPr wrap="none" rtlCol="0">
            <a:spAutoFit/>
          </a:bodyPr>
          <a:lstStyle/>
          <a:p>
            <a:r>
              <a:rPr lang="en-US" sz="2400" dirty="0" smtClean="0"/>
              <a:t>Activated</a:t>
            </a:r>
            <a:endParaRPr lang="en-US" sz="2400" dirty="0"/>
          </a:p>
        </p:txBody>
      </p:sp>
      <p:sp>
        <p:nvSpPr>
          <p:cNvPr id="289" name="pre_label"/>
          <p:cNvSpPr txBox="1"/>
          <p:nvPr/>
        </p:nvSpPr>
        <p:spPr>
          <a:xfrm>
            <a:off x="1762583" y="5265860"/>
            <a:ext cx="1582741" cy="461665"/>
          </a:xfrm>
          <a:prstGeom prst="rect">
            <a:avLst/>
          </a:prstGeom>
          <a:noFill/>
        </p:spPr>
        <p:txBody>
          <a:bodyPr wrap="none" rtlCol="0">
            <a:spAutoFit/>
          </a:bodyPr>
          <a:lstStyle/>
          <a:p>
            <a:r>
              <a:rPr lang="en-US" sz="2400" dirty="0" smtClean="0"/>
              <a:t>Precharged</a:t>
            </a:r>
            <a:endParaRPr lang="en-US" sz="2400" dirty="0"/>
          </a:p>
        </p:txBody>
      </p:sp>
      <p:sp>
        <p:nvSpPr>
          <p:cNvPr id="294" name="amp"/>
          <p:cNvSpPr txBox="1"/>
          <p:nvPr/>
        </p:nvSpPr>
        <p:spPr>
          <a:xfrm>
            <a:off x="4898223" y="5326186"/>
            <a:ext cx="2343783" cy="461665"/>
          </a:xfrm>
          <a:prstGeom prst="rect">
            <a:avLst/>
          </a:prstGeom>
          <a:noFill/>
        </p:spPr>
        <p:txBody>
          <a:bodyPr wrap="none" rtlCol="0">
            <a:spAutoFit/>
          </a:bodyPr>
          <a:lstStyle/>
          <a:p>
            <a:r>
              <a:rPr lang="en-US" sz="2400" i="1" dirty="0" smtClean="0"/>
              <a:t>Amplify the charge</a:t>
            </a:r>
          </a:p>
        </p:txBody>
      </p:sp>
      <p:sp>
        <p:nvSpPr>
          <p:cNvPr id="300" name="dst  row"/>
          <p:cNvSpPr/>
          <p:nvPr/>
        </p:nvSpPr>
        <p:spPr>
          <a:xfrm>
            <a:off x="3227552" y="5343218"/>
            <a:ext cx="1692634"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301" name="dst_act_bl"/>
          <p:cNvGrpSpPr/>
          <p:nvPr/>
        </p:nvGrpSpPr>
        <p:grpSpPr>
          <a:xfrm>
            <a:off x="3461543" y="4200245"/>
            <a:ext cx="1250172" cy="1144705"/>
            <a:chOff x="7131828" y="2978323"/>
            <a:chExt cx="1250172" cy="1144705"/>
          </a:xfrm>
        </p:grpSpPr>
        <p:cxnSp>
          <p:nvCxnSpPr>
            <p:cNvPr id="302" name="Straight Connector 301"/>
            <p:cNvCxnSpPr/>
            <p:nvPr/>
          </p:nvCxnSpPr>
          <p:spPr>
            <a:xfrm>
              <a:off x="7131828"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303" name="Straight Connector 302"/>
            <p:cNvCxnSpPr/>
            <p:nvPr/>
          </p:nvCxnSpPr>
          <p:spPr>
            <a:xfrm>
              <a:off x="7548552"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304" name="Straight Connector 303"/>
            <p:cNvCxnSpPr/>
            <p:nvPr/>
          </p:nvCxnSpPr>
          <p:spPr>
            <a:xfrm>
              <a:off x="7965276"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305" name="Straight Connector 304"/>
            <p:cNvCxnSpPr/>
            <p:nvPr/>
          </p:nvCxnSpPr>
          <p:spPr>
            <a:xfrm>
              <a:off x="8382000"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grpSp>
      <p:sp>
        <p:nvSpPr>
          <p:cNvPr id="306" name="act_label"/>
          <p:cNvSpPr txBox="1"/>
          <p:nvPr/>
        </p:nvSpPr>
        <p:spPr>
          <a:xfrm>
            <a:off x="1767262" y="5262804"/>
            <a:ext cx="1367682" cy="461665"/>
          </a:xfrm>
          <a:prstGeom prst="rect">
            <a:avLst/>
          </a:prstGeom>
          <a:noFill/>
        </p:spPr>
        <p:txBody>
          <a:bodyPr wrap="none" rtlCol="0">
            <a:spAutoFit/>
          </a:bodyPr>
          <a:lstStyle/>
          <a:p>
            <a:r>
              <a:rPr lang="en-US" sz="2400" dirty="0" smtClean="0"/>
              <a:t>Activated</a:t>
            </a:r>
            <a:endParaRPr lang="en-US" sz="2400" dirty="0"/>
          </a:p>
        </p:txBody>
      </p:sp>
      <p:sp>
        <p:nvSpPr>
          <p:cNvPr id="7" name="blind"/>
          <p:cNvSpPr/>
          <p:nvPr/>
        </p:nvSpPr>
        <p:spPr>
          <a:xfrm>
            <a:off x="6802648" y="4623862"/>
            <a:ext cx="838200" cy="49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unchline"/>
          <p:cNvSpPr/>
          <p:nvPr/>
        </p:nvSpPr>
        <p:spPr>
          <a:xfrm>
            <a:off x="0" y="4710606"/>
            <a:ext cx="9144000" cy="16901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228600" algn="ctr">
              <a:defRPr/>
            </a:pPr>
            <a:r>
              <a:rPr lang="en-US" sz="3200" dirty="0" smtClean="0">
                <a:solidFill>
                  <a:schemeClr val="bg1"/>
                </a:solidFill>
                <a:latin typeface="Arial Rounded MT Bold" panose="020F0704030504030204" pitchFamily="34" charset="0"/>
              </a:rPr>
              <a:t>RBM transfers an entire row b/w subarrays</a:t>
            </a:r>
            <a:endParaRPr lang="en-US"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5376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par>
                                <p:cTn id="19" presetID="1" presetClass="entr" presetSubtype="0" fill="hold" grpId="3"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2500"/>
                                        <p:tgtEl>
                                          <p:spTgt spid="246"/>
                                        </p:tgtEl>
                                      </p:cBhvr>
                                    </p:animEffect>
                                    <p:set>
                                      <p:cBhvr>
                                        <p:cTn id="55" dur="1" fill="hold">
                                          <p:stCondLst>
                                            <p:cond delay="2499"/>
                                          </p:stCondLst>
                                        </p:cTn>
                                        <p:tgtEl>
                                          <p:spTgt spid="246"/>
                                        </p:tgtEl>
                                        <p:attrNameLst>
                                          <p:attrName>style.visibility</p:attrName>
                                        </p:attrNameLst>
                                      </p:cBhvr>
                                      <p:to>
                                        <p:strVal val="hidden"/>
                                      </p:to>
                                    </p:set>
                                  </p:childTnLst>
                                </p:cTn>
                              </p:par>
                              <p:par>
                                <p:cTn id="56" presetID="1" presetClass="entr" presetSubtype="0" fill="hold" grpId="0" nodeType="withEffect">
                                  <p:stCondLst>
                                    <p:cond delay="1300"/>
                                  </p:stCondLst>
                                  <p:childTnLst>
                                    <p:set>
                                      <p:cBhvr>
                                        <p:cTn id="57" dur="1" fill="hold">
                                          <p:stCondLst>
                                            <p:cond delay="0"/>
                                          </p:stCondLst>
                                        </p:cTn>
                                        <p:tgtEl>
                                          <p:spTgt spid="27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73"/>
                                        </p:tgtEl>
                                        <p:attrNameLst>
                                          <p:attrName>style.visibility</p:attrName>
                                        </p:attrNameLst>
                                      </p:cBhvr>
                                      <p:to>
                                        <p:strVal val="visible"/>
                                      </p:to>
                                    </p:set>
                                  </p:childTnLst>
                                </p:cTn>
                              </p:par>
                              <p:par>
                                <p:cTn id="60" presetID="22" presetClass="entr" presetSubtype="4" fill="hold" grpId="0" nodeType="withEffect">
                                  <p:stCondLst>
                                    <p:cond delay="1700"/>
                                  </p:stCondLst>
                                  <p:childTnLst>
                                    <p:set>
                                      <p:cBhvr>
                                        <p:cTn id="61" dur="1" fill="hold">
                                          <p:stCondLst>
                                            <p:cond delay="0"/>
                                          </p:stCondLst>
                                        </p:cTn>
                                        <p:tgtEl>
                                          <p:spTgt spid="274"/>
                                        </p:tgtEl>
                                        <p:attrNameLst>
                                          <p:attrName>style.visibility</p:attrName>
                                        </p:attrNameLst>
                                      </p:cBhvr>
                                      <p:to>
                                        <p:strVal val="visible"/>
                                      </p:to>
                                    </p:set>
                                    <p:animEffect transition="in" filter="wipe(down)">
                                      <p:cBhvr>
                                        <p:cTn id="62" dur="1800"/>
                                        <p:tgtEl>
                                          <p:spTgt spid="274"/>
                                        </p:tgtEl>
                                      </p:cBhvr>
                                    </p:animEffect>
                                  </p:childTnLst>
                                </p:cTn>
                              </p:par>
                              <p:par>
                                <p:cTn id="63" presetID="1" presetClass="entr" presetSubtype="0" fill="hold" grpId="0" nodeType="withEffect">
                                  <p:stCondLst>
                                    <p:cond delay="3500"/>
                                  </p:stCondLst>
                                  <p:childTnLst>
                                    <p:set>
                                      <p:cBhvr>
                                        <p:cTn id="64" dur="1" fill="hold">
                                          <p:stCondLst>
                                            <p:cond delay="0"/>
                                          </p:stCondLst>
                                        </p:cTn>
                                        <p:tgtEl>
                                          <p:spTgt spid="2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01"/>
                                        </p:tgtEl>
                                        <p:attrNameLst>
                                          <p:attrName>style.visibility</p:attrName>
                                        </p:attrNameLst>
                                      </p:cBhvr>
                                      <p:to>
                                        <p:strVal val="visible"/>
                                      </p:to>
                                    </p:set>
                                    <p:animEffect transition="in" filter="wipe(down)">
                                      <p:cBhvr>
                                        <p:cTn id="69" dur="500"/>
                                        <p:tgtEl>
                                          <p:spTgt spid="301"/>
                                        </p:tgtEl>
                                      </p:cBhvr>
                                    </p:animEffect>
                                  </p:childTnLst>
                                </p:cTn>
                              </p:par>
                              <p:par>
                                <p:cTn id="70" presetID="1" presetClass="exit" presetSubtype="0" fill="hold" nodeType="withEffect">
                                  <p:stCondLst>
                                    <p:cond delay="0"/>
                                  </p:stCondLst>
                                  <p:childTnLst>
                                    <p:set>
                                      <p:cBhvr>
                                        <p:cTn id="71" dur="1" fill="hold">
                                          <p:stCondLst>
                                            <p:cond delay="0"/>
                                          </p:stCondLst>
                                        </p:cTn>
                                        <p:tgtEl>
                                          <p:spTgt spid="281"/>
                                        </p:tgtEl>
                                        <p:attrNameLst>
                                          <p:attrName>style.visibility</p:attrName>
                                        </p:attrNameLst>
                                      </p:cBhvr>
                                      <p:to>
                                        <p:strVal val="hidden"/>
                                      </p:to>
                                    </p:set>
                                  </p:childTnLst>
                                </p:cTn>
                              </p:par>
                              <p:par>
                                <p:cTn id="72" presetID="1" presetClass="entr" presetSubtype="0" fill="hold" grpId="0" nodeType="withEffect">
                                  <p:stCondLst>
                                    <p:cond delay="500"/>
                                  </p:stCondLst>
                                  <p:childTnLst>
                                    <p:set>
                                      <p:cBhvr>
                                        <p:cTn id="73" dur="1" fill="hold">
                                          <p:stCondLst>
                                            <p:cond delay="0"/>
                                          </p:stCondLst>
                                        </p:cTn>
                                        <p:tgtEl>
                                          <p:spTgt spid="300"/>
                                        </p:tgtEl>
                                        <p:attrNameLst>
                                          <p:attrName>style.visibility</p:attrName>
                                        </p:attrNameLst>
                                      </p:cBhvr>
                                      <p:to>
                                        <p:strVal val="visible"/>
                                      </p:to>
                                    </p:set>
                                  </p:childTnLst>
                                </p:cTn>
                              </p:par>
                              <p:par>
                                <p:cTn id="74" presetID="1" presetClass="entr" presetSubtype="0" fill="hold" grpId="0" nodeType="withEffect">
                                  <p:stCondLst>
                                    <p:cond delay="500"/>
                                  </p:stCondLst>
                                  <p:childTnLst>
                                    <p:set>
                                      <p:cBhvr>
                                        <p:cTn id="75" dur="1" fill="hold">
                                          <p:stCondLst>
                                            <p:cond delay="0"/>
                                          </p:stCondLst>
                                        </p:cTn>
                                        <p:tgtEl>
                                          <p:spTgt spid="294"/>
                                        </p:tgtEl>
                                        <p:attrNameLst>
                                          <p:attrName>style.visibility</p:attrName>
                                        </p:attrNameLst>
                                      </p:cBhvr>
                                      <p:to>
                                        <p:strVal val="visible"/>
                                      </p:to>
                                    </p:set>
                                  </p:childTnLst>
                                </p:cTn>
                              </p:par>
                              <p:par>
                                <p:cTn id="76" presetID="1" presetClass="exit" presetSubtype="0" fill="hold" grpId="1" nodeType="withEffect">
                                  <p:stCondLst>
                                    <p:cond delay="500"/>
                                  </p:stCondLst>
                                  <p:childTnLst>
                                    <p:set>
                                      <p:cBhvr>
                                        <p:cTn id="77" dur="1" fill="hold">
                                          <p:stCondLst>
                                            <p:cond delay="0"/>
                                          </p:stCondLst>
                                        </p:cTn>
                                        <p:tgtEl>
                                          <p:spTgt spid="289"/>
                                        </p:tgtEl>
                                        <p:attrNameLst>
                                          <p:attrName>style.visibility</p:attrName>
                                        </p:attrNameLst>
                                      </p:cBhvr>
                                      <p:to>
                                        <p:strVal val="hidden"/>
                                      </p:to>
                                    </p:set>
                                  </p:childTnLst>
                                </p:cTn>
                              </p:par>
                              <p:par>
                                <p:cTn id="78" presetID="1" presetClass="entr" presetSubtype="0" fill="hold" grpId="0" nodeType="withEffect">
                                  <p:stCondLst>
                                    <p:cond delay="500"/>
                                  </p:stCondLst>
                                  <p:childTnLst>
                                    <p:set>
                                      <p:cBhvr>
                                        <p:cTn id="79" dur="1" fill="hold">
                                          <p:stCondLst>
                                            <p:cond delay="0"/>
                                          </p:stCondLst>
                                        </p:cTn>
                                        <p:tgtEl>
                                          <p:spTgt spid="30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27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76"/>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3" animBg="1"/>
      <p:bldP spid="246" grpId="0" animBg="1"/>
      <p:bldP spid="246" grpId="1" animBg="1"/>
      <p:bldP spid="273" grpId="0" animBg="1"/>
      <p:bldP spid="224" grpId="0"/>
      <p:bldP spid="215" grpId="0" animBg="1"/>
      <p:bldP spid="274" grpId="0" animBg="1"/>
      <p:bldP spid="275" grpId="0"/>
      <p:bldP spid="275" grpId="1"/>
      <p:bldP spid="276" grpId="0"/>
      <p:bldP spid="276" grpId="1"/>
      <p:bldP spid="288" grpId="0"/>
      <p:bldP spid="289" grpId="0"/>
      <p:bldP spid="289" grpId="1"/>
      <p:bldP spid="294" grpId="0"/>
      <p:bldP spid="300" grpId="0" animBg="1"/>
      <p:bldP spid="306" grpId="0"/>
      <p:bldP spid="7" grpId="0" animBg="1"/>
      <p:bldP spid="2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Analysis</a:t>
            </a:r>
            <a:endParaRPr lang="en-US" dirty="0"/>
          </a:p>
        </p:txBody>
      </p:sp>
      <p:sp>
        <p:nvSpPr>
          <p:cNvPr id="3" name="Content Placeholder 2"/>
          <p:cNvSpPr>
            <a:spLocks noGrp="1"/>
          </p:cNvSpPr>
          <p:nvPr>
            <p:ph idx="1"/>
          </p:nvPr>
        </p:nvSpPr>
        <p:spPr/>
        <p:txBody>
          <a:bodyPr>
            <a:noAutofit/>
          </a:bodyPr>
          <a:lstStyle/>
          <a:p>
            <a:r>
              <a:rPr lang="en-US" dirty="0" smtClean="0"/>
              <a:t>The range of RBM depends on the DRAM design</a:t>
            </a:r>
          </a:p>
          <a:p>
            <a:pPr lvl="1"/>
            <a:r>
              <a:rPr lang="en-US" dirty="0" smtClean="0"/>
              <a:t>Multiple </a:t>
            </a:r>
            <a:r>
              <a:rPr lang="en-US" dirty="0"/>
              <a:t>RBMs to move </a:t>
            </a:r>
            <a:r>
              <a:rPr lang="en-US" dirty="0" smtClean="0"/>
              <a:t>data across </a:t>
            </a:r>
            <a:r>
              <a:rPr lang="en-US" dirty="0"/>
              <a:t>&gt; 3 </a:t>
            </a:r>
            <a:r>
              <a:rPr lang="en-US" dirty="0" smtClean="0"/>
              <a:t>subarrays</a:t>
            </a:r>
          </a:p>
          <a:p>
            <a:pPr lvl="1"/>
            <a:endParaRPr lang="en-US" dirty="0" smtClean="0"/>
          </a:p>
          <a:p>
            <a:pPr lvl="1"/>
            <a:endParaRPr lang="en-US" dirty="0"/>
          </a:p>
          <a:p>
            <a:pPr lvl="1"/>
            <a:endParaRPr lang="en-US" dirty="0" smtClean="0"/>
          </a:p>
          <a:p>
            <a:pPr lvl="1">
              <a:lnSpc>
                <a:spcPct val="150000"/>
              </a:lnSpc>
            </a:pPr>
            <a:endParaRPr lang="en-US" dirty="0"/>
          </a:p>
          <a:p>
            <a:r>
              <a:rPr lang="en-US" dirty="0" smtClean="0"/>
              <a:t>Validated with SPICE using worst-case cells</a:t>
            </a:r>
          </a:p>
          <a:p>
            <a:pPr lvl="1"/>
            <a:r>
              <a:rPr lang="en-US" dirty="0" smtClean="0"/>
              <a:t>NCSU </a:t>
            </a:r>
            <a:r>
              <a:rPr lang="en-US" dirty="0" err="1" smtClean="0"/>
              <a:t>FreePDK</a:t>
            </a:r>
            <a:r>
              <a:rPr lang="en-US" dirty="0" smtClean="0"/>
              <a:t> 45nm library</a:t>
            </a:r>
          </a:p>
          <a:p>
            <a:pPr indent="-228600"/>
            <a:r>
              <a:rPr lang="en-US" b="1" dirty="0" smtClean="0">
                <a:solidFill>
                  <a:srgbClr val="064FBA"/>
                </a:solidFill>
              </a:rPr>
              <a:t>4KB </a:t>
            </a:r>
            <a:r>
              <a:rPr lang="en-US" b="1" dirty="0">
                <a:solidFill>
                  <a:srgbClr val="064FBA"/>
                </a:solidFill>
              </a:rPr>
              <a:t>data in 8ns </a:t>
            </a:r>
            <a:r>
              <a:rPr lang="en-US" dirty="0">
                <a:solidFill>
                  <a:srgbClr val="064FBA"/>
                </a:solidFill>
                <a:ea typeface="Cambria Math" panose="02040503050406030204" pitchFamily="18" charset="0"/>
              </a:rPr>
              <a:t>(w/ 60% guardband)</a:t>
            </a:r>
            <a:br>
              <a:rPr lang="en-US" dirty="0">
                <a:solidFill>
                  <a:srgbClr val="064FBA"/>
                </a:solidFill>
                <a:ea typeface="Cambria Math" panose="02040503050406030204" pitchFamily="18" charset="0"/>
              </a:rPr>
            </a:br>
            <a:r>
              <a:rPr lang="en-US" dirty="0">
                <a:solidFill>
                  <a:srgbClr val="064FBA"/>
                </a:solidFill>
                <a:ea typeface="Cambria Math" panose="02040503050406030204" pitchFamily="18" charset="0"/>
              </a:rPr>
              <a:t>→ </a:t>
            </a:r>
            <a:r>
              <a:rPr lang="en-US" b="1" dirty="0">
                <a:solidFill>
                  <a:srgbClr val="064FBA"/>
                </a:solidFill>
                <a:ea typeface="Cambria Math" panose="02040503050406030204" pitchFamily="18" charset="0"/>
              </a:rPr>
              <a:t>500 GB/s, </a:t>
            </a:r>
            <a:r>
              <a:rPr lang="en-US" b="1" dirty="0">
                <a:solidFill>
                  <a:srgbClr val="064FBA"/>
                </a:solidFill>
              </a:rPr>
              <a:t>26x </a:t>
            </a:r>
            <a:r>
              <a:rPr lang="en-US" dirty="0">
                <a:solidFill>
                  <a:srgbClr val="064FBA"/>
                </a:solidFill>
              </a:rPr>
              <a:t>bandwidth of a </a:t>
            </a:r>
            <a:r>
              <a:rPr lang="en-US" dirty="0" smtClean="0">
                <a:solidFill>
                  <a:srgbClr val="064FBA"/>
                </a:solidFill>
              </a:rPr>
              <a:t>DDR4-2400 channel</a:t>
            </a:r>
            <a:endParaRPr lang="en-US" dirty="0">
              <a:solidFill>
                <a:srgbClr val="064FBA"/>
              </a:solidFill>
            </a:endParaRPr>
          </a:p>
          <a:p>
            <a:pPr indent="-228600"/>
            <a:r>
              <a:rPr lang="en-US" b="1" dirty="0" smtClean="0">
                <a:solidFill>
                  <a:srgbClr val="064FBA"/>
                </a:solidFill>
              </a:rPr>
              <a:t>0.8</a:t>
            </a:r>
            <a:r>
              <a:rPr lang="en-US" b="1" dirty="0">
                <a:solidFill>
                  <a:srgbClr val="064FBA"/>
                </a:solidFill>
              </a:rPr>
              <a:t>% </a:t>
            </a:r>
            <a:r>
              <a:rPr lang="en-US" dirty="0">
                <a:solidFill>
                  <a:srgbClr val="064FBA"/>
                </a:solidFill>
              </a:rPr>
              <a:t>DRAM </a:t>
            </a:r>
            <a:r>
              <a:rPr lang="en-US" dirty="0" smtClean="0">
                <a:solidFill>
                  <a:srgbClr val="064FBA"/>
                </a:solidFill>
              </a:rPr>
              <a:t>chip area overhead </a:t>
            </a:r>
            <a:r>
              <a:rPr lang="en-US" sz="2000" dirty="0" smtClean="0">
                <a:solidFill>
                  <a:srgbClr val="064FBA"/>
                </a:solidFill>
              </a:rPr>
              <a:t>[O+ ISCA’14]</a:t>
            </a:r>
            <a:endParaRPr lang="en-US"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12</a:t>
            </a:fld>
            <a:endParaRPr lang="en-US" dirty="0"/>
          </a:p>
        </p:txBody>
      </p:sp>
      <p:grpSp>
        <p:nvGrpSpPr>
          <p:cNvPr id="7" name="sas"/>
          <p:cNvGrpSpPr/>
          <p:nvPr/>
        </p:nvGrpSpPr>
        <p:grpSpPr>
          <a:xfrm>
            <a:off x="2514599" y="2200343"/>
            <a:ext cx="3352801" cy="1762057"/>
            <a:chOff x="2514599" y="2200343"/>
            <a:chExt cx="3352801" cy="1762057"/>
          </a:xfrm>
        </p:grpSpPr>
        <p:sp>
          <p:nvSpPr>
            <p:cNvPr id="9" name="Rounded Rectangle 8"/>
            <p:cNvSpPr/>
            <p:nvPr/>
          </p:nvSpPr>
          <p:spPr>
            <a:xfrm>
              <a:off x="2514600" y="2200343"/>
              <a:ext cx="3352799"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a:t>
              </a:r>
              <a:r>
                <a:rPr lang="en-US" sz="2600" kern="0" dirty="0">
                  <a:solidFill>
                    <a:prstClr val="black"/>
                  </a:solidFill>
                  <a:latin typeface="+mj-lt"/>
                </a:rPr>
                <a:t>1</a:t>
              </a:r>
              <a:endParaRPr kumimoji="0" lang="en-US" sz="2600" u="none" strike="noStrike" kern="0" cap="none" spc="0" normalizeH="0" baseline="0" noProof="0" dirty="0" smtClean="0">
                <a:ln>
                  <a:noFill/>
                </a:ln>
                <a:solidFill>
                  <a:prstClr val="black"/>
                </a:solidFill>
                <a:effectLst/>
                <a:uLnTx/>
                <a:uFillTx/>
                <a:latin typeface="+mj-lt"/>
              </a:endParaRPr>
            </a:p>
          </p:txBody>
        </p:sp>
        <p:sp>
          <p:nvSpPr>
            <p:cNvPr id="10" name="Rounded Rectangle 9"/>
            <p:cNvSpPr/>
            <p:nvPr/>
          </p:nvSpPr>
          <p:spPr>
            <a:xfrm>
              <a:off x="2514600" y="2890148"/>
              <a:ext cx="3352800"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2</a:t>
              </a:r>
            </a:p>
          </p:txBody>
        </p:sp>
        <p:sp>
          <p:nvSpPr>
            <p:cNvPr id="17" name="Rounded Rectangle 16"/>
            <p:cNvSpPr/>
            <p:nvPr/>
          </p:nvSpPr>
          <p:spPr>
            <a:xfrm>
              <a:off x="2514599" y="3579953"/>
              <a:ext cx="3352800"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3</a:t>
              </a:r>
            </a:p>
          </p:txBody>
        </p:sp>
      </p:grpSp>
      <p:grpSp>
        <p:nvGrpSpPr>
          <p:cNvPr id="8" name="closed_iso"/>
          <p:cNvGrpSpPr/>
          <p:nvPr/>
        </p:nvGrpSpPr>
        <p:grpSpPr>
          <a:xfrm>
            <a:off x="2743200" y="2546215"/>
            <a:ext cx="2898930" cy="1074195"/>
            <a:chOff x="2743200" y="2546215"/>
            <a:chExt cx="2898930" cy="1074195"/>
          </a:xfrm>
        </p:grpSpPr>
        <p:grpSp>
          <p:nvGrpSpPr>
            <p:cNvPr id="18" name="closed iso1"/>
            <p:cNvGrpSpPr/>
            <p:nvPr/>
          </p:nvGrpSpPr>
          <p:grpSpPr>
            <a:xfrm>
              <a:off x="2743200" y="2546215"/>
              <a:ext cx="1250041" cy="390324"/>
              <a:chOff x="6489806" y="3801189"/>
              <a:chExt cx="1250041" cy="467501"/>
            </a:xfrm>
          </p:grpSpPr>
          <p:grpSp>
            <p:nvGrpSpPr>
              <p:cNvPr id="20" name="Group 19"/>
              <p:cNvGrpSpPr/>
              <p:nvPr/>
            </p:nvGrpSpPr>
            <p:grpSpPr>
              <a:xfrm>
                <a:off x="6489806" y="3805186"/>
                <a:ext cx="2327" cy="462341"/>
                <a:chOff x="2205369" y="3911669"/>
                <a:chExt cx="2327" cy="462341"/>
              </a:xfrm>
            </p:grpSpPr>
            <p:cxnSp>
              <p:nvCxnSpPr>
                <p:cNvPr id="34" name="Straight Connector 3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906529" y="3806349"/>
                <a:ext cx="2327" cy="462341"/>
                <a:chOff x="2205369" y="3911669"/>
                <a:chExt cx="2327" cy="462341"/>
              </a:xfrm>
            </p:grpSpPr>
            <p:cxnSp>
              <p:nvCxnSpPr>
                <p:cNvPr id="32" name="Straight Connector 3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323605" y="3806349"/>
                <a:ext cx="2327" cy="462341"/>
                <a:chOff x="2205369" y="3911669"/>
                <a:chExt cx="2327" cy="462341"/>
              </a:xfrm>
            </p:grpSpPr>
            <p:cxnSp>
              <p:nvCxnSpPr>
                <p:cNvPr id="30" name="Straight Connector 2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737520" y="3801189"/>
                <a:ext cx="2327" cy="462341"/>
                <a:chOff x="2205369" y="3911669"/>
                <a:chExt cx="2327" cy="462341"/>
              </a:xfrm>
            </p:grpSpPr>
            <p:cxnSp>
              <p:nvCxnSpPr>
                <p:cNvPr id="28" name="Straight Connector 2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6" name="closed iso1"/>
            <p:cNvGrpSpPr/>
            <p:nvPr/>
          </p:nvGrpSpPr>
          <p:grpSpPr>
            <a:xfrm>
              <a:off x="4392089" y="2546215"/>
              <a:ext cx="1250041" cy="390324"/>
              <a:chOff x="6489806" y="3801189"/>
              <a:chExt cx="1250041" cy="467501"/>
            </a:xfrm>
          </p:grpSpPr>
          <p:grpSp>
            <p:nvGrpSpPr>
              <p:cNvPr id="38" name="Group 37"/>
              <p:cNvGrpSpPr/>
              <p:nvPr/>
            </p:nvGrpSpPr>
            <p:grpSpPr>
              <a:xfrm>
                <a:off x="6489806" y="3805186"/>
                <a:ext cx="2327" cy="462341"/>
                <a:chOff x="2205369" y="3911669"/>
                <a:chExt cx="2327" cy="462341"/>
              </a:xfrm>
            </p:grpSpPr>
            <p:cxnSp>
              <p:nvCxnSpPr>
                <p:cNvPr id="52" name="Straight Connector 5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906529" y="3806349"/>
                <a:ext cx="2327" cy="462341"/>
                <a:chOff x="2205369" y="3911669"/>
                <a:chExt cx="2327" cy="462341"/>
              </a:xfrm>
            </p:grpSpPr>
            <p:cxnSp>
              <p:nvCxnSpPr>
                <p:cNvPr id="50" name="Straight Connector 4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323605" y="3806349"/>
                <a:ext cx="2327" cy="462341"/>
                <a:chOff x="2205369" y="3911669"/>
                <a:chExt cx="2327" cy="462341"/>
              </a:xfrm>
            </p:grpSpPr>
            <p:cxnSp>
              <p:nvCxnSpPr>
                <p:cNvPr id="48" name="Straight Connector 4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737520" y="3801189"/>
                <a:ext cx="2327" cy="462341"/>
                <a:chOff x="2205369" y="3911669"/>
                <a:chExt cx="2327" cy="462341"/>
              </a:xfrm>
            </p:grpSpPr>
            <p:cxnSp>
              <p:nvCxnSpPr>
                <p:cNvPr id="46" name="Straight Connector 4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54" name="closed iso1"/>
            <p:cNvGrpSpPr/>
            <p:nvPr/>
          </p:nvGrpSpPr>
          <p:grpSpPr>
            <a:xfrm>
              <a:off x="2743200" y="3230086"/>
              <a:ext cx="1250041" cy="390324"/>
              <a:chOff x="6489806" y="3801189"/>
              <a:chExt cx="1250041" cy="467501"/>
            </a:xfrm>
          </p:grpSpPr>
          <p:grpSp>
            <p:nvGrpSpPr>
              <p:cNvPr id="56" name="Group 55"/>
              <p:cNvGrpSpPr/>
              <p:nvPr/>
            </p:nvGrpSpPr>
            <p:grpSpPr>
              <a:xfrm>
                <a:off x="6489806" y="3805186"/>
                <a:ext cx="2327" cy="462341"/>
                <a:chOff x="2205369" y="3911669"/>
                <a:chExt cx="2327" cy="462341"/>
              </a:xfrm>
            </p:grpSpPr>
            <p:cxnSp>
              <p:nvCxnSpPr>
                <p:cNvPr id="70" name="Straight Connector 6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906529" y="3806349"/>
                <a:ext cx="2327" cy="462341"/>
                <a:chOff x="2205369" y="3911669"/>
                <a:chExt cx="2327" cy="462341"/>
              </a:xfrm>
            </p:grpSpPr>
            <p:cxnSp>
              <p:nvCxnSpPr>
                <p:cNvPr id="68" name="Straight Connector 6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323605" y="3806349"/>
                <a:ext cx="2327" cy="462341"/>
                <a:chOff x="2205369" y="3911669"/>
                <a:chExt cx="2327" cy="462341"/>
              </a:xfrm>
            </p:grpSpPr>
            <p:cxnSp>
              <p:nvCxnSpPr>
                <p:cNvPr id="66" name="Straight Connector 6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737520" y="3801189"/>
                <a:ext cx="2327" cy="462341"/>
                <a:chOff x="2205369" y="3911669"/>
                <a:chExt cx="2327" cy="462341"/>
              </a:xfrm>
            </p:grpSpPr>
            <p:cxnSp>
              <p:nvCxnSpPr>
                <p:cNvPr id="64" name="Straight Connector 6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72" name="closed iso1"/>
            <p:cNvGrpSpPr/>
            <p:nvPr/>
          </p:nvGrpSpPr>
          <p:grpSpPr>
            <a:xfrm>
              <a:off x="4392089" y="3230086"/>
              <a:ext cx="1250041" cy="390324"/>
              <a:chOff x="6489806" y="3801189"/>
              <a:chExt cx="1250041" cy="467501"/>
            </a:xfrm>
          </p:grpSpPr>
          <p:grpSp>
            <p:nvGrpSpPr>
              <p:cNvPr id="74" name="Group 73"/>
              <p:cNvGrpSpPr/>
              <p:nvPr/>
            </p:nvGrpSpPr>
            <p:grpSpPr>
              <a:xfrm>
                <a:off x="6489806" y="3805186"/>
                <a:ext cx="2327" cy="462341"/>
                <a:chOff x="2205369" y="3911669"/>
                <a:chExt cx="2327" cy="462341"/>
              </a:xfrm>
            </p:grpSpPr>
            <p:cxnSp>
              <p:nvCxnSpPr>
                <p:cNvPr id="88" name="Straight Connector 8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906529" y="3806349"/>
                <a:ext cx="2327" cy="462341"/>
                <a:chOff x="2205369" y="3911669"/>
                <a:chExt cx="2327" cy="462341"/>
              </a:xfrm>
            </p:grpSpPr>
            <p:cxnSp>
              <p:nvCxnSpPr>
                <p:cNvPr id="86" name="Straight Connector 8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7323605" y="3806349"/>
                <a:ext cx="2327" cy="462341"/>
                <a:chOff x="2205369" y="3911669"/>
                <a:chExt cx="2327" cy="462341"/>
              </a:xfrm>
            </p:grpSpPr>
            <p:cxnSp>
              <p:nvCxnSpPr>
                <p:cNvPr id="84" name="Straight Connector 8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7737520" y="3801189"/>
                <a:ext cx="2327" cy="462341"/>
                <a:chOff x="2205369" y="3911669"/>
                <a:chExt cx="2327" cy="462341"/>
              </a:xfrm>
            </p:grpSpPr>
            <p:cxnSp>
              <p:nvCxnSpPr>
                <p:cNvPr id="82" name="Straight Connector 8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91" name="src row buffer"/>
          <p:cNvSpPr/>
          <p:nvPr/>
        </p:nvSpPr>
        <p:spPr>
          <a:xfrm>
            <a:off x="2594238" y="2370515"/>
            <a:ext cx="3196961" cy="173326"/>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6" name="open_iso"/>
          <p:cNvGrpSpPr/>
          <p:nvPr/>
        </p:nvGrpSpPr>
        <p:grpSpPr>
          <a:xfrm>
            <a:off x="2611579" y="2542788"/>
            <a:ext cx="3036311" cy="1090073"/>
            <a:chOff x="2611579" y="2542788"/>
            <a:chExt cx="3036311" cy="1090073"/>
          </a:xfrm>
        </p:grpSpPr>
        <p:grpSp>
          <p:nvGrpSpPr>
            <p:cNvPr id="93" name="iso"/>
            <p:cNvGrpSpPr/>
            <p:nvPr/>
          </p:nvGrpSpPr>
          <p:grpSpPr>
            <a:xfrm>
              <a:off x="2611579" y="2542788"/>
              <a:ext cx="1379335" cy="412729"/>
              <a:chOff x="1466475" y="3114827"/>
              <a:chExt cx="1379335" cy="467501"/>
            </a:xfrm>
          </p:grpSpPr>
          <p:grpSp>
            <p:nvGrpSpPr>
              <p:cNvPr id="94" name="Group 93"/>
              <p:cNvGrpSpPr/>
              <p:nvPr/>
            </p:nvGrpSpPr>
            <p:grpSpPr>
              <a:xfrm>
                <a:off x="1466475" y="3118824"/>
                <a:ext cx="131621" cy="462341"/>
                <a:chOff x="2076075" y="3911669"/>
                <a:chExt cx="131621" cy="462341"/>
              </a:xfrm>
            </p:grpSpPr>
            <p:cxnSp>
              <p:nvCxnSpPr>
                <p:cNvPr id="107" name="Straight Connector 106"/>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883198" y="3119987"/>
                <a:ext cx="131621" cy="462341"/>
                <a:chOff x="2076075" y="3911669"/>
                <a:chExt cx="131621" cy="462341"/>
              </a:xfrm>
            </p:grpSpPr>
            <p:cxnSp>
              <p:nvCxnSpPr>
                <p:cNvPr id="104" name="Straight Connector 103"/>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301789" y="3119987"/>
                <a:ext cx="131621" cy="462341"/>
                <a:chOff x="2076075" y="3911669"/>
                <a:chExt cx="131621" cy="462341"/>
              </a:xfrm>
            </p:grpSpPr>
            <p:cxnSp>
              <p:nvCxnSpPr>
                <p:cNvPr id="101" name="Straight Connector 10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2714189" y="3114827"/>
                <a:ext cx="131621" cy="462341"/>
                <a:chOff x="2076075" y="3911669"/>
                <a:chExt cx="131621" cy="462341"/>
              </a:xfrm>
            </p:grpSpPr>
            <p:cxnSp>
              <p:nvCxnSpPr>
                <p:cNvPr id="98" name="Straight Connector 9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127" name="iso"/>
            <p:cNvGrpSpPr/>
            <p:nvPr/>
          </p:nvGrpSpPr>
          <p:grpSpPr>
            <a:xfrm>
              <a:off x="4268555" y="2542788"/>
              <a:ext cx="1379335" cy="412729"/>
              <a:chOff x="1466475" y="3114827"/>
              <a:chExt cx="1379335" cy="467501"/>
            </a:xfrm>
          </p:grpSpPr>
          <p:grpSp>
            <p:nvGrpSpPr>
              <p:cNvPr id="128" name="Group 127"/>
              <p:cNvGrpSpPr/>
              <p:nvPr/>
            </p:nvGrpSpPr>
            <p:grpSpPr>
              <a:xfrm>
                <a:off x="1466475" y="3118824"/>
                <a:ext cx="131621" cy="462341"/>
                <a:chOff x="2076075" y="3911669"/>
                <a:chExt cx="131621" cy="462341"/>
              </a:xfrm>
            </p:grpSpPr>
            <p:cxnSp>
              <p:nvCxnSpPr>
                <p:cNvPr id="141" name="Straight Connector 14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883198" y="3119987"/>
                <a:ext cx="131621" cy="462341"/>
                <a:chOff x="2076075" y="3911669"/>
                <a:chExt cx="131621" cy="462341"/>
              </a:xfrm>
            </p:grpSpPr>
            <p:cxnSp>
              <p:nvCxnSpPr>
                <p:cNvPr id="138" name="Straight Connector 13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301789" y="3119987"/>
                <a:ext cx="131621" cy="462341"/>
                <a:chOff x="2076075" y="3911669"/>
                <a:chExt cx="131621" cy="462341"/>
              </a:xfrm>
            </p:grpSpPr>
            <p:cxnSp>
              <p:nvCxnSpPr>
                <p:cNvPr id="135" name="Straight Connector 134"/>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2714189" y="3114827"/>
                <a:ext cx="131621" cy="462341"/>
                <a:chOff x="2076075" y="3911669"/>
                <a:chExt cx="131621" cy="462341"/>
              </a:xfrm>
            </p:grpSpPr>
            <p:cxnSp>
              <p:nvCxnSpPr>
                <p:cNvPr id="132" name="Straight Connector 131"/>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144" name="iso"/>
            <p:cNvGrpSpPr/>
            <p:nvPr/>
          </p:nvGrpSpPr>
          <p:grpSpPr>
            <a:xfrm>
              <a:off x="2611579" y="3219910"/>
              <a:ext cx="1379335" cy="412729"/>
              <a:chOff x="1466475" y="3114827"/>
              <a:chExt cx="1379335" cy="467501"/>
            </a:xfrm>
          </p:grpSpPr>
          <p:grpSp>
            <p:nvGrpSpPr>
              <p:cNvPr id="145" name="Group 144"/>
              <p:cNvGrpSpPr/>
              <p:nvPr/>
            </p:nvGrpSpPr>
            <p:grpSpPr>
              <a:xfrm>
                <a:off x="1466475" y="3118824"/>
                <a:ext cx="131621" cy="462341"/>
                <a:chOff x="2076075" y="3911669"/>
                <a:chExt cx="131621" cy="462341"/>
              </a:xfrm>
            </p:grpSpPr>
            <p:cxnSp>
              <p:nvCxnSpPr>
                <p:cNvPr id="158" name="Straight Connector 15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1883198" y="3119987"/>
                <a:ext cx="131621" cy="462341"/>
                <a:chOff x="2076075" y="3911669"/>
                <a:chExt cx="131621" cy="462341"/>
              </a:xfrm>
            </p:grpSpPr>
            <p:cxnSp>
              <p:nvCxnSpPr>
                <p:cNvPr id="155" name="Straight Connector 154"/>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2301789" y="3119987"/>
                <a:ext cx="131621" cy="462341"/>
                <a:chOff x="2076075" y="3911669"/>
                <a:chExt cx="131621" cy="462341"/>
              </a:xfrm>
            </p:grpSpPr>
            <p:cxnSp>
              <p:nvCxnSpPr>
                <p:cNvPr id="152" name="Straight Connector 151"/>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2714189" y="3114827"/>
                <a:ext cx="131621" cy="462341"/>
                <a:chOff x="2076075" y="3911669"/>
                <a:chExt cx="131621" cy="462341"/>
              </a:xfrm>
            </p:grpSpPr>
            <p:cxnSp>
              <p:nvCxnSpPr>
                <p:cNvPr id="149" name="Straight Connector 148"/>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161" name="iso"/>
            <p:cNvGrpSpPr/>
            <p:nvPr/>
          </p:nvGrpSpPr>
          <p:grpSpPr>
            <a:xfrm>
              <a:off x="4262286" y="3220132"/>
              <a:ext cx="1379335" cy="412729"/>
              <a:chOff x="1466475" y="3114827"/>
              <a:chExt cx="1379335" cy="467501"/>
            </a:xfrm>
          </p:grpSpPr>
          <p:grpSp>
            <p:nvGrpSpPr>
              <p:cNvPr id="162" name="Group 161"/>
              <p:cNvGrpSpPr/>
              <p:nvPr/>
            </p:nvGrpSpPr>
            <p:grpSpPr>
              <a:xfrm>
                <a:off x="1466475" y="3118824"/>
                <a:ext cx="131621" cy="462341"/>
                <a:chOff x="2076075" y="3911669"/>
                <a:chExt cx="131621" cy="462341"/>
              </a:xfrm>
            </p:grpSpPr>
            <p:cxnSp>
              <p:nvCxnSpPr>
                <p:cNvPr id="175" name="Straight Connector 174"/>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1883198" y="3119987"/>
                <a:ext cx="131621" cy="462341"/>
                <a:chOff x="2076075" y="3911669"/>
                <a:chExt cx="131621" cy="462341"/>
              </a:xfrm>
            </p:grpSpPr>
            <p:cxnSp>
              <p:nvCxnSpPr>
                <p:cNvPr id="172" name="Straight Connector 171"/>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2301789" y="3119987"/>
                <a:ext cx="131621" cy="462341"/>
                <a:chOff x="2076075" y="3911669"/>
                <a:chExt cx="131621" cy="462341"/>
              </a:xfrm>
            </p:grpSpPr>
            <p:cxnSp>
              <p:nvCxnSpPr>
                <p:cNvPr id="169" name="Straight Connector 168"/>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2714189" y="3114827"/>
                <a:ext cx="131621" cy="462341"/>
                <a:chOff x="2076075" y="3911669"/>
                <a:chExt cx="131621" cy="462341"/>
              </a:xfrm>
            </p:grpSpPr>
            <p:cxnSp>
              <p:nvCxnSpPr>
                <p:cNvPr id="166" name="Straight Connector 165"/>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0258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3.05556E-6 -1.85185E-6 L -0.00018 0.20417 " pathEditMode="relative" rAng="0" ptsTypes="AA">
                                      <p:cBhvr>
                                        <p:cTn id="26" dur="1500" fill="hold"/>
                                        <p:tgtEl>
                                          <p:spTgt spid="91"/>
                                        </p:tgtEl>
                                        <p:attrNameLst>
                                          <p:attrName>ppt_x</p:attrName>
                                          <p:attrName>ppt_y</p:attrName>
                                        </p:attrNameLst>
                                      </p:cBhvr>
                                      <p:rCtr x="-17" y="10208"/>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1" grpId="0" animBg="1"/>
      <p:bldP spid="9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bg1">
                    <a:lumMod val="65000"/>
                  </a:schemeClr>
                </a:solidFill>
              </a:rPr>
              <a:t>Motivation and Key Idea</a:t>
            </a:r>
          </a:p>
          <a:p>
            <a:r>
              <a:rPr lang="en-US" sz="3600" dirty="0" smtClean="0">
                <a:solidFill>
                  <a:schemeClr val="bg1">
                    <a:lumMod val="65000"/>
                  </a:schemeClr>
                </a:solidFill>
              </a:rPr>
              <a:t>DRAM Background</a:t>
            </a:r>
          </a:p>
          <a:p>
            <a:r>
              <a:rPr lang="en-US" sz="3600" dirty="0" smtClean="0">
                <a:solidFill>
                  <a:schemeClr val="bg1">
                    <a:lumMod val="65000"/>
                  </a:schemeClr>
                </a:solidFill>
              </a:rPr>
              <a:t>LISA Substrate</a:t>
            </a:r>
          </a:p>
          <a:p>
            <a:pPr lvl="1"/>
            <a:r>
              <a:rPr lang="en-US" sz="3200" dirty="0" smtClean="0">
                <a:solidFill>
                  <a:schemeClr val="bg1">
                    <a:lumMod val="65000"/>
                  </a:schemeClr>
                </a:solidFill>
              </a:rPr>
              <a:t>New DRAM Command to Use LISA</a:t>
            </a:r>
          </a:p>
          <a:p>
            <a:r>
              <a:rPr lang="en-US" sz="3600" b="1" dirty="0" smtClean="0">
                <a:solidFill>
                  <a:schemeClr val="accent3">
                    <a:lumMod val="50000"/>
                  </a:schemeClr>
                </a:solidFill>
              </a:rPr>
              <a:t>Applications of LISA</a:t>
            </a:r>
          </a:p>
          <a:p>
            <a:pPr lvl="1"/>
            <a:r>
              <a:rPr lang="en-US" sz="3000" dirty="0">
                <a:solidFill>
                  <a:schemeClr val="accent3">
                    <a:lumMod val="50000"/>
                  </a:schemeClr>
                </a:solidFill>
                <a:latin typeface="Arial Black" panose="020B0A04020102020204" pitchFamily="34" charset="0"/>
              </a:rPr>
              <a:t>1</a:t>
            </a:r>
            <a:r>
              <a:rPr lang="en-US" sz="3000" dirty="0">
                <a:solidFill>
                  <a:schemeClr val="accent3">
                    <a:lumMod val="50000"/>
                  </a:schemeClr>
                </a:solidFill>
              </a:rPr>
              <a:t>. </a:t>
            </a:r>
            <a:r>
              <a:rPr lang="en-US" sz="3000" dirty="0" smtClean="0">
                <a:solidFill>
                  <a:schemeClr val="accent3">
                    <a:lumMod val="50000"/>
                  </a:schemeClr>
                </a:solidFill>
              </a:rPr>
              <a:t>Rapid </a:t>
            </a:r>
            <a:r>
              <a:rPr lang="en-US" sz="3000" dirty="0">
                <a:solidFill>
                  <a:schemeClr val="accent3">
                    <a:lumMod val="50000"/>
                  </a:schemeClr>
                </a:solidFill>
              </a:rPr>
              <a:t>Inter-Subarray Copying (</a:t>
            </a:r>
            <a:r>
              <a:rPr lang="en-US" sz="3000" dirty="0" smtClean="0">
                <a:solidFill>
                  <a:schemeClr val="accent3">
                    <a:lumMod val="50000"/>
                  </a:schemeClr>
                </a:solidFill>
              </a:rPr>
              <a:t>RISC)</a:t>
            </a:r>
          </a:p>
          <a:p>
            <a:pPr lvl="1"/>
            <a:r>
              <a:rPr lang="en-US" sz="3000" dirty="0" smtClean="0">
                <a:solidFill>
                  <a:schemeClr val="accent3">
                    <a:lumMod val="50000"/>
                  </a:schemeClr>
                </a:solidFill>
                <a:latin typeface="Arial Black" panose="020B0A04020102020204" pitchFamily="34" charset="0"/>
              </a:rPr>
              <a:t>2</a:t>
            </a:r>
            <a:r>
              <a:rPr lang="en-US" sz="3000" dirty="0" smtClean="0">
                <a:solidFill>
                  <a:schemeClr val="accent3">
                    <a:lumMod val="50000"/>
                  </a:schemeClr>
                </a:solidFill>
              </a:rPr>
              <a:t>. Variable </a:t>
            </a:r>
            <a:r>
              <a:rPr lang="en-US" sz="3000" dirty="0">
                <a:solidFill>
                  <a:schemeClr val="accent3">
                    <a:lumMod val="50000"/>
                  </a:schemeClr>
                </a:solidFill>
              </a:rPr>
              <a:t>Latency DRAM (VILLA)</a:t>
            </a:r>
          </a:p>
          <a:p>
            <a:pPr lvl="1"/>
            <a:r>
              <a:rPr lang="en-US" sz="3000" dirty="0" smtClean="0">
                <a:solidFill>
                  <a:schemeClr val="accent3">
                    <a:lumMod val="50000"/>
                  </a:schemeClr>
                </a:solidFill>
                <a:latin typeface="Arial Black" panose="020B0A04020102020204" pitchFamily="34" charset="0"/>
              </a:rPr>
              <a:t>3</a:t>
            </a:r>
            <a:r>
              <a:rPr lang="en-US" sz="3000" dirty="0" smtClean="0">
                <a:solidFill>
                  <a:schemeClr val="accent3">
                    <a:lumMod val="50000"/>
                  </a:schemeClr>
                </a:solidFill>
              </a:rPr>
              <a:t>. Linked </a:t>
            </a:r>
            <a:r>
              <a:rPr lang="en-US" sz="3000" dirty="0">
                <a:solidFill>
                  <a:schemeClr val="accent3">
                    <a:lumMod val="50000"/>
                  </a:schemeClr>
                </a:solidFill>
              </a:rPr>
              <a:t>Precharge (LIP</a:t>
            </a:r>
            <a:r>
              <a:rPr lang="en-US" sz="3000" dirty="0" smtClean="0">
                <a:solidFill>
                  <a:schemeClr val="accent3">
                    <a:lumMod val="50000"/>
                  </a:schemeClr>
                </a:solidFill>
              </a:rPr>
              <a:t>)</a:t>
            </a:r>
            <a:endParaRPr lang="en-US" sz="3000"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pPr/>
              <a:t>13</a:t>
            </a:fld>
            <a:endParaRPr lang="en-US"/>
          </a:p>
        </p:txBody>
      </p:sp>
    </p:spTree>
    <p:extLst>
      <p:ext uri="{BB962C8B-B14F-4D97-AF65-F5344CB8AC3E}">
        <p14:creationId xmlns:p14="http://schemas.microsoft.com/office/powerpoint/2010/main" val="1145016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latin typeface="Arial Black" panose="020B0A04020102020204" pitchFamily="34" charset="0"/>
              </a:rPr>
              <a:t>1</a:t>
            </a:r>
            <a:r>
              <a:rPr lang="en-US" sz="3500" dirty="0" smtClean="0">
                <a:latin typeface="+mj-lt"/>
              </a:rPr>
              <a:t>.</a:t>
            </a:r>
            <a:r>
              <a:rPr lang="en-US" sz="3500" dirty="0" smtClean="0"/>
              <a:t> </a:t>
            </a:r>
            <a:r>
              <a:rPr lang="en-US" sz="3500" dirty="0"/>
              <a:t>Rapid Inter-Subarray Copying (RISC)</a:t>
            </a:r>
          </a:p>
        </p:txBody>
      </p:sp>
      <p:sp>
        <p:nvSpPr>
          <p:cNvPr id="3" name="Content Placeholder 2"/>
          <p:cNvSpPr>
            <a:spLocks noGrp="1"/>
          </p:cNvSpPr>
          <p:nvPr>
            <p:ph idx="1"/>
          </p:nvPr>
        </p:nvSpPr>
        <p:spPr/>
        <p:txBody>
          <a:bodyPr/>
          <a:lstStyle/>
          <a:p>
            <a:r>
              <a:rPr lang="en-US" b="1" dirty="0" smtClean="0"/>
              <a:t>Goal: </a:t>
            </a:r>
            <a:r>
              <a:rPr lang="en-US" dirty="0" smtClean="0"/>
              <a:t>Efficiently copy a row across subarrays</a:t>
            </a:r>
          </a:p>
          <a:p>
            <a:r>
              <a:rPr lang="en-US" b="1" dirty="0" smtClean="0"/>
              <a:t>Key idea</a:t>
            </a:r>
            <a:r>
              <a:rPr lang="en-US" dirty="0" smtClean="0"/>
              <a:t>: Use </a:t>
            </a:r>
            <a:r>
              <a:rPr lang="en-US" i="1" dirty="0"/>
              <a:t>RBM</a:t>
            </a:r>
            <a:r>
              <a:rPr lang="en-US" dirty="0"/>
              <a:t> to form a new </a:t>
            </a:r>
            <a:r>
              <a:rPr lang="en-US" dirty="0" smtClean="0"/>
              <a:t>command sequence</a:t>
            </a:r>
            <a:endParaRPr lang="en-US" b="1" dirty="0"/>
          </a:p>
          <a:p>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14</a:t>
            </a:fld>
            <a:endParaRPr lang="en-US" dirty="0"/>
          </a:p>
        </p:txBody>
      </p:sp>
      <p:grpSp>
        <p:nvGrpSpPr>
          <p:cNvPr id="108" name="iso1"/>
          <p:cNvGrpSpPr/>
          <p:nvPr/>
        </p:nvGrpSpPr>
        <p:grpSpPr>
          <a:xfrm>
            <a:off x="5105400" y="4073652"/>
            <a:ext cx="1648889" cy="467501"/>
            <a:chOff x="1341483" y="3114827"/>
            <a:chExt cx="1648889" cy="467501"/>
          </a:xfrm>
        </p:grpSpPr>
        <p:sp>
          <p:nvSpPr>
            <p:cNvPr id="109" name="iso highlight"/>
            <p:cNvSpPr/>
            <p:nvPr/>
          </p:nvSpPr>
          <p:spPr>
            <a:xfrm>
              <a:off x="1341483" y="3133897"/>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iso"/>
            <p:cNvGrpSpPr/>
            <p:nvPr/>
          </p:nvGrpSpPr>
          <p:grpSpPr>
            <a:xfrm>
              <a:off x="1466475" y="3114827"/>
              <a:ext cx="1379335" cy="467501"/>
              <a:chOff x="1466475" y="3114827"/>
              <a:chExt cx="1379335" cy="467501"/>
            </a:xfrm>
          </p:grpSpPr>
          <p:grpSp>
            <p:nvGrpSpPr>
              <p:cNvPr id="111" name="Group 110"/>
              <p:cNvGrpSpPr/>
              <p:nvPr/>
            </p:nvGrpSpPr>
            <p:grpSpPr>
              <a:xfrm>
                <a:off x="1466475" y="3118824"/>
                <a:ext cx="131621" cy="462341"/>
                <a:chOff x="2076075" y="3911669"/>
                <a:chExt cx="131621" cy="462341"/>
              </a:xfrm>
            </p:grpSpPr>
            <p:cxnSp>
              <p:nvCxnSpPr>
                <p:cNvPr id="124" name="Straight Connector 123"/>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883198" y="3119987"/>
                <a:ext cx="131621" cy="462341"/>
                <a:chOff x="2076075" y="3911669"/>
                <a:chExt cx="131621" cy="462341"/>
              </a:xfrm>
            </p:grpSpPr>
            <p:cxnSp>
              <p:nvCxnSpPr>
                <p:cNvPr id="121" name="Straight Connector 12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301789" y="3119987"/>
                <a:ext cx="131621" cy="462341"/>
                <a:chOff x="2076075" y="3911669"/>
                <a:chExt cx="131621" cy="462341"/>
              </a:xfrm>
            </p:grpSpPr>
            <p:cxnSp>
              <p:nvCxnSpPr>
                <p:cNvPr id="118" name="Straight Connector 11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2714189" y="3114827"/>
                <a:ext cx="131621" cy="462341"/>
                <a:chOff x="2076075" y="3911669"/>
                <a:chExt cx="131621" cy="462341"/>
              </a:xfrm>
            </p:grpSpPr>
            <p:cxnSp>
              <p:nvCxnSpPr>
                <p:cNvPr id="115" name="Straight Connector 114"/>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284" name="subarrays"/>
          <p:cNvGrpSpPr/>
          <p:nvPr/>
        </p:nvGrpSpPr>
        <p:grpSpPr>
          <a:xfrm>
            <a:off x="4863803" y="2256555"/>
            <a:ext cx="3332388" cy="3915645"/>
            <a:chOff x="2964031" y="1964680"/>
            <a:chExt cx="3332388" cy="3915645"/>
          </a:xfrm>
        </p:grpSpPr>
        <p:grpSp>
          <p:nvGrpSpPr>
            <p:cNvPr id="283" name="subarrays"/>
            <p:cNvGrpSpPr/>
            <p:nvPr/>
          </p:nvGrpSpPr>
          <p:grpSpPr>
            <a:xfrm>
              <a:off x="2964031" y="2133600"/>
              <a:ext cx="1948113" cy="3746725"/>
              <a:chOff x="2964031" y="2133600"/>
              <a:chExt cx="1948113" cy="3746725"/>
            </a:xfrm>
          </p:grpSpPr>
          <p:grpSp>
            <p:nvGrpSpPr>
              <p:cNvPr id="10" name="sa 1"/>
              <p:cNvGrpSpPr/>
              <p:nvPr/>
            </p:nvGrpSpPr>
            <p:grpSpPr>
              <a:xfrm>
                <a:off x="2964031" y="2133600"/>
                <a:ext cx="1948113" cy="1689560"/>
                <a:chOff x="2852487" y="2123752"/>
                <a:chExt cx="1948113" cy="1689560"/>
              </a:xfrm>
            </p:grpSpPr>
            <p:grpSp>
              <p:nvGrpSpPr>
                <p:cNvPr id="11" name="Group 10"/>
                <p:cNvGrpSpPr/>
                <p:nvPr/>
              </p:nvGrpSpPr>
              <p:grpSpPr>
                <a:xfrm>
                  <a:off x="3348370" y="2123752"/>
                  <a:ext cx="1250172" cy="1144705"/>
                  <a:chOff x="6856240" y="2176752"/>
                  <a:chExt cx="1250172" cy="1588746"/>
                </a:xfrm>
              </p:grpSpPr>
              <p:cxnSp>
                <p:nvCxnSpPr>
                  <p:cNvPr id="49" name="Straight Connector 48"/>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50" name="Straight Connector 49"/>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51" name="Straight Connector 50"/>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52" name="Straight Connector 51"/>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12" name="Rounded Rectangle 11"/>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13" name="Group 12"/>
                <p:cNvGrpSpPr/>
                <p:nvPr/>
              </p:nvGrpSpPr>
              <p:grpSpPr>
                <a:xfrm>
                  <a:off x="3059509" y="2331558"/>
                  <a:ext cx="1741091" cy="701733"/>
                  <a:chOff x="6567379" y="2828598"/>
                  <a:chExt cx="2383118" cy="701733"/>
                </a:xfrm>
              </p:grpSpPr>
              <p:cxnSp>
                <p:nvCxnSpPr>
                  <p:cNvPr id="46" name="Straight Connector 45"/>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47" name="Straight Connector 46"/>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48" name="Straight Connector 47"/>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14" name="Group 13"/>
                <p:cNvGrpSpPr/>
                <p:nvPr/>
              </p:nvGrpSpPr>
              <p:grpSpPr>
                <a:xfrm>
                  <a:off x="3203938" y="3268458"/>
                  <a:ext cx="288863" cy="544854"/>
                  <a:chOff x="7527818" y="3399502"/>
                  <a:chExt cx="365760" cy="689898"/>
                </a:xfrm>
              </p:grpSpPr>
              <p:sp>
                <p:nvSpPr>
                  <p:cNvPr id="42" name="Rounded Rectangle 4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43" name="Group 42"/>
                  <p:cNvGrpSpPr/>
                  <p:nvPr/>
                </p:nvGrpSpPr>
                <p:grpSpPr>
                  <a:xfrm>
                    <a:off x="7596548" y="3446841"/>
                    <a:ext cx="228300" cy="595221"/>
                    <a:chOff x="6229860" y="2963660"/>
                    <a:chExt cx="228300" cy="595221"/>
                  </a:xfrm>
                </p:grpSpPr>
                <p:sp>
                  <p:nvSpPr>
                    <p:cNvPr id="44" name="Rounded Rectangle 4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45" name="Rounded Rectangle 4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5" name="Oval 14"/>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6" name="Oval 15"/>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 name="Oval 16"/>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8" name="Group 17"/>
                <p:cNvGrpSpPr/>
                <p:nvPr/>
              </p:nvGrpSpPr>
              <p:grpSpPr>
                <a:xfrm>
                  <a:off x="3620662" y="3268458"/>
                  <a:ext cx="288863" cy="544854"/>
                  <a:chOff x="7527818" y="3399502"/>
                  <a:chExt cx="365760" cy="689898"/>
                </a:xfrm>
              </p:grpSpPr>
              <p:sp>
                <p:nvSpPr>
                  <p:cNvPr id="38" name="Rounded Rectangle 3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9" name="Group 38"/>
                  <p:cNvGrpSpPr/>
                  <p:nvPr/>
                </p:nvGrpSpPr>
                <p:grpSpPr>
                  <a:xfrm>
                    <a:off x="7596548" y="3446841"/>
                    <a:ext cx="228300" cy="595221"/>
                    <a:chOff x="6229860" y="2963660"/>
                    <a:chExt cx="228300" cy="595221"/>
                  </a:xfrm>
                </p:grpSpPr>
                <p:sp>
                  <p:nvSpPr>
                    <p:cNvPr id="40" name="Rounded Rectangle 3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41" name="Rounded Rectangle 4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9" name="Oval 18"/>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 name="Oval 19"/>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 name="Oval 20"/>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2" name="Group 21"/>
                <p:cNvGrpSpPr/>
                <p:nvPr/>
              </p:nvGrpSpPr>
              <p:grpSpPr>
                <a:xfrm>
                  <a:off x="4037386" y="3268458"/>
                  <a:ext cx="288863" cy="544854"/>
                  <a:chOff x="7527818" y="3399502"/>
                  <a:chExt cx="365760" cy="689898"/>
                </a:xfrm>
              </p:grpSpPr>
              <p:sp>
                <p:nvSpPr>
                  <p:cNvPr id="34" name="Rounded Rectangle 33"/>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5" name="Group 34"/>
                  <p:cNvGrpSpPr/>
                  <p:nvPr/>
                </p:nvGrpSpPr>
                <p:grpSpPr>
                  <a:xfrm>
                    <a:off x="7596548" y="3446841"/>
                    <a:ext cx="228300" cy="595221"/>
                    <a:chOff x="6229860" y="2963660"/>
                    <a:chExt cx="228300" cy="595221"/>
                  </a:xfrm>
                </p:grpSpPr>
                <p:sp>
                  <p:nvSpPr>
                    <p:cNvPr id="36" name="Rounded Rectangle 35"/>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7" name="Rounded Rectangle 36"/>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3" name="Oval 22"/>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 name="Oval 23"/>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 name="Oval 24"/>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6" name="Group 25"/>
                <p:cNvGrpSpPr/>
                <p:nvPr/>
              </p:nvGrpSpPr>
              <p:grpSpPr>
                <a:xfrm>
                  <a:off x="4454110" y="3268458"/>
                  <a:ext cx="288863" cy="544854"/>
                  <a:chOff x="7527818" y="3399502"/>
                  <a:chExt cx="365760" cy="689898"/>
                </a:xfrm>
              </p:grpSpPr>
              <p:sp>
                <p:nvSpPr>
                  <p:cNvPr id="30" name="Rounded Rectangle 2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1" name="Group 30"/>
                  <p:cNvGrpSpPr/>
                  <p:nvPr/>
                </p:nvGrpSpPr>
                <p:grpSpPr>
                  <a:xfrm>
                    <a:off x="7596548" y="3446841"/>
                    <a:ext cx="228300" cy="595221"/>
                    <a:chOff x="6229860" y="2963660"/>
                    <a:chExt cx="228300" cy="595221"/>
                  </a:xfrm>
                </p:grpSpPr>
                <p:sp>
                  <p:nvSpPr>
                    <p:cNvPr id="32" name="Rounded Rectangle 3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3" name="Rounded Rectangle 3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7" name="Oval 26"/>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 name="Oval 27"/>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9" name="Oval 28"/>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53" name="sa 2"/>
              <p:cNvGrpSpPr/>
              <p:nvPr/>
            </p:nvGrpSpPr>
            <p:grpSpPr>
              <a:xfrm>
                <a:off x="2964031" y="4190765"/>
                <a:ext cx="1948113" cy="1689560"/>
                <a:chOff x="2852487" y="2123752"/>
                <a:chExt cx="1948113" cy="1689560"/>
              </a:xfrm>
            </p:grpSpPr>
            <p:grpSp>
              <p:nvGrpSpPr>
                <p:cNvPr id="54" name="Group 53"/>
                <p:cNvGrpSpPr/>
                <p:nvPr/>
              </p:nvGrpSpPr>
              <p:grpSpPr>
                <a:xfrm>
                  <a:off x="3348370" y="2123752"/>
                  <a:ext cx="1250172" cy="1144705"/>
                  <a:chOff x="6856240" y="2176752"/>
                  <a:chExt cx="1250172" cy="1588746"/>
                </a:xfrm>
              </p:grpSpPr>
              <p:cxnSp>
                <p:nvCxnSpPr>
                  <p:cNvPr id="92" name="Straight Connector 91"/>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3" name="Straight Connector 92"/>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4" name="Straight Connector 93"/>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5" name="Straight Connector 94"/>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55" name="Rounded Rectangle 54"/>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56" name="Group 55"/>
                <p:cNvGrpSpPr/>
                <p:nvPr/>
              </p:nvGrpSpPr>
              <p:grpSpPr>
                <a:xfrm>
                  <a:off x="3059509" y="2331558"/>
                  <a:ext cx="1741091" cy="701733"/>
                  <a:chOff x="6567379" y="2828598"/>
                  <a:chExt cx="2383118" cy="701733"/>
                </a:xfrm>
              </p:grpSpPr>
              <p:cxnSp>
                <p:nvCxnSpPr>
                  <p:cNvPr id="89" name="Straight Connector 88"/>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0" name="Straight Connector 89"/>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91" name="Straight Connector 90"/>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57" name="Group 56"/>
                <p:cNvGrpSpPr/>
                <p:nvPr/>
              </p:nvGrpSpPr>
              <p:grpSpPr>
                <a:xfrm>
                  <a:off x="3203938" y="3268458"/>
                  <a:ext cx="288863" cy="544854"/>
                  <a:chOff x="7527818" y="3399502"/>
                  <a:chExt cx="365760" cy="689898"/>
                </a:xfrm>
              </p:grpSpPr>
              <p:sp>
                <p:nvSpPr>
                  <p:cNvPr id="85" name="Rounded Rectangle 84"/>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86" name="Group 85"/>
                  <p:cNvGrpSpPr/>
                  <p:nvPr/>
                </p:nvGrpSpPr>
                <p:grpSpPr>
                  <a:xfrm>
                    <a:off x="7596548" y="3446841"/>
                    <a:ext cx="228300" cy="595221"/>
                    <a:chOff x="6229860" y="2963660"/>
                    <a:chExt cx="228300" cy="595221"/>
                  </a:xfrm>
                </p:grpSpPr>
                <p:sp>
                  <p:nvSpPr>
                    <p:cNvPr id="87" name="Rounded Rectangle 86"/>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88" name="Rounded Rectangle 87"/>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58" name="Oval 57"/>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59" name="Oval 58"/>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0" name="Oval 59"/>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61" name="Group 60"/>
                <p:cNvGrpSpPr/>
                <p:nvPr/>
              </p:nvGrpSpPr>
              <p:grpSpPr>
                <a:xfrm>
                  <a:off x="3620662" y="3268458"/>
                  <a:ext cx="288863" cy="544854"/>
                  <a:chOff x="7527818" y="3399502"/>
                  <a:chExt cx="365760" cy="689898"/>
                </a:xfrm>
              </p:grpSpPr>
              <p:sp>
                <p:nvSpPr>
                  <p:cNvPr id="81" name="Rounded Rectangle 80"/>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82" name="Group 81"/>
                  <p:cNvGrpSpPr/>
                  <p:nvPr/>
                </p:nvGrpSpPr>
                <p:grpSpPr>
                  <a:xfrm>
                    <a:off x="7596548" y="3446841"/>
                    <a:ext cx="228300" cy="595221"/>
                    <a:chOff x="6229860" y="2963660"/>
                    <a:chExt cx="228300" cy="595221"/>
                  </a:xfrm>
                </p:grpSpPr>
                <p:sp>
                  <p:nvSpPr>
                    <p:cNvPr id="83" name="Rounded Rectangle 82"/>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84" name="Rounded Rectangle 83"/>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62" name="Oval 61"/>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3" name="Oval 62"/>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4" name="Oval 63"/>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65" name="Group 64"/>
                <p:cNvGrpSpPr/>
                <p:nvPr/>
              </p:nvGrpSpPr>
              <p:grpSpPr>
                <a:xfrm>
                  <a:off x="4037386" y="3268458"/>
                  <a:ext cx="288863" cy="544854"/>
                  <a:chOff x="7527818" y="3399502"/>
                  <a:chExt cx="365760" cy="689898"/>
                </a:xfrm>
              </p:grpSpPr>
              <p:sp>
                <p:nvSpPr>
                  <p:cNvPr id="77" name="Rounded Rectangle 76"/>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78" name="Group 77"/>
                  <p:cNvGrpSpPr/>
                  <p:nvPr/>
                </p:nvGrpSpPr>
                <p:grpSpPr>
                  <a:xfrm>
                    <a:off x="7596548" y="3446841"/>
                    <a:ext cx="228300" cy="595221"/>
                    <a:chOff x="6229860" y="2963660"/>
                    <a:chExt cx="228300" cy="595221"/>
                  </a:xfrm>
                </p:grpSpPr>
                <p:sp>
                  <p:nvSpPr>
                    <p:cNvPr id="79" name="Rounded Rectangle 78"/>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80" name="Rounded Rectangle 79"/>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66" name="Oval 65"/>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7" name="Oval 66"/>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68" name="Oval 67"/>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69" name="Group 68"/>
                <p:cNvGrpSpPr/>
                <p:nvPr/>
              </p:nvGrpSpPr>
              <p:grpSpPr>
                <a:xfrm>
                  <a:off x="4454110" y="3268458"/>
                  <a:ext cx="288863" cy="544854"/>
                  <a:chOff x="7527818" y="3399502"/>
                  <a:chExt cx="365760" cy="689898"/>
                </a:xfrm>
              </p:grpSpPr>
              <p:sp>
                <p:nvSpPr>
                  <p:cNvPr id="73" name="Rounded Rectangle 72"/>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74" name="Group 73"/>
                  <p:cNvGrpSpPr/>
                  <p:nvPr/>
                </p:nvGrpSpPr>
                <p:grpSpPr>
                  <a:xfrm>
                    <a:off x="7596548" y="3446841"/>
                    <a:ext cx="228300" cy="595221"/>
                    <a:chOff x="6229860" y="2963660"/>
                    <a:chExt cx="228300" cy="595221"/>
                  </a:xfrm>
                </p:grpSpPr>
                <p:sp>
                  <p:nvSpPr>
                    <p:cNvPr id="75" name="Rounded Rectangle 74"/>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76" name="Rounded Rectangle 75"/>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70" name="Oval 69"/>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71" name="Oval 70"/>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72" name="Oval 71"/>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259" name="sa labels"/>
            <p:cNvGrpSpPr/>
            <p:nvPr/>
          </p:nvGrpSpPr>
          <p:grpSpPr>
            <a:xfrm>
              <a:off x="4798188" y="1964680"/>
              <a:ext cx="1498231" cy="2509039"/>
              <a:chOff x="4798188" y="1964680"/>
              <a:chExt cx="1498231" cy="2509039"/>
            </a:xfrm>
          </p:grpSpPr>
          <p:sp>
            <p:nvSpPr>
              <p:cNvPr id="257" name="TextBox 256"/>
              <p:cNvSpPr txBox="1"/>
              <p:nvPr/>
            </p:nvSpPr>
            <p:spPr>
              <a:xfrm>
                <a:off x="4798188" y="1964680"/>
                <a:ext cx="1498231" cy="461665"/>
              </a:xfrm>
              <a:prstGeom prst="rect">
                <a:avLst/>
              </a:prstGeom>
              <a:noFill/>
            </p:spPr>
            <p:txBody>
              <a:bodyPr wrap="none" rtlCol="0">
                <a:spAutoFit/>
              </a:bodyPr>
              <a:lstStyle/>
              <a:p>
                <a:r>
                  <a:rPr lang="en-US" sz="2400" i="1" dirty="0" smtClean="0">
                    <a:solidFill>
                      <a:schemeClr val="bg1">
                        <a:lumMod val="50000"/>
                      </a:schemeClr>
                    </a:solidFill>
                  </a:rPr>
                  <a:t>Subarray 1</a:t>
                </a:r>
                <a:endParaRPr lang="en-US" sz="2400" i="1" dirty="0">
                  <a:solidFill>
                    <a:schemeClr val="bg1">
                      <a:lumMod val="50000"/>
                    </a:schemeClr>
                  </a:solidFill>
                </a:endParaRPr>
              </a:p>
            </p:txBody>
          </p:sp>
          <p:sp>
            <p:nvSpPr>
              <p:cNvPr id="258" name="TextBox 257"/>
              <p:cNvSpPr txBox="1"/>
              <p:nvPr/>
            </p:nvSpPr>
            <p:spPr>
              <a:xfrm>
                <a:off x="4798188" y="4012054"/>
                <a:ext cx="1449692" cy="461665"/>
              </a:xfrm>
              <a:prstGeom prst="rect">
                <a:avLst/>
              </a:prstGeom>
              <a:noFill/>
            </p:spPr>
            <p:txBody>
              <a:bodyPr wrap="none" rtlCol="0">
                <a:spAutoFit/>
              </a:bodyPr>
              <a:lstStyle/>
              <a:p>
                <a:r>
                  <a:rPr lang="en-US" sz="2400" i="1" dirty="0" smtClean="0">
                    <a:solidFill>
                      <a:schemeClr val="bg1">
                        <a:lumMod val="50000"/>
                      </a:schemeClr>
                    </a:solidFill>
                  </a:rPr>
                  <a:t>Subarray 2</a:t>
                </a:r>
                <a:endParaRPr lang="en-US" sz="2400" i="1" dirty="0">
                  <a:solidFill>
                    <a:schemeClr val="bg1">
                      <a:lumMod val="50000"/>
                    </a:schemeClr>
                  </a:solidFill>
                </a:endParaRPr>
              </a:p>
            </p:txBody>
          </p:sp>
        </p:grpSp>
      </p:grpSp>
      <p:sp>
        <p:nvSpPr>
          <p:cNvPr id="148" name="src row buffer"/>
          <p:cNvSpPr/>
          <p:nvPr/>
        </p:nvSpPr>
        <p:spPr>
          <a:xfrm>
            <a:off x="5112037" y="3570616"/>
            <a:ext cx="1692634"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188" name="closed iso"/>
          <p:cNvGrpSpPr/>
          <p:nvPr/>
        </p:nvGrpSpPr>
        <p:grpSpPr>
          <a:xfrm>
            <a:off x="5105399" y="4075820"/>
            <a:ext cx="1648889" cy="467501"/>
            <a:chOff x="6235520" y="3801189"/>
            <a:chExt cx="1648889" cy="467501"/>
          </a:xfrm>
        </p:grpSpPr>
        <p:sp>
          <p:nvSpPr>
            <p:cNvPr id="160" name="iso highlight"/>
            <p:cNvSpPr/>
            <p:nvPr/>
          </p:nvSpPr>
          <p:spPr>
            <a:xfrm>
              <a:off x="6235520" y="3820259"/>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6489806" y="3805186"/>
              <a:ext cx="2327" cy="462341"/>
              <a:chOff x="2205369" y="3911669"/>
              <a:chExt cx="2327" cy="462341"/>
            </a:xfrm>
          </p:grpSpPr>
          <p:cxnSp>
            <p:nvCxnSpPr>
              <p:cNvPr id="176" name="Straight Connector 17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906529" y="3806349"/>
              <a:ext cx="2327" cy="462341"/>
              <a:chOff x="2205369" y="3911669"/>
              <a:chExt cx="2327" cy="462341"/>
            </a:xfrm>
          </p:grpSpPr>
          <p:cxnSp>
            <p:nvCxnSpPr>
              <p:cNvPr id="173" name="Straight Connector 17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7323605" y="3806349"/>
              <a:ext cx="2327" cy="462341"/>
              <a:chOff x="2205369" y="3911669"/>
              <a:chExt cx="2327" cy="462341"/>
            </a:xfrm>
          </p:grpSpPr>
          <p:cxnSp>
            <p:nvCxnSpPr>
              <p:cNvPr id="170" name="Straight Connector 169"/>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737520" y="3801189"/>
              <a:ext cx="2327" cy="462341"/>
              <a:chOff x="2205369" y="3911669"/>
              <a:chExt cx="2327" cy="462341"/>
            </a:xfrm>
          </p:grpSpPr>
          <p:cxnSp>
            <p:nvCxnSpPr>
              <p:cNvPr id="167" name="Straight Connector 166"/>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82" name="Straight Connector 181"/>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14" name="src row"/>
          <p:cNvSpPr/>
          <p:nvPr/>
        </p:nvSpPr>
        <p:spPr>
          <a:xfrm>
            <a:off x="5112037" y="2826081"/>
            <a:ext cx="1692634"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sp>
        <p:nvSpPr>
          <p:cNvPr id="217" name="dst  row"/>
          <p:cNvSpPr/>
          <p:nvPr/>
        </p:nvSpPr>
        <p:spPr>
          <a:xfrm>
            <a:off x="5125091" y="4891553"/>
            <a:ext cx="1692634"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218" name="src_act_bl"/>
          <p:cNvGrpSpPr/>
          <p:nvPr/>
        </p:nvGrpSpPr>
        <p:grpSpPr>
          <a:xfrm>
            <a:off x="5359684" y="3065961"/>
            <a:ext cx="1250172" cy="541854"/>
            <a:chOff x="7131828" y="2978323"/>
            <a:chExt cx="1250172" cy="1144705"/>
          </a:xfrm>
        </p:grpSpPr>
        <p:cxnSp>
          <p:nvCxnSpPr>
            <p:cNvPr id="219" name="Straight Connector 218"/>
            <p:cNvCxnSpPr/>
            <p:nvPr/>
          </p:nvCxnSpPr>
          <p:spPr>
            <a:xfrm>
              <a:off x="7131828"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cxnSp>
          <p:nvCxnSpPr>
            <p:cNvPr id="220" name="Straight Connector 219"/>
            <p:cNvCxnSpPr/>
            <p:nvPr/>
          </p:nvCxnSpPr>
          <p:spPr>
            <a:xfrm>
              <a:off x="7548552"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cxnSp>
          <p:nvCxnSpPr>
            <p:cNvPr id="221" name="Straight Connector 220"/>
            <p:cNvCxnSpPr/>
            <p:nvPr/>
          </p:nvCxnSpPr>
          <p:spPr>
            <a:xfrm>
              <a:off x="7965276"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cxnSp>
          <p:nvCxnSpPr>
            <p:cNvPr id="222" name="Straight Connector 221"/>
            <p:cNvCxnSpPr/>
            <p:nvPr/>
          </p:nvCxnSpPr>
          <p:spPr>
            <a:xfrm>
              <a:off x="8382000"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grpSp>
      <p:grpSp>
        <p:nvGrpSpPr>
          <p:cNvPr id="223" name="dst_act_bl"/>
          <p:cNvGrpSpPr/>
          <p:nvPr/>
        </p:nvGrpSpPr>
        <p:grpSpPr>
          <a:xfrm flipV="1">
            <a:off x="5357360" y="5122878"/>
            <a:ext cx="1250172" cy="541854"/>
            <a:chOff x="7131828" y="2978323"/>
            <a:chExt cx="1250172" cy="1144705"/>
          </a:xfrm>
        </p:grpSpPr>
        <p:cxnSp>
          <p:nvCxnSpPr>
            <p:cNvPr id="224" name="Straight Connector 223"/>
            <p:cNvCxnSpPr/>
            <p:nvPr/>
          </p:nvCxnSpPr>
          <p:spPr>
            <a:xfrm>
              <a:off x="7131828"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cxnSp>
          <p:nvCxnSpPr>
            <p:cNvPr id="225" name="Straight Connector 224"/>
            <p:cNvCxnSpPr/>
            <p:nvPr/>
          </p:nvCxnSpPr>
          <p:spPr>
            <a:xfrm>
              <a:off x="7548552"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cxnSp>
          <p:nvCxnSpPr>
            <p:cNvPr id="226" name="Straight Connector 225"/>
            <p:cNvCxnSpPr/>
            <p:nvPr/>
          </p:nvCxnSpPr>
          <p:spPr>
            <a:xfrm>
              <a:off x="7965276"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cxnSp>
          <p:nvCxnSpPr>
            <p:cNvPr id="227" name="Straight Connector 226"/>
            <p:cNvCxnSpPr/>
            <p:nvPr/>
          </p:nvCxnSpPr>
          <p:spPr>
            <a:xfrm>
              <a:off x="8382000"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stealth" w="med" len="lg"/>
            </a:ln>
            <a:effectLst/>
          </p:spPr>
        </p:cxnSp>
      </p:grpSp>
      <p:cxnSp>
        <p:nvCxnSpPr>
          <p:cNvPr id="6" name="Straight Arrow Connector 5"/>
          <p:cNvCxnSpPr>
            <a:endCxn id="12" idx="3"/>
          </p:cNvCxnSpPr>
          <p:nvPr/>
        </p:nvCxnSpPr>
        <p:spPr>
          <a:xfrm flipV="1">
            <a:off x="3379545" y="2978124"/>
            <a:ext cx="1691280" cy="88092"/>
          </a:xfrm>
          <a:prstGeom prst="straightConnector1">
            <a:avLst/>
          </a:prstGeom>
          <a:ln w="34925" cap="rnd">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3379545" y="4359287"/>
            <a:ext cx="1725854" cy="0"/>
          </a:xfrm>
          <a:prstGeom prst="straightConnector1">
            <a:avLst/>
          </a:prstGeom>
          <a:ln w="34925" cap="rnd">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endCxn id="55" idx="3"/>
          </p:cNvCxnSpPr>
          <p:nvPr/>
        </p:nvCxnSpPr>
        <p:spPr>
          <a:xfrm flipV="1">
            <a:off x="3425742" y="5035289"/>
            <a:ext cx="1645083" cy="323240"/>
          </a:xfrm>
          <a:prstGeom prst="straightConnector1">
            <a:avLst/>
          </a:prstGeom>
          <a:ln w="34925" cap="rnd">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27" name="act dst"/>
          <p:cNvGrpSpPr/>
          <p:nvPr/>
        </p:nvGrpSpPr>
        <p:grpSpPr>
          <a:xfrm>
            <a:off x="376526" y="5136487"/>
            <a:ext cx="4710119" cy="870523"/>
            <a:chOff x="319870" y="4607859"/>
            <a:chExt cx="4710119" cy="870523"/>
          </a:xfrm>
        </p:grpSpPr>
        <p:sp>
          <p:nvSpPr>
            <p:cNvPr id="213" name="act dst"/>
            <p:cNvSpPr txBox="1"/>
            <p:nvPr/>
          </p:nvSpPr>
          <p:spPr>
            <a:xfrm>
              <a:off x="838200" y="4607859"/>
              <a:ext cx="4191789" cy="830997"/>
            </a:xfrm>
            <a:prstGeom prst="rect">
              <a:avLst/>
            </a:prstGeom>
            <a:noFill/>
          </p:spPr>
          <p:txBody>
            <a:bodyPr wrap="none" rtlCol="0">
              <a:spAutoFit/>
            </a:bodyPr>
            <a:lstStyle/>
            <a:p>
              <a:r>
                <a:rPr lang="en-US" sz="2400" b="1" dirty="0" smtClean="0"/>
                <a:t>Activate </a:t>
              </a:r>
              <a:r>
                <a:rPr lang="en-US" sz="2400" dirty="0" err="1" smtClean="0">
                  <a:solidFill>
                    <a:srgbClr val="00B050"/>
                  </a:solidFill>
                </a:rPr>
                <a:t>dst</a:t>
              </a:r>
              <a:r>
                <a:rPr lang="en-US" sz="2400" dirty="0" smtClean="0">
                  <a:solidFill>
                    <a:srgbClr val="00B050"/>
                  </a:solidFill>
                </a:rPr>
                <a:t> row</a:t>
              </a:r>
              <a:r>
                <a:rPr lang="en-US" sz="2400" b="1" dirty="0" smtClean="0">
                  <a:solidFill>
                    <a:srgbClr val="00B050"/>
                  </a:solidFill>
                </a:rPr>
                <a:t/>
              </a:r>
              <a:br>
                <a:rPr lang="en-US" sz="2400" b="1" dirty="0" smtClean="0">
                  <a:solidFill>
                    <a:srgbClr val="00B050"/>
                  </a:solidFill>
                </a:rPr>
              </a:br>
              <a:r>
                <a:rPr lang="en-US" sz="2400" dirty="0" smtClean="0"/>
                <a:t>(write row buffer into </a:t>
              </a:r>
              <a:r>
                <a:rPr lang="en-US" sz="2400" dirty="0" err="1" smtClean="0"/>
                <a:t>dst</a:t>
              </a:r>
              <a:r>
                <a:rPr lang="en-US" sz="2400" dirty="0" smtClean="0"/>
                <a:t> row)</a:t>
              </a:r>
              <a:endParaRPr lang="en-US" sz="2400" dirty="0"/>
            </a:p>
          </p:txBody>
        </p:sp>
        <p:sp>
          <p:nvSpPr>
            <p:cNvPr id="254" name="act dst"/>
            <p:cNvSpPr txBox="1"/>
            <p:nvPr/>
          </p:nvSpPr>
          <p:spPr>
            <a:xfrm>
              <a:off x="319870" y="4647385"/>
              <a:ext cx="595035" cy="830997"/>
            </a:xfrm>
            <a:prstGeom prst="rect">
              <a:avLst/>
            </a:prstGeom>
            <a:noFill/>
          </p:spPr>
          <p:txBody>
            <a:bodyPr wrap="none" rtlCol="0">
              <a:spAutoFit/>
            </a:bodyPr>
            <a:lstStyle/>
            <a:p>
              <a:r>
                <a:rPr lang="en-US" sz="4800" b="1" dirty="0" smtClean="0">
                  <a:solidFill>
                    <a:schemeClr val="bg1">
                      <a:lumMod val="50000"/>
                    </a:schemeClr>
                  </a:solidFill>
                  <a:latin typeface="Arial Black" panose="020B0A04020102020204" pitchFamily="34" charset="0"/>
                </a:rPr>
                <a:t>3</a:t>
              </a:r>
              <a:endParaRPr lang="en-US" sz="4800" dirty="0">
                <a:solidFill>
                  <a:schemeClr val="bg1">
                    <a:lumMod val="50000"/>
                  </a:schemeClr>
                </a:solidFill>
                <a:latin typeface="Arial Black" panose="020B0A04020102020204" pitchFamily="34" charset="0"/>
              </a:endParaRPr>
            </a:p>
          </p:txBody>
        </p:sp>
      </p:grpSp>
      <p:grpSp>
        <p:nvGrpSpPr>
          <p:cNvPr id="128" name="rbm"/>
          <p:cNvGrpSpPr/>
          <p:nvPr/>
        </p:nvGrpSpPr>
        <p:grpSpPr>
          <a:xfrm>
            <a:off x="404860" y="3943320"/>
            <a:ext cx="3241845" cy="830997"/>
            <a:chOff x="348204" y="3414692"/>
            <a:chExt cx="3241845" cy="830997"/>
          </a:xfrm>
        </p:grpSpPr>
        <p:sp>
          <p:nvSpPr>
            <p:cNvPr id="155" name="RBM"/>
            <p:cNvSpPr txBox="1"/>
            <p:nvPr/>
          </p:nvSpPr>
          <p:spPr>
            <a:xfrm>
              <a:off x="838200" y="3574643"/>
              <a:ext cx="2751849" cy="461665"/>
            </a:xfrm>
            <a:prstGeom prst="rect">
              <a:avLst/>
            </a:prstGeom>
            <a:noFill/>
            <a:ln>
              <a:noFill/>
            </a:ln>
          </p:spPr>
          <p:txBody>
            <a:bodyPr wrap="square" rtlCol="0">
              <a:spAutoFit/>
            </a:bodyPr>
            <a:lstStyle/>
            <a:p>
              <a:r>
                <a:rPr lang="en-US" sz="2400" b="1" dirty="0" smtClean="0"/>
                <a:t>RBM </a:t>
              </a:r>
              <a:r>
                <a:rPr lang="en-US" sz="2400" dirty="0" smtClean="0"/>
                <a:t>SA1</a:t>
              </a:r>
              <a:r>
                <a:rPr lang="en-US" sz="2400" dirty="0" smtClean="0">
                  <a:latin typeface="Cambria Math" panose="02040503050406030204" pitchFamily="18" charset="0"/>
                  <a:ea typeface="Cambria Math" panose="02040503050406030204" pitchFamily="18" charset="0"/>
                </a:rPr>
                <a:t>→</a:t>
              </a:r>
              <a:r>
                <a:rPr lang="en-US" sz="2400" dirty="0" smtClean="0"/>
                <a:t>SA2</a:t>
              </a:r>
              <a:endParaRPr lang="en-US" sz="2400" dirty="0"/>
            </a:p>
          </p:txBody>
        </p:sp>
        <p:sp>
          <p:nvSpPr>
            <p:cNvPr id="249" name="RBM"/>
            <p:cNvSpPr txBox="1"/>
            <p:nvPr/>
          </p:nvSpPr>
          <p:spPr>
            <a:xfrm>
              <a:off x="348204" y="3414692"/>
              <a:ext cx="538369" cy="830997"/>
            </a:xfrm>
            <a:prstGeom prst="rect">
              <a:avLst/>
            </a:prstGeom>
            <a:noFill/>
            <a:ln>
              <a:noFill/>
            </a:ln>
          </p:spPr>
          <p:txBody>
            <a:bodyPr wrap="square" rtlCol="0">
              <a:spAutoFit/>
            </a:bodyPr>
            <a:lstStyle/>
            <a:p>
              <a:r>
                <a:rPr lang="en-US" sz="4800" b="1" dirty="0" smtClean="0">
                  <a:solidFill>
                    <a:schemeClr val="bg1">
                      <a:lumMod val="50000"/>
                    </a:schemeClr>
                  </a:solidFill>
                  <a:latin typeface="Arial Black" panose="020B0A04020102020204" pitchFamily="34" charset="0"/>
                </a:rPr>
                <a:t>2</a:t>
              </a:r>
              <a:endParaRPr lang="en-US" sz="4800" dirty="0">
                <a:solidFill>
                  <a:schemeClr val="bg1">
                    <a:lumMod val="50000"/>
                  </a:schemeClr>
                </a:solidFill>
                <a:latin typeface="Arial Black" panose="020B0A04020102020204" pitchFamily="34" charset="0"/>
              </a:endParaRPr>
            </a:p>
          </p:txBody>
        </p:sp>
      </p:grpSp>
      <p:grpSp>
        <p:nvGrpSpPr>
          <p:cNvPr id="146" name="act src"/>
          <p:cNvGrpSpPr/>
          <p:nvPr/>
        </p:nvGrpSpPr>
        <p:grpSpPr>
          <a:xfrm>
            <a:off x="378674" y="2587427"/>
            <a:ext cx="3047068" cy="830997"/>
            <a:chOff x="322018" y="2058799"/>
            <a:chExt cx="3047068" cy="830997"/>
          </a:xfrm>
        </p:grpSpPr>
        <p:sp>
          <p:nvSpPr>
            <p:cNvPr id="288" name="act src"/>
            <p:cNvSpPr txBox="1"/>
            <p:nvPr/>
          </p:nvSpPr>
          <p:spPr>
            <a:xfrm>
              <a:off x="838200" y="2225526"/>
              <a:ext cx="2530886" cy="461665"/>
            </a:xfrm>
            <a:prstGeom prst="rect">
              <a:avLst/>
            </a:prstGeom>
            <a:noFill/>
          </p:spPr>
          <p:txBody>
            <a:bodyPr wrap="none" rtlCol="0">
              <a:spAutoFit/>
            </a:bodyPr>
            <a:lstStyle/>
            <a:p>
              <a:r>
                <a:rPr lang="en-US" sz="2400" b="1" dirty="0" smtClean="0"/>
                <a:t>Activate </a:t>
              </a:r>
              <a:r>
                <a:rPr lang="en-US" sz="2400" dirty="0" err="1" smtClean="0">
                  <a:solidFill>
                    <a:srgbClr val="0070C0"/>
                  </a:solidFill>
                </a:rPr>
                <a:t>src</a:t>
              </a:r>
              <a:r>
                <a:rPr lang="en-US" sz="2400" dirty="0" smtClean="0">
                  <a:solidFill>
                    <a:srgbClr val="0070C0"/>
                  </a:solidFill>
                </a:rPr>
                <a:t> row</a:t>
              </a:r>
              <a:endParaRPr lang="en-US" sz="2400" dirty="0">
                <a:solidFill>
                  <a:srgbClr val="0070C0"/>
                </a:solidFill>
              </a:endParaRPr>
            </a:p>
          </p:txBody>
        </p:sp>
        <p:sp>
          <p:nvSpPr>
            <p:cNvPr id="245" name="act src"/>
            <p:cNvSpPr txBox="1"/>
            <p:nvPr/>
          </p:nvSpPr>
          <p:spPr>
            <a:xfrm>
              <a:off x="322018" y="2058799"/>
              <a:ext cx="595035" cy="830997"/>
            </a:xfrm>
            <a:prstGeom prst="rect">
              <a:avLst/>
            </a:prstGeom>
            <a:noFill/>
          </p:spPr>
          <p:txBody>
            <a:bodyPr wrap="none" rtlCol="0">
              <a:spAutoFit/>
            </a:bodyPr>
            <a:lstStyle/>
            <a:p>
              <a:r>
                <a:rPr lang="en-US" sz="4800" dirty="0">
                  <a:solidFill>
                    <a:schemeClr val="bg1">
                      <a:lumMod val="50000"/>
                    </a:schemeClr>
                  </a:solidFill>
                  <a:latin typeface="Arial Black" panose="020B0A04020102020204" pitchFamily="34" charset="0"/>
                </a:rPr>
                <a:t>1</a:t>
              </a:r>
            </a:p>
          </p:txBody>
        </p:sp>
      </p:grpSp>
      <p:pic>
        <p:nvPicPr>
          <p:cNvPr id="169" name="Picture 1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861" y="4378805"/>
            <a:ext cx="819205" cy="838911"/>
          </a:xfrm>
          <a:prstGeom prst="rect">
            <a:avLst/>
          </a:prstGeom>
        </p:spPr>
      </p:pic>
      <p:sp>
        <p:nvSpPr>
          <p:cNvPr id="243" name="Text src row"/>
          <p:cNvSpPr txBox="1"/>
          <p:nvPr/>
        </p:nvSpPr>
        <p:spPr>
          <a:xfrm>
            <a:off x="6804671" y="2707272"/>
            <a:ext cx="1139286" cy="461665"/>
          </a:xfrm>
          <a:prstGeom prst="rect">
            <a:avLst/>
          </a:prstGeom>
          <a:noFill/>
        </p:spPr>
        <p:txBody>
          <a:bodyPr wrap="none" rtlCol="0">
            <a:spAutoFit/>
          </a:bodyPr>
          <a:lstStyle/>
          <a:p>
            <a:r>
              <a:rPr lang="en-US" sz="2400" dirty="0" err="1" smtClean="0">
                <a:solidFill>
                  <a:srgbClr val="0070C0"/>
                </a:solidFill>
              </a:rPr>
              <a:t>src</a:t>
            </a:r>
            <a:r>
              <a:rPr lang="en-US" sz="2400" dirty="0" smtClean="0">
                <a:solidFill>
                  <a:srgbClr val="0070C0"/>
                </a:solidFill>
              </a:rPr>
              <a:t> row</a:t>
            </a:r>
            <a:endParaRPr lang="en-US" sz="2400" dirty="0">
              <a:solidFill>
                <a:srgbClr val="0070C0"/>
              </a:solidFill>
            </a:endParaRPr>
          </a:p>
        </p:txBody>
      </p:sp>
      <p:sp>
        <p:nvSpPr>
          <p:cNvPr id="244" name="Text dst row"/>
          <p:cNvSpPr txBox="1"/>
          <p:nvPr/>
        </p:nvSpPr>
        <p:spPr>
          <a:xfrm>
            <a:off x="6804671" y="4760403"/>
            <a:ext cx="1150187" cy="461665"/>
          </a:xfrm>
          <a:prstGeom prst="rect">
            <a:avLst/>
          </a:prstGeom>
          <a:noFill/>
        </p:spPr>
        <p:txBody>
          <a:bodyPr wrap="none" rtlCol="0">
            <a:spAutoFit/>
          </a:bodyPr>
          <a:lstStyle/>
          <a:p>
            <a:r>
              <a:rPr lang="en-US" sz="2400" dirty="0" err="1" smtClean="0">
                <a:solidFill>
                  <a:srgbClr val="00B050"/>
                </a:solidFill>
              </a:rPr>
              <a:t>dst</a:t>
            </a:r>
            <a:r>
              <a:rPr lang="en-US" sz="2400" dirty="0" smtClean="0">
                <a:solidFill>
                  <a:srgbClr val="00B050"/>
                </a:solidFill>
              </a:rPr>
              <a:t> row</a:t>
            </a:r>
            <a:endParaRPr lang="en-US" sz="2400" dirty="0">
              <a:solidFill>
                <a:srgbClr val="00B050"/>
              </a:solidFill>
            </a:endParaRPr>
          </a:p>
        </p:txBody>
      </p:sp>
      <p:sp>
        <p:nvSpPr>
          <p:cNvPr id="166" name="punchline"/>
          <p:cNvSpPr/>
          <p:nvPr/>
        </p:nvSpPr>
        <p:spPr>
          <a:xfrm>
            <a:off x="0" y="4482006"/>
            <a:ext cx="9144000" cy="16901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228600" algn="ctr">
              <a:defRPr/>
            </a:pPr>
            <a:r>
              <a:rPr lang="en-US" sz="3200" dirty="0" smtClean="0">
                <a:solidFill>
                  <a:schemeClr val="bg1"/>
                </a:solidFill>
                <a:latin typeface="Arial Rounded MT Bold" panose="020F0704030504030204" pitchFamily="34" charset="0"/>
              </a:rPr>
              <a:t>Reduces row-copy latency by 9.2x,</a:t>
            </a:r>
            <a:br>
              <a:rPr lang="en-US" sz="3200" dirty="0" smtClean="0">
                <a:solidFill>
                  <a:schemeClr val="bg1"/>
                </a:solidFill>
                <a:latin typeface="Arial Rounded MT Bold" panose="020F0704030504030204" pitchFamily="34" charset="0"/>
              </a:rPr>
            </a:br>
            <a:r>
              <a:rPr lang="en-US" sz="3200" dirty="0" smtClean="0">
                <a:solidFill>
                  <a:schemeClr val="bg1"/>
                </a:solidFill>
                <a:latin typeface="Arial Rounded MT Bold" panose="020F0704030504030204" pitchFamily="34" charset="0"/>
              </a:rPr>
              <a:t>DRAM </a:t>
            </a:r>
            <a:r>
              <a:rPr lang="en-US" sz="3200" dirty="0">
                <a:solidFill>
                  <a:schemeClr val="bg1"/>
                </a:solidFill>
                <a:latin typeface="Arial Rounded MT Bold" panose="020F0704030504030204" pitchFamily="34" charset="0"/>
              </a:rPr>
              <a:t>energy </a:t>
            </a:r>
            <a:r>
              <a:rPr lang="en-US" sz="3200" dirty="0" smtClean="0">
                <a:solidFill>
                  <a:schemeClr val="bg1"/>
                </a:solidFill>
                <a:latin typeface="Arial Rounded MT Bold" panose="020F0704030504030204" pitchFamily="34" charset="0"/>
              </a:rPr>
              <a:t>by 48.1x</a:t>
            </a:r>
            <a:endParaRPr lang="en-US" sz="3200" dirty="0">
              <a:solidFill>
                <a:schemeClr val="bg1"/>
              </a:solidFill>
              <a:latin typeface="Arial Rounded MT Bold" panose="020F0704030504030204" pitchFamily="34" charset="0"/>
            </a:endParaRPr>
          </a:p>
        </p:txBody>
      </p:sp>
      <p:sp>
        <p:nvSpPr>
          <p:cNvPr id="172" name="src row buffer"/>
          <p:cNvSpPr/>
          <p:nvPr/>
        </p:nvSpPr>
        <p:spPr>
          <a:xfrm>
            <a:off x="5112037" y="3570566"/>
            <a:ext cx="1692634"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spTree>
    <p:extLst>
      <p:ext uri="{BB962C8B-B14F-4D97-AF65-F5344CB8AC3E}">
        <p14:creationId xmlns:p14="http://schemas.microsoft.com/office/powerpoint/2010/main" val="31644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
                                        </p:tgtEl>
                                        <p:attrNameLst>
                                          <p:attrName>style.visibility</p:attrName>
                                        </p:attrNameLst>
                                      </p:cBhvr>
                                      <p:to>
                                        <p:strVal val="visible"/>
                                      </p:to>
                                    </p:set>
                                  </p:childTnLst>
                                </p:cTn>
                              </p:par>
                              <p:par>
                                <p:cTn id="21" presetID="22" presetClass="entr" presetSubtype="1" fill="hold" nodeType="withEffect">
                                  <p:stCondLst>
                                    <p:cond delay="500"/>
                                  </p:stCondLst>
                                  <p:childTnLst>
                                    <p:set>
                                      <p:cBhvr>
                                        <p:cTn id="22" dur="1" fill="hold">
                                          <p:stCondLst>
                                            <p:cond delay="0"/>
                                          </p:stCondLst>
                                        </p:cTn>
                                        <p:tgtEl>
                                          <p:spTgt spid="218"/>
                                        </p:tgtEl>
                                        <p:attrNameLst>
                                          <p:attrName>style.visibility</p:attrName>
                                        </p:attrNameLst>
                                      </p:cBhvr>
                                      <p:to>
                                        <p:strVal val="visible"/>
                                      </p:to>
                                    </p:set>
                                    <p:animEffect transition="in" filter="wipe(up)">
                                      <p:cBhvr>
                                        <p:cTn id="23" dur="500"/>
                                        <p:tgtEl>
                                          <p:spTgt spid="218"/>
                                        </p:tgtEl>
                                      </p:cBhvr>
                                    </p:animEffect>
                                  </p:childTnLst>
                                </p:cTn>
                              </p:par>
                              <p:par>
                                <p:cTn id="24" presetID="1" presetClass="entr" presetSubtype="0" fill="hold" grpId="0" nodeType="withEffect">
                                  <p:stCondLst>
                                    <p:cond delay="1000"/>
                                  </p:stCondLst>
                                  <p:childTnLst>
                                    <p:set>
                                      <p:cBhvr>
                                        <p:cTn id="25" dur="1" fill="hold">
                                          <p:stCondLst>
                                            <p:cond delay="0"/>
                                          </p:stCondLst>
                                        </p:cTn>
                                        <p:tgtEl>
                                          <p:spTgt spid="1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8"/>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8"/>
                                        </p:tgtEl>
                                        <p:attrNameLst>
                                          <p:attrName>style.visibility</p:attrName>
                                        </p:attrNameLst>
                                      </p:cBhvr>
                                      <p:to>
                                        <p:strVal val="hidden"/>
                                      </p:to>
                                    </p:set>
                                  </p:childTnLst>
                                </p:cTn>
                              </p:par>
                              <p:par>
                                <p:cTn id="36" presetID="42" presetClass="path" presetSubtype="0" accel="50000" decel="50000" fill="hold" grpId="1" nodeType="withEffect">
                                  <p:stCondLst>
                                    <p:cond delay="0"/>
                                  </p:stCondLst>
                                  <p:childTnLst>
                                    <p:animMotion origin="layout" path="M -2.5E-6 2.59259E-6 L -2.5E-6 0.30092 " pathEditMode="relative" rAng="0" ptsTypes="AA">
                                      <p:cBhvr>
                                        <p:cTn id="37" dur="1500" fill="hold"/>
                                        <p:tgtEl>
                                          <p:spTgt spid="148"/>
                                        </p:tgtEl>
                                        <p:attrNameLst>
                                          <p:attrName>ppt_x</p:attrName>
                                          <p:attrName>ppt_y</p:attrName>
                                        </p:attrNameLst>
                                      </p:cBhvr>
                                      <p:rCtr x="0" y="15046"/>
                                    </p:animMotion>
                                  </p:childTnLst>
                                </p:cTn>
                              </p:par>
                              <p:par>
                                <p:cTn id="38" presetID="1" presetClass="entr" presetSubtype="0" fill="hold" grpId="0" nodeType="withEffect">
                                  <p:stCondLst>
                                    <p:cond delay="0"/>
                                  </p:stCondLst>
                                  <p:childTnLst>
                                    <p:set>
                                      <p:cBhvr>
                                        <p:cTn id="39" dur="1" fill="hold">
                                          <p:stCondLst>
                                            <p:cond delay="0"/>
                                          </p:stCondLst>
                                        </p:cTn>
                                        <p:tgtEl>
                                          <p:spTgt spid="1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9"/>
                                        </p:tgtEl>
                                        <p:attrNameLst>
                                          <p:attrName>style.visibility</p:attrName>
                                        </p:attrNameLst>
                                      </p:cBhvr>
                                      <p:to>
                                        <p:strVal val="visible"/>
                                      </p:to>
                                    </p:set>
                                  </p:childTnLst>
                                </p:cTn>
                              </p:par>
                              <p:par>
                                <p:cTn id="46" presetID="22" presetClass="entr" presetSubtype="4" fill="hold" nodeType="withEffect">
                                  <p:stCondLst>
                                    <p:cond delay="500"/>
                                  </p:stCondLst>
                                  <p:childTnLst>
                                    <p:set>
                                      <p:cBhvr>
                                        <p:cTn id="47" dur="1" fill="hold">
                                          <p:stCondLst>
                                            <p:cond delay="0"/>
                                          </p:stCondLst>
                                        </p:cTn>
                                        <p:tgtEl>
                                          <p:spTgt spid="223"/>
                                        </p:tgtEl>
                                        <p:attrNameLst>
                                          <p:attrName>style.visibility</p:attrName>
                                        </p:attrNameLst>
                                      </p:cBhvr>
                                      <p:to>
                                        <p:strVal val="visible"/>
                                      </p:to>
                                    </p:set>
                                    <p:animEffect transition="in" filter="wipe(down)">
                                      <p:cBhvr>
                                        <p:cTn id="48" dur="500"/>
                                        <p:tgtEl>
                                          <p:spTgt spid="223"/>
                                        </p:tgtEl>
                                      </p:cBhvr>
                                    </p:animEffect>
                                  </p:childTnLst>
                                </p:cTn>
                              </p:par>
                              <p:par>
                                <p:cTn id="49" presetID="1" presetClass="entr" presetSubtype="0" fill="hold" grpId="0" nodeType="withEffect">
                                  <p:stCondLst>
                                    <p:cond delay="500"/>
                                  </p:stCondLst>
                                  <p:childTnLst>
                                    <p:set>
                                      <p:cBhvr>
                                        <p:cTn id="50" dur="1" fill="hold">
                                          <p:stCondLst>
                                            <p:cond delay="0"/>
                                          </p:stCondLst>
                                        </p:cTn>
                                        <p:tgtEl>
                                          <p:spTgt spid="2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8" grpId="1" animBg="1"/>
      <p:bldP spid="214" grpId="0" animBg="1"/>
      <p:bldP spid="217" grpId="0" animBg="1"/>
      <p:bldP spid="243" grpId="0"/>
      <p:bldP spid="244" grpId="0"/>
      <p:bldP spid="166" grpId="0" animBg="1"/>
      <p:bldP spid="1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Autofit/>
          </a:bodyPr>
          <a:lstStyle/>
          <a:p>
            <a:r>
              <a:rPr lang="en-US" dirty="0" smtClean="0"/>
              <a:t>Cycle-level simulator: </a:t>
            </a:r>
            <a:r>
              <a:rPr lang="en-US" dirty="0" err="1" smtClean="0"/>
              <a:t>Ramulator</a:t>
            </a:r>
            <a:r>
              <a:rPr lang="en-US" dirty="0" smtClean="0"/>
              <a:t> </a:t>
            </a:r>
            <a:r>
              <a:rPr lang="en-US" sz="2000" dirty="0" smtClean="0"/>
              <a:t>[CAL’15</a:t>
            </a:r>
            <a:r>
              <a:rPr lang="en-US" sz="2000" dirty="0"/>
              <a:t>] </a:t>
            </a:r>
            <a:r>
              <a:rPr lang="en-US" sz="2000" dirty="0">
                <a:hlinkClick r:id="rId3"/>
              </a:rPr>
              <a:t>https://github.com/CMU-SAFARI/ramulator</a:t>
            </a:r>
            <a:endParaRPr lang="en-US" sz="2000" dirty="0" smtClean="0"/>
          </a:p>
          <a:p>
            <a:r>
              <a:rPr lang="en-US" dirty="0" smtClean="0"/>
              <a:t>CPU: </a:t>
            </a:r>
            <a:r>
              <a:rPr lang="en-US" b="1" dirty="0"/>
              <a:t>4 </a:t>
            </a:r>
            <a:r>
              <a:rPr lang="en-US" b="1" dirty="0" smtClean="0"/>
              <a:t>out-of-order cores</a:t>
            </a:r>
            <a:r>
              <a:rPr lang="en-US" dirty="0"/>
              <a:t>, </a:t>
            </a:r>
            <a:r>
              <a:rPr lang="en-US" dirty="0" smtClean="0"/>
              <a:t>4GHz</a:t>
            </a:r>
            <a:endParaRPr lang="en-US" dirty="0"/>
          </a:p>
          <a:p>
            <a:r>
              <a:rPr lang="en-US" dirty="0"/>
              <a:t>L1: 64KB/core, </a:t>
            </a:r>
            <a:r>
              <a:rPr lang="en-US" dirty="0" smtClean="0"/>
              <a:t>L2: </a:t>
            </a:r>
            <a:r>
              <a:rPr lang="en-US" dirty="0"/>
              <a:t>512KB/core, L3: shared </a:t>
            </a:r>
            <a:r>
              <a:rPr lang="en-US" dirty="0" smtClean="0"/>
              <a:t>4MB</a:t>
            </a:r>
            <a:endParaRPr lang="en-US" dirty="0"/>
          </a:p>
          <a:p>
            <a:r>
              <a:rPr lang="en-US" dirty="0" smtClean="0"/>
              <a:t>DRAM: </a:t>
            </a:r>
            <a:r>
              <a:rPr lang="en-US" b="1" dirty="0" smtClean="0"/>
              <a:t>DDR3-1600</a:t>
            </a:r>
            <a:r>
              <a:rPr lang="en-US" b="1" dirty="0"/>
              <a:t>, 2 </a:t>
            </a:r>
            <a:r>
              <a:rPr lang="en-US" b="1" dirty="0" smtClean="0"/>
              <a:t>channels</a:t>
            </a:r>
            <a:endParaRPr lang="en-US" b="1" dirty="0"/>
          </a:p>
          <a:p>
            <a:r>
              <a:rPr lang="en-US" dirty="0" smtClean="0"/>
              <a:t>Benchmarks:</a:t>
            </a:r>
          </a:p>
          <a:p>
            <a:pPr lvl="1"/>
            <a:r>
              <a:rPr lang="en-US" b="1" dirty="0" smtClean="0"/>
              <a:t>Memory-intensive</a:t>
            </a:r>
            <a:r>
              <a:rPr lang="en-US" dirty="0" smtClean="0"/>
              <a:t>: </a:t>
            </a:r>
            <a:r>
              <a:rPr lang="en-US" sz="2000" dirty="0" smtClean="0"/>
              <a:t>TPC, STREAM, SPEC2006, </a:t>
            </a:r>
            <a:r>
              <a:rPr lang="en-US" sz="2000" dirty="0" err="1" smtClean="0"/>
              <a:t>DynoGraph</a:t>
            </a:r>
            <a:r>
              <a:rPr lang="en-US" sz="2000" dirty="0" smtClean="0"/>
              <a:t>, random</a:t>
            </a:r>
          </a:p>
          <a:p>
            <a:pPr lvl="1"/>
            <a:r>
              <a:rPr lang="en-US" b="1" dirty="0" smtClean="0"/>
              <a:t>Copy-intensive</a:t>
            </a:r>
            <a:r>
              <a:rPr lang="en-US" dirty="0" smtClean="0"/>
              <a:t>: </a:t>
            </a:r>
            <a:r>
              <a:rPr lang="en-US" sz="2000" dirty="0" err="1" smtClean="0"/>
              <a:t>Bootup</a:t>
            </a:r>
            <a:r>
              <a:rPr lang="en-US" sz="2000" dirty="0" smtClean="0"/>
              <a:t>, </a:t>
            </a:r>
            <a:r>
              <a:rPr lang="en-US" sz="2000" dirty="0" err="1" smtClean="0"/>
              <a:t>forkbench</a:t>
            </a:r>
            <a:r>
              <a:rPr lang="en-US" sz="2000" dirty="0" smtClean="0"/>
              <a:t>, </a:t>
            </a:r>
            <a:r>
              <a:rPr lang="en-US" sz="2000" dirty="0"/>
              <a:t>shell </a:t>
            </a:r>
            <a:r>
              <a:rPr lang="en-US" sz="2000" dirty="0" smtClean="0"/>
              <a:t>script</a:t>
            </a:r>
          </a:p>
          <a:p>
            <a:r>
              <a:rPr lang="en-US" dirty="0" smtClean="0"/>
              <a:t>50 workloads: Memory- + copy-intensive </a:t>
            </a:r>
            <a:endParaRPr lang="en-US" dirty="0"/>
          </a:p>
          <a:p>
            <a:r>
              <a:rPr lang="en-US" dirty="0"/>
              <a:t>Performance </a:t>
            </a:r>
            <a:r>
              <a:rPr lang="en-US" dirty="0" smtClean="0"/>
              <a:t>metric</a:t>
            </a:r>
            <a:r>
              <a:rPr lang="en-US" dirty="0"/>
              <a:t>: Weighted </a:t>
            </a:r>
            <a:r>
              <a:rPr lang="en-US" dirty="0" smtClean="0"/>
              <a:t>Speedup </a:t>
            </a:r>
            <a:r>
              <a:rPr lang="en-US" dirty="0"/>
              <a:t>(WS</a:t>
            </a:r>
            <a:r>
              <a:rPr lang="en-US" dirty="0" smtClean="0"/>
              <a:t>)</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15</a:t>
            </a:fld>
            <a:endParaRPr lang="en-US" dirty="0"/>
          </a:p>
        </p:txBody>
      </p:sp>
    </p:spTree>
    <p:extLst>
      <p:ext uri="{BB962C8B-B14F-4D97-AF65-F5344CB8AC3E}">
        <p14:creationId xmlns:p14="http://schemas.microsoft.com/office/powerpoint/2010/main" val="55493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a:t>Baseline</a:t>
            </a:r>
            <a:r>
              <a:rPr lang="en-US" dirty="0"/>
              <a:t>: Copy data </a:t>
            </a:r>
            <a:r>
              <a:rPr lang="en-US" dirty="0" smtClean="0"/>
              <a:t>through CPU (existing systems)</a:t>
            </a:r>
          </a:p>
          <a:p>
            <a:endParaRPr lang="en-US" dirty="0"/>
          </a:p>
          <a:p>
            <a:r>
              <a:rPr lang="en-US" b="1" dirty="0" err="1"/>
              <a:t>RowClone</a:t>
            </a:r>
            <a:r>
              <a:rPr lang="en-US" b="1" dirty="0"/>
              <a:t> </a:t>
            </a:r>
            <a:r>
              <a:rPr lang="en-US" sz="2200" dirty="0" smtClean="0"/>
              <a:t>[</a:t>
            </a:r>
            <a:r>
              <a:rPr lang="en-US" sz="2200" dirty="0" err="1" smtClean="0"/>
              <a:t>Seshadri</a:t>
            </a:r>
            <a:r>
              <a:rPr lang="en-US" sz="2200" dirty="0" smtClean="0"/>
              <a:t>+ MICRO’13]	</a:t>
            </a:r>
          </a:p>
          <a:p>
            <a:pPr lvl="1"/>
            <a:r>
              <a:rPr lang="en-US" dirty="0" smtClean="0"/>
              <a:t>In-DRAM </a:t>
            </a:r>
            <a:r>
              <a:rPr lang="en-US" dirty="0"/>
              <a:t>bulk copy </a:t>
            </a:r>
            <a:r>
              <a:rPr lang="en-US" dirty="0" smtClean="0"/>
              <a:t>scheme</a:t>
            </a:r>
          </a:p>
          <a:p>
            <a:pPr lvl="1"/>
            <a:r>
              <a:rPr lang="en-US" dirty="0" smtClean="0">
                <a:solidFill>
                  <a:srgbClr val="008F00"/>
                </a:solidFill>
              </a:rPr>
              <a:t>Fast </a:t>
            </a:r>
            <a:r>
              <a:rPr lang="en-US" b="1" dirty="0" smtClean="0">
                <a:solidFill>
                  <a:srgbClr val="008F00"/>
                </a:solidFill>
              </a:rPr>
              <a:t>intra</a:t>
            </a:r>
            <a:r>
              <a:rPr lang="en-US" dirty="0" smtClean="0">
                <a:solidFill>
                  <a:srgbClr val="008F00"/>
                </a:solidFill>
              </a:rPr>
              <a:t>-subarray copying via bitlines</a:t>
            </a:r>
          </a:p>
          <a:p>
            <a:pPr lvl="1"/>
            <a:r>
              <a:rPr lang="en-US" dirty="0" smtClean="0">
                <a:solidFill>
                  <a:srgbClr val="FF0000"/>
                </a:solidFill>
              </a:rPr>
              <a:t>Slow </a:t>
            </a:r>
            <a:r>
              <a:rPr lang="en-US" b="1" dirty="0" smtClean="0">
                <a:solidFill>
                  <a:srgbClr val="FF0000"/>
                </a:solidFill>
              </a:rPr>
              <a:t>inter</a:t>
            </a:r>
            <a:r>
              <a:rPr lang="en-US" dirty="0" smtClean="0">
                <a:solidFill>
                  <a:srgbClr val="FF0000"/>
                </a:solidFill>
              </a:rPr>
              <a:t>-subarray copying via internal data bus</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16</a:t>
            </a:fld>
            <a:endParaRPr lang="en-US" dirty="0"/>
          </a:p>
        </p:txBody>
      </p:sp>
    </p:spTree>
    <p:extLst>
      <p:ext uri="{BB962C8B-B14F-4D97-AF65-F5344CB8AC3E}">
        <p14:creationId xmlns:p14="http://schemas.microsoft.com/office/powerpoint/2010/main" val="2947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Evaluation: RISC</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1182776"/>
              </p:ext>
            </p:extLst>
          </p:nvPr>
        </p:nvGraphicFramePr>
        <p:xfrm>
          <a:off x="304800" y="1461180"/>
          <a:ext cx="8534400" cy="489517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DS"/>
          <p:cNvGrpSpPr/>
          <p:nvPr/>
        </p:nvGrpSpPr>
        <p:grpSpPr>
          <a:xfrm>
            <a:off x="3429000" y="1600200"/>
            <a:ext cx="4191000" cy="943242"/>
            <a:chOff x="2850554" y="1173464"/>
            <a:chExt cx="4191001" cy="943241"/>
          </a:xfrm>
        </p:grpSpPr>
        <p:sp>
          <p:nvSpPr>
            <p:cNvPr id="7" name="TextBox 6"/>
            <p:cNvSpPr txBox="1"/>
            <p:nvPr/>
          </p:nvSpPr>
          <p:spPr>
            <a:xfrm>
              <a:off x="2850554" y="1173464"/>
              <a:ext cx="785793" cy="523219"/>
            </a:xfrm>
            <a:prstGeom prst="rect">
              <a:avLst/>
            </a:prstGeom>
            <a:noFill/>
          </p:spPr>
          <p:txBody>
            <a:bodyPr wrap="none" rtlCol="0">
              <a:spAutoFit/>
            </a:bodyPr>
            <a:lstStyle/>
            <a:p>
              <a:pPr>
                <a:defRPr/>
              </a:pPr>
              <a:r>
                <a:rPr lang="en-US" sz="2800" kern="0" dirty="0" smtClean="0">
                  <a:solidFill>
                    <a:srgbClr val="064FBA"/>
                  </a:solidFill>
                  <a:latin typeface="+mj-lt"/>
                </a:rPr>
                <a:t>66%</a:t>
              </a:r>
              <a:endParaRPr lang="en-US" sz="2800" kern="0" dirty="0">
                <a:solidFill>
                  <a:srgbClr val="064FBA"/>
                </a:solidFill>
                <a:latin typeface="+mj-lt"/>
              </a:endParaRPr>
            </a:p>
          </p:txBody>
        </p:sp>
        <p:sp>
          <p:nvSpPr>
            <p:cNvPr id="8" name="TextBox 7"/>
            <p:cNvSpPr txBox="1"/>
            <p:nvPr/>
          </p:nvSpPr>
          <p:spPr>
            <a:xfrm>
              <a:off x="6255762" y="1593486"/>
              <a:ext cx="785793" cy="523219"/>
            </a:xfrm>
            <a:prstGeom prst="rect">
              <a:avLst/>
            </a:prstGeom>
            <a:noFill/>
          </p:spPr>
          <p:txBody>
            <a:bodyPr wrap="none" rtlCol="0">
              <a:spAutoFit/>
            </a:bodyPr>
            <a:lstStyle/>
            <a:p>
              <a:pPr>
                <a:defRPr/>
              </a:pPr>
              <a:r>
                <a:rPr lang="en-US" sz="2800" kern="0" dirty="0" smtClean="0">
                  <a:solidFill>
                    <a:srgbClr val="064FBA"/>
                  </a:solidFill>
                  <a:latin typeface="+mj-lt"/>
                </a:rPr>
                <a:t>55%</a:t>
              </a:r>
              <a:endParaRPr lang="en-US" sz="2800" kern="0" dirty="0">
                <a:solidFill>
                  <a:srgbClr val="064FBA"/>
                </a:solidFill>
                <a:latin typeface="+mj-lt"/>
              </a:endParaRPr>
            </a:p>
          </p:txBody>
        </p:sp>
      </p:grpSp>
      <p:cxnSp>
        <p:nvCxnSpPr>
          <p:cNvPr id="9" name="Straight Connector 8"/>
          <p:cNvCxnSpPr/>
          <p:nvPr/>
        </p:nvCxnSpPr>
        <p:spPr>
          <a:xfrm>
            <a:off x="1600200" y="4419600"/>
            <a:ext cx="6781800" cy="0"/>
          </a:xfrm>
          <a:prstGeom prst="line">
            <a:avLst/>
          </a:prstGeom>
          <a:ln w="19050" cap="rnd">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200" y="5168733"/>
            <a:ext cx="901209" cy="523220"/>
          </a:xfrm>
          <a:prstGeom prst="rect">
            <a:avLst/>
          </a:prstGeom>
          <a:noFill/>
        </p:spPr>
        <p:txBody>
          <a:bodyPr wrap="none" rtlCol="0">
            <a:spAutoFit/>
          </a:bodyPr>
          <a:lstStyle/>
          <a:p>
            <a:r>
              <a:rPr lang="en-US" sz="2800" dirty="0">
                <a:solidFill>
                  <a:srgbClr val="FF2D2D"/>
                </a:solidFill>
                <a:latin typeface="+mj-lt"/>
              </a:rPr>
              <a:t>-24%</a:t>
            </a:r>
          </a:p>
        </p:txBody>
      </p:sp>
      <p:sp>
        <p:nvSpPr>
          <p:cNvPr id="14" name="TextBox 13"/>
          <p:cNvSpPr txBox="1"/>
          <p:nvPr/>
        </p:nvSpPr>
        <p:spPr>
          <a:xfrm>
            <a:off x="5946944" y="3792865"/>
            <a:ext cx="606256" cy="523220"/>
          </a:xfrm>
          <a:prstGeom prst="rect">
            <a:avLst/>
          </a:prstGeom>
          <a:noFill/>
        </p:spPr>
        <p:txBody>
          <a:bodyPr wrap="none" rtlCol="0">
            <a:spAutoFit/>
          </a:bodyPr>
          <a:lstStyle/>
          <a:p>
            <a:r>
              <a:rPr lang="en-US" sz="2800" dirty="0" smtClean="0">
                <a:solidFill>
                  <a:schemeClr val="tx1">
                    <a:lumMod val="65000"/>
                    <a:lumOff val="35000"/>
                  </a:schemeClr>
                </a:solidFill>
                <a:latin typeface="+mj-lt"/>
              </a:rPr>
              <a:t>5%</a:t>
            </a:r>
            <a:endParaRPr lang="en-US" sz="2800" dirty="0">
              <a:solidFill>
                <a:schemeClr val="tx1">
                  <a:lumMod val="65000"/>
                  <a:lumOff val="35000"/>
                </a:schemeClr>
              </a:solidFill>
              <a:latin typeface="+mj-lt"/>
            </a:endParaRPr>
          </a:p>
        </p:txBody>
      </p:sp>
      <p:sp>
        <p:nvSpPr>
          <p:cNvPr id="15" name="TextBox 14"/>
          <p:cNvSpPr txBox="1"/>
          <p:nvPr/>
        </p:nvSpPr>
        <p:spPr>
          <a:xfrm>
            <a:off x="3263409" y="5105400"/>
            <a:ext cx="3822521" cy="461665"/>
          </a:xfrm>
          <a:prstGeom prst="rect">
            <a:avLst/>
          </a:prstGeom>
          <a:noFill/>
        </p:spPr>
        <p:txBody>
          <a:bodyPr wrap="none" rtlCol="0">
            <a:spAutoFit/>
          </a:bodyPr>
          <a:lstStyle/>
          <a:p>
            <a:r>
              <a:rPr lang="en-US" sz="2400" i="1" dirty="0" smtClean="0">
                <a:solidFill>
                  <a:srgbClr val="FF0000"/>
                </a:solidFill>
              </a:rPr>
              <a:t>Degrades bank-level parallelism</a:t>
            </a:r>
            <a:endParaRPr lang="en-US" sz="2400" i="1" dirty="0">
              <a:solidFill>
                <a:srgbClr val="FF0000"/>
              </a:solidFill>
            </a:endParaRPr>
          </a:p>
        </p:txBody>
      </p:sp>
      <p:sp>
        <p:nvSpPr>
          <p:cNvPr id="17" name="punchline"/>
          <p:cNvSpPr/>
          <p:nvPr/>
        </p:nvSpPr>
        <p:spPr>
          <a:xfrm>
            <a:off x="0" y="4634406"/>
            <a:ext cx="9144000" cy="16901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228600" algn="ctr">
              <a:defRPr/>
            </a:pPr>
            <a:r>
              <a:rPr lang="en-US" sz="3200" spc="-150" dirty="0" smtClean="0">
                <a:solidFill>
                  <a:schemeClr val="bg1"/>
                </a:solidFill>
                <a:latin typeface="Arial Rounded MT Bold" panose="020F0704030504030204" pitchFamily="34" charset="0"/>
              </a:rPr>
              <a:t>Rapid Inter-Subarray Copying (RISC) using LISA improves system performance</a:t>
            </a:r>
            <a:endParaRPr lang="en-US" sz="3200" spc="-15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6844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3" grpId="0"/>
      <p:bldP spid="14" grpId="0"/>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anose="020B0A04020102020204" pitchFamily="34" charset="0"/>
              </a:rPr>
              <a:t>2</a:t>
            </a:r>
            <a:r>
              <a:rPr lang="en-US" dirty="0" smtClean="0">
                <a:latin typeface="+mj-lt"/>
              </a:rPr>
              <a:t>.</a:t>
            </a:r>
            <a:r>
              <a:rPr lang="en-US" dirty="0" smtClean="0"/>
              <a:t> Variable </a:t>
            </a:r>
            <a:r>
              <a:rPr lang="en-US" dirty="0"/>
              <a:t>Latency DRAM (VILLA</a:t>
            </a:r>
            <a:r>
              <a:rPr lang="en-US" dirty="0" smtClean="0"/>
              <a:t>)</a:t>
            </a:r>
            <a:endParaRPr lang="en-US" dirty="0"/>
          </a:p>
        </p:txBody>
      </p:sp>
      <p:sp>
        <p:nvSpPr>
          <p:cNvPr id="3" name="Content Placeholder 2"/>
          <p:cNvSpPr>
            <a:spLocks noGrp="1"/>
          </p:cNvSpPr>
          <p:nvPr>
            <p:ph idx="1"/>
          </p:nvPr>
        </p:nvSpPr>
        <p:spPr/>
        <p:txBody>
          <a:bodyPr/>
          <a:lstStyle/>
          <a:p>
            <a:r>
              <a:rPr lang="en-US" b="1" dirty="0" smtClean="0"/>
              <a:t>Goal</a:t>
            </a:r>
            <a:r>
              <a:rPr lang="en-US" dirty="0" smtClean="0"/>
              <a:t>: Reduce DRAM latency with low area overhead</a:t>
            </a:r>
          </a:p>
          <a:p>
            <a:r>
              <a:rPr lang="en-US" b="1" dirty="0" smtClean="0"/>
              <a:t>Motivation</a:t>
            </a:r>
            <a:r>
              <a:rPr lang="en-US" dirty="0" smtClean="0"/>
              <a:t>: Trade-off between area and latency</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18</a:t>
            </a:fld>
            <a:endParaRPr lang="en-US" dirty="0"/>
          </a:p>
        </p:txBody>
      </p:sp>
      <p:grpSp>
        <p:nvGrpSpPr>
          <p:cNvPr id="5" name="short sa"/>
          <p:cNvGrpSpPr/>
          <p:nvPr/>
        </p:nvGrpSpPr>
        <p:grpSpPr>
          <a:xfrm>
            <a:off x="6553200" y="3069357"/>
            <a:ext cx="1507434" cy="2265048"/>
            <a:chOff x="6553200" y="2702143"/>
            <a:chExt cx="1507434" cy="2265048"/>
          </a:xfrm>
        </p:grpSpPr>
        <p:grpSp>
          <p:nvGrpSpPr>
            <p:cNvPr id="119" name="subarray"/>
            <p:cNvGrpSpPr/>
            <p:nvPr/>
          </p:nvGrpSpPr>
          <p:grpSpPr>
            <a:xfrm>
              <a:off x="6553200" y="2702143"/>
              <a:ext cx="1505702" cy="1079738"/>
              <a:chOff x="5380382" y="2126823"/>
              <a:chExt cx="1588522" cy="1253040"/>
            </a:xfrm>
          </p:grpSpPr>
          <p:sp>
            <p:nvSpPr>
              <p:cNvPr id="163" name="Rounded Rectangle 162"/>
              <p:cNvSpPr/>
              <p:nvPr/>
            </p:nvSpPr>
            <p:spPr>
              <a:xfrm>
                <a:off x="5380382" y="2126823"/>
                <a:ext cx="297844" cy="816398"/>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Tw Cen MT" panose="020B0602020104020603" pitchFamily="34" charset="0"/>
                </a:endParaRPr>
              </a:p>
            </p:txBody>
          </p:sp>
          <p:cxnSp>
            <p:nvCxnSpPr>
              <p:cNvPr id="164" name="Straight Connector 163"/>
              <p:cNvCxnSpPr>
                <a:endCxn id="170" idx="6"/>
              </p:cNvCxnSpPr>
              <p:nvPr/>
            </p:nvCxnSpPr>
            <p:spPr>
              <a:xfrm flipV="1">
                <a:off x="5678226" y="231607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65" name="Straight Connector 164"/>
              <p:cNvCxnSpPr>
                <a:endCxn id="171" idx="6"/>
              </p:cNvCxnSpPr>
              <p:nvPr/>
            </p:nvCxnSpPr>
            <p:spPr>
              <a:xfrm flipV="1">
                <a:off x="5678226" y="276034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166" name="Group 165"/>
              <p:cNvGrpSpPr/>
              <p:nvPr/>
            </p:nvGrpSpPr>
            <p:grpSpPr>
              <a:xfrm>
                <a:off x="5861105" y="2133191"/>
                <a:ext cx="365760" cy="1246672"/>
                <a:chOff x="5861105" y="2133191"/>
                <a:chExt cx="365760" cy="1246672"/>
              </a:xfrm>
            </p:grpSpPr>
            <p:sp>
              <p:nvSpPr>
                <p:cNvPr id="172" name="Rounded Rectangle 171"/>
                <p:cNvSpPr/>
                <p:nvPr/>
              </p:nvSpPr>
              <p:spPr>
                <a:xfrm>
                  <a:off x="5861105" y="3065738"/>
                  <a:ext cx="365760" cy="314125"/>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cxnSp>
              <p:nvCxnSpPr>
                <p:cNvPr id="173" name="Straight Connector 172"/>
                <p:cNvCxnSpPr>
                  <a:stCxn id="174" idx="0"/>
                  <a:endCxn id="172"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174" name="Oval 17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sp>
              <p:nvSpPr>
                <p:cNvPr id="175" name="Oval 17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grpSp>
          <p:grpSp>
            <p:nvGrpSpPr>
              <p:cNvPr id="167" name="Group 166"/>
              <p:cNvGrpSpPr/>
              <p:nvPr/>
            </p:nvGrpSpPr>
            <p:grpSpPr>
              <a:xfrm>
                <a:off x="6603144" y="2133191"/>
                <a:ext cx="365760" cy="1246672"/>
                <a:chOff x="5861105" y="2133191"/>
                <a:chExt cx="365760" cy="1246672"/>
              </a:xfrm>
            </p:grpSpPr>
            <p:sp>
              <p:nvSpPr>
                <p:cNvPr id="168" name="Rounded Rectangle 167"/>
                <p:cNvSpPr/>
                <p:nvPr/>
              </p:nvSpPr>
              <p:spPr>
                <a:xfrm>
                  <a:off x="5861105" y="3065738"/>
                  <a:ext cx="365760" cy="314125"/>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cxnSp>
              <p:nvCxnSpPr>
                <p:cNvPr id="169" name="Straight Connector 168"/>
                <p:cNvCxnSpPr>
                  <a:stCxn id="170"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170" name="Oval 169"/>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sp>
              <p:nvSpPr>
                <p:cNvPr id="171" name="Oval 170"/>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grpSp>
        </p:grpSp>
        <p:grpSp>
          <p:nvGrpSpPr>
            <p:cNvPr id="120" name="subarray"/>
            <p:cNvGrpSpPr/>
            <p:nvPr/>
          </p:nvGrpSpPr>
          <p:grpSpPr>
            <a:xfrm>
              <a:off x="6554932" y="3887453"/>
              <a:ext cx="1505702" cy="1079738"/>
              <a:chOff x="5380382" y="2126823"/>
              <a:chExt cx="1588522" cy="1253040"/>
            </a:xfrm>
          </p:grpSpPr>
          <p:sp>
            <p:nvSpPr>
              <p:cNvPr id="150" name="Rounded Rectangle 149"/>
              <p:cNvSpPr/>
              <p:nvPr/>
            </p:nvSpPr>
            <p:spPr>
              <a:xfrm>
                <a:off x="5380382" y="2126823"/>
                <a:ext cx="297844" cy="816398"/>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Tw Cen MT" panose="020B0602020104020603" pitchFamily="34" charset="0"/>
                </a:endParaRPr>
              </a:p>
            </p:txBody>
          </p:sp>
          <p:cxnSp>
            <p:nvCxnSpPr>
              <p:cNvPr id="151" name="Straight Connector 150"/>
              <p:cNvCxnSpPr>
                <a:endCxn id="157" idx="6"/>
              </p:cNvCxnSpPr>
              <p:nvPr/>
            </p:nvCxnSpPr>
            <p:spPr>
              <a:xfrm flipV="1">
                <a:off x="5678226" y="231607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52" name="Straight Connector 151"/>
              <p:cNvCxnSpPr>
                <a:endCxn id="158" idx="6"/>
              </p:cNvCxnSpPr>
              <p:nvPr/>
            </p:nvCxnSpPr>
            <p:spPr>
              <a:xfrm flipV="1">
                <a:off x="5678226" y="276034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153" name="Group 152"/>
              <p:cNvGrpSpPr/>
              <p:nvPr/>
            </p:nvGrpSpPr>
            <p:grpSpPr>
              <a:xfrm>
                <a:off x="5861105" y="2133191"/>
                <a:ext cx="365760" cy="1246672"/>
                <a:chOff x="5861105" y="2133191"/>
                <a:chExt cx="365760" cy="1246672"/>
              </a:xfrm>
            </p:grpSpPr>
            <p:sp>
              <p:nvSpPr>
                <p:cNvPr id="159" name="Rounded Rectangle 158"/>
                <p:cNvSpPr/>
                <p:nvPr/>
              </p:nvSpPr>
              <p:spPr>
                <a:xfrm>
                  <a:off x="5861105" y="3065738"/>
                  <a:ext cx="365760" cy="314125"/>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cxnSp>
              <p:nvCxnSpPr>
                <p:cNvPr id="160" name="Straight Connector 159"/>
                <p:cNvCxnSpPr>
                  <a:stCxn id="161" idx="0"/>
                  <a:endCxn id="159"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161" name="Oval 160"/>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sp>
              <p:nvSpPr>
                <p:cNvPr id="162" name="Oval 161"/>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grpSp>
          <p:grpSp>
            <p:nvGrpSpPr>
              <p:cNvPr id="154" name="Group 153"/>
              <p:cNvGrpSpPr/>
              <p:nvPr/>
            </p:nvGrpSpPr>
            <p:grpSpPr>
              <a:xfrm>
                <a:off x="6603144" y="2133191"/>
                <a:ext cx="365760" cy="1246672"/>
                <a:chOff x="5861105" y="2133191"/>
                <a:chExt cx="365760" cy="1246672"/>
              </a:xfrm>
            </p:grpSpPr>
            <p:sp>
              <p:nvSpPr>
                <p:cNvPr id="155" name="Rounded Rectangle 154"/>
                <p:cNvSpPr/>
                <p:nvPr/>
              </p:nvSpPr>
              <p:spPr>
                <a:xfrm>
                  <a:off x="5861105" y="3065738"/>
                  <a:ext cx="365760" cy="314125"/>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cxnSp>
              <p:nvCxnSpPr>
                <p:cNvPr id="156" name="Straight Connector 155"/>
                <p:cNvCxnSpPr>
                  <a:stCxn id="157"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157" name="Oval 156"/>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sp>
              <p:nvSpPr>
                <p:cNvPr id="158" name="Oval 157"/>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Tw Cen MT" panose="020B0602020104020603" pitchFamily="34" charset="0"/>
                  </a:endParaRPr>
                </a:p>
              </p:txBody>
            </p:sp>
          </p:grpSp>
        </p:grpSp>
      </p:grpSp>
      <p:grpSp>
        <p:nvGrpSpPr>
          <p:cNvPr id="177" name="long sa"/>
          <p:cNvGrpSpPr/>
          <p:nvPr/>
        </p:nvGrpSpPr>
        <p:grpSpPr>
          <a:xfrm>
            <a:off x="985379" y="3341486"/>
            <a:ext cx="1407109" cy="1891365"/>
            <a:chOff x="5380382" y="1244651"/>
            <a:chExt cx="1588522" cy="2135212"/>
          </a:xfrm>
        </p:grpSpPr>
        <p:sp>
          <p:nvSpPr>
            <p:cNvPr id="199" name="Rounded Rectangle 198"/>
            <p:cNvSpPr/>
            <p:nvPr/>
          </p:nvSpPr>
          <p:spPr>
            <a:xfrm>
              <a:off x="5380382" y="1251019"/>
              <a:ext cx="297844" cy="1692202"/>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cxnSp>
          <p:nvCxnSpPr>
            <p:cNvPr id="200" name="Straight Connector 199"/>
            <p:cNvCxnSpPr>
              <a:endCxn id="208" idx="6"/>
            </p:cNvCxnSpPr>
            <p:nvPr/>
          </p:nvCxnSpPr>
          <p:spPr>
            <a:xfrm flipV="1">
              <a:off x="5676802" y="1427531"/>
              <a:ext cx="1292102"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1" name="Straight Connector 200"/>
            <p:cNvCxnSpPr>
              <a:endCxn id="209" idx="6"/>
            </p:cNvCxnSpPr>
            <p:nvPr/>
          </p:nvCxnSpPr>
          <p:spPr>
            <a:xfrm flipV="1">
              <a:off x="5678226" y="187180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2" name="Straight Connector 201"/>
            <p:cNvCxnSpPr>
              <a:endCxn id="210" idx="6"/>
            </p:cNvCxnSpPr>
            <p:nvPr/>
          </p:nvCxnSpPr>
          <p:spPr>
            <a:xfrm flipV="1">
              <a:off x="5678226" y="231607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3" name="Straight Connector 202"/>
            <p:cNvCxnSpPr>
              <a:endCxn id="211" idx="6"/>
            </p:cNvCxnSpPr>
            <p:nvPr/>
          </p:nvCxnSpPr>
          <p:spPr>
            <a:xfrm flipV="1">
              <a:off x="5678226" y="2760341"/>
              <a:ext cx="1290678"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204" name="Group 203"/>
            <p:cNvGrpSpPr/>
            <p:nvPr/>
          </p:nvGrpSpPr>
          <p:grpSpPr>
            <a:xfrm>
              <a:off x="5861105" y="1244651"/>
              <a:ext cx="365760" cy="2135212"/>
              <a:chOff x="5861105" y="1244651"/>
              <a:chExt cx="365760" cy="2135212"/>
            </a:xfrm>
          </p:grpSpPr>
          <p:sp>
            <p:nvSpPr>
              <p:cNvPr id="212" name="Rounded Rectangle 211"/>
              <p:cNvSpPr/>
              <p:nvPr/>
            </p:nvSpPr>
            <p:spPr>
              <a:xfrm>
                <a:off x="5861105" y="3065738"/>
                <a:ext cx="365760" cy="314125"/>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cxnSp>
            <p:nvCxnSpPr>
              <p:cNvPr id="213" name="Straight Connector 212"/>
              <p:cNvCxnSpPr>
                <a:stCxn id="214" idx="0"/>
                <a:endCxn id="212" idx="0"/>
              </p:cNvCxnSpPr>
              <p:nvPr/>
            </p:nvCxnSpPr>
            <p:spPr>
              <a:xfrm>
                <a:off x="6043985" y="1244651"/>
                <a:ext cx="0" cy="182108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14" name="Oval 213"/>
              <p:cNvSpPr/>
              <p:nvPr/>
            </p:nvSpPr>
            <p:spPr>
              <a:xfrm>
                <a:off x="5861105" y="124465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5" name="Oval 214"/>
              <p:cNvSpPr/>
              <p:nvPr/>
            </p:nvSpPr>
            <p:spPr>
              <a:xfrm>
                <a:off x="5861105" y="168892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6" name="Oval 215"/>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7" name="Oval 216"/>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05" name="Group 204"/>
            <p:cNvGrpSpPr/>
            <p:nvPr/>
          </p:nvGrpSpPr>
          <p:grpSpPr>
            <a:xfrm>
              <a:off x="6603144" y="1244651"/>
              <a:ext cx="365760" cy="2135212"/>
              <a:chOff x="5861105" y="1244651"/>
              <a:chExt cx="365760" cy="2135212"/>
            </a:xfrm>
          </p:grpSpPr>
          <p:sp>
            <p:nvSpPr>
              <p:cNvPr id="206" name="Rounded Rectangle 205"/>
              <p:cNvSpPr/>
              <p:nvPr/>
            </p:nvSpPr>
            <p:spPr>
              <a:xfrm>
                <a:off x="5861105" y="3065738"/>
                <a:ext cx="365760" cy="314125"/>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cxnSp>
            <p:nvCxnSpPr>
              <p:cNvPr id="207" name="Straight Connector 206"/>
              <p:cNvCxnSpPr>
                <a:stCxn id="208" idx="0"/>
                <a:endCxn id="206" idx="0"/>
              </p:cNvCxnSpPr>
              <p:nvPr/>
            </p:nvCxnSpPr>
            <p:spPr>
              <a:xfrm>
                <a:off x="6043985" y="1244651"/>
                <a:ext cx="0" cy="182108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08" name="Oval 207"/>
              <p:cNvSpPr/>
              <p:nvPr/>
            </p:nvSpPr>
            <p:spPr>
              <a:xfrm>
                <a:off x="5861105" y="124465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9" name="Oval 208"/>
              <p:cNvSpPr/>
              <p:nvPr/>
            </p:nvSpPr>
            <p:spPr>
              <a:xfrm>
                <a:off x="5861105" y="168892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0" name="Oval 209"/>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1" name="Oval 210"/>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sp>
        <p:nvSpPr>
          <p:cNvPr id="218" name="Content Placeholder 2"/>
          <p:cNvSpPr txBox="1">
            <a:spLocks/>
          </p:cNvSpPr>
          <p:nvPr/>
        </p:nvSpPr>
        <p:spPr>
          <a:xfrm>
            <a:off x="2527613" y="5892430"/>
            <a:ext cx="3949387" cy="5083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b="0" i="0" u="none" strike="noStrike" kern="1200" cap="none" spc="0" normalizeH="0" baseline="0" noProof="0" dirty="0" smtClean="0">
                <a:ln>
                  <a:noFill/>
                </a:ln>
                <a:solidFill>
                  <a:srgbClr val="FF0000"/>
                </a:solidFill>
                <a:effectLst/>
                <a:uLnTx/>
                <a:uFillTx/>
                <a:latin typeface="+mj-lt"/>
              </a:rPr>
              <a:t>High area overhead: &gt;40%</a:t>
            </a:r>
            <a:endParaRPr kumimoji="0" lang="en-US" b="0" i="0" u="none" strike="noStrike" kern="1200" cap="none" spc="0" normalizeH="0" baseline="0" noProof="0" dirty="0">
              <a:ln>
                <a:noFill/>
              </a:ln>
              <a:solidFill>
                <a:srgbClr val="FF0000"/>
              </a:solidFill>
              <a:effectLst/>
              <a:uLnTx/>
              <a:uFillTx/>
              <a:latin typeface="+mj-lt"/>
            </a:endParaRPr>
          </a:p>
        </p:txBody>
      </p:sp>
      <p:sp>
        <p:nvSpPr>
          <p:cNvPr id="231" name="TextBox 230"/>
          <p:cNvSpPr txBox="1"/>
          <p:nvPr/>
        </p:nvSpPr>
        <p:spPr>
          <a:xfrm>
            <a:off x="912543" y="2196014"/>
            <a:ext cx="2012089" cy="830997"/>
          </a:xfrm>
          <a:prstGeom prst="rect">
            <a:avLst/>
          </a:prstGeom>
          <a:noFill/>
        </p:spPr>
        <p:txBody>
          <a:bodyPr wrap="none" rtlCol="0">
            <a:spAutoFit/>
          </a:bodyPr>
          <a:lstStyle/>
          <a:p>
            <a:pPr algn="ctr"/>
            <a:r>
              <a:rPr lang="en-US" sz="2400" b="1" dirty="0" smtClean="0">
                <a:solidFill>
                  <a:srgbClr val="064FBA"/>
                </a:solidFill>
              </a:rPr>
              <a:t>Long Bitline </a:t>
            </a:r>
            <a:br>
              <a:rPr lang="en-US" sz="2400" b="1" dirty="0" smtClean="0">
                <a:solidFill>
                  <a:srgbClr val="064FBA"/>
                </a:solidFill>
              </a:rPr>
            </a:br>
            <a:r>
              <a:rPr lang="en-US" sz="2400" b="1" dirty="0" smtClean="0">
                <a:solidFill>
                  <a:srgbClr val="064FBA"/>
                </a:solidFill>
              </a:rPr>
              <a:t>(</a:t>
            </a:r>
            <a:r>
              <a:rPr lang="en-US" sz="2400" b="1" dirty="0" err="1" smtClean="0">
                <a:solidFill>
                  <a:srgbClr val="064FBA"/>
                </a:solidFill>
              </a:rPr>
              <a:t>DDRx</a:t>
            </a:r>
            <a:r>
              <a:rPr lang="en-US" sz="2400" b="1" dirty="0" smtClean="0">
                <a:solidFill>
                  <a:srgbClr val="064FBA"/>
                </a:solidFill>
              </a:rPr>
              <a:t>)</a:t>
            </a:r>
            <a:endParaRPr lang="en-US" sz="2400" b="1" dirty="0">
              <a:solidFill>
                <a:srgbClr val="064FBA"/>
              </a:solidFill>
            </a:endParaRPr>
          </a:p>
        </p:txBody>
      </p:sp>
      <p:sp>
        <p:nvSpPr>
          <p:cNvPr id="232" name="TextBox 231"/>
          <p:cNvSpPr txBox="1"/>
          <p:nvPr/>
        </p:nvSpPr>
        <p:spPr>
          <a:xfrm>
            <a:off x="6331618" y="2196014"/>
            <a:ext cx="2111219" cy="830997"/>
          </a:xfrm>
          <a:prstGeom prst="rect">
            <a:avLst/>
          </a:prstGeom>
          <a:noFill/>
        </p:spPr>
        <p:txBody>
          <a:bodyPr wrap="none" rtlCol="0">
            <a:spAutoFit/>
          </a:bodyPr>
          <a:lstStyle/>
          <a:p>
            <a:pPr algn="ctr"/>
            <a:r>
              <a:rPr lang="en-US" sz="2400" b="1" dirty="0" smtClean="0">
                <a:solidFill>
                  <a:srgbClr val="064FBA"/>
                </a:solidFill>
              </a:rPr>
              <a:t>Short Bitline </a:t>
            </a:r>
            <a:br>
              <a:rPr lang="en-US" sz="2400" b="1" dirty="0" smtClean="0">
                <a:solidFill>
                  <a:srgbClr val="064FBA"/>
                </a:solidFill>
              </a:rPr>
            </a:br>
            <a:r>
              <a:rPr lang="en-US" sz="2400" b="1" dirty="0" smtClean="0">
                <a:solidFill>
                  <a:srgbClr val="064FBA"/>
                </a:solidFill>
              </a:rPr>
              <a:t>(RLDRAM)</a:t>
            </a:r>
            <a:endParaRPr lang="en-US" sz="2400" b="1" dirty="0">
              <a:solidFill>
                <a:srgbClr val="064FBA"/>
              </a:solidFill>
            </a:endParaRPr>
          </a:p>
        </p:txBody>
      </p:sp>
      <p:grpSp>
        <p:nvGrpSpPr>
          <p:cNvPr id="219" name="Group 218"/>
          <p:cNvGrpSpPr/>
          <p:nvPr/>
        </p:nvGrpSpPr>
        <p:grpSpPr>
          <a:xfrm>
            <a:off x="2062671" y="3137849"/>
            <a:ext cx="5302634" cy="2619972"/>
            <a:chOff x="2755934" y="1217537"/>
            <a:chExt cx="7489249" cy="2619972"/>
          </a:xfrm>
        </p:grpSpPr>
        <p:grpSp>
          <p:nvGrpSpPr>
            <p:cNvPr id="220" name="Group 219"/>
            <p:cNvGrpSpPr/>
            <p:nvPr/>
          </p:nvGrpSpPr>
          <p:grpSpPr>
            <a:xfrm>
              <a:off x="2755934" y="1217537"/>
              <a:ext cx="7489249" cy="2619972"/>
              <a:chOff x="2755934" y="1217537"/>
              <a:chExt cx="7489249" cy="2619972"/>
            </a:xfrm>
          </p:grpSpPr>
          <p:grpSp>
            <p:nvGrpSpPr>
              <p:cNvPr id="223" name="Group 222"/>
              <p:cNvGrpSpPr/>
              <p:nvPr/>
            </p:nvGrpSpPr>
            <p:grpSpPr>
              <a:xfrm>
                <a:off x="2755934" y="1217537"/>
                <a:ext cx="7489249" cy="2619972"/>
                <a:chOff x="2755934" y="1217537"/>
                <a:chExt cx="7489249" cy="2619972"/>
              </a:xfrm>
            </p:grpSpPr>
            <p:sp>
              <p:nvSpPr>
                <p:cNvPr id="225" name="Content Placeholder 2"/>
                <p:cNvSpPr txBox="1">
                  <a:spLocks/>
                </p:cNvSpPr>
                <p:nvPr/>
              </p:nvSpPr>
              <p:spPr>
                <a:xfrm>
                  <a:off x="2755934" y="3108888"/>
                  <a:ext cx="7489249" cy="72862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accent3">
                          <a:lumMod val="75000"/>
                        </a:schemeClr>
                      </a:solidFill>
                      <a:effectLst/>
                      <a:uLnTx/>
                      <a:uFillTx/>
                      <a:latin typeface="+mj-lt"/>
                      <a:ea typeface="Cambria Math" panose="02040503050406030204" pitchFamily="18" charset="0"/>
                      <a:cs typeface="Tw Cen MT"/>
                    </a:rPr>
                    <a:t>Shorter bitlines </a:t>
                  </a:r>
                  <a:r>
                    <a:rPr kumimoji="0" lang="en-US" sz="2800" b="0" i="0" u="none" strike="noStrike" kern="1200" cap="none" spc="0" normalizeH="0" baseline="0" noProof="0" dirty="0" smtClean="0">
                      <a:ln>
                        <a:noFill/>
                      </a:ln>
                      <a:solidFill>
                        <a:schemeClr val="accent3">
                          <a:lumMod val="75000"/>
                        </a:schemeClr>
                      </a:solidFill>
                      <a:effectLst/>
                      <a:uLnTx/>
                      <a:uFillTx/>
                      <a:latin typeface="+mj-lt"/>
                      <a:ea typeface="Cambria Math" panose="02040503050406030204" pitchFamily="18" charset="0"/>
                    </a:rPr>
                    <a:t>→ </a:t>
                  </a:r>
                  <a:r>
                    <a:rPr kumimoji="0" lang="en-US" sz="2800" b="0" i="0" u="none" strike="noStrike" kern="1200" cap="none" spc="0" normalizeH="0" baseline="0" noProof="0" dirty="0" smtClean="0">
                      <a:ln>
                        <a:noFill/>
                      </a:ln>
                      <a:solidFill>
                        <a:schemeClr val="accent3">
                          <a:lumMod val="75000"/>
                        </a:schemeClr>
                      </a:solidFill>
                      <a:effectLst/>
                      <a:uLnTx/>
                      <a:uFillTx/>
                      <a:latin typeface="+mj-lt"/>
                    </a:rPr>
                    <a:t>faster </a:t>
                  </a:r>
                  <a:r>
                    <a:rPr kumimoji="0" lang="en-US" sz="2800" b="1" i="0" u="none" strike="noStrike" kern="1200" cap="none" spc="0" normalizeH="0" baseline="0" noProof="0" dirty="0">
                      <a:ln>
                        <a:noFill/>
                      </a:ln>
                      <a:solidFill>
                        <a:schemeClr val="accent3">
                          <a:lumMod val="75000"/>
                        </a:schemeClr>
                      </a:solidFill>
                      <a:effectLst/>
                      <a:uLnTx/>
                      <a:uFillTx/>
                      <a:latin typeface="+mj-lt"/>
                      <a:ea typeface="Verdana" panose="020B0604030504040204" pitchFamily="34" charset="0"/>
                      <a:cs typeface="Verdana" panose="020B0604030504040204" pitchFamily="34" charset="0"/>
                    </a:rPr>
                    <a:t>activate</a:t>
                  </a:r>
                  <a:r>
                    <a:rPr kumimoji="0" lang="en-US" sz="2800" b="0" i="0" u="none" strike="noStrike" kern="1200" cap="none" spc="0" normalizeH="0" baseline="0" noProof="0" dirty="0">
                      <a:ln>
                        <a:noFill/>
                      </a:ln>
                      <a:solidFill>
                        <a:schemeClr val="accent3">
                          <a:lumMod val="75000"/>
                        </a:schemeClr>
                      </a:solidFill>
                      <a:effectLst/>
                      <a:uLnTx/>
                      <a:uFillTx/>
                      <a:latin typeface="+mj-lt"/>
                    </a:rPr>
                    <a:t> and </a:t>
                  </a:r>
                  <a:r>
                    <a:rPr kumimoji="0" lang="en-US" sz="2800" b="1" i="0" u="none" strike="noStrike" kern="1200" cap="none" spc="0" normalizeH="0" baseline="0" noProof="0" dirty="0">
                      <a:ln>
                        <a:noFill/>
                      </a:ln>
                      <a:solidFill>
                        <a:schemeClr val="accent3">
                          <a:lumMod val="75000"/>
                        </a:schemeClr>
                      </a:solidFill>
                      <a:effectLst/>
                      <a:uLnTx/>
                      <a:uFillTx/>
                      <a:latin typeface="+mj-lt"/>
                      <a:ea typeface="Verdana" panose="020B0604030504040204" pitchFamily="34" charset="0"/>
                      <a:cs typeface="Verdana" panose="020B0604030504040204" pitchFamily="34" charset="0"/>
                    </a:rPr>
                    <a:t>precharge</a:t>
                  </a:r>
                  <a:r>
                    <a:rPr kumimoji="0" lang="en-US" sz="2800" b="0" i="0" u="none" strike="noStrike" kern="1200" cap="none" spc="0" normalizeH="0" baseline="0" noProof="0" dirty="0">
                      <a:ln>
                        <a:noFill/>
                      </a:ln>
                      <a:solidFill>
                        <a:schemeClr val="accent3">
                          <a:lumMod val="75000"/>
                        </a:schemeClr>
                      </a:solidFill>
                      <a:effectLst/>
                      <a:uLnTx/>
                      <a:uFillTx/>
                      <a:latin typeface="+mj-lt"/>
                    </a:rPr>
                    <a:t> time</a:t>
                  </a:r>
                </a:p>
              </p:txBody>
            </p:sp>
            <p:sp>
              <p:nvSpPr>
                <p:cNvPr id="226" name="Left Bracket 225"/>
                <p:cNvSpPr/>
                <p:nvPr/>
              </p:nvSpPr>
              <p:spPr>
                <a:xfrm>
                  <a:off x="8731404" y="1217537"/>
                  <a:ext cx="103752" cy="921160"/>
                </a:xfrm>
                <a:prstGeom prst="leftBracket">
                  <a:avLst/>
                </a:prstGeom>
                <a:noFill/>
                <a:ln w="28575" cap="flat" cmpd="sng" algn="ctr">
                  <a:solidFill>
                    <a:schemeClr val="accent3">
                      <a:lumMod val="75000"/>
                    </a:scheme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227" name="Straight Arrow Connector 226"/>
                <p:cNvCxnSpPr/>
                <p:nvPr/>
              </p:nvCxnSpPr>
              <p:spPr>
                <a:xfrm flipV="1">
                  <a:off x="3724003" y="1882543"/>
                  <a:ext cx="4627345" cy="498554"/>
                </a:xfrm>
                <a:prstGeom prst="straightConnector1">
                  <a:avLst/>
                </a:prstGeom>
                <a:noFill/>
                <a:ln w="76200" cap="rnd" cmpd="sng" algn="ctr">
                  <a:solidFill>
                    <a:schemeClr val="accent3">
                      <a:lumMod val="75000"/>
                    </a:schemeClr>
                  </a:solidFill>
                  <a:prstDash val="solid"/>
                  <a:miter lim="800000"/>
                  <a:tailEnd type="triangle"/>
                </a:ln>
                <a:effectLst/>
              </p:spPr>
            </p:cxnSp>
          </p:grpSp>
          <p:sp>
            <p:nvSpPr>
              <p:cNvPr id="224" name="Left Bracket 223"/>
              <p:cNvSpPr/>
              <p:nvPr/>
            </p:nvSpPr>
            <p:spPr>
              <a:xfrm flipH="1">
                <a:off x="3375438" y="1479832"/>
                <a:ext cx="69401" cy="1701747"/>
              </a:xfrm>
              <a:prstGeom prst="leftBracket">
                <a:avLst/>
              </a:prstGeom>
              <a:noFill/>
              <a:ln w="28575" cap="flat" cmpd="sng" algn="ctr">
                <a:solidFill>
                  <a:schemeClr val="accent3">
                    <a:lumMod val="75000"/>
                  </a:scheme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221" name="Left Bracket 220"/>
            <p:cNvSpPr/>
            <p:nvPr/>
          </p:nvSpPr>
          <p:spPr>
            <a:xfrm>
              <a:off x="8731404" y="2370234"/>
              <a:ext cx="108362" cy="1043859"/>
            </a:xfrm>
            <a:prstGeom prst="leftBracket">
              <a:avLst/>
            </a:prstGeom>
            <a:noFill/>
            <a:ln w="28575" cap="flat" cmpd="sng" algn="ctr">
              <a:solidFill>
                <a:schemeClr val="accent3">
                  <a:lumMod val="75000"/>
                </a:scheme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cxnSp>
          <p:nvCxnSpPr>
            <p:cNvPr id="222" name="Straight Arrow Connector 221"/>
            <p:cNvCxnSpPr/>
            <p:nvPr/>
          </p:nvCxnSpPr>
          <p:spPr>
            <a:xfrm>
              <a:off x="3720823" y="2378714"/>
              <a:ext cx="4630525" cy="656951"/>
            </a:xfrm>
            <a:prstGeom prst="straightConnector1">
              <a:avLst/>
            </a:prstGeom>
            <a:noFill/>
            <a:ln w="76200" cap="rnd" cmpd="sng" algn="ctr">
              <a:solidFill>
                <a:schemeClr val="accent3">
                  <a:lumMod val="75000"/>
                </a:schemeClr>
              </a:solidFill>
              <a:prstDash val="solid"/>
              <a:miter lim="800000"/>
              <a:tailEnd type="triangle"/>
            </a:ln>
            <a:effectLst/>
          </p:spPr>
        </p:cxnSp>
      </p:grpSp>
      <p:grpSp>
        <p:nvGrpSpPr>
          <p:cNvPr id="244" name="redbox"/>
          <p:cNvGrpSpPr/>
          <p:nvPr/>
        </p:nvGrpSpPr>
        <p:grpSpPr>
          <a:xfrm>
            <a:off x="6441714" y="4187673"/>
            <a:ext cx="1755325" cy="1764115"/>
            <a:chOff x="6425408" y="2906282"/>
            <a:chExt cx="1755325" cy="1764115"/>
          </a:xfrm>
        </p:grpSpPr>
        <p:cxnSp>
          <p:nvCxnSpPr>
            <p:cNvPr id="234" name="Straight Arrow Connector 233"/>
            <p:cNvCxnSpPr/>
            <p:nvPr/>
          </p:nvCxnSpPr>
          <p:spPr>
            <a:xfrm flipV="1">
              <a:off x="6425408" y="3938760"/>
              <a:ext cx="505285" cy="731637"/>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1" name="Freeform 240"/>
            <p:cNvSpPr/>
            <p:nvPr/>
          </p:nvSpPr>
          <p:spPr>
            <a:xfrm>
              <a:off x="6475758" y="2906282"/>
              <a:ext cx="1704975" cy="1209675"/>
            </a:xfrm>
            <a:custGeom>
              <a:avLst/>
              <a:gdLst>
                <a:gd name="connsiteX0" fmla="*/ 4763 w 1704975"/>
                <a:gd name="connsiteY0" fmla="*/ 0 h 1209675"/>
                <a:gd name="connsiteX1" fmla="*/ 409575 w 1704975"/>
                <a:gd name="connsiteY1" fmla="*/ 0 h 1209675"/>
                <a:gd name="connsiteX2" fmla="*/ 409575 w 1704975"/>
                <a:gd name="connsiteY2" fmla="*/ 814388 h 1209675"/>
                <a:gd name="connsiteX3" fmla="*/ 1704975 w 1704975"/>
                <a:gd name="connsiteY3" fmla="*/ 814388 h 1209675"/>
                <a:gd name="connsiteX4" fmla="*/ 1704975 w 1704975"/>
                <a:gd name="connsiteY4" fmla="*/ 1209675 h 1209675"/>
                <a:gd name="connsiteX5" fmla="*/ 0 w 1704975"/>
                <a:gd name="connsiteY5" fmla="*/ 1209675 h 1209675"/>
                <a:gd name="connsiteX6" fmla="*/ 4763 w 1704975"/>
                <a:gd name="connsiteY6"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975" h="1209675">
                  <a:moveTo>
                    <a:pt x="4763" y="0"/>
                  </a:moveTo>
                  <a:lnTo>
                    <a:pt x="409575" y="0"/>
                  </a:lnTo>
                  <a:lnTo>
                    <a:pt x="409575" y="814388"/>
                  </a:lnTo>
                  <a:lnTo>
                    <a:pt x="1704975" y="814388"/>
                  </a:lnTo>
                  <a:lnTo>
                    <a:pt x="1704975" y="1209675"/>
                  </a:lnTo>
                  <a:lnTo>
                    <a:pt x="0" y="1209675"/>
                  </a:lnTo>
                  <a:cubicBezTo>
                    <a:pt x="1588" y="806450"/>
                    <a:pt x="3175" y="403225"/>
                    <a:pt x="4763" y="0"/>
                  </a:cubicBezTo>
                  <a:close/>
                </a:path>
              </a:pathLst>
            </a:custGeom>
            <a:solidFill>
              <a:srgbClr val="FF0000">
                <a:alpha val="1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6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p"/>
      <p:bldP spid="231" grpId="0"/>
      <p:bldP spid="2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2</a:t>
            </a:r>
            <a:r>
              <a:rPr lang="en-US" dirty="0"/>
              <a:t>. Variable Latency DRAM (VILLA)</a:t>
            </a:r>
          </a:p>
        </p:txBody>
      </p:sp>
      <p:sp>
        <p:nvSpPr>
          <p:cNvPr id="3" name="Content Placeholder 2"/>
          <p:cNvSpPr>
            <a:spLocks noGrp="1"/>
          </p:cNvSpPr>
          <p:nvPr>
            <p:ph idx="1"/>
          </p:nvPr>
        </p:nvSpPr>
        <p:spPr/>
        <p:txBody>
          <a:bodyPr/>
          <a:lstStyle/>
          <a:p>
            <a:r>
              <a:rPr lang="en-US" b="1" dirty="0" smtClean="0"/>
              <a:t>Key idea</a:t>
            </a:r>
            <a:r>
              <a:rPr lang="en-US" dirty="0" smtClean="0"/>
              <a:t>: Reduce access latency of hot data via a </a:t>
            </a:r>
            <a:r>
              <a:rPr lang="en-US" b="1" dirty="0" smtClean="0"/>
              <a:t>heterogeneous DRAM </a:t>
            </a:r>
            <a:r>
              <a:rPr lang="en-US" dirty="0" smtClean="0"/>
              <a:t>design </a:t>
            </a:r>
            <a:r>
              <a:rPr lang="en-US" sz="2000" spc="-70" dirty="0" smtClean="0"/>
              <a:t>[Lee+ HPCA’13, Son+ ISCA’13]</a:t>
            </a:r>
          </a:p>
          <a:p>
            <a:r>
              <a:rPr lang="en-US" b="1" u="sng" dirty="0" smtClean="0"/>
              <a:t>VILLA</a:t>
            </a:r>
            <a:r>
              <a:rPr lang="en-US" dirty="0" smtClean="0"/>
              <a:t>: </a:t>
            </a:r>
            <a:r>
              <a:rPr lang="en-US" dirty="0" smtClean="0">
                <a:solidFill>
                  <a:srgbClr val="064FBA"/>
                </a:solidFill>
              </a:rPr>
              <a:t>Add fast </a:t>
            </a:r>
            <a:r>
              <a:rPr lang="en-US" dirty="0">
                <a:solidFill>
                  <a:srgbClr val="064FBA"/>
                </a:solidFill>
              </a:rPr>
              <a:t>subarrays as a </a:t>
            </a:r>
            <a:r>
              <a:rPr lang="en-US" b="1" dirty="0">
                <a:solidFill>
                  <a:srgbClr val="064FBA"/>
                </a:solidFill>
              </a:rPr>
              <a:t>cache </a:t>
            </a:r>
            <a:r>
              <a:rPr lang="en-US" dirty="0">
                <a:solidFill>
                  <a:srgbClr val="064FBA"/>
                </a:solidFill>
              </a:rPr>
              <a:t>in each </a:t>
            </a:r>
            <a:r>
              <a:rPr lang="en-US" dirty="0" smtClean="0">
                <a:solidFill>
                  <a:srgbClr val="064FBA"/>
                </a:solidFill>
              </a:rPr>
              <a:t>bank</a:t>
            </a:r>
          </a:p>
          <a:p>
            <a:pPr marL="457200" lvl="1" indent="0">
              <a:buNone/>
            </a:pPr>
            <a:endParaRPr lang="en-US" dirty="0"/>
          </a:p>
          <a:p>
            <a:pPr lvl="1"/>
            <a:endParaRPr lang="en-US" dirty="0">
              <a:solidFill>
                <a:srgbClr val="064FBA"/>
              </a:solidFill>
            </a:endParaRPr>
          </a:p>
          <a:p>
            <a:endParaRPr lang="en-US"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19</a:t>
            </a:fld>
            <a:endParaRPr lang="en-US" dirty="0"/>
          </a:p>
        </p:txBody>
      </p:sp>
      <p:grpSp>
        <p:nvGrpSpPr>
          <p:cNvPr id="121" name="bank"/>
          <p:cNvGrpSpPr/>
          <p:nvPr/>
        </p:nvGrpSpPr>
        <p:grpSpPr>
          <a:xfrm>
            <a:off x="533400" y="3048000"/>
            <a:ext cx="2462342" cy="3153685"/>
            <a:chOff x="609600" y="2971800"/>
            <a:chExt cx="2462342" cy="3153685"/>
          </a:xfrm>
        </p:grpSpPr>
        <p:grpSp>
          <p:nvGrpSpPr>
            <p:cNvPr id="76" name="Group 75"/>
            <p:cNvGrpSpPr/>
            <p:nvPr/>
          </p:nvGrpSpPr>
          <p:grpSpPr>
            <a:xfrm>
              <a:off x="609602" y="2971800"/>
              <a:ext cx="2462340" cy="1043350"/>
              <a:chOff x="762001" y="3276600"/>
              <a:chExt cx="2462340" cy="1043350"/>
            </a:xfrm>
          </p:grpSpPr>
          <p:sp>
            <p:nvSpPr>
              <p:cNvPr id="65" name="Rounded Rectangle 64"/>
              <p:cNvSpPr/>
              <p:nvPr/>
            </p:nvSpPr>
            <p:spPr>
              <a:xfrm>
                <a:off x="960112" y="3276601"/>
                <a:ext cx="2264229" cy="860469"/>
              </a:xfrm>
              <a:prstGeom prst="roundRect">
                <a:avLst>
                  <a:gd name="adj" fmla="val 0"/>
                </a:avLst>
              </a:prstGeom>
              <a:solidFill>
                <a:sysClr val="window" lastClr="FFFFFF">
                  <a:lumMod val="8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mj-lt"/>
                  </a:rPr>
                  <a:t>Slow Subarray</a:t>
                </a:r>
              </a:p>
            </p:txBody>
          </p:sp>
          <p:sp>
            <p:nvSpPr>
              <p:cNvPr id="66" name="Rounded Rectangle 65"/>
              <p:cNvSpPr/>
              <p:nvPr/>
            </p:nvSpPr>
            <p:spPr>
              <a:xfrm>
                <a:off x="960112" y="4137070"/>
                <a:ext cx="2264229" cy="182880"/>
              </a:xfrm>
              <a:prstGeom prst="roundRect">
                <a:avLst>
                  <a:gd name="adj" fmla="val 0"/>
                </a:avLst>
              </a:prstGeom>
              <a:solidFill>
                <a:srgbClr val="5B9BD5">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Tw Cen MT" panose="020B0602020104020603" pitchFamily="34" charset="0"/>
                </a:endParaRPr>
              </a:p>
            </p:txBody>
          </p:sp>
          <p:sp>
            <p:nvSpPr>
              <p:cNvPr id="67" name="Rounded Rectangle 66"/>
              <p:cNvSpPr/>
              <p:nvPr/>
            </p:nvSpPr>
            <p:spPr>
              <a:xfrm rot="16200000">
                <a:off x="430821" y="3607780"/>
                <a:ext cx="860471" cy="198112"/>
              </a:xfrm>
              <a:prstGeom prst="roundRect">
                <a:avLst>
                  <a:gd name="adj" fmla="val 0"/>
                </a:avLst>
              </a:prstGeom>
              <a:solidFill>
                <a:srgbClr val="FFC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70AD47">
                      <a:lumMod val="50000"/>
                    </a:srgbClr>
                  </a:solidFill>
                  <a:effectLst/>
                  <a:uLnTx/>
                  <a:uFillTx/>
                  <a:latin typeface="Tw Cen MT" panose="020B0602020104020603" pitchFamily="34" charset="0"/>
                </a:endParaRPr>
              </a:p>
            </p:txBody>
          </p:sp>
        </p:grpSp>
        <p:grpSp>
          <p:nvGrpSpPr>
            <p:cNvPr id="74" name="Group 73"/>
            <p:cNvGrpSpPr/>
            <p:nvPr/>
          </p:nvGrpSpPr>
          <p:grpSpPr>
            <a:xfrm>
              <a:off x="609602" y="5082135"/>
              <a:ext cx="2462340" cy="1043350"/>
              <a:chOff x="762001" y="4404346"/>
              <a:chExt cx="2462340" cy="1043350"/>
            </a:xfrm>
          </p:grpSpPr>
          <p:sp>
            <p:nvSpPr>
              <p:cNvPr id="68" name="Rounded Rectangle 67"/>
              <p:cNvSpPr/>
              <p:nvPr/>
            </p:nvSpPr>
            <p:spPr>
              <a:xfrm>
                <a:off x="960112" y="4404347"/>
                <a:ext cx="2264229" cy="860469"/>
              </a:xfrm>
              <a:prstGeom prst="roundRect">
                <a:avLst>
                  <a:gd name="adj" fmla="val 0"/>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u="none" strike="noStrike" kern="0" cap="none" spc="0" normalizeH="0" baseline="0" noProof="0" dirty="0" smtClean="0">
                    <a:ln>
                      <a:noFill/>
                    </a:ln>
                    <a:solidFill>
                      <a:prstClr val="black"/>
                    </a:solidFill>
                    <a:effectLst/>
                    <a:uLnTx/>
                    <a:uFillTx/>
                    <a:latin typeface="+mj-lt"/>
                  </a:rPr>
                  <a:t>Slow Subarray</a:t>
                </a:r>
              </a:p>
            </p:txBody>
          </p:sp>
          <p:sp>
            <p:nvSpPr>
              <p:cNvPr id="69" name="Rounded Rectangle 68"/>
              <p:cNvSpPr/>
              <p:nvPr/>
            </p:nvSpPr>
            <p:spPr>
              <a:xfrm>
                <a:off x="960112" y="5264816"/>
                <a:ext cx="2264229" cy="182880"/>
              </a:xfrm>
              <a:prstGeom prst="roundRect">
                <a:avLst>
                  <a:gd name="adj" fmla="val 0"/>
                </a:avLst>
              </a:prstGeom>
              <a:solidFill>
                <a:srgbClr val="5B9BD5">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Tw Cen MT" panose="020B0602020104020603" pitchFamily="34" charset="0"/>
                </a:endParaRPr>
              </a:p>
            </p:txBody>
          </p:sp>
          <p:sp>
            <p:nvSpPr>
              <p:cNvPr id="70" name="Rounded Rectangle 69"/>
              <p:cNvSpPr/>
              <p:nvPr/>
            </p:nvSpPr>
            <p:spPr>
              <a:xfrm rot="16200000">
                <a:off x="430821" y="4735526"/>
                <a:ext cx="860471" cy="198112"/>
              </a:xfrm>
              <a:prstGeom prst="roundRect">
                <a:avLst>
                  <a:gd name="adj" fmla="val 0"/>
                </a:avLst>
              </a:prstGeom>
              <a:solidFill>
                <a:srgbClr val="FFC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70AD47">
                      <a:lumMod val="50000"/>
                    </a:srgbClr>
                  </a:solidFill>
                  <a:effectLst/>
                  <a:uLnTx/>
                  <a:uFillTx/>
                  <a:latin typeface="Tw Cen MT" panose="020B0602020104020603" pitchFamily="34" charset="0"/>
                </a:endParaRPr>
              </a:p>
            </p:txBody>
          </p:sp>
        </p:grpSp>
        <p:grpSp>
          <p:nvGrpSpPr>
            <p:cNvPr id="75" name="Group 74"/>
            <p:cNvGrpSpPr/>
            <p:nvPr/>
          </p:nvGrpSpPr>
          <p:grpSpPr>
            <a:xfrm>
              <a:off x="609600" y="4237094"/>
              <a:ext cx="2462342" cy="623097"/>
              <a:chOff x="761999" y="5520735"/>
              <a:chExt cx="2462342" cy="623097"/>
            </a:xfrm>
          </p:grpSpPr>
          <p:sp>
            <p:nvSpPr>
              <p:cNvPr id="71" name="Rounded Rectangle 70"/>
              <p:cNvSpPr/>
              <p:nvPr/>
            </p:nvSpPr>
            <p:spPr>
              <a:xfrm>
                <a:off x="960112" y="5520735"/>
                <a:ext cx="2264229" cy="440218"/>
              </a:xfrm>
              <a:prstGeom prst="roundRect">
                <a:avLst>
                  <a:gd name="adj" fmla="val 0"/>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64FBA"/>
                    </a:solidFill>
                    <a:effectLst/>
                    <a:uLnTx/>
                    <a:uFillTx/>
                    <a:latin typeface="+mj-lt"/>
                  </a:rPr>
                  <a:t>Fast Subarray</a:t>
                </a:r>
              </a:p>
            </p:txBody>
          </p:sp>
          <p:sp>
            <p:nvSpPr>
              <p:cNvPr id="72" name="Rounded Rectangle 71"/>
              <p:cNvSpPr/>
              <p:nvPr/>
            </p:nvSpPr>
            <p:spPr>
              <a:xfrm>
                <a:off x="960112" y="5960952"/>
                <a:ext cx="2264229" cy="182880"/>
              </a:xfrm>
              <a:prstGeom prst="roundRect">
                <a:avLst>
                  <a:gd name="adj" fmla="val 0"/>
                </a:avLst>
              </a:prstGeom>
              <a:solidFill>
                <a:srgbClr val="5B9BD5">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Tw Cen MT" panose="020B0602020104020603" pitchFamily="34" charset="0"/>
                </a:endParaRPr>
              </a:p>
            </p:txBody>
          </p:sp>
          <p:sp>
            <p:nvSpPr>
              <p:cNvPr id="73" name="Rounded Rectangle 72"/>
              <p:cNvSpPr/>
              <p:nvPr/>
            </p:nvSpPr>
            <p:spPr>
              <a:xfrm rot="16200000">
                <a:off x="640947" y="5641787"/>
                <a:ext cx="440218" cy="198113"/>
              </a:xfrm>
              <a:prstGeom prst="roundRect">
                <a:avLst>
                  <a:gd name="adj" fmla="val 0"/>
                </a:avLst>
              </a:prstGeom>
              <a:solidFill>
                <a:srgbClr val="FFC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70AD47">
                      <a:lumMod val="50000"/>
                    </a:srgbClr>
                  </a:solidFill>
                  <a:effectLst/>
                  <a:uLnTx/>
                  <a:uFillTx/>
                  <a:latin typeface="Tw Cen MT" panose="020B0602020104020603" pitchFamily="34" charset="0"/>
                </a:endParaRPr>
              </a:p>
            </p:txBody>
          </p:sp>
        </p:grpSp>
      </p:grpSp>
      <p:grpSp>
        <p:nvGrpSpPr>
          <p:cNvPr id="5" name="lisa"/>
          <p:cNvGrpSpPr/>
          <p:nvPr/>
        </p:nvGrpSpPr>
        <p:grpSpPr>
          <a:xfrm>
            <a:off x="724129" y="3940473"/>
            <a:ext cx="8308457" cy="1290091"/>
            <a:chOff x="787487" y="3938000"/>
            <a:chExt cx="8308457" cy="1290091"/>
          </a:xfrm>
        </p:grpSpPr>
        <p:sp>
          <p:nvSpPr>
            <p:cNvPr id="81" name="Rectangle 80"/>
            <p:cNvSpPr/>
            <p:nvPr/>
          </p:nvSpPr>
          <p:spPr>
            <a:xfrm>
              <a:off x="3272188" y="4273984"/>
              <a:ext cx="5823756" cy="954107"/>
            </a:xfrm>
            <a:prstGeom prst="rect">
              <a:avLst/>
            </a:prstGeom>
          </p:spPr>
          <p:txBody>
            <a:bodyPr wrap="square">
              <a:spAutoFit/>
            </a:bodyPr>
            <a:lstStyle/>
            <a:p>
              <a:r>
                <a:rPr lang="en-US" sz="2800" b="1" dirty="0" smtClean="0">
                  <a:solidFill>
                    <a:srgbClr val="064FBA"/>
                  </a:solidFill>
                </a:rPr>
                <a:t>LISA:</a:t>
              </a:r>
              <a:r>
                <a:rPr lang="en-US" sz="2800" dirty="0" smtClean="0">
                  <a:solidFill>
                    <a:srgbClr val="064FBA"/>
                  </a:solidFill>
                </a:rPr>
                <a:t> Cache </a:t>
              </a:r>
              <a:r>
                <a:rPr lang="en-US" sz="2800" dirty="0">
                  <a:solidFill>
                    <a:srgbClr val="064FBA"/>
                  </a:solidFill>
                </a:rPr>
                <a:t>rows rapidly from slow to fast subarrays</a:t>
              </a:r>
              <a:endParaRPr lang="en-US" sz="2800" b="1" dirty="0">
                <a:solidFill>
                  <a:srgbClr val="064FBA"/>
                </a:solidFill>
              </a:endParaRPr>
            </a:p>
          </p:txBody>
        </p:sp>
        <p:grpSp>
          <p:nvGrpSpPr>
            <p:cNvPr id="133" name="closed iso"/>
            <p:cNvGrpSpPr/>
            <p:nvPr/>
          </p:nvGrpSpPr>
          <p:grpSpPr>
            <a:xfrm>
              <a:off x="787487" y="3938000"/>
              <a:ext cx="2227957" cy="364916"/>
              <a:chOff x="6235520" y="3801189"/>
              <a:chExt cx="1648889" cy="467504"/>
            </a:xfrm>
          </p:grpSpPr>
          <p:sp>
            <p:nvSpPr>
              <p:cNvPr id="134" name="iso highlight" hidden="1"/>
              <p:cNvSpPr/>
              <p:nvPr/>
            </p:nvSpPr>
            <p:spPr>
              <a:xfrm>
                <a:off x="6235520" y="3820261"/>
                <a:ext cx="1648889" cy="44843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6489806" y="3805186"/>
                <a:ext cx="2327" cy="462341"/>
                <a:chOff x="2205369" y="3911669"/>
                <a:chExt cx="2327" cy="462341"/>
              </a:xfrm>
            </p:grpSpPr>
            <p:cxnSp>
              <p:nvCxnSpPr>
                <p:cNvPr id="149" name="Straight Connector 14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6906529" y="3806349"/>
                <a:ext cx="2327" cy="462341"/>
                <a:chOff x="2205369" y="3911669"/>
                <a:chExt cx="2327" cy="462341"/>
              </a:xfrm>
            </p:grpSpPr>
            <p:cxnSp>
              <p:nvCxnSpPr>
                <p:cNvPr id="147" name="Straight Connector 146"/>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7323605" y="3806349"/>
                <a:ext cx="2327" cy="462341"/>
                <a:chOff x="2205369" y="3911669"/>
                <a:chExt cx="2327" cy="462341"/>
              </a:xfrm>
            </p:grpSpPr>
            <p:cxnSp>
              <p:nvCxnSpPr>
                <p:cNvPr id="145" name="Straight Connector 14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7737520" y="3801189"/>
                <a:ext cx="2327" cy="462341"/>
                <a:chOff x="2205369" y="3911669"/>
                <a:chExt cx="2327" cy="462341"/>
              </a:xfrm>
            </p:grpSpPr>
            <p:cxnSp>
              <p:nvCxnSpPr>
                <p:cNvPr id="143" name="Straight Connector 14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39" name="Straight Connector 138"/>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closed iso"/>
            <p:cNvGrpSpPr/>
            <p:nvPr/>
          </p:nvGrpSpPr>
          <p:grpSpPr>
            <a:xfrm>
              <a:off x="790145" y="4792805"/>
              <a:ext cx="2227957" cy="364924"/>
              <a:chOff x="6235520" y="3801189"/>
              <a:chExt cx="1648889" cy="467515"/>
            </a:xfrm>
          </p:grpSpPr>
          <p:sp>
            <p:nvSpPr>
              <p:cNvPr id="152" name="iso highlight" hidden="1"/>
              <p:cNvSpPr/>
              <p:nvPr/>
            </p:nvSpPr>
            <p:spPr>
              <a:xfrm>
                <a:off x="6235520" y="3820271"/>
                <a:ext cx="1648889" cy="44843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6489806" y="3805186"/>
                <a:ext cx="2327" cy="462341"/>
                <a:chOff x="2205369" y="3911669"/>
                <a:chExt cx="2327" cy="462341"/>
              </a:xfrm>
            </p:grpSpPr>
            <p:cxnSp>
              <p:nvCxnSpPr>
                <p:cNvPr id="167" name="Straight Connector 166"/>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6906529" y="3806349"/>
                <a:ext cx="2327" cy="462341"/>
                <a:chOff x="2205369" y="3911669"/>
                <a:chExt cx="2327" cy="462341"/>
              </a:xfrm>
            </p:grpSpPr>
            <p:cxnSp>
              <p:nvCxnSpPr>
                <p:cNvPr id="165" name="Straight Connector 16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7323605" y="3806349"/>
                <a:ext cx="2327" cy="462341"/>
                <a:chOff x="2205369" y="3911669"/>
                <a:chExt cx="2327" cy="462341"/>
              </a:xfrm>
            </p:grpSpPr>
            <p:cxnSp>
              <p:nvCxnSpPr>
                <p:cNvPr id="163" name="Straight Connector 162"/>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7737520" y="3801189"/>
                <a:ext cx="2327" cy="462341"/>
                <a:chOff x="2205369" y="3911669"/>
                <a:chExt cx="2327" cy="462341"/>
              </a:xfrm>
            </p:grpSpPr>
            <p:cxnSp>
              <p:nvCxnSpPr>
                <p:cNvPr id="161" name="Straight Connector 160"/>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a:off x="649096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907692"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324768"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38683"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11" name="size"/>
          <p:cNvGrpSpPr/>
          <p:nvPr/>
        </p:nvGrpSpPr>
        <p:grpSpPr>
          <a:xfrm>
            <a:off x="3352800" y="3048000"/>
            <a:ext cx="907805" cy="2004619"/>
            <a:chOff x="3352800" y="3247115"/>
            <a:chExt cx="907805" cy="2004619"/>
          </a:xfrm>
        </p:grpSpPr>
        <p:grpSp>
          <p:nvGrpSpPr>
            <p:cNvPr id="10" name="Group 9"/>
            <p:cNvGrpSpPr/>
            <p:nvPr/>
          </p:nvGrpSpPr>
          <p:grpSpPr>
            <a:xfrm>
              <a:off x="3352800" y="4420737"/>
              <a:ext cx="907805" cy="830997"/>
              <a:chOff x="3429000" y="4335322"/>
              <a:chExt cx="907805" cy="830997"/>
            </a:xfrm>
          </p:grpSpPr>
          <p:cxnSp>
            <p:nvCxnSpPr>
              <p:cNvPr id="64" name="Straight Arrow Connector 63"/>
              <p:cNvCxnSpPr/>
              <p:nvPr/>
            </p:nvCxnSpPr>
            <p:spPr>
              <a:xfrm>
                <a:off x="3429000" y="4420254"/>
                <a:ext cx="0" cy="629837"/>
              </a:xfrm>
              <a:prstGeom prst="straightConnector1">
                <a:avLst/>
              </a:prstGeom>
              <a:ln w="38100" cap="rnd">
                <a:solidFill>
                  <a:srgbClr val="008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530687" y="4335322"/>
                <a:ext cx="806118" cy="830997"/>
              </a:xfrm>
              <a:prstGeom prst="rect">
                <a:avLst/>
              </a:prstGeom>
              <a:noFill/>
            </p:spPr>
            <p:txBody>
              <a:bodyPr wrap="none" rtlCol="0">
                <a:spAutoFit/>
              </a:bodyPr>
              <a:lstStyle/>
              <a:p>
                <a:r>
                  <a:rPr lang="en-US" sz="2400" dirty="0" smtClean="0">
                    <a:solidFill>
                      <a:srgbClr val="008F00"/>
                    </a:solidFill>
                  </a:rPr>
                  <a:t>32</a:t>
                </a:r>
                <a:br>
                  <a:rPr lang="en-US" sz="2400" dirty="0" smtClean="0">
                    <a:solidFill>
                      <a:srgbClr val="008F00"/>
                    </a:solidFill>
                  </a:rPr>
                </a:br>
                <a:r>
                  <a:rPr lang="en-US" sz="2400" dirty="0" smtClean="0">
                    <a:solidFill>
                      <a:srgbClr val="008F00"/>
                    </a:solidFill>
                  </a:rPr>
                  <a:t>rows</a:t>
                </a:r>
                <a:endParaRPr lang="en-US" sz="2400" dirty="0">
                  <a:solidFill>
                    <a:srgbClr val="008F00"/>
                  </a:solidFill>
                </a:endParaRPr>
              </a:p>
            </p:txBody>
          </p:sp>
        </p:grpSp>
        <p:grpSp>
          <p:nvGrpSpPr>
            <p:cNvPr id="9" name="Group 8"/>
            <p:cNvGrpSpPr/>
            <p:nvPr/>
          </p:nvGrpSpPr>
          <p:grpSpPr>
            <a:xfrm>
              <a:off x="3352800" y="3247115"/>
              <a:ext cx="907805" cy="1059377"/>
              <a:chOff x="3429000" y="3161700"/>
              <a:chExt cx="907805" cy="1059377"/>
            </a:xfrm>
          </p:grpSpPr>
          <p:sp>
            <p:nvSpPr>
              <p:cNvPr id="77" name="TextBox 76"/>
              <p:cNvSpPr txBox="1"/>
              <p:nvPr/>
            </p:nvSpPr>
            <p:spPr>
              <a:xfrm>
                <a:off x="3530687" y="3265076"/>
                <a:ext cx="806118" cy="830997"/>
              </a:xfrm>
              <a:prstGeom prst="rect">
                <a:avLst/>
              </a:prstGeom>
              <a:noFill/>
            </p:spPr>
            <p:txBody>
              <a:bodyPr wrap="none" rtlCol="0">
                <a:spAutoFit/>
              </a:bodyPr>
              <a:lstStyle/>
              <a:p>
                <a:r>
                  <a:rPr lang="en-US" sz="2400" dirty="0" smtClean="0"/>
                  <a:t>512</a:t>
                </a:r>
                <a:br>
                  <a:rPr lang="en-US" sz="2400" dirty="0" smtClean="0"/>
                </a:br>
                <a:r>
                  <a:rPr lang="en-US" sz="2400" dirty="0" smtClean="0"/>
                  <a:t>rows</a:t>
                </a:r>
                <a:endParaRPr lang="en-US" sz="2400" dirty="0"/>
              </a:p>
            </p:txBody>
          </p:sp>
          <p:cxnSp>
            <p:nvCxnSpPr>
              <p:cNvPr id="79" name="Straight Arrow Connector 78"/>
              <p:cNvCxnSpPr/>
              <p:nvPr/>
            </p:nvCxnSpPr>
            <p:spPr>
              <a:xfrm>
                <a:off x="3429000" y="3161700"/>
                <a:ext cx="0" cy="1059377"/>
              </a:xfrm>
              <a:prstGeom prst="straightConnector1">
                <a:avLst/>
              </a:prstGeom>
              <a:ln w="3810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22" name="Rectangle 121"/>
          <p:cNvSpPr/>
          <p:nvPr/>
        </p:nvSpPr>
        <p:spPr>
          <a:xfrm>
            <a:off x="457200" y="4207561"/>
            <a:ext cx="2634444" cy="843909"/>
          </a:xfrm>
          <a:prstGeom prst="rect">
            <a:avLst/>
          </a:prstGeom>
          <a:noFill/>
          <a:ln w="508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unchline"/>
          <p:cNvSpPr/>
          <p:nvPr/>
        </p:nvSpPr>
        <p:spPr>
          <a:xfrm>
            <a:off x="0" y="4358083"/>
            <a:ext cx="9144000" cy="16061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kern="0" spc="-70" dirty="0" smtClean="0">
                <a:solidFill>
                  <a:prstClr val="white"/>
                </a:solidFill>
                <a:latin typeface="Arial Rounded MT Bold" panose="020F0704030504030204" pitchFamily="34" charset="0"/>
              </a:rPr>
              <a:t>Reduces hot data access latency by 2.2x </a:t>
            </a:r>
            <a:br>
              <a:rPr lang="en-US" sz="3200" kern="0" spc="-70" dirty="0" smtClean="0">
                <a:solidFill>
                  <a:prstClr val="white"/>
                </a:solidFill>
                <a:latin typeface="Arial Rounded MT Bold" panose="020F0704030504030204" pitchFamily="34" charset="0"/>
              </a:rPr>
            </a:br>
            <a:r>
              <a:rPr lang="en-US" sz="3200" spc="-70" dirty="0" smtClean="0">
                <a:solidFill>
                  <a:schemeClr val="bg1"/>
                </a:solidFill>
                <a:latin typeface="Arial Rounded MT Bold" panose="020F0704030504030204" pitchFamily="34" charset="0"/>
              </a:rPr>
              <a:t>at only 1.6% area overhead</a:t>
            </a:r>
            <a:endParaRPr lang="en-US" sz="3200" kern="0" spc="-70" dirty="0">
              <a:solidFill>
                <a:prstClr val="white"/>
              </a:solidFill>
              <a:latin typeface="Arial Rounded MT Bold" panose="020F0704030504030204" pitchFamily="34" charset="0"/>
            </a:endParaRPr>
          </a:p>
        </p:txBody>
      </p:sp>
      <p:sp>
        <p:nvSpPr>
          <p:cNvPr id="63" name="cache label"/>
          <p:cNvSpPr txBox="1"/>
          <p:nvPr/>
        </p:nvSpPr>
        <p:spPr>
          <a:xfrm>
            <a:off x="3173826" y="3167064"/>
            <a:ext cx="5867400" cy="954107"/>
          </a:xfrm>
          <a:prstGeom prst="rect">
            <a:avLst/>
          </a:prstGeom>
          <a:noFill/>
        </p:spPr>
        <p:txBody>
          <a:bodyPr wrap="square" rtlCol="0">
            <a:spAutoFit/>
          </a:bodyPr>
          <a:lstStyle/>
          <a:p>
            <a:r>
              <a:rPr lang="en-US" sz="2800" b="1" dirty="0" smtClean="0">
                <a:latin typeface="+mj-lt"/>
              </a:rPr>
              <a:t>Challenge</a:t>
            </a:r>
            <a:r>
              <a:rPr lang="en-US" sz="2800" dirty="0" smtClean="0">
                <a:latin typeface="+mj-lt"/>
              </a:rPr>
              <a:t>: VILLA cache requires frequent movement of data rows</a:t>
            </a:r>
            <a:endParaRPr lang="en-US" sz="2800" dirty="0">
              <a:latin typeface="+mj-lt"/>
            </a:endParaRPr>
          </a:p>
        </p:txBody>
      </p:sp>
    </p:spTree>
    <p:extLst>
      <p:ext uri="{BB962C8B-B14F-4D97-AF65-F5344CB8AC3E}">
        <p14:creationId xmlns:p14="http://schemas.microsoft.com/office/powerpoint/2010/main" val="5116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2" grpId="0" animBg="1"/>
      <p:bldP spid="122" grpId="1" animBg="1"/>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Inefficient Bulk Data Movement</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2</a:t>
            </a:fld>
            <a:endParaRPr lang="en-US" dirty="0"/>
          </a:p>
        </p:txBody>
      </p:sp>
      <p:sp>
        <p:nvSpPr>
          <p:cNvPr id="32" name="Content Placeholder 2"/>
          <p:cNvSpPr>
            <a:spLocks noGrp="1"/>
          </p:cNvSpPr>
          <p:nvPr>
            <p:ph idx="1"/>
          </p:nvPr>
        </p:nvSpPr>
        <p:spPr>
          <a:xfrm>
            <a:off x="304800" y="1219200"/>
            <a:ext cx="8639372" cy="5334000"/>
          </a:xfrm>
        </p:spPr>
        <p:txBody>
          <a:bodyPr/>
          <a:lstStyle/>
          <a:p>
            <a:pPr marL="0" indent="0">
              <a:buNone/>
            </a:pPr>
            <a:r>
              <a:rPr lang="en-US" i="1" dirty="0"/>
              <a:t>Bulk data movement is a key operation in many </a:t>
            </a:r>
            <a:r>
              <a:rPr lang="en-US" i="1" dirty="0" smtClean="0"/>
              <a:t>applications</a:t>
            </a:r>
            <a:endParaRPr lang="en-US" dirty="0" smtClean="0"/>
          </a:p>
          <a:p>
            <a:pPr marL="457200" lvl="1" indent="-228600"/>
            <a:r>
              <a:rPr lang="en-US" i="1" spc="-70" dirty="0" err="1" smtClean="0">
                <a:ea typeface="Verdana" panose="020B0604030504040204" pitchFamily="34" charset="0"/>
                <a:cs typeface="Verdana" panose="020B0604030504040204" pitchFamily="34" charset="0"/>
              </a:rPr>
              <a:t>memmove</a:t>
            </a:r>
            <a:r>
              <a:rPr lang="en-US" spc="-70" dirty="0"/>
              <a:t> </a:t>
            </a:r>
            <a:r>
              <a:rPr lang="en-US" spc="-70" dirty="0" smtClean="0"/>
              <a:t>&amp; </a:t>
            </a:r>
            <a:r>
              <a:rPr lang="en-US" i="1" spc="-70" dirty="0" err="1" smtClean="0">
                <a:ea typeface="Verdana" panose="020B0604030504040204" pitchFamily="34" charset="0"/>
                <a:cs typeface="Verdana" panose="020B0604030504040204" pitchFamily="34" charset="0"/>
              </a:rPr>
              <a:t>memcpy</a:t>
            </a:r>
            <a:r>
              <a:rPr lang="en-US" i="1" spc="-70" dirty="0" smtClean="0">
                <a:ea typeface="Verdana" panose="020B0604030504040204" pitchFamily="34" charset="0"/>
                <a:cs typeface="Verdana" panose="020B0604030504040204" pitchFamily="34" charset="0"/>
              </a:rPr>
              <a:t>:</a:t>
            </a:r>
            <a:r>
              <a:rPr lang="en-US" sz="2800" spc="-70" dirty="0" smtClean="0">
                <a:ea typeface="Verdana" panose="020B0604030504040204" pitchFamily="34" charset="0"/>
                <a:cs typeface="Verdana" panose="020B0604030504040204" pitchFamily="34" charset="0"/>
              </a:rPr>
              <a:t> </a:t>
            </a:r>
            <a:r>
              <a:rPr lang="en-US" spc="-70" dirty="0" smtClean="0">
                <a:ea typeface="Verdana" panose="020B0604030504040204" pitchFamily="34" charset="0"/>
                <a:cs typeface="Verdana" panose="020B0604030504040204" pitchFamily="34" charset="0"/>
              </a:rPr>
              <a:t>5</a:t>
            </a:r>
            <a:r>
              <a:rPr lang="en-US" spc="-70" dirty="0">
                <a:ea typeface="Verdana" panose="020B0604030504040204" pitchFamily="34" charset="0"/>
                <a:cs typeface="Verdana" panose="020B0604030504040204" pitchFamily="34" charset="0"/>
              </a:rPr>
              <a:t>% cycles </a:t>
            </a:r>
            <a:r>
              <a:rPr lang="en-US" spc="-70" dirty="0" smtClean="0">
                <a:ea typeface="Verdana" panose="020B0604030504040204" pitchFamily="34" charset="0"/>
                <a:cs typeface="Verdana" panose="020B0604030504040204" pitchFamily="34" charset="0"/>
              </a:rPr>
              <a:t>in Google’s datacenter </a:t>
            </a:r>
            <a:r>
              <a:rPr lang="en-US" sz="1800" spc="-70" dirty="0" smtClean="0">
                <a:ea typeface="Verdana" panose="020B0604030504040204" pitchFamily="34" charset="0"/>
                <a:cs typeface="Verdana" panose="020B0604030504040204" pitchFamily="34" charset="0"/>
              </a:rPr>
              <a:t>[</a:t>
            </a:r>
            <a:r>
              <a:rPr lang="en-US" sz="1800" spc="-70" dirty="0" err="1" smtClean="0">
                <a:ea typeface="Verdana" panose="020B0604030504040204" pitchFamily="34" charset="0"/>
                <a:cs typeface="Verdana" panose="020B0604030504040204" pitchFamily="34" charset="0"/>
              </a:rPr>
              <a:t>Kanev</a:t>
            </a:r>
            <a:r>
              <a:rPr lang="en-US" sz="1800" spc="-70" dirty="0" smtClean="0">
                <a:ea typeface="Verdana" panose="020B0604030504040204" pitchFamily="34" charset="0"/>
                <a:cs typeface="Verdana" panose="020B0604030504040204" pitchFamily="34" charset="0"/>
              </a:rPr>
              <a:t>+ ISCA’15</a:t>
            </a:r>
            <a:r>
              <a:rPr lang="en-US" sz="1800" spc="-70" dirty="0">
                <a:ea typeface="Verdana" panose="020B0604030504040204" pitchFamily="34" charset="0"/>
                <a:cs typeface="Verdana" panose="020B0604030504040204" pitchFamily="34" charset="0"/>
              </a:rPr>
              <a:t>]</a:t>
            </a:r>
            <a:endParaRPr lang="en-US" spc="-70" dirty="0">
              <a:ea typeface="Verdana" panose="020B0604030504040204" pitchFamily="34" charset="0"/>
              <a:cs typeface="Verdana" panose="020B0604030504040204" pitchFamily="34" charset="0"/>
            </a:endParaRPr>
          </a:p>
          <a:p>
            <a:pPr lvl="1"/>
            <a:endParaRPr lang="en-US" dirty="0"/>
          </a:p>
        </p:txBody>
      </p:sp>
      <p:grpSp>
        <p:nvGrpSpPr>
          <p:cNvPr id="40" name="system"/>
          <p:cNvGrpSpPr/>
          <p:nvPr/>
        </p:nvGrpSpPr>
        <p:grpSpPr>
          <a:xfrm>
            <a:off x="479513" y="2624436"/>
            <a:ext cx="7795741" cy="2730899"/>
            <a:chOff x="409575" y="2286000"/>
            <a:chExt cx="7795741" cy="2730899"/>
          </a:xfrm>
        </p:grpSpPr>
        <p:grpSp>
          <p:nvGrpSpPr>
            <p:cNvPr id="5" name="Group 4"/>
            <p:cNvGrpSpPr/>
            <p:nvPr/>
          </p:nvGrpSpPr>
          <p:grpSpPr>
            <a:xfrm>
              <a:off x="409575" y="2286000"/>
              <a:ext cx="7795741" cy="2730899"/>
              <a:chOff x="2638425" y="4058951"/>
              <a:chExt cx="7795741" cy="2730899"/>
            </a:xfrm>
          </p:grpSpPr>
          <p:sp>
            <p:nvSpPr>
              <p:cNvPr id="8" name="Rounded Rectangle 7"/>
              <p:cNvSpPr/>
              <p:nvPr/>
            </p:nvSpPr>
            <p:spPr>
              <a:xfrm>
                <a:off x="7904627" y="4058951"/>
                <a:ext cx="2529539" cy="2093026"/>
              </a:xfrm>
              <a:prstGeom prst="roundRect">
                <a:avLst>
                  <a:gd name="adj" fmla="val 4531"/>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sp>
            <p:nvSpPr>
              <p:cNvPr id="9" name="R"/>
              <p:cNvSpPr/>
              <p:nvPr/>
            </p:nvSpPr>
            <p:spPr>
              <a:xfrm>
                <a:off x="2638425" y="4058951"/>
                <a:ext cx="2630586" cy="2139438"/>
              </a:xfrm>
              <a:prstGeom prst="roundRect">
                <a:avLst>
                  <a:gd name="adj" fmla="val 5494"/>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chemeClr val="tx1"/>
                  </a:solidFill>
                  <a:latin typeface="Gill Sans MT" panose="020B0502020104020203" pitchFamily="34" charset="0"/>
                </a:endParaRPr>
              </a:p>
            </p:txBody>
          </p:sp>
          <p:sp>
            <p:nvSpPr>
              <p:cNvPr id="10" name="R"/>
              <p:cNvSpPr/>
              <p:nvPr/>
            </p:nvSpPr>
            <p:spPr>
              <a:xfrm>
                <a:off x="4337139" y="4347937"/>
                <a:ext cx="793573" cy="1560949"/>
              </a:xfrm>
              <a:prstGeom prst="roundRect">
                <a:avLst>
                  <a:gd name="adj" fmla="val 5494"/>
                </a:avLst>
              </a:prstGeom>
              <a:solidFill>
                <a:schemeClr val="bg1"/>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latin typeface="Gill Sans MT" panose="020B0502020104020203" pitchFamily="34" charset="0"/>
                  </a:rPr>
                  <a:t>Memory Controller</a:t>
                </a:r>
                <a:endParaRPr lang="en-US" sz="2400" dirty="0">
                  <a:solidFill>
                    <a:schemeClr val="tx1"/>
                  </a:solidFill>
                  <a:latin typeface="Gill Sans MT" panose="020B0502020104020203" pitchFamily="34" charset="0"/>
                </a:endParaRPr>
              </a:p>
            </p:txBody>
          </p:sp>
          <p:sp>
            <p:nvSpPr>
              <p:cNvPr id="11" name="R"/>
              <p:cNvSpPr/>
              <p:nvPr/>
            </p:nvSpPr>
            <p:spPr>
              <a:xfrm>
                <a:off x="3492523" y="6128031"/>
                <a:ext cx="922390"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ill Sans MT" panose="020B0502020104020203" pitchFamily="34" charset="0"/>
                  </a:rPr>
                  <a:t>CPU</a:t>
                </a:r>
                <a:endParaRPr lang="en-US" sz="2400" b="1" dirty="0">
                  <a:solidFill>
                    <a:schemeClr val="tx1"/>
                  </a:solidFill>
                  <a:latin typeface="Gill Sans MT" panose="020B0502020104020203" pitchFamily="34" charset="0"/>
                </a:endParaRPr>
              </a:p>
            </p:txBody>
          </p:sp>
          <p:sp>
            <p:nvSpPr>
              <p:cNvPr id="13" name="R"/>
              <p:cNvSpPr/>
              <p:nvPr/>
            </p:nvSpPr>
            <p:spPr>
              <a:xfrm>
                <a:off x="8037449" y="6128031"/>
                <a:ext cx="2396717"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Gill Sans MT" panose="020B0502020104020203" pitchFamily="34" charset="0"/>
                  </a:rPr>
                  <a:t>Memory</a:t>
                </a:r>
                <a:endParaRPr lang="en-US" sz="2400" b="1" dirty="0">
                  <a:solidFill>
                    <a:schemeClr val="tx1"/>
                  </a:solidFill>
                  <a:latin typeface="Gill Sans MT" panose="020B0502020104020203" pitchFamily="34" charset="0"/>
                </a:endParaRPr>
              </a:p>
            </p:txBody>
          </p:sp>
        </p:grpSp>
        <p:sp>
          <p:nvSpPr>
            <p:cNvPr id="34" name="channel"/>
            <p:cNvSpPr/>
            <p:nvPr/>
          </p:nvSpPr>
          <p:spPr>
            <a:xfrm>
              <a:off x="3081394" y="3069814"/>
              <a:ext cx="2511442" cy="57164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Gill Sans MT" panose="020B0502020104020203" pitchFamily="34" charset="0"/>
                </a:rPr>
                <a:t>Channel</a:t>
              </a:r>
              <a:endParaRPr lang="en-US" sz="2800" b="1" i="1" dirty="0">
                <a:solidFill>
                  <a:schemeClr val="tx1"/>
                </a:solidFill>
                <a:latin typeface="Gill Sans MT" panose="020B0502020104020203" pitchFamily="34" charset="0"/>
              </a:endParaRPr>
            </a:p>
          </p:txBody>
        </p:sp>
      </p:grpSp>
      <p:grpSp>
        <p:nvGrpSpPr>
          <p:cNvPr id="16" name="src"/>
          <p:cNvGrpSpPr/>
          <p:nvPr/>
        </p:nvGrpSpPr>
        <p:grpSpPr>
          <a:xfrm>
            <a:off x="5925246" y="3183808"/>
            <a:ext cx="2170475" cy="290680"/>
            <a:chOff x="8306006" y="5221985"/>
            <a:chExt cx="2170475" cy="290680"/>
          </a:xfrm>
        </p:grpSpPr>
        <p:sp>
          <p:nvSpPr>
            <p:cNvPr id="17" name="Rectangle 16"/>
            <p:cNvSpPr/>
            <p:nvPr/>
          </p:nvSpPr>
          <p:spPr>
            <a:xfrm>
              <a:off x="10113408" y="5221985"/>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8" name="Rectangle 17"/>
            <p:cNvSpPr/>
            <p:nvPr/>
          </p:nvSpPr>
          <p:spPr>
            <a:xfrm>
              <a:off x="8306006" y="5221985"/>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9" name="Rectangle 18"/>
            <p:cNvSpPr/>
            <p:nvPr/>
          </p:nvSpPr>
          <p:spPr>
            <a:xfrm>
              <a:off x="8757856" y="5221985"/>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0" name="Rectangle 19"/>
            <p:cNvSpPr/>
            <p:nvPr/>
          </p:nvSpPr>
          <p:spPr>
            <a:xfrm>
              <a:off x="9209706" y="5221985"/>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1" name="Rectangle 20"/>
            <p:cNvSpPr/>
            <p:nvPr/>
          </p:nvSpPr>
          <p:spPr>
            <a:xfrm>
              <a:off x="9661557" y="5221985"/>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pSp>
      <p:sp>
        <p:nvSpPr>
          <p:cNvPr id="22" name="dst  blk"/>
          <p:cNvSpPr/>
          <p:nvPr/>
        </p:nvSpPr>
        <p:spPr>
          <a:xfrm>
            <a:off x="5925246" y="3860040"/>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3" name="src blk"/>
          <p:cNvSpPr/>
          <p:nvPr/>
        </p:nvSpPr>
        <p:spPr>
          <a:xfrm>
            <a:off x="5925246" y="3184222"/>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4" name="src"/>
          <p:cNvSpPr/>
          <p:nvPr/>
        </p:nvSpPr>
        <p:spPr>
          <a:xfrm>
            <a:off x="5835787" y="3766134"/>
            <a:ext cx="2325961" cy="47849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5" name="dst"/>
          <p:cNvSpPr/>
          <p:nvPr/>
        </p:nvSpPr>
        <p:spPr>
          <a:xfrm>
            <a:off x="5835787" y="3081636"/>
            <a:ext cx="2325961" cy="47849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6" name="R"/>
          <p:cNvSpPr/>
          <p:nvPr/>
        </p:nvSpPr>
        <p:spPr>
          <a:xfrm>
            <a:off x="8266720" y="3766134"/>
            <a:ext cx="594661" cy="401893"/>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Gill Sans MT" panose="020B0502020104020203" pitchFamily="34" charset="0"/>
              </a:rPr>
              <a:t>dst</a:t>
            </a:r>
            <a:endParaRPr lang="en-US" sz="2400" dirty="0">
              <a:solidFill>
                <a:schemeClr val="tx1"/>
              </a:solidFill>
              <a:latin typeface="Gill Sans MT" panose="020B0502020104020203" pitchFamily="34" charset="0"/>
            </a:endParaRPr>
          </a:p>
        </p:txBody>
      </p:sp>
      <p:sp>
        <p:nvSpPr>
          <p:cNvPr id="27" name="R"/>
          <p:cNvSpPr/>
          <p:nvPr/>
        </p:nvSpPr>
        <p:spPr>
          <a:xfrm>
            <a:off x="8223338" y="3119002"/>
            <a:ext cx="615862" cy="401893"/>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Gill Sans MT" panose="020B0502020104020203" pitchFamily="34" charset="0"/>
              </a:rPr>
              <a:t>src</a:t>
            </a:r>
            <a:endParaRPr lang="en-US" sz="2400" dirty="0">
              <a:solidFill>
                <a:schemeClr val="tx1"/>
              </a:solidFill>
              <a:latin typeface="Gill Sans MT" panose="020B0502020104020203" pitchFamily="34" charset="0"/>
            </a:endParaRPr>
          </a:p>
        </p:txBody>
      </p:sp>
      <p:sp>
        <p:nvSpPr>
          <p:cNvPr id="46" name="punch"/>
          <p:cNvSpPr/>
          <p:nvPr/>
        </p:nvSpPr>
        <p:spPr>
          <a:xfrm>
            <a:off x="0" y="5318504"/>
            <a:ext cx="9144000" cy="1031529"/>
          </a:xfrm>
          <a:prstGeom prst="roundRect">
            <a:avLst>
              <a:gd name="adj" fmla="val 928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mj-lt"/>
              </a:rPr>
              <a:t>Long latency and high energy</a:t>
            </a:r>
            <a:endParaRPr lang="en-US" sz="3600" b="1" dirty="0">
              <a:solidFill>
                <a:srgbClr val="FF0000"/>
              </a:solidFill>
              <a:latin typeface="+mj-lt"/>
            </a:endParaRPr>
          </a:p>
        </p:txBody>
      </p:sp>
      <p:sp>
        <p:nvSpPr>
          <p:cNvPr id="35" name="Rounded Rectangle 34"/>
          <p:cNvSpPr/>
          <p:nvPr/>
        </p:nvSpPr>
        <p:spPr>
          <a:xfrm>
            <a:off x="1651317" y="2770617"/>
            <a:ext cx="426202" cy="1817000"/>
          </a:xfrm>
          <a:prstGeom prst="round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LLC</a:t>
            </a:r>
            <a:endParaRPr lang="en-US" sz="2400" dirty="0">
              <a:solidFill>
                <a:schemeClr val="tx1"/>
              </a:solidFill>
            </a:endParaRPr>
          </a:p>
        </p:txBody>
      </p:sp>
      <p:grpSp>
        <p:nvGrpSpPr>
          <p:cNvPr id="7" name="Group 6"/>
          <p:cNvGrpSpPr/>
          <p:nvPr/>
        </p:nvGrpSpPr>
        <p:grpSpPr>
          <a:xfrm>
            <a:off x="597740" y="2782505"/>
            <a:ext cx="941740" cy="1793225"/>
            <a:chOff x="597813" y="2793972"/>
            <a:chExt cx="941740" cy="1793225"/>
          </a:xfrm>
        </p:grpSpPr>
        <p:sp>
          <p:nvSpPr>
            <p:cNvPr id="6" name="Rounded Rectangle 5"/>
            <p:cNvSpPr/>
            <p:nvPr/>
          </p:nvSpPr>
          <p:spPr>
            <a:xfrm>
              <a:off x="607813" y="2793972"/>
              <a:ext cx="425634" cy="800817"/>
            </a:xfrm>
            <a:prstGeom prst="round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Core</a:t>
              </a:r>
              <a:endParaRPr lang="en-US" sz="2400" dirty="0">
                <a:solidFill>
                  <a:schemeClr val="tx1"/>
                </a:solidFill>
              </a:endParaRPr>
            </a:p>
          </p:txBody>
        </p:sp>
        <p:sp>
          <p:nvSpPr>
            <p:cNvPr id="37" name="Rounded Rectangle 36"/>
            <p:cNvSpPr/>
            <p:nvPr/>
          </p:nvSpPr>
          <p:spPr>
            <a:xfrm>
              <a:off x="597813" y="3786380"/>
              <a:ext cx="425634" cy="800817"/>
            </a:xfrm>
            <a:prstGeom prst="round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Core</a:t>
              </a:r>
              <a:endParaRPr lang="en-US" sz="2400" dirty="0">
                <a:solidFill>
                  <a:schemeClr val="tx1"/>
                </a:solidFill>
              </a:endParaRPr>
            </a:p>
          </p:txBody>
        </p:sp>
        <p:sp>
          <p:nvSpPr>
            <p:cNvPr id="42" name="Rounded Rectangle 41"/>
            <p:cNvSpPr/>
            <p:nvPr/>
          </p:nvSpPr>
          <p:spPr>
            <a:xfrm>
              <a:off x="1113303" y="2793972"/>
              <a:ext cx="425634" cy="800817"/>
            </a:xfrm>
            <a:prstGeom prst="round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Core</a:t>
              </a:r>
              <a:endParaRPr lang="en-US" sz="2400" dirty="0">
                <a:solidFill>
                  <a:schemeClr val="tx1"/>
                </a:solidFill>
              </a:endParaRPr>
            </a:p>
          </p:txBody>
        </p:sp>
        <p:sp>
          <p:nvSpPr>
            <p:cNvPr id="43" name="Rounded Rectangle 42"/>
            <p:cNvSpPr/>
            <p:nvPr/>
          </p:nvSpPr>
          <p:spPr>
            <a:xfrm>
              <a:off x="1113919" y="3786380"/>
              <a:ext cx="425634" cy="800817"/>
            </a:xfrm>
            <a:prstGeom prst="round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Core</a:t>
              </a:r>
              <a:endParaRPr lang="en-US" sz="2400" dirty="0">
                <a:solidFill>
                  <a:schemeClr val="tx1"/>
                </a:solidFill>
              </a:endParaRPr>
            </a:p>
          </p:txBody>
        </p:sp>
      </p:grpSp>
      <p:sp>
        <p:nvSpPr>
          <p:cNvPr id="3" name="TextBox 2"/>
          <p:cNvSpPr txBox="1"/>
          <p:nvPr/>
        </p:nvSpPr>
        <p:spPr>
          <a:xfrm>
            <a:off x="3962358" y="3860040"/>
            <a:ext cx="1019831" cy="461665"/>
          </a:xfrm>
          <a:prstGeom prst="rect">
            <a:avLst/>
          </a:prstGeom>
          <a:noFill/>
        </p:spPr>
        <p:txBody>
          <a:bodyPr wrap="none" rtlCol="0">
            <a:spAutoFit/>
          </a:bodyPr>
          <a:lstStyle/>
          <a:p>
            <a:r>
              <a:rPr lang="en-US" sz="2400" dirty="0" smtClean="0"/>
              <a:t>64 bits</a:t>
            </a:r>
            <a:endParaRPr lang="en-US" sz="2400" dirty="0"/>
          </a:p>
        </p:txBody>
      </p:sp>
      <p:sp>
        <p:nvSpPr>
          <p:cNvPr id="33" name="src blk2"/>
          <p:cNvSpPr/>
          <p:nvPr/>
        </p:nvSpPr>
        <p:spPr>
          <a:xfrm>
            <a:off x="6377778" y="3184222"/>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36" name="src blk3"/>
          <p:cNvSpPr/>
          <p:nvPr/>
        </p:nvSpPr>
        <p:spPr>
          <a:xfrm>
            <a:off x="6832816" y="3177491"/>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38" name="src blk4"/>
          <p:cNvSpPr/>
          <p:nvPr/>
        </p:nvSpPr>
        <p:spPr>
          <a:xfrm>
            <a:off x="7282091" y="3177491"/>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39" name="src blk5"/>
          <p:cNvSpPr/>
          <p:nvPr/>
        </p:nvSpPr>
        <p:spPr>
          <a:xfrm>
            <a:off x="7731292" y="3177491"/>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1" name="dst  blk2"/>
          <p:cNvSpPr/>
          <p:nvPr/>
        </p:nvSpPr>
        <p:spPr>
          <a:xfrm>
            <a:off x="6371260" y="3854637"/>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4" name="dst  blk3"/>
          <p:cNvSpPr/>
          <p:nvPr/>
        </p:nvSpPr>
        <p:spPr>
          <a:xfrm>
            <a:off x="6823792" y="3854637"/>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5" name="dst  blk4"/>
          <p:cNvSpPr/>
          <p:nvPr/>
        </p:nvSpPr>
        <p:spPr>
          <a:xfrm>
            <a:off x="7276868" y="3854637"/>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7" name="dst  blk5"/>
          <p:cNvSpPr/>
          <p:nvPr/>
        </p:nvSpPr>
        <p:spPr>
          <a:xfrm>
            <a:off x="7729944" y="3856675"/>
            <a:ext cx="363073" cy="290680"/>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Tree>
    <p:extLst>
      <p:ext uri="{BB962C8B-B14F-4D97-AF65-F5344CB8AC3E}">
        <p14:creationId xmlns:p14="http://schemas.microsoft.com/office/powerpoint/2010/main" val="4959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1.66667E-6 -3.33333E-6 L -0.09375 0.04722 L -0.45521 0.04722 L -0.525 0.00556 " pathEditMode="relative" ptsTypes="AAAA">
                                      <p:cBhvr>
                                        <p:cTn id="28" dur="2000" fill="hold"/>
                                        <p:tgtEl>
                                          <p:spTgt spid="23"/>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2" nodeType="clickEffect">
                                  <p:stCondLst>
                                    <p:cond delay="0"/>
                                  </p:stCondLst>
                                  <p:childTnLst>
                                    <p:animMotion origin="layout" path="M -0.525 0.00555 L -0.44983 0.03912 L -0.08976 0.03912 L -0.00104 0.09791 " pathEditMode="relative" rAng="0" ptsTypes="AAAA">
                                      <p:cBhvr>
                                        <p:cTn id="32" dur="2000" fill="hold"/>
                                        <p:tgtEl>
                                          <p:spTgt spid="23"/>
                                        </p:tgtEl>
                                        <p:attrNameLst>
                                          <p:attrName>ppt_x</p:attrName>
                                          <p:attrName>ppt_y</p:attrName>
                                        </p:attrNameLst>
                                      </p:cBhvr>
                                      <p:rCtr x="26198" y="4606"/>
                                    </p:animMotion>
                                  </p:childTnLst>
                                </p:cTn>
                              </p:par>
                              <p:par>
                                <p:cTn id="33" presetID="1" presetClass="exit" presetSubtype="0" fill="hold" grpId="3" nodeType="withEffect">
                                  <p:stCondLst>
                                    <p:cond delay="200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grpId="0" nodeType="withEffect">
                                  <p:stCondLst>
                                    <p:cond delay="200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0" presetClass="path" presetSubtype="0" accel="50000" decel="50000" fill="hold" grpId="1" nodeType="withEffect">
                                  <p:stCondLst>
                                    <p:cond delay="0"/>
                                  </p:stCondLst>
                                  <p:childTnLst>
                                    <p:animMotion origin="layout" path="M 3.33333E-6 3.7037E-6 L -0.10261 0.05046 L -0.49775 0.05046 L -0.57396 0.00555 " pathEditMode="relative" rAng="0" ptsTypes="AAAA">
                                      <p:cBhvr>
                                        <p:cTn id="44" dur="1000" fill="hold"/>
                                        <p:tgtEl>
                                          <p:spTgt spid="33"/>
                                        </p:tgtEl>
                                        <p:attrNameLst>
                                          <p:attrName>ppt_x</p:attrName>
                                          <p:attrName>ppt_y</p:attrName>
                                        </p:attrNameLst>
                                      </p:cBhvr>
                                      <p:rCtr x="-28698" y="2523"/>
                                    </p:animMotion>
                                  </p:childTnLst>
                                </p:cTn>
                              </p:par>
                              <p:par>
                                <p:cTn id="45" presetID="0" presetClass="path" presetSubtype="0" accel="50000" decel="50000" fill="hold" grpId="2" nodeType="withEffect">
                                  <p:stCondLst>
                                    <p:cond delay="1000"/>
                                  </p:stCondLst>
                                  <p:childTnLst>
                                    <p:animMotion origin="layout" path="M -0.57448 0.00555 L -0.49271 0.03796 L -0.10035 0.03796 L -0.00364 0.0949 " pathEditMode="relative" rAng="0" ptsTypes="AAAA">
                                      <p:cBhvr>
                                        <p:cTn id="46" dur="1000" fill="hold"/>
                                        <p:tgtEl>
                                          <p:spTgt spid="33"/>
                                        </p:tgtEl>
                                        <p:attrNameLst>
                                          <p:attrName>ppt_x</p:attrName>
                                          <p:attrName>ppt_y</p:attrName>
                                        </p:attrNameLst>
                                      </p:cBhvr>
                                      <p:rCtr x="28542" y="4468"/>
                                    </p:animMotion>
                                  </p:childTnLst>
                                </p:cTn>
                              </p:par>
                              <p:par>
                                <p:cTn id="47" presetID="1" presetClass="exit" presetSubtype="0" fill="hold" grpId="3" nodeType="withEffect">
                                  <p:stCondLst>
                                    <p:cond delay="200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ntr" presetSubtype="0" fill="hold" grpId="0" nodeType="withEffect">
                                  <p:stCondLst>
                                    <p:cond delay="200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2000"/>
                                  </p:stCondLst>
                                  <p:childTnLst>
                                    <p:set>
                                      <p:cBhvr>
                                        <p:cTn id="52" dur="1" fill="hold">
                                          <p:stCondLst>
                                            <p:cond delay="0"/>
                                          </p:stCondLst>
                                        </p:cTn>
                                        <p:tgtEl>
                                          <p:spTgt spid="36"/>
                                        </p:tgtEl>
                                        <p:attrNameLst>
                                          <p:attrName>style.visibility</p:attrName>
                                        </p:attrNameLst>
                                      </p:cBhvr>
                                      <p:to>
                                        <p:strVal val="visible"/>
                                      </p:to>
                                    </p:set>
                                  </p:childTnLst>
                                </p:cTn>
                              </p:par>
                              <p:par>
                                <p:cTn id="53" presetID="0" presetClass="path" presetSubtype="0" accel="50000" decel="50000" fill="hold" grpId="1" nodeType="withEffect">
                                  <p:stCondLst>
                                    <p:cond delay="2000"/>
                                  </p:stCondLst>
                                  <p:childTnLst>
                                    <p:animMotion origin="layout" path="M 0.00416 0.00602 L -0.10695 0.05648 L -0.53455 0.05648 L -0.61702 0.01158 " pathEditMode="relative" rAng="0" ptsTypes="AAAA">
                                      <p:cBhvr>
                                        <p:cTn id="54" dur="1000" fill="hold"/>
                                        <p:tgtEl>
                                          <p:spTgt spid="36"/>
                                        </p:tgtEl>
                                        <p:attrNameLst>
                                          <p:attrName>ppt_x</p:attrName>
                                          <p:attrName>ppt_y</p:attrName>
                                        </p:attrNameLst>
                                      </p:cBhvr>
                                      <p:rCtr x="-31059" y="2523"/>
                                    </p:animMotion>
                                  </p:childTnLst>
                                </p:cTn>
                              </p:par>
                              <p:par>
                                <p:cTn id="55" presetID="0" presetClass="path" presetSubtype="0" accel="50000" decel="50000" fill="hold" grpId="2" nodeType="withEffect">
                                  <p:stCondLst>
                                    <p:cond delay="3000"/>
                                  </p:stCondLst>
                                  <p:childTnLst>
                                    <p:animMotion origin="layout" path="M -0.61701 0.01157 L -0.52916 0.04167 L -0.10763 0.04167 L -0.00364 0.09491 " pathEditMode="relative" rAng="0" ptsTypes="AAAA">
                                      <p:cBhvr>
                                        <p:cTn id="56" dur="1000" fill="hold"/>
                                        <p:tgtEl>
                                          <p:spTgt spid="36"/>
                                        </p:tgtEl>
                                        <p:attrNameLst>
                                          <p:attrName>ppt_x</p:attrName>
                                          <p:attrName>ppt_y</p:attrName>
                                        </p:attrNameLst>
                                      </p:cBhvr>
                                      <p:rCtr x="30660" y="4167"/>
                                    </p:animMotion>
                                  </p:childTnLst>
                                </p:cTn>
                              </p:par>
                              <p:par>
                                <p:cTn id="57" presetID="1" presetClass="exit" presetSubtype="0" fill="hold" grpId="3" nodeType="withEffect">
                                  <p:stCondLst>
                                    <p:cond delay="4000"/>
                                  </p:stCondLst>
                                  <p:childTnLst>
                                    <p:set>
                                      <p:cBhvr>
                                        <p:cTn id="58" dur="1" fill="hold">
                                          <p:stCondLst>
                                            <p:cond delay="0"/>
                                          </p:stCondLst>
                                        </p:cTn>
                                        <p:tgtEl>
                                          <p:spTgt spid="36"/>
                                        </p:tgtEl>
                                        <p:attrNameLst>
                                          <p:attrName>style.visibility</p:attrName>
                                        </p:attrNameLst>
                                      </p:cBhvr>
                                      <p:to>
                                        <p:strVal val="hidden"/>
                                      </p:to>
                                    </p:set>
                                  </p:childTnLst>
                                </p:cTn>
                              </p:par>
                              <p:par>
                                <p:cTn id="59" presetID="1" presetClass="entr" presetSubtype="0" fill="hold" grpId="0" nodeType="withEffect">
                                  <p:stCondLst>
                                    <p:cond delay="400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4000"/>
                                  </p:stCondLst>
                                  <p:childTnLst>
                                    <p:set>
                                      <p:cBhvr>
                                        <p:cTn id="62" dur="1" fill="hold">
                                          <p:stCondLst>
                                            <p:cond delay="0"/>
                                          </p:stCondLst>
                                        </p:cTn>
                                        <p:tgtEl>
                                          <p:spTgt spid="38"/>
                                        </p:tgtEl>
                                        <p:attrNameLst>
                                          <p:attrName>style.visibility</p:attrName>
                                        </p:attrNameLst>
                                      </p:cBhvr>
                                      <p:to>
                                        <p:strVal val="visible"/>
                                      </p:to>
                                    </p:set>
                                  </p:childTnLst>
                                </p:cTn>
                              </p:par>
                              <p:par>
                                <p:cTn id="63" presetID="0" presetClass="path" presetSubtype="0" accel="50000" decel="50000" fill="hold" grpId="1" nodeType="withEffect">
                                  <p:stCondLst>
                                    <p:cond delay="4000"/>
                                  </p:stCondLst>
                                  <p:childTnLst>
                                    <p:animMotion origin="layout" path="M -2.5E-6 7.40741E-7 L -0.12066 0.05046 L -0.58507 0.05046 L -0.67448 0.00555 " pathEditMode="relative" rAng="0" ptsTypes="AAAA">
                                      <p:cBhvr>
                                        <p:cTn id="64" dur="1000" fill="hold"/>
                                        <p:tgtEl>
                                          <p:spTgt spid="38"/>
                                        </p:tgtEl>
                                        <p:attrNameLst>
                                          <p:attrName>ppt_x</p:attrName>
                                          <p:attrName>ppt_y</p:attrName>
                                        </p:attrNameLst>
                                      </p:cBhvr>
                                      <p:rCtr x="-33733" y="2523"/>
                                    </p:animMotion>
                                  </p:childTnLst>
                                </p:cTn>
                              </p:par>
                              <p:par>
                                <p:cTn id="65" presetID="0" presetClass="path" presetSubtype="0" accel="50000" decel="50000" fill="hold" grpId="2" nodeType="withEffect">
                                  <p:stCondLst>
                                    <p:cond delay="5000"/>
                                  </p:stCondLst>
                                  <p:childTnLst>
                                    <p:animMotion origin="layout" path="M -0.6698 0.00949 L -0.57448 0.04028 L -0.11667 0.04028 L -0.00365 0.09491 " pathEditMode="relative" rAng="0" ptsTypes="AAAA">
                                      <p:cBhvr>
                                        <p:cTn id="66" dur="1000" fill="hold"/>
                                        <p:tgtEl>
                                          <p:spTgt spid="38"/>
                                        </p:tgtEl>
                                        <p:attrNameLst>
                                          <p:attrName>ppt_x</p:attrName>
                                          <p:attrName>ppt_y</p:attrName>
                                        </p:attrNameLst>
                                      </p:cBhvr>
                                      <p:rCtr x="33299" y="4259"/>
                                    </p:animMotion>
                                  </p:childTnLst>
                                </p:cTn>
                              </p:par>
                              <p:par>
                                <p:cTn id="67" presetID="1" presetClass="exit" presetSubtype="0" fill="hold" grpId="3" nodeType="withEffect">
                                  <p:stCondLst>
                                    <p:cond delay="6000"/>
                                  </p:stCondLst>
                                  <p:childTnLst>
                                    <p:set>
                                      <p:cBhvr>
                                        <p:cTn id="68" dur="1" fill="hold">
                                          <p:stCondLst>
                                            <p:cond delay="0"/>
                                          </p:stCondLst>
                                        </p:cTn>
                                        <p:tgtEl>
                                          <p:spTgt spid="38"/>
                                        </p:tgtEl>
                                        <p:attrNameLst>
                                          <p:attrName>style.visibility</p:attrName>
                                        </p:attrNameLst>
                                      </p:cBhvr>
                                      <p:to>
                                        <p:strVal val="hidden"/>
                                      </p:to>
                                    </p:set>
                                  </p:childTnLst>
                                </p:cTn>
                              </p:par>
                              <p:par>
                                <p:cTn id="69" presetID="1" presetClass="entr" presetSubtype="0" fill="hold" grpId="0" nodeType="withEffect">
                                  <p:stCondLst>
                                    <p:cond delay="600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6000"/>
                                  </p:stCondLst>
                                  <p:childTnLst>
                                    <p:set>
                                      <p:cBhvr>
                                        <p:cTn id="72" dur="1" fill="hold">
                                          <p:stCondLst>
                                            <p:cond delay="0"/>
                                          </p:stCondLst>
                                        </p:cTn>
                                        <p:tgtEl>
                                          <p:spTgt spid="39"/>
                                        </p:tgtEl>
                                        <p:attrNameLst>
                                          <p:attrName>style.visibility</p:attrName>
                                        </p:attrNameLst>
                                      </p:cBhvr>
                                      <p:to>
                                        <p:strVal val="visible"/>
                                      </p:to>
                                    </p:set>
                                  </p:childTnLst>
                                </p:cTn>
                              </p:par>
                              <p:par>
                                <p:cTn id="73" presetID="0" presetClass="path" presetSubtype="0" accel="50000" decel="50000" fill="hold" grpId="1" nodeType="withEffect">
                                  <p:stCondLst>
                                    <p:cond delay="6000"/>
                                  </p:stCondLst>
                                  <p:childTnLst>
                                    <p:animMotion origin="layout" path="M 0.00034 0.00393 L -0.1283 0.05439 L -0.62361 0.05439 L -0.71893 0.00949 " pathEditMode="relative" rAng="0" ptsTypes="AAAA">
                                      <p:cBhvr>
                                        <p:cTn id="74" dur="1000" fill="hold"/>
                                        <p:tgtEl>
                                          <p:spTgt spid="39"/>
                                        </p:tgtEl>
                                        <p:attrNameLst>
                                          <p:attrName>ppt_x</p:attrName>
                                          <p:attrName>ppt_y</p:attrName>
                                        </p:attrNameLst>
                                      </p:cBhvr>
                                      <p:rCtr x="-35955" y="2523"/>
                                    </p:animMotion>
                                  </p:childTnLst>
                                </p:cTn>
                              </p:par>
                              <p:par>
                                <p:cTn id="75" presetID="0" presetClass="path" presetSubtype="0" accel="50000" decel="50000" fill="hold" grpId="2" nodeType="withEffect">
                                  <p:stCondLst>
                                    <p:cond delay="7000"/>
                                  </p:stCondLst>
                                  <p:childTnLst>
                                    <p:animMotion origin="layout" path="M -0.71893 0.00949 L -0.61667 0.04028 L -0.12518 0.04028 L -0.00365 0.09491 " pathEditMode="relative" rAng="0" ptsTypes="AAAA">
                                      <p:cBhvr>
                                        <p:cTn id="76" dur="1000" fill="hold"/>
                                        <p:tgtEl>
                                          <p:spTgt spid="39"/>
                                        </p:tgtEl>
                                        <p:attrNameLst>
                                          <p:attrName>ppt_x</p:attrName>
                                          <p:attrName>ppt_y</p:attrName>
                                        </p:attrNameLst>
                                      </p:cBhvr>
                                      <p:rCtr x="35764" y="4259"/>
                                    </p:animMotion>
                                  </p:childTnLst>
                                </p:cTn>
                              </p:par>
                              <p:par>
                                <p:cTn id="77" presetID="1" presetClass="exit" presetSubtype="0" fill="hold" grpId="3" nodeType="withEffect">
                                  <p:stCondLst>
                                    <p:cond delay="8000"/>
                                  </p:stCondLst>
                                  <p:childTnLst>
                                    <p:set>
                                      <p:cBhvr>
                                        <p:cTn id="78" dur="1" fill="hold">
                                          <p:stCondLst>
                                            <p:cond delay="0"/>
                                          </p:stCondLst>
                                        </p:cTn>
                                        <p:tgtEl>
                                          <p:spTgt spid="39"/>
                                        </p:tgtEl>
                                        <p:attrNameLst>
                                          <p:attrName>style.visibility</p:attrName>
                                        </p:attrNameLst>
                                      </p:cBhvr>
                                      <p:to>
                                        <p:strVal val="hidden"/>
                                      </p:to>
                                    </p:set>
                                  </p:childTnLst>
                                </p:cTn>
                              </p:par>
                              <p:par>
                                <p:cTn id="79" presetID="1" presetClass="entr" presetSubtype="0" fill="hold" grpId="0" nodeType="withEffect">
                                  <p:stCondLst>
                                    <p:cond delay="800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3" grpId="2" animBg="1"/>
      <p:bldP spid="23" grpId="3" animBg="1"/>
      <p:bldP spid="24" grpId="0" animBg="1"/>
      <p:bldP spid="25" grpId="0" animBg="1"/>
      <p:bldP spid="26" grpId="0"/>
      <p:bldP spid="27" grpId="0"/>
      <p:bldP spid="46" grpId="0"/>
      <p:bldP spid="35" grpId="0" animBg="1"/>
      <p:bldP spid="3" grpId="0"/>
      <p:bldP spid="33" grpId="0" animBg="1"/>
      <p:bldP spid="33" grpId="1" animBg="1"/>
      <p:bldP spid="33" grpId="2" animBg="1"/>
      <p:bldP spid="33" grpId="3" animBg="1"/>
      <p:bldP spid="36" grpId="0" animBg="1"/>
      <p:bldP spid="36" grpId="1" animBg="1"/>
      <p:bldP spid="36" grpId="2" animBg="1"/>
      <p:bldP spid="36" grpId="3" animBg="1"/>
      <p:bldP spid="38" grpId="0" animBg="1"/>
      <p:bldP spid="38" grpId="1" animBg="1"/>
      <p:bldP spid="38" grpId="2" animBg="1"/>
      <p:bldP spid="38" grpId="3" animBg="1"/>
      <p:bldP spid="39" grpId="0" animBg="1"/>
      <p:bldP spid="39" grpId="1" animBg="1"/>
      <p:bldP spid="39" grpId="2" animBg="1"/>
      <p:bldP spid="39" grpId="3" animBg="1"/>
      <p:bldP spid="41" grpId="0" animBg="1"/>
      <p:bldP spid="44" grpId="0" animBg="1"/>
      <p:bldP spid="45"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t>
            </a:r>
            <a:r>
              <a:rPr lang="en-US" dirty="0" smtClean="0"/>
              <a:t>Evaluation: VILLA</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20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608239589"/>
              </p:ext>
            </p:extLst>
          </p:nvPr>
        </p:nvGraphicFramePr>
        <p:xfrm>
          <a:off x="304800" y="1566861"/>
          <a:ext cx="8534400" cy="4910139"/>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villa perf"/>
          <p:cNvGrpSpPr/>
          <p:nvPr/>
        </p:nvGrpSpPr>
        <p:grpSpPr>
          <a:xfrm>
            <a:off x="5105400" y="1790996"/>
            <a:ext cx="2590800" cy="4195467"/>
            <a:chOff x="5105400" y="1443335"/>
            <a:chExt cx="2590800" cy="4195467"/>
          </a:xfrm>
        </p:grpSpPr>
        <p:cxnSp>
          <p:nvCxnSpPr>
            <p:cNvPr id="5" name="Straight Arrow Connector 4"/>
            <p:cNvCxnSpPr/>
            <p:nvPr/>
          </p:nvCxnSpPr>
          <p:spPr>
            <a:xfrm flipV="1">
              <a:off x="5105400" y="4452939"/>
              <a:ext cx="0" cy="1185863"/>
            </a:xfrm>
            <a:prstGeom prst="straightConnector1">
              <a:avLst/>
            </a:prstGeom>
            <a:ln w="34925" cap="rnd">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96200" y="1785939"/>
              <a:ext cx="0" cy="3852863"/>
            </a:xfrm>
            <a:prstGeom prst="straightConnector1">
              <a:avLst/>
            </a:prstGeom>
            <a:ln w="34925" cap="rnd">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sp>
          <p:nvSpPr>
            <p:cNvPr id="14" name="villa perf"/>
            <p:cNvSpPr txBox="1"/>
            <p:nvPr/>
          </p:nvSpPr>
          <p:spPr>
            <a:xfrm>
              <a:off x="5347778" y="4136515"/>
              <a:ext cx="1269899" cy="461665"/>
            </a:xfrm>
            <a:prstGeom prst="rect">
              <a:avLst/>
            </a:prstGeom>
            <a:noFill/>
          </p:spPr>
          <p:txBody>
            <a:bodyPr wrap="none" rtlCol="0">
              <a:spAutoFit/>
            </a:bodyPr>
            <a:lstStyle/>
            <a:p>
              <a:r>
                <a:rPr lang="en-US" sz="2400" b="1" dirty="0" err="1" smtClean="0">
                  <a:solidFill>
                    <a:srgbClr val="00B050"/>
                  </a:solidFill>
                  <a:latin typeface="+mj-lt"/>
                </a:rPr>
                <a:t>Avg</a:t>
              </a:r>
              <a:r>
                <a:rPr lang="en-US" sz="2400" b="1" dirty="0" smtClean="0">
                  <a:solidFill>
                    <a:srgbClr val="00B050"/>
                  </a:solidFill>
                  <a:latin typeface="+mj-lt"/>
                </a:rPr>
                <a:t>: 5%</a:t>
              </a:r>
            </a:p>
          </p:txBody>
        </p:sp>
        <p:sp>
          <p:nvSpPr>
            <p:cNvPr id="15" name="villa perf"/>
            <p:cNvSpPr txBox="1"/>
            <p:nvPr/>
          </p:nvSpPr>
          <p:spPr>
            <a:xfrm>
              <a:off x="6207010" y="1443335"/>
              <a:ext cx="1489190" cy="461665"/>
            </a:xfrm>
            <a:prstGeom prst="rect">
              <a:avLst/>
            </a:prstGeom>
            <a:noFill/>
          </p:spPr>
          <p:txBody>
            <a:bodyPr wrap="none" rtlCol="0">
              <a:spAutoFit/>
            </a:bodyPr>
            <a:lstStyle/>
            <a:p>
              <a:r>
                <a:rPr lang="en-US" sz="2400" b="1" dirty="0" smtClean="0">
                  <a:solidFill>
                    <a:srgbClr val="00B050"/>
                  </a:solidFill>
                  <a:latin typeface="+mj-lt"/>
                </a:rPr>
                <a:t>Max: 16%</a:t>
              </a:r>
            </a:p>
          </p:txBody>
        </p:sp>
      </p:grpSp>
      <p:sp>
        <p:nvSpPr>
          <p:cNvPr id="9" name="villa text"/>
          <p:cNvSpPr/>
          <p:nvPr/>
        </p:nvSpPr>
        <p:spPr>
          <a:xfrm>
            <a:off x="0" y="5090985"/>
            <a:ext cx="9144000" cy="1295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kern="0" dirty="0" smtClean="0">
                <a:solidFill>
                  <a:prstClr val="white"/>
                </a:solidFill>
                <a:latin typeface="Arial Rounded MT Bold" panose="020F0704030504030204" pitchFamily="34" charset="0"/>
              </a:rPr>
              <a:t>Caching hot data in DRAM using LISA </a:t>
            </a:r>
          </a:p>
          <a:p>
            <a:pPr lvl="0" algn="ctr">
              <a:defRPr/>
            </a:pPr>
            <a:r>
              <a:rPr lang="en-US" sz="3200" kern="0" dirty="0" smtClean="0">
                <a:solidFill>
                  <a:prstClr val="white"/>
                </a:solidFill>
                <a:latin typeface="Arial Rounded MT Bold" panose="020F0704030504030204" pitchFamily="34" charset="0"/>
              </a:rPr>
              <a:t>improves system performance</a:t>
            </a:r>
            <a:endParaRPr lang="en-US" sz="3200" kern="0" dirty="0">
              <a:solidFill>
                <a:prstClr val="white"/>
              </a:solidFill>
              <a:latin typeface="Arial Rounded MT Bold" panose="020F0704030504030204" pitchFamily="34" charset="0"/>
            </a:endParaRPr>
          </a:p>
        </p:txBody>
      </p:sp>
      <p:sp>
        <p:nvSpPr>
          <p:cNvPr id="18" name="TextBox 17"/>
          <p:cNvSpPr txBox="1"/>
          <p:nvPr/>
        </p:nvSpPr>
        <p:spPr>
          <a:xfrm>
            <a:off x="304800" y="1143000"/>
            <a:ext cx="7160678" cy="461665"/>
          </a:xfrm>
          <a:prstGeom prst="rect">
            <a:avLst/>
          </a:prstGeom>
          <a:noFill/>
        </p:spPr>
        <p:txBody>
          <a:bodyPr wrap="none" rtlCol="0">
            <a:spAutoFit/>
          </a:bodyPr>
          <a:lstStyle/>
          <a:p>
            <a:r>
              <a:rPr lang="en-US" sz="2400" dirty="0" smtClean="0"/>
              <a:t>50 quad-core workloads: memory-intensive benchmarks</a:t>
            </a:r>
            <a:endParaRPr lang="en-US" sz="2400" dirty="0"/>
          </a:p>
        </p:txBody>
      </p:sp>
    </p:spTree>
    <p:extLst>
      <p:ext uri="{BB962C8B-B14F-4D97-AF65-F5344CB8AC3E}">
        <p14:creationId xmlns:p14="http://schemas.microsoft.com/office/powerpoint/2010/main" val="26617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Arial Black" panose="020B0A04020102020204" pitchFamily="34" charset="0"/>
              </a:rPr>
              <a:t>3</a:t>
            </a:r>
            <a:r>
              <a:rPr lang="en-US" dirty="0">
                <a:solidFill>
                  <a:prstClr val="black"/>
                </a:solidFill>
              </a:rPr>
              <a:t>. Linked Precharge (LIP)</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21</a:t>
            </a:fld>
            <a:endParaRPr lang="en-US" dirty="0"/>
          </a:p>
        </p:txBody>
      </p:sp>
      <p:sp>
        <p:nvSpPr>
          <p:cNvPr id="5" name="Content Placeholder 2"/>
          <p:cNvSpPr txBox="1">
            <a:spLocks/>
          </p:cNvSpPr>
          <p:nvPr/>
        </p:nvSpPr>
        <p:spPr>
          <a:xfrm>
            <a:off x="265923" y="1287624"/>
            <a:ext cx="8586496" cy="4889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FF0000"/>
                </a:solidFill>
              </a:rPr>
              <a:t>Problem</a:t>
            </a:r>
            <a:r>
              <a:rPr lang="en-US" dirty="0" smtClean="0">
                <a:solidFill>
                  <a:srgbClr val="FF0000"/>
                </a:solidFill>
              </a:rPr>
              <a:t>: The precharge time is limited by the strength of one precharge unit</a:t>
            </a:r>
          </a:p>
          <a:p>
            <a:r>
              <a:rPr lang="en-US" b="1" u="sng" dirty="0" smtClean="0"/>
              <a:t>Linked Precharge (LIP)</a:t>
            </a:r>
            <a:r>
              <a:rPr lang="en-US" dirty="0" smtClean="0"/>
              <a:t>: </a:t>
            </a:r>
            <a:r>
              <a:rPr lang="en-US" dirty="0" smtClean="0">
                <a:solidFill>
                  <a:srgbClr val="064FBA"/>
                </a:solidFill>
              </a:rPr>
              <a:t>LISA </a:t>
            </a:r>
            <a:r>
              <a:rPr lang="en-US" dirty="0" err="1" smtClean="0">
                <a:solidFill>
                  <a:srgbClr val="064FBA"/>
                </a:solidFill>
              </a:rPr>
              <a:t>precharges</a:t>
            </a:r>
            <a:r>
              <a:rPr lang="en-US" dirty="0" smtClean="0">
                <a:solidFill>
                  <a:srgbClr val="064FBA"/>
                </a:solidFill>
              </a:rPr>
              <a:t> a subarray using multiple precharge units</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95" name="Rounded Rectangle 194"/>
          <p:cNvSpPr/>
          <p:nvPr/>
        </p:nvSpPr>
        <p:spPr>
          <a:xfrm>
            <a:off x="501524" y="4737825"/>
            <a:ext cx="322970" cy="607523"/>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196" name="Straight Connector 195"/>
          <p:cNvCxnSpPr>
            <a:endCxn id="227" idx="6"/>
          </p:cNvCxnSpPr>
          <p:nvPr/>
        </p:nvCxnSpPr>
        <p:spPr>
          <a:xfrm flipV="1">
            <a:off x="824494" y="4874985"/>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97" name="Straight Connector 196"/>
          <p:cNvCxnSpPr>
            <a:endCxn id="228" idx="6"/>
          </p:cNvCxnSpPr>
          <p:nvPr/>
        </p:nvCxnSpPr>
        <p:spPr>
          <a:xfrm flipV="1">
            <a:off x="824494" y="5208188"/>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198" name="Group 197"/>
          <p:cNvGrpSpPr/>
          <p:nvPr/>
        </p:nvGrpSpPr>
        <p:grpSpPr>
          <a:xfrm>
            <a:off x="961653" y="5437235"/>
            <a:ext cx="274320" cy="517424"/>
            <a:chOff x="7527818" y="3399502"/>
            <a:chExt cx="365760" cy="689898"/>
          </a:xfrm>
        </p:grpSpPr>
        <p:sp>
          <p:nvSpPr>
            <p:cNvPr id="199" name="Rounded Rectangle 198"/>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00" name="Group 199"/>
            <p:cNvGrpSpPr/>
            <p:nvPr/>
          </p:nvGrpSpPr>
          <p:grpSpPr>
            <a:xfrm>
              <a:off x="7596548" y="3446841"/>
              <a:ext cx="228300" cy="595221"/>
              <a:chOff x="6229860" y="2963660"/>
              <a:chExt cx="228300" cy="595221"/>
            </a:xfrm>
          </p:grpSpPr>
          <p:sp>
            <p:nvSpPr>
              <p:cNvPr id="201" name="Rounded Rectangle 200"/>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02" name="Rounded Rectangle 201"/>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03" name="Oval 202"/>
          <p:cNvSpPr/>
          <p:nvPr/>
        </p:nvSpPr>
        <p:spPr>
          <a:xfrm>
            <a:off x="961653"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04" name="Oval 203"/>
          <p:cNvSpPr/>
          <p:nvPr/>
        </p:nvSpPr>
        <p:spPr>
          <a:xfrm>
            <a:off x="961653"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05" name="Straight Connector 204"/>
          <p:cNvCxnSpPr>
            <a:stCxn id="203" idx="0"/>
            <a:endCxn id="199" idx="0"/>
          </p:cNvCxnSpPr>
          <p:nvPr/>
        </p:nvCxnSpPr>
        <p:spPr>
          <a:xfrm>
            <a:off x="1098813"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06" name="Group 205"/>
          <p:cNvGrpSpPr/>
          <p:nvPr/>
        </p:nvGrpSpPr>
        <p:grpSpPr>
          <a:xfrm>
            <a:off x="1518182" y="5437235"/>
            <a:ext cx="274320" cy="517424"/>
            <a:chOff x="7527818" y="3399502"/>
            <a:chExt cx="365760" cy="689898"/>
          </a:xfrm>
        </p:grpSpPr>
        <p:sp>
          <p:nvSpPr>
            <p:cNvPr id="207" name="Rounded Rectangle 206"/>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08" name="Group 207"/>
            <p:cNvGrpSpPr/>
            <p:nvPr/>
          </p:nvGrpSpPr>
          <p:grpSpPr>
            <a:xfrm>
              <a:off x="7596548" y="3446841"/>
              <a:ext cx="228300" cy="595221"/>
              <a:chOff x="6229860" y="2963660"/>
              <a:chExt cx="228300" cy="595221"/>
            </a:xfrm>
          </p:grpSpPr>
          <p:sp>
            <p:nvSpPr>
              <p:cNvPr id="209" name="Rounded Rectangle 208"/>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10" name="Rounded Rectangle 209"/>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11" name="Oval 210"/>
          <p:cNvSpPr/>
          <p:nvPr/>
        </p:nvSpPr>
        <p:spPr>
          <a:xfrm>
            <a:off x="1518182"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12" name="Oval 211"/>
          <p:cNvSpPr/>
          <p:nvPr/>
        </p:nvSpPr>
        <p:spPr>
          <a:xfrm>
            <a:off x="1518182"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13" name="Straight Connector 212"/>
          <p:cNvCxnSpPr>
            <a:stCxn id="211" idx="0"/>
            <a:endCxn id="207" idx="0"/>
          </p:cNvCxnSpPr>
          <p:nvPr/>
        </p:nvCxnSpPr>
        <p:spPr>
          <a:xfrm>
            <a:off x="1655342"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14" name="Group 213"/>
          <p:cNvGrpSpPr/>
          <p:nvPr/>
        </p:nvGrpSpPr>
        <p:grpSpPr>
          <a:xfrm>
            <a:off x="2074712" y="5437235"/>
            <a:ext cx="274320" cy="517424"/>
            <a:chOff x="7527818" y="3399502"/>
            <a:chExt cx="365760" cy="689898"/>
          </a:xfrm>
        </p:grpSpPr>
        <p:sp>
          <p:nvSpPr>
            <p:cNvPr id="215" name="Rounded Rectangle 214"/>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16" name="Group 215"/>
            <p:cNvGrpSpPr/>
            <p:nvPr/>
          </p:nvGrpSpPr>
          <p:grpSpPr>
            <a:xfrm>
              <a:off x="7596548" y="3446841"/>
              <a:ext cx="228300" cy="595221"/>
              <a:chOff x="6229860" y="2963660"/>
              <a:chExt cx="228300" cy="595221"/>
            </a:xfrm>
          </p:grpSpPr>
          <p:sp>
            <p:nvSpPr>
              <p:cNvPr id="217" name="Rounded Rectangle 216"/>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18" name="Rounded Rectangle 217"/>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19" name="Oval 218"/>
          <p:cNvSpPr/>
          <p:nvPr/>
        </p:nvSpPr>
        <p:spPr>
          <a:xfrm>
            <a:off x="2074712"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20" name="Oval 219"/>
          <p:cNvSpPr/>
          <p:nvPr/>
        </p:nvSpPr>
        <p:spPr>
          <a:xfrm>
            <a:off x="2074712"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21" name="Straight Connector 220"/>
          <p:cNvCxnSpPr>
            <a:stCxn id="219" idx="0"/>
            <a:endCxn id="215" idx="0"/>
          </p:cNvCxnSpPr>
          <p:nvPr/>
        </p:nvCxnSpPr>
        <p:spPr>
          <a:xfrm>
            <a:off x="2211872"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22" name="Group 221"/>
          <p:cNvGrpSpPr/>
          <p:nvPr/>
        </p:nvGrpSpPr>
        <p:grpSpPr>
          <a:xfrm>
            <a:off x="2631241" y="5437235"/>
            <a:ext cx="274320" cy="517424"/>
            <a:chOff x="7527818" y="3399502"/>
            <a:chExt cx="365760" cy="689898"/>
          </a:xfrm>
        </p:grpSpPr>
        <p:sp>
          <p:nvSpPr>
            <p:cNvPr id="223" name="Rounded Rectangle 222"/>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24" name="Group 223"/>
            <p:cNvGrpSpPr/>
            <p:nvPr/>
          </p:nvGrpSpPr>
          <p:grpSpPr>
            <a:xfrm>
              <a:off x="7596548" y="3446841"/>
              <a:ext cx="228300" cy="595221"/>
              <a:chOff x="6229860" y="2963660"/>
              <a:chExt cx="228300" cy="595221"/>
            </a:xfrm>
          </p:grpSpPr>
          <p:sp>
            <p:nvSpPr>
              <p:cNvPr id="225" name="Rounded Rectangle 224"/>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26" name="Rounded Rectangle 225"/>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27" name="Oval 226"/>
          <p:cNvSpPr/>
          <p:nvPr/>
        </p:nvSpPr>
        <p:spPr>
          <a:xfrm>
            <a:off x="2631241"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28" name="Oval 227"/>
          <p:cNvSpPr/>
          <p:nvPr/>
        </p:nvSpPr>
        <p:spPr>
          <a:xfrm>
            <a:off x="2631241"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29" name="Straight Connector 228"/>
          <p:cNvCxnSpPr>
            <a:stCxn id="227" idx="0"/>
            <a:endCxn id="223" idx="0"/>
          </p:cNvCxnSpPr>
          <p:nvPr/>
        </p:nvCxnSpPr>
        <p:spPr>
          <a:xfrm>
            <a:off x="2768401"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30" name="subarray"/>
          <p:cNvGrpSpPr/>
          <p:nvPr/>
        </p:nvGrpSpPr>
        <p:grpSpPr>
          <a:xfrm>
            <a:off x="4722692" y="3317783"/>
            <a:ext cx="2404037" cy="1216834"/>
            <a:chOff x="5247599" y="2133191"/>
            <a:chExt cx="3205383" cy="1622445"/>
          </a:xfrm>
        </p:grpSpPr>
        <p:sp>
          <p:nvSpPr>
            <p:cNvPr id="231" name="Rounded Rectangle 230"/>
            <p:cNvSpPr/>
            <p:nvPr/>
          </p:nvSpPr>
          <p:spPr>
            <a:xfrm>
              <a:off x="5247599" y="2133191"/>
              <a:ext cx="430627" cy="810030"/>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232" name="Straight Connector 231"/>
            <p:cNvCxnSpPr>
              <a:endCxn id="240" idx="6"/>
            </p:cNvCxnSpPr>
            <p:nvPr/>
          </p:nvCxnSpPr>
          <p:spPr>
            <a:xfrm flipV="1">
              <a:off x="5678226" y="231607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33" name="Straight Connector 232"/>
            <p:cNvCxnSpPr>
              <a:endCxn id="241" idx="6"/>
            </p:cNvCxnSpPr>
            <p:nvPr/>
          </p:nvCxnSpPr>
          <p:spPr>
            <a:xfrm flipV="1">
              <a:off x="5678226" y="276034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234" name="Group 233"/>
            <p:cNvGrpSpPr/>
            <p:nvPr/>
          </p:nvGrpSpPr>
          <p:grpSpPr>
            <a:xfrm>
              <a:off x="5861105" y="2133191"/>
              <a:ext cx="365760" cy="1622445"/>
              <a:chOff x="5861105" y="2133191"/>
              <a:chExt cx="365760" cy="1622445"/>
            </a:xfrm>
          </p:grpSpPr>
          <p:grpSp>
            <p:nvGrpSpPr>
              <p:cNvPr id="262" name="Group 261"/>
              <p:cNvGrpSpPr/>
              <p:nvPr/>
            </p:nvGrpSpPr>
            <p:grpSpPr>
              <a:xfrm>
                <a:off x="5861105" y="3065738"/>
                <a:ext cx="365760" cy="689898"/>
                <a:chOff x="7527818" y="3399502"/>
                <a:chExt cx="365760" cy="689898"/>
              </a:xfrm>
            </p:grpSpPr>
            <p:sp>
              <p:nvSpPr>
                <p:cNvPr id="266" name="Rounded Rectangle 26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67" name="Group 266"/>
                <p:cNvGrpSpPr/>
                <p:nvPr/>
              </p:nvGrpSpPr>
              <p:grpSpPr>
                <a:xfrm>
                  <a:off x="7596548" y="3446841"/>
                  <a:ext cx="228300" cy="595221"/>
                  <a:chOff x="6229860" y="2963660"/>
                  <a:chExt cx="228300" cy="595221"/>
                </a:xfrm>
              </p:grpSpPr>
              <p:sp>
                <p:nvSpPr>
                  <p:cNvPr id="268" name="Rounded Rectangle 26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69" name="Rounded Rectangle 26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63" name="Straight Connector 262"/>
              <p:cNvCxnSpPr>
                <a:stCxn id="264" idx="0"/>
                <a:endCxn id="266"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64" name="Oval 26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65" name="Oval 26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35" name="Group 234"/>
            <p:cNvGrpSpPr/>
            <p:nvPr/>
          </p:nvGrpSpPr>
          <p:grpSpPr>
            <a:xfrm>
              <a:off x="6603144" y="2133191"/>
              <a:ext cx="365760" cy="1622445"/>
              <a:chOff x="5861105" y="2133191"/>
              <a:chExt cx="365760" cy="1622445"/>
            </a:xfrm>
          </p:grpSpPr>
          <p:grpSp>
            <p:nvGrpSpPr>
              <p:cNvPr id="254" name="Group 253"/>
              <p:cNvGrpSpPr/>
              <p:nvPr/>
            </p:nvGrpSpPr>
            <p:grpSpPr>
              <a:xfrm>
                <a:off x="5861105" y="3065738"/>
                <a:ext cx="365760" cy="689898"/>
                <a:chOff x="7527818" y="3399502"/>
                <a:chExt cx="365760" cy="689898"/>
              </a:xfrm>
            </p:grpSpPr>
            <p:sp>
              <p:nvSpPr>
                <p:cNvPr id="258" name="Rounded Rectangle 25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59" name="Group 258"/>
                <p:cNvGrpSpPr/>
                <p:nvPr/>
              </p:nvGrpSpPr>
              <p:grpSpPr>
                <a:xfrm>
                  <a:off x="7596548" y="3446841"/>
                  <a:ext cx="228300" cy="595221"/>
                  <a:chOff x="6229860" y="2963660"/>
                  <a:chExt cx="228300" cy="595221"/>
                </a:xfrm>
              </p:grpSpPr>
              <p:sp>
                <p:nvSpPr>
                  <p:cNvPr id="260" name="Rounded Rectangle 25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61" name="Rounded Rectangle 26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55" name="Straight Connector 254"/>
              <p:cNvCxnSpPr>
                <a:stCxn id="256" idx="0"/>
                <a:endCxn id="258"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56" name="Oval 255"/>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57" name="Oval 256"/>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36" name="Group 235"/>
            <p:cNvGrpSpPr/>
            <p:nvPr/>
          </p:nvGrpSpPr>
          <p:grpSpPr>
            <a:xfrm>
              <a:off x="7345183" y="2133191"/>
              <a:ext cx="365760" cy="1622445"/>
              <a:chOff x="5861105" y="2133191"/>
              <a:chExt cx="365760" cy="1622445"/>
            </a:xfrm>
          </p:grpSpPr>
          <p:grpSp>
            <p:nvGrpSpPr>
              <p:cNvPr id="246" name="Group 245"/>
              <p:cNvGrpSpPr/>
              <p:nvPr/>
            </p:nvGrpSpPr>
            <p:grpSpPr>
              <a:xfrm>
                <a:off x="5861105" y="3065738"/>
                <a:ext cx="365760" cy="689898"/>
                <a:chOff x="7527818" y="3399502"/>
                <a:chExt cx="365760" cy="689898"/>
              </a:xfrm>
            </p:grpSpPr>
            <p:sp>
              <p:nvSpPr>
                <p:cNvPr id="250" name="Rounded Rectangle 24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51" name="Group 250"/>
                <p:cNvGrpSpPr/>
                <p:nvPr/>
              </p:nvGrpSpPr>
              <p:grpSpPr>
                <a:xfrm>
                  <a:off x="7596548" y="3446841"/>
                  <a:ext cx="228300" cy="595221"/>
                  <a:chOff x="6229860" y="2963660"/>
                  <a:chExt cx="228300" cy="595221"/>
                </a:xfrm>
              </p:grpSpPr>
              <p:sp>
                <p:nvSpPr>
                  <p:cNvPr id="252" name="Rounded Rectangle 25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53" name="Rounded Rectangle 25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47" name="Straight Connector 246"/>
              <p:cNvCxnSpPr>
                <a:stCxn id="248" idx="0"/>
                <a:endCxn id="250"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48" name="Oval 247"/>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49" name="Oval 248"/>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37" name="Group 236"/>
            <p:cNvGrpSpPr/>
            <p:nvPr/>
          </p:nvGrpSpPr>
          <p:grpSpPr>
            <a:xfrm>
              <a:off x="8087222" y="2133191"/>
              <a:ext cx="365760" cy="1622445"/>
              <a:chOff x="5861105" y="2133191"/>
              <a:chExt cx="365760" cy="1622445"/>
            </a:xfrm>
          </p:grpSpPr>
          <p:grpSp>
            <p:nvGrpSpPr>
              <p:cNvPr id="238" name="Group 237"/>
              <p:cNvGrpSpPr/>
              <p:nvPr/>
            </p:nvGrpSpPr>
            <p:grpSpPr>
              <a:xfrm>
                <a:off x="5861105" y="3065738"/>
                <a:ext cx="365760" cy="689898"/>
                <a:chOff x="7527818" y="3399502"/>
                <a:chExt cx="365760" cy="689898"/>
              </a:xfrm>
            </p:grpSpPr>
            <p:sp>
              <p:nvSpPr>
                <p:cNvPr id="242" name="Rounded Rectangle 24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43" name="Group 242"/>
                <p:cNvGrpSpPr/>
                <p:nvPr/>
              </p:nvGrpSpPr>
              <p:grpSpPr>
                <a:xfrm>
                  <a:off x="7596548" y="3446841"/>
                  <a:ext cx="228300" cy="595221"/>
                  <a:chOff x="6229860" y="2963660"/>
                  <a:chExt cx="228300" cy="595221"/>
                </a:xfrm>
              </p:grpSpPr>
              <p:sp>
                <p:nvSpPr>
                  <p:cNvPr id="244" name="Rounded Rectangle 24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45" name="Rounded Rectangle 24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39" name="Straight Connector 238"/>
              <p:cNvCxnSpPr>
                <a:stCxn id="240" idx="0"/>
                <a:endCxn id="242"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40" name="Oval 239"/>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41" name="Oval 240"/>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grpSp>
        <p:nvGrpSpPr>
          <p:cNvPr id="270" name="subarray"/>
          <p:cNvGrpSpPr/>
          <p:nvPr/>
        </p:nvGrpSpPr>
        <p:grpSpPr>
          <a:xfrm>
            <a:off x="501524" y="3322525"/>
            <a:ext cx="2404037" cy="1216834"/>
            <a:chOff x="5247599" y="2133191"/>
            <a:chExt cx="3205383" cy="1622445"/>
          </a:xfrm>
        </p:grpSpPr>
        <p:sp>
          <p:nvSpPr>
            <p:cNvPr id="271" name="Rounded Rectangle 270"/>
            <p:cNvSpPr/>
            <p:nvPr/>
          </p:nvSpPr>
          <p:spPr>
            <a:xfrm>
              <a:off x="5247599" y="2133191"/>
              <a:ext cx="430627" cy="810030"/>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272" name="Straight Connector 271"/>
            <p:cNvCxnSpPr>
              <a:endCxn id="280" idx="6"/>
            </p:cNvCxnSpPr>
            <p:nvPr/>
          </p:nvCxnSpPr>
          <p:spPr>
            <a:xfrm flipV="1">
              <a:off x="5678226" y="231607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73" name="Straight Connector 272"/>
            <p:cNvCxnSpPr>
              <a:endCxn id="281" idx="6"/>
            </p:cNvCxnSpPr>
            <p:nvPr/>
          </p:nvCxnSpPr>
          <p:spPr>
            <a:xfrm flipV="1">
              <a:off x="5678226" y="276034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274" name="Group 273"/>
            <p:cNvGrpSpPr/>
            <p:nvPr/>
          </p:nvGrpSpPr>
          <p:grpSpPr>
            <a:xfrm>
              <a:off x="5861105" y="2133191"/>
              <a:ext cx="365760" cy="1622445"/>
              <a:chOff x="5861105" y="2133191"/>
              <a:chExt cx="365760" cy="1622445"/>
            </a:xfrm>
          </p:grpSpPr>
          <p:grpSp>
            <p:nvGrpSpPr>
              <p:cNvPr id="302" name="Group 301"/>
              <p:cNvGrpSpPr/>
              <p:nvPr/>
            </p:nvGrpSpPr>
            <p:grpSpPr>
              <a:xfrm>
                <a:off x="5861105" y="3065738"/>
                <a:ext cx="365760" cy="689898"/>
                <a:chOff x="7527818" y="3399502"/>
                <a:chExt cx="365760" cy="689898"/>
              </a:xfrm>
            </p:grpSpPr>
            <p:sp>
              <p:nvSpPr>
                <p:cNvPr id="306" name="Rounded Rectangle 30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07" name="Group 306"/>
                <p:cNvGrpSpPr/>
                <p:nvPr/>
              </p:nvGrpSpPr>
              <p:grpSpPr>
                <a:xfrm>
                  <a:off x="7596548" y="3446841"/>
                  <a:ext cx="228300" cy="595221"/>
                  <a:chOff x="6229860" y="2963660"/>
                  <a:chExt cx="228300" cy="595221"/>
                </a:xfrm>
              </p:grpSpPr>
              <p:sp>
                <p:nvSpPr>
                  <p:cNvPr id="308" name="Rounded Rectangle 30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09" name="Rounded Rectangle 30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303" name="Straight Connector 302"/>
              <p:cNvCxnSpPr>
                <a:stCxn id="304" idx="0"/>
                <a:endCxn id="306"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304" name="Oval 30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05" name="Oval 30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75" name="Group 274"/>
            <p:cNvGrpSpPr/>
            <p:nvPr/>
          </p:nvGrpSpPr>
          <p:grpSpPr>
            <a:xfrm>
              <a:off x="6603144" y="2133191"/>
              <a:ext cx="365760" cy="1622445"/>
              <a:chOff x="5861105" y="2133191"/>
              <a:chExt cx="365760" cy="1622445"/>
            </a:xfrm>
          </p:grpSpPr>
          <p:grpSp>
            <p:nvGrpSpPr>
              <p:cNvPr id="294" name="Group 293"/>
              <p:cNvGrpSpPr/>
              <p:nvPr/>
            </p:nvGrpSpPr>
            <p:grpSpPr>
              <a:xfrm>
                <a:off x="5861105" y="3065738"/>
                <a:ext cx="365760" cy="689898"/>
                <a:chOff x="7527818" y="3399502"/>
                <a:chExt cx="365760" cy="689898"/>
              </a:xfrm>
            </p:grpSpPr>
            <p:sp>
              <p:nvSpPr>
                <p:cNvPr id="298" name="Rounded Rectangle 29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99" name="Group 298"/>
                <p:cNvGrpSpPr/>
                <p:nvPr/>
              </p:nvGrpSpPr>
              <p:grpSpPr>
                <a:xfrm>
                  <a:off x="7596548" y="3446841"/>
                  <a:ext cx="228300" cy="595221"/>
                  <a:chOff x="6229860" y="2963660"/>
                  <a:chExt cx="228300" cy="595221"/>
                </a:xfrm>
              </p:grpSpPr>
              <p:sp>
                <p:nvSpPr>
                  <p:cNvPr id="300" name="Rounded Rectangle 29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01" name="Rounded Rectangle 30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95" name="Straight Connector 294"/>
              <p:cNvCxnSpPr>
                <a:stCxn id="296" idx="0"/>
                <a:endCxn id="298"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96" name="Oval 295"/>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97" name="Oval 296"/>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76" name="Group 275"/>
            <p:cNvGrpSpPr/>
            <p:nvPr/>
          </p:nvGrpSpPr>
          <p:grpSpPr>
            <a:xfrm>
              <a:off x="7345183" y="2133191"/>
              <a:ext cx="365760" cy="1622445"/>
              <a:chOff x="5861105" y="2133191"/>
              <a:chExt cx="365760" cy="1622445"/>
            </a:xfrm>
          </p:grpSpPr>
          <p:grpSp>
            <p:nvGrpSpPr>
              <p:cNvPr id="286" name="Group 285"/>
              <p:cNvGrpSpPr/>
              <p:nvPr/>
            </p:nvGrpSpPr>
            <p:grpSpPr>
              <a:xfrm>
                <a:off x="5861105" y="3065738"/>
                <a:ext cx="365760" cy="689898"/>
                <a:chOff x="7527818" y="3399502"/>
                <a:chExt cx="365760" cy="689898"/>
              </a:xfrm>
            </p:grpSpPr>
            <p:sp>
              <p:nvSpPr>
                <p:cNvPr id="290" name="Rounded Rectangle 28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91" name="Group 290"/>
                <p:cNvGrpSpPr/>
                <p:nvPr/>
              </p:nvGrpSpPr>
              <p:grpSpPr>
                <a:xfrm>
                  <a:off x="7596548" y="3446841"/>
                  <a:ext cx="228300" cy="595221"/>
                  <a:chOff x="6229860" y="2963660"/>
                  <a:chExt cx="228300" cy="595221"/>
                </a:xfrm>
              </p:grpSpPr>
              <p:sp>
                <p:nvSpPr>
                  <p:cNvPr id="292" name="Rounded Rectangle 29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93" name="Rounded Rectangle 29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87" name="Straight Connector 286"/>
              <p:cNvCxnSpPr>
                <a:stCxn id="288" idx="0"/>
                <a:endCxn id="290"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88" name="Oval 287"/>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89" name="Oval 288"/>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77" name="Group 276"/>
            <p:cNvGrpSpPr/>
            <p:nvPr/>
          </p:nvGrpSpPr>
          <p:grpSpPr>
            <a:xfrm>
              <a:off x="8087222" y="2133191"/>
              <a:ext cx="365760" cy="1622445"/>
              <a:chOff x="5861105" y="2133191"/>
              <a:chExt cx="365760" cy="1622445"/>
            </a:xfrm>
          </p:grpSpPr>
          <p:grpSp>
            <p:nvGrpSpPr>
              <p:cNvPr id="278" name="Group 277"/>
              <p:cNvGrpSpPr/>
              <p:nvPr/>
            </p:nvGrpSpPr>
            <p:grpSpPr>
              <a:xfrm>
                <a:off x="5861105" y="3065738"/>
                <a:ext cx="365760" cy="689898"/>
                <a:chOff x="7527818" y="3399502"/>
                <a:chExt cx="365760" cy="689898"/>
              </a:xfrm>
            </p:grpSpPr>
            <p:sp>
              <p:nvSpPr>
                <p:cNvPr id="282" name="Rounded Rectangle 28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83" name="Group 282"/>
                <p:cNvGrpSpPr/>
                <p:nvPr/>
              </p:nvGrpSpPr>
              <p:grpSpPr>
                <a:xfrm>
                  <a:off x="7596548" y="3446841"/>
                  <a:ext cx="228300" cy="595221"/>
                  <a:chOff x="6229860" y="2963660"/>
                  <a:chExt cx="228300" cy="595221"/>
                </a:xfrm>
              </p:grpSpPr>
              <p:sp>
                <p:nvSpPr>
                  <p:cNvPr id="284" name="Rounded Rectangle 28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85" name="Rounded Rectangle 28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79" name="Straight Connector 278"/>
              <p:cNvCxnSpPr>
                <a:stCxn id="280" idx="0"/>
                <a:endCxn id="282"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80" name="Oval 279"/>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81" name="Oval 280"/>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grpSp>
        <p:nvGrpSpPr>
          <p:cNvPr id="311" name="Group 310"/>
          <p:cNvGrpSpPr/>
          <p:nvPr/>
        </p:nvGrpSpPr>
        <p:grpSpPr>
          <a:xfrm>
            <a:off x="1134177" y="5147915"/>
            <a:ext cx="3441781" cy="670049"/>
            <a:chOff x="1512236" y="5544955"/>
            <a:chExt cx="4589041" cy="893398"/>
          </a:xfrm>
        </p:grpSpPr>
        <p:grpSp>
          <p:nvGrpSpPr>
            <p:cNvPr id="312" name="Group 311"/>
            <p:cNvGrpSpPr/>
            <p:nvPr/>
          </p:nvGrpSpPr>
          <p:grpSpPr>
            <a:xfrm>
              <a:off x="1512236" y="5626100"/>
              <a:ext cx="2570125" cy="812253"/>
              <a:chOff x="1512236" y="5626100"/>
              <a:chExt cx="2570125" cy="812253"/>
            </a:xfrm>
          </p:grpSpPr>
          <p:sp>
            <p:nvSpPr>
              <p:cNvPr id="314" name="Freeform 313"/>
              <p:cNvSpPr/>
              <p:nvPr/>
            </p:nvSpPr>
            <p:spPr>
              <a:xfrm>
                <a:off x="375920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15" name="Freeform 314"/>
              <p:cNvSpPr/>
              <p:nvPr/>
            </p:nvSpPr>
            <p:spPr>
              <a:xfrm>
                <a:off x="300924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16" name="Freeform 315"/>
              <p:cNvSpPr/>
              <p:nvPr/>
            </p:nvSpPr>
            <p:spPr>
              <a:xfrm>
                <a:off x="2262488"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17" name="Freeform 316"/>
              <p:cNvSpPr/>
              <p:nvPr/>
            </p:nvSpPr>
            <p:spPr>
              <a:xfrm>
                <a:off x="1512236"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grpSp>
        <p:sp>
          <p:nvSpPr>
            <p:cNvPr id="313" name="ref1"/>
            <p:cNvSpPr/>
            <p:nvPr/>
          </p:nvSpPr>
          <p:spPr>
            <a:xfrm>
              <a:off x="3877536" y="5544955"/>
              <a:ext cx="2223741" cy="374766"/>
            </a:xfrm>
            <a:prstGeom prst="roundRect">
              <a:avLst/>
            </a:prstGeom>
            <a:no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Tw Cen MT"/>
                </a:rPr>
                <a:t>Precharging</a:t>
              </a:r>
            </a:p>
          </p:txBody>
        </p:sp>
      </p:grpSp>
      <p:sp>
        <p:nvSpPr>
          <p:cNvPr id="318" name="Rounded Rectangle 317"/>
          <p:cNvSpPr/>
          <p:nvPr/>
        </p:nvSpPr>
        <p:spPr>
          <a:xfrm>
            <a:off x="4722692" y="4776208"/>
            <a:ext cx="322970" cy="607523"/>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319" name="Straight Connector 318"/>
          <p:cNvCxnSpPr>
            <a:endCxn id="350" idx="6"/>
          </p:cNvCxnSpPr>
          <p:nvPr/>
        </p:nvCxnSpPr>
        <p:spPr>
          <a:xfrm flipV="1">
            <a:off x="5045662" y="4913369"/>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20" name="Straight Connector 319"/>
          <p:cNvCxnSpPr>
            <a:endCxn id="351" idx="6"/>
          </p:cNvCxnSpPr>
          <p:nvPr/>
        </p:nvCxnSpPr>
        <p:spPr>
          <a:xfrm flipV="1">
            <a:off x="5045662" y="5246571"/>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321" name="Group 320"/>
          <p:cNvGrpSpPr/>
          <p:nvPr/>
        </p:nvGrpSpPr>
        <p:grpSpPr>
          <a:xfrm>
            <a:off x="5182821" y="5475619"/>
            <a:ext cx="274320" cy="517424"/>
            <a:chOff x="7527818" y="3399502"/>
            <a:chExt cx="365760" cy="689898"/>
          </a:xfrm>
        </p:grpSpPr>
        <p:sp>
          <p:nvSpPr>
            <p:cNvPr id="322" name="Rounded Rectangle 32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23" name="Group 322"/>
            <p:cNvGrpSpPr/>
            <p:nvPr/>
          </p:nvGrpSpPr>
          <p:grpSpPr>
            <a:xfrm>
              <a:off x="7596548" y="3446841"/>
              <a:ext cx="228300" cy="595221"/>
              <a:chOff x="6229860" y="2963660"/>
              <a:chExt cx="228300" cy="595221"/>
            </a:xfrm>
          </p:grpSpPr>
          <p:sp>
            <p:nvSpPr>
              <p:cNvPr id="324" name="Rounded Rectangle 32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25" name="Rounded Rectangle 32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26" name="Oval 325"/>
          <p:cNvSpPr/>
          <p:nvPr/>
        </p:nvSpPr>
        <p:spPr>
          <a:xfrm>
            <a:off x="5182821"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27" name="Oval 326"/>
          <p:cNvSpPr/>
          <p:nvPr/>
        </p:nvSpPr>
        <p:spPr>
          <a:xfrm>
            <a:off x="5182821"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28" name="Straight Connector 327"/>
          <p:cNvCxnSpPr>
            <a:stCxn id="326" idx="0"/>
            <a:endCxn id="322" idx="0"/>
          </p:cNvCxnSpPr>
          <p:nvPr/>
        </p:nvCxnSpPr>
        <p:spPr>
          <a:xfrm>
            <a:off x="5319981"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329" name="Group 328"/>
          <p:cNvGrpSpPr/>
          <p:nvPr/>
        </p:nvGrpSpPr>
        <p:grpSpPr>
          <a:xfrm>
            <a:off x="5739350" y="5475619"/>
            <a:ext cx="274320" cy="517424"/>
            <a:chOff x="7527818" y="3399502"/>
            <a:chExt cx="365760" cy="689898"/>
          </a:xfrm>
        </p:grpSpPr>
        <p:sp>
          <p:nvSpPr>
            <p:cNvPr id="330" name="Rounded Rectangle 32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31" name="Group 330"/>
            <p:cNvGrpSpPr/>
            <p:nvPr/>
          </p:nvGrpSpPr>
          <p:grpSpPr>
            <a:xfrm>
              <a:off x="7596548" y="3446841"/>
              <a:ext cx="228300" cy="595221"/>
              <a:chOff x="6229860" y="2963660"/>
              <a:chExt cx="228300" cy="595221"/>
            </a:xfrm>
          </p:grpSpPr>
          <p:sp>
            <p:nvSpPr>
              <p:cNvPr id="332" name="Rounded Rectangle 33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33" name="Rounded Rectangle 33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34" name="Oval 333"/>
          <p:cNvSpPr/>
          <p:nvPr/>
        </p:nvSpPr>
        <p:spPr>
          <a:xfrm>
            <a:off x="5739350"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35" name="Oval 334"/>
          <p:cNvSpPr/>
          <p:nvPr/>
        </p:nvSpPr>
        <p:spPr>
          <a:xfrm>
            <a:off x="5739350"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36" name="Straight Connector 335"/>
          <p:cNvCxnSpPr>
            <a:stCxn id="334" idx="0"/>
            <a:endCxn id="330" idx="0"/>
          </p:cNvCxnSpPr>
          <p:nvPr/>
        </p:nvCxnSpPr>
        <p:spPr>
          <a:xfrm>
            <a:off x="5876510"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337" name="Group 336"/>
          <p:cNvGrpSpPr/>
          <p:nvPr/>
        </p:nvGrpSpPr>
        <p:grpSpPr>
          <a:xfrm>
            <a:off x="6295880" y="5475619"/>
            <a:ext cx="274320" cy="517424"/>
            <a:chOff x="7527818" y="3399502"/>
            <a:chExt cx="365760" cy="689898"/>
          </a:xfrm>
        </p:grpSpPr>
        <p:sp>
          <p:nvSpPr>
            <p:cNvPr id="338" name="Rounded Rectangle 33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39" name="Group 338"/>
            <p:cNvGrpSpPr/>
            <p:nvPr/>
          </p:nvGrpSpPr>
          <p:grpSpPr>
            <a:xfrm>
              <a:off x="7596548" y="3446841"/>
              <a:ext cx="228300" cy="595221"/>
              <a:chOff x="6229860" y="2963660"/>
              <a:chExt cx="228300" cy="595221"/>
            </a:xfrm>
          </p:grpSpPr>
          <p:sp>
            <p:nvSpPr>
              <p:cNvPr id="340" name="Rounded Rectangle 33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41" name="Rounded Rectangle 34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42" name="Oval 341"/>
          <p:cNvSpPr/>
          <p:nvPr/>
        </p:nvSpPr>
        <p:spPr>
          <a:xfrm>
            <a:off x="6295880"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43" name="Oval 342"/>
          <p:cNvSpPr/>
          <p:nvPr/>
        </p:nvSpPr>
        <p:spPr>
          <a:xfrm>
            <a:off x="6295880"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44" name="Straight Connector 343"/>
          <p:cNvCxnSpPr>
            <a:stCxn id="342" idx="0"/>
            <a:endCxn id="338" idx="0"/>
          </p:cNvCxnSpPr>
          <p:nvPr/>
        </p:nvCxnSpPr>
        <p:spPr>
          <a:xfrm>
            <a:off x="6433040"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345" name="Group 344"/>
          <p:cNvGrpSpPr/>
          <p:nvPr/>
        </p:nvGrpSpPr>
        <p:grpSpPr>
          <a:xfrm>
            <a:off x="6852409" y="5475619"/>
            <a:ext cx="274320" cy="517424"/>
            <a:chOff x="7527818" y="3399502"/>
            <a:chExt cx="365760" cy="689898"/>
          </a:xfrm>
        </p:grpSpPr>
        <p:sp>
          <p:nvSpPr>
            <p:cNvPr id="346" name="Rounded Rectangle 34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47" name="Group 346"/>
            <p:cNvGrpSpPr/>
            <p:nvPr/>
          </p:nvGrpSpPr>
          <p:grpSpPr>
            <a:xfrm>
              <a:off x="7596548" y="3446841"/>
              <a:ext cx="228300" cy="595221"/>
              <a:chOff x="6229860" y="2963660"/>
              <a:chExt cx="228300" cy="595221"/>
            </a:xfrm>
          </p:grpSpPr>
          <p:sp>
            <p:nvSpPr>
              <p:cNvPr id="348" name="Rounded Rectangle 34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49" name="Rounded Rectangle 34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50" name="Oval 349"/>
          <p:cNvSpPr/>
          <p:nvPr/>
        </p:nvSpPr>
        <p:spPr>
          <a:xfrm>
            <a:off x="6852409"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51" name="Oval 350"/>
          <p:cNvSpPr/>
          <p:nvPr/>
        </p:nvSpPr>
        <p:spPr>
          <a:xfrm>
            <a:off x="6852409"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52" name="Straight Connector 351"/>
          <p:cNvCxnSpPr>
            <a:stCxn id="350" idx="0"/>
            <a:endCxn id="346" idx="0"/>
          </p:cNvCxnSpPr>
          <p:nvPr/>
        </p:nvCxnSpPr>
        <p:spPr>
          <a:xfrm>
            <a:off x="6989569"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sp>
        <p:nvSpPr>
          <p:cNvPr id="353" name="ref1"/>
          <p:cNvSpPr/>
          <p:nvPr/>
        </p:nvSpPr>
        <p:spPr>
          <a:xfrm>
            <a:off x="7086454" y="4817683"/>
            <a:ext cx="1729997" cy="281075"/>
          </a:xfrm>
          <a:prstGeom prst="roundRect">
            <a:avLst/>
          </a:prstGeom>
          <a:no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B0F0"/>
                </a:solidFill>
                <a:effectLst/>
                <a:uLnTx/>
                <a:uFillTx/>
                <a:latin typeface="Calibri"/>
                <a:cs typeface="Tw Cen MT"/>
              </a:rPr>
              <a:t>Activated row</a:t>
            </a:r>
          </a:p>
        </p:txBody>
      </p:sp>
      <p:grpSp>
        <p:nvGrpSpPr>
          <p:cNvPr id="194" name="closed iso"/>
          <p:cNvGrpSpPr/>
          <p:nvPr/>
        </p:nvGrpSpPr>
        <p:grpSpPr>
          <a:xfrm>
            <a:off x="4964479" y="4481110"/>
            <a:ext cx="2243432" cy="310138"/>
            <a:chOff x="6235520" y="3801189"/>
            <a:chExt cx="1648889" cy="467501"/>
          </a:xfrm>
        </p:grpSpPr>
        <p:sp>
          <p:nvSpPr>
            <p:cNvPr id="383" name="iso highlight"/>
            <p:cNvSpPr/>
            <p:nvPr/>
          </p:nvSpPr>
          <p:spPr>
            <a:xfrm>
              <a:off x="6235520" y="3820259"/>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p:cNvGrpSpPr/>
            <p:nvPr/>
          </p:nvGrpSpPr>
          <p:grpSpPr>
            <a:xfrm>
              <a:off x="6495645" y="3805186"/>
              <a:ext cx="2327" cy="462341"/>
              <a:chOff x="2211208" y="3911669"/>
              <a:chExt cx="2327" cy="462341"/>
            </a:xfrm>
          </p:grpSpPr>
          <p:cxnSp>
            <p:nvCxnSpPr>
              <p:cNvPr id="399" name="Straight Connector 398"/>
              <p:cNvCxnSpPr/>
              <p:nvPr/>
            </p:nvCxnSpPr>
            <p:spPr>
              <a:xfrm>
                <a:off x="2212371"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2211208"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a:off x="6905534" y="3806349"/>
              <a:ext cx="2327" cy="462341"/>
              <a:chOff x="2204374" y="3911669"/>
              <a:chExt cx="2327" cy="462341"/>
            </a:xfrm>
          </p:grpSpPr>
          <p:cxnSp>
            <p:nvCxnSpPr>
              <p:cNvPr id="397" name="Straight Connector 396"/>
              <p:cNvCxnSpPr/>
              <p:nvPr/>
            </p:nvCxnSpPr>
            <p:spPr>
              <a:xfrm>
                <a:off x="2205537"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V="1">
                <a:off x="2204374"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a:off x="7312195" y="3806349"/>
              <a:ext cx="2115" cy="462341"/>
              <a:chOff x="2193959" y="3911669"/>
              <a:chExt cx="2115" cy="462341"/>
            </a:xfrm>
          </p:grpSpPr>
          <p:cxnSp>
            <p:nvCxnSpPr>
              <p:cNvPr id="395" name="Straight Connector 394"/>
              <p:cNvCxnSpPr/>
              <p:nvPr/>
            </p:nvCxnSpPr>
            <p:spPr>
              <a:xfrm>
                <a:off x="2195019"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2193959" y="4318103"/>
                <a:ext cx="2115"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a:off x="7722766" y="3801189"/>
              <a:ext cx="2327" cy="462341"/>
              <a:chOff x="2190615" y="3911669"/>
              <a:chExt cx="2327" cy="462341"/>
            </a:xfrm>
          </p:grpSpPr>
          <p:cxnSp>
            <p:nvCxnSpPr>
              <p:cNvPr id="393" name="Straight Connector 392"/>
              <p:cNvCxnSpPr/>
              <p:nvPr/>
            </p:nvCxnSpPr>
            <p:spPr>
              <a:xfrm>
                <a:off x="2191777"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2190615"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389" name="Straight Connector 388"/>
            <p:cNvCxnSpPr/>
            <p:nvPr/>
          </p:nvCxnSpPr>
          <p:spPr>
            <a:xfrm>
              <a:off x="649680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906697"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7313252"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723929"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 name="iso_highlight"/>
          <p:cNvGrpSpPr/>
          <p:nvPr/>
        </p:nvGrpSpPr>
        <p:grpSpPr>
          <a:xfrm>
            <a:off x="824495" y="5551204"/>
            <a:ext cx="2785433" cy="461665"/>
            <a:chOff x="824495" y="5551204"/>
            <a:chExt cx="2785433" cy="461665"/>
          </a:xfrm>
        </p:grpSpPr>
        <p:sp>
          <p:nvSpPr>
            <p:cNvPr id="355" name="left_iso_highlight"/>
            <p:cNvSpPr/>
            <p:nvPr/>
          </p:nvSpPr>
          <p:spPr>
            <a:xfrm>
              <a:off x="824495" y="5652316"/>
              <a:ext cx="2299706" cy="310588"/>
            </a:xfrm>
            <a:prstGeom prst="roundRect">
              <a:avLst/>
            </a:prstGeom>
            <a:solidFill>
              <a:schemeClr val="accent3">
                <a:lumMod val="75000"/>
                <a:alpha val="30000"/>
              </a:schemeClr>
            </a:solid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6" name="TextBox 5"/>
            <p:cNvSpPr txBox="1"/>
            <p:nvPr/>
          </p:nvSpPr>
          <p:spPr>
            <a:xfrm>
              <a:off x="3101455" y="5551204"/>
              <a:ext cx="508473" cy="461665"/>
            </a:xfrm>
            <a:prstGeom prst="rect">
              <a:avLst/>
            </a:prstGeom>
            <a:noFill/>
          </p:spPr>
          <p:txBody>
            <a:bodyPr wrap="none" rtlCol="0">
              <a:spAutoFit/>
            </a:bodyPr>
            <a:lstStyle/>
            <a:p>
              <a:r>
                <a:rPr lang="en-US" sz="2400" dirty="0" smtClean="0">
                  <a:solidFill>
                    <a:schemeClr val="accent3">
                      <a:lumMod val="75000"/>
                    </a:schemeClr>
                  </a:solidFill>
                </a:rPr>
                <a:t>on</a:t>
              </a:r>
              <a:endParaRPr lang="en-US" sz="2400" dirty="0">
                <a:solidFill>
                  <a:schemeClr val="accent3">
                    <a:lumMod val="75000"/>
                  </a:schemeClr>
                </a:solidFill>
              </a:endParaRPr>
            </a:p>
          </p:txBody>
        </p:sp>
      </p:grpSp>
      <p:grpSp>
        <p:nvGrpSpPr>
          <p:cNvPr id="356" name="iso_highlight"/>
          <p:cNvGrpSpPr/>
          <p:nvPr/>
        </p:nvGrpSpPr>
        <p:grpSpPr>
          <a:xfrm>
            <a:off x="5024730" y="5597740"/>
            <a:ext cx="2785433" cy="461665"/>
            <a:chOff x="824495" y="5551204"/>
            <a:chExt cx="2785433" cy="461665"/>
          </a:xfrm>
        </p:grpSpPr>
        <p:sp>
          <p:nvSpPr>
            <p:cNvPr id="357" name="left_iso_highlight"/>
            <p:cNvSpPr/>
            <p:nvPr/>
          </p:nvSpPr>
          <p:spPr>
            <a:xfrm>
              <a:off x="824495" y="5652316"/>
              <a:ext cx="2299706" cy="310588"/>
            </a:xfrm>
            <a:prstGeom prst="roundRect">
              <a:avLst/>
            </a:prstGeom>
            <a:solidFill>
              <a:schemeClr val="accent3">
                <a:lumMod val="75000"/>
                <a:alpha val="30000"/>
              </a:schemeClr>
            </a:solid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58" name="TextBox 357"/>
            <p:cNvSpPr txBox="1"/>
            <p:nvPr/>
          </p:nvSpPr>
          <p:spPr>
            <a:xfrm>
              <a:off x="3101455" y="5551204"/>
              <a:ext cx="508473" cy="461665"/>
            </a:xfrm>
            <a:prstGeom prst="rect">
              <a:avLst/>
            </a:prstGeom>
            <a:noFill/>
          </p:spPr>
          <p:txBody>
            <a:bodyPr wrap="none" rtlCol="0">
              <a:spAutoFit/>
            </a:bodyPr>
            <a:lstStyle/>
            <a:p>
              <a:r>
                <a:rPr lang="en-US" sz="2400" dirty="0" smtClean="0">
                  <a:solidFill>
                    <a:schemeClr val="accent3">
                      <a:lumMod val="75000"/>
                    </a:schemeClr>
                  </a:solidFill>
                </a:rPr>
                <a:t>on</a:t>
              </a:r>
              <a:endParaRPr lang="en-US" sz="2400" dirty="0">
                <a:solidFill>
                  <a:schemeClr val="accent3">
                    <a:lumMod val="75000"/>
                  </a:schemeClr>
                </a:solidFill>
              </a:endParaRPr>
            </a:p>
          </p:txBody>
        </p:sp>
      </p:grpSp>
      <p:grpSp>
        <p:nvGrpSpPr>
          <p:cNvPr id="359" name="iso_highlight"/>
          <p:cNvGrpSpPr/>
          <p:nvPr/>
        </p:nvGrpSpPr>
        <p:grpSpPr>
          <a:xfrm>
            <a:off x="5024730" y="4143048"/>
            <a:ext cx="2785433" cy="461665"/>
            <a:chOff x="824495" y="5551204"/>
            <a:chExt cx="2785433" cy="461665"/>
          </a:xfrm>
        </p:grpSpPr>
        <p:sp>
          <p:nvSpPr>
            <p:cNvPr id="360" name="left_iso_highlight"/>
            <p:cNvSpPr/>
            <p:nvPr/>
          </p:nvSpPr>
          <p:spPr>
            <a:xfrm>
              <a:off x="824495" y="5652316"/>
              <a:ext cx="2299706" cy="310588"/>
            </a:xfrm>
            <a:prstGeom prst="roundRect">
              <a:avLst/>
            </a:prstGeom>
            <a:solidFill>
              <a:schemeClr val="accent3">
                <a:lumMod val="75000"/>
                <a:alpha val="30000"/>
              </a:schemeClr>
            </a:solid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61" name="TextBox 360"/>
            <p:cNvSpPr txBox="1"/>
            <p:nvPr/>
          </p:nvSpPr>
          <p:spPr>
            <a:xfrm>
              <a:off x="3101455" y="5551204"/>
              <a:ext cx="508473" cy="461665"/>
            </a:xfrm>
            <a:prstGeom prst="rect">
              <a:avLst/>
            </a:prstGeom>
            <a:noFill/>
          </p:spPr>
          <p:txBody>
            <a:bodyPr wrap="none" rtlCol="0">
              <a:spAutoFit/>
            </a:bodyPr>
            <a:lstStyle/>
            <a:p>
              <a:r>
                <a:rPr lang="en-US" sz="2400" dirty="0" smtClean="0">
                  <a:solidFill>
                    <a:schemeClr val="accent3">
                      <a:lumMod val="75000"/>
                    </a:schemeClr>
                  </a:solidFill>
                </a:rPr>
                <a:t>on</a:t>
              </a:r>
              <a:endParaRPr lang="en-US" sz="2400" dirty="0">
                <a:solidFill>
                  <a:schemeClr val="accent3">
                    <a:lumMod val="75000"/>
                  </a:schemeClr>
                </a:solidFill>
              </a:endParaRPr>
            </a:p>
          </p:txBody>
        </p:sp>
      </p:grpSp>
      <p:grpSp>
        <p:nvGrpSpPr>
          <p:cNvPr id="401" name="linked_pre"/>
          <p:cNvGrpSpPr/>
          <p:nvPr/>
        </p:nvGrpSpPr>
        <p:grpSpPr>
          <a:xfrm>
            <a:off x="5335650" y="4453997"/>
            <a:ext cx="3541459" cy="1533523"/>
            <a:chOff x="6983729" y="4507306"/>
            <a:chExt cx="4645193" cy="1982225"/>
          </a:xfrm>
        </p:grpSpPr>
        <p:grpSp>
          <p:nvGrpSpPr>
            <p:cNvPr id="402" name="Group 401"/>
            <p:cNvGrpSpPr/>
            <p:nvPr/>
          </p:nvGrpSpPr>
          <p:grpSpPr>
            <a:xfrm>
              <a:off x="6988060" y="5620188"/>
              <a:ext cx="4640862" cy="869343"/>
              <a:chOff x="1512236" y="5569010"/>
              <a:chExt cx="4640862" cy="869343"/>
            </a:xfrm>
          </p:grpSpPr>
          <p:grpSp>
            <p:nvGrpSpPr>
              <p:cNvPr id="408" name="Group 407"/>
              <p:cNvGrpSpPr/>
              <p:nvPr/>
            </p:nvGrpSpPr>
            <p:grpSpPr>
              <a:xfrm>
                <a:off x="1512236" y="5626100"/>
                <a:ext cx="2570125" cy="812253"/>
                <a:chOff x="1512236" y="5626100"/>
                <a:chExt cx="2570125" cy="812253"/>
              </a:xfrm>
            </p:grpSpPr>
            <p:sp>
              <p:nvSpPr>
                <p:cNvPr id="410" name="Freeform 409"/>
                <p:cNvSpPr/>
                <p:nvPr/>
              </p:nvSpPr>
              <p:spPr>
                <a:xfrm>
                  <a:off x="375920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300924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2262488"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1512236"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 name="ref1"/>
              <p:cNvSpPr/>
              <p:nvPr/>
            </p:nvSpPr>
            <p:spPr>
              <a:xfrm>
                <a:off x="3929356" y="5569010"/>
                <a:ext cx="2223742" cy="374767"/>
              </a:xfrm>
              <a:prstGeom prst="roundRect">
                <a:avLst/>
              </a:prstGeom>
              <a:no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mj-lt"/>
                    <a:cs typeface="Tw Cen MT"/>
                  </a:rPr>
                  <a:t>Linked</a:t>
                </a:r>
                <a:br>
                  <a:rPr lang="en-US" sz="2000" b="1" dirty="0" smtClean="0">
                    <a:solidFill>
                      <a:schemeClr val="tx1"/>
                    </a:solidFill>
                    <a:latin typeface="+mj-lt"/>
                    <a:cs typeface="Tw Cen MT"/>
                  </a:rPr>
                </a:br>
                <a:r>
                  <a:rPr lang="en-US" sz="2000" b="1" dirty="0" smtClean="0">
                    <a:solidFill>
                      <a:schemeClr val="tx1"/>
                    </a:solidFill>
                    <a:latin typeface="+mj-lt"/>
                    <a:cs typeface="Tw Cen MT"/>
                  </a:rPr>
                  <a:t>Precharging</a:t>
                </a:r>
                <a:endParaRPr lang="en-US" sz="2000" b="1" dirty="0">
                  <a:solidFill>
                    <a:schemeClr val="tx1"/>
                  </a:solidFill>
                  <a:latin typeface="+mj-lt"/>
                  <a:cs typeface="Tw Cen MT"/>
                </a:endParaRPr>
              </a:p>
            </p:txBody>
          </p:sp>
        </p:grpSp>
        <p:grpSp>
          <p:nvGrpSpPr>
            <p:cNvPr id="403" name="Group 402"/>
            <p:cNvGrpSpPr/>
            <p:nvPr/>
          </p:nvGrpSpPr>
          <p:grpSpPr>
            <a:xfrm flipV="1">
              <a:off x="6983729" y="4507306"/>
              <a:ext cx="2570125" cy="812253"/>
              <a:chOff x="1512236" y="5626100"/>
              <a:chExt cx="2570125" cy="812253"/>
            </a:xfrm>
          </p:grpSpPr>
          <p:sp>
            <p:nvSpPr>
              <p:cNvPr id="404" name="Freeform 403"/>
              <p:cNvSpPr/>
              <p:nvPr/>
            </p:nvSpPr>
            <p:spPr>
              <a:xfrm>
                <a:off x="375920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00924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2262488"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1512236"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2" name="blind" hidden="1"/>
          <p:cNvSpPr/>
          <p:nvPr/>
        </p:nvSpPr>
        <p:spPr>
          <a:xfrm>
            <a:off x="276621" y="3200400"/>
            <a:ext cx="3750538" cy="1433957"/>
          </a:xfrm>
          <a:prstGeom prst="roundRect">
            <a:avLst>
              <a:gd name="adj" fmla="val 0"/>
            </a:avLst>
          </a:prstGeom>
          <a:solidFill>
            <a:srgbClr val="FFFFFF">
              <a:alpha val="7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smtClean="0">
              <a:ln>
                <a:noFill/>
              </a:ln>
              <a:solidFill>
                <a:prstClr val="white"/>
              </a:solidFill>
              <a:effectLst/>
              <a:uLnTx/>
              <a:uFillTx/>
              <a:latin typeface="Calibri"/>
            </a:endParaRPr>
          </a:p>
        </p:txBody>
      </p:sp>
      <p:sp>
        <p:nvSpPr>
          <p:cNvPr id="3" name="TextBox 2"/>
          <p:cNvSpPr txBox="1"/>
          <p:nvPr/>
        </p:nvSpPr>
        <p:spPr>
          <a:xfrm>
            <a:off x="469228" y="6090001"/>
            <a:ext cx="3146118" cy="461665"/>
          </a:xfrm>
          <a:prstGeom prst="rect">
            <a:avLst/>
          </a:prstGeom>
          <a:noFill/>
        </p:spPr>
        <p:txBody>
          <a:bodyPr wrap="none" rtlCol="0">
            <a:spAutoFit/>
          </a:bodyPr>
          <a:lstStyle/>
          <a:p>
            <a:r>
              <a:rPr lang="en-US" sz="2400" b="1" dirty="0" smtClean="0"/>
              <a:t>Conventional DRAM</a:t>
            </a:r>
            <a:endParaRPr lang="en-US" sz="2400" b="1" dirty="0"/>
          </a:p>
        </p:txBody>
      </p:sp>
      <p:sp>
        <p:nvSpPr>
          <p:cNvPr id="354" name="TextBox 353"/>
          <p:cNvSpPr txBox="1"/>
          <p:nvPr/>
        </p:nvSpPr>
        <p:spPr>
          <a:xfrm>
            <a:off x="5314857" y="6091535"/>
            <a:ext cx="1955985" cy="461665"/>
          </a:xfrm>
          <a:prstGeom prst="rect">
            <a:avLst/>
          </a:prstGeom>
          <a:noFill/>
        </p:spPr>
        <p:txBody>
          <a:bodyPr wrap="none" rtlCol="0">
            <a:spAutoFit/>
          </a:bodyPr>
          <a:lstStyle/>
          <a:p>
            <a:r>
              <a:rPr lang="en-US" sz="2400" b="1" smtClean="0"/>
              <a:t>LISA DRAM</a:t>
            </a:r>
            <a:endParaRPr lang="en-US" sz="2400" b="1" dirty="0"/>
          </a:p>
        </p:txBody>
      </p:sp>
      <p:cxnSp>
        <p:nvCxnSpPr>
          <p:cNvPr id="7" name="Straight Connector 6"/>
          <p:cNvCxnSpPr/>
          <p:nvPr/>
        </p:nvCxnSpPr>
        <p:spPr>
          <a:xfrm>
            <a:off x="4343400" y="3200400"/>
            <a:ext cx="0" cy="3204865"/>
          </a:xfrm>
          <a:prstGeom prst="line">
            <a:avLst/>
          </a:prstGeom>
          <a:ln w="34925" cap="rnd">
            <a:solidFill>
              <a:schemeClr val="bg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a:off x="0" y="4943696"/>
            <a:ext cx="9144000" cy="1533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kern="0" dirty="0" smtClean="0">
                <a:solidFill>
                  <a:prstClr val="white"/>
                </a:solidFill>
                <a:latin typeface="Arial Rounded MT Bold" panose="020F0704030504030204" pitchFamily="34" charset="0"/>
              </a:rPr>
              <a:t>Reduces precharge latency by 2.6x</a:t>
            </a:r>
            <a:endParaRPr lang="en-US" sz="3200" kern="0" dirty="0">
              <a:solidFill>
                <a:prstClr val="white"/>
              </a:solidFill>
              <a:latin typeface="Arial Rounded MT Bold" panose="020F0704030504030204" pitchFamily="34" charset="0"/>
            </a:endParaRPr>
          </a:p>
          <a:p>
            <a:pPr lvl="0" algn="ctr">
              <a:defRPr/>
            </a:pPr>
            <a:r>
              <a:rPr lang="en-US" sz="3200" kern="0" dirty="0" smtClean="0">
                <a:solidFill>
                  <a:prstClr val="white"/>
                </a:solidFill>
                <a:latin typeface="Arial Rounded MT Bold" panose="020F0704030504030204" pitchFamily="34" charset="0"/>
              </a:rPr>
              <a:t>(43</a:t>
            </a:r>
            <a:r>
              <a:rPr lang="en-US" sz="3200" kern="0" dirty="0">
                <a:solidFill>
                  <a:prstClr val="white"/>
                </a:solidFill>
                <a:latin typeface="Arial Rounded MT Bold" panose="020F0704030504030204" pitchFamily="34" charset="0"/>
              </a:rPr>
              <a:t>% </a:t>
            </a:r>
            <a:r>
              <a:rPr lang="en-US" sz="3200" kern="0" dirty="0" err="1" smtClean="0">
                <a:solidFill>
                  <a:prstClr val="white"/>
                </a:solidFill>
                <a:latin typeface="Arial Rounded MT Bold" panose="020F0704030504030204" pitchFamily="34" charset="0"/>
              </a:rPr>
              <a:t>guardband</a:t>
            </a:r>
            <a:r>
              <a:rPr lang="en-US" sz="3200" kern="0" dirty="0" smtClean="0">
                <a:solidFill>
                  <a:prstClr val="white"/>
                </a:solidFill>
                <a:latin typeface="Arial Rounded MT Bold" panose="020F0704030504030204" pitchFamily="34" charset="0"/>
              </a:rPr>
              <a:t>)</a:t>
            </a:r>
            <a:endParaRPr lang="en-US" sz="3200" kern="0" dirty="0">
              <a:solidFill>
                <a:prstClr val="white"/>
              </a:solidFill>
              <a:latin typeface="Arial Rounded MT Bold" panose="020F0704030504030204" pitchFamily="34" charset="0"/>
            </a:endParaRPr>
          </a:p>
        </p:txBody>
      </p:sp>
    </p:spTree>
    <p:extLst>
      <p:ext uri="{BB962C8B-B14F-4D97-AF65-F5344CB8AC3E}">
        <p14:creationId xmlns:p14="http://schemas.microsoft.com/office/powerpoint/2010/main" val="35593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2000" fill="hold"/>
                                        <p:tgtEl>
                                          <p:spTgt spid="221"/>
                                        </p:tgtEl>
                                        <p:attrNameLst>
                                          <p:attrName>stroke.color</p:attrName>
                                        </p:attrNameLst>
                                      </p:cBhvr>
                                      <p:to>
                                        <a:schemeClr val="tx1"/>
                                      </p:to>
                                    </p:animClr>
                                    <p:set>
                                      <p:cBhvr>
                                        <p:cTn id="9" dur="2000" fill="hold"/>
                                        <p:tgtEl>
                                          <p:spTgt spid="221"/>
                                        </p:tgtEl>
                                        <p:attrNameLst>
                                          <p:attrName>stroke.on</p:attrName>
                                        </p:attrNameLst>
                                      </p:cBhvr>
                                      <p:to>
                                        <p:strVal val="true"/>
                                      </p:to>
                                    </p:set>
                                  </p:childTnLst>
                                </p:cTn>
                              </p:par>
                              <p:par>
                                <p:cTn id="10" presetID="7" presetClass="emph" presetSubtype="2" fill="hold" nodeType="withEffect">
                                  <p:stCondLst>
                                    <p:cond delay="0"/>
                                  </p:stCondLst>
                                  <p:childTnLst>
                                    <p:animClr clrSpc="rgb" dir="cw">
                                      <p:cBhvr>
                                        <p:cTn id="11" dur="2000" fill="hold"/>
                                        <p:tgtEl>
                                          <p:spTgt spid="229"/>
                                        </p:tgtEl>
                                        <p:attrNameLst>
                                          <p:attrName>stroke.color</p:attrName>
                                        </p:attrNameLst>
                                      </p:cBhvr>
                                      <p:to>
                                        <a:schemeClr val="tx1"/>
                                      </p:to>
                                    </p:animClr>
                                    <p:set>
                                      <p:cBhvr>
                                        <p:cTn id="12" dur="2000" fill="hold"/>
                                        <p:tgtEl>
                                          <p:spTgt spid="229"/>
                                        </p:tgtEl>
                                        <p:attrNameLst>
                                          <p:attrName>stroke.on</p:attrName>
                                        </p:attrNameLst>
                                      </p:cBhvr>
                                      <p:to>
                                        <p:strVal val="true"/>
                                      </p:to>
                                    </p:set>
                                  </p:childTnLst>
                                </p:cTn>
                              </p:par>
                              <p:par>
                                <p:cTn id="13" presetID="7" presetClass="emph" presetSubtype="2" fill="hold" nodeType="withEffect">
                                  <p:stCondLst>
                                    <p:cond delay="0"/>
                                  </p:stCondLst>
                                  <p:childTnLst>
                                    <p:animClr clrSpc="rgb" dir="cw">
                                      <p:cBhvr>
                                        <p:cTn id="14" dur="2000" fill="hold"/>
                                        <p:tgtEl>
                                          <p:spTgt spid="213"/>
                                        </p:tgtEl>
                                        <p:attrNameLst>
                                          <p:attrName>stroke.color</p:attrName>
                                        </p:attrNameLst>
                                      </p:cBhvr>
                                      <p:to>
                                        <a:schemeClr val="tx1"/>
                                      </p:to>
                                    </p:animClr>
                                    <p:set>
                                      <p:cBhvr>
                                        <p:cTn id="15" dur="2000" fill="hold"/>
                                        <p:tgtEl>
                                          <p:spTgt spid="213"/>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2000" fill="hold"/>
                                        <p:tgtEl>
                                          <p:spTgt spid="205"/>
                                        </p:tgtEl>
                                        <p:attrNameLst>
                                          <p:attrName>stroke.color</p:attrName>
                                        </p:attrNameLst>
                                      </p:cBhvr>
                                      <p:to>
                                        <a:schemeClr val="tx1"/>
                                      </p:to>
                                    </p:animClr>
                                    <p:set>
                                      <p:cBhvr>
                                        <p:cTn id="18" dur="2000" fill="hold"/>
                                        <p:tgtEl>
                                          <p:spTgt spid="205"/>
                                        </p:tgtEl>
                                        <p:attrNameLst>
                                          <p:attrName>stroke.on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227"/>
                                        </p:tgtEl>
                                        <p:attrNameLst>
                                          <p:attrName>fillcolor</p:attrName>
                                        </p:attrNameLst>
                                      </p:cBhvr>
                                      <p:to>
                                        <a:srgbClr val="D9D9D9"/>
                                      </p:to>
                                    </p:animClr>
                                    <p:set>
                                      <p:cBhvr>
                                        <p:cTn id="21" dur="2000" fill="hold"/>
                                        <p:tgtEl>
                                          <p:spTgt spid="227"/>
                                        </p:tgtEl>
                                        <p:attrNameLst>
                                          <p:attrName>fill.type</p:attrName>
                                        </p:attrNameLst>
                                      </p:cBhvr>
                                      <p:to>
                                        <p:strVal val="solid"/>
                                      </p:to>
                                    </p:set>
                                    <p:set>
                                      <p:cBhvr>
                                        <p:cTn id="22" dur="2000" fill="hold"/>
                                        <p:tgtEl>
                                          <p:spTgt spid="227"/>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219"/>
                                        </p:tgtEl>
                                        <p:attrNameLst>
                                          <p:attrName>fillcolor</p:attrName>
                                        </p:attrNameLst>
                                      </p:cBhvr>
                                      <p:to>
                                        <a:srgbClr val="D9D9D9"/>
                                      </p:to>
                                    </p:animClr>
                                    <p:set>
                                      <p:cBhvr>
                                        <p:cTn id="25" dur="2000" fill="hold"/>
                                        <p:tgtEl>
                                          <p:spTgt spid="219"/>
                                        </p:tgtEl>
                                        <p:attrNameLst>
                                          <p:attrName>fill.type</p:attrName>
                                        </p:attrNameLst>
                                      </p:cBhvr>
                                      <p:to>
                                        <p:strVal val="solid"/>
                                      </p:to>
                                    </p:set>
                                    <p:set>
                                      <p:cBhvr>
                                        <p:cTn id="26" dur="2000" fill="hold"/>
                                        <p:tgtEl>
                                          <p:spTgt spid="219"/>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211"/>
                                        </p:tgtEl>
                                        <p:attrNameLst>
                                          <p:attrName>fillcolor</p:attrName>
                                        </p:attrNameLst>
                                      </p:cBhvr>
                                      <p:to>
                                        <a:srgbClr val="D9D9D9"/>
                                      </p:to>
                                    </p:animClr>
                                    <p:set>
                                      <p:cBhvr>
                                        <p:cTn id="29" dur="2000" fill="hold"/>
                                        <p:tgtEl>
                                          <p:spTgt spid="211"/>
                                        </p:tgtEl>
                                        <p:attrNameLst>
                                          <p:attrName>fill.type</p:attrName>
                                        </p:attrNameLst>
                                      </p:cBhvr>
                                      <p:to>
                                        <p:strVal val="solid"/>
                                      </p:to>
                                    </p:set>
                                    <p:set>
                                      <p:cBhvr>
                                        <p:cTn id="30" dur="2000" fill="hold"/>
                                        <p:tgtEl>
                                          <p:spTgt spid="211"/>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03"/>
                                        </p:tgtEl>
                                        <p:attrNameLst>
                                          <p:attrName>fillcolor</p:attrName>
                                        </p:attrNameLst>
                                      </p:cBhvr>
                                      <p:to>
                                        <a:srgbClr val="D9D9D9"/>
                                      </p:to>
                                    </p:animClr>
                                    <p:set>
                                      <p:cBhvr>
                                        <p:cTn id="33" dur="2000" fill="hold"/>
                                        <p:tgtEl>
                                          <p:spTgt spid="203"/>
                                        </p:tgtEl>
                                        <p:attrNameLst>
                                          <p:attrName>fill.type</p:attrName>
                                        </p:attrNameLst>
                                      </p:cBhvr>
                                      <p:to>
                                        <p:strVal val="solid"/>
                                      </p:to>
                                    </p:set>
                                    <p:set>
                                      <p:cBhvr>
                                        <p:cTn id="34" dur="2000" fill="hold"/>
                                        <p:tgtEl>
                                          <p:spTgt spid="203"/>
                                        </p:tgtEl>
                                        <p:attrNameLst>
                                          <p:attrName>fill.on</p:attrName>
                                        </p:attrNameLst>
                                      </p:cBhvr>
                                      <p:to>
                                        <p:strVal val="true"/>
                                      </p:to>
                                    </p:set>
                                  </p:childTnLst>
                                </p:cTn>
                              </p:par>
                              <p:par>
                                <p:cTn id="35" presetID="1" presetClass="entr" presetSubtype="0" fill="hold" nodeType="withEffect">
                                  <p:stCondLst>
                                    <p:cond delay="0"/>
                                  </p:stCondLst>
                                  <p:childTnLst>
                                    <p:set>
                                      <p:cBhvr>
                                        <p:cTn id="36" dur="1" fill="hold">
                                          <p:stCondLst>
                                            <p:cond delay="0"/>
                                          </p:stCondLst>
                                        </p:cTn>
                                        <p:tgtEl>
                                          <p:spTgt spid="3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9"/>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7" presetClass="emph" presetSubtype="2" fill="hold" nodeType="clickEffect">
                                  <p:stCondLst>
                                    <p:cond delay="0"/>
                                  </p:stCondLst>
                                  <p:childTnLst>
                                    <p:animClr clrSpc="rgb" dir="cw">
                                      <p:cBhvr>
                                        <p:cTn id="102" dur="2000" fill="hold"/>
                                        <p:tgtEl>
                                          <p:spTgt spid="344"/>
                                        </p:tgtEl>
                                        <p:attrNameLst>
                                          <p:attrName>stroke.color</p:attrName>
                                        </p:attrNameLst>
                                      </p:cBhvr>
                                      <p:to>
                                        <a:schemeClr val="tx1"/>
                                      </p:to>
                                    </p:animClr>
                                    <p:set>
                                      <p:cBhvr>
                                        <p:cTn id="103" dur="2000" fill="hold"/>
                                        <p:tgtEl>
                                          <p:spTgt spid="344"/>
                                        </p:tgtEl>
                                        <p:attrNameLst>
                                          <p:attrName>stroke.on</p:attrName>
                                        </p:attrNameLst>
                                      </p:cBhvr>
                                      <p:to>
                                        <p:strVal val="true"/>
                                      </p:to>
                                    </p:set>
                                  </p:childTnLst>
                                </p:cTn>
                              </p:par>
                              <p:par>
                                <p:cTn id="104" presetID="7" presetClass="emph" presetSubtype="2" fill="hold" nodeType="withEffect">
                                  <p:stCondLst>
                                    <p:cond delay="0"/>
                                  </p:stCondLst>
                                  <p:childTnLst>
                                    <p:animClr clrSpc="rgb" dir="cw">
                                      <p:cBhvr>
                                        <p:cTn id="105" dur="2000" fill="hold"/>
                                        <p:tgtEl>
                                          <p:spTgt spid="352"/>
                                        </p:tgtEl>
                                        <p:attrNameLst>
                                          <p:attrName>stroke.color</p:attrName>
                                        </p:attrNameLst>
                                      </p:cBhvr>
                                      <p:to>
                                        <a:schemeClr val="tx1"/>
                                      </p:to>
                                    </p:animClr>
                                    <p:set>
                                      <p:cBhvr>
                                        <p:cTn id="106" dur="2000" fill="hold"/>
                                        <p:tgtEl>
                                          <p:spTgt spid="352"/>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2000" fill="hold"/>
                                        <p:tgtEl>
                                          <p:spTgt spid="336"/>
                                        </p:tgtEl>
                                        <p:attrNameLst>
                                          <p:attrName>stroke.color</p:attrName>
                                        </p:attrNameLst>
                                      </p:cBhvr>
                                      <p:to>
                                        <a:schemeClr val="tx1"/>
                                      </p:to>
                                    </p:animClr>
                                    <p:set>
                                      <p:cBhvr>
                                        <p:cTn id="109" dur="2000" fill="hold"/>
                                        <p:tgtEl>
                                          <p:spTgt spid="336"/>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2000" fill="hold"/>
                                        <p:tgtEl>
                                          <p:spTgt spid="328"/>
                                        </p:tgtEl>
                                        <p:attrNameLst>
                                          <p:attrName>stroke.color</p:attrName>
                                        </p:attrNameLst>
                                      </p:cBhvr>
                                      <p:to>
                                        <a:schemeClr val="tx1"/>
                                      </p:to>
                                    </p:animClr>
                                    <p:set>
                                      <p:cBhvr>
                                        <p:cTn id="112" dur="2000" fill="hold"/>
                                        <p:tgtEl>
                                          <p:spTgt spid="328"/>
                                        </p:tgtEl>
                                        <p:attrNameLst>
                                          <p:attrName>stroke.on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350"/>
                                        </p:tgtEl>
                                        <p:attrNameLst>
                                          <p:attrName>fillcolor</p:attrName>
                                        </p:attrNameLst>
                                      </p:cBhvr>
                                      <p:to>
                                        <a:srgbClr val="D9D9D9"/>
                                      </p:to>
                                    </p:animClr>
                                    <p:set>
                                      <p:cBhvr>
                                        <p:cTn id="115" dur="2000" fill="hold"/>
                                        <p:tgtEl>
                                          <p:spTgt spid="350"/>
                                        </p:tgtEl>
                                        <p:attrNameLst>
                                          <p:attrName>fill.type</p:attrName>
                                        </p:attrNameLst>
                                      </p:cBhvr>
                                      <p:to>
                                        <p:strVal val="solid"/>
                                      </p:to>
                                    </p:set>
                                    <p:set>
                                      <p:cBhvr>
                                        <p:cTn id="116" dur="2000" fill="hold"/>
                                        <p:tgtEl>
                                          <p:spTgt spid="350"/>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342"/>
                                        </p:tgtEl>
                                        <p:attrNameLst>
                                          <p:attrName>fillcolor</p:attrName>
                                        </p:attrNameLst>
                                      </p:cBhvr>
                                      <p:to>
                                        <a:srgbClr val="D9D9D9"/>
                                      </p:to>
                                    </p:animClr>
                                    <p:set>
                                      <p:cBhvr>
                                        <p:cTn id="119" dur="2000" fill="hold"/>
                                        <p:tgtEl>
                                          <p:spTgt spid="342"/>
                                        </p:tgtEl>
                                        <p:attrNameLst>
                                          <p:attrName>fill.type</p:attrName>
                                        </p:attrNameLst>
                                      </p:cBhvr>
                                      <p:to>
                                        <p:strVal val="solid"/>
                                      </p:to>
                                    </p:set>
                                    <p:set>
                                      <p:cBhvr>
                                        <p:cTn id="120" dur="2000" fill="hold"/>
                                        <p:tgtEl>
                                          <p:spTgt spid="342"/>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334"/>
                                        </p:tgtEl>
                                        <p:attrNameLst>
                                          <p:attrName>fillcolor</p:attrName>
                                        </p:attrNameLst>
                                      </p:cBhvr>
                                      <p:to>
                                        <a:srgbClr val="D9D9D9"/>
                                      </p:to>
                                    </p:animClr>
                                    <p:set>
                                      <p:cBhvr>
                                        <p:cTn id="123" dur="2000" fill="hold"/>
                                        <p:tgtEl>
                                          <p:spTgt spid="334"/>
                                        </p:tgtEl>
                                        <p:attrNameLst>
                                          <p:attrName>fill.type</p:attrName>
                                        </p:attrNameLst>
                                      </p:cBhvr>
                                      <p:to>
                                        <p:strVal val="solid"/>
                                      </p:to>
                                    </p:set>
                                    <p:set>
                                      <p:cBhvr>
                                        <p:cTn id="124" dur="2000" fill="hold"/>
                                        <p:tgtEl>
                                          <p:spTgt spid="334"/>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326"/>
                                        </p:tgtEl>
                                        <p:attrNameLst>
                                          <p:attrName>fillcolor</p:attrName>
                                        </p:attrNameLst>
                                      </p:cBhvr>
                                      <p:to>
                                        <a:srgbClr val="D9D9D9"/>
                                      </p:to>
                                    </p:animClr>
                                    <p:set>
                                      <p:cBhvr>
                                        <p:cTn id="127" dur="2000" fill="hold"/>
                                        <p:tgtEl>
                                          <p:spTgt spid="326"/>
                                        </p:tgtEl>
                                        <p:attrNameLst>
                                          <p:attrName>fill.type</p:attrName>
                                        </p:attrNameLst>
                                      </p:cBhvr>
                                      <p:to>
                                        <p:strVal val="solid"/>
                                      </p:to>
                                    </p:set>
                                    <p:set>
                                      <p:cBhvr>
                                        <p:cTn id="128" dur="2000" fill="hold"/>
                                        <p:tgtEl>
                                          <p:spTgt spid="326"/>
                                        </p:tgtEl>
                                        <p:attrNameLst>
                                          <p:attrName>fill.on</p:attrName>
                                        </p:attrNameLst>
                                      </p:cBhvr>
                                      <p:to>
                                        <p:strVal val="true"/>
                                      </p:to>
                                    </p:set>
                                  </p:childTnLst>
                                </p:cTn>
                              </p:par>
                              <p:par>
                                <p:cTn id="129" presetID="1" presetClass="exit" presetSubtype="0" fill="hold" grpId="0" nodeType="withEffect">
                                  <p:stCondLst>
                                    <p:cond delay="0"/>
                                  </p:stCondLst>
                                  <p:childTnLst>
                                    <p:set>
                                      <p:cBhvr>
                                        <p:cTn id="130" dur="1" fill="hold">
                                          <p:stCondLst>
                                            <p:cond delay="0"/>
                                          </p:stCondLst>
                                        </p:cTn>
                                        <p:tgtEl>
                                          <p:spTgt spid="353"/>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40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318" grpId="0" animBg="1"/>
      <p:bldP spid="326" grpId="0" animBg="1"/>
      <p:bldP spid="327" grpId="0" animBg="1"/>
      <p:bldP spid="334" grpId="0" animBg="1"/>
      <p:bldP spid="335" grpId="0" animBg="1"/>
      <p:bldP spid="342" grpId="0" animBg="1"/>
      <p:bldP spid="343" grpId="0" animBg="1"/>
      <p:bldP spid="350" grpId="0" animBg="1"/>
      <p:bldP spid="351" grpId="0" animBg="1"/>
      <p:bldP spid="353" grpId="0"/>
      <p:bldP spid="353" grpId="1"/>
      <p:bldP spid="382" grpId="0" animBg="1"/>
      <p:bldP spid="354" grpId="0"/>
      <p:bldP spid="3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Evaluation: LIP</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22</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982510329"/>
              </p:ext>
            </p:extLst>
          </p:nvPr>
        </p:nvGraphicFramePr>
        <p:xfrm>
          <a:off x="304800" y="1566861"/>
          <a:ext cx="8534400" cy="4910139"/>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lip perf"/>
          <p:cNvGrpSpPr/>
          <p:nvPr/>
        </p:nvGrpSpPr>
        <p:grpSpPr>
          <a:xfrm>
            <a:off x="3713895" y="2368687"/>
            <a:ext cx="3982305" cy="3620045"/>
            <a:chOff x="3713895" y="2021026"/>
            <a:chExt cx="3982305" cy="3620045"/>
          </a:xfrm>
        </p:grpSpPr>
        <p:sp>
          <p:nvSpPr>
            <p:cNvPr id="16" name="lip perf"/>
            <p:cNvSpPr txBox="1"/>
            <p:nvPr/>
          </p:nvSpPr>
          <p:spPr>
            <a:xfrm>
              <a:off x="3713895" y="3012377"/>
              <a:ext cx="1269899" cy="461665"/>
            </a:xfrm>
            <a:prstGeom prst="rect">
              <a:avLst/>
            </a:prstGeom>
            <a:noFill/>
          </p:spPr>
          <p:txBody>
            <a:bodyPr wrap="none" rtlCol="0">
              <a:spAutoFit/>
            </a:bodyPr>
            <a:lstStyle/>
            <a:p>
              <a:r>
                <a:rPr lang="en-US" sz="2400" b="1" dirty="0" err="1" smtClean="0">
                  <a:solidFill>
                    <a:srgbClr val="ED7D31"/>
                  </a:solidFill>
                  <a:latin typeface="+mj-lt"/>
                </a:rPr>
                <a:t>Avg</a:t>
              </a:r>
              <a:r>
                <a:rPr lang="en-US" sz="2400" b="1" dirty="0" smtClean="0">
                  <a:solidFill>
                    <a:srgbClr val="ED7D31"/>
                  </a:solidFill>
                  <a:latin typeface="+mj-lt"/>
                </a:rPr>
                <a:t>: 8%</a:t>
              </a:r>
            </a:p>
          </p:txBody>
        </p:sp>
        <p:cxnSp>
          <p:nvCxnSpPr>
            <p:cNvPr id="17" name="Straight Arrow Connector 16"/>
            <p:cNvCxnSpPr/>
            <p:nvPr/>
          </p:nvCxnSpPr>
          <p:spPr>
            <a:xfrm flipV="1">
              <a:off x="4689579" y="3599162"/>
              <a:ext cx="0" cy="2039638"/>
            </a:xfrm>
            <a:prstGeom prst="straightConnector1">
              <a:avLst/>
            </a:prstGeom>
            <a:ln w="34925" cap="rnd">
              <a:solidFill>
                <a:srgbClr val="FF8C69"/>
              </a:solidFill>
              <a:tailEnd type="arrow" w="med" len="lg"/>
            </a:ln>
          </p:spPr>
          <p:style>
            <a:lnRef idx="1">
              <a:schemeClr val="accent1"/>
            </a:lnRef>
            <a:fillRef idx="0">
              <a:schemeClr val="accent1"/>
            </a:fillRef>
            <a:effectRef idx="0">
              <a:schemeClr val="accent1"/>
            </a:effectRef>
            <a:fontRef idx="minor">
              <a:schemeClr val="tx1"/>
            </a:fontRef>
          </p:style>
        </p:cxnSp>
        <p:sp>
          <p:nvSpPr>
            <p:cNvPr id="19" name="lip perf"/>
            <p:cNvSpPr txBox="1"/>
            <p:nvPr/>
          </p:nvSpPr>
          <p:spPr>
            <a:xfrm>
              <a:off x="5943600" y="2021026"/>
              <a:ext cx="1489190" cy="461665"/>
            </a:xfrm>
            <a:prstGeom prst="rect">
              <a:avLst/>
            </a:prstGeom>
            <a:noFill/>
          </p:spPr>
          <p:txBody>
            <a:bodyPr wrap="none" rtlCol="0">
              <a:spAutoFit/>
            </a:bodyPr>
            <a:lstStyle/>
            <a:p>
              <a:r>
                <a:rPr lang="en-US" sz="2400" b="1" dirty="0" smtClean="0">
                  <a:solidFill>
                    <a:srgbClr val="ED7D31"/>
                  </a:solidFill>
                  <a:latin typeface="+mj-lt"/>
                </a:rPr>
                <a:t>Max: 13%</a:t>
              </a:r>
            </a:p>
          </p:txBody>
        </p:sp>
        <p:cxnSp>
          <p:nvCxnSpPr>
            <p:cNvPr id="20" name="Straight Arrow Connector 19"/>
            <p:cNvCxnSpPr/>
            <p:nvPr/>
          </p:nvCxnSpPr>
          <p:spPr>
            <a:xfrm flipV="1">
              <a:off x="7696200" y="2362200"/>
              <a:ext cx="0" cy="3278871"/>
            </a:xfrm>
            <a:prstGeom prst="straightConnector1">
              <a:avLst/>
            </a:prstGeom>
            <a:ln w="34925" cap="rnd">
              <a:solidFill>
                <a:srgbClr val="FF8C69"/>
              </a:solidFill>
              <a:tailEnd type="arrow" w="med" len="lg"/>
            </a:ln>
          </p:spPr>
          <p:style>
            <a:lnRef idx="1">
              <a:schemeClr val="accent1"/>
            </a:lnRef>
            <a:fillRef idx="0">
              <a:schemeClr val="accent1"/>
            </a:fillRef>
            <a:effectRef idx="0">
              <a:schemeClr val="accent1"/>
            </a:effectRef>
            <a:fontRef idx="minor">
              <a:schemeClr val="tx1"/>
            </a:fontRef>
          </p:style>
        </p:cxnSp>
      </p:grpSp>
      <p:sp>
        <p:nvSpPr>
          <p:cNvPr id="10" name="lip text"/>
          <p:cNvSpPr/>
          <p:nvPr/>
        </p:nvSpPr>
        <p:spPr>
          <a:xfrm>
            <a:off x="0" y="5105400"/>
            <a:ext cx="9144000" cy="128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smtClean="0">
                <a:solidFill>
                  <a:prstClr val="white"/>
                </a:solidFill>
                <a:latin typeface="Arial Rounded MT Bold" panose="020F0704030504030204" pitchFamily="34" charset="0"/>
              </a:rPr>
              <a:t>Accelerating precharge using LISA</a:t>
            </a:r>
          </a:p>
          <a:p>
            <a:pPr lvl="0" algn="ctr">
              <a:defRPr/>
            </a:pPr>
            <a:r>
              <a:rPr lang="en-US" sz="2800" b="1" kern="0" dirty="0" smtClean="0">
                <a:solidFill>
                  <a:prstClr val="white"/>
                </a:solidFill>
                <a:latin typeface="Arial Rounded MT Bold" panose="020F0704030504030204" pitchFamily="34" charset="0"/>
              </a:rPr>
              <a:t>improves system performance</a:t>
            </a:r>
            <a:endParaRPr lang="en-US" sz="2800" b="1" kern="0" dirty="0">
              <a:solidFill>
                <a:prstClr val="white"/>
              </a:solidFill>
              <a:latin typeface="Arial Rounded MT Bold" panose="020F0704030504030204" pitchFamily="34" charset="0"/>
            </a:endParaRPr>
          </a:p>
        </p:txBody>
      </p:sp>
      <p:sp>
        <p:nvSpPr>
          <p:cNvPr id="18" name="TextBox 17"/>
          <p:cNvSpPr txBox="1"/>
          <p:nvPr/>
        </p:nvSpPr>
        <p:spPr>
          <a:xfrm>
            <a:off x="304800" y="1143000"/>
            <a:ext cx="7277890" cy="461665"/>
          </a:xfrm>
          <a:prstGeom prst="rect">
            <a:avLst/>
          </a:prstGeom>
          <a:noFill/>
        </p:spPr>
        <p:txBody>
          <a:bodyPr wrap="none" rtlCol="0">
            <a:spAutoFit/>
          </a:bodyPr>
          <a:lstStyle/>
          <a:p>
            <a:r>
              <a:rPr lang="en-US" sz="2400" dirty="0" smtClean="0"/>
              <a:t>50 quad-core workloads: memory-intensive benchmarks</a:t>
            </a:r>
            <a:endParaRPr lang="en-US" sz="2400" dirty="0"/>
          </a:p>
        </p:txBody>
      </p:sp>
    </p:spTree>
    <p:extLst>
      <p:ext uri="{BB962C8B-B14F-4D97-AF65-F5344CB8AC3E}">
        <p14:creationId xmlns:p14="http://schemas.microsoft.com/office/powerpoint/2010/main" val="153632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p:txBody>
          <a:bodyPr>
            <a:normAutofit lnSpcReduction="10000"/>
          </a:bodyPr>
          <a:lstStyle/>
          <a:p>
            <a:pPr>
              <a:lnSpc>
                <a:spcPct val="130000"/>
              </a:lnSpc>
            </a:pPr>
            <a:r>
              <a:rPr lang="en-US" sz="3200" dirty="0" smtClean="0"/>
              <a:t>Combined applications</a:t>
            </a:r>
            <a:endParaRPr lang="en-US" sz="3200" dirty="0"/>
          </a:p>
          <a:p>
            <a:pPr>
              <a:lnSpc>
                <a:spcPct val="130000"/>
              </a:lnSpc>
            </a:pPr>
            <a:r>
              <a:rPr lang="en-US" sz="3200" dirty="0" smtClean="0"/>
              <a:t>Single-core results</a:t>
            </a:r>
          </a:p>
          <a:p>
            <a:pPr>
              <a:lnSpc>
                <a:spcPct val="130000"/>
              </a:lnSpc>
            </a:pPr>
            <a:r>
              <a:rPr lang="en-US" sz="3200" dirty="0" smtClean="0"/>
              <a:t>Sensitivity results</a:t>
            </a:r>
          </a:p>
          <a:p>
            <a:pPr lvl="1">
              <a:lnSpc>
                <a:spcPct val="130000"/>
              </a:lnSpc>
            </a:pPr>
            <a:r>
              <a:rPr lang="en-US" sz="2800" dirty="0" smtClean="0"/>
              <a:t>LLC size</a:t>
            </a:r>
          </a:p>
          <a:p>
            <a:pPr lvl="1">
              <a:lnSpc>
                <a:spcPct val="130000"/>
              </a:lnSpc>
            </a:pPr>
            <a:r>
              <a:rPr lang="en-US" sz="2800" dirty="0"/>
              <a:t>Number of </a:t>
            </a:r>
            <a:r>
              <a:rPr lang="en-US" sz="2800" dirty="0" smtClean="0"/>
              <a:t>channels</a:t>
            </a:r>
          </a:p>
          <a:p>
            <a:pPr lvl="1">
              <a:lnSpc>
                <a:spcPct val="130000"/>
              </a:lnSpc>
            </a:pPr>
            <a:r>
              <a:rPr lang="en-US" sz="2800" dirty="0" smtClean="0"/>
              <a:t>Copy distance</a:t>
            </a:r>
            <a:endParaRPr lang="en-US" sz="2800" dirty="0"/>
          </a:p>
          <a:p>
            <a:pPr>
              <a:lnSpc>
                <a:spcPct val="130000"/>
              </a:lnSpc>
            </a:pPr>
            <a:r>
              <a:rPr lang="en-US" sz="3200" dirty="0" smtClean="0"/>
              <a:t>Qualitative comparison to other</a:t>
            </a:r>
            <a:r>
              <a:rPr lang="en-US" sz="3200" dirty="0"/>
              <a:t> </a:t>
            </a:r>
            <a:r>
              <a:rPr lang="en-US" sz="3200" dirty="0" smtClean="0"/>
              <a:t>hetero. DRAM</a:t>
            </a:r>
          </a:p>
          <a:p>
            <a:pPr>
              <a:lnSpc>
                <a:spcPct val="130000"/>
              </a:lnSpc>
            </a:pPr>
            <a:r>
              <a:rPr lang="en-US" sz="3200" dirty="0" smtClean="0"/>
              <a:t>Detailed quantitative comparison to </a:t>
            </a:r>
            <a:r>
              <a:rPr lang="en-US" sz="3200" dirty="0" err="1" smtClean="0"/>
              <a:t>RowClone</a:t>
            </a:r>
            <a:endParaRPr lang="en-US" sz="3200"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23</a:t>
            </a:fld>
            <a:endParaRPr lang="en-US" dirty="0"/>
          </a:p>
        </p:txBody>
      </p:sp>
    </p:spTree>
    <p:extLst>
      <p:ext uri="{BB962C8B-B14F-4D97-AF65-F5344CB8AC3E}">
        <p14:creationId xmlns:p14="http://schemas.microsoft.com/office/powerpoint/2010/main" val="8412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219200"/>
            <a:ext cx="8610600" cy="5334000"/>
          </a:xfrm>
        </p:spPr>
        <p:txBody>
          <a:bodyPr>
            <a:normAutofit lnSpcReduction="10000"/>
          </a:bodyPr>
          <a:lstStyle/>
          <a:p>
            <a:r>
              <a:rPr lang="en-US" dirty="0" smtClean="0"/>
              <a:t>Bulk data movement is inefficient in today’s systems</a:t>
            </a:r>
          </a:p>
          <a:p>
            <a:r>
              <a:rPr lang="en-US" dirty="0" smtClean="0">
                <a:solidFill>
                  <a:srgbClr val="FF0000"/>
                </a:solidFill>
              </a:rPr>
              <a:t>Low connectivity between subarrays is a bottleneck</a:t>
            </a:r>
          </a:p>
          <a:p>
            <a:r>
              <a:rPr lang="en-US" b="1" dirty="0" smtClean="0"/>
              <a:t>Low-cost Inter-linked subarrays (LISA)</a:t>
            </a:r>
          </a:p>
          <a:p>
            <a:pPr lvl="1"/>
            <a:r>
              <a:rPr lang="en-US" dirty="0" smtClean="0">
                <a:solidFill>
                  <a:srgbClr val="064FBA"/>
                </a:solidFill>
              </a:rPr>
              <a:t>Bridge bitlines of subarrays via isolation transistors</a:t>
            </a:r>
            <a:endParaRPr lang="en-US" dirty="0">
              <a:solidFill>
                <a:srgbClr val="064FBA"/>
              </a:solidFill>
            </a:endParaRPr>
          </a:p>
          <a:p>
            <a:pPr lvl="1"/>
            <a:r>
              <a:rPr lang="en-US" dirty="0"/>
              <a:t>Wide </a:t>
            </a:r>
            <a:r>
              <a:rPr lang="en-US" dirty="0" smtClean="0"/>
              <a:t>datapath with</a:t>
            </a:r>
            <a:r>
              <a:rPr lang="en-US" dirty="0" smtClean="0">
                <a:solidFill>
                  <a:srgbClr val="064FBA"/>
                </a:solidFill>
              </a:rPr>
              <a:t> </a:t>
            </a:r>
            <a:r>
              <a:rPr lang="en-US" dirty="0" smtClean="0"/>
              <a:t>0.8% DRAM chip area </a:t>
            </a:r>
            <a:endParaRPr lang="en-US" dirty="0"/>
          </a:p>
          <a:p>
            <a:r>
              <a:rPr lang="en-US" dirty="0">
                <a:latin typeface="+mj-lt"/>
              </a:rPr>
              <a:t>LISA is a </a:t>
            </a:r>
            <a:r>
              <a:rPr lang="en-US" b="1" dirty="0">
                <a:latin typeface="+mj-lt"/>
              </a:rPr>
              <a:t>versatile substrate </a:t>
            </a:r>
            <a:r>
              <a:rPr lang="en-US" dirty="0">
                <a:latin typeface="+mj-lt"/>
                <a:ea typeface="Cambria Math" panose="02040503050406030204" pitchFamily="18" charset="0"/>
              </a:rPr>
              <a:t>→ </a:t>
            </a:r>
            <a:r>
              <a:rPr lang="en-US" dirty="0">
                <a:latin typeface="+mj-lt"/>
              </a:rPr>
              <a:t>new </a:t>
            </a:r>
            <a:r>
              <a:rPr lang="en-US" dirty="0" smtClean="0">
                <a:latin typeface="+mj-lt"/>
              </a:rPr>
              <a:t>applications</a:t>
            </a:r>
          </a:p>
          <a:p>
            <a:pPr lvl="1"/>
            <a:r>
              <a:rPr lang="en-US" dirty="0">
                <a:solidFill>
                  <a:srgbClr val="008F00"/>
                </a:solidFill>
              </a:rPr>
              <a:t>Fast bulk data copy</a:t>
            </a:r>
            <a:r>
              <a:rPr lang="en-US" dirty="0"/>
              <a:t>: 66% speedup, -55% DRAM </a:t>
            </a:r>
            <a:r>
              <a:rPr lang="en-US" dirty="0" smtClean="0"/>
              <a:t>energy</a:t>
            </a:r>
          </a:p>
          <a:p>
            <a:pPr lvl="1"/>
            <a:r>
              <a:rPr lang="en-US" dirty="0">
                <a:solidFill>
                  <a:srgbClr val="008F00"/>
                </a:solidFill>
              </a:rPr>
              <a:t>In-DRAM caching</a:t>
            </a:r>
            <a:r>
              <a:rPr lang="en-US" dirty="0"/>
              <a:t>: 5% speedup</a:t>
            </a:r>
          </a:p>
          <a:p>
            <a:pPr lvl="1"/>
            <a:r>
              <a:rPr lang="en-US" dirty="0">
                <a:solidFill>
                  <a:srgbClr val="008F00"/>
                </a:solidFill>
              </a:rPr>
              <a:t>Fast precharge</a:t>
            </a:r>
            <a:r>
              <a:rPr lang="en-US" dirty="0"/>
              <a:t>:</a:t>
            </a:r>
            <a:r>
              <a:rPr lang="en-US" dirty="0">
                <a:solidFill>
                  <a:srgbClr val="008F00"/>
                </a:solidFill>
              </a:rPr>
              <a:t> </a:t>
            </a:r>
            <a:r>
              <a:rPr lang="en-US" dirty="0"/>
              <a:t>8% </a:t>
            </a:r>
            <a:r>
              <a:rPr lang="en-US" dirty="0" smtClean="0"/>
              <a:t>speedup</a:t>
            </a:r>
            <a:endParaRPr lang="en-US" dirty="0" smtClean="0">
              <a:latin typeface="+mj-lt"/>
            </a:endParaRPr>
          </a:p>
          <a:p>
            <a:pPr lvl="1"/>
            <a:r>
              <a:rPr lang="en-US" dirty="0" smtClean="0">
                <a:latin typeface="+mj-lt"/>
              </a:rPr>
              <a:t>LISA can enable other applications</a:t>
            </a:r>
          </a:p>
          <a:p>
            <a:r>
              <a:rPr lang="en-US" dirty="0" smtClean="0">
                <a:latin typeface="+mj-lt"/>
              </a:rPr>
              <a:t>Source code will be available in April </a:t>
            </a:r>
            <a:r>
              <a:rPr lang="en-US" sz="2400" i="1" dirty="0" smtClean="0">
                <a:hlinkClick r:id="rId3"/>
              </a:rPr>
              <a:t>https</a:t>
            </a:r>
            <a:r>
              <a:rPr lang="en-US" sz="2400" i="1" dirty="0">
                <a:hlinkClick r:id="rId3"/>
              </a:rPr>
              <a:t>://</a:t>
            </a:r>
            <a:r>
              <a:rPr lang="en-US" sz="2400" i="1" dirty="0" smtClean="0">
                <a:hlinkClick r:id="rId3"/>
              </a:rPr>
              <a:t>github.com/CMU-SAFARI</a:t>
            </a:r>
            <a:endParaRPr lang="en-US" i="1" dirty="0">
              <a:latin typeface="+mj-lt"/>
            </a:endParaRPr>
          </a:p>
          <a:p>
            <a:pPr lvl="1"/>
            <a:endParaRPr lang="en-US" dirty="0" smtClean="0">
              <a:solidFill>
                <a:schemeClr val="accent3">
                  <a:lumMod val="50000"/>
                </a:schemeClr>
              </a:solidFill>
            </a:endParaRPr>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24</a:t>
            </a:fld>
            <a:endParaRPr lang="en-US" dirty="0"/>
          </a:p>
        </p:txBody>
      </p:sp>
      <p:sp>
        <p:nvSpPr>
          <p:cNvPr id="6" name="app2"/>
          <p:cNvSpPr txBox="1"/>
          <p:nvPr/>
        </p:nvSpPr>
        <p:spPr>
          <a:xfrm>
            <a:off x="633434" y="4470484"/>
            <a:ext cx="184731" cy="461665"/>
          </a:xfrm>
          <a:prstGeom prst="rect">
            <a:avLst/>
          </a:prstGeom>
          <a:noFill/>
        </p:spPr>
        <p:txBody>
          <a:bodyPr wrap="none" rtlCol="0">
            <a:spAutoFit/>
          </a:bodyPr>
          <a:lstStyle/>
          <a:p>
            <a:pPr marL="0" lvl="1"/>
            <a:endParaRPr lang="en-US" sz="2400" dirty="0"/>
          </a:p>
        </p:txBody>
      </p:sp>
      <p:sp>
        <p:nvSpPr>
          <p:cNvPr id="7" name="app3"/>
          <p:cNvSpPr txBox="1"/>
          <p:nvPr/>
        </p:nvSpPr>
        <p:spPr>
          <a:xfrm>
            <a:off x="646134" y="4948535"/>
            <a:ext cx="184731" cy="461665"/>
          </a:xfrm>
          <a:prstGeom prst="rect">
            <a:avLst/>
          </a:prstGeom>
          <a:noFill/>
        </p:spPr>
        <p:txBody>
          <a:bodyPr wrap="none" rtlCol="0">
            <a:spAutoFit/>
          </a:bodyPr>
          <a:lstStyle/>
          <a:p>
            <a:pPr marL="0" lvl="1"/>
            <a:endParaRPr lang="en-US" sz="2400" dirty="0"/>
          </a:p>
        </p:txBody>
      </p:sp>
    </p:spTree>
    <p:extLst>
      <p:ext uri="{BB962C8B-B14F-4D97-AF65-F5344CB8AC3E}">
        <p14:creationId xmlns:p14="http://schemas.microsoft.com/office/powerpoint/2010/main" val="12379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38200"/>
            <a:ext cx="9144000" cy="1847850"/>
          </a:xfrm>
        </p:spPr>
        <p:txBody>
          <a:bodyPr>
            <a:noAutofit/>
          </a:bodyPr>
          <a:lstStyle/>
          <a:p>
            <a:r>
              <a:rPr lang="en-US" sz="4400" dirty="0"/>
              <a:t>Low-Cost </a:t>
            </a:r>
            <a:r>
              <a:rPr lang="en-US" sz="4400" dirty="0" smtClean="0"/>
              <a:t>Inter-Linked Subarrays</a:t>
            </a:r>
            <a:r>
              <a:rPr lang="en-US" sz="4800" dirty="0" smtClean="0"/>
              <a:t/>
            </a:r>
            <a:br>
              <a:rPr lang="en-US" sz="4800" dirty="0" smtClean="0"/>
            </a:br>
            <a:r>
              <a:rPr lang="en-US" sz="4400" dirty="0" smtClean="0"/>
              <a:t>(LISA)</a:t>
            </a:r>
            <a:r>
              <a:rPr lang="en-US" sz="3600" b="0" dirty="0"/>
              <a:t/>
            </a:r>
            <a:br>
              <a:rPr lang="en-US" sz="3600" b="0" dirty="0"/>
            </a:br>
            <a:r>
              <a:rPr lang="en-US" sz="3000" b="0" dirty="0"/>
              <a:t>Enabling Fast Inter-Subarray Data </a:t>
            </a:r>
            <a:r>
              <a:rPr lang="en-US" sz="3000" b="0" dirty="0" smtClean="0"/>
              <a:t>Movement </a:t>
            </a:r>
            <a:r>
              <a:rPr lang="en-US" sz="3000" b="0" dirty="0"/>
              <a:t>in DRAM</a:t>
            </a:r>
          </a:p>
        </p:txBody>
      </p:sp>
      <p:sp>
        <p:nvSpPr>
          <p:cNvPr id="5" name="Subtitle 4"/>
          <p:cNvSpPr>
            <a:spLocks noGrp="1"/>
          </p:cNvSpPr>
          <p:nvPr>
            <p:ph type="subTitle" idx="1"/>
          </p:nvPr>
        </p:nvSpPr>
        <p:spPr>
          <a:xfrm>
            <a:off x="266700" y="3581400"/>
            <a:ext cx="8610600" cy="1522730"/>
          </a:xfrm>
        </p:spPr>
        <p:txBody>
          <a:bodyPr>
            <a:noAutofit/>
          </a:bodyPr>
          <a:lstStyle/>
          <a:p>
            <a:r>
              <a:rPr lang="en-US" sz="3000" b="1" dirty="0">
                <a:solidFill>
                  <a:srgbClr val="CC0000"/>
                </a:solidFill>
              </a:rPr>
              <a:t>Kevin </a:t>
            </a:r>
            <a:r>
              <a:rPr lang="en-US" sz="3000" b="1" dirty="0" smtClean="0">
                <a:solidFill>
                  <a:srgbClr val="CC0000"/>
                </a:solidFill>
              </a:rPr>
              <a:t>Chang </a:t>
            </a:r>
            <a:r>
              <a:rPr lang="en-US" sz="2800" dirty="0" smtClean="0">
                <a:solidFill>
                  <a:schemeClr val="tx1"/>
                </a:solidFill>
              </a:rPr>
              <a:t/>
            </a:r>
            <a:br>
              <a:rPr lang="en-US" sz="2800" dirty="0" smtClean="0">
                <a:solidFill>
                  <a:schemeClr val="tx1"/>
                </a:solidFill>
              </a:rPr>
            </a:br>
            <a:r>
              <a:rPr lang="en-US" sz="2800" dirty="0" err="1" smtClean="0">
                <a:solidFill>
                  <a:schemeClr val="tx1"/>
                </a:solidFill>
              </a:rPr>
              <a:t>Prashant</a:t>
            </a:r>
            <a:r>
              <a:rPr lang="en-US" sz="2800" dirty="0" smtClean="0">
                <a:solidFill>
                  <a:schemeClr val="tx1"/>
                </a:solidFill>
              </a:rPr>
              <a:t> Nair, </a:t>
            </a:r>
            <a:r>
              <a:rPr lang="en-US" sz="2800" dirty="0" err="1">
                <a:solidFill>
                  <a:srgbClr val="CC0000"/>
                </a:solidFill>
              </a:rPr>
              <a:t>Donghyuk</a:t>
            </a:r>
            <a:r>
              <a:rPr lang="en-US" sz="2800" dirty="0">
                <a:solidFill>
                  <a:srgbClr val="CC0000"/>
                </a:solidFill>
              </a:rPr>
              <a:t> Lee</a:t>
            </a:r>
            <a:r>
              <a:rPr lang="en-US" sz="2800" dirty="0">
                <a:solidFill>
                  <a:schemeClr val="tx1"/>
                </a:solidFill>
              </a:rPr>
              <a:t>, </a:t>
            </a:r>
            <a:r>
              <a:rPr lang="en-US" sz="2800" dirty="0" err="1">
                <a:solidFill>
                  <a:srgbClr val="CC0000"/>
                </a:solidFill>
              </a:rPr>
              <a:t>Saugata</a:t>
            </a:r>
            <a:r>
              <a:rPr lang="en-US" sz="2800" dirty="0">
                <a:solidFill>
                  <a:srgbClr val="CC0000"/>
                </a:solidFill>
              </a:rPr>
              <a:t> </a:t>
            </a:r>
            <a:r>
              <a:rPr lang="en-US" sz="2800" dirty="0" err="1">
                <a:solidFill>
                  <a:srgbClr val="CC0000"/>
                </a:solidFill>
              </a:rPr>
              <a:t>Ghose</a:t>
            </a:r>
            <a:r>
              <a:rPr lang="en-US" sz="2800" dirty="0">
                <a:solidFill>
                  <a:schemeClr val="tx1"/>
                </a:solidFill>
              </a:rPr>
              <a:t>, </a:t>
            </a:r>
            <a:br>
              <a:rPr lang="en-US" sz="2800" dirty="0">
                <a:solidFill>
                  <a:schemeClr val="tx1"/>
                </a:solidFill>
              </a:rPr>
            </a:br>
            <a:r>
              <a:rPr lang="en-US" sz="2800" dirty="0" err="1">
                <a:solidFill>
                  <a:schemeClr val="tx1"/>
                </a:solidFill>
              </a:rPr>
              <a:t>Moinuddin</a:t>
            </a:r>
            <a:r>
              <a:rPr lang="en-US" sz="2800" dirty="0">
                <a:solidFill>
                  <a:schemeClr val="tx1"/>
                </a:solidFill>
              </a:rPr>
              <a:t> </a:t>
            </a:r>
            <a:r>
              <a:rPr lang="en-US" sz="2800" dirty="0" smtClean="0">
                <a:solidFill>
                  <a:schemeClr val="tx1"/>
                </a:solidFill>
              </a:rPr>
              <a:t>Qureshi, </a:t>
            </a:r>
            <a:r>
              <a:rPr lang="en-US" sz="2800" dirty="0">
                <a:solidFill>
                  <a:schemeClr val="tx1"/>
                </a:solidFill>
              </a:rPr>
              <a:t>and </a:t>
            </a:r>
            <a:r>
              <a:rPr lang="en-US" sz="2800" dirty="0" err="1">
                <a:solidFill>
                  <a:srgbClr val="CC0000"/>
                </a:solidFill>
              </a:rPr>
              <a:t>Onur</a:t>
            </a:r>
            <a:r>
              <a:rPr lang="en-US" sz="2800" dirty="0">
                <a:solidFill>
                  <a:srgbClr val="CC0000"/>
                </a:solidFill>
              </a:rPr>
              <a:t> </a:t>
            </a:r>
            <a:r>
              <a:rPr lang="en-US" sz="2800" dirty="0" err="1">
                <a:solidFill>
                  <a:srgbClr val="CC0000"/>
                </a:solidFill>
              </a:rPr>
              <a:t>Mutlu</a:t>
            </a:r>
            <a:endParaRPr lang="en-US" sz="2800" dirty="0">
              <a:solidFill>
                <a:srgbClr val="CC0000"/>
              </a:solidFill>
            </a:endParaRPr>
          </a:p>
          <a:p>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712" y="5257646"/>
            <a:ext cx="2794000" cy="1483663"/>
          </a:xfrm>
          <a:prstGeom prst="rect">
            <a:avLst/>
          </a:prstGeom>
        </p:spPr>
      </p:pic>
      <p:grpSp>
        <p:nvGrpSpPr>
          <p:cNvPr id="3" name="Group 2"/>
          <p:cNvGrpSpPr/>
          <p:nvPr/>
        </p:nvGrpSpPr>
        <p:grpSpPr>
          <a:xfrm>
            <a:off x="533400" y="5527769"/>
            <a:ext cx="1509580" cy="918114"/>
            <a:chOff x="478639" y="5690963"/>
            <a:chExt cx="1509580" cy="918114"/>
          </a:xfrm>
        </p:grpSpPr>
        <p:pic>
          <p:nvPicPr>
            <p:cNvPr id="7" name="Picture 4" descr="safari.png"/>
            <p:cNvPicPr>
              <a:picLocks noChangeAspect="1"/>
            </p:cNvPicPr>
            <p:nvPr/>
          </p:nvPicPr>
          <p:blipFill>
            <a:blip r:embed="rId4" cstate="print"/>
            <a:srcRect/>
            <a:stretch>
              <a:fillRect/>
            </a:stretch>
          </p:blipFill>
          <p:spPr bwMode="auto">
            <a:xfrm>
              <a:off x="478639" y="5690963"/>
              <a:ext cx="1509580" cy="436782"/>
            </a:xfrm>
            <a:prstGeom prst="rect">
              <a:avLst/>
            </a:prstGeom>
            <a:noFill/>
            <a:ln w="9525">
              <a:noFill/>
              <a:miter lim="800000"/>
              <a:headEnd/>
              <a:tailEnd/>
            </a:ln>
          </p:spPr>
        </p:pic>
        <p:pic>
          <p:nvPicPr>
            <p:cNvPr id="10" name="Picture 9" descr="CARET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9" y="6197597"/>
              <a:ext cx="1509580" cy="411480"/>
            </a:xfrm>
            <a:prstGeom prst="rect">
              <a:avLst/>
            </a:prstGeom>
          </p:spPr>
        </p:pic>
      </p:grpSp>
      <p:pic>
        <p:nvPicPr>
          <p:cNvPr id="11" name="Picture 11" descr="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746160"/>
            <a:ext cx="3352800" cy="50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9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26</a:t>
            </a:fld>
            <a:endParaRPr lang="en-US" dirty="0"/>
          </a:p>
        </p:txBody>
      </p:sp>
    </p:spTree>
    <p:extLst>
      <p:ext uri="{BB962C8B-B14F-4D97-AF65-F5344CB8AC3E}">
        <p14:creationId xmlns:p14="http://schemas.microsoft.com/office/powerpoint/2010/main" val="2480297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 on RBM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1968500"/>
            <a:ext cx="8305800" cy="3835400"/>
          </a:xfrm>
        </p:spPr>
      </p:pic>
      <p:sp>
        <p:nvSpPr>
          <p:cNvPr id="4" name="Slide Number Placeholder 3"/>
          <p:cNvSpPr>
            <a:spLocks noGrp="1"/>
          </p:cNvSpPr>
          <p:nvPr>
            <p:ph type="sldNum" sz="quarter" idx="12"/>
          </p:nvPr>
        </p:nvSpPr>
        <p:spPr/>
        <p:txBody>
          <a:bodyPr/>
          <a:lstStyle/>
          <a:p>
            <a:fld id="{13F32364-6BA0-48AA-B029-3ED2192016FC}" type="slidenum">
              <a:rPr lang="en-US" smtClean="0"/>
              <a:pPr/>
              <a:t>27</a:t>
            </a:fld>
            <a:endParaRPr lang="en-US" dirty="0"/>
          </a:p>
        </p:txBody>
      </p:sp>
    </p:spTree>
    <p:extLst>
      <p:ext uri="{BB962C8B-B14F-4D97-AF65-F5344CB8AC3E}">
        <p14:creationId xmlns:p14="http://schemas.microsoft.com/office/powerpoint/2010/main" val="944439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Prior Works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3771856"/>
              </p:ext>
            </p:extLst>
          </p:nvPr>
        </p:nvGraphicFramePr>
        <p:xfrm>
          <a:off x="304800" y="1600200"/>
          <a:ext cx="8229600" cy="4343400"/>
        </p:xfrm>
        <a:graphic>
          <a:graphicData uri="http://schemas.openxmlformats.org/drawingml/2006/table">
            <a:tbl>
              <a:tblPr firstRow="1" bandRow="1">
                <a:effectLst/>
                <a:tableStyleId>{5C22544A-7EE6-4342-B048-85BDC9FD1C3A}</a:tableStyleId>
              </a:tblPr>
              <a:tblGrid>
                <a:gridCol w="2377440"/>
                <a:gridCol w="2118360"/>
                <a:gridCol w="2057400"/>
                <a:gridCol w="1676400"/>
              </a:tblGrid>
              <a:tr h="1143000">
                <a:tc>
                  <a:txBody>
                    <a:bodyPr/>
                    <a:lstStyle/>
                    <a:p>
                      <a:pPr algn="l"/>
                      <a:r>
                        <a:rPr lang="en-US" sz="2400" dirty="0" smtClean="0">
                          <a:solidFill>
                            <a:schemeClr val="tx1"/>
                          </a:solidFill>
                        </a:rPr>
                        <a:t>Heterogeneous</a:t>
                      </a:r>
                      <a:r>
                        <a:rPr lang="en-US" sz="2400" baseline="0" dirty="0" smtClean="0">
                          <a:solidFill>
                            <a:schemeClr val="tx1"/>
                          </a:solidFill>
                        </a:rPr>
                        <a:t> </a:t>
                      </a:r>
                      <a:br>
                        <a:rPr lang="en-US" sz="2400" baseline="0" dirty="0" smtClean="0">
                          <a:solidFill>
                            <a:schemeClr val="tx1"/>
                          </a:solidFill>
                        </a:rPr>
                      </a:br>
                      <a:r>
                        <a:rPr lang="en-US" sz="2400" baseline="0" dirty="0" smtClean="0">
                          <a:solidFill>
                            <a:schemeClr val="tx1"/>
                          </a:solidFill>
                        </a:rPr>
                        <a:t>DRAM Designs</a:t>
                      </a:r>
                      <a:endParaRPr lang="en-US"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i="1" dirty="0" smtClean="0">
                          <a:solidFill>
                            <a:schemeClr val="tx1"/>
                          </a:solidFill>
                        </a:rPr>
                        <a:t>TL-DRAM</a:t>
                      </a:r>
                      <a:endParaRPr lang="en-US" sz="2400" b="0" i="1" dirty="0" smtClean="0">
                        <a:solidFill>
                          <a:schemeClr val="tx1"/>
                        </a:solidFill>
                      </a:endParaRPr>
                    </a:p>
                    <a:p>
                      <a:pPr algn="ctr"/>
                      <a:r>
                        <a:rPr lang="en-US" sz="2000" b="0" dirty="0" smtClean="0">
                          <a:solidFill>
                            <a:schemeClr val="tx1"/>
                          </a:solidFill>
                        </a:rPr>
                        <a:t>(Lee+ HPCA’13)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2800" b="0" i="1" dirty="0" smtClean="0">
                          <a:solidFill>
                            <a:schemeClr val="tx1"/>
                          </a:solidFill>
                        </a:rPr>
                        <a:t>CHARM</a:t>
                      </a:r>
                      <a:endParaRPr lang="en-US" sz="2400" b="0" i="1" dirty="0" smtClean="0">
                        <a:solidFill>
                          <a:schemeClr val="tx1"/>
                        </a:solidFill>
                      </a:endParaRPr>
                    </a:p>
                    <a:p>
                      <a:pPr algn="ctr"/>
                      <a:r>
                        <a:rPr lang="en-US" sz="2000" b="0" dirty="0" smtClean="0">
                          <a:solidFill>
                            <a:schemeClr val="tx1"/>
                          </a:solidFill>
                        </a:rPr>
                        <a:t>(Son+ ISCA’13)</a:t>
                      </a:r>
                      <a:endParaRPr lang="en-US" sz="2000" b="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2800" b="1" i="1" dirty="0" smtClean="0">
                          <a:solidFill>
                            <a:schemeClr val="tx1"/>
                          </a:solidFill>
                        </a:rPr>
                        <a:t>VILLA</a:t>
                      </a:r>
                      <a:endParaRPr lang="en-US" sz="2800" b="1" i="1" dirty="0">
                        <a:solidFill>
                          <a:schemeClr val="tx1"/>
                        </a:solidFill>
                      </a:endParaRPr>
                    </a:p>
                  </a:txBody>
                  <a:tcPr>
                    <a:lnB w="12700" cap="flat" cmpd="sng" algn="ctr">
                      <a:solidFill>
                        <a:schemeClr val="tx1"/>
                      </a:solidFill>
                      <a:prstDash val="solid"/>
                      <a:round/>
                      <a:headEnd type="none" w="med" len="med"/>
                      <a:tailEnd type="none" w="med" len="med"/>
                    </a:lnB>
                    <a:noFill/>
                  </a:tcPr>
                </a:tc>
              </a:tr>
              <a:tr h="1066800">
                <a:tc>
                  <a:txBody>
                    <a:bodyPr/>
                    <a:lstStyle/>
                    <a:p>
                      <a:pPr algn="l">
                        <a:lnSpc>
                          <a:spcPct val="100000"/>
                        </a:lnSpc>
                      </a:pPr>
                      <a:r>
                        <a:rPr lang="en-US" sz="2400" b="0" dirty="0" smtClean="0">
                          <a:solidFill>
                            <a:schemeClr val="tx1"/>
                          </a:solidFill>
                        </a:rPr>
                        <a:t>Level</a:t>
                      </a:r>
                      <a:r>
                        <a:rPr lang="en-US" sz="2400" b="0" baseline="0" dirty="0" smtClean="0">
                          <a:solidFill>
                            <a:schemeClr val="tx1"/>
                          </a:solidFill>
                        </a:rPr>
                        <a:t> of Heterogeneity</a:t>
                      </a:r>
                      <a:endParaRPr lang="en-US" sz="2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latin typeface="+mn-lt"/>
                          <a:ea typeface="Gill Sans" charset="0"/>
                          <a:cs typeface="Gill Sans" charset="0"/>
                        </a:rPr>
                        <a:t>Intra-</a:t>
                      </a:r>
                      <a:br>
                        <a:rPr lang="en-US" sz="2400" b="1" dirty="0" smtClean="0">
                          <a:solidFill>
                            <a:schemeClr val="tx1"/>
                          </a:solidFill>
                          <a:latin typeface="+mn-lt"/>
                          <a:ea typeface="Gill Sans" charset="0"/>
                          <a:cs typeface="Gill Sans" charset="0"/>
                        </a:rPr>
                      </a:br>
                      <a:r>
                        <a:rPr lang="en-US" sz="2400" b="1" dirty="0" smtClean="0">
                          <a:solidFill>
                            <a:schemeClr val="tx1"/>
                          </a:solidFill>
                          <a:latin typeface="+mn-lt"/>
                          <a:ea typeface="Gill Sans" charset="0"/>
                          <a:cs typeface="Gill Sans" charset="0"/>
                        </a:rPr>
                        <a:t>Subarray</a:t>
                      </a:r>
                      <a:endParaRPr lang="en-US" sz="2400" b="1" dirty="0">
                        <a:solidFill>
                          <a:schemeClr val="tx1"/>
                        </a:solidFill>
                        <a:latin typeface="+mn-lt"/>
                        <a:ea typeface="Gill Sans" charset="0"/>
                        <a:cs typeface="Gill Sans"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latin typeface="+mn-lt"/>
                        </a:rPr>
                        <a:t>Inter-</a:t>
                      </a:r>
                      <a:br>
                        <a:rPr lang="en-US" sz="2400" b="1" dirty="0" smtClean="0">
                          <a:solidFill>
                            <a:schemeClr val="tx1"/>
                          </a:solidFill>
                          <a:latin typeface="+mn-lt"/>
                        </a:rPr>
                      </a:br>
                      <a:r>
                        <a:rPr lang="en-US" sz="2400" b="1" dirty="0" smtClean="0">
                          <a:solidFill>
                            <a:schemeClr val="tx1"/>
                          </a:solidFill>
                          <a:latin typeface="+mn-lt"/>
                        </a:rPr>
                        <a:t>Bank</a:t>
                      </a:r>
                      <a:endParaRPr lang="en-US" sz="2400" b="1"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solidFill>
                            <a:schemeClr val="tx1"/>
                          </a:solidFill>
                          <a:latin typeface="+mn-lt"/>
                        </a:rPr>
                        <a:t>Inter-</a:t>
                      </a:r>
                      <a:br>
                        <a:rPr lang="en-US" sz="2400" b="1" dirty="0" smtClean="0">
                          <a:solidFill>
                            <a:schemeClr val="tx1"/>
                          </a:solidFill>
                          <a:latin typeface="+mn-lt"/>
                        </a:rPr>
                      </a:br>
                      <a:r>
                        <a:rPr lang="en-US" sz="2400" b="1" dirty="0" smtClean="0">
                          <a:solidFill>
                            <a:schemeClr val="tx1"/>
                          </a:solidFill>
                          <a:latin typeface="+mn-lt"/>
                        </a:rPr>
                        <a:t>Subarray</a:t>
                      </a:r>
                      <a:endParaRPr lang="en-US" sz="2400" b="1" dirty="0">
                        <a:solidFill>
                          <a:schemeClr val="tx1"/>
                        </a:solidFill>
                        <a:latin typeface="+mn-lt"/>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66800">
                <a:tc>
                  <a:txBody>
                    <a:bodyPr/>
                    <a:lstStyle/>
                    <a:p>
                      <a:pPr algn="l">
                        <a:lnSpc>
                          <a:spcPct val="200000"/>
                        </a:lnSpc>
                      </a:pPr>
                      <a:r>
                        <a:rPr lang="en-US" sz="2400" b="0" dirty="0" smtClean="0">
                          <a:solidFill>
                            <a:schemeClr val="tx1"/>
                          </a:solidFill>
                        </a:rPr>
                        <a:t>Caching Latency</a:t>
                      </a:r>
                      <a:endParaRPr lang="en-US" sz="2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chemeClr val="tx1"/>
                        </a:solidFill>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066800">
                <a:tc>
                  <a:txBody>
                    <a:bodyPr/>
                    <a:lstStyle/>
                    <a:p>
                      <a:pPr algn="l">
                        <a:lnSpc>
                          <a:spcPct val="200000"/>
                        </a:lnSpc>
                      </a:pPr>
                      <a:r>
                        <a:rPr lang="en-US" sz="2400" dirty="0" smtClean="0">
                          <a:solidFill>
                            <a:schemeClr val="tx1"/>
                          </a:solidFill>
                        </a:rPr>
                        <a:t>Cache Utilization</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13F32364-6BA0-48AA-B029-3ED2192016FC}" type="slidenum">
              <a:rPr lang="en-US" smtClean="0"/>
              <a:pPr/>
              <a:t>28</a:t>
            </a:fld>
            <a:endParaRPr lang="en-US" dirty="0"/>
          </a:p>
        </p:txBody>
      </p:sp>
      <p:grpSp>
        <p:nvGrpSpPr>
          <p:cNvPr id="3" name="tldram"/>
          <p:cNvGrpSpPr/>
          <p:nvPr/>
        </p:nvGrpSpPr>
        <p:grpSpPr>
          <a:xfrm>
            <a:off x="3352800" y="3955734"/>
            <a:ext cx="895405" cy="2098596"/>
            <a:chOff x="3352800" y="3352800"/>
            <a:chExt cx="895405" cy="209859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352800"/>
              <a:ext cx="819205" cy="838911"/>
            </a:xfrm>
            <a:prstGeom prst="rect">
              <a:avLst/>
            </a:prstGeom>
          </p:spPr>
        </p:pic>
        <p:sp>
          <p:nvSpPr>
            <p:cNvPr id="7" name="TextBox 23"/>
            <p:cNvSpPr txBox="1"/>
            <p:nvPr/>
          </p:nvSpPr>
          <p:spPr>
            <a:xfrm>
              <a:off x="3352800" y="4343400"/>
              <a:ext cx="784189"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solidFill>
                    <a:srgbClr val="FF0000"/>
                  </a:solidFill>
                </a:rPr>
                <a:t>X</a:t>
              </a:r>
              <a:endParaRPr lang="en-US" sz="2400" dirty="0" smtClean="0">
                <a:solidFill>
                  <a:srgbClr val="FF0000"/>
                </a:solidFill>
              </a:endParaRPr>
            </a:p>
          </p:txBody>
        </p:sp>
      </p:grpSp>
      <p:grpSp>
        <p:nvGrpSpPr>
          <p:cNvPr id="13" name="villa"/>
          <p:cNvGrpSpPr/>
          <p:nvPr/>
        </p:nvGrpSpPr>
        <p:grpSpPr>
          <a:xfrm>
            <a:off x="7397812" y="3966806"/>
            <a:ext cx="819206" cy="1952981"/>
            <a:chOff x="7397812" y="3363872"/>
            <a:chExt cx="819206" cy="195298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813" y="4477942"/>
              <a:ext cx="819205" cy="83891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812" y="3363872"/>
              <a:ext cx="819205" cy="838911"/>
            </a:xfrm>
            <a:prstGeom prst="rect">
              <a:avLst/>
            </a:prstGeom>
          </p:spPr>
        </p:pic>
      </p:grpSp>
      <p:grpSp>
        <p:nvGrpSpPr>
          <p:cNvPr id="12" name="charm"/>
          <p:cNvGrpSpPr/>
          <p:nvPr/>
        </p:nvGrpSpPr>
        <p:grpSpPr>
          <a:xfrm>
            <a:off x="5430914" y="3932719"/>
            <a:ext cx="950891" cy="1987068"/>
            <a:chOff x="5430914" y="3329785"/>
            <a:chExt cx="950891" cy="1987068"/>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477942"/>
              <a:ext cx="819205" cy="838911"/>
            </a:xfrm>
            <a:prstGeom prst="rect">
              <a:avLst/>
            </a:prstGeom>
          </p:spPr>
        </p:pic>
        <p:sp>
          <p:nvSpPr>
            <p:cNvPr id="11" name="TextBox 23"/>
            <p:cNvSpPr txBox="1"/>
            <p:nvPr/>
          </p:nvSpPr>
          <p:spPr>
            <a:xfrm>
              <a:off x="5430914" y="3329785"/>
              <a:ext cx="784189"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solidFill>
                    <a:srgbClr val="FF0000"/>
                  </a:solidFill>
                </a:rPr>
                <a:t>X</a:t>
              </a:r>
              <a:endParaRPr lang="en-US" sz="2400" dirty="0" smtClean="0">
                <a:solidFill>
                  <a:srgbClr val="FF0000"/>
                </a:solidFill>
              </a:endParaRPr>
            </a:p>
          </p:txBody>
        </p:sp>
      </p:grpSp>
    </p:spTree>
    <p:extLst>
      <p:ext uri="{BB962C8B-B14F-4D97-AF65-F5344CB8AC3E}">
        <p14:creationId xmlns:p14="http://schemas.microsoft.com/office/powerpoint/2010/main" val="973028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Prior Works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4125342"/>
              </p:ext>
            </p:extLst>
          </p:nvPr>
        </p:nvGraphicFramePr>
        <p:xfrm>
          <a:off x="304800" y="1600200"/>
          <a:ext cx="8229600" cy="4648200"/>
        </p:xfrm>
        <a:graphic>
          <a:graphicData uri="http://schemas.openxmlformats.org/drawingml/2006/table">
            <a:tbl>
              <a:tblPr firstRow="1" bandRow="1">
                <a:effectLst/>
                <a:tableStyleId>{5C22544A-7EE6-4342-B048-85BDC9FD1C3A}</a:tableStyleId>
              </a:tblPr>
              <a:tblGrid>
                <a:gridCol w="1981200"/>
                <a:gridCol w="3124200"/>
                <a:gridCol w="3124200"/>
              </a:tblGrid>
              <a:tr h="1143000">
                <a:tc>
                  <a:txBody>
                    <a:bodyPr/>
                    <a:lstStyle/>
                    <a:p>
                      <a:pPr algn="ctr"/>
                      <a:r>
                        <a:rPr lang="en-US" sz="2400" baseline="0" dirty="0" smtClean="0">
                          <a:solidFill>
                            <a:schemeClr val="tx1"/>
                          </a:solidFill>
                        </a:rPr>
                        <a:t>DRAM Designs</a:t>
                      </a:r>
                      <a:endParaRPr lang="en-US" sz="2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1" dirty="0" smtClean="0">
                          <a:solidFill>
                            <a:schemeClr val="tx1"/>
                          </a:solidFill>
                        </a:rPr>
                        <a:t>DAS-DRAM</a:t>
                      </a:r>
                      <a:endParaRPr lang="en-US" sz="2400" b="1" i="1" dirty="0" smtClean="0">
                        <a:solidFill>
                          <a:schemeClr val="tx1"/>
                        </a:solidFill>
                      </a:endParaRPr>
                    </a:p>
                    <a:p>
                      <a:pPr algn="ctr"/>
                      <a:r>
                        <a:rPr lang="en-US" sz="2000" b="1" dirty="0" smtClean="0">
                          <a:solidFill>
                            <a:schemeClr val="tx1"/>
                          </a:solidFill>
                        </a:rPr>
                        <a:t>(Lu</a:t>
                      </a:r>
                      <a:r>
                        <a:rPr lang="en-US" sz="2000" b="1" baseline="0" dirty="0" smtClean="0">
                          <a:solidFill>
                            <a:schemeClr val="tx1"/>
                          </a:solidFill>
                        </a:rPr>
                        <a:t>+ MICRO</a:t>
                      </a:r>
                      <a:r>
                        <a:rPr lang="en-US" sz="2000" b="1" dirty="0" smtClean="0">
                          <a:solidFill>
                            <a:schemeClr val="tx1"/>
                          </a:solidFill>
                        </a:rPr>
                        <a:t>’15)</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2800" b="1" i="1" dirty="0" smtClean="0">
                          <a:solidFill>
                            <a:schemeClr val="tx1"/>
                          </a:solidFill>
                        </a:rPr>
                        <a:t>LISA</a:t>
                      </a:r>
                      <a:endParaRPr lang="en-US" sz="2800" b="1" i="1" dirty="0">
                        <a:solidFill>
                          <a:schemeClr val="tx1"/>
                        </a:solidFill>
                      </a:endParaRPr>
                    </a:p>
                  </a:txBody>
                  <a:tcPr>
                    <a:lnB w="12700" cap="flat" cmpd="sng" algn="ctr">
                      <a:solidFill>
                        <a:schemeClr val="tx1"/>
                      </a:solidFill>
                      <a:prstDash val="solid"/>
                      <a:round/>
                      <a:headEnd type="none" w="med" len="med"/>
                      <a:tailEnd type="none" w="med" len="med"/>
                    </a:lnB>
                    <a:noFill/>
                  </a:tcPr>
                </a:tc>
              </a:tr>
              <a:tr h="914400">
                <a:tc>
                  <a:txBody>
                    <a:bodyPr/>
                    <a:lstStyle/>
                    <a:p>
                      <a:pPr algn="l">
                        <a:lnSpc>
                          <a:spcPct val="100000"/>
                        </a:lnSpc>
                      </a:pPr>
                      <a:r>
                        <a:rPr lang="en-US" sz="2400" b="0" dirty="0" smtClean="0">
                          <a:solidFill>
                            <a:schemeClr val="tx1"/>
                          </a:solidFill>
                        </a:rPr>
                        <a:t>Goal</a:t>
                      </a:r>
                      <a:endParaRPr lang="en-US" sz="2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2400" b="0" dirty="0" smtClean="0">
                          <a:solidFill>
                            <a:schemeClr val="tx1"/>
                          </a:solidFill>
                          <a:latin typeface="+mn-lt"/>
                        </a:rPr>
                        <a:t>Heterogeneous</a:t>
                      </a:r>
                      <a:r>
                        <a:rPr lang="en-US" sz="2400" b="0" baseline="0" dirty="0" smtClean="0">
                          <a:solidFill>
                            <a:schemeClr val="tx1"/>
                          </a:solidFill>
                          <a:latin typeface="+mn-lt"/>
                        </a:rPr>
                        <a:t/>
                      </a:r>
                      <a:br>
                        <a:rPr lang="en-US" sz="2400" b="0" baseline="0" dirty="0" smtClean="0">
                          <a:solidFill>
                            <a:schemeClr val="tx1"/>
                          </a:solidFill>
                          <a:latin typeface="+mn-lt"/>
                        </a:rPr>
                      </a:br>
                      <a:r>
                        <a:rPr lang="en-US" sz="2400" b="0" baseline="0" dirty="0" smtClean="0">
                          <a:solidFill>
                            <a:schemeClr val="tx1"/>
                          </a:solidFill>
                          <a:latin typeface="+mn-lt"/>
                        </a:rPr>
                        <a:t>DRAM design</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2400" b="0" dirty="0" smtClean="0">
                          <a:solidFill>
                            <a:schemeClr val="tx1"/>
                          </a:solidFill>
                          <a:latin typeface="+mn-lt"/>
                        </a:rPr>
                        <a:t>Substrate</a:t>
                      </a:r>
                      <a:r>
                        <a:rPr lang="en-US" sz="2400" b="0" baseline="0" dirty="0" smtClean="0">
                          <a:solidFill>
                            <a:schemeClr val="tx1"/>
                          </a:solidFill>
                          <a:latin typeface="+mn-lt"/>
                        </a:rPr>
                        <a:t> for bulk data movement</a:t>
                      </a:r>
                      <a:endParaRPr lang="en-US" sz="2400" b="0" dirty="0">
                        <a:solidFill>
                          <a:schemeClr val="tx1"/>
                        </a:solidFill>
                        <a:latin typeface="+mn-lt"/>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14400">
                <a:tc>
                  <a:txBody>
                    <a:bodyPr/>
                    <a:lstStyle/>
                    <a:p>
                      <a:pPr algn="l">
                        <a:lnSpc>
                          <a:spcPct val="100000"/>
                        </a:lnSpc>
                      </a:pPr>
                      <a:r>
                        <a:rPr lang="en-US" sz="2400" b="0" dirty="0" smtClean="0">
                          <a:solidFill>
                            <a:schemeClr val="tx1"/>
                          </a:solidFill>
                        </a:rPr>
                        <a:t>Enable other</a:t>
                      </a:r>
                    </a:p>
                    <a:p>
                      <a:pPr algn="l">
                        <a:lnSpc>
                          <a:spcPct val="100000"/>
                        </a:lnSpc>
                      </a:pPr>
                      <a:r>
                        <a:rPr lang="en-US" sz="2400" b="0" dirty="0" smtClean="0">
                          <a:solidFill>
                            <a:schemeClr val="tx1"/>
                          </a:solidFill>
                        </a:rPr>
                        <a:t>applications?</a:t>
                      </a:r>
                      <a:endParaRPr lang="en-US" sz="2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8200">
                <a:tc>
                  <a:txBody>
                    <a:bodyPr/>
                    <a:lstStyle/>
                    <a:p>
                      <a:pPr algn="l">
                        <a:lnSpc>
                          <a:spcPct val="100000"/>
                        </a:lnSpc>
                      </a:pPr>
                      <a:r>
                        <a:rPr lang="en-US" sz="2400" dirty="0" smtClean="0">
                          <a:solidFill>
                            <a:schemeClr val="tx1"/>
                          </a:solidFill>
                        </a:rPr>
                        <a:t>Movement</a:t>
                      </a:r>
                      <a:r>
                        <a:rPr lang="en-US" sz="2400" baseline="0" dirty="0" smtClean="0">
                          <a:solidFill>
                            <a:schemeClr val="tx1"/>
                          </a:solidFill>
                        </a:rPr>
                        <a:t> mechanism</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2400" dirty="0" smtClean="0">
                          <a:solidFill>
                            <a:schemeClr val="tx1"/>
                          </a:solidFill>
                        </a:rPr>
                        <a:t>Migration cells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2400" dirty="0" smtClean="0">
                          <a:solidFill>
                            <a:schemeClr val="tx1"/>
                          </a:solidFill>
                        </a:rPr>
                        <a:t>Low-cost</a:t>
                      </a:r>
                      <a:r>
                        <a:rPr lang="en-US" sz="2400" baseline="0" dirty="0" smtClean="0">
                          <a:solidFill>
                            <a:schemeClr val="tx1"/>
                          </a:solidFill>
                        </a:rPr>
                        <a:t> links</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38200">
                <a:tc>
                  <a:txBody>
                    <a:bodyPr/>
                    <a:lstStyle/>
                    <a:p>
                      <a:pPr algn="l">
                        <a:lnSpc>
                          <a:spcPct val="100000"/>
                        </a:lnSpc>
                      </a:pPr>
                      <a:r>
                        <a:rPr lang="en-US" sz="2400" dirty="0" smtClean="0">
                          <a:solidFill>
                            <a:schemeClr val="tx1"/>
                          </a:solidFill>
                        </a:rPr>
                        <a:t>Scalable</a:t>
                      </a:r>
                    </a:p>
                    <a:p>
                      <a:pPr algn="l">
                        <a:lnSpc>
                          <a:spcPct val="100000"/>
                        </a:lnSpc>
                      </a:pPr>
                      <a:r>
                        <a:rPr lang="en-US" sz="2400" dirty="0" smtClean="0">
                          <a:solidFill>
                            <a:schemeClr val="tx1"/>
                          </a:solidFill>
                        </a:rPr>
                        <a:t>Copy Latency</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100000"/>
                        </a:lnSpc>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100000"/>
                        </a:lnSpc>
                      </a:pP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13F32364-6BA0-48AA-B029-3ED2192016FC}" type="slidenum">
              <a:rPr lang="en-US" smtClean="0"/>
              <a:pPr/>
              <a:t>29</a:t>
            </a:fld>
            <a:endParaRPr lang="en-US" dirty="0"/>
          </a:p>
        </p:txBody>
      </p:sp>
      <p:sp>
        <p:nvSpPr>
          <p:cNvPr id="14" name="TextBox 23"/>
          <p:cNvSpPr txBox="1"/>
          <p:nvPr/>
        </p:nvSpPr>
        <p:spPr>
          <a:xfrm>
            <a:off x="3429000" y="3606800"/>
            <a:ext cx="784189"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smtClean="0">
                <a:solidFill>
                  <a:srgbClr val="FF0000"/>
                </a:solidFill>
              </a:rPr>
              <a:t>X</a:t>
            </a:r>
            <a:endParaRPr lang="en-US" sz="2400" dirty="0" smtClean="0">
              <a:solidFill>
                <a:srgbClr val="FF000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395" y="3657600"/>
            <a:ext cx="819205" cy="838911"/>
          </a:xfrm>
          <a:prstGeom prst="rect">
            <a:avLst/>
          </a:prstGeom>
        </p:spPr>
      </p:pic>
      <p:sp>
        <p:nvSpPr>
          <p:cNvPr id="16" name="TextBox 23"/>
          <p:cNvSpPr txBox="1"/>
          <p:nvPr/>
        </p:nvSpPr>
        <p:spPr>
          <a:xfrm>
            <a:off x="3429000" y="5410200"/>
            <a:ext cx="784189"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smtClean="0">
                <a:solidFill>
                  <a:srgbClr val="FF0000"/>
                </a:solidFill>
              </a:rPr>
              <a:t>X</a:t>
            </a:r>
            <a:endParaRPr lang="en-US" sz="2400" dirty="0" smtClean="0">
              <a:solidFill>
                <a:srgbClr val="FF0000"/>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395" y="5461000"/>
            <a:ext cx="819205" cy="838911"/>
          </a:xfrm>
          <a:prstGeom prst="rect">
            <a:avLst/>
          </a:prstGeom>
        </p:spPr>
      </p:pic>
    </p:spTree>
    <p:extLst>
      <p:ext uri="{BB962C8B-B14F-4D97-AF65-F5344CB8AC3E}">
        <p14:creationId xmlns:p14="http://schemas.microsoft.com/office/powerpoint/2010/main" val="58887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Data Inside DRAM?</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a:t>
            </a:fld>
            <a:endParaRPr lang="en-US" dirty="0"/>
          </a:p>
        </p:txBody>
      </p:sp>
      <p:sp>
        <p:nvSpPr>
          <p:cNvPr id="8" name="Rounded Rectangle 7"/>
          <p:cNvSpPr/>
          <p:nvPr/>
        </p:nvSpPr>
        <p:spPr>
          <a:xfrm>
            <a:off x="3376374" y="1726216"/>
            <a:ext cx="5246880" cy="2534871"/>
          </a:xfrm>
          <a:prstGeom prst="roundRect">
            <a:avLst>
              <a:gd name="adj" fmla="val 4531"/>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grpSp>
        <p:nvGrpSpPr>
          <p:cNvPr id="13" name="cell array"/>
          <p:cNvGrpSpPr/>
          <p:nvPr/>
        </p:nvGrpSpPr>
        <p:grpSpPr>
          <a:xfrm>
            <a:off x="3479285" y="1856128"/>
            <a:ext cx="5070630" cy="2212155"/>
            <a:chOff x="2253615" y="2812764"/>
            <a:chExt cx="5070630" cy="2212155"/>
          </a:xfrm>
        </p:grpSpPr>
        <p:grpSp>
          <p:nvGrpSpPr>
            <p:cNvPr id="5" name="Group 4"/>
            <p:cNvGrpSpPr/>
            <p:nvPr/>
          </p:nvGrpSpPr>
          <p:grpSpPr>
            <a:xfrm>
              <a:off x="2253615" y="2812764"/>
              <a:ext cx="5070630" cy="365760"/>
              <a:chOff x="2137956" y="2812764"/>
              <a:chExt cx="5070630" cy="365760"/>
            </a:xfrm>
          </p:grpSpPr>
          <p:sp>
            <p:nvSpPr>
              <p:cNvPr id="172" name="Oval 171"/>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3" name="Oval 172"/>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4" name="Oval 173"/>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5" name="Oval 174"/>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6" name="Oval 175"/>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7" name="Oval 176"/>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8" name="Oval 177"/>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9" name="Oval 178"/>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0" name="Oval 179"/>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1" name="Oval 180"/>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2" name="Oval 181"/>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83" name="Group 182"/>
            <p:cNvGrpSpPr/>
            <p:nvPr/>
          </p:nvGrpSpPr>
          <p:grpSpPr>
            <a:xfrm>
              <a:off x="2253615" y="3274363"/>
              <a:ext cx="5070630" cy="365760"/>
              <a:chOff x="2137956" y="2812764"/>
              <a:chExt cx="5070630" cy="365760"/>
            </a:xfrm>
          </p:grpSpPr>
          <p:sp>
            <p:nvSpPr>
              <p:cNvPr id="185" name="Oval 184"/>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6" name="Oval 185"/>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7" name="Oval 186"/>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8" name="Oval 187"/>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9" name="Oval 188"/>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0" name="Oval 189"/>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1" name="Oval 190"/>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2" name="Oval 191"/>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3" name="Oval 192"/>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4" name="Oval 193"/>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5" name="Oval 194"/>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96" name="Group 195"/>
            <p:cNvGrpSpPr/>
            <p:nvPr/>
          </p:nvGrpSpPr>
          <p:grpSpPr>
            <a:xfrm>
              <a:off x="2253615" y="3735962"/>
              <a:ext cx="5070630" cy="365760"/>
              <a:chOff x="2137956" y="2812764"/>
              <a:chExt cx="5070630" cy="365760"/>
            </a:xfrm>
          </p:grpSpPr>
          <p:sp>
            <p:nvSpPr>
              <p:cNvPr id="198" name="Oval 19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9" name="Oval 19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0" name="Oval 19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1" name="Oval 20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2" name="Oval 20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3" name="Oval 20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4" name="Oval 20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5" name="Oval 20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6" name="Oval 20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7" name="Oval 20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8" name="Oval 20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36" name="Group 235"/>
            <p:cNvGrpSpPr/>
            <p:nvPr/>
          </p:nvGrpSpPr>
          <p:grpSpPr>
            <a:xfrm>
              <a:off x="2253615" y="4659159"/>
              <a:ext cx="5070630" cy="365760"/>
              <a:chOff x="2137956" y="2812764"/>
              <a:chExt cx="5070630" cy="365760"/>
            </a:xfrm>
          </p:grpSpPr>
          <p:sp>
            <p:nvSpPr>
              <p:cNvPr id="238" name="Oval 23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9" name="Oval 23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0" name="Oval 23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1" name="Oval 24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2" name="Oval 24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3" name="Oval 24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4" name="Oval 24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5" name="Oval 24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6" name="Oval 24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7" name="Oval 24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8" name="Oval 24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14" name="cell label"/>
          <p:cNvGrpSpPr/>
          <p:nvPr/>
        </p:nvGrpSpPr>
        <p:grpSpPr>
          <a:xfrm>
            <a:off x="1860443" y="2369687"/>
            <a:ext cx="1801722" cy="830997"/>
            <a:chOff x="856729" y="3065531"/>
            <a:chExt cx="1801722" cy="830997"/>
          </a:xfrm>
        </p:grpSpPr>
        <p:sp>
          <p:nvSpPr>
            <p:cNvPr id="235" name="TextBox 234"/>
            <p:cNvSpPr txBox="1"/>
            <p:nvPr/>
          </p:nvSpPr>
          <p:spPr>
            <a:xfrm>
              <a:off x="856729" y="3065531"/>
              <a:ext cx="157863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j-lt"/>
                </a:rPr>
                <a:t>DRAM </a:t>
              </a:r>
              <a:br>
                <a:rPr kumimoji="0" lang="en-US" sz="2400" b="0" i="0" u="none" strike="noStrike" kern="0" cap="none" spc="0" normalizeH="0" baseline="0" noProof="0" dirty="0" smtClean="0">
                  <a:ln>
                    <a:noFill/>
                  </a:ln>
                  <a:solidFill>
                    <a:prstClr val="black"/>
                  </a:solidFill>
                  <a:effectLst/>
                  <a:uLnTx/>
                  <a:uFillTx/>
                  <a:latin typeface="+mj-lt"/>
                </a:rPr>
              </a:br>
              <a:r>
                <a:rPr kumimoji="0" lang="en-US" sz="2400" b="0" i="0" u="none" strike="noStrike" kern="0" cap="none" spc="0" normalizeH="0" baseline="0" noProof="0" dirty="0" smtClean="0">
                  <a:ln>
                    <a:noFill/>
                  </a:ln>
                  <a:solidFill>
                    <a:prstClr val="black"/>
                  </a:solidFill>
                  <a:effectLst/>
                  <a:uLnTx/>
                  <a:uFillTx/>
                  <a:latin typeface="+mj-lt"/>
                </a:rPr>
                <a:t>cell</a:t>
              </a:r>
            </a:p>
          </p:txBody>
        </p:sp>
        <p:cxnSp>
          <p:nvCxnSpPr>
            <p:cNvPr id="9" name="Straight Arrow Connector 8"/>
            <p:cNvCxnSpPr/>
            <p:nvPr/>
          </p:nvCxnSpPr>
          <p:spPr>
            <a:xfrm>
              <a:off x="2145512" y="3512390"/>
              <a:ext cx="512939" cy="107708"/>
            </a:xfrm>
            <a:prstGeom prst="straightConnector1">
              <a:avLst/>
            </a:prstGeom>
            <a:ln w="5397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subarrays"/>
          <p:cNvGrpSpPr/>
          <p:nvPr/>
        </p:nvGrpSpPr>
        <p:grpSpPr>
          <a:xfrm>
            <a:off x="3448175" y="1858371"/>
            <a:ext cx="5107923" cy="2231042"/>
            <a:chOff x="1770761" y="2804420"/>
            <a:chExt cx="5553484" cy="2231042"/>
          </a:xfrm>
        </p:grpSpPr>
        <p:sp>
          <p:nvSpPr>
            <p:cNvPr id="249" name="Rounded Rectangle 248"/>
            <p:cNvSpPr/>
            <p:nvPr/>
          </p:nvSpPr>
          <p:spPr>
            <a:xfrm>
              <a:off x="1770761" y="2804420"/>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1</a:t>
              </a:r>
            </a:p>
          </p:txBody>
        </p:sp>
        <p:sp>
          <p:nvSpPr>
            <p:cNvPr id="250" name="Rounded Rectangle 249"/>
            <p:cNvSpPr/>
            <p:nvPr/>
          </p:nvSpPr>
          <p:spPr>
            <a:xfrm>
              <a:off x="1770761" y="3262777"/>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2</a:t>
              </a:r>
            </a:p>
          </p:txBody>
        </p:sp>
        <p:sp>
          <p:nvSpPr>
            <p:cNvPr id="251" name="Rounded Rectangle 250"/>
            <p:cNvSpPr/>
            <p:nvPr/>
          </p:nvSpPr>
          <p:spPr>
            <a:xfrm>
              <a:off x="1770761" y="3730169"/>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3</a:t>
              </a:r>
            </a:p>
          </p:txBody>
        </p:sp>
        <p:sp>
          <p:nvSpPr>
            <p:cNvPr id="253" name="Rounded Rectangle 252"/>
            <p:cNvSpPr/>
            <p:nvPr/>
          </p:nvSpPr>
          <p:spPr>
            <a:xfrm>
              <a:off x="1770761" y="4653015"/>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N</a:t>
              </a:r>
            </a:p>
          </p:txBody>
        </p:sp>
        <p:sp>
          <p:nvSpPr>
            <p:cNvPr id="15" name="TextBox 14"/>
            <p:cNvSpPr txBox="1"/>
            <p:nvPr/>
          </p:nvSpPr>
          <p:spPr>
            <a:xfrm rot="5400000">
              <a:off x="4501161" y="4165067"/>
              <a:ext cx="492443" cy="461665"/>
            </a:xfrm>
            <a:prstGeom prst="rect">
              <a:avLst/>
            </a:prstGeom>
            <a:noFill/>
          </p:spPr>
          <p:txBody>
            <a:bodyPr wrap="none" rtlCol="0">
              <a:spAutoFit/>
            </a:bodyPr>
            <a:lstStyle/>
            <a:p>
              <a:r>
                <a:rPr lang="en-US" sz="2400" b="1" dirty="0" smtClean="0"/>
                <a:t>…</a:t>
              </a:r>
              <a:endParaRPr lang="en-US" sz="2400" b="1" dirty="0"/>
            </a:p>
          </p:txBody>
        </p:sp>
      </p:grpSp>
      <p:grpSp>
        <p:nvGrpSpPr>
          <p:cNvPr id="35" name="DataBus"/>
          <p:cNvGrpSpPr/>
          <p:nvPr/>
        </p:nvGrpSpPr>
        <p:grpSpPr>
          <a:xfrm>
            <a:off x="6105346" y="1726216"/>
            <a:ext cx="2391359" cy="3302984"/>
            <a:chOff x="4656522" y="1981200"/>
            <a:chExt cx="2391359" cy="3302984"/>
          </a:xfrm>
        </p:grpSpPr>
        <p:grpSp>
          <p:nvGrpSpPr>
            <p:cNvPr id="25" name="DataBus"/>
            <p:cNvGrpSpPr/>
            <p:nvPr/>
          </p:nvGrpSpPr>
          <p:grpSpPr>
            <a:xfrm>
              <a:off x="4656522" y="2194599"/>
              <a:ext cx="2391359" cy="3089585"/>
              <a:chOff x="5161595" y="2885664"/>
              <a:chExt cx="2391359" cy="3089585"/>
            </a:xfrm>
          </p:grpSpPr>
          <p:sp>
            <p:nvSpPr>
              <p:cNvPr id="87" name="TextBox 86"/>
              <p:cNvSpPr txBox="1"/>
              <p:nvPr/>
            </p:nvSpPr>
            <p:spPr>
              <a:xfrm>
                <a:off x="5161595" y="5144252"/>
                <a:ext cx="2391359" cy="830997"/>
              </a:xfrm>
              <a:prstGeom prst="rect">
                <a:avLst/>
              </a:prstGeom>
              <a:noFill/>
            </p:spPr>
            <p:txBody>
              <a:bodyPr wrap="square" rtlCol="0">
                <a:spAutoFit/>
              </a:bodyPr>
              <a:lstStyle/>
              <a:p>
                <a:pPr algn="ctr"/>
                <a:r>
                  <a:rPr lang="en-US" sz="2400" b="1" dirty="0" smtClean="0">
                    <a:solidFill>
                      <a:schemeClr val="accent2"/>
                    </a:solidFill>
                  </a:rPr>
                  <a:t>Internal </a:t>
                </a:r>
                <a:br>
                  <a:rPr lang="en-US" sz="2400" b="1" dirty="0" smtClean="0">
                    <a:solidFill>
                      <a:schemeClr val="accent2"/>
                    </a:solidFill>
                  </a:rPr>
                </a:br>
                <a:r>
                  <a:rPr lang="en-US" sz="2400" b="1" dirty="0" smtClean="0">
                    <a:solidFill>
                      <a:schemeClr val="accent2"/>
                    </a:solidFill>
                  </a:rPr>
                  <a:t>Data Bus (64b)</a:t>
                </a:r>
                <a:endParaRPr lang="en-US" sz="2400" b="1" dirty="0">
                  <a:solidFill>
                    <a:schemeClr val="accent2"/>
                  </a:solidFill>
                </a:endParaRPr>
              </a:p>
            </p:txBody>
          </p:sp>
          <p:grpSp>
            <p:nvGrpSpPr>
              <p:cNvPr id="24" name="Group 23"/>
              <p:cNvGrpSpPr/>
              <p:nvPr/>
            </p:nvGrpSpPr>
            <p:grpSpPr>
              <a:xfrm>
                <a:off x="6172274" y="2885664"/>
                <a:ext cx="384136" cy="2086523"/>
                <a:chOff x="6172274" y="2885664"/>
                <a:chExt cx="384136" cy="2086523"/>
              </a:xfrm>
            </p:grpSpPr>
            <p:sp>
              <p:nvSpPr>
                <p:cNvPr id="23" name="Left-Right Arrow 22"/>
                <p:cNvSpPr/>
                <p:nvPr/>
              </p:nvSpPr>
              <p:spPr>
                <a:xfrm>
                  <a:off x="6172274" y="2885664"/>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eft-Right Arrow 253"/>
                <p:cNvSpPr/>
                <p:nvPr/>
              </p:nvSpPr>
              <p:spPr>
                <a:xfrm>
                  <a:off x="6186408" y="3332981"/>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eft-Right Arrow 254"/>
                <p:cNvSpPr/>
                <p:nvPr/>
              </p:nvSpPr>
              <p:spPr>
                <a:xfrm>
                  <a:off x="6181202" y="3801443"/>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6179681" y="4724640"/>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Up-Down Arrow 32"/>
            <p:cNvSpPr/>
            <p:nvPr/>
          </p:nvSpPr>
          <p:spPr>
            <a:xfrm>
              <a:off x="5972403" y="1981200"/>
              <a:ext cx="398221" cy="2486949"/>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SA_Size"/>
          <p:cNvGrpSpPr/>
          <p:nvPr/>
        </p:nvGrpSpPr>
        <p:grpSpPr>
          <a:xfrm>
            <a:off x="2428832" y="1283563"/>
            <a:ext cx="6121083" cy="1169430"/>
            <a:chOff x="691905" y="1690947"/>
            <a:chExt cx="6121083" cy="1169430"/>
          </a:xfrm>
        </p:grpSpPr>
        <p:grpSp>
          <p:nvGrpSpPr>
            <p:cNvPr id="79" name="Group 78"/>
            <p:cNvGrpSpPr/>
            <p:nvPr/>
          </p:nvGrpSpPr>
          <p:grpSpPr>
            <a:xfrm>
              <a:off x="1711248" y="1690947"/>
              <a:ext cx="5101740" cy="461665"/>
              <a:chOff x="1682924" y="3712335"/>
              <a:chExt cx="5101740" cy="461665"/>
            </a:xfrm>
          </p:grpSpPr>
          <p:cxnSp>
            <p:nvCxnSpPr>
              <p:cNvPr id="44" name="Straight Arrow Connector 43"/>
              <p:cNvCxnSpPr/>
              <p:nvPr/>
            </p:nvCxnSpPr>
            <p:spPr>
              <a:xfrm>
                <a:off x="1682924" y="3943167"/>
                <a:ext cx="2192441" cy="0"/>
              </a:xfrm>
              <a:prstGeom prst="straightConnector1">
                <a:avLst/>
              </a:prstGeom>
              <a:ln w="38100" cap="rnd">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75365" y="3712335"/>
                <a:ext cx="694421" cy="461665"/>
              </a:xfrm>
              <a:prstGeom prst="rect">
                <a:avLst/>
              </a:prstGeom>
              <a:noFill/>
            </p:spPr>
            <p:txBody>
              <a:bodyPr wrap="none" rtlCol="0">
                <a:spAutoFit/>
              </a:bodyPr>
              <a:lstStyle/>
              <a:p>
                <a:r>
                  <a:rPr lang="en-US" sz="2400" dirty="0" smtClean="0"/>
                  <a:t>8Kb</a:t>
                </a:r>
                <a:endParaRPr lang="en-US" sz="2400" dirty="0"/>
              </a:p>
            </p:txBody>
          </p:sp>
          <p:cxnSp>
            <p:nvCxnSpPr>
              <p:cNvPr id="121" name="Straight Arrow Connector 120"/>
              <p:cNvCxnSpPr>
                <a:stCxn id="49" idx="3"/>
              </p:cNvCxnSpPr>
              <p:nvPr/>
            </p:nvCxnSpPr>
            <p:spPr>
              <a:xfrm flipV="1">
                <a:off x="4569786" y="3943167"/>
                <a:ext cx="2214878" cy="1"/>
              </a:xfrm>
              <a:prstGeom prst="straightConnector1">
                <a:avLst/>
              </a:prstGeom>
              <a:ln w="38100" cap="rnd">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260" name="Straight Arrow Connector 259"/>
            <p:cNvCxnSpPr/>
            <p:nvPr/>
          </p:nvCxnSpPr>
          <p:spPr>
            <a:xfrm>
              <a:off x="1495302" y="2201419"/>
              <a:ext cx="0" cy="486921"/>
            </a:xfrm>
            <a:prstGeom prst="straightConnector1">
              <a:avLst/>
            </a:prstGeom>
            <a:ln w="3810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691905" y="2029380"/>
              <a:ext cx="806118" cy="830997"/>
            </a:xfrm>
            <a:prstGeom prst="rect">
              <a:avLst/>
            </a:prstGeom>
            <a:noFill/>
          </p:spPr>
          <p:txBody>
            <a:bodyPr wrap="none" rtlCol="0">
              <a:spAutoFit/>
            </a:bodyPr>
            <a:lstStyle/>
            <a:p>
              <a:r>
                <a:rPr lang="en-US" sz="2400" dirty="0" smtClean="0"/>
                <a:t>512</a:t>
              </a:r>
              <a:br>
                <a:rPr lang="en-US" sz="2400" dirty="0" smtClean="0"/>
              </a:br>
              <a:r>
                <a:rPr lang="en-US" sz="2400" dirty="0" smtClean="0"/>
                <a:t>rows</a:t>
              </a:r>
              <a:endParaRPr lang="en-US" sz="2400" dirty="0"/>
            </a:p>
          </p:txBody>
        </p:sp>
      </p:grpSp>
      <p:grpSp>
        <p:nvGrpSpPr>
          <p:cNvPr id="7" name="DRAM"/>
          <p:cNvGrpSpPr/>
          <p:nvPr/>
        </p:nvGrpSpPr>
        <p:grpSpPr>
          <a:xfrm>
            <a:off x="57714" y="1491262"/>
            <a:ext cx="2396717" cy="3223357"/>
            <a:chOff x="57714" y="2029380"/>
            <a:chExt cx="2396717" cy="3223357"/>
          </a:xfrm>
        </p:grpSpPr>
        <p:sp>
          <p:nvSpPr>
            <p:cNvPr id="110" name="Rounded Rectangle 109"/>
            <p:cNvSpPr/>
            <p:nvPr/>
          </p:nvSpPr>
          <p:spPr>
            <a:xfrm>
              <a:off x="387175" y="2029380"/>
              <a:ext cx="1741977" cy="3126976"/>
            </a:xfrm>
            <a:prstGeom prst="roundRect">
              <a:avLst>
                <a:gd name="adj" fmla="val 4531"/>
              </a:avLst>
            </a:prstGeom>
            <a:solidFill>
              <a:schemeClr val="bg1">
                <a:lumMod val="85000"/>
              </a:schemeClr>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sp>
          <p:nvSpPr>
            <p:cNvPr id="111" name="Rounded Rectangle 110"/>
            <p:cNvSpPr/>
            <p:nvPr/>
          </p:nvSpPr>
          <p:spPr>
            <a:xfrm>
              <a:off x="707833" y="2149011"/>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4" name="Rounded Rectangle 113"/>
            <p:cNvSpPr/>
            <p:nvPr/>
          </p:nvSpPr>
          <p:spPr>
            <a:xfrm>
              <a:off x="704401" y="2799957"/>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5" name="Rounded Rectangle 114"/>
            <p:cNvSpPr/>
            <p:nvPr/>
          </p:nvSpPr>
          <p:spPr>
            <a:xfrm>
              <a:off x="700969" y="3450903"/>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6" name="Rounded Rectangle 115"/>
            <p:cNvSpPr/>
            <p:nvPr/>
          </p:nvSpPr>
          <p:spPr>
            <a:xfrm>
              <a:off x="697537" y="4101849"/>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7" name="R"/>
            <p:cNvSpPr/>
            <p:nvPr/>
          </p:nvSpPr>
          <p:spPr>
            <a:xfrm>
              <a:off x="57714" y="4590918"/>
              <a:ext cx="2396717"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Gill Sans MT" panose="020B0502020104020203" pitchFamily="34" charset="0"/>
                </a:rPr>
                <a:t>DRAM</a:t>
              </a:r>
              <a:endParaRPr lang="en-US" sz="2800" b="1" dirty="0">
                <a:solidFill>
                  <a:schemeClr val="tx1"/>
                </a:solidFill>
                <a:latin typeface="Gill Sans MT" panose="020B0502020104020203" pitchFamily="34" charset="0"/>
              </a:endParaRPr>
            </a:p>
          </p:txBody>
        </p:sp>
      </p:grpSp>
      <p:grpSp>
        <p:nvGrpSpPr>
          <p:cNvPr id="118" name="dash"/>
          <p:cNvGrpSpPr/>
          <p:nvPr/>
        </p:nvGrpSpPr>
        <p:grpSpPr>
          <a:xfrm rot="14910335" flipH="1">
            <a:off x="1355872" y="1954170"/>
            <a:ext cx="2454309" cy="2012126"/>
            <a:chOff x="3425991" y="2139992"/>
            <a:chExt cx="2454309" cy="2012126"/>
          </a:xfrm>
        </p:grpSpPr>
        <p:cxnSp>
          <p:nvCxnSpPr>
            <p:cNvPr id="119" name="Straight Connector 118"/>
            <p:cNvCxnSpPr/>
            <p:nvPr/>
          </p:nvCxnSpPr>
          <p:spPr>
            <a:xfrm rot="14910335" flipH="1">
              <a:off x="4379829" y="2186837"/>
              <a:ext cx="1547316" cy="1453626"/>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cxnSp>
          <p:nvCxnSpPr>
            <p:cNvPr id="120" name="Straight Connector 119"/>
            <p:cNvCxnSpPr/>
            <p:nvPr/>
          </p:nvCxnSpPr>
          <p:spPr>
            <a:xfrm rot="14910335" flipH="1" flipV="1">
              <a:off x="2985273" y="3105380"/>
              <a:ext cx="1487456" cy="606020"/>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grpSp>
      <p:sp>
        <p:nvSpPr>
          <p:cNvPr id="122" name="..."/>
          <p:cNvSpPr txBox="1"/>
          <p:nvPr/>
        </p:nvSpPr>
        <p:spPr>
          <a:xfrm rot="5400000">
            <a:off x="5941531" y="3237538"/>
            <a:ext cx="492443" cy="424625"/>
          </a:xfrm>
          <a:prstGeom prst="rect">
            <a:avLst/>
          </a:prstGeom>
          <a:noFill/>
        </p:spPr>
        <p:txBody>
          <a:bodyPr wrap="none" rtlCol="0">
            <a:spAutoFit/>
          </a:bodyPr>
          <a:lstStyle/>
          <a:p>
            <a:r>
              <a:rPr lang="en-US" sz="2400" b="1" dirty="0" smtClean="0"/>
              <a:t>…</a:t>
            </a:r>
            <a:endParaRPr lang="en-US" sz="2400" b="1" dirty="0"/>
          </a:p>
        </p:txBody>
      </p:sp>
      <p:grpSp>
        <p:nvGrpSpPr>
          <p:cNvPr id="268" name="goal"/>
          <p:cNvGrpSpPr/>
          <p:nvPr/>
        </p:nvGrpSpPr>
        <p:grpSpPr>
          <a:xfrm>
            <a:off x="228600" y="1721836"/>
            <a:ext cx="8534399" cy="4374164"/>
            <a:chOff x="228600" y="2140360"/>
            <a:chExt cx="8534399" cy="4374164"/>
          </a:xfrm>
        </p:grpSpPr>
        <p:grpSp>
          <p:nvGrpSpPr>
            <p:cNvPr id="266" name="goal"/>
            <p:cNvGrpSpPr/>
            <p:nvPr/>
          </p:nvGrpSpPr>
          <p:grpSpPr>
            <a:xfrm>
              <a:off x="228600" y="2140360"/>
              <a:ext cx="8534399" cy="4374164"/>
              <a:chOff x="228600" y="2140360"/>
              <a:chExt cx="8534399" cy="4374164"/>
            </a:xfrm>
          </p:grpSpPr>
          <p:grpSp>
            <p:nvGrpSpPr>
              <p:cNvPr id="113" name="goal_parallel_transfer"/>
              <p:cNvGrpSpPr/>
              <p:nvPr/>
            </p:nvGrpSpPr>
            <p:grpSpPr>
              <a:xfrm>
                <a:off x="3373653" y="2140360"/>
                <a:ext cx="5205607" cy="2502527"/>
                <a:chOff x="1460256" y="1851096"/>
                <a:chExt cx="2867148" cy="3518673"/>
              </a:xfrm>
            </p:grpSpPr>
            <p:sp>
              <p:nvSpPr>
                <p:cNvPr id="112" name="blind"/>
                <p:cNvSpPr/>
                <p:nvPr/>
              </p:nvSpPr>
              <p:spPr>
                <a:xfrm>
                  <a:off x="1460256" y="1851096"/>
                  <a:ext cx="2866658" cy="3518673"/>
                </a:xfrm>
                <a:prstGeom prst="roundRect">
                  <a:avLst>
                    <a:gd name="adj" fmla="val 870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parallel transfer"/>
                <p:cNvGrpSpPr/>
                <p:nvPr/>
              </p:nvGrpSpPr>
              <p:grpSpPr>
                <a:xfrm>
                  <a:off x="1518437" y="2424960"/>
                  <a:ext cx="2808967" cy="2308991"/>
                  <a:chOff x="4589620" y="1916257"/>
                  <a:chExt cx="1910254" cy="1384129"/>
                </a:xfrm>
                <a:solidFill>
                  <a:srgbClr val="6699FF"/>
                </a:solidFill>
              </p:grpSpPr>
              <p:sp>
                <p:nvSpPr>
                  <p:cNvPr id="105" name="Up-Down Arrow 104"/>
                  <p:cNvSpPr/>
                  <p:nvPr/>
                </p:nvSpPr>
                <p:spPr>
                  <a:xfrm>
                    <a:off x="4589620" y="1916261"/>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Up-Down Arrow 105"/>
                  <p:cNvSpPr/>
                  <p:nvPr/>
                </p:nvSpPr>
                <p:spPr>
                  <a:xfrm>
                    <a:off x="5009450" y="1916260"/>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Up-Down Arrow 106"/>
                  <p:cNvSpPr/>
                  <p:nvPr/>
                </p:nvSpPr>
                <p:spPr>
                  <a:xfrm>
                    <a:off x="5407516" y="1916259"/>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Up-Down Arrow 107"/>
                  <p:cNvSpPr/>
                  <p:nvPr/>
                </p:nvSpPr>
                <p:spPr>
                  <a:xfrm>
                    <a:off x="5819613" y="1916258"/>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Up-Down Arrow 108"/>
                  <p:cNvSpPr/>
                  <p:nvPr/>
                </p:nvSpPr>
                <p:spPr>
                  <a:xfrm>
                    <a:off x="6225875" y="1916257"/>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5" name="TextBox 264"/>
              <p:cNvSpPr txBox="1"/>
              <p:nvPr/>
            </p:nvSpPr>
            <p:spPr>
              <a:xfrm>
                <a:off x="228600" y="5812793"/>
                <a:ext cx="8534399" cy="701731"/>
              </a:xfrm>
              <a:prstGeom prst="rect">
                <a:avLst/>
              </a:prstGeom>
              <a:solidFill>
                <a:schemeClr val="bg1"/>
              </a:solidFill>
            </p:spPr>
            <p:txBody>
              <a:bodyPr wrap="square" rtlCol="0">
                <a:spAutoFit/>
              </a:bodyPr>
              <a:lstStyle/>
              <a:p>
                <a:pPr algn="ctr">
                  <a:lnSpc>
                    <a:spcPct val="110000"/>
                  </a:lnSpc>
                </a:pPr>
                <a:endParaRPr lang="en-US" sz="3600" b="1" dirty="0">
                  <a:solidFill>
                    <a:srgbClr val="064FBA"/>
                  </a:solidFill>
                  <a:latin typeface="+mj-lt"/>
                </a:endParaRPr>
              </a:p>
            </p:txBody>
          </p:sp>
        </p:grpSp>
        <p:sp>
          <p:nvSpPr>
            <p:cNvPr id="267" name="blind"/>
            <p:cNvSpPr/>
            <p:nvPr/>
          </p:nvSpPr>
          <p:spPr>
            <a:xfrm>
              <a:off x="2146427" y="4714388"/>
              <a:ext cx="6476827" cy="75071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3" name="challenge"/>
          <p:cNvSpPr/>
          <p:nvPr/>
        </p:nvSpPr>
        <p:spPr>
          <a:xfrm>
            <a:off x="0" y="5221925"/>
            <a:ext cx="9144000" cy="10316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charset="0"/>
                <a:ea typeface="Arial Rounded MT Bold" charset="0"/>
                <a:cs typeface="Arial Rounded MT Bold" charset="0"/>
              </a:rPr>
              <a:t>Low connectivity in DRAM is the fundamental bottleneck for bulk data movement</a:t>
            </a:r>
          </a:p>
        </p:txBody>
      </p:sp>
      <p:sp>
        <p:nvSpPr>
          <p:cNvPr id="124" name="goal"/>
          <p:cNvSpPr/>
          <p:nvPr/>
        </p:nvSpPr>
        <p:spPr>
          <a:xfrm>
            <a:off x="0" y="5222882"/>
            <a:ext cx="9144000" cy="10297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charset="0"/>
                <a:ea typeface="Arial Rounded MT Bold" charset="0"/>
                <a:cs typeface="Arial Rounded MT Bold" charset="0"/>
              </a:rPr>
              <a:t>Goal: Provide a new substrate to enable </a:t>
            </a:r>
            <a:r>
              <a:rPr lang="en-US" sz="3200" b="1" dirty="0" smtClean="0">
                <a:solidFill>
                  <a:schemeClr val="bg1"/>
                </a:solidFill>
                <a:latin typeface="Arial Rounded MT Bold" charset="0"/>
                <a:ea typeface="Arial Rounded MT Bold" charset="0"/>
                <a:cs typeface="Arial Rounded MT Bold" charset="0"/>
              </a:rPr>
              <a:t/>
            </a:r>
            <a:br>
              <a:rPr lang="en-US" sz="3200" b="1" dirty="0" smtClean="0">
                <a:solidFill>
                  <a:schemeClr val="bg1"/>
                </a:solidFill>
                <a:latin typeface="Arial Rounded MT Bold" charset="0"/>
                <a:ea typeface="Arial Rounded MT Bold" charset="0"/>
                <a:cs typeface="Arial Rounded MT Bold" charset="0"/>
              </a:rPr>
            </a:br>
            <a:r>
              <a:rPr lang="en-US" sz="3200" b="1" dirty="0" smtClean="0">
                <a:solidFill>
                  <a:schemeClr val="bg1"/>
                </a:solidFill>
                <a:latin typeface="Arial Rounded MT Bold" charset="0"/>
                <a:ea typeface="Arial Rounded MT Bold" charset="0"/>
                <a:cs typeface="Arial Rounded MT Bold" charset="0"/>
              </a:rPr>
              <a:t>wide connectivity between </a:t>
            </a:r>
            <a:r>
              <a:rPr lang="en-US" sz="3200" b="1" dirty="0">
                <a:solidFill>
                  <a:schemeClr val="bg1"/>
                </a:solidFill>
                <a:latin typeface="Arial Rounded MT Bold" charset="0"/>
                <a:ea typeface="Arial Rounded MT Bold" charset="0"/>
                <a:cs typeface="Arial Rounded MT Bold" charset="0"/>
              </a:rPr>
              <a:t>subarrays</a:t>
            </a:r>
          </a:p>
        </p:txBody>
      </p:sp>
    </p:spTree>
    <p:extLst>
      <p:ext uri="{BB962C8B-B14F-4D97-AF65-F5344CB8AC3E}">
        <p14:creationId xmlns:p14="http://schemas.microsoft.com/office/powerpoint/2010/main" val="6915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2" grpId="0"/>
      <p:bldP spid="123"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LISA vs. Samsung Patent</a:t>
            </a:r>
            <a:endParaRPr lang="en-US" dirty="0"/>
          </a:p>
        </p:txBody>
      </p:sp>
      <p:sp>
        <p:nvSpPr>
          <p:cNvPr id="3" name="Content Placeholder 2"/>
          <p:cNvSpPr>
            <a:spLocks noGrp="1"/>
          </p:cNvSpPr>
          <p:nvPr>
            <p:ph idx="1"/>
          </p:nvPr>
        </p:nvSpPr>
        <p:spPr/>
        <p:txBody>
          <a:bodyPr>
            <a:normAutofit/>
          </a:bodyPr>
          <a:lstStyle/>
          <a:p>
            <a:r>
              <a:rPr lang="en-US" dirty="0" smtClean="0"/>
              <a:t>S.-Y. </a:t>
            </a:r>
            <a:r>
              <a:rPr lang="en-US" dirty="0" err="1" smtClean="0"/>
              <a:t>Seo</a:t>
            </a:r>
            <a:r>
              <a:rPr lang="en-US" dirty="0" smtClean="0"/>
              <a:t>,</a:t>
            </a:r>
            <a:r>
              <a:rPr lang="en-US" dirty="0"/>
              <a:t/>
            </a:r>
            <a:br>
              <a:rPr lang="en-US" dirty="0"/>
            </a:br>
            <a:r>
              <a:rPr lang="en-US" sz="2400" i="1" dirty="0" smtClean="0"/>
              <a:t>“Methods of Copying a Page in a Memory Device and Methods </a:t>
            </a:r>
            <a:r>
              <a:rPr lang="en-US" sz="2400" i="1" dirty="0"/>
              <a:t>of Managing Pages in a Memory System,”</a:t>
            </a:r>
            <a:r>
              <a:rPr lang="en-US" dirty="0"/>
              <a:t> </a:t>
            </a:r>
            <a:r>
              <a:rPr lang="en-US" dirty="0" smtClean="0"/>
              <a:t/>
            </a:r>
            <a:br>
              <a:rPr lang="en-US" dirty="0" smtClean="0"/>
            </a:br>
            <a:r>
              <a:rPr lang="en-US" sz="2400" dirty="0" smtClean="0"/>
              <a:t>U.S</a:t>
            </a:r>
            <a:r>
              <a:rPr lang="en-US" sz="2400" dirty="0"/>
              <a:t>. Patent Application </a:t>
            </a:r>
            <a:r>
              <a:rPr lang="en-US" sz="2400" dirty="0" smtClean="0"/>
              <a:t>20140185395</a:t>
            </a:r>
            <a:r>
              <a:rPr lang="en-US" sz="2400" dirty="0"/>
              <a:t>, </a:t>
            </a:r>
            <a:r>
              <a:rPr lang="en-US" sz="2400" dirty="0" smtClean="0"/>
              <a:t>2014</a:t>
            </a:r>
            <a:endParaRPr lang="en-US" dirty="0"/>
          </a:p>
          <a:p>
            <a:r>
              <a:rPr lang="en-US" dirty="0" smtClean="0"/>
              <a:t>Only </a:t>
            </a:r>
            <a:r>
              <a:rPr lang="en-US" dirty="0"/>
              <a:t>for copying </a:t>
            </a:r>
            <a:r>
              <a:rPr lang="en-US" dirty="0" smtClean="0"/>
              <a:t>data</a:t>
            </a:r>
          </a:p>
          <a:p>
            <a:r>
              <a:rPr lang="en-US" dirty="0" smtClean="0"/>
              <a:t>Vague. Lack of detail on implementation</a:t>
            </a:r>
          </a:p>
          <a:p>
            <a:pPr lvl="1"/>
            <a:r>
              <a:rPr lang="en-US" dirty="0" smtClean="0"/>
              <a:t>How does data get moved? What are the steps?</a:t>
            </a:r>
          </a:p>
          <a:p>
            <a:r>
              <a:rPr lang="en-US" dirty="0" smtClean="0"/>
              <a:t>No analysis on the latency and energy</a:t>
            </a:r>
          </a:p>
          <a:p>
            <a:r>
              <a:rPr lang="en-US" dirty="0" smtClean="0"/>
              <a:t>No system evaluation </a:t>
            </a:r>
          </a:p>
        </p:txBody>
      </p:sp>
      <p:sp>
        <p:nvSpPr>
          <p:cNvPr id="4" name="Slide Number Placeholder 3"/>
          <p:cNvSpPr>
            <a:spLocks noGrp="1"/>
          </p:cNvSpPr>
          <p:nvPr>
            <p:ph type="sldNum" sz="quarter" idx="12"/>
          </p:nvPr>
        </p:nvSpPr>
        <p:spPr/>
        <p:txBody>
          <a:bodyPr/>
          <a:lstStyle/>
          <a:p>
            <a:fld id="{13F32364-6BA0-48AA-B029-3ED2192016FC}" type="slidenum">
              <a:rPr lang="en-US" smtClean="0"/>
              <a:pPr/>
              <a:t>30</a:t>
            </a:fld>
            <a:endParaRPr lang="en-US" dirty="0"/>
          </a:p>
        </p:txBody>
      </p:sp>
    </p:spTree>
    <p:extLst>
      <p:ext uri="{BB962C8B-B14F-4D97-AF65-F5344CB8AC3E}">
        <p14:creationId xmlns:p14="http://schemas.microsoft.com/office/powerpoint/2010/main" val="1344996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Across 3 Subarrays</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31</a:t>
            </a:fld>
            <a:endParaRPr lang="en-US" dirty="0"/>
          </a:p>
        </p:txBody>
      </p:sp>
      <p:grpSp>
        <p:nvGrpSpPr>
          <p:cNvPr id="398" name="iso open"/>
          <p:cNvGrpSpPr/>
          <p:nvPr/>
        </p:nvGrpSpPr>
        <p:grpSpPr>
          <a:xfrm>
            <a:off x="3505200" y="2705893"/>
            <a:ext cx="1459883" cy="2271912"/>
            <a:chOff x="1989483" y="2754652"/>
            <a:chExt cx="1459883" cy="2271912"/>
          </a:xfrm>
        </p:grpSpPr>
        <p:grpSp>
          <p:nvGrpSpPr>
            <p:cNvPr id="247" name="iso2"/>
            <p:cNvGrpSpPr/>
            <p:nvPr/>
          </p:nvGrpSpPr>
          <p:grpSpPr>
            <a:xfrm>
              <a:off x="1989483" y="4612651"/>
              <a:ext cx="1459883" cy="413913"/>
              <a:chOff x="1341483" y="3114827"/>
              <a:chExt cx="1648889" cy="467501"/>
            </a:xfrm>
          </p:grpSpPr>
          <p:sp>
            <p:nvSpPr>
              <p:cNvPr id="248" name="iso highlight"/>
              <p:cNvSpPr/>
              <p:nvPr/>
            </p:nvSpPr>
            <p:spPr>
              <a:xfrm>
                <a:off x="1341483" y="3133897"/>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iso"/>
              <p:cNvGrpSpPr/>
              <p:nvPr/>
            </p:nvGrpSpPr>
            <p:grpSpPr>
              <a:xfrm>
                <a:off x="1466475" y="3114827"/>
                <a:ext cx="1379335" cy="467501"/>
                <a:chOff x="1466475" y="3114827"/>
                <a:chExt cx="1379335" cy="467501"/>
              </a:xfrm>
            </p:grpSpPr>
            <p:grpSp>
              <p:nvGrpSpPr>
                <p:cNvPr id="250" name="Group 249"/>
                <p:cNvGrpSpPr/>
                <p:nvPr/>
              </p:nvGrpSpPr>
              <p:grpSpPr>
                <a:xfrm>
                  <a:off x="1466475" y="3118824"/>
                  <a:ext cx="131621" cy="462341"/>
                  <a:chOff x="2076075" y="3911669"/>
                  <a:chExt cx="131621" cy="462341"/>
                </a:xfrm>
              </p:grpSpPr>
              <p:cxnSp>
                <p:nvCxnSpPr>
                  <p:cNvPr id="263" name="Straight Connector 262"/>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a:off x="1883198" y="3119987"/>
                  <a:ext cx="131621" cy="462341"/>
                  <a:chOff x="2076075" y="3911669"/>
                  <a:chExt cx="131621" cy="462341"/>
                </a:xfrm>
              </p:grpSpPr>
              <p:cxnSp>
                <p:nvCxnSpPr>
                  <p:cNvPr id="260" name="Straight Connector 259"/>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2301789" y="3119987"/>
                  <a:ext cx="131621" cy="462341"/>
                  <a:chOff x="2076075" y="3911669"/>
                  <a:chExt cx="131621" cy="462341"/>
                </a:xfrm>
              </p:grpSpPr>
              <p:cxnSp>
                <p:nvCxnSpPr>
                  <p:cNvPr id="257" name="Straight Connector 256"/>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2714189" y="3114827"/>
                  <a:ext cx="131621" cy="462341"/>
                  <a:chOff x="2076075" y="3911669"/>
                  <a:chExt cx="131621" cy="462341"/>
                </a:xfrm>
              </p:grpSpPr>
              <p:cxnSp>
                <p:nvCxnSpPr>
                  <p:cNvPr id="254" name="Straight Connector 253"/>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108" name="iso1"/>
            <p:cNvGrpSpPr/>
            <p:nvPr/>
          </p:nvGrpSpPr>
          <p:grpSpPr>
            <a:xfrm>
              <a:off x="1989483" y="2754652"/>
              <a:ext cx="1459883" cy="413913"/>
              <a:chOff x="1341483" y="3114827"/>
              <a:chExt cx="1648889" cy="467501"/>
            </a:xfrm>
          </p:grpSpPr>
          <p:sp>
            <p:nvSpPr>
              <p:cNvPr id="109" name="iso highlight"/>
              <p:cNvSpPr/>
              <p:nvPr/>
            </p:nvSpPr>
            <p:spPr>
              <a:xfrm>
                <a:off x="1341483" y="3133897"/>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iso"/>
              <p:cNvGrpSpPr/>
              <p:nvPr/>
            </p:nvGrpSpPr>
            <p:grpSpPr>
              <a:xfrm>
                <a:off x="1466475" y="3114827"/>
                <a:ext cx="1379335" cy="467501"/>
                <a:chOff x="1466475" y="3114827"/>
                <a:chExt cx="1379335" cy="467501"/>
              </a:xfrm>
            </p:grpSpPr>
            <p:grpSp>
              <p:nvGrpSpPr>
                <p:cNvPr id="111" name="Group 110"/>
                <p:cNvGrpSpPr/>
                <p:nvPr/>
              </p:nvGrpSpPr>
              <p:grpSpPr>
                <a:xfrm>
                  <a:off x="1466475" y="3118824"/>
                  <a:ext cx="131621" cy="462341"/>
                  <a:chOff x="2076075" y="3911669"/>
                  <a:chExt cx="131621" cy="462341"/>
                </a:xfrm>
              </p:grpSpPr>
              <p:cxnSp>
                <p:nvCxnSpPr>
                  <p:cNvPr id="124" name="Straight Connector 123"/>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883198" y="3119987"/>
                  <a:ext cx="131621" cy="462341"/>
                  <a:chOff x="2076075" y="3911669"/>
                  <a:chExt cx="131621" cy="462341"/>
                </a:xfrm>
              </p:grpSpPr>
              <p:cxnSp>
                <p:nvCxnSpPr>
                  <p:cNvPr id="121" name="Straight Connector 120"/>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301789" y="3119987"/>
                  <a:ext cx="131621" cy="462341"/>
                  <a:chOff x="2076075" y="3911669"/>
                  <a:chExt cx="131621" cy="462341"/>
                </a:xfrm>
              </p:grpSpPr>
              <p:cxnSp>
                <p:nvCxnSpPr>
                  <p:cNvPr id="118" name="Straight Connector 117"/>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2714189" y="3114827"/>
                  <a:ext cx="131621" cy="462341"/>
                  <a:chOff x="2076075" y="3911669"/>
                  <a:chExt cx="131621" cy="462341"/>
                </a:xfrm>
              </p:grpSpPr>
              <p:cxnSp>
                <p:nvCxnSpPr>
                  <p:cNvPr id="115" name="Straight Connector 114"/>
                  <p:cNvCxnSpPr/>
                  <p:nvPr/>
                </p:nvCxnSpPr>
                <p:spPr>
                  <a:xfrm flipH="1" flipV="1">
                    <a:off x="2076075" y="4072843"/>
                    <a:ext cx="129295" cy="248922"/>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06532"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2205369"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grpSp>
      </p:grpSp>
      <p:grpSp>
        <p:nvGrpSpPr>
          <p:cNvPr id="361" name="subarrays"/>
          <p:cNvGrpSpPr/>
          <p:nvPr/>
        </p:nvGrpSpPr>
        <p:grpSpPr>
          <a:xfrm>
            <a:off x="3291296" y="1246641"/>
            <a:ext cx="1724808" cy="5175250"/>
            <a:chOff x="1775579" y="1295400"/>
            <a:chExt cx="1724808" cy="5175250"/>
          </a:xfrm>
        </p:grpSpPr>
        <p:grpSp>
          <p:nvGrpSpPr>
            <p:cNvPr id="149" name="sa 1"/>
            <p:cNvGrpSpPr/>
            <p:nvPr/>
          </p:nvGrpSpPr>
          <p:grpSpPr>
            <a:xfrm>
              <a:off x="1775579" y="1295400"/>
              <a:ext cx="1724808" cy="1495892"/>
              <a:chOff x="2852487" y="2123752"/>
              <a:chExt cx="1948113" cy="1689560"/>
            </a:xfrm>
          </p:grpSpPr>
          <p:grpSp>
            <p:nvGrpSpPr>
              <p:cNvPr id="205" name="Group 204"/>
              <p:cNvGrpSpPr/>
              <p:nvPr/>
            </p:nvGrpSpPr>
            <p:grpSpPr>
              <a:xfrm>
                <a:off x="3348370" y="2123752"/>
                <a:ext cx="1250172" cy="1144705"/>
                <a:chOff x="6856240" y="2176752"/>
                <a:chExt cx="1250172" cy="1588746"/>
              </a:xfrm>
            </p:grpSpPr>
            <p:cxnSp>
              <p:nvCxnSpPr>
                <p:cNvPr id="243" name="Straight Connector 242"/>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4" name="Straight Connector 243"/>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5" name="Straight Connector 244"/>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6" name="Straight Connector 245"/>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206" name="Rounded Rectangle 205"/>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207" name="Group 206"/>
              <p:cNvGrpSpPr/>
              <p:nvPr/>
            </p:nvGrpSpPr>
            <p:grpSpPr>
              <a:xfrm>
                <a:off x="3059509" y="2331558"/>
                <a:ext cx="1741091" cy="701733"/>
                <a:chOff x="6567379" y="2828598"/>
                <a:chExt cx="2383118" cy="701733"/>
              </a:xfrm>
            </p:grpSpPr>
            <p:cxnSp>
              <p:nvCxnSpPr>
                <p:cNvPr id="240" name="Straight Connector 239"/>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1" name="Straight Connector 240"/>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42" name="Straight Connector 241"/>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208" name="Group 207"/>
              <p:cNvGrpSpPr/>
              <p:nvPr/>
            </p:nvGrpSpPr>
            <p:grpSpPr>
              <a:xfrm>
                <a:off x="3203938" y="3268458"/>
                <a:ext cx="288863" cy="544854"/>
                <a:chOff x="7527818" y="3399502"/>
                <a:chExt cx="365760" cy="689898"/>
              </a:xfrm>
            </p:grpSpPr>
            <p:sp>
              <p:nvSpPr>
                <p:cNvPr id="236" name="Rounded Rectangle 23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37" name="Group 236"/>
                <p:cNvGrpSpPr/>
                <p:nvPr/>
              </p:nvGrpSpPr>
              <p:grpSpPr>
                <a:xfrm>
                  <a:off x="7596548" y="3446841"/>
                  <a:ext cx="228300" cy="595221"/>
                  <a:chOff x="6229860" y="2963660"/>
                  <a:chExt cx="228300" cy="595221"/>
                </a:xfrm>
              </p:grpSpPr>
              <p:sp>
                <p:nvSpPr>
                  <p:cNvPr id="238" name="Rounded Rectangle 23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39" name="Rounded Rectangle 23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09" name="Oval 208"/>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0" name="Oval 209"/>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1" name="Oval 210"/>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12" name="Group 211"/>
              <p:cNvGrpSpPr/>
              <p:nvPr/>
            </p:nvGrpSpPr>
            <p:grpSpPr>
              <a:xfrm>
                <a:off x="3620662" y="3268458"/>
                <a:ext cx="288863" cy="544854"/>
                <a:chOff x="7527818" y="3399502"/>
                <a:chExt cx="365760" cy="689898"/>
              </a:xfrm>
            </p:grpSpPr>
            <p:sp>
              <p:nvSpPr>
                <p:cNvPr id="232" name="Rounded Rectangle 23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33" name="Group 232"/>
                <p:cNvGrpSpPr/>
                <p:nvPr/>
              </p:nvGrpSpPr>
              <p:grpSpPr>
                <a:xfrm>
                  <a:off x="7596548" y="3446841"/>
                  <a:ext cx="228300" cy="595221"/>
                  <a:chOff x="6229860" y="2963660"/>
                  <a:chExt cx="228300" cy="595221"/>
                </a:xfrm>
              </p:grpSpPr>
              <p:sp>
                <p:nvSpPr>
                  <p:cNvPr id="234" name="Rounded Rectangle 23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35" name="Rounded Rectangle 23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13" name="Oval 212"/>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4" name="Oval 213"/>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5" name="Oval 214"/>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16" name="Group 215"/>
              <p:cNvGrpSpPr/>
              <p:nvPr/>
            </p:nvGrpSpPr>
            <p:grpSpPr>
              <a:xfrm>
                <a:off x="4037386" y="3268458"/>
                <a:ext cx="288863" cy="544854"/>
                <a:chOff x="7527818" y="3399502"/>
                <a:chExt cx="365760" cy="689898"/>
              </a:xfrm>
            </p:grpSpPr>
            <p:sp>
              <p:nvSpPr>
                <p:cNvPr id="228" name="Rounded Rectangle 22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29" name="Group 228"/>
                <p:cNvGrpSpPr/>
                <p:nvPr/>
              </p:nvGrpSpPr>
              <p:grpSpPr>
                <a:xfrm>
                  <a:off x="7596548" y="3446841"/>
                  <a:ext cx="228300" cy="595221"/>
                  <a:chOff x="6229860" y="2963660"/>
                  <a:chExt cx="228300" cy="595221"/>
                </a:xfrm>
              </p:grpSpPr>
              <p:sp>
                <p:nvSpPr>
                  <p:cNvPr id="230" name="Rounded Rectangle 22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31" name="Rounded Rectangle 23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17" name="Oval 216"/>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8" name="Oval 217"/>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9" name="Oval 218"/>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20" name="Group 219"/>
              <p:cNvGrpSpPr/>
              <p:nvPr/>
            </p:nvGrpSpPr>
            <p:grpSpPr>
              <a:xfrm>
                <a:off x="4454110" y="3268458"/>
                <a:ext cx="288863" cy="544854"/>
                <a:chOff x="7527818" y="3399502"/>
                <a:chExt cx="365760" cy="689898"/>
              </a:xfrm>
            </p:grpSpPr>
            <p:sp>
              <p:nvSpPr>
                <p:cNvPr id="224" name="Rounded Rectangle 223"/>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25" name="Group 224"/>
                <p:cNvGrpSpPr/>
                <p:nvPr/>
              </p:nvGrpSpPr>
              <p:grpSpPr>
                <a:xfrm>
                  <a:off x="7596548" y="3446841"/>
                  <a:ext cx="228300" cy="595221"/>
                  <a:chOff x="6229860" y="2963660"/>
                  <a:chExt cx="228300" cy="595221"/>
                </a:xfrm>
              </p:grpSpPr>
              <p:sp>
                <p:nvSpPr>
                  <p:cNvPr id="226" name="Rounded Rectangle 225"/>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27" name="Rounded Rectangle 226"/>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21" name="Oval 220"/>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22" name="Oval 221"/>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23" name="Oval 222"/>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50" name="sa 2"/>
            <p:cNvGrpSpPr/>
            <p:nvPr/>
          </p:nvGrpSpPr>
          <p:grpSpPr>
            <a:xfrm>
              <a:off x="1775579" y="3116759"/>
              <a:ext cx="1724808" cy="1495892"/>
              <a:chOff x="2852487" y="2123752"/>
              <a:chExt cx="1948113" cy="1689560"/>
            </a:xfrm>
          </p:grpSpPr>
          <p:grpSp>
            <p:nvGrpSpPr>
              <p:cNvPr id="163" name="Group 162"/>
              <p:cNvGrpSpPr/>
              <p:nvPr/>
            </p:nvGrpSpPr>
            <p:grpSpPr>
              <a:xfrm>
                <a:off x="3348370" y="2123752"/>
                <a:ext cx="1250172" cy="1144705"/>
                <a:chOff x="6856240" y="2176752"/>
                <a:chExt cx="1250172" cy="1588746"/>
              </a:xfrm>
            </p:grpSpPr>
            <p:cxnSp>
              <p:nvCxnSpPr>
                <p:cNvPr id="201" name="Straight Connector 200"/>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2" name="Straight Connector 201"/>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3" name="Straight Connector 202"/>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4" name="Straight Connector 203"/>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164" name="Rounded Rectangle 163"/>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165" name="Group 164"/>
              <p:cNvGrpSpPr/>
              <p:nvPr/>
            </p:nvGrpSpPr>
            <p:grpSpPr>
              <a:xfrm>
                <a:off x="3059509" y="2331558"/>
                <a:ext cx="1741091" cy="701733"/>
                <a:chOff x="6567379" y="2828598"/>
                <a:chExt cx="2383118" cy="701733"/>
              </a:xfrm>
            </p:grpSpPr>
            <p:cxnSp>
              <p:nvCxnSpPr>
                <p:cNvPr id="198" name="Straight Connector 197"/>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99" name="Straight Connector 198"/>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00" name="Straight Connector 199"/>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166" name="Group 165"/>
              <p:cNvGrpSpPr/>
              <p:nvPr/>
            </p:nvGrpSpPr>
            <p:grpSpPr>
              <a:xfrm>
                <a:off x="3203938" y="3268458"/>
                <a:ext cx="288863" cy="544854"/>
                <a:chOff x="7527818" y="3399502"/>
                <a:chExt cx="365760" cy="689898"/>
              </a:xfrm>
            </p:grpSpPr>
            <p:sp>
              <p:nvSpPr>
                <p:cNvPr id="194" name="Rounded Rectangle 193"/>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95" name="Group 194"/>
                <p:cNvGrpSpPr/>
                <p:nvPr/>
              </p:nvGrpSpPr>
              <p:grpSpPr>
                <a:xfrm>
                  <a:off x="7596548" y="3446841"/>
                  <a:ext cx="228300" cy="595221"/>
                  <a:chOff x="6229860" y="2963660"/>
                  <a:chExt cx="228300" cy="595221"/>
                </a:xfrm>
              </p:grpSpPr>
              <p:sp>
                <p:nvSpPr>
                  <p:cNvPr id="196" name="Rounded Rectangle 195"/>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97" name="Rounded Rectangle 196"/>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67" name="Oval 166"/>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68" name="Oval 167"/>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69" name="Oval 168"/>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70" name="Group 169"/>
              <p:cNvGrpSpPr/>
              <p:nvPr/>
            </p:nvGrpSpPr>
            <p:grpSpPr>
              <a:xfrm>
                <a:off x="3620662" y="3268458"/>
                <a:ext cx="288863" cy="544854"/>
                <a:chOff x="7527818" y="3399502"/>
                <a:chExt cx="365760" cy="689898"/>
              </a:xfrm>
            </p:grpSpPr>
            <p:sp>
              <p:nvSpPr>
                <p:cNvPr id="190" name="Rounded Rectangle 18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91" name="Group 190"/>
                <p:cNvGrpSpPr/>
                <p:nvPr/>
              </p:nvGrpSpPr>
              <p:grpSpPr>
                <a:xfrm>
                  <a:off x="7596548" y="3446841"/>
                  <a:ext cx="228300" cy="595221"/>
                  <a:chOff x="6229860" y="2963660"/>
                  <a:chExt cx="228300" cy="595221"/>
                </a:xfrm>
              </p:grpSpPr>
              <p:sp>
                <p:nvSpPr>
                  <p:cNvPr id="192" name="Rounded Rectangle 19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93" name="Rounded Rectangle 19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71" name="Oval 170"/>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2" name="Oval 171"/>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3" name="Oval 172"/>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74" name="Group 173"/>
              <p:cNvGrpSpPr/>
              <p:nvPr/>
            </p:nvGrpSpPr>
            <p:grpSpPr>
              <a:xfrm>
                <a:off x="4037386" y="3268458"/>
                <a:ext cx="288863" cy="544854"/>
                <a:chOff x="7527818" y="3399502"/>
                <a:chExt cx="365760" cy="689898"/>
              </a:xfrm>
            </p:grpSpPr>
            <p:sp>
              <p:nvSpPr>
                <p:cNvPr id="186" name="Rounded Rectangle 18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87" name="Group 186"/>
                <p:cNvGrpSpPr/>
                <p:nvPr/>
              </p:nvGrpSpPr>
              <p:grpSpPr>
                <a:xfrm>
                  <a:off x="7596548" y="3446841"/>
                  <a:ext cx="228300" cy="595221"/>
                  <a:chOff x="6229860" y="2963660"/>
                  <a:chExt cx="228300" cy="595221"/>
                </a:xfrm>
              </p:grpSpPr>
              <p:sp>
                <p:nvSpPr>
                  <p:cNvPr id="188" name="Rounded Rectangle 18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89" name="Rounded Rectangle 18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75" name="Oval 174"/>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6" name="Oval 175"/>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7" name="Oval 176"/>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78" name="Group 177"/>
              <p:cNvGrpSpPr/>
              <p:nvPr/>
            </p:nvGrpSpPr>
            <p:grpSpPr>
              <a:xfrm>
                <a:off x="4454110" y="3268458"/>
                <a:ext cx="288863" cy="544854"/>
                <a:chOff x="7527818" y="3399502"/>
                <a:chExt cx="365760" cy="689898"/>
              </a:xfrm>
            </p:grpSpPr>
            <p:sp>
              <p:nvSpPr>
                <p:cNvPr id="182" name="Rounded Rectangle 18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83" name="Group 182"/>
                <p:cNvGrpSpPr/>
                <p:nvPr/>
              </p:nvGrpSpPr>
              <p:grpSpPr>
                <a:xfrm>
                  <a:off x="7596548" y="3446841"/>
                  <a:ext cx="228300" cy="595221"/>
                  <a:chOff x="6229860" y="2963660"/>
                  <a:chExt cx="228300" cy="595221"/>
                </a:xfrm>
              </p:grpSpPr>
              <p:sp>
                <p:nvSpPr>
                  <p:cNvPr id="184" name="Rounded Rectangle 18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85" name="Rounded Rectangle 18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179" name="Oval 178"/>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0" name="Oval 179"/>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1" name="Oval 180"/>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66" name="sa 2"/>
            <p:cNvGrpSpPr/>
            <p:nvPr/>
          </p:nvGrpSpPr>
          <p:grpSpPr>
            <a:xfrm>
              <a:off x="1775579" y="4974758"/>
              <a:ext cx="1724808" cy="1495892"/>
              <a:chOff x="2852487" y="2123752"/>
              <a:chExt cx="1948113" cy="1689560"/>
            </a:xfrm>
          </p:grpSpPr>
          <p:grpSp>
            <p:nvGrpSpPr>
              <p:cNvPr id="267" name="Group 266"/>
              <p:cNvGrpSpPr/>
              <p:nvPr/>
            </p:nvGrpSpPr>
            <p:grpSpPr>
              <a:xfrm>
                <a:off x="3348370" y="2123752"/>
                <a:ext cx="1250172" cy="1144705"/>
                <a:chOff x="6856240" y="2176752"/>
                <a:chExt cx="1250172" cy="1588746"/>
              </a:xfrm>
            </p:grpSpPr>
            <p:cxnSp>
              <p:nvCxnSpPr>
                <p:cNvPr id="305" name="Straight Connector 304"/>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06" name="Straight Connector 305"/>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07" name="Straight Connector 306"/>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08" name="Straight Connector 307"/>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268" name="Rounded Rectangle 267"/>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269" name="Group 268"/>
              <p:cNvGrpSpPr/>
              <p:nvPr/>
            </p:nvGrpSpPr>
            <p:grpSpPr>
              <a:xfrm>
                <a:off x="3059509" y="2331558"/>
                <a:ext cx="1741091" cy="701733"/>
                <a:chOff x="6567379" y="2828598"/>
                <a:chExt cx="2383118" cy="701733"/>
              </a:xfrm>
            </p:grpSpPr>
            <p:cxnSp>
              <p:nvCxnSpPr>
                <p:cNvPr id="302" name="Straight Connector 301"/>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03" name="Straight Connector 302"/>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04" name="Straight Connector 303"/>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270" name="Group 269"/>
              <p:cNvGrpSpPr/>
              <p:nvPr/>
            </p:nvGrpSpPr>
            <p:grpSpPr>
              <a:xfrm>
                <a:off x="3203938" y="3268458"/>
                <a:ext cx="288863" cy="544854"/>
                <a:chOff x="7527818" y="3399502"/>
                <a:chExt cx="365760" cy="689898"/>
              </a:xfrm>
            </p:grpSpPr>
            <p:sp>
              <p:nvSpPr>
                <p:cNvPr id="298" name="Rounded Rectangle 29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99" name="Group 298"/>
                <p:cNvGrpSpPr/>
                <p:nvPr/>
              </p:nvGrpSpPr>
              <p:grpSpPr>
                <a:xfrm>
                  <a:off x="7596548" y="3446841"/>
                  <a:ext cx="228300" cy="595221"/>
                  <a:chOff x="6229860" y="2963660"/>
                  <a:chExt cx="228300" cy="595221"/>
                </a:xfrm>
              </p:grpSpPr>
              <p:sp>
                <p:nvSpPr>
                  <p:cNvPr id="300" name="Rounded Rectangle 29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01" name="Rounded Rectangle 30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71" name="Oval 270"/>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72" name="Oval 271"/>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73" name="Oval 272"/>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74" name="Group 273"/>
              <p:cNvGrpSpPr/>
              <p:nvPr/>
            </p:nvGrpSpPr>
            <p:grpSpPr>
              <a:xfrm>
                <a:off x="3620662" y="3268458"/>
                <a:ext cx="288863" cy="544854"/>
                <a:chOff x="7527818" y="3399502"/>
                <a:chExt cx="365760" cy="689898"/>
              </a:xfrm>
            </p:grpSpPr>
            <p:sp>
              <p:nvSpPr>
                <p:cNvPr id="294" name="Rounded Rectangle 293"/>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95" name="Group 294"/>
                <p:cNvGrpSpPr/>
                <p:nvPr/>
              </p:nvGrpSpPr>
              <p:grpSpPr>
                <a:xfrm>
                  <a:off x="7596548" y="3446841"/>
                  <a:ext cx="228300" cy="595221"/>
                  <a:chOff x="6229860" y="2963660"/>
                  <a:chExt cx="228300" cy="595221"/>
                </a:xfrm>
              </p:grpSpPr>
              <p:sp>
                <p:nvSpPr>
                  <p:cNvPr id="296" name="Rounded Rectangle 295"/>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97" name="Rounded Rectangle 296"/>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75" name="Oval 274"/>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76" name="Oval 275"/>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77" name="Oval 276"/>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78" name="Group 277"/>
              <p:cNvGrpSpPr/>
              <p:nvPr/>
            </p:nvGrpSpPr>
            <p:grpSpPr>
              <a:xfrm>
                <a:off x="4037386" y="3268458"/>
                <a:ext cx="288863" cy="544854"/>
                <a:chOff x="7527818" y="3399502"/>
                <a:chExt cx="365760" cy="689898"/>
              </a:xfrm>
            </p:grpSpPr>
            <p:sp>
              <p:nvSpPr>
                <p:cNvPr id="290" name="Rounded Rectangle 28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91" name="Group 290"/>
                <p:cNvGrpSpPr/>
                <p:nvPr/>
              </p:nvGrpSpPr>
              <p:grpSpPr>
                <a:xfrm>
                  <a:off x="7596548" y="3446841"/>
                  <a:ext cx="228300" cy="595221"/>
                  <a:chOff x="6229860" y="2963660"/>
                  <a:chExt cx="228300" cy="595221"/>
                </a:xfrm>
              </p:grpSpPr>
              <p:sp>
                <p:nvSpPr>
                  <p:cNvPr id="292" name="Rounded Rectangle 29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93" name="Rounded Rectangle 29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79" name="Oval 278"/>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0" name="Oval 279"/>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1" name="Oval 280"/>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82" name="Group 281"/>
              <p:cNvGrpSpPr/>
              <p:nvPr/>
            </p:nvGrpSpPr>
            <p:grpSpPr>
              <a:xfrm>
                <a:off x="4454110" y="3268458"/>
                <a:ext cx="288863" cy="544854"/>
                <a:chOff x="7527818" y="3399502"/>
                <a:chExt cx="365760" cy="689898"/>
              </a:xfrm>
            </p:grpSpPr>
            <p:sp>
              <p:nvSpPr>
                <p:cNvPr id="286" name="Rounded Rectangle 28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87" name="Group 286"/>
                <p:cNvGrpSpPr/>
                <p:nvPr/>
              </p:nvGrpSpPr>
              <p:grpSpPr>
                <a:xfrm>
                  <a:off x="7596548" y="3446841"/>
                  <a:ext cx="228300" cy="595221"/>
                  <a:chOff x="6229860" y="2963660"/>
                  <a:chExt cx="228300" cy="595221"/>
                </a:xfrm>
              </p:grpSpPr>
              <p:sp>
                <p:nvSpPr>
                  <p:cNvPr id="288" name="Rounded Rectangle 28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89" name="Rounded Rectangle 28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283" name="Oval 282"/>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4" name="Oval 283"/>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85" name="Oval 284"/>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311" name="sa_labels"/>
          <p:cNvGrpSpPr/>
          <p:nvPr/>
        </p:nvGrpSpPr>
        <p:grpSpPr>
          <a:xfrm>
            <a:off x="1810992" y="1526062"/>
            <a:ext cx="1539261" cy="4120069"/>
            <a:chOff x="1326100" y="1460522"/>
            <a:chExt cx="1539261" cy="4120069"/>
          </a:xfrm>
        </p:grpSpPr>
        <p:grpSp>
          <p:nvGrpSpPr>
            <p:cNvPr id="146" name="sa labels"/>
            <p:cNvGrpSpPr/>
            <p:nvPr/>
          </p:nvGrpSpPr>
          <p:grpSpPr>
            <a:xfrm>
              <a:off x="1326100" y="1460522"/>
              <a:ext cx="1539261" cy="2279516"/>
              <a:chOff x="1540256" y="2413022"/>
              <a:chExt cx="1539261" cy="2279516"/>
            </a:xfrm>
          </p:grpSpPr>
          <p:sp>
            <p:nvSpPr>
              <p:cNvPr id="147" name="TextBox 146"/>
              <p:cNvSpPr txBox="1"/>
              <p:nvPr/>
            </p:nvSpPr>
            <p:spPr>
              <a:xfrm>
                <a:off x="1581286" y="2413022"/>
                <a:ext cx="1498231" cy="461665"/>
              </a:xfrm>
              <a:prstGeom prst="rect">
                <a:avLst/>
              </a:prstGeom>
              <a:noFill/>
            </p:spPr>
            <p:txBody>
              <a:bodyPr wrap="none" rtlCol="0">
                <a:spAutoFit/>
              </a:bodyPr>
              <a:lstStyle/>
              <a:p>
                <a:r>
                  <a:rPr lang="en-US" sz="2400" i="1" dirty="0" smtClean="0"/>
                  <a:t>Subarray 1</a:t>
                </a:r>
                <a:endParaRPr lang="en-US" sz="2400" i="1" dirty="0"/>
              </a:p>
            </p:txBody>
          </p:sp>
          <p:sp>
            <p:nvSpPr>
              <p:cNvPr id="148" name="TextBox 147"/>
              <p:cNvSpPr txBox="1"/>
              <p:nvPr/>
            </p:nvSpPr>
            <p:spPr>
              <a:xfrm>
                <a:off x="1540256" y="4230873"/>
                <a:ext cx="1449692" cy="461665"/>
              </a:xfrm>
              <a:prstGeom prst="rect">
                <a:avLst/>
              </a:prstGeom>
              <a:noFill/>
            </p:spPr>
            <p:txBody>
              <a:bodyPr wrap="none" rtlCol="0">
                <a:spAutoFit/>
              </a:bodyPr>
              <a:lstStyle/>
              <a:p>
                <a:r>
                  <a:rPr lang="en-US" sz="2400" i="1" dirty="0" smtClean="0"/>
                  <a:t>Subarray 2</a:t>
                </a:r>
                <a:endParaRPr lang="en-US" sz="2400" i="1" dirty="0"/>
              </a:p>
            </p:txBody>
          </p:sp>
        </p:grpSp>
        <p:sp>
          <p:nvSpPr>
            <p:cNvPr id="310" name="TextBox 309"/>
            <p:cNvSpPr txBox="1"/>
            <p:nvPr/>
          </p:nvSpPr>
          <p:spPr>
            <a:xfrm>
              <a:off x="1326100" y="5118926"/>
              <a:ext cx="1449692" cy="461665"/>
            </a:xfrm>
            <a:prstGeom prst="rect">
              <a:avLst/>
            </a:prstGeom>
            <a:noFill/>
          </p:spPr>
          <p:txBody>
            <a:bodyPr wrap="none" rtlCol="0">
              <a:spAutoFit/>
            </a:bodyPr>
            <a:lstStyle/>
            <a:p>
              <a:r>
                <a:rPr lang="en-US" sz="2400" i="1" dirty="0" smtClean="0"/>
                <a:t>Subarray 3</a:t>
              </a:r>
              <a:endParaRPr lang="en-US" sz="2400" i="1" dirty="0"/>
            </a:p>
          </p:txBody>
        </p:sp>
      </p:grpSp>
      <p:grpSp>
        <p:nvGrpSpPr>
          <p:cNvPr id="397" name="iso close"/>
          <p:cNvGrpSpPr/>
          <p:nvPr/>
        </p:nvGrpSpPr>
        <p:grpSpPr>
          <a:xfrm>
            <a:off x="3500979" y="2717665"/>
            <a:ext cx="1464104" cy="2258036"/>
            <a:chOff x="1985262" y="2766424"/>
            <a:chExt cx="1464104" cy="2258036"/>
          </a:xfrm>
        </p:grpSpPr>
        <p:grpSp>
          <p:nvGrpSpPr>
            <p:cNvPr id="382" name="iso close"/>
            <p:cNvGrpSpPr/>
            <p:nvPr/>
          </p:nvGrpSpPr>
          <p:grpSpPr>
            <a:xfrm>
              <a:off x="1989483" y="4610547"/>
              <a:ext cx="1459883" cy="413913"/>
              <a:chOff x="4741602" y="5167799"/>
              <a:chExt cx="1459883" cy="413913"/>
            </a:xfrm>
          </p:grpSpPr>
          <p:sp>
            <p:nvSpPr>
              <p:cNvPr id="369" name="iso highlight"/>
              <p:cNvSpPr/>
              <p:nvPr/>
            </p:nvSpPr>
            <p:spPr>
              <a:xfrm>
                <a:off x="4741602" y="5184683"/>
                <a:ext cx="1459883" cy="39702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0" name="Straight Connector 369"/>
              <p:cNvCxnSpPr/>
              <p:nvPr/>
            </p:nvCxnSpPr>
            <p:spPr>
              <a:xfrm>
                <a:off x="4967771" y="5171338"/>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V="1">
                <a:off x="4966741" y="5531183"/>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5335878" y="5172368"/>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5334848" y="5532213"/>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5707336" y="5172368"/>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V="1">
                <a:off x="5706306" y="5532213"/>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6072464" y="5167799"/>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6071434" y="5527644"/>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V="1">
                <a:off x="4967771" y="5262340"/>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5335878" y="5262239"/>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V="1">
                <a:off x="5707336" y="5262239"/>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V="1">
                <a:off x="6072464" y="5262239"/>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83" name="iso close"/>
            <p:cNvGrpSpPr/>
            <p:nvPr/>
          </p:nvGrpSpPr>
          <p:grpSpPr>
            <a:xfrm>
              <a:off x="1985262" y="2766424"/>
              <a:ext cx="1459883" cy="413913"/>
              <a:chOff x="4741602" y="5167799"/>
              <a:chExt cx="1459883" cy="413913"/>
            </a:xfrm>
          </p:grpSpPr>
          <p:sp>
            <p:nvSpPr>
              <p:cNvPr id="384" name="iso highlight"/>
              <p:cNvSpPr/>
              <p:nvPr/>
            </p:nvSpPr>
            <p:spPr>
              <a:xfrm>
                <a:off x="4741602" y="5184683"/>
                <a:ext cx="1459883" cy="39702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5" name="Straight Connector 384"/>
              <p:cNvCxnSpPr/>
              <p:nvPr/>
            </p:nvCxnSpPr>
            <p:spPr>
              <a:xfrm>
                <a:off x="4967771" y="5171338"/>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4966741" y="5531183"/>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5335878" y="5172368"/>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V="1">
                <a:off x="5334848" y="5532213"/>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5707336" y="5172368"/>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flipV="1">
                <a:off x="5706306" y="5532213"/>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6072464" y="5167799"/>
                <a:ext cx="0" cy="9454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6071434" y="5527644"/>
                <a:ext cx="2060" cy="49499"/>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4967771" y="5262340"/>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5335878" y="5262239"/>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5707336" y="5262239"/>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6072464" y="5262239"/>
                <a:ext cx="0" cy="271811"/>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414" name="act"/>
          <p:cNvGrpSpPr/>
          <p:nvPr/>
        </p:nvGrpSpPr>
        <p:grpSpPr>
          <a:xfrm>
            <a:off x="3500979" y="1142644"/>
            <a:ext cx="1515125" cy="1423495"/>
            <a:chOff x="1985262" y="1191403"/>
            <a:chExt cx="1515125" cy="1423495"/>
          </a:xfrm>
        </p:grpSpPr>
        <p:sp>
          <p:nvSpPr>
            <p:cNvPr id="399" name="src row"/>
            <p:cNvSpPr/>
            <p:nvPr/>
          </p:nvSpPr>
          <p:spPr>
            <a:xfrm>
              <a:off x="1985262" y="2282507"/>
              <a:ext cx="1515125"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404" name="act_bl"/>
            <p:cNvGrpSpPr/>
            <p:nvPr/>
          </p:nvGrpSpPr>
          <p:grpSpPr>
            <a:xfrm>
              <a:off x="2237129" y="1191403"/>
              <a:ext cx="1084361" cy="1144705"/>
              <a:chOff x="7131828" y="2978323"/>
              <a:chExt cx="1250172" cy="1144705"/>
            </a:xfrm>
          </p:grpSpPr>
          <p:cxnSp>
            <p:nvCxnSpPr>
              <p:cNvPr id="405" name="Straight Connector 404"/>
              <p:cNvCxnSpPr/>
              <p:nvPr/>
            </p:nvCxnSpPr>
            <p:spPr>
              <a:xfrm>
                <a:off x="7131828"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406" name="Straight Connector 405"/>
              <p:cNvCxnSpPr/>
              <p:nvPr/>
            </p:nvCxnSpPr>
            <p:spPr>
              <a:xfrm>
                <a:off x="7548552"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407" name="Straight Connector 406"/>
              <p:cNvCxnSpPr/>
              <p:nvPr/>
            </p:nvCxnSpPr>
            <p:spPr>
              <a:xfrm>
                <a:off x="7965276"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408" name="Straight Connector 407"/>
              <p:cNvCxnSpPr/>
              <p:nvPr/>
            </p:nvCxnSpPr>
            <p:spPr>
              <a:xfrm>
                <a:off x="8382000"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grpSp>
      </p:grpSp>
      <p:grpSp>
        <p:nvGrpSpPr>
          <p:cNvPr id="430" name="cmd"/>
          <p:cNvGrpSpPr/>
          <p:nvPr/>
        </p:nvGrpSpPr>
        <p:grpSpPr>
          <a:xfrm>
            <a:off x="5036236" y="2014788"/>
            <a:ext cx="2700030" cy="4292803"/>
            <a:chOff x="3520519" y="2063547"/>
            <a:chExt cx="2700030" cy="4292803"/>
          </a:xfrm>
        </p:grpSpPr>
        <p:sp>
          <p:nvSpPr>
            <p:cNvPr id="314" name="TextBox 313"/>
            <p:cNvSpPr txBox="1"/>
            <p:nvPr/>
          </p:nvSpPr>
          <p:spPr>
            <a:xfrm>
              <a:off x="3710291" y="2063547"/>
              <a:ext cx="2510258" cy="461665"/>
            </a:xfrm>
            <a:prstGeom prst="rect">
              <a:avLst/>
            </a:prstGeom>
            <a:noFill/>
            <a:ln>
              <a:noFill/>
            </a:ln>
          </p:spPr>
          <p:txBody>
            <a:bodyPr wrap="square" rtlCol="0">
              <a:spAutoFit/>
            </a:bodyPr>
            <a:lstStyle/>
            <a:p>
              <a:r>
                <a:rPr lang="en-US" sz="2400" b="1" dirty="0" smtClean="0">
                  <a:solidFill>
                    <a:schemeClr val="tx2"/>
                  </a:solidFill>
                </a:rPr>
                <a:t>RBM: SA1</a:t>
              </a:r>
              <a:r>
                <a:rPr lang="en-US" sz="2400" b="1" dirty="0" smtClean="0">
                  <a:solidFill>
                    <a:schemeClr val="tx2"/>
                  </a:solidFill>
                  <a:latin typeface="Cambria Math" panose="02040503050406030204" pitchFamily="18" charset="0"/>
                  <a:ea typeface="Cambria Math" panose="02040503050406030204" pitchFamily="18" charset="0"/>
                </a:rPr>
                <a:t>→</a:t>
              </a:r>
              <a:r>
                <a:rPr lang="en-US" sz="2400" b="1" dirty="0" smtClean="0">
                  <a:solidFill>
                    <a:schemeClr val="tx2"/>
                  </a:solidFill>
                </a:rPr>
                <a:t>SA3</a:t>
              </a:r>
              <a:endParaRPr lang="en-US" sz="2400" b="1" dirty="0">
                <a:solidFill>
                  <a:schemeClr val="tx2"/>
                </a:solidFill>
              </a:endParaRPr>
            </a:p>
          </p:txBody>
        </p:sp>
        <p:sp>
          <p:nvSpPr>
            <p:cNvPr id="413" name="U-Turn Arrow 412"/>
            <p:cNvSpPr/>
            <p:nvPr/>
          </p:nvSpPr>
          <p:spPr>
            <a:xfrm rot="5400000">
              <a:off x="1795400" y="4188403"/>
              <a:ext cx="3893066" cy="442828"/>
            </a:xfrm>
            <a:prstGeom prst="uturnArrow">
              <a:avLst>
                <a:gd name="adj1" fmla="val 19264"/>
                <a:gd name="adj2" fmla="val 25000"/>
                <a:gd name="adj3" fmla="val 29302"/>
                <a:gd name="adj4" fmla="val 43750"/>
                <a:gd name="adj5"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9" name="new act"/>
          <p:cNvGrpSpPr/>
          <p:nvPr/>
        </p:nvGrpSpPr>
        <p:grpSpPr>
          <a:xfrm>
            <a:off x="3500979" y="2981412"/>
            <a:ext cx="1515125" cy="3262263"/>
            <a:chOff x="1985262" y="3030171"/>
            <a:chExt cx="1515125" cy="3262263"/>
          </a:xfrm>
        </p:grpSpPr>
        <p:grpSp>
          <p:nvGrpSpPr>
            <p:cNvPr id="415" name="Group 414"/>
            <p:cNvGrpSpPr/>
            <p:nvPr/>
          </p:nvGrpSpPr>
          <p:grpSpPr>
            <a:xfrm>
              <a:off x="1985262" y="3030171"/>
              <a:ext cx="1515125" cy="1423495"/>
              <a:chOff x="1985262" y="1191403"/>
              <a:chExt cx="1515125" cy="1423495"/>
            </a:xfrm>
          </p:grpSpPr>
          <p:sp>
            <p:nvSpPr>
              <p:cNvPr id="416" name="src row"/>
              <p:cNvSpPr/>
              <p:nvPr/>
            </p:nvSpPr>
            <p:spPr>
              <a:xfrm>
                <a:off x="1985262" y="2282507"/>
                <a:ext cx="1515125"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417" name="act_bl"/>
              <p:cNvGrpSpPr/>
              <p:nvPr/>
            </p:nvGrpSpPr>
            <p:grpSpPr>
              <a:xfrm>
                <a:off x="2237129" y="1191403"/>
                <a:ext cx="1084361" cy="1144705"/>
                <a:chOff x="7131828" y="2978323"/>
                <a:chExt cx="1250172" cy="1144705"/>
              </a:xfrm>
            </p:grpSpPr>
            <p:cxnSp>
              <p:nvCxnSpPr>
                <p:cNvPr id="418" name="Straight Connector 417"/>
                <p:cNvCxnSpPr/>
                <p:nvPr/>
              </p:nvCxnSpPr>
              <p:spPr>
                <a:xfrm>
                  <a:off x="7131828"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419" name="Straight Connector 418"/>
                <p:cNvCxnSpPr/>
                <p:nvPr/>
              </p:nvCxnSpPr>
              <p:spPr>
                <a:xfrm>
                  <a:off x="7548552"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420" name="Straight Connector 419"/>
                <p:cNvCxnSpPr/>
                <p:nvPr/>
              </p:nvCxnSpPr>
              <p:spPr>
                <a:xfrm>
                  <a:off x="7965276"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421" name="Straight Connector 420"/>
                <p:cNvCxnSpPr/>
                <p:nvPr/>
              </p:nvCxnSpPr>
              <p:spPr>
                <a:xfrm>
                  <a:off x="8382000" y="2978323"/>
                  <a:ext cx="0" cy="1144705"/>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grpSp>
        </p:grpSp>
        <p:grpSp>
          <p:nvGrpSpPr>
            <p:cNvPr id="422" name="Group 421"/>
            <p:cNvGrpSpPr/>
            <p:nvPr/>
          </p:nvGrpSpPr>
          <p:grpSpPr>
            <a:xfrm>
              <a:off x="1985262" y="4868939"/>
              <a:ext cx="1515125" cy="1423495"/>
              <a:chOff x="1985262" y="1191403"/>
              <a:chExt cx="1515125" cy="1423495"/>
            </a:xfrm>
          </p:grpSpPr>
          <p:sp>
            <p:nvSpPr>
              <p:cNvPr id="423" name="src row"/>
              <p:cNvSpPr/>
              <p:nvPr/>
            </p:nvSpPr>
            <p:spPr>
              <a:xfrm>
                <a:off x="1985262" y="2282507"/>
                <a:ext cx="1515125" cy="332391"/>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424" name="act_bl"/>
              <p:cNvGrpSpPr/>
              <p:nvPr/>
            </p:nvGrpSpPr>
            <p:grpSpPr>
              <a:xfrm>
                <a:off x="2237129" y="1191403"/>
                <a:ext cx="1084361" cy="1144705"/>
                <a:chOff x="7131828" y="2978323"/>
                <a:chExt cx="1250172" cy="1144705"/>
              </a:xfrm>
            </p:grpSpPr>
            <p:cxnSp>
              <p:nvCxnSpPr>
                <p:cNvPr id="425" name="Straight Connector 424"/>
                <p:cNvCxnSpPr/>
                <p:nvPr/>
              </p:nvCxnSpPr>
              <p:spPr>
                <a:xfrm>
                  <a:off x="7131828" y="2978323"/>
                  <a:ext cx="0" cy="1144705"/>
                </a:xfrm>
                <a:prstGeom prst="line">
                  <a:avLst/>
                </a:prstGeom>
                <a:solidFill>
                  <a:sysClr val="window" lastClr="FFFFFF">
                    <a:lumMod val="85000"/>
                  </a:sysClr>
                </a:solidFill>
                <a:ln w="76200" cap="flat" cmpd="sng" algn="ctr">
                  <a:solidFill>
                    <a:srgbClr val="FF0000"/>
                  </a:solidFill>
                  <a:prstDash val="solid"/>
                  <a:miter lim="800000"/>
                  <a:headEnd type="none" w="med" len="med"/>
                  <a:tailEnd type="none" w="med" len="med"/>
                </a:ln>
                <a:effectLst/>
              </p:spPr>
            </p:cxnSp>
            <p:cxnSp>
              <p:nvCxnSpPr>
                <p:cNvPr id="426" name="Straight Connector 425"/>
                <p:cNvCxnSpPr/>
                <p:nvPr/>
              </p:nvCxnSpPr>
              <p:spPr>
                <a:xfrm>
                  <a:off x="7548552" y="2978323"/>
                  <a:ext cx="0" cy="1144705"/>
                </a:xfrm>
                <a:prstGeom prst="line">
                  <a:avLst/>
                </a:prstGeom>
                <a:solidFill>
                  <a:sysClr val="window" lastClr="FFFFFF">
                    <a:lumMod val="85000"/>
                  </a:sysClr>
                </a:solidFill>
                <a:ln w="76200" cap="flat" cmpd="sng" algn="ctr">
                  <a:solidFill>
                    <a:srgbClr val="FF0000"/>
                  </a:solidFill>
                  <a:prstDash val="solid"/>
                  <a:miter lim="800000"/>
                  <a:headEnd type="none" w="med" len="med"/>
                  <a:tailEnd type="none" w="med" len="med"/>
                </a:ln>
                <a:effectLst/>
              </p:spPr>
            </p:cxnSp>
            <p:cxnSp>
              <p:nvCxnSpPr>
                <p:cNvPr id="427" name="Straight Connector 426"/>
                <p:cNvCxnSpPr/>
                <p:nvPr/>
              </p:nvCxnSpPr>
              <p:spPr>
                <a:xfrm>
                  <a:off x="7965276" y="2978323"/>
                  <a:ext cx="0" cy="1144705"/>
                </a:xfrm>
                <a:prstGeom prst="line">
                  <a:avLst/>
                </a:prstGeom>
                <a:solidFill>
                  <a:sysClr val="window" lastClr="FFFFFF">
                    <a:lumMod val="85000"/>
                  </a:sysClr>
                </a:solidFill>
                <a:ln w="76200" cap="flat" cmpd="sng" algn="ctr">
                  <a:solidFill>
                    <a:srgbClr val="FF0000"/>
                  </a:solidFill>
                  <a:prstDash val="solid"/>
                  <a:miter lim="800000"/>
                  <a:headEnd type="none" w="med" len="med"/>
                  <a:tailEnd type="none" w="med" len="med"/>
                </a:ln>
                <a:effectLst/>
              </p:spPr>
            </p:cxnSp>
            <p:cxnSp>
              <p:nvCxnSpPr>
                <p:cNvPr id="428" name="Straight Connector 427"/>
                <p:cNvCxnSpPr/>
                <p:nvPr/>
              </p:nvCxnSpPr>
              <p:spPr>
                <a:xfrm>
                  <a:off x="8382000" y="2978323"/>
                  <a:ext cx="0" cy="1144705"/>
                </a:xfrm>
                <a:prstGeom prst="line">
                  <a:avLst/>
                </a:prstGeom>
                <a:solidFill>
                  <a:sysClr val="window" lastClr="FFFFFF">
                    <a:lumMod val="85000"/>
                  </a:sysClr>
                </a:solidFill>
                <a:ln w="76200" cap="flat" cmpd="sng" algn="ctr">
                  <a:solidFill>
                    <a:srgbClr val="FF0000"/>
                  </a:solidFill>
                  <a:prstDash val="solid"/>
                  <a:miter lim="800000"/>
                  <a:headEnd type="none" w="med" len="med"/>
                  <a:tailEnd type="none" w="med" len="med"/>
                </a:ln>
                <a:effectLst/>
              </p:spPr>
            </p:cxnSp>
          </p:grpSp>
        </p:grpSp>
      </p:grpSp>
    </p:spTree>
    <p:extLst>
      <p:ext uri="{BB962C8B-B14F-4D97-AF65-F5344CB8AC3E}">
        <p14:creationId xmlns:p14="http://schemas.microsoft.com/office/powerpoint/2010/main" val="41786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9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Comparison of Inter-Subarray Row Copying</a:t>
            </a:r>
            <a:endParaRPr lang="en-US" sz="3200"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32</a:t>
            </a:fld>
            <a:endParaRPr lang="en-US" dirty="0"/>
          </a:p>
        </p:txBody>
      </p:sp>
      <p:grpSp>
        <p:nvGrpSpPr>
          <p:cNvPr id="22" name="Group 21"/>
          <p:cNvGrpSpPr/>
          <p:nvPr/>
        </p:nvGrpSpPr>
        <p:grpSpPr>
          <a:xfrm>
            <a:off x="228600" y="1181100"/>
            <a:ext cx="8362949" cy="4525331"/>
            <a:chOff x="390525" y="1295400"/>
            <a:chExt cx="8362949" cy="4525331"/>
          </a:xfrm>
        </p:grpSpPr>
        <p:graphicFrame>
          <p:nvGraphicFramePr>
            <p:cNvPr id="10" name="Chart 9"/>
            <p:cNvGraphicFramePr>
              <a:graphicFrameLocks/>
            </p:cNvGraphicFramePr>
            <p:nvPr>
              <p:extLst/>
            </p:nvPr>
          </p:nvGraphicFramePr>
          <p:xfrm>
            <a:off x="390525" y="1295400"/>
            <a:ext cx="8362949" cy="452533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905000" y="4191000"/>
              <a:ext cx="356188" cy="400110"/>
            </a:xfrm>
            <a:prstGeom prst="rect">
              <a:avLst/>
            </a:prstGeom>
          </p:spPr>
          <p:txBody>
            <a:bodyPr wrap="none">
              <a:spAutoFit/>
            </a:bodyPr>
            <a:lstStyle/>
            <a:p>
              <a:r>
                <a:rPr lang="en-US" sz="2000" dirty="0">
                  <a:solidFill>
                    <a:schemeClr val="bg1">
                      <a:lumMod val="50000"/>
                    </a:schemeClr>
                  </a:solidFill>
                  <a:latin typeface="Arial Black" panose="020B0A04020102020204" pitchFamily="34" charset="0"/>
                </a:rPr>
                <a:t>1</a:t>
              </a:r>
            </a:p>
          </p:txBody>
        </p:sp>
        <p:sp>
          <p:nvSpPr>
            <p:cNvPr id="17" name="Rectangle 16"/>
            <p:cNvSpPr/>
            <p:nvPr/>
          </p:nvSpPr>
          <p:spPr>
            <a:xfrm>
              <a:off x="2170098" y="4114800"/>
              <a:ext cx="356188" cy="400110"/>
            </a:xfrm>
            <a:prstGeom prst="rect">
              <a:avLst/>
            </a:prstGeom>
          </p:spPr>
          <p:txBody>
            <a:bodyPr wrap="none">
              <a:spAutoFit/>
            </a:bodyPr>
            <a:lstStyle/>
            <a:p>
              <a:r>
                <a:rPr lang="en-US" sz="2000" dirty="0">
                  <a:solidFill>
                    <a:schemeClr val="bg1">
                      <a:lumMod val="50000"/>
                    </a:schemeClr>
                  </a:solidFill>
                  <a:latin typeface="Arial Black" panose="020B0A04020102020204" pitchFamily="34" charset="0"/>
                </a:rPr>
                <a:t>7</a:t>
              </a:r>
            </a:p>
          </p:txBody>
        </p:sp>
        <p:sp>
          <p:nvSpPr>
            <p:cNvPr id="18" name="Rectangle 17"/>
            <p:cNvSpPr/>
            <p:nvPr/>
          </p:nvSpPr>
          <p:spPr>
            <a:xfrm>
              <a:off x="2395435" y="4000470"/>
              <a:ext cx="1284326" cy="400110"/>
            </a:xfrm>
            <a:prstGeom prst="rect">
              <a:avLst/>
            </a:prstGeom>
          </p:spPr>
          <p:txBody>
            <a:bodyPr wrap="none">
              <a:spAutoFit/>
            </a:bodyPr>
            <a:lstStyle/>
            <a:p>
              <a:r>
                <a:rPr lang="en-US" sz="2000" dirty="0" smtClean="0">
                  <a:solidFill>
                    <a:schemeClr val="bg1">
                      <a:lumMod val="50000"/>
                    </a:schemeClr>
                  </a:solidFill>
                  <a:latin typeface="Arial Black" panose="020B0A04020102020204" pitchFamily="34" charset="0"/>
                </a:rPr>
                <a:t>15 hops</a:t>
              </a:r>
              <a:endParaRPr lang="en-US" sz="2000" dirty="0">
                <a:solidFill>
                  <a:schemeClr val="bg1">
                    <a:lumMod val="50000"/>
                  </a:schemeClr>
                </a:solidFill>
                <a:latin typeface="Arial Black" panose="020B0A04020102020204" pitchFamily="34" charset="0"/>
              </a:endParaRPr>
            </a:p>
          </p:txBody>
        </p:sp>
      </p:grpSp>
      <p:grpSp>
        <p:nvGrpSpPr>
          <p:cNvPr id="26" name="Group 25"/>
          <p:cNvGrpSpPr/>
          <p:nvPr/>
        </p:nvGrpSpPr>
        <p:grpSpPr>
          <a:xfrm>
            <a:off x="3481393" y="2996146"/>
            <a:ext cx="5453165" cy="1404464"/>
            <a:chOff x="3481393" y="2996146"/>
            <a:chExt cx="5453165" cy="1404464"/>
          </a:xfrm>
        </p:grpSpPr>
        <p:sp>
          <p:nvSpPr>
            <p:cNvPr id="23" name="TextBox 22"/>
            <p:cNvSpPr txBox="1"/>
            <p:nvPr/>
          </p:nvSpPr>
          <p:spPr>
            <a:xfrm>
              <a:off x="3481393" y="3877390"/>
              <a:ext cx="5453165" cy="523220"/>
            </a:xfrm>
            <a:prstGeom prst="rect">
              <a:avLst/>
            </a:prstGeom>
            <a:noFill/>
          </p:spPr>
          <p:txBody>
            <a:bodyPr wrap="square" rtlCol="0">
              <a:spAutoFit/>
            </a:bodyPr>
            <a:lstStyle/>
            <a:p>
              <a:r>
                <a:rPr lang="en-US" sz="2800" dirty="0" smtClean="0">
                  <a:solidFill>
                    <a:srgbClr val="00B050"/>
                  </a:solidFill>
                  <a:latin typeface="Gill Sans MT" panose="020B0502020104020203" pitchFamily="34" charset="0"/>
                </a:rPr>
                <a:t>9x latency and 48x energy reduction</a:t>
              </a:r>
            </a:p>
          </p:txBody>
        </p:sp>
        <p:cxnSp>
          <p:nvCxnSpPr>
            <p:cNvPr id="25" name="Straight Arrow Connector 24"/>
            <p:cNvCxnSpPr/>
            <p:nvPr/>
          </p:nvCxnSpPr>
          <p:spPr>
            <a:xfrm flipH="1">
              <a:off x="3952875" y="2996146"/>
              <a:ext cx="3581400" cy="890024"/>
            </a:xfrm>
            <a:prstGeom prst="straightConnector1">
              <a:avLst/>
            </a:prstGeom>
            <a:ln w="101600" cap="rnd">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9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Cache Coherence</a:t>
            </a:r>
            <a:endParaRPr lang="en-US" dirty="0"/>
          </a:p>
        </p:txBody>
      </p:sp>
      <p:sp>
        <p:nvSpPr>
          <p:cNvPr id="3" name="Content Placeholder 2"/>
          <p:cNvSpPr>
            <a:spLocks noGrp="1"/>
          </p:cNvSpPr>
          <p:nvPr>
            <p:ph idx="1"/>
          </p:nvPr>
        </p:nvSpPr>
        <p:spPr/>
        <p:txBody>
          <a:bodyPr/>
          <a:lstStyle/>
          <a:p>
            <a:r>
              <a:rPr lang="en-US" dirty="0" smtClean="0"/>
              <a:t>Data in DRAM may not be up-to-date</a:t>
            </a:r>
          </a:p>
          <a:p>
            <a:r>
              <a:rPr lang="en-US" dirty="0" smtClean="0"/>
              <a:t>MC performs flushes dirty data (</a:t>
            </a:r>
            <a:r>
              <a:rPr lang="en-US" dirty="0" err="1" smtClean="0"/>
              <a:t>src</a:t>
            </a:r>
            <a:r>
              <a:rPr lang="en-US" dirty="0" smtClean="0"/>
              <a:t>) and invalidates </a:t>
            </a:r>
            <a:r>
              <a:rPr lang="en-US" dirty="0" err="1" smtClean="0"/>
              <a:t>dst</a:t>
            </a:r>
            <a:endParaRPr lang="en-US" dirty="0" smtClean="0"/>
          </a:p>
          <a:p>
            <a:r>
              <a:rPr lang="en-US" dirty="0" smtClean="0"/>
              <a:t>Techniques to accelerate cache coherence</a:t>
            </a:r>
          </a:p>
          <a:p>
            <a:pPr lvl="1"/>
            <a:r>
              <a:rPr lang="en-US" dirty="0" smtClean="0"/>
              <a:t>Dirty-Block Index [</a:t>
            </a:r>
            <a:r>
              <a:rPr lang="en-US" dirty="0" err="1" smtClean="0"/>
              <a:t>Seshadri</a:t>
            </a:r>
            <a:r>
              <a:rPr lang="en-US" dirty="0" smtClean="0"/>
              <a:t>+ ISCA’14]</a:t>
            </a:r>
          </a:p>
          <a:p>
            <a:r>
              <a:rPr lang="en-US" dirty="0" smtClean="0"/>
              <a:t>Other papers handle the similar issue</a:t>
            </a:r>
            <a:r>
              <a:rPr lang="en-US" sz="2000" dirty="0" smtClean="0"/>
              <a:t> </a:t>
            </a:r>
            <a:br>
              <a:rPr lang="en-US" sz="2000" dirty="0" smtClean="0"/>
            </a:br>
            <a:r>
              <a:rPr lang="en-US" sz="2400" dirty="0" smtClean="0"/>
              <a:t>[</a:t>
            </a:r>
            <a:r>
              <a:rPr lang="en-US" sz="2400" dirty="0" err="1" smtClean="0"/>
              <a:t>Seshadri</a:t>
            </a:r>
            <a:r>
              <a:rPr lang="en-US" sz="2400" dirty="0" smtClean="0"/>
              <a:t>+ MICRO’13, CAL’15]</a:t>
            </a:r>
            <a:endParaRPr lang="en-US" sz="2000" dirty="0" smtClean="0"/>
          </a:p>
          <a:p>
            <a:pPr lvl="1"/>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33</a:t>
            </a:fld>
            <a:endParaRPr lang="en-US" dirty="0"/>
          </a:p>
        </p:txBody>
      </p:sp>
    </p:spTree>
    <p:extLst>
      <p:ext uri="{BB962C8B-B14F-4D97-AF65-F5344CB8AC3E}">
        <p14:creationId xmlns:p14="http://schemas.microsoft.com/office/powerpoint/2010/main" val="643191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vs. </a:t>
            </a:r>
            <a:r>
              <a:rPr lang="en-US" dirty="0" err="1" smtClean="0"/>
              <a:t>RowClone</a:t>
            </a:r>
            <a:endParaRPr lang="en-US" dirty="0"/>
          </a:p>
        </p:txBody>
      </p:sp>
      <p:sp>
        <p:nvSpPr>
          <p:cNvPr id="3" name="Content Placeholder 2"/>
          <p:cNvSpPr>
            <a:spLocks noGrp="1"/>
          </p:cNvSpPr>
          <p:nvPr>
            <p:ph idx="1"/>
          </p:nvPr>
        </p:nvSpPr>
        <p:spPr/>
        <p:txBody>
          <a:bodyPr/>
          <a:lstStyle/>
          <a:p>
            <a:pPr marL="0" indent="0">
              <a:buNone/>
            </a:pPr>
            <a:r>
              <a:rPr lang="en-US" dirty="0" smtClean="0"/>
              <a:t>4-core results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800"/>
            <a:ext cx="9144000" cy="2682089"/>
          </a:xfrm>
          <a:prstGeom prst="rect">
            <a:avLst/>
          </a:prstGeom>
        </p:spPr>
      </p:pic>
      <p:sp>
        <p:nvSpPr>
          <p:cNvPr id="4" name="Slide Number Placeholder 3"/>
          <p:cNvSpPr>
            <a:spLocks noGrp="1"/>
          </p:cNvSpPr>
          <p:nvPr>
            <p:ph type="sldNum" sz="quarter" idx="12"/>
          </p:nvPr>
        </p:nvSpPr>
        <p:spPr/>
        <p:txBody>
          <a:bodyPr/>
          <a:lstStyle/>
          <a:p>
            <a:fld id="{13F32364-6BA0-48AA-B029-3ED2192016FC}" type="slidenum">
              <a:rPr lang="en-US" smtClean="0"/>
              <a:pPr/>
              <a:t>34</a:t>
            </a:fld>
            <a:endParaRPr lang="en-US" dirty="0"/>
          </a:p>
        </p:txBody>
      </p:sp>
      <p:sp>
        <p:nvSpPr>
          <p:cNvPr id="7" name="Rectangle 6"/>
          <p:cNvSpPr/>
          <p:nvPr/>
        </p:nvSpPr>
        <p:spPr>
          <a:xfrm>
            <a:off x="6934200" y="3276600"/>
            <a:ext cx="2057400" cy="457200"/>
          </a:xfrm>
          <a:prstGeom prst="rect">
            <a:avLst/>
          </a:prstGeom>
          <a:no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2514600"/>
            <a:ext cx="2057400" cy="753261"/>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1192" y="2145268"/>
            <a:ext cx="1515608" cy="461665"/>
          </a:xfrm>
          <a:prstGeom prst="rect">
            <a:avLst/>
          </a:prstGeom>
          <a:noFill/>
        </p:spPr>
        <p:txBody>
          <a:bodyPr wrap="none" rtlCol="0">
            <a:spAutoFit/>
          </a:bodyPr>
          <a:lstStyle/>
          <a:p>
            <a:r>
              <a:rPr lang="en-US" sz="2400" smtClean="0">
                <a:solidFill>
                  <a:schemeClr val="bg1">
                    <a:lumMod val="50000"/>
                  </a:schemeClr>
                </a:solidFill>
              </a:rPr>
              <a:t>RowClone</a:t>
            </a:r>
            <a:endParaRPr lang="en-US" sz="2400" dirty="0">
              <a:solidFill>
                <a:schemeClr val="bg1">
                  <a:lumMod val="50000"/>
                </a:schemeClr>
              </a:solidFill>
            </a:endParaRPr>
          </a:p>
        </p:txBody>
      </p:sp>
    </p:spTree>
    <p:extLst>
      <p:ext uri="{BB962C8B-B14F-4D97-AF65-F5344CB8AC3E}">
        <p14:creationId xmlns:p14="http://schemas.microsoft.com/office/powerpoint/2010/main" val="11342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of Cache Size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981200"/>
            <a:ext cx="8534400" cy="2368577"/>
          </a:xfrm>
        </p:spPr>
      </p:pic>
      <p:sp>
        <p:nvSpPr>
          <p:cNvPr id="4" name="Slide Number Placeholder 3"/>
          <p:cNvSpPr>
            <a:spLocks noGrp="1"/>
          </p:cNvSpPr>
          <p:nvPr>
            <p:ph type="sldNum" sz="quarter" idx="12"/>
          </p:nvPr>
        </p:nvSpPr>
        <p:spPr/>
        <p:txBody>
          <a:bodyPr/>
          <a:lstStyle/>
          <a:p>
            <a:fld id="{13F32364-6BA0-48AA-B029-3ED2192016FC}" type="slidenum">
              <a:rPr lang="en-US" smtClean="0"/>
              <a:pPr/>
              <a:t>35</a:t>
            </a:fld>
            <a:endParaRPr lang="en-US" dirty="0"/>
          </a:p>
        </p:txBody>
      </p:sp>
      <p:sp>
        <p:nvSpPr>
          <p:cNvPr id="6" name="Content Placeholder 2"/>
          <p:cNvSpPr txBox="1">
            <a:spLocks/>
          </p:cNvSpPr>
          <p:nvPr/>
        </p:nvSpPr>
        <p:spPr>
          <a:xfrm>
            <a:off x="304800" y="1219200"/>
            <a:ext cx="85344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Single core</a:t>
            </a:r>
            <a:r>
              <a:rPr lang="en-US" dirty="0" smtClean="0"/>
              <a:t>: RISC vs. baseline as LLC size changes</a:t>
            </a:r>
            <a:endParaRPr lang="en-US" dirty="0"/>
          </a:p>
        </p:txBody>
      </p:sp>
      <p:sp>
        <p:nvSpPr>
          <p:cNvPr id="7" name="TextBox 6"/>
          <p:cNvSpPr txBox="1"/>
          <p:nvPr/>
        </p:nvSpPr>
        <p:spPr>
          <a:xfrm>
            <a:off x="338667" y="4358244"/>
            <a:ext cx="8259505" cy="1815882"/>
          </a:xfrm>
          <a:prstGeom prst="rect">
            <a:avLst/>
          </a:prstGeom>
          <a:noFill/>
        </p:spPr>
        <p:txBody>
          <a:bodyPr wrap="none" rtlCol="0">
            <a:spAutoFit/>
          </a:bodyPr>
          <a:lstStyle/>
          <a:p>
            <a:pPr marL="287338" indent="-287338">
              <a:buFont typeface="Arial" charset="0"/>
              <a:buChar char="•"/>
            </a:pPr>
            <a:r>
              <a:rPr lang="en-US" sz="2800" dirty="0" smtClean="0"/>
              <a:t>Baseline: higher cache pollution as LLC size decreases</a:t>
            </a:r>
          </a:p>
          <a:p>
            <a:pPr marL="287338" indent="-287338">
              <a:buFont typeface="Arial" charset="0"/>
              <a:buChar char="•"/>
            </a:pPr>
            <a:r>
              <a:rPr lang="en-US" sz="2800" dirty="0" err="1" smtClean="0"/>
              <a:t>Forkbench</a:t>
            </a:r>
            <a:endParaRPr lang="en-US" sz="2800" dirty="0" smtClean="0"/>
          </a:p>
          <a:p>
            <a:pPr marL="744538" lvl="1" indent="-287338">
              <a:buFont typeface="Arial" charset="0"/>
              <a:buChar char="•"/>
            </a:pPr>
            <a:r>
              <a:rPr lang="en-US" sz="2800" dirty="0" smtClean="0"/>
              <a:t>RISC: Hit rate – 67% (4MB) to 10% (256KB)</a:t>
            </a:r>
          </a:p>
          <a:p>
            <a:pPr marL="744538" lvl="1" indent="-287338">
              <a:buFont typeface="Arial" charset="0"/>
              <a:buChar char="•"/>
            </a:pPr>
            <a:r>
              <a:rPr lang="en-US" sz="2800" dirty="0" smtClean="0"/>
              <a:t>Base: </a:t>
            </a:r>
            <a:r>
              <a:rPr lang="en-US" sz="2800" dirty="0"/>
              <a:t>Hit rate – </a:t>
            </a:r>
            <a:r>
              <a:rPr lang="en-US" sz="2800" dirty="0" smtClean="0"/>
              <a:t>20% to 19%</a:t>
            </a:r>
            <a:endParaRPr lang="en-US" sz="2800" dirty="0"/>
          </a:p>
        </p:txBody>
      </p:sp>
    </p:spTree>
    <p:extLst>
      <p:ext uri="{BB962C8B-B14F-4D97-AF65-F5344CB8AC3E}">
        <p14:creationId xmlns:p14="http://schemas.microsoft.com/office/powerpoint/2010/main" val="228547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Applications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590800"/>
            <a:ext cx="8534400" cy="2590800"/>
          </a:xfrm>
        </p:spPr>
      </p:pic>
      <p:sp>
        <p:nvSpPr>
          <p:cNvPr id="4" name="Slide Number Placeholder 3"/>
          <p:cNvSpPr>
            <a:spLocks noGrp="1"/>
          </p:cNvSpPr>
          <p:nvPr>
            <p:ph type="sldNum" sz="quarter" idx="12"/>
          </p:nvPr>
        </p:nvSpPr>
        <p:spPr/>
        <p:txBody>
          <a:bodyPr/>
          <a:lstStyle/>
          <a:p>
            <a:fld id="{13F32364-6BA0-48AA-B029-3ED2192016FC}" type="slidenum">
              <a:rPr lang="en-US" smtClean="0"/>
              <a:pPr/>
              <a:t>36</a:t>
            </a:fld>
            <a:endParaRPr lang="en-US" dirty="0"/>
          </a:p>
        </p:txBody>
      </p:sp>
      <p:sp>
        <p:nvSpPr>
          <p:cNvPr id="6" name="TextBox 5"/>
          <p:cNvSpPr txBox="1"/>
          <p:nvPr/>
        </p:nvSpPr>
        <p:spPr>
          <a:xfrm>
            <a:off x="7930280" y="2370177"/>
            <a:ext cx="880369" cy="461665"/>
          </a:xfrm>
          <a:prstGeom prst="rect">
            <a:avLst/>
          </a:prstGeom>
          <a:noFill/>
        </p:spPr>
        <p:txBody>
          <a:bodyPr wrap="none" rtlCol="0">
            <a:spAutoFit/>
          </a:bodyPr>
          <a:lstStyle/>
          <a:p>
            <a:r>
              <a:rPr lang="en-US" sz="2400" dirty="0" smtClean="0"/>
              <a:t>+16%</a:t>
            </a:r>
            <a:endParaRPr lang="en-US" sz="2400" dirty="0"/>
          </a:p>
        </p:txBody>
      </p:sp>
      <p:sp>
        <p:nvSpPr>
          <p:cNvPr id="7" name="TextBox 6"/>
          <p:cNvSpPr txBox="1"/>
          <p:nvPr/>
        </p:nvSpPr>
        <p:spPr>
          <a:xfrm>
            <a:off x="7936083" y="2018823"/>
            <a:ext cx="726481" cy="461665"/>
          </a:xfrm>
          <a:prstGeom prst="rect">
            <a:avLst/>
          </a:prstGeom>
          <a:noFill/>
        </p:spPr>
        <p:txBody>
          <a:bodyPr wrap="none" rtlCol="0">
            <a:spAutoFit/>
          </a:bodyPr>
          <a:lstStyle/>
          <a:p>
            <a:r>
              <a:rPr lang="en-US" sz="2400" dirty="0" smtClean="0"/>
              <a:t>+8%</a:t>
            </a:r>
          </a:p>
        </p:txBody>
      </p:sp>
      <p:sp>
        <p:nvSpPr>
          <p:cNvPr id="8" name="TextBox 7"/>
          <p:cNvSpPr txBox="1"/>
          <p:nvPr/>
        </p:nvSpPr>
        <p:spPr>
          <a:xfrm>
            <a:off x="7969790" y="3201768"/>
            <a:ext cx="700833" cy="461665"/>
          </a:xfrm>
          <a:prstGeom prst="rect">
            <a:avLst/>
          </a:prstGeom>
          <a:noFill/>
        </p:spPr>
        <p:txBody>
          <a:bodyPr wrap="none" rtlCol="0">
            <a:spAutoFit/>
          </a:bodyPr>
          <a:lstStyle/>
          <a:p>
            <a:r>
              <a:rPr lang="en-US" sz="2400" smtClean="0"/>
              <a:t>59%</a:t>
            </a:r>
            <a:endParaRPr lang="en-US" sz="2400" dirty="0"/>
          </a:p>
        </p:txBody>
      </p:sp>
    </p:spTree>
    <p:extLst>
      <p:ext uri="{BB962C8B-B14F-4D97-AF65-F5344CB8AC3E}">
        <p14:creationId xmlns:p14="http://schemas.microsoft.com/office/powerpoint/2010/main" val="1529065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to Copy Distance</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37</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667728"/>
            <a:ext cx="8534400" cy="2436943"/>
          </a:xfrm>
        </p:spPr>
      </p:pic>
    </p:spTree>
    <p:extLst>
      <p:ext uri="{BB962C8B-B14F-4D97-AF65-F5344CB8AC3E}">
        <p14:creationId xmlns:p14="http://schemas.microsoft.com/office/powerpoint/2010/main" val="377339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VILLA Caching Policy</a:t>
            </a:r>
            <a:endParaRPr lang="en-US" dirty="0"/>
          </a:p>
        </p:txBody>
      </p:sp>
      <p:sp>
        <p:nvSpPr>
          <p:cNvPr id="3" name="Content Placeholder 2"/>
          <p:cNvSpPr>
            <a:spLocks noGrp="1"/>
          </p:cNvSpPr>
          <p:nvPr>
            <p:ph idx="1"/>
          </p:nvPr>
        </p:nvSpPr>
        <p:spPr/>
        <p:txBody>
          <a:bodyPr/>
          <a:lstStyle/>
          <a:p>
            <a:r>
              <a:rPr lang="en-US" dirty="0" smtClean="0"/>
              <a:t>Benefit-based caching policy [HPCA’13]</a:t>
            </a:r>
          </a:p>
          <a:p>
            <a:pPr lvl="1"/>
            <a:r>
              <a:rPr lang="en-US" dirty="0" smtClean="0"/>
              <a:t>A benefit counter to track # of accesses per cached row</a:t>
            </a:r>
          </a:p>
          <a:p>
            <a:r>
              <a:rPr lang="en-US" dirty="0" smtClean="0"/>
              <a:t>Any caching policy can be applied to VILLA</a:t>
            </a:r>
          </a:p>
          <a:p>
            <a:endParaRPr lang="en-US" dirty="0"/>
          </a:p>
          <a:p>
            <a:r>
              <a:rPr lang="en-US" dirty="0" smtClean="0"/>
              <a:t>Configuration</a:t>
            </a:r>
          </a:p>
          <a:p>
            <a:pPr lvl="1"/>
            <a:r>
              <a:rPr lang="en-US" dirty="0"/>
              <a:t>32 rows </a:t>
            </a:r>
            <a:r>
              <a:rPr lang="en-US" dirty="0" smtClean="0"/>
              <a:t>inside </a:t>
            </a:r>
            <a:r>
              <a:rPr lang="en-US" dirty="0"/>
              <a:t>a fast </a:t>
            </a:r>
            <a:r>
              <a:rPr lang="en-US" dirty="0" smtClean="0"/>
              <a:t>subarray</a:t>
            </a:r>
          </a:p>
          <a:p>
            <a:pPr lvl="1"/>
            <a:r>
              <a:rPr lang="en-US" dirty="0" smtClean="0"/>
              <a:t>4 </a:t>
            </a:r>
            <a:r>
              <a:rPr lang="en-US" dirty="0"/>
              <a:t>fast subarrays per bank</a:t>
            </a:r>
          </a:p>
          <a:p>
            <a:pPr lvl="1"/>
            <a:r>
              <a:rPr lang="en-US" dirty="0"/>
              <a:t>1.6% area overhead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38</a:t>
            </a:fld>
            <a:endParaRPr lang="en-US" dirty="0"/>
          </a:p>
        </p:txBody>
      </p:sp>
    </p:spTree>
    <p:extLst>
      <p:ext uri="{BB962C8B-B14F-4D97-AF65-F5344CB8AC3E}">
        <p14:creationId xmlns:p14="http://schemas.microsoft.com/office/powerpoint/2010/main" val="139177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Area Measurement</a:t>
            </a:r>
            <a:endParaRPr lang="en-US" dirty="0"/>
          </a:p>
        </p:txBody>
      </p:sp>
      <p:sp>
        <p:nvSpPr>
          <p:cNvPr id="3" name="Content Placeholder 2"/>
          <p:cNvSpPr>
            <a:spLocks noGrp="1"/>
          </p:cNvSpPr>
          <p:nvPr>
            <p:ph idx="1"/>
          </p:nvPr>
        </p:nvSpPr>
        <p:spPr/>
        <p:txBody>
          <a:bodyPr/>
          <a:lstStyle/>
          <a:p>
            <a:r>
              <a:rPr lang="en-US" i="1" dirty="0"/>
              <a:t>Row-Buffer </a:t>
            </a:r>
            <a:r>
              <a:rPr lang="en-US" i="1" dirty="0" smtClean="0"/>
              <a:t>Decoupling </a:t>
            </a:r>
            <a:r>
              <a:rPr lang="en-US" dirty="0" smtClean="0"/>
              <a:t>by O et al., ISCA’14</a:t>
            </a:r>
          </a:p>
          <a:p>
            <a:r>
              <a:rPr lang="en-US" dirty="0" smtClean="0"/>
              <a:t>28nm </a:t>
            </a:r>
            <a:r>
              <a:rPr lang="en-US" dirty="0"/>
              <a:t>DRAM process, </a:t>
            </a:r>
            <a:endParaRPr lang="en-US" dirty="0" smtClean="0"/>
          </a:p>
          <a:p>
            <a:pPr lvl="1"/>
            <a:r>
              <a:rPr lang="en-US" dirty="0" smtClean="0"/>
              <a:t>3 </a:t>
            </a:r>
            <a:r>
              <a:rPr lang="en-US" dirty="0"/>
              <a:t>metal </a:t>
            </a:r>
            <a:r>
              <a:rPr lang="en-US" dirty="0" smtClean="0"/>
              <a:t>layers</a:t>
            </a:r>
          </a:p>
          <a:p>
            <a:pPr lvl="1"/>
            <a:r>
              <a:rPr lang="en-US" dirty="0" smtClean="0"/>
              <a:t>8Gb </a:t>
            </a:r>
            <a:r>
              <a:rPr lang="en-US" dirty="0"/>
              <a:t>and 8 banks per </a:t>
            </a:r>
            <a:r>
              <a:rPr lang="en-US" dirty="0" smtClean="0"/>
              <a:t>device</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39</a:t>
            </a:fld>
            <a:endParaRPr lang="en-US" dirty="0"/>
          </a:p>
        </p:txBody>
      </p:sp>
    </p:spTree>
    <p:extLst>
      <p:ext uri="{BB962C8B-B14F-4D97-AF65-F5344CB8AC3E}">
        <p14:creationId xmlns:p14="http://schemas.microsoft.com/office/powerpoint/2010/main" val="1910193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and Applications</a:t>
            </a:r>
            <a:endParaRPr lang="en-US" dirty="0"/>
          </a:p>
        </p:txBody>
      </p:sp>
      <p:sp>
        <p:nvSpPr>
          <p:cNvPr id="3" name="Content Placeholder 2"/>
          <p:cNvSpPr>
            <a:spLocks noGrp="1"/>
          </p:cNvSpPr>
          <p:nvPr>
            <p:ph idx="1"/>
          </p:nvPr>
        </p:nvSpPr>
        <p:spPr>
          <a:xfrm>
            <a:off x="304800" y="1219200"/>
            <a:ext cx="8610600" cy="5334000"/>
          </a:xfrm>
        </p:spPr>
        <p:txBody>
          <a:bodyPr>
            <a:noAutofit/>
          </a:bodyPr>
          <a:lstStyle/>
          <a:p>
            <a:pPr>
              <a:lnSpc>
                <a:spcPct val="95000"/>
              </a:lnSpc>
            </a:pPr>
            <a:r>
              <a:rPr lang="en-US" b="1" dirty="0" smtClean="0"/>
              <a:t>Low-cost Inter-linked subarrays (LISA)</a:t>
            </a:r>
          </a:p>
          <a:p>
            <a:pPr lvl="1">
              <a:lnSpc>
                <a:spcPct val="95000"/>
              </a:lnSpc>
            </a:pPr>
            <a:r>
              <a:rPr lang="en-US" dirty="0" smtClean="0"/>
              <a:t>Fast bulk data movement between subarrays</a:t>
            </a:r>
            <a:endParaRPr lang="en-US" dirty="0"/>
          </a:p>
          <a:p>
            <a:pPr lvl="1">
              <a:lnSpc>
                <a:spcPct val="95000"/>
              </a:lnSpc>
            </a:pPr>
            <a:r>
              <a:rPr lang="en-US" dirty="0">
                <a:solidFill>
                  <a:srgbClr val="064FBA"/>
                </a:solidFill>
              </a:rPr>
              <a:t>Wide datapath via isolation </a:t>
            </a:r>
            <a:r>
              <a:rPr lang="en-US" dirty="0" smtClean="0">
                <a:solidFill>
                  <a:srgbClr val="064FBA"/>
                </a:solidFill>
              </a:rPr>
              <a:t>transistors</a:t>
            </a:r>
            <a:r>
              <a:rPr lang="en-US" dirty="0" smtClean="0"/>
              <a:t>: 0.8% DRAM chip area</a:t>
            </a:r>
          </a:p>
          <a:p>
            <a:pPr lvl="1">
              <a:lnSpc>
                <a:spcPct val="95000"/>
              </a:lnSpc>
            </a:pPr>
            <a:endParaRPr lang="en-US" dirty="0" smtClean="0"/>
          </a:p>
          <a:p>
            <a:pPr lvl="1">
              <a:lnSpc>
                <a:spcPct val="95000"/>
              </a:lnSpc>
            </a:pPr>
            <a:endParaRPr lang="en-US" dirty="0" smtClean="0"/>
          </a:p>
          <a:p>
            <a:pPr lvl="1">
              <a:lnSpc>
                <a:spcPct val="95000"/>
              </a:lnSpc>
            </a:pPr>
            <a:endParaRPr lang="en-US" dirty="0"/>
          </a:p>
          <a:p>
            <a:pPr>
              <a:lnSpc>
                <a:spcPct val="95000"/>
              </a:lnSpc>
            </a:pPr>
            <a:r>
              <a:rPr lang="en-US" dirty="0" smtClean="0">
                <a:latin typeface="+mj-lt"/>
              </a:rPr>
              <a:t>LISA </a:t>
            </a:r>
            <a:r>
              <a:rPr lang="en-US" dirty="0">
                <a:latin typeface="+mj-lt"/>
              </a:rPr>
              <a:t>is a </a:t>
            </a:r>
            <a:r>
              <a:rPr lang="en-US" b="1" dirty="0">
                <a:latin typeface="+mj-lt"/>
              </a:rPr>
              <a:t>versatile substrate </a:t>
            </a:r>
            <a:r>
              <a:rPr lang="en-US" dirty="0">
                <a:latin typeface="+mj-lt"/>
                <a:ea typeface="Cambria Math" panose="02040503050406030204" pitchFamily="18" charset="0"/>
              </a:rPr>
              <a:t>→ </a:t>
            </a:r>
            <a:r>
              <a:rPr lang="en-US" dirty="0">
                <a:latin typeface="+mj-lt"/>
              </a:rPr>
              <a:t>new </a:t>
            </a:r>
            <a:r>
              <a:rPr lang="en-US" dirty="0" smtClean="0">
                <a:latin typeface="+mj-lt"/>
              </a:rPr>
              <a:t>applications</a:t>
            </a:r>
            <a:br>
              <a:rPr lang="en-US" dirty="0" smtClean="0">
                <a:latin typeface="+mj-lt"/>
              </a:rPr>
            </a:br>
            <a:endParaRPr lang="en-US" dirty="0" smtClean="0"/>
          </a:p>
          <a:p>
            <a:pPr marL="749300" lvl="1" indent="-292100">
              <a:lnSpc>
                <a:spcPct val="95000"/>
              </a:lnSpc>
              <a:buFont typeface="+mj-lt"/>
              <a:buAutoNum type="arabicPeriod"/>
            </a:pPr>
            <a:endParaRPr lang="en-US" dirty="0" smtClean="0"/>
          </a:p>
          <a:p>
            <a:pPr marL="749300" lvl="1" indent="-292100">
              <a:lnSpc>
                <a:spcPct val="95000"/>
              </a:lnSpc>
              <a:buFont typeface="+mj-lt"/>
              <a:buAutoNum type="arabicPeriod"/>
            </a:pPr>
            <a:endParaRPr lang="en-US" sz="2000" dirty="0" smtClean="0"/>
          </a:p>
          <a:p>
            <a:pPr marL="457200" lvl="1" indent="0">
              <a:lnSpc>
                <a:spcPct val="95000"/>
              </a:lnSpc>
              <a:buNone/>
            </a:pPr>
            <a:endParaRPr lang="en-US" sz="2000"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4</a:t>
            </a:fld>
            <a:endParaRPr lang="en-US" dirty="0"/>
          </a:p>
        </p:txBody>
      </p:sp>
      <p:grpSp>
        <p:nvGrpSpPr>
          <p:cNvPr id="7" name="sa"/>
          <p:cNvGrpSpPr/>
          <p:nvPr/>
        </p:nvGrpSpPr>
        <p:grpSpPr>
          <a:xfrm>
            <a:off x="2438401" y="2586041"/>
            <a:ext cx="3352800" cy="1201733"/>
            <a:chOff x="2438401" y="2586041"/>
            <a:chExt cx="3352800" cy="1201733"/>
          </a:xfrm>
        </p:grpSpPr>
        <p:sp>
          <p:nvSpPr>
            <p:cNvPr id="5" name="Rounded Rectangle 4"/>
            <p:cNvSpPr/>
            <p:nvPr/>
          </p:nvSpPr>
          <p:spPr>
            <a:xfrm>
              <a:off x="2438401" y="2586041"/>
              <a:ext cx="3352799"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a:t>
              </a:r>
              <a:r>
                <a:rPr lang="en-US" sz="2600" kern="0" dirty="0">
                  <a:solidFill>
                    <a:prstClr val="black"/>
                  </a:solidFill>
                  <a:latin typeface="+mj-lt"/>
                </a:rPr>
                <a:t>1</a:t>
              </a:r>
              <a:endParaRPr kumimoji="0" lang="en-US" sz="2600" u="none" strike="noStrike" kern="0" cap="none" spc="0" normalizeH="0" baseline="0" noProof="0" dirty="0" smtClean="0">
                <a:ln>
                  <a:noFill/>
                </a:ln>
                <a:solidFill>
                  <a:prstClr val="black"/>
                </a:solidFill>
                <a:effectLst/>
                <a:uLnTx/>
                <a:uFillTx/>
                <a:latin typeface="+mj-lt"/>
              </a:endParaRPr>
            </a:p>
          </p:txBody>
        </p:sp>
        <p:sp>
          <p:nvSpPr>
            <p:cNvPr id="6" name="Rounded Rectangle 5"/>
            <p:cNvSpPr/>
            <p:nvPr/>
          </p:nvSpPr>
          <p:spPr>
            <a:xfrm>
              <a:off x="2438401" y="3405327"/>
              <a:ext cx="3352800"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2</a:t>
              </a:r>
            </a:p>
          </p:txBody>
        </p:sp>
      </p:grpSp>
      <p:grpSp>
        <p:nvGrpSpPr>
          <p:cNvPr id="8" name="iso"/>
          <p:cNvGrpSpPr/>
          <p:nvPr/>
        </p:nvGrpSpPr>
        <p:grpSpPr>
          <a:xfrm>
            <a:off x="2438400" y="2751466"/>
            <a:ext cx="3276600" cy="662351"/>
            <a:chOff x="2438400" y="2751466"/>
            <a:chExt cx="3276600" cy="662351"/>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534" y="2953663"/>
              <a:ext cx="471466" cy="460154"/>
            </a:xfrm>
            <a:prstGeom prst="rect">
              <a:avLst/>
            </a:prstGeom>
            <a:ln>
              <a:noFill/>
            </a:ln>
          </p:spPr>
        </p:pic>
        <p:pic>
          <p:nvPicPr>
            <p:cNvPr id="173" name="Picture 1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601" y="2953663"/>
              <a:ext cx="471466" cy="460154"/>
            </a:xfrm>
            <a:prstGeom prst="rect">
              <a:avLst/>
            </a:prstGeom>
            <a:ln>
              <a:noFill/>
            </a:ln>
          </p:spPr>
        </p:pic>
        <p:pic>
          <p:nvPicPr>
            <p:cNvPr id="174" name="Pictur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333" y="2953663"/>
              <a:ext cx="471466" cy="460154"/>
            </a:xfrm>
            <a:prstGeom prst="rect">
              <a:avLst/>
            </a:prstGeom>
            <a:ln>
              <a:noFill/>
            </a:ln>
          </p:spPr>
        </p:pic>
        <p:pic>
          <p:nvPicPr>
            <p:cNvPr id="175" name="Picture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953663"/>
              <a:ext cx="471466" cy="460154"/>
            </a:xfrm>
            <a:prstGeom prst="rect">
              <a:avLst/>
            </a:prstGeom>
            <a:ln>
              <a:noFill/>
            </a:ln>
          </p:spPr>
        </p:pic>
        <p:sp>
          <p:nvSpPr>
            <p:cNvPr id="176" name="TextBox 175"/>
            <p:cNvSpPr txBox="1"/>
            <p:nvPr/>
          </p:nvSpPr>
          <p:spPr>
            <a:xfrm>
              <a:off x="3753534" y="2751466"/>
              <a:ext cx="646331" cy="646331"/>
            </a:xfrm>
            <a:prstGeom prst="rect">
              <a:avLst/>
            </a:prstGeom>
            <a:noFill/>
          </p:spPr>
          <p:txBody>
            <a:bodyPr wrap="none" rtlCol="0">
              <a:spAutoFit/>
            </a:bodyPr>
            <a:lstStyle/>
            <a:p>
              <a:r>
                <a:rPr lang="en-US" sz="3600" dirty="0" smtClean="0"/>
                <a:t>…</a:t>
              </a:r>
              <a:endParaRPr lang="en-US" sz="3600" dirty="0"/>
            </a:p>
          </p:txBody>
        </p:sp>
      </p:grpSp>
      <p:sp>
        <p:nvSpPr>
          <p:cNvPr id="9" name="app1"/>
          <p:cNvSpPr txBox="1"/>
          <p:nvPr/>
        </p:nvSpPr>
        <p:spPr>
          <a:xfrm>
            <a:off x="633434" y="4195867"/>
            <a:ext cx="8305800" cy="830997"/>
          </a:xfrm>
          <a:prstGeom prst="rect">
            <a:avLst/>
          </a:prstGeom>
          <a:noFill/>
        </p:spPr>
        <p:txBody>
          <a:bodyPr wrap="square" rtlCol="0">
            <a:spAutoFit/>
          </a:bodyPr>
          <a:lstStyle/>
          <a:p>
            <a:pPr marL="165100" lvl="1" indent="-165100"/>
            <a:r>
              <a:rPr lang="en-US" sz="2400" dirty="0" smtClean="0">
                <a:solidFill>
                  <a:srgbClr val="008F00"/>
                </a:solidFill>
              </a:rPr>
              <a:t>Fast bulk </a:t>
            </a:r>
            <a:r>
              <a:rPr lang="en-US" sz="2400" dirty="0">
                <a:solidFill>
                  <a:srgbClr val="008F00"/>
                </a:solidFill>
              </a:rPr>
              <a:t>data copy</a:t>
            </a:r>
            <a:r>
              <a:rPr lang="en-US" sz="2400" dirty="0"/>
              <a:t>: Copy latency </a:t>
            </a:r>
            <a:r>
              <a:rPr lang="en-US" sz="2400" dirty="0" smtClean="0">
                <a:latin typeface="Cambria Math" panose="02040503050406030204" pitchFamily="18" charset="0"/>
                <a:ea typeface="Cambria Math" panose="02040503050406030204" pitchFamily="18" charset="0"/>
              </a:rPr>
              <a:t>1.363ms</a:t>
            </a:r>
            <a:r>
              <a:rPr lang="en-US" sz="2400" dirty="0">
                <a:latin typeface="Cambria Math" panose="02040503050406030204" pitchFamily="18" charset="0"/>
                <a:ea typeface="Cambria Math" panose="02040503050406030204" pitchFamily="18" charset="0"/>
              </a:rPr>
              <a:t>→</a:t>
            </a:r>
            <a:r>
              <a:rPr lang="en-US" sz="2400" dirty="0" smtClean="0">
                <a:latin typeface="Cambria Math" panose="02040503050406030204" pitchFamily="18" charset="0"/>
                <a:ea typeface="Cambria Math" panose="02040503050406030204" pitchFamily="18" charset="0"/>
              </a:rPr>
              <a:t>0.148ms </a:t>
            </a:r>
            <a:r>
              <a:rPr lang="en-US" sz="2400" dirty="0">
                <a:solidFill>
                  <a:srgbClr val="008F00"/>
                </a:solidFill>
                <a:latin typeface="Cambria Math" panose="02040503050406030204" pitchFamily="18" charset="0"/>
                <a:ea typeface="Cambria Math" panose="02040503050406030204" pitchFamily="18" charset="0"/>
              </a:rPr>
              <a:t>(</a:t>
            </a:r>
            <a:r>
              <a:rPr lang="en-US" sz="2400" dirty="0" smtClean="0">
                <a:solidFill>
                  <a:srgbClr val="008F00"/>
                </a:solidFill>
                <a:latin typeface="Cambria Math" panose="02040503050406030204" pitchFamily="18" charset="0"/>
                <a:ea typeface="Cambria Math" panose="02040503050406030204" pitchFamily="18" charset="0"/>
              </a:rPr>
              <a:t>9.2x)</a:t>
            </a:r>
            <a:br>
              <a:rPr lang="en-US" sz="2400" dirty="0" smtClean="0">
                <a:solidFill>
                  <a:srgbClr val="008F00"/>
                </a:solidFill>
                <a:latin typeface="Cambria Math" panose="02040503050406030204" pitchFamily="18" charset="0"/>
                <a:ea typeface="Cambria Math" panose="02040503050406030204" pitchFamily="18" charset="0"/>
              </a:rPr>
            </a:br>
            <a:r>
              <a:rPr lang="en-US" sz="2400" dirty="0"/>
              <a:t> </a:t>
            </a:r>
            <a:r>
              <a:rPr lang="en-US" sz="2400" dirty="0">
                <a:latin typeface="Cambria Math" panose="02040503050406030204" pitchFamily="18" charset="0"/>
                <a:ea typeface="Cambria Math" panose="02040503050406030204" pitchFamily="18" charset="0"/>
              </a:rPr>
              <a:t>→ </a:t>
            </a:r>
            <a:r>
              <a:rPr lang="en-US" sz="2400" dirty="0" smtClean="0">
                <a:ea typeface="Cambria Math" panose="02040503050406030204" pitchFamily="18" charset="0"/>
              </a:rPr>
              <a:t>66</a:t>
            </a:r>
            <a:r>
              <a:rPr lang="en-US" sz="2400" dirty="0"/>
              <a:t>% </a:t>
            </a:r>
            <a:r>
              <a:rPr lang="en-US" sz="2400" dirty="0" smtClean="0"/>
              <a:t>speedup, -55</a:t>
            </a:r>
            <a:r>
              <a:rPr lang="en-US" sz="2400" dirty="0"/>
              <a:t>% </a:t>
            </a:r>
            <a:r>
              <a:rPr lang="en-US" sz="2400" dirty="0" smtClean="0"/>
              <a:t>DRAM energy</a:t>
            </a:r>
          </a:p>
        </p:txBody>
      </p:sp>
      <p:sp>
        <p:nvSpPr>
          <p:cNvPr id="11" name="app2"/>
          <p:cNvSpPr txBox="1"/>
          <p:nvPr/>
        </p:nvSpPr>
        <p:spPr>
          <a:xfrm>
            <a:off x="633434" y="4997135"/>
            <a:ext cx="8670322" cy="830997"/>
          </a:xfrm>
          <a:prstGeom prst="rect">
            <a:avLst/>
          </a:prstGeom>
          <a:noFill/>
        </p:spPr>
        <p:txBody>
          <a:bodyPr wrap="none" rtlCol="0">
            <a:spAutoFit/>
          </a:bodyPr>
          <a:lstStyle/>
          <a:p>
            <a:pPr marL="165100" lvl="1" indent="-165100"/>
            <a:r>
              <a:rPr lang="en-US" sz="2400" dirty="0" smtClean="0">
                <a:solidFill>
                  <a:srgbClr val="008F00"/>
                </a:solidFill>
              </a:rPr>
              <a:t>In-DRAM </a:t>
            </a:r>
            <a:r>
              <a:rPr lang="en-US" sz="2400" dirty="0">
                <a:solidFill>
                  <a:srgbClr val="008F00"/>
                </a:solidFill>
              </a:rPr>
              <a:t>caching</a:t>
            </a:r>
            <a:r>
              <a:rPr lang="en-US" sz="2400" dirty="0"/>
              <a:t>: Hot data access latency </a:t>
            </a:r>
            <a:r>
              <a:rPr lang="en-US" sz="2400" dirty="0" smtClean="0">
                <a:latin typeface="Cambria Math" panose="02040503050406030204" pitchFamily="18" charset="0"/>
                <a:ea typeface="Cambria Math" panose="02040503050406030204" pitchFamily="18" charset="0"/>
              </a:rPr>
              <a:t>48.7ns</a:t>
            </a:r>
            <a:r>
              <a:rPr lang="en-US" sz="2400" dirty="0">
                <a:latin typeface="Cambria Math" panose="02040503050406030204" pitchFamily="18" charset="0"/>
                <a:ea typeface="Cambria Math" panose="02040503050406030204" pitchFamily="18" charset="0"/>
              </a:rPr>
              <a:t>→</a:t>
            </a:r>
            <a:r>
              <a:rPr lang="en-US" sz="2400" dirty="0" smtClean="0">
                <a:latin typeface="Cambria Math" panose="02040503050406030204" pitchFamily="18" charset="0"/>
                <a:ea typeface="Cambria Math" panose="02040503050406030204" pitchFamily="18" charset="0"/>
              </a:rPr>
              <a:t>21.5ns </a:t>
            </a:r>
            <a:r>
              <a:rPr lang="en-US" sz="2400" dirty="0">
                <a:solidFill>
                  <a:srgbClr val="008F00"/>
                </a:solidFill>
                <a:latin typeface="Cambria Math" panose="02040503050406030204" pitchFamily="18" charset="0"/>
                <a:ea typeface="Cambria Math" panose="02040503050406030204" pitchFamily="18" charset="0"/>
              </a:rPr>
              <a:t>(</a:t>
            </a:r>
            <a:r>
              <a:rPr lang="en-US" sz="2400" dirty="0" smtClean="0">
                <a:solidFill>
                  <a:srgbClr val="008F00"/>
                </a:solidFill>
                <a:latin typeface="Cambria Math" panose="02040503050406030204" pitchFamily="18" charset="0"/>
                <a:ea typeface="Cambria Math" panose="02040503050406030204" pitchFamily="18" charset="0"/>
              </a:rPr>
              <a:t>2.2x</a:t>
            </a:r>
            <a:r>
              <a:rPr lang="en-US" sz="2400" dirty="0">
                <a:solidFill>
                  <a:srgbClr val="008F00"/>
                </a:solidFill>
                <a:latin typeface="Cambria Math" panose="02040503050406030204" pitchFamily="18" charset="0"/>
                <a:ea typeface="Cambria Math" panose="02040503050406030204" pitchFamily="18" charset="0"/>
              </a:rPr>
              <a:t>)</a:t>
            </a:r>
            <a:br>
              <a:rPr lang="en-US" sz="2400" dirty="0">
                <a:solidFill>
                  <a:srgbClr val="008F00"/>
                </a:solidFill>
                <a:latin typeface="Cambria Math" panose="02040503050406030204" pitchFamily="18" charset="0"/>
                <a:ea typeface="Cambria Math" panose="02040503050406030204" pitchFamily="18" charset="0"/>
              </a:rPr>
            </a:br>
            <a:r>
              <a:rPr lang="en-US" sz="2400" dirty="0"/>
              <a:t> </a:t>
            </a:r>
            <a:r>
              <a:rPr lang="en-US" sz="2400" dirty="0">
                <a:latin typeface="Cambria Math" panose="02040503050406030204" pitchFamily="18" charset="0"/>
                <a:ea typeface="Cambria Math" panose="02040503050406030204" pitchFamily="18" charset="0"/>
              </a:rPr>
              <a:t>→ </a:t>
            </a:r>
            <a:r>
              <a:rPr lang="en-US" sz="2400" dirty="0" smtClean="0"/>
              <a:t>5</a:t>
            </a:r>
            <a:r>
              <a:rPr lang="en-US" sz="2400" dirty="0"/>
              <a:t>% </a:t>
            </a:r>
            <a:r>
              <a:rPr lang="en-US" sz="2400" dirty="0" smtClean="0"/>
              <a:t>speedup</a:t>
            </a:r>
            <a:endParaRPr lang="en-US" sz="2400" dirty="0"/>
          </a:p>
        </p:txBody>
      </p:sp>
      <p:sp>
        <p:nvSpPr>
          <p:cNvPr id="10" name="app3"/>
          <p:cNvSpPr txBox="1"/>
          <p:nvPr/>
        </p:nvSpPr>
        <p:spPr>
          <a:xfrm>
            <a:off x="646134" y="5798403"/>
            <a:ext cx="7125861" cy="830997"/>
          </a:xfrm>
          <a:prstGeom prst="rect">
            <a:avLst/>
          </a:prstGeom>
          <a:noFill/>
        </p:spPr>
        <p:txBody>
          <a:bodyPr wrap="none" rtlCol="0">
            <a:spAutoFit/>
          </a:bodyPr>
          <a:lstStyle/>
          <a:p>
            <a:pPr marL="165100" lvl="1" indent="-165100"/>
            <a:r>
              <a:rPr lang="en-US" sz="2400" dirty="0">
                <a:solidFill>
                  <a:srgbClr val="008F00"/>
                </a:solidFill>
              </a:rPr>
              <a:t>Fast precharge</a:t>
            </a:r>
            <a:r>
              <a:rPr lang="en-US" sz="2400" dirty="0"/>
              <a:t>:</a:t>
            </a:r>
            <a:r>
              <a:rPr lang="en-US" sz="2400" dirty="0">
                <a:solidFill>
                  <a:srgbClr val="008F00"/>
                </a:solidFill>
              </a:rPr>
              <a:t> </a:t>
            </a:r>
            <a:r>
              <a:rPr lang="en-US" sz="2400" dirty="0"/>
              <a:t>Precharge latency </a:t>
            </a:r>
            <a:r>
              <a:rPr lang="en-US" sz="2400" dirty="0" smtClean="0">
                <a:latin typeface="Cambria Math" panose="02040503050406030204" pitchFamily="18" charset="0"/>
                <a:ea typeface="Cambria Math" panose="02040503050406030204" pitchFamily="18" charset="0"/>
              </a:rPr>
              <a:t>13.1ns</a:t>
            </a:r>
            <a:r>
              <a:rPr lang="en-US" sz="2400" dirty="0">
                <a:latin typeface="Cambria Math" panose="02040503050406030204" pitchFamily="18" charset="0"/>
                <a:ea typeface="Cambria Math" panose="02040503050406030204" pitchFamily="18" charset="0"/>
              </a:rPr>
              <a:t>→</a:t>
            </a:r>
            <a:r>
              <a:rPr lang="en-US" sz="2400" dirty="0" smtClean="0">
                <a:latin typeface="Cambria Math" panose="02040503050406030204" pitchFamily="18" charset="0"/>
                <a:ea typeface="Cambria Math" panose="02040503050406030204" pitchFamily="18" charset="0"/>
              </a:rPr>
              <a:t>5.0ns </a:t>
            </a:r>
            <a:r>
              <a:rPr lang="en-US" sz="2400" dirty="0">
                <a:solidFill>
                  <a:srgbClr val="008F00"/>
                </a:solidFill>
                <a:latin typeface="Cambria Math" panose="02040503050406030204" pitchFamily="18" charset="0"/>
                <a:ea typeface="Cambria Math" panose="02040503050406030204" pitchFamily="18" charset="0"/>
              </a:rPr>
              <a:t>(</a:t>
            </a:r>
            <a:r>
              <a:rPr lang="en-US" sz="2400" dirty="0" smtClean="0">
                <a:solidFill>
                  <a:srgbClr val="008F00"/>
                </a:solidFill>
                <a:latin typeface="Cambria Math" panose="02040503050406030204" pitchFamily="18" charset="0"/>
                <a:ea typeface="Cambria Math" panose="02040503050406030204" pitchFamily="18" charset="0"/>
              </a:rPr>
              <a:t>2.6x</a:t>
            </a:r>
            <a:r>
              <a:rPr lang="en-US" sz="2400" dirty="0">
                <a:solidFill>
                  <a:srgbClr val="008F00"/>
                </a:solidFill>
                <a:latin typeface="Cambria Math" panose="02040503050406030204" pitchFamily="18" charset="0"/>
                <a:ea typeface="Cambria Math" panose="02040503050406030204" pitchFamily="18" charset="0"/>
              </a:rPr>
              <a:t>)</a:t>
            </a:r>
            <a:br>
              <a:rPr lang="en-US" sz="2400" dirty="0">
                <a:solidFill>
                  <a:srgbClr val="008F00"/>
                </a:solidFill>
                <a:latin typeface="Cambria Math" panose="02040503050406030204" pitchFamily="18" charset="0"/>
                <a:ea typeface="Cambria Math" panose="02040503050406030204" pitchFamily="18" charset="0"/>
              </a:rPr>
            </a:br>
            <a:r>
              <a:rPr lang="en-US" sz="2400" dirty="0"/>
              <a:t> </a:t>
            </a:r>
            <a:r>
              <a:rPr lang="en-US" sz="2400" dirty="0">
                <a:latin typeface="Cambria Math" panose="02040503050406030204" pitchFamily="18" charset="0"/>
                <a:ea typeface="Cambria Math" panose="02040503050406030204" pitchFamily="18" charset="0"/>
              </a:rPr>
              <a:t>→ </a:t>
            </a:r>
            <a:r>
              <a:rPr lang="en-US" sz="2400" dirty="0" smtClean="0"/>
              <a:t>8</a:t>
            </a:r>
            <a:r>
              <a:rPr lang="en-US" sz="2400" dirty="0"/>
              <a:t>% </a:t>
            </a:r>
            <a:r>
              <a:rPr lang="en-US" sz="2400" dirty="0" smtClean="0"/>
              <a:t>speedup</a:t>
            </a:r>
            <a:endParaRPr lang="en-US" sz="2400" dirty="0"/>
          </a:p>
        </p:txBody>
      </p:sp>
    </p:spTree>
    <p:extLst>
      <p:ext uri="{BB962C8B-B14F-4D97-AF65-F5344CB8AC3E}">
        <p14:creationId xmlns:p14="http://schemas.microsoft.com/office/powerpoint/2010/main" val="30140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32364-6BA0-48AA-B029-3ED2192016FC}" type="slidenum">
              <a:rPr lang="en-US" smtClean="0"/>
              <a:pPr/>
              <a:t>40</a:t>
            </a:fld>
            <a:endParaRPr lang="en-US" dirty="0"/>
          </a:p>
        </p:txBody>
      </p:sp>
    </p:spTree>
    <p:extLst>
      <p:ext uri="{BB962C8B-B14F-4D97-AF65-F5344CB8AC3E}">
        <p14:creationId xmlns:p14="http://schemas.microsoft.com/office/powerpoint/2010/main" val="1451253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38200"/>
            <a:ext cx="9144000" cy="1847850"/>
          </a:xfrm>
        </p:spPr>
        <p:txBody>
          <a:bodyPr>
            <a:noAutofit/>
          </a:bodyPr>
          <a:lstStyle/>
          <a:p>
            <a:r>
              <a:rPr lang="en-US" sz="4400" dirty="0"/>
              <a:t>Low-Cost </a:t>
            </a:r>
            <a:r>
              <a:rPr lang="en-US" sz="4400" dirty="0" smtClean="0"/>
              <a:t>Inter-Linked Subarrays</a:t>
            </a:r>
            <a:r>
              <a:rPr lang="en-US" sz="4800" dirty="0" smtClean="0"/>
              <a:t/>
            </a:r>
            <a:br>
              <a:rPr lang="en-US" sz="4800" dirty="0" smtClean="0"/>
            </a:br>
            <a:r>
              <a:rPr lang="en-US" sz="4400" dirty="0" smtClean="0"/>
              <a:t>(LISA)</a:t>
            </a:r>
            <a:r>
              <a:rPr lang="en-US" sz="3600" b="0" dirty="0"/>
              <a:t/>
            </a:r>
            <a:br>
              <a:rPr lang="en-US" sz="3600" b="0" dirty="0"/>
            </a:br>
            <a:r>
              <a:rPr lang="en-US" sz="3000" b="0" dirty="0"/>
              <a:t>Enabling Fast Inter-Subarray Data </a:t>
            </a:r>
            <a:r>
              <a:rPr lang="en-US" sz="3000" b="0" dirty="0" smtClean="0"/>
              <a:t>Movement </a:t>
            </a:r>
            <a:r>
              <a:rPr lang="en-US" sz="3000" b="0" dirty="0"/>
              <a:t>in DRAM</a:t>
            </a:r>
          </a:p>
        </p:txBody>
      </p:sp>
      <p:sp>
        <p:nvSpPr>
          <p:cNvPr id="5" name="Subtitle 4"/>
          <p:cNvSpPr>
            <a:spLocks noGrp="1"/>
          </p:cNvSpPr>
          <p:nvPr>
            <p:ph type="subTitle" idx="1"/>
          </p:nvPr>
        </p:nvSpPr>
        <p:spPr>
          <a:xfrm>
            <a:off x="266700" y="3581400"/>
            <a:ext cx="8610600" cy="1522730"/>
          </a:xfrm>
        </p:spPr>
        <p:txBody>
          <a:bodyPr>
            <a:noAutofit/>
          </a:bodyPr>
          <a:lstStyle/>
          <a:p>
            <a:r>
              <a:rPr lang="en-US" sz="3000" b="1" dirty="0">
                <a:solidFill>
                  <a:srgbClr val="CC0000"/>
                </a:solidFill>
              </a:rPr>
              <a:t>Kevin </a:t>
            </a:r>
            <a:r>
              <a:rPr lang="en-US" sz="3000" b="1" dirty="0" smtClean="0">
                <a:solidFill>
                  <a:srgbClr val="CC0000"/>
                </a:solidFill>
              </a:rPr>
              <a:t>Chang </a:t>
            </a:r>
            <a:r>
              <a:rPr lang="en-US" sz="2800" dirty="0" smtClean="0">
                <a:solidFill>
                  <a:schemeClr val="tx1"/>
                </a:solidFill>
              </a:rPr>
              <a:t/>
            </a:r>
            <a:br>
              <a:rPr lang="en-US" sz="2800" dirty="0" smtClean="0">
                <a:solidFill>
                  <a:schemeClr val="tx1"/>
                </a:solidFill>
              </a:rPr>
            </a:br>
            <a:r>
              <a:rPr lang="en-US" sz="2800" dirty="0" err="1" smtClean="0">
                <a:solidFill>
                  <a:schemeClr val="tx1"/>
                </a:solidFill>
              </a:rPr>
              <a:t>Prashant</a:t>
            </a:r>
            <a:r>
              <a:rPr lang="en-US" sz="2800" dirty="0" smtClean="0">
                <a:solidFill>
                  <a:schemeClr val="tx1"/>
                </a:solidFill>
              </a:rPr>
              <a:t> Nair, </a:t>
            </a:r>
            <a:r>
              <a:rPr lang="en-US" sz="2800" dirty="0" err="1">
                <a:solidFill>
                  <a:srgbClr val="CC0000"/>
                </a:solidFill>
              </a:rPr>
              <a:t>Donghyuk</a:t>
            </a:r>
            <a:r>
              <a:rPr lang="en-US" sz="2800" dirty="0">
                <a:solidFill>
                  <a:srgbClr val="CC0000"/>
                </a:solidFill>
              </a:rPr>
              <a:t> Lee</a:t>
            </a:r>
            <a:r>
              <a:rPr lang="en-US" sz="2800" dirty="0">
                <a:solidFill>
                  <a:schemeClr val="tx1"/>
                </a:solidFill>
              </a:rPr>
              <a:t>, </a:t>
            </a:r>
            <a:r>
              <a:rPr lang="en-US" sz="2800" dirty="0" err="1">
                <a:solidFill>
                  <a:srgbClr val="CC0000"/>
                </a:solidFill>
              </a:rPr>
              <a:t>Saugata</a:t>
            </a:r>
            <a:r>
              <a:rPr lang="en-US" sz="2800" dirty="0">
                <a:solidFill>
                  <a:srgbClr val="CC0000"/>
                </a:solidFill>
              </a:rPr>
              <a:t> </a:t>
            </a:r>
            <a:r>
              <a:rPr lang="en-US" sz="2800" dirty="0" err="1">
                <a:solidFill>
                  <a:srgbClr val="CC0000"/>
                </a:solidFill>
              </a:rPr>
              <a:t>Ghose</a:t>
            </a:r>
            <a:r>
              <a:rPr lang="en-US" sz="2800" dirty="0">
                <a:solidFill>
                  <a:schemeClr val="tx1"/>
                </a:solidFill>
              </a:rPr>
              <a:t>, </a:t>
            </a:r>
            <a:br>
              <a:rPr lang="en-US" sz="2800" dirty="0">
                <a:solidFill>
                  <a:schemeClr val="tx1"/>
                </a:solidFill>
              </a:rPr>
            </a:br>
            <a:r>
              <a:rPr lang="en-US" sz="2800" dirty="0" err="1">
                <a:solidFill>
                  <a:schemeClr val="tx1"/>
                </a:solidFill>
              </a:rPr>
              <a:t>Moinuddin</a:t>
            </a:r>
            <a:r>
              <a:rPr lang="en-US" sz="2800" dirty="0">
                <a:solidFill>
                  <a:schemeClr val="tx1"/>
                </a:solidFill>
              </a:rPr>
              <a:t> </a:t>
            </a:r>
            <a:r>
              <a:rPr lang="en-US" sz="2800" dirty="0" smtClean="0">
                <a:solidFill>
                  <a:schemeClr val="tx1"/>
                </a:solidFill>
              </a:rPr>
              <a:t>Qureshi, </a:t>
            </a:r>
            <a:r>
              <a:rPr lang="en-US" sz="2800" dirty="0">
                <a:solidFill>
                  <a:schemeClr val="tx1"/>
                </a:solidFill>
              </a:rPr>
              <a:t>and </a:t>
            </a:r>
            <a:r>
              <a:rPr lang="en-US" sz="2800" dirty="0" err="1">
                <a:solidFill>
                  <a:srgbClr val="CC0000"/>
                </a:solidFill>
              </a:rPr>
              <a:t>Onur</a:t>
            </a:r>
            <a:r>
              <a:rPr lang="en-US" sz="2800" dirty="0">
                <a:solidFill>
                  <a:srgbClr val="CC0000"/>
                </a:solidFill>
              </a:rPr>
              <a:t> </a:t>
            </a:r>
            <a:r>
              <a:rPr lang="en-US" sz="2800" dirty="0" err="1">
                <a:solidFill>
                  <a:srgbClr val="CC0000"/>
                </a:solidFill>
              </a:rPr>
              <a:t>Mutlu</a:t>
            </a:r>
            <a:endParaRPr lang="en-US" sz="2800" dirty="0">
              <a:solidFill>
                <a:srgbClr val="CC0000"/>
              </a:solidFill>
            </a:endParaRPr>
          </a:p>
          <a:p>
            <a:endParaRPr lang="en-US" sz="2800"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5460180"/>
            <a:ext cx="1664262" cy="1078598"/>
          </a:xfrm>
          <a:prstGeom prst="rect">
            <a:avLst/>
          </a:prstGeom>
        </p:spPr>
      </p:pic>
      <p:pic>
        <p:nvPicPr>
          <p:cNvPr id="8" name="Picture 7" descr="Georgia-Institute-of-Technology-black+1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5661292"/>
            <a:ext cx="2932440" cy="676375"/>
          </a:xfrm>
          <a:prstGeom prst="rect">
            <a:avLst/>
          </a:prstGeom>
        </p:spPr>
      </p:pic>
      <p:pic>
        <p:nvPicPr>
          <p:cNvPr id="7" name="Picture 4" descr="safari.png"/>
          <p:cNvPicPr>
            <a:picLocks noChangeAspect="1"/>
          </p:cNvPicPr>
          <p:nvPr/>
        </p:nvPicPr>
        <p:blipFill>
          <a:blip r:embed="rId5" cstate="print"/>
          <a:srcRect/>
          <a:stretch>
            <a:fillRect/>
          </a:stretch>
        </p:blipFill>
        <p:spPr bwMode="auto">
          <a:xfrm>
            <a:off x="660366" y="5760628"/>
            <a:ext cx="1651000" cy="477701"/>
          </a:xfrm>
          <a:prstGeom prst="rect">
            <a:avLst/>
          </a:prstGeom>
          <a:noFill/>
          <a:ln w="9525">
            <a:noFill/>
            <a:miter lim="800000"/>
            <a:headEnd/>
            <a:tailEnd/>
          </a:ln>
        </p:spPr>
      </p:pic>
    </p:spTree>
    <p:extLst>
      <p:ext uri="{BB962C8B-B14F-4D97-AF65-F5344CB8AC3E}">
        <p14:creationId xmlns:p14="http://schemas.microsoft.com/office/powerpoint/2010/main" val="1722485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Arial Black" panose="020B0A04020102020204" pitchFamily="34" charset="0"/>
              </a:rPr>
              <a:t>3</a:t>
            </a:r>
            <a:r>
              <a:rPr lang="en-US" dirty="0">
                <a:solidFill>
                  <a:prstClr val="black"/>
                </a:solidFill>
              </a:rPr>
              <a:t>. Linked Precharge (LIP)</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42</a:t>
            </a:fld>
            <a:endParaRPr lang="en-US" dirty="0"/>
          </a:p>
        </p:txBody>
      </p:sp>
      <p:sp>
        <p:nvSpPr>
          <p:cNvPr id="5" name="Content Placeholder 2"/>
          <p:cNvSpPr txBox="1">
            <a:spLocks/>
          </p:cNvSpPr>
          <p:nvPr/>
        </p:nvSpPr>
        <p:spPr>
          <a:xfrm>
            <a:off x="265923" y="1287624"/>
            <a:ext cx="8586496" cy="4889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FF0000"/>
                </a:solidFill>
              </a:rPr>
              <a:t>Problem</a:t>
            </a:r>
            <a:r>
              <a:rPr lang="en-US" dirty="0" smtClean="0">
                <a:solidFill>
                  <a:srgbClr val="FF0000"/>
                </a:solidFill>
              </a:rPr>
              <a:t>: The precharge time is limited by the strength of one precharge unit (PU)</a:t>
            </a:r>
          </a:p>
          <a:p>
            <a:r>
              <a:rPr lang="en-US" b="1" u="sng" dirty="0" smtClean="0"/>
              <a:t>Linked Precharge (LIP)</a:t>
            </a:r>
            <a:r>
              <a:rPr lang="en-US" dirty="0" smtClean="0"/>
              <a:t>: </a:t>
            </a:r>
            <a:r>
              <a:rPr lang="en-US" dirty="0" smtClean="0">
                <a:solidFill>
                  <a:srgbClr val="064FBA"/>
                </a:solidFill>
              </a:rPr>
              <a:t>LISA’s connectivity enables DRAM to utilize additional PUs from other subarrays</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95" name="Rounded Rectangle 194"/>
          <p:cNvSpPr/>
          <p:nvPr/>
        </p:nvSpPr>
        <p:spPr>
          <a:xfrm>
            <a:off x="501524" y="4737825"/>
            <a:ext cx="322970" cy="607523"/>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196" name="Straight Connector 195"/>
          <p:cNvCxnSpPr>
            <a:endCxn id="227" idx="6"/>
          </p:cNvCxnSpPr>
          <p:nvPr/>
        </p:nvCxnSpPr>
        <p:spPr>
          <a:xfrm flipV="1">
            <a:off x="824494" y="4874985"/>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97" name="Straight Connector 196"/>
          <p:cNvCxnSpPr>
            <a:endCxn id="228" idx="6"/>
          </p:cNvCxnSpPr>
          <p:nvPr/>
        </p:nvCxnSpPr>
        <p:spPr>
          <a:xfrm flipV="1">
            <a:off x="824494" y="5208188"/>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198" name="Group 197"/>
          <p:cNvGrpSpPr/>
          <p:nvPr/>
        </p:nvGrpSpPr>
        <p:grpSpPr>
          <a:xfrm>
            <a:off x="961653" y="5437235"/>
            <a:ext cx="274320" cy="517424"/>
            <a:chOff x="7527818" y="3399502"/>
            <a:chExt cx="365760" cy="689898"/>
          </a:xfrm>
        </p:grpSpPr>
        <p:sp>
          <p:nvSpPr>
            <p:cNvPr id="199" name="Rounded Rectangle 198"/>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00" name="Group 199"/>
            <p:cNvGrpSpPr/>
            <p:nvPr/>
          </p:nvGrpSpPr>
          <p:grpSpPr>
            <a:xfrm>
              <a:off x="7596548" y="3446841"/>
              <a:ext cx="228300" cy="595221"/>
              <a:chOff x="6229860" y="2963660"/>
              <a:chExt cx="228300" cy="595221"/>
            </a:xfrm>
          </p:grpSpPr>
          <p:sp>
            <p:nvSpPr>
              <p:cNvPr id="201" name="Rounded Rectangle 200"/>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02" name="Rounded Rectangle 201"/>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03" name="Oval 202"/>
          <p:cNvSpPr/>
          <p:nvPr/>
        </p:nvSpPr>
        <p:spPr>
          <a:xfrm>
            <a:off x="961653"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04" name="Oval 203"/>
          <p:cNvSpPr/>
          <p:nvPr/>
        </p:nvSpPr>
        <p:spPr>
          <a:xfrm>
            <a:off x="961653"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05" name="Straight Connector 204"/>
          <p:cNvCxnSpPr>
            <a:stCxn id="203" idx="0"/>
            <a:endCxn id="199" idx="0"/>
          </p:cNvCxnSpPr>
          <p:nvPr/>
        </p:nvCxnSpPr>
        <p:spPr>
          <a:xfrm>
            <a:off x="1098813"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06" name="Group 205"/>
          <p:cNvGrpSpPr/>
          <p:nvPr/>
        </p:nvGrpSpPr>
        <p:grpSpPr>
          <a:xfrm>
            <a:off x="1518182" y="5437235"/>
            <a:ext cx="274320" cy="517424"/>
            <a:chOff x="7527818" y="3399502"/>
            <a:chExt cx="365760" cy="689898"/>
          </a:xfrm>
        </p:grpSpPr>
        <p:sp>
          <p:nvSpPr>
            <p:cNvPr id="207" name="Rounded Rectangle 206"/>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08" name="Group 207"/>
            <p:cNvGrpSpPr/>
            <p:nvPr/>
          </p:nvGrpSpPr>
          <p:grpSpPr>
            <a:xfrm>
              <a:off x="7596548" y="3446841"/>
              <a:ext cx="228300" cy="595221"/>
              <a:chOff x="6229860" y="2963660"/>
              <a:chExt cx="228300" cy="595221"/>
            </a:xfrm>
          </p:grpSpPr>
          <p:sp>
            <p:nvSpPr>
              <p:cNvPr id="209" name="Rounded Rectangle 208"/>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10" name="Rounded Rectangle 209"/>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11" name="Oval 210"/>
          <p:cNvSpPr/>
          <p:nvPr/>
        </p:nvSpPr>
        <p:spPr>
          <a:xfrm>
            <a:off x="1518182"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12" name="Oval 211"/>
          <p:cNvSpPr/>
          <p:nvPr/>
        </p:nvSpPr>
        <p:spPr>
          <a:xfrm>
            <a:off x="1518182"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13" name="Straight Connector 212"/>
          <p:cNvCxnSpPr>
            <a:stCxn id="211" idx="0"/>
            <a:endCxn id="207" idx="0"/>
          </p:cNvCxnSpPr>
          <p:nvPr/>
        </p:nvCxnSpPr>
        <p:spPr>
          <a:xfrm>
            <a:off x="1655342"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14" name="Group 213"/>
          <p:cNvGrpSpPr/>
          <p:nvPr/>
        </p:nvGrpSpPr>
        <p:grpSpPr>
          <a:xfrm>
            <a:off x="2074712" y="5437235"/>
            <a:ext cx="274320" cy="517424"/>
            <a:chOff x="7527818" y="3399502"/>
            <a:chExt cx="365760" cy="689898"/>
          </a:xfrm>
        </p:grpSpPr>
        <p:sp>
          <p:nvSpPr>
            <p:cNvPr id="215" name="Rounded Rectangle 214"/>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16" name="Group 215"/>
            <p:cNvGrpSpPr/>
            <p:nvPr/>
          </p:nvGrpSpPr>
          <p:grpSpPr>
            <a:xfrm>
              <a:off x="7596548" y="3446841"/>
              <a:ext cx="228300" cy="595221"/>
              <a:chOff x="6229860" y="2963660"/>
              <a:chExt cx="228300" cy="595221"/>
            </a:xfrm>
          </p:grpSpPr>
          <p:sp>
            <p:nvSpPr>
              <p:cNvPr id="217" name="Rounded Rectangle 216"/>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18" name="Rounded Rectangle 217"/>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19" name="Oval 218"/>
          <p:cNvSpPr/>
          <p:nvPr/>
        </p:nvSpPr>
        <p:spPr>
          <a:xfrm>
            <a:off x="2074712"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20" name="Oval 219"/>
          <p:cNvSpPr/>
          <p:nvPr/>
        </p:nvSpPr>
        <p:spPr>
          <a:xfrm>
            <a:off x="2074712"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21" name="Straight Connector 220"/>
          <p:cNvCxnSpPr>
            <a:stCxn id="219" idx="0"/>
            <a:endCxn id="215" idx="0"/>
          </p:cNvCxnSpPr>
          <p:nvPr/>
        </p:nvCxnSpPr>
        <p:spPr>
          <a:xfrm>
            <a:off x="2211872"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22" name="Group 221"/>
          <p:cNvGrpSpPr/>
          <p:nvPr/>
        </p:nvGrpSpPr>
        <p:grpSpPr>
          <a:xfrm>
            <a:off x="2631241" y="5437235"/>
            <a:ext cx="274320" cy="517424"/>
            <a:chOff x="7527818" y="3399502"/>
            <a:chExt cx="365760" cy="689898"/>
          </a:xfrm>
        </p:grpSpPr>
        <p:sp>
          <p:nvSpPr>
            <p:cNvPr id="223" name="Rounded Rectangle 222"/>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24" name="Group 223"/>
            <p:cNvGrpSpPr/>
            <p:nvPr/>
          </p:nvGrpSpPr>
          <p:grpSpPr>
            <a:xfrm>
              <a:off x="7596548" y="3446841"/>
              <a:ext cx="228300" cy="595221"/>
              <a:chOff x="6229860" y="2963660"/>
              <a:chExt cx="228300" cy="595221"/>
            </a:xfrm>
          </p:grpSpPr>
          <p:sp>
            <p:nvSpPr>
              <p:cNvPr id="225" name="Rounded Rectangle 224"/>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26" name="Rounded Rectangle 225"/>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227" name="Oval 226"/>
          <p:cNvSpPr/>
          <p:nvPr/>
        </p:nvSpPr>
        <p:spPr>
          <a:xfrm>
            <a:off x="2631241" y="4737825"/>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28" name="Oval 227"/>
          <p:cNvSpPr/>
          <p:nvPr/>
        </p:nvSpPr>
        <p:spPr>
          <a:xfrm>
            <a:off x="2631241" y="5071028"/>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229" name="Straight Connector 228"/>
          <p:cNvCxnSpPr>
            <a:stCxn id="227" idx="0"/>
            <a:endCxn id="223" idx="0"/>
          </p:cNvCxnSpPr>
          <p:nvPr/>
        </p:nvCxnSpPr>
        <p:spPr>
          <a:xfrm>
            <a:off x="2768401" y="4737826"/>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230" name="subarray"/>
          <p:cNvGrpSpPr/>
          <p:nvPr/>
        </p:nvGrpSpPr>
        <p:grpSpPr>
          <a:xfrm>
            <a:off x="4722692" y="3317783"/>
            <a:ext cx="2404037" cy="1216834"/>
            <a:chOff x="5247599" y="2133191"/>
            <a:chExt cx="3205383" cy="1622445"/>
          </a:xfrm>
        </p:grpSpPr>
        <p:sp>
          <p:nvSpPr>
            <p:cNvPr id="231" name="Rounded Rectangle 230"/>
            <p:cNvSpPr/>
            <p:nvPr/>
          </p:nvSpPr>
          <p:spPr>
            <a:xfrm>
              <a:off x="5247599" y="2133191"/>
              <a:ext cx="430627" cy="810030"/>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232" name="Straight Connector 231"/>
            <p:cNvCxnSpPr>
              <a:endCxn id="240" idx="6"/>
            </p:cNvCxnSpPr>
            <p:nvPr/>
          </p:nvCxnSpPr>
          <p:spPr>
            <a:xfrm flipV="1">
              <a:off x="5678226" y="231607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33" name="Straight Connector 232"/>
            <p:cNvCxnSpPr>
              <a:endCxn id="241" idx="6"/>
            </p:cNvCxnSpPr>
            <p:nvPr/>
          </p:nvCxnSpPr>
          <p:spPr>
            <a:xfrm flipV="1">
              <a:off x="5678226" y="276034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234" name="Group 233"/>
            <p:cNvGrpSpPr/>
            <p:nvPr/>
          </p:nvGrpSpPr>
          <p:grpSpPr>
            <a:xfrm>
              <a:off x="5861105" y="2133191"/>
              <a:ext cx="365760" cy="1622445"/>
              <a:chOff x="5861105" y="2133191"/>
              <a:chExt cx="365760" cy="1622445"/>
            </a:xfrm>
          </p:grpSpPr>
          <p:grpSp>
            <p:nvGrpSpPr>
              <p:cNvPr id="262" name="Group 261"/>
              <p:cNvGrpSpPr/>
              <p:nvPr/>
            </p:nvGrpSpPr>
            <p:grpSpPr>
              <a:xfrm>
                <a:off x="5861105" y="3065738"/>
                <a:ext cx="365760" cy="689898"/>
                <a:chOff x="7527818" y="3399502"/>
                <a:chExt cx="365760" cy="689898"/>
              </a:xfrm>
            </p:grpSpPr>
            <p:sp>
              <p:nvSpPr>
                <p:cNvPr id="266" name="Rounded Rectangle 26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67" name="Group 266"/>
                <p:cNvGrpSpPr/>
                <p:nvPr/>
              </p:nvGrpSpPr>
              <p:grpSpPr>
                <a:xfrm>
                  <a:off x="7596548" y="3446841"/>
                  <a:ext cx="228300" cy="595221"/>
                  <a:chOff x="6229860" y="2963660"/>
                  <a:chExt cx="228300" cy="595221"/>
                </a:xfrm>
              </p:grpSpPr>
              <p:sp>
                <p:nvSpPr>
                  <p:cNvPr id="268" name="Rounded Rectangle 26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69" name="Rounded Rectangle 26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63" name="Straight Connector 262"/>
              <p:cNvCxnSpPr>
                <a:stCxn id="264" idx="0"/>
                <a:endCxn id="266"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64" name="Oval 26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65" name="Oval 26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35" name="Group 234"/>
            <p:cNvGrpSpPr/>
            <p:nvPr/>
          </p:nvGrpSpPr>
          <p:grpSpPr>
            <a:xfrm>
              <a:off x="6603144" y="2133191"/>
              <a:ext cx="365760" cy="1622445"/>
              <a:chOff x="5861105" y="2133191"/>
              <a:chExt cx="365760" cy="1622445"/>
            </a:xfrm>
          </p:grpSpPr>
          <p:grpSp>
            <p:nvGrpSpPr>
              <p:cNvPr id="254" name="Group 253"/>
              <p:cNvGrpSpPr/>
              <p:nvPr/>
            </p:nvGrpSpPr>
            <p:grpSpPr>
              <a:xfrm>
                <a:off x="5861105" y="3065738"/>
                <a:ext cx="365760" cy="689898"/>
                <a:chOff x="7527818" y="3399502"/>
                <a:chExt cx="365760" cy="689898"/>
              </a:xfrm>
            </p:grpSpPr>
            <p:sp>
              <p:nvSpPr>
                <p:cNvPr id="258" name="Rounded Rectangle 25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59" name="Group 258"/>
                <p:cNvGrpSpPr/>
                <p:nvPr/>
              </p:nvGrpSpPr>
              <p:grpSpPr>
                <a:xfrm>
                  <a:off x="7596548" y="3446841"/>
                  <a:ext cx="228300" cy="595221"/>
                  <a:chOff x="6229860" y="2963660"/>
                  <a:chExt cx="228300" cy="595221"/>
                </a:xfrm>
              </p:grpSpPr>
              <p:sp>
                <p:nvSpPr>
                  <p:cNvPr id="260" name="Rounded Rectangle 25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61" name="Rounded Rectangle 26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55" name="Straight Connector 254"/>
              <p:cNvCxnSpPr>
                <a:stCxn id="256" idx="0"/>
                <a:endCxn id="258"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56" name="Oval 255"/>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57" name="Oval 256"/>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36" name="Group 235"/>
            <p:cNvGrpSpPr/>
            <p:nvPr/>
          </p:nvGrpSpPr>
          <p:grpSpPr>
            <a:xfrm>
              <a:off x="7345183" y="2133191"/>
              <a:ext cx="365760" cy="1622445"/>
              <a:chOff x="5861105" y="2133191"/>
              <a:chExt cx="365760" cy="1622445"/>
            </a:xfrm>
          </p:grpSpPr>
          <p:grpSp>
            <p:nvGrpSpPr>
              <p:cNvPr id="246" name="Group 245"/>
              <p:cNvGrpSpPr/>
              <p:nvPr/>
            </p:nvGrpSpPr>
            <p:grpSpPr>
              <a:xfrm>
                <a:off x="5861105" y="3065738"/>
                <a:ext cx="365760" cy="689898"/>
                <a:chOff x="7527818" y="3399502"/>
                <a:chExt cx="365760" cy="689898"/>
              </a:xfrm>
            </p:grpSpPr>
            <p:sp>
              <p:nvSpPr>
                <p:cNvPr id="250" name="Rounded Rectangle 24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51" name="Group 250"/>
                <p:cNvGrpSpPr/>
                <p:nvPr/>
              </p:nvGrpSpPr>
              <p:grpSpPr>
                <a:xfrm>
                  <a:off x="7596548" y="3446841"/>
                  <a:ext cx="228300" cy="595221"/>
                  <a:chOff x="6229860" y="2963660"/>
                  <a:chExt cx="228300" cy="595221"/>
                </a:xfrm>
              </p:grpSpPr>
              <p:sp>
                <p:nvSpPr>
                  <p:cNvPr id="252" name="Rounded Rectangle 25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53" name="Rounded Rectangle 25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47" name="Straight Connector 246"/>
              <p:cNvCxnSpPr>
                <a:stCxn id="248" idx="0"/>
                <a:endCxn id="250"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48" name="Oval 247"/>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49" name="Oval 248"/>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37" name="Group 236"/>
            <p:cNvGrpSpPr/>
            <p:nvPr/>
          </p:nvGrpSpPr>
          <p:grpSpPr>
            <a:xfrm>
              <a:off x="8087222" y="2133191"/>
              <a:ext cx="365760" cy="1622445"/>
              <a:chOff x="5861105" y="2133191"/>
              <a:chExt cx="365760" cy="1622445"/>
            </a:xfrm>
          </p:grpSpPr>
          <p:grpSp>
            <p:nvGrpSpPr>
              <p:cNvPr id="238" name="Group 237"/>
              <p:cNvGrpSpPr/>
              <p:nvPr/>
            </p:nvGrpSpPr>
            <p:grpSpPr>
              <a:xfrm>
                <a:off x="5861105" y="3065738"/>
                <a:ext cx="365760" cy="689898"/>
                <a:chOff x="7527818" y="3399502"/>
                <a:chExt cx="365760" cy="689898"/>
              </a:xfrm>
            </p:grpSpPr>
            <p:sp>
              <p:nvSpPr>
                <p:cNvPr id="242" name="Rounded Rectangle 24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43" name="Group 242"/>
                <p:cNvGrpSpPr/>
                <p:nvPr/>
              </p:nvGrpSpPr>
              <p:grpSpPr>
                <a:xfrm>
                  <a:off x="7596548" y="3446841"/>
                  <a:ext cx="228300" cy="595221"/>
                  <a:chOff x="6229860" y="2963660"/>
                  <a:chExt cx="228300" cy="595221"/>
                </a:xfrm>
              </p:grpSpPr>
              <p:sp>
                <p:nvSpPr>
                  <p:cNvPr id="244" name="Rounded Rectangle 24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45" name="Rounded Rectangle 24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39" name="Straight Connector 238"/>
              <p:cNvCxnSpPr>
                <a:stCxn id="240" idx="0"/>
                <a:endCxn id="242"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40" name="Oval 239"/>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41" name="Oval 240"/>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grpSp>
        <p:nvGrpSpPr>
          <p:cNvPr id="270" name="subarray"/>
          <p:cNvGrpSpPr/>
          <p:nvPr/>
        </p:nvGrpSpPr>
        <p:grpSpPr>
          <a:xfrm>
            <a:off x="501524" y="3322525"/>
            <a:ext cx="2404037" cy="1216834"/>
            <a:chOff x="5247599" y="2133191"/>
            <a:chExt cx="3205383" cy="1622445"/>
          </a:xfrm>
        </p:grpSpPr>
        <p:sp>
          <p:nvSpPr>
            <p:cNvPr id="271" name="Rounded Rectangle 270"/>
            <p:cNvSpPr/>
            <p:nvPr/>
          </p:nvSpPr>
          <p:spPr>
            <a:xfrm>
              <a:off x="5247599" y="2133191"/>
              <a:ext cx="430627" cy="810030"/>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272" name="Straight Connector 271"/>
            <p:cNvCxnSpPr>
              <a:endCxn id="280" idx="6"/>
            </p:cNvCxnSpPr>
            <p:nvPr/>
          </p:nvCxnSpPr>
          <p:spPr>
            <a:xfrm flipV="1">
              <a:off x="5678226" y="231607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73" name="Straight Connector 272"/>
            <p:cNvCxnSpPr>
              <a:endCxn id="281" idx="6"/>
            </p:cNvCxnSpPr>
            <p:nvPr/>
          </p:nvCxnSpPr>
          <p:spPr>
            <a:xfrm flipV="1">
              <a:off x="5678226" y="2760341"/>
              <a:ext cx="2774756"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274" name="Group 273"/>
            <p:cNvGrpSpPr/>
            <p:nvPr/>
          </p:nvGrpSpPr>
          <p:grpSpPr>
            <a:xfrm>
              <a:off x="5861105" y="2133191"/>
              <a:ext cx="365760" cy="1622445"/>
              <a:chOff x="5861105" y="2133191"/>
              <a:chExt cx="365760" cy="1622445"/>
            </a:xfrm>
          </p:grpSpPr>
          <p:grpSp>
            <p:nvGrpSpPr>
              <p:cNvPr id="302" name="Group 301"/>
              <p:cNvGrpSpPr/>
              <p:nvPr/>
            </p:nvGrpSpPr>
            <p:grpSpPr>
              <a:xfrm>
                <a:off x="5861105" y="3065738"/>
                <a:ext cx="365760" cy="689898"/>
                <a:chOff x="7527818" y="3399502"/>
                <a:chExt cx="365760" cy="689898"/>
              </a:xfrm>
            </p:grpSpPr>
            <p:sp>
              <p:nvSpPr>
                <p:cNvPr id="306" name="Rounded Rectangle 30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07" name="Group 306"/>
                <p:cNvGrpSpPr/>
                <p:nvPr/>
              </p:nvGrpSpPr>
              <p:grpSpPr>
                <a:xfrm>
                  <a:off x="7596548" y="3446841"/>
                  <a:ext cx="228300" cy="595221"/>
                  <a:chOff x="6229860" y="2963660"/>
                  <a:chExt cx="228300" cy="595221"/>
                </a:xfrm>
              </p:grpSpPr>
              <p:sp>
                <p:nvSpPr>
                  <p:cNvPr id="308" name="Rounded Rectangle 30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09" name="Rounded Rectangle 30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303" name="Straight Connector 302"/>
              <p:cNvCxnSpPr>
                <a:stCxn id="304" idx="0"/>
                <a:endCxn id="306"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304" name="Oval 30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05" name="Oval 30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75" name="Group 274"/>
            <p:cNvGrpSpPr/>
            <p:nvPr/>
          </p:nvGrpSpPr>
          <p:grpSpPr>
            <a:xfrm>
              <a:off x="6603144" y="2133191"/>
              <a:ext cx="365760" cy="1622445"/>
              <a:chOff x="5861105" y="2133191"/>
              <a:chExt cx="365760" cy="1622445"/>
            </a:xfrm>
          </p:grpSpPr>
          <p:grpSp>
            <p:nvGrpSpPr>
              <p:cNvPr id="294" name="Group 293"/>
              <p:cNvGrpSpPr/>
              <p:nvPr/>
            </p:nvGrpSpPr>
            <p:grpSpPr>
              <a:xfrm>
                <a:off x="5861105" y="3065738"/>
                <a:ext cx="365760" cy="689898"/>
                <a:chOff x="7527818" y="3399502"/>
                <a:chExt cx="365760" cy="689898"/>
              </a:xfrm>
            </p:grpSpPr>
            <p:sp>
              <p:nvSpPr>
                <p:cNvPr id="298" name="Rounded Rectangle 29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99" name="Group 298"/>
                <p:cNvGrpSpPr/>
                <p:nvPr/>
              </p:nvGrpSpPr>
              <p:grpSpPr>
                <a:xfrm>
                  <a:off x="7596548" y="3446841"/>
                  <a:ext cx="228300" cy="595221"/>
                  <a:chOff x="6229860" y="2963660"/>
                  <a:chExt cx="228300" cy="595221"/>
                </a:xfrm>
              </p:grpSpPr>
              <p:sp>
                <p:nvSpPr>
                  <p:cNvPr id="300" name="Rounded Rectangle 29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01" name="Rounded Rectangle 30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95" name="Straight Connector 294"/>
              <p:cNvCxnSpPr>
                <a:stCxn id="296" idx="0"/>
                <a:endCxn id="298"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96" name="Oval 295"/>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97" name="Oval 296"/>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76" name="Group 275"/>
            <p:cNvGrpSpPr/>
            <p:nvPr/>
          </p:nvGrpSpPr>
          <p:grpSpPr>
            <a:xfrm>
              <a:off x="7345183" y="2133191"/>
              <a:ext cx="365760" cy="1622445"/>
              <a:chOff x="5861105" y="2133191"/>
              <a:chExt cx="365760" cy="1622445"/>
            </a:xfrm>
          </p:grpSpPr>
          <p:grpSp>
            <p:nvGrpSpPr>
              <p:cNvPr id="286" name="Group 285"/>
              <p:cNvGrpSpPr/>
              <p:nvPr/>
            </p:nvGrpSpPr>
            <p:grpSpPr>
              <a:xfrm>
                <a:off x="5861105" y="3065738"/>
                <a:ext cx="365760" cy="689898"/>
                <a:chOff x="7527818" y="3399502"/>
                <a:chExt cx="365760" cy="689898"/>
              </a:xfrm>
            </p:grpSpPr>
            <p:sp>
              <p:nvSpPr>
                <p:cNvPr id="290" name="Rounded Rectangle 28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91" name="Group 290"/>
                <p:cNvGrpSpPr/>
                <p:nvPr/>
              </p:nvGrpSpPr>
              <p:grpSpPr>
                <a:xfrm>
                  <a:off x="7596548" y="3446841"/>
                  <a:ext cx="228300" cy="595221"/>
                  <a:chOff x="6229860" y="2963660"/>
                  <a:chExt cx="228300" cy="595221"/>
                </a:xfrm>
              </p:grpSpPr>
              <p:sp>
                <p:nvSpPr>
                  <p:cNvPr id="292" name="Rounded Rectangle 29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93" name="Rounded Rectangle 29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87" name="Straight Connector 286"/>
              <p:cNvCxnSpPr>
                <a:stCxn id="288" idx="0"/>
                <a:endCxn id="290"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88" name="Oval 287"/>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89" name="Oval 288"/>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nvGrpSpPr>
            <p:cNvPr id="277" name="Group 276"/>
            <p:cNvGrpSpPr/>
            <p:nvPr/>
          </p:nvGrpSpPr>
          <p:grpSpPr>
            <a:xfrm>
              <a:off x="8087222" y="2133191"/>
              <a:ext cx="365760" cy="1622445"/>
              <a:chOff x="5861105" y="2133191"/>
              <a:chExt cx="365760" cy="1622445"/>
            </a:xfrm>
          </p:grpSpPr>
          <p:grpSp>
            <p:nvGrpSpPr>
              <p:cNvPr id="278" name="Group 277"/>
              <p:cNvGrpSpPr/>
              <p:nvPr/>
            </p:nvGrpSpPr>
            <p:grpSpPr>
              <a:xfrm>
                <a:off x="5861105" y="3065738"/>
                <a:ext cx="365760" cy="689898"/>
                <a:chOff x="7527818" y="3399502"/>
                <a:chExt cx="365760" cy="689898"/>
              </a:xfrm>
            </p:grpSpPr>
            <p:sp>
              <p:nvSpPr>
                <p:cNvPr id="282" name="Rounded Rectangle 28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283" name="Group 282"/>
                <p:cNvGrpSpPr/>
                <p:nvPr/>
              </p:nvGrpSpPr>
              <p:grpSpPr>
                <a:xfrm>
                  <a:off x="7596548" y="3446841"/>
                  <a:ext cx="228300" cy="595221"/>
                  <a:chOff x="6229860" y="2963660"/>
                  <a:chExt cx="228300" cy="595221"/>
                </a:xfrm>
              </p:grpSpPr>
              <p:sp>
                <p:nvSpPr>
                  <p:cNvPr id="284" name="Rounded Rectangle 28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285" name="Rounded Rectangle 28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cxnSp>
            <p:nvCxnSpPr>
              <p:cNvPr id="279" name="Straight Connector 278"/>
              <p:cNvCxnSpPr>
                <a:stCxn id="280" idx="0"/>
                <a:endCxn id="282" idx="0"/>
              </p:cNvCxnSpPr>
              <p:nvPr/>
            </p:nvCxnSpPr>
            <p:spPr>
              <a:xfrm>
                <a:off x="6043985" y="2133191"/>
                <a:ext cx="0" cy="932547"/>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80" name="Oval 279"/>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281" name="Oval 280"/>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grpSp>
      <p:sp>
        <p:nvSpPr>
          <p:cNvPr id="310" name="ref1" hidden="1"/>
          <p:cNvSpPr/>
          <p:nvPr/>
        </p:nvSpPr>
        <p:spPr>
          <a:xfrm>
            <a:off x="2865286" y="4824325"/>
            <a:ext cx="1781664" cy="281075"/>
          </a:xfrm>
          <a:prstGeom prst="roundRect">
            <a:avLst/>
          </a:prstGeom>
          <a:no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B0F0"/>
                </a:solidFill>
                <a:effectLst/>
                <a:uLnTx/>
                <a:uFillTx/>
                <a:latin typeface="Calibri"/>
                <a:cs typeface="Tw Cen MT"/>
              </a:rPr>
              <a:t>Activated row</a:t>
            </a:r>
          </a:p>
        </p:txBody>
      </p:sp>
      <p:grpSp>
        <p:nvGrpSpPr>
          <p:cNvPr id="311" name="Group 310"/>
          <p:cNvGrpSpPr/>
          <p:nvPr/>
        </p:nvGrpSpPr>
        <p:grpSpPr>
          <a:xfrm>
            <a:off x="1134177" y="5147915"/>
            <a:ext cx="3441781" cy="670049"/>
            <a:chOff x="1512236" y="5544955"/>
            <a:chExt cx="4589041" cy="893398"/>
          </a:xfrm>
        </p:grpSpPr>
        <p:grpSp>
          <p:nvGrpSpPr>
            <p:cNvPr id="312" name="Group 311"/>
            <p:cNvGrpSpPr/>
            <p:nvPr/>
          </p:nvGrpSpPr>
          <p:grpSpPr>
            <a:xfrm>
              <a:off x="1512236" y="5626100"/>
              <a:ext cx="2570125" cy="812253"/>
              <a:chOff x="1512236" y="5626100"/>
              <a:chExt cx="2570125" cy="812253"/>
            </a:xfrm>
          </p:grpSpPr>
          <p:sp>
            <p:nvSpPr>
              <p:cNvPr id="314" name="Freeform 313"/>
              <p:cNvSpPr/>
              <p:nvPr/>
            </p:nvSpPr>
            <p:spPr>
              <a:xfrm>
                <a:off x="375920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15" name="Freeform 314"/>
              <p:cNvSpPr/>
              <p:nvPr/>
            </p:nvSpPr>
            <p:spPr>
              <a:xfrm>
                <a:off x="300924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16" name="Freeform 315"/>
              <p:cNvSpPr/>
              <p:nvPr/>
            </p:nvSpPr>
            <p:spPr>
              <a:xfrm>
                <a:off x="2262488"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17" name="Freeform 316"/>
              <p:cNvSpPr/>
              <p:nvPr/>
            </p:nvSpPr>
            <p:spPr>
              <a:xfrm>
                <a:off x="1512236"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cap="flat" cmpd="sng" algn="ctr">
                <a:solidFill>
                  <a:sysClr val="windowText" lastClr="00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grpSp>
        <p:sp>
          <p:nvSpPr>
            <p:cNvPr id="313" name="ref1"/>
            <p:cNvSpPr/>
            <p:nvPr/>
          </p:nvSpPr>
          <p:spPr>
            <a:xfrm>
              <a:off x="3877536" y="5544955"/>
              <a:ext cx="2223741" cy="374766"/>
            </a:xfrm>
            <a:prstGeom prst="roundRect">
              <a:avLst/>
            </a:prstGeom>
            <a:no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Tw Cen MT"/>
                </a:rPr>
                <a:t>Precharging</a:t>
              </a:r>
            </a:p>
          </p:txBody>
        </p:sp>
      </p:grpSp>
      <p:sp>
        <p:nvSpPr>
          <p:cNvPr id="318" name="Rounded Rectangle 317"/>
          <p:cNvSpPr/>
          <p:nvPr/>
        </p:nvSpPr>
        <p:spPr>
          <a:xfrm>
            <a:off x="4722692" y="4776208"/>
            <a:ext cx="322970" cy="607523"/>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prstClr val="black"/>
              </a:solidFill>
              <a:effectLst/>
              <a:uLnTx/>
              <a:uFillTx/>
              <a:latin typeface="Calibri"/>
            </a:endParaRPr>
          </a:p>
        </p:txBody>
      </p:sp>
      <p:cxnSp>
        <p:nvCxnSpPr>
          <p:cNvPr id="319" name="Straight Connector 318"/>
          <p:cNvCxnSpPr>
            <a:endCxn id="350" idx="6"/>
          </p:cNvCxnSpPr>
          <p:nvPr/>
        </p:nvCxnSpPr>
        <p:spPr>
          <a:xfrm flipV="1">
            <a:off x="5045662" y="4913369"/>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20" name="Straight Connector 319"/>
          <p:cNvCxnSpPr>
            <a:endCxn id="351" idx="6"/>
          </p:cNvCxnSpPr>
          <p:nvPr/>
        </p:nvCxnSpPr>
        <p:spPr>
          <a:xfrm flipV="1">
            <a:off x="5045662" y="5246571"/>
            <a:ext cx="2081067" cy="5721"/>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321" name="Group 320"/>
          <p:cNvGrpSpPr/>
          <p:nvPr/>
        </p:nvGrpSpPr>
        <p:grpSpPr>
          <a:xfrm>
            <a:off x="5182821" y="5475619"/>
            <a:ext cx="274320" cy="517424"/>
            <a:chOff x="7527818" y="3399502"/>
            <a:chExt cx="365760" cy="689898"/>
          </a:xfrm>
        </p:grpSpPr>
        <p:sp>
          <p:nvSpPr>
            <p:cNvPr id="322" name="Rounded Rectangle 32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23" name="Group 322"/>
            <p:cNvGrpSpPr/>
            <p:nvPr/>
          </p:nvGrpSpPr>
          <p:grpSpPr>
            <a:xfrm>
              <a:off x="7596548" y="3446841"/>
              <a:ext cx="228300" cy="595221"/>
              <a:chOff x="6229860" y="2963660"/>
              <a:chExt cx="228300" cy="595221"/>
            </a:xfrm>
          </p:grpSpPr>
          <p:sp>
            <p:nvSpPr>
              <p:cNvPr id="324" name="Rounded Rectangle 32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25" name="Rounded Rectangle 32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26" name="Oval 325"/>
          <p:cNvSpPr/>
          <p:nvPr/>
        </p:nvSpPr>
        <p:spPr>
          <a:xfrm>
            <a:off x="5182821"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27" name="Oval 326"/>
          <p:cNvSpPr/>
          <p:nvPr/>
        </p:nvSpPr>
        <p:spPr>
          <a:xfrm>
            <a:off x="5182821"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28" name="Straight Connector 327"/>
          <p:cNvCxnSpPr>
            <a:stCxn id="326" idx="0"/>
            <a:endCxn id="322" idx="0"/>
          </p:cNvCxnSpPr>
          <p:nvPr/>
        </p:nvCxnSpPr>
        <p:spPr>
          <a:xfrm>
            <a:off x="5319981"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329" name="Group 328"/>
          <p:cNvGrpSpPr/>
          <p:nvPr/>
        </p:nvGrpSpPr>
        <p:grpSpPr>
          <a:xfrm>
            <a:off x="5739350" y="5475619"/>
            <a:ext cx="274320" cy="517424"/>
            <a:chOff x="7527818" y="3399502"/>
            <a:chExt cx="365760" cy="689898"/>
          </a:xfrm>
        </p:grpSpPr>
        <p:sp>
          <p:nvSpPr>
            <p:cNvPr id="330" name="Rounded Rectangle 32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31" name="Group 330"/>
            <p:cNvGrpSpPr/>
            <p:nvPr/>
          </p:nvGrpSpPr>
          <p:grpSpPr>
            <a:xfrm>
              <a:off x="7596548" y="3446841"/>
              <a:ext cx="228300" cy="595221"/>
              <a:chOff x="6229860" y="2963660"/>
              <a:chExt cx="228300" cy="595221"/>
            </a:xfrm>
          </p:grpSpPr>
          <p:sp>
            <p:nvSpPr>
              <p:cNvPr id="332" name="Rounded Rectangle 33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33" name="Rounded Rectangle 33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34" name="Oval 333"/>
          <p:cNvSpPr/>
          <p:nvPr/>
        </p:nvSpPr>
        <p:spPr>
          <a:xfrm>
            <a:off x="5739350"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35" name="Oval 334"/>
          <p:cNvSpPr/>
          <p:nvPr/>
        </p:nvSpPr>
        <p:spPr>
          <a:xfrm>
            <a:off x="5739350"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36" name="Straight Connector 335"/>
          <p:cNvCxnSpPr>
            <a:stCxn id="334" idx="0"/>
            <a:endCxn id="330" idx="0"/>
          </p:cNvCxnSpPr>
          <p:nvPr/>
        </p:nvCxnSpPr>
        <p:spPr>
          <a:xfrm>
            <a:off x="5876510"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337" name="Group 336"/>
          <p:cNvGrpSpPr/>
          <p:nvPr/>
        </p:nvGrpSpPr>
        <p:grpSpPr>
          <a:xfrm>
            <a:off x="6295880" y="5475619"/>
            <a:ext cx="274320" cy="517424"/>
            <a:chOff x="7527818" y="3399502"/>
            <a:chExt cx="365760" cy="689898"/>
          </a:xfrm>
        </p:grpSpPr>
        <p:sp>
          <p:nvSpPr>
            <p:cNvPr id="338" name="Rounded Rectangle 33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39" name="Group 338"/>
            <p:cNvGrpSpPr/>
            <p:nvPr/>
          </p:nvGrpSpPr>
          <p:grpSpPr>
            <a:xfrm>
              <a:off x="7596548" y="3446841"/>
              <a:ext cx="228300" cy="595221"/>
              <a:chOff x="6229860" y="2963660"/>
              <a:chExt cx="228300" cy="595221"/>
            </a:xfrm>
          </p:grpSpPr>
          <p:sp>
            <p:nvSpPr>
              <p:cNvPr id="340" name="Rounded Rectangle 33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41" name="Rounded Rectangle 34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42" name="Oval 341"/>
          <p:cNvSpPr/>
          <p:nvPr/>
        </p:nvSpPr>
        <p:spPr>
          <a:xfrm>
            <a:off x="6295880"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43" name="Oval 342"/>
          <p:cNvSpPr/>
          <p:nvPr/>
        </p:nvSpPr>
        <p:spPr>
          <a:xfrm>
            <a:off x="6295880"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44" name="Straight Connector 343"/>
          <p:cNvCxnSpPr>
            <a:stCxn id="342" idx="0"/>
            <a:endCxn id="338" idx="0"/>
          </p:cNvCxnSpPr>
          <p:nvPr/>
        </p:nvCxnSpPr>
        <p:spPr>
          <a:xfrm>
            <a:off x="6433040"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grpSp>
        <p:nvGrpSpPr>
          <p:cNvPr id="345" name="Group 344"/>
          <p:cNvGrpSpPr/>
          <p:nvPr/>
        </p:nvGrpSpPr>
        <p:grpSpPr>
          <a:xfrm>
            <a:off x="6852409" y="5475619"/>
            <a:ext cx="274320" cy="517424"/>
            <a:chOff x="7527818" y="3399502"/>
            <a:chExt cx="365760" cy="689898"/>
          </a:xfrm>
        </p:grpSpPr>
        <p:sp>
          <p:nvSpPr>
            <p:cNvPr id="346" name="Rounded Rectangle 34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grpSp>
          <p:nvGrpSpPr>
            <p:cNvPr id="347" name="Group 346"/>
            <p:cNvGrpSpPr/>
            <p:nvPr/>
          </p:nvGrpSpPr>
          <p:grpSpPr>
            <a:xfrm>
              <a:off x="7596548" y="3446841"/>
              <a:ext cx="228300" cy="595221"/>
              <a:chOff x="6229860" y="2963660"/>
              <a:chExt cx="228300" cy="595221"/>
            </a:xfrm>
          </p:grpSpPr>
          <p:sp>
            <p:nvSpPr>
              <p:cNvPr id="348" name="Rounded Rectangle 34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S</a:t>
                </a:r>
              </a:p>
            </p:txBody>
          </p:sp>
          <p:sp>
            <p:nvSpPr>
              <p:cNvPr id="349" name="Rounded Rectangle 34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prstClr val="white"/>
                    </a:solidFill>
                    <a:effectLst/>
                    <a:uLnTx/>
                    <a:uFillTx/>
                    <a:latin typeface="Calibri"/>
                  </a:rPr>
                  <a:t>P</a:t>
                </a:r>
              </a:p>
            </p:txBody>
          </p:sp>
        </p:grpSp>
      </p:grpSp>
      <p:sp>
        <p:nvSpPr>
          <p:cNvPr id="350" name="Oval 349"/>
          <p:cNvSpPr/>
          <p:nvPr/>
        </p:nvSpPr>
        <p:spPr>
          <a:xfrm>
            <a:off x="6852409" y="4776209"/>
            <a:ext cx="274320" cy="27432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sp>
        <p:nvSpPr>
          <p:cNvPr id="351" name="Oval 350"/>
          <p:cNvSpPr/>
          <p:nvPr/>
        </p:nvSpPr>
        <p:spPr>
          <a:xfrm>
            <a:off x="6852409" y="5109411"/>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00" b="1" i="0" u="none" strike="noStrike" kern="0" cap="none" spc="0" normalizeH="0" baseline="0" noProof="0" dirty="0" smtClean="0">
              <a:ln>
                <a:noFill/>
              </a:ln>
              <a:solidFill>
                <a:prstClr val="white"/>
              </a:solidFill>
              <a:effectLst/>
              <a:uLnTx/>
              <a:uFillTx/>
              <a:latin typeface="Calibri"/>
            </a:endParaRPr>
          </a:p>
        </p:txBody>
      </p:sp>
      <p:cxnSp>
        <p:nvCxnSpPr>
          <p:cNvPr id="352" name="Straight Connector 351"/>
          <p:cNvCxnSpPr>
            <a:stCxn id="350" idx="0"/>
            <a:endCxn id="346" idx="0"/>
          </p:cNvCxnSpPr>
          <p:nvPr/>
        </p:nvCxnSpPr>
        <p:spPr>
          <a:xfrm>
            <a:off x="6989569" y="4776209"/>
            <a:ext cx="0" cy="699410"/>
          </a:xfrm>
          <a:prstGeom prst="line">
            <a:avLst/>
          </a:prstGeom>
          <a:solidFill>
            <a:sysClr val="window" lastClr="FFFFFF">
              <a:lumMod val="85000"/>
            </a:sysClr>
          </a:solidFill>
          <a:ln w="57150" cap="flat" cmpd="sng" algn="ctr">
            <a:solidFill>
              <a:srgbClr val="00B0F0"/>
            </a:solidFill>
            <a:prstDash val="solid"/>
            <a:miter lim="800000"/>
            <a:headEnd type="none" w="med" len="med"/>
            <a:tailEnd type="none" w="med" len="med"/>
          </a:ln>
          <a:effectLst/>
        </p:spPr>
      </p:cxnSp>
      <p:sp>
        <p:nvSpPr>
          <p:cNvPr id="353" name="ref1"/>
          <p:cNvSpPr/>
          <p:nvPr/>
        </p:nvSpPr>
        <p:spPr>
          <a:xfrm>
            <a:off x="7086454" y="4817683"/>
            <a:ext cx="1729997" cy="281075"/>
          </a:xfrm>
          <a:prstGeom prst="roundRect">
            <a:avLst/>
          </a:prstGeom>
          <a:no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B0F0"/>
                </a:solidFill>
                <a:effectLst/>
                <a:uLnTx/>
                <a:uFillTx/>
                <a:latin typeface="Calibri"/>
                <a:cs typeface="Tw Cen MT"/>
              </a:rPr>
              <a:t>Activated row</a:t>
            </a:r>
          </a:p>
        </p:txBody>
      </p:sp>
      <p:grpSp>
        <p:nvGrpSpPr>
          <p:cNvPr id="194" name="closed iso"/>
          <p:cNvGrpSpPr/>
          <p:nvPr/>
        </p:nvGrpSpPr>
        <p:grpSpPr>
          <a:xfrm>
            <a:off x="4964479" y="4481110"/>
            <a:ext cx="2243432" cy="310138"/>
            <a:chOff x="6235520" y="3801189"/>
            <a:chExt cx="1648889" cy="467501"/>
          </a:xfrm>
        </p:grpSpPr>
        <p:sp>
          <p:nvSpPr>
            <p:cNvPr id="383" name="iso highlight"/>
            <p:cNvSpPr/>
            <p:nvPr/>
          </p:nvSpPr>
          <p:spPr>
            <a:xfrm>
              <a:off x="6235520" y="3820259"/>
              <a:ext cx="1648889" cy="4484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p:cNvGrpSpPr/>
            <p:nvPr/>
          </p:nvGrpSpPr>
          <p:grpSpPr>
            <a:xfrm>
              <a:off x="6495645" y="3805186"/>
              <a:ext cx="2327" cy="462341"/>
              <a:chOff x="2211208" y="3911669"/>
              <a:chExt cx="2327" cy="462341"/>
            </a:xfrm>
          </p:grpSpPr>
          <p:cxnSp>
            <p:nvCxnSpPr>
              <p:cNvPr id="399" name="Straight Connector 398"/>
              <p:cNvCxnSpPr/>
              <p:nvPr/>
            </p:nvCxnSpPr>
            <p:spPr>
              <a:xfrm>
                <a:off x="2212371"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2211208"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a:off x="6905534" y="3806349"/>
              <a:ext cx="2327" cy="462341"/>
              <a:chOff x="2204374" y="3911669"/>
              <a:chExt cx="2327" cy="462341"/>
            </a:xfrm>
          </p:grpSpPr>
          <p:cxnSp>
            <p:nvCxnSpPr>
              <p:cNvPr id="397" name="Straight Connector 396"/>
              <p:cNvCxnSpPr/>
              <p:nvPr/>
            </p:nvCxnSpPr>
            <p:spPr>
              <a:xfrm>
                <a:off x="2205537"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V="1">
                <a:off x="2204374"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a:off x="7312195" y="3806349"/>
              <a:ext cx="2115" cy="462341"/>
              <a:chOff x="2193959" y="3911669"/>
              <a:chExt cx="2115" cy="462341"/>
            </a:xfrm>
          </p:grpSpPr>
          <p:cxnSp>
            <p:nvCxnSpPr>
              <p:cNvPr id="395" name="Straight Connector 394"/>
              <p:cNvCxnSpPr/>
              <p:nvPr/>
            </p:nvCxnSpPr>
            <p:spPr>
              <a:xfrm>
                <a:off x="2195019"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2193959" y="4318103"/>
                <a:ext cx="2115"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a:off x="7722766" y="3801189"/>
              <a:ext cx="2327" cy="462341"/>
              <a:chOff x="2190615" y="3911669"/>
              <a:chExt cx="2327" cy="462341"/>
            </a:xfrm>
          </p:grpSpPr>
          <p:cxnSp>
            <p:nvCxnSpPr>
              <p:cNvPr id="393" name="Straight Connector 392"/>
              <p:cNvCxnSpPr/>
              <p:nvPr/>
            </p:nvCxnSpPr>
            <p:spPr>
              <a:xfrm>
                <a:off x="2191777" y="3911669"/>
                <a:ext cx="0" cy="106781"/>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2190615" y="4318103"/>
                <a:ext cx="2327" cy="55907"/>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389" name="Straight Connector 388"/>
            <p:cNvCxnSpPr/>
            <p:nvPr/>
          </p:nvCxnSpPr>
          <p:spPr>
            <a:xfrm>
              <a:off x="6496809" y="3905674"/>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906697" y="3899642"/>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7313252" y="3893610"/>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723929" y="3887578"/>
              <a:ext cx="0" cy="277600"/>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 name="iso_highlight"/>
          <p:cNvGrpSpPr/>
          <p:nvPr/>
        </p:nvGrpSpPr>
        <p:grpSpPr>
          <a:xfrm>
            <a:off x="824495" y="5551204"/>
            <a:ext cx="2785433" cy="461665"/>
            <a:chOff x="824495" y="5551204"/>
            <a:chExt cx="2785433" cy="461665"/>
          </a:xfrm>
        </p:grpSpPr>
        <p:sp>
          <p:nvSpPr>
            <p:cNvPr id="355" name="left_iso_highlight"/>
            <p:cNvSpPr/>
            <p:nvPr/>
          </p:nvSpPr>
          <p:spPr>
            <a:xfrm>
              <a:off x="824495" y="5652316"/>
              <a:ext cx="2299706" cy="310588"/>
            </a:xfrm>
            <a:prstGeom prst="roundRect">
              <a:avLst/>
            </a:prstGeom>
            <a:solidFill>
              <a:schemeClr val="accent3">
                <a:lumMod val="75000"/>
                <a:alpha val="30000"/>
              </a:schemeClr>
            </a:solid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6" name="TextBox 5"/>
            <p:cNvSpPr txBox="1"/>
            <p:nvPr/>
          </p:nvSpPr>
          <p:spPr>
            <a:xfrm>
              <a:off x="3101455" y="5551204"/>
              <a:ext cx="508473" cy="461665"/>
            </a:xfrm>
            <a:prstGeom prst="rect">
              <a:avLst/>
            </a:prstGeom>
            <a:noFill/>
          </p:spPr>
          <p:txBody>
            <a:bodyPr wrap="none" rtlCol="0">
              <a:spAutoFit/>
            </a:bodyPr>
            <a:lstStyle/>
            <a:p>
              <a:r>
                <a:rPr lang="en-US" sz="2400" dirty="0" smtClean="0">
                  <a:solidFill>
                    <a:schemeClr val="accent3">
                      <a:lumMod val="75000"/>
                    </a:schemeClr>
                  </a:solidFill>
                </a:rPr>
                <a:t>on</a:t>
              </a:r>
              <a:endParaRPr lang="en-US" sz="2400" dirty="0">
                <a:solidFill>
                  <a:schemeClr val="accent3">
                    <a:lumMod val="75000"/>
                  </a:schemeClr>
                </a:solidFill>
              </a:endParaRPr>
            </a:p>
          </p:txBody>
        </p:sp>
      </p:grpSp>
      <p:grpSp>
        <p:nvGrpSpPr>
          <p:cNvPr id="356" name="iso_highlight"/>
          <p:cNvGrpSpPr/>
          <p:nvPr/>
        </p:nvGrpSpPr>
        <p:grpSpPr>
          <a:xfrm>
            <a:off x="5024730" y="5597740"/>
            <a:ext cx="2785433" cy="461665"/>
            <a:chOff x="824495" y="5551204"/>
            <a:chExt cx="2785433" cy="461665"/>
          </a:xfrm>
        </p:grpSpPr>
        <p:sp>
          <p:nvSpPr>
            <p:cNvPr id="357" name="left_iso_highlight"/>
            <p:cNvSpPr/>
            <p:nvPr/>
          </p:nvSpPr>
          <p:spPr>
            <a:xfrm>
              <a:off x="824495" y="5652316"/>
              <a:ext cx="2299706" cy="310588"/>
            </a:xfrm>
            <a:prstGeom prst="roundRect">
              <a:avLst/>
            </a:prstGeom>
            <a:solidFill>
              <a:schemeClr val="accent3">
                <a:lumMod val="75000"/>
                <a:alpha val="30000"/>
              </a:schemeClr>
            </a:solid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58" name="TextBox 357"/>
            <p:cNvSpPr txBox="1"/>
            <p:nvPr/>
          </p:nvSpPr>
          <p:spPr>
            <a:xfrm>
              <a:off x="3101455" y="5551204"/>
              <a:ext cx="508473" cy="461665"/>
            </a:xfrm>
            <a:prstGeom prst="rect">
              <a:avLst/>
            </a:prstGeom>
            <a:noFill/>
          </p:spPr>
          <p:txBody>
            <a:bodyPr wrap="none" rtlCol="0">
              <a:spAutoFit/>
            </a:bodyPr>
            <a:lstStyle/>
            <a:p>
              <a:r>
                <a:rPr lang="en-US" sz="2400" dirty="0" smtClean="0">
                  <a:solidFill>
                    <a:schemeClr val="accent3">
                      <a:lumMod val="75000"/>
                    </a:schemeClr>
                  </a:solidFill>
                </a:rPr>
                <a:t>on</a:t>
              </a:r>
              <a:endParaRPr lang="en-US" sz="2400" dirty="0">
                <a:solidFill>
                  <a:schemeClr val="accent3">
                    <a:lumMod val="75000"/>
                  </a:schemeClr>
                </a:solidFill>
              </a:endParaRPr>
            </a:p>
          </p:txBody>
        </p:sp>
      </p:grpSp>
      <p:grpSp>
        <p:nvGrpSpPr>
          <p:cNvPr id="359" name="iso_highlight"/>
          <p:cNvGrpSpPr/>
          <p:nvPr/>
        </p:nvGrpSpPr>
        <p:grpSpPr>
          <a:xfrm>
            <a:off x="5024730" y="4143048"/>
            <a:ext cx="2785433" cy="461665"/>
            <a:chOff x="824495" y="5551204"/>
            <a:chExt cx="2785433" cy="461665"/>
          </a:xfrm>
        </p:grpSpPr>
        <p:sp>
          <p:nvSpPr>
            <p:cNvPr id="360" name="left_iso_highlight"/>
            <p:cNvSpPr/>
            <p:nvPr/>
          </p:nvSpPr>
          <p:spPr>
            <a:xfrm>
              <a:off x="824495" y="5652316"/>
              <a:ext cx="2299706" cy="310588"/>
            </a:xfrm>
            <a:prstGeom prst="roundRect">
              <a:avLst/>
            </a:prstGeom>
            <a:solidFill>
              <a:schemeClr val="accent3">
                <a:lumMod val="75000"/>
                <a:alpha val="30000"/>
              </a:schemeClr>
            </a:solidFill>
            <a:ln w="28575" cap="flat" cmpd="sng" algn="ctr">
              <a:solidFill>
                <a:schemeClr val="accent3">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ndParaRPr>
            </a:p>
          </p:txBody>
        </p:sp>
        <p:sp>
          <p:nvSpPr>
            <p:cNvPr id="361" name="TextBox 360"/>
            <p:cNvSpPr txBox="1"/>
            <p:nvPr/>
          </p:nvSpPr>
          <p:spPr>
            <a:xfrm>
              <a:off x="3101455" y="5551204"/>
              <a:ext cx="508473" cy="461665"/>
            </a:xfrm>
            <a:prstGeom prst="rect">
              <a:avLst/>
            </a:prstGeom>
            <a:noFill/>
          </p:spPr>
          <p:txBody>
            <a:bodyPr wrap="none" rtlCol="0">
              <a:spAutoFit/>
            </a:bodyPr>
            <a:lstStyle/>
            <a:p>
              <a:r>
                <a:rPr lang="en-US" sz="2400" dirty="0" smtClean="0">
                  <a:solidFill>
                    <a:schemeClr val="accent3">
                      <a:lumMod val="75000"/>
                    </a:schemeClr>
                  </a:solidFill>
                </a:rPr>
                <a:t>on</a:t>
              </a:r>
              <a:endParaRPr lang="en-US" sz="2400" dirty="0">
                <a:solidFill>
                  <a:schemeClr val="accent3">
                    <a:lumMod val="75000"/>
                  </a:schemeClr>
                </a:solidFill>
              </a:endParaRPr>
            </a:p>
          </p:txBody>
        </p:sp>
      </p:grpSp>
      <p:grpSp>
        <p:nvGrpSpPr>
          <p:cNvPr id="401" name="linked_pre"/>
          <p:cNvGrpSpPr/>
          <p:nvPr/>
        </p:nvGrpSpPr>
        <p:grpSpPr>
          <a:xfrm>
            <a:off x="5335650" y="4453997"/>
            <a:ext cx="3541459" cy="1533523"/>
            <a:chOff x="6983729" y="4507306"/>
            <a:chExt cx="4645193" cy="1982225"/>
          </a:xfrm>
        </p:grpSpPr>
        <p:grpSp>
          <p:nvGrpSpPr>
            <p:cNvPr id="402" name="Group 401"/>
            <p:cNvGrpSpPr/>
            <p:nvPr/>
          </p:nvGrpSpPr>
          <p:grpSpPr>
            <a:xfrm>
              <a:off x="6988060" y="5620188"/>
              <a:ext cx="4640862" cy="869343"/>
              <a:chOff x="1512236" y="5569010"/>
              <a:chExt cx="4640862" cy="869343"/>
            </a:xfrm>
          </p:grpSpPr>
          <p:grpSp>
            <p:nvGrpSpPr>
              <p:cNvPr id="408" name="Group 407"/>
              <p:cNvGrpSpPr/>
              <p:nvPr/>
            </p:nvGrpSpPr>
            <p:grpSpPr>
              <a:xfrm>
                <a:off x="1512236" y="5626100"/>
                <a:ext cx="2570125" cy="812253"/>
                <a:chOff x="1512236" y="5626100"/>
                <a:chExt cx="2570125" cy="812253"/>
              </a:xfrm>
            </p:grpSpPr>
            <p:sp>
              <p:nvSpPr>
                <p:cNvPr id="410" name="Freeform 409"/>
                <p:cNvSpPr/>
                <p:nvPr/>
              </p:nvSpPr>
              <p:spPr>
                <a:xfrm>
                  <a:off x="375920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300924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2262488"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1512236"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 name="ref1"/>
              <p:cNvSpPr/>
              <p:nvPr/>
            </p:nvSpPr>
            <p:spPr>
              <a:xfrm>
                <a:off x="3929356" y="5569010"/>
                <a:ext cx="2223742" cy="374767"/>
              </a:xfrm>
              <a:prstGeom prst="roundRect">
                <a:avLst/>
              </a:prstGeom>
              <a:no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mj-lt"/>
                    <a:cs typeface="Tw Cen MT"/>
                  </a:rPr>
                  <a:t>Linked</a:t>
                </a:r>
                <a:br>
                  <a:rPr lang="en-US" sz="2000" b="1" dirty="0" smtClean="0">
                    <a:solidFill>
                      <a:schemeClr val="tx1"/>
                    </a:solidFill>
                    <a:latin typeface="+mj-lt"/>
                    <a:cs typeface="Tw Cen MT"/>
                  </a:rPr>
                </a:br>
                <a:r>
                  <a:rPr lang="en-US" sz="2000" b="1" dirty="0" smtClean="0">
                    <a:solidFill>
                      <a:schemeClr val="tx1"/>
                    </a:solidFill>
                    <a:latin typeface="+mj-lt"/>
                    <a:cs typeface="Tw Cen MT"/>
                  </a:rPr>
                  <a:t>Precharging</a:t>
                </a:r>
                <a:endParaRPr lang="en-US" sz="2000" b="1" dirty="0">
                  <a:solidFill>
                    <a:schemeClr val="tx1"/>
                  </a:solidFill>
                  <a:latin typeface="+mj-lt"/>
                  <a:cs typeface="Tw Cen MT"/>
                </a:endParaRPr>
              </a:p>
            </p:txBody>
          </p:sp>
        </p:grpSp>
        <p:grpSp>
          <p:nvGrpSpPr>
            <p:cNvPr id="403" name="Group 402"/>
            <p:cNvGrpSpPr/>
            <p:nvPr/>
          </p:nvGrpSpPr>
          <p:grpSpPr>
            <a:xfrm flipV="1">
              <a:off x="6983729" y="4507306"/>
              <a:ext cx="2570125" cy="812253"/>
              <a:chOff x="1512236" y="5626100"/>
              <a:chExt cx="2570125" cy="812253"/>
            </a:xfrm>
          </p:grpSpPr>
          <p:sp>
            <p:nvSpPr>
              <p:cNvPr id="404" name="Freeform 403"/>
              <p:cNvSpPr/>
              <p:nvPr/>
            </p:nvSpPr>
            <p:spPr>
              <a:xfrm>
                <a:off x="375920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009241" y="5626100"/>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2262488"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1512236" y="5638253"/>
                <a:ext cx="323160" cy="800100"/>
              </a:xfrm>
              <a:custGeom>
                <a:avLst/>
                <a:gdLst>
                  <a:gd name="connsiteX0" fmla="*/ 0 w 421029"/>
                  <a:gd name="connsiteY0" fmla="*/ 0 h 800100"/>
                  <a:gd name="connsiteX1" fmla="*/ 419100 w 421029"/>
                  <a:gd name="connsiteY1" fmla="*/ 177800 h 800100"/>
                  <a:gd name="connsiteX2" fmla="*/ 127000 w 421029"/>
                  <a:gd name="connsiteY2" fmla="*/ 800100 h 800100"/>
                </a:gdLst>
                <a:ahLst/>
                <a:cxnLst>
                  <a:cxn ang="0">
                    <a:pos x="connsiteX0" y="connsiteY0"/>
                  </a:cxn>
                  <a:cxn ang="0">
                    <a:pos x="connsiteX1" y="connsiteY1"/>
                  </a:cxn>
                  <a:cxn ang="0">
                    <a:pos x="connsiteX2" y="connsiteY2"/>
                  </a:cxn>
                </a:cxnLst>
                <a:rect l="l" t="t" r="r" b="b"/>
                <a:pathLst>
                  <a:path w="421029" h="800100">
                    <a:moveTo>
                      <a:pt x="0" y="0"/>
                    </a:moveTo>
                    <a:cubicBezTo>
                      <a:pt x="198966" y="22225"/>
                      <a:pt x="397933" y="44450"/>
                      <a:pt x="419100" y="177800"/>
                    </a:cubicBezTo>
                    <a:cubicBezTo>
                      <a:pt x="440267" y="311150"/>
                      <a:pt x="283633" y="555625"/>
                      <a:pt x="127000" y="800100"/>
                    </a:cubicBezTo>
                  </a:path>
                </a:pathLst>
              </a:custGeom>
              <a:noFill/>
              <a:ln w="1905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2" name="blind"/>
          <p:cNvSpPr/>
          <p:nvPr/>
        </p:nvSpPr>
        <p:spPr>
          <a:xfrm>
            <a:off x="276621" y="3200400"/>
            <a:ext cx="3750538" cy="1433957"/>
          </a:xfrm>
          <a:prstGeom prst="roundRect">
            <a:avLst>
              <a:gd name="adj" fmla="val 0"/>
            </a:avLst>
          </a:prstGeom>
          <a:solidFill>
            <a:srgbClr val="FFFFFF">
              <a:alpha val="7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smtClean="0">
              <a:ln>
                <a:noFill/>
              </a:ln>
              <a:solidFill>
                <a:prstClr val="white"/>
              </a:solidFill>
              <a:effectLst/>
              <a:uLnTx/>
              <a:uFillTx/>
              <a:latin typeface="Calibri"/>
            </a:endParaRPr>
          </a:p>
        </p:txBody>
      </p:sp>
      <p:sp>
        <p:nvSpPr>
          <p:cNvPr id="3" name="TextBox 2"/>
          <p:cNvSpPr txBox="1"/>
          <p:nvPr/>
        </p:nvSpPr>
        <p:spPr>
          <a:xfrm>
            <a:off x="469228" y="6090001"/>
            <a:ext cx="3146118" cy="461665"/>
          </a:xfrm>
          <a:prstGeom prst="rect">
            <a:avLst/>
          </a:prstGeom>
          <a:noFill/>
        </p:spPr>
        <p:txBody>
          <a:bodyPr wrap="none" rtlCol="0">
            <a:spAutoFit/>
          </a:bodyPr>
          <a:lstStyle/>
          <a:p>
            <a:r>
              <a:rPr lang="en-US" sz="2400" b="1" dirty="0" smtClean="0"/>
              <a:t>Conventional DRAM</a:t>
            </a:r>
            <a:endParaRPr lang="en-US" sz="2400" b="1" dirty="0"/>
          </a:p>
        </p:txBody>
      </p:sp>
      <p:sp>
        <p:nvSpPr>
          <p:cNvPr id="354" name="TextBox 353"/>
          <p:cNvSpPr txBox="1"/>
          <p:nvPr/>
        </p:nvSpPr>
        <p:spPr>
          <a:xfrm>
            <a:off x="5314857" y="6091535"/>
            <a:ext cx="1955985" cy="461665"/>
          </a:xfrm>
          <a:prstGeom prst="rect">
            <a:avLst/>
          </a:prstGeom>
          <a:noFill/>
        </p:spPr>
        <p:txBody>
          <a:bodyPr wrap="none" rtlCol="0">
            <a:spAutoFit/>
          </a:bodyPr>
          <a:lstStyle/>
          <a:p>
            <a:r>
              <a:rPr lang="en-US" sz="2400" b="1" smtClean="0"/>
              <a:t>LISA DRAM</a:t>
            </a:r>
            <a:endParaRPr lang="en-US" sz="2400" b="1" dirty="0"/>
          </a:p>
        </p:txBody>
      </p:sp>
      <p:cxnSp>
        <p:nvCxnSpPr>
          <p:cNvPr id="7" name="Straight Connector 6"/>
          <p:cNvCxnSpPr/>
          <p:nvPr/>
        </p:nvCxnSpPr>
        <p:spPr>
          <a:xfrm>
            <a:off x="4343400" y="3200400"/>
            <a:ext cx="0" cy="3204865"/>
          </a:xfrm>
          <a:prstGeom prst="line">
            <a:avLst/>
          </a:prstGeom>
          <a:ln w="34925" cap="rnd">
            <a:solidFill>
              <a:schemeClr val="bg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5" name="Rectangle 384" hidden="1"/>
          <p:cNvSpPr/>
          <p:nvPr/>
        </p:nvSpPr>
        <p:spPr>
          <a:xfrm>
            <a:off x="0" y="5179379"/>
            <a:ext cx="9144000" cy="11963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kern="0" dirty="0" smtClean="0">
                <a:solidFill>
                  <a:prstClr val="white"/>
                </a:solidFill>
                <a:latin typeface="Arial Rounded MT Bold" panose="020F0704030504030204" pitchFamily="34" charset="0"/>
              </a:rPr>
              <a:t>63% precharge </a:t>
            </a:r>
            <a:r>
              <a:rPr lang="en-US" sz="2800" kern="0" dirty="0">
                <a:solidFill>
                  <a:prstClr val="white"/>
                </a:solidFill>
                <a:latin typeface="Arial Rounded MT Bold" panose="020F0704030504030204" pitchFamily="34" charset="0"/>
              </a:rPr>
              <a:t>latency </a:t>
            </a:r>
            <a:r>
              <a:rPr lang="en-US" sz="2800" kern="0" dirty="0" smtClean="0">
                <a:solidFill>
                  <a:prstClr val="white"/>
                </a:solidFill>
                <a:latin typeface="Arial Rounded MT Bold" panose="020F0704030504030204" pitchFamily="34" charset="0"/>
              </a:rPr>
              <a:t>reduction </a:t>
            </a:r>
            <a:br>
              <a:rPr lang="en-US" sz="2800" kern="0" dirty="0" smtClean="0">
                <a:solidFill>
                  <a:prstClr val="white"/>
                </a:solidFill>
                <a:latin typeface="Arial Rounded MT Bold" panose="020F0704030504030204" pitchFamily="34" charset="0"/>
              </a:rPr>
            </a:br>
            <a:r>
              <a:rPr lang="en-US" sz="2800" kern="0" dirty="0" smtClean="0">
                <a:solidFill>
                  <a:prstClr val="white"/>
                </a:solidFill>
                <a:latin typeface="Arial Rounded MT Bold" panose="020F0704030504030204" pitchFamily="34" charset="0"/>
              </a:rPr>
              <a:t>(w/ </a:t>
            </a:r>
            <a:r>
              <a:rPr lang="en-US" sz="2800" kern="0" dirty="0">
                <a:solidFill>
                  <a:prstClr val="white"/>
                </a:solidFill>
                <a:latin typeface="Arial Rounded MT Bold" panose="020F0704030504030204" pitchFamily="34" charset="0"/>
              </a:rPr>
              <a:t>43% guardband)</a:t>
            </a:r>
          </a:p>
        </p:txBody>
      </p:sp>
    </p:spTree>
    <p:extLst>
      <p:ext uri="{BB962C8B-B14F-4D97-AF65-F5344CB8AC3E}">
        <p14:creationId xmlns:p14="http://schemas.microsoft.com/office/powerpoint/2010/main" val="12427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mph" presetSubtype="2" fill="hold" nodeType="clickEffect">
                                  <p:stCondLst>
                                    <p:cond delay="0"/>
                                  </p:stCondLst>
                                  <p:childTnLst>
                                    <p:animClr clrSpc="rgb" dir="cw">
                                      <p:cBhvr>
                                        <p:cTn id="10" dur="2000" fill="hold"/>
                                        <p:tgtEl>
                                          <p:spTgt spid="221"/>
                                        </p:tgtEl>
                                        <p:attrNameLst>
                                          <p:attrName>stroke.color</p:attrName>
                                        </p:attrNameLst>
                                      </p:cBhvr>
                                      <p:to>
                                        <a:schemeClr val="tx1"/>
                                      </p:to>
                                    </p:animClr>
                                    <p:set>
                                      <p:cBhvr>
                                        <p:cTn id="11" dur="2000" fill="hold"/>
                                        <p:tgtEl>
                                          <p:spTgt spid="221"/>
                                        </p:tgtEl>
                                        <p:attrNameLst>
                                          <p:attrName>stroke.on</p:attrName>
                                        </p:attrNameLst>
                                      </p:cBhvr>
                                      <p:to>
                                        <p:strVal val="true"/>
                                      </p:to>
                                    </p:set>
                                  </p:childTnLst>
                                </p:cTn>
                              </p:par>
                              <p:par>
                                <p:cTn id="12" presetID="7" presetClass="emph" presetSubtype="2" fill="hold" nodeType="withEffect">
                                  <p:stCondLst>
                                    <p:cond delay="0"/>
                                  </p:stCondLst>
                                  <p:childTnLst>
                                    <p:animClr clrSpc="rgb" dir="cw">
                                      <p:cBhvr>
                                        <p:cTn id="13" dur="2000" fill="hold"/>
                                        <p:tgtEl>
                                          <p:spTgt spid="229"/>
                                        </p:tgtEl>
                                        <p:attrNameLst>
                                          <p:attrName>stroke.color</p:attrName>
                                        </p:attrNameLst>
                                      </p:cBhvr>
                                      <p:to>
                                        <a:schemeClr val="tx1"/>
                                      </p:to>
                                    </p:animClr>
                                    <p:set>
                                      <p:cBhvr>
                                        <p:cTn id="14" dur="2000" fill="hold"/>
                                        <p:tgtEl>
                                          <p:spTgt spid="229"/>
                                        </p:tgtEl>
                                        <p:attrNameLst>
                                          <p:attrName>stroke.on</p:attrName>
                                        </p:attrNameLst>
                                      </p:cBhvr>
                                      <p:to>
                                        <p:strVal val="true"/>
                                      </p:to>
                                    </p:set>
                                  </p:childTnLst>
                                </p:cTn>
                              </p:par>
                              <p:par>
                                <p:cTn id="15" presetID="7" presetClass="emph" presetSubtype="2" fill="hold" nodeType="withEffect">
                                  <p:stCondLst>
                                    <p:cond delay="0"/>
                                  </p:stCondLst>
                                  <p:childTnLst>
                                    <p:animClr clrSpc="rgb" dir="cw">
                                      <p:cBhvr>
                                        <p:cTn id="16" dur="2000" fill="hold"/>
                                        <p:tgtEl>
                                          <p:spTgt spid="213"/>
                                        </p:tgtEl>
                                        <p:attrNameLst>
                                          <p:attrName>stroke.color</p:attrName>
                                        </p:attrNameLst>
                                      </p:cBhvr>
                                      <p:to>
                                        <a:schemeClr val="tx1"/>
                                      </p:to>
                                    </p:animClr>
                                    <p:set>
                                      <p:cBhvr>
                                        <p:cTn id="17" dur="2000" fill="hold"/>
                                        <p:tgtEl>
                                          <p:spTgt spid="213"/>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2000" fill="hold"/>
                                        <p:tgtEl>
                                          <p:spTgt spid="205"/>
                                        </p:tgtEl>
                                        <p:attrNameLst>
                                          <p:attrName>stroke.color</p:attrName>
                                        </p:attrNameLst>
                                      </p:cBhvr>
                                      <p:to>
                                        <a:schemeClr val="tx1"/>
                                      </p:to>
                                    </p:animClr>
                                    <p:set>
                                      <p:cBhvr>
                                        <p:cTn id="20" dur="2000" fill="hold"/>
                                        <p:tgtEl>
                                          <p:spTgt spid="205"/>
                                        </p:tgtEl>
                                        <p:attrNameLst>
                                          <p:attrName>stroke.on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227"/>
                                        </p:tgtEl>
                                        <p:attrNameLst>
                                          <p:attrName>fillcolor</p:attrName>
                                        </p:attrNameLst>
                                      </p:cBhvr>
                                      <p:to>
                                        <a:srgbClr val="D9D9D9"/>
                                      </p:to>
                                    </p:animClr>
                                    <p:set>
                                      <p:cBhvr>
                                        <p:cTn id="23" dur="2000" fill="hold"/>
                                        <p:tgtEl>
                                          <p:spTgt spid="227"/>
                                        </p:tgtEl>
                                        <p:attrNameLst>
                                          <p:attrName>fill.type</p:attrName>
                                        </p:attrNameLst>
                                      </p:cBhvr>
                                      <p:to>
                                        <p:strVal val="solid"/>
                                      </p:to>
                                    </p:set>
                                    <p:set>
                                      <p:cBhvr>
                                        <p:cTn id="24" dur="2000" fill="hold"/>
                                        <p:tgtEl>
                                          <p:spTgt spid="22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19"/>
                                        </p:tgtEl>
                                        <p:attrNameLst>
                                          <p:attrName>fillcolor</p:attrName>
                                        </p:attrNameLst>
                                      </p:cBhvr>
                                      <p:to>
                                        <a:srgbClr val="D9D9D9"/>
                                      </p:to>
                                    </p:animClr>
                                    <p:set>
                                      <p:cBhvr>
                                        <p:cTn id="27" dur="2000" fill="hold"/>
                                        <p:tgtEl>
                                          <p:spTgt spid="219"/>
                                        </p:tgtEl>
                                        <p:attrNameLst>
                                          <p:attrName>fill.type</p:attrName>
                                        </p:attrNameLst>
                                      </p:cBhvr>
                                      <p:to>
                                        <p:strVal val="solid"/>
                                      </p:to>
                                    </p:set>
                                    <p:set>
                                      <p:cBhvr>
                                        <p:cTn id="28" dur="2000" fill="hold"/>
                                        <p:tgtEl>
                                          <p:spTgt spid="21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211"/>
                                        </p:tgtEl>
                                        <p:attrNameLst>
                                          <p:attrName>fillcolor</p:attrName>
                                        </p:attrNameLst>
                                      </p:cBhvr>
                                      <p:to>
                                        <a:srgbClr val="D9D9D9"/>
                                      </p:to>
                                    </p:animClr>
                                    <p:set>
                                      <p:cBhvr>
                                        <p:cTn id="31" dur="2000" fill="hold"/>
                                        <p:tgtEl>
                                          <p:spTgt spid="211"/>
                                        </p:tgtEl>
                                        <p:attrNameLst>
                                          <p:attrName>fill.type</p:attrName>
                                        </p:attrNameLst>
                                      </p:cBhvr>
                                      <p:to>
                                        <p:strVal val="solid"/>
                                      </p:to>
                                    </p:set>
                                    <p:set>
                                      <p:cBhvr>
                                        <p:cTn id="32" dur="2000" fill="hold"/>
                                        <p:tgtEl>
                                          <p:spTgt spid="21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203"/>
                                        </p:tgtEl>
                                        <p:attrNameLst>
                                          <p:attrName>fillcolor</p:attrName>
                                        </p:attrNameLst>
                                      </p:cBhvr>
                                      <p:to>
                                        <a:srgbClr val="D9D9D9"/>
                                      </p:to>
                                    </p:animClr>
                                    <p:set>
                                      <p:cBhvr>
                                        <p:cTn id="35" dur="2000" fill="hold"/>
                                        <p:tgtEl>
                                          <p:spTgt spid="203"/>
                                        </p:tgtEl>
                                        <p:attrNameLst>
                                          <p:attrName>fill.type</p:attrName>
                                        </p:attrNameLst>
                                      </p:cBhvr>
                                      <p:to>
                                        <p:strVal val="solid"/>
                                      </p:to>
                                    </p:set>
                                    <p:set>
                                      <p:cBhvr>
                                        <p:cTn id="36" dur="2000" fill="hold"/>
                                        <p:tgtEl>
                                          <p:spTgt spid="203"/>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0"/>
                                          </p:stCondLst>
                                        </p:cTn>
                                        <p:tgtEl>
                                          <p:spTgt spid="311"/>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3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19"/>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35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5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5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344"/>
                                        </p:tgtEl>
                                        <p:attrNameLst>
                                          <p:attrName>stroke.color</p:attrName>
                                        </p:attrNameLst>
                                      </p:cBhvr>
                                      <p:to>
                                        <a:schemeClr val="tx1"/>
                                      </p:to>
                                    </p:animClr>
                                    <p:set>
                                      <p:cBhvr>
                                        <p:cTn id="107" dur="2000" fill="hold"/>
                                        <p:tgtEl>
                                          <p:spTgt spid="344"/>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2000" fill="hold"/>
                                        <p:tgtEl>
                                          <p:spTgt spid="352"/>
                                        </p:tgtEl>
                                        <p:attrNameLst>
                                          <p:attrName>stroke.color</p:attrName>
                                        </p:attrNameLst>
                                      </p:cBhvr>
                                      <p:to>
                                        <a:schemeClr val="tx1"/>
                                      </p:to>
                                    </p:animClr>
                                    <p:set>
                                      <p:cBhvr>
                                        <p:cTn id="110" dur="2000" fill="hold"/>
                                        <p:tgtEl>
                                          <p:spTgt spid="352"/>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2000" fill="hold"/>
                                        <p:tgtEl>
                                          <p:spTgt spid="336"/>
                                        </p:tgtEl>
                                        <p:attrNameLst>
                                          <p:attrName>stroke.color</p:attrName>
                                        </p:attrNameLst>
                                      </p:cBhvr>
                                      <p:to>
                                        <a:schemeClr val="tx1"/>
                                      </p:to>
                                    </p:animClr>
                                    <p:set>
                                      <p:cBhvr>
                                        <p:cTn id="113" dur="2000" fill="hold"/>
                                        <p:tgtEl>
                                          <p:spTgt spid="336"/>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2000" fill="hold"/>
                                        <p:tgtEl>
                                          <p:spTgt spid="328"/>
                                        </p:tgtEl>
                                        <p:attrNameLst>
                                          <p:attrName>stroke.color</p:attrName>
                                        </p:attrNameLst>
                                      </p:cBhvr>
                                      <p:to>
                                        <a:schemeClr val="tx1"/>
                                      </p:to>
                                    </p:animClr>
                                    <p:set>
                                      <p:cBhvr>
                                        <p:cTn id="116" dur="2000" fill="hold"/>
                                        <p:tgtEl>
                                          <p:spTgt spid="328"/>
                                        </p:tgtEl>
                                        <p:attrNameLst>
                                          <p:attrName>stroke.on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350"/>
                                        </p:tgtEl>
                                        <p:attrNameLst>
                                          <p:attrName>fillcolor</p:attrName>
                                        </p:attrNameLst>
                                      </p:cBhvr>
                                      <p:to>
                                        <a:srgbClr val="D9D9D9"/>
                                      </p:to>
                                    </p:animClr>
                                    <p:set>
                                      <p:cBhvr>
                                        <p:cTn id="119" dur="2000" fill="hold"/>
                                        <p:tgtEl>
                                          <p:spTgt spid="350"/>
                                        </p:tgtEl>
                                        <p:attrNameLst>
                                          <p:attrName>fill.type</p:attrName>
                                        </p:attrNameLst>
                                      </p:cBhvr>
                                      <p:to>
                                        <p:strVal val="solid"/>
                                      </p:to>
                                    </p:set>
                                    <p:set>
                                      <p:cBhvr>
                                        <p:cTn id="120" dur="2000" fill="hold"/>
                                        <p:tgtEl>
                                          <p:spTgt spid="350"/>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342"/>
                                        </p:tgtEl>
                                        <p:attrNameLst>
                                          <p:attrName>fillcolor</p:attrName>
                                        </p:attrNameLst>
                                      </p:cBhvr>
                                      <p:to>
                                        <a:srgbClr val="D9D9D9"/>
                                      </p:to>
                                    </p:animClr>
                                    <p:set>
                                      <p:cBhvr>
                                        <p:cTn id="123" dur="2000" fill="hold"/>
                                        <p:tgtEl>
                                          <p:spTgt spid="342"/>
                                        </p:tgtEl>
                                        <p:attrNameLst>
                                          <p:attrName>fill.type</p:attrName>
                                        </p:attrNameLst>
                                      </p:cBhvr>
                                      <p:to>
                                        <p:strVal val="solid"/>
                                      </p:to>
                                    </p:set>
                                    <p:set>
                                      <p:cBhvr>
                                        <p:cTn id="124" dur="2000" fill="hold"/>
                                        <p:tgtEl>
                                          <p:spTgt spid="342"/>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334"/>
                                        </p:tgtEl>
                                        <p:attrNameLst>
                                          <p:attrName>fillcolor</p:attrName>
                                        </p:attrNameLst>
                                      </p:cBhvr>
                                      <p:to>
                                        <a:srgbClr val="D9D9D9"/>
                                      </p:to>
                                    </p:animClr>
                                    <p:set>
                                      <p:cBhvr>
                                        <p:cTn id="127" dur="2000" fill="hold"/>
                                        <p:tgtEl>
                                          <p:spTgt spid="334"/>
                                        </p:tgtEl>
                                        <p:attrNameLst>
                                          <p:attrName>fill.type</p:attrName>
                                        </p:attrNameLst>
                                      </p:cBhvr>
                                      <p:to>
                                        <p:strVal val="solid"/>
                                      </p:to>
                                    </p:set>
                                    <p:set>
                                      <p:cBhvr>
                                        <p:cTn id="128" dur="2000" fill="hold"/>
                                        <p:tgtEl>
                                          <p:spTgt spid="334"/>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326"/>
                                        </p:tgtEl>
                                        <p:attrNameLst>
                                          <p:attrName>fillcolor</p:attrName>
                                        </p:attrNameLst>
                                      </p:cBhvr>
                                      <p:to>
                                        <a:srgbClr val="D9D9D9"/>
                                      </p:to>
                                    </p:animClr>
                                    <p:set>
                                      <p:cBhvr>
                                        <p:cTn id="131" dur="2000" fill="hold"/>
                                        <p:tgtEl>
                                          <p:spTgt spid="326"/>
                                        </p:tgtEl>
                                        <p:attrNameLst>
                                          <p:attrName>fill.type</p:attrName>
                                        </p:attrNameLst>
                                      </p:cBhvr>
                                      <p:to>
                                        <p:strVal val="solid"/>
                                      </p:to>
                                    </p:set>
                                    <p:set>
                                      <p:cBhvr>
                                        <p:cTn id="132" dur="2000" fill="hold"/>
                                        <p:tgtEl>
                                          <p:spTgt spid="326"/>
                                        </p:tgtEl>
                                        <p:attrNameLst>
                                          <p:attrName>fill.on</p:attrName>
                                        </p:attrNameLst>
                                      </p:cBhvr>
                                      <p:to>
                                        <p:strVal val="true"/>
                                      </p:to>
                                    </p:set>
                                  </p:childTnLst>
                                </p:cTn>
                              </p:par>
                              <p:par>
                                <p:cTn id="133" presetID="1" presetClass="exit" presetSubtype="0" fill="hold" grpId="0" nodeType="withEffect">
                                  <p:stCondLst>
                                    <p:cond delay="0"/>
                                  </p:stCondLst>
                                  <p:childTnLst>
                                    <p:set>
                                      <p:cBhvr>
                                        <p:cTn id="134" dur="1" fill="hold">
                                          <p:stCondLst>
                                            <p:cond delay="0"/>
                                          </p:stCondLst>
                                        </p:cTn>
                                        <p:tgtEl>
                                          <p:spTgt spid="353"/>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40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310" grpId="0"/>
      <p:bldP spid="318" grpId="0" animBg="1"/>
      <p:bldP spid="326" grpId="0" animBg="1"/>
      <p:bldP spid="327" grpId="0" animBg="1"/>
      <p:bldP spid="334" grpId="0" animBg="1"/>
      <p:bldP spid="335" grpId="0" animBg="1"/>
      <p:bldP spid="342" grpId="0" animBg="1"/>
      <p:bldP spid="343" grpId="0" animBg="1"/>
      <p:bldP spid="350" grpId="0" animBg="1"/>
      <p:bldP spid="351" grpId="0" animBg="1"/>
      <p:bldP spid="353" grpId="0"/>
      <p:bldP spid="353" grpId="1"/>
      <p:bldP spid="382" grpId="0" animBg="1"/>
      <p:bldP spid="354" grpId="0"/>
      <p:bldP spid="3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and Applications</a:t>
            </a:r>
            <a:endParaRPr lang="en-US" dirty="0"/>
          </a:p>
        </p:txBody>
      </p:sp>
      <p:sp>
        <p:nvSpPr>
          <p:cNvPr id="3" name="Content Placeholder 2"/>
          <p:cNvSpPr>
            <a:spLocks noGrp="1"/>
          </p:cNvSpPr>
          <p:nvPr>
            <p:ph idx="1"/>
          </p:nvPr>
        </p:nvSpPr>
        <p:spPr>
          <a:xfrm>
            <a:off x="304800" y="1219200"/>
            <a:ext cx="8610600" cy="5334000"/>
          </a:xfrm>
        </p:spPr>
        <p:txBody>
          <a:bodyPr>
            <a:noAutofit/>
          </a:bodyPr>
          <a:lstStyle/>
          <a:p>
            <a:pPr>
              <a:lnSpc>
                <a:spcPct val="95000"/>
              </a:lnSpc>
            </a:pPr>
            <a:r>
              <a:rPr lang="en-US" b="1" dirty="0" smtClean="0"/>
              <a:t>Low-cost Inter-linked subarrays (LISA)</a:t>
            </a:r>
          </a:p>
          <a:p>
            <a:pPr lvl="1">
              <a:lnSpc>
                <a:spcPct val="95000"/>
              </a:lnSpc>
            </a:pPr>
            <a:r>
              <a:rPr lang="en-US" dirty="0" smtClean="0"/>
              <a:t>Fast bulk data movement b/w subarrays</a:t>
            </a:r>
            <a:endParaRPr lang="en-US" dirty="0"/>
          </a:p>
          <a:p>
            <a:pPr lvl="1">
              <a:lnSpc>
                <a:spcPct val="95000"/>
              </a:lnSpc>
            </a:pPr>
            <a:r>
              <a:rPr lang="en-US" dirty="0">
                <a:solidFill>
                  <a:srgbClr val="064FBA"/>
                </a:solidFill>
              </a:rPr>
              <a:t>Wide datapath via isolation </a:t>
            </a:r>
            <a:r>
              <a:rPr lang="en-US" dirty="0" smtClean="0">
                <a:solidFill>
                  <a:srgbClr val="064FBA"/>
                </a:solidFill>
              </a:rPr>
              <a:t>transistors</a:t>
            </a:r>
            <a:r>
              <a:rPr lang="en-US" dirty="0" smtClean="0"/>
              <a:t>: 0.8% DRAM chip area</a:t>
            </a:r>
          </a:p>
          <a:p>
            <a:pPr lvl="1">
              <a:lnSpc>
                <a:spcPct val="95000"/>
              </a:lnSpc>
            </a:pPr>
            <a:endParaRPr lang="en-US" dirty="0" smtClean="0"/>
          </a:p>
          <a:p>
            <a:pPr lvl="1">
              <a:lnSpc>
                <a:spcPct val="95000"/>
              </a:lnSpc>
            </a:pPr>
            <a:endParaRPr lang="en-US" dirty="0" smtClean="0"/>
          </a:p>
          <a:p>
            <a:pPr lvl="1">
              <a:lnSpc>
                <a:spcPct val="95000"/>
              </a:lnSpc>
            </a:pPr>
            <a:endParaRPr lang="en-US" dirty="0"/>
          </a:p>
          <a:p>
            <a:pPr>
              <a:lnSpc>
                <a:spcPct val="95000"/>
              </a:lnSpc>
            </a:pPr>
            <a:r>
              <a:rPr lang="en-US" dirty="0" smtClean="0">
                <a:latin typeface="+mj-lt"/>
              </a:rPr>
              <a:t>LISA </a:t>
            </a:r>
            <a:r>
              <a:rPr lang="en-US" dirty="0">
                <a:latin typeface="+mj-lt"/>
              </a:rPr>
              <a:t>is a </a:t>
            </a:r>
            <a:r>
              <a:rPr lang="en-US" b="1" dirty="0">
                <a:latin typeface="+mj-lt"/>
              </a:rPr>
              <a:t>versatile substrate </a:t>
            </a:r>
            <a:r>
              <a:rPr lang="en-US" dirty="0">
                <a:latin typeface="+mj-lt"/>
                <a:ea typeface="Cambria Math" panose="02040503050406030204" pitchFamily="18" charset="0"/>
              </a:rPr>
              <a:t>→ </a:t>
            </a:r>
            <a:r>
              <a:rPr lang="en-US" dirty="0">
                <a:latin typeface="+mj-lt"/>
              </a:rPr>
              <a:t>new applications</a:t>
            </a:r>
          </a:p>
          <a:p>
            <a:pPr marL="749300" lvl="1" indent="-292100">
              <a:buFont typeface="+mj-lt"/>
              <a:buAutoNum type="arabicPeriod"/>
            </a:pPr>
            <a:r>
              <a:rPr lang="en-US" dirty="0"/>
              <a:t>Fast </a:t>
            </a:r>
            <a:r>
              <a:rPr lang="en-US" dirty="0" smtClean="0"/>
              <a:t>bulk data copy: </a:t>
            </a:r>
            <a:r>
              <a:rPr lang="en-US" dirty="0" smtClean="0">
                <a:solidFill>
                  <a:schemeClr val="accent3">
                    <a:lumMod val="50000"/>
                  </a:schemeClr>
                </a:solidFill>
              </a:rPr>
              <a:t>Copy latency </a:t>
            </a:r>
            <a:r>
              <a:rPr lang="en-US" dirty="0" smtClean="0">
                <a:solidFill>
                  <a:schemeClr val="accent3">
                    <a:lumMod val="50000"/>
                  </a:schemeClr>
                </a:solidFill>
                <a:latin typeface="Cambria Math" panose="02040503050406030204" pitchFamily="18" charset="0"/>
                <a:ea typeface="Cambria Math" panose="02040503050406030204" pitchFamily="18" charset="0"/>
              </a:rPr>
              <a:t>1.3ms→0.1ms (9x)</a:t>
            </a:r>
            <a:r>
              <a:rPr lang="en-US" dirty="0">
                <a:latin typeface="Cambria Math" panose="02040503050406030204" pitchFamily="18" charset="0"/>
                <a:ea typeface="Cambria Math" panose="02040503050406030204" pitchFamily="18" charset="0"/>
              </a:rPr>
              <a:t/>
            </a:r>
            <a:br>
              <a:rPr lang="en-US" dirty="0">
                <a:latin typeface="Cambria Math" panose="02040503050406030204" pitchFamily="18" charset="0"/>
                <a:ea typeface="Cambria Math" panose="02040503050406030204" pitchFamily="18" charset="0"/>
              </a:rPr>
            </a:br>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66</a:t>
            </a:r>
            <a:r>
              <a:rPr lang="en-US" dirty="0"/>
              <a:t>% sys. performance and 55% </a:t>
            </a:r>
            <a:r>
              <a:rPr lang="en-US" dirty="0" smtClean="0"/>
              <a:t>energy efficiency</a:t>
            </a:r>
          </a:p>
          <a:p>
            <a:pPr marL="749300" lvl="1" indent="-292100">
              <a:buFont typeface="+mj-lt"/>
              <a:buAutoNum type="arabicPeriod"/>
            </a:pPr>
            <a:r>
              <a:rPr lang="en-US" dirty="0" smtClean="0"/>
              <a:t>In-DRAM caching</a:t>
            </a:r>
            <a:r>
              <a:rPr lang="en-US" i="1" dirty="0" smtClean="0"/>
              <a:t>:</a:t>
            </a:r>
            <a:r>
              <a:rPr lang="en-US" dirty="0" smtClean="0"/>
              <a:t> </a:t>
            </a:r>
            <a:r>
              <a:rPr lang="en-US" dirty="0" smtClean="0">
                <a:solidFill>
                  <a:schemeClr val="accent3">
                    <a:lumMod val="50000"/>
                  </a:schemeClr>
                </a:solidFill>
              </a:rPr>
              <a:t>Access latency </a:t>
            </a:r>
            <a:r>
              <a:rPr lang="en-US" dirty="0" smtClean="0">
                <a:solidFill>
                  <a:schemeClr val="accent3">
                    <a:lumMod val="50000"/>
                  </a:schemeClr>
                </a:solidFill>
                <a:latin typeface="Cambria Math" panose="02040503050406030204" pitchFamily="18" charset="0"/>
                <a:ea typeface="Cambria Math" panose="02040503050406030204" pitchFamily="18" charset="0"/>
              </a:rPr>
              <a:t>48ns→21ns (2x)</a:t>
            </a:r>
            <a:r>
              <a:rPr lang="en-US" dirty="0" smtClean="0">
                <a:latin typeface="Cambria Math" panose="02040503050406030204" pitchFamily="18" charset="0"/>
                <a:ea typeface="Cambria Math" panose="02040503050406030204" pitchFamily="18" charset="0"/>
              </a:rPr>
              <a:t/>
            </a:r>
            <a:br>
              <a:rPr lang="en-US" dirty="0" smtClean="0">
                <a:latin typeface="Cambria Math" panose="02040503050406030204" pitchFamily="18" charset="0"/>
                <a:ea typeface="Cambria Math" panose="02040503050406030204" pitchFamily="18" charset="0"/>
              </a:rPr>
            </a:br>
            <a:r>
              <a:rPr lang="en-US" dirty="0">
                <a:latin typeface="Cambria Math" panose="02040503050406030204" pitchFamily="18" charset="0"/>
                <a:ea typeface="Cambria Math" panose="02040503050406030204" pitchFamily="18" charset="0"/>
              </a:rPr>
              <a:t>↑ </a:t>
            </a:r>
            <a:r>
              <a:rPr lang="en-US" dirty="0"/>
              <a:t>5% sys. </a:t>
            </a:r>
            <a:r>
              <a:rPr lang="en-US" dirty="0" smtClean="0"/>
              <a:t>performance</a:t>
            </a:r>
          </a:p>
          <a:p>
            <a:pPr marL="749300" lvl="1" indent="-292100">
              <a:buFont typeface="+mj-lt"/>
              <a:buAutoNum type="arabicPeriod"/>
            </a:pPr>
            <a:r>
              <a:rPr lang="en-US" dirty="0" smtClean="0"/>
              <a:t>Linked precharge: </a:t>
            </a:r>
            <a:r>
              <a:rPr lang="en-US" dirty="0" smtClean="0">
                <a:solidFill>
                  <a:schemeClr val="accent3">
                    <a:lumMod val="50000"/>
                  </a:schemeClr>
                </a:solidFill>
              </a:rPr>
              <a:t>Precharge latency </a:t>
            </a:r>
            <a:r>
              <a:rPr lang="en-US" dirty="0" smtClean="0">
                <a:solidFill>
                  <a:schemeClr val="accent3">
                    <a:lumMod val="50000"/>
                  </a:schemeClr>
                </a:solidFill>
                <a:latin typeface="Cambria Math" panose="02040503050406030204" pitchFamily="18" charset="0"/>
                <a:ea typeface="Cambria Math" panose="02040503050406030204" pitchFamily="18" charset="0"/>
              </a:rPr>
              <a:t>13ns→5ns (2x)</a:t>
            </a:r>
            <a:br>
              <a:rPr lang="en-US" dirty="0" smtClean="0">
                <a:solidFill>
                  <a:schemeClr val="accent3">
                    <a:lumMod val="50000"/>
                  </a:schemeClr>
                </a:solidFill>
                <a:latin typeface="Cambria Math" panose="02040503050406030204" pitchFamily="18" charset="0"/>
                <a:ea typeface="Cambria Math" panose="02040503050406030204" pitchFamily="18" charset="0"/>
              </a:rPr>
            </a:br>
            <a:r>
              <a:rPr lang="en-US" dirty="0">
                <a:latin typeface="Cambria Math" panose="02040503050406030204" pitchFamily="18" charset="0"/>
                <a:ea typeface="Cambria Math" panose="02040503050406030204" pitchFamily="18" charset="0"/>
              </a:rPr>
              <a:t>↑ </a:t>
            </a:r>
            <a:r>
              <a:rPr lang="en-US" dirty="0" smtClean="0"/>
              <a:t>8% </a:t>
            </a:r>
            <a:r>
              <a:rPr lang="en-US" dirty="0"/>
              <a:t>sys. performance</a:t>
            </a:r>
          </a:p>
          <a:p>
            <a:pPr marL="749300" lvl="1" indent="-292100">
              <a:lnSpc>
                <a:spcPct val="95000"/>
              </a:lnSpc>
              <a:buFont typeface="+mj-lt"/>
              <a:buAutoNum type="arabicPeriod"/>
            </a:pPr>
            <a:endParaRPr lang="en-US" dirty="0" smtClean="0"/>
          </a:p>
          <a:p>
            <a:pPr marL="749300" lvl="1" indent="-292100">
              <a:lnSpc>
                <a:spcPct val="95000"/>
              </a:lnSpc>
              <a:buFont typeface="+mj-lt"/>
              <a:buAutoNum type="arabicPeriod"/>
            </a:pPr>
            <a:endParaRPr lang="en-US" sz="2000" dirty="0" smtClean="0"/>
          </a:p>
          <a:p>
            <a:pPr marL="457200" lvl="1" indent="0">
              <a:lnSpc>
                <a:spcPct val="95000"/>
              </a:lnSpc>
              <a:buNone/>
            </a:pPr>
            <a:endParaRPr lang="en-US" sz="2000"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43</a:t>
            </a:fld>
            <a:endParaRPr lang="en-US" dirty="0"/>
          </a:p>
        </p:txBody>
      </p:sp>
      <p:sp>
        <p:nvSpPr>
          <p:cNvPr id="5" name="Rounded Rectangle 4"/>
          <p:cNvSpPr/>
          <p:nvPr/>
        </p:nvSpPr>
        <p:spPr>
          <a:xfrm>
            <a:off x="1219201" y="2586041"/>
            <a:ext cx="3352799" cy="382447"/>
          </a:xfrm>
          <a:prstGeom prst="roundRect">
            <a:avLst>
              <a:gd name="adj" fmla="val 31819"/>
            </a:avLst>
          </a:prstGeom>
          <a:solidFill>
            <a:schemeClr val="accent6">
              <a:lumMod val="40000"/>
              <a:lumOff val="6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a:t>
            </a:r>
            <a:r>
              <a:rPr lang="en-US" sz="2600" b="1" kern="0" dirty="0">
                <a:solidFill>
                  <a:prstClr val="black"/>
                </a:solidFill>
                <a:latin typeface="+mj-lt"/>
              </a:rPr>
              <a:t>1</a:t>
            </a:r>
            <a:endParaRPr kumimoji="0" lang="en-US" sz="2600" b="1" u="none" strike="noStrike" kern="0" cap="none" spc="0" normalizeH="0" baseline="0" noProof="0" dirty="0" smtClean="0">
              <a:ln>
                <a:noFill/>
              </a:ln>
              <a:solidFill>
                <a:prstClr val="black"/>
              </a:solidFill>
              <a:effectLst/>
              <a:uLnTx/>
              <a:uFillTx/>
              <a:latin typeface="+mj-lt"/>
            </a:endParaRPr>
          </a:p>
        </p:txBody>
      </p:sp>
      <p:sp>
        <p:nvSpPr>
          <p:cNvPr id="6" name="Rounded Rectangle 5"/>
          <p:cNvSpPr/>
          <p:nvPr/>
        </p:nvSpPr>
        <p:spPr>
          <a:xfrm>
            <a:off x="1219201" y="3405327"/>
            <a:ext cx="3352800" cy="382447"/>
          </a:xfrm>
          <a:prstGeom prst="roundRect">
            <a:avLst>
              <a:gd name="adj" fmla="val 31819"/>
            </a:avLst>
          </a:prstGeom>
          <a:solidFill>
            <a:schemeClr val="accent6">
              <a:lumMod val="40000"/>
              <a:lumOff val="6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2</a:t>
            </a:r>
          </a:p>
        </p:txBody>
      </p:sp>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277" y="2968488"/>
            <a:ext cx="471466" cy="460154"/>
          </a:xfrm>
          <a:prstGeom prst="rect">
            <a:avLst/>
          </a:prstGeom>
          <a:ln>
            <a:noFill/>
          </a:ln>
        </p:spPr>
      </p:pic>
      <p:grpSp>
        <p:nvGrpSpPr>
          <p:cNvPr id="143" name="Group 142"/>
          <p:cNvGrpSpPr/>
          <p:nvPr/>
        </p:nvGrpSpPr>
        <p:grpSpPr>
          <a:xfrm>
            <a:off x="4191000" y="2948683"/>
            <a:ext cx="85725" cy="452684"/>
            <a:chOff x="4191000" y="2968488"/>
            <a:chExt cx="85725" cy="452684"/>
          </a:xfrm>
        </p:grpSpPr>
        <p:cxnSp>
          <p:nvCxnSpPr>
            <p:cNvPr id="129" name="Straight Connector 128"/>
            <p:cNvCxnSpPr/>
            <p:nvPr/>
          </p:nvCxnSpPr>
          <p:spPr>
            <a:xfrm>
              <a:off x="4276725" y="2968488"/>
              <a:ext cx="0" cy="141309"/>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276725" y="3269320"/>
              <a:ext cx="0" cy="151852"/>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191000" y="3101045"/>
              <a:ext cx="85725" cy="167918"/>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3658419" y="2948683"/>
            <a:ext cx="85725" cy="452684"/>
            <a:chOff x="4191000" y="2968488"/>
            <a:chExt cx="85725" cy="452684"/>
          </a:xfrm>
        </p:grpSpPr>
        <p:cxnSp>
          <p:nvCxnSpPr>
            <p:cNvPr id="145" name="Straight Connector 144"/>
            <p:cNvCxnSpPr/>
            <p:nvPr/>
          </p:nvCxnSpPr>
          <p:spPr>
            <a:xfrm>
              <a:off x="4276725" y="2968488"/>
              <a:ext cx="0" cy="141309"/>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276725" y="3269320"/>
              <a:ext cx="0" cy="151852"/>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191000" y="3101045"/>
              <a:ext cx="85725" cy="167918"/>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3125838" y="2948683"/>
            <a:ext cx="85725" cy="452684"/>
            <a:chOff x="4191000" y="2968488"/>
            <a:chExt cx="85725" cy="452684"/>
          </a:xfrm>
        </p:grpSpPr>
        <p:cxnSp>
          <p:nvCxnSpPr>
            <p:cNvPr id="149" name="Straight Connector 148"/>
            <p:cNvCxnSpPr/>
            <p:nvPr/>
          </p:nvCxnSpPr>
          <p:spPr>
            <a:xfrm>
              <a:off x="4276725" y="2968488"/>
              <a:ext cx="0" cy="141309"/>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276725" y="3269320"/>
              <a:ext cx="0" cy="151852"/>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191000" y="3101045"/>
              <a:ext cx="85725" cy="167918"/>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2593257" y="2948683"/>
            <a:ext cx="85725" cy="452684"/>
            <a:chOff x="4191000" y="2968488"/>
            <a:chExt cx="85725" cy="452684"/>
          </a:xfrm>
        </p:grpSpPr>
        <p:cxnSp>
          <p:nvCxnSpPr>
            <p:cNvPr id="153" name="Straight Connector 152"/>
            <p:cNvCxnSpPr/>
            <p:nvPr/>
          </p:nvCxnSpPr>
          <p:spPr>
            <a:xfrm>
              <a:off x="4276725" y="2968488"/>
              <a:ext cx="0" cy="141309"/>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276725" y="3269320"/>
              <a:ext cx="0" cy="151852"/>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191000" y="3101045"/>
              <a:ext cx="85725" cy="167918"/>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2060676" y="2948683"/>
            <a:ext cx="85725" cy="452684"/>
            <a:chOff x="4191000" y="2968488"/>
            <a:chExt cx="85725" cy="452684"/>
          </a:xfrm>
        </p:grpSpPr>
        <p:cxnSp>
          <p:nvCxnSpPr>
            <p:cNvPr id="157" name="Straight Connector 156"/>
            <p:cNvCxnSpPr/>
            <p:nvPr/>
          </p:nvCxnSpPr>
          <p:spPr>
            <a:xfrm>
              <a:off x="4276725" y="2968488"/>
              <a:ext cx="0" cy="141309"/>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276725" y="3269320"/>
              <a:ext cx="0" cy="151852"/>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191000" y="3101045"/>
              <a:ext cx="85725" cy="167918"/>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1528095" y="2948683"/>
            <a:ext cx="85725" cy="452684"/>
            <a:chOff x="4191000" y="2968488"/>
            <a:chExt cx="85725" cy="452684"/>
          </a:xfrm>
        </p:grpSpPr>
        <p:cxnSp>
          <p:nvCxnSpPr>
            <p:cNvPr id="161" name="Straight Connector 160"/>
            <p:cNvCxnSpPr/>
            <p:nvPr/>
          </p:nvCxnSpPr>
          <p:spPr>
            <a:xfrm>
              <a:off x="4276725" y="2968488"/>
              <a:ext cx="0" cy="141309"/>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276725" y="3269320"/>
              <a:ext cx="0" cy="151852"/>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191000" y="3101045"/>
              <a:ext cx="85725" cy="167918"/>
            </a:xfrm>
            <a:prstGeom prst="line">
              <a:avLst/>
            </a:prstGeom>
            <a:ln w="38100" cap="rnd">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169" name="Straight Connector 168"/>
          <p:cNvCxnSpPr/>
          <p:nvPr/>
        </p:nvCxnSpPr>
        <p:spPr>
          <a:xfrm flipV="1">
            <a:off x="5295167" y="2586041"/>
            <a:ext cx="0" cy="362642"/>
          </a:xfrm>
          <a:prstGeom prst="line">
            <a:avLst/>
          </a:prstGeom>
          <a:ln w="47625" cap="rnd">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5294434" y="3401367"/>
            <a:ext cx="0" cy="362642"/>
          </a:xfrm>
          <a:prstGeom prst="line">
            <a:avLst/>
          </a:prstGeom>
          <a:ln w="47625" cap="rnd">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5157274" y="3513454"/>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2" name="Oval 171"/>
          <p:cNvSpPr>
            <a:spLocks noChangeAspect="1"/>
          </p:cNvSpPr>
          <p:nvPr/>
        </p:nvSpPr>
        <p:spPr>
          <a:xfrm>
            <a:off x="5157274" y="2562276"/>
            <a:ext cx="274320" cy="27432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Tree>
    <p:extLst>
      <p:ext uri="{BB962C8B-B14F-4D97-AF65-F5344CB8AC3E}">
        <p14:creationId xmlns:p14="http://schemas.microsoft.com/office/powerpoint/2010/main" val="33661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Low-Cost Inter-Linked Subarrays (LISA</a:t>
            </a:r>
            <a:r>
              <a:rPr lang="en-US" dirty="0" smtClean="0"/>
              <a:t>)</a:t>
            </a:r>
            <a:endParaRPr lang="en-US" dirty="0"/>
          </a:p>
        </p:txBody>
      </p:sp>
      <p:sp>
        <p:nvSpPr>
          <p:cNvPr id="4" name="Slide Number Placeholder 3"/>
          <p:cNvSpPr>
            <a:spLocks noGrp="1"/>
          </p:cNvSpPr>
          <p:nvPr>
            <p:ph type="sldNum" sz="quarter" idx="12"/>
          </p:nvPr>
        </p:nvSpPr>
        <p:spPr/>
        <p:txBody>
          <a:bodyPr/>
          <a:lstStyle/>
          <a:p>
            <a:fld id="{60FA9731-D602-4864-82A5-317E6B9ED525}" type="slidenum">
              <a:rPr lang="en-US" smtClean="0">
                <a:solidFill>
                  <a:prstClr val="black">
                    <a:tint val="75000"/>
                  </a:prstClr>
                </a:solidFill>
              </a:rPr>
              <a:pPr/>
              <a:t>44</a:t>
            </a:fld>
            <a:endParaRPr lang="en-US">
              <a:solidFill>
                <a:prstClr val="black">
                  <a:tint val="75000"/>
                </a:prstClr>
              </a:solidFill>
            </a:endParaRPr>
          </a:p>
        </p:txBody>
      </p:sp>
      <p:grpSp>
        <p:nvGrpSpPr>
          <p:cNvPr id="5" name="Bank"/>
          <p:cNvGrpSpPr/>
          <p:nvPr/>
        </p:nvGrpSpPr>
        <p:grpSpPr>
          <a:xfrm>
            <a:off x="1905001" y="1521900"/>
            <a:ext cx="5427716" cy="4188769"/>
            <a:chOff x="2971110" y="1358393"/>
            <a:chExt cx="3626503" cy="4675497"/>
          </a:xfrm>
        </p:grpSpPr>
        <p:sp>
          <p:nvSpPr>
            <p:cNvPr id="6" name="Rounded Rectangle 5"/>
            <p:cNvSpPr/>
            <p:nvPr/>
          </p:nvSpPr>
          <p:spPr>
            <a:xfrm>
              <a:off x="2971110" y="1403092"/>
              <a:ext cx="307336" cy="1571682"/>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prstClr val="black"/>
                  </a:solidFill>
                  <a:latin typeface="Tw Cen MT" panose="020B0602020104020603" pitchFamily="34" charset="0"/>
                </a:rPr>
                <a:t>Row Decoder</a:t>
              </a:r>
            </a:p>
          </p:txBody>
        </p:sp>
        <p:cxnSp>
          <p:nvCxnSpPr>
            <p:cNvPr id="7" name="Straight Connector 6"/>
            <p:cNvCxnSpPr/>
            <p:nvPr/>
          </p:nvCxnSpPr>
          <p:spPr>
            <a:xfrm>
              <a:off x="3929556" y="1358394"/>
              <a:ext cx="0" cy="1550217"/>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40171" y="1359474"/>
              <a:ext cx="0" cy="1550217"/>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53507" y="1358393"/>
              <a:ext cx="0" cy="1550217"/>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66841" y="1358393"/>
              <a:ext cx="0" cy="1550217"/>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363502" y="3026422"/>
              <a:ext cx="719998" cy="673762"/>
              <a:chOff x="6161131" y="2926688"/>
              <a:chExt cx="719998" cy="673762"/>
            </a:xfrm>
          </p:grpSpPr>
          <p:sp>
            <p:nvSpPr>
              <p:cNvPr id="138" name="Rounded Rectangle 137"/>
              <p:cNvSpPr/>
              <p:nvPr/>
            </p:nvSpPr>
            <p:spPr>
              <a:xfrm>
                <a:off x="6161131" y="2926688"/>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nvGrpSpPr>
              <p:cNvPr id="139" name="Group 138"/>
              <p:cNvGrpSpPr/>
              <p:nvPr/>
            </p:nvGrpSpPr>
            <p:grpSpPr>
              <a:xfrm>
                <a:off x="6317796" y="2963302"/>
                <a:ext cx="410657" cy="595366"/>
                <a:chOff x="6317796" y="2963302"/>
                <a:chExt cx="410657" cy="595366"/>
              </a:xfrm>
            </p:grpSpPr>
            <p:sp>
              <p:nvSpPr>
                <p:cNvPr id="140" name="Rounded Rectangle 139"/>
                <p:cNvSpPr/>
                <p:nvPr/>
              </p:nvSpPr>
              <p:spPr>
                <a:xfrm>
                  <a:off x="6409609" y="2963302"/>
                  <a:ext cx="228299" cy="297683"/>
                </a:xfrm>
                <a:prstGeom prst="round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S</a:t>
                  </a:r>
                </a:p>
              </p:txBody>
            </p:sp>
            <p:sp>
              <p:nvSpPr>
                <p:cNvPr id="141" name="Rounded Rectangle 140"/>
                <p:cNvSpPr/>
                <p:nvPr/>
              </p:nvSpPr>
              <p:spPr>
                <a:xfrm>
                  <a:off x="6409609" y="3260985"/>
                  <a:ext cx="228299" cy="297683"/>
                </a:xfrm>
                <a:prstGeom prst="round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P</a:t>
                  </a:r>
                </a:p>
              </p:txBody>
            </p:sp>
            <p:cxnSp>
              <p:nvCxnSpPr>
                <p:cNvPr id="142" name="Straight Connector 141"/>
                <p:cNvCxnSpPr>
                  <a:stCxn id="141" idx="1"/>
                </p:cNvCxnSpPr>
                <p:nvPr/>
              </p:nvCxnSpPr>
              <p:spPr>
                <a:xfrm flipH="1" flipV="1">
                  <a:off x="6317796"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6636640"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6636640"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6322305"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p:cNvCxnSpPr/>
            <p:nvPr/>
          </p:nvCxnSpPr>
          <p:spPr>
            <a:xfrm>
              <a:off x="3520167" y="1476205"/>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172777" y="3026422"/>
              <a:ext cx="719998" cy="673762"/>
              <a:chOff x="6161131" y="2926688"/>
              <a:chExt cx="719998" cy="673762"/>
            </a:xfrm>
          </p:grpSpPr>
          <p:sp>
            <p:nvSpPr>
              <p:cNvPr id="130" name="Rounded Rectangle 129"/>
              <p:cNvSpPr/>
              <p:nvPr/>
            </p:nvSpPr>
            <p:spPr>
              <a:xfrm>
                <a:off x="6161131" y="2926688"/>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nvGrpSpPr>
              <p:cNvPr id="131" name="Group 130"/>
              <p:cNvGrpSpPr/>
              <p:nvPr/>
            </p:nvGrpSpPr>
            <p:grpSpPr>
              <a:xfrm>
                <a:off x="6317796" y="2963302"/>
                <a:ext cx="410657" cy="595366"/>
                <a:chOff x="6317796" y="2963302"/>
                <a:chExt cx="410657" cy="595366"/>
              </a:xfrm>
            </p:grpSpPr>
            <p:sp>
              <p:nvSpPr>
                <p:cNvPr id="132" name="Rounded Rectangle 131"/>
                <p:cNvSpPr/>
                <p:nvPr/>
              </p:nvSpPr>
              <p:spPr>
                <a:xfrm>
                  <a:off x="6409609" y="2963302"/>
                  <a:ext cx="228299" cy="297683"/>
                </a:xfrm>
                <a:prstGeom prst="round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S</a:t>
                  </a:r>
                </a:p>
              </p:txBody>
            </p:sp>
            <p:sp>
              <p:nvSpPr>
                <p:cNvPr id="133" name="Rounded Rectangle 132"/>
                <p:cNvSpPr/>
                <p:nvPr/>
              </p:nvSpPr>
              <p:spPr>
                <a:xfrm>
                  <a:off x="6409609" y="3260985"/>
                  <a:ext cx="228299" cy="297683"/>
                </a:xfrm>
                <a:prstGeom prst="round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P</a:t>
                  </a:r>
                </a:p>
              </p:txBody>
            </p:sp>
            <p:cxnSp>
              <p:nvCxnSpPr>
                <p:cNvPr id="134" name="Straight Connector 133"/>
                <p:cNvCxnSpPr>
                  <a:stCxn id="133" idx="1"/>
                </p:cNvCxnSpPr>
                <p:nvPr/>
              </p:nvCxnSpPr>
              <p:spPr>
                <a:xfrm flipH="1" flipV="1">
                  <a:off x="6317796"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6636640"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6636640"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6322305"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4990174" y="3023838"/>
              <a:ext cx="719998" cy="673762"/>
              <a:chOff x="6161131" y="2926688"/>
              <a:chExt cx="719998" cy="673762"/>
            </a:xfrm>
          </p:grpSpPr>
          <p:sp>
            <p:nvSpPr>
              <p:cNvPr id="122" name="Rounded Rectangle 121"/>
              <p:cNvSpPr/>
              <p:nvPr/>
            </p:nvSpPr>
            <p:spPr>
              <a:xfrm>
                <a:off x="6161131" y="2926688"/>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nvGrpSpPr>
              <p:cNvPr id="123" name="Group 122"/>
              <p:cNvGrpSpPr/>
              <p:nvPr/>
            </p:nvGrpSpPr>
            <p:grpSpPr>
              <a:xfrm>
                <a:off x="6317796" y="2963302"/>
                <a:ext cx="410657" cy="595366"/>
                <a:chOff x="6317796" y="2963302"/>
                <a:chExt cx="410657" cy="595366"/>
              </a:xfrm>
            </p:grpSpPr>
            <p:sp>
              <p:nvSpPr>
                <p:cNvPr id="124" name="Rounded Rectangle 123"/>
                <p:cNvSpPr/>
                <p:nvPr/>
              </p:nvSpPr>
              <p:spPr>
                <a:xfrm>
                  <a:off x="6409609" y="2963302"/>
                  <a:ext cx="228299" cy="297683"/>
                </a:xfrm>
                <a:prstGeom prst="round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S</a:t>
                  </a:r>
                </a:p>
              </p:txBody>
            </p:sp>
            <p:sp>
              <p:nvSpPr>
                <p:cNvPr id="125" name="Rounded Rectangle 124"/>
                <p:cNvSpPr/>
                <p:nvPr/>
              </p:nvSpPr>
              <p:spPr>
                <a:xfrm>
                  <a:off x="6409609" y="3260985"/>
                  <a:ext cx="228299" cy="297683"/>
                </a:xfrm>
                <a:prstGeom prst="round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P</a:t>
                  </a:r>
                </a:p>
              </p:txBody>
            </p:sp>
            <p:cxnSp>
              <p:nvCxnSpPr>
                <p:cNvPr id="126" name="Straight Connector 125"/>
                <p:cNvCxnSpPr>
                  <a:stCxn id="125" idx="1"/>
                </p:cNvCxnSpPr>
                <p:nvPr/>
              </p:nvCxnSpPr>
              <p:spPr>
                <a:xfrm flipH="1" flipV="1">
                  <a:off x="6317796"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6636640"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6636640"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6322305"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5806493" y="3021254"/>
              <a:ext cx="719998" cy="673762"/>
              <a:chOff x="6161131" y="2926688"/>
              <a:chExt cx="719998" cy="673762"/>
            </a:xfrm>
          </p:grpSpPr>
          <p:sp>
            <p:nvSpPr>
              <p:cNvPr id="114" name="Rounded Rectangle 113"/>
              <p:cNvSpPr/>
              <p:nvPr/>
            </p:nvSpPr>
            <p:spPr>
              <a:xfrm>
                <a:off x="6161131" y="2926688"/>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nvGrpSpPr>
              <p:cNvPr id="115" name="Group 114"/>
              <p:cNvGrpSpPr/>
              <p:nvPr/>
            </p:nvGrpSpPr>
            <p:grpSpPr>
              <a:xfrm>
                <a:off x="6317796" y="2963302"/>
                <a:ext cx="410657" cy="595366"/>
                <a:chOff x="6317796" y="2963302"/>
                <a:chExt cx="410657" cy="595366"/>
              </a:xfrm>
            </p:grpSpPr>
            <p:sp>
              <p:nvSpPr>
                <p:cNvPr id="116" name="Rounded Rectangle 115"/>
                <p:cNvSpPr/>
                <p:nvPr/>
              </p:nvSpPr>
              <p:spPr>
                <a:xfrm>
                  <a:off x="6409609" y="2963302"/>
                  <a:ext cx="228299" cy="297683"/>
                </a:xfrm>
                <a:prstGeom prst="round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S</a:t>
                  </a:r>
                </a:p>
              </p:txBody>
            </p:sp>
            <p:sp>
              <p:nvSpPr>
                <p:cNvPr id="117" name="Rounded Rectangle 116"/>
                <p:cNvSpPr/>
                <p:nvPr/>
              </p:nvSpPr>
              <p:spPr>
                <a:xfrm>
                  <a:off x="6409609" y="3260985"/>
                  <a:ext cx="228299" cy="297683"/>
                </a:xfrm>
                <a:prstGeom prst="round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w Cen MT" panose="020B0602020104020603" pitchFamily="34" charset="0"/>
                    </a:rPr>
                    <a:t>P</a:t>
                  </a:r>
                </a:p>
              </p:txBody>
            </p:sp>
            <p:cxnSp>
              <p:nvCxnSpPr>
                <p:cNvPr id="118" name="Straight Connector 117"/>
                <p:cNvCxnSpPr>
                  <a:stCxn id="117" idx="1"/>
                </p:cNvCxnSpPr>
                <p:nvPr/>
              </p:nvCxnSpPr>
              <p:spPr>
                <a:xfrm flipH="1" flipV="1">
                  <a:off x="6317796"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6636640" y="3409516"/>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6636640"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6322305" y="3106560"/>
                  <a:ext cx="91813" cy="311"/>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16" name="Straight Connector 15"/>
            <p:cNvCxnSpPr/>
            <p:nvPr/>
          </p:nvCxnSpPr>
          <p:spPr>
            <a:xfrm>
              <a:off x="4333503" y="1476205"/>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46839" y="1476205"/>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60175" y="1476205"/>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273150" y="1467088"/>
              <a:ext cx="3324463" cy="1441523"/>
              <a:chOff x="4221779" y="3889550"/>
              <a:chExt cx="3324463" cy="1441523"/>
            </a:xfrm>
            <a:solidFill>
              <a:schemeClr val="bg1">
                <a:lumMod val="85000"/>
              </a:schemeClr>
            </a:solidFill>
          </p:grpSpPr>
          <p:grpSp>
            <p:nvGrpSpPr>
              <p:cNvPr id="74" name="Group 73"/>
              <p:cNvGrpSpPr/>
              <p:nvPr/>
            </p:nvGrpSpPr>
            <p:grpSpPr>
              <a:xfrm>
                <a:off x="4221779" y="3889550"/>
                <a:ext cx="3324463" cy="313330"/>
                <a:chOff x="4173617" y="3889550"/>
                <a:chExt cx="3324463" cy="313330"/>
              </a:xfrm>
              <a:grpFill/>
            </p:grpSpPr>
            <p:cxnSp>
              <p:nvCxnSpPr>
                <p:cNvPr id="105" name="Straight Connector 104"/>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7" name="Oval 106"/>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8" name="Oval 107"/>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9" name="Oval 108"/>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10" name="Oval 109"/>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11" name="Oval 110"/>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12" name="Oval 111"/>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13" name="Oval 112"/>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75" name="Group 74"/>
              <p:cNvGrpSpPr/>
              <p:nvPr/>
            </p:nvGrpSpPr>
            <p:grpSpPr>
              <a:xfrm>
                <a:off x="4221779" y="4265614"/>
                <a:ext cx="3324463" cy="313330"/>
                <a:chOff x="4173617" y="3889550"/>
                <a:chExt cx="3324463" cy="313330"/>
              </a:xfrm>
              <a:grpFill/>
            </p:grpSpPr>
            <p:cxnSp>
              <p:nvCxnSpPr>
                <p:cNvPr id="96" name="Straight Connector 95"/>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8" name="Oval 97"/>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9" name="Oval 98"/>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0" name="Oval 99"/>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1" name="Oval 100"/>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2" name="Oval 101"/>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3" name="Oval 102"/>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104" name="Oval 103"/>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76" name="Group 75"/>
              <p:cNvGrpSpPr/>
              <p:nvPr/>
            </p:nvGrpSpPr>
            <p:grpSpPr>
              <a:xfrm>
                <a:off x="4221779" y="4641678"/>
                <a:ext cx="3324463" cy="313330"/>
                <a:chOff x="4173617" y="3889550"/>
                <a:chExt cx="3324463" cy="313330"/>
              </a:xfrm>
              <a:grpFill/>
            </p:grpSpPr>
            <p:cxnSp>
              <p:nvCxnSpPr>
                <p:cNvPr id="87" name="Straight Connector 86"/>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9" name="Oval 88"/>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0" name="Oval 89"/>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1" name="Oval 90"/>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2" name="Oval 91"/>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3" name="Oval 92"/>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4" name="Oval 93"/>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95" name="Oval 94"/>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77" name="Group 76"/>
              <p:cNvGrpSpPr/>
              <p:nvPr/>
            </p:nvGrpSpPr>
            <p:grpSpPr>
              <a:xfrm>
                <a:off x="4221779" y="5017743"/>
                <a:ext cx="3324463" cy="313330"/>
                <a:chOff x="4173617" y="3889550"/>
                <a:chExt cx="3324463" cy="313330"/>
              </a:xfrm>
              <a:grpFill/>
            </p:grpSpPr>
            <p:cxnSp>
              <p:nvCxnSpPr>
                <p:cNvPr id="78" name="Straight Connector 77"/>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0" name="Oval 79"/>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1" name="Oval 80"/>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2" name="Oval 81"/>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3" name="Oval 82"/>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4" name="Oval 83"/>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5" name="Oval 84"/>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86" name="Oval 85"/>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sp>
          <p:nvSpPr>
            <p:cNvPr id="20" name="Rounded Rectangle 19"/>
            <p:cNvSpPr/>
            <p:nvPr/>
          </p:nvSpPr>
          <p:spPr>
            <a:xfrm>
              <a:off x="2971110" y="3736798"/>
              <a:ext cx="307336" cy="1571682"/>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solidFill>
                  <a:prstClr val="black"/>
                </a:solidFill>
                <a:latin typeface="Tw Cen MT" panose="020B0602020104020603" pitchFamily="34" charset="0"/>
              </a:endParaRPr>
            </a:p>
          </p:txBody>
        </p:sp>
        <p:cxnSp>
          <p:nvCxnSpPr>
            <p:cNvPr id="21" name="Straight Connector 20"/>
            <p:cNvCxnSpPr/>
            <p:nvPr/>
          </p:nvCxnSpPr>
          <p:spPr>
            <a:xfrm>
              <a:off x="3929556" y="3138209"/>
              <a:ext cx="0" cy="2104108"/>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40171" y="3138209"/>
              <a:ext cx="0" cy="2105188"/>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53507" y="3138209"/>
              <a:ext cx="0" cy="2104107"/>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66841" y="3138209"/>
              <a:ext cx="0" cy="2104107"/>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20167" y="3809911"/>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33503" y="3809911"/>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46839" y="3809911"/>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60175" y="3809911"/>
              <a:ext cx="0" cy="2109679"/>
            </a:xfrm>
            <a:prstGeom prst="line">
              <a:avLst/>
            </a:prstGeom>
            <a:solidFill>
              <a:schemeClr val="bg1">
                <a:lumMod val="85000"/>
              </a:schemeClr>
            </a:solid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273150" y="3800794"/>
              <a:ext cx="3324463" cy="1441523"/>
              <a:chOff x="4221779" y="3889550"/>
              <a:chExt cx="3324463" cy="1441523"/>
            </a:xfrm>
            <a:solidFill>
              <a:schemeClr val="bg1">
                <a:lumMod val="85000"/>
              </a:schemeClr>
            </a:solidFill>
          </p:grpSpPr>
          <p:grpSp>
            <p:nvGrpSpPr>
              <p:cNvPr id="34" name="Group 33"/>
              <p:cNvGrpSpPr/>
              <p:nvPr/>
            </p:nvGrpSpPr>
            <p:grpSpPr>
              <a:xfrm>
                <a:off x="4221779" y="3889550"/>
                <a:ext cx="3324463" cy="313330"/>
                <a:chOff x="4173617" y="3889550"/>
                <a:chExt cx="3324463" cy="313330"/>
              </a:xfrm>
              <a:grpFill/>
            </p:grpSpPr>
            <p:cxnSp>
              <p:nvCxnSpPr>
                <p:cNvPr id="65" name="Straight Connector 64"/>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7" name="Oval 66"/>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8" name="Oval 67"/>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9" name="Oval 68"/>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70" name="Oval 69"/>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71" name="Oval 70"/>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72" name="Oval 71"/>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73" name="Oval 72"/>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35" name="Group 34"/>
              <p:cNvGrpSpPr/>
              <p:nvPr/>
            </p:nvGrpSpPr>
            <p:grpSpPr>
              <a:xfrm>
                <a:off x="4221779" y="4265614"/>
                <a:ext cx="3324463" cy="313330"/>
                <a:chOff x="4173617" y="3889550"/>
                <a:chExt cx="3324463" cy="313330"/>
              </a:xfrm>
              <a:grpFill/>
            </p:grpSpPr>
            <p:cxnSp>
              <p:nvCxnSpPr>
                <p:cNvPr id="56" name="Straight Connector 55"/>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8" name="Oval 57"/>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9" name="Oval 58"/>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0" name="Oval 59"/>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1" name="Oval 60"/>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2" name="Oval 61"/>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3" name="Oval 62"/>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64" name="Oval 63"/>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36" name="Group 35"/>
              <p:cNvGrpSpPr/>
              <p:nvPr/>
            </p:nvGrpSpPr>
            <p:grpSpPr>
              <a:xfrm>
                <a:off x="4221779" y="4641678"/>
                <a:ext cx="3324463" cy="313330"/>
                <a:chOff x="4173617" y="3889550"/>
                <a:chExt cx="3324463" cy="313330"/>
              </a:xfrm>
              <a:grpFill/>
            </p:grpSpPr>
            <p:cxnSp>
              <p:nvCxnSpPr>
                <p:cNvPr id="47" name="Straight Connector 46"/>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9" name="Oval 48"/>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0" name="Oval 49"/>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1" name="Oval 50"/>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2" name="Oval 51"/>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3" name="Oval 52"/>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4" name="Oval 53"/>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55" name="Oval 54"/>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37" name="Group 36"/>
              <p:cNvGrpSpPr/>
              <p:nvPr/>
            </p:nvGrpSpPr>
            <p:grpSpPr>
              <a:xfrm>
                <a:off x="4221779" y="5017743"/>
                <a:ext cx="3324463" cy="313330"/>
                <a:chOff x="4173617" y="3889550"/>
                <a:chExt cx="3324463" cy="313330"/>
              </a:xfrm>
              <a:grpFill/>
            </p:grpSpPr>
            <p:cxnSp>
              <p:nvCxnSpPr>
                <p:cNvPr id="38" name="Straight Connector 37"/>
                <p:cNvCxnSpPr/>
                <p:nvPr/>
              </p:nvCxnSpPr>
              <p:spPr>
                <a:xfrm>
                  <a:off x="4173617" y="4046215"/>
                  <a:ext cx="3324463" cy="0"/>
                </a:xfrm>
                <a:prstGeom prst="line">
                  <a:avLst/>
                </a:prstGeom>
                <a:grpFill/>
                <a:ln w="28575">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26396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0" name="Oval 39"/>
                <p:cNvSpPr/>
                <p:nvPr/>
              </p:nvSpPr>
              <p:spPr>
                <a:xfrm>
                  <a:off x="467063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1" name="Oval 40"/>
                <p:cNvSpPr/>
                <p:nvPr/>
              </p:nvSpPr>
              <p:spPr>
                <a:xfrm>
                  <a:off x="5077305"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2" name="Oval 41"/>
                <p:cNvSpPr/>
                <p:nvPr/>
              </p:nvSpPr>
              <p:spPr>
                <a:xfrm>
                  <a:off x="548397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3" name="Oval 42"/>
                <p:cNvSpPr/>
                <p:nvPr/>
              </p:nvSpPr>
              <p:spPr>
                <a:xfrm>
                  <a:off x="5890641"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4" name="Oval 43"/>
                <p:cNvSpPr/>
                <p:nvPr/>
              </p:nvSpPr>
              <p:spPr>
                <a:xfrm>
                  <a:off x="6297309"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5" name="Oval 44"/>
                <p:cNvSpPr/>
                <p:nvPr/>
              </p:nvSpPr>
              <p:spPr>
                <a:xfrm>
                  <a:off x="6703977"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46" name="Oval 45"/>
                <p:cNvSpPr/>
                <p:nvPr/>
              </p:nvSpPr>
              <p:spPr>
                <a:xfrm>
                  <a:off x="7110643" y="3889550"/>
                  <a:ext cx="313330" cy="31333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sp>
          <p:nvSpPr>
            <p:cNvPr id="30" name="Rounded Rectangle 29"/>
            <p:cNvSpPr/>
            <p:nvPr/>
          </p:nvSpPr>
          <p:spPr>
            <a:xfrm>
              <a:off x="3363502" y="5360128"/>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31" name="Rounded Rectangle 30"/>
            <p:cNvSpPr/>
            <p:nvPr/>
          </p:nvSpPr>
          <p:spPr>
            <a:xfrm>
              <a:off x="4172777" y="5360128"/>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32" name="Rounded Rectangle 31"/>
            <p:cNvSpPr/>
            <p:nvPr/>
          </p:nvSpPr>
          <p:spPr>
            <a:xfrm>
              <a:off x="4990174" y="5357544"/>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sp>
          <p:nvSpPr>
            <p:cNvPr id="33" name="Rounded Rectangle 32"/>
            <p:cNvSpPr/>
            <p:nvPr/>
          </p:nvSpPr>
          <p:spPr>
            <a:xfrm>
              <a:off x="5806493" y="5354960"/>
              <a:ext cx="719998" cy="673762"/>
            </a:xfrm>
            <a:prstGeom prst="round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prstClr val="white"/>
                </a:solidFill>
                <a:latin typeface="Tw Cen MT" panose="020B0602020104020603" pitchFamily="34" charset="0"/>
              </a:endParaRPr>
            </a:p>
          </p:txBody>
        </p:sp>
      </p:grpSp>
      <p:grpSp>
        <p:nvGrpSpPr>
          <p:cNvPr id="184" name="ISO"/>
          <p:cNvGrpSpPr/>
          <p:nvPr/>
        </p:nvGrpSpPr>
        <p:grpSpPr>
          <a:xfrm>
            <a:off x="2357058" y="2718004"/>
            <a:ext cx="4575821" cy="1168196"/>
            <a:chOff x="7302101" y="2649455"/>
            <a:chExt cx="3080864" cy="1303938"/>
          </a:xfrm>
        </p:grpSpPr>
        <p:grpSp>
          <p:nvGrpSpPr>
            <p:cNvPr id="147" name="Group 146"/>
            <p:cNvGrpSpPr/>
            <p:nvPr/>
          </p:nvGrpSpPr>
          <p:grpSpPr>
            <a:xfrm>
              <a:off x="7302101" y="3481781"/>
              <a:ext cx="242892" cy="453629"/>
              <a:chOff x="5829300" y="3346451"/>
              <a:chExt cx="50800" cy="168275"/>
            </a:xfrm>
            <a:noFill/>
          </p:grpSpPr>
          <p:sp>
            <p:nvSpPr>
              <p:cNvPr id="160"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61"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63" name="Group 162"/>
            <p:cNvGrpSpPr/>
            <p:nvPr/>
          </p:nvGrpSpPr>
          <p:grpSpPr>
            <a:xfrm>
              <a:off x="7714078" y="2659292"/>
              <a:ext cx="242892" cy="453629"/>
              <a:chOff x="5829300" y="3346451"/>
              <a:chExt cx="50800" cy="168275"/>
            </a:xfrm>
            <a:noFill/>
          </p:grpSpPr>
          <p:sp>
            <p:nvSpPr>
              <p:cNvPr id="164"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65"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66" name="Group 165"/>
            <p:cNvGrpSpPr/>
            <p:nvPr/>
          </p:nvGrpSpPr>
          <p:grpSpPr>
            <a:xfrm>
              <a:off x="8128726" y="3491552"/>
              <a:ext cx="242892" cy="453629"/>
              <a:chOff x="5829300" y="3346451"/>
              <a:chExt cx="50800" cy="168275"/>
            </a:xfrm>
            <a:noFill/>
          </p:grpSpPr>
          <p:sp>
            <p:nvSpPr>
              <p:cNvPr id="167"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68"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69" name="Group 168"/>
            <p:cNvGrpSpPr/>
            <p:nvPr/>
          </p:nvGrpSpPr>
          <p:grpSpPr>
            <a:xfrm>
              <a:off x="8939422" y="3499764"/>
              <a:ext cx="242892" cy="453629"/>
              <a:chOff x="5829300" y="3346451"/>
              <a:chExt cx="50800" cy="168275"/>
            </a:xfrm>
            <a:noFill/>
          </p:grpSpPr>
          <p:sp>
            <p:nvSpPr>
              <p:cNvPr id="170"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71"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72" name="Group 171"/>
            <p:cNvGrpSpPr/>
            <p:nvPr/>
          </p:nvGrpSpPr>
          <p:grpSpPr>
            <a:xfrm>
              <a:off x="9739482" y="3478593"/>
              <a:ext cx="242892" cy="453629"/>
              <a:chOff x="5829300" y="3346451"/>
              <a:chExt cx="50800" cy="168275"/>
            </a:xfrm>
            <a:noFill/>
          </p:grpSpPr>
          <p:sp>
            <p:nvSpPr>
              <p:cNvPr id="173"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74"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75" name="Group 174"/>
            <p:cNvGrpSpPr/>
            <p:nvPr/>
          </p:nvGrpSpPr>
          <p:grpSpPr>
            <a:xfrm>
              <a:off x="8520562" y="2659292"/>
              <a:ext cx="242892" cy="453629"/>
              <a:chOff x="5829300" y="3346451"/>
              <a:chExt cx="50800" cy="168275"/>
            </a:xfrm>
            <a:noFill/>
          </p:grpSpPr>
          <p:sp>
            <p:nvSpPr>
              <p:cNvPr id="176"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77"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78" name="Group 177"/>
            <p:cNvGrpSpPr/>
            <p:nvPr/>
          </p:nvGrpSpPr>
          <p:grpSpPr>
            <a:xfrm>
              <a:off x="9325746" y="2649455"/>
              <a:ext cx="242892" cy="453629"/>
              <a:chOff x="5829300" y="3346451"/>
              <a:chExt cx="50800" cy="168275"/>
            </a:xfrm>
            <a:noFill/>
          </p:grpSpPr>
          <p:sp>
            <p:nvSpPr>
              <p:cNvPr id="179"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80"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nvGrpSpPr>
            <p:cNvPr id="181" name="Group 180"/>
            <p:cNvGrpSpPr/>
            <p:nvPr/>
          </p:nvGrpSpPr>
          <p:grpSpPr>
            <a:xfrm>
              <a:off x="10140073" y="2657398"/>
              <a:ext cx="242892" cy="453629"/>
              <a:chOff x="5829300" y="3346451"/>
              <a:chExt cx="50800" cy="168275"/>
            </a:xfrm>
            <a:noFill/>
          </p:grpSpPr>
          <p:sp>
            <p:nvSpPr>
              <p:cNvPr id="182" name="Freeform 5"/>
              <p:cNvSpPr>
                <a:spLocks/>
              </p:cNvSpPr>
              <p:nvPr/>
            </p:nvSpPr>
            <p:spPr bwMode="auto">
              <a:xfrm>
                <a:off x="5845175" y="3346451"/>
                <a:ext cx="34925" cy="168275"/>
              </a:xfrm>
              <a:custGeom>
                <a:avLst/>
                <a:gdLst>
                  <a:gd name="T0" fmla="*/ 22 w 22"/>
                  <a:gd name="T1" fmla="*/ 106 h 106"/>
                  <a:gd name="T2" fmla="*/ 22 w 22"/>
                  <a:gd name="T3" fmla="*/ 69 h 106"/>
                  <a:gd name="T4" fmla="*/ 0 w 22"/>
                  <a:gd name="T5" fmla="*/ 69 h 106"/>
                  <a:gd name="T6" fmla="*/ 0 w 22"/>
                  <a:gd name="T7" fmla="*/ 37 h 106"/>
                  <a:gd name="T8" fmla="*/ 22 w 22"/>
                  <a:gd name="T9" fmla="*/ 37 h 106"/>
                  <a:gd name="T10" fmla="*/ 22 w 22"/>
                  <a:gd name="T11" fmla="*/ 0 h 106"/>
                </a:gdLst>
                <a:ahLst/>
                <a:cxnLst>
                  <a:cxn ang="0">
                    <a:pos x="T0" y="T1"/>
                  </a:cxn>
                  <a:cxn ang="0">
                    <a:pos x="T2" y="T3"/>
                  </a:cxn>
                  <a:cxn ang="0">
                    <a:pos x="T4" y="T5"/>
                  </a:cxn>
                  <a:cxn ang="0">
                    <a:pos x="T6" y="T7"/>
                  </a:cxn>
                  <a:cxn ang="0">
                    <a:pos x="T8" y="T9"/>
                  </a:cxn>
                  <a:cxn ang="0">
                    <a:pos x="T10" y="T11"/>
                  </a:cxn>
                </a:cxnLst>
                <a:rect l="0" t="0" r="r" b="b"/>
                <a:pathLst>
                  <a:path w="22" h="106">
                    <a:moveTo>
                      <a:pt x="22" y="106"/>
                    </a:moveTo>
                    <a:lnTo>
                      <a:pt x="22" y="69"/>
                    </a:lnTo>
                    <a:lnTo>
                      <a:pt x="0" y="69"/>
                    </a:lnTo>
                    <a:lnTo>
                      <a:pt x="0" y="37"/>
                    </a:lnTo>
                    <a:lnTo>
                      <a:pt x="22" y="37"/>
                    </a:lnTo>
                    <a:lnTo>
                      <a:pt x="22" y="0"/>
                    </a:lnTo>
                  </a:path>
                </a:pathLst>
              </a:cu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sp>
            <p:nvSpPr>
              <p:cNvPr id="183" name="Line 6"/>
              <p:cNvSpPr>
                <a:spLocks noChangeShapeType="1"/>
              </p:cNvSpPr>
              <p:nvPr/>
            </p:nvSpPr>
            <p:spPr bwMode="auto">
              <a:xfrm>
                <a:off x="5829300" y="3402013"/>
                <a:ext cx="0" cy="57150"/>
              </a:xfrm>
              <a:prstGeom prst="line">
                <a:avLst/>
              </a:prstGeom>
              <a:grpFill/>
              <a:ln w="50800" cap="rnd">
                <a:solidFill>
                  <a:schemeClr val="tx1"/>
                </a:solidFill>
                <a:prstDash val="solid"/>
                <a:round/>
                <a:headEnd/>
                <a:tailEnd/>
              </a:ln>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Tw Cen MT" panose="020B0602020104020603" pitchFamily="34" charset="0"/>
                </a:endParaRPr>
              </a:p>
            </p:txBody>
          </p:sp>
        </p:grpSp>
      </p:grpSp>
      <p:grpSp>
        <p:nvGrpSpPr>
          <p:cNvPr id="151" name="Group 150"/>
          <p:cNvGrpSpPr/>
          <p:nvPr/>
        </p:nvGrpSpPr>
        <p:grpSpPr>
          <a:xfrm>
            <a:off x="256189" y="3752008"/>
            <a:ext cx="1941662" cy="1155394"/>
            <a:chOff x="6071250" y="3583583"/>
            <a:chExt cx="2588882" cy="1540526"/>
          </a:xfrm>
        </p:grpSpPr>
        <p:cxnSp>
          <p:nvCxnSpPr>
            <p:cNvPr id="148" name="Straight Arrow Connector 147"/>
            <p:cNvCxnSpPr/>
            <p:nvPr/>
          </p:nvCxnSpPr>
          <p:spPr>
            <a:xfrm flipV="1">
              <a:off x="6926311" y="3583583"/>
              <a:ext cx="1733821" cy="90362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071250" y="4426482"/>
              <a:ext cx="1823576" cy="697627"/>
            </a:xfrm>
            <a:prstGeom prst="rect">
              <a:avLst/>
            </a:prstGeom>
            <a:noFill/>
          </p:spPr>
          <p:txBody>
            <a:bodyPr wrap="none" rtlCol="0">
              <a:spAutoFit/>
            </a:bodyPr>
            <a:lstStyle/>
            <a:p>
              <a:r>
                <a:rPr lang="en-US" sz="2800" dirty="0">
                  <a:solidFill>
                    <a:prstClr val="black"/>
                  </a:solidFill>
                  <a:latin typeface="Tw Cen MT" panose="020B0602020104020603" pitchFamily="34" charset="0"/>
                </a:rPr>
                <a:t>LISA link</a:t>
              </a:r>
            </a:p>
          </p:txBody>
        </p:sp>
      </p:grpSp>
    </p:spTree>
    <p:extLst>
      <p:ext uri="{BB962C8B-B14F-4D97-AF65-F5344CB8AC3E}">
        <p14:creationId xmlns:p14="http://schemas.microsoft.com/office/powerpoint/2010/main" val="18101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4034" y="2934663"/>
            <a:ext cx="2615265" cy="2615265"/>
          </a:xfrm>
        </p:spPr>
      </p:pic>
      <p:sp>
        <p:nvSpPr>
          <p:cNvPr id="4" name="Slide Number Placeholder 3"/>
          <p:cNvSpPr>
            <a:spLocks noGrp="1"/>
          </p:cNvSpPr>
          <p:nvPr>
            <p:ph type="sldNum" sz="quarter" idx="12"/>
          </p:nvPr>
        </p:nvSpPr>
        <p:spPr/>
        <p:txBody>
          <a:bodyPr/>
          <a:lstStyle/>
          <a:p>
            <a:fld id="{13F32364-6BA0-48AA-B029-3ED2192016FC}" type="slidenum">
              <a:rPr lang="en-US" smtClean="0"/>
              <a:pPr/>
              <a:t>45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9754">
            <a:off x="3181544" y="2080727"/>
            <a:ext cx="2098460" cy="13000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60" y="3105672"/>
            <a:ext cx="1388198" cy="1388198"/>
          </a:xfrm>
          <a:prstGeom prst="rect">
            <a:avLst/>
          </a:prstGeom>
        </p:spPr>
      </p:pic>
    </p:spTree>
    <p:extLst>
      <p:ext uri="{BB962C8B-B14F-4D97-AF65-F5344CB8AC3E}">
        <p14:creationId xmlns:p14="http://schemas.microsoft.com/office/powerpoint/2010/main" val="993586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and Applications</a:t>
            </a:r>
            <a:endParaRPr lang="en-US" dirty="0"/>
          </a:p>
        </p:txBody>
      </p:sp>
      <p:sp>
        <p:nvSpPr>
          <p:cNvPr id="3" name="Content Placeholder 2"/>
          <p:cNvSpPr>
            <a:spLocks noGrp="1"/>
          </p:cNvSpPr>
          <p:nvPr>
            <p:ph idx="1"/>
          </p:nvPr>
        </p:nvSpPr>
        <p:spPr>
          <a:xfrm>
            <a:off x="304800" y="1219200"/>
            <a:ext cx="8610600" cy="5334000"/>
          </a:xfrm>
        </p:spPr>
        <p:txBody>
          <a:bodyPr>
            <a:noAutofit/>
          </a:bodyPr>
          <a:lstStyle/>
          <a:p>
            <a:pPr>
              <a:lnSpc>
                <a:spcPct val="95000"/>
              </a:lnSpc>
            </a:pPr>
            <a:r>
              <a:rPr lang="en-US" b="1" dirty="0" smtClean="0"/>
              <a:t>Low-cost Inter-linked subarrays (LISA)</a:t>
            </a:r>
          </a:p>
          <a:p>
            <a:pPr lvl="1">
              <a:lnSpc>
                <a:spcPct val="95000"/>
              </a:lnSpc>
            </a:pPr>
            <a:r>
              <a:rPr lang="en-US" dirty="0" smtClean="0"/>
              <a:t>Fast bulk data movement b/w subarrays</a:t>
            </a:r>
            <a:endParaRPr lang="en-US" dirty="0"/>
          </a:p>
          <a:p>
            <a:pPr lvl="1">
              <a:lnSpc>
                <a:spcPct val="95000"/>
              </a:lnSpc>
            </a:pPr>
            <a:r>
              <a:rPr lang="en-US" dirty="0">
                <a:solidFill>
                  <a:srgbClr val="064FBA"/>
                </a:solidFill>
              </a:rPr>
              <a:t>Wide datapath via isolation </a:t>
            </a:r>
            <a:r>
              <a:rPr lang="en-US" dirty="0" smtClean="0">
                <a:solidFill>
                  <a:srgbClr val="064FBA"/>
                </a:solidFill>
              </a:rPr>
              <a:t>transistors</a:t>
            </a:r>
            <a:r>
              <a:rPr lang="en-US" dirty="0" smtClean="0"/>
              <a:t>: 0.8% DRAM chip area</a:t>
            </a:r>
          </a:p>
          <a:p>
            <a:pPr lvl="1">
              <a:lnSpc>
                <a:spcPct val="95000"/>
              </a:lnSpc>
            </a:pPr>
            <a:endParaRPr lang="en-US" dirty="0" smtClean="0"/>
          </a:p>
          <a:p>
            <a:pPr lvl="1">
              <a:lnSpc>
                <a:spcPct val="95000"/>
              </a:lnSpc>
            </a:pPr>
            <a:endParaRPr lang="en-US" dirty="0" smtClean="0"/>
          </a:p>
          <a:p>
            <a:pPr lvl="1">
              <a:lnSpc>
                <a:spcPct val="95000"/>
              </a:lnSpc>
            </a:pPr>
            <a:endParaRPr lang="en-US" dirty="0"/>
          </a:p>
          <a:p>
            <a:pPr>
              <a:lnSpc>
                <a:spcPct val="95000"/>
              </a:lnSpc>
            </a:pPr>
            <a:r>
              <a:rPr lang="en-US" dirty="0" smtClean="0">
                <a:latin typeface="+mj-lt"/>
              </a:rPr>
              <a:t>LISA </a:t>
            </a:r>
            <a:r>
              <a:rPr lang="en-US" dirty="0">
                <a:latin typeface="+mj-lt"/>
              </a:rPr>
              <a:t>is a </a:t>
            </a:r>
            <a:r>
              <a:rPr lang="en-US" b="1" dirty="0">
                <a:latin typeface="+mj-lt"/>
              </a:rPr>
              <a:t>versatile substrate </a:t>
            </a:r>
            <a:r>
              <a:rPr lang="en-US" dirty="0">
                <a:latin typeface="+mj-lt"/>
                <a:ea typeface="Cambria Math" panose="02040503050406030204" pitchFamily="18" charset="0"/>
              </a:rPr>
              <a:t>→ </a:t>
            </a:r>
            <a:r>
              <a:rPr lang="en-US" dirty="0">
                <a:latin typeface="+mj-lt"/>
              </a:rPr>
              <a:t>new </a:t>
            </a:r>
            <a:r>
              <a:rPr lang="en-US" dirty="0" smtClean="0">
                <a:latin typeface="+mj-lt"/>
              </a:rPr>
              <a:t>applications</a:t>
            </a:r>
            <a:br>
              <a:rPr lang="en-US" dirty="0" smtClean="0">
                <a:latin typeface="+mj-lt"/>
              </a:rPr>
            </a:br>
            <a:endParaRPr lang="en-US" dirty="0" smtClean="0"/>
          </a:p>
          <a:p>
            <a:pPr marL="749300" lvl="1" indent="-292100">
              <a:lnSpc>
                <a:spcPct val="95000"/>
              </a:lnSpc>
              <a:buFont typeface="+mj-lt"/>
              <a:buAutoNum type="arabicPeriod"/>
            </a:pPr>
            <a:endParaRPr lang="en-US" dirty="0" smtClean="0"/>
          </a:p>
          <a:p>
            <a:pPr marL="749300" lvl="1" indent="-292100">
              <a:lnSpc>
                <a:spcPct val="95000"/>
              </a:lnSpc>
              <a:buFont typeface="+mj-lt"/>
              <a:buAutoNum type="arabicPeriod"/>
            </a:pPr>
            <a:endParaRPr lang="en-US" sz="2000" dirty="0" smtClean="0"/>
          </a:p>
          <a:p>
            <a:pPr marL="457200" lvl="1" indent="0">
              <a:lnSpc>
                <a:spcPct val="95000"/>
              </a:lnSpc>
              <a:buNone/>
            </a:pPr>
            <a:endParaRPr lang="en-US" sz="2000" dirty="0" smtClean="0"/>
          </a:p>
        </p:txBody>
      </p:sp>
      <p:sp>
        <p:nvSpPr>
          <p:cNvPr id="4" name="Slide Number Placeholder 3"/>
          <p:cNvSpPr>
            <a:spLocks noGrp="1"/>
          </p:cNvSpPr>
          <p:nvPr>
            <p:ph type="sldNum" sz="quarter" idx="12"/>
          </p:nvPr>
        </p:nvSpPr>
        <p:spPr/>
        <p:txBody>
          <a:bodyPr/>
          <a:lstStyle/>
          <a:p>
            <a:fld id="{13F32364-6BA0-48AA-B029-3ED2192016FC}" type="slidenum">
              <a:rPr lang="en-US" smtClean="0"/>
              <a:pPr/>
              <a:t>46</a:t>
            </a:fld>
            <a:endParaRPr lang="en-US" dirty="0"/>
          </a:p>
        </p:txBody>
      </p:sp>
      <p:grpSp>
        <p:nvGrpSpPr>
          <p:cNvPr id="7" name="sa"/>
          <p:cNvGrpSpPr/>
          <p:nvPr/>
        </p:nvGrpSpPr>
        <p:grpSpPr>
          <a:xfrm>
            <a:off x="2438401" y="2586041"/>
            <a:ext cx="3352800" cy="1201733"/>
            <a:chOff x="2438401" y="2586041"/>
            <a:chExt cx="3352800" cy="1201733"/>
          </a:xfrm>
        </p:grpSpPr>
        <p:sp>
          <p:nvSpPr>
            <p:cNvPr id="5" name="Rounded Rectangle 4"/>
            <p:cNvSpPr/>
            <p:nvPr/>
          </p:nvSpPr>
          <p:spPr>
            <a:xfrm>
              <a:off x="2438401" y="2586041"/>
              <a:ext cx="3352799"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a:t>
              </a:r>
              <a:r>
                <a:rPr lang="en-US" sz="2600" kern="0" dirty="0">
                  <a:solidFill>
                    <a:prstClr val="black"/>
                  </a:solidFill>
                  <a:latin typeface="+mj-lt"/>
                </a:rPr>
                <a:t>1</a:t>
              </a:r>
              <a:endParaRPr kumimoji="0" lang="en-US" sz="2600" u="none" strike="noStrike" kern="0" cap="none" spc="0" normalizeH="0" baseline="0" noProof="0" dirty="0" smtClean="0">
                <a:ln>
                  <a:noFill/>
                </a:ln>
                <a:solidFill>
                  <a:prstClr val="black"/>
                </a:solidFill>
                <a:effectLst/>
                <a:uLnTx/>
                <a:uFillTx/>
                <a:latin typeface="+mj-lt"/>
              </a:endParaRPr>
            </a:p>
          </p:txBody>
        </p:sp>
        <p:sp>
          <p:nvSpPr>
            <p:cNvPr id="6" name="Rounded Rectangle 5"/>
            <p:cNvSpPr/>
            <p:nvPr/>
          </p:nvSpPr>
          <p:spPr>
            <a:xfrm>
              <a:off x="2438401" y="3405327"/>
              <a:ext cx="3352800"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u="none" strike="noStrike" kern="0" cap="none" spc="0" normalizeH="0" baseline="0" noProof="0" dirty="0" smtClean="0">
                  <a:ln>
                    <a:noFill/>
                  </a:ln>
                  <a:solidFill>
                    <a:prstClr val="black"/>
                  </a:solidFill>
                  <a:effectLst/>
                  <a:uLnTx/>
                  <a:uFillTx/>
                  <a:latin typeface="+mj-lt"/>
                </a:rPr>
                <a:t>Subarray 2</a:t>
              </a:r>
            </a:p>
          </p:txBody>
        </p:sp>
      </p:grpSp>
      <p:grpSp>
        <p:nvGrpSpPr>
          <p:cNvPr id="8" name="iso"/>
          <p:cNvGrpSpPr/>
          <p:nvPr/>
        </p:nvGrpSpPr>
        <p:grpSpPr>
          <a:xfrm>
            <a:off x="2438400" y="2751466"/>
            <a:ext cx="3276600" cy="662351"/>
            <a:chOff x="2438400" y="2751466"/>
            <a:chExt cx="3276600" cy="662351"/>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534" y="2953663"/>
              <a:ext cx="471466" cy="460154"/>
            </a:xfrm>
            <a:prstGeom prst="rect">
              <a:avLst/>
            </a:prstGeom>
            <a:ln>
              <a:noFill/>
            </a:ln>
          </p:spPr>
        </p:pic>
        <p:pic>
          <p:nvPicPr>
            <p:cNvPr id="173" name="Picture 1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601" y="2953663"/>
              <a:ext cx="471466" cy="460154"/>
            </a:xfrm>
            <a:prstGeom prst="rect">
              <a:avLst/>
            </a:prstGeom>
            <a:ln>
              <a:noFill/>
            </a:ln>
          </p:spPr>
        </p:pic>
        <p:pic>
          <p:nvPicPr>
            <p:cNvPr id="174" name="Pictur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333" y="2953663"/>
              <a:ext cx="471466" cy="460154"/>
            </a:xfrm>
            <a:prstGeom prst="rect">
              <a:avLst/>
            </a:prstGeom>
            <a:ln>
              <a:noFill/>
            </a:ln>
          </p:spPr>
        </p:pic>
        <p:pic>
          <p:nvPicPr>
            <p:cNvPr id="175" name="Picture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953663"/>
              <a:ext cx="471466" cy="460154"/>
            </a:xfrm>
            <a:prstGeom prst="rect">
              <a:avLst/>
            </a:prstGeom>
            <a:ln>
              <a:noFill/>
            </a:ln>
          </p:spPr>
        </p:pic>
        <p:sp>
          <p:nvSpPr>
            <p:cNvPr id="176" name="TextBox 175"/>
            <p:cNvSpPr txBox="1"/>
            <p:nvPr/>
          </p:nvSpPr>
          <p:spPr>
            <a:xfrm>
              <a:off x="3753534" y="2751466"/>
              <a:ext cx="646331" cy="646331"/>
            </a:xfrm>
            <a:prstGeom prst="rect">
              <a:avLst/>
            </a:prstGeom>
            <a:noFill/>
          </p:spPr>
          <p:txBody>
            <a:bodyPr wrap="none" rtlCol="0">
              <a:spAutoFit/>
            </a:bodyPr>
            <a:lstStyle/>
            <a:p>
              <a:r>
                <a:rPr lang="en-US" sz="3600" dirty="0" smtClean="0"/>
                <a:t>…</a:t>
              </a:r>
              <a:endParaRPr lang="en-US" sz="3600" dirty="0"/>
            </a:p>
          </p:txBody>
        </p:sp>
      </p:grpSp>
      <p:sp>
        <p:nvSpPr>
          <p:cNvPr id="9" name="app1"/>
          <p:cNvSpPr txBox="1"/>
          <p:nvPr/>
        </p:nvSpPr>
        <p:spPr>
          <a:xfrm>
            <a:off x="633434" y="4195867"/>
            <a:ext cx="8305800" cy="830997"/>
          </a:xfrm>
          <a:prstGeom prst="rect">
            <a:avLst/>
          </a:prstGeom>
          <a:noFill/>
        </p:spPr>
        <p:txBody>
          <a:bodyPr wrap="square" rtlCol="0">
            <a:spAutoFit/>
          </a:bodyPr>
          <a:lstStyle/>
          <a:p>
            <a:pPr marL="0" lvl="1"/>
            <a:r>
              <a:rPr lang="en-US" sz="2400" dirty="0" smtClean="0">
                <a:solidFill>
                  <a:srgbClr val="008F00"/>
                </a:solidFill>
              </a:rPr>
              <a:t>Fast bulk </a:t>
            </a:r>
            <a:r>
              <a:rPr lang="en-US" sz="2400" dirty="0">
                <a:solidFill>
                  <a:srgbClr val="008F00"/>
                </a:solidFill>
              </a:rPr>
              <a:t>data copy</a:t>
            </a:r>
            <a:r>
              <a:rPr lang="en-US" sz="2400" dirty="0"/>
              <a:t>: Copy latency </a:t>
            </a:r>
            <a:r>
              <a:rPr lang="en-US" sz="2400" dirty="0" smtClean="0">
                <a:latin typeface="Cambria Math" panose="02040503050406030204" pitchFamily="18" charset="0"/>
                <a:ea typeface="Cambria Math" panose="02040503050406030204" pitchFamily="18" charset="0"/>
              </a:rPr>
              <a:t>1.363ms</a:t>
            </a:r>
            <a:r>
              <a:rPr lang="en-US" sz="2400" dirty="0">
                <a:latin typeface="Cambria Math" panose="02040503050406030204" pitchFamily="18" charset="0"/>
                <a:ea typeface="Cambria Math" panose="02040503050406030204" pitchFamily="18" charset="0"/>
              </a:rPr>
              <a:t>→</a:t>
            </a:r>
            <a:r>
              <a:rPr lang="en-US" sz="2400" dirty="0" smtClean="0">
                <a:latin typeface="Cambria Math" panose="02040503050406030204" pitchFamily="18" charset="0"/>
                <a:ea typeface="Cambria Math" panose="02040503050406030204" pitchFamily="18" charset="0"/>
              </a:rPr>
              <a:t>0.148ms </a:t>
            </a:r>
            <a:r>
              <a:rPr lang="en-US" sz="2400" dirty="0">
                <a:solidFill>
                  <a:srgbClr val="008F00"/>
                </a:solidFill>
                <a:latin typeface="Cambria Math" panose="02040503050406030204" pitchFamily="18" charset="0"/>
                <a:ea typeface="Cambria Math" panose="02040503050406030204" pitchFamily="18" charset="0"/>
              </a:rPr>
              <a:t>(</a:t>
            </a:r>
            <a:r>
              <a:rPr lang="en-US" sz="2400" dirty="0" smtClean="0">
                <a:solidFill>
                  <a:srgbClr val="008F00"/>
                </a:solidFill>
                <a:latin typeface="Cambria Math" panose="02040503050406030204" pitchFamily="18" charset="0"/>
                <a:ea typeface="Cambria Math" panose="02040503050406030204" pitchFamily="18" charset="0"/>
              </a:rPr>
              <a:t>9.2x</a:t>
            </a:r>
            <a:r>
              <a:rPr lang="en-US" sz="2400" dirty="0">
                <a:solidFill>
                  <a:srgbClr val="008F00"/>
                </a:solidFill>
                <a:latin typeface="Cambria Math" panose="02040503050406030204" pitchFamily="18" charset="0"/>
                <a:ea typeface="Cambria Math" panose="02040503050406030204" pitchFamily="18" charset="0"/>
              </a:rPr>
              <a:t>)</a:t>
            </a:r>
            <a:br>
              <a:rPr lang="en-US" sz="2400" dirty="0">
                <a:solidFill>
                  <a:srgbClr val="008F00"/>
                </a:solidFill>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a:t>
            </a:r>
            <a:r>
              <a:rPr lang="en-US" sz="2400" dirty="0" smtClean="0">
                <a:ea typeface="Cambria Math" panose="02040503050406030204" pitchFamily="18" charset="0"/>
              </a:rPr>
              <a:t>66</a:t>
            </a:r>
            <a:r>
              <a:rPr lang="en-US" sz="2400" dirty="0"/>
              <a:t>% </a:t>
            </a:r>
            <a:r>
              <a:rPr lang="en-US" sz="2400" dirty="0" smtClean="0"/>
              <a:t>speedup </a:t>
            </a:r>
            <a:r>
              <a:rPr lang="en-US" sz="2400" dirty="0"/>
              <a:t>and </a:t>
            </a:r>
            <a:r>
              <a:rPr lang="en-US" sz="2400" dirty="0" smtClean="0"/>
              <a:t>-55</a:t>
            </a:r>
            <a:r>
              <a:rPr lang="en-US" sz="2400" dirty="0"/>
              <a:t>% </a:t>
            </a:r>
            <a:r>
              <a:rPr lang="en-US" sz="2400" dirty="0" smtClean="0"/>
              <a:t>DRAM energy efficiency</a:t>
            </a:r>
            <a:endParaRPr lang="en-US" sz="2400" dirty="0"/>
          </a:p>
        </p:txBody>
      </p:sp>
      <p:sp>
        <p:nvSpPr>
          <p:cNvPr id="11" name="app2"/>
          <p:cNvSpPr txBox="1"/>
          <p:nvPr/>
        </p:nvSpPr>
        <p:spPr>
          <a:xfrm>
            <a:off x="633434" y="4997135"/>
            <a:ext cx="8670322" cy="830997"/>
          </a:xfrm>
          <a:prstGeom prst="rect">
            <a:avLst/>
          </a:prstGeom>
          <a:noFill/>
        </p:spPr>
        <p:txBody>
          <a:bodyPr wrap="none" rtlCol="0">
            <a:spAutoFit/>
          </a:bodyPr>
          <a:lstStyle/>
          <a:p>
            <a:pPr marL="0" lvl="1"/>
            <a:r>
              <a:rPr lang="en-US" sz="2400" dirty="0" smtClean="0">
                <a:solidFill>
                  <a:srgbClr val="008F00"/>
                </a:solidFill>
              </a:rPr>
              <a:t>In-DRAM </a:t>
            </a:r>
            <a:r>
              <a:rPr lang="en-US" sz="2400" dirty="0">
                <a:solidFill>
                  <a:srgbClr val="008F00"/>
                </a:solidFill>
              </a:rPr>
              <a:t>caching</a:t>
            </a:r>
            <a:r>
              <a:rPr lang="en-US" sz="2400" dirty="0"/>
              <a:t>: Hot data access latency </a:t>
            </a:r>
            <a:r>
              <a:rPr lang="en-US" sz="2400" dirty="0" smtClean="0">
                <a:latin typeface="Cambria Math" panose="02040503050406030204" pitchFamily="18" charset="0"/>
                <a:ea typeface="Cambria Math" panose="02040503050406030204" pitchFamily="18" charset="0"/>
              </a:rPr>
              <a:t>48.7ns</a:t>
            </a:r>
            <a:r>
              <a:rPr lang="en-US" sz="2400" dirty="0">
                <a:latin typeface="Cambria Math" panose="02040503050406030204" pitchFamily="18" charset="0"/>
                <a:ea typeface="Cambria Math" panose="02040503050406030204" pitchFamily="18" charset="0"/>
              </a:rPr>
              <a:t>→</a:t>
            </a:r>
            <a:r>
              <a:rPr lang="en-US" sz="2400" dirty="0" smtClean="0">
                <a:latin typeface="Cambria Math" panose="02040503050406030204" pitchFamily="18" charset="0"/>
                <a:ea typeface="Cambria Math" panose="02040503050406030204" pitchFamily="18" charset="0"/>
              </a:rPr>
              <a:t>21.5ns </a:t>
            </a:r>
            <a:r>
              <a:rPr lang="en-US" sz="2400" dirty="0">
                <a:solidFill>
                  <a:srgbClr val="008F00"/>
                </a:solidFill>
                <a:latin typeface="Cambria Math" panose="02040503050406030204" pitchFamily="18" charset="0"/>
                <a:ea typeface="Cambria Math" panose="02040503050406030204" pitchFamily="18" charset="0"/>
              </a:rPr>
              <a:t>(</a:t>
            </a:r>
            <a:r>
              <a:rPr lang="en-US" sz="2400" dirty="0" smtClean="0">
                <a:solidFill>
                  <a:srgbClr val="008F00"/>
                </a:solidFill>
                <a:latin typeface="Cambria Math" panose="02040503050406030204" pitchFamily="18" charset="0"/>
                <a:ea typeface="Cambria Math" panose="02040503050406030204" pitchFamily="18" charset="0"/>
              </a:rPr>
              <a:t>2.2x</a:t>
            </a:r>
            <a:r>
              <a:rPr lang="en-US" sz="2400" dirty="0">
                <a:solidFill>
                  <a:srgbClr val="008F00"/>
                </a:solidFill>
                <a:latin typeface="Cambria Math" panose="02040503050406030204" pitchFamily="18" charset="0"/>
                <a:ea typeface="Cambria Math" panose="02040503050406030204" pitchFamily="18" charset="0"/>
              </a:rPr>
              <a:t>)</a:t>
            </a:r>
            <a:br>
              <a:rPr lang="en-US" sz="2400" dirty="0">
                <a:solidFill>
                  <a:srgbClr val="008F00"/>
                </a:solidFill>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 </a:t>
            </a:r>
            <a:r>
              <a:rPr lang="en-US" sz="2400" dirty="0"/>
              <a:t>5% sys. </a:t>
            </a:r>
            <a:r>
              <a:rPr lang="en-US" sz="2400" dirty="0" smtClean="0"/>
              <a:t>performance</a:t>
            </a:r>
            <a:endParaRPr lang="en-US" sz="2400" dirty="0"/>
          </a:p>
        </p:txBody>
      </p:sp>
      <p:sp>
        <p:nvSpPr>
          <p:cNvPr id="10" name="app3"/>
          <p:cNvSpPr txBox="1"/>
          <p:nvPr/>
        </p:nvSpPr>
        <p:spPr>
          <a:xfrm>
            <a:off x="646134" y="5798403"/>
            <a:ext cx="6893426" cy="830997"/>
          </a:xfrm>
          <a:prstGeom prst="rect">
            <a:avLst/>
          </a:prstGeom>
          <a:noFill/>
        </p:spPr>
        <p:txBody>
          <a:bodyPr wrap="none" rtlCol="0">
            <a:spAutoFit/>
          </a:bodyPr>
          <a:lstStyle/>
          <a:p>
            <a:pPr marL="0" lvl="1"/>
            <a:r>
              <a:rPr lang="en-US" sz="2400" dirty="0">
                <a:solidFill>
                  <a:srgbClr val="008F00"/>
                </a:solidFill>
              </a:rPr>
              <a:t>Fast precharge</a:t>
            </a:r>
            <a:r>
              <a:rPr lang="en-US" sz="2400" dirty="0"/>
              <a:t>:</a:t>
            </a:r>
            <a:r>
              <a:rPr lang="en-US" sz="2400" dirty="0">
                <a:solidFill>
                  <a:srgbClr val="008F00"/>
                </a:solidFill>
              </a:rPr>
              <a:t> </a:t>
            </a:r>
            <a:r>
              <a:rPr lang="en-US" sz="2400" dirty="0"/>
              <a:t>Precharge latency </a:t>
            </a:r>
            <a:r>
              <a:rPr lang="en-US" sz="2400" dirty="0" smtClean="0">
                <a:latin typeface="Cambria Math" panose="02040503050406030204" pitchFamily="18" charset="0"/>
                <a:ea typeface="Cambria Math" panose="02040503050406030204" pitchFamily="18" charset="0"/>
              </a:rPr>
              <a:t>13.1ns</a:t>
            </a:r>
            <a:r>
              <a:rPr lang="en-US" sz="2400" dirty="0">
                <a:latin typeface="Cambria Math" panose="02040503050406030204" pitchFamily="18" charset="0"/>
                <a:ea typeface="Cambria Math" panose="02040503050406030204" pitchFamily="18" charset="0"/>
              </a:rPr>
              <a:t>→5ns </a:t>
            </a:r>
            <a:r>
              <a:rPr lang="en-US" sz="2400" dirty="0">
                <a:solidFill>
                  <a:srgbClr val="008F00"/>
                </a:solidFill>
                <a:latin typeface="Cambria Math" panose="02040503050406030204" pitchFamily="18" charset="0"/>
                <a:ea typeface="Cambria Math" panose="02040503050406030204" pitchFamily="18" charset="0"/>
              </a:rPr>
              <a:t>(</a:t>
            </a:r>
            <a:r>
              <a:rPr lang="en-US" sz="2400" dirty="0" smtClean="0">
                <a:solidFill>
                  <a:srgbClr val="008F00"/>
                </a:solidFill>
                <a:latin typeface="Cambria Math" panose="02040503050406030204" pitchFamily="18" charset="0"/>
                <a:ea typeface="Cambria Math" panose="02040503050406030204" pitchFamily="18" charset="0"/>
              </a:rPr>
              <a:t>2.6x</a:t>
            </a:r>
            <a:r>
              <a:rPr lang="en-US" sz="2400" dirty="0">
                <a:solidFill>
                  <a:srgbClr val="008F00"/>
                </a:solidFill>
                <a:latin typeface="Cambria Math" panose="02040503050406030204" pitchFamily="18" charset="0"/>
                <a:ea typeface="Cambria Math" panose="02040503050406030204" pitchFamily="18" charset="0"/>
              </a:rPr>
              <a:t>)</a:t>
            </a:r>
            <a:br>
              <a:rPr lang="en-US" sz="2400" dirty="0">
                <a:solidFill>
                  <a:srgbClr val="008F00"/>
                </a:solidFill>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 </a:t>
            </a:r>
            <a:r>
              <a:rPr lang="en-US" sz="2400" dirty="0"/>
              <a:t>8% sys. </a:t>
            </a:r>
            <a:r>
              <a:rPr lang="en-US" sz="2400" dirty="0" smtClean="0"/>
              <a:t>performance</a:t>
            </a:r>
            <a:endParaRPr lang="en-US" sz="2400" dirty="0"/>
          </a:p>
        </p:txBody>
      </p:sp>
    </p:spTree>
    <p:extLst>
      <p:ext uri="{BB962C8B-B14F-4D97-AF65-F5344CB8AC3E}">
        <p14:creationId xmlns:p14="http://schemas.microsoft.com/office/powerpoint/2010/main" val="19883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Data Inside DRAM?</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47</a:t>
            </a:fld>
            <a:endParaRPr lang="en-US" dirty="0"/>
          </a:p>
        </p:txBody>
      </p:sp>
      <p:sp>
        <p:nvSpPr>
          <p:cNvPr id="8" name="Rounded Rectangle 7"/>
          <p:cNvSpPr/>
          <p:nvPr/>
        </p:nvSpPr>
        <p:spPr>
          <a:xfrm>
            <a:off x="3376374" y="1509453"/>
            <a:ext cx="5246880" cy="2534871"/>
          </a:xfrm>
          <a:prstGeom prst="roundRect">
            <a:avLst>
              <a:gd name="adj" fmla="val 4531"/>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grpSp>
        <p:nvGrpSpPr>
          <p:cNvPr id="13" name="cell array"/>
          <p:cNvGrpSpPr/>
          <p:nvPr/>
        </p:nvGrpSpPr>
        <p:grpSpPr>
          <a:xfrm>
            <a:off x="3479285" y="1639365"/>
            <a:ext cx="5070630" cy="2212155"/>
            <a:chOff x="2253615" y="2812764"/>
            <a:chExt cx="5070630" cy="2212155"/>
          </a:xfrm>
        </p:grpSpPr>
        <p:grpSp>
          <p:nvGrpSpPr>
            <p:cNvPr id="5" name="Group 4"/>
            <p:cNvGrpSpPr/>
            <p:nvPr/>
          </p:nvGrpSpPr>
          <p:grpSpPr>
            <a:xfrm>
              <a:off x="2253615" y="2812764"/>
              <a:ext cx="5070630" cy="365760"/>
              <a:chOff x="2137956" y="2812764"/>
              <a:chExt cx="5070630" cy="365760"/>
            </a:xfrm>
          </p:grpSpPr>
          <p:sp>
            <p:nvSpPr>
              <p:cNvPr id="172" name="Oval 171"/>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3" name="Oval 172"/>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4" name="Oval 173"/>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5" name="Oval 174"/>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6" name="Oval 175"/>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7" name="Oval 176"/>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8" name="Oval 177"/>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9" name="Oval 178"/>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0" name="Oval 179"/>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1" name="Oval 180"/>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2" name="Oval 181"/>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83" name="Group 182"/>
            <p:cNvGrpSpPr/>
            <p:nvPr/>
          </p:nvGrpSpPr>
          <p:grpSpPr>
            <a:xfrm>
              <a:off x="2253615" y="3274363"/>
              <a:ext cx="5070630" cy="365760"/>
              <a:chOff x="2137956" y="2812764"/>
              <a:chExt cx="5070630" cy="365760"/>
            </a:xfrm>
          </p:grpSpPr>
          <p:sp>
            <p:nvSpPr>
              <p:cNvPr id="185" name="Oval 184"/>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6" name="Oval 185"/>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7" name="Oval 186"/>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8" name="Oval 187"/>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9" name="Oval 188"/>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0" name="Oval 189"/>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1" name="Oval 190"/>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2" name="Oval 191"/>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3" name="Oval 192"/>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4" name="Oval 193"/>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5" name="Oval 194"/>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96" name="Group 195"/>
            <p:cNvGrpSpPr/>
            <p:nvPr/>
          </p:nvGrpSpPr>
          <p:grpSpPr>
            <a:xfrm>
              <a:off x="2253615" y="3735962"/>
              <a:ext cx="5070630" cy="365760"/>
              <a:chOff x="2137956" y="2812764"/>
              <a:chExt cx="5070630" cy="365760"/>
            </a:xfrm>
          </p:grpSpPr>
          <p:sp>
            <p:nvSpPr>
              <p:cNvPr id="198" name="Oval 19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9" name="Oval 19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0" name="Oval 19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1" name="Oval 20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2" name="Oval 20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3" name="Oval 20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4" name="Oval 20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5" name="Oval 20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6" name="Oval 20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7" name="Oval 20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8" name="Oval 20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36" name="Group 235"/>
            <p:cNvGrpSpPr/>
            <p:nvPr/>
          </p:nvGrpSpPr>
          <p:grpSpPr>
            <a:xfrm>
              <a:off x="2253615" y="4659159"/>
              <a:ext cx="5070630" cy="365760"/>
              <a:chOff x="2137956" y="2812764"/>
              <a:chExt cx="5070630" cy="365760"/>
            </a:xfrm>
          </p:grpSpPr>
          <p:sp>
            <p:nvSpPr>
              <p:cNvPr id="238" name="Oval 23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9" name="Oval 23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0" name="Oval 23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1" name="Oval 24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2" name="Oval 24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3" name="Oval 24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4" name="Oval 24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5" name="Oval 24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6" name="Oval 24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7" name="Oval 24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8" name="Oval 24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14" name="cell label"/>
          <p:cNvGrpSpPr/>
          <p:nvPr/>
        </p:nvGrpSpPr>
        <p:grpSpPr>
          <a:xfrm>
            <a:off x="1860443" y="2152924"/>
            <a:ext cx="1801722" cy="830997"/>
            <a:chOff x="856729" y="3065531"/>
            <a:chExt cx="1801722" cy="830997"/>
          </a:xfrm>
        </p:grpSpPr>
        <p:sp>
          <p:nvSpPr>
            <p:cNvPr id="235" name="TextBox 234"/>
            <p:cNvSpPr txBox="1"/>
            <p:nvPr/>
          </p:nvSpPr>
          <p:spPr>
            <a:xfrm>
              <a:off x="856729" y="3065531"/>
              <a:ext cx="157863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j-lt"/>
                </a:rPr>
                <a:t>DRAM </a:t>
              </a:r>
              <a:br>
                <a:rPr kumimoji="0" lang="en-US" sz="2400" b="0" i="0" u="none" strike="noStrike" kern="0" cap="none" spc="0" normalizeH="0" baseline="0" noProof="0" dirty="0" smtClean="0">
                  <a:ln>
                    <a:noFill/>
                  </a:ln>
                  <a:solidFill>
                    <a:prstClr val="black"/>
                  </a:solidFill>
                  <a:effectLst/>
                  <a:uLnTx/>
                  <a:uFillTx/>
                  <a:latin typeface="+mj-lt"/>
                </a:rPr>
              </a:br>
              <a:r>
                <a:rPr kumimoji="0" lang="en-US" sz="2400" b="0" i="0" u="none" strike="noStrike" kern="0" cap="none" spc="0" normalizeH="0" baseline="0" noProof="0" dirty="0" smtClean="0">
                  <a:ln>
                    <a:noFill/>
                  </a:ln>
                  <a:solidFill>
                    <a:prstClr val="black"/>
                  </a:solidFill>
                  <a:effectLst/>
                  <a:uLnTx/>
                  <a:uFillTx/>
                  <a:latin typeface="+mj-lt"/>
                </a:rPr>
                <a:t>cell</a:t>
              </a:r>
            </a:p>
          </p:txBody>
        </p:sp>
        <p:cxnSp>
          <p:nvCxnSpPr>
            <p:cNvPr id="9" name="Straight Arrow Connector 8"/>
            <p:cNvCxnSpPr/>
            <p:nvPr/>
          </p:nvCxnSpPr>
          <p:spPr>
            <a:xfrm>
              <a:off x="2145512" y="3512390"/>
              <a:ext cx="512939" cy="107708"/>
            </a:xfrm>
            <a:prstGeom prst="straightConnector1">
              <a:avLst/>
            </a:prstGeom>
            <a:ln w="5397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subarrays"/>
          <p:cNvGrpSpPr/>
          <p:nvPr/>
        </p:nvGrpSpPr>
        <p:grpSpPr>
          <a:xfrm>
            <a:off x="3448175" y="1641608"/>
            <a:ext cx="5107923" cy="2231042"/>
            <a:chOff x="1770761" y="2804420"/>
            <a:chExt cx="5553484" cy="2231042"/>
          </a:xfrm>
        </p:grpSpPr>
        <p:sp>
          <p:nvSpPr>
            <p:cNvPr id="249" name="Rounded Rectangle 248"/>
            <p:cNvSpPr/>
            <p:nvPr/>
          </p:nvSpPr>
          <p:spPr>
            <a:xfrm>
              <a:off x="1770761" y="2804420"/>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1</a:t>
              </a:r>
            </a:p>
          </p:txBody>
        </p:sp>
        <p:sp>
          <p:nvSpPr>
            <p:cNvPr id="250" name="Rounded Rectangle 249"/>
            <p:cNvSpPr/>
            <p:nvPr/>
          </p:nvSpPr>
          <p:spPr>
            <a:xfrm>
              <a:off x="1770761" y="3262777"/>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2</a:t>
              </a:r>
            </a:p>
          </p:txBody>
        </p:sp>
        <p:sp>
          <p:nvSpPr>
            <p:cNvPr id="251" name="Rounded Rectangle 250"/>
            <p:cNvSpPr/>
            <p:nvPr/>
          </p:nvSpPr>
          <p:spPr>
            <a:xfrm>
              <a:off x="1770761" y="3730169"/>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3</a:t>
              </a:r>
            </a:p>
          </p:txBody>
        </p:sp>
        <p:sp>
          <p:nvSpPr>
            <p:cNvPr id="253" name="Rounded Rectangle 252"/>
            <p:cNvSpPr/>
            <p:nvPr/>
          </p:nvSpPr>
          <p:spPr>
            <a:xfrm>
              <a:off x="1770761" y="4653015"/>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N</a:t>
              </a:r>
            </a:p>
          </p:txBody>
        </p:sp>
        <p:sp>
          <p:nvSpPr>
            <p:cNvPr id="15" name="TextBox 14"/>
            <p:cNvSpPr txBox="1"/>
            <p:nvPr/>
          </p:nvSpPr>
          <p:spPr>
            <a:xfrm rot="5400000">
              <a:off x="4501161" y="4165067"/>
              <a:ext cx="492443" cy="461665"/>
            </a:xfrm>
            <a:prstGeom prst="rect">
              <a:avLst/>
            </a:prstGeom>
            <a:noFill/>
          </p:spPr>
          <p:txBody>
            <a:bodyPr wrap="none" rtlCol="0">
              <a:spAutoFit/>
            </a:bodyPr>
            <a:lstStyle/>
            <a:p>
              <a:r>
                <a:rPr lang="en-US" sz="2400" b="1" dirty="0" smtClean="0"/>
                <a:t>…</a:t>
              </a:r>
              <a:endParaRPr lang="en-US" sz="2400" b="1" dirty="0"/>
            </a:p>
          </p:txBody>
        </p:sp>
      </p:grpSp>
      <p:grpSp>
        <p:nvGrpSpPr>
          <p:cNvPr id="35" name="DataBus"/>
          <p:cNvGrpSpPr/>
          <p:nvPr/>
        </p:nvGrpSpPr>
        <p:grpSpPr>
          <a:xfrm>
            <a:off x="6105346" y="1509453"/>
            <a:ext cx="2391359" cy="3302984"/>
            <a:chOff x="4656522" y="1981200"/>
            <a:chExt cx="2391359" cy="3302984"/>
          </a:xfrm>
        </p:grpSpPr>
        <p:grpSp>
          <p:nvGrpSpPr>
            <p:cNvPr id="25" name="DataBus"/>
            <p:cNvGrpSpPr/>
            <p:nvPr/>
          </p:nvGrpSpPr>
          <p:grpSpPr>
            <a:xfrm>
              <a:off x="4656522" y="2194599"/>
              <a:ext cx="2391359" cy="3089585"/>
              <a:chOff x="5161595" y="2885664"/>
              <a:chExt cx="2391359" cy="3089585"/>
            </a:xfrm>
          </p:grpSpPr>
          <p:sp>
            <p:nvSpPr>
              <p:cNvPr id="87" name="TextBox 86"/>
              <p:cNvSpPr txBox="1"/>
              <p:nvPr/>
            </p:nvSpPr>
            <p:spPr>
              <a:xfrm>
                <a:off x="5161595" y="5144252"/>
                <a:ext cx="2391359" cy="830997"/>
              </a:xfrm>
              <a:prstGeom prst="rect">
                <a:avLst/>
              </a:prstGeom>
              <a:noFill/>
            </p:spPr>
            <p:txBody>
              <a:bodyPr wrap="square" rtlCol="0">
                <a:spAutoFit/>
              </a:bodyPr>
              <a:lstStyle/>
              <a:p>
                <a:pPr algn="ctr"/>
                <a:r>
                  <a:rPr lang="en-US" sz="2400" b="1" dirty="0" smtClean="0">
                    <a:solidFill>
                      <a:schemeClr val="accent2"/>
                    </a:solidFill>
                  </a:rPr>
                  <a:t>Internal </a:t>
                </a:r>
                <a:br>
                  <a:rPr lang="en-US" sz="2400" b="1" dirty="0" smtClean="0">
                    <a:solidFill>
                      <a:schemeClr val="accent2"/>
                    </a:solidFill>
                  </a:rPr>
                </a:br>
                <a:r>
                  <a:rPr lang="en-US" sz="2400" b="1" dirty="0" smtClean="0">
                    <a:solidFill>
                      <a:schemeClr val="accent2"/>
                    </a:solidFill>
                  </a:rPr>
                  <a:t>Data Bus (64b)</a:t>
                </a:r>
                <a:endParaRPr lang="en-US" sz="2400" b="1" dirty="0">
                  <a:solidFill>
                    <a:schemeClr val="accent2"/>
                  </a:solidFill>
                </a:endParaRPr>
              </a:p>
            </p:txBody>
          </p:sp>
          <p:grpSp>
            <p:nvGrpSpPr>
              <p:cNvPr id="24" name="Group 23"/>
              <p:cNvGrpSpPr/>
              <p:nvPr/>
            </p:nvGrpSpPr>
            <p:grpSpPr>
              <a:xfrm>
                <a:off x="6172274" y="2885664"/>
                <a:ext cx="384136" cy="2086523"/>
                <a:chOff x="6172274" y="2885664"/>
                <a:chExt cx="384136" cy="2086523"/>
              </a:xfrm>
            </p:grpSpPr>
            <p:sp>
              <p:nvSpPr>
                <p:cNvPr id="23" name="Left-Right Arrow 22"/>
                <p:cNvSpPr/>
                <p:nvPr/>
              </p:nvSpPr>
              <p:spPr>
                <a:xfrm>
                  <a:off x="6172274" y="2885664"/>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eft-Right Arrow 253"/>
                <p:cNvSpPr/>
                <p:nvPr/>
              </p:nvSpPr>
              <p:spPr>
                <a:xfrm>
                  <a:off x="6186408" y="3332981"/>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eft-Right Arrow 254"/>
                <p:cNvSpPr/>
                <p:nvPr/>
              </p:nvSpPr>
              <p:spPr>
                <a:xfrm>
                  <a:off x="6181202" y="3801443"/>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6179681" y="4724640"/>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Up-Down Arrow 32"/>
            <p:cNvSpPr/>
            <p:nvPr/>
          </p:nvSpPr>
          <p:spPr>
            <a:xfrm>
              <a:off x="5972403" y="1981200"/>
              <a:ext cx="398221" cy="2486949"/>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SA_Size"/>
          <p:cNvGrpSpPr/>
          <p:nvPr/>
        </p:nvGrpSpPr>
        <p:grpSpPr>
          <a:xfrm>
            <a:off x="2428832" y="1066800"/>
            <a:ext cx="6121083" cy="1169430"/>
            <a:chOff x="691905" y="1690947"/>
            <a:chExt cx="6121083" cy="1169430"/>
          </a:xfrm>
        </p:grpSpPr>
        <p:grpSp>
          <p:nvGrpSpPr>
            <p:cNvPr id="79" name="Group 78"/>
            <p:cNvGrpSpPr/>
            <p:nvPr/>
          </p:nvGrpSpPr>
          <p:grpSpPr>
            <a:xfrm>
              <a:off x="1711248" y="1690947"/>
              <a:ext cx="5101740" cy="461665"/>
              <a:chOff x="1682924" y="3712335"/>
              <a:chExt cx="5101740" cy="461665"/>
            </a:xfrm>
          </p:grpSpPr>
          <p:cxnSp>
            <p:nvCxnSpPr>
              <p:cNvPr id="44" name="Straight Arrow Connector 43"/>
              <p:cNvCxnSpPr/>
              <p:nvPr/>
            </p:nvCxnSpPr>
            <p:spPr>
              <a:xfrm>
                <a:off x="1682924" y="3943167"/>
                <a:ext cx="2192441" cy="0"/>
              </a:xfrm>
              <a:prstGeom prst="straightConnector1">
                <a:avLst/>
              </a:prstGeom>
              <a:ln w="38100" cap="rnd">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75365" y="3712335"/>
                <a:ext cx="694421" cy="461665"/>
              </a:xfrm>
              <a:prstGeom prst="rect">
                <a:avLst/>
              </a:prstGeom>
              <a:noFill/>
            </p:spPr>
            <p:txBody>
              <a:bodyPr wrap="none" rtlCol="0">
                <a:spAutoFit/>
              </a:bodyPr>
              <a:lstStyle/>
              <a:p>
                <a:r>
                  <a:rPr lang="en-US" sz="2400" dirty="0" smtClean="0"/>
                  <a:t>8Kb</a:t>
                </a:r>
                <a:endParaRPr lang="en-US" sz="2400" dirty="0"/>
              </a:p>
            </p:txBody>
          </p:sp>
          <p:cxnSp>
            <p:nvCxnSpPr>
              <p:cNvPr id="121" name="Straight Arrow Connector 120"/>
              <p:cNvCxnSpPr>
                <a:stCxn id="49" idx="3"/>
              </p:cNvCxnSpPr>
              <p:nvPr/>
            </p:nvCxnSpPr>
            <p:spPr>
              <a:xfrm flipV="1">
                <a:off x="4569786" y="3943167"/>
                <a:ext cx="2214878" cy="1"/>
              </a:xfrm>
              <a:prstGeom prst="straightConnector1">
                <a:avLst/>
              </a:prstGeom>
              <a:ln w="38100" cap="rnd">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260" name="Straight Arrow Connector 259"/>
            <p:cNvCxnSpPr/>
            <p:nvPr/>
          </p:nvCxnSpPr>
          <p:spPr>
            <a:xfrm>
              <a:off x="1495302" y="2201419"/>
              <a:ext cx="0" cy="486921"/>
            </a:xfrm>
            <a:prstGeom prst="straightConnector1">
              <a:avLst/>
            </a:prstGeom>
            <a:ln w="3810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691905" y="2029380"/>
              <a:ext cx="806118" cy="830997"/>
            </a:xfrm>
            <a:prstGeom prst="rect">
              <a:avLst/>
            </a:prstGeom>
            <a:noFill/>
          </p:spPr>
          <p:txBody>
            <a:bodyPr wrap="none" rtlCol="0">
              <a:spAutoFit/>
            </a:bodyPr>
            <a:lstStyle/>
            <a:p>
              <a:r>
                <a:rPr lang="en-US" sz="2400" dirty="0" smtClean="0"/>
                <a:t>512</a:t>
              </a:r>
              <a:br>
                <a:rPr lang="en-US" sz="2400" dirty="0" smtClean="0"/>
              </a:br>
              <a:r>
                <a:rPr lang="en-US" sz="2400" dirty="0" smtClean="0"/>
                <a:t>rows</a:t>
              </a:r>
              <a:endParaRPr lang="en-US" sz="2400" dirty="0"/>
            </a:p>
          </p:txBody>
        </p:sp>
      </p:grpSp>
      <p:grpSp>
        <p:nvGrpSpPr>
          <p:cNvPr id="7" name="DRAM"/>
          <p:cNvGrpSpPr/>
          <p:nvPr/>
        </p:nvGrpSpPr>
        <p:grpSpPr>
          <a:xfrm>
            <a:off x="57714" y="1274499"/>
            <a:ext cx="2396717" cy="3223357"/>
            <a:chOff x="57714" y="2029380"/>
            <a:chExt cx="2396717" cy="3223357"/>
          </a:xfrm>
        </p:grpSpPr>
        <p:sp>
          <p:nvSpPr>
            <p:cNvPr id="110" name="Rounded Rectangle 109"/>
            <p:cNvSpPr/>
            <p:nvPr/>
          </p:nvSpPr>
          <p:spPr>
            <a:xfrm>
              <a:off x="387175" y="2029380"/>
              <a:ext cx="1741977" cy="3126976"/>
            </a:xfrm>
            <a:prstGeom prst="roundRect">
              <a:avLst>
                <a:gd name="adj" fmla="val 4531"/>
              </a:avLst>
            </a:prstGeom>
            <a:solidFill>
              <a:schemeClr val="bg1">
                <a:lumMod val="85000"/>
              </a:schemeClr>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sp>
          <p:nvSpPr>
            <p:cNvPr id="111" name="Rounded Rectangle 110"/>
            <p:cNvSpPr/>
            <p:nvPr/>
          </p:nvSpPr>
          <p:spPr>
            <a:xfrm>
              <a:off x="707833" y="2149011"/>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4" name="Rounded Rectangle 113"/>
            <p:cNvSpPr/>
            <p:nvPr/>
          </p:nvSpPr>
          <p:spPr>
            <a:xfrm>
              <a:off x="704401" y="2799957"/>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5" name="Rounded Rectangle 114"/>
            <p:cNvSpPr/>
            <p:nvPr/>
          </p:nvSpPr>
          <p:spPr>
            <a:xfrm>
              <a:off x="700969" y="3450903"/>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6" name="Rounded Rectangle 115"/>
            <p:cNvSpPr/>
            <p:nvPr/>
          </p:nvSpPr>
          <p:spPr>
            <a:xfrm>
              <a:off x="697537" y="4101849"/>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7" name="R"/>
            <p:cNvSpPr/>
            <p:nvPr/>
          </p:nvSpPr>
          <p:spPr>
            <a:xfrm>
              <a:off x="57714" y="4590918"/>
              <a:ext cx="2396717"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Gill Sans MT" panose="020B0502020104020203" pitchFamily="34" charset="0"/>
                </a:rPr>
                <a:t>DRAM</a:t>
              </a:r>
              <a:endParaRPr lang="en-US" sz="2800" b="1" dirty="0">
                <a:solidFill>
                  <a:schemeClr val="tx1"/>
                </a:solidFill>
                <a:latin typeface="Gill Sans MT" panose="020B0502020104020203" pitchFamily="34" charset="0"/>
              </a:endParaRPr>
            </a:p>
          </p:txBody>
        </p:sp>
      </p:grpSp>
      <p:grpSp>
        <p:nvGrpSpPr>
          <p:cNvPr id="118" name="dash"/>
          <p:cNvGrpSpPr/>
          <p:nvPr/>
        </p:nvGrpSpPr>
        <p:grpSpPr>
          <a:xfrm rot="14910335" flipH="1">
            <a:off x="1355872" y="1737407"/>
            <a:ext cx="2454309" cy="2012126"/>
            <a:chOff x="3425991" y="2139992"/>
            <a:chExt cx="2454309" cy="2012126"/>
          </a:xfrm>
        </p:grpSpPr>
        <p:cxnSp>
          <p:nvCxnSpPr>
            <p:cNvPr id="119" name="Straight Connector 118"/>
            <p:cNvCxnSpPr/>
            <p:nvPr/>
          </p:nvCxnSpPr>
          <p:spPr>
            <a:xfrm rot="14910335" flipH="1">
              <a:off x="4379829" y="2186837"/>
              <a:ext cx="1547316" cy="1453626"/>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cxnSp>
          <p:nvCxnSpPr>
            <p:cNvPr id="120" name="Straight Connector 119"/>
            <p:cNvCxnSpPr/>
            <p:nvPr/>
          </p:nvCxnSpPr>
          <p:spPr>
            <a:xfrm rot="14910335" flipH="1" flipV="1">
              <a:off x="2985273" y="3105380"/>
              <a:ext cx="1487456" cy="606020"/>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grpSp>
      <p:sp>
        <p:nvSpPr>
          <p:cNvPr id="122" name="..."/>
          <p:cNvSpPr txBox="1"/>
          <p:nvPr/>
        </p:nvSpPr>
        <p:spPr>
          <a:xfrm rot="5400000">
            <a:off x="5941531" y="3020775"/>
            <a:ext cx="492443" cy="424625"/>
          </a:xfrm>
          <a:prstGeom prst="rect">
            <a:avLst/>
          </a:prstGeom>
          <a:noFill/>
        </p:spPr>
        <p:txBody>
          <a:bodyPr wrap="none" rtlCol="0">
            <a:spAutoFit/>
          </a:bodyPr>
          <a:lstStyle/>
          <a:p>
            <a:r>
              <a:rPr lang="en-US" sz="2400" b="1" dirty="0" smtClean="0"/>
              <a:t>…</a:t>
            </a:r>
            <a:endParaRPr lang="en-US" sz="2400" b="1" dirty="0"/>
          </a:p>
        </p:txBody>
      </p:sp>
      <p:grpSp>
        <p:nvGrpSpPr>
          <p:cNvPr id="268" name="goal"/>
          <p:cNvGrpSpPr/>
          <p:nvPr/>
        </p:nvGrpSpPr>
        <p:grpSpPr>
          <a:xfrm>
            <a:off x="228600" y="1494344"/>
            <a:ext cx="8534399" cy="4374164"/>
            <a:chOff x="228600" y="2140360"/>
            <a:chExt cx="8534399" cy="4374164"/>
          </a:xfrm>
        </p:grpSpPr>
        <p:grpSp>
          <p:nvGrpSpPr>
            <p:cNvPr id="266" name="goal"/>
            <p:cNvGrpSpPr/>
            <p:nvPr/>
          </p:nvGrpSpPr>
          <p:grpSpPr>
            <a:xfrm>
              <a:off x="228600" y="2140360"/>
              <a:ext cx="8534399" cy="4374164"/>
              <a:chOff x="228600" y="2140360"/>
              <a:chExt cx="8534399" cy="4374164"/>
            </a:xfrm>
          </p:grpSpPr>
          <p:grpSp>
            <p:nvGrpSpPr>
              <p:cNvPr id="113" name="goal_parallel_transfer"/>
              <p:cNvGrpSpPr/>
              <p:nvPr/>
            </p:nvGrpSpPr>
            <p:grpSpPr>
              <a:xfrm>
                <a:off x="3373653" y="2140360"/>
                <a:ext cx="5205607" cy="2502527"/>
                <a:chOff x="1460256" y="1851096"/>
                <a:chExt cx="2867148" cy="3518673"/>
              </a:xfrm>
            </p:grpSpPr>
            <p:sp>
              <p:nvSpPr>
                <p:cNvPr id="112" name="blind"/>
                <p:cNvSpPr/>
                <p:nvPr/>
              </p:nvSpPr>
              <p:spPr>
                <a:xfrm>
                  <a:off x="1460256" y="1851096"/>
                  <a:ext cx="2866658" cy="3518673"/>
                </a:xfrm>
                <a:prstGeom prst="roundRect">
                  <a:avLst>
                    <a:gd name="adj" fmla="val 870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parallel transfer"/>
                <p:cNvGrpSpPr/>
                <p:nvPr/>
              </p:nvGrpSpPr>
              <p:grpSpPr>
                <a:xfrm>
                  <a:off x="1518437" y="2424960"/>
                  <a:ext cx="2808967" cy="2308991"/>
                  <a:chOff x="4589620" y="1916257"/>
                  <a:chExt cx="1910254" cy="1384129"/>
                </a:xfrm>
                <a:solidFill>
                  <a:srgbClr val="6699FF"/>
                </a:solidFill>
              </p:grpSpPr>
              <p:sp>
                <p:nvSpPr>
                  <p:cNvPr id="105" name="Up-Down Arrow 104"/>
                  <p:cNvSpPr/>
                  <p:nvPr/>
                </p:nvSpPr>
                <p:spPr>
                  <a:xfrm>
                    <a:off x="4589620" y="1916261"/>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Up-Down Arrow 105"/>
                  <p:cNvSpPr/>
                  <p:nvPr/>
                </p:nvSpPr>
                <p:spPr>
                  <a:xfrm>
                    <a:off x="5009450" y="1916260"/>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Up-Down Arrow 106"/>
                  <p:cNvSpPr/>
                  <p:nvPr/>
                </p:nvSpPr>
                <p:spPr>
                  <a:xfrm>
                    <a:off x="5407516" y="1916259"/>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Up-Down Arrow 107"/>
                  <p:cNvSpPr/>
                  <p:nvPr/>
                </p:nvSpPr>
                <p:spPr>
                  <a:xfrm>
                    <a:off x="5819613" y="1916258"/>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Up-Down Arrow 108"/>
                  <p:cNvSpPr/>
                  <p:nvPr/>
                </p:nvSpPr>
                <p:spPr>
                  <a:xfrm>
                    <a:off x="6225875" y="1916257"/>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5" name="TextBox 264"/>
              <p:cNvSpPr txBox="1"/>
              <p:nvPr/>
            </p:nvSpPr>
            <p:spPr>
              <a:xfrm>
                <a:off x="228600" y="5812793"/>
                <a:ext cx="8534399" cy="701731"/>
              </a:xfrm>
              <a:prstGeom prst="rect">
                <a:avLst/>
              </a:prstGeom>
              <a:solidFill>
                <a:schemeClr val="bg1"/>
              </a:solidFill>
            </p:spPr>
            <p:txBody>
              <a:bodyPr wrap="square" rtlCol="0">
                <a:spAutoFit/>
              </a:bodyPr>
              <a:lstStyle/>
              <a:p>
                <a:pPr algn="ctr">
                  <a:lnSpc>
                    <a:spcPct val="110000"/>
                  </a:lnSpc>
                </a:pPr>
                <a:endParaRPr lang="en-US" sz="3600" b="1" dirty="0">
                  <a:solidFill>
                    <a:srgbClr val="064FBA"/>
                  </a:solidFill>
                  <a:latin typeface="+mj-lt"/>
                </a:endParaRPr>
              </a:p>
            </p:txBody>
          </p:sp>
        </p:grpSp>
        <p:sp>
          <p:nvSpPr>
            <p:cNvPr id="267" name="blind"/>
            <p:cNvSpPr/>
            <p:nvPr/>
          </p:nvSpPr>
          <p:spPr>
            <a:xfrm>
              <a:off x="2209800" y="4693067"/>
              <a:ext cx="6476827" cy="53768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3" name="challenge"/>
          <p:cNvSpPr/>
          <p:nvPr/>
        </p:nvSpPr>
        <p:spPr>
          <a:xfrm>
            <a:off x="0" y="4260458"/>
            <a:ext cx="9144000" cy="10316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Low connectivity in DRAM is the fundamental bottleneck for bulk data movement</a:t>
            </a:r>
          </a:p>
        </p:txBody>
      </p:sp>
      <p:sp>
        <p:nvSpPr>
          <p:cNvPr id="124" name="goal"/>
          <p:cNvSpPr/>
          <p:nvPr/>
        </p:nvSpPr>
        <p:spPr>
          <a:xfrm>
            <a:off x="0" y="5294884"/>
            <a:ext cx="9144000" cy="10297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3200" b="1" dirty="0">
                <a:solidFill>
                  <a:schemeClr val="bg1"/>
                </a:solidFill>
              </a:rPr>
              <a:t>Goal: Provide a new substrate to enable </a:t>
            </a:r>
            <a:r>
              <a:rPr lang="en-US" sz="3200" b="1" dirty="0" smtClean="0">
                <a:solidFill>
                  <a:schemeClr val="bg1"/>
                </a:solidFill>
              </a:rPr>
              <a:t>wide connectivity between </a:t>
            </a:r>
            <a:r>
              <a:rPr lang="en-US" sz="3200" b="1" dirty="0">
                <a:solidFill>
                  <a:schemeClr val="bg1"/>
                </a:solidFill>
              </a:rPr>
              <a:t>subarrays</a:t>
            </a:r>
          </a:p>
        </p:txBody>
      </p:sp>
    </p:spTree>
    <p:extLst>
      <p:ext uri="{BB962C8B-B14F-4D97-AF65-F5344CB8AC3E}">
        <p14:creationId xmlns:p14="http://schemas.microsoft.com/office/powerpoint/2010/main" val="8511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2" grpId="0"/>
      <p:bldP spid="123" grpId="0" animBg="1"/>
      <p:bldP spid="1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Connectivity in DRAM</a:t>
            </a:r>
            <a:endParaRPr lang="en-US" dirty="0"/>
          </a:p>
        </p:txBody>
      </p:sp>
      <p:sp>
        <p:nvSpPr>
          <p:cNvPr id="3" name="Content Placeholder 2"/>
          <p:cNvSpPr>
            <a:spLocks noGrp="1"/>
          </p:cNvSpPr>
          <p:nvPr>
            <p:ph idx="1"/>
          </p:nvPr>
        </p:nvSpPr>
        <p:spPr>
          <a:xfrm>
            <a:off x="304800" y="1219200"/>
            <a:ext cx="8534400" cy="5334000"/>
          </a:xfrm>
        </p:spPr>
        <p:txBody>
          <a:bodyPr>
            <a:normAutofit/>
          </a:bodyPr>
          <a:lstStyle/>
          <a:p>
            <a:pPr marL="0" indent="0">
              <a:buNone/>
            </a:pPr>
            <a:r>
              <a:rPr lang="en-US" dirty="0" smtClean="0">
                <a:solidFill>
                  <a:srgbClr val="FF0000"/>
                </a:solidFill>
              </a:rPr>
              <a:t>Problem: Simply moving data inside DRAM is inefficient</a:t>
            </a:r>
            <a:endParaRPr lang="en-US" b="1" dirty="0" smtClean="0">
              <a:solidFill>
                <a:srgbClr val="FF0000"/>
              </a:solidFill>
            </a:endParaRPr>
          </a:p>
          <a:p>
            <a:endParaRPr lang="en-US" b="1" dirty="0"/>
          </a:p>
          <a:p>
            <a:endParaRPr lang="en-US" b="1" dirty="0" smtClean="0"/>
          </a:p>
          <a:p>
            <a:endParaRPr lang="en-US" b="1" dirty="0"/>
          </a:p>
          <a:p>
            <a:endParaRPr lang="en-US" b="1" dirty="0" smtClean="0"/>
          </a:p>
          <a:p>
            <a:endParaRPr lang="en-US" b="1" dirty="0" smtClean="0"/>
          </a:p>
          <a:p>
            <a:endParaRPr lang="en-US" b="1" dirty="0"/>
          </a:p>
          <a:p>
            <a:pPr marL="0" indent="0">
              <a:buNone/>
            </a:pPr>
            <a:endParaRPr lang="en-US" b="1" dirty="0"/>
          </a:p>
          <a:p>
            <a:pPr marL="0" indent="0" algn="ctr">
              <a:buNone/>
            </a:pPr>
            <a:r>
              <a:rPr lang="en-US" b="1" dirty="0" smtClean="0">
                <a:solidFill>
                  <a:srgbClr val="FF0000"/>
                </a:solidFill>
              </a:rPr>
              <a:t>Low connectivity in DRAM is the fundamental bottleneck for bulk data movement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pPr/>
              <a:t>48</a:t>
            </a:fld>
            <a:endParaRPr lang="en-US" dirty="0"/>
          </a:p>
        </p:txBody>
      </p:sp>
      <p:sp>
        <p:nvSpPr>
          <p:cNvPr id="8" name="Rounded Rectangle 7"/>
          <p:cNvSpPr/>
          <p:nvPr/>
        </p:nvSpPr>
        <p:spPr>
          <a:xfrm>
            <a:off x="3376374" y="2133600"/>
            <a:ext cx="5246880" cy="2534871"/>
          </a:xfrm>
          <a:prstGeom prst="roundRect">
            <a:avLst>
              <a:gd name="adj" fmla="val 4531"/>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grpSp>
        <p:nvGrpSpPr>
          <p:cNvPr id="13" name="cell array"/>
          <p:cNvGrpSpPr/>
          <p:nvPr/>
        </p:nvGrpSpPr>
        <p:grpSpPr>
          <a:xfrm>
            <a:off x="3479285" y="2263512"/>
            <a:ext cx="5070630" cy="2212155"/>
            <a:chOff x="2253615" y="2812764"/>
            <a:chExt cx="5070630" cy="2212155"/>
          </a:xfrm>
        </p:grpSpPr>
        <p:grpSp>
          <p:nvGrpSpPr>
            <p:cNvPr id="5" name="Group 4"/>
            <p:cNvGrpSpPr/>
            <p:nvPr/>
          </p:nvGrpSpPr>
          <p:grpSpPr>
            <a:xfrm>
              <a:off x="2253615" y="2812764"/>
              <a:ext cx="5070630" cy="365760"/>
              <a:chOff x="2137956" y="2812764"/>
              <a:chExt cx="5070630" cy="365760"/>
            </a:xfrm>
          </p:grpSpPr>
          <p:sp>
            <p:nvSpPr>
              <p:cNvPr id="172" name="Oval 171"/>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3" name="Oval 172"/>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4" name="Oval 173"/>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5" name="Oval 174"/>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6" name="Oval 175"/>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7" name="Oval 176"/>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8" name="Oval 177"/>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9" name="Oval 178"/>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0" name="Oval 179"/>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1" name="Oval 180"/>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2" name="Oval 181"/>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83" name="Group 182"/>
            <p:cNvGrpSpPr/>
            <p:nvPr/>
          </p:nvGrpSpPr>
          <p:grpSpPr>
            <a:xfrm>
              <a:off x="2253615" y="3274363"/>
              <a:ext cx="5070630" cy="365760"/>
              <a:chOff x="2137956" y="2812764"/>
              <a:chExt cx="5070630" cy="365760"/>
            </a:xfrm>
          </p:grpSpPr>
          <p:sp>
            <p:nvSpPr>
              <p:cNvPr id="185" name="Oval 184"/>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6" name="Oval 185"/>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7" name="Oval 186"/>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8" name="Oval 187"/>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9" name="Oval 188"/>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0" name="Oval 189"/>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1" name="Oval 190"/>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2" name="Oval 191"/>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3" name="Oval 192"/>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4" name="Oval 193"/>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5" name="Oval 194"/>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96" name="Group 195"/>
            <p:cNvGrpSpPr/>
            <p:nvPr/>
          </p:nvGrpSpPr>
          <p:grpSpPr>
            <a:xfrm>
              <a:off x="2253615" y="3735962"/>
              <a:ext cx="5070630" cy="365760"/>
              <a:chOff x="2137956" y="2812764"/>
              <a:chExt cx="5070630" cy="365760"/>
            </a:xfrm>
          </p:grpSpPr>
          <p:sp>
            <p:nvSpPr>
              <p:cNvPr id="198" name="Oval 19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9" name="Oval 19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0" name="Oval 19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1" name="Oval 20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2" name="Oval 20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3" name="Oval 20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4" name="Oval 20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5" name="Oval 20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6" name="Oval 20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7" name="Oval 20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8" name="Oval 20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36" name="Group 235"/>
            <p:cNvGrpSpPr/>
            <p:nvPr/>
          </p:nvGrpSpPr>
          <p:grpSpPr>
            <a:xfrm>
              <a:off x="2253615" y="4659159"/>
              <a:ext cx="5070630" cy="365760"/>
              <a:chOff x="2137956" y="2812764"/>
              <a:chExt cx="5070630" cy="365760"/>
            </a:xfrm>
          </p:grpSpPr>
          <p:sp>
            <p:nvSpPr>
              <p:cNvPr id="238" name="Oval 23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9" name="Oval 23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0" name="Oval 23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1" name="Oval 24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2" name="Oval 24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3" name="Oval 24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4" name="Oval 24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5" name="Oval 24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6" name="Oval 24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7" name="Oval 24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8" name="Oval 24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14" name="cell label"/>
          <p:cNvGrpSpPr/>
          <p:nvPr/>
        </p:nvGrpSpPr>
        <p:grpSpPr>
          <a:xfrm>
            <a:off x="1860443" y="2777071"/>
            <a:ext cx="1801722" cy="830997"/>
            <a:chOff x="856729" y="3065531"/>
            <a:chExt cx="1801722" cy="830997"/>
          </a:xfrm>
        </p:grpSpPr>
        <p:sp>
          <p:nvSpPr>
            <p:cNvPr id="235" name="TextBox 234"/>
            <p:cNvSpPr txBox="1"/>
            <p:nvPr/>
          </p:nvSpPr>
          <p:spPr>
            <a:xfrm>
              <a:off x="856729" y="3065531"/>
              <a:ext cx="157863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j-lt"/>
                </a:rPr>
                <a:t>DRAM </a:t>
              </a:r>
              <a:br>
                <a:rPr kumimoji="0" lang="en-US" sz="2400" b="0" i="0" u="none" strike="noStrike" kern="0" cap="none" spc="0" normalizeH="0" baseline="0" noProof="0" dirty="0" smtClean="0">
                  <a:ln>
                    <a:noFill/>
                  </a:ln>
                  <a:solidFill>
                    <a:prstClr val="black"/>
                  </a:solidFill>
                  <a:effectLst/>
                  <a:uLnTx/>
                  <a:uFillTx/>
                  <a:latin typeface="+mj-lt"/>
                </a:rPr>
              </a:br>
              <a:r>
                <a:rPr kumimoji="0" lang="en-US" sz="2400" b="0" i="0" u="none" strike="noStrike" kern="0" cap="none" spc="0" normalizeH="0" baseline="0" noProof="0" dirty="0" smtClean="0">
                  <a:ln>
                    <a:noFill/>
                  </a:ln>
                  <a:solidFill>
                    <a:prstClr val="black"/>
                  </a:solidFill>
                  <a:effectLst/>
                  <a:uLnTx/>
                  <a:uFillTx/>
                  <a:latin typeface="+mj-lt"/>
                </a:rPr>
                <a:t>cell</a:t>
              </a:r>
            </a:p>
          </p:txBody>
        </p:sp>
        <p:cxnSp>
          <p:nvCxnSpPr>
            <p:cNvPr id="9" name="Straight Arrow Connector 8"/>
            <p:cNvCxnSpPr/>
            <p:nvPr/>
          </p:nvCxnSpPr>
          <p:spPr>
            <a:xfrm>
              <a:off x="2145512" y="3512390"/>
              <a:ext cx="512939" cy="107708"/>
            </a:xfrm>
            <a:prstGeom prst="straightConnector1">
              <a:avLst/>
            </a:prstGeom>
            <a:ln w="5397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subarrays"/>
          <p:cNvGrpSpPr/>
          <p:nvPr/>
        </p:nvGrpSpPr>
        <p:grpSpPr>
          <a:xfrm>
            <a:off x="3448175" y="2265755"/>
            <a:ext cx="5107923" cy="2231042"/>
            <a:chOff x="1770761" y="2804420"/>
            <a:chExt cx="5553484" cy="2231042"/>
          </a:xfrm>
        </p:grpSpPr>
        <p:sp>
          <p:nvSpPr>
            <p:cNvPr id="249" name="Rounded Rectangle 248"/>
            <p:cNvSpPr/>
            <p:nvPr/>
          </p:nvSpPr>
          <p:spPr>
            <a:xfrm>
              <a:off x="1770761" y="2804420"/>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1</a:t>
              </a:r>
            </a:p>
          </p:txBody>
        </p:sp>
        <p:sp>
          <p:nvSpPr>
            <p:cNvPr id="250" name="Rounded Rectangle 249"/>
            <p:cNvSpPr/>
            <p:nvPr/>
          </p:nvSpPr>
          <p:spPr>
            <a:xfrm>
              <a:off x="1770761" y="3262777"/>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2</a:t>
              </a:r>
            </a:p>
          </p:txBody>
        </p:sp>
        <p:sp>
          <p:nvSpPr>
            <p:cNvPr id="251" name="Rounded Rectangle 250"/>
            <p:cNvSpPr/>
            <p:nvPr/>
          </p:nvSpPr>
          <p:spPr>
            <a:xfrm>
              <a:off x="1770761" y="3730169"/>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3</a:t>
              </a:r>
            </a:p>
          </p:txBody>
        </p:sp>
        <p:sp>
          <p:nvSpPr>
            <p:cNvPr id="253" name="Rounded Rectangle 252"/>
            <p:cNvSpPr/>
            <p:nvPr/>
          </p:nvSpPr>
          <p:spPr>
            <a:xfrm>
              <a:off x="1770761" y="4653015"/>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N</a:t>
              </a:r>
            </a:p>
          </p:txBody>
        </p:sp>
        <p:sp>
          <p:nvSpPr>
            <p:cNvPr id="15" name="TextBox 14"/>
            <p:cNvSpPr txBox="1"/>
            <p:nvPr/>
          </p:nvSpPr>
          <p:spPr>
            <a:xfrm rot="5400000">
              <a:off x="4501161" y="4165067"/>
              <a:ext cx="492443" cy="461665"/>
            </a:xfrm>
            <a:prstGeom prst="rect">
              <a:avLst/>
            </a:prstGeom>
            <a:noFill/>
          </p:spPr>
          <p:txBody>
            <a:bodyPr wrap="none" rtlCol="0">
              <a:spAutoFit/>
            </a:bodyPr>
            <a:lstStyle/>
            <a:p>
              <a:r>
                <a:rPr lang="en-US" sz="2400" b="1" dirty="0" smtClean="0"/>
                <a:t>…</a:t>
              </a:r>
              <a:endParaRPr lang="en-US" sz="2400" b="1" dirty="0"/>
            </a:p>
          </p:txBody>
        </p:sp>
      </p:grpSp>
      <p:grpSp>
        <p:nvGrpSpPr>
          <p:cNvPr id="35" name="DataBus"/>
          <p:cNvGrpSpPr/>
          <p:nvPr/>
        </p:nvGrpSpPr>
        <p:grpSpPr>
          <a:xfrm>
            <a:off x="6105346" y="2133600"/>
            <a:ext cx="2391359" cy="3302984"/>
            <a:chOff x="4656522" y="1981200"/>
            <a:chExt cx="2391359" cy="3302984"/>
          </a:xfrm>
        </p:grpSpPr>
        <p:grpSp>
          <p:nvGrpSpPr>
            <p:cNvPr id="25" name="DataBus"/>
            <p:cNvGrpSpPr/>
            <p:nvPr/>
          </p:nvGrpSpPr>
          <p:grpSpPr>
            <a:xfrm>
              <a:off x="4656522" y="2194599"/>
              <a:ext cx="2391359" cy="3089585"/>
              <a:chOff x="5161595" y="2885664"/>
              <a:chExt cx="2391359" cy="3089585"/>
            </a:xfrm>
          </p:grpSpPr>
          <p:sp>
            <p:nvSpPr>
              <p:cNvPr id="87" name="TextBox 86"/>
              <p:cNvSpPr txBox="1"/>
              <p:nvPr/>
            </p:nvSpPr>
            <p:spPr>
              <a:xfrm>
                <a:off x="5161595" y="5144252"/>
                <a:ext cx="2391359" cy="830997"/>
              </a:xfrm>
              <a:prstGeom prst="rect">
                <a:avLst/>
              </a:prstGeom>
              <a:noFill/>
            </p:spPr>
            <p:txBody>
              <a:bodyPr wrap="square" rtlCol="0">
                <a:spAutoFit/>
              </a:bodyPr>
              <a:lstStyle/>
              <a:p>
                <a:pPr algn="ctr"/>
                <a:r>
                  <a:rPr lang="en-US" sz="2400" b="1" dirty="0" smtClean="0">
                    <a:solidFill>
                      <a:schemeClr val="accent2"/>
                    </a:solidFill>
                  </a:rPr>
                  <a:t>Internal </a:t>
                </a:r>
                <a:br>
                  <a:rPr lang="en-US" sz="2400" b="1" dirty="0" smtClean="0">
                    <a:solidFill>
                      <a:schemeClr val="accent2"/>
                    </a:solidFill>
                  </a:rPr>
                </a:br>
                <a:r>
                  <a:rPr lang="en-US" sz="2400" b="1" dirty="0" smtClean="0">
                    <a:solidFill>
                      <a:schemeClr val="accent2"/>
                    </a:solidFill>
                  </a:rPr>
                  <a:t>Data Bus (64b)</a:t>
                </a:r>
                <a:endParaRPr lang="en-US" sz="2400" b="1" dirty="0">
                  <a:solidFill>
                    <a:schemeClr val="accent2"/>
                  </a:solidFill>
                </a:endParaRPr>
              </a:p>
            </p:txBody>
          </p:sp>
          <p:grpSp>
            <p:nvGrpSpPr>
              <p:cNvPr id="24" name="Group 23"/>
              <p:cNvGrpSpPr/>
              <p:nvPr/>
            </p:nvGrpSpPr>
            <p:grpSpPr>
              <a:xfrm>
                <a:off x="6172274" y="2885664"/>
                <a:ext cx="384136" cy="2086523"/>
                <a:chOff x="6172274" y="2885664"/>
                <a:chExt cx="384136" cy="2086523"/>
              </a:xfrm>
            </p:grpSpPr>
            <p:sp>
              <p:nvSpPr>
                <p:cNvPr id="23" name="Left-Right Arrow 22"/>
                <p:cNvSpPr/>
                <p:nvPr/>
              </p:nvSpPr>
              <p:spPr>
                <a:xfrm>
                  <a:off x="6172274" y="2885664"/>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eft-Right Arrow 253"/>
                <p:cNvSpPr/>
                <p:nvPr/>
              </p:nvSpPr>
              <p:spPr>
                <a:xfrm>
                  <a:off x="6186408" y="3332981"/>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eft-Right Arrow 254"/>
                <p:cNvSpPr/>
                <p:nvPr/>
              </p:nvSpPr>
              <p:spPr>
                <a:xfrm>
                  <a:off x="6181202" y="3801443"/>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6179681" y="4724640"/>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Up-Down Arrow 32"/>
            <p:cNvSpPr/>
            <p:nvPr/>
          </p:nvSpPr>
          <p:spPr>
            <a:xfrm>
              <a:off x="5972403" y="1981200"/>
              <a:ext cx="398221" cy="2486949"/>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SA_Size"/>
          <p:cNvGrpSpPr/>
          <p:nvPr/>
        </p:nvGrpSpPr>
        <p:grpSpPr>
          <a:xfrm>
            <a:off x="2428832" y="1690947"/>
            <a:ext cx="6121083" cy="1169430"/>
            <a:chOff x="691905" y="1690947"/>
            <a:chExt cx="6121083" cy="1169430"/>
          </a:xfrm>
        </p:grpSpPr>
        <p:grpSp>
          <p:nvGrpSpPr>
            <p:cNvPr id="79" name="Group 78"/>
            <p:cNvGrpSpPr/>
            <p:nvPr/>
          </p:nvGrpSpPr>
          <p:grpSpPr>
            <a:xfrm>
              <a:off x="1711248" y="1690947"/>
              <a:ext cx="5101740" cy="461665"/>
              <a:chOff x="1682924" y="3712335"/>
              <a:chExt cx="5101740" cy="461665"/>
            </a:xfrm>
          </p:grpSpPr>
          <p:cxnSp>
            <p:nvCxnSpPr>
              <p:cNvPr id="44" name="Straight Arrow Connector 43"/>
              <p:cNvCxnSpPr/>
              <p:nvPr/>
            </p:nvCxnSpPr>
            <p:spPr>
              <a:xfrm>
                <a:off x="1682924" y="3943167"/>
                <a:ext cx="2192441" cy="0"/>
              </a:xfrm>
              <a:prstGeom prst="straightConnector1">
                <a:avLst/>
              </a:prstGeom>
              <a:ln w="38100" cap="rnd">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75365" y="3712335"/>
                <a:ext cx="694421" cy="461665"/>
              </a:xfrm>
              <a:prstGeom prst="rect">
                <a:avLst/>
              </a:prstGeom>
              <a:noFill/>
            </p:spPr>
            <p:txBody>
              <a:bodyPr wrap="none" rtlCol="0">
                <a:spAutoFit/>
              </a:bodyPr>
              <a:lstStyle/>
              <a:p>
                <a:r>
                  <a:rPr lang="en-US" sz="2400" dirty="0" smtClean="0"/>
                  <a:t>8Kb</a:t>
                </a:r>
                <a:endParaRPr lang="en-US" sz="2400" dirty="0"/>
              </a:p>
            </p:txBody>
          </p:sp>
          <p:cxnSp>
            <p:nvCxnSpPr>
              <p:cNvPr id="121" name="Straight Arrow Connector 120"/>
              <p:cNvCxnSpPr>
                <a:stCxn id="49" idx="3"/>
              </p:cNvCxnSpPr>
              <p:nvPr/>
            </p:nvCxnSpPr>
            <p:spPr>
              <a:xfrm flipV="1">
                <a:off x="4569786" y="3943167"/>
                <a:ext cx="2214878" cy="1"/>
              </a:xfrm>
              <a:prstGeom prst="straightConnector1">
                <a:avLst/>
              </a:prstGeom>
              <a:ln w="38100" cap="rnd">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260" name="Straight Arrow Connector 259"/>
            <p:cNvCxnSpPr/>
            <p:nvPr/>
          </p:nvCxnSpPr>
          <p:spPr>
            <a:xfrm>
              <a:off x="1495302" y="2201419"/>
              <a:ext cx="0" cy="486921"/>
            </a:xfrm>
            <a:prstGeom prst="straightConnector1">
              <a:avLst/>
            </a:prstGeom>
            <a:ln w="3810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691905" y="2029380"/>
              <a:ext cx="806118" cy="830997"/>
            </a:xfrm>
            <a:prstGeom prst="rect">
              <a:avLst/>
            </a:prstGeom>
            <a:noFill/>
          </p:spPr>
          <p:txBody>
            <a:bodyPr wrap="none" rtlCol="0">
              <a:spAutoFit/>
            </a:bodyPr>
            <a:lstStyle/>
            <a:p>
              <a:r>
                <a:rPr lang="en-US" sz="2400" dirty="0" smtClean="0"/>
                <a:t>512</a:t>
              </a:r>
              <a:br>
                <a:rPr lang="en-US" sz="2400" dirty="0" smtClean="0"/>
              </a:br>
              <a:r>
                <a:rPr lang="en-US" sz="2400" dirty="0" smtClean="0"/>
                <a:t>rows</a:t>
              </a:r>
              <a:endParaRPr lang="en-US" sz="2400" dirty="0"/>
            </a:p>
          </p:txBody>
        </p:sp>
      </p:grpSp>
      <p:grpSp>
        <p:nvGrpSpPr>
          <p:cNvPr id="7" name="DRAM"/>
          <p:cNvGrpSpPr/>
          <p:nvPr/>
        </p:nvGrpSpPr>
        <p:grpSpPr>
          <a:xfrm>
            <a:off x="57714" y="1898646"/>
            <a:ext cx="2396717" cy="3223357"/>
            <a:chOff x="57714" y="2029380"/>
            <a:chExt cx="2396717" cy="3223357"/>
          </a:xfrm>
        </p:grpSpPr>
        <p:sp>
          <p:nvSpPr>
            <p:cNvPr id="110" name="Rounded Rectangle 109"/>
            <p:cNvSpPr/>
            <p:nvPr/>
          </p:nvSpPr>
          <p:spPr>
            <a:xfrm>
              <a:off x="387175" y="2029380"/>
              <a:ext cx="1741977" cy="3126976"/>
            </a:xfrm>
            <a:prstGeom prst="roundRect">
              <a:avLst>
                <a:gd name="adj" fmla="val 4531"/>
              </a:avLst>
            </a:prstGeom>
            <a:solidFill>
              <a:schemeClr val="bg1">
                <a:lumMod val="85000"/>
              </a:schemeClr>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sp>
          <p:nvSpPr>
            <p:cNvPr id="111" name="Rounded Rectangle 110"/>
            <p:cNvSpPr/>
            <p:nvPr/>
          </p:nvSpPr>
          <p:spPr>
            <a:xfrm>
              <a:off x="707833" y="2149011"/>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4" name="Rounded Rectangle 113"/>
            <p:cNvSpPr/>
            <p:nvPr/>
          </p:nvSpPr>
          <p:spPr>
            <a:xfrm>
              <a:off x="704401" y="2799957"/>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5" name="Rounded Rectangle 114"/>
            <p:cNvSpPr/>
            <p:nvPr/>
          </p:nvSpPr>
          <p:spPr>
            <a:xfrm>
              <a:off x="700969" y="3450903"/>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6" name="Rounded Rectangle 115"/>
            <p:cNvSpPr/>
            <p:nvPr/>
          </p:nvSpPr>
          <p:spPr>
            <a:xfrm>
              <a:off x="697537" y="4101849"/>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7" name="R"/>
            <p:cNvSpPr/>
            <p:nvPr/>
          </p:nvSpPr>
          <p:spPr>
            <a:xfrm>
              <a:off x="57714" y="4590918"/>
              <a:ext cx="2396717"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Gill Sans MT" panose="020B0502020104020203" pitchFamily="34" charset="0"/>
                </a:rPr>
                <a:t>DRAM</a:t>
              </a:r>
              <a:endParaRPr lang="en-US" sz="2800" b="1" dirty="0">
                <a:solidFill>
                  <a:schemeClr val="tx1"/>
                </a:solidFill>
                <a:latin typeface="Gill Sans MT" panose="020B0502020104020203" pitchFamily="34" charset="0"/>
              </a:endParaRPr>
            </a:p>
          </p:txBody>
        </p:sp>
      </p:grpSp>
      <p:grpSp>
        <p:nvGrpSpPr>
          <p:cNvPr id="118" name="dash"/>
          <p:cNvGrpSpPr/>
          <p:nvPr/>
        </p:nvGrpSpPr>
        <p:grpSpPr>
          <a:xfrm rot="14910335" flipH="1">
            <a:off x="1355872" y="2361554"/>
            <a:ext cx="2454309" cy="2012126"/>
            <a:chOff x="3425991" y="2139992"/>
            <a:chExt cx="2454309" cy="2012126"/>
          </a:xfrm>
        </p:grpSpPr>
        <p:cxnSp>
          <p:nvCxnSpPr>
            <p:cNvPr id="119" name="Straight Connector 118"/>
            <p:cNvCxnSpPr/>
            <p:nvPr/>
          </p:nvCxnSpPr>
          <p:spPr>
            <a:xfrm rot="14910335" flipH="1">
              <a:off x="4379829" y="2186837"/>
              <a:ext cx="1547316" cy="1453626"/>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cxnSp>
          <p:nvCxnSpPr>
            <p:cNvPr id="120" name="Straight Connector 119"/>
            <p:cNvCxnSpPr/>
            <p:nvPr/>
          </p:nvCxnSpPr>
          <p:spPr>
            <a:xfrm rot="14910335" flipH="1" flipV="1">
              <a:off x="2985273" y="3105380"/>
              <a:ext cx="1487456" cy="606020"/>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grpSp>
      <p:sp>
        <p:nvSpPr>
          <p:cNvPr id="122" name="..."/>
          <p:cNvSpPr txBox="1"/>
          <p:nvPr/>
        </p:nvSpPr>
        <p:spPr>
          <a:xfrm rot="5400000">
            <a:off x="5941531" y="3644922"/>
            <a:ext cx="492443" cy="424625"/>
          </a:xfrm>
          <a:prstGeom prst="rect">
            <a:avLst/>
          </a:prstGeom>
          <a:noFill/>
        </p:spPr>
        <p:txBody>
          <a:bodyPr wrap="none" rtlCol="0">
            <a:spAutoFit/>
          </a:bodyPr>
          <a:lstStyle/>
          <a:p>
            <a:r>
              <a:rPr lang="en-US" sz="2400" b="1" dirty="0" smtClean="0"/>
              <a:t>…</a:t>
            </a:r>
            <a:endParaRPr lang="en-US" sz="2400" b="1" dirty="0"/>
          </a:p>
        </p:txBody>
      </p:sp>
      <p:grpSp>
        <p:nvGrpSpPr>
          <p:cNvPr id="268" name="goal"/>
          <p:cNvGrpSpPr/>
          <p:nvPr/>
        </p:nvGrpSpPr>
        <p:grpSpPr>
          <a:xfrm>
            <a:off x="228600" y="2140360"/>
            <a:ext cx="8534399" cy="4241661"/>
            <a:chOff x="228600" y="2140360"/>
            <a:chExt cx="8534399" cy="4241661"/>
          </a:xfrm>
        </p:grpSpPr>
        <p:grpSp>
          <p:nvGrpSpPr>
            <p:cNvPr id="266" name="goal"/>
            <p:cNvGrpSpPr/>
            <p:nvPr/>
          </p:nvGrpSpPr>
          <p:grpSpPr>
            <a:xfrm>
              <a:off x="228600" y="2140360"/>
              <a:ext cx="8534399" cy="4241661"/>
              <a:chOff x="228600" y="2140360"/>
              <a:chExt cx="8534399" cy="4241661"/>
            </a:xfrm>
          </p:grpSpPr>
          <p:grpSp>
            <p:nvGrpSpPr>
              <p:cNvPr id="113" name="goal_parallel_transfer"/>
              <p:cNvGrpSpPr/>
              <p:nvPr/>
            </p:nvGrpSpPr>
            <p:grpSpPr>
              <a:xfrm>
                <a:off x="3373653" y="2140360"/>
                <a:ext cx="5205607" cy="2502527"/>
                <a:chOff x="1460256" y="1851096"/>
                <a:chExt cx="2867148" cy="3518673"/>
              </a:xfrm>
            </p:grpSpPr>
            <p:sp>
              <p:nvSpPr>
                <p:cNvPr id="112" name="blind"/>
                <p:cNvSpPr/>
                <p:nvPr/>
              </p:nvSpPr>
              <p:spPr>
                <a:xfrm>
                  <a:off x="1460256" y="1851096"/>
                  <a:ext cx="2866658" cy="3518673"/>
                </a:xfrm>
                <a:prstGeom prst="roundRect">
                  <a:avLst>
                    <a:gd name="adj" fmla="val 870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parallel transfer"/>
                <p:cNvGrpSpPr/>
                <p:nvPr/>
              </p:nvGrpSpPr>
              <p:grpSpPr>
                <a:xfrm>
                  <a:off x="1518437" y="2424960"/>
                  <a:ext cx="2808967" cy="2308991"/>
                  <a:chOff x="4589620" y="1916257"/>
                  <a:chExt cx="1910254" cy="1384129"/>
                </a:xfrm>
                <a:solidFill>
                  <a:srgbClr val="6699FF"/>
                </a:solidFill>
              </p:grpSpPr>
              <p:sp>
                <p:nvSpPr>
                  <p:cNvPr id="105" name="Up-Down Arrow 104"/>
                  <p:cNvSpPr/>
                  <p:nvPr/>
                </p:nvSpPr>
                <p:spPr>
                  <a:xfrm>
                    <a:off x="4589620" y="1916261"/>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Up-Down Arrow 105"/>
                  <p:cNvSpPr/>
                  <p:nvPr/>
                </p:nvSpPr>
                <p:spPr>
                  <a:xfrm>
                    <a:off x="5009450" y="1916260"/>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Up-Down Arrow 106"/>
                  <p:cNvSpPr/>
                  <p:nvPr/>
                </p:nvSpPr>
                <p:spPr>
                  <a:xfrm>
                    <a:off x="5407516" y="1916259"/>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Up-Down Arrow 107"/>
                  <p:cNvSpPr/>
                  <p:nvPr/>
                </p:nvSpPr>
                <p:spPr>
                  <a:xfrm>
                    <a:off x="5819613" y="1916258"/>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Up-Down Arrow 108"/>
                  <p:cNvSpPr/>
                  <p:nvPr/>
                </p:nvSpPr>
                <p:spPr>
                  <a:xfrm>
                    <a:off x="6225875" y="1916257"/>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5" name="TextBox 264"/>
              <p:cNvSpPr txBox="1"/>
              <p:nvPr/>
            </p:nvSpPr>
            <p:spPr>
              <a:xfrm>
                <a:off x="228600" y="5070893"/>
                <a:ext cx="8534399" cy="1311128"/>
              </a:xfrm>
              <a:prstGeom prst="rect">
                <a:avLst/>
              </a:prstGeom>
              <a:solidFill>
                <a:schemeClr val="bg1"/>
              </a:solidFill>
            </p:spPr>
            <p:txBody>
              <a:bodyPr wrap="square" rtlCol="0">
                <a:spAutoFit/>
              </a:bodyPr>
              <a:lstStyle/>
              <a:p>
                <a:pPr algn="ctr">
                  <a:lnSpc>
                    <a:spcPct val="110000"/>
                  </a:lnSpc>
                </a:pPr>
                <a:r>
                  <a:rPr lang="en-US" sz="3600" b="1" dirty="0" smtClean="0">
                    <a:solidFill>
                      <a:srgbClr val="064FBA"/>
                    </a:solidFill>
                    <a:latin typeface="+mj-lt"/>
                  </a:rPr>
                  <a:t>Goal: Provide a new substrate to enable wide connectivity b/w subarrays</a:t>
                </a:r>
                <a:endParaRPr lang="en-US" sz="3600" b="1" dirty="0">
                  <a:solidFill>
                    <a:srgbClr val="064FBA"/>
                  </a:solidFill>
                  <a:latin typeface="+mj-lt"/>
                </a:endParaRPr>
              </a:p>
            </p:txBody>
          </p:sp>
        </p:grpSp>
        <p:sp>
          <p:nvSpPr>
            <p:cNvPr id="267" name="blind"/>
            <p:cNvSpPr/>
            <p:nvPr/>
          </p:nvSpPr>
          <p:spPr>
            <a:xfrm>
              <a:off x="2209800" y="4693067"/>
              <a:ext cx="6476827" cy="53768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6878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Connectivity in DRAM</a:t>
            </a:r>
            <a:endParaRPr lang="en-US" dirty="0"/>
          </a:p>
        </p:txBody>
      </p:sp>
      <p:sp>
        <p:nvSpPr>
          <p:cNvPr id="3" name="Content Placeholder 2"/>
          <p:cNvSpPr>
            <a:spLocks noGrp="1"/>
          </p:cNvSpPr>
          <p:nvPr>
            <p:ph idx="1"/>
          </p:nvPr>
        </p:nvSpPr>
        <p:spPr>
          <a:xfrm>
            <a:off x="304800" y="1219200"/>
            <a:ext cx="8534400" cy="5334000"/>
          </a:xfrm>
        </p:spPr>
        <p:txBody>
          <a:bodyPr>
            <a:normAutofit/>
          </a:bodyPr>
          <a:lstStyle/>
          <a:p>
            <a:pPr marL="0" indent="0">
              <a:buNone/>
            </a:pPr>
            <a:r>
              <a:rPr lang="en-US" dirty="0" smtClean="0">
                <a:solidFill>
                  <a:srgbClr val="FF0000"/>
                </a:solidFill>
              </a:rPr>
              <a:t>Problem: Simply moving data inside DRAM is inefficient</a:t>
            </a:r>
            <a:endParaRPr lang="en-US" b="1" dirty="0" smtClean="0">
              <a:solidFill>
                <a:srgbClr val="FF0000"/>
              </a:solidFill>
            </a:endParaRPr>
          </a:p>
          <a:p>
            <a:endParaRPr lang="en-US" b="1" dirty="0"/>
          </a:p>
          <a:p>
            <a:endParaRPr lang="en-US" b="1" dirty="0" smtClean="0"/>
          </a:p>
          <a:p>
            <a:endParaRPr lang="en-US" b="1" dirty="0"/>
          </a:p>
          <a:p>
            <a:endParaRPr lang="en-US" b="1" dirty="0" smtClean="0"/>
          </a:p>
          <a:p>
            <a:endParaRPr lang="en-US" b="1" dirty="0" smtClean="0"/>
          </a:p>
          <a:p>
            <a:endParaRPr lang="en-US" b="1" dirty="0"/>
          </a:p>
          <a:p>
            <a:pPr marL="0" indent="0">
              <a:buNone/>
            </a:pPr>
            <a:endParaRPr lang="en-US" b="1" dirty="0"/>
          </a:p>
          <a:p>
            <a:pPr marL="0" indent="0" algn="ctr">
              <a:buNone/>
            </a:pPr>
            <a:r>
              <a:rPr lang="en-US" b="1" dirty="0" smtClean="0">
                <a:solidFill>
                  <a:srgbClr val="FF0000"/>
                </a:solidFill>
              </a:rPr>
              <a:t>Low connectivity in DRAM is the fundamental bottleneck for bulk data movement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pPr/>
              <a:t>49</a:t>
            </a:fld>
            <a:endParaRPr lang="en-US" dirty="0"/>
          </a:p>
        </p:txBody>
      </p:sp>
      <p:sp>
        <p:nvSpPr>
          <p:cNvPr id="8" name="Rounded Rectangle 7"/>
          <p:cNvSpPr/>
          <p:nvPr/>
        </p:nvSpPr>
        <p:spPr>
          <a:xfrm>
            <a:off x="3376374" y="2133600"/>
            <a:ext cx="5246880" cy="2534871"/>
          </a:xfrm>
          <a:prstGeom prst="roundRect">
            <a:avLst>
              <a:gd name="adj" fmla="val 4531"/>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grpSp>
        <p:nvGrpSpPr>
          <p:cNvPr id="13" name="cell array"/>
          <p:cNvGrpSpPr/>
          <p:nvPr/>
        </p:nvGrpSpPr>
        <p:grpSpPr>
          <a:xfrm>
            <a:off x="3479285" y="2263512"/>
            <a:ext cx="5070630" cy="2212155"/>
            <a:chOff x="2253615" y="2812764"/>
            <a:chExt cx="5070630" cy="2212155"/>
          </a:xfrm>
        </p:grpSpPr>
        <p:grpSp>
          <p:nvGrpSpPr>
            <p:cNvPr id="5" name="Group 4"/>
            <p:cNvGrpSpPr/>
            <p:nvPr/>
          </p:nvGrpSpPr>
          <p:grpSpPr>
            <a:xfrm>
              <a:off x="2253615" y="2812764"/>
              <a:ext cx="5070630" cy="365760"/>
              <a:chOff x="2137956" y="2812764"/>
              <a:chExt cx="5070630" cy="365760"/>
            </a:xfrm>
          </p:grpSpPr>
          <p:sp>
            <p:nvSpPr>
              <p:cNvPr id="172" name="Oval 171"/>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3" name="Oval 172"/>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4" name="Oval 173"/>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5" name="Oval 174"/>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6" name="Oval 175"/>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7" name="Oval 176"/>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8" name="Oval 177"/>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79" name="Oval 178"/>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0" name="Oval 179"/>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1" name="Oval 180"/>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2" name="Oval 181"/>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83" name="Group 182"/>
            <p:cNvGrpSpPr/>
            <p:nvPr/>
          </p:nvGrpSpPr>
          <p:grpSpPr>
            <a:xfrm>
              <a:off x="2253615" y="3274363"/>
              <a:ext cx="5070630" cy="365760"/>
              <a:chOff x="2137956" y="2812764"/>
              <a:chExt cx="5070630" cy="365760"/>
            </a:xfrm>
          </p:grpSpPr>
          <p:sp>
            <p:nvSpPr>
              <p:cNvPr id="185" name="Oval 184"/>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6" name="Oval 185"/>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7" name="Oval 186"/>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8" name="Oval 187"/>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89" name="Oval 188"/>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0" name="Oval 189"/>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1" name="Oval 190"/>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2" name="Oval 191"/>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3" name="Oval 192"/>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4" name="Oval 193"/>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5" name="Oval 194"/>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196" name="Group 195"/>
            <p:cNvGrpSpPr/>
            <p:nvPr/>
          </p:nvGrpSpPr>
          <p:grpSpPr>
            <a:xfrm>
              <a:off x="2253615" y="3735962"/>
              <a:ext cx="5070630" cy="365760"/>
              <a:chOff x="2137956" y="2812764"/>
              <a:chExt cx="5070630" cy="365760"/>
            </a:xfrm>
          </p:grpSpPr>
          <p:sp>
            <p:nvSpPr>
              <p:cNvPr id="198" name="Oval 19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99" name="Oval 19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0" name="Oval 19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1" name="Oval 20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2" name="Oval 20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3" name="Oval 20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4" name="Oval 20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5" name="Oval 20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6" name="Oval 20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7" name="Oval 20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08" name="Oval 20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09" name="Group 208"/>
            <p:cNvGrpSpPr/>
            <p:nvPr/>
          </p:nvGrpSpPr>
          <p:grpSpPr>
            <a:xfrm>
              <a:off x="2253615" y="4197561"/>
              <a:ext cx="5070630" cy="365760"/>
              <a:chOff x="2137956" y="2812764"/>
              <a:chExt cx="5070630" cy="365760"/>
            </a:xfrm>
          </p:grpSpPr>
          <p:sp>
            <p:nvSpPr>
              <p:cNvPr id="211" name="Oval 210"/>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2" name="Oval 211"/>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3" name="Oval 212"/>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4" name="Oval 213"/>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5" name="Oval 214"/>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6" name="Oval 215"/>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7" name="Oval 216"/>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8" name="Oval 217"/>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19" name="Oval 218"/>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20" name="Oval 219"/>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21" name="Oval 220"/>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36" name="Group 235"/>
            <p:cNvGrpSpPr/>
            <p:nvPr/>
          </p:nvGrpSpPr>
          <p:grpSpPr>
            <a:xfrm>
              <a:off x="2253615" y="4659159"/>
              <a:ext cx="5070630" cy="365760"/>
              <a:chOff x="2137956" y="2812764"/>
              <a:chExt cx="5070630" cy="365760"/>
            </a:xfrm>
          </p:grpSpPr>
          <p:sp>
            <p:nvSpPr>
              <p:cNvPr id="238" name="Oval 237"/>
              <p:cNvSpPr/>
              <p:nvPr/>
            </p:nvSpPr>
            <p:spPr>
              <a:xfrm>
                <a:off x="213795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9" name="Oval 238"/>
              <p:cNvSpPr/>
              <p:nvPr/>
            </p:nvSpPr>
            <p:spPr>
              <a:xfrm>
                <a:off x="2608443"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0" name="Oval 239"/>
              <p:cNvSpPr/>
              <p:nvPr/>
            </p:nvSpPr>
            <p:spPr>
              <a:xfrm>
                <a:off x="3078930"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1" name="Oval 240"/>
              <p:cNvSpPr/>
              <p:nvPr/>
            </p:nvSpPr>
            <p:spPr>
              <a:xfrm>
                <a:off x="3549417"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2" name="Oval 241"/>
              <p:cNvSpPr/>
              <p:nvPr/>
            </p:nvSpPr>
            <p:spPr>
              <a:xfrm>
                <a:off x="4019904"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3" name="Oval 242"/>
              <p:cNvSpPr/>
              <p:nvPr/>
            </p:nvSpPr>
            <p:spPr>
              <a:xfrm>
                <a:off x="4490391"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4" name="Oval 243"/>
              <p:cNvSpPr/>
              <p:nvPr/>
            </p:nvSpPr>
            <p:spPr>
              <a:xfrm>
                <a:off x="4960878"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5" name="Oval 244"/>
              <p:cNvSpPr/>
              <p:nvPr/>
            </p:nvSpPr>
            <p:spPr>
              <a:xfrm>
                <a:off x="5431365"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6" name="Oval 245"/>
              <p:cNvSpPr/>
              <p:nvPr/>
            </p:nvSpPr>
            <p:spPr>
              <a:xfrm>
                <a:off x="5901852"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7" name="Oval 246"/>
              <p:cNvSpPr/>
              <p:nvPr/>
            </p:nvSpPr>
            <p:spPr>
              <a:xfrm>
                <a:off x="6372339"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8" name="Oval 247"/>
              <p:cNvSpPr/>
              <p:nvPr/>
            </p:nvSpPr>
            <p:spPr>
              <a:xfrm>
                <a:off x="6842826" y="2812764"/>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14" name="cell label"/>
          <p:cNvGrpSpPr/>
          <p:nvPr/>
        </p:nvGrpSpPr>
        <p:grpSpPr>
          <a:xfrm>
            <a:off x="1860443" y="2777071"/>
            <a:ext cx="1801722" cy="830997"/>
            <a:chOff x="856729" y="3065531"/>
            <a:chExt cx="1801722" cy="830997"/>
          </a:xfrm>
        </p:grpSpPr>
        <p:sp>
          <p:nvSpPr>
            <p:cNvPr id="235" name="TextBox 234"/>
            <p:cNvSpPr txBox="1"/>
            <p:nvPr/>
          </p:nvSpPr>
          <p:spPr>
            <a:xfrm>
              <a:off x="856729" y="3065531"/>
              <a:ext cx="157863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j-lt"/>
                </a:rPr>
                <a:t>DRAM </a:t>
              </a:r>
              <a:br>
                <a:rPr kumimoji="0" lang="en-US" sz="2400" b="0" i="0" u="none" strike="noStrike" kern="0" cap="none" spc="0" normalizeH="0" baseline="0" noProof="0" dirty="0" smtClean="0">
                  <a:ln>
                    <a:noFill/>
                  </a:ln>
                  <a:solidFill>
                    <a:prstClr val="black"/>
                  </a:solidFill>
                  <a:effectLst/>
                  <a:uLnTx/>
                  <a:uFillTx/>
                  <a:latin typeface="+mj-lt"/>
                </a:rPr>
              </a:br>
              <a:r>
                <a:rPr kumimoji="0" lang="en-US" sz="2400" b="0" i="0" u="none" strike="noStrike" kern="0" cap="none" spc="0" normalizeH="0" baseline="0" noProof="0" dirty="0" smtClean="0">
                  <a:ln>
                    <a:noFill/>
                  </a:ln>
                  <a:solidFill>
                    <a:prstClr val="black"/>
                  </a:solidFill>
                  <a:effectLst/>
                  <a:uLnTx/>
                  <a:uFillTx/>
                  <a:latin typeface="+mj-lt"/>
                </a:rPr>
                <a:t>cell</a:t>
              </a:r>
            </a:p>
          </p:txBody>
        </p:sp>
        <p:cxnSp>
          <p:nvCxnSpPr>
            <p:cNvPr id="9" name="Straight Arrow Connector 8"/>
            <p:cNvCxnSpPr/>
            <p:nvPr/>
          </p:nvCxnSpPr>
          <p:spPr>
            <a:xfrm>
              <a:off x="2145512" y="3512390"/>
              <a:ext cx="512939" cy="107708"/>
            </a:xfrm>
            <a:prstGeom prst="straightConnector1">
              <a:avLst/>
            </a:prstGeom>
            <a:ln w="5397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subarrays" hidden="1"/>
          <p:cNvGrpSpPr/>
          <p:nvPr/>
        </p:nvGrpSpPr>
        <p:grpSpPr>
          <a:xfrm>
            <a:off x="3448175" y="2265755"/>
            <a:ext cx="5107923" cy="2231042"/>
            <a:chOff x="1770761" y="2804420"/>
            <a:chExt cx="5553484" cy="2231042"/>
          </a:xfrm>
        </p:grpSpPr>
        <p:sp>
          <p:nvSpPr>
            <p:cNvPr id="249" name="Rounded Rectangle 248"/>
            <p:cNvSpPr/>
            <p:nvPr/>
          </p:nvSpPr>
          <p:spPr>
            <a:xfrm>
              <a:off x="1770761" y="2804420"/>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1</a:t>
              </a:r>
            </a:p>
          </p:txBody>
        </p:sp>
        <p:sp>
          <p:nvSpPr>
            <p:cNvPr id="250" name="Rounded Rectangle 249"/>
            <p:cNvSpPr/>
            <p:nvPr/>
          </p:nvSpPr>
          <p:spPr>
            <a:xfrm>
              <a:off x="1770761" y="3262777"/>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2</a:t>
              </a:r>
            </a:p>
          </p:txBody>
        </p:sp>
        <p:sp>
          <p:nvSpPr>
            <p:cNvPr id="251" name="Rounded Rectangle 250"/>
            <p:cNvSpPr/>
            <p:nvPr/>
          </p:nvSpPr>
          <p:spPr>
            <a:xfrm>
              <a:off x="1770761" y="3730169"/>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3</a:t>
              </a:r>
            </a:p>
          </p:txBody>
        </p:sp>
        <p:sp>
          <p:nvSpPr>
            <p:cNvPr id="253" name="Rounded Rectangle 252"/>
            <p:cNvSpPr/>
            <p:nvPr/>
          </p:nvSpPr>
          <p:spPr>
            <a:xfrm>
              <a:off x="1770761" y="4653015"/>
              <a:ext cx="5553484" cy="382447"/>
            </a:xfrm>
            <a:prstGeom prst="roundRect">
              <a:avLst>
                <a:gd name="adj" fmla="val 31819"/>
              </a:avLst>
            </a:prstGeom>
            <a:solidFill>
              <a:schemeClr val="accent6">
                <a:lumMod val="20000"/>
                <a:lumOff val="80000"/>
              </a:schemeClr>
            </a:solidFill>
            <a:ln w="3175"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noProof="0" dirty="0" smtClean="0">
                  <a:ln>
                    <a:noFill/>
                  </a:ln>
                  <a:solidFill>
                    <a:prstClr val="black"/>
                  </a:solidFill>
                  <a:effectLst/>
                  <a:uLnTx/>
                  <a:uFillTx/>
                  <a:latin typeface="+mj-lt"/>
                </a:rPr>
                <a:t>Subarray N</a:t>
              </a:r>
            </a:p>
          </p:txBody>
        </p:sp>
        <p:sp>
          <p:nvSpPr>
            <p:cNvPr id="15" name="TextBox 14"/>
            <p:cNvSpPr txBox="1"/>
            <p:nvPr/>
          </p:nvSpPr>
          <p:spPr>
            <a:xfrm rot="5400000">
              <a:off x="4501161" y="4165067"/>
              <a:ext cx="492443" cy="461665"/>
            </a:xfrm>
            <a:prstGeom prst="rect">
              <a:avLst/>
            </a:prstGeom>
            <a:noFill/>
          </p:spPr>
          <p:txBody>
            <a:bodyPr wrap="none" rtlCol="0">
              <a:spAutoFit/>
            </a:bodyPr>
            <a:lstStyle/>
            <a:p>
              <a:r>
                <a:rPr lang="en-US" sz="2400" b="1" dirty="0" smtClean="0"/>
                <a:t>…</a:t>
              </a:r>
              <a:endParaRPr lang="en-US" sz="2400" b="1" dirty="0"/>
            </a:p>
          </p:txBody>
        </p:sp>
      </p:grpSp>
      <p:grpSp>
        <p:nvGrpSpPr>
          <p:cNvPr id="35" name="DataBus"/>
          <p:cNvGrpSpPr/>
          <p:nvPr/>
        </p:nvGrpSpPr>
        <p:grpSpPr>
          <a:xfrm>
            <a:off x="6105346" y="2133600"/>
            <a:ext cx="2391359" cy="3302984"/>
            <a:chOff x="4656522" y="1981200"/>
            <a:chExt cx="2391359" cy="3302984"/>
          </a:xfrm>
        </p:grpSpPr>
        <p:grpSp>
          <p:nvGrpSpPr>
            <p:cNvPr id="25" name="DataBus"/>
            <p:cNvGrpSpPr/>
            <p:nvPr/>
          </p:nvGrpSpPr>
          <p:grpSpPr>
            <a:xfrm>
              <a:off x="4656522" y="2194599"/>
              <a:ext cx="2391359" cy="3089585"/>
              <a:chOff x="5161595" y="2885664"/>
              <a:chExt cx="2391359" cy="3089585"/>
            </a:xfrm>
          </p:grpSpPr>
          <p:sp>
            <p:nvSpPr>
              <p:cNvPr id="87" name="TextBox 86"/>
              <p:cNvSpPr txBox="1"/>
              <p:nvPr/>
            </p:nvSpPr>
            <p:spPr>
              <a:xfrm>
                <a:off x="5161595" y="5144252"/>
                <a:ext cx="2391359" cy="830997"/>
              </a:xfrm>
              <a:prstGeom prst="rect">
                <a:avLst/>
              </a:prstGeom>
              <a:noFill/>
            </p:spPr>
            <p:txBody>
              <a:bodyPr wrap="square" rtlCol="0">
                <a:spAutoFit/>
              </a:bodyPr>
              <a:lstStyle/>
              <a:p>
                <a:pPr algn="ctr"/>
                <a:r>
                  <a:rPr lang="en-US" sz="2400" b="1" dirty="0" smtClean="0">
                    <a:solidFill>
                      <a:schemeClr val="accent2"/>
                    </a:solidFill>
                  </a:rPr>
                  <a:t>Internal </a:t>
                </a:r>
                <a:br>
                  <a:rPr lang="en-US" sz="2400" b="1" dirty="0" smtClean="0">
                    <a:solidFill>
                      <a:schemeClr val="accent2"/>
                    </a:solidFill>
                  </a:rPr>
                </a:br>
                <a:r>
                  <a:rPr lang="en-US" sz="2400" b="1" dirty="0" smtClean="0">
                    <a:solidFill>
                      <a:schemeClr val="accent2"/>
                    </a:solidFill>
                  </a:rPr>
                  <a:t>Data Bus (64b)</a:t>
                </a:r>
                <a:endParaRPr lang="en-US" sz="2400" b="1" dirty="0">
                  <a:solidFill>
                    <a:schemeClr val="accent2"/>
                  </a:solidFill>
                </a:endParaRPr>
              </a:p>
            </p:txBody>
          </p:sp>
          <p:grpSp>
            <p:nvGrpSpPr>
              <p:cNvPr id="24" name="Group 23"/>
              <p:cNvGrpSpPr/>
              <p:nvPr/>
            </p:nvGrpSpPr>
            <p:grpSpPr>
              <a:xfrm>
                <a:off x="6172274" y="2885664"/>
                <a:ext cx="384136" cy="2086523"/>
                <a:chOff x="6172274" y="2885664"/>
                <a:chExt cx="384136" cy="2086523"/>
              </a:xfrm>
            </p:grpSpPr>
            <p:sp>
              <p:nvSpPr>
                <p:cNvPr id="23" name="Left-Right Arrow 22"/>
                <p:cNvSpPr/>
                <p:nvPr/>
              </p:nvSpPr>
              <p:spPr>
                <a:xfrm>
                  <a:off x="6172274" y="2885664"/>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eft-Right Arrow 253"/>
                <p:cNvSpPr/>
                <p:nvPr/>
              </p:nvSpPr>
              <p:spPr>
                <a:xfrm>
                  <a:off x="6186408" y="3332981"/>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eft-Right Arrow 254"/>
                <p:cNvSpPr/>
                <p:nvPr/>
              </p:nvSpPr>
              <p:spPr>
                <a:xfrm>
                  <a:off x="6181202" y="3801443"/>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6179681" y="4724640"/>
                  <a:ext cx="370002" cy="2475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Up-Down Arrow 32"/>
            <p:cNvSpPr/>
            <p:nvPr/>
          </p:nvSpPr>
          <p:spPr>
            <a:xfrm>
              <a:off x="5972403" y="1981200"/>
              <a:ext cx="398221" cy="2486949"/>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SA_Size"/>
          <p:cNvGrpSpPr/>
          <p:nvPr/>
        </p:nvGrpSpPr>
        <p:grpSpPr>
          <a:xfrm>
            <a:off x="2428832" y="1690947"/>
            <a:ext cx="6121083" cy="1169430"/>
            <a:chOff x="691905" y="1690947"/>
            <a:chExt cx="6121083" cy="1169430"/>
          </a:xfrm>
        </p:grpSpPr>
        <p:grpSp>
          <p:nvGrpSpPr>
            <p:cNvPr id="79" name="Group 78"/>
            <p:cNvGrpSpPr/>
            <p:nvPr/>
          </p:nvGrpSpPr>
          <p:grpSpPr>
            <a:xfrm>
              <a:off x="1711248" y="1690947"/>
              <a:ext cx="5101740" cy="461665"/>
              <a:chOff x="1682924" y="3712335"/>
              <a:chExt cx="5101740" cy="461665"/>
            </a:xfrm>
          </p:grpSpPr>
          <p:cxnSp>
            <p:nvCxnSpPr>
              <p:cNvPr id="44" name="Straight Arrow Connector 43"/>
              <p:cNvCxnSpPr/>
              <p:nvPr/>
            </p:nvCxnSpPr>
            <p:spPr>
              <a:xfrm>
                <a:off x="1682924" y="3943167"/>
                <a:ext cx="2192441" cy="0"/>
              </a:xfrm>
              <a:prstGeom prst="straightConnector1">
                <a:avLst/>
              </a:prstGeom>
              <a:ln w="38100" cap="rnd">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75365" y="3712335"/>
                <a:ext cx="694421" cy="461665"/>
              </a:xfrm>
              <a:prstGeom prst="rect">
                <a:avLst/>
              </a:prstGeom>
              <a:noFill/>
            </p:spPr>
            <p:txBody>
              <a:bodyPr wrap="none" rtlCol="0">
                <a:spAutoFit/>
              </a:bodyPr>
              <a:lstStyle/>
              <a:p>
                <a:r>
                  <a:rPr lang="en-US" sz="2400" dirty="0" smtClean="0"/>
                  <a:t>8Kb</a:t>
                </a:r>
                <a:endParaRPr lang="en-US" sz="2400" dirty="0"/>
              </a:p>
            </p:txBody>
          </p:sp>
          <p:cxnSp>
            <p:nvCxnSpPr>
              <p:cNvPr id="121" name="Straight Arrow Connector 120"/>
              <p:cNvCxnSpPr>
                <a:stCxn id="49" idx="3"/>
              </p:cNvCxnSpPr>
              <p:nvPr/>
            </p:nvCxnSpPr>
            <p:spPr>
              <a:xfrm flipV="1">
                <a:off x="4569786" y="3943167"/>
                <a:ext cx="2214878" cy="1"/>
              </a:xfrm>
              <a:prstGeom prst="straightConnector1">
                <a:avLst/>
              </a:prstGeom>
              <a:ln w="38100" cap="rnd">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260" name="Straight Arrow Connector 259"/>
            <p:cNvCxnSpPr/>
            <p:nvPr/>
          </p:nvCxnSpPr>
          <p:spPr>
            <a:xfrm>
              <a:off x="1495302" y="2201419"/>
              <a:ext cx="0" cy="486921"/>
            </a:xfrm>
            <a:prstGeom prst="straightConnector1">
              <a:avLst/>
            </a:prstGeom>
            <a:ln w="3810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691905" y="2029380"/>
              <a:ext cx="806118" cy="830997"/>
            </a:xfrm>
            <a:prstGeom prst="rect">
              <a:avLst/>
            </a:prstGeom>
            <a:noFill/>
          </p:spPr>
          <p:txBody>
            <a:bodyPr wrap="none" rtlCol="0">
              <a:spAutoFit/>
            </a:bodyPr>
            <a:lstStyle/>
            <a:p>
              <a:r>
                <a:rPr lang="en-US" sz="2400" dirty="0" smtClean="0"/>
                <a:t>512</a:t>
              </a:r>
              <a:br>
                <a:rPr lang="en-US" sz="2400" dirty="0" smtClean="0"/>
              </a:br>
              <a:r>
                <a:rPr lang="en-US" sz="2400" dirty="0" smtClean="0"/>
                <a:t>rows</a:t>
              </a:r>
              <a:endParaRPr lang="en-US" sz="2400" dirty="0"/>
            </a:p>
          </p:txBody>
        </p:sp>
      </p:grpSp>
      <p:grpSp>
        <p:nvGrpSpPr>
          <p:cNvPr id="7" name="DRAM"/>
          <p:cNvGrpSpPr/>
          <p:nvPr/>
        </p:nvGrpSpPr>
        <p:grpSpPr>
          <a:xfrm>
            <a:off x="57714" y="1898646"/>
            <a:ext cx="2396717" cy="3223357"/>
            <a:chOff x="57714" y="2029380"/>
            <a:chExt cx="2396717" cy="3223357"/>
          </a:xfrm>
        </p:grpSpPr>
        <p:sp>
          <p:nvSpPr>
            <p:cNvPr id="110" name="Rounded Rectangle 109"/>
            <p:cNvSpPr/>
            <p:nvPr/>
          </p:nvSpPr>
          <p:spPr>
            <a:xfrm>
              <a:off x="387175" y="2029380"/>
              <a:ext cx="1741977" cy="3126976"/>
            </a:xfrm>
            <a:prstGeom prst="roundRect">
              <a:avLst>
                <a:gd name="adj" fmla="val 4531"/>
              </a:avLst>
            </a:prstGeom>
            <a:solidFill>
              <a:schemeClr val="bg1">
                <a:lumMod val="85000"/>
              </a:schemeClr>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Gill Sans MT" panose="020B0502020104020203" pitchFamily="34" charset="0"/>
              </a:endParaRPr>
            </a:p>
          </p:txBody>
        </p:sp>
        <p:sp>
          <p:nvSpPr>
            <p:cNvPr id="111" name="Rounded Rectangle 110"/>
            <p:cNvSpPr/>
            <p:nvPr/>
          </p:nvSpPr>
          <p:spPr>
            <a:xfrm>
              <a:off x="707833" y="2149011"/>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4" name="Rounded Rectangle 113"/>
            <p:cNvSpPr/>
            <p:nvPr/>
          </p:nvSpPr>
          <p:spPr>
            <a:xfrm>
              <a:off x="704401" y="2799957"/>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5" name="Rounded Rectangle 114"/>
            <p:cNvSpPr/>
            <p:nvPr/>
          </p:nvSpPr>
          <p:spPr>
            <a:xfrm>
              <a:off x="700969" y="3450903"/>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6" name="Rounded Rectangle 115"/>
            <p:cNvSpPr/>
            <p:nvPr/>
          </p:nvSpPr>
          <p:spPr>
            <a:xfrm>
              <a:off x="697537" y="4101849"/>
              <a:ext cx="1103344" cy="559920"/>
            </a:xfrm>
            <a:prstGeom prst="roundRect">
              <a:avLst>
                <a:gd name="adj" fmla="val 4531"/>
              </a:avLst>
            </a:pr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Bank</a:t>
              </a:r>
              <a:endParaRPr lang="en-US" sz="2800" dirty="0">
                <a:solidFill>
                  <a:schemeClr val="tx1"/>
                </a:solidFill>
                <a:latin typeface="Gill Sans MT" panose="020B0502020104020203" pitchFamily="34" charset="0"/>
              </a:endParaRPr>
            </a:p>
          </p:txBody>
        </p:sp>
        <p:sp>
          <p:nvSpPr>
            <p:cNvPr id="117" name="R"/>
            <p:cNvSpPr/>
            <p:nvPr/>
          </p:nvSpPr>
          <p:spPr>
            <a:xfrm>
              <a:off x="57714" y="4590918"/>
              <a:ext cx="2396717" cy="66181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Gill Sans MT" panose="020B0502020104020203" pitchFamily="34" charset="0"/>
                </a:rPr>
                <a:t>DRAM</a:t>
              </a:r>
              <a:endParaRPr lang="en-US" sz="2800" b="1" dirty="0">
                <a:solidFill>
                  <a:schemeClr val="tx1"/>
                </a:solidFill>
                <a:latin typeface="Gill Sans MT" panose="020B0502020104020203" pitchFamily="34" charset="0"/>
              </a:endParaRPr>
            </a:p>
          </p:txBody>
        </p:sp>
      </p:grpSp>
      <p:grpSp>
        <p:nvGrpSpPr>
          <p:cNvPr id="118" name="dash"/>
          <p:cNvGrpSpPr/>
          <p:nvPr/>
        </p:nvGrpSpPr>
        <p:grpSpPr>
          <a:xfrm rot="14910335" flipH="1">
            <a:off x="1355872" y="2361554"/>
            <a:ext cx="2454309" cy="2012126"/>
            <a:chOff x="3425991" y="2139992"/>
            <a:chExt cx="2454309" cy="2012126"/>
          </a:xfrm>
        </p:grpSpPr>
        <p:cxnSp>
          <p:nvCxnSpPr>
            <p:cNvPr id="119" name="Straight Connector 118"/>
            <p:cNvCxnSpPr/>
            <p:nvPr/>
          </p:nvCxnSpPr>
          <p:spPr>
            <a:xfrm rot="14910335" flipH="1">
              <a:off x="4379829" y="2186837"/>
              <a:ext cx="1547316" cy="1453626"/>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cxnSp>
          <p:nvCxnSpPr>
            <p:cNvPr id="120" name="Straight Connector 119"/>
            <p:cNvCxnSpPr/>
            <p:nvPr/>
          </p:nvCxnSpPr>
          <p:spPr>
            <a:xfrm rot="14910335" flipH="1" flipV="1">
              <a:off x="2985273" y="3105380"/>
              <a:ext cx="1487456" cy="606020"/>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grpSp>
      <p:grpSp>
        <p:nvGrpSpPr>
          <p:cNvPr id="268" name="goal" hidden="1"/>
          <p:cNvGrpSpPr/>
          <p:nvPr/>
        </p:nvGrpSpPr>
        <p:grpSpPr>
          <a:xfrm>
            <a:off x="467440" y="2140360"/>
            <a:ext cx="8534399" cy="4195136"/>
            <a:chOff x="467440" y="2140360"/>
            <a:chExt cx="8534399" cy="4195136"/>
          </a:xfrm>
        </p:grpSpPr>
        <p:grpSp>
          <p:nvGrpSpPr>
            <p:cNvPr id="266" name="goal"/>
            <p:cNvGrpSpPr/>
            <p:nvPr/>
          </p:nvGrpSpPr>
          <p:grpSpPr>
            <a:xfrm>
              <a:off x="467440" y="2140360"/>
              <a:ext cx="8534399" cy="3859088"/>
              <a:chOff x="467440" y="2140360"/>
              <a:chExt cx="8534399" cy="3859088"/>
            </a:xfrm>
          </p:grpSpPr>
          <p:grpSp>
            <p:nvGrpSpPr>
              <p:cNvPr id="113" name="goal_parallel_transfer"/>
              <p:cNvGrpSpPr/>
              <p:nvPr/>
            </p:nvGrpSpPr>
            <p:grpSpPr>
              <a:xfrm>
                <a:off x="3373653" y="2140360"/>
                <a:ext cx="5205607" cy="2502527"/>
                <a:chOff x="1460256" y="1851096"/>
                <a:chExt cx="2867148" cy="3518673"/>
              </a:xfrm>
            </p:grpSpPr>
            <p:sp>
              <p:nvSpPr>
                <p:cNvPr id="112" name="blind"/>
                <p:cNvSpPr/>
                <p:nvPr/>
              </p:nvSpPr>
              <p:spPr>
                <a:xfrm>
                  <a:off x="1460256" y="1851096"/>
                  <a:ext cx="2866658" cy="3518673"/>
                </a:xfrm>
                <a:prstGeom prst="roundRect">
                  <a:avLst>
                    <a:gd name="adj" fmla="val 870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parallel transfer"/>
                <p:cNvGrpSpPr/>
                <p:nvPr/>
              </p:nvGrpSpPr>
              <p:grpSpPr>
                <a:xfrm>
                  <a:off x="1518437" y="2424960"/>
                  <a:ext cx="2808967" cy="2308991"/>
                  <a:chOff x="4589620" y="1916257"/>
                  <a:chExt cx="1910254" cy="1384129"/>
                </a:xfrm>
                <a:solidFill>
                  <a:srgbClr val="6699FF"/>
                </a:solidFill>
              </p:grpSpPr>
              <p:sp>
                <p:nvSpPr>
                  <p:cNvPr id="105" name="Up-Down Arrow 104"/>
                  <p:cNvSpPr/>
                  <p:nvPr/>
                </p:nvSpPr>
                <p:spPr>
                  <a:xfrm>
                    <a:off x="4589620" y="1916261"/>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Up-Down Arrow 105"/>
                  <p:cNvSpPr/>
                  <p:nvPr/>
                </p:nvSpPr>
                <p:spPr>
                  <a:xfrm>
                    <a:off x="5009450" y="1916260"/>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Up-Down Arrow 106"/>
                  <p:cNvSpPr/>
                  <p:nvPr/>
                </p:nvSpPr>
                <p:spPr>
                  <a:xfrm>
                    <a:off x="5407516" y="1916259"/>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Up-Down Arrow 107"/>
                  <p:cNvSpPr/>
                  <p:nvPr/>
                </p:nvSpPr>
                <p:spPr>
                  <a:xfrm>
                    <a:off x="5819613" y="1916258"/>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Up-Down Arrow 108"/>
                  <p:cNvSpPr/>
                  <p:nvPr/>
                </p:nvSpPr>
                <p:spPr>
                  <a:xfrm>
                    <a:off x="6225875" y="1916257"/>
                    <a:ext cx="273999" cy="1384125"/>
                  </a:xfrm>
                  <a:prstGeom prst="upDownArrow">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5" name="TextBox 264"/>
              <p:cNvSpPr txBox="1"/>
              <p:nvPr/>
            </p:nvSpPr>
            <p:spPr>
              <a:xfrm>
                <a:off x="467440" y="4688320"/>
                <a:ext cx="8534399" cy="1311128"/>
              </a:xfrm>
              <a:prstGeom prst="rect">
                <a:avLst/>
              </a:prstGeom>
              <a:solidFill>
                <a:schemeClr val="bg1"/>
              </a:solidFill>
            </p:spPr>
            <p:txBody>
              <a:bodyPr wrap="square" rtlCol="0">
                <a:spAutoFit/>
              </a:bodyPr>
              <a:lstStyle/>
              <a:p>
                <a:pPr algn="ctr">
                  <a:lnSpc>
                    <a:spcPct val="110000"/>
                  </a:lnSpc>
                </a:pPr>
                <a:r>
                  <a:rPr lang="en-US" sz="3600" dirty="0" smtClean="0">
                    <a:solidFill>
                      <a:srgbClr val="064FBA"/>
                    </a:solidFill>
                    <a:latin typeface="+mj-lt"/>
                  </a:rPr>
                  <a:t>Goal: Provide a new substrate to enable wide connectivity between subarrays</a:t>
                </a:r>
                <a:endParaRPr lang="en-US" sz="3600" dirty="0">
                  <a:solidFill>
                    <a:srgbClr val="064FBA"/>
                  </a:solidFill>
                  <a:latin typeface="+mj-lt"/>
                </a:endParaRPr>
              </a:p>
            </p:txBody>
          </p:sp>
        </p:grpSp>
        <p:sp>
          <p:nvSpPr>
            <p:cNvPr id="267" name="blind"/>
            <p:cNvSpPr/>
            <p:nvPr/>
          </p:nvSpPr>
          <p:spPr>
            <a:xfrm>
              <a:off x="1342620" y="5797809"/>
              <a:ext cx="6476827" cy="53768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9955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bg1">
                    <a:lumMod val="65000"/>
                  </a:schemeClr>
                </a:solidFill>
              </a:rPr>
              <a:t>Motivation and Key Idea</a:t>
            </a:r>
          </a:p>
          <a:p>
            <a:r>
              <a:rPr lang="en-US" sz="3600" dirty="0" smtClean="0">
                <a:solidFill>
                  <a:schemeClr val="accent3">
                    <a:lumMod val="50000"/>
                  </a:schemeClr>
                </a:solidFill>
              </a:rPr>
              <a:t>DRAM Background</a:t>
            </a:r>
          </a:p>
          <a:p>
            <a:r>
              <a:rPr lang="en-US" sz="3600" dirty="0" smtClean="0">
                <a:solidFill>
                  <a:schemeClr val="bg1">
                    <a:lumMod val="65000"/>
                  </a:schemeClr>
                </a:solidFill>
              </a:rPr>
              <a:t>LISA Substrate</a:t>
            </a:r>
          </a:p>
          <a:p>
            <a:pPr lvl="1"/>
            <a:r>
              <a:rPr lang="en-US" sz="3200" dirty="0" smtClean="0">
                <a:solidFill>
                  <a:schemeClr val="bg1">
                    <a:lumMod val="65000"/>
                  </a:schemeClr>
                </a:solidFill>
              </a:rPr>
              <a:t>New DRAM Command to Use LISA</a:t>
            </a:r>
          </a:p>
          <a:p>
            <a:r>
              <a:rPr lang="en-US" sz="3600" dirty="0" smtClean="0">
                <a:solidFill>
                  <a:schemeClr val="bg1">
                    <a:lumMod val="65000"/>
                  </a:schemeClr>
                </a:solidFill>
              </a:rPr>
              <a:t>Applications of LISA</a:t>
            </a:r>
          </a:p>
        </p:txBody>
      </p:sp>
      <p:sp>
        <p:nvSpPr>
          <p:cNvPr id="4" name="Slide Number Placeholder 3"/>
          <p:cNvSpPr>
            <a:spLocks noGrp="1"/>
          </p:cNvSpPr>
          <p:nvPr>
            <p:ph type="sldNum" sz="quarter" idx="12"/>
          </p:nvPr>
        </p:nvSpPr>
        <p:spPr/>
        <p:txBody>
          <a:bodyPr/>
          <a:lstStyle/>
          <a:p>
            <a:fld id="{13F32364-6BA0-48AA-B029-3ED2192016FC}" type="slidenum">
              <a:rPr lang="en-US" smtClean="0"/>
              <a:pPr/>
              <a:t>5</a:t>
            </a:fld>
            <a:endParaRPr lang="en-US"/>
          </a:p>
        </p:txBody>
      </p:sp>
    </p:spTree>
    <p:extLst>
      <p:ext uri="{BB962C8B-B14F-4D97-AF65-F5344CB8AC3E}">
        <p14:creationId xmlns:p14="http://schemas.microsoft.com/office/powerpoint/2010/main" val="199919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DRAM Internals</a:t>
            </a:r>
            <a:endParaRPr lang="en-US" dirty="0">
              <a:latin typeface="+mj-lt"/>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latin typeface="+mj-lt"/>
              </a:rPr>
              <a:pPr/>
              <a:t>6</a:t>
            </a:fld>
            <a:endParaRPr lang="en-US" dirty="0">
              <a:latin typeface="+mj-lt"/>
            </a:endParaRPr>
          </a:p>
        </p:txBody>
      </p:sp>
      <p:grpSp>
        <p:nvGrpSpPr>
          <p:cNvPr id="37" name="bank"/>
          <p:cNvGrpSpPr/>
          <p:nvPr/>
        </p:nvGrpSpPr>
        <p:grpSpPr>
          <a:xfrm>
            <a:off x="5076853" y="1143000"/>
            <a:ext cx="3609947" cy="5029200"/>
            <a:chOff x="5076853" y="1143000"/>
            <a:chExt cx="3609947" cy="5029200"/>
          </a:xfrm>
        </p:grpSpPr>
        <p:sp>
          <p:nvSpPr>
            <p:cNvPr id="34" name="Rounded Rectangle 33"/>
            <p:cNvSpPr/>
            <p:nvPr/>
          </p:nvSpPr>
          <p:spPr>
            <a:xfrm>
              <a:off x="5076853" y="1143000"/>
              <a:ext cx="3609947" cy="4608576"/>
            </a:xfrm>
            <a:prstGeom prst="roundRect">
              <a:avLst>
                <a:gd name="adj" fmla="val 7485"/>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572510" y="5648980"/>
              <a:ext cx="2933816" cy="523220"/>
            </a:xfrm>
            <a:prstGeom prst="rect">
              <a:avLst/>
            </a:prstGeom>
            <a:noFill/>
          </p:spPr>
          <p:txBody>
            <a:bodyPr wrap="none" rtlCol="0">
              <a:spAutoFit/>
            </a:bodyPr>
            <a:lstStyle/>
            <a:p>
              <a:r>
                <a:rPr lang="en-US" sz="2800" b="1" dirty="0" smtClean="0"/>
                <a:t>Bank </a:t>
              </a:r>
              <a:r>
                <a:rPr lang="en-US" sz="2800" dirty="0" smtClean="0"/>
                <a:t>(16~64 SAs)</a:t>
              </a:r>
              <a:endParaRPr lang="en-US" sz="2800" dirty="0"/>
            </a:p>
          </p:txBody>
        </p:sp>
      </p:grpSp>
      <p:grpSp>
        <p:nvGrpSpPr>
          <p:cNvPr id="5" name="bitlines"/>
          <p:cNvGrpSpPr/>
          <p:nvPr/>
        </p:nvGrpSpPr>
        <p:grpSpPr>
          <a:xfrm>
            <a:off x="1227093" y="1753204"/>
            <a:ext cx="2226118" cy="2601233"/>
            <a:chOff x="1227093" y="1405824"/>
            <a:chExt cx="2226118" cy="2601233"/>
          </a:xfrm>
        </p:grpSpPr>
        <p:cxnSp>
          <p:nvCxnSpPr>
            <p:cNvPr id="157" name="Straight Connector 156"/>
            <p:cNvCxnSpPr/>
            <p:nvPr/>
          </p:nvCxnSpPr>
          <p:spPr>
            <a:xfrm flipH="1">
              <a:off x="1227093" y="1799197"/>
              <a:ext cx="1" cy="220786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47" name="Straight Connector 146"/>
            <p:cNvCxnSpPr/>
            <p:nvPr/>
          </p:nvCxnSpPr>
          <p:spPr>
            <a:xfrm flipH="1">
              <a:off x="1969132" y="1799197"/>
              <a:ext cx="1" cy="220786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37" name="Straight Connector 136"/>
            <p:cNvCxnSpPr/>
            <p:nvPr/>
          </p:nvCxnSpPr>
          <p:spPr>
            <a:xfrm flipH="1">
              <a:off x="2711171" y="1799197"/>
              <a:ext cx="1" cy="220786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27" name="Straight Connector 126"/>
            <p:cNvCxnSpPr/>
            <p:nvPr/>
          </p:nvCxnSpPr>
          <p:spPr>
            <a:xfrm flipH="1">
              <a:off x="3453210" y="1799197"/>
              <a:ext cx="1" cy="220786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171" name="TextBox 170"/>
            <p:cNvSpPr txBox="1"/>
            <p:nvPr/>
          </p:nvSpPr>
          <p:spPr>
            <a:xfrm>
              <a:off x="2305028" y="1405824"/>
              <a:ext cx="88036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prstClr val="black"/>
                  </a:solidFill>
                  <a:effectLst/>
                  <a:uLnTx/>
                  <a:uFillTx/>
                  <a:latin typeface="+mj-lt"/>
                </a:rPr>
                <a:t>Bitline</a:t>
              </a:r>
            </a:p>
          </p:txBody>
        </p:sp>
      </p:grpSp>
      <p:grpSp>
        <p:nvGrpSpPr>
          <p:cNvPr id="14" name="rowbuffer"/>
          <p:cNvGrpSpPr/>
          <p:nvPr/>
        </p:nvGrpSpPr>
        <p:grpSpPr>
          <a:xfrm>
            <a:off x="716638" y="4103010"/>
            <a:ext cx="3238500" cy="1273515"/>
            <a:chOff x="716638" y="3755630"/>
            <a:chExt cx="3238500" cy="1273515"/>
          </a:xfrm>
        </p:grpSpPr>
        <p:sp>
          <p:nvSpPr>
            <p:cNvPr id="162" name="Rounded Rectangle 161"/>
            <p:cNvSpPr/>
            <p:nvPr/>
          </p:nvSpPr>
          <p:spPr>
            <a:xfrm>
              <a:off x="1044214" y="3810877"/>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52" name="Rounded Rectangle 151"/>
            <p:cNvSpPr/>
            <p:nvPr/>
          </p:nvSpPr>
          <p:spPr>
            <a:xfrm>
              <a:off x="1786253" y="3810877"/>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2" name="Rounded Rectangle 141"/>
            <p:cNvSpPr/>
            <p:nvPr/>
          </p:nvSpPr>
          <p:spPr>
            <a:xfrm>
              <a:off x="2528292" y="3810877"/>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2" name="Rounded Rectangle 131"/>
            <p:cNvSpPr/>
            <p:nvPr/>
          </p:nvSpPr>
          <p:spPr>
            <a:xfrm>
              <a:off x="3270331" y="3810877"/>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184" name="row buffer"/>
            <p:cNvGrpSpPr/>
            <p:nvPr/>
          </p:nvGrpSpPr>
          <p:grpSpPr>
            <a:xfrm>
              <a:off x="716638" y="3755630"/>
              <a:ext cx="3238500" cy="1273515"/>
              <a:chOff x="6438900" y="4038385"/>
              <a:chExt cx="3238500" cy="1273515"/>
            </a:xfrm>
          </p:grpSpPr>
          <p:sp>
            <p:nvSpPr>
              <p:cNvPr id="185" name="Rounded Rectangle 184"/>
              <p:cNvSpPr/>
              <p:nvPr/>
            </p:nvSpPr>
            <p:spPr>
              <a:xfrm>
                <a:off x="6438900" y="4038385"/>
                <a:ext cx="3238500" cy="828890"/>
              </a:xfrm>
              <a:prstGeom prst="roundRect">
                <a:avLst/>
              </a:prstGeom>
              <a:noFill/>
              <a:ln w="38100" cap="flat" cmpd="sng" algn="ctr">
                <a:solidFill>
                  <a:sysClr val="windowText" lastClr="000000">
                    <a:lumMod val="75000"/>
                    <a:lumOff val="2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mj-lt"/>
                </a:endParaRPr>
              </a:p>
            </p:txBody>
          </p:sp>
          <p:sp>
            <p:nvSpPr>
              <p:cNvPr id="186" name="TextBox 185"/>
              <p:cNvSpPr txBox="1"/>
              <p:nvPr/>
            </p:nvSpPr>
            <p:spPr>
              <a:xfrm>
                <a:off x="7388926" y="4850235"/>
                <a:ext cx="159691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mj-lt"/>
                  </a:rPr>
                  <a:t>Row Buffer</a:t>
                </a:r>
              </a:p>
            </p:txBody>
          </p:sp>
        </p:grpSp>
      </p:grpSp>
      <p:grpSp>
        <p:nvGrpSpPr>
          <p:cNvPr id="12" name="sense amps"/>
          <p:cNvGrpSpPr/>
          <p:nvPr/>
        </p:nvGrpSpPr>
        <p:grpSpPr>
          <a:xfrm>
            <a:off x="1112944" y="4205596"/>
            <a:ext cx="2568110" cy="1738848"/>
            <a:chOff x="1112944" y="3858216"/>
            <a:chExt cx="2568110" cy="1738848"/>
          </a:xfrm>
        </p:grpSpPr>
        <p:grpSp>
          <p:nvGrpSpPr>
            <p:cNvPr id="10" name="Group 9"/>
            <p:cNvGrpSpPr/>
            <p:nvPr/>
          </p:nvGrpSpPr>
          <p:grpSpPr>
            <a:xfrm>
              <a:off x="1113097" y="5073845"/>
              <a:ext cx="2567957" cy="523219"/>
              <a:chOff x="1113097" y="5073845"/>
              <a:chExt cx="2567957" cy="523219"/>
            </a:xfrm>
          </p:grpSpPr>
          <p:sp>
            <p:nvSpPr>
              <p:cNvPr id="100" name="TextBox 99"/>
              <p:cNvSpPr txBox="1"/>
              <p:nvPr/>
            </p:nvSpPr>
            <p:spPr>
              <a:xfrm>
                <a:off x="1394851" y="5073845"/>
                <a:ext cx="2286203" cy="5232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prstClr val="black"/>
                    </a:solidFill>
                    <a:effectLst/>
                    <a:uLnTx/>
                    <a:uFillTx/>
                    <a:latin typeface="+mj-lt"/>
                  </a:rPr>
                  <a:t>Sense amplifier</a:t>
                </a:r>
              </a:p>
            </p:txBody>
          </p:sp>
          <p:sp>
            <p:nvSpPr>
              <p:cNvPr id="102" name="Rounded Rectangle 101"/>
              <p:cNvSpPr/>
              <p:nvPr/>
            </p:nvSpPr>
            <p:spPr>
              <a:xfrm>
                <a:off x="1113097" y="5209724"/>
                <a:ext cx="301752"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mj-lt"/>
                  </a:rPr>
                  <a:t>S</a:t>
                </a:r>
              </a:p>
            </p:txBody>
          </p:sp>
        </p:grpSp>
        <p:grpSp>
          <p:nvGrpSpPr>
            <p:cNvPr id="8" name="senseamps"/>
            <p:cNvGrpSpPr/>
            <p:nvPr/>
          </p:nvGrpSpPr>
          <p:grpSpPr>
            <a:xfrm>
              <a:off x="1112944" y="3858216"/>
              <a:ext cx="2454416" cy="297683"/>
              <a:chOff x="1112944" y="3858216"/>
              <a:chExt cx="2454416" cy="297683"/>
            </a:xfrm>
          </p:grpSpPr>
          <p:sp>
            <p:nvSpPr>
              <p:cNvPr id="164" name="Rounded Rectangle 163"/>
              <p:cNvSpPr/>
              <p:nvPr/>
            </p:nvSpPr>
            <p:spPr>
              <a:xfrm>
                <a:off x="1112944" y="3858216"/>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54" name="Rounded Rectangle 153"/>
              <p:cNvSpPr/>
              <p:nvPr/>
            </p:nvSpPr>
            <p:spPr>
              <a:xfrm>
                <a:off x="1854983" y="3858216"/>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44" name="Rounded Rectangle 143"/>
              <p:cNvSpPr/>
              <p:nvPr/>
            </p:nvSpPr>
            <p:spPr>
              <a:xfrm>
                <a:off x="2597022" y="3858216"/>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134" name="Rounded Rectangle 133"/>
              <p:cNvSpPr/>
              <p:nvPr/>
            </p:nvSpPr>
            <p:spPr>
              <a:xfrm>
                <a:off x="3339061" y="3858216"/>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grpSp>
      </p:grpSp>
      <p:grpSp>
        <p:nvGrpSpPr>
          <p:cNvPr id="13" name="precharge units"/>
          <p:cNvGrpSpPr/>
          <p:nvPr/>
        </p:nvGrpSpPr>
        <p:grpSpPr>
          <a:xfrm>
            <a:off x="1110273" y="4503134"/>
            <a:ext cx="2457634" cy="1859646"/>
            <a:chOff x="1110273" y="4155754"/>
            <a:chExt cx="2457634" cy="1859646"/>
          </a:xfrm>
        </p:grpSpPr>
        <p:grpSp>
          <p:nvGrpSpPr>
            <p:cNvPr id="11" name="Group 10"/>
            <p:cNvGrpSpPr/>
            <p:nvPr/>
          </p:nvGrpSpPr>
          <p:grpSpPr>
            <a:xfrm>
              <a:off x="1110273" y="5492181"/>
              <a:ext cx="2457634" cy="523219"/>
              <a:chOff x="1110273" y="5492181"/>
              <a:chExt cx="2457634" cy="523219"/>
            </a:xfrm>
          </p:grpSpPr>
          <p:sp>
            <p:nvSpPr>
              <p:cNvPr id="101" name="TextBox 100"/>
              <p:cNvSpPr txBox="1"/>
              <p:nvPr/>
            </p:nvSpPr>
            <p:spPr>
              <a:xfrm>
                <a:off x="1392375" y="5492181"/>
                <a:ext cx="2175532" cy="52321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prstClr val="black"/>
                    </a:solidFill>
                    <a:effectLst/>
                    <a:uLnTx/>
                    <a:uFillTx/>
                    <a:latin typeface="+mj-lt"/>
                  </a:rPr>
                  <a:t>Precharge unit</a:t>
                </a:r>
              </a:p>
            </p:txBody>
          </p:sp>
          <p:sp>
            <p:nvSpPr>
              <p:cNvPr id="103" name="Rounded Rectangle 102"/>
              <p:cNvSpPr/>
              <p:nvPr/>
            </p:nvSpPr>
            <p:spPr>
              <a:xfrm>
                <a:off x="1110273" y="5628059"/>
                <a:ext cx="301752"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mj-lt"/>
                  </a:rPr>
                  <a:t>P</a:t>
                </a:r>
              </a:p>
            </p:txBody>
          </p:sp>
        </p:grpSp>
        <p:grpSp>
          <p:nvGrpSpPr>
            <p:cNvPr id="9" name="precharge units"/>
            <p:cNvGrpSpPr/>
            <p:nvPr/>
          </p:nvGrpSpPr>
          <p:grpSpPr>
            <a:xfrm>
              <a:off x="1112945" y="4155754"/>
              <a:ext cx="2454416" cy="297683"/>
              <a:chOff x="1112945" y="4155754"/>
              <a:chExt cx="2454416" cy="297683"/>
            </a:xfrm>
          </p:grpSpPr>
          <p:sp>
            <p:nvSpPr>
              <p:cNvPr id="165" name="Rounded Rectangle 164"/>
              <p:cNvSpPr/>
              <p:nvPr/>
            </p:nvSpPr>
            <p:spPr>
              <a:xfrm>
                <a:off x="1112945" y="4155754"/>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sp>
            <p:nvSpPr>
              <p:cNvPr id="155" name="Rounded Rectangle 154"/>
              <p:cNvSpPr/>
              <p:nvPr/>
            </p:nvSpPr>
            <p:spPr>
              <a:xfrm>
                <a:off x="1854984" y="4155754"/>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sp>
            <p:nvSpPr>
              <p:cNvPr id="145" name="Rounded Rectangle 144"/>
              <p:cNvSpPr/>
              <p:nvPr/>
            </p:nvSpPr>
            <p:spPr>
              <a:xfrm>
                <a:off x="2597023" y="4155754"/>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sp>
            <p:nvSpPr>
              <p:cNvPr id="135" name="Rounded Rectangle 134"/>
              <p:cNvSpPr/>
              <p:nvPr/>
            </p:nvSpPr>
            <p:spPr>
              <a:xfrm>
                <a:off x="3339062" y="4155754"/>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grpSp>
        <p:nvGrpSpPr>
          <p:cNvPr id="3" name="wordlines"/>
          <p:cNvGrpSpPr/>
          <p:nvPr/>
        </p:nvGrpSpPr>
        <p:grpSpPr>
          <a:xfrm>
            <a:off x="302176" y="2343538"/>
            <a:ext cx="4774677" cy="1692202"/>
            <a:chOff x="302176" y="1996158"/>
            <a:chExt cx="4774677" cy="1692202"/>
          </a:xfrm>
        </p:grpSpPr>
        <p:sp>
          <p:nvSpPr>
            <p:cNvPr id="117" name="Rounded Rectangle 116"/>
            <p:cNvSpPr/>
            <p:nvPr/>
          </p:nvSpPr>
          <p:spPr>
            <a:xfrm>
              <a:off x="302176" y="1996158"/>
              <a:ext cx="559159" cy="1692202"/>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mj-lt"/>
                </a:rPr>
                <a:t>Row Decoder</a:t>
              </a:r>
            </a:p>
          </p:txBody>
        </p:sp>
        <p:cxnSp>
          <p:nvCxnSpPr>
            <p:cNvPr id="118" name="Straight Connector 117"/>
            <p:cNvCxnSpPr/>
            <p:nvPr/>
          </p:nvCxnSpPr>
          <p:spPr>
            <a:xfrm>
              <a:off x="859911" y="2180298"/>
              <a:ext cx="3018943"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19" name="Straight Connector 118"/>
            <p:cNvCxnSpPr/>
            <p:nvPr/>
          </p:nvCxnSpPr>
          <p:spPr>
            <a:xfrm>
              <a:off x="861334" y="2624568"/>
              <a:ext cx="3017520"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20" name="Straight Connector 119"/>
            <p:cNvCxnSpPr/>
            <p:nvPr/>
          </p:nvCxnSpPr>
          <p:spPr>
            <a:xfrm>
              <a:off x="861335" y="3068838"/>
              <a:ext cx="3017520"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121" name="Straight Connector 120"/>
            <p:cNvCxnSpPr/>
            <p:nvPr/>
          </p:nvCxnSpPr>
          <p:spPr>
            <a:xfrm>
              <a:off x="861335" y="3513108"/>
              <a:ext cx="3016102"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168" name="TextBox 167"/>
            <p:cNvSpPr txBox="1"/>
            <p:nvPr/>
          </p:nvSpPr>
          <p:spPr>
            <a:xfrm>
              <a:off x="3834204" y="2370994"/>
              <a:ext cx="124264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prstClr val="black"/>
                  </a:solidFill>
                  <a:effectLst/>
                  <a:uLnTx/>
                  <a:uFillTx/>
                  <a:latin typeface="+mj-lt"/>
                </a:rPr>
                <a:t>Wordline</a:t>
              </a:r>
            </a:p>
          </p:txBody>
        </p:sp>
      </p:grpSp>
      <p:grpSp>
        <p:nvGrpSpPr>
          <p:cNvPr id="6" name="subarray cells"/>
          <p:cNvGrpSpPr/>
          <p:nvPr/>
        </p:nvGrpSpPr>
        <p:grpSpPr>
          <a:xfrm>
            <a:off x="1044214" y="2337170"/>
            <a:ext cx="2591877" cy="1698570"/>
            <a:chOff x="1044214" y="1989790"/>
            <a:chExt cx="2591877" cy="1698570"/>
          </a:xfrm>
        </p:grpSpPr>
        <p:sp>
          <p:nvSpPr>
            <p:cNvPr id="158" name="Oval 157"/>
            <p:cNvSpPr/>
            <p:nvPr/>
          </p:nvSpPr>
          <p:spPr>
            <a:xfrm>
              <a:off x="1044214" y="198979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59" name="Oval 158"/>
            <p:cNvSpPr/>
            <p:nvPr/>
          </p:nvSpPr>
          <p:spPr>
            <a:xfrm>
              <a:off x="1044214" y="243406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60" name="Oval 159"/>
            <p:cNvSpPr/>
            <p:nvPr/>
          </p:nvSpPr>
          <p:spPr>
            <a:xfrm>
              <a:off x="1044214" y="287833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61" name="Oval 160"/>
            <p:cNvSpPr/>
            <p:nvPr/>
          </p:nvSpPr>
          <p:spPr>
            <a:xfrm>
              <a:off x="1044214" y="332260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8" name="Oval 147"/>
            <p:cNvSpPr/>
            <p:nvPr/>
          </p:nvSpPr>
          <p:spPr>
            <a:xfrm>
              <a:off x="1786253" y="198979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9" name="Oval 148"/>
            <p:cNvSpPr/>
            <p:nvPr/>
          </p:nvSpPr>
          <p:spPr>
            <a:xfrm>
              <a:off x="1786253" y="243406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50" name="Oval 149"/>
            <p:cNvSpPr/>
            <p:nvPr/>
          </p:nvSpPr>
          <p:spPr>
            <a:xfrm>
              <a:off x="1786253" y="287833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51" name="Oval 150"/>
            <p:cNvSpPr/>
            <p:nvPr/>
          </p:nvSpPr>
          <p:spPr>
            <a:xfrm>
              <a:off x="1786253" y="332260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8" name="Oval 137"/>
            <p:cNvSpPr/>
            <p:nvPr/>
          </p:nvSpPr>
          <p:spPr>
            <a:xfrm>
              <a:off x="2528292" y="198979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9" name="Oval 138"/>
            <p:cNvSpPr/>
            <p:nvPr/>
          </p:nvSpPr>
          <p:spPr>
            <a:xfrm>
              <a:off x="2528292" y="243406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0" name="Oval 139"/>
            <p:cNvSpPr/>
            <p:nvPr/>
          </p:nvSpPr>
          <p:spPr>
            <a:xfrm>
              <a:off x="2528292" y="287833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41" name="Oval 140"/>
            <p:cNvSpPr/>
            <p:nvPr/>
          </p:nvSpPr>
          <p:spPr>
            <a:xfrm>
              <a:off x="2528292" y="332260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28" name="Oval 127"/>
            <p:cNvSpPr/>
            <p:nvPr/>
          </p:nvSpPr>
          <p:spPr>
            <a:xfrm>
              <a:off x="3270331" y="198979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29" name="Oval 128"/>
            <p:cNvSpPr/>
            <p:nvPr/>
          </p:nvSpPr>
          <p:spPr>
            <a:xfrm>
              <a:off x="3270331" y="243406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0" name="Oval 129"/>
            <p:cNvSpPr/>
            <p:nvPr/>
          </p:nvSpPr>
          <p:spPr>
            <a:xfrm>
              <a:off x="3270331" y="287833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131" name="Oval 130"/>
            <p:cNvSpPr/>
            <p:nvPr/>
          </p:nvSpPr>
          <p:spPr>
            <a:xfrm>
              <a:off x="3270331" y="3322600"/>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1" name="bank sas"/>
          <p:cNvGrpSpPr/>
          <p:nvPr/>
        </p:nvGrpSpPr>
        <p:grpSpPr>
          <a:xfrm>
            <a:off x="5552877" y="1218012"/>
            <a:ext cx="1910573" cy="3887388"/>
            <a:chOff x="5552877" y="1218012"/>
            <a:chExt cx="1910573" cy="3887388"/>
          </a:xfrm>
        </p:grpSpPr>
        <p:grpSp>
          <p:nvGrpSpPr>
            <p:cNvPr id="17" name="Group 16"/>
            <p:cNvGrpSpPr/>
            <p:nvPr/>
          </p:nvGrpSpPr>
          <p:grpSpPr>
            <a:xfrm>
              <a:off x="5552877" y="1218012"/>
              <a:ext cx="1910573" cy="1216058"/>
              <a:chOff x="5552877" y="1218012"/>
              <a:chExt cx="1910573" cy="1216058"/>
            </a:xfrm>
          </p:grpSpPr>
          <p:sp>
            <p:nvSpPr>
              <p:cNvPr id="104" name="Rounded Rectangle 103"/>
              <p:cNvSpPr/>
              <p:nvPr/>
            </p:nvSpPr>
            <p:spPr>
              <a:xfrm>
                <a:off x="5750989" y="1218014"/>
                <a:ext cx="1712461" cy="927843"/>
              </a:xfrm>
              <a:prstGeom prst="roundRect">
                <a:avLst>
                  <a:gd name="adj" fmla="val 0"/>
                </a:avLst>
              </a:prstGeom>
              <a:solidFill>
                <a:sysClr val="window" lastClr="FFFFFF">
                  <a:lumMod val="8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prstClr val="black"/>
                    </a:solidFill>
                    <a:effectLst/>
                    <a:uLnTx/>
                    <a:uFillTx/>
                    <a:latin typeface="+mj-lt"/>
                  </a:rPr>
                  <a:t>Subarray</a:t>
                </a:r>
              </a:p>
            </p:txBody>
          </p:sp>
          <p:sp>
            <p:nvSpPr>
              <p:cNvPr id="105" name="Rounded Rectangle 104"/>
              <p:cNvSpPr/>
              <p:nvPr/>
            </p:nvSpPr>
            <p:spPr>
              <a:xfrm>
                <a:off x="5750989" y="2145863"/>
                <a:ext cx="1712461" cy="288207"/>
              </a:xfrm>
              <a:prstGeom prst="roundRect">
                <a:avLst>
                  <a:gd name="adj" fmla="val 0"/>
                </a:avLst>
              </a:prstGeom>
              <a:solidFill>
                <a:srgbClr val="5B9BD5">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black"/>
                  </a:solidFill>
                  <a:effectLst/>
                  <a:uLnTx/>
                  <a:uFillTx/>
                  <a:latin typeface="+mj-lt"/>
                </a:endParaRPr>
              </a:p>
            </p:txBody>
          </p:sp>
          <p:sp>
            <p:nvSpPr>
              <p:cNvPr id="106" name="Rounded Rectangle 105"/>
              <p:cNvSpPr/>
              <p:nvPr/>
            </p:nvSpPr>
            <p:spPr>
              <a:xfrm rot="16200000">
                <a:off x="5188010" y="1582879"/>
                <a:ext cx="927845" cy="198112"/>
              </a:xfrm>
              <a:prstGeom prst="roundRect">
                <a:avLst>
                  <a:gd name="adj" fmla="val 0"/>
                </a:avLst>
              </a:prstGeom>
              <a:solidFill>
                <a:srgbClr val="FFC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70AD47">
                      <a:lumMod val="50000"/>
                    </a:srgbClr>
                  </a:solidFill>
                  <a:effectLst/>
                  <a:uLnTx/>
                  <a:uFillTx/>
                  <a:latin typeface="+mj-lt"/>
                </a:endParaRPr>
              </a:p>
            </p:txBody>
          </p:sp>
        </p:grpSp>
        <p:grpSp>
          <p:nvGrpSpPr>
            <p:cNvPr id="15" name="Group 14"/>
            <p:cNvGrpSpPr/>
            <p:nvPr/>
          </p:nvGrpSpPr>
          <p:grpSpPr>
            <a:xfrm>
              <a:off x="5552877" y="3889342"/>
              <a:ext cx="1910573" cy="1216058"/>
              <a:chOff x="5552877" y="3637859"/>
              <a:chExt cx="1910573" cy="1216058"/>
            </a:xfrm>
          </p:grpSpPr>
          <p:sp>
            <p:nvSpPr>
              <p:cNvPr id="110" name="Rounded Rectangle 109"/>
              <p:cNvSpPr/>
              <p:nvPr/>
            </p:nvSpPr>
            <p:spPr>
              <a:xfrm>
                <a:off x="5750989" y="3637866"/>
                <a:ext cx="1712461" cy="927843"/>
              </a:xfrm>
              <a:prstGeom prst="roundRect">
                <a:avLst>
                  <a:gd name="adj" fmla="val 0"/>
                </a:avLst>
              </a:prstGeom>
              <a:solidFill>
                <a:sysClr val="window" lastClr="FFFFFF">
                  <a:lumMod val="8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smtClean="0">
                  <a:ln>
                    <a:noFill/>
                  </a:ln>
                  <a:solidFill>
                    <a:prstClr val="black"/>
                  </a:solidFill>
                  <a:effectLst/>
                  <a:uLnTx/>
                  <a:uFillTx/>
                  <a:latin typeface="+mj-lt"/>
                </a:endParaRPr>
              </a:p>
            </p:txBody>
          </p:sp>
          <p:sp>
            <p:nvSpPr>
              <p:cNvPr id="111" name="Rounded Rectangle 110"/>
              <p:cNvSpPr/>
              <p:nvPr/>
            </p:nvSpPr>
            <p:spPr>
              <a:xfrm>
                <a:off x="5750989" y="4565710"/>
                <a:ext cx="1712461" cy="288207"/>
              </a:xfrm>
              <a:prstGeom prst="roundRect">
                <a:avLst>
                  <a:gd name="adj" fmla="val 0"/>
                </a:avLst>
              </a:prstGeom>
              <a:solidFill>
                <a:srgbClr val="5B9BD5">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mj-lt"/>
                </a:endParaRPr>
              </a:p>
            </p:txBody>
          </p:sp>
          <p:sp>
            <p:nvSpPr>
              <p:cNvPr id="112" name="Rounded Rectangle 111"/>
              <p:cNvSpPr/>
              <p:nvPr/>
            </p:nvSpPr>
            <p:spPr>
              <a:xfrm rot="16200000">
                <a:off x="5188010" y="4002726"/>
                <a:ext cx="927845" cy="198112"/>
              </a:xfrm>
              <a:prstGeom prst="roundRect">
                <a:avLst>
                  <a:gd name="adj" fmla="val 0"/>
                </a:avLst>
              </a:prstGeom>
              <a:solidFill>
                <a:srgbClr val="FFC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70AD47">
                      <a:lumMod val="50000"/>
                    </a:srgbClr>
                  </a:solidFill>
                  <a:effectLst/>
                  <a:uLnTx/>
                  <a:uFillTx/>
                  <a:latin typeface="+mj-lt"/>
                </a:endParaRPr>
              </a:p>
            </p:txBody>
          </p:sp>
        </p:grpSp>
        <p:grpSp>
          <p:nvGrpSpPr>
            <p:cNvPr id="18" name="Group 17"/>
            <p:cNvGrpSpPr/>
            <p:nvPr/>
          </p:nvGrpSpPr>
          <p:grpSpPr>
            <a:xfrm>
              <a:off x="5552877" y="2553677"/>
              <a:ext cx="1910573" cy="1216058"/>
              <a:chOff x="5552877" y="2434059"/>
              <a:chExt cx="1910573" cy="1216058"/>
            </a:xfrm>
          </p:grpSpPr>
          <p:sp>
            <p:nvSpPr>
              <p:cNvPr id="107" name="Rounded Rectangle 106"/>
              <p:cNvSpPr/>
              <p:nvPr/>
            </p:nvSpPr>
            <p:spPr>
              <a:xfrm>
                <a:off x="5750989" y="2434066"/>
                <a:ext cx="1712461" cy="927843"/>
              </a:xfrm>
              <a:prstGeom prst="roundRect">
                <a:avLst>
                  <a:gd name="adj" fmla="val 0"/>
                </a:avLst>
              </a:prstGeom>
              <a:solidFill>
                <a:sysClr val="window" lastClr="FFFFFF">
                  <a:lumMod val="8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smtClean="0">
                  <a:ln>
                    <a:noFill/>
                  </a:ln>
                  <a:solidFill>
                    <a:prstClr val="black"/>
                  </a:solidFill>
                  <a:effectLst/>
                  <a:uLnTx/>
                  <a:uFillTx/>
                  <a:latin typeface="+mj-lt"/>
                </a:endParaRPr>
              </a:p>
            </p:txBody>
          </p:sp>
          <p:grpSp>
            <p:nvGrpSpPr>
              <p:cNvPr id="16" name="Group 15"/>
              <p:cNvGrpSpPr/>
              <p:nvPr/>
            </p:nvGrpSpPr>
            <p:grpSpPr>
              <a:xfrm>
                <a:off x="5552877" y="2434059"/>
                <a:ext cx="1910573" cy="1216058"/>
                <a:chOff x="5552877" y="2434059"/>
                <a:chExt cx="1910573" cy="1216058"/>
              </a:xfrm>
            </p:grpSpPr>
            <p:sp>
              <p:nvSpPr>
                <p:cNvPr id="108" name="Rounded Rectangle 107"/>
                <p:cNvSpPr/>
                <p:nvPr/>
              </p:nvSpPr>
              <p:spPr>
                <a:xfrm>
                  <a:off x="5750989" y="3361910"/>
                  <a:ext cx="1712461" cy="288207"/>
                </a:xfrm>
                <a:prstGeom prst="roundRect">
                  <a:avLst>
                    <a:gd name="adj" fmla="val 0"/>
                  </a:avLst>
                </a:prstGeom>
                <a:solidFill>
                  <a:srgbClr val="5B9BD5">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mj-lt"/>
                  </a:endParaRPr>
                </a:p>
              </p:txBody>
            </p:sp>
            <p:sp>
              <p:nvSpPr>
                <p:cNvPr id="109" name="Rounded Rectangle 108"/>
                <p:cNvSpPr/>
                <p:nvPr/>
              </p:nvSpPr>
              <p:spPr>
                <a:xfrm rot="16200000">
                  <a:off x="5188010" y="2798926"/>
                  <a:ext cx="927845" cy="198112"/>
                </a:xfrm>
                <a:prstGeom prst="roundRect">
                  <a:avLst>
                    <a:gd name="adj" fmla="val 0"/>
                  </a:avLst>
                </a:prstGeom>
                <a:solidFill>
                  <a:srgbClr val="FFC00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70AD47">
                        <a:lumMod val="50000"/>
                      </a:srgbClr>
                    </a:solidFill>
                    <a:effectLst/>
                    <a:uLnTx/>
                    <a:uFillTx/>
                    <a:latin typeface="+mj-lt"/>
                  </a:endParaRPr>
                </a:p>
              </p:txBody>
            </p:sp>
            <p:grpSp>
              <p:nvGrpSpPr>
                <p:cNvPr id="42" name="dimension"/>
                <p:cNvGrpSpPr/>
                <p:nvPr/>
              </p:nvGrpSpPr>
              <p:grpSpPr>
                <a:xfrm>
                  <a:off x="5867401" y="2509716"/>
                  <a:ext cx="1585146" cy="812884"/>
                  <a:chOff x="5867401" y="2509716"/>
                  <a:chExt cx="1585146" cy="812884"/>
                </a:xfrm>
              </p:grpSpPr>
              <p:cxnSp>
                <p:nvCxnSpPr>
                  <p:cNvPr id="191" name="Straight Arrow Connector 190"/>
                  <p:cNvCxnSpPr/>
                  <p:nvPr/>
                </p:nvCxnSpPr>
                <p:spPr>
                  <a:xfrm>
                    <a:off x="5867401" y="2510286"/>
                    <a:ext cx="0" cy="812314"/>
                  </a:xfrm>
                  <a:prstGeom prst="straightConnector1">
                    <a:avLst/>
                  </a:prstGeom>
                  <a:ln w="3175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5912395" y="2685610"/>
                    <a:ext cx="1479892" cy="461665"/>
                  </a:xfrm>
                  <a:prstGeom prst="rect">
                    <a:avLst/>
                  </a:prstGeom>
                  <a:noFill/>
                </p:spPr>
                <p:txBody>
                  <a:bodyPr wrap="none" rtlCol="0">
                    <a:spAutoFit/>
                  </a:bodyPr>
                  <a:lstStyle/>
                  <a:p>
                    <a:r>
                      <a:rPr lang="en-US" sz="2400" dirty="0" smtClean="0"/>
                      <a:t>512 x 8Kb</a:t>
                    </a:r>
                    <a:endParaRPr lang="en-US" sz="2400" dirty="0"/>
                  </a:p>
                </p:txBody>
              </p:sp>
              <p:cxnSp>
                <p:nvCxnSpPr>
                  <p:cNvPr id="193" name="Straight Arrow Connector 192"/>
                  <p:cNvCxnSpPr/>
                  <p:nvPr/>
                </p:nvCxnSpPr>
                <p:spPr>
                  <a:xfrm>
                    <a:off x="5884754" y="2509716"/>
                    <a:ext cx="1567793" cy="286"/>
                  </a:xfrm>
                  <a:prstGeom prst="straightConnector1">
                    <a:avLst/>
                  </a:prstGeom>
                  <a:ln w="31750" cap="rnd">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grpSp>
      </p:grpSp>
      <p:grpSp>
        <p:nvGrpSpPr>
          <p:cNvPr id="173" name="IO path"/>
          <p:cNvGrpSpPr/>
          <p:nvPr/>
        </p:nvGrpSpPr>
        <p:grpSpPr>
          <a:xfrm>
            <a:off x="7135747" y="1384552"/>
            <a:ext cx="1320630" cy="4330448"/>
            <a:chOff x="4068968" y="1607015"/>
            <a:chExt cx="1320630" cy="4330448"/>
          </a:xfrm>
        </p:grpSpPr>
        <p:cxnSp>
          <p:nvCxnSpPr>
            <p:cNvPr id="174" name="Straight Connector 173"/>
            <p:cNvCxnSpPr/>
            <p:nvPr/>
          </p:nvCxnSpPr>
          <p:spPr>
            <a:xfrm flipH="1">
              <a:off x="4068968" y="2515203"/>
              <a:ext cx="551767" cy="0"/>
            </a:xfrm>
            <a:prstGeom prst="line">
              <a:avLst/>
            </a:prstGeom>
            <a:solidFill>
              <a:sysClr val="window" lastClr="FFFFFF">
                <a:lumMod val="85000"/>
              </a:sysClr>
            </a:solidFill>
            <a:ln w="28575" cap="flat" cmpd="sng" algn="ctr">
              <a:solidFill>
                <a:schemeClr val="accent2"/>
              </a:solidFill>
              <a:prstDash val="solid"/>
              <a:miter lim="800000"/>
              <a:headEnd type="triangle" w="lg" len="lg"/>
              <a:tailEnd type="triangle" w="lg" len="lg"/>
            </a:ln>
            <a:effectLst/>
          </p:spPr>
        </p:cxnSp>
        <p:cxnSp>
          <p:nvCxnSpPr>
            <p:cNvPr id="175" name="Straight Connector 174"/>
            <p:cNvCxnSpPr/>
            <p:nvPr/>
          </p:nvCxnSpPr>
          <p:spPr>
            <a:xfrm flipH="1">
              <a:off x="4068968" y="3853262"/>
              <a:ext cx="551767" cy="0"/>
            </a:xfrm>
            <a:prstGeom prst="line">
              <a:avLst/>
            </a:prstGeom>
            <a:solidFill>
              <a:sysClr val="window" lastClr="FFFFFF">
                <a:lumMod val="85000"/>
              </a:sysClr>
            </a:solidFill>
            <a:ln w="28575" cap="flat" cmpd="sng" algn="ctr">
              <a:solidFill>
                <a:schemeClr val="accent2"/>
              </a:solidFill>
              <a:prstDash val="solid"/>
              <a:miter lim="800000"/>
              <a:headEnd type="triangle" w="lg" len="lg"/>
              <a:tailEnd type="triangle" w="lg" len="lg"/>
            </a:ln>
            <a:effectLst/>
          </p:spPr>
        </p:cxnSp>
        <p:cxnSp>
          <p:nvCxnSpPr>
            <p:cNvPr id="176" name="Straight Connector 175"/>
            <p:cNvCxnSpPr/>
            <p:nvPr/>
          </p:nvCxnSpPr>
          <p:spPr>
            <a:xfrm flipH="1">
              <a:off x="4068968" y="5168859"/>
              <a:ext cx="551767" cy="0"/>
            </a:xfrm>
            <a:prstGeom prst="line">
              <a:avLst/>
            </a:prstGeom>
            <a:solidFill>
              <a:sysClr val="window" lastClr="FFFFFF">
                <a:lumMod val="85000"/>
              </a:sysClr>
            </a:solidFill>
            <a:ln w="28575" cap="flat" cmpd="sng" algn="ctr">
              <a:solidFill>
                <a:schemeClr val="accent2"/>
              </a:solidFill>
              <a:prstDash val="solid"/>
              <a:miter lim="800000"/>
              <a:headEnd type="triangle" w="lg" len="lg"/>
              <a:tailEnd type="triangle" w="lg" len="lg"/>
            </a:ln>
            <a:effectLst/>
          </p:spPr>
        </p:cxnSp>
        <p:cxnSp>
          <p:nvCxnSpPr>
            <p:cNvPr id="177" name="Straight Connector 176"/>
            <p:cNvCxnSpPr/>
            <p:nvPr/>
          </p:nvCxnSpPr>
          <p:spPr>
            <a:xfrm flipV="1">
              <a:off x="4620735" y="1611483"/>
              <a:ext cx="0" cy="3980142"/>
            </a:xfrm>
            <a:prstGeom prst="line">
              <a:avLst/>
            </a:prstGeom>
            <a:solidFill>
              <a:sysClr val="window" lastClr="FFFFFF">
                <a:lumMod val="85000"/>
              </a:sysClr>
            </a:solidFill>
            <a:ln w="50800" cap="flat" cmpd="sng" algn="ctr">
              <a:solidFill>
                <a:schemeClr val="accent2"/>
              </a:solidFill>
              <a:prstDash val="solid"/>
              <a:miter lim="800000"/>
              <a:headEnd type="triangle" w="lg" len="lg"/>
              <a:tailEnd type="triangle" w="lg" len="lg"/>
            </a:ln>
            <a:effectLst/>
          </p:spPr>
        </p:cxnSp>
        <p:sp>
          <p:nvSpPr>
            <p:cNvPr id="178" name="Rounded Rectangle 177"/>
            <p:cNvSpPr/>
            <p:nvPr/>
          </p:nvSpPr>
          <p:spPr>
            <a:xfrm>
              <a:off x="4186725" y="5591625"/>
              <a:ext cx="868019" cy="345838"/>
            </a:xfrm>
            <a:prstGeom prst="roundRect">
              <a:avLst>
                <a:gd name="adj" fmla="val 12843"/>
              </a:avLst>
            </a:prstGeom>
            <a:solidFill>
              <a:sysClr val="windowText" lastClr="000000">
                <a:lumMod val="65000"/>
                <a:lumOff val="3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mj-lt"/>
                </a:rPr>
                <a:t>I/O</a:t>
              </a:r>
            </a:p>
          </p:txBody>
        </p:sp>
        <p:sp>
          <p:nvSpPr>
            <p:cNvPr id="179" name="TextBox 178"/>
            <p:cNvSpPr txBox="1"/>
            <p:nvPr/>
          </p:nvSpPr>
          <p:spPr>
            <a:xfrm>
              <a:off x="4666323" y="4470853"/>
              <a:ext cx="7232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j-lt"/>
                </a:rPr>
                <a:t>64b</a:t>
              </a:r>
            </a:p>
          </p:txBody>
        </p:sp>
        <p:cxnSp>
          <p:nvCxnSpPr>
            <p:cNvPr id="180" name="Straight Connector 179"/>
            <p:cNvCxnSpPr/>
            <p:nvPr/>
          </p:nvCxnSpPr>
          <p:spPr>
            <a:xfrm flipH="1">
              <a:off x="4502975" y="4615190"/>
              <a:ext cx="249581" cy="229599"/>
            </a:xfrm>
            <a:prstGeom prst="line">
              <a:avLst/>
            </a:prstGeom>
            <a:solidFill>
              <a:sysClr val="window" lastClr="FFFFFF">
                <a:lumMod val="85000"/>
              </a:sysClr>
            </a:solidFill>
            <a:ln w="28575" cap="flat" cmpd="sng" algn="ctr">
              <a:solidFill>
                <a:schemeClr val="accent2"/>
              </a:solidFill>
              <a:prstDash val="solid"/>
              <a:miter lim="800000"/>
              <a:headEnd type="none" w="med" len="med"/>
              <a:tailEnd type="none" w="med" len="med"/>
            </a:ln>
            <a:effectLst/>
          </p:spPr>
        </p:cxnSp>
        <p:sp>
          <p:nvSpPr>
            <p:cNvPr id="181" name="TextBox 180"/>
            <p:cNvSpPr txBox="1"/>
            <p:nvPr/>
          </p:nvSpPr>
          <p:spPr>
            <a:xfrm rot="16200000">
              <a:off x="3379685" y="2838763"/>
              <a:ext cx="29867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schemeClr val="accent2"/>
                  </a:solidFill>
                  <a:effectLst/>
                  <a:uLnTx/>
                  <a:uFillTx/>
                  <a:latin typeface="+mj-lt"/>
                </a:rPr>
                <a:t>Internal Data Bus</a:t>
              </a:r>
            </a:p>
          </p:txBody>
        </p:sp>
      </p:grpSp>
      <p:grpSp>
        <p:nvGrpSpPr>
          <p:cNvPr id="170" name="dash"/>
          <p:cNvGrpSpPr/>
          <p:nvPr/>
        </p:nvGrpSpPr>
        <p:grpSpPr>
          <a:xfrm rot="6689665">
            <a:off x="3198793" y="1796470"/>
            <a:ext cx="3001999" cy="2875480"/>
            <a:chOff x="3782099" y="1807606"/>
            <a:chExt cx="3001999" cy="2875480"/>
          </a:xfrm>
        </p:grpSpPr>
        <p:cxnSp>
          <p:nvCxnSpPr>
            <p:cNvPr id="182" name="Straight Connector 181"/>
            <p:cNvCxnSpPr/>
            <p:nvPr/>
          </p:nvCxnSpPr>
          <p:spPr>
            <a:xfrm rot="14910335" flipH="1">
              <a:off x="5411211" y="2049005"/>
              <a:ext cx="1614286" cy="1131488"/>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cxnSp>
          <p:nvCxnSpPr>
            <p:cNvPr id="183" name="Straight Connector 182"/>
            <p:cNvCxnSpPr/>
            <p:nvPr/>
          </p:nvCxnSpPr>
          <p:spPr>
            <a:xfrm rot="14910335" flipH="1" flipV="1">
              <a:off x="3298908" y="3294455"/>
              <a:ext cx="1871822" cy="905439"/>
            </a:xfrm>
            <a:prstGeom prst="line">
              <a:avLst/>
            </a:prstGeom>
            <a:noFill/>
            <a:ln w="19050" cap="flat" cmpd="sng" algn="ctr">
              <a:solidFill>
                <a:sysClr val="windowText" lastClr="000000">
                  <a:lumMod val="75000"/>
                  <a:lumOff val="25000"/>
                </a:sysClr>
              </a:solidFill>
              <a:prstDash val="dash"/>
              <a:miter lim="800000"/>
              <a:headEnd type="none" w="med" len="med"/>
              <a:tailEnd type="none" w="med" len="med"/>
            </a:ln>
            <a:effectLst/>
          </p:spPr>
        </p:cxnSp>
      </p:grpSp>
      <p:sp>
        <p:nvSpPr>
          <p:cNvPr id="194" name="TextBox 193"/>
          <p:cNvSpPr txBox="1"/>
          <p:nvPr/>
        </p:nvSpPr>
        <p:spPr>
          <a:xfrm>
            <a:off x="5410200" y="6029980"/>
            <a:ext cx="3142207" cy="523220"/>
          </a:xfrm>
          <a:prstGeom prst="rect">
            <a:avLst/>
          </a:prstGeom>
          <a:noFill/>
        </p:spPr>
        <p:txBody>
          <a:bodyPr wrap="none" rtlCol="0">
            <a:spAutoFit/>
          </a:bodyPr>
          <a:lstStyle/>
          <a:p>
            <a:r>
              <a:rPr lang="en-US" sz="2800" dirty="0" smtClean="0"/>
              <a:t>8~16 banks per chip</a:t>
            </a:r>
            <a:endParaRPr lang="en-US" sz="2800" dirty="0"/>
          </a:p>
        </p:txBody>
      </p:sp>
      <p:sp>
        <p:nvSpPr>
          <p:cNvPr id="7" name="TextBox 6"/>
          <p:cNvSpPr txBox="1"/>
          <p:nvPr/>
        </p:nvSpPr>
        <p:spPr>
          <a:xfrm>
            <a:off x="1374787" y="1219200"/>
            <a:ext cx="1872259" cy="584775"/>
          </a:xfrm>
          <a:prstGeom prst="rect">
            <a:avLst/>
          </a:prstGeom>
          <a:noFill/>
        </p:spPr>
        <p:txBody>
          <a:bodyPr wrap="square" rtlCol="0">
            <a:spAutoFit/>
          </a:bodyPr>
          <a:lstStyle/>
          <a:p>
            <a:pPr lvl="0"/>
            <a:r>
              <a:rPr lang="en-US" sz="3200" b="1" i="1" kern="0" dirty="0" smtClean="0">
                <a:solidFill>
                  <a:prstClr val="black"/>
                </a:solidFill>
              </a:rPr>
              <a:t>Subarray</a:t>
            </a:r>
            <a:endParaRPr lang="en-US" sz="3200" b="1" i="1" kern="0" dirty="0">
              <a:solidFill>
                <a:prstClr val="black"/>
              </a:solidFill>
            </a:endParaRPr>
          </a:p>
        </p:txBody>
      </p:sp>
    </p:spTree>
    <p:extLst>
      <p:ext uri="{BB962C8B-B14F-4D97-AF65-F5344CB8AC3E}">
        <p14:creationId xmlns:p14="http://schemas.microsoft.com/office/powerpoint/2010/main" val="42235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databus"/>
          <p:cNvGrpSpPr/>
          <p:nvPr/>
        </p:nvGrpSpPr>
        <p:grpSpPr>
          <a:xfrm>
            <a:off x="993945" y="3086447"/>
            <a:ext cx="2993354" cy="1770343"/>
            <a:chOff x="8017783" y="2972336"/>
            <a:chExt cx="2838500" cy="1770343"/>
          </a:xfrm>
        </p:grpSpPr>
        <p:cxnSp>
          <p:nvCxnSpPr>
            <p:cNvPr id="264" name="Straight Connector 263"/>
            <p:cNvCxnSpPr/>
            <p:nvPr/>
          </p:nvCxnSpPr>
          <p:spPr>
            <a:xfrm flipH="1">
              <a:off x="8017783" y="3730928"/>
              <a:ext cx="2462551" cy="0"/>
            </a:xfrm>
            <a:prstGeom prst="line">
              <a:avLst/>
            </a:prstGeom>
            <a:solidFill>
              <a:sysClr val="window" lastClr="FFFFFF">
                <a:lumMod val="85000"/>
              </a:sysClr>
            </a:solidFill>
            <a:ln w="12700" cap="flat" cmpd="sng" algn="ctr">
              <a:solidFill>
                <a:sysClr val="windowText" lastClr="000000">
                  <a:lumMod val="85000"/>
                  <a:lumOff val="15000"/>
                </a:sysClr>
              </a:solidFill>
              <a:prstDash val="solid"/>
              <a:miter lim="800000"/>
              <a:headEnd type="none" w="med" len="med"/>
              <a:tailEnd type="none" w="med" len="med"/>
            </a:ln>
            <a:effectLst/>
          </p:spPr>
        </p:cxnSp>
        <p:cxnSp>
          <p:nvCxnSpPr>
            <p:cNvPr id="265" name="Straight Connector 264"/>
            <p:cNvCxnSpPr/>
            <p:nvPr/>
          </p:nvCxnSpPr>
          <p:spPr>
            <a:xfrm flipV="1">
              <a:off x="10486334" y="3390960"/>
              <a:ext cx="0" cy="1351719"/>
            </a:xfrm>
            <a:prstGeom prst="line">
              <a:avLst/>
            </a:prstGeom>
            <a:solidFill>
              <a:sysClr val="window" lastClr="FFFFFF">
                <a:lumMod val="85000"/>
              </a:sysClr>
            </a:solidFill>
            <a:ln w="12700" cap="flat" cmpd="sng" algn="ctr">
              <a:solidFill>
                <a:sysClr val="windowText" lastClr="000000">
                  <a:lumMod val="85000"/>
                  <a:lumOff val="15000"/>
                </a:sysClr>
              </a:solidFill>
              <a:prstDash val="solid"/>
              <a:miter lim="800000"/>
              <a:headEnd type="triangle" w="lg" len="lg"/>
              <a:tailEnd type="none" w="med" len="med"/>
            </a:ln>
            <a:effectLst/>
          </p:spPr>
        </p:cxnSp>
        <p:sp>
          <p:nvSpPr>
            <p:cNvPr id="266" name="TextBox 265"/>
            <p:cNvSpPr txBox="1"/>
            <p:nvPr/>
          </p:nvSpPr>
          <p:spPr>
            <a:xfrm rot="16200000">
              <a:off x="9881794" y="3567414"/>
              <a:ext cx="1569567" cy="3794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noProof="0" dirty="0" smtClean="0">
                  <a:solidFill>
                    <a:prstClr val="black"/>
                  </a:solidFill>
                  <a:latin typeface="+mj-lt"/>
                </a:rPr>
                <a:t>T</a:t>
              </a:r>
              <a:r>
                <a:rPr kumimoji="0" lang="en-US" sz="2000" b="0" i="0" u="none" strike="noStrike" kern="0" cap="none" spc="0" normalizeH="0" baseline="0" noProof="0" dirty="0" smtClean="0">
                  <a:ln>
                    <a:noFill/>
                  </a:ln>
                  <a:solidFill>
                    <a:prstClr val="black"/>
                  </a:solidFill>
                  <a:effectLst/>
                  <a:uLnTx/>
                  <a:uFillTx/>
                  <a:latin typeface="+mj-lt"/>
                </a:rPr>
                <a:t>o Bank I/O</a:t>
              </a:r>
            </a:p>
          </p:txBody>
        </p:sp>
      </p:grpSp>
      <p:sp>
        <p:nvSpPr>
          <p:cNvPr id="2" name="Title 1"/>
          <p:cNvSpPr>
            <a:spLocks noGrp="1"/>
          </p:cNvSpPr>
          <p:nvPr>
            <p:ph type="title"/>
          </p:nvPr>
        </p:nvSpPr>
        <p:spPr/>
        <p:txBody>
          <a:bodyPr/>
          <a:lstStyle/>
          <a:p>
            <a:r>
              <a:rPr lang="en-US" dirty="0" smtClean="0">
                <a:latin typeface="+mj-lt"/>
              </a:rPr>
              <a:t>DRAM Operation</a:t>
            </a:r>
            <a:endParaRPr lang="en-US" dirty="0">
              <a:latin typeface="+mj-lt"/>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latin typeface="+mj-lt"/>
              </a:rPr>
              <a:pPr/>
              <a:t>7</a:t>
            </a:fld>
            <a:endParaRPr lang="en-US" dirty="0">
              <a:latin typeface="+mj-lt"/>
            </a:endParaRPr>
          </a:p>
        </p:txBody>
      </p:sp>
      <p:sp>
        <p:nvSpPr>
          <p:cNvPr id="105" name="Act Text"/>
          <p:cNvSpPr txBox="1"/>
          <p:nvPr/>
        </p:nvSpPr>
        <p:spPr>
          <a:xfrm>
            <a:off x="4498939" y="1805634"/>
            <a:ext cx="4348498" cy="954107"/>
          </a:xfrm>
          <a:prstGeom prst="rect">
            <a:avLst/>
          </a:prstGeom>
          <a:noFill/>
        </p:spPr>
        <p:txBody>
          <a:bodyPr wrap="none" rtlCol="0">
            <a:spAutoFit/>
          </a:bodyPr>
          <a:lstStyle/>
          <a:p>
            <a:r>
              <a:rPr lang="en-US" sz="2800" b="1" dirty="0" smtClean="0">
                <a:solidFill>
                  <a:schemeClr val="accent2"/>
                </a:solidFill>
                <a:latin typeface="+mj-lt"/>
              </a:rPr>
              <a:t>ACTIVATE</a:t>
            </a:r>
            <a:r>
              <a:rPr lang="en-US" sz="2800" dirty="0" smtClean="0">
                <a:latin typeface="+mj-lt"/>
              </a:rPr>
              <a:t>:</a:t>
            </a:r>
            <a:r>
              <a:rPr lang="en-US" sz="2800" dirty="0" smtClean="0">
                <a:solidFill>
                  <a:prstClr val="black">
                    <a:lumMod val="75000"/>
                    <a:lumOff val="25000"/>
                  </a:prstClr>
                </a:solidFill>
                <a:latin typeface="+mj-lt"/>
              </a:rPr>
              <a:t> Store the row </a:t>
            </a:r>
            <a:br>
              <a:rPr lang="en-US" sz="2800" dirty="0" smtClean="0">
                <a:solidFill>
                  <a:prstClr val="black">
                    <a:lumMod val="75000"/>
                    <a:lumOff val="25000"/>
                  </a:prstClr>
                </a:solidFill>
                <a:latin typeface="+mj-lt"/>
              </a:rPr>
            </a:br>
            <a:r>
              <a:rPr lang="en-US" sz="2800" dirty="0" smtClean="0">
                <a:solidFill>
                  <a:prstClr val="black">
                    <a:lumMod val="75000"/>
                    <a:lumOff val="25000"/>
                  </a:prstClr>
                </a:solidFill>
                <a:latin typeface="+mj-lt"/>
              </a:rPr>
              <a:t>into</a:t>
            </a:r>
            <a:r>
              <a:rPr lang="en-US" sz="2800" dirty="0">
                <a:solidFill>
                  <a:prstClr val="black">
                    <a:lumMod val="75000"/>
                    <a:lumOff val="25000"/>
                  </a:prstClr>
                </a:solidFill>
                <a:latin typeface="+mj-lt"/>
              </a:rPr>
              <a:t> </a:t>
            </a:r>
            <a:r>
              <a:rPr lang="en-US" sz="2800" dirty="0" smtClean="0">
                <a:solidFill>
                  <a:prstClr val="black">
                    <a:lumMod val="75000"/>
                    <a:lumOff val="25000"/>
                  </a:prstClr>
                </a:solidFill>
                <a:latin typeface="+mj-lt"/>
              </a:rPr>
              <a:t>the </a:t>
            </a:r>
            <a:r>
              <a:rPr lang="en-US" sz="2800" b="1" dirty="0" smtClean="0">
                <a:solidFill>
                  <a:prstClr val="black">
                    <a:lumMod val="75000"/>
                    <a:lumOff val="25000"/>
                  </a:prstClr>
                </a:solidFill>
                <a:latin typeface="+mj-lt"/>
              </a:rPr>
              <a:t>row buffer</a:t>
            </a:r>
            <a:endParaRPr lang="en-US" sz="2800" b="1" dirty="0">
              <a:solidFill>
                <a:prstClr val="black">
                  <a:lumMod val="75000"/>
                  <a:lumOff val="25000"/>
                </a:prstClr>
              </a:solidFill>
              <a:latin typeface="+mj-lt"/>
            </a:endParaRPr>
          </a:p>
        </p:txBody>
      </p:sp>
      <p:sp>
        <p:nvSpPr>
          <p:cNvPr id="106" name="Read Text"/>
          <p:cNvSpPr txBox="1"/>
          <p:nvPr/>
        </p:nvSpPr>
        <p:spPr>
          <a:xfrm>
            <a:off x="4495800" y="3000268"/>
            <a:ext cx="3862852" cy="954107"/>
          </a:xfrm>
          <a:prstGeom prst="rect">
            <a:avLst/>
          </a:prstGeom>
          <a:noFill/>
        </p:spPr>
        <p:txBody>
          <a:bodyPr wrap="none" rtlCol="0">
            <a:spAutoFit/>
          </a:bodyPr>
          <a:lstStyle/>
          <a:p>
            <a:r>
              <a:rPr lang="en-US" sz="2800" b="1" dirty="0" smtClean="0">
                <a:solidFill>
                  <a:srgbClr val="00B0F0"/>
                </a:solidFill>
                <a:latin typeface="+mj-lt"/>
              </a:rPr>
              <a:t>READ</a:t>
            </a:r>
            <a:r>
              <a:rPr lang="en-US" sz="2800" dirty="0">
                <a:solidFill>
                  <a:prstClr val="black"/>
                </a:solidFill>
                <a:latin typeface="+mj-lt"/>
              </a:rPr>
              <a:t>: </a:t>
            </a:r>
            <a:r>
              <a:rPr lang="en-US" sz="2800" dirty="0" smtClean="0">
                <a:solidFill>
                  <a:prstClr val="black">
                    <a:lumMod val="75000"/>
                    <a:lumOff val="25000"/>
                  </a:prstClr>
                </a:solidFill>
                <a:latin typeface="+mj-lt"/>
              </a:rPr>
              <a:t>Select </a:t>
            </a:r>
            <a:r>
              <a:rPr lang="en-US" sz="2800" dirty="0">
                <a:solidFill>
                  <a:prstClr val="black">
                    <a:lumMod val="75000"/>
                    <a:lumOff val="25000"/>
                  </a:prstClr>
                </a:solidFill>
                <a:latin typeface="+mj-lt"/>
              </a:rPr>
              <a:t>the target </a:t>
            </a:r>
            <a:r>
              <a:rPr lang="en-US" sz="2800" dirty="0" smtClean="0">
                <a:solidFill>
                  <a:prstClr val="black">
                    <a:lumMod val="75000"/>
                    <a:lumOff val="25000"/>
                  </a:prstClr>
                </a:solidFill>
                <a:latin typeface="+mj-lt"/>
              </a:rPr>
              <a:t/>
            </a:r>
            <a:br>
              <a:rPr lang="en-US" sz="2800" dirty="0" smtClean="0">
                <a:solidFill>
                  <a:prstClr val="black">
                    <a:lumMod val="75000"/>
                    <a:lumOff val="25000"/>
                  </a:prstClr>
                </a:solidFill>
                <a:latin typeface="+mj-lt"/>
              </a:rPr>
            </a:br>
            <a:r>
              <a:rPr lang="en-US" sz="2800" dirty="0" smtClean="0">
                <a:solidFill>
                  <a:prstClr val="black">
                    <a:lumMod val="75000"/>
                    <a:lumOff val="25000"/>
                  </a:prstClr>
                </a:solidFill>
                <a:latin typeface="+mj-lt"/>
              </a:rPr>
              <a:t>column and drive to I/O </a:t>
            </a:r>
            <a:endParaRPr lang="en-US" sz="2800" dirty="0">
              <a:solidFill>
                <a:prstClr val="black">
                  <a:lumMod val="75000"/>
                  <a:lumOff val="25000"/>
                </a:prstClr>
              </a:solidFill>
              <a:latin typeface="+mj-lt"/>
            </a:endParaRPr>
          </a:p>
        </p:txBody>
      </p:sp>
      <p:sp>
        <p:nvSpPr>
          <p:cNvPr id="107" name="Pre Text"/>
          <p:cNvSpPr txBox="1"/>
          <p:nvPr/>
        </p:nvSpPr>
        <p:spPr>
          <a:xfrm>
            <a:off x="4500562" y="4210912"/>
            <a:ext cx="4780344" cy="954107"/>
          </a:xfrm>
          <a:prstGeom prst="rect">
            <a:avLst/>
          </a:prstGeom>
          <a:noFill/>
        </p:spPr>
        <p:txBody>
          <a:bodyPr wrap="square" rtlCol="0">
            <a:spAutoFit/>
          </a:bodyPr>
          <a:lstStyle/>
          <a:p>
            <a:r>
              <a:rPr lang="en-US" sz="2800" b="1" dirty="0" smtClean="0">
                <a:latin typeface="+mj-lt"/>
              </a:rPr>
              <a:t>PRECHARGE</a:t>
            </a:r>
            <a:r>
              <a:rPr lang="en-US" sz="2800" dirty="0" smtClean="0">
                <a:solidFill>
                  <a:prstClr val="black">
                    <a:lumMod val="75000"/>
                    <a:lumOff val="25000"/>
                  </a:prstClr>
                </a:solidFill>
                <a:latin typeface="+mj-lt"/>
              </a:rPr>
              <a:t>: Reset the bitlines for a new ACTIVATE</a:t>
            </a:r>
            <a:endParaRPr lang="en-US" sz="2800" dirty="0">
              <a:solidFill>
                <a:prstClr val="black">
                  <a:lumMod val="75000"/>
                  <a:lumOff val="25000"/>
                </a:prstClr>
              </a:solidFill>
              <a:latin typeface="+mj-lt"/>
            </a:endParaRPr>
          </a:p>
        </p:txBody>
      </p:sp>
      <p:grpSp>
        <p:nvGrpSpPr>
          <p:cNvPr id="210" name="subarray"/>
          <p:cNvGrpSpPr/>
          <p:nvPr/>
        </p:nvGrpSpPr>
        <p:grpSpPr>
          <a:xfrm>
            <a:off x="276692" y="1634900"/>
            <a:ext cx="3279652" cy="2701578"/>
            <a:chOff x="5416094" y="1054058"/>
            <a:chExt cx="3279652" cy="2701578"/>
          </a:xfrm>
        </p:grpSpPr>
        <p:sp>
          <p:nvSpPr>
            <p:cNvPr id="211" name="Rounded Rectangle 210"/>
            <p:cNvSpPr/>
            <p:nvPr/>
          </p:nvSpPr>
          <p:spPr>
            <a:xfrm>
              <a:off x="5416094" y="1251019"/>
              <a:ext cx="262132" cy="1692202"/>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cxnSp>
          <p:nvCxnSpPr>
            <p:cNvPr id="212" name="Straight Connector 211"/>
            <p:cNvCxnSpPr>
              <a:endCxn id="222" idx="6"/>
            </p:cNvCxnSpPr>
            <p:nvPr/>
          </p:nvCxnSpPr>
          <p:spPr>
            <a:xfrm flipV="1">
              <a:off x="5676802" y="1427531"/>
              <a:ext cx="3017520"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13" name="Straight Connector 212"/>
            <p:cNvCxnSpPr/>
            <p:nvPr/>
          </p:nvCxnSpPr>
          <p:spPr>
            <a:xfrm>
              <a:off x="5678225" y="1879429"/>
              <a:ext cx="3017520"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14" name="Straight Connector 213"/>
            <p:cNvCxnSpPr/>
            <p:nvPr/>
          </p:nvCxnSpPr>
          <p:spPr>
            <a:xfrm>
              <a:off x="5678226" y="2323699"/>
              <a:ext cx="3017520"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215" name="Straight Connector 214"/>
            <p:cNvCxnSpPr>
              <a:endCxn id="225" idx="6"/>
            </p:cNvCxnSpPr>
            <p:nvPr/>
          </p:nvCxnSpPr>
          <p:spPr>
            <a:xfrm flipV="1">
              <a:off x="5678226" y="2760341"/>
              <a:ext cx="3017520" cy="7628"/>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nvGrpSpPr>
            <p:cNvPr id="216" name="Group 215"/>
            <p:cNvGrpSpPr/>
            <p:nvPr/>
          </p:nvGrpSpPr>
          <p:grpSpPr>
            <a:xfrm>
              <a:off x="5861105" y="1054058"/>
              <a:ext cx="365760" cy="2701578"/>
              <a:chOff x="5861105" y="1054058"/>
              <a:chExt cx="365760" cy="2701578"/>
            </a:xfrm>
          </p:grpSpPr>
          <p:grpSp>
            <p:nvGrpSpPr>
              <p:cNvPr id="250" name="Group 249"/>
              <p:cNvGrpSpPr/>
              <p:nvPr/>
            </p:nvGrpSpPr>
            <p:grpSpPr>
              <a:xfrm>
                <a:off x="5861105" y="3065738"/>
                <a:ext cx="365760" cy="689898"/>
                <a:chOff x="7527818" y="3399502"/>
                <a:chExt cx="365760" cy="689898"/>
              </a:xfrm>
            </p:grpSpPr>
            <p:sp>
              <p:nvSpPr>
                <p:cNvPr id="256" name="Rounded Rectangle 25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57" name="Group 256"/>
                <p:cNvGrpSpPr/>
                <p:nvPr/>
              </p:nvGrpSpPr>
              <p:grpSpPr>
                <a:xfrm>
                  <a:off x="7596548" y="3446841"/>
                  <a:ext cx="228300" cy="595221"/>
                  <a:chOff x="6229860" y="2963660"/>
                  <a:chExt cx="228300" cy="595221"/>
                </a:xfrm>
              </p:grpSpPr>
              <p:sp>
                <p:nvSpPr>
                  <p:cNvPr id="258" name="Rounded Rectangle 25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59" name="Rounded Rectangle 25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cxnSp>
            <p:nvCxnSpPr>
              <p:cNvPr id="251" name="Straight Connector 250"/>
              <p:cNvCxnSpPr/>
              <p:nvPr/>
            </p:nvCxnSpPr>
            <p:spPr>
              <a:xfrm>
                <a:off x="6043985" y="1054058"/>
                <a:ext cx="0" cy="201168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52" name="Oval 251"/>
              <p:cNvSpPr/>
              <p:nvPr/>
            </p:nvSpPr>
            <p:spPr>
              <a:xfrm>
                <a:off x="5861105" y="124465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3" name="Oval 252"/>
              <p:cNvSpPr/>
              <p:nvPr/>
            </p:nvSpPr>
            <p:spPr>
              <a:xfrm>
                <a:off x="5861105" y="168892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4" name="Oval 25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55" name="Oval 25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17" name="Group 216"/>
            <p:cNvGrpSpPr/>
            <p:nvPr/>
          </p:nvGrpSpPr>
          <p:grpSpPr>
            <a:xfrm>
              <a:off x="6603144" y="1054058"/>
              <a:ext cx="365760" cy="2701578"/>
              <a:chOff x="5861105" y="1054058"/>
              <a:chExt cx="365760" cy="2701578"/>
            </a:xfrm>
          </p:grpSpPr>
          <p:grpSp>
            <p:nvGrpSpPr>
              <p:cNvPr id="240" name="Group 239"/>
              <p:cNvGrpSpPr/>
              <p:nvPr/>
            </p:nvGrpSpPr>
            <p:grpSpPr>
              <a:xfrm>
                <a:off x="5861105" y="3065738"/>
                <a:ext cx="365760" cy="689898"/>
                <a:chOff x="7527818" y="3399502"/>
                <a:chExt cx="365760" cy="689898"/>
              </a:xfrm>
            </p:grpSpPr>
            <p:sp>
              <p:nvSpPr>
                <p:cNvPr id="246" name="Rounded Rectangle 24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47" name="Group 246"/>
                <p:cNvGrpSpPr/>
                <p:nvPr/>
              </p:nvGrpSpPr>
              <p:grpSpPr>
                <a:xfrm>
                  <a:off x="7596548" y="3446841"/>
                  <a:ext cx="228300" cy="595221"/>
                  <a:chOff x="6229860" y="2963660"/>
                  <a:chExt cx="228300" cy="595221"/>
                </a:xfrm>
              </p:grpSpPr>
              <p:sp>
                <p:nvSpPr>
                  <p:cNvPr id="248" name="Rounded Rectangle 24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49" name="Rounded Rectangle 24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cxnSp>
            <p:nvCxnSpPr>
              <p:cNvPr id="241" name="Straight Connector 240"/>
              <p:cNvCxnSpPr/>
              <p:nvPr/>
            </p:nvCxnSpPr>
            <p:spPr>
              <a:xfrm>
                <a:off x="6043985" y="1054058"/>
                <a:ext cx="0" cy="201168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42" name="Oval 241"/>
              <p:cNvSpPr/>
              <p:nvPr/>
            </p:nvSpPr>
            <p:spPr>
              <a:xfrm>
                <a:off x="5861105" y="124465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3" name="Oval 242"/>
              <p:cNvSpPr/>
              <p:nvPr/>
            </p:nvSpPr>
            <p:spPr>
              <a:xfrm>
                <a:off x="5861105" y="168892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4" name="Oval 24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45" name="Oval 24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18" name="Group 217"/>
            <p:cNvGrpSpPr/>
            <p:nvPr/>
          </p:nvGrpSpPr>
          <p:grpSpPr>
            <a:xfrm>
              <a:off x="7345183" y="1054058"/>
              <a:ext cx="365760" cy="2701578"/>
              <a:chOff x="5861105" y="1054058"/>
              <a:chExt cx="365760" cy="2701578"/>
            </a:xfrm>
          </p:grpSpPr>
          <p:grpSp>
            <p:nvGrpSpPr>
              <p:cNvPr id="230" name="Group 229"/>
              <p:cNvGrpSpPr/>
              <p:nvPr/>
            </p:nvGrpSpPr>
            <p:grpSpPr>
              <a:xfrm>
                <a:off x="5861105" y="3065738"/>
                <a:ext cx="365760" cy="689898"/>
                <a:chOff x="7527818" y="3399502"/>
                <a:chExt cx="365760" cy="689898"/>
              </a:xfrm>
            </p:grpSpPr>
            <p:sp>
              <p:nvSpPr>
                <p:cNvPr id="236" name="Rounded Rectangle 23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37" name="Group 236"/>
                <p:cNvGrpSpPr/>
                <p:nvPr/>
              </p:nvGrpSpPr>
              <p:grpSpPr>
                <a:xfrm>
                  <a:off x="7596548" y="3446841"/>
                  <a:ext cx="228300" cy="595221"/>
                  <a:chOff x="6229860" y="2963660"/>
                  <a:chExt cx="228300" cy="595221"/>
                </a:xfrm>
              </p:grpSpPr>
              <p:sp>
                <p:nvSpPr>
                  <p:cNvPr id="238" name="Rounded Rectangle 23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39" name="Rounded Rectangle 23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cxnSp>
            <p:nvCxnSpPr>
              <p:cNvPr id="231" name="Straight Connector 230"/>
              <p:cNvCxnSpPr/>
              <p:nvPr/>
            </p:nvCxnSpPr>
            <p:spPr>
              <a:xfrm>
                <a:off x="6043985" y="1054058"/>
                <a:ext cx="0" cy="201168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32" name="Oval 231"/>
              <p:cNvSpPr/>
              <p:nvPr/>
            </p:nvSpPr>
            <p:spPr>
              <a:xfrm>
                <a:off x="5861105" y="124465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3" name="Oval 232"/>
              <p:cNvSpPr/>
              <p:nvPr/>
            </p:nvSpPr>
            <p:spPr>
              <a:xfrm>
                <a:off x="5861105" y="168892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4" name="Oval 23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35" name="Oval 23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219" name="Group 218"/>
            <p:cNvGrpSpPr/>
            <p:nvPr/>
          </p:nvGrpSpPr>
          <p:grpSpPr>
            <a:xfrm>
              <a:off x="8087222" y="1054058"/>
              <a:ext cx="365760" cy="2701578"/>
              <a:chOff x="5861105" y="1054058"/>
              <a:chExt cx="365760" cy="2701578"/>
            </a:xfrm>
          </p:grpSpPr>
          <p:grpSp>
            <p:nvGrpSpPr>
              <p:cNvPr id="220" name="Group 219"/>
              <p:cNvGrpSpPr/>
              <p:nvPr/>
            </p:nvGrpSpPr>
            <p:grpSpPr>
              <a:xfrm>
                <a:off x="5861105" y="3065738"/>
                <a:ext cx="365760" cy="689898"/>
                <a:chOff x="7527818" y="3399502"/>
                <a:chExt cx="365760" cy="689898"/>
              </a:xfrm>
            </p:grpSpPr>
            <p:sp>
              <p:nvSpPr>
                <p:cNvPr id="226" name="Rounded Rectangle 225"/>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227" name="Group 226"/>
                <p:cNvGrpSpPr/>
                <p:nvPr/>
              </p:nvGrpSpPr>
              <p:grpSpPr>
                <a:xfrm>
                  <a:off x="7596548" y="3446841"/>
                  <a:ext cx="228300" cy="595221"/>
                  <a:chOff x="6229860" y="2963660"/>
                  <a:chExt cx="228300" cy="595221"/>
                </a:xfrm>
              </p:grpSpPr>
              <p:sp>
                <p:nvSpPr>
                  <p:cNvPr id="228" name="Rounded Rectangle 227"/>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229" name="Rounded Rectangle 228"/>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cxnSp>
            <p:nvCxnSpPr>
              <p:cNvPr id="221" name="Straight Connector 220"/>
              <p:cNvCxnSpPr/>
              <p:nvPr/>
            </p:nvCxnSpPr>
            <p:spPr>
              <a:xfrm>
                <a:off x="6043985" y="1054058"/>
                <a:ext cx="0" cy="201168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sp>
            <p:nvSpPr>
              <p:cNvPr id="222" name="Oval 221"/>
              <p:cNvSpPr/>
              <p:nvPr/>
            </p:nvSpPr>
            <p:spPr>
              <a:xfrm>
                <a:off x="5861105" y="124465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23" name="Oval 222"/>
              <p:cNvSpPr/>
              <p:nvPr/>
            </p:nvSpPr>
            <p:spPr>
              <a:xfrm>
                <a:off x="5861105" y="168892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effectLst/>
                  <a:uLnTx/>
                  <a:uFillTx/>
                  <a:latin typeface="+mj-lt"/>
                </a:endParaRPr>
              </a:p>
            </p:txBody>
          </p:sp>
          <p:sp>
            <p:nvSpPr>
              <p:cNvPr id="224" name="Oval 223"/>
              <p:cNvSpPr/>
              <p:nvPr/>
            </p:nvSpPr>
            <p:spPr>
              <a:xfrm>
                <a:off x="5861105" y="213319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225" name="Oval 224"/>
              <p:cNvSpPr/>
              <p:nvPr/>
            </p:nvSpPr>
            <p:spPr>
              <a:xfrm>
                <a:off x="5861105" y="2577461"/>
                <a:ext cx="365760" cy="36576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grpSp>
        <p:nvGrpSpPr>
          <p:cNvPr id="5" name="bit_value"/>
          <p:cNvGrpSpPr/>
          <p:nvPr/>
        </p:nvGrpSpPr>
        <p:grpSpPr>
          <a:xfrm>
            <a:off x="704037" y="2226026"/>
            <a:ext cx="2619259" cy="470357"/>
            <a:chOff x="704037" y="2226026"/>
            <a:chExt cx="2619259" cy="470357"/>
          </a:xfrm>
        </p:grpSpPr>
        <p:sp>
          <p:nvSpPr>
            <p:cNvPr id="114" name="1"/>
            <p:cNvSpPr txBox="1"/>
            <p:nvPr/>
          </p:nvSpPr>
          <p:spPr>
            <a:xfrm>
              <a:off x="2933446" y="2226026"/>
              <a:ext cx="389850" cy="461665"/>
            </a:xfrm>
            <a:prstGeom prst="rect">
              <a:avLst/>
            </a:prstGeom>
            <a:noFill/>
          </p:spPr>
          <p:txBody>
            <a:bodyPr wrap="none" rtlCol="0">
              <a:spAutoFit/>
            </a:bodyPr>
            <a:lstStyle/>
            <a:p>
              <a:r>
                <a:rPr lang="en-US" sz="2400" dirty="0">
                  <a:latin typeface="Arial Black" panose="020B0A04020102020204" pitchFamily="34" charset="0"/>
                </a:rPr>
                <a:t>1</a:t>
              </a:r>
            </a:p>
          </p:txBody>
        </p:sp>
        <p:sp>
          <p:nvSpPr>
            <p:cNvPr id="115" name="1"/>
            <p:cNvSpPr txBox="1"/>
            <p:nvPr/>
          </p:nvSpPr>
          <p:spPr>
            <a:xfrm>
              <a:off x="2193733" y="2230314"/>
              <a:ext cx="389850" cy="461665"/>
            </a:xfrm>
            <a:prstGeom prst="rect">
              <a:avLst/>
            </a:prstGeom>
            <a:noFill/>
          </p:spPr>
          <p:txBody>
            <a:bodyPr wrap="none" rtlCol="0">
              <a:spAutoFit/>
            </a:bodyPr>
            <a:lstStyle/>
            <a:p>
              <a:r>
                <a:rPr lang="en-US" sz="2400" dirty="0">
                  <a:latin typeface="Arial Black" panose="020B0A04020102020204" pitchFamily="34" charset="0"/>
                </a:rPr>
                <a:t>1</a:t>
              </a:r>
            </a:p>
          </p:txBody>
        </p:sp>
        <p:sp>
          <p:nvSpPr>
            <p:cNvPr id="116" name="1"/>
            <p:cNvSpPr txBox="1"/>
            <p:nvPr/>
          </p:nvSpPr>
          <p:spPr>
            <a:xfrm>
              <a:off x="1454024" y="2234718"/>
              <a:ext cx="389850" cy="461665"/>
            </a:xfrm>
            <a:prstGeom prst="rect">
              <a:avLst/>
            </a:prstGeom>
            <a:noFill/>
          </p:spPr>
          <p:txBody>
            <a:bodyPr wrap="none" rtlCol="0">
              <a:spAutoFit/>
            </a:bodyPr>
            <a:lstStyle/>
            <a:p>
              <a:r>
                <a:rPr lang="en-US" sz="2400" dirty="0">
                  <a:latin typeface="Arial Black" panose="020B0A04020102020204" pitchFamily="34" charset="0"/>
                </a:rPr>
                <a:t>1</a:t>
              </a:r>
            </a:p>
          </p:txBody>
        </p:sp>
        <p:sp>
          <p:nvSpPr>
            <p:cNvPr id="117" name="1"/>
            <p:cNvSpPr txBox="1"/>
            <p:nvPr/>
          </p:nvSpPr>
          <p:spPr>
            <a:xfrm>
              <a:off x="704037" y="2228723"/>
              <a:ext cx="389850" cy="461665"/>
            </a:xfrm>
            <a:prstGeom prst="rect">
              <a:avLst/>
            </a:prstGeom>
            <a:noFill/>
          </p:spPr>
          <p:txBody>
            <a:bodyPr wrap="none" rtlCol="0">
              <a:spAutoFit/>
            </a:bodyPr>
            <a:lstStyle/>
            <a:p>
              <a:r>
                <a:rPr lang="en-US" sz="2400" dirty="0">
                  <a:latin typeface="Arial Black" panose="020B0A04020102020204" pitchFamily="34" charset="0"/>
                </a:rPr>
                <a:t>1</a:t>
              </a:r>
            </a:p>
          </p:txBody>
        </p:sp>
      </p:grpSp>
      <p:cxnSp>
        <p:nvCxnSpPr>
          <p:cNvPr id="267" name="ACT_WL"/>
          <p:cNvCxnSpPr/>
          <p:nvPr/>
        </p:nvCxnSpPr>
        <p:spPr>
          <a:xfrm>
            <a:off x="533400" y="2462855"/>
            <a:ext cx="3017520" cy="0"/>
          </a:xfrm>
          <a:prstGeom prst="line">
            <a:avLst/>
          </a:prstGeom>
          <a:solidFill>
            <a:sysClr val="window" lastClr="FFFFFF">
              <a:lumMod val="85000"/>
            </a:sysClr>
          </a:solidFill>
          <a:ln w="76200" cap="flat" cmpd="sng" algn="ctr">
            <a:solidFill>
              <a:schemeClr val="tx1"/>
            </a:solidFill>
            <a:prstDash val="solid"/>
            <a:miter lim="800000"/>
            <a:headEnd type="none" w="med" len="med"/>
            <a:tailEnd type="none" w="med" len="med"/>
          </a:ln>
          <a:effectLst/>
        </p:spPr>
      </p:cxnSp>
      <p:grpSp>
        <p:nvGrpSpPr>
          <p:cNvPr id="272" name="ACT_BL"/>
          <p:cNvGrpSpPr/>
          <p:nvPr/>
        </p:nvGrpSpPr>
        <p:grpSpPr>
          <a:xfrm>
            <a:off x="904583" y="1635638"/>
            <a:ext cx="2226117" cy="2011680"/>
            <a:chOff x="904583" y="1273846"/>
            <a:chExt cx="2226117" cy="2011680"/>
          </a:xfrm>
        </p:grpSpPr>
        <p:cxnSp>
          <p:nvCxnSpPr>
            <p:cNvPr id="268" name="Straight Connector 267"/>
            <p:cNvCxnSpPr/>
            <p:nvPr/>
          </p:nvCxnSpPr>
          <p:spPr>
            <a:xfrm>
              <a:off x="904583"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269" name="Straight Connector 268"/>
            <p:cNvCxnSpPr/>
            <p:nvPr/>
          </p:nvCxnSpPr>
          <p:spPr>
            <a:xfrm>
              <a:off x="1646622"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270" name="Straight Connector 269"/>
            <p:cNvCxnSpPr/>
            <p:nvPr/>
          </p:nvCxnSpPr>
          <p:spPr>
            <a:xfrm>
              <a:off x="2388661"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271" name="Straight Connector 270"/>
            <p:cNvCxnSpPr/>
            <p:nvPr/>
          </p:nvCxnSpPr>
          <p:spPr>
            <a:xfrm>
              <a:off x="3130700"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grpSp>
      <p:grpSp>
        <p:nvGrpSpPr>
          <p:cNvPr id="190" name="act row buffer"/>
          <p:cNvGrpSpPr/>
          <p:nvPr/>
        </p:nvGrpSpPr>
        <p:grpSpPr>
          <a:xfrm>
            <a:off x="670879" y="3644332"/>
            <a:ext cx="2682603" cy="701291"/>
            <a:chOff x="7419799" y="5316086"/>
            <a:chExt cx="2682602" cy="701290"/>
          </a:xfrm>
        </p:grpSpPr>
        <p:sp>
          <p:nvSpPr>
            <p:cNvPr id="191" name="Rectangle 190"/>
            <p:cNvSpPr/>
            <p:nvPr/>
          </p:nvSpPr>
          <p:spPr>
            <a:xfrm>
              <a:off x="7419799" y="5330294"/>
              <a:ext cx="457200" cy="687082"/>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sp>
          <p:nvSpPr>
            <p:cNvPr id="192" name="Rectangle 191"/>
            <p:cNvSpPr/>
            <p:nvPr/>
          </p:nvSpPr>
          <p:spPr>
            <a:xfrm>
              <a:off x="8159098" y="5330294"/>
              <a:ext cx="457200" cy="687082"/>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sp>
          <p:nvSpPr>
            <p:cNvPr id="193" name="Rectangle 192"/>
            <p:cNvSpPr/>
            <p:nvPr/>
          </p:nvSpPr>
          <p:spPr>
            <a:xfrm>
              <a:off x="8897524" y="5318903"/>
              <a:ext cx="457200" cy="687082"/>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sp>
          <p:nvSpPr>
            <p:cNvPr id="194" name="Rectangle 193"/>
            <p:cNvSpPr/>
            <p:nvPr/>
          </p:nvSpPr>
          <p:spPr>
            <a:xfrm>
              <a:off x="9645201" y="5316086"/>
              <a:ext cx="457200" cy="687082"/>
            </a:xfrm>
            <a:prstGeom prst="rect">
              <a:avLst/>
            </a:prstGeom>
            <a:solidFill>
              <a:srgbClr val="FF0000">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grpSp>
        <p:nvGrpSpPr>
          <p:cNvPr id="195" name="Column data"/>
          <p:cNvGrpSpPr/>
          <p:nvPr/>
        </p:nvGrpSpPr>
        <p:grpSpPr>
          <a:xfrm>
            <a:off x="1388110" y="3638333"/>
            <a:ext cx="2209048" cy="1239564"/>
            <a:chOff x="6620568" y="2954215"/>
            <a:chExt cx="2551106" cy="1239564"/>
          </a:xfrm>
          <a:solidFill>
            <a:srgbClr val="00B0F0"/>
          </a:solidFill>
        </p:grpSpPr>
        <p:sp>
          <p:nvSpPr>
            <p:cNvPr id="196" name="Rectangle 195"/>
            <p:cNvSpPr/>
            <p:nvPr/>
          </p:nvSpPr>
          <p:spPr>
            <a:xfrm>
              <a:off x="6620568" y="2954215"/>
              <a:ext cx="607647" cy="708256"/>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cxnSp>
          <p:nvCxnSpPr>
            <p:cNvPr id="197" name="Straight Connector 196"/>
            <p:cNvCxnSpPr/>
            <p:nvPr/>
          </p:nvCxnSpPr>
          <p:spPr>
            <a:xfrm flipV="1">
              <a:off x="9171673" y="3152735"/>
              <a:ext cx="0" cy="1041044"/>
            </a:xfrm>
            <a:prstGeom prst="line">
              <a:avLst/>
            </a:prstGeom>
            <a:grpFill/>
            <a:ln w="76200" cap="flat" cmpd="sng" algn="ctr">
              <a:solidFill>
                <a:srgbClr val="00B0F0"/>
              </a:solidFill>
              <a:prstDash val="solid"/>
              <a:miter lim="800000"/>
              <a:headEnd type="stealth" w="med" len="med"/>
              <a:tailEnd type="none" w="med" len="med"/>
            </a:ln>
            <a:effectLst/>
          </p:spPr>
        </p:cxnSp>
        <p:cxnSp>
          <p:nvCxnSpPr>
            <p:cNvPr id="198" name="Straight Connector 197"/>
            <p:cNvCxnSpPr/>
            <p:nvPr/>
          </p:nvCxnSpPr>
          <p:spPr>
            <a:xfrm flipH="1">
              <a:off x="7006954" y="3182028"/>
              <a:ext cx="2164720" cy="0"/>
            </a:xfrm>
            <a:prstGeom prst="line">
              <a:avLst/>
            </a:prstGeom>
            <a:grpFill/>
            <a:ln w="76200" cap="flat" cmpd="sng" algn="ctr">
              <a:solidFill>
                <a:srgbClr val="00B0F0"/>
              </a:solidFill>
              <a:prstDash val="solid"/>
              <a:miter lim="800000"/>
              <a:headEnd type="none" w="med" len="med"/>
              <a:tailEnd type="none" w="med" len="med"/>
            </a:ln>
            <a:effectLst/>
          </p:spPr>
        </p:cxnSp>
      </p:grpSp>
      <p:sp>
        <p:nvSpPr>
          <p:cNvPr id="282" name="Vdd/2 Text"/>
          <p:cNvSpPr txBox="1"/>
          <p:nvPr/>
        </p:nvSpPr>
        <p:spPr>
          <a:xfrm>
            <a:off x="2997384" y="5940176"/>
            <a:ext cx="933519"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r>
              <a:rPr lang="en-US" sz="2400" dirty="0" smtClean="0">
                <a:latin typeface="Tw Cen MT" panose="020B0602020104020603" pitchFamily="34" charset="0"/>
              </a:rPr>
              <a:t>/2</a:t>
            </a:r>
          </a:p>
        </p:txBody>
      </p:sp>
      <p:grpSp>
        <p:nvGrpSpPr>
          <p:cNvPr id="298" name="Vdd"/>
          <p:cNvGrpSpPr/>
          <p:nvPr/>
        </p:nvGrpSpPr>
        <p:grpSpPr>
          <a:xfrm>
            <a:off x="767756" y="5094406"/>
            <a:ext cx="2477270" cy="765716"/>
            <a:chOff x="767756" y="5087128"/>
            <a:chExt cx="2477270" cy="765716"/>
          </a:xfrm>
        </p:grpSpPr>
        <p:grpSp>
          <p:nvGrpSpPr>
            <p:cNvPr id="273" name="Group 272"/>
            <p:cNvGrpSpPr/>
            <p:nvPr/>
          </p:nvGrpSpPr>
          <p:grpSpPr>
            <a:xfrm>
              <a:off x="767756" y="5087128"/>
              <a:ext cx="226184" cy="765716"/>
              <a:chOff x="1531468" y="2493664"/>
              <a:chExt cx="226184" cy="765716"/>
            </a:xfrm>
          </p:grpSpPr>
          <p:sp>
            <p:nvSpPr>
              <p:cNvPr id="274" name="Rectangle 273"/>
              <p:cNvSpPr/>
              <p:nvPr/>
            </p:nvSpPr>
            <p:spPr bwMode="auto">
              <a:xfrm>
                <a:off x="1531468" y="2493664"/>
                <a:ext cx="226184" cy="760413"/>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75" name="Rectangle 274"/>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nvGrpSpPr>
            <p:cNvPr id="283" name="Group 282"/>
            <p:cNvGrpSpPr/>
            <p:nvPr/>
          </p:nvGrpSpPr>
          <p:grpSpPr>
            <a:xfrm>
              <a:off x="1544200" y="5087128"/>
              <a:ext cx="226184" cy="765716"/>
              <a:chOff x="1531468" y="2493664"/>
              <a:chExt cx="226184" cy="765716"/>
            </a:xfrm>
          </p:grpSpPr>
          <p:sp>
            <p:nvSpPr>
              <p:cNvPr id="284" name="Rectangle 283"/>
              <p:cNvSpPr/>
              <p:nvPr/>
            </p:nvSpPr>
            <p:spPr bwMode="auto">
              <a:xfrm>
                <a:off x="1531468" y="2493664"/>
                <a:ext cx="226184" cy="760413"/>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85" name="Rectangle 284"/>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nvGrpSpPr>
            <p:cNvPr id="287" name="Group 286"/>
            <p:cNvGrpSpPr/>
            <p:nvPr/>
          </p:nvGrpSpPr>
          <p:grpSpPr>
            <a:xfrm>
              <a:off x="2265373" y="5087128"/>
              <a:ext cx="226184" cy="765716"/>
              <a:chOff x="1531468" y="2493664"/>
              <a:chExt cx="226184" cy="765716"/>
            </a:xfrm>
          </p:grpSpPr>
          <p:sp>
            <p:nvSpPr>
              <p:cNvPr id="288" name="Rectangle 287"/>
              <p:cNvSpPr/>
              <p:nvPr/>
            </p:nvSpPr>
            <p:spPr bwMode="auto">
              <a:xfrm>
                <a:off x="1531468" y="2493664"/>
                <a:ext cx="226184" cy="760413"/>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89" name="Rectangle 288"/>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nvGrpSpPr>
            <p:cNvPr id="290" name="Group 289"/>
            <p:cNvGrpSpPr/>
            <p:nvPr/>
          </p:nvGrpSpPr>
          <p:grpSpPr>
            <a:xfrm>
              <a:off x="3018842" y="5087128"/>
              <a:ext cx="226184" cy="765716"/>
              <a:chOff x="1531468" y="2493664"/>
              <a:chExt cx="226184" cy="765716"/>
            </a:xfrm>
          </p:grpSpPr>
          <p:sp>
            <p:nvSpPr>
              <p:cNvPr id="291" name="Rectangle 290"/>
              <p:cNvSpPr/>
              <p:nvPr/>
            </p:nvSpPr>
            <p:spPr bwMode="auto">
              <a:xfrm>
                <a:off x="1531468" y="2493664"/>
                <a:ext cx="226184" cy="760413"/>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292" name="Rectangle 291"/>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sp>
        <p:nvSpPr>
          <p:cNvPr id="293" name="Vdd Text"/>
          <p:cNvSpPr txBox="1"/>
          <p:nvPr/>
        </p:nvSpPr>
        <p:spPr>
          <a:xfrm>
            <a:off x="3002665" y="5942827"/>
            <a:ext cx="598241" cy="461665"/>
          </a:xfrm>
          <a:prstGeom prst="rect">
            <a:avLst/>
          </a:prstGeom>
          <a:noFill/>
        </p:spPr>
        <p:txBody>
          <a:bodyPr wrap="none" rtlCol="0">
            <a:spAutoFit/>
          </a:bodyPr>
          <a:lstStyle/>
          <a:p>
            <a:r>
              <a:rPr lang="en-US" sz="2400" dirty="0" err="1" smtClean="0">
                <a:latin typeface="Tw Cen MT" panose="020B0602020104020603" pitchFamily="34" charset="0"/>
              </a:rPr>
              <a:t>V</a:t>
            </a:r>
            <a:r>
              <a:rPr lang="en-US" sz="2400" baseline="-25000" dirty="0" err="1" smtClean="0">
                <a:latin typeface="Tw Cen MT" panose="020B0602020104020603" pitchFamily="34" charset="0"/>
              </a:rPr>
              <a:t>dd</a:t>
            </a:r>
            <a:endParaRPr lang="en-US" sz="2400" dirty="0" smtClean="0">
              <a:latin typeface="Tw Cen MT" panose="020B0602020104020603" pitchFamily="34" charset="0"/>
            </a:endParaRPr>
          </a:p>
        </p:txBody>
      </p:sp>
      <p:sp>
        <p:nvSpPr>
          <p:cNvPr id="294" name="VLevel"/>
          <p:cNvSpPr txBox="1"/>
          <p:nvPr/>
        </p:nvSpPr>
        <p:spPr>
          <a:xfrm>
            <a:off x="381000" y="5976346"/>
            <a:ext cx="2816477" cy="461665"/>
          </a:xfrm>
          <a:prstGeom prst="rect">
            <a:avLst/>
          </a:prstGeom>
          <a:noFill/>
        </p:spPr>
        <p:txBody>
          <a:bodyPr wrap="none" rtlCol="0">
            <a:spAutoFit/>
          </a:bodyPr>
          <a:lstStyle/>
          <a:p>
            <a:r>
              <a:rPr lang="en-US" sz="2400" dirty="0" smtClean="0">
                <a:latin typeface="Tw Cen MT" panose="020B0602020104020603" pitchFamily="34" charset="0"/>
              </a:rPr>
              <a:t>Bitline Voltage Level: </a:t>
            </a:r>
          </a:p>
        </p:txBody>
      </p:sp>
      <p:grpSp>
        <p:nvGrpSpPr>
          <p:cNvPr id="316" name="Vdd/2"/>
          <p:cNvGrpSpPr/>
          <p:nvPr/>
        </p:nvGrpSpPr>
        <p:grpSpPr>
          <a:xfrm>
            <a:off x="767756" y="5097058"/>
            <a:ext cx="2477494" cy="760413"/>
            <a:chOff x="4154834" y="5089778"/>
            <a:chExt cx="2477494" cy="760413"/>
          </a:xfrm>
        </p:grpSpPr>
        <p:grpSp>
          <p:nvGrpSpPr>
            <p:cNvPr id="299" name="Vdd"/>
            <p:cNvGrpSpPr/>
            <p:nvPr/>
          </p:nvGrpSpPr>
          <p:grpSpPr>
            <a:xfrm>
              <a:off x="4154834" y="5089778"/>
              <a:ext cx="2477270" cy="760413"/>
              <a:chOff x="767756" y="5092431"/>
              <a:chExt cx="2477270" cy="760413"/>
            </a:xfrm>
          </p:grpSpPr>
          <p:grpSp>
            <p:nvGrpSpPr>
              <p:cNvPr id="300" name="Group 299"/>
              <p:cNvGrpSpPr/>
              <p:nvPr/>
            </p:nvGrpSpPr>
            <p:grpSpPr>
              <a:xfrm>
                <a:off x="767756" y="5092431"/>
                <a:ext cx="226184" cy="760413"/>
                <a:chOff x="1531468" y="2498967"/>
                <a:chExt cx="226184" cy="760413"/>
              </a:xfrm>
            </p:grpSpPr>
            <p:sp>
              <p:nvSpPr>
                <p:cNvPr id="310" name="Rectangle 309"/>
                <p:cNvSpPr/>
                <p:nvPr/>
              </p:nvSpPr>
              <p:spPr bwMode="auto">
                <a:xfrm>
                  <a:off x="1531468" y="2876522"/>
                  <a:ext cx="226184" cy="377555"/>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311" name="Rectangle 310"/>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nvGrpSpPr>
              <p:cNvPr id="301" name="Group 300"/>
              <p:cNvGrpSpPr/>
              <p:nvPr/>
            </p:nvGrpSpPr>
            <p:grpSpPr>
              <a:xfrm>
                <a:off x="1544200" y="5092431"/>
                <a:ext cx="226184" cy="760413"/>
                <a:chOff x="1531468" y="2498967"/>
                <a:chExt cx="226184" cy="760413"/>
              </a:xfrm>
            </p:grpSpPr>
            <p:sp>
              <p:nvSpPr>
                <p:cNvPr id="308" name="Rectangle 307"/>
                <p:cNvSpPr/>
                <p:nvPr/>
              </p:nvSpPr>
              <p:spPr bwMode="auto">
                <a:xfrm>
                  <a:off x="1531468" y="2876522"/>
                  <a:ext cx="226184" cy="377555"/>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309" name="Rectangle 308"/>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nvGrpSpPr>
              <p:cNvPr id="302" name="Group 301"/>
              <p:cNvGrpSpPr/>
              <p:nvPr/>
            </p:nvGrpSpPr>
            <p:grpSpPr>
              <a:xfrm>
                <a:off x="2265373" y="5092431"/>
                <a:ext cx="226184" cy="760413"/>
                <a:chOff x="1531468" y="2498967"/>
                <a:chExt cx="226184" cy="760413"/>
              </a:xfrm>
            </p:grpSpPr>
            <p:sp>
              <p:nvSpPr>
                <p:cNvPr id="306" name="Rectangle 305"/>
                <p:cNvSpPr/>
                <p:nvPr/>
              </p:nvSpPr>
              <p:spPr bwMode="auto">
                <a:xfrm>
                  <a:off x="1531468" y="2876522"/>
                  <a:ext cx="226184" cy="377555"/>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307" name="Rectangle 306"/>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nvGrpSpPr>
              <p:cNvPr id="303" name="Group 302"/>
              <p:cNvGrpSpPr/>
              <p:nvPr/>
            </p:nvGrpSpPr>
            <p:grpSpPr>
              <a:xfrm>
                <a:off x="3018842" y="5092431"/>
                <a:ext cx="226184" cy="760413"/>
                <a:chOff x="1531468" y="2498967"/>
                <a:chExt cx="226184" cy="760413"/>
              </a:xfrm>
            </p:grpSpPr>
            <p:sp>
              <p:nvSpPr>
                <p:cNvPr id="304" name="Rectangle 303"/>
                <p:cNvSpPr/>
                <p:nvPr/>
              </p:nvSpPr>
              <p:spPr bwMode="auto">
                <a:xfrm>
                  <a:off x="1531468" y="2876522"/>
                  <a:ext cx="226184" cy="377555"/>
                </a:xfrm>
                <a:prstGeom prst="rect">
                  <a:avLst/>
                </a:prstGeom>
                <a:solidFill>
                  <a:schemeClr val="accent1">
                    <a:lumMod val="60000"/>
                    <a:lumOff val="40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sp>
              <p:nvSpPr>
                <p:cNvPr id="305" name="Rectangle 304"/>
                <p:cNvSpPr/>
                <p:nvPr/>
              </p:nvSpPr>
              <p:spPr bwMode="auto">
                <a:xfrm>
                  <a:off x="1531468" y="2498967"/>
                  <a:ext cx="226184" cy="760413"/>
                </a:xfrm>
                <a:prstGeom prst="rect">
                  <a:avLst/>
                </a:prstGeom>
                <a:noFill/>
                <a:ln w="22225">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w Cen MT" panose="020B0602020104020603" pitchFamily="34" charset="0"/>
                  </a:endParaRPr>
                </a:p>
              </p:txBody>
            </p:sp>
          </p:grpSp>
        </p:grpSp>
        <p:cxnSp>
          <p:nvCxnSpPr>
            <p:cNvPr id="312" name="Straight Connector 311"/>
            <p:cNvCxnSpPr/>
            <p:nvPr/>
          </p:nvCxnSpPr>
          <p:spPr>
            <a:xfrm>
              <a:off x="4154834" y="5467333"/>
              <a:ext cx="22618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4931278" y="5467333"/>
              <a:ext cx="22618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5652451" y="5467333"/>
              <a:ext cx="22618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6406144" y="5467333"/>
              <a:ext cx="22618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 name="Rounded Rectangle 316"/>
          <p:cNvSpPr/>
          <p:nvPr/>
        </p:nvSpPr>
        <p:spPr>
          <a:xfrm>
            <a:off x="276691" y="4987797"/>
            <a:ext cx="3701583" cy="1450214"/>
          </a:xfrm>
          <a:prstGeom prst="roundRect">
            <a:avLst>
              <a:gd name="adj" fmla="val 5447"/>
            </a:avLst>
          </a:prstGeom>
          <a:noFill/>
          <a:ln w="158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1"/>
          <p:cNvSpPr txBox="1"/>
          <p:nvPr/>
        </p:nvSpPr>
        <p:spPr>
          <a:xfrm>
            <a:off x="3965585" y="1808677"/>
            <a:ext cx="595035" cy="830997"/>
          </a:xfrm>
          <a:prstGeom prst="rect">
            <a:avLst/>
          </a:prstGeom>
          <a:noFill/>
        </p:spPr>
        <p:txBody>
          <a:bodyPr wrap="none" rtlCol="0">
            <a:spAutoFit/>
          </a:bodyPr>
          <a:lstStyle/>
          <a:p>
            <a:r>
              <a:rPr lang="en-US" sz="4800" dirty="0">
                <a:solidFill>
                  <a:schemeClr val="bg1">
                    <a:lumMod val="50000"/>
                  </a:schemeClr>
                </a:solidFill>
                <a:latin typeface="Arial Black" panose="020B0A04020102020204" pitchFamily="34" charset="0"/>
              </a:rPr>
              <a:t>1</a:t>
            </a:r>
          </a:p>
        </p:txBody>
      </p:sp>
      <p:sp>
        <p:nvSpPr>
          <p:cNvPr id="112" name="2"/>
          <p:cNvSpPr txBox="1"/>
          <p:nvPr/>
        </p:nvSpPr>
        <p:spPr>
          <a:xfrm>
            <a:off x="3967008" y="3024321"/>
            <a:ext cx="595035" cy="830997"/>
          </a:xfrm>
          <a:prstGeom prst="rect">
            <a:avLst/>
          </a:prstGeom>
          <a:noFill/>
        </p:spPr>
        <p:txBody>
          <a:bodyPr wrap="none" rtlCol="0">
            <a:spAutoFit/>
          </a:bodyPr>
          <a:lstStyle/>
          <a:p>
            <a:r>
              <a:rPr lang="en-US" sz="4800" dirty="0" smtClean="0">
                <a:solidFill>
                  <a:schemeClr val="bg1">
                    <a:lumMod val="50000"/>
                  </a:schemeClr>
                </a:solidFill>
                <a:latin typeface="Arial Black" panose="020B0A04020102020204" pitchFamily="34" charset="0"/>
              </a:rPr>
              <a:t>2</a:t>
            </a:r>
            <a:endParaRPr lang="en-US" sz="4800" dirty="0">
              <a:solidFill>
                <a:schemeClr val="bg1">
                  <a:lumMod val="50000"/>
                </a:schemeClr>
              </a:solidFill>
              <a:latin typeface="Arial Black" panose="020B0A04020102020204" pitchFamily="34" charset="0"/>
            </a:endParaRPr>
          </a:p>
        </p:txBody>
      </p:sp>
      <p:sp>
        <p:nvSpPr>
          <p:cNvPr id="113" name="3"/>
          <p:cNvSpPr txBox="1"/>
          <p:nvPr/>
        </p:nvSpPr>
        <p:spPr>
          <a:xfrm>
            <a:off x="3962400" y="4204671"/>
            <a:ext cx="595035" cy="830997"/>
          </a:xfrm>
          <a:prstGeom prst="rect">
            <a:avLst/>
          </a:prstGeom>
          <a:noFill/>
        </p:spPr>
        <p:txBody>
          <a:bodyPr wrap="none" rtlCol="0">
            <a:spAutoFit/>
          </a:bodyPr>
          <a:lstStyle/>
          <a:p>
            <a:r>
              <a:rPr lang="en-US" sz="4800" dirty="0">
                <a:solidFill>
                  <a:schemeClr val="bg1">
                    <a:lumMod val="50000"/>
                  </a:schemeClr>
                </a:solidFill>
                <a:latin typeface="Arial Black" panose="020B0A04020102020204" pitchFamily="34" charset="0"/>
              </a:rPr>
              <a:t>3</a:t>
            </a:r>
          </a:p>
        </p:txBody>
      </p:sp>
    </p:spTree>
    <p:extLst>
      <p:ext uri="{BB962C8B-B14F-4D97-AF65-F5344CB8AC3E}">
        <p14:creationId xmlns:p14="http://schemas.microsoft.com/office/powerpoint/2010/main" val="39450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3"/>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8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9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6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9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9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9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1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282" grpId="0"/>
      <p:bldP spid="282" grpId="1"/>
      <p:bldP spid="293" grpId="0"/>
      <p:bldP spid="293" grpId="1"/>
      <p:bldP spid="111" grpId="0"/>
      <p:bldP spid="112" grpId="0"/>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bg1">
                    <a:lumMod val="65000"/>
                  </a:schemeClr>
                </a:solidFill>
              </a:rPr>
              <a:t>Motivation and Key Idea</a:t>
            </a:r>
          </a:p>
          <a:p>
            <a:r>
              <a:rPr lang="en-US" sz="3600" dirty="0" smtClean="0">
                <a:solidFill>
                  <a:schemeClr val="bg1">
                    <a:lumMod val="65000"/>
                  </a:schemeClr>
                </a:solidFill>
              </a:rPr>
              <a:t>DRAM Background</a:t>
            </a:r>
          </a:p>
          <a:p>
            <a:r>
              <a:rPr lang="en-US" sz="3600" b="1" dirty="0" smtClean="0">
                <a:solidFill>
                  <a:schemeClr val="accent3">
                    <a:lumMod val="50000"/>
                  </a:schemeClr>
                </a:solidFill>
              </a:rPr>
              <a:t>LISA Substrate</a:t>
            </a:r>
          </a:p>
          <a:p>
            <a:pPr lvl="1"/>
            <a:r>
              <a:rPr lang="en-US" sz="3200" b="1" dirty="0" smtClean="0">
                <a:solidFill>
                  <a:schemeClr val="accent3">
                    <a:lumMod val="50000"/>
                  </a:schemeClr>
                </a:solidFill>
              </a:rPr>
              <a:t>New DRAM Command to Use LISA</a:t>
            </a:r>
          </a:p>
          <a:p>
            <a:r>
              <a:rPr lang="en-US" sz="3600" dirty="0" smtClean="0">
                <a:solidFill>
                  <a:schemeClr val="bg1">
                    <a:lumMod val="65000"/>
                  </a:schemeClr>
                </a:solidFill>
              </a:rPr>
              <a:t>Applications of LISA</a:t>
            </a:r>
          </a:p>
        </p:txBody>
      </p:sp>
      <p:sp>
        <p:nvSpPr>
          <p:cNvPr id="4" name="Slide Number Placeholder 3"/>
          <p:cNvSpPr>
            <a:spLocks noGrp="1"/>
          </p:cNvSpPr>
          <p:nvPr>
            <p:ph type="sldNum" sz="quarter" idx="12"/>
          </p:nvPr>
        </p:nvSpPr>
        <p:spPr/>
        <p:txBody>
          <a:bodyPr/>
          <a:lstStyle/>
          <a:p>
            <a:fld id="{13F32364-6BA0-48AA-B029-3ED2192016FC}" type="slidenum">
              <a:rPr lang="en-US" smtClean="0"/>
              <a:pPr/>
              <a:t>8</a:t>
            </a:fld>
            <a:endParaRPr lang="en-US"/>
          </a:p>
        </p:txBody>
      </p:sp>
    </p:spTree>
    <p:extLst>
      <p:ext uri="{BB962C8B-B14F-4D97-AF65-F5344CB8AC3E}">
        <p14:creationId xmlns:p14="http://schemas.microsoft.com/office/powerpoint/2010/main" val="6971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Observations</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pPr/>
              <a:t>9</a:t>
            </a:fld>
            <a:endParaRPr lang="en-US" dirty="0"/>
          </a:p>
        </p:txBody>
      </p:sp>
      <p:grpSp>
        <p:nvGrpSpPr>
          <p:cNvPr id="306" name="bank"/>
          <p:cNvGrpSpPr/>
          <p:nvPr/>
        </p:nvGrpSpPr>
        <p:grpSpPr>
          <a:xfrm>
            <a:off x="533400" y="1893010"/>
            <a:ext cx="2294345" cy="4367307"/>
            <a:chOff x="838200" y="1893010"/>
            <a:chExt cx="2294345" cy="4367307"/>
          </a:xfrm>
        </p:grpSpPr>
        <p:grpSp>
          <p:nvGrpSpPr>
            <p:cNvPr id="307" name="databus"/>
            <p:cNvGrpSpPr/>
            <p:nvPr/>
          </p:nvGrpSpPr>
          <p:grpSpPr>
            <a:xfrm>
              <a:off x="1241232" y="2301228"/>
              <a:ext cx="1891313" cy="3553243"/>
              <a:chOff x="872304" y="2006632"/>
              <a:chExt cx="2460450" cy="3553243"/>
            </a:xfrm>
          </p:grpSpPr>
          <p:cxnSp>
            <p:nvCxnSpPr>
              <p:cNvPr id="396" name="Straight Connector 395"/>
              <p:cNvCxnSpPr/>
              <p:nvPr/>
            </p:nvCxnSpPr>
            <p:spPr>
              <a:xfrm flipH="1">
                <a:off x="872304" y="4955220"/>
                <a:ext cx="2460450" cy="0"/>
              </a:xfrm>
              <a:prstGeom prst="line">
                <a:avLst/>
              </a:prstGeom>
              <a:solidFill>
                <a:sysClr val="window" lastClr="FFFFFF">
                  <a:lumMod val="85000"/>
                </a:sysClr>
              </a:solidFill>
              <a:ln w="25400" cap="flat" cmpd="sng" algn="ctr">
                <a:solidFill>
                  <a:schemeClr val="accent2"/>
                </a:solidFill>
                <a:prstDash val="solid"/>
                <a:miter lim="800000"/>
                <a:headEnd type="none" w="med" len="med"/>
                <a:tailEnd type="none" w="med" len="med"/>
              </a:ln>
              <a:effectLst/>
            </p:spPr>
          </p:cxnSp>
          <p:cxnSp>
            <p:nvCxnSpPr>
              <p:cNvPr id="397" name="Straight Connector 396"/>
              <p:cNvCxnSpPr/>
              <p:nvPr/>
            </p:nvCxnSpPr>
            <p:spPr>
              <a:xfrm flipV="1">
                <a:off x="3332754" y="2006632"/>
                <a:ext cx="0" cy="3553243"/>
              </a:xfrm>
              <a:prstGeom prst="line">
                <a:avLst/>
              </a:prstGeom>
              <a:solidFill>
                <a:sysClr val="window" lastClr="FFFFFF">
                  <a:lumMod val="85000"/>
                </a:sysClr>
              </a:solidFill>
              <a:ln w="25400" cap="flat" cmpd="sng" algn="ctr">
                <a:solidFill>
                  <a:schemeClr val="accent2"/>
                </a:solidFill>
                <a:prstDash val="solid"/>
                <a:miter lim="800000"/>
                <a:headEnd type="triangle" w="lg" len="lg"/>
                <a:tailEnd type="triangle" w="lg" len="lg"/>
              </a:ln>
              <a:effectLst/>
            </p:spPr>
          </p:cxnSp>
          <p:cxnSp>
            <p:nvCxnSpPr>
              <p:cNvPr id="398" name="Straight Connector 397"/>
              <p:cNvCxnSpPr/>
              <p:nvPr/>
            </p:nvCxnSpPr>
            <p:spPr>
              <a:xfrm flipH="1">
                <a:off x="872304" y="2899674"/>
                <a:ext cx="2460450" cy="0"/>
              </a:xfrm>
              <a:prstGeom prst="line">
                <a:avLst/>
              </a:prstGeom>
              <a:solidFill>
                <a:sysClr val="window" lastClr="FFFFFF">
                  <a:lumMod val="85000"/>
                </a:sysClr>
              </a:solidFill>
              <a:ln w="25400" cap="flat" cmpd="sng" algn="ctr">
                <a:solidFill>
                  <a:schemeClr val="accent2"/>
                </a:solidFill>
                <a:prstDash val="solid"/>
                <a:miter lim="800000"/>
                <a:headEnd type="none" w="med" len="med"/>
                <a:tailEnd type="none" w="med" len="med"/>
              </a:ln>
              <a:effectLst/>
            </p:spPr>
          </p:cxnSp>
        </p:grpSp>
        <p:grpSp>
          <p:nvGrpSpPr>
            <p:cNvPr id="308" name="sa 1"/>
            <p:cNvGrpSpPr/>
            <p:nvPr/>
          </p:nvGrpSpPr>
          <p:grpSpPr>
            <a:xfrm>
              <a:off x="838200" y="1893010"/>
              <a:ext cx="1948113" cy="1689560"/>
              <a:chOff x="2852487" y="2123752"/>
              <a:chExt cx="1948113" cy="1689560"/>
            </a:xfrm>
          </p:grpSpPr>
          <p:grpSp>
            <p:nvGrpSpPr>
              <p:cNvPr id="353" name="Group 352"/>
              <p:cNvGrpSpPr/>
              <p:nvPr/>
            </p:nvGrpSpPr>
            <p:grpSpPr>
              <a:xfrm>
                <a:off x="3348370" y="2123752"/>
                <a:ext cx="1250172" cy="1144705"/>
                <a:chOff x="6856240" y="2176752"/>
                <a:chExt cx="1250172" cy="1588746"/>
              </a:xfrm>
            </p:grpSpPr>
            <p:cxnSp>
              <p:nvCxnSpPr>
                <p:cNvPr id="392" name="Straight Connector 391"/>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93" name="Straight Connector 392"/>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94" name="Straight Connector 393"/>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95" name="Straight Connector 394"/>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354" name="Rounded Rectangle 353"/>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355" name="Group 354"/>
              <p:cNvGrpSpPr/>
              <p:nvPr/>
            </p:nvGrpSpPr>
            <p:grpSpPr>
              <a:xfrm>
                <a:off x="3059509" y="2331558"/>
                <a:ext cx="1741091" cy="701733"/>
                <a:chOff x="6567379" y="2828598"/>
                <a:chExt cx="2383118" cy="701733"/>
              </a:xfrm>
            </p:grpSpPr>
            <p:cxnSp>
              <p:nvCxnSpPr>
                <p:cNvPr id="389" name="Straight Connector 388"/>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90" name="Straight Connector 389"/>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91" name="Straight Connector 390"/>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357" name="Group 356"/>
              <p:cNvGrpSpPr/>
              <p:nvPr/>
            </p:nvGrpSpPr>
            <p:grpSpPr>
              <a:xfrm>
                <a:off x="3203938" y="3268458"/>
                <a:ext cx="288863" cy="544854"/>
                <a:chOff x="7527818" y="3399502"/>
                <a:chExt cx="365760" cy="689898"/>
              </a:xfrm>
            </p:grpSpPr>
            <p:sp>
              <p:nvSpPr>
                <p:cNvPr id="385" name="Rounded Rectangle 384"/>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86" name="Group 385"/>
                <p:cNvGrpSpPr/>
                <p:nvPr/>
              </p:nvGrpSpPr>
              <p:grpSpPr>
                <a:xfrm>
                  <a:off x="7596548" y="3446841"/>
                  <a:ext cx="228300" cy="595221"/>
                  <a:chOff x="6229860" y="2963660"/>
                  <a:chExt cx="228300" cy="595221"/>
                </a:xfrm>
              </p:grpSpPr>
              <p:sp>
                <p:nvSpPr>
                  <p:cNvPr id="387" name="Rounded Rectangle 386"/>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88" name="Rounded Rectangle 387"/>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58" name="Oval 357"/>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59" name="Oval 358"/>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60" name="Oval 359"/>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61" name="Group 360"/>
              <p:cNvGrpSpPr/>
              <p:nvPr/>
            </p:nvGrpSpPr>
            <p:grpSpPr>
              <a:xfrm>
                <a:off x="3620662" y="3268458"/>
                <a:ext cx="288863" cy="544854"/>
                <a:chOff x="7527818" y="3399502"/>
                <a:chExt cx="365760" cy="689898"/>
              </a:xfrm>
            </p:grpSpPr>
            <p:sp>
              <p:nvSpPr>
                <p:cNvPr id="381" name="Rounded Rectangle 380"/>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82" name="Group 381"/>
                <p:cNvGrpSpPr/>
                <p:nvPr/>
              </p:nvGrpSpPr>
              <p:grpSpPr>
                <a:xfrm>
                  <a:off x="7596548" y="3446841"/>
                  <a:ext cx="228300" cy="595221"/>
                  <a:chOff x="6229860" y="2963660"/>
                  <a:chExt cx="228300" cy="595221"/>
                </a:xfrm>
              </p:grpSpPr>
              <p:sp>
                <p:nvSpPr>
                  <p:cNvPr id="383" name="Rounded Rectangle 382"/>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84" name="Rounded Rectangle 383"/>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62" name="Oval 361"/>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63" name="Oval 362"/>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64" name="Oval 363"/>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65" name="Group 364"/>
              <p:cNvGrpSpPr/>
              <p:nvPr/>
            </p:nvGrpSpPr>
            <p:grpSpPr>
              <a:xfrm>
                <a:off x="4037386" y="3268458"/>
                <a:ext cx="288863" cy="544854"/>
                <a:chOff x="7527818" y="3399502"/>
                <a:chExt cx="365760" cy="689898"/>
              </a:xfrm>
            </p:grpSpPr>
            <p:sp>
              <p:nvSpPr>
                <p:cNvPr id="377" name="Rounded Rectangle 376"/>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78" name="Group 377"/>
                <p:cNvGrpSpPr/>
                <p:nvPr/>
              </p:nvGrpSpPr>
              <p:grpSpPr>
                <a:xfrm>
                  <a:off x="7596548" y="3446841"/>
                  <a:ext cx="228300" cy="595221"/>
                  <a:chOff x="6229860" y="2963660"/>
                  <a:chExt cx="228300" cy="595221"/>
                </a:xfrm>
              </p:grpSpPr>
              <p:sp>
                <p:nvSpPr>
                  <p:cNvPr id="379" name="Rounded Rectangle 378"/>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80" name="Rounded Rectangle 379"/>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66" name="Oval 365"/>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67" name="Oval 366"/>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68" name="Oval 367"/>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69" name="Group 368"/>
              <p:cNvGrpSpPr/>
              <p:nvPr/>
            </p:nvGrpSpPr>
            <p:grpSpPr>
              <a:xfrm>
                <a:off x="4454110" y="3268458"/>
                <a:ext cx="288863" cy="544854"/>
                <a:chOff x="7527818" y="3399502"/>
                <a:chExt cx="365760" cy="689898"/>
              </a:xfrm>
            </p:grpSpPr>
            <p:sp>
              <p:nvSpPr>
                <p:cNvPr id="373" name="Rounded Rectangle 372"/>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74" name="Group 373"/>
                <p:cNvGrpSpPr/>
                <p:nvPr/>
              </p:nvGrpSpPr>
              <p:grpSpPr>
                <a:xfrm>
                  <a:off x="7596548" y="3446841"/>
                  <a:ext cx="228300" cy="595221"/>
                  <a:chOff x="6229860" y="2963660"/>
                  <a:chExt cx="228300" cy="595221"/>
                </a:xfrm>
              </p:grpSpPr>
              <p:sp>
                <p:nvSpPr>
                  <p:cNvPr id="375" name="Rounded Rectangle 374"/>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76" name="Rounded Rectangle 375"/>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70" name="Oval 369"/>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71" name="Oval 370"/>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72" name="Oval 371"/>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grpSp>
          <p:nvGrpSpPr>
            <p:cNvPr id="309" name="sa 2"/>
            <p:cNvGrpSpPr/>
            <p:nvPr/>
          </p:nvGrpSpPr>
          <p:grpSpPr>
            <a:xfrm>
              <a:off x="838200" y="3950175"/>
              <a:ext cx="1948113" cy="1689560"/>
              <a:chOff x="2852487" y="2123752"/>
              <a:chExt cx="1948113" cy="1689560"/>
            </a:xfrm>
          </p:grpSpPr>
          <p:grpSp>
            <p:nvGrpSpPr>
              <p:cNvPr id="311" name="Group 310"/>
              <p:cNvGrpSpPr/>
              <p:nvPr/>
            </p:nvGrpSpPr>
            <p:grpSpPr>
              <a:xfrm>
                <a:off x="3348370" y="2123752"/>
                <a:ext cx="1250172" cy="1144705"/>
                <a:chOff x="6856240" y="2176752"/>
                <a:chExt cx="1250172" cy="1588746"/>
              </a:xfrm>
            </p:grpSpPr>
            <p:cxnSp>
              <p:nvCxnSpPr>
                <p:cNvPr id="349" name="Straight Connector 348"/>
                <p:cNvCxnSpPr/>
                <p:nvPr/>
              </p:nvCxnSpPr>
              <p:spPr>
                <a:xfrm>
                  <a:off x="6856240"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50" name="Straight Connector 349"/>
                <p:cNvCxnSpPr/>
                <p:nvPr/>
              </p:nvCxnSpPr>
              <p:spPr>
                <a:xfrm>
                  <a:off x="7272964"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51" name="Straight Connector 350"/>
                <p:cNvCxnSpPr/>
                <p:nvPr/>
              </p:nvCxnSpPr>
              <p:spPr>
                <a:xfrm>
                  <a:off x="7689688"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52" name="Straight Connector 351"/>
                <p:cNvCxnSpPr/>
                <p:nvPr/>
              </p:nvCxnSpPr>
              <p:spPr>
                <a:xfrm>
                  <a:off x="8106412" y="2176752"/>
                  <a:ext cx="0" cy="1588746"/>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sp>
            <p:nvSpPr>
              <p:cNvPr id="312" name="Rounded Rectangle 311"/>
              <p:cNvSpPr/>
              <p:nvPr/>
            </p:nvSpPr>
            <p:spPr>
              <a:xfrm>
                <a:off x="2852487" y="2181102"/>
                <a:ext cx="207022" cy="990597"/>
              </a:xfrm>
              <a:prstGeom prst="roundRect">
                <a:avLst/>
              </a:prstGeom>
              <a:solidFill>
                <a:srgbClr val="FFC000"/>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mj-lt"/>
                </a:endParaRPr>
              </a:p>
            </p:txBody>
          </p:sp>
          <p:grpSp>
            <p:nvGrpSpPr>
              <p:cNvPr id="313" name="Group 312"/>
              <p:cNvGrpSpPr/>
              <p:nvPr/>
            </p:nvGrpSpPr>
            <p:grpSpPr>
              <a:xfrm>
                <a:off x="3059509" y="2331558"/>
                <a:ext cx="1741091" cy="701733"/>
                <a:chOff x="6567379" y="2828598"/>
                <a:chExt cx="2383118" cy="701733"/>
              </a:xfrm>
            </p:grpSpPr>
            <p:cxnSp>
              <p:nvCxnSpPr>
                <p:cNvPr id="346" name="Straight Connector 345"/>
                <p:cNvCxnSpPr/>
                <p:nvPr/>
              </p:nvCxnSpPr>
              <p:spPr>
                <a:xfrm>
                  <a:off x="6567379" y="2828598"/>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47" name="Straight Connector 346"/>
                <p:cNvCxnSpPr/>
                <p:nvPr/>
              </p:nvCxnSpPr>
              <p:spPr>
                <a:xfrm>
                  <a:off x="6567379" y="3179465"/>
                  <a:ext cx="2383118" cy="0"/>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cxnSp>
              <p:nvCxnSpPr>
                <p:cNvPr id="348" name="Straight Connector 347"/>
                <p:cNvCxnSpPr/>
                <p:nvPr/>
              </p:nvCxnSpPr>
              <p:spPr>
                <a:xfrm flipV="1">
                  <a:off x="6567379" y="3524307"/>
                  <a:ext cx="2383118" cy="6024"/>
                </a:xfrm>
                <a:prstGeom prst="line">
                  <a:avLst/>
                </a:prstGeom>
                <a:solidFill>
                  <a:sysClr val="window" lastClr="FFFFFF">
                    <a:lumMod val="85000"/>
                  </a:sysClr>
                </a:solidFill>
                <a:ln w="28575" cap="flat" cmpd="sng" algn="ctr">
                  <a:solidFill>
                    <a:sysClr val="windowText" lastClr="000000">
                      <a:lumMod val="85000"/>
                      <a:lumOff val="15000"/>
                    </a:sysClr>
                  </a:solidFill>
                  <a:prstDash val="solid"/>
                  <a:miter lim="800000"/>
                  <a:headEnd type="none" w="med" len="med"/>
                  <a:tailEnd type="none" w="med" len="med"/>
                </a:ln>
                <a:effectLst/>
              </p:spPr>
            </p:cxnSp>
          </p:grpSp>
          <p:grpSp>
            <p:nvGrpSpPr>
              <p:cNvPr id="314" name="Group 313"/>
              <p:cNvGrpSpPr/>
              <p:nvPr/>
            </p:nvGrpSpPr>
            <p:grpSpPr>
              <a:xfrm>
                <a:off x="3203938" y="3268458"/>
                <a:ext cx="288863" cy="544854"/>
                <a:chOff x="7527818" y="3399502"/>
                <a:chExt cx="365760" cy="689898"/>
              </a:xfrm>
            </p:grpSpPr>
            <p:sp>
              <p:nvSpPr>
                <p:cNvPr id="342" name="Rounded Rectangle 341"/>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43" name="Group 342"/>
                <p:cNvGrpSpPr/>
                <p:nvPr/>
              </p:nvGrpSpPr>
              <p:grpSpPr>
                <a:xfrm>
                  <a:off x="7596548" y="3446841"/>
                  <a:ext cx="228300" cy="595221"/>
                  <a:chOff x="6229860" y="2963660"/>
                  <a:chExt cx="228300" cy="595221"/>
                </a:xfrm>
              </p:grpSpPr>
              <p:sp>
                <p:nvSpPr>
                  <p:cNvPr id="344" name="Rounded Rectangle 343"/>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45" name="Rounded Rectangle 344"/>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15" name="Oval 314"/>
              <p:cNvSpPr/>
              <p:nvPr/>
            </p:nvSpPr>
            <p:spPr>
              <a:xfrm>
                <a:off x="3203938"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16" name="Oval 315"/>
              <p:cNvSpPr/>
              <p:nvPr/>
            </p:nvSpPr>
            <p:spPr>
              <a:xfrm>
                <a:off x="3203938"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17" name="Oval 316"/>
              <p:cNvSpPr/>
              <p:nvPr/>
            </p:nvSpPr>
            <p:spPr>
              <a:xfrm>
                <a:off x="3203938"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18" name="Group 317"/>
              <p:cNvGrpSpPr/>
              <p:nvPr/>
            </p:nvGrpSpPr>
            <p:grpSpPr>
              <a:xfrm>
                <a:off x="3620662" y="3268458"/>
                <a:ext cx="288863" cy="544854"/>
                <a:chOff x="7527818" y="3399502"/>
                <a:chExt cx="365760" cy="689898"/>
              </a:xfrm>
            </p:grpSpPr>
            <p:sp>
              <p:nvSpPr>
                <p:cNvPr id="338" name="Rounded Rectangle 337"/>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39" name="Group 338"/>
                <p:cNvGrpSpPr/>
                <p:nvPr/>
              </p:nvGrpSpPr>
              <p:grpSpPr>
                <a:xfrm>
                  <a:off x="7596548" y="3446841"/>
                  <a:ext cx="228300" cy="595221"/>
                  <a:chOff x="6229860" y="2963660"/>
                  <a:chExt cx="228300" cy="595221"/>
                </a:xfrm>
              </p:grpSpPr>
              <p:sp>
                <p:nvSpPr>
                  <p:cNvPr id="340" name="Rounded Rectangle 339"/>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41" name="Rounded Rectangle 340"/>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19" name="Oval 318"/>
              <p:cNvSpPr/>
              <p:nvPr/>
            </p:nvSpPr>
            <p:spPr>
              <a:xfrm>
                <a:off x="3620662"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20" name="Oval 319"/>
              <p:cNvSpPr/>
              <p:nvPr/>
            </p:nvSpPr>
            <p:spPr>
              <a:xfrm>
                <a:off x="3620662"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21" name="Oval 320"/>
              <p:cNvSpPr/>
              <p:nvPr/>
            </p:nvSpPr>
            <p:spPr>
              <a:xfrm>
                <a:off x="3620662"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22" name="Group 321"/>
              <p:cNvGrpSpPr/>
              <p:nvPr/>
            </p:nvGrpSpPr>
            <p:grpSpPr>
              <a:xfrm>
                <a:off x="4037386" y="3268458"/>
                <a:ext cx="288863" cy="544854"/>
                <a:chOff x="7527818" y="3399502"/>
                <a:chExt cx="365760" cy="689898"/>
              </a:xfrm>
            </p:grpSpPr>
            <p:sp>
              <p:nvSpPr>
                <p:cNvPr id="334" name="Rounded Rectangle 333"/>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35" name="Group 334"/>
                <p:cNvGrpSpPr/>
                <p:nvPr/>
              </p:nvGrpSpPr>
              <p:grpSpPr>
                <a:xfrm>
                  <a:off x="7596548" y="3446841"/>
                  <a:ext cx="228300" cy="595221"/>
                  <a:chOff x="6229860" y="2963660"/>
                  <a:chExt cx="228300" cy="595221"/>
                </a:xfrm>
              </p:grpSpPr>
              <p:sp>
                <p:nvSpPr>
                  <p:cNvPr id="336" name="Rounded Rectangle 335"/>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37" name="Rounded Rectangle 336"/>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23" name="Oval 322"/>
              <p:cNvSpPr/>
              <p:nvPr/>
            </p:nvSpPr>
            <p:spPr>
              <a:xfrm>
                <a:off x="4037386"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24" name="Oval 323"/>
              <p:cNvSpPr/>
              <p:nvPr/>
            </p:nvSpPr>
            <p:spPr>
              <a:xfrm>
                <a:off x="4037386"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25" name="Oval 324"/>
              <p:cNvSpPr/>
              <p:nvPr/>
            </p:nvSpPr>
            <p:spPr>
              <a:xfrm>
                <a:off x="4037386"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26" name="Group 325"/>
              <p:cNvGrpSpPr/>
              <p:nvPr/>
            </p:nvGrpSpPr>
            <p:grpSpPr>
              <a:xfrm>
                <a:off x="4454110" y="3268458"/>
                <a:ext cx="288863" cy="544854"/>
                <a:chOff x="7527818" y="3399502"/>
                <a:chExt cx="365760" cy="689898"/>
              </a:xfrm>
            </p:grpSpPr>
            <p:sp>
              <p:nvSpPr>
                <p:cNvPr id="330" name="Rounded Rectangle 329"/>
                <p:cNvSpPr/>
                <p:nvPr/>
              </p:nvSpPr>
              <p:spPr>
                <a:xfrm>
                  <a:off x="7527818" y="3399502"/>
                  <a:ext cx="365760" cy="689898"/>
                </a:xfrm>
                <a:prstGeom prst="round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nvGrpSpPr>
                <p:cNvPr id="331" name="Group 330"/>
                <p:cNvGrpSpPr/>
                <p:nvPr/>
              </p:nvGrpSpPr>
              <p:grpSpPr>
                <a:xfrm>
                  <a:off x="7596548" y="3446841"/>
                  <a:ext cx="228300" cy="595221"/>
                  <a:chOff x="6229860" y="2963660"/>
                  <a:chExt cx="228300" cy="595221"/>
                </a:xfrm>
              </p:grpSpPr>
              <p:sp>
                <p:nvSpPr>
                  <p:cNvPr id="332" name="Rounded Rectangle 331"/>
                  <p:cNvSpPr/>
                  <p:nvPr/>
                </p:nvSpPr>
                <p:spPr>
                  <a:xfrm>
                    <a:off x="6229860" y="2963660"/>
                    <a:ext cx="228299" cy="297683"/>
                  </a:xfrm>
                  <a:prstGeom prst="round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S</a:t>
                    </a:r>
                  </a:p>
                </p:txBody>
              </p:sp>
              <p:sp>
                <p:nvSpPr>
                  <p:cNvPr id="333" name="Rounded Rectangle 332"/>
                  <p:cNvSpPr/>
                  <p:nvPr/>
                </p:nvSpPr>
                <p:spPr>
                  <a:xfrm>
                    <a:off x="6229861" y="3261198"/>
                    <a:ext cx="228299" cy="297683"/>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mj-lt"/>
                      </a:rPr>
                      <a:t>P</a:t>
                    </a:r>
                  </a:p>
                </p:txBody>
              </p:sp>
            </p:grpSp>
          </p:grpSp>
          <p:sp>
            <p:nvSpPr>
              <p:cNvPr id="327" name="Oval 326"/>
              <p:cNvSpPr>
                <a:spLocks noChangeAspect="1"/>
              </p:cNvSpPr>
              <p:nvPr/>
            </p:nvSpPr>
            <p:spPr>
              <a:xfrm>
                <a:off x="4454110" y="2181102"/>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28" name="Oval 327"/>
              <p:cNvSpPr>
                <a:spLocks noChangeAspect="1"/>
              </p:cNvSpPr>
              <p:nvPr/>
            </p:nvSpPr>
            <p:spPr>
              <a:xfrm>
                <a:off x="4454110" y="2531969"/>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sp>
            <p:nvSpPr>
              <p:cNvPr id="329" name="Oval 328"/>
              <p:cNvSpPr>
                <a:spLocks noChangeAspect="1"/>
              </p:cNvSpPr>
              <p:nvPr/>
            </p:nvSpPr>
            <p:spPr>
              <a:xfrm>
                <a:off x="4454110" y="2882836"/>
                <a:ext cx="288863" cy="288863"/>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white"/>
                  </a:solidFill>
                  <a:effectLst/>
                  <a:uLnTx/>
                  <a:uFillTx/>
                  <a:latin typeface="+mj-lt"/>
                </a:endParaRPr>
              </a:p>
            </p:txBody>
          </p:sp>
        </p:grpSp>
        <p:sp>
          <p:nvSpPr>
            <p:cNvPr id="310" name="TextBox 309"/>
            <p:cNvSpPr txBox="1"/>
            <p:nvPr/>
          </p:nvSpPr>
          <p:spPr>
            <a:xfrm rot="5400000">
              <a:off x="1811370" y="5726838"/>
              <a:ext cx="543739" cy="523220"/>
            </a:xfrm>
            <a:prstGeom prst="rect">
              <a:avLst/>
            </a:prstGeom>
            <a:noFill/>
          </p:spPr>
          <p:txBody>
            <a:bodyPr wrap="none" rtlCol="0">
              <a:spAutoFit/>
            </a:bodyPr>
            <a:lstStyle/>
            <a:p>
              <a:r>
                <a:rPr lang="en-US" sz="2800" dirty="0" smtClean="0"/>
                <a:t>…</a:t>
              </a:r>
              <a:endParaRPr lang="en-US" sz="2800" dirty="0"/>
            </a:p>
          </p:txBody>
        </p:sp>
      </p:grpSp>
      <p:grpSp>
        <p:nvGrpSpPr>
          <p:cNvPr id="176" name="ACT_BL"/>
          <p:cNvGrpSpPr/>
          <p:nvPr/>
        </p:nvGrpSpPr>
        <p:grpSpPr>
          <a:xfrm>
            <a:off x="1038211" y="1829269"/>
            <a:ext cx="1247789" cy="1218731"/>
            <a:chOff x="888511" y="1273846"/>
            <a:chExt cx="2242189" cy="2011680"/>
          </a:xfrm>
        </p:grpSpPr>
        <p:cxnSp>
          <p:nvCxnSpPr>
            <p:cNvPr id="177" name="Straight Connector 176"/>
            <p:cNvCxnSpPr/>
            <p:nvPr/>
          </p:nvCxnSpPr>
          <p:spPr>
            <a:xfrm>
              <a:off x="888511"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178" name="Straight Connector 177"/>
            <p:cNvCxnSpPr/>
            <p:nvPr/>
          </p:nvCxnSpPr>
          <p:spPr>
            <a:xfrm>
              <a:off x="1621288"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179" name="Straight Connector 178"/>
            <p:cNvCxnSpPr/>
            <p:nvPr/>
          </p:nvCxnSpPr>
          <p:spPr>
            <a:xfrm>
              <a:off x="2388662"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cxnSp>
          <p:nvCxnSpPr>
            <p:cNvPr id="180" name="Straight Connector 179"/>
            <p:cNvCxnSpPr/>
            <p:nvPr/>
          </p:nvCxnSpPr>
          <p:spPr>
            <a:xfrm>
              <a:off x="3130700" y="1273846"/>
              <a:ext cx="0" cy="2011680"/>
            </a:xfrm>
            <a:prstGeom prst="line">
              <a:avLst/>
            </a:prstGeom>
            <a:solidFill>
              <a:sysClr val="window" lastClr="FFFFFF">
                <a:lumMod val="85000"/>
              </a:sysClr>
            </a:solidFill>
            <a:ln w="76200" cap="flat" cmpd="sng" algn="ctr">
              <a:solidFill>
                <a:schemeClr val="accent2"/>
              </a:solidFill>
              <a:prstDash val="solid"/>
              <a:miter lim="800000"/>
              <a:headEnd type="none" w="med" len="med"/>
              <a:tailEnd type="none" w="med" len="med"/>
            </a:ln>
            <a:effectLst/>
          </p:spPr>
        </p:cxnSp>
      </p:grpSp>
      <p:sp>
        <p:nvSpPr>
          <p:cNvPr id="173" name="src row"/>
          <p:cNvSpPr/>
          <p:nvPr/>
        </p:nvSpPr>
        <p:spPr>
          <a:xfrm>
            <a:off x="789671" y="2266250"/>
            <a:ext cx="1692634" cy="332391"/>
          </a:xfrm>
          <a:prstGeom prst="rect">
            <a:avLst/>
          </a:prstGeom>
          <a:solidFill>
            <a:srgbClr val="064FBA">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nvGrpSpPr>
          <p:cNvPr id="12" name="MoveData" hidden="1"/>
          <p:cNvGrpSpPr/>
          <p:nvPr/>
        </p:nvGrpSpPr>
        <p:grpSpPr>
          <a:xfrm>
            <a:off x="842907" y="2636360"/>
            <a:ext cx="1692634" cy="1821796"/>
            <a:chOff x="1248999" y="3283606"/>
            <a:chExt cx="1692634" cy="1821796"/>
          </a:xfrm>
        </p:grpSpPr>
        <p:sp>
          <p:nvSpPr>
            <p:cNvPr id="175" name="Striped Right Arrow 174"/>
            <p:cNvSpPr/>
            <p:nvPr/>
          </p:nvSpPr>
          <p:spPr>
            <a:xfrm rot="5400000">
              <a:off x="1348710" y="3276132"/>
              <a:ext cx="1454289" cy="1469237"/>
            </a:xfrm>
            <a:prstGeom prst="stripedRightArrow">
              <a:avLst/>
            </a:prstGeom>
            <a:solidFill>
              <a:srgbClr val="064FBA">
                <a:alpha val="77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248999" y="4773011"/>
              <a:ext cx="1692634" cy="332391"/>
            </a:xfrm>
            <a:prstGeom prst="rect">
              <a:avLst/>
            </a:prstGeom>
            <a:solidFill>
              <a:srgbClr val="064FBA">
                <a:alpha val="49000"/>
              </a:srgbClr>
            </a:solidFill>
            <a:ln w="12700" cap="rnd" cmpd="sng" algn="ctr">
              <a:no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mj-lt"/>
              </a:endParaRPr>
            </a:p>
          </p:txBody>
        </p:sp>
      </p:grpSp>
      <p:grpSp>
        <p:nvGrpSpPr>
          <p:cNvPr id="11" name="ob1"/>
          <p:cNvGrpSpPr/>
          <p:nvPr/>
        </p:nvGrpSpPr>
        <p:grpSpPr>
          <a:xfrm>
            <a:off x="3276600" y="2034348"/>
            <a:ext cx="5486400" cy="1154161"/>
            <a:chOff x="4199236" y="2693817"/>
            <a:chExt cx="5486400" cy="1154161"/>
          </a:xfrm>
        </p:grpSpPr>
        <p:sp>
          <p:nvSpPr>
            <p:cNvPr id="10" name="TextBox 9"/>
            <p:cNvSpPr txBox="1"/>
            <p:nvPr/>
          </p:nvSpPr>
          <p:spPr>
            <a:xfrm>
              <a:off x="4795855" y="2832315"/>
              <a:ext cx="4889781" cy="1015663"/>
            </a:xfrm>
            <a:prstGeom prst="rect">
              <a:avLst/>
            </a:prstGeom>
            <a:noFill/>
          </p:spPr>
          <p:txBody>
            <a:bodyPr wrap="square" rtlCol="0">
              <a:spAutoFit/>
            </a:bodyPr>
            <a:lstStyle/>
            <a:p>
              <a:r>
                <a:rPr lang="en-US" sz="3000" spc="-70" dirty="0" smtClean="0"/>
                <a:t>Bitlines serve as a</a:t>
              </a:r>
              <a:r>
                <a:rPr lang="en-US" sz="3000" spc="-70" dirty="0" smtClean="0">
                  <a:solidFill>
                    <a:srgbClr val="064FBA"/>
                  </a:solidFill>
                </a:rPr>
                <a:t> </a:t>
              </a:r>
              <a:r>
                <a:rPr lang="en-US" sz="3000" spc="-70" dirty="0" smtClean="0"/>
                <a:t>bus</a:t>
              </a:r>
              <a:r>
                <a:rPr lang="en-US" sz="3000" spc="-70" dirty="0" smtClean="0">
                  <a:solidFill>
                    <a:srgbClr val="064FBA"/>
                  </a:solidFill>
                </a:rPr>
                <a:t> </a:t>
              </a:r>
              <a:r>
                <a:rPr lang="en-US" sz="3000" spc="-70" dirty="0" smtClean="0"/>
                <a:t>that is </a:t>
              </a:r>
              <a:br>
                <a:rPr lang="en-US" sz="3000" spc="-70" dirty="0" smtClean="0"/>
              </a:br>
              <a:r>
                <a:rPr lang="en-US" sz="3000" spc="-70" dirty="0" smtClean="0">
                  <a:solidFill>
                    <a:srgbClr val="064FBA"/>
                  </a:solidFill>
                </a:rPr>
                <a:t>as wide as a row</a:t>
              </a:r>
              <a:endParaRPr lang="en-US" sz="3000" spc="-70" dirty="0">
                <a:solidFill>
                  <a:srgbClr val="064FBA"/>
                </a:solidFill>
              </a:endParaRPr>
            </a:p>
          </p:txBody>
        </p:sp>
        <p:sp>
          <p:nvSpPr>
            <p:cNvPr id="191" name="TextBox 190"/>
            <p:cNvSpPr txBox="1"/>
            <p:nvPr/>
          </p:nvSpPr>
          <p:spPr>
            <a:xfrm>
              <a:off x="4199236" y="2693817"/>
              <a:ext cx="595035" cy="830997"/>
            </a:xfrm>
            <a:prstGeom prst="rect">
              <a:avLst/>
            </a:prstGeom>
            <a:noFill/>
          </p:spPr>
          <p:txBody>
            <a:bodyPr wrap="none" rtlCol="0">
              <a:spAutoFit/>
            </a:bodyPr>
            <a:lstStyle/>
            <a:p>
              <a:r>
                <a:rPr lang="en-US" sz="4800" dirty="0" smtClean="0">
                  <a:solidFill>
                    <a:schemeClr val="bg1">
                      <a:lumMod val="50000"/>
                    </a:schemeClr>
                  </a:solidFill>
                  <a:latin typeface="Arial Black" panose="020B0A04020102020204" pitchFamily="34" charset="0"/>
                </a:rPr>
                <a:t>1</a:t>
              </a:r>
              <a:endParaRPr lang="en-US" sz="4800" dirty="0">
                <a:solidFill>
                  <a:schemeClr val="bg1">
                    <a:lumMod val="50000"/>
                  </a:schemeClr>
                </a:solidFill>
                <a:latin typeface="Arial Black" panose="020B0A04020102020204" pitchFamily="34" charset="0"/>
              </a:endParaRPr>
            </a:p>
          </p:txBody>
        </p:sp>
      </p:grpSp>
      <p:grpSp>
        <p:nvGrpSpPr>
          <p:cNvPr id="183" name="ob2"/>
          <p:cNvGrpSpPr/>
          <p:nvPr/>
        </p:nvGrpSpPr>
        <p:grpSpPr>
          <a:xfrm>
            <a:off x="3276600" y="3725543"/>
            <a:ext cx="5867400" cy="1015663"/>
            <a:chOff x="4174848" y="2477733"/>
            <a:chExt cx="5867400" cy="1015663"/>
          </a:xfrm>
        </p:grpSpPr>
        <p:sp>
          <p:nvSpPr>
            <p:cNvPr id="185" name="TextBox 184"/>
            <p:cNvSpPr txBox="1"/>
            <p:nvPr/>
          </p:nvSpPr>
          <p:spPr>
            <a:xfrm>
              <a:off x="4772828" y="2477733"/>
              <a:ext cx="5269420" cy="1015663"/>
            </a:xfrm>
            <a:prstGeom prst="rect">
              <a:avLst/>
            </a:prstGeom>
            <a:noFill/>
          </p:spPr>
          <p:txBody>
            <a:bodyPr wrap="square" rtlCol="0">
              <a:spAutoFit/>
            </a:bodyPr>
            <a:lstStyle/>
            <a:p>
              <a:r>
                <a:rPr lang="en-US" sz="3000" spc="-70" dirty="0" smtClean="0"/>
                <a:t>Bitlines</a:t>
              </a:r>
              <a:r>
                <a:rPr lang="en-US" sz="3000" spc="-70" dirty="0" smtClean="0">
                  <a:solidFill>
                    <a:srgbClr val="064FBA"/>
                  </a:solidFill>
                </a:rPr>
                <a:t> </a:t>
              </a:r>
              <a:r>
                <a:rPr lang="en-US" sz="3000" spc="-70" dirty="0"/>
                <a:t>between </a:t>
              </a:r>
              <a:r>
                <a:rPr lang="en-US" sz="3000" spc="-70" dirty="0" smtClean="0"/>
                <a:t>subarrays are</a:t>
              </a:r>
              <a:r>
                <a:rPr lang="en-US" sz="3000" spc="-70" dirty="0" smtClean="0">
                  <a:solidFill>
                    <a:srgbClr val="064FBA"/>
                  </a:solidFill>
                </a:rPr>
                <a:t> close but disconnected</a:t>
              </a:r>
              <a:endParaRPr lang="en-US" sz="3000" spc="-70" dirty="0"/>
            </a:p>
          </p:txBody>
        </p:sp>
        <p:sp>
          <p:nvSpPr>
            <p:cNvPr id="190" name="TextBox 189"/>
            <p:cNvSpPr txBox="1"/>
            <p:nvPr/>
          </p:nvSpPr>
          <p:spPr>
            <a:xfrm>
              <a:off x="4174848" y="2539289"/>
              <a:ext cx="595035" cy="830997"/>
            </a:xfrm>
            <a:prstGeom prst="rect">
              <a:avLst/>
            </a:prstGeom>
            <a:noFill/>
          </p:spPr>
          <p:txBody>
            <a:bodyPr wrap="none" rtlCol="0">
              <a:spAutoFit/>
            </a:bodyPr>
            <a:lstStyle/>
            <a:p>
              <a:r>
                <a:rPr lang="en-US" sz="4800" dirty="0" smtClean="0">
                  <a:solidFill>
                    <a:schemeClr val="bg1">
                      <a:lumMod val="50000"/>
                    </a:schemeClr>
                  </a:solidFill>
                  <a:latin typeface="Arial Black" panose="020B0A04020102020204" pitchFamily="34" charset="0"/>
                </a:rPr>
                <a:t>2</a:t>
              </a:r>
              <a:endParaRPr lang="en-US" sz="4800" dirty="0">
                <a:solidFill>
                  <a:schemeClr val="bg1">
                    <a:lumMod val="50000"/>
                  </a:schemeClr>
                </a:solidFill>
                <a:latin typeface="Arial Black" panose="020B0A04020102020204" pitchFamily="34" charset="0"/>
              </a:endParaRPr>
            </a:p>
          </p:txBody>
        </p:sp>
      </p:grpSp>
      <p:sp>
        <p:nvSpPr>
          <p:cNvPr id="118" name="Rounded Rectangle 117"/>
          <p:cNvSpPr/>
          <p:nvPr/>
        </p:nvSpPr>
        <p:spPr>
          <a:xfrm>
            <a:off x="818336" y="3497501"/>
            <a:ext cx="1702837" cy="551421"/>
          </a:xfrm>
          <a:prstGeom prst="roundRect">
            <a:avLst/>
          </a:prstGeom>
          <a:noFill/>
          <a:ln w="88900">
            <a:solidFill>
              <a:srgbClr val="064FB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p:cNvSpPr txBox="1"/>
          <p:nvPr/>
        </p:nvSpPr>
        <p:spPr>
          <a:xfrm rot="16200000">
            <a:off x="1729657" y="3890593"/>
            <a:ext cx="2610010"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smtClean="0">
                <a:ln>
                  <a:noFill/>
                </a:ln>
                <a:solidFill>
                  <a:schemeClr val="accent2"/>
                </a:solidFill>
                <a:effectLst/>
                <a:uLnTx/>
                <a:uFillTx/>
                <a:latin typeface="+mj-lt"/>
              </a:rPr>
              <a:t>Internal Data Bus (64b)</a:t>
            </a:r>
          </a:p>
        </p:txBody>
      </p:sp>
    </p:spTree>
    <p:extLst>
      <p:ext uri="{BB962C8B-B14F-4D97-AF65-F5344CB8AC3E}">
        <p14:creationId xmlns:p14="http://schemas.microsoft.com/office/powerpoint/2010/main" val="18801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17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3" nodeType="click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par>
                                <p:cTn id="23" presetID="42" presetClass="path" presetSubtype="0" accel="50000" decel="50000" fill="hold" grpId="2" nodeType="withEffect">
                                  <p:stCondLst>
                                    <p:cond delay="0"/>
                                  </p:stCondLst>
                                  <p:childTnLst>
                                    <p:animMotion origin="layout" path="M 5.55556E-7 3.7037E-7 L 5.55556E-7 0.10903 " pathEditMode="relative" rAng="0" ptsTypes="AA">
                                      <p:cBhvr>
                                        <p:cTn id="24" dur="2000" fill="hold"/>
                                        <p:tgtEl>
                                          <p:spTgt spid="173"/>
                                        </p:tgtEl>
                                        <p:attrNameLst>
                                          <p:attrName>ppt_x</p:attrName>
                                          <p:attrName>ppt_y</p:attrName>
                                        </p:attrNameLst>
                                      </p:cBhvr>
                                      <p:rCtr x="0" y="544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76"/>
                                        </p:tgtEl>
                                        <p:attrNameLst>
                                          <p:attrName>style.visibility</p:attrName>
                                        </p:attrNameLst>
                                      </p:cBhvr>
                                      <p:to>
                                        <p:strVal val="hidden"/>
                                      </p:to>
                                    </p:set>
                                  </p:childTnLst>
                                </p:cTn>
                              </p:par>
                              <p:par>
                                <p:cTn id="31" presetID="1" presetClass="exit" presetSubtype="0" fill="hold" grpId="4" nodeType="withEffect">
                                  <p:stCondLst>
                                    <p:cond delay="0"/>
                                  </p:stCondLst>
                                  <p:childTnLst>
                                    <p:set>
                                      <p:cBhvr>
                                        <p:cTn id="32" dur="1" fill="hold">
                                          <p:stCondLst>
                                            <p:cond delay="0"/>
                                          </p:stCondLst>
                                        </p:cTn>
                                        <p:tgtEl>
                                          <p:spTgt spid="17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3" grpId="1" animBg="1"/>
      <p:bldP spid="173" grpId="2" animBg="1"/>
      <p:bldP spid="173" grpId="3" animBg="1"/>
      <p:bldP spid="173" grpId="4" animBg="1"/>
      <p:bldP spid="1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4925" cap="rnd">
          <a:solidFill>
            <a:schemeClr val="tx2"/>
          </a:solidFill>
          <a:tailEnd type="arrow"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Tw Cen MT" panose="020B06020201040206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65209</TotalTime>
  <Words>3040</Words>
  <Application>Microsoft Macintosh PowerPoint</Application>
  <PresentationFormat>On-screen Show (4:3)</PresentationFormat>
  <Paragraphs>849</Paragraphs>
  <Slides>49</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49</vt:i4>
      </vt:variant>
    </vt:vector>
  </HeadingPairs>
  <TitlesOfParts>
    <vt:vector size="61" baseType="lpstr">
      <vt:lpstr>Arial Black</vt:lpstr>
      <vt:lpstr>Arial Rounded MT Bold</vt:lpstr>
      <vt:lpstr>Calibri</vt:lpstr>
      <vt:lpstr>Cambria Math</vt:lpstr>
      <vt:lpstr>Gill Sans</vt:lpstr>
      <vt:lpstr>Gill Sans MT</vt:lpstr>
      <vt:lpstr>Tw Cen MT</vt:lpstr>
      <vt:lpstr>Verdana</vt:lpstr>
      <vt:lpstr>Wingdings</vt:lpstr>
      <vt:lpstr>Arial</vt:lpstr>
      <vt:lpstr>Office Theme</vt:lpstr>
      <vt:lpstr>1_Office Theme</vt:lpstr>
      <vt:lpstr>Low-Cost Inter-Linked Subarrays (LISA) Enabling Fast Inter-Subarray Data Movement in DRAM</vt:lpstr>
      <vt:lpstr>Problem: Inefficient Bulk Data Movement</vt:lpstr>
      <vt:lpstr>Moving Data Inside DRAM?</vt:lpstr>
      <vt:lpstr>Key Idea and Applications</vt:lpstr>
      <vt:lpstr>Outline</vt:lpstr>
      <vt:lpstr>DRAM Internals</vt:lpstr>
      <vt:lpstr>DRAM Operation</vt:lpstr>
      <vt:lpstr>Outline</vt:lpstr>
      <vt:lpstr>Observations</vt:lpstr>
      <vt:lpstr>Low-Cost Interlinked Subarrays (LISA)</vt:lpstr>
      <vt:lpstr>New DRAM Command to Use LISA</vt:lpstr>
      <vt:lpstr>RBM Analysis</vt:lpstr>
      <vt:lpstr>Outline</vt:lpstr>
      <vt:lpstr>1. Rapid Inter-Subarray Copying (RISC)</vt:lpstr>
      <vt:lpstr>Methodology</vt:lpstr>
      <vt:lpstr>Comparison Points</vt:lpstr>
      <vt:lpstr>System Evaluation: RISC</vt:lpstr>
      <vt:lpstr>2. Variable Latency DRAM (VILLA)</vt:lpstr>
      <vt:lpstr>2. Variable Latency DRAM (VILLA)</vt:lpstr>
      <vt:lpstr>System Evaluation: VILLA</vt:lpstr>
      <vt:lpstr>3. Linked Precharge (LIP)</vt:lpstr>
      <vt:lpstr>System Evaluation: LIP</vt:lpstr>
      <vt:lpstr>Other Results in Paper</vt:lpstr>
      <vt:lpstr>Summary</vt:lpstr>
      <vt:lpstr>Low-Cost Inter-Linked Subarrays (LISA) Enabling Fast Inter-Subarray Data Movement in DRAM</vt:lpstr>
      <vt:lpstr>Backup</vt:lpstr>
      <vt:lpstr>SPICE on RBM</vt:lpstr>
      <vt:lpstr>Comparison to Prior Works</vt:lpstr>
      <vt:lpstr>Comparison to Prior Works</vt:lpstr>
      <vt:lpstr>LISA vs. Samsung Patent</vt:lpstr>
      <vt:lpstr>RBM Across 3 Subarrays</vt:lpstr>
      <vt:lpstr>Comparison of Inter-Subarray Row Copying</vt:lpstr>
      <vt:lpstr>RISC: Cache Coherence</vt:lpstr>
      <vt:lpstr>RISC vs. RowClone</vt:lpstr>
      <vt:lpstr>Sensitivity of Cache Size</vt:lpstr>
      <vt:lpstr>Combined Applications</vt:lpstr>
      <vt:lpstr>Sensitivity to Copy Distance</vt:lpstr>
      <vt:lpstr>VILLA Caching Policy</vt:lpstr>
      <vt:lpstr>Area Measurement</vt:lpstr>
      <vt:lpstr>Other slides</vt:lpstr>
      <vt:lpstr>Low-Cost Inter-Linked Subarrays (LISA) Enabling Fast Inter-Subarray Data Movement in DRAM</vt:lpstr>
      <vt:lpstr>3. Linked Precharge (LIP)</vt:lpstr>
      <vt:lpstr>Key Idea and Applications</vt:lpstr>
      <vt:lpstr>Low-Cost Inter-Linked Subarrays (LISA)</vt:lpstr>
      <vt:lpstr>PowerPoint Presentation</vt:lpstr>
      <vt:lpstr>Key Idea and Applications</vt:lpstr>
      <vt:lpstr>Moving Data Inside DRAM?</vt:lpstr>
      <vt:lpstr>Low Connectivity in DRAM</vt:lpstr>
      <vt:lpstr>Low Connectivity in DRAM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kc2uno@gmail.com</dc:creator>
  <cp:lastModifiedBy>Kevin Chang</cp:lastModifiedBy>
  <cp:revision>3983</cp:revision>
  <cp:lastPrinted>2016-03-16T07:55:00Z</cp:lastPrinted>
  <dcterms:created xsi:type="dcterms:W3CDTF">2013-09-15T19:19:07Z</dcterms:created>
  <dcterms:modified xsi:type="dcterms:W3CDTF">2016-03-16T08:03:24Z</dcterms:modified>
</cp:coreProperties>
</file>