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79" r:id="rId3"/>
    <p:sldId id="308" r:id="rId4"/>
    <p:sldId id="309" r:id="rId5"/>
    <p:sldId id="270" r:id="rId6"/>
    <p:sldId id="278" r:id="rId7"/>
    <p:sldId id="277" r:id="rId8"/>
    <p:sldId id="310" r:id="rId9"/>
    <p:sldId id="265" r:id="rId10"/>
    <p:sldId id="269" r:id="rId11"/>
    <p:sldId id="311" r:id="rId12"/>
    <p:sldId id="288" r:id="rId13"/>
    <p:sldId id="290" r:id="rId14"/>
    <p:sldId id="305" r:id="rId15"/>
    <p:sldId id="289" r:id="rId16"/>
    <p:sldId id="283" r:id="rId17"/>
    <p:sldId id="314" r:id="rId18"/>
    <p:sldId id="304" r:id="rId19"/>
    <p:sldId id="312" r:id="rId20"/>
    <p:sldId id="295" r:id="rId21"/>
    <p:sldId id="275" r:id="rId22"/>
    <p:sldId id="293" r:id="rId23"/>
    <p:sldId id="294" r:id="rId24"/>
    <p:sldId id="313" r:id="rId25"/>
    <p:sldId id="302" r:id="rId26"/>
    <p:sldId id="260" r:id="rId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43" autoAdjust="0"/>
    <p:restoredTop sz="98374" autoAdjust="0"/>
  </p:normalViewPr>
  <p:slideViewPr>
    <p:cSldViewPr>
      <p:cViewPr varScale="1">
        <p:scale>
          <a:sx n="102" d="100"/>
          <a:sy n="102" d="100"/>
        </p:scale>
        <p:origin x="-132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E09408-5830-6542-A5E7-4EA89D65388B}" type="datetimeFigureOut">
              <a:rPr kumimoji="1" lang="zh-CN" altLang="en-US" smtClean="0"/>
              <a:t>10/27/14</a:t>
            </a:fld>
            <a:endParaRPr kumimoji="1"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5" name="幻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A4DB2F-6CDC-C540-B98F-781DF361069B}" type="slidenum">
              <a:rPr kumimoji="1" lang="zh-CN" altLang="en-US" smtClean="0"/>
              <a:t>‹#›</a:t>
            </a:fld>
            <a:endParaRPr kumimoji="1" lang="zh-CN" altLang="en-US"/>
          </a:p>
        </p:txBody>
      </p:sp>
    </p:spTree>
    <p:extLst>
      <p:ext uri="{BB962C8B-B14F-4D97-AF65-F5344CB8AC3E}">
        <p14:creationId xmlns:p14="http://schemas.microsoft.com/office/powerpoint/2010/main" val="134889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C0CCF2-975C-7B4F-80FC-62A31C9C5052}" type="datetimeFigureOut">
              <a:rPr kumimoji="1" lang="zh-CN" altLang="en-US" smtClean="0"/>
              <a:t>10/27/14</a:t>
            </a:fld>
            <a:endParaRPr kumimoji="1"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7BCDFD-CC8C-4A41-89EB-4939A3DFBC2F}" type="slidenum">
              <a:rPr kumimoji="1" lang="zh-CN" altLang="en-US" smtClean="0"/>
              <a:t>‹#›</a:t>
            </a:fld>
            <a:endParaRPr kumimoji="1" lang="zh-CN" altLang="en-US"/>
          </a:p>
        </p:txBody>
      </p:sp>
    </p:spTree>
    <p:extLst>
      <p:ext uri="{BB962C8B-B14F-4D97-AF65-F5344CB8AC3E}">
        <p14:creationId xmlns:p14="http://schemas.microsoft.com/office/powerpoint/2010/main" val="381272716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Hello,</a:t>
            </a:r>
            <a:r>
              <a:rPr kumimoji="1" lang="en-US" altLang="zh-CN" baseline="0" dirty="0" smtClean="0"/>
              <a:t> everyone. I am Youyou Lu from Tsinghua University.</a:t>
            </a:r>
          </a:p>
          <a:p>
            <a:r>
              <a:rPr kumimoji="1" lang="en-US" altLang="zh-CN" baseline="0" dirty="0" smtClean="0"/>
              <a:t>Today, I will present our paper “Loose-Ordering Consistency for Persistent Memory”.</a:t>
            </a:r>
          </a:p>
          <a:p>
            <a:r>
              <a:rPr kumimoji="1" lang="en-US" altLang="zh-CN" baseline="0" dirty="0" smtClean="0"/>
              <a:t>This is a joint work with </a:t>
            </a:r>
            <a:r>
              <a:rPr kumimoji="1" lang="en-US" altLang="zh-CN" baseline="0" dirty="0" err="1" smtClean="0"/>
              <a:t>Jiwu</a:t>
            </a:r>
            <a:r>
              <a:rPr kumimoji="1" lang="en-US" altLang="zh-CN" baseline="0" dirty="0" smtClean="0"/>
              <a:t> </a:t>
            </a:r>
            <a:r>
              <a:rPr kumimoji="1" lang="en-US" altLang="zh-CN" baseline="0" dirty="0" err="1" smtClean="0"/>
              <a:t>Shu</a:t>
            </a:r>
            <a:r>
              <a:rPr kumimoji="1" lang="en-US" altLang="zh-CN" baseline="0" dirty="0" smtClean="0"/>
              <a:t>, Long Sun from Tsinghua University and </a:t>
            </a:r>
            <a:r>
              <a:rPr kumimoji="1" lang="en-US" altLang="zh-CN" baseline="0" dirty="0" err="1" smtClean="0"/>
              <a:t>Onur</a:t>
            </a:r>
            <a:r>
              <a:rPr kumimoji="1" lang="en-US" altLang="zh-CN" baseline="0" dirty="0" smtClean="0"/>
              <a:t> </a:t>
            </a:r>
            <a:r>
              <a:rPr kumimoji="1" lang="en-US" altLang="zh-CN" baseline="0" dirty="0" err="1" smtClean="0"/>
              <a:t>Mutlu</a:t>
            </a:r>
            <a:r>
              <a:rPr kumimoji="1" lang="en-US" altLang="zh-CN" baseline="0" dirty="0" smtClean="0"/>
              <a:t> from Carnegie Mellon University.</a:t>
            </a:r>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1</a:t>
            </a:fld>
            <a:endParaRPr kumimoji="1" lang="zh-CN" altLang="en-US"/>
          </a:p>
        </p:txBody>
      </p:sp>
    </p:spTree>
    <p:extLst>
      <p:ext uri="{BB962C8B-B14F-4D97-AF65-F5344CB8AC3E}">
        <p14:creationId xmlns:p14="http://schemas.microsoft.com/office/powerpoint/2010/main" val="3322793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Our approach is to allow persistence reordering. And our approach is called Loose-Ordering</a:t>
            </a:r>
            <a:r>
              <a:rPr kumimoji="1" lang="en-US" altLang="zh-CN" baseline="0" dirty="0" smtClean="0"/>
              <a:t> Consistency, simply the LOC.</a:t>
            </a:r>
          </a:p>
          <a:p>
            <a:endParaRPr kumimoji="1" lang="en-US" altLang="zh-CN" baseline="0" dirty="0" smtClean="0"/>
          </a:p>
          <a:p>
            <a:r>
              <a:rPr kumimoji="1" lang="en-US" altLang="zh-CN" baseline="0" dirty="0" smtClean="0"/>
              <a:t>As shown in the figure, LOC allows </a:t>
            </a:r>
            <a:r>
              <a:rPr kumimoji="1" lang="en-US" altLang="zh-CN" baseline="0" dirty="0" err="1" smtClean="0"/>
              <a:t>txs</a:t>
            </a:r>
            <a:r>
              <a:rPr kumimoji="1" lang="en-US" altLang="zh-CN" baseline="0" dirty="0" smtClean="0"/>
              <a:t> to be written to the CPU cache without forcing them to the PM. Also, data blocks in </a:t>
            </a:r>
            <a:r>
              <a:rPr kumimoji="1" lang="en-US" altLang="zh-CN" baseline="0" dirty="0" err="1" smtClean="0"/>
              <a:t>txs</a:t>
            </a:r>
            <a:r>
              <a:rPr kumimoji="1" lang="en-US" altLang="zh-CN" baseline="0" dirty="0" smtClean="0"/>
              <a:t> can be written to PM in any order.</a:t>
            </a:r>
          </a:p>
          <a:p>
            <a:endParaRPr kumimoji="1" lang="en-US" altLang="zh-CN" baseline="0" dirty="0" smtClean="0"/>
          </a:p>
          <a:p>
            <a:r>
              <a:rPr kumimoji="1" lang="en-US" altLang="zh-CN" baseline="0" dirty="0" smtClean="0"/>
              <a:t>In order to achieve this, we have two techniques: Eager Commit and Speculative Persistence.</a:t>
            </a:r>
          </a:p>
          <a:p>
            <a:r>
              <a:rPr kumimoji="1" lang="en-US" altLang="zh-CN" baseline="0" dirty="0" smtClean="0"/>
              <a:t>Eager Commit aims to remove the intra-</a:t>
            </a:r>
            <a:r>
              <a:rPr kumimoji="1" lang="en-US" altLang="zh-CN" baseline="0" dirty="0" err="1" smtClean="0"/>
              <a:t>tx</a:t>
            </a:r>
            <a:r>
              <a:rPr kumimoji="1" lang="en-US" altLang="zh-CN" baseline="0" dirty="0" smtClean="0"/>
              <a:t> ordering. It delays </a:t>
            </a:r>
            <a:r>
              <a:rPr kumimoji="1" lang="en-US" altLang="zh-CN" dirty="0" smtClean="0"/>
              <a:t>the completeness check till recovery phase. This</a:t>
            </a:r>
            <a:r>
              <a:rPr kumimoji="1" lang="en-US" altLang="zh-CN" baseline="0" dirty="0" smtClean="0"/>
              <a:t> is achieved by reorganizing the memory log structure.</a:t>
            </a:r>
          </a:p>
          <a:p>
            <a:pPr marL="0" marR="0" lvl="2" indent="0" algn="l" defTabSz="457200" rtl="0" eaLnBrk="1" fontAlgn="auto" latinLnBrk="0" hangingPunct="1">
              <a:lnSpc>
                <a:spcPct val="100000"/>
              </a:lnSpc>
              <a:spcBef>
                <a:spcPts val="0"/>
              </a:spcBef>
              <a:spcAft>
                <a:spcPts val="0"/>
              </a:spcAft>
              <a:buClrTx/>
              <a:buSzTx/>
              <a:buFontTx/>
              <a:buNone/>
              <a:tabLst/>
              <a:defRPr/>
            </a:pPr>
            <a:r>
              <a:rPr kumimoji="1" lang="en-US" altLang="zh-CN" dirty="0" smtClean="0"/>
              <a:t>Speculative</a:t>
            </a:r>
            <a:r>
              <a:rPr kumimoji="1" lang="en-US" altLang="zh-CN" baseline="0" dirty="0" smtClean="0"/>
              <a:t> Persistence aims to relax the inter-</a:t>
            </a:r>
            <a:r>
              <a:rPr kumimoji="1" lang="en-US" altLang="zh-CN" baseline="0" dirty="0" err="1" smtClean="0"/>
              <a:t>tx</a:t>
            </a:r>
            <a:r>
              <a:rPr kumimoji="1" lang="en-US" altLang="zh-CN" baseline="0" dirty="0" smtClean="0"/>
              <a:t> ordering. It s</a:t>
            </a:r>
            <a:r>
              <a:rPr kumimoji="1" lang="en-US" altLang="zh-CN" dirty="0" smtClean="0"/>
              <a:t>peculatively persists transactions but make the commit order visible to programs in the program order. This is achieved</a:t>
            </a:r>
            <a:r>
              <a:rPr kumimoji="1" lang="en-US" altLang="zh-CN" baseline="0" dirty="0" smtClean="0"/>
              <a:t> by using cache versioning and </a:t>
            </a:r>
            <a:r>
              <a:rPr kumimoji="1" lang="en-US" altLang="zh-CN" baseline="0" dirty="0" err="1" smtClean="0"/>
              <a:t>Tx</a:t>
            </a:r>
            <a:r>
              <a:rPr kumimoji="1" lang="en-US" altLang="zh-CN" baseline="0" dirty="0" smtClean="0"/>
              <a:t> dependency tracking.</a:t>
            </a:r>
          </a:p>
          <a:p>
            <a:pPr marL="0" marR="0" lvl="2" indent="0" algn="l" defTabSz="457200" rtl="0" eaLnBrk="1" fontAlgn="auto" latinLnBrk="0" hangingPunct="1">
              <a:lnSpc>
                <a:spcPct val="100000"/>
              </a:lnSpc>
              <a:spcBef>
                <a:spcPts val="0"/>
              </a:spcBef>
              <a:spcAft>
                <a:spcPts val="0"/>
              </a:spcAft>
              <a:buClrTx/>
              <a:buSzTx/>
              <a:buFontTx/>
              <a:buNone/>
              <a:tabLst/>
              <a:defRPr/>
            </a:pPr>
            <a:endParaRPr kumimoji="1" lang="en-US" altLang="zh-CN" baseline="0" dirty="0" smtClean="0"/>
          </a:p>
          <a:p>
            <a:pPr marL="0" marR="0" lvl="2"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t>The two techniques are to be discussed next.</a:t>
            </a:r>
            <a:endParaRPr kumimoji="1" lang="en-US" altLang="zh-CN" dirty="0" smtClean="0"/>
          </a:p>
          <a:p>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10</a:t>
            </a:fld>
            <a:endParaRPr kumimoji="1" lang="zh-CN" altLang="en-US"/>
          </a:p>
        </p:txBody>
      </p:sp>
    </p:spTree>
    <p:extLst>
      <p:ext uri="{BB962C8B-B14F-4D97-AF65-F5344CB8AC3E}">
        <p14:creationId xmlns:p14="http://schemas.microsoft.com/office/powerpoint/2010/main" val="301737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Now, let</a:t>
            </a:r>
            <a:r>
              <a:rPr kumimoji="1" lang="en-US" altLang="zh-CN" baseline="0" dirty="0" smtClean="0"/>
              <a:t> us come to part of our approach – Loose-Ordering Consistency.</a:t>
            </a:r>
          </a:p>
          <a:p>
            <a:r>
              <a:rPr kumimoji="1" lang="en-US" altLang="zh-CN" baseline="0" dirty="0" smtClean="0"/>
              <a:t>I will discuss the two techniques Eager Commit and Speculative Persistence of LOC.</a:t>
            </a:r>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11</a:t>
            </a:fld>
            <a:endParaRPr kumimoji="1" lang="zh-CN" altLang="en-US"/>
          </a:p>
        </p:txBody>
      </p:sp>
    </p:spTree>
    <p:extLst>
      <p:ext uri="{BB962C8B-B14F-4D97-AF65-F5344CB8AC3E}">
        <p14:creationId xmlns:p14="http://schemas.microsoft.com/office/powerpoint/2010/main" val="2596362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Before</a:t>
            </a:r>
            <a:r>
              <a:rPr kumimoji="1" lang="en-US" altLang="zh-CN" baseline="0" dirty="0" smtClean="0"/>
              <a:t> discussing the Eager Commit, let us first review the four steps in a transaction. In the four steps, the first two steps are in critical path, and there are two orderings, intra-</a:t>
            </a:r>
            <a:r>
              <a:rPr kumimoji="1" lang="en-US" altLang="zh-CN" baseline="0" dirty="0" err="1" smtClean="0"/>
              <a:t>tx</a:t>
            </a:r>
            <a:r>
              <a:rPr kumimoji="1" lang="en-US" altLang="zh-CN" baseline="0" dirty="0" smtClean="0"/>
              <a:t> and inter-</a:t>
            </a:r>
            <a:r>
              <a:rPr kumimoji="1" lang="en-US" altLang="zh-CN" baseline="0" dirty="0" err="1" smtClean="0"/>
              <a:t>tx</a:t>
            </a:r>
            <a:r>
              <a:rPr kumimoji="1" lang="en-US" altLang="zh-CN" baseline="0" dirty="0" smtClean="0"/>
              <a:t> ordering.</a:t>
            </a:r>
          </a:p>
          <a:p>
            <a:endParaRPr kumimoji="1" lang="en-US" altLang="zh-CN" baseline="0" dirty="0" smtClean="0"/>
          </a:p>
          <a:p>
            <a:r>
              <a:rPr kumimoji="1" lang="en-US" altLang="zh-CN" baseline="0" dirty="0" smtClean="0"/>
              <a:t>The goal of Eager Commit is to remove the intra-</a:t>
            </a:r>
            <a:r>
              <a:rPr kumimoji="1" lang="en-US" altLang="zh-CN" baseline="0" dirty="0" err="1" smtClean="0"/>
              <a:t>tx</a:t>
            </a:r>
            <a:r>
              <a:rPr kumimoji="1" lang="en-US" altLang="zh-CN" baseline="0" dirty="0" smtClean="0"/>
              <a:t> ordering.</a:t>
            </a:r>
          </a:p>
          <a:p>
            <a:r>
              <a:rPr kumimoji="1" lang="en-US" altLang="zh-CN" baseline="0" dirty="0" smtClean="0"/>
              <a:t>Eager Commit is a new commit protocol without commit records. </a:t>
            </a:r>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12</a:t>
            </a:fld>
            <a:endParaRPr kumimoji="1" lang="zh-CN" altLang="en-US"/>
          </a:p>
        </p:txBody>
      </p:sp>
    </p:spTree>
    <p:extLst>
      <p:ext uri="{BB962C8B-B14F-4D97-AF65-F5344CB8AC3E}">
        <p14:creationId xmlns:p14="http://schemas.microsoft.com/office/powerpoint/2010/main" val="3183682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In</a:t>
            </a:r>
            <a:r>
              <a:rPr kumimoji="1" lang="en-US" altLang="zh-CN" baseline="0" dirty="0" smtClean="0"/>
              <a:t> order to remove the use of commit records, we need to understand why traditional WAL uses commit records.</a:t>
            </a:r>
          </a:p>
          <a:p>
            <a:r>
              <a:rPr kumimoji="1" lang="en-US" altLang="zh-CN" baseline="0" dirty="0" smtClean="0"/>
              <a:t>In commit protocols, a commit record is written after the writes have been completely written to the log area. On recovery, the existence of a commit record is used to determine whether the transaction has been committed. If there is a commit record, the </a:t>
            </a:r>
            <a:r>
              <a:rPr kumimoji="1" lang="en-US" altLang="zh-CN" baseline="0" dirty="0" err="1" smtClean="0"/>
              <a:t>tx</a:t>
            </a:r>
            <a:r>
              <a:rPr kumimoji="1" lang="en-US" altLang="zh-CN" baseline="0" dirty="0" smtClean="0"/>
              <a:t> is committed. Otherwise, it is not committed. Therefore, during normal runs, the commit protocol makes sure all log writes are complete and then writes a commit record.</a:t>
            </a:r>
          </a:p>
          <a:p>
            <a:endParaRPr kumimoji="1" lang="en-US" altLang="zh-CN" baseline="0" dirty="0" smtClean="0"/>
          </a:p>
          <a:p>
            <a:r>
              <a:rPr kumimoji="1" lang="en-US" altLang="zh-CN" baseline="0" dirty="0" smtClean="0"/>
              <a:t>Eager Commit aims to remove the commit records. This can be achieved by reorganizing the memory log structure and thus delaying the completeness check on recovery.</a:t>
            </a:r>
          </a:p>
          <a:p>
            <a:r>
              <a:rPr kumimoji="1" lang="en-US" altLang="zh-CN" baseline="0" dirty="0" smtClean="0"/>
              <a:t>Figure: in the memory log area, we divide the memory into block groups. Each block group consists of eight blocks, in which seven are used for data blocks and the other is used for metadata block. </a:t>
            </a:r>
          </a:p>
          <a:p>
            <a:r>
              <a:rPr kumimoji="1" lang="en-US" altLang="zh-CN" baseline="0" dirty="0" smtClean="0"/>
              <a:t>The metadata block keeps the metadata information for the seven data blocks. </a:t>
            </a:r>
          </a:p>
          <a:p>
            <a:r>
              <a:rPr kumimoji="1" lang="en-US" altLang="zh-CN" baseline="0" dirty="0" smtClean="0"/>
              <a:t>In the metadata, we use </a:t>
            </a:r>
            <a:r>
              <a:rPr kumimoji="1" lang="en-US" altLang="zh-CN" baseline="0" dirty="0" err="1" smtClean="0"/>
              <a:t>TxID</a:t>
            </a:r>
            <a:r>
              <a:rPr kumimoji="1" lang="en-US" altLang="zh-CN" baseline="0" dirty="0" smtClean="0"/>
              <a:t> and </a:t>
            </a:r>
            <a:r>
              <a:rPr kumimoji="1" lang="en-US" altLang="zh-CN" baseline="0" dirty="0" err="1" smtClean="0"/>
              <a:t>TxCnt</a:t>
            </a:r>
            <a:r>
              <a:rPr kumimoji="1" lang="en-US" altLang="zh-CN" baseline="0" dirty="0" smtClean="0"/>
              <a:t> for a count-based commit protocol.</a:t>
            </a:r>
          </a:p>
          <a:p>
            <a:endParaRPr kumimoji="1" lang="en-US" altLang="zh-CN" baseline="0" dirty="0" smtClean="0"/>
          </a:p>
          <a:p>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13</a:t>
            </a:fld>
            <a:endParaRPr kumimoji="1" lang="zh-CN" altLang="en-US"/>
          </a:p>
        </p:txBody>
      </p:sp>
    </p:spTree>
    <p:extLst>
      <p:ext uri="{BB962C8B-B14F-4D97-AF65-F5344CB8AC3E}">
        <p14:creationId xmlns:p14="http://schemas.microsoft.com/office/powerpoint/2010/main" val="109901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This</a:t>
            </a:r>
            <a:r>
              <a:rPr kumimoji="1" lang="en-US" altLang="zh-CN" baseline="0" dirty="0" smtClean="0"/>
              <a:t> slide explains the count-based commit protocol.</a:t>
            </a:r>
          </a:p>
          <a:p>
            <a:endParaRPr kumimoji="1" lang="en-US" altLang="zh-CN" baseline="0" dirty="0" smtClean="0"/>
          </a:p>
          <a:p>
            <a:r>
              <a:rPr kumimoji="1" lang="en-US" altLang="zh-CN" baseline="0" dirty="0" smtClean="0"/>
              <a:t>In the count-based commit protocol, during normal run, each data block is tagged with a </a:t>
            </a:r>
            <a:r>
              <a:rPr kumimoji="1" lang="en-US" altLang="zh-CN" baseline="0" dirty="0" err="1" smtClean="0"/>
              <a:t>TxID</a:t>
            </a:r>
            <a:r>
              <a:rPr kumimoji="1" lang="en-US" altLang="zh-CN" baseline="0" dirty="0" smtClean="0"/>
              <a:t> in the metadata. </a:t>
            </a:r>
          </a:p>
          <a:p>
            <a:pPr marL="0" marR="0" lvl="2"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t>For each </a:t>
            </a:r>
            <a:r>
              <a:rPr kumimoji="1" lang="en-US" altLang="zh-CN" baseline="0" dirty="0" err="1" smtClean="0"/>
              <a:t>tx</a:t>
            </a:r>
            <a:r>
              <a:rPr kumimoji="1" lang="en-US" altLang="zh-CN" baseline="0" dirty="0" smtClean="0"/>
              <a:t>, only one block has </a:t>
            </a:r>
            <a:r>
              <a:rPr kumimoji="1" lang="en-US" altLang="zh-CN" baseline="0" dirty="0" err="1" smtClean="0"/>
              <a:t>TxCnt</a:t>
            </a:r>
            <a:r>
              <a:rPr kumimoji="1" lang="en-US" altLang="zh-CN" baseline="0" dirty="0" smtClean="0"/>
              <a:t> set to </a:t>
            </a:r>
            <a:r>
              <a:rPr kumimoji="1" lang="en-US" altLang="zh-CN" dirty="0" smtClean="0"/>
              <a:t>total # of blocks in the </a:t>
            </a:r>
            <a:r>
              <a:rPr kumimoji="1" lang="en-US" altLang="zh-CN" dirty="0" err="1" smtClean="0"/>
              <a:t>tx</a:t>
            </a:r>
            <a:r>
              <a:rPr kumimoji="1" lang="en-US" altLang="zh-CN" dirty="0" smtClean="0"/>
              <a:t>, and others are</a:t>
            </a:r>
            <a:r>
              <a:rPr kumimoji="1" lang="en-US" altLang="zh-CN" baseline="0" dirty="0" smtClean="0"/>
              <a:t> set to</a:t>
            </a:r>
            <a:r>
              <a:rPr kumimoji="1" lang="en-US" altLang="zh-CN" dirty="0" smtClean="0"/>
              <a:t>‘0’.</a:t>
            </a:r>
          </a:p>
          <a:p>
            <a:pPr marL="0" marR="0" lvl="2" indent="0" algn="l" defTabSz="457200" rtl="0" eaLnBrk="1" fontAlgn="auto" latinLnBrk="0" hangingPunct="1">
              <a:lnSpc>
                <a:spcPct val="100000"/>
              </a:lnSpc>
              <a:spcBef>
                <a:spcPts val="0"/>
              </a:spcBef>
              <a:spcAft>
                <a:spcPts val="0"/>
              </a:spcAft>
              <a:buClrTx/>
              <a:buSzTx/>
              <a:buFontTx/>
              <a:buNone/>
              <a:tabLst/>
              <a:defRPr/>
            </a:pPr>
            <a:r>
              <a:rPr kumimoji="1" lang="en-US" altLang="zh-CN" dirty="0" smtClean="0"/>
              <a:t>The non-zero </a:t>
            </a:r>
            <a:r>
              <a:rPr kumimoji="1" lang="en-US" altLang="zh-CN" dirty="0" err="1" smtClean="0"/>
              <a:t>TxCnt</a:t>
            </a:r>
            <a:r>
              <a:rPr kumimoji="1" lang="en-US" altLang="zh-CN" baseline="0" dirty="0" smtClean="0"/>
              <a:t> can be used in the recovery phase for completeness check.</a:t>
            </a:r>
          </a:p>
          <a:p>
            <a:pPr marL="0" marR="0" lvl="2" indent="0" algn="l" defTabSz="457200" rtl="0" eaLnBrk="1" fontAlgn="auto" latinLnBrk="0" hangingPunct="1">
              <a:lnSpc>
                <a:spcPct val="100000"/>
              </a:lnSpc>
              <a:spcBef>
                <a:spcPts val="0"/>
              </a:spcBef>
              <a:spcAft>
                <a:spcPts val="0"/>
              </a:spcAft>
              <a:buClrTx/>
              <a:buSzTx/>
              <a:buFontTx/>
              <a:buNone/>
              <a:tabLst/>
              <a:defRPr/>
            </a:pPr>
            <a:endParaRPr kumimoji="1" lang="en-US" altLang="zh-CN" baseline="0" dirty="0" smtClean="0"/>
          </a:p>
          <a:p>
            <a:pPr marL="0" marR="0" lvl="2"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t>During recovery, it first searches the non-zero </a:t>
            </a:r>
            <a:r>
              <a:rPr kumimoji="1" lang="en-US" altLang="zh-CN" baseline="0" dirty="0" err="1" smtClean="0"/>
              <a:t>TxCnt</a:t>
            </a:r>
            <a:r>
              <a:rPr kumimoji="1" lang="en-US" altLang="zh-CN" baseline="0" dirty="0" smtClean="0"/>
              <a:t> in each </a:t>
            </a:r>
            <a:r>
              <a:rPr kumimoji="1" lang="en-US" altLang="zh-CN" baseline="0" dirty="0" err="1" smtClean="0"/>
              <a:t>tx</a:t>
            </a:r>
            <a:r>
              <a:rPr kumimoji="1" lang="en-US" altLang="zh-CN" baseline="0" dirty="0" smtClean="0"/>
              <a:t>. The </a:t>
            </a:r>
            <a:r>
              <a:rPr kumimoji="1" lang="en-US" altLang="zh-CN" baseline="0" dirty="0" err="1" smtClean="0"/>
              <a:t>TxCnt</a:t>
            </a:r>
            <a:r>
              <a:rPr kumimoji="1" lang="en-US" altLang="zh-CN" baseline="0" dirty="0" smtClean="0"/>
              <a:t> is the recorded </a:t>
            </a:r>
            <a:r>
              <a:rPr kumimoji="1" lang="en-US" altLang="zh-CN" baseline="0" dirty="0" err="1" smtClean="0"/>
              <a:t>TxCnt</a:t>
            </a:r>
            <a:r>
              <a:rPr kumimoji="1" lang="en-US" altLang="zh-CN" baseline="0" dirty="0" smtClean="0"/>
              <a:t>.</a:t>
            </a:r>
          </a:p>
          <a:p>
            <a:pPr marL="0" marR="0" lvl="2"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t>And then, it count the total number of blocks in a </a:t>
            </a:r>
            <a:r>
              <a:rPr kumimoji="1" lang="en-US" altLang="zh-CN" baseline="0" dirty="0" err="1" smtClean="0"/>
              <a:t>tx</a:t>
            </a:r>
            <a:r>
              <a:rPr kumimoji="1" lang="en-US" altLang="zh-CN" baseline="0" dirty="0" smtClean="0"/>
              <a:t>. This </a:t>
            </a:r>
            <a:r>
              <a:rPr kumimoji="1" lang="en-US" altLang="zh-CN" baseline="0" dirty="0" err="1" smtClean="0"/>
              <a:t>TxCnt</a:t>
            </a:r>
            <a:r>
              <a:rPr kumimoji="1" lang="en-US" altLang="zh-CN" baseline="0" dirty="0" smtClean="0"/>
              <a:t> is the counted </a:t>
            </a:r>
            <a:r>
              <a:rPr kumimoji="1" lang="en-US" altLang="zh-CN" baseline="0" dirty="0" err="1" smtClean="0"/>
              <a:t>TxCnt</a:t>
            </a:r>
            <a:r>
              <a:rPr kumimoji="1" lang="en-US" altLang="zh-CN" baseline="0" dirty="0" smtClean="0"/>
              <a:t>.</a:t>
            </a:r>
          </a:p>
          <a:p>
            <a:pPr marL="0" marR="0" lvl="2"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t>If the two values match, which means recorded </a:t>
            </a:r>
            <a:r>
              <a:rPr kumimoji="1" lang="en-US" altLang="zh-CN" baseline="0" dirty="0" err="1" smtClean="0"/>
              <a:t>TxCnt</a:t>
            </a:r>
            <a:r>
              <a:rPr kumimoji="1" lang="en-US" altLang="zh-CN" baseline="0" dirty="0" smtClean="0"/>
              <a:t> equals Counted </a:t>
            </a:r>
            <a:r>
              <a:rPr kumimoji="1" lang="en-US" altLang="zh-CN" baseline="0" dirty="0" err="1" smtClean="0"/>
              <a:t>TxCnt</a:t>
            </a:r>
            <a:r>
              <a:rPr kumimoji="1" lang="en-US" altLang="zh-CN" baseline="0" dirty="0" smtClean="0"/>
              <a:t>, the </a:t>
            </a:r>
            <a:r>
              <a:rPr kumimoji="1" lang="en-US" altLang="zh-CN" baseline="0" dirty="0" err="1" smtClean="0"/>
              <a:t>tx</a:t>
            </a:r>
            <a:r>
              <a:rPr kumimoji="1" lang="en-US" altLang="zh-CN" baseline="0" dirty="0" smtClean="0"/>
              <a:t> is committed. Otherwise, the </a:t>
            </a:r>
            <a:r>
              <a:rPr kumimoji="1" lang="en-US" altLang="zh-CN" baseline="0" dirty="0" err="1" smtClean="0"/>
              <a:t>tx</a:t>
            </a:r>
            <a:r>
              <a:rPr kumimoji="1" lang="en-US" altLang="zh-CN" baseline="0" dirty="0" smtClean="0"/>
              <a:t> is not committed.</a:t>
            </a:r>
          </a:p>
          <a:p>
            <a:pPr marL="0" marR="0" lvl="2" indent="0" algn="l" defTabSz="457200" rtl="0" eaLnBrk="1" fontAlgn="auto" latinLnBrk="0" hangingPunct="1">
              <a:lnSpc>
                <a:spcPct val="100000"/>
              </a:lnSpc>
              <a:spcBef>
                <a:spcPts val="0"/>
              </a:spcBef>
              <a:spcAft>
                <a:spcPts val="0"/>
              </a:spcAft>
              <a:buClrTx/>
              <a:buSzTx/>
              <a:buFontTx/>
              <a:buNone/>
              <a:tabLst/>
              <a:defRPr/>
            </a:pPr>
            <a:endParaRPr kumimoji="1" lang="en-US" altLang="zh-CN" baseline="0" dirty="0" smtClean="0"/>
          </a:p>
          <a:p>
            <a:pPr marL="0" marR="0" lvl="2"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t>In this way, we avoid the use of commit records, and thus the intra-</a:t>
            </a:r>
            <a:r>
              <a:rPr kumimoji="1" lang="en-US" altLang="zh-CN" baseline="0" dirty="0" err="1" smtClean="0"/>
              <a:t>tx</a:t>
            </a:r>
            <a:r>
              <a:rPr kumimoji="1" lang="en-US" altLang="zh-CN" baseline="0" dirty="0" smtClean="0"/>
              <a:t> ordering.</a:t>
            </a:r>
          </a:p>
          <a:p>
            <a:pPr marL="0" marR="0" lvl="2" indent="0" algn="l" defTabSz="457200" rtl="0" eaLnBrk="1" fontAlgn="auto" latinLnBrk="0" hangingPunct="1">
              <a:lnSpc>
                <a:spcPct val="100000"/>
              </a:lnSpc>
              <a:spcBef>
                <a:spcPts val="0"/>
              </a:spcBef>
              <a:spcAft>
                <a:spcPts val="0"/>
              </a:spcAft>
              <a:buClrTx/>
              <a:buSzTx/>
              <a:buFontTx/>
              <a:buNone/>
              <a:tabLst/>
              <a:defRPr/>
            </a:pPr>
            <a:endParaRPr kumimoji="1" lang="en-US" altLang="zh-CN" dirty="0" smtClean="0"/>
          </a:p>
          <a:p>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14</a:t>
            </a:fld>
            <a:endParaRPr kumimoji="1" lang="zh-CN" altLang="en-US"/>
          </a:p>
        </p:txBody>
      </p:sp>
    </p:spTree>
    <p:extLst>
      <p:ext uri="{BB962C8B-B14F-4D97-AF65-F5344CB8AC3E}">
        <p14:creationId xmlns:p14="http://schemas.microsoft.com/office/powerpoint/2010/main" val="2511117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Let</a:t>
            </a:r>
            <a:r>
              <a:rPr kumimoji="1" lang="en-US" altLang="zh-CN" baseline="0" dirty="0" smtClean="0"/>
              <a:t>’s come to the second technique: Speculative Persistence.</a:t>
            </a:r>
          </a:p>
          <a:p>
            <a:r>
              <a:rPr kumimoji="1" lang="en-US" altLang="zh-CN" baseline="0" dirty="0" smtClean="0"/>
              <a:t>As discussed just now, the Eager Commit technique has removed the use of commit records and thus the intra-</a:t>
            </a:r>
            <a:r>
              <a:rPr kumimoji="1" lang="en-US" altLang="zh-CN" baseline="0" dirty="0" err="1" smtClean="0"/>
              <a:t>tx</a:t>
            </a:r>
            <a:r>
              <a:rPr kumimoji="1" lang="en-US" altLang="zh-CN" baseline="0" dirty="0" smtClean="0"/>
              <a:t> ordering.</a:t>
            </a:r>
          </a:p>
          <a:p>
            <a:r>
              <a:rPr kumimoji="1" lang="en-US" altLang="zh-CN" baseline="0" dirty="0" smtClean="0"/>
              <a:t>The second technique, Speculative Persistence, work on the inter-</a:t>
            </a:r>
            <a:r>
              <a:rPr kumimoji="1" lang="en-US" altLang="zh-CN" baseline="0" dirty="0" err="1" smtClean="0"/>
              <a:t>tx</a:t>
            </a:r>
            <a:r>
              <a:rPr kumimoji="1" lang="en-US" altLang="zh-CN" baseline="0" dirty="0" smtClean="0"/>
              <a:t> ordering as well as the program acknowledgement.</a:t>
            </a:r>
          </a:p>
          <a:p>
            <a:endParaRPr kumimoji="1" lang="en-US" altLang="zh-CN" baseline="0" dirty="0" smtClean="0"/>
          </a:p>
          <a:p>
            <a:r>
              <a:rPr kumimoji="1" lang="en-US" altLang="zh-CN" baseline="0" dirty="0" smtClean="0"/>
              <a:t>The goal of Speculative Persistence is to relax the inter-</a:t>
            </a:r>
            <a:r>
              <a:rPr kumimoji="1" lang="en-US" altLang="zh-CN" baseline="0" dirty="0" err="1" smtClean="0"/>
              <a:t>tx</a:t>
            </a:r>
            <a:r>
              <a:rPr kumimoji="1" lang="en-US" altLang="zh-CN" baseline="0" dirty="0" smtClean="0"/>
              <a:t> ordering.</a:t>
            </a:r>
          </a:p>
          <a:p>
            <a:pPr lvl="1"/>
            <a:r>
              <a:rPr kumimoji="1" lang="en-US" altLang="zh-CN" baseline="0" dirty="0" smtClean="0"/>
              <a:t>Speculative persistence allows out-of-order persistence. This relaxes the inter-</a:t>
            </a:r>
            <a:r>
              <a:rPr kumimoji="1" lang="en-US" altLang="zh-CN" baseline="0" dirty="0" err="1" smtClean="0"/>
              <a:t>tx</a:t>
            </a:r>
            <a:r>
              <a:rPr kumimoji="1" lang="en-US" altLang="zh-CN" baseline="0" dirty="0" smtClean="0"/>
              <a:t> </a:t>
            </a:r>
            <a:r>
              <a:rPr kumimoji="1" lang="en-US" altLang="zh-CN" dirty="0" smtClean="0">
                <a:solidFill>
                  <a:srgbClr val="0000FF"/>
                </a:solidFill>
              </a:rPr>
              <a:t>ordering </a:t>
            </a:r>
            <a:r>
              <a:rPr kumimoji="1" lang="en-US" altLang="zh-CN" dirty="0" smtClean="0"/>
              <a:t>to allow persistence reordering.</a:t>
            </a:r>
          </a:p>
          <a:p>
            <a:pPr lvl="1"/>
            <a:r>
              <a:rPr kumimoji="1" lang="en-US" altLang="zh-CN" dirty="0" smtClean="0"/>
              <a:t>But it</a:t>
            </a:r>
            <a:r>
              <a:rPr kumimoji="1" lang="en-US" altLang="zh-CN" baseline="0" dirty="0" smtClean="0"/>
              <a:t> ensures in-order commit. In-order commit means to</a:t>
            </a:r>
            <a:r>
              <a:rPr kumimoji="1" lang="en-US" altLang="zh-CN" dirty="0" smtClean="0"/>
              <a:t> make the </a:t>
            </a:r>
            <a:r>
              <a:rPr kumimoji="1" lang="en-US" altLang="zh-CN" dirty="0" err="1" smtClean="0"/>
              <a:t>tx</a:t>
            </a:r>
            <a:r>
              <a:rPr kumimoji="1" lang="en-US" altLang="zh-CN" dirty="0" smtClean="0"/>
              <a:t> commits visible to programs (</a:t>
            </a:r>
            <a:r>
              <a:rPr kumimoji="1" lang="en-US" altLang="zh-CN" dirty="0" smtClean="0">
                <a:solidFill>
                  <a:srgbClr val="0000FF"/>
                </a:solidFill>
              </a:rPr>
              <a:t>program </a:t>
            </a:r>
            <a:r>
              <a:rPr kumimoji="1" lang="en-US" altLang="zh-CN" dirty="0" err="1" smtClean="0">
                <a:solidFill>
                  <a:srgbClr val="0000FF"/>
                </a:solidFill>
              </a:rPr>
              <a:t>ack</a:t>
            </a:r>
            <a:r>
              <a:rPr kumimoji="1" lang="en-US" altLang="zh-CN" dirty="0" smtClean="0"/>
              <a:t>) in the program order.</a:t>
            </a:r>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15</a:t>
            </a:fld>
            <a:endParaRPr kumimoji="1" lang="zh-CN" altLang="en-US"/>
          </a:p>
        </p:txBody>
      </p:sp>
    </p:spTree>
    <p:extLst>
      <p:ext uri="{BB962C8B-B14F-4D97-AF65-F5344CB8AC3E}">
        <p14:creationId xmlns:p14="http://schemas.microsoft.com/office/powerpoint/2010/main" val="3183682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I</a:t>
            </a:r>
            <a:r>
              <a:rPr kumimoji="1" lang="en-US" altLang="zh-CN" baseline="0" dirty="0" smtClean="0"/>
              <a:t> will use an example to show how Speculative Persistence works. In the example, we compare the strict ordering, the legacy way, and the loose ordering, which uses the Speculative Persistence technique.</a:t>
            </a:r>
          </a:p>
          <a:p>
            <a:endParaRPr kumimoji="1" lang="en-US" altLang="zh-CN" baseline="0" dirty="0" smtClean="0"/>
          </a:p>
          <a:p>
            <a:r>
              <a:rPr kumimoji="1" lang="en-US" altLang="zh-CN" baseline="0" dirty="0" smtClean="0"/>
              <a:t>In each of the two figures, the top rectangles are volatile CPU cache blocks, and the bottom rectangles are blocks in persistent memory.</a:t>
            </a:r>
          </a:p>
          <a:p>
            <a:r>
              <a:rPr kumimoji="1" lang="en-US" altLang="zh-CN" baseline="0" dirty="0" smtClean="0"/>
              <a:t>The purple line is the program ack. Before the line, all transactions are committed. After the line, all transactions are not committed. </a:t>
            </a:r>
          </a:p>
          <a:p>
            <a:endParaRPr kumimoji="1" lang="en-US" altLang="zh-CN" baseline="0" dirty="0" smtClean="0"/>
          </a:p>
          <a:p>
            <a:r>
              <a:rPr kumimoji="1" lang="en-US" altLang="zh-CN" baseline="0" dirty="0" smtClean="0"/>
              <a:t>In Strict Ordering,…</a:t>
            </a:r>
          </a:p>
          <a:p>
            <a:r>
              <a:rPr kumimoji="1" lang="en-US" altLang="zh-CN" baseline="0" dirty="0" smtClean="0"/>
              <a:t>One by one</a:t>
            </a:r>
          </a:p>
          <a:p>
            <a:endParaRPr kumimoji="1" lang="en-US" altLang="zh-CN" baseline="0" dirty="0" smtClean="0"/>
          </a:p>
          <a:p>
            <a:r>
              <a:rPr kumimoji="1" lang="en-US" altLang="zh-CN" baseline="0" dirty="0" smtClean="0"/>
              <a:t>In Loose Ordering, transactions runs without forcing blocks to persistent memory.</a:t>
            </a:r>
          </a:p>
          <a:p>
            <a:r>
              <a:rPr kumimoji="1" lang="en-US" altLang="zh-CN" baseline="0" dirty="0" smtClean="0"/>
              <a:t>Speculative Persistence </a:t>
            </a:r>
            <a:r>
              <a:rPr kumimoji="1" lang="en-US" altLang="zh-CN" b="1" baseline="0" dirty="0" smtClean="0"/>
              <a:t>allows persistence of data blocks out-of-order</a:t>
            </a:r>
            <a:r>
              <a:rPr kumimoji="1" lang="en-US" altLang="zh-CN" baseline="0" dirty="0" smtClean="0"/>
              <a:t>. For example, T3 can persist data blocks before T2.</a:t>
            </a:r>
          </a:p>
          <a:p>
            <a:r>
              <a:rPr kumimoji="1" lang="en-US" altLang="zh-CN" baseline="0" dirty="0" smtClean="0"/>
              <a:t>…</a:t>
            </a:r>
          </a:p>
          <a:p>
            <a:r>
              <a:rPr kumimoji="1" lang="en-US" altLang="zh-CN" baseline="0" dirty="0" smtClean="0"/>
              <a:t>The program </a:t>
            </a:r>
            <a:r>
              <a:rPr kumimoji="1" lang="en-US" altLang="zh-CN" baseline="0" dirty="0" err="1" smtClean="0"/>
              <a:t>ack</a:t>
            </a:r>
            <a:r>
              <a:rPr kumimoji="1" lang="en-US" altLang="zh-CN" baseline="0" dirty="0" smtClean="0"/>
              <a:t> moves if the </a:t>
            </a:r>
            <a:r>
              <a:rPr kumimoji="1" lang="en-US" altLang="zh-CN" baseline="0" dirty="0" err="1" smtClean="0"/>
              <a:t>tx</a:t>
            </a:r>
            <a:r>
              <a:rPr kumimoji="1" lang="en-US" altLang="zh-CN" baseline="0" dirty="0" smtClean="0"/>
              <a:t> is committed.</a:t>
            </a:r>
          </a:p>
          <a:p>
            <a:r>
              <a:rPr kumimoji="1" lang="en-US" altLang="zh-CN" baseline="0" dirty="0" smtClean="0"/>
              <a:t>Speculative Persistence </a:t>
            </a:r>
            <a:r>
              <a:rPr kumimoji="1" lang="en-US" altLang="zh-CN" b="1" baseline="0" dirty="0" smtClean="0"/>
              <a:t>commits in order</a:t>
            </a:r>
            <a:r>
              <a:rPr kumimoji="1" lang="en-US" altLang="zh-CN" baseline="0" dirty="0" smtClean="0"/>
              <a:t>. For example, when E is persisted, T3 is committed. But since T2 is not, the program </a:t>
            </a:r>
            <a:r>
              <a:rPr kumimoji="1" lang="en-US" altLang="zh-CN" baseline="0" dirty="0" err="1" smtClean="0"/>
              <a:t>ack</a:t>
            </a:r>
            <a:r>
              <a:rPr kumimoji="1" lang="en-US" altLang="zh-CN" baseline="0" dirty="0" smtClean="0"/>
              <a:t> does not move.</a:t>
            </a:r>
          </a:p>
          <a:p>
            <a:r>
              <a:rPr kumimoji="1" lang="en-US" altLang="zh-CN" baseline="0" dirty="0" smtClean="0"/>
              <a:t>Only after F is persisted, the program </a:t>
            </a:r>
            <a:r>
              <a:rPr kumimoji="1" lang="en-US" altLang="zh-CN" baseline="0" dirty="0" err="1" smtClean="0"/>
              <a:t>ack</a:t>
            </a:r>
            <a:r>
              <a:rPr kumimoji="1" lang="en-US" altLang="zh-CN" baseline="0" dirty="0" smtClean="0"/>
              <a:t> moves two </a:t>
            </a:r>
            <a:r>
              <a:rPr kumimoji="1" lang="en-US" altLang="zh-CN" baseline="0" dirty="0" err="1" smtClean="0"/>
              <a:t>txs</a:t>
            </a:r>
            <a:r>
              <a:rPr kumimoji="1" lang="en-US" altLang="zh-CN" baseline="0" dirty="0" smtClean="0"/>
              <a:t> forward.</a:t>
            </a:r>
          </a:p>
          <a:p>
            <a:r>
              <a:rPr kumimoji="1" lang="en-US" altLang="zh-CN" baseline="0" dirty="0" smtClean="0"/>
              <a:t>…</a:t>
            </a:r>
          </a:p>
          <a:p>
            <a:r>
              <a:rPr kumimoji="1" lang="en-US" altLang="zh-CN" baseline="0" dirty="0" smtClean="0"/>
              <a:t>Also, data blocks can be merged if two transactions have overlapping writes. This is the write coalescing.</a:t>
            </a:r>
          </a:p>
          <a:p>
            <a:endParaRPr kumimoji="1" lang="en-US" altLang="zh-CN" baseline="0" dirty="0" smtClean="0"/>
          </a:p>
          <a:p>
            <a:r>
              <a:rPr kumimoji="1" lang="en-US" altLang="zh-CN" baseline="0" dirty="0" smtClean="0"/>
              <a:t>Thus, Speculative Persistence relaxes the inter-</a:t>
            </a:r>
            <a:r>
              <a:rPr kumimoji="1" lang="en-US" altLang="zh-CN" baseline="0" dirty="0" err="1" smtClean="0"/>
              <a:t>tx</a:t>
            </a:r>
            <a:r>
              <a:rPr kumimoji="1" lang="en-US" altLang="zh-CN" baseline="0" dirty="0" smtClean="0"/>
              <a:t> ordering, and enables write coalescing.</a:t>
            </a:r>
          </a:p>
          <a:p>
            <a:endParaRPr kumimoji="1" lang="en-US" altLang="zh-CN" baseline="0" dirty="0" smtClean="0"/>
          </a:p>
          <a:p>
            <a:endParaRPr kumimoji="1" lang="en-US" altLang="zh-CN" baseline="0" dirty="0" smtClean="0"/>
          </a:p>
          <a:p>
            <a:endParaRPr kumimoji="1" lang="en-US" altLang="zh-CN" baseline="0" dirty="0" smtClean="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16</a:t>
            </a:fld>
            <a:endParaRPr kumimoji="1" lang="zh-CN" altLang="en-US"/>
          </a:p>
        </p:txBody>
      </p:sp>
    </p:spTree>
    <p:extLst>
      <p:ext uri="{BB962C8B-B14F-4D97-AF65-F5344CB8AC3E}">
        <p14:creationId xmlns:p14="http://schemas.microsoft.com/office/powerpoint/2010/main" val="2528333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While Speculative Persistence enables </a:t>
            </a:r>
            <a:r>
              <a:rPr kumimoji="1" lang="en-US" altLang="zh-CN" dirty="0" smtClean="0">
                <a:solidFill>
                  <a:schemeClr val="accent2"/>
                </a:solidFill>
              </a:rPr>
              <a:t>write coalescing </a:t>
            </a:r>
            <a:r>
              <a:rPr kumimoji="1" lang="en-US" altLang="zh-CN" dirty="0" smtClean="0"/>
              <a:t>for overlapping writes between transactions,</a:t>
            </a:r>
            <a:r>
              <a:rPr kumimoji="1" lang="en-US" altLang="zh-CN" baseline="0" dirty="0" smtClean="0"/>
              <a:t> </a:t>
            </a:r>
            <a:r>
              <a:rPr kumimoji="1" lang="en-US" altLang="zh-CN" dirty="0" smtClean="0"/>
              <a:t>there are two problems raised by write coalescing of overlapping writes.</a:t>
            </a:r>
          </a:p>
          <a:p>
            <a:endParaRPr kumimoji="1" lang="en-US" altLang="zh-CN"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kumimoji="1" lang="en-US" altLang="zh-CN" dirty="0" smtClean="0"/>
              <a:t>The first is</a:t>
            </a:r>
            <a:r>
              <a:rPr kumimoji="1" lang="en-US" altLang="zh-CN" baseline="0" dirty="0" smtClean="0"/>
              <a:t> </a:t>
            </a:r>
            <a:r>
              <a:rPr kumimoji="1" lang="en-US" altLang="zh-CN" dirty="0" smtClean="0">
                <a:solidFill>
                  <a:srgbClr val="0000FF"/>
                </a:solidFill>
              </a:rPr>
              <a:t>How to recover a committed </a:t>
            </a:r>
            <a:r>
              <a:rPr kumimoji="1" lang="en-US" altLang="zh-CN" dirty="0" err="1" smtClean="0">
                <a:solidFill>
                  <a:srgbClr val="0000FF"/>
                </a:solidFill>
              </a:rPr>
              <a:t>Tx</a:t>
            </a:r>
            <a:r>
              <a:rPr kumimoji="1" lang="en-US" altLang="zh-CN" dirty="0" smtClean="0">
                <a:solidFill>
                  <a:srgbClr val="0000FF"/>
                </a:solidFill>
              </a:rPr>
              <a:t> which has overlapping writes with a succeeding aborted </a:t>
            </a:r>
            <a:r>
              <a:rPr kumimoji="1" lang="en-US" altLang="zh-CN" dirty="0" err="1" smtClean="0">
                <a:solidFill>
                  <a:srgbClr val="0000FF"/>
                </a:solidFill>
              </a:rPr>
              <a:t>Tx</a:t>
            </a:r>
            <a:r>
              <a:rPr kumimoji="1" lang="en-US" altLang="zh-CN" dirty="0" smtClean="0">
                <a:solidFill>
                  <a:srgbClr val="0000FF"/>
                </a:solidFill>
              </a:rPr>
              <a:t>?</a:t>
            </a:r>
          </a:p>
          <a:p>
            <a:pPr marL="0" marR="0" lvl="1" indent="0" algn="l" defTabSz="457200" rtl="0" eaLnBrk="1" fontAlgn="auto" latinLnBrk="0" hangingPunct="1">
              <a:lnSpc>
                <a:spcPct val="100000"/>
              </a:lnSpc>
              <a:spcBef>
                <a:spcPts val="0"/>
              </a:spcBef>
              <a:spcAft>
                <a:spcPts val="0"/>
              </a:spcAft>
              <a:buClrTx/>
              <a:buSzTx/>
              <a:buFontTx/>
              <a:buNone/>
              <a:tabLst/>
              <a:defRPr/>
            </a:pPr>
            <a:r>
              <a:rPr kumimoji="1" lang="en-US" altLang="zh-CN" dirty="0" smtClean="0">
                <a:solidFill>
                  <a:srgbClr val="0000FF"/>
                </a:solidFill>
              </a:rPr>
              <a:t>A committed transaction may have</a:t>
            </a:r>
            <a:r>
              <a:rPr kumimoji="1" lang="en-US" altLang="zh-CN" baseline="0" dirty="0" smtClean="0">
                <a:solidFill>
                  <a:srgbClr val="0000FF"/>
                </a:solidFill>
              </a:rPr>
              <a:t> data blocks overwritten by a later aborted </a:t>
            </a:r>
            <a:r>
              <a:rPr kumimoji="1" lang="en-US" altLang="zh-CN" baseline="0" dirty="0" err="1" smtClean="0">
                <a:solidFill>
                  <a:srgbClr val="0000FF"/>
                </a:solidFill>
              </a:rPr>
              <a:t>tx</a:t>
            </a:r>
            <a:r>
              <a:rPr kumimoji="1" lang="en-US" altLang="zh-CN" baseline="0" dirty="0" smtClean="0">
                <a:solidFill>
                  <a:srgbClr val="0000FF"/>
                </a:solidFill>
              </a:rPr>
              <a:t>.</a:t>
            </a:r>
          </a:p>
          <a:p>
            <a:pPr marL="0" marR="0" lvl="1" indent="0" algn="l" defTabSz="457200" rtl="0" eaLnBrk="1" fontAlgn="auto" latinLnBrk="0" hangingPunct="1">
              <a:lnSpc>
                <a:spcPct val="100000"/>
              </a:lnSpc>
              <a:spcBef>
                <a:spcPts val="0"/>
              </a:spcBef>
              <a:spcAft>
                <a:spcPts val="0"/>
              </a:spcAft>
              <a:buClrTx/>
              <a:buSzTx/>
              <a:buFontTx/>
              <a:buNone/>
              <a:tabLst/>
              <a:defRPr/>
            </a:pPr>
            <a:endParaRPr kumimoji="1" lang="en-US" altLang="zh-CN" baseline="0" dirty="0" smtClean="0">
              <a:solidFill>
                <a:srgbClr val="0000FF"/>
              </a:solidFill>
            </a:endParaRPr>
          </a:p>
          <a:p>
            <a:pPr marL="0" marR="0" lvl="1"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solidFill>
                  <a:srgbClr val="0000FF"/>
                </a:solidFill>
              </a:rPr>
              <a:t>The second is </a:t>
            </a:r>
            <a:r>
              <a:rPr kumimoji="1" lang="en-US" altLang="zh-CN" dirty="0" smtClean="0">
                <a:solidFill>
                  <a:srgbClr val="0000FF"/>
                </a:solidFill>
              </a:rPr>
              <a:t>How to determine the commit status using the count-based commit protocol of a </a:t>
            </a:r>
            <a:r>
              <a:rPr kumimoji="1" lang="en-US" altLang="zh-CN" dirty="0" err="1" smtClean="0">
                <a:solidFill>
                  <a:srgbClr val="0000FF"/>
                </a:solidFill>
              </a:rPr>
              <a:t>Tx</a:t>
            </a:r>
            <a:r>
              <a:rPr kumimoji="1" lang="en-US" altLang="zh-CN" dirty="0" smtClean="0">
                <a:solidFill>
                  <a:srgbClr val="0000FF"/>
                </a:solidFill>
              </a:rPr>
              <a:t> that has overlapping writes with succeeding </a:t>
            </a:r>
            <a:r>
              <a:rPr kumimoji="1" lang="en-US" altLang="zh-CN" dirty="0" err="1" smtClean="0">
                <a:solidFill>
                  <a:srgbClr val="0000FF"/>
                </a:solidFill>
              </a:rPr>
              <a:t>Txs</a:t>
            </a:r>
            <a:r>
              <a:rPr kumimoji="1" lang="en-US" altLang="zh-CN" dirty="0" smtClean="0">
                <a:solidFill>
                  <a:srgbClr val="0000FF"/>
                </a:solidFill>
              </a:rPr>
              <a:t>?</a:t>
            </a:r>
          </a:p>
          <a:p>
            <a:pPr marL="0" marR="0" lvl="1" indent="0" algn="l" defTabSz="457200" rtl="0" eaLnBrk="1" fontAlgn="auto" latinLnBrk="0" hangingPunct="1">
              <a:lnSpc>
                <a:spcPct val="100000"/>
              </a:lnSpc>
              <a:spcBef>
                <a:spcPts val="0"/>
              </a:spcBef>
              <a:spcAft>
                <a:spcPts val="0"/>
              </a:spcAft>
              <a:buClrTx/>
              <a:buSzTx/>
              <a:buFontTx/>
              <a:buNone/>
              <a:tabLst/>
              <a:defRPr/>
            </a:pPr>
            <a:r>
              <a:rPr kumimoji="1" lang="en-US" altLang="zh-CN" dirty="0" smtClean="0">
                <a:solidFill>
                  <a:srgbClr val="0000FF"/>
                </a:solidFill>
              </a:rPr>
              <a:t>In</a:t>
            </a:r>
            <a:r>
              <a:rPr kumimoji="1" lang="en-US" altLang="zh-CN" baseline="0" dirty="0" smtClean="0">
                <a:solidFill>
                  <a:srgbClr val="0000FF"/>
                </a:solidFill>
              </a:rPr>
              <a:t> this case, the counted </a:t>
            </a:r>
            <a:r>
              <a:rPr kumimoji="1" lang="en-US" altLang="zh-CN" baseline="0" dirty="0" err="1" smtClean="0">
                <a:solidFill>
                  <a:srgbClr val="0000FF"/>
                </a:solidFill>
              </a:rPr>
              <a:t>TxCnt</a:t>
            </a:r>
            <a:r>
              <a:rPr kumimoji="1" lang="en-US" altLang="zh-CN" baseline="0" dirty="0" smtClean="0">
                <a:solidFill>
                  <a:srgbClr val="0000FF"/>
                </a:solidFill>
              </a:rPr>
              <a:t> is smaller than the recorded </a:t>
            </a:r>
            <a:r>
              <a:rPr kumimoji="1" lang="en-US" altLang="zh-CN" baseline="0" dirty="0" err="1" smtClean="0">
                <a:solidFill>
                  <a:srgbClr val="0000FF"/>
                </a:solidFill>
              </a:rPr>
              <a:t>TxCnt</a:t>
            </a:r>
            <a:r>
              <a:rPr kumimoji="1" lang="en-US" altLang="zh-CN" baseline="0" dirty="0" smtClean="0">
                <a:solidFill>
                  <a:srgbClr val="0000FF"/>
                </a:solidFill>
              </a:rPr>
              <a:t>. The </a:t>
            </a:r>
            <a:r>
              <a:rPr kumimoji="1" lang="en-US" altLang="zh-CN" baseline="0" dirty="0" err="1" smtClean="0">
                <a:solidFill>
                  <a:srgbClr val="0000FF"/>
                </a:solidFill>
              </a:rPr>
              <a:t>tx</a:t>
            </a:r>
            <a:r>
              <a:rPr kumimoji="1" lang="en-US" altLang="zh-CN" baseline="0" dirty="0" smtClean="0">
                <a:solidFill>
                  <a:srgbClr val="0000FF"/>
                </a:solidFill>
              </a:rPr>
              <a:t> can not be determined to be committed using the count-based commit protocol.</a:t>
            </a:r>
          </a:p>
          <a:p>
            <a:pPr marL="0" marR="0" lvl="1" indent="0" algn="l" defTabSz="457200" rtl="0" eaLnBrk="1" fontAlgn="auto" latinLnBrk="0" hangingPunct="1">
              <a:lnSpc>
                <a:spcPct val="100000"/>
              </a:lnSpc>
              <a:spcBef>
                <a:spcPts val="0"/>
              </a:spcBef>
              <a:spcAft>
                <a:spcPts val="0"/>
              </a:spcAft>
              <a:buClrTx/>
              <a:buSzTx/>
              <a:buFontTx/>
              <a:buNone/>
              <a:tabLst/>
              <a:defRPr/>
            </a:pPr>
            <a:endParaRPr kumimoji="1" lang="en-US" altLang="zh-CN" baseline="0" dirty="0" smtClean="0">
              <a:solidFill>
                <a:srgbClr val="0000FF"/>
              </a:solidFill>
            </a:endParaRPr>
          </a:p>
          <a:p>
            <a:pPr marL="0" marR="0" lvl="1"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solidFill>
                  <a:srgbClr val="0000FF"/>
                </a:solidFill>
              </a:rPr>
              <a:t>To the first question, Speculative Persistence supports multiple versions in the CPU cache. The committed transaction can have its overwritten data blocks recovered.</a:t>
            </a:r>
          </a:p>
          <a:p>
            <a:pPr marL="0" marR="0" lvl="1"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solidFill>
                  <a:srgbClr val="0000FF"/>
                </a:solidFill>
              </a:rPr>
              <a:t>To the second question, Speculative Persistence keeps commit dependencies between  </a:t>
            </a:r>
            <a:r>
              <a:rPr kumimoji="1" lang="en-US" altLang="zh-CN" baseline="0" dirty="0" err="1" smtClean="0">
                <a:solidFill>
                  <a:srgbClr val="0000FF"/>
                </a:solidFill>
              </a:rPr>
              <a:t>txs</a:t>
            </a:r>
            <a:r>
              <a:rPr kumimoji="1" lang="en-US" altLang="zh-CN" baseline="0" dirty="0" smtClean="0">
                <a:solidFill>
                  <a:srgbClr val="0000FF"/>
                </a:solidFill>
              </a:rPr>
              <a:t> using </a:t>
            </a:r>
            <a:r>
              <a:rPr kumimoji="1" lang="en-US" altLang="zh-CN" baseline="0" dirty="0" err="1" smtClean="0">
                <a:solidFill>
                  <a:srgbClr val="0000FF"/>
                </a:solidFill>
              </a:rPr>
              <a:t>Tx</a:t>
            </a:r>
            <a:r>
              <a:rPr kumimoji="1" lang="en-US" altLang="zh-CN" baseline="0" dirty="0" smtClean="0">
                <a:solidFill>
                  <a:srgbClr val="0000FF"/>
                </a:solidFill>
              </a:rPr>
              <a:t> Dependency Pairs &lt;</a:t>
            </a:r>
            <a:r>
              <a:rPr lang="en-US" altLang="zh-CN" dirty="0" err="1" smtClean="0">
                <a:solidFill>
                  <a:schemeClr val="accent2"/>
                </a:solidFill>
              </a:rPr>
              <a:t>Tp</a:t>
            </a:r>
            <a:r>
              <a:rPr lang="en-US" altLang="zh-CN" dirty="0" smtClean="0">
                <a:solidFill>
                  <a:schemeClr val="accent2"/>
                </a:solidFill>
              </a:rPr>
              <a:t>, </a:t>
            </a:r>
            <a:r>
              <a:rPr lang="en-US" altLang="zh-CN" dirty="0" err="1" smtClean="0">
                <a:solidFill>
                  <a:schemeClr val="accent2"/>
                </a:solidFill>
              </a:rPr>
              <a:t>Tq</a:t>
            </a:r>
            <a:r>
              <a:rPr lang="en-US" altLang="zh-CN" dirty="0" smtClean="0">
                <a:solidFill>
                  <a:schemeClr val="accent2"/>
                </a:solidFill>
              </a:rPr>
              <a:t>, n</a:t>
            </a:r>
            <a:r>
              <a:rPr kumimoji="1" lang="en-US" altLang="zh-CN" baseline="0" dirty="0" smtClean="0">
                <a:solidFill>
                  <a:srgbClr val="0000FF"/>
                </a:solidFill>
              </a:rPr>
              <a:t>&gt;. The pair means </a:t>
            </a:r>
            <a:r>
              <a:rPr kumimoji="1" lang="en-US" altLang="zh-CN" baseline="0" dirty="0" err="1" smtClean="0">
                <a:solidFill>
                  <a:srgbClr val="0000FF"/>
                </a:solidFill>
              </a:rPr>
              <a:t>Tq</a:t>
            </a:r>
            <a:r>
              <a:rPr kumimoji="1" lang="en-US" altLang="zh-CN" baseline="0" dirty="0" smtClean="0">
                <a:solidFill>
                  <a:srgbClr val="0000FF"/>
                </a:solidFill>
              </a:rPr>
              <a:t> </a:t>
            </a:r>
            <a:r>
              <a:rPr kumimoji="1" lang="en-US" altLang="zh-CN" baseline="0" dirty="0" err="1" smtClean="0">
                <a:solidFill>
                  <a:srgbClr val="0000FF"/>
                </a:solidFill>
              </a:rPr>
              <a:t>overwirtes</a:t>
            </a:r>
            <a:r>
              <a:rPr kumimoji="1" lang="en-US" altLang="zh-CN" baseline="0" dirty="0" smtClean="0">
                <a:solidFill>
                  <a:srgbClr val="0000FF"/>
                </a:solidFill>
              </a:rPr>
              <a:t> n pages in Tp. Thus, n is added to the counted </a:t>
            </a:r>
            <a:r>
              <a:rPr kumimoji="1" lang="en-US" altLang="zh-CN" baseline="0" dirty="0" err="1" smtClean="0">
                <a:solidFill>
                  <a:srgbClr val="0000FF"/>
                </a:solidFill>
              </a:rPr>
              <a:t>TxCnt</a:t>
            </a:r>
            <a:r>
              <a:rPr kumimoji="1" lang="en-US" altLang="zh-CN" baseline="0" dirty="0" smtClean="0">
                <a:solidFill>
                  <a:srgbClr val="0000FF"/>
                </a:solidFill>
              </a:rPr>
              <a:t> to compare the counted and recorded </a:t>
            </a:r>
            <a:r>
              <a:rPr kumimoji="1" lang="en-US" altLang="zh-CN" baseline="0" dirty="0" err="1" smtClean="0">
                <a:solidFill>
                  <a:srgbClr val="0000FF"/>
                </a:solidFill>
              </a:rPr>
              <a:t>TxCnt</a:t>
            </a:r>
            <a:r>
              <a:rPr kumimoji="1" lang="en-US" altLang="zh-CN" baseline="0" dirty="0" smtClean="0">
                <a:solidFill>
                  <a:srgbClr val="0000FF"/>
                </a:solidFill>
              </a:rPr>
              <a:t>.</a:t>
            </a:r>
          </a:p>
          <a:p>
            <a:pPr marL="0" marR="0" lvl="1" indent="0" algn="l" defTabSz="457200" rtl="0" eaLnBrk="1" fontAlgn="auto" latinLnBrk="0" hangingPunct="1">
              <a:lnSpc>
                <a:spcPct val="100000"/>
              </a:lnSpc>
              <a:spcBef>
                <a:spcPts val="0"/>
              </a:spcBef>
              <a:spcAft>
                <a:spcPts val="0"/>
              </a:spcAft>
              <a:buClrTx/>
              <a:buSzTx/>
              <a:buFontTx/>
              <a:buNone/>
              <a:tabLst/>
              <a:defRPr/>
            </a:pPr>
            <a:endParaRPr kumimoji="1" lang="en-US" altLang="zh-CN" baseline="0" dirty="0" smtClean="0">
              <a:solidFill>
                <a:srgbClr val="0000FF"/>
              </a:solidFill>
            </a:endParaRPr>
          </a:p>
          <a:p>
            <a:pPr marL="0" marR="0" lvl="1"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solidFill>
                  <a:srgbClr val="0000FF"/>
                </a:solidFill>
              </a:rPr>
              <a:t>Details of the two can be found in the paper. </a:t>
            </a:r>
            <a:endParaRPr kumimoji="1" lang="en-US" altLang="zh-CN" dirty="0" smtClean="0">
              <a:solidFill>
                <a:srgbClr val="0000FF"/>
              </a:solidFill>
            </a:endParaRPr>
          </a:p>
          <a:p>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17</a:t>
            </a:fld>
            <a:endParaRPr kumimoji="1" lang="zh-CN" altLang="en-US"/>
          </a:p>
        </p:txBody>
      </p:sp>
    </p:spTree>
    <p:extLst>
      <p:ext uri="{BB962C8B-B14F-4D97-AF65-F5344CB8AC3E}">
        <p14:creationId xmlns:p14="http://schemas.microsoft.com/office/powerpoint/2010/main" val="3063838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As for recovery,</a:t>
            </a:r>
            <a:r>
              <a:rPr kumimoji="1" lang="en-US" altLang="zh-CN" baseline="0" dirty="0" smtClean="0"/>
              <a:t> it is made by scanning the memory log.</a:t>
            </a:r>
          </a:p>
          <a:p>
            <a:r>
              <a:rPr lang="en-US" altLang="zh-CN" sz="1200" kern="1200" dirty="0" smtClean="0">
                <a:solidFill>
                  <a:schemeClr val="tx1"/>
                </a:solidFill>
                <a:latin typeface="+mn-lt"/>
                <a:ea typeface="+mn-ea"/>
                <a:cs typeface="+mn-cs"/>
              </a:rPr>
              <a:t>We discuss how to handle transaction recovery in our paper. Due to lack of time, I do not discuss it in this talk, but I would be happy to answer any questions.</a:t>
            </a:r>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18</a:t>
            </a:fld>
            <a:endParaRPr kumimoji="1" lang="zh-CN" altLang="en-US"/>
          </a:p>
        </p:txBody>
      </p:sp>
    </p:spTree>
    <p:extLst>
      <p:ext uri="{BB962C8B-B14F-4D97-AF65-F5344CB8AC3E}">
        <p14:creationId xmlns:p14="http://schemas.microsoft.com/office/powerpoint/2010/main" val="26245273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Next,</a:t>
            </a:r>
            <a:r>
              <a:rPr kumimoji="1" lang="en-US" altLang="zh-CN" baseline="0" dirty="0" smtClean="0"/>
              <a:t> I will show some evaluation results.</a:t>
            </a:r>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19</a:t>
            </a:fld>
            <a:endParaRPr kumimoji="1" lang="zh-CN" altLang="en-US"/>
          </a:p>
        </p:txBody>
      </p:sp>
    </p:spTree>
    <p:extLst>
      <p:ext uri="{BB962C8B-B14F-4D97-AF65-F5344CB8AC3E}">
        <p14:creationId xmlns:p14="http://schemas.microsoft.com/office/powerpoint/2010/main" val="3386926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In this paper, we work</a:t>
            </a:r>
            <a:r>
              <a:rPr kumimoji="1" lang="en-US" altLang="zh-CN" baseline="0" dirty="0" smtClean="0"/>
              <a:t> on the performance aspect of persistent memory while maintaining storage consistency.</a:t>
            </a:r>
          </a:p>
          <a:p>
            <a:endParaRPr kumimoji="1" lang="en-US" altLang="zh-CN"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t>The problem is that strict write ordering required for storage consistency </a:t>
            </a:r>
            <a:r>
              <a:rPr lang="en-US" altLang="zh-CN" sz="1200" dirty="0" smtClean="0"/>
              <a:t>dramatically degrades performance in persistent memory.</a:t>
            </a:r>
          </a:p>
          <a:p>
            <a:endParaRPr kumimoji="1" lang="en-US" altLang="zh-CN" dirty="0" smtClean="0"/>
          </a:p>
          <a:p>
            <a:r>
              <a:rPr kumimoji="1" lang="en-US" altLang="zh-CN" dirty="0" smtClean="0"/>
              <a:t>Our goal</a:t>
            </a:r>
            <a:r>
              <a:rPr kumimoji="1" lang="en-US" altLang="zh-CN" baseline="0" dirty="0" smtClean="0"/>
              <a:t> in this paper is to </a:t>
            </a:r>
            <a:r>
              <a:rPr lang="en-US" altLang="zh-CN" sz="1200" dirty="0" smtClean="0"/>
              <a:t>keep the performance overhead low while maintaining the storage consistency.</a:t>
            </a:r>
          </a:p>
          <a:p>
            <a:endParaRPr kumimoji="1" lang="en-US" altLang="zh-CN"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zh-CN" sz="1200" dirty="0" smtClean="0"/>
              <a:t>Our key idea is</a:t>
            </a:r>
            <a:r>
              <a:rPr kumimoji="1" lang="en-US" altLang="zh-CN" sz="1200" baseline="0" dirty="0" smtClean="0"/>
              <a:t> to loosen </a:t>
            </a:r>
            <a:r>
              <a:rPr lang="en-US" altLang="zh-CN" sz="1200" dirty="0" smtClean="0">
                <a:solidFill>
                  <a:srgbClr val="0000FF"/>
                </a:solidFill>
              </a:rPr>
              <a:t>the persistence ordering </a:t>
            </a:r>
            <a:r>
              <a:rPr lang="en-US" altLang="zh-CN" sz="1200" dirty="0" smtClean="0"/>
              <a:t>with hardware support. We call our</a:t>
            </a:r>
            <a:r>
              <a:rPr lang="en-US" altLang="zh-CN" sz="1200" baseline="0" dirty="0" smtClean="0"/>
              <a:t> approach Loose-Ordering Consistency, the LOC.</a:t>
            </a:r>
            <a:endParaRPr lang="en-US" altLang="zh-CN"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We use two techniques in our</a:t>
            </a:r>
            <a:r>
              <a:rPr lang="en-US" altLang="zh-CN" sz="1200" baseline="0" dirty="0" smtClean="0"/>
              <a:t> approach.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altLang="zh-CN" sz="1200" baseline="0" dirty="0" smtClean="0"/>
              <a:t>The first is Eager Commit. Eager Commit is a new commit protocol. It eliminates the use of commit record. We achieve this by </a:t>
            </a:r>
            <a:r>
              <a:rPr lang="en-US" altLang="zh-CN" sz="2400" dirty="0" smtClean="0">
                <a:solidFill>
                  <a:schemeClr val="accent1"/>
                </a:solidFill>
              </a:rPr>
              <a:t>reorganizing the memory log structure.</a:t>
            </a:r>
          </a:p>
          <a:p>
            <a:pPr marL="0" marR="0" lvl="1" indent="0" algn="l" defTabSz="457200" rtl="0" eaLnBrk="1" fontAlgn="auto" latinLnBrk="0" hangingPunct="1">
              <a:lnSpc>
                <a:spcPct val="100000"/>
              </a:lnSpc>
              <a:spcBef>
                <a:spcPts val="0"/>
              </a:spcBef>
              <a:spcAft>
                <a:spcPts val="0"/>
              </a:spcAft>
              <a:buClrTx/>
              <a:buSzTx/>
              <a:buFontTx/>
              <a:buNone/>
              <a:tabLst/>
              <a:defRPr/>
            </a:pPr>
            <a:r>
              <a:rPr lang="en-US" altLang="zh-CN" sz="2400" dirty="0" smtClean="0">
                <a:solidFill>
                  <a:schemeClr val="accent1"/>
                </a:solidFill>
              </a:rPr>
              <a:t>The second is Speculative</a:t>
            </a:r>
            <a:r>
              <a:rPr lang="en-US" altLang="zh-CN" sz="2400" baseline="0" dirty="0" smtClean="0">
                <a:solidFill>
                  <a:schemeClr val="accent1"/>
                </a:solidFill>
              </a:rPr>
              <a:t> Persistence. Speculative Persistence allows out-of-order persistence to </a:t>
            </a:r>
            <a:r>
              <a:rPr lang="en-US" altLang="zh-CN" sz="2400" dirty="0" smtClean="0"/>
              <a:t>persistent memory, but ensures </a:t>
            </a:r>
            <a:r>
              <a:rPr lang="en-US" altLang="zh-CN" sz="2400" dirty="0" smtClean="0">
                <a:solidFill>
                  <a:srgbClr val="0000FF"/>
                </a:solidFill>
              </a:rPr>
              <a:t>in-order commit </a:t>
            </a:r>
            <a:r>
              <a:rPr lang="en-US" altLang="zh-CN" sz="2400" dirty="0" smtClean="0"/>
              <a:t>in programs.</a:t>
            </a:r>
            <a:r>
              <a:rPr lang="en-US" altLang="zh-CN" sz="2400" baseline="0" dirty="0" smtClean="0"/>
              <a:t> We achieve this by</a:t>
            </a:r>
            <a:r>
              <a:rPr lang="en-US" altLang="zh-CN" sz="2400" dirty="0" smtClean="0"/>
              <a:t> </a:t>
            </a:r>
            <a:r>
              <a:rPr lang="en-US" altLang="zh-CN" sz="2400" dirty="0" smtClean="0">
                <a:solidFill>
                  <a:srgbClr val="366092"/>
                </a:solidFill>
              </a:rPr>
              <a:t>leveraging the tracking of transaction dependencies and the support of multi-versioning in the CPU cache.</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altLang="zh-CN" sz="2400" dirty="0" smtClean="0">
              <a:solidFill>
                <a:srgbClr val="366092"/>
              </a:solidFill>
            </a:endParaRPr>
          </a:p>
          <a:p>
            <a:pPr marL="0" marR="0" lvl="1" indent="0" algn="l" defTabSz="457200" rtl="0" eaLnBrk="1" fontAlgn="auto" latinLnBrk="0" hangingPunct="1">
              <a:lnSpc>
                <a:spcPct val="100000"/>
              </a:lnSpc>
              <a:spcBef>
                <a:spcPts val="0"/>
              </a:spcBef>
              <a:spcAft>
                <a:spcPts val="0"/>
              </a:spcAft>
              <a:buClrTx/>
              <a:buSzTx/>
              <a:buFontTx/>
              <a:buNone/>
              <a:tabLst/>
              <a:defRPr/>
            </a:pPr>
            <a:r>
              <a:rPr lang="en-US" altLang="zh-CN" sz="2400" dirty="0" smtClean="0">
                <a:solidFill>
                  <a:srgbClr val="366092"/>
                </a:solidFill>
              </a:rPr>
              <a:t>Our evaluation results show</a:t>
            </a:r>
            <a:r>
              <a:rPr lang="en-US" altLang="zh-CN" sz="2400" baseline="0" dirty="0" smtClean="0">
                <a:solidFill>
                  <a:srgbClr val="366092"/>
                </a:solidFill>
              </a:rPr>
              <a:t> that our approach</a:t>
            </a:r>
            <a:r>
              <a:rPr lang="en-US" altLang="zh-CN" sz="2400" dirty="0" smtClean="0">
                <a:solidFill>
                  <a:srgbClr val="366092"/>
                </a:solidFill>
              </a:rPr>
              <a:t> </a:t>
            </a:r>
            <a:r>
              <a:rPr lang="en-US" altLang="zh-CN" sz="2400" dirty="0" smtClean="0">
                <a:solidFill>
                  <a:schemeClr val="tx1"/>
                </a:solidFill>
              </a:rPr>
              <a:t>r</a:t>
            </a:r>
            <a:r>
              <a:rPr lang="en-US" altLang="zh-CN" sz="2400" dirty="0" smtClean="0"/>
              <a:t>educes average performance overhead of persistence ordering from 67% to 35%.</a:t>
            </a:r>
            <a:endParaRPr lang="en-US" altLang="zh-CN" sz="2400" dirty="0" smtClean="0">
              <a:solidFill>
                <a:schemeClr val="accent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altLang="zh-CN" sz="1200" dirty="0" smtClean="0"/>
          </a:p>
          <a:p>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2</a:t>
            </a:fld>
            <a:endParaRPr kumimoji="1" lang="zh-CN" altLang="en-US"/>
          </a:p>
        </p:txBody>
      </p:sp>
    </p:spTree>
    <p:extLst>
      <p:ext uri="{BB962C8B-B14F-4D97-AF65-F5344CB8AC3E}">
        <p14:creationId xmlns:p14="http://schemas.microsoft.com/office/powerpoint/2010/main" val="23178241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In</a:t>
            </a:r>
            <a:r>
              <a:rPr kumimoji="1" lang="en-US" altLang="zh-CN" baseline="0" dirty="0" smtClean="0"/>
              <a:t> the evaluation, we use the full system simulator, the GEM5 simulator.</a:t>
            </a:r>
          </a:p>
          <a:p>
            <a:r>
              <a:rPr kumimoji="1" lang="en-US" altLang="zh-CN" baseline="0" dirty="0" smtClean="0"/>
              <a:t>We configure the simulator use parameters shown in the slide.</a:t>
            </a:r>
          </a:p>
          <a:p>
            <a:r>
              <a:rPr kumimoji="1" lang="en-US" altLang="zh-CN" baseline="0" dirty="0" smtClean="0"/>
              <a:t>And we evaluate different workloads, including commonly used data structures for storage, such as B+ tree, database workload, SQLite, and others.</a:t>
            </a:r>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20</a:t>
            </a:fld>
            <a:endParaRPr kumimoji="1" lang="zh-CN" altLang="en-US"/>
          </a:p>
        </p:txBody>
      </p:sp>
    </p:spTree>
    <p:extLst>
      <p:ext uri="{BB962C8B-B14F-4D97-AF65-F5344CB8AC3E}">
        <p14:creationId xmlns:p14="http://schemas.microsoft.com/office/powerpoint/2010/main" val="2942750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We first show</a:t>
            </a:r>
            <a:r>
              <a:rPr kumimoji="1" lang="en-US" altLang="zh-CN" baseline="0" dirty="0" smtClean="0"/>
              <a:t> the overall performance. All the performance has been normalized to the performance without persistence ordering.</a:t>
            </a:r>
          </a:p>
          <a:p>
            <a:r>
              <a:rPr kumimoji="1" lang="en-US" altLang="zh-CN" baseline="0" dirty="0" smtClean="0"/>
              <a:t>The gap between the bar to the top line (value ‘1’) is the performance overhead of persistent ordering.</a:t>
            </a:r>
          </a:p>
          <a:p>
            <a:r>
              <a:rPr kumimoji="1" lang="en-US" altLang="zh-CN" baseline="0" dirty="0" smtClean="0"/>
              <a:t>So, in the y-</a:t>
            </a:r>
            <a:r>
              <a:rPr kumimoji="1" lang="en-US" altLang="zh-CN" baseline="0" dirty="0" err="1" smtClean="0"/>
              <a:t>xis</a:t>
            </a:r>
            <a:r>
              <a:rPr kumimoji="1" lang="en-US" altLang="zh-CN" baseline="0" dirty="0" smtClean="0"/>
              <a:t> of this figure, lower bars means higher performance overhead of persistence ordering.</a:t>
            </a:r>
          </a:p>
          <a:p>
            <a:endParaRPr kumimoji="1" lang="en-US" altLang="zh-CN" baseline="0" dirty="0" smtClean="0"/>
          </a:p>
          <a:p>
            <a:r>
              <a:rPr kumimoji="1" lang="en-US" altLang="zh-CN" baseline="0" dirty="0" smtClean="0"/>
              <a:t>In the figure, H-WAL is WAL implemented in the hardware, and the LOC-WAL is the H-WAL using our approach: Loose-Ordering Consistency. </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t>By comparing the H-WAL, we can see </a:t>
            </a:r>
            <a:r>
              <a:rPr lang="en-US" altLang="zh-CN" sz="1400" dirty="0" smtClean="0">
                <a:solidFill>
                  <a:srgbClr val="FF0000"/>
                </a:solidFill>
              </a:rPr>
              <a:t>LOC significantly improves performance of WAL.</a:t>
            </a:r>
            <a:r>
              <a:rPr lang="en-US" altLang="zh-CN" sz="1400" baseline="0" dirty="0" smtClean="0">
                <a:solidFill>
                  <a:srgbClr val="FF0000"/>
                </a:solidFill>
              </a:rPr>
              <a:t> It</a:t>
            </a:r>
            <a:r>
              <a:rPr lang="en-US" altLang="zh-CN" sz="1200" baseline="0" dirty="0" smtClean="0">
                <a:solidFill>
                  <a:srgbClr val="FF0000"/>
                </a:solidFill>
              </a:rPr>
              <a:t> r</a:t>
            </a:r>
            <a:r>
              <a:rPr lang="en-US" altLang="zh-CN" sz="1200" dirty="0" smtClean="0">
                <a:solidFill>
                  <a:srgbClr val="FF0000"/>
                </a:solidFill>
              </a:rPr>
              <a:t>educes average performance overhead of persistence ordering from 67% to 35%.</a:t>
            </a:r>
            <a:endParaRPr lang="en-US" altLang="zh-CN" sz="200" dirty="0" smtClean="0">
              <a:solidFill>
                <a:srgbClr val="FF0000"/>
              </a:solidFill>
            </a:endParaRPr>
          </a:p>
          <a:p>
            <a:endParaRPr kumimoji="1" lang="en-US" altLang="zh-CN" dirty="0" smtClean="0"/>
          </a:p>
          <a:p>
            <a:r>
              <a:rPr kumimoji="1" lang="en-US" altLang="zh-CN" dirty="0" smtClean="0"/>
              <a:t>Also in the figure,</a:t>
            </a:r>
            <a:r>
              <a:rPr kumimoji="1" lang="en-US" altLang="zh-CN" baseline="0" dirty="0" smtClean="0"/>
              <a:t> Kiln is a newly proposed approach to use non-volatile LLC in MIRCO 2013. We incorporate LOC with Kiln and call it LOC-Kiln.</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t>The results show </a:t>
            </a:r>
            <a:r>
              <a:rPr lang="en-US" altLang="zh-CN" sz="1200" dirty="0" smtClean="0">
                <a:solidFill>
                  <a:srgbClr val="0000FF"/>
                </a:solidFill>
              </a:rPr>
              <a:t>LOC and Kiln can be combined favorably.</a:t>
            </a:r>
          </a:p>
          <a:p>
            <a:endParaRPr kumimoji="1" lang="en-US" altLang="zh-CN"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zh-CN" dirty="0" smtClean="0"/>
              <a:t>We conclude that </a:t>
            </a:r>
            <a:r>
              <a:rPr lang="en-US" altLang="zh-CN" sz="1200" dirty="0" smtClean="0">
                <a:solidFill>
                  <a:schemeClr val="accent2"/>
                </a:solidFill>
              </a:rPr>
              <a:t>LOC effectively mitigates performance degradation from persistence ordering.</a:t>
            </a:r>
          </a:p>
          <a:p>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21</a:t>
            </a:fld>
            <a:endParaRPr kumimoji="1" lang="zh-CN" altLang="en-US"/>
          </a:p>
        </p:txBody>
      </p:sp>
    </p:spTree>
    <p:extLst>
      <p:ext uri="{BB962C8B-B14F-4D97-AF65-F5344CB8AC3E}">
        <p14:creationId xmlns:p14="http://schemas.microsoft.com/office/powerpoint/2010/main" val="33983740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We</a:t>
            </a:r>
            <a:r>
              <a:rPr kumimoji="1" lang="en-US" altLang="zh-CN" baseline="0" dirty="0" smtClean="0"/>
              <a:t> study the effect of the Eager Commit technique by comparing the H-WAL and EC-WAL. EC-WAL is the protocol that uses only Eager Commit in H-WAL.</a:t>
            </a:r>
          </a:p>
          <a:p>
            <a:endParaRPr kumimoji="1" lang="en-US" altLang="zh-CN"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t>It shows </a:t>
            </a:r>
            <a:r>
              <a:rPr lang="en-US" altLang="zh-CN" sz="1200" dirty="0" smtClean="0">
                <a:solidFill>
                  <a:schemeClr val="accent2"/>
                </a:solidFill>
              </a:rPr>
              <a:t>Eager Commit outperforms H-WAL by 6.4% on average due to the elimination of intra-</a:t>
            </a:r>
            <a:r>
              <a:rPr lang="en-US" altLang="zh-CN" sz="1200" dirty="0" err="1" smtClean="0">
                <a:solidFill>
                  <a:schemeClr val="accent2"/>
                </a:solidFill>
              </a:rPr>
              <a:t>tx</a:t>
            </a:r>
            <a:r>
              <a:rPr lang="en-US" altLang="zh-CN" sz="1200" dirty="0" smtClean="0">
                <a:solidFill>
                  <a:schemeClr val="accent2"/>
                </a:solidFill>
              </a:rPr>
              <a:t> ordering.</a:t>
            </a:r>
          </a:p>
          <a:p>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22</a:t>
            </a:fld>
            <a:endParaRPr kumimoji="1" lang="zh-CN" altLang="en-US"/>
          </a:p>
        </p:txBody>
      </p:sp>
    </p:spTree>
    <p:extLst>
      <p:ext uri="{BB962C8B-B14F-4D97-AF65-F5344CB8AC3E}">
        <p14:creationId xmlns:p14="http://schemas.microsoft.com/office/powerpoint/2010/main" val="14553571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We</a:t>
            </a:r>
            <a:r>
              <a:rPr kumimoji="1" lang="en-US" altLang="zh-CN" baseline="0" dirty="0" smtClean="0"/>
              <a:t> also study the effect of Speculative Persistence.</a:t>
            </a:r>
          </a:p>
          <a:p>
            <a:endParaRPr kumimoji="1" lang="en-US" altLang="zh-CN" baseline="0" dirty="0" smtClean="0"/>
          </a:p>
          <a:p>
            <a:r>
              <a:rPr kumimoji="1" lang="en-US" altLang="zh-CN" baseline="0" dirty="0" smtClean="0"/>
              <a:t>From the figure, we can see the performance increases as the speculative degree increases. </a:t>
            </a:r>
            <a:endParaRPr kumimoji="1" lang="en-US" altLang="zh-CN" dirty="0" smtClean="0"/>
          </a:p>
          <a:p>
            <a:r>
              <a:rPr kumimoji="1" lang="en-US" altLang="zh-CN" dirty="0" smtClean="0"/>
              <a:t>Speculative Degree is the maximum</a:t>
            </a:r>
            <a:r>
              <a:rPr kumimoji="1" lang="en-US" altLang="zh-CN" baseline="0" dirty="0" smtClean="0"/>
              <a:t> number of transactions that are allowed to be persisted at one time.</a:t>
            </a:r>
          </a:p>
          <a:p>
            <a:endParaRPr kumimoji="1" lang="en-US" altLang="zh-CN"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accent2"/>
                </a:solidFill>
              </a:rPr>
              <a:t>Speculative Persistence improves the normalized transaction throughput from 0.353 (SD=1) to 0.689 (SD=32) with a 95.5% improvement.</a:t>
            </a:r>
          </a:p>
          <a:p>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23</a:t>
            </a:fld>
            <a:endParaRPr kumimoji="1" lang="zh-CN" altLang="en-US"/>
          </a:p>
        </p:txBody>
      </p:sp>
    </p:spTree>
    <p:extLst>
      <p:ext uri="{BB962C8B-B14F-4D97-AF65-F5344CB8AC3E}">
        <p14:creationId xmlns:p14="http://schemas.microsoft.com/office/powerpoint/2010/main" val="7907830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Finally,</a:t>
            </a:r>
            <a:r>
              <a:rPr kumimoji="1" lang="en-US" altLang="zh-CN" baseline="0" dirty="0" smtClean="0"/>
              <a:t> let me conclude the talk.</a:t>
            </a:r>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24</a:t>
            </a:fld>
            <a:endParaRPr kumimoji="1" lang="zh-CN" altLang="en-US"/>
          </a:p>
        </p:txBody>
      </p:sp>
    </p:spTree>
    <p:extLst>
      <p:ext uri="{BB962C8B-B14F-4D97-AF65-F5344CB8AC3E}">
        <p14:creationId xmlns:p14="http://schemas.microsoft.com/office/powerpoint/2010/main" val="40487109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25</a:t>
            </a:fld>
            <a:endParaRPr kumimoji="1" lang="zh-CN" altLang="en-US"/>
          </a:p>
        </p:txBody>
      </p:sp>
    </p:spTree>
    <p:extLst>
      <p:ext uri="{BB962C8B-B14F-4D97-AF65-F5344CB8AC3E}">
        <p14:creationId xmlns:p14="http://schemas.microsoft.com/office/powerpoint/2010/main" val="2317824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In this talk, I will first</a:t>
            </a:r>
            <a:r>
              <a:rPr kumimoji="1" lang="en-US" altLang="zh-CN" baseline="0" dirty="0" smtClean="0"/>
              <a:t> give the introduction and the background.</a:t>
            </a:r>
          </a:p>
          <a:p>
            <a:r>
              <a:rPr kumimoji="1" lang="en-US" altLang="zh-CN" baseline="0" dirty="0" smtClean="0"/>
              <a:t>And then, I will discuss the existing approaches.</a:t>
            </a:r>
          </a:p>
          <a:p>
            <a:r>
              <a:rPr kumimoji="1" lang="en-US" altLang="zh-CN" baseline="0" dirty="0" smtClean="0"/>
              <a:t>After that, I will present our approach – Loose-Ordering Consistency, including the Eager Commit and Speculative Persistence techniques.</a:t>
            </a:r>
          </a:p>
          <a:p>
            <a:r>
              <a:rPr kumimoji="1" lang="en-US" altLang="zh-CN" baseline="0" dirty="0" smtClean="0"/>
              <a:t>Finally, I will give the evaluation results and the conclusion. </a:t>
            </a:r>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3</a:t>
            </a:fld>
            <a:endParaRPr kumimoji="1" lang="zh-CN" altLang="en-US"/>
          </a:p>
        </p:txBody>
      </p:sp>
    </p:spTree>
    <p:extLst>
      <p:ext uri="{BB962C8B-B14F-4D97-AF65-F5344CB8AC3E}">
        <p14:creationId xmlns:p14="http://schemas.microsoft.com/office/powerpoint/2010/main" val="669338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Let’s first come to the introduction and background.</a:t>
            </a:r>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4</a:t>
            </a:fld>
            <a:endParaRPr kumimoji="1" lang="zh-CN" altLang="en-US"/>
          </a:p>
        </p:txBody>
      </p:sp>
    </p:spTree>
    <p:extLst>
      <p:ext uri="{BB962C8B-B14F-4D97-AF65-F5344CB8AC3E}">
        <p14:creationId xmlns:p14="http://schemas.microsoft.com/office/powerpoint/2010/main" val="1238557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None/>
            </a:pPr>
            <a:r>
              <a:rPr kumimoji="1" lang="en-US" altLang="zh-CN" dirty="0" smtClean="0"/>
              <a:t>Our paper talks about persistent</a:t>
            </a:r>
            <a:r>
              <a:rPr kumimoji="1" lang="en-US" altLang="zh-CN" baseline="0" dirty="0" smtClean="0"/>
              <a:t> memory.</a:t>
            </a:r>
          </a:p>
          <a:p>
            <a:pPr marL="0" marR="0" lvl="1"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t>Persistent memory is also called memory-level storage. It uses </a:t>
            </a:r>
            <a:r>
              <a:rPr kumimoji="1" lang="en-US" altLang="zh-CN" dirty="0" smtClean="0"/>
              <a:t>non-volatile memory in main memory level to provide data persistence.</a:t>
            </a:r>
          </a:p>
          <a:p>
            <a:pPr marL="0" marR="0" lvl="1" indent="0" algn="l" defTabSz="457200" rtl="0" eaLnBrk="1" fontAlgn="auto" latinLnBrk="0" hangingPunct="1">
              <a:lnSpc>
                <a:spcPct val="100000"/>
              </a:lnSpc>
              <a:spcBef>
                <a:spcPts val="0"/>
              </a:spcBef>
              <a:spcAft>
                <a:spcPts val="0"/>
              </a:spcAft>
              <a:buClrTx/>
              <a:buSzTx/>
              <a:buFontTx/>
              <a:buNone/>
              <a:tabLst/>
              <a:defRPr/>
            </a:pPr>
            <a:endParaRPr kumimoji="1" lang="en-US" altLang="zh-CN"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kumimoji="1" lang="en-US" altLang="zh-CN" dirty="0" smtClean="0"/>
              <a:t>The</a:t>
            </a:r>
            <a:r>
              <a:rPr kumimoji="1" lang="en-US" altLang="zh-CN" baseline="0" dirty="0" smtClean="0"/>
              <a:t> left figure shows the architecture of traditional storage systems, and the right figure shows the architecture of persistent memory.</a:t>
            </a:r>
          </a:p>
          <a:p>
            <a:pPr marL="0" marR="0" lvl="1"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t>In persistent memory, the memory provides data durability as well as the disk storage. </a:t>
            </a:r>
          </a:p>
          <a:p>
            <a:pPr marL="0" marR="0" lvl="1" indent="0" algn="l" defTabSz="457200" rtl="0" eaLnBrk="1" fontAlgn="auto" latinLnBrk="0" hangingPunct="1">
              <a:lnSpc>
                <a:spcPct val="100000"/>
              </a:lnSpc>
              <a:spcBef>
                <a:spcPts val="0"/>
              </a:spcBef>
              <a:spcAft>
                <a:spcPts val="0"/>
              </a:spcAft>
              <a:buClrTx/>
              <a:buSzTx/>
              <a:buFontTx/>
              <a:buNone/>
              <a:tabLst/>
              <a:defRPr/>
            </a:pPr>
            <a:endParaRPr kumimoji="1" lang="en-US" altLang="zh-CN"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t>In storage systems, storage consistency is an important design issue. It provides atomicity and durability of data writes, so that the storage system is recoverable even after unexpected failures.</a:t>
            </a:r>
          </a:p>
          <a:p>
            <a:pPr marL="0" marR="0" lvl="1"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t>Persistent memory needs storage consistency, too. But the difference in ensuring storage consistency between disk-based storage systems and persistent memory is that: the boundary of volatility and persistence has moved from the interface of Storage and Memory to the interface of Memory and the CPU Cache. </a:t>
            </a:r>
          </a:p>
          <a:p>
            <a:pPr marL="0" marR="0" lvl="1" indent="0" algn="l" defTabSz="457200" rtl="0" eaLnBrk="1" fontAlgn="auto" latinLnBrk="0" hangingPunct="1">
              <a:lnSpc>
                <a:spcPct val="100000"/>
              </a:lnSpc>
              <a:spcBef>
                <a:spcPts val="0"/>
              </a:spcBef>
              <a:spcAft>
                <a:spcPts val="0"/>
              </a:spcAft>
              <a:buClrTx/>
              <a:buSzTx/>
              <a:buFontTx/>
              <a:buNone/>
              <a:tabLst/>
              <a:defRPr/>
            </a:pPr>
            <a:endParaRPr kumimoji="1" lang="en-US" altLang="zh-CN"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t>Let me show a simple example.</a:t>
            </a:r>
          </a:p>
          <a:p>
            <a:pPr marL="0" marR="0" lvl="1"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t>In disk-based storage systems, …</a:t>
            </a:r>
          </a:p>
          <a:p>
            <a:pPr marL="0" marR="0" lvl="1"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t>In persistent memory, …</a:t>
            </a:r>
            <a:endParaRPr kumimoji="1" lang="en-US" altLang="zh-CN" dirty="0" smtClean="0"/>
          </a:p>
          <a:p>
            <a:pPr marL="0" indent="0">
              <a:buNone/>
            </a:pPr>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5</a:t>
            </a:fld>
            <a:endParaRPr kumimoji="1" lang="zh-CN" altLang="en-US"/>
          </a:p>
        </p:txBody>
      </p:sp>
    </p:spTree>
    <p:extLst>
      <p:ext uri="{BB962C8B-B14F-4D97-AF65-F5344CB8AC3E}">
        <p14:creationId xmlns:p14="http://schemas.microsoft.com/office/powerpoint/2010/main" val="4008405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Let’s</a:t>
            </a:r>
            <a:r>
              <a:rPr kumimoji="1" lang="en-US" altLang="zh-CN" baseline="0" dirty="0" smtClean="0"/>
              <a:t> use an example to</a:t>
            </a:r>
            <a:r>
              <a:rPr kumimoji="1" lang="en-US" altLang="zh-CN" dirty="0" smtClean="0"/>
              <a:t> look at</a:t>
            </a:r>
            <a:r>
              <a:rPr kumimoji="1" lang="en-US" altLang="zh-CN" baseline="0" dirty="0" smtClean="0"/>
              <a:t> the logical view of the Write-Ahead Logging (WAL). WAL is a heavily used protocol for storage consistency.</a:t>
            </a:r>
          </a:p>
          <a:p>
            <a:endParaRPr kumimoji="1" lang="en-US" altLang="zh-CN" baseline="0" dirty="0" smtClean="0"/>
          </a:p>
          <a:p>
            <a:r>
              <a:rPr kumimoji="1" lang="en-US" altLang="zh-CN" dirty="0" smtClean="0"/>
              <a:t>In the example, we want to update the green</a:t>
            </a:r>
            <a:r>
              <a:rPr kumimoji="1" lang="en-US" altLang="zh-CN" baseline="0" dirty="0" smtClean="0"/>
              <a:t> nodes in the tree and inserts a new node.</a:t>
            </a:r>
          </a:p>
          <a:p>
            <a:r>
              <a:rPr kumimoji="1" lang="en-US" altLang="zh-CN" baseline="0" dirty="0" smtClean="0"/>
              <a:t>1) The first step of WAL is to write them to the log, (named log write).</a:t>
            </a:r>
          </a:p>
          <a:p>
            <a:r>
              <a:rPr kumimoji="1" lang="en-US" altLang="zh-CN" baseline="0" dirty="0" smtClean="0"/>
              <a:t>2) After the data blocks have been written to the log area completely, a commit record is written to indicate the completeness of a </a:t>
            </a:r>
            <a:r>
              <a:rPr kumimoji="1" lang="en-US" altLang="zh-CN" baseline="0" dirty="0" err="1" smtClean="0"/>
              <a:t>tx</a:t>
            </a:r>
            <a:r>
              <a:rPr kumimoji="1" lang="en-US" altLang="zh-CN" baseline="0" dirty="0" smtClean="0"/>
              <a:t>. The commit record is used during recovery to determine the </a:t>
            </a:r>
            <a:r>
              <a:rPr kumimoji="1" lang="en-US" altLang="zh-CN" baseline="0" dirty="0" err="1" smtClean="0"/>
              <a:t>tx</a:t>
            </a:r>
            <a:r>
              <a:rPr kumimoji="1" lang="en-US" altLang="zh-CN" baseline="0" dirty="0" smtClean="0"/>
              <a:t> completeness.</a:t>
            </a:r>
          </a:p>
          <a:p>
            <a:r>
              <a:rPr kumimoji="1" lang="en-US" altLang="zh-CN" dirty="0" smtClean="0"/>
              <a:t>3) Only</a:t>
            </a:r>
            <a:r>
              <a:rPr kumimoji="1" lang="en-US" altLang="zh-CN" baseline="0" dirty="0" smtClean="0"/>
              <a:t> after the commit record is written, those updated data blocks can be written to their home locations, as shown in Step 3.</a:t>
            </a:r>
          </a:p>
          <a:p>
            <a:r>
              <a:rPr kumimoji="1" lang="en-US" altLang="zh-CN" baseline="0" dirty="0" smtClean="0"/>
              <a:t>4) Finally, the log can be truncated after the updated data blocks have been written completely to their home locations.</a:t>
            </a:r>
          </a:p>
          <a:p>
            <a:endParaRPr kumimoji="1" lang="en-US" altLang="zh-CN" baseline="0" dirty="0" smtClean="0"/>
          </a:p>
          <a:p>
            <a:r>
              <a:rPr kumimoji="1" lang="en-US" altLang="zh-CN" baseline="0" dirty="0" smtClean="0"/>
              <a:t>In the four steps, a transaction can send an acknowledge message to programs only after the commit record write. At that time, the durability and atomicity of a transaction are ensured. The atomicity is achieved using both the old version in their home locations and the new version in the log. The durability is achieved using the durable copy in the log.</a:t>
            </a:r>
          </a:p>
          <a:p>
            <a:r>
              <a:rPr kumimoji="1" lang="en-US" altLang="zh-CN" baseline="0" dirty="0" smtClean="0"/>
              <a:t>And thus, Step 3 and 4 are asynchronously executed, and not in the critical path.</a:t>
            </a:r>
          </a:p>
          <a:p>
            <a:endParaRPr kumimoji="1" lang="en-US" altLang="zh-CN" baseline="0" dirty="0" smtClean="0"/>
          </a:p>
          <a:p>
            <a:r>
              <a:rPr kumimoji="1" lang="en-US" altLang="zh-CN" baseline="0" dirty="0" smtClean="0"/>
              <a:t>Instead, a </a:t>
            </a:r>
            <a:r>
              <a:rPr kumimoji="1" lang="en-US" altLang="zh-CN" baseline="0" dirty="0" err="1" smtClean="0"/>
              <a:t>tx</a:t>
            </a:r>
            <a:r>
              <a:rPr kumimoji="1" lang="en-US" altLang="zh-CN" baseline="0" dirty="0" smtClean="0"/>
              <a:t> can run only after its previous transaction completes. This waiting is the </a:t>
            </a:r>
            <a:r>
              <a:rPr kumimoji="1" lang="en-US" altLang="zh-CN" b="1" baseline="0" dirty="0" smtClean="0"/>
              <a:t>Inter-</a:t>
            </a:r>
            <a:r>
              <a:rPr kumimoji="1" lang="en-US" altLang="zh-CN" b="1" baseline="0" dirty="0" err="1" smtClean="0"/>
              <a:t>Tx</a:t>
            </a:r>
            <a:r>
              <a:rPr kumimoji="1" lang="en-US" altLang="zh-CN" b="1" baseline="0" dirty="0" smtClean="0"/>
              <a:t> Ordering </a:t>
            </a:r>
            <a:r>
              <a:rPr kumimoji="1" lang="en-US" altLang="zh-CN" baseline="0" dirty="0" smtClean="0"/>
              <a:t>in the figure.</a:t>
            </a:r>
          </a:p>
          <a:p>
            <a:r>
              <a:rPr kumimoji="1" lang="en-US" altLang="zh-CN" baseline="0" dirty="0" smtClean="0"/>
              <a:t>Similarly, we call the waiting between the log write and the commit record write the </a:t>
            </a:r>
            <a:r>
              <a:rPr kumimoji="1" lang="en-US" altLang="zh-CN" b="1" baseline="0" dirty="0" smtClean="0"/>
              <a:t>Intra-</a:t>
            </a:r>
            <a:r>
              <a:rPr kumimoji="1" lang="en-US" altLang="zh-CN" b="1" baseline="0" dirty="0" err="1" smtClean="0"/>
              <a:t>Tx</a:t>
            </a:r>
            <a:r>
              <a:rPr kumimoji="1" lang="en-US" altLang="zh-CN" b="1" baseline="0" dirty="0" smtClean="0"/>
              <a:t> Ordering</a:t>
            </a:r>
            <a:r>
              <a:rPr kumimoji="1" lang="en-US" altLang="zh-CN" baseline="0" dirty="0" smtClean="0"/>
              <a:t>.</a:t>
            </a:r>
          </a:p>
          <a:p>
            <a:r>
              <a:rPr kumimoji="1" lang="en-US" altLang="zh-CN" baseline="0" dirty="0" smtClean="0"/>
              <a:t>The two orderings are required for storage consistency, but lie in the critical path and hurt performance.</a:t>
            </a:r>
          </a:p>
          <a:p>
            <a:r>
              <a:rPr kumimoji="1" lang="en-US" altLang="zh-CN" baseline="0" dirty="0" smtClean="0"/>
              <a:t>We aim to reduce or relax the two orderings in our paper.</a:t>
            </a:r>
          </a:p>
          <a:p>
            <a:endParaRPr kumimoji="1" lang="en-US" altLang="zh-CN" baseline="0" dirty="0" smtClean="0"/>
          </a:p>
          <a:p>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6</a:t>
            </a:fld>
            <a:endParaRPr kumimoji="1" lang="zh-CN" altLang="en-US"/>
          </a:p>
        </p:txBody>
      </p:sp>
    </p:spTree>
    <p:extLst>
      <p:ext uri="{BB962C8B-B14F-4D97-AF65-F5344CB8AC3E}">
        <p14:creationId xmlns:p14="http://schemas.microsoft.com/office/powerpoint/2010/main" val="2696988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The ordering we</a:t>
            </a:r>
            <a:r>
              <a:rPr kumimoji="1" lang="en-US" altLang="zh-CN" baseline="0" dirty="0" smtClean="0"/>
              <a:t> discussed specifically is referred to Persistence Ordering. Persistent ordering is used to write sequence keeping for writes from volatile media to persistent media. In persistent memory, to keep persistence ordering, it forces writes from the volatile CPU cache to the persistent memory.</a:t>
            </a:r>
          </a:p>
          <a:p>
            <a:endParaRPr kumimoji="1" lang="en-US" altLang="zh-CN" baseline="0" dirty="0" smtClean="0"/>
          </a:p>
          <a:p>
            <a:r>
              <a:rPr kumimoji="1" lang="en-US" altLang="zh-CN" baseline="0" dirty="0" smtClean="0"/>
              <a:t>As shown in the figure, the CPU cache is volatile, and the memory is persistent. Persistence ordering is ensured by flushing from CPU cache to memory.</a:t>
            </a:r>
          </a:p>
          <a:p>
            <a:endParaRPr kumimoji="1" lang="en-US" altLang="zh-CN" baseline="0" dirty="0" smtClean="0"/>
          </a:p>
          <a:p>
            <a:r>
              <a:rPr kumimoji="1" lang="en-US" altLang="zh-CN" baseline="0" dirty="0" smtClean="0"/>
              <a:t>Different from disk-based storage systems, persistence ordering causes even higher overhead in persistent memory.</a:t>
            </a:r>
          </a:p>
          <a:p>
            <a:r>
              <a:rPr kumimoji="1" lang="en-US" altLang="zh-CN" baseline="0" dirty="0" smtClean="0"/>
              <a:t>There are two reasons.</a:t>
            </a:r>
          </a:p>
          <a:p>
            <a:pPr marL="0" marR="0" lvl="1"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t>The first is that </a:t>
            </a:r>
            <a:r>
              <a:rPr kumimoji="1" lang="en-US" altLang="zh-CN" dirty="0" smtClean="0"/>
              <a:t>The boundary between volatility and persistence lies between the </a:t>
            </a:r>
            <a:r>
              <a:rPr kumimoji="1" lang="en-US" altLang="zh-CN" dirty="0" smtClean="0">
                <a:solidFill>
                  <a:srgbClr val="FF6600"/>
                </a:solidFill>
              </a:rPr>
              <a:t>H/W controlled cache </a:t>
            </a:r>
            <a:r>
              <a:rPr kumimoji="1" lang="en-US" altLang="zh-CN" dirty="0" smtClean="0"/>
              <a:t>and the persistent memory.</a:t>
            </a:r>
            <a:r>
              <a:rPr kumimoji="1" lang="en-US" altLang="zh-CN" baseline="0" dirty="0" smtClean="0"/>
              <a:t> And thus, the software explicitly flushes data blocks in the programs and waits for the completion.</a:t>
            </a:r>
          </a:p>
          <a:p>
            <a:pPr marL="0" marR="0" lvl="1" indent="0" algn="l" defTabSz="457200" rtl="0" eaLnBrk="1" fontAlgn="auto" latinLnBrk="0" hangingPunct="1">
              <a:lnSpc>
                <a:spcPct val="100000"/>
              </a:lnSpc>
              <a:spcBef>
                <a:spcPts val="0"/>
              </a:spcBef>
              <a:spcAft>
                <a:spcPts val="0"/>
              </a:spcAft>
              <a:buClrTx/>
              <a:buSzTx/>
              <a:buFontTx/>
              <a:buNone/>
              <a:tabLst/>
              <a:defRPr/>
            </a:pPr>
            <a:r>
              <a:rPr kumimoji="1" lang="en-US" altLang="zh-CN" baseline="0" dirty="0" smtClean="0"/>
              <a:t>The second is that </a:t>
            </a:r>
            <a:r>
              <a:rPr kumimoji="1" lang="en-US" altLang="zh-CN" dirty="0" smtClean="0"/>
              <a:t>Existing systems reorder writes </a:t>
            </a:r>
            <a:r>
              <a:rPr kumimoji="1" lang="en-US" altLang="zh-CN" dirty="0" smtClean="0">
                <a:solidFill>
                  <a:srgbClr val="FF6600"/>
                </a:solidFill>
              </a:rPr>
              <a:t>at multiple levels</a:t>
            </a:r>
            <a:r>
              <a:rPr kumimoji="1" lang="en-US" altLang="zh-CN" dirty="0" smtClean="0"/>
              <a:t>, especially in the CPU and cache hierarchy.</a:t>
            </a:r>
            <a:r>
              <a:rPr kumimoji="1" lang="en-US" altLang="zh-CN" baseline="0" dirty="0" smtClean="0"/>
              <a:t> It has to iterate each cache level.</a:t>
            </a:r>
            <a:endParaRPr kumimoji="1" lang="en-US" altLang="zh-CN" dirty="0" smtClean="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7</a:t>
            </a:fld>
            <a:endParaRPr kumimoji="1" lang="zh-CN" altLang="en-US"/>
          </a:p>
        </p:txBody>
      </p:sp>
    </p:spTree>
    <p:extLst>
      <p:ext uri="{BB962C8B-B14F-4D97-AF65-F5344CB8AC3E}">
        <p14:creationId xmlns:p14="http://schemas.microsoft.com/office/powerpoint/2010/main" val="3487657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T</a:t>
            </a:r>
            <a:r>
              <a:rPr kumimoji="1" lang="en-US" altLang="zh-CN" baseline="0" dirty="0" smtClean="0"/>
              <a:t>o address this problem, before introducing our LOC approach, I will first discuss existing approaches.</a:t>
            </a:r>
            <a:endParaRPr kumimoji="1" lang="zh-CN" altLang="en-US" dirty="0"/>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8</a:t>
            </a:fld>
            <a:endParaRPr kumimoji="1" lang="zh-CN" altLang="en-US"/>
          </a:p>
        </p:txBody>
      </p:sp>
    </p:spTree>
    <p:extLst>
      <p:ext uri="{BB962C8B-B14F-4D97-AF65-F5344CB8AC3E}">
        <p14:creationId xmlns:p14="http://schemas.microsoft.com/office/powerpoint/2010/main" val="414490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Existing approaches can be divided into two categories in general.</a:t>
            </a:r>
          </a:p>
          <a:p>
            <a:endParaRPr kumimoji="1" lang="en-US" altLang="zh-CN"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kumimoji="1" lang="en-US" altLang="zh-CN" dirty="0" smtClean="0"/>
              <a:t>The</a:t>
            </a:r>
            <a:r>
              <a:rPr kumimoji="1" lang="en-US" altLang="zh-CN" baseline="0" dirty="0" smtClean="0"/>
              <a:t> first category is making the CPU cache non-volatile. This category of approaches aim to </a:t>
            </a:r>
            <a:r>
              <a:rPr kumimoji="0" lang="en-US" altLang="zh-CN" baseline="0" dirty="0" smtClean="0"/>
              <a:t>r</a:t>
            </a:r>
            <a:r>
              <a:rPr lang="en-US" altLang="zh-CN" dirty="0" smtClean="0"/>
              <a:t>educe the time gap between volatility and persistence by employing a non-volatile cache.</a:t>
            </a:r>
          </a:p>
          <a:p>
            <a:r>
              <a:rPr kumimoji="1" lang="en-US" altLang="zh-CN" dirty="0" smtClean="0"/>
              <a:t>The</a:t>
            </a:r>
            <a:r>
              <a:rPr kumimoji="1" lang="en-US" altLang="zh-CN" baseline="0" dirty="0" smtClean="0"/>
              <a:t> examples shows the execution of four transactions (T1 to T4). The figure shows one approach that uses non-volatile last level cache (LLC). Each transaction is committed only when their data blocks are written to the non-volatile cache.</a:t>
            </a:r>
          </a:p>
          <a:p>
            <a:r>
              <a:rPr kumimoji="1" lang="en-US" altLang="zh-CN" baseline="0" dirty="0" smtClean="0"/>
              <a:t>Fortunately, this category of approaches is </a:t>
            </a:r>
            <a:r>
              <a:rPr lang="en-US" altLang="zh-CN" dirty="0" smtClean="0">
                <a:solidFill>
                  <a:srgbClr val="C0504D"/>
                </a:solidFill>
              </a:rPr>
              <a:t>complementary to our LOC approach</a:t>
            </a:r>
            <a:r>
              <a:rPr kumimoji="1" lang="en-US" altLang="zh-CN" dirty="0" smtClean="0">
                <a:solidFill>
                  <a:schemeClr val="tx1"/>
                </a:solidFill>
              </a:rPr>
              <a:t>.</a:t>
            </a:r>
          </a:p>
          <a:p>
            <a:endParaRPr kumimoji="1" lang="en-US" altLang="zh-CN" dirty="0" smtClean="0">
              <a:solidFill>
                <a:schemeClr val="tx1"/>
              </a:solidFill>
            </a:endParaRPr>
          </a:p>
          <a:p>
            <a:pPr marL="0" marR="0" lvl="1" indent="0" algn="l" defTabSz="457200" rtl="0" eaLnBrk="1" fontAlgn="auto" latinLnBrk="0" hangingPunct="1">
              <a:lnSpc>
                <a:spcPct val="100000"/>
              </a:lnSpc>
              <a:spcBef>
                <a:spcPts val="0"/>
              </a:spcBef>
              <a:spcAft>
                <a:spcPts val="0"/>
              </a:spcAft>
              <a:buClrTx/>
              <a:buSzTx/>
              <a:buFontTx/>
              <a:buNone/>
              <a:tabLst/>
              <a:defRPr/>
            </a:pPr>
            <a:r>
              <a:rPr kumimoji="1" lang="en-US" altLang="zh-CN" dirty="0" smtClean="0">
                <a:solidFill>
                  <a:schemeClr val="tx1"/>
                </a:solidFill>
              </a:rPr>
              <a:t>The</a:t>
            </a:r>
            <a:r>
              <a:rPr kumimoji="1" lang="en-US" altLang="zh-CN" baseline="0" dirty="0" smtClean="0">
                <a:solidFill>
                  <a:schemeClr val="tx1"/>
                </a:solidFill>
              </a:rPr>
              <a:t> second category of approaches is </a:t>
            </a:r>
            <a:r>
              <a:rPr lang="en-US" altLang="zh-CN" dirty="0" smtClean="0"/>
              <a:t>Allowing asynchronous commit of transactions. Approaches of this category Allow the execution of a later transaction without waiting for the persistence of previous transactions.</a:t>
            </a:r>
            <a:r>
              <a:rPr lang="en-US" altLang="zh-CN" baseline="0" dirty="0" smtClean="0"/>
              <a:t> The hardware keeps the ordering, and the software queries asynchronously.</a:t>
            </a:r>
          </a:p>
          <a:p>
            <a:pPr marL="0" marR="0" lvl="1" indent="0" algn="l" defTabSz="457200" rtl="0" eaLnBrk="1" fontAlgn="auto" latinLnBrk="0" hangingPunct="1">
              <a:lnSpc>
                <a:spcPct val="100000"/>
              </a:lnSpc>
              <a:spcBef>
                <a:spcPts val="0"/>
              </a:spcBef>
              <a:spcAft>
                <a:spcPts val="0"/>
              </a:spcAft>
              <a:buClrTx/>
              <a:buSzTx/>
              <a:buFontTx/>
              <a:buNone/>
              <a:tabLst/>
              <a:defRPr/>
            </a:pPr>
            <a:r>
              <a:rPr lang="en-US" altLang="zh-CN" baseline="0" dirty="0" smtClean="0"/>
              <a:t>As shown in the right figure, T1 is written to the cache. But when the program needs to write T2, T1 should be flushed to PM, because T1 has overlapping data block write (block A) with T2. After T2 is written to the CPU cache, T3 can also be written to the CPU cache without forcing T2 to PM. At this time, the program begin to execute T4, while the actual committed </a:t>
            </a:r>
            <a:r>
              <a:rPr lang="en-US" altLang="zh-CN" baseline="0" dirty="0" err="1" smtClean="0"/>
              <a:t>tx</a:t>
            </a:r>
            <a:r>
              <a:rPr lang="en-US" altLang="zh-CN" baseline="0" dirty="0" smtClean="0"/>
              <a:t> is T1. In this way, the commit is asynchronous.</a:t>
            </a:r>
          </a:p>
          <a:p>
            <a:pPr marL="0" marR="0" lvl="1" indent="0" algn="l" defTabSz="457200" rtl="0" eaLnBrk="1" fontAlgn="auto" latinLnBrk="0" hangingPunct="1">
              <a:lnSpc>
                <a:spcPct val="100000"/>
              </a:lnSpc>
              <a:spcBef>
                <a:spcPts val="0"/>
              </a:spcBef>
              <a:spcAft>
                <a:spcPts val="0"/>
              </a:spcAft>
              <a:buClrTx/>
              <a:buSzTx/>
              <a:buFontTx/>
              <a:buNone/>
              <a:tabLst/>
              <a:defRPr/>
            </a:pPr>
            <a:r>
              <a:rPr lang="en-US" altLang="zh-CN" baseline="0" dirty="0" smtClean="0"/>
              <a:t>However, the persistence ordering is still kept. Even though the execution order can be changed, the persistence order can not.</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altLang="zh-CN"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altLang="zh-CN" dirty="0" smtClean="0"/>
          </a:p>
          <a:p>
            <a:endParaRPr lang="en-US" altLang="zh-CN" dirty="0" smtClean="0">
              <a:solidFill>
                <a:srgbClr val="C0504D"/>
              </a:solidFill>
            </a:endParaRPr>
          </a:p>
        </p:txBody>
      </p:sp>
      <p:sp>
        <p:nvSpPr>
          <p:cNvPr id="4" name="幻灯片编号占位符 3"/>
          <p:cNvSpPr>
            <a:spLocks noGrp="1"/>
          </p:cNvSpPr>
          <p:nvPr>
            <p:ph type="sldNum" sz="quarter" idx="10"/>
          </p:nvPr>
        </p:nvSpPr>
        <p:spPr/>
        <p:txBody>
          <a:bodyPr/>
          <a:lstStyle/>
          <a:p>
            <a:fld id="{5E7BCDFD-CC8C-4A41-89EB-4939A3DFBC2F}" type="slidenum">
              <a:rPr kumimoji="1" lang="zh-CN" altLang="en-US" smtClean="0"/>
              <a:t>9</a:t>
            </a:fld>
            <a:endParaRPr kumimoji="1" lang="zh-CN" altLang="en-US"/>
          </a:p>
        </p:txBody>
      </p:sp>
    </p:spTree>
    <p:extLst>
      <p:ext uri="{BB962C8B-B14F-4D97-AF65-F5344CB8AC3E}">
        <p14:creationId xmlns:p14="http://schemas.microsoft.com/office/powerpoint/2010/main" val="3847390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chemeClr val="accent1"/>
                </a:solidFill>
              </a:defRPr>
            </a:lvl1pPr>
          </a:lstStyle>
          <a:p>
            <a:r>
              <a:rPr lang="zh-CN" altLang="en-US" smtClean="0"/>
              <a:t>单击此处编辑母版标题样式</a:t>
            </a:r>
            <a:endParaRPr lang="zh-CN" alt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dirty="0"/>
          </a:p>
        </p:txBody>
      </p:sp>
    </p:spTree>
    <p:extLst>
      <p:ext uri="{BB962C8B-B14F-4D97-AF65-F5344CB8AC3E}">
        <p14:creationId xmlns:p14="http://schemas.microsoft.com/office/powerpoint/2010/main" val="8493103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zh-CN" alt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Date Placeholder 3"/>
          <p:cNvSpPr>
            <a:spLocks noGrp="1"/>
          </p:cNvSpPr>
          <p:nvPr>
            <p:ph type="dt" sz="half" idx="10"/>
          </p:nvPr>
        </p:nvSpPr>
        <p:spPr/>
        <p:txBody>
          <a:bodyPr/>
          <a:lstStyle>
            <a:lvl1pPr>
              <a:defRPr sz="1600">
                <a:solidFill>
                  <a:schemeClr val="tx2">
                    <a:lumMod val="75000"/>
                  </a:schemeClr>
                </a:solidFill>
              </a:defRPr>
            </a:lvl1pPr>
          </a:lstStyle>
          <a:p>
            <a:endParaRPr lang="zh-CN" altLang="en-US"/>
          </a:p>
        </p:txBody>
      </p:sp>
      <p:sp>
        <p:nvSpPr>
          <p:cNvPr id="5" name="Footer Placeholder 4"/>
          <p:cNvSpPr>
            <a:spLocks noGrp="1"/>
          </p:cNvSpPr>
          <p:nvPr>
            <p:ph type="ftr" sz="quarter" idx="11"/>
          </p:nvPr>
        </p:nvSpPr>
        <p:spPr/>
        <p:txBody>
          <a:bodyPr/>
          <a:lstStyle>
            <a:lvl1pPr>
              <a:defRPr sz="1600">
                <a:solidFill>
                  <a:schemeClr val="tx2">
                    <a:lumMod val="75000"/>
                  </a:schemeClr>
                </a:solidFill>
              </a:defRPr>
            </a:lvl1pPr>
          </a:lstStyle>
          <a:p>
            <a:endParaRPr lang="zh-CN" altLang="en-US"/>
          </a:p>
        </p:txBody>
      </p:sp>
      <p:sp>
        <p:nvSpPr>
          <p:cNvPr id="6" name="Slide Number Placeholder 5"/>
          <p:cNvSpPr>
            <a:spLocks noGrp="1"/>
          </p:cNvSpPr>
          <p:nvPr>
            <p:ph type="sldNum" sz="quarter" idx="12"/>
          </p:nvPr>
        </p:nvSpPr>
        <p:spPr/>
        <p:txBody>
          <a:bodyPr/>
          <a:lstStyle>
            <a:lvl1pPr>
              <a:defRPr sz="1600">
                <a:solidFill>
                  <a:schemeClr val="tx2">
                    <a:lumMod val="75000"/>
                  </a:schemeClr>
                </a:solidFill>
              </a:defRPr>
            </a:lvl1pPr>
          </a:lstStyle>
          <a:p>
            <a:fld id="{C5FEB7EA-EE1E-4E9A-ABA8-C683F994B8C3}" type="slidenum">
              <a:rPr lang="zh-CN" altLang="en-US" smtClean="0"/>
              <a:t>‹#›</a:t>
            </a:fld>
            <a:endParaRPr lang="zh-CN" altLang="en-US"/>
          </a:p>
        </p:txBody>
      </p:sp>
    </p:spTree>
    <p:extLst>
      <p:ext uri="{BB962C8B-B14F-4D97-AF65-F5344CB8AC3E}">
        <p14:creationId xmlns:p14="http://schemas.microsoft.com/office/powerpoint/2010/main" val="12128624"/>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Date Placeholder 3"/>
          <p:cNvSpPr>
            <a:spLocks noGrp="1"/>
          </p:cNvSpPr>
          <p:nvPr>
            <p:ph type="dt" sz="half" idx="10"/>
          </p:nvPr>
        </p:nvSpPr>
        <p:spPr/>
        <p:txBody>
          <a:bodyPr/>
          <a:lstStyle>
            <a:lvl1pPr>
              <a:defRPr sz="1600">
                <a:solidFill>
                  <a:schemeClr val="tx2">
                    <a:lumMod val="75000"/>
                  </a:schemeClr>
                </a:solidFill>
              </a:defRPr>
            </a:lvl1pPr>
          </a:lstStyle>
          <a:p>
            <a:endParaRPr lang="zh-CN" altLang="en-US"/>
          </a:p>
        </p:txBody>
      </p:sp>
      <p:sp>
        <p:nvSpPr>
          <p:cNvPr id="5" name="Footer Placeholder 4"/>
          <p:cNvSpPr>
            <a:spLocks noGrp="1"/>
          </p:cNvSpPr>
          <p:nvPr>
            <p:ph type="ftr" sz="quarter" idx="11"/>
          </p:nvPr>
        </p:nvSpPr>
        <p:spPr/>
        <p:txBody>
          <a:bodyPr/>
          <a:lstStyle>
            <a:lvl1pPr>
              <a:defRPr sz="1600">
                <a:solidFill>
                  <a:schemeClr val="tx2">
                    <a:lumMod val="75000"/>
                  </a:schemeClr>
                </a:solidFill>
              </a:defRPr>
            </a:lvl1pPr>
          </a:lstStyle>
          <a:p>
            <a:endParaRPr lang="zh-CN" altLang="en-US"/>
          </a:p>
        </p:txBody>
      </p:sp>
      <p:sp>
        <p:nvSpPr>
          <p:cNvPr id="6" name="Slide Number Placeholder 5"/>
          <p:cNvSpPr>
            <a:spLocks noGrp="1"/>
          </p:cNvSpPr>
          <p:nvPr>
            <p:ph type="sldNum" sz="quarter" idx="12"/>
          </p:nvPr>
        </p:nvSpPr>
        <p:spPr/>
        <p:txBody>
          <a:bodyPr/>
          <a:lstStyle>
            <a:lvl1pPr>
              <a:defRPr sz="1600">
                <a:solidFill>
                  <a:schemeClr val="tx2">
                    <a:lumMod val="75000"/>
                  </a:schemeClr>
                </a:solidFill>
              </a:defRPr>
            </a:lvl1pPr>
          </a:lstStyle>
          <a:p>
            <a:fld id="{C5FEB7EA-EE1E-4E9A-ABA8-C683F994B8C3}" type="slidenum">
              <a:rPr lang="zh-CN" altLang="en-US" smtClean="0"/>
              <a:t>‹#›</a:t>
            </a:fld>
            <a:endParaRPr lang="zh-CN" altLang="en-US"/>
          </a:p>
        </p:txBody>
      </p:sp>
    </p:spTree>
    <p:extLst>
      <p:ext uri="{BB962C8B-B14F-4D97-AF65-F5344CB8AC3E}">
        <p14:creationId xmlns:p14="http://schemas.microsoft.com/office/powerpoint/2010/main" val="2189231625"/>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85720" y="316869"/>
            <a:ext cx="8429684" cy="673731"/>
          </a:xfrm>
        </p:spPr>
        <p:txBody>
          <a:bodyPr>
            <a:noAutofit/>
          </a:bodyPr>
          <a:lstStyle>
            <a:lvl1pPr algn="l">
              <a:defRPr sz="3600">
                <a:solidFill>
                  <a:schemeClr val="accent1"/>
                </a:solidFill>
                <a:latin typeface="+mj-lt"/>
              </a:defRPr>
            </a:lvl1pPr>
          </a:lstStyle>
          <a:p>
            <a:r>
              <a:rPr lang="zh-CN" altLang="en-US" smtClean="0"/>
              <a:t>单击此处编辑母版标题样式</a:t>
            </a:r>
            <a:endParaRPr lang="zh-CN" altLang="en-US" dirty="0"/>
          </a:p>
        </p:txBody>
      </p:sp>
      <p:sp>
        <p:nvSpPr>
          <p:cNvPr id="3" name="Content Placeholder 2"/>
          <p:cNvSpPr>
            <a:spLocks noGrp="1"/>
          </p:cNvSpPr>
          <p:nvPr>
            <p:ph idx="1"/>
          </p:nvPr>
        </p:nvSpPr>
        <p:spPr>
          <a:xfrm>
            <a:off x="304800" y="1143000"/>
            <a:ext cx="8382000" cy="49831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Date Placeholder 3"/>
          <p:cNvSpPr>
            <a:spLocks noGrp="1"/>
          </p:cNvSpPr>
          <p:nvPr>
            <p:ph type="dt" sz="half" idx="10"/>
          </p:nvPr>
        </p:nvSpPr>
        <p:spPr/>
        <p:txBody>
          <a:bodyPr/>
          <a:lstStyle>
            <a:lvl1pPr>
              <a:defRPr sz="1600">
                <a:solidFill>
                  <a:schemeClr val="tx2">
                    <a:lumMod val="75000"/>
                  </a:schemeClr>
                </a:solidFill>
              </a:defRPr>
            </a:lvl1pPr>
          </a:lstStyle>
          <a:p>
            <a:endParaRPr lang="zh-CN" altLang="en-US"/>
          </a:p>
        </p:txBody>
      </p:sp>
      <p:sp>
        <p:nvSpPr>
          <p:cNvPr id="5" name="Footer Placeholder 4"/>
          <p:cNvSpPr>
            <a:spLocks noGrp="1"/>
          </p:cNvSpPr>
          <p:nvPr>
            <p:ph type="ftr" sz="quarter" idx="11"/>
          </p:nvPr>
        </p:nvSpPr>
        <p:spPr/>
        <p:txBody>
          <a:bodyPr/>
          <a:lstStyle>
            <a:lvl1pPr>
              <a:defRPr sz="1600">
                <a:solidFill>
                  <a:schemeClr val="tx2">
                    <a:lumMod val="75000"/>
                  </a:schemeClr>
                </a:solidFill>
              </a:defRPr>
            </a:lvl1pPr>
          </a:lstStyle>
          <a:p>
            <a:endParaRPr lang="zh-CN" altLang="en-US"/>
          </a:p>
        </p:txBody>
      </p:sp>
      <p:sp>
        <p:nvSpPr>
          <p:cNvPr id="6" name="Slide Number Placeholder 5"/>
          <p:cNvSpPr>
            <a:spLocks noGrp="1"/>
          </p:cNvSpPr>
          <p:nvPr>
            <p:ph type="sldNum" sz="quarter" idx="12"/>
          </p:nvPr>
        </p:nvSpPr>
        <p:spPr/>
        <p:txBody>
          <a:bodyPr/>
          <a:lstStyle>
            <a:lvl1pPr>
              <a:defRPr sz="1600">
                <a:solidFill>
                  <a:schemeClr val="tx2">
                    <a:lumMod val="75000"/>
                  </a:schemeClr>
                </a:solidFill>
              </a:defRPr>
            </a:lvl1pPr>
          </a:lstStyle>
          <a:p>
            <a:fld id="{C5FEB7EA-EE1E-4E9A-ABA8-C683F994B8C3}" type="slidenum">
              <a:rPr lang="zh-CN" altLang="en-US" smtClean="0"/>
              <a:t>‹#›</a:t>
            </a:fld>
            <a:endParaRPr lang="zh-CN" altLang="en-US"/>
          </a:p>
        </p:txBody>
      </p:sp>
      <p:cxnSp>
        <p:nvCxnSpPr>
          <p:cNvPr id="8" name="Straight Connector 7"/>
          <p:cNvCxnSpPr/>
          <p:nvPr/>
        </p:nvCxnSpPr>
        <p:spPr>
          <a:xfrm>
            <a:off x="152400" y="990600"/>
            <a:ext cx="8839200" cy="0"/>
          </a:xfrm>
          <a:prstGeom prst="line">
            <a:avLst/>
          </a:prstGeom>
          <a:ln w="19050"/>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39134159"/>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Tree>
    <p:extLst>
      <p:ext uri="{BB962C8B-B14F-4D97-AF65-F5344CB8AC3E}">
        <p14:creationId xmlns:p14="http://schemas.microsoft.com/office/powerpoint/2010/main" val="1513620124"/>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zh-CN" altLang="en-US" smtClean="0"/>
              <a:t>单击此处编辑母版标题样式</a:t>
            </a:r>
            <a:endParaRPr lang="zh-CN" alt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Date Placeholder 4"/>
          <p:cNvSpPr>
            <a:spLocks noGrp="1"/>
          </p:cNvSpPr>
          <p:nvPr>
            <p:ph type="dt" sz="half" idx="10"/>
          </p:nvPr>
        </p:nvSpPr>
        <p:spPr/>
        <p:txBody>
          <a:bodyPr/>
          <a:lstStyle>
            <a:lvl1pPr>
              <a:defRPr sz="1600">
                <a:solidFill>
                  <a:schemeClr val="tx2">
                    <a:lumMod val="75000"/>
                  </a:schemeClr>
                </a:solidFill>
              </a:defRPr>
            </a:lvl1pPr>
          </a:lstStyle>
          <a:p>
            <a:endParaRPr lang="zh-CN" altLang="en-US"/>
          </a:p>
        </p:txBody>
      </p:sp>
      <p:sp>
        <p:nvSpPr>
          <p:cNvPr id="6" name="Footer Placeholder 5"/>
          <p:cNvSpPr>
            <a:spLocks noGrp="1"/>
          </p:cNvSpPr>
          <p:nvPr>
            <p:ph type="ftr" sz="quarter" idx="11"/>
          </p:nvPr>
        </p:nvSpPr>
        <p:spPr/>
        <p:txBody>
          <a:bodyPr/>
          <a:lstStyle>
            <a:lvl1pPr>
              <a:defRPr sz="1600">
                <a:solidFill>
                  <a:schemeClr val="tx2">
                    <a:lumMod val="75000"/>
                  </a:schemeClr>
                </a:solidFill>
              </a:defRPr>
            </a:lvl1pPr>
          </a:lstStyle>
          <a:p>
            <a:endParaRPr lang="zh-CN" altLang="en-US"/>
          </a:p>
        </p:txBody>
      </p:sp>
      <p:sp>
        <p:nvSpPr>
          <p:cNvPr id="7" name="Slide Number Placeholder 6"/>
          <p:cNvSpPr>
            <a:spLocks noGrp="1"/>
          </p:cNvSpPr>
          <p:nvPr>
            <p:ph type="sldNum" sz="quarter" idx="12"/>
          </p:nvPr>
        </p:nvSpPr>
        <p:spPr/>
        <p:txBody>
          <a:bodyPr/>
          <a:lstStyle>
            <a:lvl1pPr>
              <a:defRPr sz="1600">
                <a:solidFill>
                  <a:schemeClr val="tx2">
                    <a:lumMod val="75000"/>
                  </a:schemeClr>
                </a:solidFill>
              </a:defRPr>
            </a:lvl1pPr>
          </a:lstStyle>
          <a:p>
            <a:fld id="{C5FEB7EA-EE1E-4E9A-ABA8-C683F994B8C3}" type="slidenum">
              <a:rPr lang="zh-CN" altLang="en-US" smtClean="0"/>
              <a:t>‹#›</a:t>
            </a:fld>
            <a:endParaRPr lang="zh-CN" altLang="en-US"/>
          </a:p>
        </p:txBody>
      </p:sp>
    </p:spTree>
    <p:extLst>
      <p:ext uri="{BB962C8B-B14F-4D97-AF65-F5344CB8AC3E}">
        <p14:creationId xmlns:p14="http://schemas.microsoft.com/office/powerpoint/2010/main" val="323164719"/>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Date Placeholder 6"/>
          <p:cNvSpPr>
            <a:spLocks noGrp="1"/>
          </p:cNvSpPr>
          <p:nvPr>
            <p:ph type="dt" sz="half" idx="10"/>
          </p:nvPr>
        </p:nvSpPr>
        <p:spPr/>
        <p:txBody>
          <a:bodyPr/>
          <a:lstStyle>
            <a:lvl1pPr>
              <a:defRPr sz="1600">
                <a:solidFill>
                  <a:schemeClr val="tx2">
                    <a:lumMod val="75000"/>
                  </a:schemeClr>
                </a:solidFill>
              </a:defRPr>
            </a:lvl1pPr>
          </a:lstStyle>
          <a:p>
            <a:endParaRPr lang="zh-CN" altLang="en-US"/>
          </a:p>
        </p:txBody>
      </p:sp>
      <p:sp>
        <p:nvSpPr>
          <p:cNvPr id="8" name="Footer Placeholder 7"/>
          <p:cNvSpPr>
            <a:spLocks noGrp="1"/>
          </p:cNvSpPr>
          <p:nvPr>
            <p:ph type="ftr" sz="quarter" idx="11"/>
          </p:nvPr>
        </p:nvSpPr>
        <p:spPr/>
        <p:txBody>
          <a:bodyPr/>
          <a:lstStyle>
            <a:lvl1pPr>
              <a:defRPr sz="1600">
                <a:solidFill>
                  <a:schemeClr val="tx2">
                    <a:lumMod val="75000"/>
                  </a:schemeClr>
                </a:solidFill>
              </a:defRPr>
            </a:lvl1pPr>
          </a:lstStyle>
          <a:p>
            <a:endParaRPr lang="zh-CN" altLang="en-US"/>
          </a:p>
        </p:txBody>
      </p:sp>
      <p:sp>
        <p:nvSpPr>
          <p:cNvPr id="9" name="Slide Number Placeholder 8"/>
          <p:cNvSpPr>
            <a:spLocks noGrp="1"/>
          </p:cNvSpPr>
          <p:nvPr>
            <p:ph type="sldNum" sz="quarter" idx="12"/>
          </p:nvPr>
        </p:nvSpPr>
        <p:spPr/>
        <p:txBody>
          <a:bodyPr/>
          <a:lstStyle>
            <a:lvl1pPr>
              <a:defRPr sz="1600">
                <a:solidFill>
                  <a:schemeClr val="tx2">
                    <a:lumMod val="75000"/>
                  </a:schemeClr>
                </a:solidFill>
              </a:defRPr>
            </a:lvl1pPr>
          </a:lstStyle>
          <a:p>
            <a:fld id="{C5FEB7EA-EE1E-4E9A-ABA8-C683F994B8C3}" type="slidenum">
              <a:rPr lang="zh-CN" altLang="en-US" smtClean="0"/>
              <a:t>‹#›</a:t>
            </a:fld>
            <a:endParaRPr lang="zh-CN" altLang="en-US"/>
          </a:p>
        </p:txBody>
      </p:sp>
    </p:spTree>
    <p:extLst>
      <p:ext uri="{BB962C8B-B14F-4D97-AF65-F5344CB8AC3E}">
        <p14:creationId xmlns:p14="http://schemas.microsoft.com/office/powerpoint/2010/main" val="2013863089"/>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zh-CN" altLang="en-US"/>
          </a:p>
        </p:txBody>
      </p:sp>
      <p:sp>
        <p:nvSpPr>
          <p:cNvPr id="3" name="Date Placeholder 2"/>
          <p:cNvSpPr>
            <a:spLocks noGrp="1"/>
          </p:cNvSpPr>
          <p:nvPr>
            <p:ph type="dt" sz="half" idx="10"/>
          </p:nvPr>
        </p:nvSpPr>
        <p:spPr/>
        <p:txBody>
          <a:bodyPr/>
          <a:lstStyle>
            <a:lvl1pPr>
              <a:defRPr sz="1600">
                <a:solidFill>
                  <a:schemeClr val="tx2">
                    <a:lumMod val="75000"/>
                  </a:schemeClr>
                </a:solidFill>
              </a:defRPr>
            </a:lvl1pPr>
          </a:lstStyle>
          <a:p>
            <a:endParaRPr lang="zh-CN" altLang="en-US"/>
          </a:p>
        </p:txBody>
      </p:sp>
      <p:sp>
        <p:nvSpPr>
          <p:cNvPr id="4" name="Footer Placeholder 3"/>
          <p:cNvSpPr>
            <a:spLocks noGrp="1"/>
          </p:cNvSpPr>
          <p:nvPr>
            <p:ph type="ftr" sz="quarter" idx="11"/>
          </p:nvPr>
        </p:nvSpPr>
        <p:spPr/>
        <p:txBody>
          <a:bodyPr/>
          <a:lstStyle>
            <a:lvl1pPr>
              <a:defRPr sz="1600">
                <a:solidFill>
                  <a:schemeClr val="tx2">
                    <a:lumMod val="75000"/>
                  </a:schemeClr>
                </a:solidFill>
              </a:defRPr>
            </a:lvl1pPr>
          </a:lstStyle>
          <a:p>
            <a:endParaRPr lang="zh-CN" altLang="en-US"/>
          </a:p>
        </p:txBody>
      </p:sp>
      <p:sp>
        <p:nvSpPr>
          <p:cNvPr id="5" name="Slide Number Placeholder 4"/>
          <p:cNvSpPr>
            <a:spLocks noGrp="1"/>
          </p:cNvSpPr>
          <p:nvPr>
            <p:ph type="sldNum" sz="quarter" idx="12"/>
          </p:nvPr>
        </p:nvSpPr>
        <p:spPr/>
        <p:txBody>
          <a:bodyPr/>
          <a:lstStyle>
            <a:lvl1pPr>
              <a:defRPr sz="1600">
                <a:solidFill>
                  <a:schemeClr val="tx2">
                    <a:lumMod val="75000"/>
                  </a:schemeClr>
                </a:solidFill>
              </a:defRPr>
            </a:lvl1pPr>
          </a:lstStyle>
          <a:p>
            <a:fld id="{C5FEB7EA-EE1E-4E9A-ABA8-C683F994B8C3}" type="slidenum">
              <a:rPr lang="zh-CN" altLang="en-US" smtClean="0"/>
              <a:t>‹#›</a:t>
            </a:fld>
            <a:endParaRPr lang="zh-CN" altLang="en-US"/>
          </a:p>
        </p:txBody>
      </p:sp>
    </p:spTree>
    <p:extLst>
      <p:ext uri="{BB962C8B-B14F-4D97-AF65-F5344CB8AC3E}">
        <p14:creationId xmlns:p14="http://schemas.microsoft.com/office/powerpoint/2010/main" val="4184302390"/>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600">
                <a:solidFill>
                  <a:schemeClr val="tx2">
                    <a:lumMod val="75000"/>
                  </a:schemeClr>
                </a:solidFill>
              </a:defRPr>
            </a:lvl1pPr>
          </a:lstStyle>
          <a:p>
            <a:endParaRPr lang="zh-CN" altLang="en-US"/>
          </a:p>
        </p:txBody>
      </p:sp>
      <p:sp>
        <p:nvSpPr>
          <p:cNvPr id="3" name="Footer Placeholder 2"/>
          <p:cNvSpPr>
            <a:spLocks noGrp="1"/>
          </p:cNvSpPr>
          <p:nvPr>
            <p:ph type="ftr" sz="quarter" idx="11"/>
          </p:nvPr>
        </p:nvSpPr>
        <p:spPr/>
        <p:txBody>
          <a:bodyPr/>
          <a:lstStyle>
            <a:lvl1pPr>
              <a:defRPr sz="1600">
                <a:solidFill>
                  <a:schemeClr val="tx2">
                    <a:lumMod val="75000"/>
                  </a:schemeClr>
                </a:solidFill>
              </a:defRPr>
            </a:lvl1pPr>
          </a:lstStyle>
          <a:p>
            <a:endParaRPr lang="zh-CN" altLang="en-US"/>
          </a:p>
        </p:txBody>
      </p:sp>
      <p:sp>
        <p:nvSpPr>
          <p:cNvPr id="4" name="Slide Number Placeholder 3"/>
          <p:cNvSpPr>
            <a:spLocks noGrp="1"/>
          </p:cNvSpPr>
          <p:nvPr>
            <p:ph type="sldNum" sz="quarter" idx="12"/>
          </p:nvPr>
        </p:nvSpPr>
        <p:spPr/>
        <p:txBody>
          <a:bodyPr/>
          <a:lstStyle>
            <a:lvl1pPr>
              <a:defRPr sz="1600">
                <a:solidFill>
                  <a:schemeClr val="tx2">
                    <a:lumMod val="75000"/>
                  </a:schemeClr>
                </a:solidFill>
              </a:defRPr>
            </a:lvl1pPr>
          </a:lstStyle>
          <a:p>
            <a:fld id="{C5FEB7EA-EE1E-4E9A-ABA8-C683F994B8C3}" type="slidenum">
              <a:rPr lang="zh-CN" altLang="en-US" smtClean="0"/>
              <a:t>‹#›</a:t>
            </a:fld>
            <a:endParaRPr lang="zh-CN" altLang="en-US"/>
          </a:p>
        </p:txBody>
      </p:sp>
    </p:spTree>
    <p:extLst>
      <p:ext uri="{BB962C8B-B14F-4D97-AF65-F5344CB8AC3E}">
        <p14:creationId xmlns:p14="http://schemas.microsoft.com/office/powerpoint/2010/main" val="3166873518"/>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lvl1pPr>
              <a:defRPr sz="1600">
                <a:solidFill>
                  <a:schemeClr val="tx2">
                    <a:lumMod val="75000"/>
                  </a:schemeClr>
                </a:solidFill>
              </a:defRPr>
            </a:lvl1pPr>
          </a:lstStyle>
          <a:p>
            <a:endParaRPr lang="zh-CN" altLang="en-US"/>
          </a:p>
        </p:txBody>
      </p:sp>
      <p:sp>
        <p:nvSpPr>
          <p:cNvPr id="6" name="Footer Placeholder 5"/>
          <p:cNvSpPr>
            <a:spLocks noGrp="1"/>
          </p:cNvSpPr>
          <p:nvPr>
            <p:ph type="ftr" sz="quarter" idx="11"/>
          </p:nvPr>
        </p:nvSpPr>
        <p:spPr/>
        <p:txBody>
          <a:bodyPr/>
          <a:lstStyle>
            <a:lvl1pPr>
              <a:defRPr sz="1600">
                <a:solidFill>
                  <a:schemeClr val="tx2">
                    <a:lumMod val="75000"/>
                  </a:schemeClr>
                </a:solidFill>
              </a:defRPr>
            </a:lvl1pPr>
          </a:lstStyle>
          <a:p>
            <a:endParaRPr lang="zh-CN" altLang="en-US"/>
          </a:p>
        </p:txBody>
      </p:sp>
      <p:sp>
        <p:nvSpPr>
          <p:cNvPr id="7" name="Slide Number Placeholder 6"/>
          <p:cNvSpPr>
            <a:spLocks noGrp="1"/>
          </p:cNvSpPr>
          <p:nvPr>
            <p:ph type="sldNum" sz="quarter" idx="12"/>
          </p:nvPr>
        </p:nvSpPr>
        <p:spPr/>
        <p:txBody>
          <a:bodyPr/>
          <a:lstStyle>
            <a:lvl1pPr>
              <a:defRPr sz="1600">
                <a:solidFill>
                  <a:schemeClr val="tx2">
                    <a:lumMod val="75000"/>
                  </a:schemeClr>
                </a:solidFill>
              </a:defRPr>
            </a:lvl1pPr>
          </a:lstStyle>
          <a:p>
            <a:fld id="{C5FEB7EA-EE1E-4E9A-ABA8-C683F994B8C3}" type="slidenum">
              <a:rPr lang="zh-CN" altLang="en-US" smtClean="0"/>
              <a:t>‹#›</a:t>
            </a:fld>
            <a:endParaRPr lang="zh-CN" altLang="en-US"/>
          </a:p>
        </p:txBody>
      </p:sp>
    </p:spTree>
    <p:extLst>
      <p:ext uri="{BB962C8B-B14F-4D97-AF65-F5344CB8AC3E}">
        <p14:creationId xmlns:p14="http://schemas.microsoft.com/office/powerpoint/2010/main" val="310076265"/>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lvl1pPr>
              <a:defRPr sz="1600">
                <a:solidFill>
                  <a:schemeClr val="tx2">
                    <a:lumMod val="75000"/>
                  </a:schemeClr>
                </a:solidFill>
              </a:defRPr>
            </a:lvl1pPr>
          </a:lstStyle>
          <a:p>
            <a:endParaRPr lang="zh-CN" altLang="en-US"/>
          </a:p>
        </p:txBody>
      </p:sp>
      <p:sp>
        <p:nvSpPr>
          <p:cNvPr id="6" name="Footer Placeholder 5"/>
          <p:cNvSpPr>
            <a:spLocks noGrp="1"/>
          </p:cNvSpPr>
          <p:nvPr>
            <p:ph type="ftr" sz="quarter" idx="11"/>
          </p:nvPr>
        </p:nvSpPr>
        <p:spPr/>
        <p:txBody>
          <a:bodyPr/>
          <a:lstStyle>
            <a:lvl1pPr>
              <a:defRPr sz="1600">
                <a:solidFill>
                  <a:schemeClr val="tx2">
                    <a:lumMod val="75000"/>
                  </a:schemeClr>
                </a:solidFill>
              </a:defRPr>
            </a:lvl1pPr>
          </a:lstStyle>
          <a:p>
            <a:endParaRPr lang="zh-CN" altLang="en-US"/>
          </a:p>
        </p:txBody>
      </p:sp>
      <p:sp>
        <p:nvSpPr>
          <p:cNvPr id="7" name="Slide Number Placeholder 6"/>
          <p:cNvSpPr>
            <a:spLocks noGrp="1"/>
          </p:cNvSpPr>
          <p:nvPr>
            <p:ph type="sldNum" sz="quarter" idx="12"/>
          </p:nvPr>
        </p:nvSpPr>
        <p:spPr/>
        <p:txBody>
          <a:bodyPr/>
          <a:lstStyle>
            <a:lvl1pPr>
              <a:defRPr sz="1600">
                <a:solidFill>
                  <a:schemeClr val="tx2">
                    <a:lumMod val="75000"/>
                  </a:schemeClr>
                </a:solidFill>
              </a:defRPr>
            </a:lvl1pPr>
          </a:lstStyle>
          <a:p>
            <a:fld id="{C5FEB7EA-EE1E-4E9A-ABA8-C683F994B8C3}" type="slidenum">
              <a:rPr lang="zh-CN" altLang="en-US" smtClean="0"/>
              <a:t>‹#›</a:t>
            </a:fld>
            <a:endParaRPr lang="zh-CN" altLang="en-US"/>
          </a:p>
        </p:txBody>
      </p:sp>
    </p:spTree>
    <p:extLst>
      <p:ext uri="{BB962C8B-B14F-4D97-AF65-F5344CB8AC3E}">
        <p14:creationId xmlns:p14="http://schemas.microsoft.com/office/powerpoint/2010/main" val="405108143"/>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EB7EA-EE1E-4E9A-ABA8-C683F994B8C3}" type="slidenum">
              <a:rPr lang="zh-CN" altLang="en-US" smtClean="0"/>
              <a:t>‹#›</a:t>
            </a:fld>
            <a:endParaRPr lang="zh-CN" altLang="en-US"/>
          </a:p>
        </p:txBody>
      </p:sp>
    </p:spTree>
    <p:extLst>
      <p:ext uri="{BB962C8B-B14F-4D97-AF65-F5344CB8AC3E}">
        <p14:creationId xmlns:p14="http://schemas.microsoft.com/office/powerpoint/2010/main" val="671453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4.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5.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6.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285860"/>
            <a:ext cx="7772400" cy="1470025"/>
          </a:xfrm>
        </p:spPr>
        <p:txBody>
          <a:bodyPr/>
          <a:lstStyle/>
          <a:p>
            <a:r>
              <a:rPr lang="en-US" altLang="zh-CN" dirty="0" smtClean="0"/>
              <a:t>Loose-Ordering Consistency for Persistent Memory</a:t>
            </a:r>
            <a:endParaRPr lang="zh-CN" altLang="en-US" dirty="0"/>
          </a:p>
        </p:txBody>
      </p:sp>
      <p:sp>
        <p:nvSpPr>
          <p:cNvPr id="5" name="Subtitle 2"/>
          <p:cNvSpPr txBox="1">
            <a:spLocks/>
          </p:cNvSpPr>
          <p:nvPr/>
        </p:nvSpPr>
        <p:spPr>
          <a:xfrm>
            <a:off x="428596" y="3357562"/>
            <a:ext cx="5643602" cy="1285884"/>
          </a:xfrm>
          <a:prstGeom prst="rect">
            <a:avLst/>
          </a:prstGeom>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altLang="zh-CN" sz="3200" b="1" i="0" u="none" strike="noStrike" kern="1200" cap="none" spc="0" normalizeH="0" baseline="0" noProof="0" dirty="0" err="1" smtClean="0">
                <a:ln>
                  <a:noFill/>
                </a:ln>
                <a:solidFill>
                  <a:schemeClr val="tx1"/>
                </a:solidFill>
                <a:effectLst/>
                <a:uLnTx/>
                <a:uFillTx/>
                <a:latin typeface="+mn-lt"/>
                <a:ea typeface="+mn-ea"/>
                <a:cs typeface="+mn-cs"/>
              </a:rPr>
              <a:t>Youyou</a:t>
            </a:r>
            <a:r>
              <a:rPr kumimoji="0" lang="en-US" altLang="zh-CN" sz="3200" b="1" i="0" u="none" strike="noStrike" kern="1200" cap="none" spc="0" normalizeH="0" baseline="0" noProof="0" dirty="0" smtClean="0">
                <a:ln>
                  <a:noFill/>
                </a:ln>
                <a:solidFill>
                  <a:schemeClr val="tx1"/>
                </a:solidFill>
                <a:effectLst/>
                <a:uLnTx/>
                <a:uFillTx/>
                <a:latin typeface="+mn-lt"/>
                <a:ea typeface="+mn-ea"/>
                <a:cs typeface="+mn-cs"/>
              </a:rPr>
              <a:t> Lu</a:t>
            </a:r>
            <a:r>
              <a:rPr kumimoji="0" lang="en-US" altLang="zh-CN" sz="3200" b="1" i="0" u="none" strike="noStrike" kern="1200" cap="none" spc="0" normalizeH="0" baseline="30000" noProof="0" dirty="0" smtClean="0">
                <a:ln>
                  <a:noFill/>
                </a:ln>
                <a:solidFill>
                  <a:schemeClr val="tx1"/>
                </a:solidFill>
                <a:effectLst/>
                <a:uLnTx/>
                <a:uFillTx/>
                <a:latin typeface="+mn-lt"/>
                <a:ea typeface="+mn-ea"/>
                <a:cs typeface="+mn-cs"/>
              </a:rPr>
              <a:t>1</a:t>
            </a: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3200" b="0" i="0" u="none" strike="noStrike" kern="1200" cap="none" spc="0" normalizeH="0" baseline="0" noProof="0" dirty="0" err="1" smtClean="0">
                <a:ln>
                  <a:noFill/>
                </a:ln>
                <a:solidFill>
                  <a:schemeClr val="tx1"/>
                </a:solidFill>
                <a:effectLst/>
                <a:uLnTx/>
                <a:uFillTx/>
                <a:latin typeface="+mn-lt"/>
                <a:ea typeface="+mn-ea"/>
                <a:cs typeface="+mn-cs"/>
              </a:rPr>
              <a:t>Jiwu</a:t>
            </a: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 Shu</a:t>
            </a:r>
            <a:r>
              <a:rPr kumimoji="0" lang="en-US" altLang="zh-CN" sz="3200" b="0" i="0" u="none" strike="noStrike" kern="1200" cap="none" spc="0" normalizeH="0" baseline="30000" noProof="0" dirty="0" smtClean="0">
                <a:ln>
                  <a:noFill/>
                </a:ln>
                <a:solidFill>
                  <a:schemeClr val="tx1"/>
                </a:solidFill>
                <a:effectLst/>
                <a:uLnTx/>
                <a:uFillTx/>
                <a:latin typeface="+mn-lt"/>
                <a:ea typeface="+mn-ea"/>
                <a:cs typeface="+mn-cs"/>
              </a:rPr>
              <a:t>1</a:t>
            </a: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Long Sun</a:t>
            </a:r>
            <a:r>
              <a:rPr kumimoji="0" lang="en-US" altLang="zh-CN" sz="3200" b="0" i="0" u="none" strike="noStrike" kern="1200" cap="none" spc="0" normalizeH="0" baseline="30000" noProof="0" dirty="0" smtClean="0">
                <a:ln>
                  <a:noFill/>
                </a:ln>
                <a:solidFill>
                  <a:schemeClr val="tx1"/>
                </a:solidFill>
                <a:effectLst/>
                <a:uLnTx/>
                <a:uFillTx/>
                <a:latin typeface="+mn-lt"/>
                <a:ea typeface="+mn-ea"/>
                <a:cs typeface="+mn-cs"/>
              </a:rPr>
              <a:t>1</a:t>
            </a: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3200" b="0" i="0" u="none" strike="noStrike" kern="1200" cap="none" spc="0" normalizeH="0" baseline="0" noProof="0" dirty="0" err="1" smtClean="0">
                <a:ln>
                  <a:noFill/>
                </a:ln>
                <a:solidFill>
                  <a:schemeClr val="tx1"/>
                </a:solidFill>
                <a:effectLst/>
                <a:uLnTx/>
                <a:uFillTx/>
                <a:latin typeface="+mn-lt"/>
                <a:ea typeface="+mn-ea"/>
                <a:cs typeface="+mn-cs"/>
              </a:rPr>
              <a:t>Onur</a:t>
            </a: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 Mutlu</a:t>
            </a:r>
            <a:r>
              <a:rPr kumimoji="0" lang="en-US" altLang="zh-CN" sz="3200" b="0" i="0" u="none" strike="noStrike" kern="1200" cap="none" spc="0" normalizeH="0" baseline="30000" noProof="0" dirty="0" smtClean="0">
                <a:ln>
                  <a:noFill/>
                </a:ln>
                <a:solidFill>
                  <a:schemeClr val="tx1"/>
                </a:solidFill>
                <a:effectLst/>
                <a:uLnTx/>
                <a:uFillTx/>
                <a:latin typeface="+mn-lt"/>
                <a:ea typeface="+mn-ea"/>
                <a:cs typeface="+mn-cs"/>
              </a:rPr>
              <a:t>2</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ubtitle 2"/>
          <p:cNvSpPr txBox="1">
            <a:spLocks/>
          </p:cNvSpPr>
          <p:nvPr/>
        </p:nvSpPr>
        <p:spPr>
          <a:xfrm>
            <a:off x="785786" y="4786322"/>
            <a:ext cx="4929222" cy="1285860"/>
          </a:xfrm>
          <a:prstGeom prst="rect">
            <a:avLst/>
          </a:prstGeom>
        </p:spPr>
        <p:txBody>
          <a:bodyPr vert="horz" lIns="91440" tIns="45720" rIns="91440" bIns="45720" rtlCol="0">
            <a:normAutofit fontScale="925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sz="3200" b="0" i="0" u="none" strike="noStrike" kern="1200" cap="none" spc="0" normalizeH="0" baseline="30000" noProof="0" dirty="0" smtClean="0">
                <a:ln>
                  <a:noFill/>
                </a:ln>
                <a:effectLst/>
                <a:uLnTx/>
                <a:uFillTx/>
                <a:latin typeface="+mn-lt"/>
                <a:ea typeface="+mn-ea"/>
                <a:cs typeface="+mn-cs"/>
              </a:rPr>
              <a:t>1</a:t>
            </a:r>
            <a:r>
              <a:rPr kumimoji="0" lang="en-US" altLang="zh-CN" sz="3200" b="0" i="0" u="none" strike="noStrike" kern="1200" cap="none" spc="0" normalizeH="0" baseline="0" noProof="0" dirty="0" smtClean="0">
                <a:ln>
                  <a:noFill/>
                </a:ln>
                <a:effectLst/>
                <a:uLnTx/>
                <a:uFillTx/>
                <a:latin typeface="+mn-lt"/>
                <a:ea typeface="+mn-ea"/>
                <a:cs typeface="+mn-cs"/>
              </a:rPr>
              <a:t>Tsinghua University</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altLang="zh-CN" sz="3200" baseline="30000" dirty="0" smtClean="0"/>
              <a:t>2</a:t>
            </a:r>
            <a:r>
              <a:rPr lang="en-US" altLang="zh-CN" sz="3200" dirty="0" smtClean="0"/>
              <a:t>Carnegie Mellon University</a:t>
            </a:r>
            <a:endParaRPr kumimoji="0" lang="zh-CN" altLang="en-US" sz="3200" b="0" i="0" u="none" strike="noStrike" kern="1200" cap="none" spc="0" normalizeH="0" baseline="0" noProof="0" dirty="0">
              <a:ln>
                <a:noFill/>
              </a:ln>
              <a:effectLst/>
              <a:uLnTx/>
              <a:uFillTx/>
              <a:latin typeface="+mn-lt"/>
              <a:ea typeface="+mn-ea"/>
              <a:cs typeface="+mn-cs"/>
            </a:endParaRPr>
          </a:p>
        </p:txBody>
      </p:sp>
      <p:pic>
        <p:nvPicPr>
          <p:cNvPr id="7" name="Picture 2" descr="D:\NetDisk\Kuaipan-yeah\ProjectPapers\2012summer-CompressedUpdates\201301-presentation\tsinghu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72198" y="3268669"/>
            <a:ext cx="2106231" cy="205270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Burgundy_CMU_JPG_Logo.jpg"/>
          <p:cNvPicPr>
            <a:picLocks noChangeAspect="1"/>
          </p:cNvPicPr>
          <p:nvPr/>
        </p:nvPicPr>
        <p:blipFill>
          <a:blip r:embed="rId4"/>
          <a:srcRect/>
          <a:stretch>
            <a:fillRect/>
          </a:stretch>
        </p:blipFill>
        <p:spPr bwMode="auto">
          <a:xfrm>
            <a:off x="5857884" y="5340371"/>
            <a:ext cx="2819400" cy="101758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 19"/>
          <p:cNvGrpSpPr/>
          <p:nvPr/>
        </p:nvGrpSpPr>
        <p:grpSpPr>
          <a:xfrm>
            <a:off x="6012160" y="1268760"/>
            <a:ext cx="1982982" cy="972197"/>
            <a:chOff x="5895989" y="3068960"/>
            <a:chExt cx="1982982" cy="972197"/>
          </a:xfrm>
        </p:grpSpPr>
        <p:sp>
          <p:nvSpPr>
            <p:cNvPr id="21" name="圆角矩形 20"/>
            <p:cNvSpPr/>
            <p:nvPr/>
          </p:nvSpPr>
          <p:spPr>
            <a:xfrm>
              <a:off x="5895989" y="3645024"/>
              <a:ext cx="1982982" cy="396133"/>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sz="2000" b="1" dirty="0" smtClean="0">
                  <a:solidFill>
                    <a:schemeClr val="accent1"/>
                  </a:solidFill>
                </a:rPr>
                <a:t>LLC</a:t>
              </a:r>
              <a:endParaRPr lang="zh-CN" altLang="en-US" sz="2000" b="1" dirty="0">
                <a:solidFill>
                  <a:schemeClr val="accent1"/>
                </a:solidFill>
              </a:endParaRPr>
            </a:p>
          </p:txBody>
        </p:sp>
        <p:sp>
          <p:nvSpPr>
            <p:cNvPr id="22" name="圆角矩形 21"/>
            <p:cNvSpPr/>
            <p:nvPr/>
          </p:nvSpPr>
          <p:spPr>
            <a:xfrm>
              <a:off x="6175711" y="3321077"/>
              <a:ext cx="1423538" cy="396133"/>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sz="2000" b="1" dirty="0" smtClean="0">
                  <a:solidFill>
                    <a:schemeClr val="accent1"/>
                  </a:solidFill>
                </a:rPr>
                <a:t>L2</a:t>
              </a:r>
              <a:endParaRPr lang="zh-CN" altLang="en-US" sz="2000" b="1" dirty="0">
                <a:solidFill>
                  <a:schemeClr val="accent1"/>
                </a:solidFill>
              </a:endParaRPr>
            </a:p>
          </p:txBody>
        </p:sp>
        <p:sp>
          <p:nvSpPr>
            <p:cNvPr id="23" name="圆角矩形 22"/>
            <p:cNvSpPr/>
            <p:nvPr/>
          </p:nvSpPr>
          <p:spPr>
            <a:xfrm>
              <a:off x="6427739" y="3068960"/>
              <a:ext cx="919482" cy="324125"/>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lIns="0" tIns="0" rIns="0" bIns="0"/>
            <a:lstStyle/>
            <a:p>
              <a:pPr algn="ctr"/>
              <a:r>
                <a:rPr lang="en-US" altLang="zh-CN" sz="2000" b="1" dirty="0" smtClean="0">
                  <a:solidFill>
                    <a:schemeClr val="accent1"/>
                  </a:solidFill>
                </a:rPr>
                <a:t>L1</a:t>
              </a:r>
              <a:endParaRPr lang="zh-CN" altLang="en-US" sz="2000" b="1" dirty="0">
                <a:solidFill>
                  <a:schemeClr val="accent1"/>
                </a:solidFill>
              </a:endParaRPr>
            </a:p>
          </p:txBody>
        </p:sp>
      </p:grpSp>
      <p:sp>
        <p:nvSpPr>
          <p:cNvPr id="2" name="标题 1"/>
          <p:cNvSpPr>
            <a:spLocks noGrp="1"/>
          </p:cNvSpPr>
          <p:nvPr>
            <p:ph type="title"/>
          </p:nvPr>
        </p:nvSpPr>
        <p:spPr/>
        <p:txBody>
          <a:bodyPr/>
          <a:lstStyle/>
          <a:p>
            <a:r>
              <a:rPr kumimoji="1" lang="en-US" altLang="zh-CN" sz="3200" dirty="0" smtClean="0"/>
              <a:t>Our Solution: Key Ideas</a:t>
            </a:r>
            <a:endParaRPr kumimoji="1" lang="zh-CN" altLang="en-US" sz="3200" dirty="0"/>
          </a:p>
        </p:txBody>
      </p:sp>
      <p:sp>
        <p:nvSpPr>
          <p:cNvPr id="3" name="内容占位符 2"/>
          <p:cNvSpPr>
            <a:spLocks noGrp="1"/>
          </p:cNvSpPr>
          <p:nvPr>
            <p:ph idx="1"/>
          </p:nvPr>
        </p:nvSpPr>
        <p:spPr>
          <a:xfrm>
            <a:off x="-36512" y="1340768"/>
            <a:ext cx="6408712" cy="1061863"/>
          </a:xfrm>
        </p:spPr>
        <p:txBody>
          <a:bodyPr>
            <a:normAutofit/>
          </a:bodyPr>
          <a:lstStyle/>
          <a:p>
            <a:r>
              <a:rPr kumimoji="1" lang="en-US" altLang="zh-CN" dirty="0" smtClean="0"/>
              <a:t>Loose-Ordering Consistency (LOC)</a:t>
            </a:r>
          </a:p>
          <a:p>
            <a:pPr lvl="1"/>
            <a:r>
              <a:rPr kumimoji="1" lang="en-US" altLang="zh-CN" dirty="0" smtClean="0">
                <a:solidFill>
                  <a:srgbClr val="C0504D"/>
                </a:solidFill>
              </a:rPr>
              <a:t>Allow persistence reordering</a:t>
            </a:r>
          </a:p>
        </p:txBody>
      </p:sp>
      <p:sp>
        <p:nvSpPr>
          <p:cNvPr id="4" name="矩形 3"/>
          <p:cNvSpPr/>
          <p:nvPr/>
        </p:nvSpPr>
        <p:spPr>
          <a:xfrm>
            <a:off x="5508104" y="2534032"/>
            <a:ext cx="2963552" cy="822960"/>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t>Memory</a:t>
            </a:r>
          </a:p>
          <a:p>
            <a:pPr algn="ctr"/>
            <a:r>
              <a:rPr lang="en-US" altLang="zh-CN" dirty="0" smtClean="0"/>
              <a:t>(NVM)</a:t>
            </a:r>
            <a:endParaRPr lang="zh-CN" altLang="en-US" dirty="0"/>
          </a:p>
        </p:txBody>
      </p:sp>
      <p:cxnSp>
        <p:nvCxnSpPr>
          <p:cNvPr id="9" name="直线连接符 8"/>
          <p:cNvCxnSpPr/>
          <p:nvPr/>
        </p:nvCxnSpPr>
        <p:spPr>
          <a:xfrm>
            <a:off x="5436096" y="2420888"/>
            <a:ext cx="3024336"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0" name="罐形 9"/>
          <p:cNvSpPr/>
          <p:nvPr/>
        </p:nvSpPr>
        <p:spPr>
          <a:xfrm rot="5400000">
            <a:off x="6879121" y="617823"/>
            <a:ext cx="268272" cy="1138098"/>
          </a:xfrm>
          <a:prstGeom prst="can">
            <a:avLst/>
          </a:prstGeom>
          <a:solidFill>
            <a:schemeClr val="bg1"/>
          </a:solidFill>
          <a:ln>
            <a:prstDash val="dash"/>
          </a:ln>
        </p:spPr>
        <p:style>
          <a:lnRef idx="1">
            <a:schemeClr val="accent1"/>
          </a:lnRef>
          <a:fillRef idx="3">
            <a:schemeClr val="accent1"/>
          </a:fillRef>
          <a:effectRef idx="2">
            <a:schemeClr val="accent1"/>
          </a:effectRef>
          <a:fontRef idx="minor">
            <a:schemeClr val="lt1"/>
          </a:fontRef>
        </p:style>
        <p:txBody>
          <a:bodyPr lIns="0" tIns="0" rIns="0" bIns="0"/>
          <a:lstStyle/>
          <a:p>
            <a:pPr algn="ctr"/>
            <a:r>
              <a:rPr lang="en-US" altLang="zh-CN" sz="1600" dirty="0" smtClean="0">
                <a:solidFill>
                  <a:srgbClr val="FF0000"/>
                </a:solidFill>
              </a:rPr>
              <a:t>4</a:t>
            </a:r>
          </a:p>
          <a:p>
            <a:pPr algn="ctr"/>
            <a:r>
              <a:rPr lang="en-US" altLang="zh-CN" sz="1600" dirty="0" smtClean="0">
                <a:solidFill>
                  <a:srgbClr val="FF0000"/>
                </a:solidFill>
              </a:rPr>
              <a:t>3</a:t>
            </a:r>
          </a:p>
          <a:p>
            <a:pPr algn="ctr"/>
            <a:r>
              <a:rPr lang="en-US" altLang="zh-CN" sz="1600" dirty="0" smtClean="0">
                <a:solidFill>
                  <a:srgbClr val="FF0000"/>
                </a:solidFill>
              </a:rPr>
              <a:t>2</a:t>
            </a:r>
          </a:p>
          <a:p>
            <a:pPr algn="ctr"/>
            <a:r>
              <a:rPr lang="en-US" altLang="zh-CN" sz="1600" dirty="0">
                <a:solidFill>
                  <a:srgbClr val="FF0000"/>
                </a:solidFill>
              </a:rPr>
              <a:t>1</a:t>
            </a:r>
            <a:endParaRPr lang="zh-CN" altLang="en-US" sz="1600" dirty="0">
              <a:solidFill>
                <a:srgbClr val="FF0000"/>
              </a:solidFill>
            </a:endParaRPr>
          </a:p>
        </p:txBody>
      </p:sp>
      <p:sp>
        <p:nvSpPr>
          <p:cNvPr id="11" name="罐形 10"/>
          <p:cNvSpPr/>
          <p:nvPr/>
        </p:nvSpPr>
        <p:spPr>
          <a:xfrm rot="5400000">
            <a:off x="6951129" y="1841959"/>
            <a:ext cx="268272" cy="1138098"/>
          </a:xfrm>
          <a:prstGeom prst="can">
            <a:avLst/>
          </a:prstGeom>
          <a:solidFill>
            <a:schemeClr val="bg1"/>
          </a:solidFill>
          <a:ln>
            <a:prstDash val="dash"/>
          </a:ln>
        </p:spPr>
        <p:style>
          <a:lnRef idx="1">
            <a:schemeClr val="accent1"/>
          </a:lnRef>
          <a:fillRef idx="3">
            <a:schemeClr val="accent1"/>
          </a:fillRef>
          <a:effectRef idx="2">
            <a:schemeClr val="accent1"/>
          </a:effectRef>
          <a:fontRef idx="minor">
            <a:schemeClr val="lt1"/>
          </a:fontRef>
        </p:style>
        <p:txBody>
          <a:bodyPr lIns="0" tIns="0" rIns="0" bIns="0"/>
          <a:lstStyle/>
          <a:p>
            <a:pPr algn="ctr"/>
            <a:endParaRPr lang="en-US" altLang="zh-CN" sz="1600" dirty="0" smtClean="0">
              <a:solidFill>
                <a:srgbClr val="FF0000"/>
              </a:solidFill>
            </a:endParaRPr>
          </a:p>
          <a:p>
            <a:pPr algn="ctr"/>
            <a:r>
              <a:rPr lang="en-US" altLang="zh-CN" sz="1600" dirty="0" smtClean="0">
                <a:solidFill>
                  <a:srgbClr val="FF0000"/>
                </a:solidFill>
              </a:rPr>
              <a:t>3</a:t>
            </a:r>
          </a:p>
          <a:p>
            <a:pPr algn="ctr"/>
            <a:endParaRPr lang="en-US" altLang="zh-CN" sz="1600" dirty="0" smtClean="0">
              <a:solidFill>
                <a:srgbClr val="FF0000"/>
              </a:solidFill>
            </a:endParaRPr>
          </a:p>
          <a:p>
            <a:pPr algn="ctr"/>
            <a:r>
              <a:rPr lang="en-US" altLang="zh-CN" sz="1600" dirty="0">
                <a:solidFill>
                  <a:srgbClr val="FF0000"/>
                </a:solidFill>
              </a:rPr>
              <a:t>1</a:t>
            </a:r>
            <a:endParaRPr lang="zh-CN" altLang="en-US" sz="1600" dirty="0">
              <a:solidFill>
                <a:srgbClr val="FF0000"/>
              </a:solidFill>
            </a:endParaRPr>
          </a:p>
        </p:txBody>
      </p:sp>
      <p:sp>
        <p:nvSpPr>
          <p:cNvPr id="12" name="内容占位符 2"/>
          <p:cNvSpPr txBox="1">
            <a:spLocks/>
          </p:cNvSpPr>
          <p:nvPr/>
        </p:nvSpPr>
        <p:spPr>
          <a:xfrm>
            <a:off x="179512" y="2708920"/>
            <a:ext cx="8712968" cy="381642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kumimoji="1" lang="en-US" altLang="zh-CN" dirty="0" smtClean="0"/>
              <a:t>Eager Commit </a:t>
            </a:r>
          </a:p>
          <a:p>
            <a:pPr lvl="1"/>
            <a:r>
              <a:rPr kumimoji="1" lang="en-US" altLang="zh-CN" dirty="0" smtClean="0"/>
              <a:t>Remove </a:t>
            </a:r>
            <a:r>
              <a:rPr kumimoji="1" lang="en-US" altLang="zh-CN" dirty="0" smtClean="0">
                <a:solidFill>
                  <a:srgbClr val="C0504D"/>
                </a:solidFill>
              </a:rPr>
              <a:t>the intra-</a:t>
            </a:r>
            <a:r>
              <a:rPr kumimoji="1" lang="en-US" altLang="zh-CN" dirty="0" err="1" smtClean="0">
                <a:solidFill>
                  <a:srgbClr val="C0504D"/>
                </a:solidFill>
              </a:rPr>
              <a:t>tx</a:t>
            </a:r>
            <a:r>
              <a:rPr kumimoji="1" lang="en-US" altLang="zh-CN" dirty="0" smtClean="0">
                <a:solidFill>
                  <a:srgbClr val="C0504D"/>
                </a:solidFill>
              </a:rPr>
              <a:t> ordering</a:t>
            </a:r>
          </a:p>
          <a:p>
            <a:pPr lvl="2"/>
            <a:r>
              <a:rPr kumimoji="1" lang="en-US" altLang="zh-CN" dirty="0"/>
              <a:t>D</a:t>
            </a:r>
            <a:r>
              <a:rPr kumimoji="1" lang="en-US" altLang="zh-CN" dirty="0" smtClean="0"/>
              <a:t>elay the completeness check till recovery phase</a:t>
            </a:r>
          </a:p>
          <a:p>
            <a:pPr lvl="1"/>
            <a:r>
              <a:rPr kumimoji="1" lang="en-US" altLang="zh-CN" dirty="0"/>
              <a:t>R</a:t>
            </a:r>
            <a:r>
              <a:rPr kumimoji="1" lang="en-US" altLang="zh-CN" dirty="0" smtClean="0"/>
              <a:t>eorganize the memory log structure</a:t>
            </a:r>
          </a:p>
          <a:p>
            <a:r>
              <a:rPr kumimoji="1" lang="en-US" altLang="zh-CN" dirty="0" smtClean="0"/>
              <a:t>Speculative Persistence</a:t>
            </a:r>
          </a:p>
          <a:p>
            <a:pPr lvl="1"/>
            <a:r>
              <a:rPr kumimoji="1" lang="en-US" altLang="zh-CN" dirty="0" smtClean="0"/>
              <a:t>Relax </a:t>
            </a:r>
            <a:r>
              <a:rPr kumimoji="1" lang="en-US" altLang="zh-CN" dirty="0" smtClean="0">
                <a:solidFill>
                  <a:srgbClr val="C0504D"/>
                </a:solidFill>
              </a:rPr>
              <a:t>the inter-</a:t>
            </a:r>
            <a:r>
              <a:rPr kumimoji="1" lang="en-US" altLang="zh-CN" dirty="0" err="1" smtClean="0">
                <a:solidFill>
                  <a:srgbClr val="C0504D"/>
                </a:solidFill>
              </a:rPr>
              <a:t>tx</a:t>
            </a:r>
            <a:r>
              <a:rPr kumimoji="1" lang="en-US" altLang="zh-CN" dirty="0" smtClean="0">
                <a:solidFill>
                  <a:srgbClr val="C0504D"/>
                </a:solidFill>
              </a:rPr>
              <a:t> ordering</a:t>
            </a:r>
          </a:p>
          <a:p>
            <a:pPr lvl="2"/>
            <a:r>
              <a:rPr kumimoji="1" lang="en-US" altLang="zh-CN" dirty="0"/>
              <a:t>S</a:t>
            </a:r>
            <a:r>
              <a:rPr kumimoji="1" lang="en-US" altLang="zh-CN" dirty="0" smtClean="0"/>
              <a:t>peculatively persist transactions but make the commit order visible to programs in the program order</a:t>
            </a:r>
          </a:p>
          <a:p>
            <a:pPr lvl="1"/>
            <a:r>
              <a:rPr kumimoji="1" lang="en-US" altLang="zh-CN" dirty="0" smtClean="0"/>
              <a:t>Use cache versioning and </a:t>
            </a:r>
            <a:r>
              <a:rPr kumimoji="1" lang="en-US" altLang="zh-CN" dirty="0" err="1" smtClean="0"/>
              <a:t>Tx</a:t>
            </a:r>
            <a:r>
              <a:rPr kumimoji="1" lang="en-US" altLang="zh-CN" dirty="0" smtClean="0"/>
              <a:t> dependency tracking</a:t>
            </a:r>
          </a:p>
        </p:txBody>
      </p:sp>
      <p:sp>
        <p:nvSpPr>
          <p:cNvPr id="13" name="幻灯片编号占位符 12"/>
          <p:cNvSpPr>
            <a:spLocks noGrp="1"/>
          </p:cNvSpPr>
          <p:nvPr>
            <p:ph type="sldNum" sz="quarter" idx="12"/>
          </p:nvPr>
        </p:nvSpPr>
        <p:spPr/>
        <p:txBody>
          <a:bodyPr/>
          <a:lstStyle/>
          <a:p>
            <a:fld id="{C5FEB7EA-EE1E-4E9A-ABA8-C683F994B8C3}" type="slidenum">
              <a:rPr lang="zh-CN" altLang="en-US" smtClean="0"/>
              <a:t>10</a:t>
            </a:fld>
            <a:endParaRPr lang="zh-CN" altLang="en-US"/>
          </a:p>
        </p:txBody>
      </p:sp>
      <p:sp>
        <p:nvSpPr>
          <p:cNvPr id="14" name="圆角矩形 13"/>
          <p:cNvSpPr/>
          <p:nvPr/>
        </p:nvSpPr>
        <p:spPr>
          <a:xfrm>
            <a:off x="6804248" y="1340768"/>
            <a:ext cx="216024" cy="260335"/>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lIns="0" tIns="0" rIns="0" bIns="0"/>
          <a:lstStyle/>
          <a:p>
            <a:pPr algn="ctr"/>
            <a:r>
              <a:rPr lang="en-US" altLang="zh-CN" dirty="0" smtClean="0"/>
              <a:t>1</a:t>
            </a:r>
            <a:endParaRPr lang="zh-CN" altLang="en-US" dirty="0"/>
          </a:p>
        </p:txBody>
      </p:sp>
      <p:sp>
        <p:nvSpPr>
          <p:cNvPr id="15" name="圆角矩形 14"/>
          <p:cNvSpPr/>
          <p:nvPr/>
        </p:nvSpPr>
        <p:spPr>
          <a:xfrm>
            <a:off x="7164288" y="1340768"/>
            <a:ext cx="216024" cy="260335"/>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lIns="0" tIns="0" rIns="0" bIns="0"/>
          <a:lstStyle/>
          <a:p>
            <a:pPr algn="ctr"/>
            <a:r>
              <a:rPr lang="en-US" altLang="zh-CN" dirty="0" smtClean="0"/>
              <a:t>2</a:t>
            </a:r>
            <a:endParaRPr lang="zh-CN" altLang="en-US" dirty="0"/>
          </a:p>
        </p:txBody>
      </p:sp>
      <p:sp>
        <p:nvSpPr>
          <p:cNvPr id="16" name="圆角矩形 15"/>
          <p:cNvSpPr/>
          <p:nvPr/>
        </p:nvSpPr>
        <p:spPr>
          <a:xfrm>
            <a:off x="6516216" y="1368465"/>
            <a:ext cx="216024" cy="260335"/>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lIns="0" tIns="0" rIns="0" bIns="0"/>
          <a:lstStyle/>
          <a:p>
            <a:pPr algn="ctr"/>
            <a:r>
              <a:rPr lang="en-US" altLang="zh-CN" dirty="0" smtClean="0"/>
              <a:t>3</a:t>
            </a:r>
            <a:endParaRPr lang="zh-CN" altLang="en-US" dirty="0"/>
          </a:p>
        </p:txBody>
      </p:sp>
      <p:sp>
        <p:nvSpPr>
          <p:cNvPr id="17" name="圆角矩形 16"/>
          <p:cNvSpPr/>
          <p:nvPr/>
        </p:nvSpPr>
        <p:spPr>
          <a:xfrm>
            <a:off x="7380312" y="1628800"/>
            <a:ext cx="216024" cy="260335"/>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lIns="0" tIns="0" rIns="0" bIns="0"/>
          <a:lstStyle/>
          <a:p>
            <a:pPr algn="ctr"/>
            <a:r>
              <a:rPr lang="en-US" altLang="zh-CN" dirty="0" smtClean="0"/>
              <a:t>4</a:t>
            </a:r>
            <a:endParaRPr lang="zh-CN" altLang="en-US" dirty="0"/>
          </a:p>
        </p:txBody>
      </p:sp>
    </p:spTree>
    <p:extLst>
      <p:ext uri="{BB962C8B-B14F-4D97-AF65-F5344CB8AC3E}">
        <p14:creationId xmlns:p14="http://schemas.microsoft.com/office/powerpoint/2010/main" val="217820532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grpId="1"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 fill="hold" grpId="1"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grpId="1"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1" fill="hold" grpId="1"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500" fill="hold"/>
                                        <p:tgtEl>
                                          <p:spTgt spid="17"/>
                                        </p:tgtEl>
                                        <p:attrNameLst>
                                          <p:attrName>ppt_x</p:attrName>
                                        </p:attrNameLst>
                                      </p:cBhvr>
                                      <p:tavLst>
                                        <p:tav tm="0">
                                          <p:val>
                                            <p:strVal val="#ppt_x"/>
                                          </p:val>
                                        </p:tav>
                                        <p:tav tm="100000">
                                          <p:val>
                                            <p:strVal val="#ppt_x"/>
                                          </p:val>
                                        </p:tav>
                                      </p:tavLst>
                                    </p:anim>
                                    <p:anim calcmode="lin" valueType="num">
                                      <p:cBhvr additive="base">
                                        <p:cTn id="34"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2" nodeType="clickEffect">
                                  <p:stCondLst>
                                    <p:cond delay="0"/>
                                  </p:stCondLst>
                                  <p:childTnLst>
                                    <p:animMotion origin="layout" path="M 0 0 C 0 0.01273 0 0.02546 0 0.03841 C 0 0.05253 0 0.06687 0 0.08122 C 0 0.115 0 0.14878 0 0.18279 " pathEditMode="relative" ptsTypes="fffA">
                                      <p:cBhvr>
                                        <p:cTn id="38" dur="2000" fill="hold"/>
                                        <p:tgtEl>
                                          <p:spTgt spid="14"/>
                                        </p:tgtEl>
                                        <p:attrNameLst>
                                          <p:attrName>ppt_x</p:attrName>
                                          <p:attrName>ppt_y</p:attrName>
                                        </p:attrNameLst>
                                      </p:cBhvr>
                                    </p:animMotion>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grpId="2" nodeType="clickEffect">
                                  <p:stCondLst>
                                    <p:cond delay="0"/>
                                  </p:stCondLst>
                                  <p:childTnLst>
                                    <p:animMotion origin="layout" path="M 0 0 C 0.00208 0.02754 0.00174 0.01481 0.00174 0.03841 C 0.00174 0.05253 0.00174 0.06687 0.00174 0.08122 C 0.00174 0.11268 0.00174 0.14438 0.00174 0.17608 " pathEditMode="relative" ptsTypes="fffA">
                                      <p:cBhvr>
                                        <p:cTn id="42" dur="2000" fill="hold"/>
                                        <p:tgtEl>
                                          <p:spTgt spid="16"/>
                                        </p:tgtEl>
                                        <p:attrNameLst>
                                          <p:attrName>ppt_x</p:attrName>
                                          <p:attrName>ppt_y</p:attrName>
                                        </p:attrNameLst>
                                      </p:cBhvr>
                                    </p:animMotion>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2">
                                            <p:txEl>
                                              <p:pRg st="0" end="0"/>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2">
                                            <p:txEl>
                                              <p:pRg st="1" end="1"/>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2">
                                            <p:txEl>
                                              <p:pRg st="5" end="5"/>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14" grpId="1" animBg="1"/>
      <p:bldP spid="14" grpId="2" animBg="1"/>
      <p:bldP spid="15" grpId="1" animBg="1"/>
      <p:bldP spid="16" grpId="1" animBg="1"/>
      <p:bldP spid="16" grpId="2" animBg="1"/>
      <p:bldP spid="1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smtClean="0">
                <a:solidFill>
                  <a:srgbClr val="A6A6A6"/>
                </a:solidFill>
              </a:rPr>
              <a:t>Introduction and Background</a:t>
            </a:r>
          </a:p>
          <a:p>
            <a:r>
              <a:rPr lang="en-US" altLang="zh-CN" dirty="0" smtClean="0">
                <a:solidFill>
                  <a:srgbClr val="A6A6A6"/>
                </a:solidFill>
              </a:rPr>
              <a:t>Existing Approaches</a:t>
            </a:r>
          </a:p>
          <a:p>
            <a:r>
              <a:rPr lang="en-US" altLang="zh-CN" dirty="0" smtClean="0"/>
              <a:t>Our Approach: Loose-Ordering Consistency</a:t>
            </a:r>
          </a:p>
          <a:p>
            <a:pPr lvl="1"/>
            <a:r>
              <a:rPr lang="en-US" altLang="zh-CN" dirty="0" smtClean="0"/>
              <a:t>Eager Commit</a:t>
            </a:r>
          </a:p>
          <a:p>
            <a:pPr lvl="1"/>
            <a:r>
              <a:rPr lang="en-US" altLang="zh-CN" dirty="0" smtClean="0"/>
              <a:t>Speculative Persistence</a:t>
            </a:r>
          </a:p>
          <a:p>
            <a:r>
              <a:rPr lang="en-US" altLang="zh-CN" dirty="0" smtClean="0">
                <a:solidFill>
                  <a:srgbClr val="A6A6A6"/>
                </a:solidFill>
              </a:rPr>
              <a:t>Evaluation</a:t>
            </a:r>
          </a:p>
          <a:p>
            <a:r>
              <a:rPr lang="en-US" altLang="zh-CN" dirty="0" smtClean="0">
                <a:solidFill>
                  <a:srgbClr val="A6A6A6"/>
                </a:solidFill>
              </a:rPr>
              <a:t>Conclusion</a:t>
            </a:r>
            <a:endParaRPr lang="zh-CN" altLang="en-US" dirty="0">
              <a:solidFill>
                <a:srgbClr val="A6A6A6"/>
              </a:solidFill>
            </a:endParaRPr>
          </a:p>
        </p:txBody>
      </p:sp>
      <p:sp>
        <p:nvSpPr>
          <p:cNvPr id="4" name="幻灯片编号占位符 3"/>
          <p:cNvSpPr>
            <a:spLocks noGrp="1"/>
          </p:cNvSpPr>
          <p:nvPr>
            <p:ph type="sldNum" sz="quarter" idx="12"/>
          </p:nvPr>
        </p:nvSpPr>
        <p:spPr/>
        <p:txBody>
          <a:bodyPr/>
          <a:lstStyle/>
          <a:p>
            <a:fld id="{C5FEB7EA-EE1E-4E9A-ABA8-C683F994B8C3}" type="slidenum">
              <a:rPr lang="zh-CN" altLang="en-US" smtClean="0"/>
              <a:t>11</a:t>
            </a:fld>
            <a:endParaRPr lang="zh-CN" altLang="en-US"/>
          </a:p>
        </p:txBody>
      </p:sp>
    </p:spTree>
    <p:extLst>
      <p:ext uri="{BB962C8B-B14F-4D97-AF65-F5344CB8AC3E}">
        <p14:creationId xmlns:p14="http://schemas.microsoft.com/office/powerpoint/2010/main" val="11275980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LOC Key Idea 1 – Eager Commit  </a:t>
            </a:r>
            <a:endParaRPr kumimoji="1" lang="zh-CN" altLang="en-US" dirty="0"/>
          </a:p>
        </p:txBody>
      </p:sp>
      <p:sp>
        <p:nvSpPr>
          <p:cNvPr id="3" name="内容占位符 2"/>
          <p:cNvSpPr>
            <a:spLocks noGrp="1"/>
          </p:cNvSpPr>
          <p:nvPr>
            <p:ph idx="1"/>
          </p:nvPr>
        </p:nvSpPr>
        <p:spPr>
          <a:xfrm>
            <a:off x="323528" y="4293096"/>
            <a:ext cx="8382000" cy="1656184"/>
          </a:xfrm>
        </p:spPr>
        <p:txBody>
          <a:bodyPr>
            <a:normAutofit/>
          </a:bodyPr>
          <a:lstStyle/>
          <a:p>
            <a:r>
              <a:rPr kumimoji="1" lang="en-US" altLang="zh-CN" dirty="0" smtClean="0"/>
              <a:t>Goal: Remove the intra-</a:t>
            </a:r>
            <a:r>
              <a:rPr kumimoji="1" lang="en-US" altLang="zh-CN" dirty="0" err="1" smtClean="0"/>
              <a:t>tx</a:t>
            </a:r>
            <a:r>
              <a:rPr kumimoji="1" lang="en-US" altLang="zh-CN" dirty="0" smtClean="0"/>
              <a:t> ordering</a:t>
            </a:r>
          </a:p>
          <a:p>
            <a:r>
              <a:rPr kumimoji="1" lang="en-US" altLang="zh-CN" dirty="0" smtClean="0"/>
              <a:t>Eager Commit: A new commit protocol without commit records</a:t>
            </a:r>
          </a:p>
          <a:p>
            <a:endParaRPr kumimoji="1" lang="en-US" altLang="zh-CN" dirty="0" smtClean="0"/>
          </a:p>
        </p:txBody>
      </p:sp>
      <p:sp>
        <p:nvSpPr>
          <p:cNvPr id="4" name="内容占位符 2"/>
          <p:cNvSpPr txBox="1">
            <a:spLocks/>
          </p:cNvSpPr>
          <p:nvPr/>
        </p:nvSpPr>
        <p:spPr>
          <a:xfrm>
            <a:off x="467544" y="1556792"/>
            <a:ext cx="5256584" cy="2232248"/>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kumimoji="1" lang="en-US" altLang="zh-CN" dirty="0" smtClean="0"/>
              <a:t>Step 1. Log Write</a:t>
            </a:r>
          </a:p>
          <a:p>
            <a:endParaRPr kumimoji="1" lang="en-US" altLang="zh-CN" sz="1400" dirty="0" smtClean="0"/>
          </a:p>
          <a:p>
            <a:r>
              <a:rPr kumimoji="1" lang="en-US" altLang="zh-CN" dirty="0" smtClean="0"/>
              <a:t>Step 2. Commit Record Write</a:t>
            </a:r>
          </a:p>
          <a:p>
            <a:endParaRPr kumimoji="1" lang="en-US" altLang="zh-CN" sz="1300" dirty="0" smtClean="0"/>
          </a:p>
          <a:p>
            <a:r>
              <a:rPr kumimoji="1" lang="en-US" altLang="zh-CN" dirty="0" smtClean="0">
                <a:solidFill>
                  <a:schemeClr val="bg1">
                    <a:lumMod val="65000"/>
                  </a:schemeClr>
                </a:solidFill>
              </a:rPr>
              <a:t>Step 3. In-place Write</a:t>
            </a:r>
          </a:p>
          <a:p>
            <a:endParaRPr kumimoji="1" lang="en-US" altLang="zh-CN" sz="1500" dirty="0" smtClean="0">
              <a:solidFill>
                <a:schemeClr val="bg1">
                  <a:lumMod val="65000"/>
                </a:schemeClr>
              </a:solidFill>
            </a:endParaRPr>
          </a:p>
          <a:p>
            <a:r>
              <a:rPr kumimoji="1" lang="en-US" altLang="zh-CN" dirty="0" smtClean="0">
                <a:solidFill>
                  <a:schemeClr val="bg1">
                    <a:lumMod val="65000"/>
                  </a:schemeClr>
                </a:solidFill>
              </a:rPr>
              <a:t>Step 4. Log Truncation</a:t>
            </a:r>
            <a:endParaRPr kumimoji="1" lang="zh-CN" altLang="en-US" dirty="0">
              <a:solidFill>
                <a:schemeClr val="bg1">
                  <a:lumMod val="65000"/>
                </a:schemeClr>
              </a:solidFill>
            </a:endParaRPr>
          </a:p>
        </p:txBody>
      </p:sp>
      <p:sp>
        <p:nvSpPr>
          <p:cNvPr id="5" name="文本框 4"/>
          <p:cNvSpPr txBox="1"/>
          <p:nvPr/>
        </p:nvSpPr>
        <p:spPr>
          <a:xfrm>
            <a:off x="5796136" y="1628800"/>
            <a:ext cx="2808312" cy="461665"/>
          </a:xfrm>
          <a:prstGeom prst="rect">
            <a:avLst/>
          </a:prstGeom>
          <a:noFill/>
        </p:spPr>
        <p:txBody>
          <a:bodyPr wrap="square" rtlCol="0">
            <a:spAutoFit/>
          </a:bodyPr>
          <a:lstStyle/>
          <a:p>
            <a:r>
              <a:rPr kumimoji="1" lang="en-US" altLang="zh-CN" sz="2400" dirty="0" smtClean="0">
                <a:solidFill>
                  <a:schemeClr val="accent2"/>
                </a:solidFill>
              </a:rPr>
              <a:t>Intra-</a:t>
            </a:r>
            <a:r>
              <a:rPr kumimoji="1" lang="en-US" altLang="zh-CN" sz="2400" dirty="0" err="1" smtClean="0">
                <a:solidFill>
                  <a:schemeClr val="accent2"/>
                </a:solidFill>
              </a:rPr>
              <a:t>tx</a:t>
            </a:r>
            <a:r>
              <a:rPr kumimoji="1" lang="en-US" altLang="zh-CN" sz="2400" dirty="0" smtClean="0">
                <a:solidFill>
                  <a:schemeClr val="accent2"/>
                </a:solidFill>
              </a:rPr>
              <a:t> Ordering</a:t>
            </a:r>
            <a:endParaRPr kumimoji="1" lang="zh-CN" altLang="en-US" sz="2400" dirty="0">
              <a:solidFill>
                <a:schemeClr val="accent2"/>
              </a:solidFill>
            </a:endParaRPr>
          </a:p>
        </p:txBody>
      </p:sp>
      <p:sp>
        <p:nvSpPr>
          <p:cNvPr id="6" name="文本框 5"/>
          <p:cNvSpPr txBox="1"/>
          <p:nvPr/>
        </p:nvSpPr>
        <p:spPr>
          <a:xfrm>
            <a:off x="5724128" y="2996952"/>
            <a:ext cx="2808312" cy="461665"/>
          </a:xfrm>
          <a:prstGeom prst="rect">
            <a:avLst/>
          </a:prstGeom>
          <a:noFill/>
        </p:spPr>
        <p:txBody>
          <a:bodyPr wrap="square" rtlCol="0">
            <a:spAutoFit/>
          </a:bodyPr>
          <a:lstStyle/>
          <a:p>
            <a:r>
              <a:rPr kumimoji="1" lang="en-US" altLang="zh-CN" sz="2400" dirty="0" smtClean="0">
                <a:solidFill>
                  <a:schemeClr val="accent2"/>
                </a:solidFill>
              </a:rPr>
              <a:t>Inter-</a:t>
            </a:r>
            <a:r>
              <a:rPr kumimoji="1" lang="en-US" altLang="zh-CN" sz="2400" dirty="0" err="1" smtClean="0">
                <a:solidFill>
                  <a:schemeClr val="accent2"/>
                </a:solidFill>
              </a:rPr>
              <a:t>tx</a:t>
            </a:r>
            <a:r>
              <a:rPr kumimoji="1" lang="en-US" altLang="zh-CN" sz="2400" dirty="0" smtClean="0">
                <a:solidFill>
                  <a:schemeClr val="accent2"/>
                </a:solidFill>
              </a:rPr>
              <a:t> Ordering</a:t>
            </a:r>
            <a:endParaRPr kumimoji="1" lang="zh-CN" altLang="en-US" sz="2400" dirty="0">
              <a:solidFill>
                <a:schemeClr val="accent2"/>
              </a:solidFill>
            </a:endParaRPr>
          </a:p>
        </p:txBody>
      </p:sp>
      <p:sp>
        <p:nvSpPr>
          <p:cNvPr id="7" name="文本框 6"/>
          <p:cNvSpPr txBox="1"/>
          <p:nvPr/>
        </p:nvSpPr>
        <p:spPr>
          <a:xfrm>
            <a:off x="5868144" y="2329716"/>
            <a:ext cx="2376264" cy="461665"/>
          </a:xfrm>
          <a:prstGeom prst="rect">
            <a:avLst/>
          </a:prstGeom>
          <a:noFill/>
        </p:spPr>
        <p:txBody>
          <a:bodyPr wrap="square" rtlCol="0">
            <a:spAutoFit/>
          </a:bodyPr>
          <a:lstStyle/>
          <a:p>
            <a:r>
              <a:rPr kumimoji="1" lang="en-US" altLang="zh-CN" sz="2400" dirty="0" smtClean="0">
                <a:solidFill>
                  <a:srgbClr val="C0504D"/>
                </a:solidFill>
              </a:rPr>
              <a:t>Program </a:t>
            </a:r>
            <a:r>
              <a:rPr kumimoji="1" lang="en-US" altLang="zh-CN" sz="2400" dirty="0" err="1" smtClean="0">
                <a:solidFill>
                  <a:srgbClr val="C0504D"/>
                </a:solidFill>
              </a:rPr>
              <a:t>Ack</a:t>
            </a:r>
            <a:endParaRPr kumimoji="1" lang="zh-CN" altLang="en-US" sz="2400" dirty="0">
              <a:solidFill>
                <a:srgbClr val="C0504D"/>
              </a:solidFill>
            </a:endParaRPr>
          </a:p>
        </p:txBody>
      </p:sp>
      <p:cxnSp>
        <p:nvCxnSpPr>
          <p:cNvPr id="8" name="直线连接符 7"/>
          <p:cNvCxnSpPr>
            <a:stCxn id="4" idx="1"/>
            <a:endCxn id="4" idx="3"/>
          </p:cNvCxnSpPr>
          <p:nvPr/>
        </p:nvCxnSpPr>
        <p:spPr>
          <a:xfrm>
            <a:off x="467544" y="2672916"/>
            <a:ext cx="5256584"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9" name="直线箭头连接符 8"/>
          <p:cNvCxnSpPr/>
          <p:nvPr/>
        </p:nvCxnSpPr>
        <p:spPr>
          <a:xfrm flipH="1">
            <a:off x="3707904" y="1916832"/>
            <a:ext cx="2088232" cy="14401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0" name="直线箭头连接符 9"/>
          <p:cNvCxnSpPr>
            <a:stCxn id="6" idx="1"/>
          </p:cNvCxnSpPr>
          <p:nvPr/>
        </p:nvCxnSpPr>
        <p:spPr>
          <a:xfrm flipH="1" flipV="1">
            <a:off x="3707904" y="2708921"/>
            <a:ext cx="2016224" cy="51886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3" name="直线连接符 12"/>
          <p:cNvCxnSpPr/>
          <p:nvPr/>
        </p:nvCxnSpPr>
        <p:spPr>
          <a:xfrm>
            <a:off x="755576" y="2348880"/>
            <a:ext cx="4680520" cy="0"/>
          </a:xfrm>
          <a:prstGeom prst="line">
            <a:avLst/>
          </a:prstGeom>
          <a:ln w="76200" cmpd="sng">
            <a:solidFill>
              <a:srgbClr val="000090"/>
            </a:solidFill>
          </a:ln>
        </p:spPr>
        <p:style>
          <a:lnRef idx="2">
            <a:schemeClr val="accent1"/>
          </a:lnRef>
          <a:fillRef idx="0">
            <a:schemeClr val="accent1"/>
          </a:fillRef>
          <a:effectRef idx="1">
            <a:schemeClr val="accent1"/>
          </a:effectRef>
          <a:fontRef idx="minor">
            <a:schemeClr val="tx1"/>
          </a:fontRef>
        </p:style>
      </p:cxnSp>
      <p:cxnSp>
        <p:nvCxnSpPr>
          <p:cNvPr id="15" name="直线连接符 14"/>
          <p:cNvCxnSpPr>
            <a:stCxn id="5" idx="1"/>
            <a:endCxn id="5" idx="3"/>
          </p:cNvCxnSpPr>
          <p:nvPr/>
        </p:nvCxnSpPr>
        <p:spPr>
          <a:xfrm>
            <a:off x="5796136" y="1859633"/>
            <a:ext cx="2808312" cy="0"/>
          </a:xfrm>
          <a:prstGeom prst="line">
            <a:avLst/>
          </a:prstGeom>
          <a:ln w="76200" cmpd="sng">
            <a:solidFill>
              <a:srgbClr val="000090"/>
            </a:solidFill>
          </a:ln>
        </p:spPr>
        <p:style>
          <a:lnRef idx="2">
            <a:schemeClr val="accent1"/>
          </a:lnRef>
          <a:fillRef idx="0">
            <a:schemeClr val="accent1"/>
          </a:fillRef>
          <a:effectRef idx="1">
            <a:schemeClr val="accent1"/>
          </a:effectRef>
          <a:fontRef idx="minor">
            <a:schemeClr val="tx1"/>
          </a:fontRef>
        </p:style>
      </p:cxnSp>
      <p:sp>
        <p:nvSpPr>
          <p:cNvPr id="16" name="幻灯片编号占位符 15"/>
          <p:cNvSpPr>
            <a:spLocks noGrp="1"/>
          </p:cNvSpPr>
          <p:nvPr>
            <p:ph type="sldNum" sz="quarter" idx="12"/>
          </p:nvPr>
        </p:nvSpPr>
        <p:spPr/>
        <p:txBody>
          <a:bodyPr/>
          <a:lstStyle/>
          <a:p>
            <a:fld id="{C5FEB7EA-EE1E-4E9A-ABA8-C683F994B8C3}" type="slidenum">
              <a:rPr lang="zh-CN" altLang="en-US" smtClean="0"/>
              <a:t>12</a:t>
            </a:fld>
            <a:endParaRPr lang="zh-CN" altLang="en-US"/>
          </a:p>
        </p:txBody>
      </p:sp>
    </p:spTree>
    <p:extLst>
      <p:ext uri="{BB962C8B-B14F-4D97-AF65-F5344CB8AC3E}">
        <p14:creationId xmlns:p14="http://schemas.microsoft.com/office/powerpoint/2010/main" val="281567379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ppt_y</p:attrName>
                                        </p:attrNameLst>
                                      </p:cBhvr>
                                      <p:tavLst>
                                        <p:tav tm="0">
                                          <p:val>
                                            <p:strVal val="#ppt_y+#ppt_h*1.125000"/>
                                          </p:val>
                                        </p:tav>
                                        <p:tav tm="100000">
                                          <p:val>
                                            <p:strVal val="#ppt_y"/>
                                          </p:val>
                                        </p:tav>
                                      </p:tavLst>
                                    </p:anim>
                                    <p:animEffect transition="in" filter="wipe(up)">
                                      <p:cBhvr>
                                        <p:cTn id="8" dur="500"/>
                                        <p:tgtEl>
                                          <p:spTgt spid="15"/>
                                        </p:tgtEl>
                                      </p:cBhvr>
                                    </p:animEffect>
                                  </p:childTnLst>
                                </p:cTn>
                              </p:par>
                              <p:par>
                                <p:cTn id="9" presetID="12" presetClass="entr" presetSubtype="4"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p:tgtEl>
                                          <p:spTgt spid="13"/>
                                        </p:tgtEl>
                                        <p:attrNameLst>
                                          <p:attrName>ppt_y</p:attrName>
                                        </p:attrNameLst>
                                      </p:cBhvr>
                                      <p:tavLst>
                                        <p:tav tm="0">
                                          <p:val>
                                            <p:strVal val="#ppt_y+#ppt_h*1.125000"/>
                                          </p:val>
                                        </p:tav>
                                        <p:tav tm="100000">
                                          <p:val>
                                            <p:strVal val="#ppt_y"/>
                                          </p:val>
                                        </p:tav>
                                      </p:tavLst>
                                    </p:anim>
                                    <p:animEffect transition="in" filter="wipe(up)">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Eager Commit</a:t>
            </a:r>
            <a:endParaRPr kumimoji="1" lang="zh-CN" altLang="en-US" dirty="0"/>
          </a:p>
        </p:txBody>
      </p:sp>
      <p:sp>
        <p:nvSpPr>
          <p:cNvPr id="3" name="内容占位符 2"/>
          <p:cNvSpPr>
            <a:spLocks noGrp="1"/>
          </p:cNvSpPr>
          <p:nvPr>
            <p:ph idx="1"/>
          </p:nvPr>
        </p:nvSpPr>
        <p:spPr>
          <a:xfrm>
            <a:off x="35496" y="998984"/>
            <a:ext cx="9036496" cy="2790056"/>
          </a:xfrm>
        </p:spPr>
        <p:txBody>
          <a:bodyPr>
            <a:normAutofit/>
          </a:bodyPr>
          <a:lstStyle/>
          <a:p>
            <a:r>
              <a:rPr kumimoji="1" lang="en-US" altLang="zh-CN" dirty="0" smtClean="0"/>
              <a:t>Commit Protocol</a:t>
            </a:r>
          </a:p>
          <a:p>
            <a:pPr lvl="1"/>
            <a:r>
              <a:rPr kumimoji="1" lang="en-US" altLang="zh-CN" dirty="0" smtClean="0"/>
              <a:t>Commit record: Check the completeness of log writes</a:t>
            </a:r>
            <a:endParaRPr kumimoji="1" lang="en-US" altLang="zh-CN" dirty="0"/>
          </a:p>
          <a:p>
            <a:r>
              <a:rPr kumimoji="1" lang="en-US" altLang="zh-CN" dirty="0" smtClean="0"/>
              <a:t>Eager Commit </a:t>
            </a:r>
          </a:p>
          <a:p>
            <a:pPr lvl="1"/>
            <a:r>
              <a:rPr kumimoji="1" lang="en-US" altLang="zh-CN" dirty="0" smtClean="0"/>
              <a:t>Reorganize the memory log structure for </a:t>
            </a:r>
            <a:r>
              <a:rPr kumimoji="1" lang="en-US" altLang="zh-CN" dirty="0">
                <a:solidFill>
                  <a:srgbClr val="0000FF"/>
                </a:solidFill>
              </a:rPr>
              <a:t>d</a:t>
            </a:r>
            <a:r>
              <a:rPr kumimoji="1" lang="en-US" altLang="zh-CN" dirty="0" smtClean="0">
                <a:solidFill>
                  <a:srgbClr val="0000FF"/>
                </a:solidFill>
              </a:rPr>
              <a:t>elayed check</a:t>
            </a:r>
          </a:p>
          <a:p>
            <a:pPr lvl="2"/>
            <a:r>
              <a:rPr kumimoji="1" lang="en-US" altLang="zh-CN" dirty="0"/>
              <a:t>R</a:t>
            </a:r>
            <a:r>
              <a:rPr kumimoji="1" lang="en-US" altLang="zh-CN" dirty="0" smtClean="0"/>
              <a:t>emove the commit record and the intra-</a:t>
            </a:r>
            <a:r>
              <a:rPr kumimoji="1" lang="en-US" altLang="zh-CN" dirty="0" err="1" smtClean="0"/>
              <a:t>tx</a:t>
            </a:r>
            <a:r>
              <a:rPr kumimoji="1" lang="en-US" altLang="zh-CN" dirty="0" smtClean="0"/>
              <a:t> ordering</a:t>
            </a:r>
          </a:p>
          <a:p>
            <a:pPr lvl="1"/>
            <a:r>
              <a:rPr kumimoji="1" lang="en-US" altLang="zh-CN" dirty="0" smtClean="0"/>
              <a:t>Use count-based commit protocol: &lt;</a:t>
            </a:r>
            <a:r>
              <a:rPr kumimoji="1" lang="en-US" altLang="zh-CN" dirty="0" err="1" smtClean="0"/>
              <a:t>TxID</a:t>
            </a:r>
            <a:r>
              <a:rPr kumimoji="1" lang="en-US" altLang="zh-CN" dirty="0" smtClean="0"/>
              <a:t>, </a:t>
            </a:r>
            <a:r>
              <a:rPr kumimoji="1" lang="en-US" altLang="zh-CN" dirty="0" err="1" smtClean="0"/>
              <a:t>TxCnt</a:t>
            </a:r>
            <a:r>
              <a:rPr kumimoji="1" lang="en-US" altLang="zh-CN" dirty="0" smtClean="0"/>
              <a:t>&gt;</a:t>
            </a:r>
            <a:endParaRPr kumimoji="1" lang="zh-CN" altLang="en-US" dirty="0"/>
          </a:p>
        </p:txBody>
      </p:sp>
      <p:pic>
        <p:nvPicPr>
          <p:cNvPr id="4" name="内容占位符 3" descr="logformat-i.eps"/>
          <p:cNvPicPr>
            <a:picLocks noChangeAspect="1"/>
          </p:cNvPicPr>
          <p:nvPr/>
        </p:nvPicPr>
        <p:blipFill rotWithShape="1">
          <a:blip r:embed="rId3">
            <a:extLst>
              <a:ext uri="{28A0092B-C50C-407E-A947-70E740481C1C}">
                <a14:useLocalDpi xmlns:a14="http://schemas.microsoft.com/office/drawing/2010/main" val="0"/>
              </a:ext>
            </a:extLst>
          </a:blip>
          <a:srcRect t="-1062" b="-403"/>
          <a:stretch/>
        </p:blipFill>
        <p:spPr>
          <a:xfrm>
            <a:off x="304800" y="3907700"/>
            <a:ext cx="8382000" cy="2761660"/>
          </a:xfrm>
          <a:prstGeom prst="rect">
            <a:avLst/>
          </a:prstGeom>
        </p:spPr>
      </p:pic>
      <p:sp>
        <p:nvSpPr>
          <p:cNvPr id="5" name="幻灯片编号占位符 4"/>
          <p:cNvSpPr>
            <a:spLocks noGrp="1"/>
          </p:cNvSpPr>
          <p:nvPr>
            <p:ph type="sldNum" sz="quarter" idx="12"/>
          </p:nvPr>
        </p:nvSpPr>
        <p:spPr/>
        <p:txBody>
          <a:bodyPr/>
          <a:lstStyle/>
          <a:p>
            <a:fld id="{C5FEB7EA-EE1E-4E9A-ABA8-C683F994B8C3}" type="slidenum">
              <a:rPr lang="zh-CN" altLang="en-US" smtClean="0"/>
              <a:t>13</a:t>
            </a:fld>
            <a:endParaRPr lang="zh-CN" altLang="en-US"/>
          </a:p>
        </p:txBody>
      </p:sp>
      <p:sp>
        <p:nvSpPr>
          <p:cNvPr id="6" name="矩形 5"/>
          <p:cNvSpPr/>
          <p:nvPr/>
        </p:nvSpPr>
        <p:spPr>
          <a:xfrm>
            <a:off x="179512" y="5157192"/>
            <a:ext cx="8352928" cy="432048"/>
          </a:xfrm>
          <a:prstGeom prst="rect">
            <a:avLst/>
          </a:prstGeom>
          <a:noFill/>
          <a:ln w="57150" cmpd="sng">
            <a:solidFill>
              <a:srgbClr val="000090"/>
            </a:solidFill>
            <a:prstDash val="soli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solidFill>
                <a:srgbClr val="000090"/>
              </a:solidFill>
            </a:endParaRPr>
          </a:p>
        </p:txBody>
      </p:sp>
      <p:sp>
        <p:nvSpPr>
          <p:cNvPr id="7" name="矩形 6"/>
          <p:cNvSpPr/>
          <p:nvPr/>
        </p:nvSpPr>
        <p:spPr>
          <a:xfrm>
            <a:off x="179512" y="5805264"/>
            <a:ext cx="8352928" cy="432048"/>
          </a:xfrm>
          <a:prstGeom prst="rect">
            <a:avLst/>
          </a:prstGeom>
          <a:noFill/>
          <a:ln w="57150" cmpd="sng">
            <a:solidFill>
              <a:srgbClr val="000090"/>
            </a:solidFill>
            <a:prstDash val="soli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solidFill>
                <a:srgbClr val="000090"/>
              </a:solidFill>
            </a:endParaRPr>
          </a:p>
        </p:txBody>
      </p:sp>
      <p:sp>
        <p:nvSpPr>
          <p:cNvPr id="8" name="矩形 7"/>
          <p:cNvSpPr/>
          <p:nvPr/>
        </p:nvSpPr>
        <p:spPr>
          <a:xfrm>
            <a:off x="1835696" y="3861048"/>
            <a:ext cx="1584176" cy="432048"/>
          </a:xfrm>
          <a:prstGeom prst="rect">
            <a:avLst/>
          </a:prstGeom>
          <a:noFill/>
          <a:ln w="57150" cmpd="sng">
            <a:solidFill>
              <a:srgbClr val="C0504D"/>
            </a:solidFill>
            <a:prstDash val="soli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solidFill>
                <a:srgbClr val="FF0000"/>
              </a:solidFill>
            </a:endParaRPr>
          </a:p>
        </p:txBody>
      </p:sp>
      <p:cxnSp>
        <p:nvCxnSpPr>
          <p:cNvPr id="10" name="直线箭头连接符 9"/>
          <p:cNvCxnSpPr/>
          <p:nvPr/>
        </p:nvCxnSpPr>
        <p:spPr>
          <a:xfrm flipH="1">
            <a:off x="899592" y="4797152"/>
            <a:ext cx="864096" cy="432048"/>
          </a:xfrm>
          <a:prstGeom prst="straightConnector1">
            <a:avLst/>
          </a:prstGeom>
          <a:ln w="57150" cmpd="sng">
            <a:tailEnd type="arrow"/>
          </a:ln>
        </p:spPr>
        <p:style>
          <a:lnRef idx="2">
            <a:schemeClr val="accent2"/>
          </a:lnRef>
          <a:fillRef idx="0">
            <a:schemeClr val="accent2"/>
          </a:fillRef>
          <a:effectRef idx="1">
            <a:schemeClr val="accent2"/>
          </a:effectRef>
          <a:fontRef idx="minor">
            <a:schemeClr val="tx1"/>
          </a:fontRef>
        </p:style>
      </p:cxnSp>
      <p:cxnSp>
        <p:nvCxnSpPr>
          <p:cNvPr id="11" name="直线箭头连接符 10"/>
          <p:cNvCxnSpPr/>
          <p:nvPr/>
        </p:nvCxnSpPr>
        <p:spPr>
          <a:xfrm flipH="1">
            <a:off x="1979712" y="4797152"/>
            <a:ext cx="864096" cy="432048"/>
          </a:xfrm>
          <a:prstGeom prst="straightConnector1">
            <a:avLst/>
          </a:prstGeom>
          <a:ln w="57150" cmpd="sng">
            <a:tailEnd type="arrow"/>
          </a:ln>
        </p:spPr>
        <p:style>
          <a:lnRef idx="2">
            <a:schemeClr val="accent2"/>
          </a:lnRef>
          <a:fillRef idx="0">
            <a:schemeClr val="accent2"/>
          </a:fillRef>
          <a:effectRef idx="1">
            <a:schemeClr val="accent2"/>
          </a:effectRef>
          <a:fontRef idx="minor">
            <a:schemeClr val="tx1"/>
          </a:fontRef>
        </p:style>
      </p:cxnSp>
      <p:cxnSp>
        <p:nvCxnSpPr>
          <p:cNvPr id="12" name="直线箭头连接符 11"/>
          <p:cNvCxnSpPr/>
          <p:nvPr/>
        </p:nvCxnSpPr>
        <p:spPr>
          <a:xfrm flipH="1">
            <a:off x="2843808" y="4869160"/>
            <a:ext cx="864096" cy="432048"/>
          </a:xfrm>
          <a:prstGeom prst="straightConnector1">
            <a:avLst/>
          </a:prstGeom>
          <a:ln w="57150" cmpd="sng">
            <a:tailEnd type="arrow"/>
          </a:ln>
        </p:spPr>
        <p:style>
          <a:lnRef idx="2">
            <a:schemeClr val="accent2"/>
          </a:lnRef>
          <a:fillRef idx="0">
            <a:schemeClr val="accent2"/>
          </a:fillRef>
          <a:effectRef idx="1">
            <a:schemeClr val="accent2"/>
          </a:effectRef>
          <a:fontRef idx="minor">
            <a:schemeClr val="tx1"/>
          </a:fontRef>
        </p:style>
      </p:cxnSp>
      <p:cxnSp>
        <p:nvCxnSpPr>
          <p:cNvPr id="13" name="直线箭头连接符 12"/>
          <p:cNvCxnSpPr/>
          <p:nvPr/>
        </p:nvCxnSpPr>
        <p:spPr>
          <a:xfrm flipH="1">
            <a:off x="3923928" y="4869160"/>
            <a:ext cx="864096" cy="432048"/>
          </a:xfrm>
          <a:prstGeom prst="straightConnector1">
            <a:avLst/>
          </a:prstGeom>
          <a:ln w="57150" cmpd="sng">
            <a:tailEnd type="arrow"/>
          </a:ln>
        </p:spPr>
        <p:style>
          <a:lnRef idx="2">
            <a:schemeClr val="accent2"/>
          </a:lnRef>
          <a:fillRef idx="0">
            <a:schemeClr val="accent2"/>
          </a:fillRef>
          <a:effectRef idx="1">
            <a:schemeClr val="accent2"/>
          </a:effectRef>
          <a:fontRef idx="minor">
            <a:schemeClr val="tx1"/>
          </a:fontRef>
        </p:style>
      </p:cxnSp>
      <p:cxnSp>
        <p:nvCxnSpPr>
          <p:cNvPr id="14" name="直线箭头连接符 13"/>
          <p:cNvCxnSpPr/>
          <p:nvPr/>
        </p:nvCxnSpPr>
        <p:spPr>
          <a:xfrm flipH="1">
            <a:off x="4860032" y="4869160"/>
            <a:ext cx="864096" cy="432048"/>
          </a:xfrm>
          <a:prstGeom prst="straightConnector1">
            <a:avLst/>
          </a:prstGeom>
          <a:ln w="57150" cmpd="sng">
            <a:tailEnd type="arrow"/>
          </a:ln>
        </p:spPr>
        <p:style>
          <a:lnRef idx="2">
            <a:schemeClr val="accent2"/>
          </a:lnRef>
          <a:fillRef idx="0">
            <a:schemeClr val="accent2"/>
          </a:fillRef>
          <a:effectRef idx="1">
            <a:schemeClr val="accent2"/>
          </a:effectRef>
          <a:fontRef idx="minor">
            <a:schemeClr val="tx1"/>
          </a:fontRef>
        </p:style>
      </p:cxnSp>
      <p:cxnSp>
        <p:nvCxnSpPr>
          <p:cNvPr id="15" name="直线箭头连接符 14"/>
          <p:cNvCxnSpPr/>
          <p:nvPr/>
        </p:nvCxnSpPr>
        <p:spPr>
          <a:xfrm flipH="1">
            <a:off x="5940152" y="4869160"/>
            <a:ext cx="864096" cy="432048"/>
          </a:xfrm>
          <a:prstGeom prst="straightConnector1">
            <a:avLst/>
          </a:prstGeom>
          <a:ln w="57150" cmpd="sng">
            <a:tailEnd type="arrow"/>
          </a:ln>
        </p:spPr>
        <p:style>
          <a:lnRef idx="2">
            <a:schemeClr val="accent2"/>
          </a:lnRef>
          <a:fillRef idx="0">
            <a:schemeClr val="accent2"/>
          </a:fillRef>
          <a:effectRef idx="1">
            <a:schemeClr val="accent2"/>
          </a:effectRef>
          <a:fontRef idx="minor">
            <a:schemeClr val="tx1"/>
          </a:fontRef>
        </p:style>
      </p:cxnSp>
      <p:cxnSp>
        <p:nvCxnSpPr>
          <p:cNvPr id="16" name="直线箭头连接符 15"/>
          <p:cNvCxnSpPr/>
          <p:nvPr/>
        </p:nvCxnSpPr>
        <p:spPr>
          <a:xfrm flipH="1">
            <a:off x="6876256" y="4869160"/>
            <a:ext cx="864096" cy="432048"/>
          </a:xfrm>
          <a:prstGeom prst="straightConnector1">
            <a:avLst/>
          </a:prstGeom>
          <a:ln w="57150" cmpd="sng">
            <a:tailEnd type="arrow"/>
          </a:ln>
        </p:spPr>
        <p:style>
          <a:lnRef idx="2">
            <a:schemeClr val="accent2"/>
          </a:lnRef>
          <a:fillRef idx="0">
            <a:schemeClr val="accent2"/>
          </a:fillRef>
          <a:effectRef idx="1">
            <a:schemeClr val="accent2"/>
          </a:effectRef>
          <a:fontRef idx="minor">
            <a:schemeClr val="tx1"/>
          </a:fontRef>
        </p:style>
      </p:cxnSp>
      <p:sp>
        <p:nvSpPr>
          <p:cNvPr id="9" name="矩形 8"/>
          <p:cNvSpPr/>
          <p:nvPr/>
        </p:nvSpPr>
        <p:spPr>
          <a:xfrm>
            <a:off x="179512" y="4437112"/>
            <a:ext cx="8352928" cy="576064"/>
          </a:xfrm>
          <a:prstGeom prst="rect">
            <a:avLst/>
          </a:prstGeom>
          <a:solidFill>
            <a:schemeClr val="bg1"/>
          </a:solidFill>
          <a:ln>
            <a:solidFill>
              <a:schemeClr val="bg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solidFill>
                <a:srgbClr val="FF0000"/>
              </a:solidFill>
            </a:endParaRPr>
          </a:p>
        </p:txBody>
      </p:sp>
      <p:sp>
        <p:nvSpPr>
          <p:cNvPr id="17" name="矩形 16"/>
          <p:cNvSpPr/>
          <p:nvPr/>
        </p:nvSpPr>
        <p:spPr>
          <a:xfrm>
            <a:off x="331912" y="3861048"/>
            <a:ext cx="4888160" cy="576064"/>
          </a:xfrm>
          <a:prstGeom prst="rect">
            <a:avLst/>
          </a:prstGeom>
          <a:solidFill>
            <a:schemeClr val="bg1"/>
          </a:solidFill>
          <a:ln>
            <a:solidFill>
              <a:schemeClr val="bg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solidFill>
                <a:srgbClr val="FF0000"/>
              </a:solidFill>
            </a:endParaRPr>
          </a:p>
        </p:txBody>
      </p:sp>
    </p:spTree>
    <p:extLst>
      <p:ext uri="{BB962C8B-B14F-4D97-AF65-F5344CB8AC3E}">
        <p14:creationId xmlns:p14="http://schemas.microsoft.com/office/powerpoint/2010/main" val="9437777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par>
                                <p:cTn id="32" presetID="3" presetClass="entr" presetSubtype="10"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par>
                                <p:cTn id="35" presetID="3" presetClass="entr" presetSubtype="10"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par>
                                <p:cTn id="38" presetID="3" presetClass="entr" presetSubtype="10" fill="hold"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linds(horizontal)">
                                      <p:cBhvr>
                                        <p:cTn id="40" dur="500"/>
                                        <p:tgtEl>
                                          <p:spTgt spid="13"/>
                                        </p:tgtEl>
                                      </p:cBhvr>
                                    </p:animEffect>
                                  </p:childTnLst>
                                </p:cTn>
                              </p:par>
                              <p:par>
                                <p:cTn id="41" presetID="3" presetClass="entr" presetSubtype="10"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blinds(horizontal)">
                                      <p:cBhvr>
                                        <p:cTn id="43" dur="500"/>
                                        <p:tgtEl>
                                          <p:spTgt spid="14"/>
                                        </p:tgtEl>
                                      </p:cBhvr>
                                    </p:animEffect>
                                  </p:childTnLst>
                                </p:cTn>
                              </p:par>
                              <p:par>
                                <p:cTn id="44" presetID="3" presetClass="entr" presetSubtype="10" fill="hold"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blinds(horizontal)">
                                      <p:cBhvr>
                                        <p:cTn id="46" dur="500"/>
                                        <p:tgtEl>
                                          <p:spTgt spid="15"/>
                                        </p:tgtEl>
                                      </p:cBhvr>
                                    </p:animEffect>
                                  </p:childTnLst>
                                </p:cTn>
                              </p:par>
                              <p:par>
                                <p:cTn id="47" presetID="3" presetClass="entr" presetSubtype="10" fill="hold"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blinds(horizontal)">
                                      <p:cBhvr>
                                        <p:cTn id="49" dur="500"/>
                                        <p:tgtEl>
                                          <p:spTgt spid="16"/>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0" nodeType="clickEffect">
                                  <p:stCondLst>
                                    <p:cond delay="0"/>
                                  </p:stCondLst>
                                  <p:childTnLst>
                                    <p:set>
                                      <p:cBhvr>
                                        <p:cTn id="53" dur="1" fill="hold">
                                          <p:stCondLst>
                                            <p:cond delay="0"/>
                                          </p:stCondLst>
                                        </p:cTn>
                                        <p:tgtEl>
                                          <p:spTgt spid="17"/>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blinds(horizontal)">
                                      <p:cBhvr>
                                        <p:cTn id="58" dur="500"/>
                                        <p:tgtEl>
                                          <p:spTgt spid="8"/>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Eager Commit</a:t>
            </a:r>
            <a:endParaRPr kumimoji="1" lang="zh-CN" altLang="en-US" dirty="0"/>
          </a:p>
        </p:txBody>
      </p:sp>
      <p:sp>
        <p:nvSpPr>
          <p:cNvPr id="3" name="内容占位符 2"/>
          <p:cNvSpPr>
            <a:spLocks noGrp="1"/>
          </p:cNvSpPr>
          <p:nvPr>
            <p:ph idx="1"/>
          </p:nvPr>
        </p:nvSpPr>
        <p:spPr>
          <a:xfrm>
            <a:off x="0" y="3645024"/>
            <a:ext cx="9144000" cy="2808312"/>
          </a:xfrm>
        </p:spPr>
        <p:txBody>
          <a:bodyPr>
            <a:normAutofit fontScale="85000" lnSpcReduction="20000"/>
          </a:bodyPr>
          <a:lstStyle/>
          <a:p>
            <a:r>
              <a:rPr kumimoji="1" lang="en-US" altLang="zh-CN" dirty="0" smtClean="0"/>
              <a:t>Count-based commit protocol</a:t>
            </a:r>
          </a:p>
          <a:p>
            <a:pPr lvl="1"/>
            <a:r>
              <a:rPr kumimoji="1" lang="en-US" altLang="zh-CN" dirty="0" smtClean="0"/>
              <a:t>During normal run,</a:t>
            </a:r>
          </a:p>
          <a:p>
            <a:pPr lvl="2"/>
            <a:r>
              <a:rPr kumimoji="1" lang="en-US" altLang="zh-CN" dirty="0" smtClean="0"/>
              <a:t>Tag each block with </a:t>
            </a:r>
            <a:r>
              <a:rPr kumimoji="1" lang="en-US" altLang="zh-CN" dirty="0" err="1" smtClean="0"/>
              <a:t>TxID</a:t>
            </a:r>
            <a:endParaRPr kumimoji="1" lang="en-US" altLang="zh-CN" dirty="0" smtClean="0"/>
          </a:p>
          <a:p>
            <a:pPr lvl="2"/>
            <a:r>
              <a:rPr kumimoji="1" lang="en-US" altLang="zh-CN" dirty="0" smtClean="0"/>
              <a:t>Set only one </a:t>
            </a:r>
            <a:r>
              <a:rPr kumimoji="1" lang="en-US" altLang="zh-CN" dirty="0" err="1" smtClean="0"/>
              <a:t>TxCnt</a:t>
            </a:r>
            <a:r>
              <a:rPr kumimoji="1" lang="en-US" altLang="zh-CN" dirty="0" smtClean="0"/>
              <a:t> to the total # of blocks in the </a:t>
            </a:r>
            <a:r>
              <a:rPr kumimoji="1" lang="en-US" altLang="zh-CN" dirty="0" err="1" smtClean="0"/>
              <a:t>tx</a:t>
            </a:r>
            <a:r>
              <a:rPr kumimoji="1" lang="en-US" altLang="zh-CN" dirty="0" smtClean="0"/>
              <a:t>, and others to ‘0’</a:t>
            </a:r>
          </a:p>
          <a:p>
            <a:pPr lvl="1"/>
            <a:r>
              <a:rPr kumimoji="1" lang="en-US" altLang="zh-CN" dirty="0" smtClean="0"/>
              <a:t>During recovery,</a:t>
            </a:r>
          </a:p>
          <a:p>
            <a:pPr lvl="2"/>
            <a:r>
              <a:rPr kumimoji="1" lang="en-US" altLang="zh-CN" dirty="0" smtClean="0">
                <a:solidFill>
                  <a:schemeClr val="accent2"/>
                </a:solidFill>
              </a:rPr>
              <a:t>Recorded </a:t>
            </a:r>
            <a:r>
              <a:rPr kumimoji="1" lang="en-US" altLang="zh-CN" dirty="0" err="1" smtClean="0">
                <a:solidFill>
                  <a:schemeClr val="accent2"/>
                </a:solidFill>
              </a:rPr>
              <a:t>TxCnt</a:t>
            </a:r>
            <a:r>
              <a:rPr kumimoji="1" lang="en-US" altLang="zh-CN" dirty="0" smtClean="0"/>
              <a:t>: Find the non-zero </a:t>
            </a:r>
            <a:r>
              <a:rPr kumimoji="1" lang="en-US" altLang="zh-CN" dirty="0" err="1" smtClean="0"/>
              <a:t>TxCnt</a:t>
            </a:r>
            <a:r>
              <a:rPr kumimoji="1" lang="en-US" altLang="zh-CN" dirty="0" smtClean="0"/>
              <a:t> for each </a:t>
            </a:r>
            <a:r>
              <a:rPr kumimoji="1" lang="en-US" altLang="zh-CN" dirty="0" err="1" smtClean="0"/>
              <a:t>tx</a:t>
            </a:r>
            <a:r>
              <a:rPr kumimoji="1" lang="en-US" altLang="zh-CN" dirty="0" smtClean="0"/>
              <a:t> </a:t>
            </a:r>
            <a:r>
              <a:rPr kumimoji="1" lang="en-US" altLang="zh-CN" dirty="0" err="1" smtClean="0"/>
              <a:t>TxID</a:t>
            </a:r>
            <a:endParaRPr kumimoji="1" lang="en-US" altLang="zh-CN" dirty="0"/>
          </a:p>
          <a:p>
            <a:pPr lvl="2"/>
            <a:r>
              <a:rPr kumimoji="1" lang="en-US" altLang="zh-CN" dirty="0" smtClean="0">
                <a:solidFill>
                  <a:srgbClr val="C0504D"/>
                </a:solidFill>
              </a:rPr>
              <a:t>Counted </a:t>
            </a:r>
            <a:r>
              <a:rPr kumimoji="1" lang="en-US" altLang="zh-CN" dirty="0" err="1" smtClean="0">
                <a:solidFill>
                  <a:srgbClr val="C0504D"/>
                </a:solidFill>
              </a:rPr>
              <a:t>TxCnt</a:t>
            </a:r>
            <a:r>
              <a:rPr kumimoji="1" lang="en-US" altLang="zh-CN" dirty="0" smtClean="0"/>
              <a:t>: Count the tot. # of blocks in the </a:t>
            </a:r>
            <a:r>
              <a:rPr kumimoji="1" lang="en-US" altLang="zh-CN" dirty="0" err="1" smtClean="0"/>
              <a:t>tx</a:t>
            </a:r>
            <a:endParaRPr kumimoji="1" lang="en-US" altLang="zh-CN" dirty="0" smtClean="0"/>
          </a:p>
          <a:p>
            <a:pPr lvl="2"/>
            <a:r>
              <a:rPr kumimoji="1" lang="en-US" altLang="zh-CN" dirty="0" smtClean="0"/>
              <a:t>If the </a:t>
            </a:r>
            <a:r>
              <a:rPr kumimoji="1" lang="en-US" altLang="zh-CN" dirty="0"/>
              <a:t>two </a:t>
            </a:r>
            <a:r>
              <a:rPr kumimoji="1" lang="en-US" altLang="zh-CN" dirty="0" err="1" smtClean="0"/>
              <a:t>TxCnts</a:t>
            </a:r>
            <a:r>
              <a:rPr kumimoji="1" lang="en-US" altLang="zh-CN" dirty="0" smtClean="0"/>
              <a:t> match (</a:t>
            </a:r>
            <a:r>
              <a:rPr kumimoji="1" lang="en-US" altLang="zh-CN" dirty="0">
                <a:solidFill>
                  <a:srgbClr val="C0504D"/>
                </a:solidFill>
              </a:rPr>
              <a:t>Recorded = Counted</a:t>
            </a:r>
            <a:r>
              <a:rPr kumimoji="1" lang="en-US" altLang="zh-CN" dirty="0" smtClean="0"/>
              <a:t>), committed; otherwise, not-committed</a:t>
            </a:r>
          </a:p>
        </p:txBody>
      </p:sp>
      <p:sp>
        <p:nvSpPr>
          <p:cNvPr id="4" name="幻灯片编号占位符 3"/>
          <p:cNvSpPr>
            <a:spLocks noGrp="1"/>
          </p:cNvSpPr>
          <p:nvPr>
            <p:ph type="sldNum" sz="quarter" idx="12"/>
          </p:nvPr>
        </p:nvSpPr>
        <p:spPr/>
        <p:txBody>
          <a:bodyPr/>
          <a:lstStyle/>
          <a:p>
            <a:fld id="{C5FEB7EA-EE1E-4E9A-ABA8-C683F994B8C3}" type="slidenum">
              <a:rPr lang="zh-CN" altLang="en-US" smtClean="0"/>
              <a:t>14</a:t>
            </a:fld>
            <a:endParaRPr lang="zh-CN" altLang="en-US"/>
          </a:p>
        </p:txBody>
      </p:sp>
      <p:pic>
        <p:nvPicPr>
          <p:cNvPr id="5" name="内容占位符 3" descr="logformat-i.eps"/>
          <p:cNvPicPr>
            <a:picLocks noChangeAspect="1"/>
          </p:cNvPicPr>
          <p:nvPr/>
        </p:nvPicPr>
        <p:blipFill rotWithShape="1">
          <a:blip r:embed="rId3">
            <a:extLst>
              <a:ext uri="{28A0092B-C50C-407E-A947-70E740481C1C}">
                <a14:useLocalDpi xmlns:a14="http://schemas.microsoft.com/office/drawing/2010/main" val="0"/>
              </a:ext>
            </a:extLst>
          </a:blip>
          <a:srcRect t="-1062" b="-403"/>
          <a:stretch/>
        </p:blipFill>
        <p:spPr>
          <a:xfrm>
            <a:off x="304800" y="1171396"/>
            <a:ext cx="8382000" cy="2761660"/>
          </a:xfrm>
          <a:prstGeom prst="rect">
            <a:avLst/>
          </a:prstGeom>
        </p:spPr>
      </p:pic>
      <p:sp>
        <p:nvSpPr>
          <p:cNvPr id="6" name="矩形 5"/>
          <p:cNvSpPr/>
          <p:nvPr/>
        </p:nvSpPr>
        <p:spPr>
          <a:xfrm>
            <a:off x="1835696" y="1124744"/>
            <a:ext cx="1584176" cy="432048"/>
          </a:xfrm>
          <a:prstGeom prst="rect">
            <a:avLst/>
          </a:prstGeom>
          <a:noFill/>
          <a:ln w="57150" cmpd="sng">
            <a:solidFill>
              <a:srgbClr val="C0504D"/>
            </a:solidFill>
            <a:prstDash val="soli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solidFill>
                <a:srgbClr val="FF0000"/>
              </a:solidFill>
            </a:endParaRPr>
          </a:p>
        </p:txBody>
      </p:sp>
      <p:sp>
        <p:nvSpPr>
          <p:cNvPr id="7" name="文本框 6"/>
          <p:cNvSpPr txBox="1"/>
          <p:nvPr/>
        </p:nvSpPr>
        <p:spPr>
          <a:xfrm>
            <a:off x="323528" y="6290156"/>
            <a:ext cx="8136904" cy="523220"/>
          </a:xfrm>
          <a:prstGeom prst="rect">
            <a:avLst/>
          </a:prstGeom>
          <a:noFill/>
        </p:spPr>
        <p:txBody>
          <a:bodyPr wrap="square" rtlCol="0">
            <a:spAutoFit/>
          </a:bodyPr>
          <a:lstStyle/>
          <a:p>
            <a:r>
              <a:rPr kumimoji="1" lang="en-US" altLang="zh-CN" sz="2800" dirty="0" smtClean="0">
                <a:solidFill>
                  <a:srgbClr val="C0504D"/>
                </a:solidFill>
              </a:rPr>
              <a:t>No commit record. Intra-</a:t>
            </a:r>
            <a:r>
              <a:rPr kumimoji="1" lang="en-US" altLang="zh-CN" sz="2800" dirty="0" err="1" smtClean="0">
                <a:solidFill>
                  <a:srgbClr val="C0504D"/>
                </a:solidFill>
              </a:rPr>
              <a:t>tx</a:t>
            </a:r>
            <a:r>
              <a:rPr kumimoji="1" lang="en-US" altLang="zh-CN" sz="2800" dirty="0" smtClean="0">
                <a:solidFill>
                  <a:srgbClr val="C0504D"/>
                </a:solidFill>
              </a:rPr>
              <a:t> ordering eliminated.</a:t>
            </a:r>
            <a:endParaRPr kumimoji="1" lang="zh-CN" altLang="en-US" sz="2800" dirty="0">
              <a:solidFill>
                <a:srgbClr val="C0504D"/>
              </a:solidFill>
            </a:endParaRPr>
          </a:p>
        </p:txBody>
      </p:sp>
      <p:sp>
        <p:nvSpPr>
          <p:cNvPr id="8" name="矩形 7"/>
          <p:cNvSpPr/>
          <p:nvPr/>
        </p:nvSpPr>
        <p:spPr>
          <a:xfrm>
            <a:off x="323528" y="2492896"/>
            <a:ext cx="936104" cy="36004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lIns="0" tIns="0" rIns="0" bIns="0"/>
          <a:lstStyle/>
          <a:p>
            <a:pPr algn="ctr"/>
            <a:r>
              <a:rPr lang="en-US" altLang="zh-CN" dirty="0" smtClean="0"/>
              <a:t>Tx1, 0</a:t>
            </a:r>
            <a:endParaRPr lang="zh-CN" altLang="en-US" dirty="0"/>
          </a:p>
        </p:txBody>
      </p:sp>
      <p:sp>
        <p:nvSpPr>
          <p:cNvPr id="9" name="矩形 8"/>
          <p:cNvSpPr/>
          <p:nvPr/>
        </p:nvSpPr>
        <p:spPr>
          <a:xfrm>
            <a:off x="1331640" y="2492896"/>
            <a:ext cx="936104" cy="36004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lIns="0" tIns="0" rIns="0" bIns="0"/>
          <a:lstStyle/>
          <a:p>
            <a:pPr algn="ctr"/>
            <a:r>
              <a:rPr lang="en-US" altLang="zh-CN" dirty="0" smtClean="0"/>
              <a:t>Tx1, 0</a:t>
            </a:r>
            <a:endParaRPr lang="zh-CN" altLang="en-US" dirty="0"/>
          </a:p>
        </p:txBody>
      </p:sp>
      <p:sp>
        <p:nvSpPr>
          <p:cNvPr id="10" name="矩形 9"/>
          <p:cNvSpPr/>
          <p:nvPr/>
        </p:nvSpPr>
        <p:spPr>
          <a:xfrm>
            <a:off x="3347864" y="2492896"/>
            <a:ext cx="936104" cy="36004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lIns="0" tIns="0" rIns="0" bIns="0"/>
          <a:lstStyle/>
          <a:p>
            <a:pPr algn="ctr"/>
            <a:r>
              <a:rPr lang="en-US" altLang="zh-CN" dirty="0" smtClean="0"/>
              <a:t>Tx1, 0</a:t>
            </a:r>
            <a:endParaRPr lang="zh-CN" altLang="en-US" dirty="0"/>
          </a:p>
        </p:txBody>
      </p:sp>
      <p:sp>
        <p:nvSpPr>
          <p:cNvPr id="11" name="矩形 10"/>
          <p:cNvSpPr/>
          <p:nvPr/>
        </p:nvSpPr>
        <p:spPr>
          <a:xfrm>
            <a:off x="4355976" y="2492896"/>
            <a:ext cx="936104" cy="36004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lIns="0" tIns="0" rIns="0" bIns="0"/>
          <a:lstStyle/>
          <a:p>
            <a:pPr algn="ctr"/>
            <a:r>
              <a:rPr lang="en-US" altLang="zh-CN" dirty="0" smtClean="0"/>
              <a:t>Tx1, 4</a:t>
            </a:r>
            <a:endParaRPr lang="zh-CN" altLang="en-US" dirty="0"/>
          </a:p>
        </p:txBody>
      </p:sp>
      <p:sp>
        <p:nvSpPr>
          <p:cNvPr id="12" name="矩形 11"/>
          <p:cNvSpPr/>
          <p:nvPr/>
        </p:nvSpPr>
        <p:spPr>
          <a:xfrm>
            <a:off x="2339752" y="2492896"/>
            <a:ext cx="936104" cy="36004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lIns="0" tIns="0" rIns="0" bIns="0"/>
          <a:lstStyle/>
          <a:p>
            <a:pPr algn="ctr"/>
            <a:r>
              <a:rPr lang="en-US" altLang="zh-CN" dirty="0" smtClean="0"/>
              <a:t>Tx2, 0</a:t>
            </a:r>
            <a:endParaRPr lang="zh-CN" altLang="en-US" dirty="0"/>
          </a:p>
        </p:txBody>
      </p:sp>
    </p:spTree>
    <p:extLst>
      <p:ext uri="{BB962C8B-B14F-4D97-AF65-F5344CB8AC3E}">
        <p14:creationId xmlns:p14="http://schemas.microsoft.com/office/powerpoint/2010/main" val="245211360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par>
                          <p:cTn id="43" fill="hold">
                            <p:stCondLst>
                              <p:cond delay="0"/>
                            </p:stCondLst>
                            <p:childTnLst>
                              <p:par>
                                <p:cTn id="44" presetID="1" presetClass="entr" presetSubtype="0"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childTnLst>
                                </p:cTn>
                              </p:par>
                            </p:childTnLst>
                          </p:cTn>
                        </p:par>
                        <p:par>
                          <p:cTn id="46" fill="hold">
                            <p:stCondLst>
                              <p:cond delay="0"/>
                            </p:stCondLst>
                            <p:childTnLst>
                              <p:par>
                                <p:cTn id="47" presetID="1" presetClass="entr" presetSubtype="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additive="base">
                                        <p:cTn id="5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 calcmode="lin" valueType="num">
                                      <p:cBhvr additive="base">
                                        <p:cTn id="5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anim calcmode="lin" valueType="num">
                                      <p:cBhvr additive="base">
                                        <p:cTn id="6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2008" y="260648"/>
            <a:ext cx="9036496" cy="673731"/>
          </a:xfrm>
        </p:spPr>
        <p:txBody>
          <a:bodyPr/>
          <a:lstStyle/>
          <a:p>
            <a:r>
              <a:rPr kumimoji="1" lang="en-US" altLang="zh-CN" dirty="0" smtClean="0"/>
              <a:t>LOC Key Idea 2 – Speculative Persistence </a:t>
            </a:r>
            <a:endParaRPr kumimoji="1" lang="zh-CN" altLang="en-US" dirty="0"/>
          </a:p>
        </p:txBody>
      </p:sp>
      <p:sp>
        <p:nvSpPr>
          <p:cNvPr id="3" name="内容占位符 2"/>
          <p:cNvSpPr>
            <a:spLocks noGrp="1"/>
          </p:cNvSpPr>
          <p:nvPr>
            <p:ph idx="1"/>
          </p:nvPr>
        </p:nvSpPr>
        <p:spPr>
          <a:xfrm>
            <a:off x="323528" y="3573016"/>
            <a:ext cx="8382000" cy="3024336"/>
          </a:xfrm>
        </p:spPr>
        <p:txBody>
          <a:bodyPr>
            <a:normAutofit/>
          </a:bodyPr>
          <a:lstStyle/>
          <a:p>
            <a:r>
              <a:rPr kumimoji="1" lang="en-US" altLang="zh-CN" dirty="0" smtClean="0"/>
              <a:t>Goal: relax the inter-</a:t>
            </a:r>
            <a:r>
              <a:rPr kumimoji="1" lang="en-US" altLang="zh-CN" dirty="0" err="1" smtClean="0"/>
              <a:t>tx</a:t>
            </a:r>
            <a:r>
              <a:rPr kumimoji="1" lang="en-US" altLang="zh-CN" dirty="0" smtClean="0"/>
              <a:t> ordering</a:t>
            </a:r>
          </a:p>
          <a:p>
            <a:pPr marL="342900" lvl="1" indent="-342900">
              <a:buFont typeface="Arial" pitchFamily="34" charset="0"/>
              <a:buChar char="•"/>
            </a:pPr>
            <a:r>
              <a:rPr kumimoji="1" lang="en-US" altLang="zh-CN" sz="2800" dirty="0"/>
              <a:t>Speculative </a:t>
            </a:r>
            <a:r>
              <a:rPr kumimoji="1" lang="en-US" altLang="zh-CN" sz="2800" dirty="0" smtClean="0"/>
              <a:t>Persistence</a:t>
            </a:r>
            <a:endParaRPr kumimoji="1" lang="en-US" altLang="zh-CN" sz="2800" dirty="0"/>
          </a:p>
          <a:p>
            <a:pPr lvl="1"/>
            <a:r>
              <a:rPr kumimoji="1" lang="en-US" altLang="zh-CN" dirty="0" smtClean="0">
                <a:solidFill>
                  <a:schemeClr val="accent2"/>
                </a:solidFill>
              </a:rPr>
              <a:t>Out-of-order persistence</a:t>
            </a:r>
            <a:r>
              <a:rPr kumimoji="1" lang="en-US" altLang="zh-CN" dirty="0" smtClean="0"/>
              <a:t>: To relax the </a:t>
            </a:r>
            <a:r>
              <a:rPr kumimoji="1" lang="en-US" altLang="zh-CN" dirty="0" smtClean="0">
                <a:solidFill>
                  <a:srgbClr val="0000FF"/>
                </a:solidFill>
              </a:rPr>
              <a:t>inter-</a:t>
            </a:r>
            <a:r>
              <a:rPr kumimoji="1" lang="en-US" altLang="zh-CN" dirty="0" err="1" smtClean="0">
                <a:solidFill>
                  <a:srgbClr val="0000FF"/>
                </a:solidFill>
              </a:rPr>
              <a:t>tx</a:t>
            </a:r>
            <a:r>
              <a:rPr kumimoji="1" lang="en-US" altLang="zh-CN" dirty="0" smtClean="0">
                <a:solidFill>
                  <a:srgbClr val="0000FF"/>
                </a:solidFill>
              </a:rPr>
              <a:t> ordering </a:t>
            </a:r>
            <a:r>
              <a:rPr kumimoji="1" lang="en-US" altLang="zh-CN" dirty="0" smtClean="0"/>
              <a:t>to allow persistence reordering</a:t>
            </a:r>
          </a:p>
          <a:p>
            <a:pPr lvl="1"/>
            <a:r>
              <a:rPr kumimoji="1" lang="en-US" altLang="zh-CN" dirty="0">
                <a:solidFill>
                  <a:srgbClr val="C0504D"/>
                </a:solidFill>
              </a:rPr>
              <a:t>I</a:t>
            </a:r>
            <a:r>
              <a:rPr kumimoji="1" lang="en-US" altLang="zh-CN" dirty="0" smtClean="0">
                <a:solidFill>
                  <a:srgbClr val="C0504D"/>
                </a:solidFill>
              </a:rPr>
              <a:t>n-order commit</a:t>
            </a:r>
            <a:r>
              <a:rPr kumimoji="1" lang="en-US" altLang="zh-CN" dirty="0" smtClean="0"/>
              <a:t>: To make the </a:t>
            </a:r>
            <a:r>
              <a:rPr kumimoji="1" lang="en-US" altLang="zh-CN" dirty="0" err="1" smtClean="0"/>
              <a:t>tx</a:t>
            </a:r>
            <a:r>
              <a:rPr kumimoji="1" lang="en-US" altLang="zh-CN" dirty="0" smtClean="0"/>
              <a:t> commits visible to programs (</a:t>
            </a:r>
            <a:r>
              <a:rPr kumimoji="1" lang="en-US" altLang="zh-CN" dirty="0">
                <a:solidFill>
                  <a:srgbClr val="0000FF"/>
                </a:solidFill>
              </a:rPr>
              <a:t>program </a:t>
            </a:r>
            <a:r>
              <a:rPr kumimoji="1" lang="en-US" altLang="zh-CN" dirty="0" err="1" smtClean="0">
                <a:solidFill>
                  <a:srgbClr val="0000FF"/>
                </a:solidFill>
              </a:rPr>
              <a:t>ack</a:t>
            </a:r>
            <a:r>
              <a:rPr kumimoji="1" lang="en-US" altLang="zh-CN" dirty="0" smtClean="0"/>
              <a:t>) in the program order</a:t>
            </a:r>
            <a:endParaRPr kumimoji="1" lang="en-US" altLang="zh-CN" dirty="0"/>
          </a:p>
        </p:txBody>
      </p:sp>
      <p:sp>
        <p:nvSpPr>
          <p:cNvPr id="4" name="内容占位符 2"/>
          <p:cNvSpPr txBox="1">
            <a:spLocks/>
          </p:cNvSpPr>
          <p:nvPr/>
        </p:nvSpPr>
        <p:spPr>
          <a:xfrm>
            <a:off x="395536" y="1268760"/>
            <a:ext cx="5256584" cy="2232248"/>
          </a:xfrm>
          <a:prstGeom prst="rect">
            <a:avLst/>
          </a:prstGeom>
          <a:ln>
            <a:solidFill>
              <a:schemeClr val="bg1">
                <a:lumMod val="95000"/>
              </a:schemeClr>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kumimoji="1" lang="en-US" altLang="zh-CN" dirty="0" smtClean="0"/>
              <a:t>Step 1. Log Write</a:t>
            </a:r>
          </a:p>
          <a:p>
            <a:endParaRPr kumimoji="1" lang="en-US" altLang="zh-CN" sz="1400" dirty="0" smtClean="0"/>
          </a:p>
          <a:p>
            <a:r>
              <a:rPr kumimoji="1" lang="en-US" altLang="zh-CN" dirty="0" smtClean="0"/>
              <a:t>Step 2. Commit Record Write</a:t>
            </a:r>
          </a:p>
          <a:p>
            <a:endParaRPr kumimoji="1" lang="en-US" altLang="zh-CN" sz="1300" dirty="0" smtClean="0"/>
          </a:p>
          <a:p>
            <a:r>
              <a:rPr kumimoji="1" lang="en-US" altLang="zh-CN" dirty="0" smtClean="0">
                <a:solidFill>
                  <a:schemeClr val="bg1">
                    <a:lumMod val="65000"/>
                  </a:schemeClr>
                </a:solidFill>
              </a:rPr>
              <a:t>Step 3. In-place Write</a:t>
            </a:r>
          </a:p>
          <a:p>
            <a:endParaRPr kumimoji="1" lang="en-US" altLang="zh-CN" sz="1500" dirty="0" smtClean="0">
              <a:solidFill>
                <a:schemeClr val="bg1">
                  <a:lumMod val="65000"/>
                </a:schemeClr>
              </a:solidFill>
            </a:endParaRPr>
          </a:p>
          <a:p>
            <a:r>
              <a:rPr kumimoji="1" lang="en-US" altLang="zh-CN" dirty="0" smtClean="0">
                <a:solidFill>
                  <a:schemeClr val="bg1">
                    <a:lumMod val="65000"/>
                  </a:schemeClr>
                </a:solidFill>
              </a:rPr>
              <a:t>Step 4. Log Truncation</a:t>
            </a:r>
            <a:endParaRPr kumimoji="1" lang="zh-CN" altLang="en-US" dirty="0">
              <a:solidFill>
                <a:schemeClr val="bg1">
                  <a:lumMod val="65000"/>
                </a:schemeClr>
              </a:solidFill>
            </a:endParaRPr>
          </a:p>
        </p:txBody>
      </p:sp>
      <p:sp>
        <p:nvSpPr>
          <p:cNvPr id="5" name="文本框 4"/>
          <p:cNvSpPr txBox="1"/>
          <p:nvPr/>
        </p:nvSpPr>
        <p:spPr>
          <a:xfrm>
            <a:off x="5724128" y="1340768"/>
            <a:ext cx="2808312" cy="461665"/>
          </a:xfrm>
          <a:prstGeom prst="rect">
            <a:avLst/>
          </a:prstGeom>
          <a:noFill/>
        </p:spPr>
        <p:txBody>
          <a:bodyPr wrap="square" rtlCol="0">
            <a:spAutoFit/>
          </a:bodyPr>
          <a:lstStyle/>
          <a:p>
            <a:r>
              <a:rPr kumimoji="1" lang="en-US" altLang="zh-CN" sz="2400" dirty="0" smtClean="0">
                <a:solidFill>
                  <a:schemeClr val="accent2"/>
                </a:solidFill>
              </a:rPr>
              <a:t>Intra-</a:t>
            </a:r>
            <a:r>
              <a:rPr kumimoji="1" lang="en-US" altLang="zh-CN" sz="2400" dirty="0" err="1" smtClean="0">
                <a:solidFill>
                  <a:schemeClr val="accent2"/>
                </a:solidFill>
              </a:rPr>
              <a:t>tx</a:t>
            </a:r>
            <a:r>
              <a:rPr kumimoji="1" lang="en-US" altLang="zh-CN" sz="2400" dirty="0" smtClean="0">
                <a:solidFill>
                  <a:schemeClr val="accent2"/>
                </a:solidFill>
              </a:rPr>
              <a:t> Ordering</a:t>
            </a:r>
            <a:endParaRPr kumimoji="1" lang="zh-CN" altLang="en-US" sz="2400" dirty="0">
              <a:solidFill>
                <a:schemeClr val="accent2"/>
              </a:solidFill>
            </a:endParaRPr>
          </a:p>
        </p:txBody>
      </p:sp>
      <p:sp>
        <p:nvSpPr>
          <p:cNvPr id="6" name="文本框 5"/>
          <p:cNvSpPr txBox="1"/>
          <p:nvPr/>
        </p:nvSpPr>
        <p:spPr>
          <a:xfrm>
            <a:off x="5652120" y="2708920"/>
            <a:ext cx="2808312" cy="461665"/>
          </a:xfrm>
          <a:prstGeom prst="rect">
            <a:avLst/>
          </a:prstGeom>
          <a:noFill/>
        </p:spPr>
        <p:txBody>
          <a:bodyPr wrap="square" rtlCol="0">
            <a:spAutoFit/>
          </a:bodyPr>
          <a:lstStyle/>
          <a:p>
            <a:r>
              <a:rPr kumimoji="1" lang="en-US" altLang="zh-CN" sz="2400" dirty="0" smtClean="0">
                <a:solidFill>
                  <a:schemeClr val="accent2"/>
                </a:solidFill>
              </a:rPr>
              <a:t>Inter-</a:t>
            </a:r>
            <a:r>
              <a:rPr kumimoji="1" lang="en-US" altLang="zh-CN" sz="2400" dirty="0" err="1" smtClean="0">
                <a:solidFill>
                  <a:schemeClr val="accent2"/>
                </a:solidFill>
              </a:rPr>
              <a:t>tx</a:t>
            </a:r>
            <a:r>
              <a:rPr kumimoji="1" lang="en-US" altLang="zh-CN" sz="2400" dirty="0" smtClean="0">
                <a:solidFill>
                  <a:schemeClr val="accent2"/>
                </a:solidFill>
              </a:rPr>
              <a:t> Ordering</a:t>
            </a:r>
            <a:endParaRPr kumimoji="1" lang="zh-CN" altLang="en-US" sz="2400" dirty="0">
              <a:solidFill>
                <a:schemeClr val="accent2"/>
              </a:solidFill>
            </a:endParaRPr>
          </a:p>
        </p:txBody>
      </p:sp>
      <p:sp>
        <p:nvSpPr>
          <p:cNvPr id="7" name="文本框 6"/>
          <p:cNvSpPr txBox="1"/>
          <p:nvPr/>
        </p:nvSpPr>
        <p:spPr>
          <a:xfrm>
            <a:off x="5796136" y="2041684"/>
            <a:ext cx="2376264" cy="461665"/>
          </a:xfrm>
          <a:prstGeom prst="rect">
            <a:avLst/>
          </a:prstGeom>
          <a:noFill/>
        </p:spPr>
        <p:txBody>
          <a:bodyPr wrap="square" rtlCol="0">
            <a:spAutoFit/>
          </a:bodyPr>
          <a:lstStyle/>
          <a:p>
            <a:r>
              <a:rPr kumimoji="1" lang="en-US" altLang="zh-CN" sz="2400" dirty="0" smtClean="0">
                <a:solidFill>
                  <a:srgbClr val="C0504D"/>
                </a:solidFill>
              </a:rPr>
              <a:t>Program </a:t>
            </a:r>
            <a:r>
              <a:rPr kumimoji="1" lang="en-US" altLang="zh-CN" sz="2400" dirty="0" err="1" smtClean="0">
                <a:solidFill>
                  <a:srgbClr val="C0504D"/>
                </a:solidFill>
              </a:rPr>
              <a:t>Ack</a:t>
            </a:r>
            <a:endParaRPr kumimoji="1" lang="zh-CN" altLang="en-US" sz="2400" dirty="0">
              <a:solidFill>
                <a:srgbClr val="C0504D"/>
              </a:solidFill>
            </a:endParaRPr>
          </a:p>
        </p:txBody>
      </p:sp>
      <p:cxnSp>
        <p:nvCxnSpPr>
          <p:cNvPr id="8" name="直线连接符 7"/>
          <p:cNvCxnSpPr>
            <a:stCxn id="4" idx="1"/>
            <a:endCxn id="4" idx="3"/>
          </p:cNvCxnSpPr>
          <p:nvPr/>
        </p:nvCxnSpPr>
        <p:spPr>
          <a:xfrm>
            <a:off x="395536" y="2384884"/>
            <a:ext cx="5256584"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9" name="直线箭头连接符 8"/>
          <p:cNvCxnSpPr/>
          <p:nvPr/>
        </p:nvCxnSpPr>
        <p:spPr>
          <a:xfrm flipH="1">
            <a:off x="3635896" y="1628800"/>
            <a:ext cx="2088232" cy="14401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0" name="直线箭头连接符 9"/>
          <p:cNvCxnSpPr>
            <a:stCxn id="6" idx="1"/>
          </p:cNvCxnSpPr>
          <p:nvPr/>
        </p:nvCxnSpPr>
        <p:spPr>
          <a:xfrm flipH="1" flipV="1">
            <a:off x="3635896" y="2420889"/>
            <a:ext cx="2016224" cy="51886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1" name="幻灯片编号占位符 10"/>
          <p:cNvSpPr>
            <a:spLocks noGrp="1"/>
          </p:cNvSpPr>
          <p:nvPr>
            <p:ph type="sldNum" sz="quarter" idx="12"/>
          </p:nvPr>
        </p:nvSpPr>
        <p:spPr/>
        <p:txBody>
          <a:bodyPr/>
          <a:lstStyle/>
          <a:p>
            <a:fld id="{C5FEB7EA-EE1E-4E9A-ABA8-C683F994B8C3}" type="slidenum">
              <a:rPr lang="zh-CN" altLang="en-US" smtClean="0"/>
              <a:t>15</a:t>
            </a:fld>
            <a:endParaRPr lang="zh-CN" altLang="en-US"/>
          </a:p>
        </p:txBody>
      </p:sp>
      <p:sp>
        <p:nvSpPr>
          <p:cNvPr id="14" name="矩形 13"/>
          <p:cNvSpPr/>
          <p:nvPr/>
        </p:nvSpPr>
        <p:spPr>
          <a:xfrm>
            <a:off x="5508104" y="1916832"/>
            <a:ext cx="2736304" cy="1368152"/>
          </a:xfrm>
          <a:prstGeom prst="rect">
            <a:avLst/>
          </a:prstGeom>
          <a:noFill/>
          <a:ln w="57150" cmpd="sng">
            <a:solidFill>
              <a:srgbClr val="000090"/>
            </a:solidFill>
            <a:prstDash val="soli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solidFill>
                <a:srgbClr val="FF0000"/>
              </a:solidFill>
            </a:endParaRPr>
          </a:p>
        </p:txBody>
      </p:sp>
    </p:spTree>
    <p:extLst>
      <p:ext uri="{BB962C8B-B14F-4D97-AF65-F5344CB8AC3E}">
        <p14:creationId xmlns:p14="http://schemas.microsoft.com/office/powerpoint/2010/main" val="59342395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7" dur="500"/>
                                        <p:tgtEl>
                                          <p:spTgt spid="4">
                                            <p:txEl>
                                              <p:pRg st="2" end="2"/>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4">
                                            <p:txEl>
                                              <p:pRg st="2" end="2"/>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nodeType="clickEffect">
                                  <p:stCondLst>
                                    <p:cond delay="0"/>
                                  </p:stCondLst>
                                  <p:childTnLst>
                                    <p:animEffect transition="out" filter="checkerboard(across)">
                                      <p:cBhvr>
                                        <p:cTn id="12" dur="500"/>
                                        <p:tgtEl>
                                          <p:spTgt spid="9"/>
                                        </p:tgtEl>
                                      </p:cBhvr>
                                    </p:animEffect>
                                    <p:set>
                                      <p:cBhvr>
                                        <p:cTn id="13" dur="1" fill="hold">
                                          <p:stCondLst>
                                            <p:cond delay="499"/>
                                          </p:stCondLst>
                                        </p:cTn>
                                        <p:tgtEl>
                                          <p:spTgt spid="9"/>
                                        </p:tgtEl>
                                        <p:attrNameLst>
                                          <p:attrName>style.visibility</p:attrName>
                                        </p:attrNameLst>
                                      </p:cBhvr>
                                      <p:to>
                                        <p:strVal val="hidden"/>
                                      </p:to>
                                    </p:set>
                                  </p:childTnLst>
                                </p:cTn>
                              </p:par>
                              <p:par>
                                <p:cTn id="14" presetID="5" presetClass="exit" presetSubtype="10" fill="hold" grpId="0" nodeType="withEffect">
                                  <p:stCondLst>
                                    <p:cond delay="0"/>
                                  </p:stCondLst>
                                  <p:childTnLst>
                                    <p:animEffect transition="out" filter="checkerboard(across)">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linds(horizontal)">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矩形 136"/>
          <p:cNvSpPr/>
          <p:nvPr/>
        </p:nvSpPr>
        <p:spPr>
          <a:xfrm>
            <a:off x="251520" y="3015205"/>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A</a:t>
            </a:r>
            <a:endParaRPr lang="zh-CN" altLang="en-US" dirty="0">
              <a:solidFill>
                <a:schemeClr val="bg1"/>
              </a:solidFill>
            </a:endParaRPr>
          </a:p>
        </p:txBody>
      </p:sp>
      <p:sp>
        <p:nvSpPr>
          <p:cNvPr id="138" name="矩形 137"/>
          <p:cNvSpPr/>
          <p:nvPr/>
        </p:nvSpPr>
        <p:spPr>
          <a:xfrm>
            <a:off x="894645" y="3015206"/>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B</a:t>
            </a:r>
            <a:endParaRPr lang="zh-CN" altLang="en-US" dirty="0">
              <a:solidFill>
                <a:schemeClr val="bg1"/>
              </a:solidFill>
            </a:endParaRPr>
          </a:p>
        </p:txBody>
      </p:sp>
      <p:sp>
        <p:nvSpPr>
          <p:cNvPr id="139" name="矩形 138"/>
          <p:cNvSpPr/>
          <p:nvPr/>
        </p:nvSpPr>
        <p:spPr>
          <a:xfrm>
            <a:off x="1547664" y="3015205"/>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C</a:t>
            </a:r>
            <a:endParaRPr lang="zh-CN" altLang="en-US" dirty="0">
              <a:solidFill>
                <a:schemeClr val="bg1"/>
              </a:solidFill>
            </a:endParaRPr>
          </a:p>
        </p:txBody>
      </p:sp>
      <p:sp>
        <p:nvSpPr>
          <p:cNvPr id="140" name="矩形 139"/>
          <p:cNvSpPr/>
          <p:nvPr/>
        </p:nvSpPr>
        <p:spPr>
          <a:xfrm>
            <a:off x="2190789" y="3015206"/>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D</a:t>
            </a:r>
            <a:endParaRPr lang="zh-CN" altLang="en-US" dirty="0">
              <a:solidFill>
                <a:schemeClr val="bg1"/>
              </a:solidFill>
            </a:endParaRPr>
          </a:p>
        </p:txBody>
      </p:sp>
      <p:sp>
        <p:nvSpPr>
          <p:cNvPr id="141" name="矩形 140"/>
          <p:cNvSpPr/>
          <p:nvPr/>
        </p:nvSpPr>
        <p:spPr>
          <a:xfrm>
            <a:off x="2838861" y="3015206"/>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A</a:t>
            </a:r>
            <a:endParaRPr lang="zh-CN" altLang="en-US" dirty="0">
              <a:solidFill>
                <a:schemeClr val="bg1"/>
              </a:solidFill>
            </a:endParaRPr>
          </a:p>
        </p:txBody>
      </p:sp>
      <p:sp>
        <p:nvSpPr>
          <p:cNvPr id="142" name="矩形 141"/>
          <p:cNvSpPr/>
          <p:nvPr/>
        </p:nvSpPr>
        <p:spPr>
          <a:xfrm>
            <a:off x="3481986" y="3015207"/>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F</a:t>
            </a:r>
            <a:endParaRPr lang="zh-CN" altLang="en-US" dirty="0">
              <a:solidFill>
                <a:schemeClr val="bg1"/>
              </a:solidFill>
            </a:endParaRPr>
          </a:p>
        </p:txBody>
      </p:sp>
      <p:sp>
        <p:nvSpPr>
          <p:cNvPr id="143" name="矩形 142"/>
          <p:cNvSpPr/>
          <p:nvPr/>
        </p:nvSpPr>
        <p:spPr>
          <a:xfrm>
            <a:off x="4135005" y="3015206"/>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B</a:t>
            </a:r>
            <a:endParaRPr lang="zh-CN" altLang="en-US" dirty="0">
              <a:solidFill>
                <a:schemeClr val="bg1"/>
              </a:solidFill>
            </a:endParaRPr>
          </a:p>
        </p:txBody>
      </p:sp>
      <p:sp>
        <p:nvSpPr>
          <p:cNvPr id="144" name="矩形 143"/>
          <p:cNvSpPr/>
          <p:nvPr/>
        </p:nvSpPr>
        <p:spPr>
          <a:xfrm>
            <a:off x="4778130" y="3015207"/>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C</a:t>
            </a:r>
            <a:endParaRPr lang="zh-CN" altLang="en-US" dirty="0">
              <a:solidFill>
                <a:schemeClr val="bg1"/>
              </a:solidFill>
            </a:endParaRPr>
          </a:p>
        </p:txBody>
      </p:sp>
      <p:sp>
        <p:nvSpPr>
          <p:cNvPr id="145" name="矩形 144"/>
          <p:cNvSpPr/>
          <p:nvPr/>
        </p:nvSpPr>
        <p:spPr>
          <a:xfrm>
            <a:off x="5431149" y="3015206"/>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a:solidFill>
                  <a:schemeClr val="bg1"/>
                </a:solidFill>
              </a:rPr>
              <a:t>E</a:t>
            </a:r>
            <a:endParaRPr lang="zh-CN" altLang="en-US" dirty="0">
              <a:solidFill>
                <a:schemeClr val="bg1"/>
              </a:solidFill>
            </a:endParaRPr>
          </a:p>
        </p:txBody>
      </p:sp>
      <p:sp>
        <p:nvSpPr>
          <p:cNvPr id="146" name="矩形 145"/>
          <p:cNvSpPr/>
          <p:nvPr/>
        </p:nvSpPr>
        <p:spPr>
          <a:xfrm>
            <a:off x="6079221" y="3015206"/>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a:solidFill>
                  <a:schemeClr val="bg1"/>
                </a:solidFill>
              </a:rPr>
              <a:t>D</a:t>
            </a:r>
            <a:endParaRPr lang="zh-CN" altLang="en-US" dirty="0">
              <a:solidFill>
                <a:schemeClr val="bg1"/>
              </a:solidFill>
            </a:endParaRPr>
          </a:p>
        </p:txBody>
      </p:sp>
      <p:sp>
        <p:nvSpPr>
          <p:cNvPr id="147" name="矩形 146"/>
          <p:cNvSpPr/>
          <p:nvPr/>
        </p:nvSpPr>
        <p:spPr>
          <a:xfrm>
            <a:off x="6722346" y="3015207"/>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a:solidFill>
                  <a:schemeClr val="bg1"/>
                </a:solidFill>
              </a:rPr>
              <a:t>E</a:t>
            </a:r>
            <a:endParaRPr lang="zh-CN" altLang="en-US" dirty="0">
              <a:solidFill>
                <a:schemeClr val="bg1"/>
              </a:solidFill>
            </a:endParaRPr>
          </a:p>
        </p:txBody>
      </p:sp>
      <p:sp>
        <p:nvSpPr>
          <p:cNvPr id="148" name="矩形 147"/>
          <p:cNvSpPr/>
          <p:nvPr/>
        </p:nvSpPr>
        <p:spPr>
          <a:xfrm>
            <a:off x="7375365" y="3015206"/>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a:solidFill>
                  <a:schemeClr val="bg1"/>
                </a:solidFill>
              </a:rPr>
              <a:t>F</a:t>
            </a:r>
            <a:endParaRPr lang="zh-CN" altLang="en-US" dirty="0">
              <a:solidFill>
                <a:schemeClr val="bg1"/>
              </a:solidFill>
            </a:endParaRPr>
          </a:p>
        </p:txBody>
      </p:sp>
      <p:sp>
        <p:nvSpPr>
          <p:cNvPr id="149" name="矩形 148"/>
          <p:cNvSpPr/>
          <p:nvPr/>
        </p:nvSpPr>
        <p:spPr>
          <a:xfrm>
            <a:off x="8018490" y="3015207"/>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a:solidFill>
                  <a:schemeClr val="bg1"/>
                </a:solidFill>
              </a:rPr>
              <a:t>G</a:t>
            </a:r>
            <a:endParaRPr lang="zh-CN" altLang="en-US" dirty="0">
              <a:solidFill>
                <a:schemeClr val="bg1"/>
              </a:solidFill>
            </a:endParaRPr>
          </a:p>
        </p:txBody>
      </p:sp>
      <p:sp>
        <p:nvSpPr>
          <p:cNvPr id="2" name="标题 1"/>
          <p:cNvSpPr>
            <a:spLocks noGrp="1"/>
          </p:cNvSpPr>
          <p:nvPr>
            <p:ph type="title"/>
          </p:nvPr>
        </p:nvSpPr>
        <p:spPr/>
        <p:txBody>
          <a:bodyPr/>
          <a:lstStyle/>
          <a:p>
            <a:r>
              <a:rPr kumimoji="1" lang="en-US" altLang="zh-CN" dirty="0" smtClean="0"/>
              <a:t>Speculative Persistence</a:t>
            </a:r>
            <a:endParaRPr kumimoji="1" lang="zh-CN" altLang="en-US" dirty="0"/>
          </a:p>
        </p:txBody>
      </p:sp>
      <p:sp>
        <p:nvSpPr>
          <p:cNvPr id="3" name="内容占位符 2"/>
          <p:cNvSpPr>
            <a:spLocks noGrp="1"/>
          </p:cNvSpPr>
          <p:nvPr>
            <p:ph idx="1"/>
          </p:nvPr>
        </p:nvSpPr>
        <p:spPr>
          <a:xfrm>
            <a:off x="304800" y="1556792"/>
            <a:ext cx="2736304" cy="485800"/>
          </a:xfrm>
        </p:spPr>
        <p:txBody>
          <a:bodyPr>
            <a:normAutofit/>
          </a:bodyPr>
          <a:lstStyle/>
          <a:p>
            <a:pPr marL="0" indent="0">
              <a:buNone/>
            </a:pPr>
            <a:r>
              <a:rPr kumimoji="1" lang="en-US" altLang="zh-CN" sz="2400" dirty="0" smtClean="0"/>
              <a:t>Strict Ordering</a:t>
            </a:r>
            <a:endParaRPr kumimoji="1" lang="zh-CN" altLang="en-US" sz="2400" dirty="0"/>
          </a:p>
        </p:txBody>
      </p:sp>
      <p:sp>
        <p:nvSpPr>
          <p:cNvPr id="4" name="矩形 3"/>
          <p:cNvSpPr/>
          <p:nvPr/>
        </p:nvSpPr>
        <p:spPr>
          <a:xfrm>
            <a:off x="271308" y="2007095"/>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A</a:t>
            </a:r>
            <a:endParaRPr lang="zh-CN" altLang="en-US" dirty="0">
              <a:solidFill>
                <a:schemeClr val="bg1"/>
              </a:solidFill>
            </a:endParaRPr>
          </a:p>
        </p:txBody>
      </p:sp>
      <p:sp>
        <p:nvSpPr>
          <p:cNvPr id="5" name="矩形 4"/>
          <p:cNvSpPr/>
          <p:nvPr/>
        </p:nvSpPr>
        <p:spPr>
          <a:xfrm>
            <a:off x="914433" y="2007096"/>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B</a:t>
            </a:r>
            <a:endParaRPr lang="zh-CN" altLang="en-US" dirty="0">
              <a:solidFill>
                <a:schemeClr val="bg1"/>
              </a:solidFill>
            </a:endParaRPr>
          </a:p>
        </p:txBody>
      </p:sp>
      <p:sp>
        <p:nvSpPr>
          <p:cNvPr id="6" name="矩形 5"/>
          <p:cNvSpPr/>
          <p:nvPr/>
        </p:nvSpPr>
        <p:spPr>
          <a:xfrm>
            <a:off x="1567452" y="2007095"/>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C</a:t>
            </a:r>
            <a:endParaRPr lang="zh-CN" altLang="en-US" dirty="0">
              <a:solidFill>
                <a:schemeClr val="bg1"/>
              </a:solidFill>
            </a:endParaRPr>
          </a:p>
        </p:txBody>
      </p:sp>
      <p:sp>
        <p:nvSpPr>
          <p:cNvPr id="7" name="矩形 6"/>
          <p:cNvSpPr/>
          <p:nvPr/>
        </p:nvSpPr>
        <p:spPr>
          <a:xfrm>
            <a:off x="2210577" y="2007096"/>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D</a:t>
            </a:r>
            <a:endParaRPr lang="zh-CN" altLang="en-US" dirty="0">
              <a:solidFill>
                <a:schemeClr val="bg1"/>
              </a:solidFill>
            </a:endParaRPr>
          </a:p>
        </p:txBody>
      </p:sp>
      <p:sp>
        <p:nvSpPr>
          <p:cNvPr id="8" name="矩形 7"/>
          <p:cNvSpPr/>
          <p:nvPr/>
        </p:nvSpPr>
        <p:spPr>
          <a:xfrm>
            <a:off x="2858649" y="2007096"/>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A</a:t>
            </a:r>
            <a:endParaRPr lang="zh-CN" altLang="en-US" dirty="0">
              <a:solidFill>
                <a:schemeClr val="bg1"/>
              </a:solidFill>
            </a:endParaRPr>
          </a:p>
        </p:txBody>
      </p:sp>
      <p:sp>
        <p:nvSpPr>
          <p:cNvPr id="9" name="矩形 8"/>
          <p:cNvSpPr/>
          <p:nvPr/>
        </p:nvSpPr>
        <p:spPr>
          <a:xfrm>
            <a:off x="3501774" y="2007097"/>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F</a:t>
            </a:r>
            <a:endParaRPr lang="zh-CN" altLang="en-US" dirty="0">
              <a:solidFill>
                <a:schemeClr val="bg1"/>
              </a:solidFill>
            </a:endParaRPr>
          </a:p>
        </p:txBody>
      </p:sp>
      <p:sp>
        <p:nvSpPr>
          <p:cNvPr id="10" name="矩形 9"/>
          <p:cNvSpPr/>
          <p:nvPr/>
        </p:nvSpPr>
        <p:spPr>
          <a:xfrm>
            <a:off x="4154793" y="2007096"/>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B</a:t>
            </a:r>
            <a:endParaRPr lang="zh-CN" altLang="en-US" dirty="0">
              <a:solidFill>
                <a:schemeClr val="bg1"/>
              </a:solidFill>
            </a:endParaRPr>
          </a:p>
        </p:txBody>
      </p:sp>
      <p:sp>
        <p:nvSpPr>
          <p:cNvPr id="11" name="矩形 10"/>
          <p:cNvSpPr/>
          <p:nvPr/>
        </p:nvSpPr>
        <p:spPr>
          <a:xfrm>
            <a:off x="4797918" y="2007097"/>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C</a:t>
            </a:r>
            <a:endParaRPr lang="zh-CN" altLang="en-US" dirty="0">
              <a:solidFill>
                <a:schemeClr val="bg1"/>
              </a:solidFill>
            </a:endParaRPr>
          </a:p>
        </p:txBody>
      </p:sp>
      <p:sp>
        <p:nvSpPr>
          <p:cNvPr id="12" name="矩形 11"/>
          <p:cNvSpPr/>
          <p:nvPr/>
        </p:nvSpPr>
        <p:spPr>
          <a:xfrm>
            <a:off x="5450937" y="2007096"/>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a:solidFill>
                  <a:schemeClr val="bg1"/>
                </a:solidFill>
              </a:rPr>
              <a:t>E</a:t>
            </a:r>
            <a:endParaRPr lang="zh-CN" altLang="en-US" dirty="0">
              <a:solidFill>
                <a:schemeClr val="bg1"/>
              </a:solidFill>
            </a:endParaRPr>
          </a:p>
        </p:txBody>
      </p:sp>
      <p:sp>
        <p:nvSpPr>
          <p:cNvPr id="13" name="矩形 12"/>
          <p:cNvSpPr/>
          <p:nvPr/>
        </p:nvSpPr>
        <p:spPr>
          <a:xfrm>
            <a:off x="6099009" y="2007096"/>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a:solidFill>
                  <a:schemeClr val="bg1"/>
                </a:solidFill>
              </a:rPr>
              <a:t>D</a:t>
            </a:r>
            <a:endParaRPr lang="zh-CN" altLang="en-US" dirty="0">
              <a:solidFill>
                <a:schemeClr val="bg1"/>
              </a:solidFill>
            </a:endParaRPr>
          </a:p>
        </p:txBody>
      </p:sp>
      <p:sp>
        <p:nvSpPr>
          <p:cNvPr id="14" name="矩形 13"/>
          <p:cNvSpPr/>
          <p:nvPr/>
        </p:nvSpPr>
        <p:spPr>
          <a:xfrm>
            <a:off x="6742134" y="2007097"/>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a:solidFill>
                  <a:schemeClr val="bg1"/>
                </a:solidFill>
              </a:rPr>
              <a:t>E</a:t>
            </a:r>
            <a:endParaRPr lang="zh-CN" altLang="en-US" dirty="0">
              <a:solidFill>
                <a:schemeClr val="bg1"/>
              </a:solidFill>
            </a:endParaRPr>
          </a:p>
        </p:txBody>
      </p:sp>
      <p:sp>
        <p:nvSpPr>
          <p:cNvPr id="15" name="矩形 14"/>
          <p:cNvSpPr/>
          <p:nvPr/>
        </p:nvSpPr>
        <p:spPr>
          <a:xfrm>
            <a:off x="7395153" y="2007096"/>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a:solidFill>
                  <a:schemeClr val="bg1"/>
                </a:solidFill>
              </a:rPr>
              <a:t>F</a:t>
            </a:r>
            <a:endParaRPr lang="zh-CN" altLang="en-US" dirty="0">
              <a:solidFill>
                <a:schemeClr val="bg1"/>
              </a:solidFill>
            </a:endParaRPr>
          </a:p>
        </p:txBody>
      </p:sp>
      <p:sp>
        <p:nvSpPr>
          <p:cNvPr id="16" name="矩形 15"/>
          <p:cNvSpPr/>
          <p:nvPr/>
        </p:nvSpPr>
        <p:spPr>
          <a:xfrm>
            <a:off x="8038278" y="2007097"/>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a:solidFill>
                  <a:schemeClr val="bg1"/>
                </a:solidFill>
              </a:rPr>
              <a:t>G</a:t>
            </a:r>
            <a:endParaRPr lang="zh-CN" altLang="en-US" dirty="0">
              <a:solidFill>
                <a:schemeClr val="bg1"/>
              </a:solidFill>
            </a:endParaRPr>
          </a:p>
        </p:txBody>
      </p:sp>
      <p:sp>
        <p:nvSpPr>
          <p:cNvPr id="24" name="矩形 23"/>
          <p:cNvSpPr/>
          <p:nvPr/>
        </p:nvSpPr>
        <p:spPr>
          <a:xfrm>
            <a:off x="256467" y="2007096"/>
            <a:ext cx="643125" cy="50405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lstStyle/>
          <a:p>
            <a:pPr algn="ctr">
              <a:lnSpc>
                <a:spcPct val="130000"/>
              </a:lnSpc>
            </a:pPr>
            <a:r>
              <a:rPr lang="en-US" altLang="zh-CN" dirty="0" smtClean="0">
                <a:solidFill>
                  <a:srgbClr val="000000"/>
                </a:solidFill>
              </a:rPr>
              <a:t>A</a:t>
            </a:r>
            <a:endParaRPr lang="zh-CN" altLang="en-US" dirty="0">
              <a:solidFill>
                <a:srgbClr val="000000"/>
              </a:solidFill>
            </a:endParaRPr>
          </a:p>
        </p:txBody>
      </p:sp>
      <p:sp>
        <p:nvSpPr>
          <p:cNvPr id="25" name="矩形 24"/>
          <p:cNvSpPr/>
          <p:nvPr/>
        </p:nvSpPr>
        <p:spPr>
          <a:xfrm>
            <a:off x="899592" y="2007097"/>
            <a:ext cx="643125" cy="50405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lstStyle/>
          <a:p>
            <a:pPr algn="ctr">
              <a:lnSpc>
                <a:spcPct val="130000"/>
              </a:lnSpc>
            </a:pPr>
            <a:r>
              <a:rPr lang="en-US" altLang="zh-CN" dirty="0" smtClean="0">
                <a:solidFill>
                  <a:srgbClr val="000000"/>
                </a:solidFill>
              </a:rPr>
              <a:t>B</a:t>
            </a:r>
            <a:endParaRPr lang="zh-CN" altLang="en-US" dirty="0">
              <a:solidFill>
                <a:srgbClr val="000000"/>
              </a:solidFill>
            </a:endParaRPr>
          </a:p>
        </p:txBody>
      </p:sp>
      <p:sp>
        <p:nvSpPr>
          <p:cNvPr id="26" name="矩形 25"/>
          <p:cNvSpPr/>
          <p:nvPr/>
        </p:nvSpPr>
        <p:spPr>
          <a:xfrm>
            <a:off x="1552611" y="2007096"/>
            <a:ext cx="643125" cy="50405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lstStyle/>
          <a:p>
            <a:pPr algn="ctr">
              <a:lnSpc>
                <a:spcPct val="130000"/>
              </a:lnSpc>
            </a:pPr>
            <a:r>
              <a:rPr lang="en-US" altLang="zh-CN" dirty="0" smtClean="0">
                <a:solidFill>
                  <a:srgbClr val="000000"/>
                </a:solidFill>
              </a:rPr>
              <a:t>C</a:t>
            </a:r>
            <a:endParaRPr lang="zh-CN" altLang="en-US" dirty="0">
              <a:solidFill>
                <a:srgbClr val="000000"/>
              </a:solidFill>
            </a:endParaRPr>
          </a:p>
        </p:txBody>
      </p:sp>
      <p:sp>
        <p:nvSpPr>
          <p:cNvPr id="27" name="矩形 26"/>
          <p:cNvSpPr/>
          <p:nvPr/>
        </p:nvSpPr>
        <p:spPr>
          <a:xfrm>
            <a:off x="2195736" y="2007097"/>
            <a:ext cx="643125" cy="50405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lstStyle/>
          <a:p>
            <a:pPr algn="ctr">
              <a:lnSpc>
                <a:spcPct val="130000"/>
              </a:lnSpc>
            </a:pPr>
            <a:r>
              <a:rPr lang="en-US" altLang="zh-CN" dirty="0" smtClean="0">
                <a:solidFill>
                  <a:srgbClr val="000000"/>
                </a:solidFill>
              </a:rPr>
              <a:t>D</a:t>
            </a:r>
            <a:endParaRPr lang="zh-CN" altLang="en-US" dirty="0">
              <a:solidFill>
                <a:srgbClr val="000000"/>
              </a:solidFill>
            </a:endParaRPr>
          </a:p>
        </p:txBody>
      </p:sp>
      <p:sp>
        <p:nvSpPr>
          <p:cNvPr id="28" name="矩形 27"/>
          <p:cNvSpPr/>
          <p:nvPr/>
        </p:nvSpPr>
        <p:spPr>
          <a:xfrm>
            <a:off x="246573" y="2007094"/>
            <a:ext cx="643125" cy="50405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lstStyle/>
          <a:p>
            <a:pPr algn="ctr">
              <a:lnSpc>
                <a:spcPct val="130000"/>
              </a:lnSpc>
            </a:pPr>
            <a:r>
              <a:rPr lang="en-US" altLang="zh-CN" dirty="0" smtClean="0">
                <a:solidFill>
                  <a:srgbClr val="000000"/>
                </a:solidFill>
              </a:rPr>
              <a:t>A</a:t>
            </a:r>
            <a:endParaRPr lang="zh-CN" altLang="en-US" dirty="0">
              <a:solidFill>
                <a:srgbClr val="000000"/>
              </a:solidFill>
            </a:endParaRPr>
          </a:p>
        </p:txBody>
      </p:sp>
      <p:sp>
        <p:nvSpPr>
          <p:cNvPr id="29" name="矩形 28"/>
          <p:cNvSpPr/>
          <p:nvPr/>
        </p:nvSpPr>
        <p:spPr>
          <a:xfrm>
            <a:off x="889698" y="2007095"/>
            <a:ext cx="643125" cy="50405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lstStyle/>
          <a:p>
            <a:pPr algn="ctr">
              <a:lnSpc>
                <a:spcPct val="130000"/>
              </a:lnSpc>
            </a:pPr>
            <a:r>
              <a:rPr lang="en-US" altLang="zh-CN" dirty="0" smtClean="0">
                <a:solidFill>
                  <a:srgbClr val="000000"/>
                </a:solidFill>
              </a:rPr>
              <a:t>B</a:t>
            </a:r>
            <a:endParaRPr lang="zh-CN" altLang="en-US" dirty="0">
              <a:solidFill>
                <a:srgbClr val="000000"/>
              </a:solidFill>
            </a:endParaRPr>
          </a:p>
        </p:txBody>
      </p:sp>
      <p:sp>
        <p:nvSpPr>
          <p:cNvPr id="30" name="矩形 29"/>
          <p:cNvSpPr/>
          <p:nvPr/>
        </p:nvSpPr>
        <p:spPr>
          <a:xfrm>
            <a:off x="1542717" y="2007094"/>
            <a:ext cx="643125" cy="50405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lstStyle/>
          <a:p>
            <a:pPr algn="ctr">
              <a:lnSpc>
                <a:spcPct val="130000"/>
              </a:lnSpc>
            </a:pPr>
            <a:r>
              <a:rPr lang="en-US" altLang="zh-CN" dirty="0" smtClean="0">
                <a:solidFill>
                  <a:srgbClr val="000000"/>
                </a:solidFill>
              </a:rPr>
              <a:t>C</a:t>
            </a:r>
            <a:endParaRPr lang="zh-CN" altLang="en-US" dirty="0">
              <a:solidFill>
                <a:srgbClr val="000000"/>
              </a:solidFill>
            </a:endParaRPr>
          </a:p>
        </p:txBody>
      </p:sp>
      <p:sp>
        <p:nvSpPr>
          <p:cNvPr id="31" name="矩形 30"/>
          <p:cNvSpPr/>
          <p:nvPr/>
        </p:nvSpPr>
        <p:spPr>
          <a:xfrm>
            <a:off x="2185842" y="2007095"/>
            <a:ext cx="643125" cy="50405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lstStyle/>
          <a:p>
            <a:pPr algn="ctr">
              <a:lnSpc>
                <a:spcPct val="130000"/>
              </a:lnSpc>
            </a:pPr>
            <a:r>
              <a:rPr lang="en-US" altLang="zh-CN" dirty="0" smtClean="0">
                <a:solidFill>
                  <a:srgbClr val="000000"/>
                </a:solidFill>
              </a:rPr>
              <a:t>D</a:t>
            </a:r>
            <a:endParaRPr lang="zh-CN" altLang="en-US" dirty="0">
              <a:solidFill>
                <a:srgbClr val="000000"/>
              </a:solidFill>
            </a:endParaRPr>
          </a:p>
        </p:txBody>
      </p:sp>
      <p:sp>
        <p:nvSpPr>
          <p:cNvPr id="32" name="矩形 31"/>
          <p:cNvSpPr/>
          <p:nvPr/>
        </p:nvSpPr>
        <p:spPr>
          <a:xfrm>
            <a:off x="2853702" y="2007095"/>
            <a:ext cx="643125" cy="504057"/>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a:lstStyle/>
          <a:p>
            <a:pPr algn="ctr">
              <a:lnSpc>
                <a:spcPct val="130000"/>
              </a:lnSpc>
            </a:pPr>
            <a:r>
              <a:rPr lang="en-US" altLang="zh-CN" dirty="0" smtClean="0">
                <a:solidFill>
                  <a:srgbClr val="000000"/>
                </a:solidFill>
              </a:rPr>
              <a:t>A</a:t>
            </a:r>
            <a:endParaRPr lang="zh-CN" altLang="en-US" dirty="0">
              <a:solidFill>
                <a:srgbClr val="000000"/>
              </a:solidFill>
            </a:endParaRPr>
          </a:p>
        </p:txBody>
      </p:sp>
      <p:sp>
        <p:nvSpPr>
          <p:cNvPr id="33" name="矩形 32"/>
          <p:cNvSpPr/>
          <p:nvPr/>
        </p:nvSpPr>
        <p:spPr>
          <a:xfrm>
            <a:off x="3496827" y="2007096"/>
            <a:ext cx="643125" cy="504057"/>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a:lstStyle/>
          <a:p>
            <a:pPr algn="ctr">
              <a:lnSpc>
                <a:spcPct val="130000"/>
              </a:lnSpc>
            </a:pPr>
            <a:r>
              <a:rPr lang="en-US" altLang="zh-CN" dirty="0" smtClean="0">
                <a:solidFill>
                  <a:srgbClr val="000000"/>
                </a:solidFill>
              </a:rPr>
              <a:t>F</a:t>
            </a:r>
            <a:endParaRPr lang="zh-CN" altLang="en-US" dirty="0">
              <a:solidFill>
                <a:srgbClr val="000000"/>
              </a:solidFill>
            </a:endParaRPr>
          </a:p>
        </p:txBody>
      </p:sp>
      <p:sp>
        <p:nvSpPr>
          <p:cNvPr id="34" name="矩形 33"/>
          <p:cNvSpPr/>
          <p:nvPr/>
        </p:nvSpPr>
        <p:spPr>
          <a:xfrm>
            <a:off x="4144899" y="2007095"/>
            <a:ext cx="643125" cy="504057"/>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lstStyle/>
          <a:p>
            <a:pPr algn="ctr">
              <a:lnSpc>
                <a:spcPct val="130000"/>
              </a:lnSpc>
            </a:pPr>
            <a:r>
              <a:rPr lang="en-US" altLang="zh-CN" dirty="0" smtClean="0">
                <a:solidFill>
                  <a:srgbClr val="000000"/>
                </a:solidFill>
              </a:rPr>
              <a:t>B</a:t>
            </a:r>
            <a:endParaRPr lang="zh-CN" altLang="en-US" dirty="0">
              <a:solidFill>
                <a:srgbClr val="000000"/>
              </a:solidFill>
            </a:endParaRPr>
          </a:p>
        </p:txBody>
      </p:sp>
      <p:sp>
        <p:nvSpPr>
          <p:cNvPr id="35" name="矩形 34"/>
          <p:cNvSpPr/>
          <p:nvPr/>
        </p:nvSpPr>
        <p:spPr>
          <a:xfrm>
            <a:off x="4788024" y="2007096"/>
            <a:ext cx="643125" cy="504057"/>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lstStyle/>
          <a:p>
            <a:pPr algn="ctr">
              <a:lnSpc>
                <a:spcPct val="130000"/>
              </a:lnSpc>
            </a:pPr>
            <a:r>
              <a:rPr lang="en-US" altLang="zh-CN" dirty="0" smtClean="0">
                <a:solidFill>
                  <a:srgbClr val="000000"/>
                </a:solidFill>
              </a:rPr>
              <a:t>C</a:t>
            </a:r>
            <a:endParaRPr lang="zh-CN" altLang="en-US" dirty="0">
              <a:solidFill>
                <a:srgbClr val="000000"/>
              </a:solidFill>
            </a:endParaRPr>
          </a:p>
        </p:txBody>
      </p:sp>
      <p:sp>
        <p:nvSpPr>
          <p:cNvPr id="36" name="矩形 35"/>
          <p:cNvSpPr/>
          <p:nvPr/>
        </p:nvSpPr>
        <p:spPr>
          <a:xfrm>
            <a:off x="5441043" y="2007095"/>
            <a:ext cx="643125" cy="504057"/>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lstStyle/>
          <a:p>
            <a:pPr algn="ctr">
              <a:lnSpc>
                <a:spcPct val="130000"/>
              </a:lnSpc>
            </a:pPr>
            <a:r>
              <a:rPr lang="en-US" altLang="zh-CN" dirty="0">
                <a:solidFill>
                  <a:srgbClr val="000000"/>
                </a:solidFill>
              </a:rPr>
              <a:t>E</a:t>
            </a:r>
            <a:endParaRPr lang="zh-CN" altLang="en-US" dirty="0">
              <a:solidFill>
                <a:srgbClr val="000000"/>
              </a:solidFill>
            </a:endParaRPr>
          </a:p>
        </p:txBody>
      </p:sp>
      <p:sp>
        <p:nvSpPr>
          <p:cNvPr id="37" name="矩形 36"/>
          <p:cNvSpPr/>
          <p:nvPr/>
        </p:nvSpPr>
        <p:spPr>
          <a:xfrm>
            <a:off x="2838861" y="2007093"/>
            <a:ext cx="643125" cy="504057"/>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a:lstStyle/>
          <a:p>
            <a:pPr algn="ctr">
              <a:lnSpc>
                <a:spcPct val="130000"/>
              </a:lnSpc>
            </a:pPr>
            <a:r>
              <a:rPr lang="en-US" altLang="zh-CN" dirty="0" smtClean="0">
                <a:solidFill>
                  <a:srgbClr val="000000"/>
                </a:solidFill>
              </a:rPr>
              <a:t>A</a:t>
            </a:r>
            <a:endParaRPr lang="zh-CN" altLang="en-US" dirty="0">
              <a:solidFill>
                <a:srgbClr val="000000"/>
              </a:solidFill>
            </a:endParaRPr>
          </a:p>
        </p:txBody>
      </p:sp>
      <p:sp>
        <p:nvSpPr>
          <p:cNvPr id="38" name="矩形 37"/>
          <p:cNvSpPr/>
          <p:nvPr/>
        </p:nvSpPr>
        <p:spPr>
          <a:xfrm>
            <a:off x="3486933" y="2007094"/>
            <a:ext cx="643125" cy="504057"/>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a:lstStyle/>
          <a:p>
            <a:pPr algn="ctr">
              <a:lnSpc>
                <a:spcPct val="130000"/>
              </a:lnSpc>
            </a:pPr>
            <a:r>
              <a:rPr lang="en-US" altLang="zh-CN" dirty="0" smtClean="0">
                <a:solidFill>
                  <a:srgbClr val="000000"/>
                </a:solidFill>
              </a:rPr>
              <a:t>F</a:t>
            </a:r>
            <a:endParaRPr lang="zh-CN" altLang="en-US" dirty="0">
              <a:solidFill>
                <a:srgbClr val="000000"/>
              </a:solidFill>
            </a:endParaRPr>
          </a:p>
        </p:txBody>
      </p:sp>
      <p:sp>
        <p:nvSpPr>
          <p:cNvPr id="39" name="矩形 38"/>
          <p:cNvSpPr/>
          <p:nvPr/>
        </p:nvSpPr>
        <p:spPr>
          <a:xfrm>
            <a:off x="4139952" y="2007093"/>
            <a:ext cx="643125" cy="504057"/>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lstStyle/>
          <a:p>
            <a:pPr algn="ctr">
              <a:lnSpc>
                <a:spcPct val="130000"/>
              </a:lnSpc>
            </a:pPr>
            <a:r>
              <a:rPr lang="en-US" altLang="zh-CN" dirty="0" smtClean="0">
                <a:solidFill>
                  <a:srgbClr val="000000"/>
                </a:solidFill>
              </a:rPr>
              <a:t>B</a:t>
            </a:r>
            <a:endParaRPr lang="zh-CN" altLang="en-US" dirty="0">
              <a:solidFill>
                <a:srgbClr val="000000"/>
              </a:solidFill>
            </a:endParaRPr>
          </a:p>
        </p:txBody>
      </p:sp>
      <p:sp>
        <p:nvSpPr>
          <p:cNvPr id="40" name="矩形 39"/>
          <p:cNvSpPr/>
          <p:nvPr/>
        </p:nvSpPr>
        <p:spPr>
          <a:xfrm>
            <a:off x="4783077" y="2007094"/>
            <a:ext cx="643125" cy="504057"/>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lstStyle/>
          <a:p>
            <a:pPr algn="ctr">
              <a:lnSpc>
                <a:spcPct val="130000"/>
              </a:lnSpc>
            </a:pPr>
            <a:r>
              <a:rPr lang="en-US" altLang="zh-CN" dirty="0" smtClean="0">
                <a:solidFill>
                  <a:srgbClr val="000000"/>
                </a:solidFill>
              </a:rPr>
              <a:t>C</a:t>
            </a:r>
            <a:endParaRPr lang="zh-CN" altLang="en-US" dirty="0">
              <a:solidFill>
                <a:srgbClr val="000000"/>
              </a:solidFill>
            </a:endParaRPr>
          </a:p>
        </p:txBody>
      </p:sp>
      <p:sp>
        <p:nvSpPr>
          <p:cNvPr id="41" name="矩形 40"/>
          <p:cNvSpPr/>
          <p:nvPr/>
        </p:nvSpPr>
        <p:spPr>
          <a:xfrm>
            <a:off x="5436096" y="2007093"/>
            <a:ext cx="643125" cy="504057"/>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lstStyle/>
          <a:p>
            <a:pPr algn="ctr">
              <a:lnSpc>
                <a:spcPct val="130000"/>
              </a:lnSpc>
            </a:pPr>
            <a:r>
              <a:rPr lang="en-US" altLang="zh-CN" dirty="0">
                <a:solidFill>
                  <a:srgbClr val="000000"/>
                </a:solidFill>
              </a:rPr>
              <a:t>E</a:t>
            </a:r>
            <a:endParaRPr lang="zh-CN" altLang="en-US" dirty="0">
              <a:solidFill>
                <a:srgbClr val="000000"/>
              </a:solidFill>
            </a:endParaRPr>
          </a:p>
        </p:txBody>
      </p:sp>
      <p:sp>
        <p:nvSpPr>
          <p:cNvPr id="42" name="矩形 41"/>
          <p:cNvSpPr/>
          <p:nvPr/>
        </p:nvSpPr>
        <p:spPr>
          <a:xfrm>
            <a:off x="6094062" y="2007095"/>
            <a:ext cx="643125" cy="50405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pPr algn="ctr">
              <a:lnSpc>
                <a:spcPct val="130000"/>
              </a:lnSpc>
            </a:pPr>
            <a:r>
              <a:rPr lang="en-US" altLang="zh-CN" dirty="0">
                <a:solidFill>
                  <a:srgbClr val="000000"/>
                </a:solidFill>
              </a:rPr>
              <a:t>D</a:t>
            </a:r>
            <a:endParaRPr lang="zh-CN" altLang="en-US" dirty="0">
              <a:solidFill>
                <a:srgbClr val="000000"/>
              </a:solidFill>
            </a:endParaRPr>
          </a:p>
        </p:txBody>
      </p:sp>
      <p:sp>
        <p:nvSpPr>
          <p:cNvPr id="43" name="矩形 42"/>
          <p:cNvSpPr/>
          <p:nvPr/>
        </p:nvSpPr>
        <p:spPr>
          <a:xfrm>
            <a:off x="6737187" y="2007096"/>
            <a:ext cx="643125" cy="50405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pPr algn="ctr">
              <a:lnSpc>
                <a:spcPct val="130000"/>
              </a:lnSpc>
            </a:pPr>
            <a:r>
              <a:rPr lang="en-US" altLang="zh-CN" dirty="0">
                <a:solidFill>
                  <a:srgbClr val="000000"/>
                </a:solidFill>
              </a:rPr>
              <a:t>E</a:t>
            </a:r>
            <a:endParaRPr lang="zh-CN" altLang="en-US" dirty="0">
              <a:solidFill>
                <a:srgbClr val="000000"/>
              </a:solidFill>
            </a:endParaRPr>
          </a:p>
        </p:txBody>
      </p:sp>
      <p:sp>
        <p:nvSpPr>
          <p:cNvPr id="44" name="矩形 43"/>
          <p:cNvSpPr/>
          <p:nvPr/>
        </p:nvSpPr>
        <p:spPr>
          <a:xfrm>
            <a:off x="7390206" y="2007095"/>
            <a:ext cx="643125" cy="50405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pPr algn="ctr">
              <a:lnSpc>
                <a:spcPct val="130000"/>
              </a:lnSpc>
            </a:pPr>
            <a:r>
              <a:rPr lang="en-US" altLang="zh-CN" dirty="0">
                <a:solidFill>
                  <a:srgbClr val="000000"/>
                </a:solidFill>
              </a:rPr>
              <a:t>F</a:t>
            </a:r>
            <a:endParaRPr lang="zh-CN" altLang="en-US" dirty="0">
              <a:solidFill>
                <a:srgbClr val="000000"/>
              </a:solidFill>
            </a:endParaRPr>
          </a:p>
        </p:txBody>
      </p:sp>
      <p:sp>
        <p:nvSpPr>
          <p:cNvPr id="45" name="矩形 44"/>
          <p:cNvSpPr/>
          <p:nvPr/>
        </p:nvSpPr>
        <p:spPr>
          <a:xfrm>
            <a:off x="8033331" y="2007096"/>
            <a:ext cx="643125" cy="50405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pPr algn="ctr">
              <a:lnSpc>
                <a:spcPct val="130000"/>
              </a:lnSpc>
            </a:pPr>
            <a:r>
              <a:rPr lang="en-US" altLang="zh-CN" dirty="0">
                <a:solidFill>
                  <a:srgbClr val="000000"/>
                </a:solidFill>
              </a:rPr>
              <a:t>G</a:t>
            </a:r>
            <a:endParaRPr lang="zh-CN" altLang="en-US" dirty="0">
              <a:solidFill>
                <a:srgbClr val="000000"/>
              </a:solidFill>
            </a:endParaRPr>
          </a:p>
        </p:txBody>
      </p:sp>
      <p:sp>
        <p:nvSpPr>
          <p:cNvPr id="46" name="矩形 45"/>
          <p:cNvSpPr/>
          <p:nvPr/>
        </p:nvSpPr>
        <p:spPr>
          <a:xfrm>
            <a:off x="6079221" y="2007094"/>
            <a:ext cx="643125" cy="50405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pPr algn="ctr">
              <a:lnSpc>
                <a:spcPct val="130000"/>
              </a:lnSpc>
            </a:pPr>
            <a:r>
              <a:rPr lang="en-US" altLang="zh-CN" dirty="0">
                <a:solidFill>
                  <a:srgbClr val="000000"/>
                </a:solidFill>
              </a:rPr>
              <a:t>D</a:t>
            </a:r>
            <a:endParaRPr lang="zh-CN" altLang="en-US" dirty="0">
              <a:solidFill>
                <a:srgbClr val="000000"/>
              </a:solidFill>
            </a:endParaRPr>
          </a:p>
        </p:txBody>
      </p:sp>
      <p:sp>
        <p:nvSpPr>
          <p:cNvPr id="47" name="矩形 46"/>
          <p:cNvSpPr/>
          <p:nvPr/>
        </p:nvSpPr>
        <p:spPr>
          <a:xfrm>
            <a:off x="6722346" y="2007095"/>
            <a:ext cx="643125" cy="50405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pPr algn="ctr">
              <a:lnSpc>
                <a:spcPct val="130000"/>
              </a:lnSpc>
            </a:pPr>
            <a:r>
              <a:rPr lang="en-US" altLang="zh-CN" dirty="0">
                <a:solidFill>
                  <a:srgbClr val="000000"/>
                </a:solidFill>
              </a:rPr>
              <a:t>E</a:t>
            </a:r>
            <a:endParaRPr lang="zh-CN" altLang="en-US" dirty="0">
              <a:solidFill>
                <a:srgbClr val="000000"/>
              </a:solidFill>
            </a:endParaRPr>
          </a:p>
        </p:txBody>
      </p:sp>
      <p:sp>
        <p:nvSpPr>
          <p:cNvPr id="48" name="矩形 47"/>
          <p:cNvSpPr/>
          <p:nvPr/>
        </p:nvSpPr>
        <p:spPr>
          <a:xfrm>
            <a:off x="7375365" y="2007094"/>
            <a:ext cx="643125" cy="50405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pPr algn="ctr">
              <a:lnSpc>
                <a:spcPct val="130000"/>
              </a:lnSpc>
            </a:pPr>
            <a:r>
              <a:rPr lang="en-US" altLang="zh-CN" dirty="0">
                <a:solidFill>
                  <a:srgbClr val="000000"/>
                </a:solidFill>
              </a:rPr>
              <a:t>F</a:t>
            </a:r>
            <a:endParaRPr lang="zh-CN" altLang="en-US" dirty="0">
              <a:solidFill>
                <a:srgbClr val="000000"/>
              </a:solidFill>
            </a:endParaRPr>
          </a:p>
        </p:txBody>
      </p:sp>
      <p:sp>
        <p:nvSpPr>
          <p:cNvPr id="49" name="矩形 48"/>
          <p:cNvSpPr/>
          <p:nvPr/>
        </p:nvSpPr>
        <p:spPr>
          <a:xfrm>
            <a:off x="8018490" y="2007095"/>
            <a:ext cx="643125" cy="50405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pPr algn="ctr">
              <a:lnSpc>
                <a:spcPct val="130000"/>
              </a:lnSpc>
            </a:pPr>
            <a:r>
              <a:rPr lang="en-US" altLang="zh-CN" dirty="0">
                <a:solidFill>
                  <a:srgbClr val="000000"/>
                </a:solidFill>
              </a:rPr>
              <a:t>G</a:t>
            </a:r>
            <a:endParaRPr lang="zh-CN" altLang="en-US" dirty="0">
              <a:solidFill>
                <a:srgbClr val="000000"/>
              </a:solidFill>
            </a:endParaRPr>
          </a:p>
        </p:txBody>
      </p:sp>
      <p:sp>
        <p:nvSpPr>
          <p:cNvPr id="90" name="幻灯片编号占位符 89"/>
          <p:cNvSpPr>
            <a:spLocks noGrp="1"/>
          </p:cNvSpPr>
          <p:nvPr>
            <p:ph type="sldNum" sz="quarter" idx="12"/>
          </p:nvPr>
        </p:nvSpPr>
        <p:spPr/>
        <p:txBody>
          <a:bodyPr/>
          <a:lstStyle/>
          <a:p>
            <a:fld id="{C5FEB7EA-EE1E-4E9A-ABA8-C683F994B8C3}" type="slidenum">
              <a:rPr lang="zh-CN" altLang="en-US" smtClean="0"/>
              <a:t>16</a:t>
            </a:fld>
            <a:endParaRPr lang="zh-CN" altLang="en-US"/>
          </a:p>
        </p:txBody>
      </p:sp>
      <p:sp>
        <p:nvSpPr>
          <p:cNvPr id="94" name="矩形 93"/>
          <p:cNvSpPr/>
          <p:nvPr/>
        </p:nvSpPr>
        <p:spPr>
          <a:xfrm>
            <a:off x="266361" y="4202831"/>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A</a:t>
            </a:r>
            <a:endParaRPr lang="zh-CN" altLang="en-US" dirty="0">
              <a:solidFill>
                <a:schemeClr val="bg1"/>
              </a:solidFill>
            </a:endParaRPr>
          </a:p>
        </p:txBody>
      </p:sp>
      <p:sp>
        <p:nvSpPr>
          <p:cNvPr id="95" name="矩形 94"/>
          <p:cNvSpPr/>
          <p:nvPr/>
        </p:nvSpPr>
        <p:spPr>
          <a:xfrm>
            <a:off x="909486" y="4202832"/>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B</a:t>
            </a:r>
            <a:endParaRPr lang="zh-CN" altLang="en-US" dirty="0">
              <a:solidFill>
                <a:schemeClr val="bg1"/>
              </a:solidFill>
            </a:endParaRPr>
          </a:p>
        </p:txBody>
      </p:sp>
      <p:sp>
        <p:nvSpPr>
          <p:cNvPr id="96" name="矩形 95"/>
          <p:cNvSpPr/>
          <p:nvPr/>
        </p:nvSpPr>
        <p:spPr>
          <a:xfrm>
            <a:off x="1562505" y="4202831"/>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C</a:t>
            </a:r>
            <a:endParaRPr lang="zh-CN" altLang="en-US" dirty="0">
              <a:solidFill>
                <a:schemeClr val="bg1"/>
              </a:solidFill>
            </a:endParaRPr>
          </a:p>
        </p:txBody>
      </p:sp>
      <p:sp>
        <p:nvSpPr>
          <p:cNvPr id="97" name="矩形 96"/>
          <p:cNvSpPr/>
          <p:nvPr/>
        </p:nvSpPr>
        <p:spPr>
          <a:xfrm>
            <a:off x="2205630" y="4202832"/>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D</a:t>
            </a:r>
            <a:endParaRPr lang="zh-CN" altLang="en-US" dirty="0">
              <a:solidFill>
                <a:schemeClr val="bg1"/>
              </a:solidFill>
            </a:endParaRPr>
          </a:p>
        </p:txBody>
      </p:sp>
      <p:sp>
        <p:nvSpPr>
          <p:cNvPr id="98" name="矩形 97"/>
          <p:cNvSpPr/>
          <p:nvPr/>
        </p:nvSpPr>
        <p:spPr>
          <a:xfrm>
            <a:off x="2853702" y="4202832"/>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A</a:t>
            </a:r>
            <a:endParaRPr lang="zh-CN" altLang="en-US" dirty="0">
              <a:solidFill>
                <a:schemeClr val="bg1"/>
              </a:solidFill>
            </a:endParaRPr>
          </a:p>
        </p:txBody>
      </p:sp>
      <p:sp>
        <p:nvSpPr>
          <p:cNvPr id="99" name="矩形 98"/>
          <p:cNvSpPr/>
          <p:nvPr/>
        </p:nvSpPr>
        <p:spPr>
          <a:xfrm>
            <a:off x="3496827" y="4202833"/>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F</a:t>
            </a:r>
            <a:endParaRPr lang="zh-CN" altLang="en-US" dirty="0">
              <a:solidFill>
                <a:schemeClr val="bg1"/>
              </a:solidFill>
            </a:endParaRPr>
          </a:p>
        </p:txBody>
      </p:sp>
      <p:sp>
        <p:nvSpPr>
          <p:cNvPr id="100" name="矩形 99"/>
          <p:cNvSpPr/>
          <p:nvPr/>
        </p:nvSpPr>
        <p:spPr>
          <a:xfrm>
            <a:off x="4149846" y="4202832"/>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B</a:t>
            </a:r>
            <a:endParaRPr lang="zh-CN" altLang="en-US" dirty="0">
              <a:solidFill>
                <a:schemeClr val="bg1"/>
              </a:solidFill>
            </a:endParaRPr>
          </a:p>
        </p:txBody>
      </p:sp>
      <p:sp>
        <p:nvSpPr>
          <p:cNvPr id="101" name="矩形 100"/>
          <p:cNvSpPr/>
          <p:nvPr/>
        </p:nvSpPr>
        <p:spPr>
          <a:xfrm>
            <a:off x="4792971" y="4202833"/>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C</a:t>
            </a:r>
            <a:endParaRPr lang="zh-CN" altLang="en-US" dirty="0">
              <a:solidFill>
                <a:schemeClr val="bg1"/>
              </a:solidFill>
            </a:endParaRPr>
          </a:p>
        </p:txBody>
      </p:sp>
      <p:sp>
        <p:nvSpPr>
          <p:cNvPr id="102" name="矩形 101"/>
          <p:cNvSpPr/>
          <p:nvPr/>
        </p:nvSpPr>
        <p:spPr>
          <a:xfrm>
            <a:off x="5445990" y="4202832"/>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a:solidFill>
                  <a:schemeClr val="bg1"/>
                </a:solidFill>
              </a:rPr>
              <a:t>E</a:t>
            </a:r>
            <a:endParaRPr lang="zh-CN" altLang="en-US" dirty="0">
              <a:solidFill>
                <a:schemeClr val="bg1"/>
              </a:solidFill>
            </a:endParaRPr>
          </a:p>
        </p:txBody>
      </p:sp>
      <p:sp>
        <p:nvSpPr>
          <p:cNvPr id="103" name="矩形 102"/>
          <p:cNvSpPr/>
          <p:nvPr/>
        </p:nvSpPr>
        <p:spPr>
          <a:xfrm>
            <a:off x="6094062" y="4202832"/>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a:solidFill>
                  <a:schemeClr val="bg1"/>
                </a:solidFill>
              </a:rPr>
              <a:t>D</a:t>
            </a:r>
            <a:endParaRPr lang="zh-CN" altLang="en-US" dirty="0">
              <a:solidFill>
                <a:schemeClr val="bg1"/>
              </a:solidFill>
            </a:endParaRPr>
          </a:p>
        </p:txBody>
      </p:sp>
      <p:sp>
        <p:nvSpPr>
          <p:cNvPr id="104" name="矩形 103"/>
          <p:cNvSpPr/>
          <p:nvPr/>
        </p:nvSpPr>
        <p:spPr>
          <a:xfrm>
            <a:off x="6737187" y="4202833"/>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a:solidFill>
                  <a:schemeClr val="bg1"/>
                </a:solidFill>
              </a:rPr>
              <a:t>E</a:t>
            </a:r>
            <a:endParaRPr lang="zh-CN" altLang="en-US" dirty="0">
              <a:solidFill>
                <a:schemeClr val="bg1"/>
              </a:solidFill>
            </a:endParaRPr>
          </a:p>
        </p:txBody>
      </p:sp>
      <p:sp>
        <p:nvSpPr>
          <p:cNvPr id="105" name="矩形 104"/>
          <p:cNvSpPr/>
          <p:nvPr/>
        </p:nvSpPr>
        <p:spPr>
          <a:xfrm>
            <a:off x="7390206" y="4202832"/>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a:solidFill>
                  <a:schemeClr val="bg1"/>
                </a:solidFill>
              </a:rPr>
              <a:t>F</a:t>
            </a:r>
            <a:endParaRPr lang="zh-CN" altLang="en-US" dirty="0">
              <a:solidFill>
                <a:schemeClr val="bg1"/>
              </a:solidFill>
            </a:endParaRPr>
          </a:p>
        </p:txBody>
      </p:sp>
      <p:sp>
        <p:nvSpPr>
          <p:cNvPr id="106" name="矩形 105"/>
          <p:cNvSpPr/>
          <p:nvPr/>
        </p:nvSpPr>
        <p:spPr>
          <a:xfrm>
            <a:off x="8033331" y="4202833"/>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a:solidFill>
                  <a:schemeClr val="bg1"/>
                </a:solidFill>
              </a:rPr>
              <a:t>G</a:t>
            </a:r>
            <a:endParaRPr lang="zh-CN" altLang="en-US" dirty="0">
              <a:solidFill>
                <a:schemeClr val="bg1"/>
              </a:solidFill>
            </a:endParaRPr>
          </a:p>
        </p:txBody>
      </p:sp>
      <p:sp>
        <p:nvSpPr>
          <p:cNvPr id="107" name="矩形 106"/>
          <p:cNvSpPr/>
          <p:nvPr/>
        </p:nvSpPr>
        <p:spPr>
          <a:xfrm>
            <a:off x="1989606" y="5714997"/>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A</a:t>
            </a:r>
            <a:endParaRPr lang="zh-CN" altLang="en-US" dirty="0">
              <a:solidFill>
                <a:schemeClr val="bg1"/>
              </a:solidFill>
            </a:endParaRPr>
          </a:p>
        </p:txBody>
      </p:sp>
      <p:sp>
        <p:nvSpPr>
          <p:cNvPr id="108" name="矩形 107"/>
          <p:cNvSpPr/>
          <p:nvPr/>
        </p:nvSpPr>
        <p:spPr>
          <a:xfrm>
            <a:off x="2632731" y="5714998"/>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B</a:t>
            </a:r>
            <a:endParaRPr lang="zh-CN" altLang="en-US" dirty="0">
              <a:solidFill>
                <a:schemeClr val="bg1"/>
              </a:solidFill>
            </a:endParaRPr>
          </a:p>
        </p:txBody>
      </p:sp>
      <p:sp>
        <p:nvSpPr>
          <p:cNvPr id="109" name="矩形 108"/>
          <p:cNvSpPr/>
          <p:nvPr/>
        </p:nvSpPr>
        <p:spPr>
          <a:xfrm>
            <a:off x="3285750" y="5714997"/>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C</a:t>
            </a:r>
            <a:endParaRPr lang="zh-CN" altLang="en-US" dirty="0">
              <a:solidFill>
                <a:schemeClr val="bg1"/>
              </a:solidFill>
            </a:endParaRPr>
          </a:p>
        </p:txBody>
      </p:sp>
      <p:sp>
        <p:nvSpPr>
          <p:cNvPr id="110" name="矩形 109"/>
          <p:cNvSpPr/>
          <p:nvPr/>
        </p:nvSpPr>
        <p:spPr>
          <a:xfrm>
            <a:off x="3928875" y="5714998"/>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smtClean="0">
                <a:solidFill>
                  <a:schemeClr val="bg1"/>
                </a:solidFill>
              </a:rPr>
              <a:t>D</a:t>
            </a:r>
            <a:endParaRPr lang="zh-CN" altLang="en-US" dirty="0">
              <a:solidFill>
                <a:schemeClr val="bg1"/>
              </a:solidFill>
            </a:endParaRPr>
          </a:p>
        </p:txBody>
      </p:sp>
      <p:sp>
        <p:nvSpPr>
          <p:cNvPr id="111" name="矩形 110"/>
          <p:cNvSpPr/>
          <p:nvPr/>
        </p:nvSpPr>
        <p:spPr>
          <a:xfrm>
            <a:off x="4576947" y="5714998"/>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a:solidFill>
                  <a:schemeClr val="bg1"/>
                </a:solidFill>
              </a:rPr>
              <a:t>E</a:t>
            </a:r>
            <a:endParaRPr lang="zh-CN" altLang="en-US" dirty="0">
              <a:solidFill>
                <a:schemeClr val="bg1"/>
              </a:solidFill>
            </a:endParaRPr>
          </a:p>
        </p:txBody>
      </p:sp>
      <p:sp>
        <p:nvSpPr>
          <p:cNvPr id="112" name="矩形 111"/>
          <p:cNvSpPr/>
          <p:nvPr/>
        </p:nvSpPr>
        <p:spPr>
          <a:xfrm>
            <a:off x="5225019" y="5714998"/>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a:solidFill>
                  <a:schemeClr val="bg1"/>
                </a:solidFill>
              </a:rPr>
              <a:t>F</a:t>
            </a:r>
            <a:endParaRPr lang="zh-CN" altLang="en-US" dirty="0">
              <a:solidFill>
                <a:schemeClr val="bg1"/>
              </a:solidFill>
            </a:endParaRPr>
          </a:p>
        </p:txBody>
      </p:sp>
      <p:sp>
        <p:nvSpPr>
          <p:cNvPr id="113" name="矩形 112"/>
          <p:cNvSpPr/>
          <p:nvPr/>
        </p:nvSpPr>
        <p:spPr>
          <a:xfrm>
            <a:off x="5868144" y="5714999"/>
            <a:ext cx="643125" cy="504057"/>
          </a:xfrm>
          <a:prstGeom prst="rect">
            <a:avLst/>
          </a:prstGeom>
          <a:solidFill>
            <a:schemeClr val="bg1"/>
          </a:solidFill>
          <a:ln>
            <a:solidFill>
              <a:srgbClr val="366092"/>
            </a:solidFill>
            <a:prstDash val="dash"/>
          </a:ln>
        </p:spPr>
        <p:style>
          <a:lnRef idx="1">
            <a:schemeClr val="accent1"/>
          </a:lnRef>
          <a:fillRef idx="3">
            <a:schemeClr val="accent1"/>
          </a:fillRef>
          <a:effectRef idx="2">
            <a:schemeClr val="accent1"/>
          </a:effectRef>
          <a:fontRef idx="minor">
            <a:schemeClr val="lt1"/>
          </a:fontRef>
        </p:style>
        <p:txBody>
          <a:bodyPr/>
          <a:lstStyle/>
          <a:p>
            <a:pPr algn="ctr">
              <a:lnSpc>
                <a:spcPct val="130000"/>
              </a:lnSpc>
            </a:pPr>
            <a:r>
              <a:rPr lang="en-US" altLang="zh-CN" dirty="0">
                <a:solidFill>
                  <a:schemeClr val="bg1"/>
                </a:solidFill>
              </a:rPr>
              <a:t>G</a:t>
            </a:r>
            <a:endParaRPr lang="zh-CN" altLang="en-US" dirty="0">
              <a:solidFill>
                <a:schemeClr val="bg1"/>
              </a:solidFill>
            </a:endParaRPr>
          </a:p>
        </p:txBody>
      </p:sp>
      <p:sp>
        <p:nvSpPr>
          <p:cNvPr id="114" name="矩形 113"/>
          <p:cNvSpPr/>
          <p:nvPr/>
        </p:nvSpPr>
        <p:spPr>
          <a:xfrm>
            <a:off x="251520" y="4202831"/>
            <a:ext cx="643125" cy="50405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lstStyle/>
          <a:p>
            <a:pPr algn="ctr">
              <a:lnSpc>
                <a:spcPct val="130000"/>
              </a:lnSpc>
            </a:pPr>
            <a:r>
              <a:rPr lang="en-US" altLang="zh-CN" dirty="0" smtClean="0">
                <a:solidFill>
                  <a:srgbClr val="000000"/>
                </a:solidFill>
              </a:rPr>
              <a:t>A</a:t>
            </a:r>
            <a:endParaRPr lang="zh-CN" altLang="en-US" dirty="0">
              <a:solidFill>
                <a:srgbClr val="000000"/>
              </a:solidFill>
            </a:endParaRPr>
          </a:p>
        </p:txBody>
      </p:sp>
      <p:sp>
        <p:nvSpPr>
          <p:cNvPr id="115" name="矩形 114"/>
          <p:cNvSpPr/>
          <p:nvPr/>
        </p:nvSpPr>
        <p:spPr>
          <a:xfrm>
            <a:off x="894645" y="4202833"/>
            <a:ext cx="643125" cy="50405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lstStyle/>
          <a:p>
            <a:pPr algn="ctr">
              <a:lnSpc>
                <a:spcPct val="130000"/>
              </a:lnSpc>
            </a:pPr>
            <a:r>
              <a:rPr lang="en-US" altLang="zh-CN" dirty="0" smtClean="0">
                <a:solidFill>
                  <a:srgbClr val="000000"/>
                </a:solidFill>
              </a:rPr>
              <a:t>B</a:t>
            </a:r>
            <a:endParaRPr lang="zh-CN" altLang="en-US" dirty="0">
              <a:solidFill>
                <a:srgbClr val="000000"/>
              </a:solidFill>
            </a:endParaRPr>
          </a:p>
        </p:txBody>
      </p:sp>
      <p:sp>
        <p:nvSpPr>
          <p:cNvPr id="116" name="矩形 115"/>
          <p:cNvSpPr/>
          <p:nvPr/>
        </p:nvSpPr>
        <p:spPr>
          <a:xfrm>
            <a:off x="1547664" y="4202832"/>
            <a:ext cx="643125" cy="50405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lstStyle/>
          <a:p>
            <a:pPr algn="ctr">
              <a:lnSpc>
                <a:spcPct val="130000"/>
              </a:lnSpc>
            </a:pPr>
            <a:r>
              <a:rPr lang="en-US" altLang="zh-CN" dirty="0" smtClean="0">
                <a:solidFill>
                  <a:srgbClr val="000000"/>
                </a:solidFill>
              </a:rPr>
              <a:t>C</a:t>
            </a:r>
            <a:endParaRPr lang="zh-CN" altLang="en-US" dirty="0">
              <a:solidFill>
                <a:srgbClr val="000000"/>
              </a:solidFill>
            </a:endParaRPr>
          </a:p>
        </p:txBody>
      </p:sp>
      <p:sp>
        <p:nvSpPr>
          <p:cNvPr id="117" name="矩形 116"/>
          <p:cNvSpPr/>
          <p:nvPr/>
        </p:nvSpPr>
        <p:spPr>
          <a:xfrm>
            <a:off x="2190789" y="4202833"/>
            <a:ext cx="643125" cy="50405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lstStyle/>
          <a:p>
            <a:pPr algn="ctr">
              <a:lnSpc>
                <a:spcPct val="130000"/>
              </a:lnSpc>
            </a:pPr>
            <a:r>
              <a:rPr lang="en-US" altLang="zh-CN" dirty="0" smtClean="0">
                <a:solidFill>
                  <a:srgbClr val="000000"/>
                </a:solidFill>
              </a:rPr>
              <a:t>D</a:t>
            </a:r>
            <a:endParaRPr lang="zh-CN" altLang="en-US" dirty="0">
              <a:solidFill>
                <a:srgbClr val="000000"/>
              </a:solidFill>
            </a:endParaRPr>
          </a:p>
        </p:txBody>
      </p:sp>
      <p:sp>
        <p:nvSpPr>
          <p:cNvPr id="118" name="矩形 117"/>
          <p:cNvSpPr/>
          <p:nvPr/>
        </p:nvSpPr>
        <p:spPr>
          <a:xfrm>
            <a:off x="2848755" y="4202831"/>
            <a:ext cx="643125" cy="504057"/>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a:lstStyle/>
          <a:p>
            <a:pPr algn="ctr">
              <a:lnSpc>
                <a:spcPct val="130000"/>
              </a:lnSpc>
            </a:pPr>
            <a:r>
              <a:rPr lang="en-US" altLang="zh-CN" dirty="0" smtClean="0">
                <a:solidFill>
                  <a:srgbClr val="000000"/>
                </a:solidFill>
              </a:rPr>
              <a:t>A</a:t>
            </a:r>
            <a:endParaRPr lang="zh-CN" altLang="en-US" dirty="0">
              <a:solidFill>
                <a:srgbClr val="000000"/>
              </a:solidFill>
            </a:endParaRPr>
          </a:p>
        </p:txBody>
      </p:sp>
      <p:sp>
        <p:nvSpPr>
          <p:cNvPr id="119" name="矩形 118"/>
          <p:cNvSpPr/>
          <p:nvPr/>
        </p:nvSpPr>
        <p:spPr>
          <a:xfrm>
            <a:off x="3491880" y="4202832"/>
            <a:ext cx="643125" cy="504057"/>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a:lstStyle/>
          <a:p>
            <a:pPr algn="ctr">
              <a:lnSpc>
                <a:spcPct val="130000"/>
              </a:lnSpc>
            </a:pPr>
            <a:r>
              <a:rPr lang="en-US" altLang="zh-CN" dirty="0" smtClean="0">
                <a:solidFill>
                  <a:srgbClr val="000000"/>
                </a:solidFill>
              </a:rPr>
              <a:t>F</a:t>
            </a:r>
            <a:endParaRPr lang="zh-CN" altLang="en-US" dirty="0">
              <a:solidFill>
                <a:srgbClr val="000000"/>
              </a:solidFill>
            </a:endParaRPr>
          </a:p>
        </p:txBody>
      </p:sp>
      <p:sp>
        <p:nvSpPr>
          <p:cNvPr id="120" name="矩形 119"/>
          <p:cNvSpPr/>
          <p:nvPr/>
        </p:nvSpPr>
        <p:spPr>
          <a:xfrm>
            <a:off x="4783077" y="4202832"/>
            <a:ext cx="643125" cy="504057"/>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lstStyle/>
          <a:p>
            <a:pPr algn="ctr">
              <a:lnSpc>
                <a:spcPct val="130000"/>
              </a:lnSpc>
            </a:pPr>
            <a:r>
              <a:rPr lang="en-US" altLang="zh-CN" dirty="0" smtClean="0">
                <a:solidFill>
                  <a:srgbClr val="000000"/>
                </a:solidFill>
              </a:rPr>
              <a:t>C</a:t>
            </a:r>
            <a:endParaRPr lang="zh-CN" altLang="en-US" dirty="0">
              <a:solidFill>
                <a:srgbClr val="000000"/>
              </a:solidFill>
            </a:endParaRPr>
          </a:p>
        </p:txBody>
      </p:sp>
      <p:sp>
        <p:nvSpPr>
          <p:cNvPr id="121" name="矩形 120"/>
          <p:cNvSpPr/>
          <p:nvPr/>
        </p:nvSpPr>
        <p:spPr>
          <a:xfrm>
            <a:off x="5436096" y="4202831"/>
            <a:ext cx="643125" cy="504057"/>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lstStyle/>
          <a:p>
            <a:pPr algn="ctr">
              <a:lnSpc>
                <a:spcPct val="130000"/>
              </a:lnSpc>
            </a:pPr>
            <a:r>
              <a:rPr lang="en-US" altLang="zh-CN" dirty="0">
                <a:solidFill>
                  <a:srgbClr val="000000"/>
                </a:solidFill>
              </a:rPr>
              <a:t>E</a:t>
            </a:r>
            <a:endParaRPr lang="zh-CN" altLang="en-US" dirty="0">
              <a:solidFill>
                <a:srgbClr val="000000"/>
              </a:solidFill>
            </a:endParaRPr>
          </a:p>
        </p:txBody>
      </p:sp>
      <p:sp>
        <p:nvSpPr>
          <p:cNvPr id="122" name="矩形 121"/>
          <p:cNvSpPr/>
          <p:nvPr/>
        </p:nvSpPr>
        <p:spPr>
          <a:xfrm>
            <a:off x="2843808" y="4202831"/>
            <a:ext cx="643125" cy="504057"/>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a:lstStyle/>
          <a:p>
            <a:pPr algn="ctr">
              <a:lnSpc>
                <a:spcPct val="130000"/>
              </a:lnSpc>
            </a:pPr>
            <a:r>
              <a:rPr lang="en-US" altLang="zh-CN" dirty="0" smtClean="0">
                <a:solidFill>
                  <a:srgbClr val="000000"/>
                </a:solidFill>
              </a:rPr>
              <a:t>A</a:t>
            </a:r>
            <a:endParaRPr lang="zh-CN" altLang="en-US" dirty="0">
              <a:solidFill>
                <a:srgbClr val="000000"/>
              </a:solidFill>
            </a:endParaRPr>
          </a:p>
        </p:txBody>
      </p:sp>
      <p:sp>
        <p:nvSpPr>
          <p:cNvPr id="123" name="矩形 122"/>
          <p:cNvSpPr/>
          <p:nvPr/>
        </p:nvSpPr>
        <p:spPr>
          <a:xfrm>
            <a:off x="4139952" y="4202831"/>
            <a:ext cx="643125" cy="504057"/>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lstStyle/>
          <a:p>
            <a:pPr algn="ctr">
              <a:lnSpc>
                <a:spcPct val="130000"/>
              </a:lnSpc>
            </a:pPr>
            <a:r>
              <a:rPr lang="en-US" altLang="zh-CN" dirty="0" smtClean="0">
                <a:solidFill>
                  <a:srgbClr val="000000"/>
                </a:solidFill>
              </a:rPr>
              <a:t>B</a:t>
            </a:r>
            <a:endParaRPr lang="zh-CN" altLang="en-US" dirty="0">
              <a:solidFill>
                <a:srgbClr val="000000"/>
              </a:solidFill>
            </a:endParaRPr>
          </a:p>
        </p:txBody>
      </p:sp>
      <p:sp>
        <p:nvSpPr>
          <p:cNvPr id="124" name="矩形 123"/>
          <p:cNvSpPr/>
          <p:nvPr/>
        </p:nvSpPr>
        <p:spPr>
          <a:xfrm>
            <a:off x="4788024" y="4202831"/>
            <a:ext cx="643125" cy="504057"/>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lstStyle/>
          <a:p>
            <a:pPr algn="ctr">
              <a:lnSpc>
                <a:spcPct val="130000"/>
              </a:lnSpc>
            </a:pPr>
            <a:r>
              <a:rPr lang="en-US" altLang="zh-CN" dirty="0" smtClean="0">
                <a:solidFill>
                  <a:srgbClr val="000000"/>
                </a:solidFill>
              </a:rPr>
              <a:t>C</a:t>
            </a:r>
            <a:endParaRPr lang="zh-CN" altLang="en-US" dirty="0">
              <a:solidFill>
                <a:srgbClr val="000000"/>
              </a:solidFill>
            </a:endParaRPr>
          </a:p>
        </p:txBody>
      </p:sp>
      <p:sp>
        <p:nvSpPr>
          <p:cNvPr id="125" name="矩形 124"/>
          <p:cNvSpPr/>
          <p:nvPr/>
        </p:nvSpPr>
        <p:spPr>
          <a:xfrm>
            <a:off x="6089115" y="4202831"/>
            <a:ext cx="643125" cy="50405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pPr algn="ctr">
              <a:lnSpc>
                <a:spcPct val="130000"/>
              </a:lnSpc>
            </a:pPr>
            <a:r>
              <a:rPr lang="en-US" altLang="zh-CN" dirty="0">
                <a:solidFill>
                  <a:srgbClr val="000000"/>
                </a:solidFill>
              </a:rPr>
              <a:t>D</a:t>
            </a:r>
            <a:endParaRPr lang="zh-CN" altLang="en-US" dirty="0">
              <a:solidFill>
                <a:srgbClr val="000000"/>
              </a:solidFill>
            </a:endParaRPr>
          </a:p>
        </p:txBody>
      </p:sp>
      <p:sp>
        <p:nvSpPr>
          <p:cNvPr id="126" name="矩形 125"/>
          <p:cNvSpPr/>
          <p:nvPr/>
        </p:nvSpPr>
        <p:spPr>
          <a:xfrm>
            <a:off x="6732240" y="4202832"/>
            <a:ext cx="643125" cy="50405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pPr algn="ctr">
              <a:lnSpc>
                <a:spcPct val="130000"/>
              </a:lnSpc>
            </a:pPr>
            <a:r>
              <a:rPr lang="en-US" altLang="zh-CN" dirty="0">
                <a:solidFill>
                  <a:srgbClr val="000000"/>
                </a:solidFill>
              </a:rPr>
              <a:t>E</a:t>
            </a:r>
            <a:endParaRPr lang="zh-CN" altLang="en-US" dirty="0">
              <a:solidFill>
                <a:srgbClr val="000000"/>
              </a:solidFill>
            </a:endParaRPr>
          </a:p>
        </p:txBody>
      </p:sp>
      <p:sp>
        <p:nvSpPr>
          <p:cNvPr id="127" name="矩形 126"/>
          <p:cNvSpPr/>
          <p:nvPr/>
        </p:nvSpPr>
        <p:spPr>
          <a:xfrm>
            <a:off x="7385259" y="4202831"/>
            <a:ext cx="643125" cy="50405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pPr algn="ctr">
              <a:lnSpc>
                <a:spcPct val="130000"/>
              </a:lnSpc>
            </a:pPr>
            <a:r>
              <a:rPr lang="en-US" altLang="zh-CN" dirty="0">
                <a:solidFill>
                  <a:srgbClr val="000000"/>
                </a:solidFill>
              </a:rPr>
              <a:t>F</a:t>
            </a:r>
            <a:endParaRPr lang="zh-CN" altLang="en-US" dirty="0">
              <a:solidFill>
                <a:srgbClr val="000000"/>
              </a:solidFill>
            </a:endParaRPr>
          </a:p>
        </p:txBody>
      </p:sp>
      <p:sp>
        <p:nvSpPr>
          <p:cNvPr id="128" name="矩形 127"/>
          <p:cNvSpPr/>
          <p:nvPr/>
        </p:nvSpPr>
        <p:spPr>
          <a:xfrm>
            <a:off x="8028384" y="4202832"/>
            <a:ext cx="643125" cy="50405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pPr algn="ctr">
              <a:lnSpc>
                <a:spcPct val="130000"/>
              </a:lnSpc>
            </a:pPr>
            <a:r>
              <a:rPr lang="en-US" altLang="zh-CN" dirty="0">
                <a:solidFill>
                  <a:srgbClr val="000000"/>
                </a:solidFill>
              </a:rPr>
              <a:t>G</a:t>
            </a:r>
            <a:endParaRPr lang="zh-CN" altLang="en-US" dirty="0">
              <a:solidFill>
                <a:srgbClr val="000000"/>
              </a:solidFill>
            </a:endParaRPr>
          </a:p>
        </p:txBody>
      </p:sp>
      <p:sp>
        <p:nvSpPr>
          <p:cNvPr id="129" name="矩形 128"/>
          <p:cNvSpPr/>
          <p:nvPr/>
        </p:nvSpPr>
        <p:spPr>
          <a:xfrm>
            <a:off x="6089115" y="4202830"/>
            <a:ext cx="643125" cy="50405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pPr algn="ctr">
              <a:lnSpc>
                <a:spcPct val="130000"/>
              </a:lnSpc>
            </a:pPr>
            <a:r>
              <a:rPr lang="en-US" altLang="zh-CN" dirty="0">
                <a:solidFill>
                  <a:srgbClr val="000000"/>
                </a:solidFill>
              </a:rPr>
              <a:t>D</a:t>
            </a:r>
            <a:endParaRPr lang="zh-CN" altLang="en-US" dirty="0">
              <a:solidFill>
                <a:srgbClr val="000000"/>
              </a:solidFill>
            </a:endParaRPr>
          </a:p>
        </p:txBody>
      </p:sp>
      <p:sp>
        <p:nvSpPr>
          <p:cNvPr id="130" name="矩形 129"/>
          <p:cNvSpPr/>
          <p:nvPr/>
        </p:nvSpPr>
        <p:spPr>
          <a:xfrm>
            <a:off x="6732240" y="4202831"/>
            <a:ext cx="643125" cy="50405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pPr algn="ctr">
              <a:lnSpc>
                <a:spcPct val="130000"/>
              </a:lnSpc>
            </a:pPr>
            <a:r>
              <a:rPr lang="en-US" altLang="zh-CN" dirty="0">
                <a:solidFill>
                  <a:srgbClr val="000000"/>
                </a:solidFill>
              </a:rPr>
              <a:t>E</a:t>
            </a:r>
            <a:endParaRPr lang="zh-CN" altLang="en-US" dirty="0">
              <a:solidFill>
                <a:srgbClr val="000000"/>
              </a:solidFill>
            </a:endParaRPr>
          </a:p>
        </p:txBody>
      </p:sp>
      <p:sp>
        <p:nvSpPr>
          <p:cNvPr id="131" name="矩形 130"/>
          <p:cNvSpPr/>
          <p:nvPr/>
        </p:nvSpPr>
        <p:spPr>
          <a:xfrm>
            <a:off x="7385259" y="4202830"/>
            <a:ext cx="643125" cy="50405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pPr algn="ctr">
              <a:lnSpc>
                <a:spcPct val="130000"/>
              </a:lnSpc>
            </a:pPr>
            <a:r>
              <a:rPr lang="en-US" altLang="zh-CN" dirty="0">
                <a:solidFill>
                  <a:srgbClr val="000000"/>
                </a:solidFill>
              </a:rPr>
              <a:t>F</a:t>
            </a:r>
            <a:endParaRPr lang="zh-CN" altLang="en-US" dirty="0">
              <a:solidFill>
                <a:srgbClr val="000000"/>
              </a:solidFill>
            </a:endParaRPr>
          </a:p>
        </p:txBody>
      </p:sp>
      <p:sp>
        <p:nvSpPr>
          <p:cNvPr id="132" name="矩形 131"/>
          <p:cNvSpPr/>
          <p:nvPr/>
        </p:nvSpPr>
        <p:spPr>
          <a:xfrm>
            <a:off x="8028384" y="4202831"/>
            <a:ext cx="643125" cy="50405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pPr algn="ctr">
              <a:lnSpc>
                <a:spcPct val="130000"/>
              </a:lnSpc>
            </a:pPr>
            <a:r>
              <a:rPr lang="en-US" altLang="zh-CN" dirty="0">
                <a:solidFill>
                  <a:srgbClr val="000000"/>
                </a:solidFill>
              </a:rPr>
              <a:t>G</a:t>
            </a:r>
            <a:endParaRPr lang="zh-CN" altLang="en-US" dirty="0">
              <a:solidFill>
                <a:srgbClr val="000000"/>
              </a:solidFill>
            </a:endParaRPr>
          </a:p>
        </p:txBody>
      </p:sp>
      <p:sp>
        <p:nvSpPr>
          <p:cNvPr id="133" name="矩形 132"/>
          <p:cNvSpPr/>
          <p:nvPr/>
        </p:nvSpPr>
        <p:spPr>
          <a:xfrm>
            <a:off x="4139952" y="4202831"/>
            <a:ext cx="643125" cy="504057"/>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lstStyle/>
          <a:p>
            <a:pPr algn="ctr">
              <a:lnSpc>
                <a:spcPct val="130000"/>
              </a:lnSpc>
            </a:pPr>
            <a:r>
              <a:rPr lang="en-US" altLang="zh-CN" dirty="0" smtClean="0">
                <a:solidFill>
                  <a:srgbClr val="000000"/>
                </a:solidFill>
              </a:rPr>
              <a:t>B</a:t>
            </a:r>
            <a:endParaRPr lang="zh-CN" altLang="en-US" dirty="0">
              <a:solidFill>
                <a:srgbClr val="000000"/>
              </a:solidFill>
            </a:endParaRPr>
          </a:p>
        </p:txBody>
      </p:sp>
      <p:cxnSp>
        <p:nvCxnSpPr>
          <p:cNvPr id="134" name="直线连接符 133"/>
          <p:cNvCxnSpPr/>
          <p:nvPr/>
        </p:nvCxnSpPr>
        <p:spPr>
          <a:xfrm>
            <a:off x="251520" y="3842792"/>
            <a:ext cx="0" cy="1224136"/>
          </a:xfrm>
          <a:prstGeom prst="line">
            <a:avLst/>
          </a:prstGeom>
          <a:ln w="76200" cmpd="sng"/>
        </p:spPr>
        <p:style>
          <a:lnRef idx="2">
            <a:schemeClr val="accent4"/>
          </a:lnRef>
          <a:fillRef idx="0">
            <a:schemeClr val="accent4"/>
          </a:fillRef>
          <a:effectRef idx="1">
            <a:schemeClr val="accent4"/>
          </a:effectRef>
          <a:fontRef idx="minor">
            <a:schemeClr val="tx1"/>
          </a:fontRef>
        </p:style>
      </p:cxnSp>
      <p:sp>
        <p:nvSpPr>
          <p:cNvPr id="136" name="内容占位符 2"/>
          <p:cNvSpPr txBox="1">
            <a:spLocks/>
          </p:cNvSpPr>
          <p:nvPr/>
        </p:nvSpPr>
        <p:spPr>
          <a:xfrm>
            <a:off x="251520" y="3717032"/>
            <a:ext cx="2736304" cy="4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kumimoji="1" lang="en-US" altLang="zh-CN" sz="2400" dirty="0" smtClean="0"/>
              <a:t>Loose Ordering </a:t>
            </a:r>
            <a:endParaRPr kumimoji="1" lang="zh-CN" altLang="en-US" sz="2400" dirty="0"/>
          </a:p>
        </p:txBody>
      </p:sp>
      <p:sp>
        <p:nvSpPr>
          <p:cNvPr id="150" name="文本框 149"/>
          <p:cNvSpPr txBox="1"/>
          <p:nvPr/>
        </p:nvSpPr>
        <p:spPr>
          <a:xfrm>
            <a:off x="5508104" y="1556792"/>
            <a:ext cx="3168352" cy="461665"/>
          </a:xfrm>
          <a:prstGeom prst="rect">
            <a:avLst/>
          </a:prstGeom>
          <a:noFill/>
        </p:spPr>
        <p:txBody>
          <a:bodyPr wrap="square" rtlCol="0">
            <a:spAutoFit/>
          </a:bodyPr>
          <a:lstStyle/>
          <a:p>
            <a:pPr algn="ctr"/>
            <a:r>
              <a:rPr kumimoji="1" lang="en-US" altLang="zh-CN" sz="2400" dirty="0">
                <a:solidFill>
                  <a:schemeClr val="accent1"/>
                </a:solidFill>
              </a:rPr>
              <a:t>v</a:t>
            </a:r>
            <a:r>
              <a:rPr kumimoji="1" lang="en-US" altLang="zh-CN" sz="2400" dirty="0" smtClean="0">
                <a:solidFill>
                  <a:schemeClr val="accent1"/>
                </a:solidFill>
              </a:rPr>
              <a:t>olatile CPU cache</a:t>
            </a:r>
            <a:endParaRPr kumimoji="1" lang="zh-CN" altLang="en-US" sz="2400" dirty="0">
              <a:solidFill>
                <a:schemeClr val="accent1"/>
              </a:solidFill>
            </a:endParaRPr>
          </a:p>
        </p:txBody>
      </p:sp>
      <p:sp>
        <p:nvSpPr>
          <p:cNvPr id="151" name="文本框 150"/>
          <p:cNvSpPr txBox="1"/>
          <p:nvPr/>
        </p:nvSpPr>
        <p:spPr>
          <a:xfrm>
            <a:off x="5652120" y="2625551"/>
            <a:ext cx="3096344" cy="461665"/>
          </a:xfrm>
          <a:prstGeom prst="rect">
            <a:avLst/>
          </a:prstGeom>
          <a:noFill/>
        </p:spPr>
        <p:txBody>
          <a:bodyPr wrap="square" rtlCol="0">
            <a:spAutoFit/>
          </a:bodyPr>
          <a:lstStyle/>
          <a:p>
            <a:pPr algn="ctr"/>
            <a:r>
              <a:rPr kumimoji="1" lang="en-US" altLang="zh-CN" sz="2400" dirty="0">
                <a:solidFill>
                  <a:schemeClr val="accent1"/>
                </a:solidFill>
              </a:rPr>
              <a:t>p</a:t>
            </a:r>
            <a:r>
              <a:rPr kumimoji="1" lang="en-US" altLang="zh-CN" sz="2400" dirty="0" smtClean="0">
                <a:solidFill>
                  <a:schemeClr val="accent1"/>
                </a:solidFill>
              </a:rPr>
              <a:t>ersistent memory</a:t>
            </a:r>
            <a:endParaRPr kumimoji="1" lang="zh-CN" altLang="en-US" sz="2400" dirty="0">
              <a:solidFill>
                <a:schemeClr val="accent1"/>
              </a:solidFill>
            </a:endParaRPr>
          </a:p>
        </p:txBody>
      </p:sp>
      <p:sp>
        <p:nvSpPr>
          <p:cNvPr id="152" name="文本框 151"/>
          <p:cNvSpPr txBox="1"/>
          <p:nvPr/>
        </p:nvSpPr>
        <p:spPr>
          <a:xfrm>
            <a:off x="5581786" y="3770784"/>
            <a:ext cx="3094669" cy="461665"/>
          </a:xfrm>
          <a:prstGeom prst="rect">
            <a:avLst/>
          </a:prstGeom>
          <a:noFill/>
        </p:spPr>
        <p:txBody>
          <a:bodyPr wrap="square" rtlCol="0">
            <a:spAutoFit/>
          </a:bodyPr>
          <a:lstStyle/>
          <a:p>
            <a:pPr algn="ctr"/>
            <a:r>
              <a:rPr kumimoji="1" lang="en-US" altLang="zh-CN" sz="2400" dirty="0">
                <a:solidFill>
                  <a:schemeClr val="accent1"/>
                </a:solidFill>
              </a:rPr>
              <a:t>v</a:t>
            </a:r>
            <a:r>
              <a:rPr kumimoji="1" lang="en-US" altLang="zh-CN" sz="2400" dirty="0" smtClean="0">
                <a:solidFill>
                  <a:schemeClr val="accent1"/>
                </a:solidFill>
              </a:rPr>
              <a:t>olatile CPU cache</a:t>
            </a:r>
            <a:endParaRPr kumimoji="1" lang="zh-CN" altLang="en-US" sz="2400" dirty="0">
              <a:solidFill>
                <a:schemeClr val="accent1"/>
              </a:solidFill>
            </a:endParaRPr>
          </a:p>
        </p:txBody>
      </p:sp>
      <p:sp>
        <p:nvSpPr>
          <p:cNvPr id="153" name="文本框 152"/>
          <p:cNvSpPr txBox="1"/>
          <p:nvPr/>
        </p:nvSpPr>
        <p:spPr>
          <a:xfrm>
            <a:off x="5724128" y="5282952"/>
            <a:ext cx="2808312" cy="461665"/>
          </a:xfrm>
          <a:prstGeom prst="rect">
            <a:avLst/>
          </a:prstGeom>
          <a:noFill/>
        </p:spPr>
        <p:txBody>
          <a:bodyPr wrap="square" rtlCol="0">
            <a:spAutoFit/>
          </a:bodyPr>
          <a:lstStyle/>
          <a:p>
            <a:pPr algn="ctr"/>
            <a:r>
              <a:rPr kumimoji="1" lang="en-US" altLang="zh-CN" sz="2400" dirty="0">
                <a:solidFill>
                  <a:schemeClr val="accent1"/>
                </a:solidFill>
              </a:rPr>
              <a:t>p</a:t>
            </a:r>
            <a:r>
              <a:rPr kumimoji="1" lang="en-US" altLang="zh-CN" sz="2400" dirty="0" smtClean="0">
                <a:solidFill>
                  <a:schemeClr val="accent1"/>
                </a:solidFill>
              </a:rPr>
              <a:t>ersistent memory</a:t>
            </a:r>
            <a:endParaRPr kumimoji="1" lang="zh-CN" altLang="en-US" sz="2400" dirty="0">
              <a:solidFill>
                <a:schemeClr val="accent1"/>
              </a:solidFill>
            </a:endParaRPr>
          </a:p>
        </p:txBody>
      </p:sp>
      <p:sp>
        <p:nvSpPr>
          <p:cNvPr id="156" name="内容占位符 2"/>
          <p:cNvSpPr txBox="1">
            <a:spLocks/>
          </p:cNvSpPr>
          <p:nvPr/>
        </p:nvSpPr>
        <p:spPr>
          <a:xfrm>
            <a:off x="35496" y="1052736"/>
            <a:ext cx="9036496" cy="7920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kumimoji="1" lang="en-US" altLang="zh-CN" sz="2400" dirty="0" smtClean="0"/>
              <a:t> T1: (A, B, C, D) -&gt; T2: (A, F) </a:t>
            </a:r>
            <a:r>
              <a:rPr kumimoji="1" lang="en-US" altLang="zh-CN" sz="2400" dirty="0"/>
              <a:t>-&gt; T3: </a:t>
            </a:r>
            <a:r>
              <a:rPr kumimoji="1" lang="en-US" altLang="zh-CN" sz="2400" dirty="0" smtClean="0"/>
              <a:t>(B</a:t>
            </a:r>
            <a:r>
              <a:rPr kumimoji="1" lang="en-US" altLang="zh-CN" sz="2400" dirty="0"/>
              <a:t>, C, </a:t>
            </a:r>
            <a:r>
              <a:rPr kumimoji="1" lang="en-US" altLang="zh-CN" sz="2400" dirty="0" smtClean="0"/>
              <a:t>E)  -&gt; T4</a:t>
            </a:r>
            <a:r>
              <a:rPr kumimoji="1" lang="en-US" altLang="zh-CN" sz="2400" dirty="0"/>
              <a:t>: </a:t>
            </a:r>
            <a:r>
              <a:rPr kumimoji="1" lang="en-US" altLang="zh-CN" sz="2400" dirty="0" smtClean="0"/>
              <a:t>(D</a:t>
            </a:r>
            <a:r>
              <a:rPr kumimoji="1" lang="en-US" altLang="zh-CN" sz="2400" dirty="0"/>
              <a:t>, E, F, </a:t>
            </a:r>
            <a:r>
              <a:rPr kumimoji="1" lang="en-US" altLang="zh-CN" sz="2400" dirty="0" smtClean="0"/>
              <a:t>G) </a:t>
            </a:r>
          </a:p>
        </p:txBody>
      </p:sp>
      <p:cxnSp>
        <p:nvCxnSpPr>
          <p:cNvPr id="157" name="直线连接符 156"/>
          <p:cNvCxnSpPr/>
          <p:nvPr/>
        </p:nvCxnSpPr>
        <p:spPr>
          <a:xfrm>
            <a:off x="251520" y="1628800"/>
            <a:ext cx="0" cy="1224136"/>
          </a:xfrm>
          <a:prstGeom prst="line">
            <a:avLst/>
          </a:prstGeom>
          <a:ln w="76200" cmpd="sng"/>
        </p:spPr>
        <p:style>
          <a:lnRef idx="2">
            <a:schemeClr val="accent4"/>
          </a:lnRef>
          <a:fillRef idx="0">
            <a:schemeClr val="accent4"/>
          </a:fillRef>
          <a:effectRef idx="1">
            <a:schemeClr val="accent4"/>
          </a:effectRef>
          <a:fontRef idx="minor">
            <a:schemeClr val="tx1"/>
          </a:fontRef>
        </p:style>
      </p:cxnSp>
      <p:sp>
        <p:nvSpPr>
          <p:cNvPr id="135" name="文本框 134"/>
          <p:cNvSpPr txBox="1"/>
          <p:nvPr/>
        </p:nvSpPr>
        <p:spPr>
          <a:xfrm>
            <a:off x="288032" y="6237312"/>
            <a:ext cx="8460432" cy="523220"/>
          </a:xfrm>
          <a:prstGeom prst="rect">
            <a:avLst/>
          </a:prstGeom>
          <a:noFill/>
        </p:spPr>
        <p:txBody>
          <a:bodyPr wrap="square" rtlCol="0">
            <a:spAutoFit/>
          </a:bodyPr>
          <a:lstStyle/>
          <a:p>
            <a:r>
              <a:rPr kumimoji="1" lang="en-US" altLang="zh-CN" sz="2800" dirty="0" smtClean="0">
                <a:solidFill>
                  <a:srgbClr val="C0504D"/>
                </a:solidFill>
              </a:rPr>
              <a:t>Inter-</a:t>
            </a:r>
            <a:r>
              <a:rPr kumimoji="1" lang="en-US" altLang="zh-CN" sz="2800" dirty="0" err="1" smtClean="0">
                <a:solidFill>
                  <a:srgbClr val="C0504D"/>
                </a:solidFill>
              </a:rPr>
              <a:t>tx</a:t>
            </a:r>
            <a:r>
              <a:rPr kumimoji="1" lang="en-US" altLang="zh-CN" sz="2800" dirty="0" smtClean="0">
                <a:solidFill>
                  <a:srgbClr val="C0504D"/>
                </a:solidFill>
              </a:rPr>
              <a:t> ordering relaxed. Write coalescing enabled.</a:t>
            </a:r>
            <a:endParaRPr kumimoji="1" lang="zh-CN" altLang="en-US" sz="2800" dirty="0">
              <a:solidFill>
                <a:srgbClr val="C0504D"/>
              </a:solidFill>
            </a:endParaRPr>
          </a:p>
        </p:txBody>
      </p:sp>
    </p:spTree>
    <p:extLst>
      <p:ext uri="{BB962C8B-B14F-4D97-AF65-F5344CB8AC3E}">
        <p14:creationId xmlns:p14="http://schemas.microsoft.com/office/powerpoint/2010/main" val="342720847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ppt_x"/>
                                          </p:val>
                                        </p:tav>
                                        <p:tav tm="100000">
                                          <p:val>
                                            <p:strVal val="#ppt_x"/>
                                          </p:val>
                                        </p:tav>
                                      </p:tavLst>
                                    </p:anim>
                                    <p:anim calcmode="lin" valueType="num">
                                      <p:cBhvr additive="base">
                                        <p:cTn id="13" dur="500" fill="hold"/>
                                        <p:tgtEl>
                                          <p:spTgt spid="2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ppt_x"/>
                                          </p:val>
                                        </p:tav>
                                        <p:tav tm="100000">
                                          <p:val>
                                            <p:strVal val="#ppt_x"/>
                                          </p:val>
                                        </p:tav>
                                      </p:tavLst>
                                    </p:anim>
                                    <p:anim calcmode="lin" valueType="num">
                                      <p:cBhvr additive="base">
                                        <p:cTn id="18" dur="500" fill="hold"/>
                                        <p:tgtEl>
                                          <p:spTgt spid="2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500" fill="hold"/>
                                        <p:tgtEl>
                                          <p:spTgt spid="27"/>
                                        </p:tgtEl>
                                        <p:attrNameLst>
                                          <p:attrName>ppt_x</p:attrName>
                                        </p:attrNameLst>
                                      </p:cBhvr>
                                      <p:tavLst>
                                        <p:tav tm="0">
                                          <p:val>
                                            <p:strVal val="#ppt_x"/>
                                          </p:val>
                                        </p:tav>
                                        <p:tav tm="100000">
                                          <p:val>
                                            <p:strVal val="#ppt_x"/>
                                          </p:val>
                                        </p:tav>
                                      </p:tavLst>
                                    </p:anim>
                                    <p:anim calcmode="lin" valueType="num">
                                      <p:cBhvr additive="base">
                                        <p:cTn id="23" dur="500" fill="hold"/>
                                        <p:tgtEl>
                                          <p:spTgt spid="27"/>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1" presetClass="entr" presetSubtype="0" fill="hold" grpId="0" nodeType="after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0" presetClass="path" presetSubtype="0" accel="50000" decel="50000" fill="hold" grpId="1" nodeType="clickEffect">
                                  <p:stCondLst>
                                    <p:cond delay="0"/>
                                  </p:stCondLst>
                                  <p:childTnLst>
                                    <p:animMotion origin="layout" path="M 0 0 L 0 0.14709 " pathEditMode="relative" ptsTypes="AA">
                                      <p:cBhvr>
                                        <p:cTn id="36" dur="2000" fill="hold"/>
                                        <p:tgtEl>
                                          <p:spTgt spid="28"/>
                                        </p:tgtEl>
                                        <p:attrNameLst>
                                          <p:attrName>ppt_x</p:attrName>
                                          <p:attrName>ppt_y</p:attrName>
                                        </p:attrNameLst>
                                      </p:cBhvr>
                                    </p:animMotion>
                                  </p:childTnLst>
                                </p:cTn>
                              </p:par>
                              <p:par>
                                <p:cTn id="37" presetID="0" presetClass="path" presetSubtype="0" accel="50000" decel="50000" fill="hold" grpId="1" nodeType="withEffect">
                                  <p:stCondLst>
                                    <p:cond delay="0"/>
                                  </p:stCondLst>
                                  <p:childTnLst>
                                    <p:animMotion origin="layout" path="M 0 0 L 0 0.14709 " pathEditMode="relative" ptsTypes="AA">
                                      <p:cBhvr>
                                        <p:cTn id="38" dur="2000" fill="hold"/>
                                        <p:tgtEl>
                                          <p:spTgt spid="29"/>
                                        </p:tgtEl>
                                        <p:attrNameLst>
                                          <p:attrName>ppt_x</p:attrName>
                                          <p:attrName>ppt_y</p:attrName>
                                        </p:attrNameLst>
                                      </p:cBhvr>
                                    </p:animMotion>
                                  </p:childTnLst>
                                </p:cTn>
                              </p:par>
                              <p:par>
                                <p:cTn id="39" presetID="0" presetClass="path" presetSubtype="0" accel="50000" decel="50000" fill="hold" grpId="1" nodeType="withEffect">
                                  <p:stCondLst>
                                    <p:cond delay="0"/>
                                  </p:stCondLst>
                                  <p:childTnLst>
                                    <p:animMotion origin="layout" path="M 0 0 L 0 0.14709 " pathEditMode="relative" ptsTypes="AA">
                                      <p:cBhvr>
                                        <p:cTn id="40" dur="2000" fill="hold"/>
                                        <p:tgtEl>
                                          <p:spTgt spid="30"/>
                                        </p:tgtEl>
                                        <p:attrNameLst>
                                          <p:attrName>ppt_x</p:attrName>
                                          <p:attrName>ppt_y</p:attrName>
                                        </p:attrNameLst>
                                      </p:cBhvr>
                                    </p:animMotion>
                                  </p:childTnLst>
                                </p:cTn>
                              </p:par>
                              <p:par>
                                <p:cTn id="41" presetID="0" presetClass="path" presetSubtype="0" accel="50000" decel="50000" fill="hold" grpId="1" nodeType="withEffect">
                                  <p:stCondLst>
                                    <p:cond delay="0"/>
                                  </p:stCondLst>
                                  <p:childTnLst>
                                    <p:animMotion origin="layout" path="M 0 0 L 0 0.14709 " pathEditMode="relative" ptsTypes="AA">
                                      <p:cBhvr>
                                        <p:cTn id="42" dur="2000" fill="hold"/>
                                        <p:tgtEl>
                                          <p:spTgt spid="31"/>
                                        </p:tgtEl>
                                        <p:attrNameLst>
                                          <p:attrName>ppt_x</p:attrName>
                                          <p:attrName>ppt_y</p:attrName>
                                        </p:attrNameLst>
                                      </p:cBhvr>
                                    </p:animMotion>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nodeType="clickEffect">
                                  <p:stCondLst>
                                    <p:cond delay="0"/>
                                  </p:stCondLst>
                                  <p:childTnLst>
                                    <p:animMotion origin="layout" path="M -8.33623E-8 -5.09613E-7 L 0.28361 -5.09613E-7 " pathEditMode="relative" ptsTypes="AA">
                                      <p:cBhvr>
                                        <p:cTn id="46" dur="2000" fill="hold"/>
                                        <p:tgtEl>
                                          <p:spTgt spid="157"/>
                                        </p:tgtEl>
                                        <p:attrNameLst>
                                          <p:attrName>ppt_x</p:attrName>
                                          <p:attrName>ppt_y</p:attrName>
                                        </p:attrNameLst>
                                      </p:cBhvr>
                                    </p:animMotion>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anim calcmode="lin" valueType="num">
                                      <p:cBhvr additive="base">
                                        <p:cTn id="51" dur="500" fill="hold"/>
                                        <p:tgtEl>
                                          <p:spTgt spid="32"/>
                                        </p:tgtEl>
                                        <p:attrNameLst>
                                          <p:attrName>ppt_x</p:attrName>
                                        </p:attrNameLst>
                                      </p:cBhvr>
                                      <p:tavLst>
                                        <p:tav tm="0">
                                          <p:val>
                                            <p:strVal val="#ppt_x"/>
                                          </p:val>
                                        </p:tav>
                                        <p:tav tm="100000">
                                          <p:val>
                                            <p:strVal val="#ppt_x"/>
                                          </p:val>
                                        </p:tav>
                                      </p:tavLst>
                                    </p:anim>
                                    <p:anim calcmode="lin" valueType="num">
                                      <p:cBhvr additive="base">
                                        <p:cTn id="52" dur="500" fill="hold"/>
                                        <p:tgtEl>
                                          <p:spTgt spid="32"/>
                                        </p:tgtEl>
                                        <p:attrNameLst>
                                          <p:attrName>ppt_y</p:attrName>
                                        </p:attrNameLst>
                                      </p:cBhvr>
                                      <p:tavLst>
                                        <p:tav tm="0">
                                          <p:val>
                                            <p:strVal val="1+#ppt_h/2"/>
                                          </p:val>
                                        </p:tav>
                                        <p:tav tm="100000">
                                          <p:val>
                                            <p:strVal val="#ppt_y"/>
                                          </p:val>
                                        </p:tav>
                                      </p:tavLst>
                                    </p:anim>
                                  </p:childTnLst>
                                </p:cTn>
                              </p:par>
                            </p:childTnLst>
                          </p:cTn>
                        </p:par>
                        <p:par>
                          <p:cTn id="53" fill="hold">
                            <p:stCondLst>
                              <p:cond delay="500"/>
                            </p:stCondLst>
                            <p:childTnLst>
                              <p:par>
                                <p:cTn id="54" presetID="2" presetClass="entr" presetSubtype="4" fill="hold" grpId="0" nodeType="afterEffect">
                                  <p:stCondLst>
                                    <p:cond delay="0"/>
                                  </p:stCondLst>
                                  <p:childTnLst>
                                    <p:set>
                                      <p:cBhvr>
                                        <p:cTn id="55" dur="1" fill="hold">
                                          <p:stCondLst>
                                            <p:cond delay="0"/>
                                          </p:stCondLst>
                                        </p:cTn>
                                        <p:tgtEl>
                                          <p:spTgt spid="33"/>
                                        </p:tgtEl>
                                        <p:attrNameLst>
                                          <p:attrName>style.visibility</p:attrName>
                                        </p:attrNameLst>
                                      </p:cBhvr>
                                      <p:to>
                                        <p:strVal val="visible"/>
                                      </p:to>
                                    </p:set>
                                    <p:anim calcmode="lin" valueType="num">
                                      <p:cBhvr additive="base">
                                        <p:cTn id="56" dur="500" fill="hold"/>
                                        <p:tgtEl>
                                          <p:spTgt spid="33"/>
                                        </p:tgtEl>
                                        <p:attrNameLst>
                                          <p:attrName>ppt_x</p:attrName>
                                        </p:attrNameLst>
                                      </p:cBhvr>
                                      <p:tavLst>
                                        <p:tav tm="0">
                                          <p:val>
                                            <p:strVal val="#ppt_x"/>
                                          </p:val>
                                        </p:tav>
                                        <p:tav tm="100000">
                                          <p:val>
                                            <p:strVal val="#ppt_x"/>
                                          </p:val>
                                        </p:tav>
                                      </p:tavLst>
                                    </p:anim>
                                    <p:anim calcmode="lin" valueType="num">
                                      <p:cBhvr additive="base">
                                        <p:cTn id="57" dur="500" fill="hold"/>
                                        <p:tgtEl>
                                          <p:spTgt spid="33"/>
                                        </p:tgtEl>
                                        <p:attrNameLst>
                                          <p:attrName>ppt_y</p:attrName>
                                        </p:attrNameLst>
                                      </p:cBhvr>
                                      <p:tavLst>
                                        <p:tav tm="0">
                                          <p:val>
                                            <p:strVal val="1+#ppt_h/2"/>
                                          </p:val>
                                        </p:tav>
                                        <p:tav tm="100000">
                                          <p:val>
                                            <p:strVal val="#ppt_y"/>
                                          </p:val>
                                        </p:tav>
                                      </p:tavLst>
                                    </p:anim>
                                  </p:childTnLst>
                                </p:cTn>
                              </p:par>
                            </p:childTnLst>
                          </p:cTn>
                        </p:par>
                        <p:par>
                          <p:cTn id="58" fill="hold">
                            <p:stCondLst>
                              <p:cond delay="1000"/>
                            </p:stCondLst>
                            <p:childTnLst>
                              <p:par>
                                <p:cTn id="59" presetID="1" presetClass="entr" presetSubtype="0" fill="hold" grpId="0" nodeType="after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par>
                                <p:cTn id="63" presetID="0" presetClass="path" presetSubtype="0" accel="50000" decel="50000" fill="hold" grpId="1" nodeType="withEffect">
                                  <p:stCondLst>
                                    <p:cond delay="0"/>
                                  </p:stCondLst>
                                  <p:childTnLst>
                                    <p:animMotion origin="layout" path="M 0 0 L 0 0.14709 " pathEditMode="relative" ptsTypes="AA">
                                      <p:cBhvr>
                                        <p:cTn id="64" dur="2000" fill="hold"/>
                                        <p:tgtEl>
                                          <p:spTgt spid="37"/>
                                        </p:tgtEl>
                                        <p:attrNameLst>
                                          <p:attrName>ppt_x</p:attrName>
                                          <p:attrName>ppt_y</p:attrName>
                                        </p:attrNameLst>
                                      </p:cBhvr>
                                    </p:animMotion>
                                  </p:childTnLst>
                                </p:cTn>
                              </p:par>
                              <p:par>
                                <p:cTn id="65" presetID="0" presetClass="path" presetSubtype="0" accel="50000" decel="50000" fill="hold" grpId="1" nodeType="withEffect">
                                  <p:stCondLst>
                                    <p:cond delay="0"/>
                                  </p:stCondLst>
                                  <p:childTnLst>
                                    <p:animMotion origin="layout" path="M 0 0 L 0 0.14709 " pathEditMode="relative" ptsTypes="AA">
                                      <p:cBhvr>
                                        <p:cTn id="66" dur="2000" fill="hold"/>
                                        <p:tgtEl>
                                          <p:spTgt spid="38"/>
                                        </p:tgtEl>
                                        <p:attrNameLst>
                                          <p:attrName>ppt_x</p:attrName>
                                          <p:attrName>ppt_y</p:attrName>
                                        </p:attrNameLst>
                                      </p:cBhvr>
                                    </p:animMotion>
                                  </p:childTnLst>
                                </p:cTn>
                              </p:par>
                            </p:childTnLst>
                          </p:cTn>
                        </p:par>
                      </p:childTnLst>
                    </p:cTn>
                  </p:par>
                  <p:par>
                    <p:cTn id="67" fill="hold">
                      <p:stCondLst>
                        <p:cond delay="indefinite"/>
                      </p:stCondLst>
                      <p:childTnLst>
                        <p:par>
                          <p:cTn id="68" fill="hold">
                            <p:stCondLst>
                              <p:cond delay="0"/>
                            </p:stCondLst>
                            <p:childTnLst>
                              <p:par>
                                <p:cTn id="69" presetID="0" presetClass="path" presetSubtype="0" accel="50000" decel="50000" fill="hold" nodeType="clickEffect">
                                  <p:stCondLst>
                                    <p:cond delay="0"/>
                                  </p:stCondLst>
                                  <p:childTnLst>
                                    <p:animMotion origin="layout" path="M 0.28361 7.97034E-6 L 0.4255 7.97034E-6 " pathEditMode="relative" ptsTypes="AA">
                                      <p:cBhvr>
                                        <p:cTn id="70" dur="2000" fill="hold"/>
                                        <p:tgtEl>
                                          <p:spTgt spid="157"/>
                                        </p:tgtEl>
                                        <p:attrNameLst>
                                          <p:attrName>ppt_x</p:attrName>
                                          <p:attrName>ppt_y</p:attrName>
                                        </p:attrNameLst>
                                      </p:cBhvr>
                                    </p:animMotion>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1" nodeType="clickEffect">
                                  <p:stCondLst>
                                    <p:cond delay="0"/>
                                  </p:stCondLst>
                                  <p:childTnLst>
                                    <p:set>
                                      <p:cBhvr>
                                        <p:cTn id="74" dur="1" fill="hold">
                                          <p:stCondLst>
                                            <p:cond delay="0"/>
                                          </p:stCondLst>
                                        </p:cTn>
                                        <p:tgtEl>
                                          <p:spTgt spid="34"/>
                                        </p:tgtEl>
                                        <p:attrNameLst>
                                          <p:attrName>style.visibility</p:attrName>
                                        </p:attrNameLst>
                                      </p:cBhvr>
                                      <p:to>
                                        <p:strVal val="visible"/>
                                      </p:to>
                                    </p:set>
                                    <p:anim calcmode="lin" valueType="num">
                                      <p:cBhvr additive="base">
                                        <p:cTn id="75" dur="500" fill="hold"/>
                                        <p:tgtEl>
                                          <p:spTgt spid="34"/>
                                        </p:tgtEl>
                                        <p:attrNameLst>
                                          <p:attrName>ppt_x</p:attrName>
                                        </p:attrNameLst>
                                      </p:cBhvr>
                                      <p:tavLst>
                                        <p:tav tm="0">
                                          <p:val>
                                            <p:strVal val="#ppt_x"/>
                                          </p:val>
                                        </p:tav>
                                        <p:tav tm="100000">
                                          <p:val>
                                            <p:strVal val="#ppt_x"/>
                                          </p:val>
                                        </p:tav>
                                      </p:tavLst>
                                    </p:anim>
                                    <p:anim calcmode="lin" valueType="num">
                                      <p:cBhvr additive="base">
                                        <p:cTn id="76" dur="500" fill="hold"/>
                                        <p:tgtEl>
                                          <p:spTgt spid="34"/>
                                        </p:tgtEl>
                                        <p:attrNameLst>
                                          <p:attrName>ppt_y</p:attrName>
                                        </p:attrNameLst>
                                      </p:cBhvr>
                                      <p:tavLst>
                                        <p:tav tm="0">
                                          <p:val>
                                            <p:strVal val="1+#ppt_h/2"/>
                                          </p:val>
                                        </p:tav>
                                        <p:tav tm="100000">
                                          <p:val>
                                            <p:strVal val="#ppt_y"/>
                                          </p:val>
                                        </p:tav>
                                      </p:tavLst>
                                    </p:anim>
                                  </p:childTnLst>
                                </p:cTn>
                              </p:par>
                            </p:childTnLst>
                          </p:cTn>
                        </p:par>
                        <p:par>
                          <p:cTn id="77" fill="hold">
                            <p:stCondLst>
                              <p:cond delay="500"/>
                            </p:stCondLst>
                            <p:childTnLst>
                              <p:par>
                                <p:cTn id="78" presetID="2" presetClass="entr" presetSubtype="4" fill="hold" grpId="1" nodeType="afterEffect">
                                  <p:stCondLst>
                                    <p:cond delay="0"/>
                                  </p:stCondLst>
                                  <p:childTnLst>
                                    <p:set>
                                      <p:cBhvr>
                                        <p:cTn id="79" dur="1" fill="hold">
                                          <p:stCondLst>
                                            <p:cond delay="0"/>
                                          </p:stCondLst>
                                        </p:cTn>
                                        <p:tgtEl>
                                          <p:spTgt spid="35"/>
                                        </p:tgtEl>
                                        <p:attrNameLst>
                                          <p:attrName>style.visibility</p:attrName>
                                        </p:attrNameLst>
                                      </p:cBhvr>
                                      <p:to>
                                        <p:strVal val="visible"/>
                                      </p:to>
                                    </p:set>
                                    <p:anim calcmode="lin" valueType="num">
                                      <p:cBhvr additive="base">
                                        <p:cTn id="80" dur="500" fill="hold"/>
                                        <p:tgtEl>
                                          <p:spTgt spid="35"/>
                                        </p:tgtEl>
                                        <p:attrNameLst>
                                          <p:attrName>ppt_x</p:attrName>
                                        </p:attrNameLst>
                                      </p:cBhvr>
                                      <p:tavLst>
                                        <p:tav tm="0">
                                          <p:val>
                                            <p:strVal val="#ppt_x"/>
                                          </p:val>
                                        </p:tav>
                                        <p:tav tm="100000">
                                          <p:val>
                                            <p:strVal val="#ppt_x"/>
                                          </p:val>
                                        </p:tav>
                                      </p:tavLst>
                                    </p:anim>
                                    <p:anim calcmode="lin" valueType="num">
                                      <p:cBhvr additive="base">
                                        <p:cTn id="81" dur="500" fill="hold"/>
                                        <p:tgtEl>
                                          <p:spTgt spid="35"/>
                                        </p:tgtEl>
                                        <p:attrNameLst>
                                          <p:attrName>ppt_y</p:attrName>
                                        </p:attrNameLst>
                                      </p:cBhvr>
                                      <p:tavLst>
                                        <p:tav tm="0">
                                          <p:val>
                                            <p:strVal val="1+#ppt_h/2"/>
                                          </p:val>
                                        </p:tav>
                                        <p:tav tm="100000">
                                          <p:val>
                                            <p:strVal val="#ppt_y"/>
                                          </p:val>
                                        </p:tav>
                                      </p:tavLst>
                                    </p:anim>
                                  </p:childTnLst>
                                </p:cTn>
                              </p:par>
                            </p:childTnLst>
                          </p:cTn>
                        </p:par>
                        <p:par>
                          <p:cTn id="82" fill="hold">
                            <p:stCondLst>
                              <p:cond delay="1000"/>
                            </p:stCondLst>
                            <p:childTnLst>
                              <p:par>
                                <p:cTn id="83" presetID="2" presetClass="entr" presetSubtype="4" fill="hold" grpId="1" nodeType="afterEffect">
                                  <p:stCondLst>
                                    <p:cond delay="0"/>
                                  </p:stCondLst>
                                  <p:childTnLst>
                                    <p:set>
                                      <p:cBhvr>
                                        <p:cTn id="84" dur="1" fill="hold">
                                          <p:stCondLst>
                                            <p:cond delay="0"/>
                                          </p:stCondLst>
                                        </p:cTn>
                                        <p:tgtEl>
                                          <p:spTgt spid="36"/>
                                        </p:tgtEl>
                                        <p:attrNameLst>
                                          <p:attrName>style.visibility</p:attrName>
                                        </p:attrNameLst>
                                      </p:cBhvr>
                                      <p:to>
                                        <p:strVal val="visible"/>
                                      </p:to>
                                    </p:set>
                                    <p:anim calcmode="lin" valueType="num">
                                      <p:cBhvr additive="base">
                                        <p:cTn id="85" dur="500" fill="hold"/>
                                        <p:tgtEl>
                                          <p:spTgt spid="36"/>
                                        </p:tgtEl>
                                        <p:attrNameLst>
                                          <p:attrName>ppt_x</p:attrName>
                                        </p:attrNameLst>
                                      </p:cBhvr>
                                      <p:tavLst>
                                        <p:tav tm="0">
                                          <p:val>
                                            <p:strVal val="#ppt_x"/>
                                          </p:val>
                                        </p:tav>
                                        <p:tav tm="100000">
                                          <p:val>
                                            <p:strVal val="#ppt_x"/>
                                          </p:val>
                                        </p:tav>
                                      </p:tavLst>
                                    </p:anim>
                                    <p:anim calcmode="lin" valueType="num">
                                      <p:cBhvr additive="base">
                                        <p:cTn id="86" dur="500" fill="hold"/>
                                        <p:tgtEl>
                                          <p:spTgt spid="36"/>
                                        </p:tgtEl>
                                        <p:attrNameLst>
                                          <p:attrName>ppt_y</p:attrName>
                                        </p:attrNameLst>
                                      </p:cBhvr>
                                      <p:tavLst>
                                        <p:tav tm="0">
                                          <p:val>
                                            <p:strVal val="1+#ppt_h/2"/>
                                          </p:val>
                                        </p:tav>
                                        <p:tav tm="100000">
                                          <p:val>
                                            <p:strVal val="#ppt_y"/>
                                          </p:val>
                                        </p:tav>
                                      </p:tavLst>
                                    </p:anim>
                                  </p:childTnLst>
                                </p:cTn>
                              </p:par>
                            </p:childTnLst>
                          </p:cTn>
                        </p:par>
                        <p:par>
                          <p:cTn id="87" fill="hold">
                            <p:stCondLst>
                              <p:cond delay="1500"/>
                            </p:stCondLst>
                            <p:childTnLst>
                              <p:par>
                                <p:cTn id="88" presetID="1" presetClass="entr" presetSubtype="0" fill="hold" grpId="0" nodeType="afterEffect">
                                  <p:stCondLst>
                                    <p:cond delay="0"/>
                                  </p:stCondLst>
                                  <p:childTnLst>
                                    <p:set>
                                      <p:cBhvr>
                                        <p:cTn id="89" dur="1" fill="hold">
                                          <p:stCondLst>
                                            <p:cond delay="0"/>
                                          </p:stCondLst>
                                        </p:cTn>
                                        <p:tgtEl>
                                          <p:spTgt spid="39"/>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40"/>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41"/>
                                        </p:tgtEl>
                                        <p:attrNameLst>
                                          <p:attrName>style.visibility</p:attrName>
                                        </p:attrNameLst>
                                      </p:cBhvr>
                                      <p:to>
                                        <p:strVal val="visible"/>
                                      </p:to>
                                    </p:set>
                                  </p:childTnLst>
                                </p:cTn>
                              </p:par>
                              <p:par>
                                <p:cTn id="94" presetID="0" presetClass="path" presetSubtype="0" accel="50000" decel="50000" fill="hold" grpId="1" nodeType="withEffect">
                                  <p:stCondLst>
                                    <p:cond delay="0"/>
                                  </p:stCondLst>
                                  <p:childTnLst>
                                    <p:animMotion origin="layout" path="M 0 0 L 0 0.14709 " pathEditMode="relative" ptsTypes="AA">
                                      <p:cBhvr>
                                        <p:cTn id="95" dur="2000" fill="hold"/>
                                        <p:tgtEl>
                                          <p:spTgt spid="39"/>
                                        </p:tgtEl>
                                        <p:attrNameLst>
                                          <p:attrName>ppt_x</p:attrName>
                                          <p:attrName>ppt_y</p:attrName>
                                        </p:attrNameLst>
                                      </p:cBhvr>
                                    </p:animMotion>
                                  </p:childTnLst>
                                </p:cTn>
                              </p:par>
                              <p:par>
                                <p:cTn id="96" presetID="0" presetClass="path" presetSubtype="0" accel="50000" decel="50000" fill="hold" grpId="1" nodeType="withEffect">
                                  <p:stCondLst>
                                    <p:cond delay="0"/>
                                  </p:stCondLst>
                                  <p:childTnLst>
                                    <p:animMotion origin="layout" path="M 0 0 L 0 0.14709 " pathEditMode="relative" ptsTypes="AA">
                                      <p:cBhvr>
                                        <p:cTn id="97" dur="2000" fill="hold"/>
                                        <p:tgtEl>
                                          <p:spTgt spid="40"/>
                                        </p:tgtEl>
                                        <p:attrNameLst>
                                          <p:attrName>ppt_x</p:attrName>
                                          <p:attrName>ppt_y</p:attrName>
                                        </p:attrNameLst>
                                      </p:cBhvr>
                                    </p:animMotion>
                                  </p:childTnLst>
                                </p:cTn>
                              </p:par>
                              <p:par>
                                <p:cTn id="98" presetID="0" presetClass="path" presetSubtype="0" accel="50000" decel="50000" fill="hold" grpId="1" nodeType="withEffect">
                                  <p:stCondLst>
                                    <p:cond delay="0"/>
                                  </p:stCondLst>
                                  <p:childTnLst>
                                    <p:animMotion origin="layout" path="M 0 0 L 0 0.14709 " pathEditMode="relative" ptsTypes="AA">
                                      <p:cBhvr>
                                        <p:cTn id="99" dur="2000" fill="hold"/>
                                        <p:tgtEl>
                                          <p:spTgt spid="41"/>
                                        </p:tgtEl>
                                        <p:attrNameLst>
                                          <p:attrName>ppt_x</p:attrName>
                                          <p:attrName>ppt_y</p:attrName>
                                        </p:attrNameLst>
                                      </p:cBhvr>
                                    </p:animMotion>
                                  </p:childTnLst>
                                </p:cTn>
                              </p:par>
                            </p:childTnLst>
                          </p:cTn>
                        </p:par>
                      </p:childTnLst>
                    </p:cTn>
                  </p:par>
                  <p:par>
                    <p:cTn id="100" fill="hold">
                      <p:stCondLst>
                        <p:cond delay="indefinite"/>
                      </p:stCondLst>
                      <p:childTnLst>
                        <p:par>
                          <p:cTn id="101" fill="hold">
                            <p:stCondLst>
                              <p:cond delay="0"/>
                            </p:stCondLst>
                            <p:childTnLst>
                              <p:par>
                                <p:cTn id="102" presetID="0" presetClass="path" presetSubtype="0" accel="50000" decel="50000" fill="hold" nodeType="clickEffect">
                                  <p:stCondLst>
                                    <p:cond delay="0"/>
                                  </p:stCondLst>
                                  <p:childTnLst>
                                    <p:animMotion origin="layout" path="M 0.4255 7.97034E-6 L 0.63824 7.97034E-6 " pathEditMode="relative" ptsTypes="AA">
                                      <p:cBhvr>
                                        <p:cTn id="103" dur="2000" fill="hold"/>
                                        <p:tgtEl>
                                          <p:spTgt spid="157"/>
                                        </p:tgtEl>
                                        <p:attrNameLst>
                                          <p:attrName>ppt_x</p:attrName>
                                          <p:attrName>ppt_y</p:attrName>
                                        </p:attrNameLst>
                                      </p:cBhvr>
                                    </p:animMotion>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1" nodeType="clickEffect">
                                  <p:stCondLst>
                                    <p:cond delay="0"/>
                                  </p:stCondLst>
                                  <p:childTnLst>
                                    <p:set>
                                      <p:cBhvr>
                                        <p:cTn id="107" dur="1" fill="hold">
                                          <p:stCondLst>
                                            <p:cond delay="0"/>
                                          </p:stCondLst>
                                        </p:cTn>
                                        <p:tgtEl>
                                          <p:spTgt spid="42"/>
                                        </p:tgtEl>
                                        <p:attrNameLst>
                                          <p:attrName>style.visibility</p:attrName>
                                        </p:attrNameLst>
                                      </p:cBhvr>
                                      <p:to>
                                        <p:strVal val="visible"/>
                                      </p:to>
                                    </p:set>
                                    <p:anim calcmode="lin" valueType="num">
                                      <p:cBhvr additive="base">
                                        <p:cTn id="108" dur="500" fill="hold"/>
                                        <p:tgtEl>
                                          <p:spTgt spid="42"/>
                                        </p:tgtEl>
                                        <p:attrNameLst>
                                          <p:attrName>ppt_x</p:attrName>
                                        </p:attrNameLst>
                                      </p:cBhvr>
                                      <p:tavLst>
                                        <p:tav tm="0">
                                          <p:val>
                                            <p:strVal val="#ppt_x"/>
                                          </p:val>
                                        </p:tav>
                                        <p:tav tm="100000">
                                          <p:val>
                                            <p:strVal val="#ppt_x"/>
                                          </p:val>
                                        </p:tav>
                                      </p:tavLst>
                                    </p:anim>
                                    <p:anim calcmode="lin" valueType="num">
                                      <p:cBhvr additive="base">
                                        <p:cTn id="109" dur="500" fill="hold"/>
                                        <p:tgtEl>
                                          <p:spTgt spid="42"/>
                                        </p:tgtEl>
                                        <p:attrNameLst>
                                          <p:attrName>ppt_y</p:attrName>
                                        </p:attrNameLst>
                                      </p:cBhvr>
                                      <p:tavLst>
                                        <p:tav tm="0">
                                          <p:val>
                                            <p:strVal val="1+#ppt_h/2"/>
                                          </p:val>
                                        </p:tav>
                                        <p:tav tm="100000">
                                          <p:val>
                                            <p:strVal val="#ppt_y"/>
                                          </p:val>
                                        </p:tav>
                                      </p:tavLst>
                                    </p:anim>
                                  </p:childTnLst>
                                </p:cTn>
                              </p:par>
                            </p:childTnLst>
                          </p:cTn>
                        </p:par>
                        <p:par>
                          <p:cTn id="110" fill="hold">
                            <p:stCondLst>
                              <p:cond delay="500"/>
                            </p:stCondLst>
                            <p:childTnLst>
                              <p:par>
                                <p:cTn id="111" presetID="2" presetClass="entr" presetSubtype="4" fill="hold" grpId="1" nodeType="afterEffect">
                                  <p:stCondLst>
                                    <p:cond delay="0"/>
                                  </p:stCondLst>
                                  <p:childTnLst>
                                    <p:set>
                                      <p:cBhvr>
                                        <p:cTn id="112" dur="1" fill="hold">
                                          <p:stCondLst>
                                            <p:cond delay="0"/>
                                          </p:stCondLst>
                                        </p:cTn>
                                        <p:tgtEl>
                                          <p:spTgt spid="43"/>
                                        </p:tgtEl>
                                        <p:attrNameLst>
                                          <p:attrName>style.visibility</p:attrName>
                                        </p:attrNameLst>
                                      </p:cBhvr>
                                      <p:to>
                                        <p:strVal val="visible"/>
                                      </p:to>
                                    </p:set>
                                    <p:anim calcmode="lin" valueType="num">
                                      <p:cBhvr additive="base">
                                        <p:cTn id="113" dur="500" fill="hold"/>
                                        <p:tgtEl>
                                          <p:spTgt spid="43"/>
                                        </p:tgtEl>
                                        <p:attrNameLst>
                                          <p:attrName>ppt_x</p:attrName>
                                        </p:attrNameLst>
                                      </p:cBhvr>
                                      <p:tavLst>
                                        <p:tav tm="0">
                                          <p:val>
                                            <p:strVal val="#ppt_x"/>
                                          </p:val>
                                        </p:tav>
                                        <p:tav tm="100000">
                                          <p:val>
                                            <p:strVal val="#ppt_x"/>
                                          </p:val>
                                        </p:tav>
                                      </p:tavLst>
                                    </p:anim>
                                    <p:anim calcmode="lin" valueType="num">
                                      <p:cBhvr additive="base">
                                        <p:cTn id="114" dur="500" fill="hold"/>
                                        <p:tgtEl>
                                          <p:spTgt spid="43"/>
                                        </p:tgtEl>
                                        <p:attrNameLst>
                                          <p:attrName>ppt_y</p:attrName>
                                        </p:attrNameLst>
                                      </p:cBhvr>
                                      <p:tavLst>
                                        <p:tav tm="0">
                                          <p:val>
                                            <p:strVal val="1+#ppt_h/2"/>
                                          </p:val>
                                        </p:tav>
                                        <p:tav tm="100000">
                                          <p:val>
                                            <p:strVal val="#ppt_y"/>
                                          </p:val>
                                        </p:tav>
                                      </p:tavLst>
                                    </p:anim>
                                  </p:childTnLst>
                                </p:cTn>
                              </p:par>
                            </p:childTnLst>
                          </p:cTn>
                        </p:par>
                        <p:par>
                          <p:cTn id="115" fill="hold">
                            <p:stCondLst>
                              <p:cond delay="1000"/>
                            </p:stCondLst>
                            <p:childTnLst>
                              <p:par>
                                <p:cTn id="116" presetID="2" presetClass="entr" presetSubtype="4" fill="hold" grpId="1" nodeType="afterEffect">
                                  <p:stCondLst>
                                    <p:cond delay="0"/>
                                  </p:stCondLst>
                                  <p:childTnLst>
                                    <p:set>
                                      <p:cBhvr>
                                        <p:cTn id="117" dur="1" fill="hold">
                                          <p:stCondLst>
                                            <p:cond delay="0"/>
                                          </p:stCondLst>
                                        </p:cTn>
                                        <p:tgtEl>
                                          <p:spTgt spid="44"/>
                                        </p:tgtEl>
                                        <p:attrNameLst>
                                          <p:attrName>style.visibility</p:attrName>
                                        </p:attrNameLst>
                                      </p:cBhvr>
                                      <p:to>
                                        <p:strVal val="visible"/>
                                      </p:to>
                                    </p:set>
                                    <p:anim calcmode="lin" valueType="num">
                                      <p:cBhvr additive="base">
                                        <p:cTn id="118" dur="500" fill="hold"/>
                                        <p:tgtEl>
                                          <p:spTgt spid="44"/>
                                        </p:tgtEl>
                                        <p:attrNameLst>
                                          <p:attrName>ppt_x</p:attrName>
                                        </p:attrNameLst>
                                      </p:cBhvr>
                                      <p:tavLst>
                                        <p:tav tm="0">
                                          <p:val>
                                            <p:strVal val="#ppt_x"/>
                                          </p:val>
                                        </p:tav>
                                        <p:tav tm="100000">
                                          <p:val>
                                            <p:strVal val="#ppt_x"/>
                                          </p:val>
                                        </p:tav>
                                      </p:tavLst>
                                    </p:anim>
                                    <p:anim calcmode="lin" valueType="num">
                                      <p:cBhvr additive="base">
                                        <p:cTn id="119" dur="500" fill="hold"/>
                                        <p:tgtEl>
                                          <p:spTgt spid="44"/>
                                        </p:tgtEl>
                                        <p:attrNameLst>
                                          <p:attrName>ppt_y</p:attrName>
                                        </p:attrNameLst>
                                      </p:cBhvr>
                                      <p:tavLst>
                                        <p:tav tm="0">
                                          <p:val>
                                            <p:strVal val="1+#ppt_h/2"/>
                                          </p:val>
                                        </p:tav>
                                        <p:tav tm="100000">
                                          <p:val>
                                            <p:strVal val="#ppt_y"/>
                                          </p:val>
                                        </p:tav>
                                      </p:tavLst>
                                    </p:anim>
                                  </p:childTnLst>
                                </p:cTn>
                              </p:par>
                            </p:childTnLst>
                          </p:cTn>
                        </p:par>
                        <p:par>
                          <p:cTn id="120" fill="hold">
                            <p:stCondLst>
                              <p:cond delay="1500"/>
                            </p:stCondLst>
                            <p:childTnLst>
                              <p:par>
                                <p:cTn id="121" presetID="2" presetClass="entr" presetSubtype="4" fill="hold" grpId="1" nodeType="afterEffect">
                                  <p:stCondLst>
                                    <p:cond delay="0"/>
                                  </p:stCondLst>
                                  <p:childTnLst>
                                    <p:set>
                                      <p:cBhvr>
                                        <p:cTn id="122" dur="1" fill="hold">
                                          <p:stCondLst>
                                            <p:cond delay="0"/>
                                          </p:stCondLst>
                                        </p:cTn>
                                        <p:tgtEl>
                                          <p:spTgt spid="45"/>
                                        </p:tgtEl>
                                        <p:attrNameLst>
                                          <p:attrName>style.visibility</p:attrName>
                                        </p:attrNameLst>
                                      </p:cBhvr>
                                      <p:to>
                                        <p:strVal val="visible"/>
                                      </p:to>
                                    </p:set>
                                    <p:anim calcmode="lin" valueType="num">
                                      <p:cBhvr additive="base">
                                        <p:cTn id="123" dur="500" fill="hold"/>
                                        <p:tgtEl>
                                          <p:spTgt spid="45"/>
                                        </p:tgtEl>
                                        <p:attrNameLst>
                                          <p:attrName>ppt_x</p:attrName>
                                        </p:attrNameLst>
                                      </p:cBhvr>
                                      <p:tavLst>
                                        <p:tav tm="0">
                                          <p:val>
                                            <p:strVal val="#ppt_x"/>
                                          </p:val>
                                        </p:tav>
                                        <p:tav tm="100000">
                                          <p:val>
                                            <p:strVal val="#ppt_x"/>
                                          </p:val>
                                        </p:tav>
                                      </p:tavLst>
                                    </p:anim>
                                    <p:anim calcmode="lin" valueType="num">
                                      <p:cBhvr additive="base">
                                        <p:cTn id="124" dur="500" fill="hold"/>
                                        <p:tgtEl>
                                          <p:spTgt spid="45"/>
                                        </p:tgtEl>
                                        <p:attrNameLst>
                                          <p:attrName>ppt_y</p:attrName>
                                        </p:attrNameLst>
                                      </p:cBhvr>
                                      <p:tavLst>
                                        <p:tav tm="0">
                                          <p:val>
                                            <p:strVal val="1+#ppt_h/2"/>
                                          </p:val>
                                        </p:tav>
                                        <p:tav tm="100000">
                                          <p:val>
                                            <p:strVal val="#ppt_y"/>
                                          </p:val>
                                        </p:tav>
                                      </p:tavLst>
                                    </p:anim>
                                  </p:childTnLst>
                                </p:cTn>
                              </p:par>
                              <p:par>
                                <p:cTn id="125" presetID="1" presetClass="entr" presetSubtype="0" fill="hold" grpId="0" nodeType="withEffect">
                                  <p:stCondLst>
                                    <p:cond delay="0"/>
                                  </p:stCondLst>
                                  <p:childTnLst>
                                    <p:set>
                                      <p:cBhvr>
                                        <p:cTn id="126" dur="1" fill="hold">
                                          <p:stCondLst>
                                            <p:cond delay="0"/>
                                          </p:stCondLst>
                                        </p:cTn>
                                        <p:tgtEl>
                                          <p:spTgt spid="46"/>
                                        </p:tgtEl>
                                        <p:attrNameLst>
                                          <p:attrName>style.visibility</p:attrName>
                                        </p:attrNameLst>
                                      </p:cBhvr>
                                      <p:to>
                                        <p:strVal val="visible"/>
                                      </p:to>
                                    </p:set>
                                  </p:childTnLst>
                                </p:cTn>
                              </p:par>
                            </p:childTnLst>
                          </p:cTn>
                        </p:par>
                        <p:par>
                          <p:cTn id="127" fill="hold">
                            <p:stCondLst>
                              <p:cond delay="2000"/>
                            </p:stCondLst>
                            <p:childTnLst>
                              <p:par>
                                <p:cTn id="128" presetID="1" presetClass="entr" presetSubtype="0" fill="hold" grpId="0" nodeType="afterEffect">
                                  <p:stCondLst>
                                    <p:cond delay="0"/>
                                  </p:stCondLst>
                                  <p:childTnLst>
                                    <p:set>
                                      <p:cBhvr>
                                        <p:cTn id="129" dur="1" fill="hold">
                                          <p:stCondLst>
                                            <p:cond delay="0"/>
                                          </p:stCondLst>
                                        </p:cTn>
                                        <p:tgtEl>
                                          <p:spTgt spid="47"/>
                                        </p:tgtEl>
                                        <p:attrNameLst>
                                          <p:attrName>style.visibility</p:attrName>
                                        </p:attrNameLst>
                                      </p:cBhvr>
                                      <p:to>
                                        <p:strVal val="visible"/>
                                      </p:to>
                                    </p:set>
                                  </p:childTnLst>
                                </p:cTn>
                              </p:par>
                              <p:par>
                                <p:cTn id="130" presetID="1" presetClass="entr" presetSubtype="0" fill="hold" grpId="0" nodeType="withEffect">
                                  <p:stCondLst>
                                    <p:cond delay="0"/>
                                  </p:stCondLst>
                                  <p:childTnLst>
                                    <p:set>
                                      <p:cBhvr>
                                        <p:cTn id="131" dur="1" fill="hold">
                                          <p:stCondLst>
                                            <p:cond delay="0"/>
                                          </p:stCondLst>
                                        </p:cTn>
                                        <p:tgtEl>
                                          <p:spTgt spid="48"/>
                                        </p:tgtEl>
                                        <p:attrNameLst>
                                          <p:attrName>style.visibility</p:attrName>
                                        </p:attrNameLst>
                                      </p:cBhvr>
                                      <p:to>
                                        <p:strVal val="visible"/>
                                      </p:to>
                                    </p:set>
                                  </p:childTnLst>
                                </p:cTn>
                              </p:par>
                              <p:par>
                                <p:cTn id="132" presetID="1" presetClass="entr" presetSubtype="0" fill="hold" grpId="0" nodeType="withEffect">
                                  <p:stCondLst>
                                    <p:cond delay="0"/>
                                  </p:stCondLst>
                                  <p:childTnLst>
                                    <p:set>
                                      <p:cBhvr>
                                        <p:cTn id="133" dur="1" fill="hold">
                                          <p:stCondLst>
                                            <p:cond delay="0"/>
                                          </p:stCondLst>
                                        </p:cTn>
                                        <p:tgtEl>
                                          <p:spTgt spid="49"/>
                                        </p:tgtEl>
                                        <p:attrNameLst>
                                          <p:attrName>style.visibility</p:attrName>
                                        </p:attrNameLst>
                                      </p:cBhvr>
                                      <p:to>
                                        <p:strVal val="visible"/>
                                      </p:to>
                                    </p:set>
                                  </p:childTnLst>
                                </p:cTn>
                              </p:par>
                              <p:par>
                                <p:cTn id="134" presetID="0" presetClass="path" presetSubtype="0" accel="50000" decel="50000" fill="hold" grpId="1" nodeType="withEffect">
                                  <p:stCondLst>
                                    <p:cond delay="0"/>
                                  </p:stCondLst>
                                  <p:childTnLst>
                                    <p:animMotion origin="layout" path="M 0 0 L 0 0.14709 " pathEditMode="relative" ptsTypes="AA">
                                      <p:cBhvr>
                                        <p:cTn id="135" dur="2000" fill="hold"/>
                                        <p:tgtEl>
                                          <p:spTgt spid="46"/>
                                        </p:tgtEl>
                                        <p:attrNameLst>
                                          <p:attrName>ppt_x</p:attrName>
                                          <p:attrName>ppt_y</p:attrName>
                                        </p:attrNameLst>
                                      </p:cBhvr>
                                    </p:animMotion>
                                  </p:childTnLst>
                                </p:cTn>
                              </p:par>
                              <p:par>
                                <p:cTn id="136" presetID="0" presetClass="path" presetSubtype="0" accel="50000" decel="50000" fill="hold" grpId="1" nodeType="withEffect">
                                  <p:stCondLst>
                                    <p:cond delay="0"/>
                                  </p:stCondLst>
                                  <p:childTnLst>
                                    <p:animMotion origin="layout" path="M 0 0 L 0 0.14709 " pathEditMode="relative" ptsTypes="AA">
                                      <p:cBhvr>
                                        <p:cTn id="137" dur="2000" fill="hold"/>
                                        <p:tgtEl>
                                          <p:spTgt spid="47"/>
                                        </p:tgtEl>
                                        <p:attrNameLst>
                                          <p:attrName>ppt_x</p:attrName>
                                          <p:attrName>ppt_y</p:attrName>
                                        </p:attrNameLst>
                                      </p:cBhvr>
                                    </p:animMotion>
                                  </p:childTnLst>
                                </p:cTn>
                              </p:par>
                              <p:par>
                                <p:cTn id="138" presetID="0" presetClass="path" presetSubtype="0" accel="50000" decel="50000" fill="hold" grpId="1" nodeType="withEffect">
                                  <p:stCondLst>
                                    <p:cond delay="0"/>
                                  </p:stCondLst>
                                  <p:childTnLst>
                                    <p:animMotion origin="layout" path="M 0 0 L 0 0.14709 " pathEditMode="relative" ptsTypes="AA">
                                      <p:cBhvr>
                                        <p:cTn id="139" dur="2000" fill="hold"/>
                                        <p:tgtEl>
                                          <p:spTgt spid="48"/>
                                        </p:tgtEl>
                                        <p:attrNameLst>
                                          <p:attrName>ppt_x</p:attrName>
                                          <p:attrName>ppt_y</p:attrName>
                                        </p:attrNameLst>
                                      </p:cBhvr>
                                    </p:animMotion>
                                  </p:childTnLst>
                                </p:cTn>
                              </p:par>
                              <p:par>
                                <p:cTn id="140" presetID="0" presetClass="path" presetSubtype="0" accel="50000" decel="50000" fill="hold" grpId="1" nodeType="withEffect">
                                  <p:stCondLst>
                                    <p:cond delay="0"/>
                                  </p:stCondLst>
                                  <p:childTnLst>
                                    <p:animMotion origin="layout" path="M 0 0 L 0 0.14709 " pathEditMode="relative" ptsTypes="AA">
                                      <p:cBhvr>
                                        <p:cTn id="141" dur="2000" fill="hold"/>
                                        <p:tgtEl>
                                          <p:spTgt spid="49"/>
                                        </p:tgtEl>
                                        <p:attrNameLst>
                                          <p:attrName>ppt_x</p:attrName>
                                          <p:attrName>ppt_y</p:attrName>
                                        </p:attrNameLst>
                                      </p:cBhvr>
                                    </p:animMotion>
                                  </p:childTnLst>
                                </p:cTn>
                              </p:par>
                            </p:childTnLst>
                          </p:cTn>
                        </p:par>
                      </p:childTnLst>
                    </p:cTn>
                  </p:par>
                  <p:par>
                    <p:cTn id="142" fill="hold">
                      <p:stCondLst>
                        <p:cond delay="indefinite"/>
                      </p:stCondLst>
                      <p:childTnLst>
                        <p:par>
                          <p:cTn id="143" fill="hold">
                            <p:stCondLst>
                              <p:cond delay="0"/>
                            </p:stCondLst>
                            <p:childTnLst>
                              <p:par>
                                <p:cTn id="144" presetID="0" presetClass="path" presetSubtype="0" accel="50000" decel="50000" fill="hold" nodeType="clickEffect">
                                  <p:stCondLst>
                                    <p:cond delay="0"/>
                                  </p:stCondLst>
                                  <p:childTnLst>
                                    <p:animMotion origin="layout" path="M 0.63824 7.97034E-6 L 0.92167 7.97034E-6 " pathEditMode="relative" ptsTypes="AA">
                                      <p:cBhvr>
                                        <p:cTn id="145" dur="2000" fill="hold"/>
                                        <p:tgtEl>
                                          <p:spTgt spid="157"/>
                                        </p:tgtEl>
                                        <p:attrNameLst>
                                          <p:attrName>ppt_x</p:attrName>
                                          <p:attrName>ppt_y</p:attrName>
                                        </p:attrNameLst>
                                      </p:cBhvr>
                                    </p:animMotion>
                                  </p:childTnLst>
                                </p:cTn>
                              </p:par>
                            </p:childTnLst>
                          </p:cTn>
                        </p:par>
                      </p:childTnLst>
                    </p:cTn>
                  </p:par>
                  <p:par>
                    <p:cTn id="146" fill="hold">
                      <p:stCondLst>
                        <p:cond delay="indefinite"/>
                      </p:stCondLst>
                      <p:childTnLst>
                        <p:par>
                          <p:cTn id="147" fill="hold">
                            <p:stCondLst>
                              <p:cond delay="0"/>
                            </p:stCondLst>
                            <p:childTnLst>
                              <p:par>
                                <p:cTn id="148" presetID="2" presetClass="entr" presetSubtype="4" fill="hold" grpId="0" nodeType="clickEffect">
                                  <p:stCondLst>
                                    <p:cond delay="0"/>
                                  </p:stCondLst>
                                  <p:childTnLst>
                                    <p:set>
                                      <p:cBhvr>
                                        <p:cTn id="149" dur="1" fill="hold">
                                          <p:stCondLst>
                                            <p:cond delay="0"/>
                                          </p:stCondLst>
                                        </p:cTn>
                                        <p:tgtEl>
                                          <p:spTgt spid="114"/>
                                        </p:tgtEl>
                                        <p:attrNameLst>
                                          <p:attrName>style.visibility</p:attrName>
                                        </p:attrNameLst>
                                      </p:cBhvr>
                                      <p:to>
                                        <p:strVal val="visible"/>
                                      </p:to>
                                    </p:set>
                                    <p:anim calcmode="lin" valueType="num">
                                      <p:cBhvr additive="base">
                                        <p:cTn id="150" dur="500" fill="hold"/>
                                        <p:tgtEl>
                                          <p:spTgt spid="114"/>
                                        </p:tgtEl>
                                        <p:attrNameLst>
                                          <p:attrName>ppt_x</p:attrName>
                                        </p:attrNameLst>
                                      </p:cBhvr>
                                      <p:tavLst>
                                        <p:tav tm="0">
                                          <p:val>
                                            <p:strVal val="#ppt_x"/>
                                          </p:val>
                                        </p:tav>
                                        <p:tav tm="100000">
                                          <p:val>
                                            <p:strVal val="#ppt_x"/>
                                          </p:val>
                                        </p:tav>
                                      </p:tavLst>
                                    </p:anim>
                                    <p:anim calcmode="lin" valueType="num">
                                      <p:cBhvr additive="base">
                                        <p:cTn id="151" dur="500" fill="hold"/>
                                        <p:tgtEl>
                                          <p:spTgt spid="114"/>
                                        </p:tgtEl>
                                        <p:attrNameLst>
                                          <p:attrName>ppt_y</p:attrName>
                                        </p:attrNameLst>
                                      </p:cBhvr>
                                      <p:tavLst>
                                        <p:tav tm="0">
                                          <p:val>
                                            <p:strVal val="1+#ppt_h/2"/>
                                          </p:val>
                                        </p:tav>
                                        <p:tav tm="100000">
                                          <p:val>
                                            <p:strVal val="#ppt_y"/>
                                          </p:val>
                                        </p:tav>
                                      </p:tavLst>
                                    </p:anim>
                                  </p:childTnLst>
                                </p:cTn>
                              </p:par>
                            </p:childTnLst>
                          </p:cTn>
                        </p:par>
                        <p:par>
                          <p:cTn id="152" fill="hold">
                            <p:stCondLst>
                              <p:cond delay="500"/>
                            </p:stCondLst>
                            <p:childTnLst>
                              <p:par>
                                <p:cTn id="153" presetID="2" presetClass="entr" presetSubtype="4" fill="hold" grpId="0" nodeType="afterEffect">
                                  <p:stCondLst>
                                    <p:cond delay="0"/>
                                  </p:stCondLst>
                                  <p:childTnLst>
                                    <p:set>
                                      <p:cBhvr>
                                        <p:cTn id="154" dur="1" fill="hold">
                                          <p:stCondLst>
                                            <p:cond delay="0"/>
                                          </p:stCondLst>
                                        </p:cTn>
                                        <p:tgtEl>
                                          <p:spTgt spid="115"/>
                                        </p:tgtEl>
                                        <p:attrNameLst>
                                          <p:attrName>style.visibility</p:attrName>
                                        </p:attrNameLst>
                                      </p:cBhvr>
                                      <p:to>
                                        <p:strVal val="visible"/>
                                      </p:to>
                                    </p:set>
                                    <p:anim calcmode="lin" valueType="num">
                                      <p:cBhvr additive="base">
                                        <p:cTn id="155" dur="500" fill="hold"/>
                                        <p:tgtEl>
                                          <p:spTgt spid="115"/>
                                        </p:tgtEl>
                                        <p:attrNameLst>
                                          <p:attrName>ppt_x</p:attrName>
                                        </p:attrNameLst>
                                      </p:cBhvr>
                                      <p:tavLst>
                                        <p:tav tm="0">
                                          <p:val>
                                            <p:strVal val="#ppt_x"/>
                                          </p:val>
                                        </p:tav>
                                        <p:tav tm="100000">
                                          <p:val>
                                            <p:strVal val="#ppt_x"/>
                                          </p:val>
                                        </p:tav>
                                      </p:tavLst>
                                    </p:anim>
                                    <p:anim calcmode="lin" valueType="num">
                                      <p:cBhvr additive="base">
                                        <p:cTn id="156" dur="500" fill="hold"/>
                                        <p:tgtEl>
                                          <p:spTgt spid="115"/>
                                        </p:tgtEl>
                                        <p:attrNameLst>
                                          <p:attrName>ppt_y</p:attrName>
                                        </p:attrNameLst>
                                      </p:cBhvr>
                                      <p:tavLst>
                                        <p:tav tm="0">
                                          <p:val>
                                            <p:strVal val="1+#ppt_h/2"/>
                                          </p:val>
                                        </p:tav>
                                        <p:tav tm="100000">
                                          <p:val>
                                            <p:strVal val="#ppt_y"/>
                                          </p:val>
                                        </p:tav>
                                      </p:tavLst>
                                    </p:anim>
                                  </p:childTnLst>
                                </p:cTn>
                              </p:par>
                            </p:childTnLst>
                          </p:cTn>
                        </p:par>
                        <p:par>
                          <p:cTn id="157" fill="hold">
                            <p:stCondLst>
                              <p:cond delay="1000"/>
                            </p:stCondLst>
                            <p:childTnLst>
                              <p:par>
                                <p:cTn id="158" presetID="2" presetClass="entr" presetSubtype="4" fill="hold" grpId="0" nodeType="afterEffect">
                                  <p:stCondLst>
                                    <p:cond delay="0"/>
                                  </p:stCondLst>
                                  <p:childTnLst>
                                    <p:set>
                                      <p:cBhvr>
                                        <p:cTn id="159" dur="1" fill="hold">
                                          <p:stCondLst>
                                            <p:cond delay="0"/>
                                          </p:stCondLst>
                                        </p:cTn>
                                        <p:tgtEl>
                                          <p:spTgt spid="116"/>
                                        </p:tgtEl>
                                        <p:attrNameLst>
                                          <p:attrName>style.visibility</p:attrName>
                                        </p:attrNameLst>
                                      </p:cBhvr>
                                      <p:to>
                                        <p:strVal val="visible"/>
                                      </p:to>
                                    </p:set>
                                    <p:anim calcmode="lin" valueType="num">
                                      <p:cBhvr additive="base">
                                        <p:cTn id="160" dur="500" fill="hold"/>
                                        <p:tgtEl>
                                          <p:spTgt spid="116"/>
                                        </p:tgtEl>
                                        <p:attrNameLst>
                                          <p:attrName>ppt_x</p:attrName>
                                        </p:attrNameLst>
                                      </p:cBhvr>
                                      <p:tavLst>
                                        <p:tav tm="0">
                                          <p:val>
                                            <p:strVal val="#ppt_x"/>
                                          </p:val>
                                        </p:tav>
                                        <p:tav tm="100000">
                                          <p:val>
                                            <p:strVal val="#ppt_x"/>
                                          </p:val>
                                        </p:tav>
                                      </p:tavLst>
                                    </p:anim>
                                    <p:anim calcmode="lin" valueType="num">
                                      <p:cBhvr additive="base">
                                        <p:cTn id="161" dur="500" fill="hold"/>
                                        <p:tgtEl>
                                          <p:spTgt spid="116"/>
                                        </p:tgtEl>
                                        <p:attrNameLst>
                                          <p:attrName>ppt_y</p:attrName>
                                        </p:attrNameLst>
                                      </p:cBhvr>
                                      <p:tavLst>
                                        <p:tav tm="0">
                                          <p:val>
                                            <p:strVal val="1+#ppt_h/2"/>
                                          </p:val>
                                        </p:tav>
                                        <p:tav tm="100000">
                                          <p:val>
                                            <p:strVal val="#ppt_y"/>
                                          </p:val>
                                        </p:tav>
                                      </p:tavLst>
                                    </p:anim>
                                  </p:childTnLst>
                                </p:cTn>
                              </p:par>
                            </p:childTnLst>
                          </p:cTn>
                        </p:par>
                        <p:par>
                          <p:cTn id="162" fill="hold">
                            <p:stCondLst>
                              <p:cond delay="1500"/>
                            </p:stCondLst>
                            <p:childTnLst>
                              <p:par>
                                <p:cTn id="163" presetID="2" presetClass="entr" presetSubtype="4" fill="hold" grpId="0" nodeType="afterEffect">
                                  <p:stCondLst>
                                    <p:cond delay="0"/>
                                  </p:stCondLst>
                                  <p:childTnLst>
                                    <p:set>
                                      <p:cBhvr>
                                        <p:cTn id="164" dur="1" fill="hold">
                                          <p:stCondLst>
                                            <p:cond delay="0"/>
                                          </p:stCondLst>
                                        </p:cTn>
                                        <p:tgtEl>
                                          <p:spTgt spid="117"/>
                                        </p:tgtEl>
                                        <p:attrNameLst>
                                          <p:attrName>style.visibility</p:attrName>
                                        </p:attrNameLst>
                                      </p:cBhvr>
                                      <p:to>
                                        <p:strVal val="visible"/>
                                      </p:to>
                                    </p:set>
                                    <p:anim calcmode="lin" valueType="num">
                                      <p:cBhvr additive="base">
                                        <p:cTn id="165" dur="500" fill="hold"/>
                                        <p:tgtEl>
                                          <p:spTgt spid="117"/>
                                        </p:tgtEl>
                                        <p:attrNameLst>
                                          <p:attrName>ppt_x</p:attrName>
                                        </p:attrNameLst>
                                      </p:cBhvr>
                                      <p:tavLst>
                                        <p:tav tm="0">
                                          <p:val>
                                            <p:strVal val="#ppt_x"/>
                                          </p:val>
                                        </p:tav>
                                        <p:tav tm="100000">
                                          <p:val>
                                            <p:strVal val="#ppt_x"/>
                                          </p:val>
                                        </p:tav>
                                      </p:tavLst>
                                    </p:anim>
                                    <p:anim calcmode="lin" valueType="num">
                                      <p:cBhvr additive="base">
                                        <p:cTn id="166" dur="500" fill="hold"/>
                                        <p:tgtEl>
                                          <p:spTgt spid="117"/>
                                        </p:tgtEl>
                                        <p:attrNameLst>
                                          <p:attrName>ppt_y</p:attrName>
                                        </p:attrNameLst>
                                      </p:cBhvr>
                                      <p:tavLst>
                                        <p:tav tm="0">
                                          <p:val>
                                            <p:strVal val="1+#ppt_h/2"/>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2" presetClass="entr" presetSubtype="4" fill="hold" grpId="0" nodeType="clickEffect">
                                  <p:stCondLst>
                                    <p:cond delay="0"/>
                                  </p:stCondLst>
                                  <p:childTnLst>
                                    <p:set>
                                      <p:cBhvr>
                                        <p:cTn id="170" dur="1" fill="hold">
                                          <p:stCondLst>
                                            <p:cond delay="0"/>
                                          </p:stCondLst>
                                        </p:cTn>
                                        <p:tgtEl>
                                          <p:spTgt spid="118"/>
                                        </p:tgtEl>
                                        <p:attrNameLst>
                                          <p:attrName>style.visibility</p:attrName>
                                        </p:attrNameLst>
                                      </p:cBhvr>
                                      <p:to>
                                        <p:strVal val="visible"/>
                                      </p:to>
                                    </p:set>
                                    <p:anim calcmode="lin" valueType="num">
                                      <p:cBhvr additive="base">
                                        <p:cTn id="171" dur="500" fill="hold"/>
                                        <p:tgtEl>
                                          <p:spTgt spid="118"/>
                                        </p:tgtEl>
                                        <p:attrNameLst>
                                          <p:attrName>ppt_x</p:attrName>
                                        </p:attrNameLst>
                                      </p:cBhvr>
                                      <p:tavLst>
                                        <p:tav tm="0">
                                          <p:val>
                                            <p:strVal val="#ppt_x"/>
                                          </p:val>
                                        </p:tav>
                                        <p:tav tm="100000">
                                          <p:val>
                                            <p:strVal val="#ppt_x"/>
                                          </p:val>
                                        </p:tav>
                                      </p:tavLst>
                                    </p:anim>
                                    <p:anim calcmode="lin" valueType="num">
                                      <p:cBhvr additive="base">
                                        <p:cTn id="172" dur="500" fill="hold"/>
                                        <p:tgtEl>
                                          <p:spTgt spid="118"/>
                                        </p:tgtEl>
                                        <p:attrNameLst>
                                          <p:attrName>ppt_y</p:attrName>
                                        </p:attrNameLst>
                                      </p:cBhvr>
                                      <p:tavLst>
                                        <p:tav tm="0">
                                          <p:val>
                                            <p:strVal val="1+#ppt_h/2"/>
                                          </p:val>
                                        </p:tav>
                                        <p:tav tm="100000">
                                          <p:val>
                                            <p:strVal val="#ppt_y"/>
                                          </p:val>
                                        </p:tav>
                                      </p:tavLst>
                                    </p:anim>
                                  </p:childTnLst>
                                </p:cTn>
                              </p:par>
                            </p:childTnLst>
                          </p:cTn>
                        </p:par>
                        <p:par>
                          <p:cTn id="173" fill="hold">
                            <p:stCondLst>
                              <p:cond delay="500"/>
                            </p:stCondLst>
                            <p:childTnLst>
                              <p:par>
                                <p:cTn id="174" presetID="2" presetClass="entr" presetSubtype="4" fill="hold" grpId="0" nodeType="afterEffect">
                                  <p:stCondLst>
                                    <p:cond delay="0"/>
                                  </p:stCondLst>
                                  <p:childTnLst>
                                    <p:set>
                                      <p:cBhvr>
                                        <p:cTn id="175" dur="1" fill="hold">
                                          <p:stCondLst>
                                            <p:cond delay="0"/>
                                          </p:stCondLst>
                                        </p:cTn>
                                        <p:tgtEl>
                                          <p:spTgt spid="119"/>
                                        </p:tgtEl>
                                        <p:attrNameLst>
                                          <p:attrName>style.visibility</p:attrName>
                                        </p:attrNameLst>
                                      </p:cBhvr>
                                      <p:to>
                                        <p:strVal val="visible"/>
                                      </p:to>
                                    </p:set>
                                    <p:anim calcmode="lin" valueType="num">
                                      <p:cBhvr additive="base">
                                        <p:cTn id="176" dur="500" fill="hold"/>
                                        <p:tgtEl>
                                          <p:spTgt spid="119"/>
                                        </p:tgtEl>
                                        <p:attrNameLst>
                                          <p:attrName>ppt_x</p:attrName>
                                        </p:attrNameLst>
                                      </p:cBhvr>
                                      <p:tavLst>
                                        <p:tav tm="0">
                                          <p:val>
                                            <p:strVal val="#ppt_x"/>
                                          </p:val>
                                        </p:tav>
                                        <p:tav tm="100000">
                                          <p:val>
                                            <p:strVal val="#ppt_x"/>
                                          </p:val>
                                        </p:tav>
                                      </p:tavLst>
                                    </p:anim>
                                    <p:anim calcmode="lin" valueType="num">
                                      <p:cBhvr additive="base">
                                        <p:cTn id="177" dur="500" fill="hold"/>
                                        <p:tgtEl>
                                          <p:spTgt spid="119"/>
                                        </p:tgtEl>
                                        <p:attrNameLst>
                                          <p:attrName>ppt_y</p:attrName>
                                        </p:attrNameLst>
                                      </p:cBhvr>
                                      <p:tavLst>
                                        <p:tav tm="0">
                                          <p:val>
                                            <p:strVal val="1+#ppt_h/2"/>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2" presetClass="entr" presetSubtype="4" fill="hold" grpId="0" nodeType="clickEffect">
                                  <p:stCondLst>
                                    <p:cond delay="0"/>
                                  </p:stCondLst>
                                  <p:childTnLst>
                                    <p:set>
                                      <p:cBhvr>
                                        <p:cTn id="181" dur="1" fill="hold">
                                          <p:stCondLst>
                                            <p:cond delay="0"/>
                                          </p:stCondLst>
                                        </p:cTn>
                                        <p:tgtEl>
                                          <p:spTgt spid="133"/>
                                        </p:tgtEl>
                                        <p:attrNameLst>
                                          <p:attrName>style.visibility</p:attrName>
                                        </p:attrNameLst>
                                      </p:cBhvr>
                                      <p:to>
                                        <p:strVal val="visible"/>
                                      </p:to>
                                    </p:set>
                                    <p:anim calcmode="lin" valueType="num">
                                      <p:cBhvr additive="base">
                                        <p:cTn id="182" dur="500" fill="hold"/>
                                        <p:tgtEl>
                                          <p:spTgt spid="133"/>
                                        </p:tgtEl>
                                        <p:attrNameLst>
                                          <p:attrName>ppt_x</p:attrName>
                                        </p:attrNameLst>
                                      </p:cBhvr>
                                      <p:tavLst>
                                        <p:tav tm="0">
                                          <p:val>
                                            <p:strVal val="#ppt_x"/>
                                          </p:val>
                                        </p:tav>
                                        <p:tav tm="100000">
                                          <p:val>
                                            <p:strVal val="#ppt_x"/>
                                          </p:val>
                                        </p:tav>
                                      </p:tavLst>
                                    </p:anim>
                                    <p:anim calcmode="lin" valueType="num">
                                      <p:cBhvr additive="base">
                                        <p:cTn id="183" dur="500" fill="hold"/>
                                        <p:tgtEl>
                                          <p:spTgt spid="133"/>
                                        </p:tgtEl>
                                        <p:attrNameLst>
                                          <p:attrName>ppt_y</p:attrName>
                                        </p:attrNameLst>
                                      </p:cBhvr>
                                      <p:tavLst>
                                        <p:tav tm="0">
                                          <p:val>
                                            <p:strVal val="1+#ppt_h/2"/>
                                          </p:val>
                                        </p:tav>
                                        <p:tav tm="100000">
                                          <p:val>
                                            <p:strVal val="#ppt_y"/>
                                          </p:val>
                                        </p:tav>
                                      </p:tavLst>
                                    </p:anim>
                                  </p:childTnLst>
                                </p:cTn>
                              </p:par>
                            </p:childTnLst>
                          </p:cTn>
                        </p:par>
                        <p:par>
                          <p:cTn id="184" fill="hold">
                            <p:stCondLst>
                              <p:cond delay="500"/>
                            </p:stCondLst>
                            <p:childTnLst>
                              <p:par>
                                <p:cTn id="185" presetID="2" presetClass="entr" presetSubtype="4" fill="hold" grpId="1" nodeType="afterEffect">
                                  <p:stCondLst>
                                    <p:cond delay="0"/>
                                  </p:stCondLst>
                                  <p:childTnLst>
                                    <p:set>
                                      <p:cBhvr>
                                        <p:cTn id="186" dur="1" fill="hold">
                                          <p:stCondLst>
                                            <p:cond delay="0"/>
                                          </p:stCondLst>
                                        </p:cTn>
                                        <p:tgtEl>
                                          <p:spTgt spid="120"/>
                                        </p:tgtEl>
                                        <p:attrNameLst>
                                          <p:attrName>style.visibility</p:attrName>
                                        </p:attrNameLst>
                                      </p:cBhvr>
                                      <p:to>
                                        <p:strVal val="visible"/>
                                      </p:to>
                                    </p:set>
                                    <p:anim calcmode="lin" valueType="num">
                                      <p:cBhvr additive="base">
                                        <p:cTn id="187" dur="500" fill="hold"/>
                                        <p:tgtEl>
                                          <p:spTgt spid="120"/>
                                        </p:tgtEl>
                                        <p:attrNameLst>
                                          <p:attrName>ppt_x</p:attrName>
                                        </p:attrNameLst>
                                      </p:cBhvr>
                                      <p:tavLst>
                                        <p:tav tm="0">
                                          <p:val>
                                            <p:strVal val="#ppt_x"/>
                                          </p:val>
                                        </p:tav>
                                        <p:tav tm="100000">
                                          <p:val>
                                            <p:strVal val="#ppt_x"/>
                                          </p:val>
                                        </p:tav>
                                      </p:tavLst>
                                    </p:anim>
                                    <p:anim calcmode="lin" valueType="num">
                                      <p:cBhvr additive="base">
                                        <p:cTn id="188" dur="500" fill="hold"/>
                                        <p:tgtEl>
                                          <p:spTgt spid="120"/>
                                        </p:tgtEl>
                                        <p:attrNameLst>
                                          <p:attrName>ppt_y</p:attrName>
                                        </p:attrNameLst>
                                      </p:cBhvr>
                                      <p:tavLst>
                                        <p:tav tm="0">
                                          <p:val>
                                            <p:strVal val="1+#ppt_h/2"/>
                                          </p:val>
                                        </p:tav>
                                        <p:tav tm="100000">
                                          <p:val>
                                            <p:strVal val="#ppt_y"/>
                                          </p:val>
                                        </p:tav>
                                      </p:tavLst>
                                    </p:anim>
                                  </p:childTnLst>
                                </p:cTn>
                              </p:par>
                            </p:childTnLst>
                          </p:cTn>
                        </p:par>
                        <p:par>
                          <p:cTn id="189" fill="hold">
                            <p:stCondLst>
                              <p:cond delay="1000"/>
                            </p:stCondLst>
                            <p:childTnLst>
                              <p:par>
                                <p:cTn id="190" presetID="2" presetClass="entr" presetSubtype="4" fill="hold" grpId="0" nodeType="afterEffect">
                                  <p:stCondLst>
                                    <p:cond delay="0"/>
                                  </p:stCondLst>
                                  <p:childTnLst>
                                    <p:set>
                                      <p:cBhvr>
                                        <p:cTn id="191" dur="1" fill="hold">
                                          <p:stCondLst>
                                            <p:cond delay="0"/>
                                          </p:stCondLst>
                                        </p:cTn>
                                        <p:tgtEl>
                                          <p:spTgt spid="121"/>
                                        </p:tgtEl>
                                        <p:attrNameLst>
                                          <p:attrName>style.visibility</p:attrName>
                                        </p:attrNameLst>
                                      </p:cBhvr>
                                      <p:to>
                                        <p:strVal val="visible"/>
                                      </p:to>
                                    </p:set>
                                    <p:anim calcmode="lin" valueType="num">
                                      <p:cBhvr additive="base">
                                        <p:cTn id="192" dur="500" fill="hold"/>
                                        <p:tgtEl>
                                          <p:spTgt spid="121"/>
                                        </p:tgtEl>
                                        <p:attrNameLst>
                                          <p:attrName>ppt_x</p:attrName>
                                        </p:attrNameLst>
                                      </p:cBhvr>
                                      <p:tavLst>
                                        <p:tav tm="0">
                                          <p:val>
                                            <p:strVal val="#ppt_x"/>
                                          </p:val>
                                        </p:tav>
                                        <p:tav tm="100000">
                                          <p:val>
                                            <p:strVal val="#ppt_x"/>
                                          </p:val>
                                        </p:tav>
                                      </p:tavLst>
                                    </p:anim>
                                    <p:anim calcmode="lin" valueType="num">
                                      <p:cBhvr additive="base">
                                        <p:cTn id="193" dur="500" fill="hold"/>
                                        <p:tgtEl>
                                          <p:spTgt spid="121"/>
                                        </p:tgtEl>
                                        <p:attrNameLst>
                                          <p:attrName>ppt_y</p:attrName>
                                        </p:attrNameLst>
                                      </p:cBhvr>
                                      <p:tavLst>
                                        <p:tav tm="0">
                                          <p:val>
                                            <p:strVal val="1+#ppt_h/2"/>
                                          </p:val>
                                        </p:tav>
                                        <p:tav tm="100000">
                                          <p:val>
                                            <p:strVal val="#ppt_y"/>
                                          </p:val>
                                        </p:tav>
                                      </p:tavLst>
                                    </p:anim>
                                  </p:childTnLst>
                                </p:cTn>
                              </p:par>
                            </p:childTnLst>
                          </p:cTn>
                        </p:par>
                      </p:childTnLst>
                    </p:cTn>
                  </p:par>
                  <p:par>
                    <p:cTn id="194" fill="hold">
                      <p:stCondLst>
                        <p:cond delay="indefinite"/>
                      </p:stCondLst>
                      <p:childTnLst>
                        <p:par>
                          <p:cTn id="195" fill="hold">
                            <p:stCondLst>
                              <p:cond delay="0"/>
                            </p:stCondLst>
                            <p:childTnLst>
                              <p:par>
                                <p:cTn id="196" presetID="0" presetClass="path" presetSubtype="0" accel="50000" decel="50000" fill="hold" grpId="1" nodeType="clickEffect">
                                  <p:stCondLst>
                                    <p:cond delay="0"/>
                                  </p:stCondLst>
                                  <p:childTnLst>
                                    <p:animMotion origin="layout" path="M 0 0 L -0.09447 0.22075 " pathEditMode="relative" ptsTypes="AA">
                                      <p:cBhvr>
                                        <p:cTn id="197" dur="2000" fill="hold"/>
                                        <p:tgtEl>
                                          <p:spTgt spid="118"/>
                                        </p:tgtEl>
                                        <p:attrNameLst>
                                          <p:attrName>ppt_x</p:attrName>
                                          <p:attrName>ppt_y</p:attrName>
                                        </p:attrNameLst>
                                      </p:cBhvr>
                                    </p:animMotion>
                                  </p:childTnLst>
                                </p:cTn>
                              </p:par>
                              <p:par>
                                <p:cTn id="198" presetID="1" presetClass="entr" presetSubtype="0" fill="hold" grpId="0" nodeType="withEffect">
                                  <p:stCondLst>
                                    <p:cond delay="0"/>
                                  </p:stCondLst>
                                  <p:childTnLst>
                                    <p:set>
                                      <p:cBhvr>
                                        <p:cTn id="199" dur="1" fill="hold">
                                          <p:stCondLst>
                                            <p:cond delay="0"/>
                                          </p:stCondLst>
                                        </p:cTn>
                                        <p:tgtEl>
                                          <p:spTgt spid="122"/>
                                        </p:tgtEl>
                                        <p:attrNameLst>
                                          <p:attrName>style.visibility</p:attrName>
                                        </p:attrNameLst>
                                      </p:cBhvr>
                                      <p:to>
                                        <p:strVal val="visible"/>
                                      </p:to>
                                    </p:set>
                                  </p:childTnLst>
                                </p:cTn>
                              </p:par>
                            </p:childTnLst>
                          </p:cTn>
                        </p:par>
                        <p:par>
                          <p:cTn id="200" fill="hold">
                            <p:stCondLst>
                              <p:cond delay="2000"/>
                            </p:stCondLst>
                            <p:childTnLst>
                              <p:par>
                                <p:cTn id="201" presetID="0" presetClass="path" presetSubtype="0" accel="50000" decel="50000" fill="hold" grpId="1" nodeType="afterEffect">
                                  <p:stCondLst>
                                    <p:cond delay="0"/>
                                  </p:stCondLst>
                                  <p:childTnLst>
                                    <p:animMotion origin="layout" path="M 0 0 L -0.16551 0.22075 " pathEditMode="relative" ptsTypes="AA">
                                      <p:cBhvr>
                                        <p:cTn id="202" dur="2000" fill="hold"/>
                                        <p:tgtEl>
                                          <p:spTgt spid="133"/>
                                        </p:tgtEl>
                                        <p:attrNameLst>
                                          <p:attrName>ppt_x</p:attrName>
                                          <p:attrName>ppt_y</p:attrName>
                                        </p:attrNameLst>
                                      </p:cBhvr>
                                    </p:animMotion>
                                  </p:childTnLst>
                                </p:cTn>
                              </p:par>
                              <p:par>
                                <p:cTn id="203" presetID="1" presetClass="entr" presetSubtype="0" fill="hold" grpId="0" nodeType="withEffect">
                                  <p:stCondLst>
                                    <p:cond delay="0"/>
                                  </p:stCondLst>
                                  <p:childTnLst>
                                    <p:set>
                                      <p:cBhvr>
                                        <p:cTn id="204" dur="1" fill="hold">
                                          <p:stCondLst>
                                            <p:cond delay="0"/>
                                          </p:stCondLst>
                                        </p:cTn>
                                        <p:tgtEl>
                                          <p:spTgt spid="123"/>
                                        </p:tgtEl>
                                        <p:attrNameLst>
                                          <p:attrName>style.visibility</p:attrName>
                                        </p:attrNameLst>
                                      </p:cBhvr>
                                      <p:to>
                                        <p:strVal val="visible"/>
                                      </p:to>
                                    </p:set>
                                  </p:childTnLst>
                                </p:cTn>
                              </p:par>
                            </p:childTnLst>
                          </p:cTn>
                        </p:par>
                      </p:childTnLst>
                    </p:cTn>
                  </p:par>
                  <p:par>
                    <p:cTn id="205" fill="hold">
                      <p:stCondLst>
                        <p:cond delay="indefinite"/>
                      </p:stCondLst>
                      <p:childTnLst>
                        <p:par>
                          <p:cTn id="206" fill="hold">
                            <p:stCondLst>
                              <p:cond delay="0"/>
                            </p:stCondLst>
                            <p:childTnLst>
                              <p:par>
                                <p:cTn id="207" presetID="2" presetClass="entr" presetSubtype="4" fill="hold" grpId="1" nodeType="clickEffect">
                                  <p:stCondLst>
                                    <p:cond delay="0"/>
                                  </p:stCondLst>
                                  <p:childTnLst>
                                    <p:set>
                                      <p:cBhvr>
                                        <p:cTn id="208" dur="1" fill="hold">
                                          <p:stCondLst>
                                            <p:cond delay="0"/>
                                          </p:stCondLst>
                                        </p:cTn>
                                        <p:tgtEl>
                                          <p:spTgt spid="125"/>
                                        </p:tgtEl>
                                        <p:attrNameLst>
                                          <p:attrName>style.visibility</p:attrName>
                                        </p:attrNameLst>
                                      </p:cBhvr>
                                      <p:to>
                                        <p:strVal val="visible"/>
                                      </p:to>
                                    </p:set>
                                    <p:anim calcmode="lin" valueType="num">
                                      <p:cBhvr additive="base">
                                        <p:cTn id="209" dur="500" fill="hold"/>
                                        <p:tgtEl>
                                          <p:spTgt spid="125"/>
                                        </p:tgtEl>
                                        <p:attrNameLst>
                                          <p:attrName>ppt_x</p:attrName>
                                        </p:attrNameLst>
                                      </p:cBhvr>
                                      <p:tavLst>
                                        <p:tav tm="0">
                                          <p:val>
                                            <p:strVal val="#ppt_x"/>
                                          </p:val>
                                        </p:tav>
                                        <p:tav tm="100000">
                                          <p:val>
                                            <p:strVal val="#ppt_x"/>
                                          </p:val>
                                        </p:tav>
                                      </p:tavLst>
                                    </p:anim>
                                    <p:anim calcmode="lin" valueType="num">
                                      <p:cBhvr additive="base">
                                        <p:cTn id="210" dur="500" fill="hold"/>
                                        <p:tgtEl>
                                          <p:spTgt spid="125"/>
                                        </p:tgtEl>
                                        <p:attrNameLst>
                                          <p:attrName>ppt_y</p:attrName>
                                        </p:attrNameLst>
                                      </p:cBhvr>
                                      <p:tavLst>
                                        <p:tav tm="0">
                                          <p:val>
                                            <p:strVal val="1+#ppt_h/2"/>
                                          </p:val>
                                        </p:tav>
                                        <p:tav tm="100000">
                                          <p:val>
                                            <p:strVal val="#ppt_y"/>
                                          </p:val>
                                        </p:tav>
                                      </p:tavLst>
                                    </p:anim>
                                  </p:childTnLst>
                                </p:cTn>
                              </p:par>
                              <p:par>
                                <p:cTn id="211" presetID="2" presetClass="entr" presetSubtype="4" fill="hold" grpId="1" nodeType="withEffect">
                                  <p:stCondLst>
                                    <p:cond delay="0"/>
                                  </p:stCondLst>
                                  <p:childTnLst>
                                    <p:set>
                                      <p:cBhvr>
                                        <p:cTn id="212" dur="1" fill="hold">
                                          <p:stCondLst>
                                            <p:cond delay="0"/>
                                          </p:stCondLst>
                                        </p:cTn>
                                        <p:tgtEl>
                                          <p:spTgt spid="126"/>
                                        </p:tgtEl>
                                        <p:attrNameLst>
                                          <p:attrName>style.visibility</p:attrName>
                                        </p:attrNameLst>
                                      </p:cBhvr>
                                      <p:to>
                                        <p:strVal val="visible"/>
                                      </p:to>
                                    </p:set>
                                    <p:anim calcmode="lin" valueType="num">
                                      <p:cBhvr additive="base">
                                        <p:cTn id="213" dur="500" fill="hold"/>
                                        <p:tgtEl>
                                          <p:spTgt spid="126"/>
                                        </p:tgtEl>
                                        <p:attrNameLst>
                                          <p:attrName>ppt_x</p:attrName>
                                        </p:attrNameLst>
                                      </p:cBhvr>
                                      <p:tavLst>
                                        <p:tav tm="0">
                                          <p:val>
                                            <p:strVal val="#ppt_x"/>
                                          </p:val>
                                        </p:tav>
                                        <p:tav tm="100000">
                                          <p:val>
                                            <p:strVal val="#ppt_x"/>
                                          </p:val>
                                        </p:tav>
                                      </p:tavLst>
                                    </p:anim>
                                    <p:anim calcmode="lin" valueType="num">
                                      <p:cBhvr additive="base">
                                        <p:cTn id="214" dur="500" fill="hold"/>
                                        <p:tgtEl>
                                          <p:spTgt spid="126"/>
                                        </p:tgtEl>
                                        <p:attrNameLst>
                                          <p:attrName>ppt_y</p:attrName>
                                        </p:attrNameLst>
                                      </p:cBhvr>
                                      <p:tavLst>
                                        <p:tav tm="0">
                                          <p:val>
                                            <p:strVal val="1+#ppt_h/2"/>
                                          </p:val>
                                        </p:tav>
                                        <p:tav tm="100000">
                                          <p:val>
                                            <p:strVal val="#ppt_y"/>
                                          </p:val>
                                        </p:tav>
                                      </p:tavLst>
                                    </p:anim>
                                  </p:childTnLst>
                                </p:cTn>
                              </p:par>
                            </p:childTnLst>
                          </p:cTn>
                        </p:par>
                      </p:childTnLst>
                    </p:cTn>
                  </p:par>
                  <p:par>
                    <p:cTn id="215" fill="hold">
                      <p:stCondLst>
                        <p:cond delay="indefinite"/>
                      </p:stCondLst>
                      <p:childTnLst>
                        <p:par>
                          <p:cTn id="216" fill="hold">
                            <p:stCondLst>
                              <p:cond delay="0"/>
                            </p:stCondLst>
                            <p:childTnLst>
                              <p:par>
                                <p:cTn id="217" presetID="0" presetClass="path" presetSubtype="0" accel="50000" decel="50000" fill="hold" grpId="0" nodeType="clickEffect">
                                  <p:stCondLst>
                                    <p:cond delay="0"/>
                                  </p:stCondLst>
                                  <p:childTnLst>
                                    <p:animMotion origin="layout" path="M 0 0 L -0.16551 0.22075 " pathEditMode="relative" ptsTypes="AA">
                                      <p:cBhvr>
                                        <p:cTn id="218" dur="2000" fill="hold"/>
                                        <p:tgtEl>
                                          <p:spTgt spid="120"/>
                                        </p:tgtEl>
                                        <p:attrNameLst>
                                          <p:attrName>ppt_x</p:attrName>
                                          <p:attrName>ppt_y</p:attrName>
                                        </p:attrNameLst>
                                      </p:cBhvr>
                                    </p:animMotion>
                                  </p:childTnLst>
                                </p:cTn>
                              </p:par>
                              <p:par>
                                <p:cTn id="219" presetID="1" presetClass="entr" presetSubtype="0" fill="hold" grpId="0" nodeType="withEffect">
                                  <p:stCondLst>
                                    <p:cond delay="0"/>
                                  </p:stCondLst>
                                  <p:childTnLst>
                                    <p:set>
                                      <p:cBhvr>
                                        <p:cTn id="220" dur="1" fill="hold">
                                          <p:stCondLst>
                                            <p:cond delay="0"/>
                                          </p:stCondLst>
                                        </p:cTn>
                                        <p:tgtEl>
                                          <p:spTgt spid="124"/>
                                        </p:tgtEl>
                                        <p:attrNameLst>
                                          <p:attrName>style.visibility</p:attrName>
                                        </p:attrNameLst>
                                      </p:cBhvr>
                                      <p:to>
                                        <p:strVal val="visible"/>
                                      </p:to>
                                    </p:set>
                                  </p:childTnLst>
                                </p:cTn>
                              </p:par>
                            </p:childTnLst>
                          </p:cTn>
                        </p:par>
                      </p:childTnLst>
                    </p:cTn>
                  </p:par>
                  <p:par>
                    <p:cTn id="221" fill="hold">
                      <p:stCondLst>
                        <p:cond delay="indefinite"/>
                      </p:stCondLst>
                      <p:childTnLst>
                        <p:par>
                          <p:cTn id="222" fill="hold">
                            <p:stCondLst>
                              <p:cond delay="0"/>
                            </p:stCondLst>
                            <p:childTnLst>
                              <p:par>
                                <p:cTn id="223" presetID="2" presetClass="entr" presetSubtype="4" fill="hold" grpId="1" nodeType="clickEffect">
                                  <p:stCondLst>
                                    <p:cond delay="0"/>
                                  </p:stCondLst>
                                  <p:childTnLst>
                                    <p:set>
                                      <p:cBhvr>
                                        <p:cTn id="224" dur="1" fill="hold">
                                          <p:stCondLst>
                                            <p:cond delay="0"/>
                                          </p:stCondLst>
                                        </p:cTn>
                                        <p:tgtEl>
                                          <p:spTgt spid="127"/>
                                        </p:tgtEl>
                                        <p:attrNameLst>
                                          <p:attrName>style.visibility</p:attrName>
                                        </p:attrNameLst>
                                      </p:cBhvr>
                                      <p:to>
                                        <p:strVal val="visible"/>
                                      </p:to>
                                    </p:set>
                                    <p:anim calcmode="lin" valueType="num">
                                      <p:cBhvr additive="base">
                                        <p:cTn id="225" dur="500" fill="hold"/>
                                        <p:tgtEl>
                                          <p:spTgt spid="127"/>
                                        </p:tgtEl>
                                        <p:attrNameLst>
                                          <p:attrName>ppt_x</p:attrName>
                                        </p:attrNameLst>
                                      </p:cBhvr>
                                      <p:tavLst>
                                        <p:tav tm="0">
                                          <p:val>
                                            <p:strVal val="#ppt_x"/>
                                          </p:val>
                                        </p:tav>
                                        <p:tav tm="100000">
                                          <p:val>
                                            <p:strVal val="#ppt_x"/>
                                          </p:val>
                                        </p:tav>
                                      </p:tavLst>
                                    </p:anim>
                                    <p:anim calcmode="lin" valueType="num">
                                      <p:cBhvr additive="base">
                                        <p:cTn id="226" dur="500" fill="hold"/>
                                        <p:tgtEl>
                                          <p:spTgt spid="127"/>
                                        </p:tgtEl>
                                        <p:attrNameLst>
                                          <p:attrName>ppt_y</p:attrName>
                                        </p:attrNameLst>
                                      </p:cBhvr>
                                      <p:tavLst>
                                        <p:tav tm="0">
                                          <p:val>
                                            <p:strVal val="1+#ppt_h/2"/>
                                          </p:val>
                                        </p:tav>
                                        <p:tav tm="100000">
                                          <p:val>
                                            <p:strVal val="#ppt_y"/>
                                          </p:val>
                                        </p:tav>
                                      </p:tavLst>
                                    </p:anim>
                                  </p:childTnLst>
                                </p:cTn>
                              </p:par>
                              <p:par>
                                <p:cTn id="227" presetID="2" presetClass="entr" presetSubtype="4" fill="hold" grpId="1" nodeType="withEffect">
                                  <p:stCondLst>
                                    <p:cond delay="0"/>
                                  </p:stCondLst>
                                  <p:childTnLst>
                                    <p:set>
                                      <p:cBhvr>
                                        <p:cTn id="228" dur="1" fill="hold">
                                          <p:stCondLst>
                                            <p:cond delay="0"/>
                                          </p:stCondLst>
                                        </p:cTn>
                                        <p:tgtEl>
                                          <p:spTgt spid="128"/>
                                        </p:tgtEl>
                                        <p:attrNameLst>
                                          <p:attrName>style.visibility</p:attrName>
                                        </p:attrNameLst>
                                      </p:cBhvr>
                                      <p:to>
                                        <p:strVal val="visible"/>
                                      </p:to>
                                    </p:set>
                                    <p:anim calcmode="lin" valueType="num">
                                      <p:cBhvr additive="base">
                                        <p:cTn id="229" dur="500" fill="hold"/>
                                        <p:tgtEl>
                                          <p:spTgt spid="128"/>
                                        </p:tgtEl>
                                        <p:attrNameLst>
                                          <p:attrName>ppt_x</p:attrName>
                                        </p:attrNameLst>
                                      </p:cBhvr>
                                      <p:tavLst>
                                        <p:tav tm="0">
                                          <p:val>
                                            <p:strVal val="#ppt_x"/>
                                          </p:val>
                                        </p:tav>
                                        <p:tav tm="100000">
                                          <p:val>
                                            <p:strVal val="#ppt_x"/>
                                          </p:val>
                                        </p:tav>
                                      </p:tavLst>
                                    </p:anim>
                                    <p:anim calcmode="lin" valueType="num">
                                      <p:cBhvr additive="base">
                                        <p:cTn id="230" dur="500" fill="hold"/>
                                        <p:tgtEl>
                                          <p:spTgt spid="128"/>
                                        </p:tgtEl>
                                        <p:attrNameLst>
                                          <p:attrName>ppt_y</p:attrName>
                                        </p:attrNameLst>
                                      </p:cBhvr>
                                      <p:tavLst>
                                        <p:tav tm="0">
                                          <p:val>
                                            <p:strVal val="1+#ppt_h/2"/>
                                          </p:val>
                                        </p:tav>
                                        <p:tav tm="100000">
                                          <p:val>
                                            <p:strVal val="#ppt_y"/>
                                          </p:val>
                                        </p:tav>
                                      </p:tavLst>
                                    </p:anim>
                                  </p:childTnLst>
                                </p:cTn>
                              </p:par>
                            </p:childTnLst>
                          </p:cTn>
                        </p:par>
                      </p:childTnLst>
                    </p:cTn>
                  </p:par>
                  <p:par>
                    <p:cTn id="231" fill="hold">
                      <p:stCondLst>
                        <p:cond delay="indefinite"/>
                      </p:stCondLst>
                      <p:childTnLst>
                        <p:par>
                          <p:cTn id="232" fill="hold">
                            <p:stCondLst>
                              <p:cond delay="0"/>
                            </p:stCondLst>
                            <p:childTnLst>
                              <p:par>
                                <p:cTn id="233" presetID="0" presetClass="path" presetSubtype="0" accel="50000" decel="50000" fill="hold" grpId="0" nodeType="clickEffect">
                                  <p:stCondLst>
                                    <p:cond delay="0"/>
                                  </p:stCondLst>
                                  <p:childTnLst>
                                    <p:animMotion origin="layout" path="M 0 0 L -0.23637 0.22075 " pathEditMode="relative" ptsTypes="AA">
                                      <p:cBhvr>
                                        <p:cTn id="234" dur="2000" fill="hold"/>
                                        <p:tgtEl>
                                          <p:spTgt spid="125"/>
                                        </p:tgtEl>
                                        <p:attrNameLst>
                                          <p:attrName>ppt_x</p:attrName>
                                          <p:attrName>ppt_y</p:attrName>
                                        </p:attrNameLst>
                                      </p:cBhvr>
                                    </p:animMotion>
                                  </p:childTnLst>
                                </p:cTn>
                              </p:par>
                              <p:par>
                                <p:cTn id="235" presetID="1" presetClass="entr" presetSubtype="0" fill="hold" grpId="0" nodeType="withEffect">
                                  <p:stCondLst>
                                    <p:cond delay="0"/>
                                  </p:stCondLst>
                                  <p:childTnLst>
                                    <p:set>
                                      <p:cBhvr>
                                        <p:cTn id="236" dur="1" fill="hold">
                                          <p:stCondLst>
                                            <p:cond delay="0"/>
                                          </p:stCondLst>
                                        </p:cTn>
                                        <p:tgtEl>
                                          <p:spTgt spid="129"/>
                                        </p:tgtEl>
                                        <p:attrNameLst>
                                          <p:attrName>style.visibility</p:attrName>
                                        </p:attrNameLst>
                                      </p:cBhvr>
                                      <p:to>
                                        <p:strVal val="visible"/>
                                      </p:to>
                                    </p:set>
                                  </p:childTnLst>
                                </p:cTn>
                              </p:par>
                            </p:childTnLst>
                          </p:cTn>
                        </p:par>
                      </p:childTnLst>
                    </p:cTn>
                  </p:par>
                  <p:par>
                    <p:cTn id="237" fill="hold">
                      <p:stCondLst>
                        <p:cond delay="indefinite"/>
                      </p:stCondLst>
                      <p:childTnLst>
                        <p:par>
                          <p:cTn id="238" fill="hold">
                            <p:stCondLst>
                              <p:cond delay="0"/>
                            </p:stCondLst>
                            <p:childTnLst>
                              <p:par>
                                <p:cTn id="239" presetID="0" presetClass="path" presetSubtype="0" accel="50000" decel="50000" fill="hold" nodeType="clickEffect">
                                  <p:stCondLst>
                                    <p:cond delay="0"/>
                                  </p:stCondLst>
                                  <p:childTnLst>
                                    <p:animMotion origin="layout" path="M -8.33623E-8 -5.09613E-7 L 0.28361 -5.09613E-7 " pathEditMode="relative" ptsTypes="AA">
                                      <p:cBhvr>
                                        <p:cTn id="240" dur="2000" fill="hold"/>
                                        <p:tgtEl>
                                          <p:spTgt spid="134"/>
                                        </p:tgtEl>
                                        <p:attrNameLst>
                                          <p:attrName>ppt_x</p:attrName>
                                          <p:attrName>ppt_y</p:attrName>
                                        </p:attrNameLst>
                                      </p:cBhvr>
                                    </p:animMotion>
                                  </p:childTnLst>
                                </p:cTn>
                              </p:par>
                            </p:childTnLst>
                          </p:cTn>
                        </p:par>
                      </p:childTnLst>
                    </p:cTn>
                  </p:par>
                  <p:par>
                    <p:cTn id="241" fill="hold">
                      <p:stCondLst>
                        <p:cond delay="indefinite"/>
                      </p:stCondLst>
                      <p:childTnLst>
                        <p:par>
                          <p:cTn id="242" fill="hold">
                            <p:stCondLst>
                              <p:cond delay="0"/>
                            </p:stCondLst>
                            <p:childTnLst>
                              <p:par>
                                <p:cTn id="243" presetID="0" presetClass="path" presetSubtype="0" accel="50000" decel="50000" fill="hold" grpId="0" nodeType="clickEffect">
                                  <p:stCondLst>
                                    <p:cond delay="0"/>
                                  </p:stCondLst>
                                  <p:childTnLst>
                                    <p:animMotion origin="layout" path="M 0 0 L -0.23637 0.22075 " pathEditMode="relative" ptsTypes="AA">
                                      <p:cBhvr>
                                        <p:cTn id="244" dur="2000" fill="hold"/>
                                        <p:tgtEl>
                                          <p:spTgt spid="126"/>
                                        </p:tgtEl>
                                        <p:attrNameLst>
                                          <p:attrName>ppt_x</p:attrName>
                                          <p:attrName>ppt_y</p:attrName>
                                        </p:attrNameLst>
                                      </p:cBhvr>
                                    </p:animMotion>
                                  </p:childTnLst>
                                </p:cTn>
                              </p:par>
                              <p:par>
                                <p:cTn id="245" presetID="1" presetClass="entr" presetSubtype="0" fill="hold" grpId="0" nodeType="withEffect">
                                  <p:stCondLst>
                                    <p:cond delay="0"/>
                                  </p:stCondLst>
                                  <p:childTnLst>
                                    <p:set>
                                      <p:cBhvr>
                                        <p:cTn id="246" dur="1" fill="hold">
                                          <p:stCondLst>
                                            <p:cond delay="0"/>
                                          </p:stCondLst>
                                        </p:cTn>
                                        <p:tgtEl>
                                          <p:spTgt spid="130"/>
                                        </p:tgtEl>
                                        <p:attrNameLst>
                                          <p:attrName>style.visibility</p:attrName>
                                        </p:attrNameLst>
                                      </p:cBhvr>
                                      <p:to>
                                        <p:strVal val="visible"/>
                                      </p:to>
                                    </p:set>
                                  </p:childTnLst>
                                </p:cTn>
                              </p:par>
                            </p:childTnLst>
                          </p:cTn>
                        </p:par>
                        <p:par>
                          <p:cTn id="247" fill="hold">
                            <p:stCondLst>
                              <p:cond delay="2000"/>
                            </p:stCondLst>
                            <p:childTnLst>
                              <p:par>
                                <p:cTn id="248" presetID="0" presetClass="path" presetSubtype="0" accel="50000" decel="50000" fill="hold" grpId="0" nodeType="afterEffect">
                                  <p:stCondLst>
                                    <p:cond delay="0"/>
                                  </p:stCondLst>
                                  <p:childTnLst>
                                    <p:animMotion origin="layout" path="M 0 0 L -0.23637 0.22075 " pathEditMode="relative" ptsTypes="AA">
                                      <p:cBhvr>
                                        <p:cTn id="249" dur="2000" fill="hold"/>
                                        <p:tgtEl>
                                          <p:spTgt spid="127"/>
                                        </p:tgtEl>
                                        <p:attrNameLst>
                                          <p:attrName>ppt_x</p:attrName>
                                          <p:attrName>ppt_y</p:attrName>
                                        </p:attrNameLst>
                                      </p:cBhvr>
                                    </p:animMotion>
                                  </p:childTnLst>
                                </p:cTn>
                              </p:par>
                              <p:par>
                                <p:cTn id="250" presetID="1" presetClass="entr" presetSubtype="0" fill="hold" grpId="0" nodeType="withEffect">
                                  <p:stCondLst>
                                    <p:cond delay="0"/>
                                  </p:stCondLst>
                                  <p:childTnLst>
                                    <p:set>
                                      <p:cBhvr>
                                        <p:cTn id="251" dur="1" fill="hold">
                                          <p:stCondLst>
                                            <p:cond delay="0"/>
                                          </p:stCondLst>
                                        </p:cTn>
                                        <p:tgtEl>
                                          <p:spTgt spid="131"/>
                                        </p:tgtEl>
                                        <p:attrNameLst>
                                          <p:attrName>style.visibility</p:attrName>
                                        </p:attrNameLst>
                                      </p:cBhvr>
                                      <p:to>
                                        <p:strVal val="visible"/>
                                      </p:to>
                                    </p:set>
                                  </p:childTnLst>
                                </p:cTn>
                              </p:par>
                            </p:childTnLst>
                          </p:cTn>
                        </p:par>
                      </p:childTnLst>
                    </p:cTn>
                  </p:par>
                  <p:par>
                    <p:cTn id="252" fill="hold">
                      <p:stCondLst>
                        <p:cond delay="indefinite"/>
                      </p:stCondLst>
                      <p:childTnLst>
                        <p:par>
                          <p:cTn id="253" fill="hold">
                            <p:stCondLst>
                              <p:cond delay="0"/>
                            </p:stCondLst>
                            <p:childTnLst>
                              <p:par>
                                <p:cTn id="254" presetID="0" presetClass="path" presetSubtype="0" accel="50000" decel="50000" fill="hold" nodeType="clickEffect">
                                  <p:stCondLst>
                                    <p:cond delay="0"/>
                                  </p:stCondLst>
                                  <p:childTnLst>
                                    <p:animMotion origin="layout" path="M 0.28361 -4.36515E-6 L 0.63824 -4.36515E-6 " pathEditMode="relative" ptsTypes="AA">
                                      <p:cBhvr>
                                        <p:cTn id="255" dur="2000" fill="hold"/>
                                        <p:tgtEl>
                                          <p:spTgt spid="134"/>
                                        </p:tgtEl>
                                        <p:attrNameLst>
                                          <p:attrName>ppt_x</p:attrName>
                                          <p:attrName>ppt_y</p:attrName>
                                        </p:attrNameLst>
                                      </p:cBhvr>
                                    </p:animMotion>
                                  </p:childTnLst>
                                </p:cTn>
                              </p:par>
                            </p:childTnLst>
                          </p:cTn>
                        </p:par>
                      </p:childTnLst>
                    </p:cTn>
                  </p:par>
                  <p:par>
                    <p:cTn id="256" fill="hold">
                      <p:stCondLst>
                        <p:cond delay="indefinite"/>
                      </p:stCondLst>
                      <p:childTnLst>
                        <p:par>
                          <p:cTn id="257" fill="hold">
                            <p:stCondLst>
                              <p:cond delay="0"/>
                            </p:stCondLst>
                            <p:childTnLst>
                              <p:par>
                                <p:cTn id="258" presetID="0" presetClass="path" presetSubtype="0" accel="50000" decel="50000" fill="hold" grpId="0" nodeType="clickEffect">
                                  <p:stCondLst>
                                    <p:cond delay="0"/>
                                  </p:stCondLst>
                                  <p:childTnLst>
                                    <p:animMotion origin="layout" path="M 0 0 L -0.23637 0.22075 " pathEditMode="relative" ptsTypes="AA">
                                      <p:cBhvr>
                                        <p:cTn id="259" dur="2000" fill="hold"/>
                                        <p:tgtEl>
                                          <p:spTgt spid="128"/>
                                        </p:tgtEl>
                                        <p:attrNameLst>
                                          <p:attrName>ppt_x</p:attrName>
                                          <p:attrName>ppt_y</p:attrName>
                                        </p:attrNameLst>
                                      </p:cBhvr>
                                    </p:animMotion>
                                  </p:childTnLst>
                                </p:cTn>
                              </p:par>
                              <p:par>
                                <p:cTn id="260" presetID="1" presetClass="entr" presetSubtype="0" fill="hold" grpId="0" nodeType="withEffect">
                                  <p:stCondLst>
                                    <p:cond delay="0"/>
                                  </p:stCondLst>
                                  <p:childTnLst>
                                    <p:set>
                                      <p:cBhvr>
                                        <p:cTn id="261" dur="1" fill="hold">
                                          <p:stCondLst>
                                            <p:cond delay="0"/>
                                          </p:stCondLst>
                                        </p:cTn>
                                        <p:tgtEl>
                                          <p:spTgt spid="132"/>
                                        </p:tgtEl>
                                        <p:attrNameLst>
                                          <p:attrName>style.visibility</p:attrName>
                                        </p:attrNameLst>
                                      </p:cBhvr>
                                      <p:to>
                                        <p:strVal val="visible"/>
                                      </p:to>
                                    </p:set>
                                  </p:childTnLst>
                                </p:cTn>
                              </p:par>
                            </p:childTnLst>
                          </p:cTn>
                        </p:par>
                      </p:childTnLst>
                    </p:cTn>
                  </p:par>
                  <p:par>
                    <p:cTn id="262" fill="hold">
                      <p:stCondLst>
                        <p:cond delay="indefinite"/>
                      </p:stCondLst>
                      <p:childTnLst>
                        <p:par>
                          <p:cTn id="263" fill="hold">
                            <p:stCondLst>
                              <p:cond delay="0"/>
                            </p:stCondLst>
                            <p:childTnLst>
                              <p:par>
                                <p:cTn id="264" presetID="0" presetClass="path" presetSubtype="0" accel="50000" decel="50000" fill="hold" nodeType="clickEffect">
                                  <p:stCondLst>
                                    <p:cond delay="0"/>
                                  </p:stCondLst>
                                  <p:childTnLst>
                                    <p:animMotion origin="layout" path="M 0.63824 -6.8582E-7 L 0.92167 -6.8582E-7 " pathEditMode="relative" ptsTypes="AA">
                                      <p:cBhvr>
                                        <p:cTn id="265" dur="2000" fill="hold"/>
                                        <p:tgtEl>
                                          <p:spTgt spid="134"/>
                                        </p:tgtEl>
                                        <p:attrNameLst>
                                          <p:attrName>ppt_x</p:attrName>
                                          <p:attrName>ppt_y</p:attrName>
                                        </p:attrNameLst>
                                      </p:cBhvr>
                                    </p:animMotion>
                                  </p:childTnLst>
                                </p:cTn>
                              </p:par>
                            </p:childTnLst>
                          </p:cTn>
                        </p:par>
                      </p:childTnLst>
                    </p:cTn>
                  </p:par>
                  <p:par>
                    <p:cTn id="266" fill="hold">
                      <p:stCondLst>
                        <p:cond delay="indefinite"/>
                      </p:stCondLst>
                      <p:childTnLst>
                        <p:par>
                          <p:cTn id="267" fill="hold">
                            <p:stCondLst>
                              <p:cond delay="0"/>
                            </p:stCondLst>
                            <p:childTnLst>
                              <p:par>
                                <p:cTn id="268" presetID="1" presetClass="entr" presetSubtype="0" fill="hold" grpId="0" nodeType="clickEffect">
                                  <p:stCondLst>
                                    <p:cond delay="0"/>
                                  </p:stCondLst>
                                  <p:childTnLst>
                                    <p:set>
                                      <p:cBhvr>
                                        <p:cTn id="269" dur="1" fill="hold">
                                          <p:stCondLst>
                                            <p:cond delay="0"/>
                                          </p:stCondLst>
                                        </p:cTn>
                                        <p:tgtEl>
                                          <p:spTgt spid="1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8" grpId="1" animBg="1"/>
      <p:bldP spid="29" grpId="0" animBg="1"/>
      <p:bldP spid="29" grpId="1" animBg="1"/>
      <p:bldP spid="30" grpId="0" animBg="1"/>
      <p:bldP spid="30" grpId="1" animBg="1"/>
      <p:bldP spid="31" grpId="0" animBg="1"/>
      <p:bldP spid="31" grpId="1" animBg="1"/>
      <p:bldP spid="32" grpId="0" animBg="1"/>
      <p:bldP spid="33" grpId="0" animBg="1"/>
      <p:bldP spid="34" grpId="1" animBg="1"/>
      <p:bldP spid="35" grpId="1" animBg="1"/>
      <p:bldP spid="36" grpId="1" animBg="1"/>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P spid="42" grpId="1" animBg="1"/>
      <p:bldP spid="43" grpId="1" animBg="1"/>
      <p:bldP spid="44" grpId="1" animBg="1"/>
      <p:bldP spid="45" grpId="1" animBg="1"/>
      <p:bldP spid="46" grpId="0" animBg="1"/>
      <p:bldP spid="46" grpId="1" animBg="1"/>
      <p:bldP spid="47" grpId="0" animBg="1"/>
      <p:bldP spid="47" grpId="1" animBg="1"/>
      <p:bldP spid="48" grpId="0" animBg="1"/>
      <p:bldP spid="48" grpId="1" animBg="1"/>
      <p:bldP spid="49" grpId="0" animBg="1"/>
      <p:bldP spid="49" grpId="1" animBg="1"/>
      <p:bldP spid="114" grpId="0" animBg="1"/>
      <p:bldP spid="115" grpId="0" animBg="1"/>
      <p:bldP spid="116" grpId="0" animBg="1"/>
      <p:bldP spid="117" grpId="0" animBg="1"/>
      <p:bldP spid="118" grpId="0" animBg="1"/>
      <p:bldP spid="118" grpId="1" animBg="1"/>
      <p:bldP spid="119" grpId="0" animBg="1"/>
      <p:bldP spid="120" grpId="0" animBg="1"/>
      <p:bldP spid="120" grpId="1" animBg="1"/>
      <p:bldP spid="121" grpId="0" animBg="1"/>
      <p:bldP spid="122" grpId="0" animBg="1"/>
      <p:bldP spid="123" grpId="0" animBg="1"/>
      <p:bldP spid="124" grpId="0" animBg="1"/>
      <p:bldP spid="125" grpId="0" animBg="1"/>
      <p:bldP spid="125" grpId="1" animBg="1"/>
      <p:bldP spid="126" grpId="0" animBg="1"/>
      <p:bldP spid="126" grpId="1" animBg="1"/>
      <p:bldP spid="127" grpId="0" animBg="1"/>
      <p:bldP spid="127" grpId="1" animBg="1"/>
      <p:bldP spid="128" grpId="0" animBg="1"/>
      <p:bldP spid="128" grpId="1" animBg="1"/>
      <p:bldP spid="129" grpId="0" animBg="1"/>
      <p:bldP spid="130" grpId="0" animBg="1"/>
      <p:bldP spid="131" grpId="0" animBg="1"/>
      <p:bldP spid="132" grpId="0" animBg="1"/>
      <p:bldP spid="133" grpId="0" animBg="1"/>
      <p:bldP spid="133" grpId="1" animBg="1"/>
      <p:bldP spid="13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Speculative Persistence</a:t>
            </a:r>
            <a:endParaRPr kumimoji="1" lang="zh-CN" altLang="en-US" dirty="0"/>
          </a:p>
        </p:txBody>
      </p:sp>
      <p:sp>
        <p:nvSpPr>
          <p:cNvPr id="3" name="内容占位符 2"/>
          <p:cNvSpPr>
            <a:spLocks noGrp="1"/>
          </p:cNvSpPr>
          <p:nvPr>
            <p:ph idx="1"/>
          </p:nvPr>
        </p:nvSpPr>
        <p:spPr>
          <a:xfrm>
            <a:off x="144016" y="1124744"/>
            <a:ext cx="8820472" cy="5310336"/>
          </a:xfrm>
        </p:spPr>
        <p:txBody>
          <a:bodyPr>
            <a:normAutofit fontScale="92500" lnSpcReduction="20000"/>
          </a:bodyPr>
          <a:lstStyle/>
          <a:p>
            <a:r>
              <a:rPr kumimoji="1" lang="en-US" altLang="zh-CN" dirty="0" smtClean="0"/>
              <a:t>Speculative Persistence enables </a:t>
            </a:r>
            <a:r>
              <a:rPr kumimoji="1" lang="en-US" altLang="zh-CN" dirty="0" smtClean="0">
                <a:solidFill>
                  <a:schemeClr val="accent2"/>
                </a:solidFill>
              </a:rPr>
              <a:t>write coalescing </a:t>
            </a:r>
            <a:r>
              <a:rPr kumimoji="1" lang="en-US" altLang="zh-CN" dirty="0" smtClean="0"/>
              <a:t>for overlapping writes between transactions.</a:t>
            </a:r>
          </a:p>
          <a:p>
            <a:r>
              <a:rPr kumimoji="1" lang="en-US" altLang="zh-CN" dirty="0"/>
              <a:t>B</a:t>
            </a:r>
            <a:r>
              <a:rPr kumimoji="1" lang="en-US" altLang="zh-CN" dirty="0" smtClean="0"/>
              <a:t>ut there are two problems raised by write coalescing of overlapping writes: </a:t>
            </a:r>
          </a:p>
          <a:p>
            <a:pPr lvl="1"/>
            <a:r>
              <a:rPr kumimoji="1" lang="en-US" altLang="zh-CN" dirty="0" smtClean="0">
                <a:solidFill>
                  <a:srgbClr val="0000FF"/>
                </a:solidFill>
              </a:rPr>
              <a:t>How to recover a committed </a:t>
            </a:r>
            <a:r>
              <a:rPr kumimoji="1" lang="en-US" altLang="zh-CN" dirty="0" err="1" smtClean="0">
                <a:solidFill>
                  <a:srgbClr val="0000FF"/>
                </a:solidFill>
              </a:rPr>
              <a:t>Tx</a:t>
            </a:r>
            <a:r>
              <a:rPr kumimoji="1" lang="en-US" altLang="zh-CN" dirty="0" smtClean="0">
                <a:solidFill>
                  <a:srgbClr val="0000FF"/>
                </a:solidFill>
              </a:rPr>
              <a:t> which has overlapping writes with a succeeding aborted </a:t>
            </a:r>
            <a:r>
              <a:rPr kumimoji="1" lang="en-US" altLang="zh-CN" dirty="0" err="1" smtClean="0">
                <a:solidFill>
                  <a:srgbClr val="0000FF"/>
                </a:solidFill>
              </a:rPr>
              <a:t>Tx</a:t>
            </a:r>
            <a:r>
              <a:rPr kumimoji="1" lang="en-US" altLang="zh-CN" dirty="0" smtClean="0">
                <a:solidFill>
                  <a:srgbClr val="0000FF"/>
                </a:solidFill>
              </a:rPr>
              <a:t>?</a:t>
            </a:r>
          </a:p>
          <a:p>
            <a:pPr lvl="2"/>
            <a:r>
              <a:rPr kumimoji="1" lang="en-US" altLang="zh-CN" dirty="0" smtClean="0"/>
              <a:t>Overlapping data blocks have been overwritten</a:t>
            </a:r>
          </a:p>
          <a:p>
            <a:pPr lvl="1"/>
            <a:r>
              <a:rPr kumimoji="1" lang="en-US" altLang="zh-CN" dirty="0" smtClean="0">
                <a:solidFill>
                  <a:srgbClr val="C0504D"/>
                </a:solidFill>
              </a:rPr>
              <a:t>Multiple Versions in the CPU Cache</a:t>
            </a:r>
            <a:endParaRPr kumimoji="1" lang="en-US" altLang="zh-CN" dirty="0">
              <a:solidFill>
                <a:srgbClr val="C0504D"/>
              </a:solidFill>
            </a:endParaRPr>
          </a:p>
          <a:p>
            <a:pPr lvl="1"/>
            <a:endParaRPr kumimoji="1" lang="en-US" altLang="zh-CN" dirty="0" smtClean="0"/>
          </a:p>
          <a:p>
            <a:pPr lvl="1"/>
            <a:r>
              <a:rPr kumimoji="1" lang="en-US" altLang="zh-CN" dirty="0" smtClean="0">
                <a:solidFill>
                  <a:srgbClr val="0000FF"/>
                </a:solidFill>
              </a:rPr>
              <a:t>How to determine the commit status using the count-based commit protocol of a </a:t>
            </a:r>
            <a:r>
              <a:rPr kumimoji="1" lang="en-US" altLang="zh-CN" dirty="0" err="1" smtClean="0">
                <a:solidFill>
                  <a:srgbClr val="0000FF"/>
                </a:solidFill>
              </a:rPr>
              <a:t>Tx</a:t>
            </a:r>
            <a:r>
              <a:rPr kumimoji="1" lang="en-US" altLang="zh-CN" dirty="0" smtClean="0">
                <a:solidFill>
                  <a:srgbClr val="0000FF"/>
                </a:solidFill>
              </a:rPr>
              <a:t> that has overlapping writes with succeeding </a:t>
            </a:r>
            <a:r>
              <a:rPr kumimoji="1" lang="en-US" altLang="zh-CN" dirty="0" err="1" smtClean="0">
                <a:solidFill>
                  <a:srgbClr val="0000FF"/>
                </a:solidFill>
              </a:rPr>
              <a:t>Txs</a:t>
            </a:r>
            <a:r>
              <a:rPr kumimoji="1" lang="en-US" altLang="zh-CN" dirty="0" smtClean="0">
                <a:solidFill>
                  <a:srgbClr val="0000FF"/>
                </a:solidFill>
              </a:rPr>
              <a:t>?</a:t>
            </a:r>
          </a:p>
          <a:p>
            <a:pPr lvl="2"/>
            <a:r>
              <a:rPr kumimoji="1" lang="en-US" altLang="zh-CN" dirty="0" smtClean="0"/>
              <a:t>Recorded </a:t>
            </a:r>
            <a:r>
              <a:rPr kumimoji="1" lang="en-US" altLang="zh-CN" dirty="0" err="1" smtClean="0"/>
              <a:t>TxCnt</a:t>
            </a:r>
            <a:r>
              <a:rPr kumimoji="1" lang="en-US" altLang="zh-CN" dirty="0" smtClean="0"/>
              <a:t>  !=  Counted </a:t>
            </a:r>
            <a:r>
              <a:rPr kumimoji="1" lang="en-US" altLang="zh-CN" dirty="0" err="1" smtClean="0"/>
              <a:t>TxCnt</a:t>
            </a:r>
            <a:endParaRPr kumimoji="1" lang="en-US" altLang="zh-CN" dirty="0" smtClean="0"/>
          </a:p>
          <a:p>
            <a:pPr lvl="1"/>
            <a:r>
              <a:rPr kumimoji="1" lang="en-US" altLang="zh-CN" dirty="0" smtClean="0">
                <a:solidFill>
                  <a:srgbClr val="C0504D"/>
                </a:solidFill>
              </a:rPr>
              <a:t>Commit Dependencies between Transactions</a:t>
            </a:r>
          </a:p>
          <a:p>
            <a:pPr lvl="2"/>
            <a:r>
              <a:rPr lang="en-US" altLang="zh-CN" dirty="0" err="1">
                <a:solidFill>
                  <a:schemeClr val="accent2"/>
                </a:solidFill>
              </a:rPr>
              <a:t>Tx</a:t>
            </a:r>
            <a:r>
              <a:rPr lang="en-US" altLang="zh-CN" dirty="0">
                <a:solidFill>
                  <a:schemeClr val="accent2"/>
                </a:solidFill>
              </a:rPr>
              <a:t> Dependency Pair: &lt;</a:t>
            </a:r>
            <a:r>
              <a:rPr lang="en-US" altLang="zh-CN" dirty="0" err="1" smtClean="0">
                <a:solidFill>
                  <a:schemeClr val="accent2"/>
                </a:solidFill>
              </a:rPr>
              <a:t>Tp</a:t>
            </a:r>
            <a:r>
              <a:rPr lang="en-US" altLang="zh-CN" dirty="0" smtClean="0">
                <a:solidFill>
                  <a:schemeClr val="accent2"/>
                </a:solidFill>
              </a:rPr>
              <a:t>, </a:t>
            </a:r>
            <a:r>
              <a:rPr lang="en-US" altLang="zh-CN" dirty="0" err="1" smtClean="0">
                <a:solidFill>
                  <a:schemeClr val="accent2"/>
                </a:solidFill>
              </a:rPr>
              <a:t>Tq</a:t>
            </a:r>
            <a:r>
              <a:rPr lang="en-US" altLang="zh-CN" dirty="0" smtClean="0">
                <a:solidFill>
                  <a:schemeClr val="accent2"/>
                </a:solidFill>
              </a:rPr>
              <a:t>, </a:t>
            </a:r>
            <a:r>
              <a:rPr lang="en-US" altLang="zh-CN" dirty="0">
                <a:solidFill>
                  <a:schemeClr val="accent2"/>
                </a:solidFill>
              </a:rPr>
              <a:t>n&gt;</a:t>
            </a:r>
            <a:endParaRPr kumimoji="1" lang="en-US" altLang="zh-CN" dirty="0">
              <a:solidFill>
                <a:schemeClr val="accent2"/>
              </a:solidFill>
            </a:endParaRPr>
          </a:p>
        </p:txBody>
      </p:sp>
      <p:sp>
        <p:nvSpPr>
          <p:cNvPr id="4" name="幻灯片编号占位符 3"/>
          <p:cNvSpPr>
            <a:spLocks noGrp="1"/>
          </p:cNvSpPr>
          <p:nvPr>
            <p:ph type="sldNum" sz="quarter" idx="12"/>
          </p:nvPr>
        </p:nvSpPr>
        <p:spPr/>
        <p:txBody>
          <a:bodyPr/>
          <a:lstStyle/>
          <a:p>
            <a:fld id="{C5FEB7EA-EE1E-4E9A-ABA8-C683F994B8C3}" type="slidenum">
              <a:rPr lang="zh-CN" altLang="en-US" smtClean="0"/>
              <a:t>17</a:t>
            </a:fld>
            <a:endParaRPr lang="zh-CN" altLang="en-US"/>
          </a:p>
        </p:txBody>
      </p:sp>
      <p:sp>
        <p:nvSpPr>
          <p:cNvPr id="5" name="内容占位符 2"/>
          <p:cNvSpPr txBox="1">
            <a:spLocks/>
          </p:cNvSpPr>
          <p:nvPr/>
        </p:nvSpPr>
        <p:spPr>
          <a:xfrm>
            <a:off x="2051720" y="6237312"/>
            <a:ext cx="4824536" cy="43204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sz="2400" dirty="0" smtClean="0"/>
              <a:t>See the paper for more details.</a:t>
            </a:r>
          </a:p>
        </p:txBody>
      </p:sp>
    </p:spTree>
    <p:extLst>
      <p:ext uri="{BB962C8B-B14F-4D97-AF65-F5344CB8AC3E}">
        <p14:creationId xmlns:p14="http://schemas.microsoft.com/office/powerpoint/2010/main" val="125814204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calcmode="lin" valueType="num">
                                      <p:cBhvr additive="base">
                                        <p:cTn id="2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00"/>
                            </p:stCondLst>
                            <p:childTnLst>
                              <p:par>
                                <p:cTn id="27" presetID="2" presetClass="entr" presetSubtype="4" fill="hold" nodeType="after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3" fill="hold">
                            <p:stCondLst>
                              <p:cond delay="500"/>
                            </p:stCondLst>
                            <p:childTnLst>
                              <p:par>
                                <p:cTn id="44" presetID="2" presetClass="entr" presetSubtype="4" fill="hold" nodeType="after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 calcmode="lin" valueType="num">
                                      <p:cBhvr additive="base">
                                        <p:cTn id="4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5">
                                            <p:txEl>
                                              <p:pRg st="0" end="0"/>
                                            </p:txEl>
                                          </p:spTgt>
                                        </p:tgtEl>
                                        <p:attrNameLst>
                                          <p:attrName>style.visibility</p:attrName>
                                        </p:attrNameLst>
                                      </p:cBhvr>
                                      <p:to>
                                        <p:strVal val="visible"/>
                                      </p:to>
                                    </p:set>
                                    <p:anim calcmode="lin" valueType="num">
                                      <p:cBhvr additive="base">
                                        <p:cTn id="5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Recovery</a:t>
            </a:r>
            <a:endParaRPr lang="zh-CN" altLang="en-US" dirty="0"/>
          </a:p>
        </p:txBody>
      </p:sp>
      <p:sp>
        <p:nvSpPr>
          <p:cNvPr id="3" name="内容占位符 2"/>
          <p:cNvSpPr>
            <a:spLocks noGrp="1"/>
          </p:cNvSpPr>
          <p:nvPr>
            <p:ph idx="1"/>
          </p:nvPr>
        </p:nvSpPr>
        <p:spPr>
          <a:xfrm>
            <a:off x="304800" y="1143000"/>
            <a:ext cx="8659688" cy="5310336"/>
          </a:xfrm>
        </p:spPr>
        <p:txBody>
          <a:bodyPr>
            <a:normAutofit/>
          </a:bodyPr>
          <a:lstStyle/>
          <a:p>
            <a:r>
              <a:rPr lang="en-US" altLang="zh-CN" dirty="0" smtClean="0"/>
              <a:t>Recovery is made by scanning the memory log.</a:t>
            </a:r>
          </a:p>
          <a:p>
            <a:r>
              <a:rPr lang="en-US" altLang="zh-CN" dirty="0" smtClean="0"/>
              <a:t>More details in the paper.</a:t>
            </a:r>
          </a:p>
          <a:p>
            <a:endParaRPr lang="zh-CN" altLang="en-US" dirty="0"/>
          </a:p>
        </p:txBody>
      </p:sp>
      <p:sp>
        <p:nvSpPr>
          <p:cNvPr id="4" name="幻灯片编号占位符 3"/>
          <p:cNvSpPr>
            <a:spLocks noGrp="1"/>
          </p:cNvSpPr>
          <p:nvPr>
            <p:ph type="sldNum" sz="quarter" idx="12"/>
          </p:nvPr>
        </p:nvSpPr>
        <p:spPr/>
        <p:txBody>
          <a:bodyPr/>
          <a:lstStyle/>
          <a:p>
            <a:fld id="{C5FEB7EA-EE1E-4E9A-ABA8-C683F994B8C3}" type="slidenum">
              <a:rPr lang="zh-CN" altLang="en-US" smtClean="0"/>
              <a:t>18</a:t>
            </a:fld>
            <a:endParaRPr lang="zh-CN" altLang="en-US"/>
          </a:p>
        </p:txBody>
      </p:sp>
    </p:spTree>
    <p:extLst>
      <p:ext uri="{BB962C8B-B14F-4D97-AF65-F5344CB8AC3E}">
        <p14:creationId xmlns:p14="http://schemas.microsoft.com/office/powerpoint/2010/main" val="31791045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smtClean="0">
                <a:solidFill>
                  <a:srgbClr val="A6A6A6"/>
                </a:solidFill>
              </a:rPr>
              <a:t>Introduction and Background</a:t>
            </a:r>
          </a:p>
          <a:p>
            <a:r>
              <a:rPr lang="en-US" altLang="zh-CN" dirty="0" smtClean="0">
                <a:solidFill>
                  <a:srgbClr val="A6A6A6"/>
                </a:solidFill>
              </a:rPr>
              <a:t>Existing Approaches</a:t>
            </a:r>
          </a:p>
          <a:p>
            <a:r>
              <a:rPr lang="en-US" altLang="zh-CN" dirty="0" smtClean="0">
                <a:solidFill>
                  <a:srgbClr val="A6A6A6"/>
                </a:solidFill>
              </a:rPr>
              <a:t>Our Approach: Loose-Ordering Consistency</a:t>
            </a:r>
          </a:p>
          <a:p>
            <a:pPr lvl="1"/>
            <a:r>
              <a:rPr lang="en-US" altLang="zh-CN" dirty="0" smtClean="0">
                <a:solidFill>
                  <a:srgbClr val="A6A6A6"/>
                </a:solidFill>
              </a:rPr>
              <a:t>Eager Commit</a:t>
            </a:r>
          </a:p>
          <a:p>
            <a:pPr lvl="1"/>
            <a:r>
              <a:rPr lang="en-US" altLang="zh-CN" dirty="0" smtClean="0">
                <a:solidFill>
                  <a:srgbClr val="A6A6A6"/>
                </a:solidFill>
              </a:rPr>
              <a:t>Speculative Persistence</a:t>
            </a:r>
          </a:p>
          <a:p>
            <a:r>
              <a:rPr lang="en-US" altLang="zh-CN" dirty="0" smtClean="0"/>
              <a:t>Evaluation</a:t>
            </a:r>
          </a:p>
          <a:p>
            <a:r>
              <a:rPr lang="en-US" altLang="zh-CN" dirty="0" smtClean="0">
                <a:solidFill>
                  <a:srgbClr val="A6A6A6"/>
                </a:solidFill>
              </a:rPr>
              <a:t>Conclusion</a:t>
            </a:r>
            <a:endParaRPr lang="zh-CN" altLang="en-US" dirty="0">
              <a:solidFill>
                <a:srgbClr val="A6A6A6"/>
              </a:solidFill>
            </a:endParaRPr>
          </a:p>
        </p:txBody>
      </p:sp>
      <p:sp>
        <p:nvSpPr>
          <p:cNvPr id="4" name="幻灯片编号占位符 3"/>
          <p:cNvSpPr>
            <a:spLocks noGrp="1"/>
          </p:cNvSpPr>
          <p:nvPr>
            <p:ph type="sldNum" sz="quarter" idx="12"/>
          </p:nvPr>
        </p:nvSpPr>
        <p:spPr/>
        <p:txBody>
          <a:bodyPr/>
          <a:lstStyle/>
          <a:p>
            <a:fld id="{C5FEB7EA-EE1E-4E9A-ABA8-C683F994B8C3}" type="slidenum">
              <a:rPr lang="zh-CN" altLang="en-US" smtClean="0"/>
              <a:t>19</a:t>
            </a:fld>
            <a:endParaRPr lang="zh-CN" altLang="en-US"/>
          </a:p>
        </p:txBody>
      </p:sp>
    </p:spTree>
    <p:extLst>
      <p:ext uri="{BB962C8B-B14F-4D97-AF65-F5344CB8AC3E}">
        <p14:creationId xmlns:p14="http://schemas.microsoft.com/office/powerpoint/2010/main" val="1127598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txBox="1">
            <a:spLocks/>
          </p:cNvSpPr>
          <p:nvPr/>
        </p:nvSpPr>
        <p:spPr>
          <a:xfrm>
            <a:off x="0" y="764704"/>
            <a:ext cx="9144000" cy="5904656"/>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2800" dirty="0" smtClean="0">
                <a:solidFill>
                  <a:schemeClr val="accent2"/>
                </a:solidFill>
              </a:rPr>
              <a:t>Problem:</a:t>
            </a:r>
            <a:r>
              <a:rPr lang="en-US" altLang="zh-CN" sz="2800" dirty="0" smtClean="0"/>
              <a:t> </a:t>
            </a:r>
            <a:r>
              <a:rPr lang="en-US" altLang="zh-CN" sz="2800" dirty="0" smtClean="0">
                <a:solidFill>
                  <a:srgbClr val="0000FF"/>
                </a:solidFill>
              </a:rPr>
              <a:t>Strict write ordering </a:t>
            </a:r>
            <a:r>
              <a:rPr lang="en-US" altLang="zh-CN" sz="2800" dirty="0" smtClean="0"/>
              <a:t>required for storage consistency dramatically degrades performance in persistent memory</a:t>
            </a:r>
          </a:p>
          <a:p>
            <a:endParaRPr lang="en-US" altLang="zh-CN" sz="1300" dirty="0" smtClean="0"/>
          </a:p>
          <a:p>
            <a:r>
              <a:rPr lang="en-US" altLang="zh-CN" sz="2800" dirty="0" smtClean="0">
                <a:solidFill>
                  <a:srgbClr val="C0504D"/>
                </a:solidFill>
              </a:rPr>
              <a:t>Our Goal: </a:t>
            </a:r>
            <a:r>
              <a:rPr lang="en-US" altLang="zh-CN" sz="2800" dirty="0" smtClean="0"/>
              <a:t>To keep </a:t>
            </a:r>
            <a:r>
              <a:rPr lang="en-US" altLang="zh-CN" sz="2800" dirty="0"/>
              <a:t>the performance </a:t>
            </a:r>
            <a:r>
              <a:rPr lang="en-US" altLang="zh-CN" sz="2800" dirty="0" smtClean="0"/>
              <a:t>overhead low while maintaining the storage consistency</a:t>
            </a:r>
          </a:p>
          <a:p>
            <a:endParaRPr lang="en-US" altLang="zh-CN" sz="1300" dirty="0" smtClean="0"/>
          </a:p>
          <a:p>
            <a:r>
              <a:rPr lang="en-US" altLang="zh-CN" sz="2800" dirty="0" smtClean="0">
                <a:solidFill>
                  <a:srgbClr val="C0504D"/>
                </a:solidFill>
              </a:rPr>
              <a:t>Key Idea:</a:t>
            </a:r>
            <a:r>
              <a:rPr lang="en-US" altLang="zh-CN" sz="2800" dirty="0" smtClean="0"/>
              <a:t> To </a:t>
            </a:r>
            <a:r>
              <a:rPr lang="en-US" altLang="zh-CN" sz="2800" dirty="0" smtClean="0">
                <a:solidFill>
                  <a:srgbClr val="0000FF"/>
                </a:solidFill>
              </a:rPr>
              <a:t>Loosen the persistence ordering </a:t>
            </a:r>
            <a:r>
              <a:rPr lang="en-US" altLang="zh-CN" sz="2800" dirty="0" smtClean="0"/>
              <a:t>with hardware support</a:t>
            </a:r>
            <a:endParaRPr lang="en-US" altLang="zh-CN" sz="2800" dirty="0"/>
          </a:p>
          <a:p>
            <a:pPr lvl="1"/>
            <a:r>
              <a:rPr lang="en-US" altLang="zh-CN" sz="2400" dirty="0" smtClean="0">
                <a:solidFill>
                  <a:schemeClr val="accent2"/>
                </a:solidFill>
              </a:rPr>
              <a:t>Eager commit</a:t>
            </a:r>
            <a:r>
              <a:rPr lang="en-US" altLang="zh-CN" sz="2400" dirty="0" smtClean="0"/>
              <a:t>: A commit protocol that </a:t>
            </a:r>
            <a:r>
              <a:rPr lang="en-US" altLang="zh-CN" sz="2400" dirty="0" smtClean="0">
                <a:solidFill>
                  <a:srgbClr val="0000FF"/>
                </a:solidFill>
              </a:rPr>
              <a:t>eliminates the use of commit record</a:t>
            </a:r>
            <a:r>
              <a:rPr lang="en-US" altLang="zh-CN" sz="2400" dirty="0" smtClean="0"/>
              <a:t>, </a:t>
            </a:r>
            <a:r>
              <a:rPr lang="en-US" altLang="zh-CN" sz="2400" dirty="0" smtClean="0">
                <a:solidFill>
                  <a:schemeClr val="accent1"/>
                </a:solidFill>
              </a:rPr>
              <a:t>by reorganizing the memory log structure</a:t>
            </a:r>
          </a:p>
          <a:p>
            <a:pPr lvl="1"/>
            <a:r>
              <a:rPr lang="en-US" altLang="zh-CN" sz="2400" dirty="0" smtClean="0">
                <a:solidFill>
                  <a:srgbClr val="C0504D"/>
                </a:solidFill>
              </a:rPr>
              <a:t>Speculative persistence</a:t>
            </a:r>
            <a:r>
              <a:rPr lang="en-US" altLang="zh-CN" sz="2400" dirty="0" smtClean="0"/>
              <a:t>: Allows </a:t>
            </a:r>
            <a:r>
              <a:rPr lang="en-US" altLang="zh-CN" sz="2400" dirty="0" smtClean="0">
                <a:solidFill>
                  <a:srgbClr val="0000FF"/>
                </a:solidFill>
              </a:rPr>
              <a:t>out-of-order persistence </a:t>
            </a:r>
            <a:r>
              <a:rPr lang="en-US" altLang="zh-CN" sz="2400" dirty="0" smtClean="0"/>
              <a:t>to persistent memory, but ensures </a:t>
            </a:r>
            <a:r>
              <a:rPr lang="en-US" altLang="zh-CN" sz="2400" dirty="0" smtClean="0">
                <a:solidFill>
                  <a:srgbClr val="0000FF"/>
                </a:solidFill>
              </a:rPr>
              <a:t>in-order commit </a:t>
            </a:r>
            <a:r>
              <a:rPr lang="en-US" altLang="zh-CN" sz="2400" dirty="0" smtClean="0"/>
              <a:t>in programs, </a:t>
            </a:r>
            <a:r>
              <a:rPr lang="en-US" altLang="zh-CN" sz="2400" dirty="0" smtClean="0">
                <a:solidFill>
                  <a:srgbClr val="366092"/>
                </a:solidFill>
              </a:rPr>
              <a:t>leveraging the tracking of transaction dependencies and the support of multi-versioning in the CPU cache</a:t>
            </a:r>
            <a:endParaRPr lang="en-US" altLang="zh-CN" sz="1200" dirty="0" smtClean="0">
              <a:solidFill>
                <a:srgbClr val="366092"/>
              </a:solidFill>
            </a:endParaRPr>
          </a:p>
          <a:p>
            <a:endParaRPr lang="en-US" altLang="zh-CN" sz="2800" dirty="0" smtClean="0">
              <a:solidFill>
                <a:srgbClr val="C0504D"/>
              </a:solidFill>
            </a:endParaRPr>
          </a:p>
          <a:p>
            <a:r>
              <a:rPr lang="en-US" altLang="zh-CN" sz="2800" dirty="0" smtClean="0">
                <a:solidFill>
                  <a:srgbClr val="C0504D"/>
                </a:solidFill>
              </a:rPr>
              <a:t>Results: </a:t>
            </a:r>
            <a:r>
              <a:rPr lang="en-US" altLang="zh-CN" sz="2800" dirty="0" smtClean="0"/>
              <a:t>Reduces average performance overhead of persistence ordering from 67% to 35%</a:t>
            </a:r>
            <a:endParaRPr lang="zh-CN" altLang="en-US" sz="2800" dirty="0"/>
          </a:p>
        </p:txBody>
      </p:sp>
      <p:sp>
        <p:nvSpPr>
          <p:cNvPr id="4" name="标题 1"/>
          <p:cNvSpPr txBox="1">
            <a:spLocks/>
          </p:cNvSpPr>
          <p:nvPr/>
        </p:nvSpPr>
        <p:spPr>
          <a:xfrm>
            <a:off x="251520" y="188640"/>
            <a:ext cx="8429684" cy="67373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3600" dirty="0">
                <a:solidFill>
                  <a:schemeClr val="accent1"/>
                </a:solidFill>
              </a:rPr>
              <a:t>Summary</a:t>
            </a:r>
            <a:endParaRPr lang="zh-CN" altLang="en-US" sz="3600" dirty="0">
              <a:solidFill>
                <a:schemeClr val="accent1"/>
              </a:solidFill>
            </a:endParaRPr>
          </a:p>
        </p:txBody>
      </p:sp>
      <p:sp>
        <p:nvSpPr>
          <p:cNvPr id="2" name="幻灯片编号占位符 1"/>
          <p:cNvSpPr>
            <a:spLocks noGrp="1"/>
          </p:cNvSpPr>
          <p:nvPr>
            <p:ph type="sldNum" sz="quarter" idx="12"/>
          </p:nvPr>
        </p:nvSpPr>
        <p:spPr/>
        <p:txBody>
          <a:bodyPr/>
          <a:lstStyle/>
          <a:p>
            <a:fld id="{C5FEB7EA-EE1E-4E9A-ABA8-C683F994B8C3}" type="slidenum">
              <a:rPr lang="zh-CN" altLang="en-US" smtClean="0"/>
              <a:t>2</a:t>
            </a:fld>
            <a:endParaRPr lang="zh-CN" altLang="en-US" dirty="0"/>
          </a:p>
        </p:txBody>
      </p:sp>
    </p:spTree>
    <p:extLst>
      <p:ext uri="{BB962C8B-B14F-4D97-AF65-F5344CB8AC3E}">
        <p14:creationId xmlns:p14="http://schemas.microsoft.com/office/powerpoint/2010/main" val="131013367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Experimental Setup</a:t>
            </a:r>
            <a:endParaRPr kumimoji="1" lang="zh-CN" altLang="en-US" dirty="0"/>
          </a:p>
        </p:txBody>
      </p:sp>
      <p:sp>
        <p:nvSpPr>
          <p:cNvPr id="3" name="内容占位符 2"/>
          <p:cNvSpPr>
            <a:spLocks noGrp="1"/>
          </p:cNvSpPr>
          <p:nvPr>
            <p:ph idx="1"/>
          </p:nvPr>
        </p:nvSpPr>
        <p:spPr/>
        <p:txBody>
          <a:bodyPr>
            <a:normAutofit fontScale="92500" lnSpcReduction="10000"/>
          </a:bodyPr>
          <a:lstStyle/>
          <a:p>
            <a:r>
              <a:rPr kumimoji="1" lang="en-US" altLang="zh-CN" dirty="0" smtClean="0"/>
              <a:t>GEM5 simulator</a:t>
            </a:r>
          </a:p>
          <a:p>
            <a:pPr lvl="1"/>
            <a:r>
              <a:rPr kumimoji="1" lang="en-US" altLang="zh-CN" dirty="0" smtClean="0"/>
              <a:t>Timing Simple CPU: 1GHz</a:t>
            </a:r>
          </a:p>
          <a:p>
            <a:pPr lvl="1"/>
            <a:r>
              <a:rPr kumimoji="1" lang="en-US" altLang="zh-CN" dirty="0" smtClean="0"/>
              <a:t>Ruby memory system</a:t>
            </a:r>
          </a:p>
          <a:p>
            <a:pPr lvl="1"/>
            <a:endParaRPr kumimoji="1" lang="en-US" altLang="zh-CN" dirty="0" smtClean="0"/>
          </a:p>
          <a:p>
            <a:r>
              <a:rPr kumimoji="1" lang="en-US" altLang="zh-CN" dirty="0" smtClean="0"/>
              <a:t>Simulator configuration</a:t>
            </a:r>
          </a:p>
          <a:p>
            <a:pPr lvl="1"/>
            <a:r>
              <a:rPr kumimoji="1" lang="en-US" altLang="zh-CN" dirty="0" smtClean="0"/>
              <a:t>L1: 32KB, 2-way, 64B block size, latency=1cycle</a:t>
            </a:r>
          </a:p>
          <a:p>
            <a:pPr lvl="1"/>
            <a:r>
              <a:rPr kumimoji="1" lang="en-US" altLang="zh-CN" dirty="0" smtClean="0"/>
              <a:t>L2: 256KB, 8-way, 64B block size, latency=8cycles</a:t>
            </a:r>
          </a:p>
          <a:p>
            <a:pPr lvl="1"/>
            <a:r>
              <a:rPr kumimoji="1" lang="en-US" altLang="zh-CN" dirty="0" smtClean="0"/>
              <a:t>LLC: 1MB, 16-way, 64B block size, latency=21cycles</a:t>
            </a:r>
          </a:p>
          <a:p>
            <a:pPr lvl="1"/>
            <a:r>
              <a:rPr kumimoji="1" lang="en-US" altLang="zh-CN" dirty="0" smtClean="0"/>
              <a:t>Memory: 8 banks, latency=168cycles</a:t>
            </a:r>
          </a:p>
          <a:p>
            <a:pPr lvl="1"/>
            <a:endParaRPr kumimoji="1" lang="en-US" altLang="zh-CN" dirty="0" smtClean="0"/>
          </a:p>
          <a:p>
            <a:r>
              <a:rPr kumimoji="1" lang="en-US" altLang="zh-CN" dirty="0" smtClean="0"/>
              <a:t>Workloads</a:t>
            </a:r>
          </a:p>
          <a:p>
            <a:pPr lvl="1"/>
            <a:r>
              <a:rPr kumimoji="1" lang="en-US" altLang="zh-CN" dirty="0" smtClean="0"/>
              <a:t>B+ Tree, Hash, </a:t>
            </a:r>
            <a:r>
              <a:rPr kumimoji="1" lang="en-US" altLang="zh-CN" dirty="0" err="1" smtClean="0"/>
              <a:t>RBTree</a:t>
            </a:r>
            <a:r>
              <a:rPr kumimoji="1" lang="en-US" altLang="zh-CN" dirty="0" smtClean="0"/>
              <a:t>, SPS, SDG, SQLite</a:t>
            </a:r>
          </a:p>
          <a:p>
            <a:pPr marL="457200" lvl="1" indent="0">
              <a:buNone/>
            </a:pPr>
            <a:endParaRPr kumimoji="1" lang="en-US" altLang="zh-CN" dirty="0" smtClean="0"/>
          </a:p>
        </p:txBody>
      </p:sp>
      <p:sp>
        <p:nvSpPr>
          <p:cNvPr id="4" name="幻灯片编号占位符 3"/>
          <p:cNvSpPr>
            <a:spLocks noGrp="1"/>
          </p:cNvSpPr>
          <p:nvPr>
            <p:ph type="sldNum" sz="quarter" idx="12"/>
          </p:nvPr>
        </p:nvSpPr>
        <p:spPr/>
        <p:txBody>
          <a:bodyPr/>
          <a:lstStyle/>
          <a:p>
            <a:fld id="{C5FEB7EA-EE1E-4E9A-ABA8-C683F994B8C3}" type="slidenum">
              <a:rPr lang="zh-CN" altLang="en-US" smtClean="0"/>
              <a:t>20</a:t>
            </a:fld>
            <a:endParaRPr lang="zh-CN" altLang="en-US"/>
          </a:p>
        </p:txBody>
      </p:sp>
    </p:spTree>
    <p:extLst>
      <p:ext uri="{BB962C8B-B14F-4D97-AF65-F5344CB8AC3E}">
        <p14:creationId xmlns:p14="http://schemas.microsoft.com/office/powerpoint/2010/main" val="284564769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内容占位符 8" descr="overall.eps"/>
          <p:cNvPicPr>
            <a:picLocks noGrp="1" noChangeAspect="1"/>
          </p:cNvPicPr>
          <p:nvPr>
            <p:ph idx="1"/>
          </p:nvPr>
        </p:nvPicPr>
        <p:blipFill rotWithShape="1">
          <a:blip r:embed="rId3">
            <a:extLst>
              <a:ext uri="{28A0092B-C50C-407E-A947-70E740481C1C}">
                <a14:useLocalDpi xmlns:a14="http://schemas.microsoft.com/office/drawing/2010/main" val="0"/>
              </a:ext>
            </a:extLst>
          </a:blip>
          <a:srcRect t="-252" b="-429"/>
          <a:stretch/>
        </p:blipFill>
        <p:spPr>
          <a:xfrm>
            <a:off x="304800" y="980728"/>
            <a:ext cx="8382000" cy="3606379"/>
          </a:xfrm>
        </p:spPr>
      </p:pic>
      <p:sp>
        <p:nvSpPr>
          <p:cNvPr id="2" name="标题 1"/>
          <p:cNvSpPr>
            <a:spLocks noGrp="1"/>
          </p:cNvSpPr>
          <p:nvPr>
            <p:ph type="title"/>
          </p:nvPr>
        </p:nvSpPr>
        <p:spPr/>
        <p:txBody>
          <a:bodyPr/>
          <a:lstStyle/>
          <a:p>
            <a:r>
              <a:rPr kumimoji="1" lang="en-US" altLang="zh-CN" dirty="0" smtClean="0"/>
              <a:t>Overall Performance</a:t>
            </a:r>
            <a:endParaRPr kumimoji="1" lang="zh-CN" altLang="en-US" dirty="0"/>
          </a:p>
        </p:txBody>
      </p:sp>
      <p:sp>
        <p:nvSpPr>
          <p:cNvPr id="4" name="幻灯片编号占位符 3"/>
          <p:cNvSpPr>
            <a:spLocks noGrp="1"/>
          </p:cNvSpPr>
          <p:nvPr>
            <p:ph type="sldNum" sz="quarter" idx="12"/>
          </p:nvPr>
        </p:nvSpPr>
        <p:spPr/>
        <p:txBody>
          <a:bodyPr/>
          <a:lstStyle/>
          <a:p>
            <a:fld id="{C5FEB7EA-EE1E-4E9A-ABA8-C683F994B8C3}" type="slidenum">
              <a:rPr lang="zh-CN" altLang="en-US" smtClean="0"/>
              <a:t>21</a:t>
            </a:fld>
            <a:endParaRPr lang="zh-CN" altLang="en-US"/>
          </a:p>
        </p:txBody>
      </p:sp>
      <p:cxnSp>
        <p:nvCxnSpPr>
          <p:cNvPr id="6" name="直线箭头连接符 5"/>
          <p:cNvCxnSpPr/>
          <p:nvPr/>
        </p:nvCxnSpPr>
        <p:spPr>
          <a:xfrm flipV="1">
            <a:off x="1835696" y="2218427"/>
            <a:ext cx="72008" cy="1008112"/>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8" name="直线箭头连接符 7"/>
          <p:cNvCxnSpPr/>
          <p:nvPr/>
        </p:nvCxnSpPr>
        <p:spPr>
          <a:xfrm flipV="1">
            <a:off x="2771800" y="2722483"/>
            <a:ext cx="72008" cy="648072"/>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10" name="直线箭头连接符 9"/>
          <p:cNvCxnSpPr/>
          <p:nvPr/>
        </p:nvCxnSpPr>
        <p:spPr>
          <a:xfrm flipV="1">
            <a:off x="3707904" y="2794491"/>
            <a:ext cx="72008" cy="936104"/>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12" name="直线箭头连接符 11"/>
          <p:cNvCxnSpPr/>
          <p:nvPr/>
        </p:nvCxnSpPr>
        <p:spPr>
          <a:xfrm flipV="1">
            <a:off x="4644008" y="3082523"/>
            <a:ext cx="72008" cy="720080"/>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14" name="直线箭头连接符 13"/>
          <p:cNvCxnSpPr/>
          <p:nvPr/>
        </p:nvCxnSpPr>
        <p:spPr>
          <a:xfrm flipV="1">
            <a:off x="5580112" y="2074411"/>
            <a:ext cx="72008" cy="792088"/>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16" name="直线箭头连接符 15"/>
          <p:cNvCxnSpPr/>
          <p:nvPr/>
        </p:nvCxnSpPr>
        <p:spPr>
          <a:xfrm flipV="1">
            <a:off x="6516216" y="1858387"/>
            <a:ext cx="72008" cy="576064"/>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18" name="直线箭头连接符 17"/>
          <p:cNvCxnSpPr/>
          <p:nvPr/>
        </p:nvCxnSpPr>
        <p:spPr>
          <a:xfrm flipV="1">
            <a:off x="7452320" y="2434451"/>
            <a:ext cx="72008" cy="792088"/>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sp>
        <p:nvSpPr>
          <p:cNvPr id="13" name="内容占位符 2"/>
          <p:cNvSpPr txBox="1">
            <a:spLocks/>
          </p:cNvSpPr>
          <p:nvPr/>
        </p:nvSpPr>
        <p:spPr>
          <a:xfrm>
            <a:off x="144016" y="4509120"/>
            <a:ext cx="8892480" cy="23042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2400" dirty="0" smtClean="0">
                <a:solidFill>
                  <a:srgbClr val="FF0000"/>
                </a:solidFill>
              </a:rPr>
              <a:t>LOC significantly improves performance of WAL: </a:t>
            </a:r>
            <a:r>
              <a:rPr lang="en-US" altLang="zh-CN" sz="2000" dirty="0" smtClean="0">
                <a:solidFill>
                  <a:srgbClr val="FF0000"/>
                </a:solidFill>
              </a:rPr>
              <a:t>Reduces </a:t>
            </a:r>
            <a:r>
              <a:rPr lang="en-US" altLang="zh-CN" sz="2000" dirty="0">
                <a:solidFill>
                  <a:srgbClr val="FF0000"/>
                </a:solidFill>
              </a:rPr>
              <a:t>average performance overhead of persistence ordering from 67% to 35%</a:t>
            </a:r>
            <a:r>
              <a:rPr lang="en-US" altLang="zh-CN" sz="2000" dirty="0" smtClean="0">
                <a:solidFill>
                  <a:srgbClr val="FF0000"/>
                </a:solidFill>
              </a:rPr>
              <a:t>.</a:t>
            </a:r>
            <a:endParaRPr lang="en-US" altLang="zh-CN" sz="600" dirty="0" smtClean="0">
              <a:solidFill>
                <a:srgbClr val="FF0000"/>
              </a:solidFill>
            </a:endParaRPr>
          </a:p>
          <a:p>
            <a:r>
              <a:rPr lang="en-US" altLang="zh-CN" sz="2400" dirty="0" smtClean="0">
                <a:solidFill>
                  <a:srgbClr val="0000FF"/>
                </a:solidFill>
              </a:rPr>
              <a:t>LOC and Kiln can be combined favorably.</a:t>
            </a:r>
          </a:p>
          <a:p>
            <a:endParaRPr lang="en-US" altLang="zh-CN" sz="700" dirty="0">
              <a:solidFill>
                <a:srgbClr val="0000FF"/>
              </a:solidFill>
            </a:endParaRPr>
          </a:p>
          <a:p>
            <a:pPr marL="0" indent="0" algn="ctr">
              <a:buNone/>
            </a:pPr>
            <a:r>
              <a:rPr lang="en-US" altLang="zh-CN" sz="2400" dirty="0" smtClean="0">
                <a:solidFill>
                  <a:schemeClr val="accent2"/>
                </a:solidFill>
              </a:rPr>
              <a:t>LOC effectively mitigates performance degradation from persistence ordering.</a:t>
            </a:r>
          </a:p>
        </p:txBody>
      </p:sp>
      <p:sp>
        <p:nvSpPr>
          <p:cNvPr id="3" name="圆角矩形 2"/>
          <p:cNvSpPr/>
          <p:nvPr/>
        </p:nvSpPr>
        <p:spPr>
          <a:xfrm>
            <a:off x="1979712" y="1628800"/>
            <a:ext cx="432048" cy="288032"/>
          </a:xfrm>
          <a:prstGeom prst="roundRect">
            <a:avLst/>
          </a:prstGeom>
          <a:noFill/>
          <a:ln w="57150" cmpd="sng">
            <a:solidFill>
              <a:srgbClr val="0000FF"/>
            </a:solidFill>
            <a:prstDash val="soli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ln w="57150" cmpd="sng">
                <a:solidFill>
                  <a:schemeClr val="tx1"/>
                </a:solidFill>
              </a:ln>
              <a:solidFill>
                <a:srgbClr val="FF0000"/>
              </a:solidFill>
            </a:endParaRPr>
          </a:p>
        </p:txBody>
      </p:sp>
      <p:sp>
        <p:nvSpPr>
          <p:cNvPr id="15" name="圆角矩形 14"/>
          <p:cNvSpPr/>
          <p:nvPr/>
        </p:nvSpPr>
        <p:spPr>
          <a:xfrm>
            <a:off x="2915816" y="2204864"/>
            <a:ext cx="432048" cy="288032"/>
          </a:xfrm>
          <a:prstGeom prst="roundRect">
            <a:avLst/>
          </a:prstGeom>
          <a:noFill/>
          <a:ln w="57150" cmpd="sng">
            <a:solidFill>
              <a:srgbClr val="0000FF"/>
            </a:solidFill>
            <a:prstDash val="soli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ln w="57150" cmpd="sng">
                <a:solidFill>
                  <a:schemeClr val="tx1"/>
                </a:solidFill>
              </a:ln>
              <a:solidFill>
                <a:srgbClr val="FF0000"/>
              </a:solidFill>
            </a:endParaRPr>
          </a:p>
        </p:txBody>
      </p:sp>
      <p:sp>
        <p:nvSpPr>
          <p:cNvPr id="17" name="圆角矩形 16"/>
          <p:cNvSpPr/>
          <p:nvPr/>
        </p:nvSpPr>
        <p:spPr>
          <a:xfrm>
            <a:off x="3851920" y="2060848"/>
            <a:ext cx="432048" cy="432048"/>
          </a:xfrm>
          <a:prstGeom prst="roundRect">
            <a:avLst/>
          </a:prstGeom>
          <a:noFill/>
          <a:ln w="57150" cmpd="sng">
            <a:solidFill>
              <a:srgbClr val="0000FF"/>
            </a:solidFill>
            <a:prstDash val="soli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ln w="57150" cmpd="sng">
                <a:solidFill>
                  <a:schemeClr val="tx1"/>
                </a:solidFill>
              </a:ln>
              <a:solidFill>
                <a:srgbClr val="FF0000"/>
              </a:solidFill>
            </a:endParaRPr>
          </a:p>
        </p:txBody>
      </p:sp>
      <p:sp>
        <p:nvSpPr>
          <p:cNvPr id="19" name="圆角矩形 18"/>
          <p:cNvSpPr/>
          <p:nvPr/>
        </p:nvSpPr>
        <p:spPr>
          <a:xfrm>
            <a:off x="5724128" y="1628800"/>
            <a:ext cx="432048" cy="288032"/>
          </a:xfrm>
          <a:prstGeom prst="roundRect">
            <a:avLst/>
          </a:prstGeom>
          <a:noFill/>
          <a:ln w="57150" cmpd="sng">
            <a:solidFill>
              <a:srgbClr val="0000FF"/>
            </a:solidFill>
            <a:prstDash val="soli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ln w="57150" cmpd="sng">
                <a:solidFill>
                  <a:schemeClr val="tx1"/>
                </a:solidFill>
              </a:ln>
              <a:solidFill>
                <a:srgbClr val="FF0000"/>
              </a:solidFill>
            </a:endParaRPr>
          </a:p>
        </p:txBody>
      </p:sp>
      <p:sp>
        <p:nvSpPr>
          <p:cNvPr id="20" name="圆角矩形 19"/>
          <p:cNvSpPr/>
          <p:nvPr/>
        </p:nvSpPr>
        <p:spPr>
          <a:xfrm>
            <a:off x="6660232" y="1700808"/>
            <a:ext cx="432048" cy="288032"/>
          </a:xfrm>
          <a:prstGeom prst="roundRect">
            <a:avLst/>
          </a:prstGeom>
          <a:noFill/>
          <a:ln w="57150" cmpd="sng">
            <a:solidFill>
              <a:srgbClr val="0000FF"/>
            </a:solidFill>
            <a:prstDash val="soli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ln w="57150" cmpd="sng">
                <a:solidFill>
                  <a:schemeClr val="tx1"/>
                </a:solidFill>
              </a:ln>
              <a:solidFill>
                <a:srgbClr val="FF0000"/>
              </a:solidFill>
            </a:endParaRPr>
          </a:p>
        </p:txBody>
      </p:sp>
      <p:sp>
        <p:nvSpPr>
          <p:cNvPr id="21" name="圆角矩形 20"/>
          <p:cNvSpPr/>
          <p:nvPr/>
        </p:nvSpPr>
        <p:spPr>
          <a:xfrm>
            <a:off x="7596336" y="1988840"/>
            <a:ext cx="432048" cy="288032"/>
          </a:xfrm>
          <a:prstGeom prst="roundRect">
            <a:avLst/>
          </a:prstGeom>
          <a:noFill/>
          <a:ln w="57150" cmpd="sng">
            <a:solidFill>
              <a:srgbClr val="0000FF"/>
            </a:solidFill>
            <a:prstDash val="soli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ln w="57150" cmpd="sng">
                <a:solidFill>
                  <a:schemeClr val="tx1"/>
                </a:solidFill>
              </a:ln>
              <a:solidFill>
                <a:srgbClr val="FF0000"/>
              </a:solidFill>
            </a:endParaRPr>
          </a:p>
        </p:txBody>
      </p:sp>
      <p:sp>
        <p:nvSpPr>
          <p:cNvPr id="22" name="圆角矩形 21"/>
          <p:cNvSpPr/>
          <p:nvPr/>
        </p:nvSpPr>
        <p:spPr>
          <a:xfrm>
            <a:off x="4788024" y="2636912"/>
            <a:ext cx="432048" cy="288032"/>
          </a:xfrm>
          <a:prstGeom prst="roundRect">
            <a:avLst/>
          </a:prstGeom>
          <a:noFill/>
          <a:ln w="57150" cmpd="sng">
            <a:solidFill>
              <a:srgbClr val="0000FF"/>
            </a:solidFill>
            <a:prstDash val="soli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ln w="57150" cmpd="sng">
                <a:solidFill>
                  <a:schemeClr val="tx1"/>
                </a:solidFill>
              </a:ln>
              <a:solidFill>
                <a:srgbClr val="FF0000"/>
              </a:solidFill>
            </a:endParaRPr>
          </a:p>
        </p:txBody>
      </p:sp>
    </p:spTree>
    <p:extLst>
      <p:ext uri="{BB962C8B-B14F-4D97-AF65-F5344CB8AC3E}">
        <p14:creationId xmlns:p14="http://schemas.microsoft.com/office/powerpoint/2010/main" val="203554091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par>
                                <p:cTn id="14" presetID="3" presetClass="entr" presetSubtype="10"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linds(horizontal)">
                                      <p:cBhvr>
                                        <p:cTn id="16" dur="500"/>
                                        <p:tgtEl>
                                          <p:spTgt spid="12"/>
                                        </p:tgtEl>
                                      </p:cBhvr>
                                    </p:animEffect>
                                  </p:childTnLst>
                                </p:cTn>
                              </p:par>
                              <p:par>
                                <p:cTn id="17" presetID="3" presetClass="entr" presetSubtype="1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blinds(horizontal)">
                                      <p:cBhvr>
                                        <p:cTn id="19" dur="500"/>
                                        <p:tgtEl>
                                          <p:spTgt spid="14"/>
                                        </p:tgtEl>
                                      </p:cBhvr>
                                    </p:animEffect>
                                  </p:childTnLst>
                                </p:cTn>
                              </p:par>
                              <p:par>
                                <p:cTn id="20" presetID="3" presetClass="entr" presetSubtype="10"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par>
                                <p:cTn id="23" presetID="3" presetClass="entr" presetSubtype="1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linds(horizontal)">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3">
                                            <p:txEl>
                                              <p:pRg st="0" end="0"/>
                                            </p:txEl>
                                          </p:spTgt>
                                        </p:tgtEl>
                                        <p:attrNameLst>
                                          <p:attrName>style.visibility</p:attrName>
                                        </p:attrNameLst>
                                      </p:cBhvr>
                                      <p:to>
                                        <p:strVal val="visible"/>
                                      </p:to>
                                    </p:set>
                                    <p:anim calcmode="lin" valueType="num">
                                      <p:cBhvr additive="base">
                                        <p:cTn id="30"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blinds(horizontal)">
                                      <p:cBhvr>
                                        <p:cTn id="36" dur="500"/>
                                        <p:tgtEl>
                                          <p:spTgt spid="3"/>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blinds(horizontal)">
                                      <p:cBhvr>
                                        <p:cTn id="39" dur="500"/>
                                        <p:tgtEl>
                                          <p:spTgt spid="15"/>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linds(horizontal)">
                                      <p:cBhvr>
                                        <p:cTn id="42" dur="500"/>
                                        <p:tgtEl>
                                          <p:spTgt spid="17"/>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blinds(horizontal)">
                                      <p:cBhvr>
                                        <p:cTn id="45" dur="500"/>
                                        <p:tgtEl>
                                          <p:spTgt spid="19"/>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blinds(horizontal)">
                                      <p:cBhvr>
                                        <p:cTn id="48" dur="500"/>
                                        <p:tgtEl>
                                          <p:spTgt spid="20"/>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blinds(horizontal)">
                                      <p:cBhvr>
                                        <p:cTn id="51" dur="500"/>
                                        <p:tgtEl>
                                          <p:spTgt spid="21"/>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blinds(horizontal)">
                                      <p:cBhvr>
                                        <p:cTn id="54" dur="5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3">
                                            <p:txEl>
                                              <p:pRg st="1" end="1"/>
                                            </p:txEl>
                                          </p:spTgt>
                                        </p:tgtEl>
                                        <p:attrNameLst>
                                          <p:attrName>style.visibility</p:attrName>
                                        </p:attrNameLst>
                                      </p:cBhvr>
                                      <p:to>
                                        <p:strVal val="visible"/>
                                      </p:to>
                                    </p:set>
                                    <p:anim calcmode="lin" valueType="num">
                                      <p:cBhvr additive="base">
                                        <p:cTn id="59"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13">
                                            <p:txEl>
                                              <p:pRg st="3" end="3"/>
                                            </p:txEl>
                                          </p:spTgt>
                                        </p:tgtEl>
                                        <p:attrNameLst>
                                          <p:attrName>style.visibility</p:attrName>
                                        </p:attrNameLst>
                                      </p:cBhvr>
                                      <p:to>
                                        <p:strVal val="visible"/>
                                      </p:to>
                                    </p:set>
                                    <p:anim calcmode="lin" valueType="num">
                                      <p:cBhvr additive="base">
                                        <p:cTn id="65"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animBg="1"/>
      <p:bldP spid="17" grpId="0" animBg="1"/>
      <p:bldP spid="19" grpId="0" animBg="1"/>
      <p:bldP spid="20" grpId="0" animBg="1"/>
      <p:bldP spid="21" grpId="0" animBg="1"/>
      <p:bldP spid="2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descr="eagercommitn.eps"/>
          <p:cNvPicPr>
            <a:picLocks noGrp="1" noChangeAspect="1"/>
          </p:cNvPicPr>
          <p:nvPr>
            <p:ph idx="1"/>
          </p:nvPr>
        </p:nvPicPr>
        <p:blipFill rotWithShape="1">
          <a:blip r:embed="rId3">
            <a:extLst>
              <a:ext uri="{28A0092B-C50C-407E-A947-70E740481C1C}">
                <a14:useLocalDpi xmlns:a14="http://schemas.microsoft.com/office/drawing/2010/main" val="0"/>
              </a:ext>
            </a:extLst>
          </a:blip>
          <a:srcRect t="-252" b="9"/>
          <a:stretch/>
        </p:blipFill>
        <p:spPr>
          <a:xfrm>
            <a:off x="304800" y="1206453"/>
            <a:ext cx="8382000" cy="3590699"/>
          </a:xfrm>
        </p:spPr>
      </p:pic>
      <p:sp>
        <p:nvSpPr>
          <p:cNvPr id="2" name="标题 1"/>
          <p:cNvSpPr>
            <a:spLocks noGrp="1"/>
          </p:cNvSpPr>
          <p:nvPr>
            <p:ph type="title"/>
          </p:nvPr>
        </p:nvSpPr>
        <p:spPr/>
        <p:txBody>
          <a:bodyPr/>
          <a:lstStyle/>
          <a:p>
            <a:r>
              <a:rPr kumimoji="1" lang="en-US" altLang="zh-CN" dirty="0" smtClean="0"/>
              <a:t>Effect of Eager Commit</a:t>
            </a:r>
            <a:endParaRPr kumimoji="1" lang="zh-CN" altLang="en-US" dirty="0"/>
          </a:p>
        </p:txBody>
      </p:sp>
      <p:sp>
        <p:nvSpPr>
          <p:cNvPr id="4" name="幻灯片编号占位符 3"/>
          <p:cNvSpPr>
            <a:spLocks noGrp="1"/>
          </p:cNvSpPr>
          <p:nvPr>
            <p:ph type="sldNum" sz="quarter" idx="12"/>
          </p:nvPr>
        </p:nvSpPr>
        <p:spPr/>
        <p:txBody>
          <a:bodyPr/>
          <a:lstStyle/>
          <a:p>
            <a:fld id="{C5FEB7EA-EE1E-4E9A-ABA8-C683F994B8C3}" type="slidenum">
              <a:rPr lang="zh-CN" altLang="en-US" smtClean="0"/>
              <a:t>22</a:t>
            </a:fld>
            <a:endParaRPr lang="zh-CN" altLang="en-US"/>
          </a:p>
        </p:txBody>
      </p:sp>
      <p:sp>
        <p:nvSpPr>
          <p:cNvPr id="12" name="内容占位符 2"/>
          <p:cNvSpPr txBox="1">
            <a:spLocks/>
          </p:cNvSpPr>
          <p:nvPr/>
        </p:nvSpPr>
        <p:spPr>
          <a:xfrm>
            <a:off x="467544" y="5229200"/>
            <a:ext cx="7920880" cy="9361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sz="2400" dirty="0" smtClean="0">
                <a:solidFill>
                  <a:schemeClr val="accent2"/>
                </a:solidFill>
              </a:rPr>
              <a:t>Eager Commit outperforms H-WAL by 6.4% on average</a:t>
            </a:r>
            <a:r>
              <a:rPr lang="en-US" altLang="zh-CN" sz="2400" dirty="0">
                <a:solidFill>
                  <a:schemeClr val="accent2"/>
                </a:solidFill>
              </a:rPr>
              <a:t> </a:t>
            </a:r>
            <a:r>
              <a:rPr lang="en-US" altLang="zh-CN" sz="2400" dirty="0" smtClean="0">
                <a:solidFill>
                  <a:schemeClr val="accent2"/>
                </a:solidFill>
              </a:rPr>
              <a:t>due to the elimination of intra-</a:t>
            </a:r>
            <a:r>
              <a:rPr lang="en-US" altLang="zh-CN" sz="2400" dirty="0" err="1" smtClean="0">
                <a:solidFill>
                  <a:schemeClr val="accent2"/>
                </a:solidFill>
              </a:rPr>
              <a:t>tx</a:t>
            </a:r>
            <a:r>
              <a:rPr lang="en-US" altLang="zh-CN" sz="2400" dirty="0" smtClean="0">
                <a:solidFill>
                  <a:schemeClr val="accent2"/>
                </a:solidFill>
              </a:rPr>
              <a:t> ordering.</a:t>
            </a:r>
          </a:p>
        </p:txBody>
      </p:sp>
      <p:sp>
        <p:nvSpPr>
          <p:cNvPr id="13" name="圆角矩形 12"/>
          <p:cNvSpPr/>
          <p:nvPr/>
        </p:nvSpPr>
        <p:spPr>
          <a:xfrm>
            <a:off x="1763688" y="2780928"/>
            <a:ext cx="648072" cy="288032"/>
          </a:xfrm>
          <a:prstGeom prst="roundRect">
            <a:avLst/>
          </a:prstGeom>
          <a:noFill/>
          <a:ln w="57150" cmpd="sng">
            <a:solidFill>
              <a:schemeClr val="accent2"/>
            </a:solidFill>
            <a:prstDash val="soli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ln w="57150" cmpd="sng">
                <a:solidFill>
                  <a:schemeClr val="tx1"/>
                </a:solidFill>
              </a:ln>
              <a:solidFill>
                <a:srgbClr val="FF0000"/>
              </a:solidFill>
            </a:endParaRPr>
          </a:p>
        </p:txBody>
      </p:sp>
      <p:sp>
        <p:nvSpPr>
          <p:cNvPr id="14" name="圆角矩形 13"/>
          <p:cNvSpPr/>
          <p:nvPr/>
        </p:nvSpPr>
        <p:spPr>
          <a:xfrm>
            <a:off x="3563888" y="3573016"/>
            <a:ext cx="648072" cy="288032"/>
          </a:xfrm>
          <a:prstGeom prst="roundRect">
            <a:avLst/>
          </a:prstGeom>
          <a:noFill/>
          <a:ln w="57150" cmpd="sng">
            <a:solidFill>
              <a:schemeClr val="accent2"/>
            </a:solidFill>
            <a:prstDash val="soli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ln w="57150" cmpd="sng">
                <a:solidFill>
                  <a:schemeClr val="tx1"/>
                </a:solidFill>
              </a:ln>
              <a:solidFill>
                <a:srgbClr val="FF0000"/>
              </a:solidFill>
            </a:endParaRPr>
          </a:p>
        </p:txBody>
      </p:sp>
      <p:sp>
        <p:nvSpPr>
          <p:cNvPr id="15" name="圆角矩形 14"/>
          <p:cNvSpPr/>
          <p:nvPr/>
        </p:nvSpPr>
        <p:spPr>
          <a:xfrm>
            <a:off x="4499992" y="3645024"/>
            <a:ext cx="648072" cy="288032"/>
          </a:xfrm>
          <a:prstGeom prst="roundRect">
            <a:avLst/>
          </a:prstGeom>
          <a:noFill/>
          <a:ln w="57150" cmpd="sng">
            <a:solidFill>
              <a:schemeClr val="accent2"/>
            </a:solidFill>
            <a:prstDash val="soli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ln w="57150" cmpd="sng">
                <a:solidFill>
                  <a:schemeClr val="tx1"/>
                </a:solidFill>
              </a:ln>
              <a:solidFill>
                <a:srgbClr val="FF0000"/>
              </a:solidFill>
            </a:endParaRPr>
          </a:p>
        </p:txBody>
      </p:sp>
      <p:sp>
        <p:nvSpPr>
          <p:cNvPr id="16" name="圆角矩形 15"/>
          <p:cNvSpPr/>
          <p:nvPr/>
        </p:nvSpPr>
        <p:spPr>
          <a:xfrm>
            <a:off x="5436096" y="2204864"/>
            <a:ext cx="648072" cy="288032"/>
          </a:xfrm>
          <a:prstGeom prst="roundRect">
            <a:avLst/>
          </a:prstGeom>
          <a:noFill/>
          <a:ln w="57150" cmpd="sng">
            <a:solidFill>
              <a:schemeClr val="accent2"/>
            </a:solidFill>
            <a:prstDash val="soli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ln w="57150" cmpd="sng">
                <a:solidFill>
                  <a:schemeClr val="tx1"/>
                </a:solidFill>
              </a:ln>
              <a:solidFill>
                <a:srgbClr val="FF0000"/>
              </a:solidFill>
            </a:endParaRPr>
          </a:p>
        </p:txBody>
      </p:sp>
      <p:sp>
        <p:nvSpPr>
          <p:cNvPr id="17" name="圆角矩形 16"/>
          <p:cNvSpPr/>
          <p:nvPr/>
        </p:nvSpPr>
        <p:spPr>
          <a:xfrm>
            <a:off x="6372200" y="1484784"/>
            <a:ext cx="648072" cy="288032"/>
          </a:xfrm>
          <a:prstGeom prst="roundRect">
            <a:avLst/>
          </a:prstGeom>
          <a:noFill/>
          <a:ln w="57150" cmpd="sng">
            <a:solidFill>
              <a:schemeClr val="accent2"/>
            </a:solidFill>
            <a:prstDash val="soli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ln w="57150" cmpd="sng">
                <a:solidFill>
                  <a:schemeClr val="tx1"/>
                </a:solidFill>
              </a:ln>
              <a:solidFill>
                <a:srgbClr val="FF0000"/>
              </a:solidFill>
            </a:endParaRPr>
          </a:p>
        </p:txBody>
      </p:sp>
      <p:sp>
        <p:nvSpPr>
          <p:cNvPr id="18" name="圆角矩形 17"/>
          <p:cNvSpPr/>
          <p:nvPr/>
        </p:nvSpPr>
        <p:spPr>
          <a:xfrm>
            <a:off x="7308304" y="2780928"/>
            <a:ext cx="648072" cy="288032"/>
          </a:xfrm>
          <a:prstGeom prst="roundRect">
            <a:avLst/>
          </a:prstGeom>
          <a:noFill/>
          <a:ln w="57150" cmpd="sng">
            <a:solidFill>
              <a:schemeClr val="accent2"/>
            </a:solidFill>
            <a:prstDash val="soli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ln w="57150" cmpd="sng">
                <a:solidFill>
                  <a:schemeClr val="tx1"/>
                </a:solidFill>
              </a:ln>
              <a:solidFill>
                <a:srgbClr val="FF0000"/>
              </a:solidFill>
            </a:endParaRPr>
          </a:p>
        </p:txBody>
      </p:sp>
      <p:sp>
        <p:nvSpPr>
          <p:cNvPr id="19" name="圆角矩形 18"/>
          <p:cNvSpPr/>
          <p:nvPr/>
        </p:nvSpPr>
        <p:spPr>
          <a:xfrm>
            <a:off x="2627784" y="2924944"/>
            <a:ext cx="648072" cy="360040"/>
          </a:xfrm>
          <a:prstGeom prst="roundRect">
            <a:avLst/>
          </a:prstGeom>
          <a:noFill/>
          <a:ln w="57150" cmpd="sng">
            <a:solidFill>
              <a:schemeClr val="accent2"/>
            </a:solidFill>
            <a:prstDash val="soli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kumimoji="1" lang="zh-CN" altLang="en-US" sz="1600" dirty="0" smtClean="0">
              <a:ln w="57150" cmpd="sng">
                <a:solidFill>
                  <a:schemeClr val="tx1"/>
                </a:solidFill>
              </a:ln>
              <a:solidFill>
                <a:srgbClr val="FF0000"/>
              </a:solidFill>
            </a:endParaRPr>
          </a:p>
        </p:txBody>
      </p:sp>
    </p:spTree>
    <p:extLst>
      <p:ext uri="{BB962C8B-B14F-4D97-AF65-F5344CB8AC3E}">
        <p14:creationId xmlns:p14="http://schemas.microsoft.com/office/powerpoint/2010/main" val="169128309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linds(horizontal)">
                                      <p:cBhvr>
                                        <p:cTn id="13" dur="500"/>
                                        <p:tgtEl>
                                          <p:spTgt spid="1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linds(horizontal)">
                                      <p:cBhvr>
                                        <p:cTn id="16" dur="500"/>
                                        <p:tgtEl>
                                          <p:spTgt spid="1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blinds(horizontal)">
                                      <p:cBhvr>
                                        <p:cTn id="19" dur="500"/>
                                        <p:tgtEl>
                                          <p:spTgt spid="17"/>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linds(horizontal)">
                                      <p:cBhvr>
                                        <p:cTn id="22" dur="500"/>
                                        <p:tgtEl>
                                          <p:spTgt spid="18"/>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blinds(horizontal)">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2">
                                            <p:txEl>
                                              <p:pRg st="0" end="0"/>
                                            </p:txEl>
                                          </p:spTgt>
                                        </p:tgtEl>
                                        <p:attrNameLst>
                                          <p:attrName>style.visibility</p:attrName>
                                        </p:attrNameLst>
                                      </p:cBhvr>
                                      <p:to>
                                        <p:strVal val="visible"/>
                                      </p:to>
                                    </p:set>
                                    <p:anim calcmode="lin" valueType="num">
                                      <p:cBhvr additive="base">
                                        <p:cTn id="30"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内容占位符 7" descr="spec-thruput.eps"/>
          <p:cNvPicPr>
            <a:picLocks noGrp="1" noChangeAspect="1"/>
          </p:cNvPicPr>
          <p:nvPr>
            <p:ph idx="1"/>
          </p:nvPr>
        </p:nvPicPr>
        <p:blipFill rotWithShape="1">
          <a:blip r:embed="rId3">
            <a:extLst>
              <a:ext uri="{28A0092B-C50C-407E-A947-70E740481C1C}">
                <a14:useLocalDpi xmlns:a14="http://schemas.microsoft.com/office/drawing/2010/main" val="0"/>
              </a:ext>
            </a:extLst>
          </a:blip>
          <a:srcRect t="186" b="10"/>
          <a:stretch/>
        </p:blipFill>
        <p:spPr>
          <a:xfrm>
            <a:off x="304800" y="1124744"/>
            <a:ext cx="8382000" cy="3575019"/>
          </a:xfrm>
        </p:spPr>
      </p:pic>
      <p:sp>
        <p:nvSpPr>
          <p:cNvPr id="2" name="标题 1"/>
          <p:cNvSpPr>
            <a:spLocks noGrp="1"/>
          </p:cNvSpPr>
          <p:nvPr>
            <p:ph type="title"/>
          </p:nvPr>
        </p:nvSpPr>
        <p:spPr/>
        <p:txBody>
          <a:bodyPr/>
          <a:lstStyle/>
          <a:p>
            <a:r>
              <a:rPr kumimoji="1" lang="en-US" altLang="zh-CN" dirty="0" smtClean="0"/>
              <a:t>Effect of Speculative Persistence</a:t>
            </a:r>
            <a:endParaRPr kumimoji="1" lang="zh-CN" altLang="en-US" dirty="0"/>
          </a:p>
        </p:txBody>
      </p:sp>
      <p:sp>
        <p:nvSpPr>
          <p:cNvPr id="4" name="幻灯片编号占位符 3"/>
          <p:cNvSpPr>
            <a:spLocks noGrp="1"/>
          </p:cNvSpPr>
          <p:nvPr>
            <p:ph type="sldNum" sz="quarter" idx="12"/>
          </p:nvPr>
        </p:nvSpPr>
        <p:spPr/>
        <p:txBody>
          <a:bodyPr/>
          <a:lstStyle/>
          <a:p>
            <a:fld id="{C5FEB7EA-EE1E-4E9A-ABA8-C683F994B8C3}" type="slidenum">
              <a:rPr lang="zh-CN" altLang="en-US" smtClean="0"/>
              <a:t>23</a:t>
            </a:fld>
            <a:endParaRPr lang="zh-CN" altLang="en-US"/>
          </a:p>
        </p:txBody>
      </p:sp>
      <p:sp>
        <p:nvSpPr>
          <p:cNvPr id="6" name="内容占位符 2"/>
          <p:cNvSpPr txBox="1">
            <a:spLocks/>
          </p:cNvSpPr>
          <p:nvPr/>
        </p:nvSpPr>
        <p:spPr>
          <a:xfrm>
            <a:off x="0" y="4869160"/>
            <a:ext cx="9144000" cy="1584176"/>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sz="2400" dirty="0" smtClean="0">
                <a:solidFill>
                  <a:schemeClr val="accent2"/>
                </a:solidFill>
              </a:rPr>
              <a:t>The larger the speculation degrees, the larger the performance benefits.</a:t>
            </a:r>
          </a:p>
          <a:p>
            <a:pPr marL="0" indent="0" algn="ctr">
              <a:buNone/>
            </a:pPr>
            <a:endParaRPr lang="en-US" altLang="zh-CN" sz="700" dirty="0" smtClean="0">
              <a:solidFill>
                <a:schemeClr val="accent2"/>
              </a:solidFill>
            </a:endParaRPr>
          </a:p>
          <a:p>
            <a:pPr marL="0" indent="0" algn="ctr">
              <a:buNone/>
            </a:pPr>
            <a:r>
              <a:rPr lang="en-US" altLang="zh-CN" sz="2400" dirty="0" smtClean="0">
                <a:solidFill>
                  <a:schemeClr val="accent2"/>
                </a:solidFill>
              </a:rPr>
              <a:t>Speculative Persistence improves the normalized transaction throughput from 0.353 (SD=1) to 0.689 (SD=32) with a 95.5% improvement.</a:t>
            </a:r>
            <a:endParaRPr lang="en-US" altLang="zh-CN" sz="2400" dirty="0">
              <a:solidFill>
                <a:schemeClr val="accent2"/>
              </a:solidFill>
            </a:endParaRPr>
          </a:p>
        </p:txBody>
      </p:sp>
      <p:cxnSp>
        <p:nvCxnSpPr>
          <p:cNvPr id="7" name="直线箭头连接符 6"/>
          <p:cNvCxnSpPr/>
          <p:nvPr/>
        </p:nvCxnSpPr>
        <p:spPr>
          <a:xfrm flipV="1">
            <a:off x="1691680" y="1988840"/>
            <a:ext cx="576064" cy="144016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9" name="直线箭头连接符 8"/>
          <p:cNvCxnSpPr/>
          <p:nvPr/>
        </p:nvCxnSpPr>
        <p:spPr>
          <a:xfrm flipV="1">
            <a:off x="2627784" y="2780928"/>
            <a:ext cx="576064" cy="72008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直线箭头连接符 11"/>
          <p:cNvCxnSpPr/>
          <p:nvPr/>
        </p:nvCxnSpPr>
        <p:spPr>
          <a:xfrm flipV="1">
            <a:off x="3563888" y="2636912"/>
            <a:ext cx="576064" cy="144016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3" name="直线箭头连接符 12"/>
          <p:cNvCxnSpPr/>
          <p:nvPr/>
        </p:nvCxnSpPr>
        <p:spPr>
          <a:xfrm flipV="1">
            <a:off x="4499992" y="3140968"/>
            <a:ext cx="576064" cy="100811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直线箭头连接符 14"/>
          <p:cNvCxnSpPr/>
          <p:nvPr/>
        </p:nvCxnSpPr>
        <p:spPr>
          <a:xfrm flipV="1">
            <a:off x="5436096" y="1916832"/>
            <a:ext cx="576064" cy="115213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直线箭头连接符 16"/>
          <p:cNvCxnSpPr/>
          <p:nvPr/>
        </p:nvCxnSpPr>
        <p:spPr>
          <a:xfrm flipV="1">
            <a:off x="7308304" y="2348880"/>
            <a:ext cx="576064" cy="108012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9" name="直线箭头连接符 18"/>
          <p:cNvCxnSpPr/>
          <p:nvPr/>
        </p:nvCxnSpPr>
        <p:spPr>
          <a:xfrm flipV="1">
            <a:off x="6372200" y="1772816"/>
            <a:ext cx="576064" cy="72008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76893143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heckerboard(across)">
                                      <p:cBhvr>
                                        <p:cTn id="10" dur="500"/>
                                        <p:tgtEl>
                                          <p:spTgt spid="9"/>
                                        </p:tgtEl>
                                      </p:cBhvr>
                                    </p:animEffect>
                                  </p:childTnLst>
                                </p:cTn>
                              </p:par>
                              <p:par>
                                <p:cTn id="11" presetID="5" presetClass="entr" presetSubtype="1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checkerboard(across)">
                                      <p:cBhvr>
                                        <p:cTn id="13" dur="500"/>
                                        <p:tgtEl>
                                          <p:spTgt spid="12"/>
                                        </p:tgtEl>
                                      </p:cBhvr>
                                    </p:animEffect>
                                  </p:childTnLst>
                                </p:cTn>
                              </p:par>
                              <p:par>
                                <p:cTn id="14" presetID="5" presetClass="entr" presetSubtype="1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checkerboard(across)">
                                      <p:cBhvr>
                                        <p:cTn id="16" dur="500"/>
                                        <p:tgtEl>
                                          <p:spTgt spid="13"/>
                                        </p:tgtEl>
                                      </p:cBhvr>
                                    </p:animEffect>
                                  </p:childTnLst>
                                </p:cTn>
                              </p:par>
                              <p:par>
                                <p:cTn id="17" presetID="5" presetClass="entr" presetSubtype="1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checkerboard(across)">
                                      <p:cBhvr>
                                        <p:cTn id="19" dur="500"/>
                                        <p:tgtEl>
                                          <p:spTgt spid="15"/>
                                        </p:tgtEl>
                                      </p:cBhvr>
                                    </p:animEffect>
                                  </p:childTnLst>
                                </p:cTn>
                              </p:par>
                              <p:par>
                                <p:cTn id="20" presetID="5" presetClass="entr" presetSubtype="1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checkerboard(across)">
                                      <p:cBhvr>
                                        <p:cTn id="22" dur="500"/>
                                        <p:tgtEl>
                                          <p:spTgt spid="17"/>
                                        </p:tgtEl>
                                      </p:cBhvr>
                                    </p:animEffect>
                                  </p:childTnLst>
                                </p:cTn>
                              </p:par>
                              <p:par>
                                <p:cTn id="23" presetID="5" presetClass="entr" presetSubtype="1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checkerboard(across)">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
                                            <p:txEl>
                                              <p:pRg st="0" end="0"/>
                                            </p:txEl>
                                          </p:spTgt>
                                        </p:tgtEl>
                                        <p:attrNameLst>
                                          <p:attrName>style.visibility</p:attrName>
                                        </p:attrNameLst>
                                      </p:cBhvr>
                                      <p:to>
                                        <p:strVal val="visible"/>
                                      </p:to>
                                    </p:set>
                                    <p:anim calcmode="lin" valueType="num">
                                      <p:cBhvr additive="base">
                                        <p:cTn id="30"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 calcmode="lin" valueType="num">
                                      <p:cBhvr additive="base">
                                        <p:cTn id="36"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smtClean="0">
                <a:solidFill>
                  <a:srgbClr val="A6A6A6"/>
                </a:solidFill>
              </a:rPr>
              <a:t>Introduction and Background</a:t>
            </a:r>
          </a:p>
          <a:p>
            <a:r>
              <a:rPr lang="en-US" altLang="zh-CN" dirty="0" smtClean="0">
                <a:solidFill>
                  <a:srgbClr val="A6A6A6"/>
                </a:solidFill>
              </a:rPr>
              <a:t>Existing Approaches</a:t>
            </a:r>
          </a:p>
          <a:p>
            <a:r>
              <a:rPr lang="en-US" altLang="zh-CN" dirty="0" smtClean="0">
                <a:solidFill>
                  <a:srgbClr val="A6A6A6"/>
                </a:solidFill>
              </a:rPr>
              <a:t>Our Approach: Loose-Ordering Consistency</a:t>
            </a:r>
          </a:p>
          <a:p>
            <a:pPr lvl="1"/>
            <a:r>
              <a:rPr lang="en-US" altLang="zh-CN" dirty="0" smtClean="0">
                <a:solidFill>
                  <a:srgbClr val="A6A6A6"/>
                </a:solidFill>
              </a:rPr>
              <a:t>Eager Commit</a:t>
            </a:r>
          </a:p>
          <a:p>
            <a:pPr lvl="1"/>
            <a:r>
              <a:rPr lang="en-US" altLang="zh-CN" dirty="0" smtClean="0">
                <a:solidFill>
                  <a:srgbClr val="A6A6A6"/>
                </a:solidFill>
              </a:rPr>
              <a:t>Speculative Persistence</a:t>
            </a:r>
          </a:p>
          <a:p>
            <a:r>
              <a:rPr lang="en-US" altLang="zh-CN" dirty="0" smtClean="0">
                <a:solidFill>
                  <a:srgbClr val="A6A6A6"/>
                </a:solidFill>
              </a:rPr>
              <a:t>Evaluation</a:t>
            </a:r>
          </a:p>
          <a:p>
            <a:r>
              <a:rPr lang="en-US" altLang="zh-CN" dirty="0" smtClean="0"/>
              <a:t>Conclusion</a:t>
            </a:r>
            <a:endParaRPr lang="zh-CN" altLang="en-US" dirty="0"/>
          </a:p>
        </p:txBody>
      </p:sp>
      <p:sp>
        <p:nvSpPr>
          <p:cNvPr id="4" name="幻灯片编号占位符 3"/>
          <p:cNvSpPr>
            <a:spLocks noGrp="1"/>
          </p:cNvSpPr>
          <p:nvPr>
            <p:ph type="sldNum" sz="quarter" idx="12"/>
          </p:nvPr>
        </p:nvSpPr>
        <p:spPr/>
        <p:txBody>
          <a:bodyPr/>
          <a:lstStyle/>
          <a:p>
            <a:fld id="{C5FEB7EA-EE1E-4E9A-ABA8-C683F994B8C3}" type="slidenum">
              <a:rPr lang="zh-CN" altLang="en-US" smtClean="0"/>
              <a:t>24</a:t>
            </a:fld>
            <a:endParaRPr lang="zh-CN" altLang="en-US"/>
          </a:p>
        </p:txBody>
      </p:sp>
    </p:spTree>
    <p:extLst>
      <p:ext uri="{BB962C8B-B14F-4D97-AF65-F5344CB8AC3E}">
        <p14:creationId xmlns:p14="http://schemas.microsoft.com/office/powerpoint/2010/main" val="11275980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txBox="1">
            <a:spLocks/>
          </p:cNvSpPr>
          <p:nvPr/>
        </p:nvSpPr>
        <p:spPr>
          <a:xfrm>
            <a:off x="0" y="980728"/>
            <a:ext cx="9144000" cy="5688632"/>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2800" dirty="0" smtClean="0">
                <a:solidFill>
                  <a:schemeClr val="accent2"/>
                </a:solidFill>
              </a:rPr>
              <a:t>Problem:</a:t>
            </a:r>
            <a:r>
              <a:rPr lang="en-US" altLang="zh-CN" sz="2800" dirty="0" smtClean="0"/>
              <a:t> </a:t>
            </a:r>
            <a:r>
              <a:rPr lang="en-US" altLang="zh-CN" sz="2800" dirty="0" smtClean="0">
                <a:solidFill>
                  <a:srgbClr val="0000FF"/>
                </a:solidFill>
              </a:rPr>
              <a:t>Strict write ordering </a:t>
            </a:r>
            <a:r>
              <a:rPr lang="en-US" altLang="zh-CN" sz="2800" dirty="0" smtClean="0"/>
              <a:t>required for storage consistency </a:t>
            </a:r>
            <a:r>
              <a:rPr lang="en-US" altLang="zh-CN" sz="2800" dirty="0"/>
              <a:t>dramatically </a:t>
            </a:r>
            <a:r>
              <a:rPr lang="en-US" altLang="zh-CN" sz="2800" dirty="0" smtClean="0"/>
              <a:t>degrades performance in persistent memory</a:t>
            </a:r>
          </a:p>
          <a:p>
            <a:endParaRPr lang="en-US" altLang="zh-CN" sz="1300" dirty="0" smtClean="0"/>
          </a:p>
          <a:p>
            <a:r>
              <a:rPr lang="en-US" altLang="zh-CN" sz="2800" dirty="0" smtClean="0">
                <a:solidFill>
                  <a:srgbClr val="C0504D"/>
                </a:solidFill>
              </a:rPr>
              <a:t>Our Goal:</a:t>
            </a:r>
            <a:r>
              <a:rPr lang="en-US" altLang="zh-CN" sz="2800" dirty="0" smtClean="0"/>
              <a:t> </a:t>
            </a:r>
            <a:r>
              <a:rPr lang="en-US" altLang="zh-CN" sz="2800" dirty="0"/>
              <a:t>To keep the performance overhead low while maintaining the storage consistency</a:t>
            </a:r>
            <a:endParaRPr lang="en-US" altLang="zh-CN" sz="2800" dirty="0" smtClean="0"/>
          </a:p>
          <a:p>
            <a:endParaRPr lang="en-US" altLang="zh-CN" sz="1300" dirty="0" smtClean="0"/>
          </a:p>
          <a:p>
            <a:r>
              <a:rPr lang="en-US" altLang="zh-CN" sz="2800" dirty="0" smtClean="0">
                <a:solidFill>
                  <a:srgbClr val="C0504D"/>
                </a:solidFill>
              </a:rPr>
              <a:t>Key Idea: </a:t>
            </a:r>
            <a:r>
              <a:rPr lang="en-US" altLang="zh-CN" sz="2800" dirty="0" smtClean="0"/>
              <a:t>To </a:t>
            </a:r>
            <a:r>
              <a:rPr lang="en-US" altLang="zh-CN" sz="2800" dirty="0" smtClean="0">
                <a:solidFill>
                  <a:srgbClr val="0000FF"/>
                </a:solidFill>
              </a:rPr>
              <a:t>Loosen the persistence ordering </a:t>
            </a:r>
            <a:r>
              <a:rPr lang="en-US" altLang="zh-CN" sz="2800" dirty="0" smtClean="0"/>
              <a:t>with hardware support</a:t>
            </a:r>
            <a:endParaRPr lang="en-US" altLang="zh-CN" sz="2800" dirty="0"/>
          </a:p>
          <a:p>
            <a:pPr lvl="1"/>
            <a:r>
              <a:rPr lang="en-US" altLang="zh-CN" sz="2400" dirty="0">
                <a:solidFill>
                  <a:schemeClr val="accent2"/>
                </a:solidFill>
              </a:rPr>
              <a:t>Eager commit</a:t>
            </a:r>
            <a:r>
              <a:rPr lang="en-US" altLang="zh-CN" sz="2400" dirty="0"/>
              <a:t>: </a:t>
            </a:r>
            <a:r>
              <a:rPr lang="en-US" altLang="zh-CN" sz="2400" dirty="0" smtClean="0"/>
              <a:t>A </a:t>
            </a:r>
            <a:r>
              <a:rPr lang="en-US" altLang="zh-CN" sz="2400" dirty="0"/>
              <a:t>commit protocol that </a:t>
            </a:r>
            <a:r>
              <a:rPr lang="en-US" altLang="zh-CN" sz="2400" dirty="0">
                <a:solidFill>
                  <a:srgbClr val="0000FF"/>
                </a:solidFill>
              </a:rPr>
              <a:t>eliminates the use of commit record</a:t>
            </a:r>
            <a:r>
              <a:rPr lang="en-US" altLang="zh-CN" sz="2400" dirty="0"/>
              <a:t>, </a:t>
            </a:r>
            <a:r>
              <a:rPr lang="en-US" altLang="zh-CN" sz="2400" dirty="0">
                <a:solidFill>
                  <a:schemeClr val="accent1"/>
                </a:solidFill>
              </a:rPr>
              <a:t>by reorganizing the memory log structure</a:t>
            </a:r>
          </a:p>
          <a:p>
            <a:pPr lvl="1"/>
            <a:r>
              <a:rPr lang="en-US" altLang="zh-CN" sz="2400" dirty="0">
                <a:solidFill>
                  <a:srgbClr val="C0504D"/>
                </a:solidFill>
              </a:rPr>
              <a:t>Speculative persistence</a:t>
            </a:r>
            <a:r>
              <a:rPr lang="en-US" altLang="zh-CN" sz="2400" dirty="0"/>
              <a:t>: </a:t>
            </a:r>
            <a:r>
              <a:rPr lang="en-US" altLang="zh-CN" sz="2400" dirty="0" smtClean="0"/>
              <a:t>Allows </a:t>
            </a:r>
            <a:r>
              <a:rPr lang="en-US" altLang="zh-CN" sz="2400" dirty="0">
                <a:solidFill>
                  <a:srgbClr val="0000FF"/>
                </a:solidFill>
              </a:rPr>
              <a:t>out-of-order </a:t>
            </a:r>
            <a:r>
              <a:rPr lang="en-US" altLang="zh-CN" sz="2400" dirty="0" smtClean="0">
                <a:solidFill>
                  <a:srgbClr val="0000FF"/>
                </a:solidFill>
              </a:rPr>
              <a:t>persistence </a:t>
            </a:r>
            <a:r>
              <a:rPr lang="en-US" altLang="zh-CN" sz="2400" dirty="0"/>
              <a:t>to persistent memory, but ensures </a:t>
            </a:r>
            <a:r>
              <a:rPr lang="en-US" altLang="zh-CN" sz="2400" dirty="0">
                <a:solidFill>
                  <a:srgbClr val="0000FF"/>
                </a:solidFill>
              </a:rPr>
              <a:t>in-order commit </a:t>
            </a:r>
            <a:r>
              <a:rPr lang="en-US" altLang="zh-CN" sz="2400" dirty="0"/>
              <a:t>in programs, </a:t>
            </a:r>
            <a:r>
              <a:rPr lang="en-US" altLang="zh-CN" sz="2400" dirty="0">
                <a:solidFill>
                  <a:srgbClr val="366092"/>
                </a:solidFill>
              </a:rPr>
              <a:t>leveraging the tracking of transaction dependencies and the support of multi-versioning in the CPU cache</a:t>
            </a:r>
            <a:endParaRPr lang="en-US" altLang="zh-CN" sz="1200" dirty="0">
              <a:solidFill>
                <a:srgbClr val="366092"/>
              </a:solidFill>
            </a:endParaRPr>
          </a:p>
          <a:p>
            <a:endParaRPr lang="en-US" altLang="zh-CN" sz="1200" dirty="0" smtClean="0"/>
          </a:p>
          <a:p>
            <a:r>
              <a:rPr lang="en-US" altLang="zh-CN" sz="2800" dirty="0" smtClean="0">
                <a:solidFill>
                  <a:srgbClr val="C0504D"/>
                </a:solidFill>
              </a:rPr>
              <a:t>Results: </a:t>
            </a:r>
            <a:r>
              <a:rPr lang="en-US" altLang="zh-CN" sz="2800" dirty="0"/>
              <a:t>Reduces average performance overhead of persistence ordering from 67% to 35</a:t>
            </a:r>
            <a:r>
              <a:rPr lang="en-US" altLang="zh-CN" sz="2800" dirty="0" smtClean="0"/>
              <a:t>%</a:t>
            </a:r>
            <a:endParaRPr lang="zh-CN" altLang="en-US" sz="2800" dirty="0"/>
          </a:p>
        </p:txBody>
      </p:sp>
      <p:sp>
        <p:nvSpPr>
          <p:cNvPr id="4" name="标题 1"/>
          <p:cNvSpPr txBox="1">
            <a:spLocks/>
          </p:cNvSpPr>
          <p:nvPr/>
        </p:nvSpPr>
        <p:spPr>
          <a:xfrm>
            <a:off x="251520" y="188640"/>
            <a:ext cx="8429684" cy="67373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3600" dirty="0" smtClean="0">
                <a:solidFill>
                  <a:schemeClr val="accent1"/>
                </a:solidFill>
              </a:rPr>
              <a:t>Conclusion</a:t>
            </a:r>
            <a:endParaRPr lang="zh-CN" altLang="en-US" sz="3600" dirty="0">
              <a:solidFill>
                <a:schemeClr val="accent1"/>
              </a:solidFill>
            </a:endParaRPr>
          </a:p>
        </p:txBody>
      </p:sp>
      <p:sp>
        <p:nvSpPr>
          <p:cNvPr id="2" name="幻灯片编号占位符 1"/>
          <p:cNvSpPr>
            <a:spLocks noGrp="1"/>
          </p:cNvSpPr>
          <p:nvPr>
            <p:ph type="sldNum" sz="quarter" idx="12"/>
          </p:nvPr>
        </p:nvSpPr>
        <p:spPr/>
        <p:txBody>
          <a:bodyPr/>
          <a:lstStyle/>
          <a:p>
            <a:fld id="{C5FEB7EA-EE1E-4E9A-ABA8-C683F994B8C3}" type="slidenum">
              <a:rPr lang="zh-CN" altLang="en-US" smtClean="0"/>
              <a:t>25</a:t>
            </a:fld>
            <a:endParaRPr lang="zh-CN" altLang="en-US"/>
          </a:p>
        </p:txBody>
      </p:sp>
    </p:spTree>
    <p:extLst>
      <p:ext uri="{BB962C8B-B14F-4D97-AF65-F5344CB8AC3E}">
        <p14:creationId xmlns:p14="http://schemas.microsoft.com/office/powerpoint/2010/main" val="77094554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285860"/>
            <a:ext cx="7772400" cy="1470025"/>
          </a:xfrm>
        </p:spPr>
        <p:txBody>
          <a:bodyPr/>
          <a:lstStyle/>
          <a:p>
            <a:r>
              <a:rPr lang="en-US" altLang="zh-CN" dirty="0" smtClean="0"/>
              <a:t>Loose-Ordering Consistency for Persistent Memory</a:t>
            </a:r>
            <a:endParaRPr lang="zh-CN" altLang="en-US" dirty="0"/>
          </a:p>
        </p:txBody>
      </p:sp>
      <p:sp>
        <p:nvSpPr>
          <p:cNvPr id="5" name="Subtitle 2"/>
          <p:cNvSpPr txBox="1">
            <a:spLocks/>
          </p:cNvSpPr>
          <p:nvPr/>
        </p:nvSpPr>
        <p:spPr>
          <a:xfrm>
            <a:off x="428596" y="3357562"/>
            <a:ext cx="5643602" cy="1285884"/>
          </a:xfrm>
          <a:prstGeom prst="rect">
            <a:avLst/>
          </a:prstGeom>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altLang="zh-CN" sz="3200" b="1" i="0" u="none" strike="noStrike" kern="1200" cap="none" spc="0" normalizeH="0" baseline="0" noProof="0" dirty="0" err="1" smtClean="0">
                <a:ln>
                  <a:noFill/>
                </a:ln>
                <a:solidFill>
                  <a:schemeClr val="tx1"/>
                </a:solidFill>
                <a:effectLst/>
                <a:uLnTx/>
                <a:uFillTx/>
                <a:latin typeface="+mn-lt"/>
                <a:ea typeface="+mn-ea"/>
                <a:cs typeface="+mn-cs"/>
              </a:rPr>
              <a:t>Youyou</a:t>
            </a:r>
            <a:r>
              <a:rPr kumimoji="0" lang="en-US" altLang="zh-CN" sz="3200" b="1" i="0" u="none" strike="noStrike" kern="1200" cap="none" spc="0" normalizeH="0" baseline="0" noProof="0" dirty="0" smtClean="0">
                <a:ln>
                  <a:noFill/>
                </a:ln>
                <a:solidFill>
                  <a:schemeClr val="tx1"/>
                </a:solidFill>
                <a:effectLst/>
                <a:uLnTx/>
                <a:uFillTx/>
                <a:latin typeface="+mn-lt"/>
                <a:ea typeface="+mn-ea"/>
                <a:cs typeface="+mn-cs"/>
              </a:rPr>
              <a:t> Lu</a:t>
            </a:r>
            <a:r>
              <a:rPr kumimoji="0" lang="en-US" altLang="zh-CN" sz="3200" b="1" i="0" u="none" strike="noStrike" kern="1200" cap="none" spc="0" normalizeH="0" baseline="30000" noProof="0" dirty="0" smtClean="0">
                <a:ln>
                  <a:noFill/>
                </a:ln>
                <a:solidFill>
                  <a:schemeClr val="tx1"/>
                </a:solidFill>
                <a:effectLst/>
                <a:uLnTx/>
                <a:uFillTx/>
                <a:latin typeface="+mn-lt"/>
                <a:ea typeface="+mn-ea"/>
                <a:cs typeface="+mn-cs"/>
              </a:rPr>
              <a:t>1</a:t>
            </a: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3200" b="0" i="0" u="none" strike="noStrike" kern="1200" cap="none" spc="0" normalizeH="0" baseline="0" noProof="0" dirty="0" err="1" smtClean="0">
                <a:ln>
                  <a:noFill/>
                </a:ln>
                <a:solidFill>
                  <a:schemeClr val="tx1"/>
                </a:solidFill>
                <a:effectLst/>
                <a:uLnTx/>
                <a:uFillTx/>
                <a:latin typeface="+mn-lt"/>
                <a:ea typeface="+mn-ea"/>
                <a:cs typeface="+mn-cs"/>
              </a:rPr>
              <a:t>Jiwu</a:t>
            </a: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 Shu</a:t>
            </a:r>
            <a:r>
              <a:rPr kumimoji="0" lang="en-US" altLang="zh-CN" sz="3200" b="0" i="0" u="none" strike="noStrike" kern="1200" cap="none" spc="0" normalizeH="0" baseline="30000" noProof="0" dirty="0" smtClean="0">
                <a:ln>
                  <a:noFill/>
                </a:ln>
                <a:solidFill>
                  <a:schemeClr val="tx1"/>
                </a:solidFill>
                <a:effectLst/>
                <a:uLnTx/>
                <a:uFillTx/>
                <a:latin typeface="+mn-lt"/>
                <a:ea typeface="+mn-ea"/>
                <a:cs typeface="+mn-cs"/>
              </a:rPr>
              <a:t>1</a:t>
            </a: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Long Sun</a:t>
            </a:r>
            <a:r>
              <a:rPr kumimoji="0" lang="en-US" altLang="zh-CN" sz="3200" b="0" i="0" u="none" strike="noStrike" kern="1200" cap="none" spc="0" normalizeH="0" baseline="30000" noProof="0" dirty="0" smtClean="0">
                <a:ln>
                  <a:noFill/>
                </a:ln>
                <a:solidFill>
                  <a:schemeClr val="tx1"/>
                </a:solidFill>
                <a:effectLst/>
                <a:uLnTx/>
                <a:uFillTx/>
                <a:latin typeface="+mn-lt"/>
                <a:ea typeface="+mn-ea"/>
                <a:cs typeface="+mn-cs"/>
              </a:rPr>
              <a:t>1</a:t>
            </a: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3200" b="0" i="0" u="none" strike="noStrike" kern="1200" cap="none" spc="0" normalizeH="0" baseline="0" noProof="0" dirty="0" err="1" smtClean="0">
                <a:ln>
                  <a:noFill/>
                </a:ln>
                <a:solidFill>
                  <a:schemeClr val="tx1"/>
                </a:solidFill>
                <a:effectLst/>
                <a:uLnTx/>
                <a:uFillTx/>
                <a:latin typeface="+mn-lt"/>
                <a:ea typeface="+mn-ea"/>
                <a:cs typeface="+mn-cs"/>
              </a:rPr>
              <a:t>Onur</a:t>
            </a: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 Mutlu</a:t>
            </a:r>
            <a:r>
              <a:rPr kumimoji="0" lang="en-US" altLang="zh-CN" sz="3200" b="0" i="0" u="none" strike="noStrike" kern="1200" cap="none" spc="0" normalizeH="0" baseline="30000" noProof="0" dirty="0" smtClean="0">
                <a:ln>
                  <a:noFill/>
                </a:ln>
                <a:solidFill>
                  <a:schemeClr val="tx1"/>
                </a:solidFill>
                <a:effectLst/>
                <a:uLnTx/>
                <a:uFillTx/>
                <a:latin typeface="+mn-lt"/>
                <a:ea typeface="+mn-ea"/>
                <a:cs typeface="+mn-cs"/>
              </a:rPr>
              <a:t>2</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ubtitle 2"/>
          <p:cNvSpPr txBox="1">
            <a:spLocks/>
          </p:cNvSpPr>
          <p:nvPr/>
        </p:nvSpPr>
        <p:spPr>
          <a:xfrm>
            <a:off x="785786" y="4786322"/>
            <a:ext cx="4929222" cy="1285860"/>
          </a:xfrm>
          <a:prstGeom prst="rect">
            <a:avLst/>
          </a:prstGeom>
        </p:spPr>
        <p:txBody>
          <a:bodyPr vert="horz" lIns="91440" tIns="45720" rIns="91440" bIns="45720" rtlCol="0">
            <a:normAutofit fontScale="925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sz="3200" b="0" i="0" u="none" strike="noStrike" kern="1200" cap="none" spc="0" normalizeH="0" baseline="30000" noProof="0" dirty="0" smtClean="0">
                <a:ln>
                  <a:noFill/>
                </a:ln>
                <a:effectLst/>
                <a:uLnTx/>
                <a:uFillTx/>
                <a:latin typeface="+mn-lt"/>
                <a:ea typeface="+mn-ea"/>
                <a:cs typeface="+mn-cs"/>
              </a:rPr>
              <a:t>1</a:t>
            </a:r>
            <a:r>
              <a:rPr kumimoji="0" lang="en-US" altLang="zh-CN" sz="3200" b="0" i="0" u="none" strike="noStrike" kern="1200" cap="none" spc="0" normalizeH="0" baseline="0" noProof="0" dirty="0" smtClean="0">
                <a:ln>
                  <a:noFill/>
                </a:ln>
                <a:effectLst/>
                <a:uLnTx/>
                <a:uFillTx/>
                <a:latin typeface="+mn-lt"/>
                <a:ea typeface="+mn-ea"/>
                <a:cs typeface="+mn-cs"/>
              </a:rPr>
              <a:t>Tsinghua University</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altLang="zh-CN" sz="3200" baseline="30000" dirty="0" smtClean="0"/>
              <a:t>2</a:t>
            </a:r>
            <a:r>
              <a:rPr lang="en-US" altLang="zh-CN" sz="3200" dirty="0" smtClean="0"/>
              <a:t>Carnegie Mellon University</a:t>
            </a:r>
            <a:endParaRPr kumimoji="0" lang="zh-CN" altLang="en-US" sz="3200" b="0" i="0" u="none" strike="noStrike" kern="1200" cap="none" spc="0" normalizeH="0" baseline="0" noProof="0" dirty="0">
              <a:ln>
                <a:noFill/>
              </a:ln>
              <a:effectLst/>
              <a:uLnTx/>
              <a:uFillTx/>
              <a:latin typeface="+mn-lt"/>
              <a:ea typeface="+mn-ea"/>
              <a:cs typeface="+mn-cs"/>
            </a:endParaRPr>
          </a:p>
        </p:txBody>
      </p:sp>
      <p:pic>
        <p:nvPicPr>
          <p:cNvPr id="7" name="Picture 2" descr="D:\NetDisk\Kuaipan-yeah\ProjectPapers\2012summer-CompressedUpdates\201301-presentation\tsinghu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72198" y="3268669"/>
            <a:ext cx="2106231" cy="205270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Burgundy_CMU_JPG_Logo.jpg"/>
          <p:cNvPicPr>
            <a:picLocks noChangeAspect="1"/>
          </p:cNvPicPr>
          <p:nvPr/>
        </p:nvPicPr>
        <p:blipFill>
          <a:blip r:embed="rId3"/>
          <a:srcRect/>
          <a:stretch>
            <a:fillRect/>
          </a:stretch>
        </p:blipFill>
        <p:spPr bwMode="auto">
          <a:xfrm>
            <a:off x="5857884" y="5340371"/>
            <a:ext cx="2819400" cy="101758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smtClean="0"/>
              <a:t>Introduction and Background</a:t>
            </a:r>
          </a:p>
          <a:p>
            <a:r>
              <a:rPr lang="en-US" altLang="zh-CN" dirty="0" smtClean="0"/>
              <a:t>Existing Approaches</a:t>
            </a:r>
          </a:p>
          <a:p>
            <a:r>
              <a:rPr lang="en-US" altLang="zh-CN" dirty="0" smtClean="0"/>
              <a:t>Our Approach: Loose-Ordering Consistency</a:t>
            </a:r>
          </a:p>
          <a:p>
            <a:pPr lvl="1"/>
            <a:r>
              <a:rPr lang="en-US" altLang="zh-CN" dirty="0" smtClean="0"/>
              <a:t>Eager Commit</a:t>
            </a:r>
          </a:p>
          <a:p>
            <a:pPr lvl="1"/>
            <a:r>
              <a:rPr lang="en-US" altLang="zh-CN" dirty="0" smtClean="0"/>
              <a:t>Speculative Persistence</a:t>
            </a:r>
          </a:p>
          <a:p>
            <a:r>
              <a:rPr lang="en-US" altLang="zh-CN" dirty="0" smtClean="0"/>
              <a:t>Evaluation</a:t>
            </a:r>
          </a:p>
          <a:p>
            <a:r>
              <a:rPr lang="en-US" altLang="zh-CN" dirty="0" smtClean="0"/>
              <a:t>Conclusion</a:t>
            </a:r>
            <a:endParaRPr lang="zh-CN" altLang="en-US" dirty="0"/>
          </a:p>
        </p:txBody>
      </p:sp>
      <p:sp>
        <p:nvSpPr>
          <p:cNvPr id="4" name="幻灯片编号占位符 3"/>
          <p:cNvSpPr>
            <a:spLocks noGrp="1"/>
          </p:cNvSpPr>
          <p:nvPr>
            <p:ph type="sldNum" sz="quarter" idx="12"/>
          </p:nvPr>
        </p:nvSpPr>
        <p:spPr/>
        <p:txBody>
          <a:bodyPr/>
          <a:lstStyle/>
          <a:p>
            <a:fld id="{C5FEB7EA-EE1E-4E9A-ABA8-C683F994B8C3}" type="slidenum">
              <a:rPr lang="zh-CN" altLang="en-US" smtClean="0"/>
              <a:t>3</a:t>
            </a:fld>
            <a:endParaRPr lang="zh-CN" altLang="en-US"/>
          </a:p>
        </p:txBody>
      </p:sp>
    </p:spTree>
    <p:extLst>
      <p:ext uri="{BB962C8B-B14F-4D97-AF65-F5344CB8AC3E}">
        <p14:creationId xmlns:p14="http://schemas.microsoft.com/office/powerpoint/2010/main" val="34342838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smtClean="0"/>
              <a:t>Introduction and Background</a:t>
            </a:r>
          </a:p>
          <a:p>
            <a:r>
              <a:rPr lang="en-US" altLang="zh-CN" dirty="0" smtClean="0">
                <a:solidFill>
                  <a:schemeClr val="bg1">
                    <a:lumMod val="65000"/>
                  </a:schemeClr>
                </a:solidFill>
              </a:rPr>
              <a:t>Existing Approaches</a:t>
            </a:r>
          </a:p>
          <a:p>
            <a:r>
              <a:rPr lang="en-US" altLang="zh-CN" dirty="0" smtClean="0">
                <a:solidFill>
                  <a:schemeClr val="bg1">
                    <a:lumMod val="65000"/>
                  </a:schemeClr>
                </a:solidFill>
              </a:rPr>
              <a:t>Our Approach: Loose-Ordering Consistency</a:t>
            </a:r>
          </a:p>
          <a:p>
            <a:pPr lvl="1"/>
            <a:r>
              <a:rPr lang="en-US" altLang="zh-CN" dirty="0" smtClean="0">
                <a:solidFill>
                  <a:schemeClr val="bg1">
                    <a:lumMod val="65000"/>
                  </a:schemeClr>
                </a:solidFill>
              </a:rPr>
              <a:t>Eager Commit</a:t>
            </a:r>
          </a:p>
          <a:p>
            <a:pPr lvl="1"/>
            <a:r>
              <a:rPr lang="en-US" altLang="zh-CN" dirty="0" smtClean="0">
                <a:solidFill>
                  <a:schemeClr val="bg1">
                    <a:lumMod val="65000"/>
                  </a:schemeClr>
                </a:solidFill>
              </a:rPr>
              <a:t>Speculative Persistence</a:t>
            </a:r>
          </a:p>
          <a:p>
            <a:r>
              <a:rPr lang="en-US" altLang="zh-CN" dirty="0" smtClean="0">
                <a:solidFill>
                  <a:schemeClr val="bg1">
                    <a:lumMod val="65000"/>
                  </a:schemeClr>
                </a:solidFill>
              </a:rPr>
              <a:t>Evaluation</a:t>
            </a:r>
          </a:p>
          <a:p>
            <a:r>
              <a:rPr lang="en-US" altLang="zh-CN" dirty="0" smtClean="0">
                <a:solidFill>
                  <a:schemeClr val="bg1">
                    <a:lumMod val="65000"/>
                  </a:schemeClr>
                </a:solidFill>
              </a:rPr>
              <a:t>Conclusion</a:t>
            </a:r>
            <a:endParaRPr lang="zh-CN" altLang="en-US" dirty="0">
              <a:solidFill>
                <a:schemeClr val="bg1">
                  <a:lumMod val="65000"/>
                </a:schemeClr>
              </a:solidFill>
            </a:endParaRPr>
          </a:p>
        </p:txBody>
      </p:sp>
      <p:sp>
        <p:nvSpPr>
          <p:cNvPr id="4" name="幻灯片编号占位符 3"/>
          <p:cNvSpPr>
            <a:spLocks noGrp="1"/>
          </p:cNvSpPr>
          <p:nvPr>
            <p:ph type="sldNum" sz="quarter" idx="12"/>
          </p:nvPr>
        </p:nvSpPr>
        <p:spPr/>
        <p:txBody>
          <a:bodyPr/>
          <a:lstStyle/>
          <a:p>
            <a:fld id="{C5FEB7EA-EE1E-4E9A-ABA8-C683F994B8C3}" type="slidenum">
              <a:rPr lang="zh-CN" altLang="en-US" smtClean="0"/>
              <a:t>4</a:t>
            </a:fld>
            <a:endParaRPr lang="zh-CN" altLang="en-US"/>
          </a:p>
        </p:txBody>
      </p:sp>
    </p:spTree>
    <p:extLst>
      <p:ext uri="{BB962C8B-B14F-4D97-AF65-F5344CB8AC3E}">
        <p14:creationId xmlns:p14="http://schemas.microsoft.com/office/powerpoint/2010/main" val="14100328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组 56"/>
          <p:cNvGrpSpPr/>
          <p:nvPr/>
        </p:nvGrpSpPr>
        <p:grpSpPr>
          <a:xfrm>
            <a:off x="5796136" y="3429000"/>
            <a:ext cx="1982982" cy="972197"/>
            <a:chOff x="5895989" y="3068960"/>
            <a:chExt cx="1982982" cy="972197"/>
          </a:xfrm>
        </p:grpSpPr>
        <p:sp>
          <p:nvSpPr>
            <p:cNvPr id="58" name="圆角矩形 57"/>
            <p:cNvSpPr/>
            <p:nvPr/>
          </p:nvSpPr>
          <p:spPr>
            <a:xfrm>
              <a:off x="5895989" y="3645024"/>
              <a:ext cx="1982982" cy="396133"/>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sz="2000" dirty="0" smtClean="0">
                  <a:solidFill>
                    <a:schemeClr val="accent1"/>
                  </a:solidFill>
                </a:rPr>
                <a:t>LLC</a:t>
              </a:r>
              <a:endParaRPr lang="zh-CN" altLang="en-US" sz="2000" dirty="0">
                <a:solidFill>
                  <a:schemeClr val="accent1"/>
                </a:solidFill>
              </a:endParaRPr>
            </a:p>
          </p:txBody>
        </p:sp>
        <p:sp>
          <p:nvSpPr>
            <p:cNvPr id="59" name="圆角矩形 58"/>
            <p:cNvSpPr/>
            <p:nvPr/>
          </p:nvSpPr>
          <p:spPr>
            <a:xfrm>
              <a:off x="6175711" y="3320899"/>
              <a:ext cx="1423538" cy="396133"/>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sz="2000" dirty="0" smtClean="0">
                  <a:solidFill>
                    <a:schemeClr val="accent1"/>
                  </a:solidFill>
                </a:rPr>
                <a:t>L2</a:t>
              </a:r>
              <a:endParaRPr lang="zh-CN" altLang="en-US" sz="2000" dirty="0">
                <a:solidFill>
                  <a:schemeClr val="accent1"/>
                </a:solidFill>
              </a:endParaRPr>
            </a:p>
          </p:txBody>
        </p:sp>
        <p:sp>
          <p:nvSpPr>
            <p:cNvPr id="60" name="圆角矩形 59"/>
            <p:cNvSpPr/>
            <p:nvPr/>
          </p:nvSpPr>
          <p:spPr>
            <a:xfrm>
              <a:off x="6427739" y="3068960"/>
              <a:ext cx="919482" cy="324125"/>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lIns="0" tIns="0" rIns="0" bIns="0"/>
            <a:lstStyle/>
            <a:p>
              <a:pPr algn="ctr"/>
              <a:r>
                <a:rPr lang="en-US" altLang="zh-CN" sz="2000" dirty="0" smtClean="0">
                  <a:solidFill>
                    <a:schemeClr val="accent1"/>
                  </a:solidFill>
                </a:rPr>
                <a:t>L1</a:t>
              </a:r>
              <a:endParaRPr lang="zh-CN" altLang="en-US" sz="2000" dirty="0">
                <a:solidFill>
                  <a:schemeClr val="accent1"/>
                </a:solidFill>
              </a:endParaRPr>
            </a:p>
          </p:txBody>
        </p:sp>
      </p:grpSp>
      <p:sp>
        <p:nvSpPr>
          <p:cNvPr id="2" name="标题 1"/>
          <p:cNvSpPr>
            <a:spLocks noGrp="1"/>
          </p:cNvSpPr>
          <p:nvPr>
            <p:ph type="title"/>
          </p:nvPr>
        </p:nvSpPr>
        <p:spPr/>
        <p:txBody>
          <a:bodyPr/>
          <a:lstStyle/>
          <a:p>
            <a:r>
              <a:rPr kumimoji="1" lang="en-US" altLang="zh-CN" sz="3200" dirty="0" smtClean="0"/>
              <a:t>Persistent Memory</a:t>
            </a:r>
            <a:endParaRPr kumimoji="1" lang="zh-CN" altLang="en-US" sz="3200" dirty="0"/>
          </a:p>
        </p:txBody>
      </p:sp>
      <p:sp>
        <p:nvSpPr>
          <p:cNvPr id="3" name="内容占位符 2"/>
          <p:cNvSpPr>
            <a:spLocks noGrp="1"/>
          </p:cNvSpPr>
          <p:nvPr>
            <p:ph idx="1"/>
          </p:nvPr>
        </p:nvSpPr>
        <p:spPr>
          <a:xfrm>
            <a:off x="72008" y="1052736"/>
            <a:ext cx="8964488" cy="2592288"/>
          </a:xfrm>
        </p:spPr>
        <p:txBody>
          <a:bodyPr>
            <a:normAutofit fontScale="92500" lnSpcReduction="20000"/>
          </a:bodyPr>
          <a:lstStyle/>
          <a:p>
            <a:r>
              <a:rPr kumimoji="1" lang="en-US" altLang="zh-CN" dirty="0"/>
              <a:t>Persistent </a:t>
            </a:r>
            <a:r>
              <a:rPr kumimoji="1" lang="en-US" altLang="zh-CN" dirty="0" smtClean="0"/>
              <a:t>Memory </a:t>
            </a:r>
          </a:p>
          <a:p>
            <a:pPr lvl="1"/>
            <a:r>
              <a:rPr kumimoji="1" lang="en-US" altLang="zh-CN" dirty="0"/>
              <a:t>M</a:t>
            </a:r>
            <a:r>
              <a:rPr kumimoji="1" lang="en-US" altLang="zh-CN" dirty="0" smtClean="0"/>
              <a:t>emory-level storage: Use non-volatile memory in main memory level to provide data persistence</a:t>
            </a:r>
          </a:p>
          <a:p>
            <a:r>
              <a:rPr kumimoji="1" lang="en-US" altLang="zh-CN" dirty="0" smtClean="0"/>
              <a:t>Storage Consistency</a:t>
            </a:r>
          </a:p>
          <a:p>
            <a:pPr lvl="1"/>
            <a:r>
              <a:rPr kumimoji="1" lang="en-US" altLang="zh-CN" dirty="0" smtClean="0"/>
              <a:t>Atomicity and Durability: Recoverable from unexpected failures</a:t>
            </a:r>
          </a:p>
          <a:p>
            <a:pPr lvl="1"/>
            <a:r>
              <a:rPr kumimoji="1" lang="en-US" altLang="zh-CN" dirty="0" smtClean="0"/>
              <a:t>Boundary of volatility and persistence moved from Storage/Memory to Memory/Cache</a:t>
            </a:r>
          </a:p>
        </p:txBody>
      </p:sp>
      <p:sp>
        <p:nvSpPr>
          <p:cNvPr id="5" name="矩形 4"/>
          <p:cNvSpPr/>
          <p:nvPr/>
        </p:nvSpPr>
        <p:spPr>
          <a:xfrm>
            <a:off x="5364088" y="4658179"/>
            <a:ext cx="2963552" cy="822960"/>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t>Memory</a:t>
            </a:r>
          </a:p>
          <a:p>
            <a:pPr algn="ctr"/>
            <a:r>
              <a:rPr lang="en-US" altLang="zh-CN" dirty="0" smtClean="0"/>
              <a:t>(NVM)</a:t>
            </a:r>
            <a:endParaRPr lang="zh-CN" altLang="en-US" dirty="0"/>
          </a:p>
        </p:txBody>
      </p:sp>
      <p:sp>
        <p:nvSpPr>
          <p:cNvPr id="6" name="罐形 5"/>
          <p:cNvSpPr/>
          <p:nvPr/>
        </p:nvSpPr>
        <p:spPr>
          <a:xfrm>
            <a:off x="5375312" y="5702384"/>
            <a:ext cx="2952327" cy="822960"/>
          </a:xfrm>
          <a:prstGeom prst="can">
            <a:avLst/>
          </a:prstGeom>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t>Disk Storage</a:t>
            </a:r>
            <a:endParaRPr lang="zh-CN" altLang="en-US" dirty="0"/>
          </a:p>
        </p:txBody>
      </p:sp>
      <p:grpSp>
        <p:nvGrpSpPr>
          <p:cNvPr id="19" name="组 18"/>
          <p:cNvGrpSpPr/>
          <p:nvPr/>
        </p:nvGrpSpPr>
        <p:grpSpPr>
          <a:xfrm>
            <a:off x="1243534" y="3464915"/>
            <a:ext cx="1982982" cy="972197"/>
            <a:chOff x="5895989" y="3068960"/>
            <a:chExt cx="1982982" cy="972197"/>
          </a:xfrm>
        </p:grpSpPr>
        <p:sp>
          <p:nvSpPr>
            <p:cNvPr id="7" name="圆角矩形 6"/>
            <p:cNvSpPr/>
            <p:nvPr/>
          </p:nvSpPr>
          <p:spPr>
            <a:xfrm>
              <a:off x="5895989" y="3645024"/>
              <a:ext cx="1982982" cy="396133"/>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sz="2000" dirty="0" smtClean="0">
                  <a:solidFill>
                    <a:schemeClr val="accent1"/>
                  </a:solidFill>
                </a:rPr>
                <a:t>LLC</a:t>
              </a:r>
              <a:endParaRPr lang="zh-CN" altLang="en-US" sz="2000" dirty="0">
                <a:solidFill>
                  <a:schemeClr val="accent1"/>
                </a:solidFill>
              </a:endParaRPr>
            </a:p>
          </p:txBody>
        </p:sp>
        <p:sp>
          <p:nvSpPr>
            <p:cNvPr id="9" name="圆角矩形 8"/>
            <p:cNvSpPr/>
            <p:nvPr/>
          </p:nvSpPr>
          <p:spPr>
            <a:xfrm>
              <a:off x="6175711" y="3321077"/>
              <a:ext cx="1423538" cy="396133"/>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sz="2000" dirty="0" smtClean="0">
                  <a:solidFill>
                    <a:schemeClr val="accent1"/>
                  </a:solidFill>
                </a:rPr>
                <a:t>L2</a:t>
              </a:r>
              <a:endParaRPr lang="zh-CN" altLang="en-US" sz="2000" dirty="0">
                <a:solidFill>
                  <a:schemeClr val="accent1"/>
                </a:solidFill>
              </a:endParaRPr>
            </a:p>
          </p:txBody>
        </p:sp>
        <p:sp>
          <p:nvSpPr>
            <p:cNvPr id="10" name="圆角矩形 9"/>
            <p:cNvSpPr/>
            <p:nvPr/>
          </p:nvSpPr>
          <p:spPr>
            <a:xfrm>
              <a:off x="6427739" y="3068960"/>
              <a:ext cx="919482" cy="324125"/>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lIns="0" tIns="0" rIns="0" bIns="0"/>
            <a:lstStyle/>
            <a:p>
              <a:pPr algn="ctr"/>
              <a:r>
                <a:rPr lang="en-US" altLang="zh-CN" sz="2000" dirty="0" smtClean="0">
                  <a:solidFill>
                    <a:schemeClr val="accent1"/>
                  </a:solidFill>
                </a:rPr>
                <a:t>L1</a:t>
              </a:r>
              <a:endParaRPr lang="zh-CN" altLang="en-US" sz="2000" dirty="0">
                <a:solidFill>
                  <a:schemeClr val="accent1"/>
                </a:solidFill>
              </a:endParaRPr>
            </a:p>
          </p:txBody>
        </p:sp>
      </p:grpSp>
      <p:sp>
        <p:nvSpPr>
          <p:cNvPr id="12" name="矩形 11"/>
          <p:cNvSpPr/>
          <p:nvPr/>
        </p:nvSpPr>
        <p:spPr>
          <a:xfrm>
            <a:off x="739478" y="4586171"/>
            <a:ext cx="2963552" cy="822960"/>
          </a:xfrm>
          <a:prstGeom prst="rect">
            <a:avLst/>
          </a:prstGeom>
          <a:solidFill>
            <a:srgbClr val="FFFFFF"/>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solidFill>
                  <a:srgbClr val="366092"/>
                </a:solidFill>
              </a:rPr>
              <a:t>Memory</a:t>
            </a:r>
          </a:p>
          <a:p>
            <a:pPr algn="ctr"/>
            <a:r>
              <a:rPr lang="en-US" altLang="zh-CN" dirty="0" smtClean="0">
                <a:solidFill>
                  <a:srgbClr val="366092"/>
                </a:solidFill>
              </a:rPr>
              <a:t>(DRAM)</a:t>
            </a:r>
            <a:endParaRPr lang="zh-CN" altLang="en-US" dirty="0">
              <a:solidFill>
                <a:srgbClr val="366092"/>
              </a:solidFill>
            </a:endParaRPr>
          </a:p>
        </p:txBody>
      </p:sp>
      <p:sp>
        <p:nvSpPr>
          <p:cNvPr id="13" name="罐形 12"/>
          <p:cNvSpPr/>
          <p:nvPr/>
        </p:nvSpPr>
        <p:spPr>
          <a:xfrm>
            <a:off x="750702" y="5630376"/>
            <a:ext cx="2952327" cy="822960"/>
          </a:xfrm>
          <a:prstGeom prst="can">
            <a:avLst/>
          </a:prstGeom>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t>Disk Storage</a:t>
            </a:r>
            <a:endParaRPr lang="zh-CN" altLang="en-US" dirty="0"/>
          </a:p>
        </p:txBody>
      </p:sp>
      <p:sp>
        <p:nvSpPr>
          <p:cNvPr id="61" name="圆角矩形 60"/>
          <p:cNvSpPr/>
          <p:nvPr/>
        </p:nvSpPr>
        <p:spPr>
          <a:xfrm>
            <a:off x="827584" y="5904968"/>
            <a:ext cx="402435" cy="404351"/>
          </a:xfrm>
          <a:prstGeom prst="roundRect">
            <a:avLst/>
          </a:prstGeom>
          <a:solidFill>
            <a:schemeClr val="accent3"/>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62" name="圆角矩形 61"/>
          <p:cNvSpPr/>
          <p:nvPr/>
        </p:nvSpPr>
        <p:spPr>
          <a:xfrm>
            <a:off x="1331641" y="5904969"/>
            <a:ext cx="402435" cy="404351"/>
          </a:xfrm>
          <a:prstGeom prst="roundRect">
            <a:avLst/>
          </a:prstGeom>
          <a:solidFill>
            <a:schemeClr val="accent3"/>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63" name="圆角矩形 62"/>
          <p:cNvSpPr/>
          <p:nvPr/>
        </p:nvSpPr>
        <p:spPr>
          <a:xfrm>
            <a:off x="1835697" y="5904969"/>
            <a:ext cx="402435" cy="404351"/>
          </a:xfrm>
          <a:prstGeom prst="roundRect">
            <a:avLst/>
          </a:prstGeom>
          <a:solidFill>
            <a:schemeClr val="accent3"/>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cxnSp>
        <p:nvCxnSpPr>
          <p:cNvPr id="27" name="直线连接符 26"/>
          <p:cNvCxnSpPr/>
          <p:nvPr/>
        </p:nvCxnSpPr>
        <p:spPr>
          <a:xfrm>
            <a:off x="251520" y="5541873"/>
            <a:ext cx="3944342" cy="11274"/>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29" name="直线连接符 28"/>
          <p:cNvCxnSpPr/>
          <p:nvPr/>
        </p:nvCxnSpPr>
        <p:spPr>
          <a:xfrm>
            <a:off x="4860032" y="4545035"/>
            <a:ext cx="3944342" cy="11274"/>
          </a:xfrm>
          <a:prstGeom prst="line">
            <a:avLst/>
          </a:prstGeom>
          <a:ln/>
        </p:spPr>
        <p:style>
          <a:lnRef idx="2">
            <a:schemeClr val="accent1"/>
          </a:lnRef>
          <a:fillRef idx="0">
            <a:schemeClr val="accent1"/>
          </a:fillRef>
          <a:effectRef idx="1">
            <a:schemeClr val="accent1"/>
          </a:effectRef>
          <a:fontRef idx="minor">
            <a:schemeClr val="tx1"/>
          </a:fontRef>
        </p:style>
      </p:cxnSp>
      <p:sp>
        <p:nvSpPr>
          <p:cNvPr id="33" name="圆角矩形 32"/>
          <p:cNvSpPr/>
          <p:nvPr/>
        </p:nvSpPr>
        <p:spPr>
          <a:xfrm>
            <a:off x="1259632" y="4752840"/>
            <a:ext cx="402435" cy="404351"/>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34" name="圆角矩形 33"/>
          <p:cNvSpPr/>
          <p:nvPr/>
        </p:nvSpPr>
        <p:spPr>
          <a:xfrm>
            <a:off x="1763689" y="4752841"/>
            <a:ext cx="402435" cy="404351"/>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35" name="圆角矩形 34"/>
          <p:cNvSpPr/>
          <p:nvPr/>
        </p:nvSpPr>
        <p:spPr>
          <a:xfrm>
            <a:off x="2267745" y="4752841"/>
            <a:ext cx="402435" cy="404351"/>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39" name="圆角矩形 38"/>
          <p:cNvSpPr/>
          <p:nvPr/>
        </p:nvSpPr>
        <p:spPr>
          <a:xfrm>
            <a:off x="5465709" y="4841464"/>
            <a:ext cx="402435" cy="404351"/>
          </a:xfrm>
          <a:prstGeom prst="roundRect">
            <a:avLst/>
          </a:prstGeom>
          <a:solidFill>
            <a:schemeClr val="accent3"/>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40" name="圆角矩形 39"/>
          <p:cNvSpPr/>
          <p:nvPr/>
        </p:nvSpPr>
        <p:spPr>
          <a:xfrm>
            <a:off x="5897757" y="4841464"/>
            <a:ext cx="402435" cy="404351"/>
          </a:xfrm>
          <a:prstGeom prst="roundRect">
            <a:avLst/>
          </a:prstGeom>
          <a:solidFill>
            <a:schemeClr val="accent3"/>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41" name="圆角矩形 40"/>
          <p:cNvSpPr/>
          <p:nvPr/>
        </p:nvSpPr>
        <p:spPr>
          <a:xfrm>
            <a:off x="6329805" y="4841464"/>
            <a:ext cx="402435" cy="404351"/>
          </a:xfrm>
          <a:prstGeom prst="roundRect">
            <a:avLst/>
          </a:prstGeom>
          <a:solidFill>
            <a:schemeClr val="accent3"/>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42" name="圆角矩形 41"/>
          <p:cNvSpPr/>
          <p:nvPr/>
        </p:nvSpPr>
        <p:spPr>
          <a:xfrm>
            <a:off x="6516216" y="3501008"/>
            <a:ext cx="216024" cy="260335"/>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43" name="圆角矩形 42"/>
          <p:cNvSpPr/>
          <p:nvPr/>
        </p:nvSpPr>
        <p:spPr>
          <a:xfrm>
            <a:off x="6948264" y="3501008"/>
            <a:ext cx="216024" cy="260335"/>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44" name="圆角矩形 43"/>
          <p:cNvSpPr/>
          <p:nvPr/>
        </p:nvSpPr>
        <p:spPr>
          <a:xfrm>
            <a:off x="7164288" y="3789040"/>
            <a:ext cx="216024" cy="260335"/>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45" name="圆角矩形 44"/>
          <p:cNvSpPr/>
          <p:nvPr/>
        </p:nvSpPr>
        <p:spPr>
          <a:xfrm>
            <a:off x="6977876" y="4835436"/>
            <a:ext cx="402435" cy="404351"/>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46" name="圆角矩形 45"/>
          <p:cNvSpPr/>
          <p:nvPr/>
        </p:nvSpPr>
        <p:spPr>
          <a:xfrm>
            <a:off x="7409925" y="4841464"/>
            <a:ext cx="402435" cy="404351"/>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47" name="圆角矩形 46"/>
          <p:cNvSpPr/>
          <p:nvPr/>
        </p:nvSpPr>
        <p:spPr>
          <a:xfrm>
            <a:off x="7841973" y="4852777"/>
            <a:ext cx="402435" cy="404351"/>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48" name="圆角矩形 47"/>
          <p:cNvSpPr/>
          <p:nvPr/>
        </p:nvSpPr>
        <p:spPr>
          <a:xfrm>
            <a:off x="1289244" y="4725144"/>
            <a:ext cx="402435" cy="404351"/>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49" name="圆角矩形 48"/>
          <p:cNvSpPr/>
          <p:nvPr/>
        </p:nvSpPr>
        <p:spPr>
          <a:xfrm>
            <a:off x="1793301" y="4725145"/>
            <a:ext cx="402435" cy="404351"/>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50" name="圆角矩形 49"/>
          <p:cNvSpPr/>
          <p:nvPr/>
        </p:nvSpPr>
        <p:spPr>
          <a:xfrm>
            <a:off x="2297357" y="4725145"/>
            <a:ext cx="402435" cy="404351"/>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51" name="圆角矩形 50"/>
          <p:cNvSpPr/>
          <p:nvPr/>
        </p:nvSpPr>
        <p:spPr>
          <a:xfrm>
            <a:off x="1433260" y="4824848"/>
            <a:ext cx="402435" cy="404351"/>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52" name="圆角矩形 51"/>
          <p:cNvSpPr/>
          <p:nvPr/>
        </p:nvSpPr>
        <p:spPr>
          <a:xfrm>
            <a:off x="1937317" y="4824849"/>
            <a:ext cx="402435" cy="404351"/>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53" name="圆角矩形 52"/>
          <p:cNvSpPr/>
          <p:nvPr/>
        </p:nvSpPr>
        <p:spPr>
          <a:xfrm>
            <a:off x="2441373" y="4824849"/>
            <a:ext cx="402435" cy="404351"/>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54" name="圆角矩形 53"/>
          <p:cNvSpPr/>
          <p:nvPr/>
        </p:nvSpPr>
        <p:spPr>
          <a:xfrm>
            <a:off x="6948264" y="4797152"/>
            <a:ext cx="402435" cy="404351"/>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55" name="圆角矩形 54"/>
          <p:cNvSpPr/>
          <p:nvPr/>
        </p:nvSpPr>
        <p:spPr>
          <a:xfrm>
            <a:off x="7380313" y="4803180"/>
            <a:ext cx="402435" cy="404351"/>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56" name="圆角矩形 55"/>
          <p:cNvSpPr/>
          <p:nvPr/>
        </p:nvSpPr>
        <p:spPr>
          <a:xfrm>
            <a:off x="7812361" y="4814493"/>
            <a:ext cx="402435" cy="404351"/>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sp>
        <p:nvSpPr>
          <p:cNvPr id="4" name="幻灯片编号占位符 3"/>
          <p:cNvSpPr>
            <a:spLocks noGrp="1"/>
          </p:cNvSpPr>
          <p:nvPr>
            <p:ph type="sldNum" sz="quarter" idx="12"/>
          </p:nvPr>
        </p:nvSpPr>
        <p:spPr/>
        <p:txBody>
          <a:bodyPr/>
          <a:lstStyle/>
          <a:p>
            <a:fld id="{C5FEB7EA-EE1E-4E9A-ABA8-C683F994B8C3}" type="slidenum">
              <a:rPr lang="zh-CN" altLang="en-US" smtClean="0"/>
              <a:t>5</a:t>
            </a:fld>
            <a:endParaRPr lang="zh-CN" altLang="en-US"/>
          </a:p>
        </p:txBody>
      </p:sp>
    </p:spTree>
    <p:extLst>
      <p:ext uri="{BB962C8B-B14F-4D97-AF65-F5344CB8AC3E}">
        <p14:creationId xmlns:p14="http://schemas.microsoft.com/office/powerpoint/2010/main" val="368849810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57"/>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7"/>
                                        </p:tgtEl>
                                        <p:attrNameLst>
                                          <p:attrName>style.visibility</p:attrName>
                                        </p:attrNameLst>
                                      </p:cBhvr>
                                      <p:to>
                                        <p:strVal val="visible"/>
                                      </p:to>
                                    </p:set>
                                    <p:anim calcmode="lin" valueType="num">
                                      <p:cBhvr additive="base">
                                        <p:cTn id="30" dur="500" fill="hold"/>
                                        <p:tgtEl>
                                          <p:spTgt spid="27"/>
                                        </p:tgtEl>
                                        <p:attrNameLst>
                                          <p:attrName>ppt_x</p:attrName>
                                        </p:attrNameLst>
                                      </p:cBhvr>
                                      <p:tavLst>
                                        <p:tav tm="0">
                                          <p:val>
                                            <p:strVal val="#ppt_x"/>
                                          </p:val>
                                        </p:tav>
                                        <p:tav tm="100000">
                                          <p:val>
                                            <p:strVal val="#ppt_x"/>
                                          </p:val>
                                        </p:tav>
                                      </p:tavLst>
                                    </p:anim>
                                    <p:anim calcmode="lin" valueType="num">
                                      <p:cBhvr additive="base">
                                        <p:cTn id="31"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additive="base">
                                        <p:cTn id="36" dur="500" fill="hold"/>
                                        <p:tgtEl>
                                          <p:spTgt spid="29"/>
                                        </p:tgtEl>
                                        <p:attrNameLst>
                                          <p:attrName>ppt_x</p:attrName>
                                        </p:attrNameLst>
                                      </p:cBhvr>
                                      <p:tavLst>
                                        <p:tav tm="0">
                                          <p:val>
                                            <p:strVal val="#ppt_x"/>
                                          </p:val>
                                        </p:tav>
                                        <p:tav tm="100000">
                                          <p:val>
                                            <p:strVal val="#ppt_x"/>
                                          </p:val>
                                        </p:tav>
                                      </p:tavLst>
                                    </p:anim>
                                    <p:anim calcmode="lin" valueType="num">
                                      <p:cBhvr additive="base">
                                        <p:cTn id="37"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61"/>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6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63"/>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2" presetClass="entr" presetSubtype="1" fill="hold" grpId="0" nodeType="clickEffect">
                                  <p:stCondLst>
                                    <p:cond delay="0"/>
                                  </p:stCondLst>
                                  <p:childTnLst>
                                    <p:set>
                                      <p:cBhvr>
                                        <p:cTn id="49" dur="1" fill="hold">
                                          <p:stCondLst>
                                            <p:cond delay="0"/>
                                          </p:stCondLst>
                                        </p:cTn>
                                        <p:tgtEl>
                                          <p:spTgt spid="33"/>
                                        </p:tgtEl>
                                        <p:attrNameLst>
                                          <p:attrName>style.visibility</p:attrName>
                                        </p:attrNameLst>
                                      </p:cBhvr>
                                      <p:to>
                                        <p:strVal val="visible"/>
                                      </p:to>
                                    </p:set>
                                    <p:anim calcmode="lin" valueType="num">
                                      <p:cBhvr additive="base">
                                        <p:cTn id="50" dur="500" fill="hold"/>
                                        <p:tgtEl>
                                          <p:spTgt spid="33"/>
                                        </p:tgtEl>
                                        <p:attrNameLst>
                                          <p:attrName>ppt_x</p:attrName>
                                        </p:attrNameLst>
                                      </p:cBhvr>
                                      <p:tavLst>
                                        <p:tav tm="0">
                                          <p:val>
                                            <p:strVal val="#ppt_x"/>
                                          </p:val>
                                        </p:tav>
                                        <p:tav tm="100000">
                                          <p:val>
                                            <p:strVal val="#ppt_x"/>
                                          </p:val>
                                        </p:tav>
                                      </p:tavLst>
                                    </p:anim>
                                    <p:anim calcmode="lin" valueType="num">
                                      <p:cBhvr additive="base">
                                        <p:cTn id="51" dur="500" fill="hold"/>
                                        <p:tgtEl>
                                          <p:spTgt spid="33"/>
                                        </p:tgtEl>
                                        <p:attrNameLst>
                                          <p:attrName>ppt_y</p:attrName>
                                        </p:attrNameLst>
                                      </p:cBhvr>
                                      <p:tavLst>
                                        <p:tav tm="0">
                                          <p:val>
                                            <p:strVal val="0-#ppt_h/2"/>
                                          </p:val>
                                        </p:tav>
                                        <p:tav tm="100000">
                                          <p:val>
                                            <p:strVal val="#ppt_y"/>
                                          </p:val>
                                        </p:tav>
                                      </p:tavLst>
                                    </p:anim>
                                  </p:childTnLst>
                                </p:cTn>
                              </p:par>
                              <p:par>
                                <p:cTn id="52" presetID="2" presetClass="entr" presetSubtype="1"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 calcmode="lin" valueType="num">
                                      <p:cBhvr additive="base">
                                        <p:cTn id="54" dur="500" fill="hold"/>
                                        <p:tgtEl>
                                          <p:spTgt spid="34"/>
                                        </p:tgtEl>
                                        <p:attrNameLst>
                                          <p:attrName>ppt_x</p:attrName>
                                        </p:attrNameLst>
                                      </p:cBhvr>
                                      <p:tavLst>
                                        <p:tav tm="0">
                                          <p:val>
                                            <p:strVal val="#ppt_x"/>
                                          </p:val>
                                        </p:tav>
                                        <p:tav tm="100000">
                                          <p:val>
                                            <p:strVal val="#ppt_x"/>
                                          </p:val>
                                        </p:tav>
                                      </p:tavLst>
                                    </p:anim>
                                    <p:anim calcmode="lin" valueType="num">
                                      <p:cBhvr additive="base">
                                        <p:cTn id="55" dur="500" fill="hold"/>
                                        <p:tgtEl>
                                          <p:spTgt spid="34"/>
                                        </p:tgtEl>
                                        <p:attrNameLst>
                                          <p:attrName>ppt_y</p:attrName>
                                        </p:attrNameLst>
                                      </p:cBhvr>
                                      <p:tavLst>
                                        <p:tav tm="0">
                                          <p:val>
                                            <p:strVal val="0-#ppt_h/2"/>
                                          </p:val>
                                        </p:tav>
                                        <p:tav tm="100000">
                                          <p:val>
                                            <p:strVal val="#ppt_y"/>
                                          </p:val>
                                        </p:tav>
                                      </p:tavLst>
                                    </p:anim>
                                  </p:childTnLst>
                                </p:cTn>
                              </p:par>
                              <p:par>
                                <p:cTn id="56" presetID="2" presetClass="entr" presetSubtype="1" fill="hold" grpId="0" nodeType="withEffect">
                                  <p:stCondLst>
                                    <p:cond delay="0"/>
                                  </p:stCondLst>
                                  <p:childTnLst>
                                    <p:set>
                                      <p:cBhvr>
                                        <p:cTn id="57" dur="1" fill="hold">
                                          <p:stCondLst>
                                            <p:cond delay="0"/>
                                          </p:stCondLst>
                                        </p:cTn>
                                        <p:tgtEl>
                                          <p:spTgt spid="35"/>
                                        </p:tgtEl>
                                        <p:attrNameLst>
                                          <p:attrName>style.visibility</p:attrName>
                                        </p:attrNameLst>
                                      </p:cBhvr>
                                      <p:to>
                                        <p:strVal val="visible"/>
                                      </p:to>
                                    </p:set>
                                    <p:anim calcmode="lin" valueType="num">
                                      <p:cBhvr additive="base">
                                        <p:cTn id="58" dur="500" fill="hold"/>
                                        <p:tgtEl>
                                          <p:spTgt spid="35"/>
                                        </p:tgtEl>
                                        <p:attrNameLst>
                                          <p:attrName>ppt_x</p:attrName>
                                        </p:attrNameLst>
                                      </p:cBhvr>
                                      <p:tavLst>
                                        <p:tav tm="0">
                                          <p:val>
                                            <p:strVal val="#ppt_x"/>
                                          </p:val>
                                        </p:tav>
                                        <p:tav tm="100000">
                                          <p:val>
                                            <p:strVal val="#ppt_x"/>
                                          </p:val>
                                        </p:tav>
                                      </p:tavLst>
                                    </p:anim>
                                    <p:anim calcmode="lin" valueType="num">
                                      <p:cBhvr additive="base">
                                        <p:cTn id="59" dur="500" fill="hold"/>
                                        <p:tgtEl>
                                          <p:spTgt spid="35"/>
                                        </p:tgtEl>
                                        <p:attrNameLst>
                                          <p:attrName>ppt_y</p:attrName>
                                        </p:attrNameLst>
                                      </p:cBhvr>
                                      <p:tavLst>
                                        <p:tav tm="0">
                                          <p:val>
                                            <p:strVal val="0-#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0" presetClass="path" presetSubtype="0" accel="50000" decel="50000" fill="hold" grpId="1" nodeType="clickEffect">
                                  <p:stCondLst>
                                    <p:cond delay="0"/>
                                  </p:stCondLst>
                                  <p:childTnLst>
                                    <p:animMotion origin="layout" path="M 0 0 L 0.1181 0.15751 " pathEditMode="relative" ptsTypes="AA">
                                      <p:cBhvr>
                                        <p:cTn id="63" dur="2000" fill="hold"/>
                                        <p:tgtEl>
                                          <p:spTgt spid="33"/>
                                        </p:tgtEl>
                                        <p:attrNameLst>
                                          <p:attrName>ppt_x</p:attrName>
                                          <p:attrName>ppt_y</p:attrName>
                                        </p:attrNameLst>
                                      </p:cBhvr>
                                    </p:animMotion>
                                  </p:childTnLst>
                                </p:cTn>
                              </p:par>
                              <p:par>
                                <p:cTn id="64" presetID="0" presetClass="path" presetSubtype="0" accel="50000" decel="50000" fill="hold" grpId="1" nodeType="withEffect">
                                  <p:stCondLst>
                                    <p:cond delay="0"/>
                                  </p:stCondLst>
                                  <p:childTnLst>
                                    <p:animMotion origin="layout" path="M 0 0 L 0.1181 0.15751 " pathEditMode="relative" ptsTypes="AA">
                                      <p:cBhvr>
                                        <p:cTn id="65" dur="2000" fill="hold"/>
                                        <p:tgtEl>
                                          <p:spTgt spid="34"/>
                                        </p:tgtEl>
                                        <p:attrNameLst>
                                          <p:attrName>ppt_x</p:attrName>
                                          <p:attrName>ppt_y</p:attrName>
                                        </p:attrNameLst>
                                      </p:cBhvr>
                                    </p:animMotion>
                                  </p:childTnLst>
                                </p:cTn>
                              </p:par>
                              <p:par>
                                <p:cTn id="66" presetID="0" presetClass="path" presetSubtype="0" accel="50000" decel="50000" fill="hold" grpId="1" nodeType="withEffect">
                                  <p:stCondLst>
                                    <p:cond delay="0"/>
                                  </p:stCondLst>
                                  <p:childTnLst>
                                    <p:animMotion origin="layout" path="M 0 0 L 0.1181 0.15751 " pathEditMode="relative" ptsTypes="AA">
                                      <p:cBhvr>
                                        <p:cTn id="67" dur="2000" fill="hold"/>
                                        <p:tgtEl>
                                          <p:spTgt spid="35"/>
                                        </p:tgtEl>
                                        <p:attrNameLst>
                                          <p:attrName>ppt_x</p:attrName>
                                          <p:attrName>ppt_y</p:attrName>
                                        </p:attrNameLst>
                                      </p:cBhvr>
                                    </p:animMotion>
                                  </p:childTnLst>
                                </p:cTn>
                              </p:par>
                              <p:par>
                                <p:cTn id="68" presetID="1" presetClass="entr" presetSubtype="0" fill="hold" grpId="0" nodeType="withEffect">
                                  <p:stCondLst>
                                    <p:cond delay="0"/>
                                  </p:stCondLst>
                                  <p:childTnLst>
                                    <p:set>
                                      <p:cBhvr>
                                        <p:cTn id="69" dur="1" fill="hold">
                                          <p:stCondLst>
                                            <p:cond delay="0"/>
                                          </p:stCondLst>
                                        </p:cTn>
                                        <p:tgtEl>
                                          <p:spTgt spid="48"/>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49"/>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50"/>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51"/>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52"/>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53"/>
                                        </p:tgtEl>
                                        <p:attrNameLst>
                                          <p:attrName>style.visibility</p:attrName>
                                        </p:attrNameLst>
                                      </p:cBhvr>
                                      <p:to>
                                        <p:strVal val="visible"/>
                                      </p:to>
                                    </p:set>
                                  </p:childTnLst>
                                </p:cTn>
                              </p:par>
                            </p:childTnLst>
                          </p:cTn>
                        </p:par>
                        <p:par>
                          <p:cTn id="82" fill="hold">
                            <p:stCondLst>
                              <p:cond delay="0"/>
                            </p:stCondLst>
                            <p:childTnLst>
                              <p:par>
                                <p:cTn id="83" presetID="0" presetClass="path" presetSubtype="0" accel="50000" decel="50000" fill="hold" grpId="1" nodeType="afterEffect">
                                  <p:stCondLst>
                                    <p:cond delay="0"/>
                                  </p:stCondLst>
                                  <p:childTnLst>
                                    <p:animMotion origin="layout" path="M 0 0 L -0.06704 0.15775 " pathEditMode="relative" ptsTypes="AA">
                                      <p:cBhvr>
                                        <p:cTn id="84" dur="2000" fill="hold"/>
                                        <p:tgtEl>
                                          <p:spTgt spid="51"/>
                                        </p:tgtEl>
                                        <p:attrNameLst>
                                          <p:attrName>ppt_x</p:attrName>
                                          <p:attrName>ppt_y</p:attrName>
                                        </p:attrNameLst>
                                      </p:cBhvr>
                                    </p:animMotion>
                                  </p:childTnLst>
                                </p:cTn>
                              </p:par>
                              <p:par>
                                <p:cTn id="85" presetID="0" presetClass="path" presetSubtype="0" accel="50000" decel="50000" fill="hold" grpId="1" nodeType="withEffect">
                                  <p:stCondLst>
                                    <p:cond delay="0"/>
                                  </p:stCondLst>
                                  <p:childTnLst>
                                    <p:animMotion origin="layout" path="M 0 0 L -0.06704 0.15775 " pathEditMode="relative" ptsTypes="AA">
                                      <p:cBhvr>
                                        <p:cTn id="86" dur="2000" fill="hold"/>
                                        <p:tgtEl>
                                          <p:spTgt spid="52"/>
                                        </p:tgtEl>
                                        <p:attrNameLst>
                                          <p:attrName>ppt_x</p:attrName>
                                          <p:attrName>ppt_y</p:attrName>
                                        </p:attrNameLst>
                                      </p:cBhvr>
                                    </p:animMotion>
                                  </p:childTnLst>
                                </p:cTn>
                              </p:par>
                              <p:par>
                                <p:cTn id="87" presetID="0" presetClass="path" presetSubtype="0" accel="50000" decel="50000" fill="hold" grpId="1" nodeType="withEffect">
                                  <p:stCondLst>
                                    <p:cond delay="0"/>
                                  </p:stCondLst>
                                  <p:childTnLst>
                                    <p:animMotion origin="layout" path="M 0 0 L -0.06704 0.15775 " pathEditMode="relative" ptsTypes="AA">
                                      <p:cBhvr>
                                        <p:cTn id="88" dur="2000" fill="hold"/>
                                        <p:tgtEl>
                                          <p:spTgt spid="53"/>
                                        </p:tgtEl>
                                        <p:attrNameLst>
                                          <p:attrName>ppt_x</p:attrName>
                                          <p:attrName>ppt_y</p:attrName>
                                        </p:attrNameLst>
                                      </p:cBhvr>
                                    </p:animMotion>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40"/>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41"/>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2" presetClass="entr" presetSubtype="1" fill="hold" grpId="0" nodeType="clickEffect">
                                  <p:stCondLst>
                                    <p:cond delay="0"/>
                                  </p:stCondLst>
                                  <p:childTnLst>
                                    <p:set>
                                      <p:cBhvr>
                                        <p:cTn id="100" dur="1" fill="hold">
                                          <p:stCondLst>
                                            <p:cond delay="0"/>
                                          </p:stCondLst>
                                        </p:cTn>
                                        <p:tgtEl>
                                          <p:spTgt spid="42"/>
                                        </p:tgtEl>
                                        <p:attrNameLst>
                                          <p:attrName>style.visibility</p:attrName>
                                        </p:attrNameLst>
                                      </p:cBhvr>
                                      <p:to>
                                        <p:strVal val="visible"/>
                                      </p:to>
                                    </p:set>
                                    <p:anim calcmode="lin" valueType="num">
                                      <p:cBhvr additive="base">
                                        <p:cTn id="101" dur="500" fill="hold"/>
                                        <p:tgtEl>
                                          <p:spTgt spid="42"/>
                                        </p:tgtEl>
                                        <p:attrNameLst>
                                          <p:attrName>ppt_x</p:attrName>
                                        </p:attrNameLst>
                                      </p:cBhvr>
                                      <p:tavLst>
                                        <p:tav tm="0">
                                          <p:val>
                                            <p:strVal val="#ppt_x"/>
                                          </p:val>
                                        </p:tav>
                                        <p:tav tm="100000">
                                          <p:val>
                                            <p:strVal val="#ppt_x"/>
                                          </p:val>
                                        </p:tav>
                                      </p:tavLst>
                                    </p:anim>
                                    <p:anim calcmode="lin" valueType="num">
                                      <p:cBhvr additive="base">
                                        <p:cTn id="102" dur="500" fill="hold"/>
                                        <p:tgtEl>
                                          <p:spTgt spid="42"/>
                                        </p:tgtEl>
                                        <p:attrNameLst>
                                          <p:attrName>ppt_y</p:attrName>
                                        </p:attrNameLst>
                                      </p:cBhvr>
                                      <p:tavLst>
                                        <p:tav tm="0">
                                          <p:val>
                                            <p:strVal val="0-#ppt_h/2"/>
                                          </p:val>
                                        </p:tav>
                                        <p:tav tm="100000">
                                          <p:val>
                                            <p:strVal val="#ppt_y"/>
                                          </p:val>
                                        </p:tav>
                                      </p:tavLst>
                                    </p:anim>
                                  </p:childTnLst>
                                </p:cTn>
                              </p:par>
                              <p:par>
                                <p:cTn id="103" presetID="2" presetClass="entr" presetSubtype="1" fill="hold" grpId="0" nodeType="withEffect">
                                  <p:stCondLst>
                                    <p:cond delay="0"/>
                                  </p:stCondLst>
                                  <p:childTnLst>
                                    <p:set>
                                      <p:cBhvr>
                                        <p:cTn id="104" dur="1" fill="hold">
                                          <p:stCondLst>
                                            <p:cond delay="0"/>
                                          </p:stCondLst>
                                        </p:cTn>
                                        <p:tgtEl>
                                          <p:spTgt spid="43"/>
                                        </p:tgtEl>
                                        <p:attrNameLst>
                                          <p:attrName>style.visibility</p:attrName>
                                        </p:attrNameLst>
                                      </p:cBhvr>
                                      <p:to>
                                        <p:strVal val="visible"/>
                                      </p:to>
                                    </p:set>
                                    <p:anim calcmode="lin" valueType="num">
                                      <p:cBhvr additive="base">
                                        <p:cTn id="105" dur="500" fill="hold"/>
                                        <p:tgtEl>
                                          <p:spTgt spid="43"/>
                                        </p:tgtEl>
                                        <p:attrNameLst>
                                          <p:attrName>ppt_x</p:attrName>
                                        </p:attrNameLst>
                                      </p:cBhvr>
                                      <p:tavLst>
                                        <p:tav tm="0">
                                          <p:val>
                                            <p:strVal val="#ppt_x"/>
                                          </p:val>
                                        </p:tav>
                                        <p:tav tm="100000">
                                          <p:val>
                                            <p:strVal val="#ppt_x"/>
                                          </p:val>
                                        </p:tav>
                                      </p:tavLst>
                                    </p:anim>
                                    <p:anim calcmode="lin" valueType="num">
                                      <p:cBhvr additive="base">
                                        <p:cTn id="106" dur="500" fill="hold"/>
                                        <p:tgtEl>
                                          <p:spTgt spid="43"/>
                                        </p:tgtEl>
                                        <p:attrNameLst>
                                          <p:attrName>ppt_y</p:attrName>
                                        </p:attrNameLst>
                                      </p:cBhvr>
                                      <p:tavLst>
                                        <p:tav tm="0">
                                          <p:val>
                                            <p:strVal val="0-#ppt_h/2"/>
                                          </p:val>
                                        </p:tav>
                                        <p:tav tm="100000">
                                          <p:val>
                                            <p:strVal val="#ppt_y"/>
                                          </p:val>
                                        </p:tav>
                                      </p:tavLst>
                                    </p:anim>
                                  </p:childTnLst>
                                </p:cTn>
                              </p:par>
                              <p:par>
                                <p:cTn id="107" presetID="2" presetClass="entr" presetSubtype="1" fill="hold" grpId="0" nodeType="withEffect">
                                  <p:stCondLst>
                                    <p:cond delay="0"/>
                                  </p:stCondLst>
                                  <p:childTnLst>
                                    <p:set>
                                      <p:cBhvr>
                                        <p:cTn id="108" dur="1" fill="hold">
                                          <p:stCondLst>
                                            <p:cond delay="0"/>
                                          </p:stCondLst>
                                        </p:cTn>
                                        <p:tgtEl>
                                          <p:spTgt spid="44"/>
                                        </p:tgtEl>
                                        <p:attrNameLst>
                                          <p:attrName>style.visibility</p:attrName>
                                        </p:attrNameLst>
                                      </p:cBhvr>
                                      <p:to>
                                        <p:strVal val="visible"/>
                                      </p:to>
                                    </p:set>
                                    <p:anim calcmode="lin" valueType="num">
                                      <p:cBhvr additive="base">
                                        <p:cTn id="109" dur="500" fill="hold"/>
                                        <p:tgtEl>
                                          <p:spTgt spid="44"/>
                                        </p:tgtEl>
                                        <p:attrNameLst>
                                          <p:attrName>ppt_x</p:attrName>
                                        </p:attrNameLst>
                                      </p:cBhvr>
                                      <p:tavLst>
                                        <p:tav tm="0">
                                          <p:val>
                                            <p:strVal val="#ppt_x"/>
                                          </p:val>
                                        </p:tav>
                                        <p:tav tm="100000">
                                          <p:val>
                                            <p:strVal val="#ppt_x"/>
                                          </p:val>
                                        </p:tav>
                                      </p:tavLst>
                                    </p:anim>
                                    <p:anim calcmode="lin" valueType="num">
                                      <p:cBhvr additive="base">
                                        <p:cTn id="110" dur="500" fill="hold"/>
                                        <p:tgtEl>
                                          <p:spTgt spid="44"/>
                                        </p:tgtEl>
                                        <p:attrNameLst>
                                          <p:attrName>ppt_y</p:attrName>
                                        </p:attrNameLst>
                                      </p:cBhvr>
                                      <p:tavLst>
                                        <p:tav tm="0">
                                          <p:val>
                                            <p:strVal val="0-#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0" presetClass="path" presetSubtype="0" accel="50000" decel="50000" fill="hold" grpId="1" nodeType="clickEffect">
                                  <p:stCondLst>
                                    <p:cond delay="0"/>
                                  </p:stCondLst>
                                  <p:childTnLst>
                                    <p:animMotion origin="layout" path="M 0 0 C 0.00104 0.01968 0.00209 0.02965 0.00643 0.04748 C 0.00643 0.04795 0.00938 0.05976 0.00973 0.06022 C 0.01633 0.06902 0.0231 0.07922 0.02744 0.09057 C 0.0297 0.10539 0.03074 0.1186 0.03717 0.13134 C 0.04273 0.15473 0.0337 0.11906 0.04203 0.14431 C 0.04325 0.14825 0.04359 0.15311 0.04516 0.15728 C 0.0462 0.16006 0.04724 0.16284 0.04846 0.16585 C 0.05037 0.17628 0.05558 0.18346 0.05818 0.19388 C 0.05922 0.19805 0.06009 0.20245 0.06131 0.20685 C 0.06183 0.20894 0.06305 0.21334 0.06305 0.21334 " pathEditMode="relative" ptsTypes="ffffffffffA">
                                      <p:cBhvr>
                                        <p:cTn id="114" dur="1000" fill="hold"/>
                                        <p:tgtEl>
                                          <p:spTgt spid="42"/>
                                        </p:tgtEl>
                                        <p:attrNameLst>
                                          <p:attrName>ppt_x</p:attrName>
                                          <p:attrName>ppt_y</p:attrName>
                                        </p:attrNameLst>
                                      </p:cBhvr>
                                    </p:animMotion>
                                  </p:childTnLst>
                                </p:cTn>
                              </p:par>
                            </p:childTnLst>
                          </p:cTn>
                        </p:par>
                        <p:par>
                          <p:cTn id="115" fill="hold">
                            <p:stCondLst>
                              <p:cond delay="1000"/>
                            </p:stCondLst>
                            <p:childTnLst>
                              <p:par>
                                <p:cTn id="116" presetID="1" presetClass="entr" presetSubtype="0" fill="hold" grpId="0" nodeType="afterEffect">
                                  <p:stCondLst>
                                    <p:cond delay="0"/>
                                  </p:stCondLst>
                                  <p:childTnLst>
                                    <p:set>
                                      <p:cBhvr>
                                        <p:cTn id="117" dur="1" fill="hold">
                                          <p:stCondLst>
                                            <p:cond delay="0"/>
                                          </p:stCondLst>
                                        </p:cTn>
                                        <p:tgtEl>
                                          <p:spTgt spid="45"/>
                                        </p:tgtEl>
                                        <p:attrNameLst>
                                          <p:attrName>style.visibility</p:attrName>
                                        </p:attrNameLst>
                                      </p:cBhvr>
                                      <p:to>
                                        <p:strVal val="visible"/>
                                      </p:to>
                                    </p:set>
                                  </p:childTnLst>
                                </p:cTn>
                              </p:par>
                            </p:childTnLst>
                          </p:cTn>
                        </p:par>
                        <p:par>
                          <p:cTn id="118" fill="hold">
                            <p:stCondLst>
                              <p:cond delay="1000"/>
                            </p:stCondLst>
                            <p:childTnLst>
                              <p:par>
                                <p:cTn id="119" presetID="0" presetClass="path" presetSubtype="0" accel="50000" decel="50000" fill="hold" grpId="1" nodeType="afterEffect">
                                  <p:stCondLst>
                                    <p:cond delay="0"/>
                                  </p:stCondLst>
                                  <p:childTnLst>
                                    <p:animMotion origin="layout" path="M 0 0 C 0.00052 0.01784 0.00052 0.0359 0.00156 0.05397 C 0.00295 0.08246 0.01997 0.10123 0.029 0.12509 C 0.03317 0.13644 0.03647 0.14871 0.04203 0.1596 C 0.04498 0.17188 0.05193 0.1823 0.05644 0.19388 C 0.05835 0.19898 0.05818 0.20454 0.06131 0.20917 " pathEditMode="relative" ptsTypes="fffffA">
                                      <p:cBhvr>
                                        <p:cTn id="120" dur="500" fill="hold"/>
                                        <p:tgtEl>
                                          <p:spTgt spid="43"/>
                                        </p:tgtEl>
                                        <p:attrNameLst>
                                          <p:attrName>ppt_x</p:attrName>
                                          <p:attrName>ppt_y</p:attrName>
                                        </p:attrNameLst>
                                      </p:cBhvr>
                                    </p:animMotion>
                                  </p:childTnLst>
                                </p:cTn>
                              </p:par>
                            </p:childTnLst>
                          </p:cTn>
                        </p:par>
                        <p:par>
                          <p:cTn id="121" fill="hold">
                            <p:stCondLst>
                              <p:cond delay="1500"/>
                            </p:stCondLst>
                            <p:childTnLst>
                              <p:par>
                                <p:cTn id="122" presetID="1" presetClass="entr" presetSubtype="0" fill="hold" grpId="0" nodeType="afterEffect">
                                  <p:stCondLst>
                                    <p:cond delay="0"/>
                                  </p:stCondLst>
                                  <p:childTnLst>
                                    <p:set>
                                      <p:cBhvr>
                                        <p:cTn id="123" dur="1" fill="hold">
                                          <p:stCondLst>
                                            <p:cond delay="0"/>
                                          </p:stCondLst>
                                        </p:cTn>
                                        <p:tgtEl>
                                          <p:spTgt spid="46"/>
                                        </p:tgtEl>
                                        <p:attrNameLst>
                                          <p:attrName>style.visibility</p:attrName>
                                        </p:attrNameLst>
                                      </p:cBhvr>
                                      <p:to>
                                        <p:strVal val="visible"/>
                                      </p:to>
                                    </p:set>
                                  </p:childTnLst>
                                </p:cTn>
                              </p:par>
                            </p:childTnLst>
                          </p:cTn>
                        </p:par>
                        <p:par>
                          <p:cTn id="124" fill="hold">
                            <p:stCondLst>
                              <p:cond delay="1500"/>
                            </p:stCondLst>
                            <p:childTnLst>
                              <p:par>
                                <p:cTn id="125" presetID="0" presetClass="path" presetSubtype="0" accel="50000" decel="50000" fill="hold" grpId="1" nodeType="afterEffect">
                                  <p:stCondLst>
                                    <p:cond delay="0"/>
                                  </p:stCondLst>
                                  <p:childTnLst>
                                    <p:animMotion origin="layout" path="M 0 0 C 0.00052 0.01343 0 0.02733 0.00174 0.04077 C 0.00226 0.0447 0.00504 0.04795 0.0066 0.05165 C 0.0158 0.07389 0.03022 0.09173 0.04377 0.10979 C 0.05037 0.12809 0.04255 0.1091 0.05175 0.12485 C 0.05887 0.13713 0.06183 0.1501 0.07121 0.15937 C 0.07329 0.1684 0.07589 0.16794 0.08076 0.17442 " pathEditMode="relative" ptsTypes="ffffffA">
                                      <p:cBhvr>
                                        <p:cTn id="126" dur="500" fill="hold"/>
                                        <p:tgtEl>
                                          <p:spTgt spid="44"/>
                                        </p:tgtEl>
                                        <p:attrNameLst>
                                          <p:attrName>ppt_x</p:attrName>
                                          <p:attrName>ppt_y</p:attrName>
                                        </p:attrNameLst>
                                      </p:cBhvr>
                                    </p:animMotion>
                                  </p:childTnLst>
                                </p:cTn>
                              </p:par>
                            </p:childTnLst>
                          </p:cTn>
                        </p:par>
                        <p:par>
                          <p:cTn id="127" fill="hold">
                            <p:stCondLst>
                              <p:cond delay="2000"/>
                            </p:stCondLst>
                            <p:childTnLst>
                              <p:par>
                                <p:cTn id="128" presetID="1" presetClass="entr" presetSubtype="0" fill="hold" grpId="0" nodeType="afterEffect">
                                  <p:stCondLst>
                                    <p:cond delay="0"/>
                                  </p:stCondLst>
                                  <p:childTnLst>
                                    <p:set>
                                      <p:cBhvr>
                                        <p:cTn id="129" dur="1" fill="hold">
                                          <p:stCondLst>
                                            <p:cond delay="0"/>
                                          </p:stCondLst>
                                        </p:cTn>
                                        <p:tgtEl>
                                          <p:spTgt spid="47"/>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0" presetClass="path" presetSubtype="0" accel="50000" decel="50000" fill="hold" grpId="1" nodeType="clickEffect">
                                  <p:stCondLst>
                                    <p:cond delay="0"/>
                                  </p:stCondLst>
                                  <p:childTnLst>
                                    <p:animMotion origin="layout" path="M 0 0 C -0.02501 -0.11328 -0.05002 -0.22655 -0.07746 -0.22632 C -0.1049 -0.22609 -0.15006 -0.03591 -0.16464 0.00208 " pathEditMode="relative" ptsTypes="aaA">
                                      <p:cBhvr>
                                        <p:cTn id="133" dur="2000" fill="hold"/>
                                        <p:tgtEl>
                                          <p:spTgt spid="45"/>
                                        </p:tgtEl>
                                        <p:attrNameLst>
                                          <p:attrName>ppt_x</p:attrName>
                                          <p:attrName>ppt_y</p:attrName>
                                        </p:attrNameLst>
                                      </p:cBhvr>
                                    </p:animMotion>
                                  </p:childTnLst>
                                </p:cTn>
                              </p:par>
                              <p:par>
                                <p:cTn id="134" presetID="0" presetClass="path" presetSubtype="0" accel="50000" decel="50000" fill="hold" grpId="1" nodeType="withEffect">
                                  <p:stCondLst>
                                    <p:cond delay="0"/>
                                  </p:stCondLst>
                                  <p:childTnLst>
                                    <p:animMotion origin="layout" path="M 0 0 C -0.02501 -0.11328 -0.05002 -0.22655 -0.07746 -0.22632 C -0.1049 -0.22609 -0.15006 -0.03591 -0.16464 0.00208 " pathEditMode="relative" ptsTypes="aaA">
                                      <p:cBhvr>
                                        <p:cTn id="135" dur="2000" fill="hold"/>
                                        <p:tgtEl>
                                          <p:spTgt spid="46"/>
                                        </p:tgtEl>
                                        <p:attrNameLst>
                                          <p:attrName>ppt_x</p:attrName>
                                          <p:attrName>ppt_y</p:attrName>
                                        </p:attrNameLst>
                                      </p:cBhvr>
                                    </p:animMotion>
                                  </p:childTnLst>
                                </p:cTn>
                              </p:par>
                              <p:par>
                                <p:cTn id="136" presetID="0" presetClass="path" presetSubtype="0" accel="50000" decel="50000" fill="hold" grpId="1" nodeType="withEffect">
                                  <p:stCondLst>
                                    <p:cond delay="0"/>
                                  </p:stCondLst>
                                  <p:childTnLst>
                                    <p:animMotion origin="layout" path="M 0 0 C -0.02501 -0.11328 -0.05002 -0.22655 -0.07746 -0.22632 C -0.1049 -0.22609 -0.15006 -0.03591 -0.16464 0.00208 " pathEditMode="relative" ptsTypes="aaA">
                                      <p:cBhvr>
                                        <p:cTn id="137" dur="2000" fill="hold"/>
                                        <p:tgtEl>
                                          <p:spTgt spid="47"/>
                                        </p:tgtEl>
                                        <p:attrNameLst>
                                          <p:attrName>ppt_x</p:attrName>
                                          <p:attrName>ppt_y</p:attrName>
                                        </p:attrNameLst>
                                      </p:cBhvr>
                                    </p:animMotion>
                                  </p:childTnLst>
                                </p:cTn>
                              </p:par>
                              <p:par>
                                <p:cTn id="138" presetID="1" presetClass="entr" presetSubtype="0" fill="hold" grpId="0" nodeType="withEffect">
                                  <p:stCondLst>
                                    <p:cond delay="0"/>
                                  </p:stCondLst>
                                  <p:childTnLst>
                                    <p:set>
                                      <p:cBhvr>
                                        <p:cTn id="139" dur="1" fill="hold">
                                          <p:stCondLst>
                                            <p:cond delay="0"/>
                                          </p:stCondLst>
                                        </p:cTn>
                                        <p:tgtEl>
                                          <p:spTgt spid="54"/>
                                        </p:tgtEl>
                                        <p:attrNameLst>
                                          <p:attrName>style.visibility</p:attrName>
                                        </p:attrNameLst>
                                      </p:cBhvr>
                                      <p:to>
                                        <p:strVal val="visible"/>
                                      </p:to>
                                    </p:set>
                                  </p:childTnLst>
                                </p:cTn>
                              </p:par>
                              <p:par>
                                <p:cTn id="140" presetID="1" presetClass="entr" presetSubtype="0" fill="hold" grpId="0" nodeType="withEffect">
                                  <p:stCondLst>
                                    <p:cond delay="0"/>
                                  </p:stCondLst>
                                  <p:childTnLst>
                                    <p:set>
                                      <p:cBhvr>
                                        <p:cTn id="141" dur="1" fill="hold">
                                          <p:stCondLst>
                                            <p:cond delay="0"/>
                                          </p:stCondLst>
                                        </p:cTn>
                                        <p:tgtEl>
                                          <p:spTgt spid="55"/>
                                        </p:tgtEl>
                                        <p:attrNameLst>
                                          <p:attrName>style.visibility</p:attrName>
                                        </p:attrNameLst>
                                      </p:cBhvr>
                                      <p:to>
                                        <p:strVal val="visible"/>
                                      </p:to>
                                    </p:set>
                                  </p:childTnLst>
                                </p:cTn>
                              </p:par>
                              <p:par>
                                <p:cTn id="142" presetID="1" presetClass="entr" presetSubtype="0" fill="hold" grpId="0" nodeType="withEffect">
                                  <p:stCondLst>
                                    <p:cond delay="0"/>
                                  </p:stCondLst>
                                  <p:childTnLst>
                                    <p:set>
                                      <p:cBhvr>
                                        <p:cTn id="143"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2" grpId="0" animBg="1"/>
      <p:bldP spid="13" grpId="0" animBg="1"/>
      <p:bldP spid="61" grpId="0" animBg="1"/>
      <p:bldP spid="62" grpId="0" animBg="1"/>
      <p:bldP spid="63" grpId="0" animBg="1"/>
      <p:bldP spid="33" grpId="0" animBg="1"/>
      <p:bldP spid="33" grpId="1" animBg="1"/>
      <p:bldP spid="34" grpId="0" animBg="1"/>
      <p:bldP spid="34" grpId="1" animBg="1"/>
      <p:bldP spid="35" grpId="0" animBg="1"/>
      <p:bldP spid="35" grpId="1" animBg="1"/>
      <p:bldP spid="39" grpId="0" animBg="1"/>
      <p:bldP spid="40" grpId="0" animBg="1"/>
      <p:bldP spid="41" grpId="0" animBg="1"/>
      <p:bldP spid="42" grpId="0" animBg="1"/>
      <p:bldP spid="42" grpId="1" animBg="1"/>
      <p:bldP spid="43" grpId="0" animBg="1"/>
      <p:bldP spid="43" grpId="1" animBg="1"/>
      <p:bldP spid="44" grpId="0" animBg="1"/>
      <p:bldP spid="44" grpId="1" animBg="1"/>
      <p:bldP spid="45" grpId="0" animBg="1"/>
      <p:bldP spid="45" grpId="1" animBg="1"/>
      <p:bldP spid="46" grpId="0" animBg="1"/>
      <p:bldP spid="46" grpId="1" animBg="1"/>
      <p:bldP spid="47" grpId="0" animBg="1"/>
      <p:bldP spid="47" grpId="1" animBg="1"/>
      <p:bldP spid="48" grpId="0" animBg="1"/>
      <p:bldP spid="49" grpId="0" animBg="1"/>
      <p:bldP spid="50" grpId="0" animBg="1"/>
      <p:bldP spid="51" grpId="0" animBg="1"/>
      <p:bldP spid="51" grpId="1" animBg="1"/>
      <p:bldP spid="52" grpId="0" animBg="1"/>
      <p:bldP spid="52" grpId="1" animBg="1"/>
      <p:bldP spid="53" grpId="0" animBg="1"/>
      <p:bldP spid="53" grpId="1" animBg="1"/>
      <p:bldP spid="54" grpId="0" animBg="1"/>
      <p:bldP spid="55" grpId="0" animBg="1"/>
      <p:bldP spid="5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316869"/>
            <a:ext cx="9144000" cy="673731"/>
          </a:xfrm>
        </p:spPr>
        <p:txBody>
          <a:bodyPr/>
          <a:lstStyle/>
          <a:p>
            <a:r>
              <a:rPr kumimoji="1" lang="en-US" altLang="zh-CN" sz="3000" dirty="0"/>
              <a:t>Storage</a:t>
            </a:r>
            <a:r>
              <a:rPr kumimoji="1" lang="en-US" altLang="zh-CN" sz="3000" dirty="0" smtClean="0"/>
              <a:t> Consistency – Write-Ahead Logging(WAL)</a:t>
            </a:r>
            <a:endParaRPr kumimoji="1" lang="zh-CN" altLang="en-US" sz="3000" dirty="0"/>
          </a:p>
        </p:txBody>
      </p:sp>
      <p:sp>
        <p:nvSpPr>
          <p:cNvPr id="3" name="内容占位符 2"/>
          <p:cNvSpPr>
            <a:spLocks noGrp="1"/>
          </p:cNvSpPr>
          <p:nvPr>
            <p:ph idx="1"/>
          </p:nvPr>
        </p:nvSpPr>
        <p:spPr>
          <a:xfrm>
            <a:off x="755576" y="3789040"/>
            <a:ext cx="5256584" cy="2232248"/>
          </a:xfrm>
        </p:spPr>
        <p:txBody>
          <a:bodyPr>
            <a:normAutofit fontScale="92500" lnSpcReduction="20000"/>
          </a:bodyPr>
          <a:lstStyle/>
          <a:p>
            <a:r>
              <a:rPr kumimoji="1" lang="en-US" altLang="zh-CN" dirty="0" smtClean="0"/>
              <a:t>Step 1. Log Write</a:t>
            </a:r>
          </a:p>
          <a:p>
            <a:endParaRPr kumimoji="1" lang="en-US" altLang="zh-CN" sz="1400" dirty="0" smtClean="0"/>
          </a:p>
          <a:p>
            <a:r>
              <a:rPr kumimoji="1" lang="en-US" altLang="zh-CN" dirty="0" smtClean="0"/>
              <a:t>Step 2. Commit Record Write</a:t>
            </a:r>
          </a:p>
          <a:p>
            <a:endParaRPr kumimoji="1" lang="en-US" altLang="zh-CN" sz="1300" dirty="0" smtClean="0"/>
          </a:p>
          <a:p>
            <a:r>
              <a:rPr kumimoji="1" lang="en-US" altLang="zh-CN" dirty="0" smtClean="0">
                <a:solidFill>
                  <a:srgbClr val="A6A6A6"/>
                </a:solidFill>
              </a:rPr>
              <a:t>Step 3. In-place Write</a:t>
            </a:r>
          </a:p>
          <a:p>
            <a:endParaRPr kumimoji="1" lang="en-US" altLang="zh-CN" sz="1500" dirty="0">
              <a:solidFill>
                <a:srgbClr val="A6A6A6"/>
              </a:solidFill>
            </a:endParaRPr>
          </a:p>
          <a:p>
            <a:r>
              <a:rPr kumimoji="1" lang="en-US" altLang="zh-CN" dirty="0" smtClean="0">
                <a:solidFill>
                  <a:srgbClr val="A6A6A6"/>
                </a:solidFill>
              </a:rPr>
              <a:t>Step 4. Log Truncation</a:t>
            </a:r>
            <a:endParaRPr kumimoji="1" lang="zh-CN" altLang="en-US" dirty="0">
              <a:solidFill>
                <a:srgbClr val="A6A6A6"/>
              </a:solidFill>
            </a:endParaRPr>
          </a:p>
        </p:txBody>
      </p:sp>
      <p:sp>
        <p:nvSpPr>
          <p:cNvPr id="6" name="圆角矩形 5"/>
          <p:cNvSpPr/>
          <p:nvPr/>
        </p:nvSpPr>
        <p:spPr>
          <a:xfrm>
            <a:off x="2699792" y="1196752"/>
            <a:ext cx="462037" cy="440286"/>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solidFill>
                  <a:schemeClr val="accent1"/>
                </a:solidFill>
              </a:rPr>
              <a:t>C</a:t>
            </a:r>
            <a:endParaRPr lang="zh-CN" altLang="en-US" dirty="0">
              <a:solidFill>
                <a:schemeClr val="accent1"/>
              </a:solidFill>
            </a:endParaRPr>
          </a:p>
        </p:txBody>
      </p:sp>
      <p:sp>
        <p:nvSpPr>
          <p:cNvPr id="7" name="圆角矩形 6"/>
          <p:cNvSpPr/>
          <p:nvPr/>
        </p:nvSpPr>
        <p:spPr>
          <a:xfrm>
            <a:off x="2123728" y="1916832"/>
            <a:ext cx="462037" cy="440286"/>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solidFill>
                  <a:schemeClr val="accent1"/>
                </a:solidFill>
              </a:rPr>
              <a:t>E</a:t>
            </a:r>
            <a:endParaRPr lang="zh-CN" altLang="en-US" dirty="0">
              <a:solidFill>
                <a:schemeClr val="accent1"/>
              </a:solidFill>
            </a:endParaRPr>
          </a:p>
        </p:txBody>
      </p:sp>
      <p:sp>
        <p:nvSpPr>
          <p:cNvPr id="8" name="圆角矩形 7"/>
          <p:cNvSpPr/>
          <p:nvPr/>
        </p:nvSpPr>
        <p:spPr>
          <a:xfrm>
            <a:off x="3275856" y="1916832"/>
            <a:ext cx="462037" cy="440286"/>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solidFill>
                  <a:schemeClr val="accent1"/>
                </a:solidFill>
              </a:rPr>
              <a:t>F</a:t>
            </a:r>
            <a:endParaRPr lang="zh-CN" altLang="en-US" dirty="0">
              <a:solidFill>
                <a:schemeClr val="accent1"/>
              </a:solidFill>
            </a:endParaRPr>
          </a:p>
        </p:txBody>
      </p:sp>
      <p:sp>
        <p:nvSpPr>
          <p:cNvPr id="9" name="圆角矩形 8"/>
          <p:cNvSpPr/>
          <p:nvPr/>
        </p:nvSpPr>
        <p:spPr>
          <a:xfrm>
            <a:off x="2771800" y="2564904"/>
            <a:ext cx="462037" cy="440286"/>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solidFill>
                  <a:schemeClr val="accent1"/>
                </a:solidFill>
              </a:rPr>
              <a:t>I</a:t>
            </a:r>
            <a:endParaRPr lang="zh-CN" altLang="en-US" dirty="0">
              <a:solidFill>
                <a:schemeClr val="accent1"/>
              </a:solidFill>
            </a:endParaRPr>
          </a:p>
        </p:txBody>
      </p:sp>
      <p:sp>
        <p:nvSpPr>
          <p:cNvPr id="10" name="圆角矩形 9"/>
          <p:cNvSpPr/>
          <p:nvPr/>
        </p:nvSpPr>
        <p:spPr>
          <a:xfrm>
            <a:off x="3707904" y="2564904"/>
            <a:ext cx="462037" cy="440286"/>
          </a:xfrm>
          <a:prstGeom prst="roundRect">
            <a:avLst/>
          </a:prstGeom>
          <a:solidFill>
            <a:schemeClr val="accent3"/>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a:solidFill>
                  <a:schemeClr val="accent1"/>
                </a:solidFill>
              </a:rPr>
              <a:t>J</a:t>
            </a:r>
            <a:endParaRPr lang="zh-CN" altLang="en-US" dirty="0">
              <a:solidFill>
                <a:schemeClr val="accent1"/>
              </a:solidFill>
            </a:endParaRPr>
          </a:p>
        </p:txBody>
      </p:sp>
      <p:sp>
        <p:nvSpPr>
          <p:cNvPr id="11" name="圆角矩形 10"/>
          <p:cNvSpPr/>
          <p:nvPr/>
        </p:nvSpPr>
        <p:spPr>
          <a:xfrm>
            <a:off x="2411760" y="3212976"/>
            <a:ext cx="462037" cy="440286"/>
          </a:xfrm>
          <a:prstGeom prst="roundRect">
            <a:avLst/>
          </a:prstGeom>
          <a:solidFill>
            <a:schemeClr val="accent3"/>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solidFill>
                  <a:schemeClr val="accent1"/>
                </a:solidFill>
              </a:rPr>
              <a:t>M</a:t>
            </a:r>
            <a:endParaRPr lang="zh-CN" altLang="en-US" dirty="0">
              <a:solidFill>
                <a:schemeClr val="accent1"/>
              </a:solidFill>
            </a:endParaRPr>
          </a:p>
        </p:txBody>
      </p:sp>
      <p:sp>
        <p:nvSpPr>
          <p:cNvPr id="12" name="圆角矩形 11"/>
          <p:cNvSpPr/>
          <p:nvPr/>
        </p:nvSpPr>
        <p:spPr>
          <a:xfrm>
            <a:off x="2987824" y="3212976"/>
            <a:ext cx="462037" cy="440286"/>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solidFill>
                  <a:schemeClr val="accent1"/>
                </a:solidFill>
              </a:rPr>
              <a:t>N</a:t>
            </a:r>
            <a:endParaRPr lang="zh-CN" altLang="en-US" dirty="0">
              <a:solidFill>
                <a:schemeClr val="accent1"/>
              </a:solidFill>
            </a:endParaRPr>
          </a:p>
        </p:txBody>
      </p:sp>
      <p:sp>
        <p:nvSpPr>
          <p:cNvPr id="13" name="圆角矩形 12"/>
          <p:cNvSpPr/>
          <p:nvPr/>
        </p:nvSpPr>
        <p:spPr>
          <a:xfrm>
            <a:off x="3563888" y="3212976"/>
            <a:ext cx="462037" cy="440286"/>
          </a:xfrm>
          <a:prstGeom prst="roundRect">
            <a:avLst/>
          </a:prstGeom>
          <a:solidFill>
            <a:schemeClr val="accent3"/>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solidFill>
                  <a:schemeClr val="accent1"/>
                </a:solidFill>
              </a:rPr>
              <a:t>O</a:t>
            </a:r>
            <a:endParaRPr lang="zh-CN" altLang="en-US" dirty="0">
              <a:solidFill>
                <a:schemeClr val="accent1"/>
              </a:solidFill>
            </a:endParaRPr>
          </a:p>
        </p:txBody>
      </p:sp>
      <p:cxnSp>
        <p:nvCxnSpPr>
          <p:cNvPr id="21" name="直线箭头连接符 20"/>
          <p:cNvCxnSpPr>
            <a:stCxn id="6" idx="2"/>
            <a:endCxn id="7" idx="0"/>
          </p:cNvCxnSpPr>
          <p:nvPr/>
        </p:nvCxnSpPr>
        <p:spPr>
          <a:xfrm flipH="1">
            <a:off x="2354747" y="1637038"/>
            <a:ext cx="576064" cy="2797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直线箭头连接符 22"/>
          <p:cNvCxnSpPr>
            <a:stCxn id="6" idx="2"/>
            <a:endCxn id="8" idx="0"/>
          </p:cNvCxnSpPr>
          <p:nvPr/>
        </p:nvCxnSpPr>
        <p:spPr>
          <a:xfrm>
            <a:off x="2930811" y="1637038"/>
            <a:ext cx="576064" cy="2797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直线箭头连接符 24"/>
          <p:cNvCxnSpPr>
            <a:stCxn id="8" idx="2"/>
            <a:endCxn id="9" idx="0"/>
          </p:cNvCxnSpPr>
          <p:nvPr/>
        </p:nvCxnSpPr>
        <p:spPr>
          <a:xfrm flipH="1">
            <a:off x="3002819" y="2357118"/>
            <a:ext cx="504056" cy="2077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直线箭头连接符 26"/>
          <p:cNvCxnSpPr>
            <a:stCxn id="8" idx="2"/>
            <a:endCxn id="10" idx="0"/>
          </p:cNvCxnSpPr>
          <p:nvPr/>
        </p:nvCxnSpPr>
        <p:spPr>
          <a:xfrm>
            <a:off x="3506875" y="2357118"/>
            <a:ext cx="432048" cy="2077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直线箭头连接符 28"/>
          <p:cNvCxnSpPr>
            <a:stCxn id="9" idx="2"/>
            <a:endCxn id="11" idx="0"/>
          </p:cNvCxnSpPr>
          <p:nvPr/>
        </p:nvCxnSpPr>
        <p:spPr>
          <a:xfrm flipH="1">
            <a:off x="2642779" y="3005190"/>
            <a:ext cx="360040" cy="2077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直线箭头连接符 30"/>
          <p:cNvCxnSpPr>
            <a:stCxn id="9" idx="2"/>
            <a:endCxn id="12" idx="0"/>
          </p:cNvCxnSpPr>
          <p:nvPr/>
        </p:nvCxnSpPr>
        <p:spPr>
          <a:xfrm>
            <a:off x="3002819" y="3005190"/>
            <a:ext cx="216024" cy="2077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直线箭头连接符 32"/>
          <p:cNvCxnSpPr>
            <a:stCxn id="10" idx="2"/>
            <a:endCxn id="13" idx="0"/>
          </p:cNvCxnSpPr>
          <p:nvPr/>
        </p:nvCxnSpPr>
        <p:spPr>
          <a:xfrm flipH="1">
            <a:off x="3794907" y="3005190"/>
            <a:ext cx="144016" cy="2077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圆角矩形 33"/>
          <p:cNvSpPr/>
          <p:nvPr/>
        </p:nvSpPr>
        <p:spPr>
          <a:xfrm>
            <a:off x="4974059" y="2564904"/>
            <a:ext cx="462037" cy="440286"/>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solidFill>
                  <a:schemeClr val="accent1"/>
                </a:solidFill>
              </a:rPr>
              <a:t>M’</a:t>
            </a:r>
            <a:endParaRPr lang="zh-CN" altLang="en-US" dirty="0">
              <a:solidFill>
                <a:schemeClr val="accent1"/>
              </a:solidFill>
            </a:endParaRPr>
          </a:p>
        </p:txBody>
      </p:sp>
      <p:sp>
        <p:nvSpPr>
          <p:cNvPr id="35" name="圆角矩形 34"/>
          <p:cNvSpPr/>
          <p:nvPr/>
        </p:nvSpPr>
        <p:spPr>
          <a:xfrm>
            <a:off x="5436096" y="2564904"/>
            <a:ext cx="462037" cy="440286"/>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solidFill>
                  <a:schemeClr val="accent1"/>
                </a:solidFill>
              </a:rPr>
              <a:t>O’</a:t>
            </a:r>
            <a:endParaRPr lang="zh-CN" altLang="en-US" dirty="0">
              <a:solidFill>
                <a:schemeClr val="accent1"/>
              </a:solidFill>
            </a:endParaRPr>
          </a:p>
        </p:txBody>
      </p:sp>
      <p:sp>
        <p:nvSpPr>
          <p:cNvPr id="36" name="圆角矩形 35"/>
          <p:cNvSpPr/>
          <p:nvPr/>
        </p:nvSpPr>
        <p:spPr>
          <a:xfrm>
            <a:off x="5940152" y="2564904"/>
            <a:ext cx="462037" cy="440286"/>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solidFill>
                  <a:schemeClr val="accent1"/>
                </a:solidFill>
              </a:rPr>
              <a:t>P’</a:t>
            </a:r>
            <a:endParaRPr lang="zh-CN" altLang="en-US" dirty="0">
              <a:solidFill>
                <a:schemeClr val="accent1"/>
              </a:solidFill>
            </a:endParaRPr>
          </a:p>
        </p:txBody>
      </p:sp>
      <p:sp>
        <p:nvSpPr>
          <p:cNvPr id="37" name="圆角矩形 36"/>
          <p:cNvSpPr/>
          <p:nvPr/>
        </p:nvSpPr>
        <p:spPr>
          <a:xfrm>
            <a:off x="6414219" y="2564904"/>
            <a:ext cx="462037" cy="440286"/>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solidFill>
                  <a:schemeClr val="accent1"/>
                </a:solidFill>
              </a:rPr>
              <a:t>J’</a:t>
            </a:r>
            <a:endParaRPr lang="zh-CN" altLang="en-US" dirty="0">
              <a:solidFill>
                <a:schemeClr val="accent1"/>
              </a:solidFill>
            </a:endParaRPr>
          </a:p>
        </p:txBody>
      </p:sp>
      <p:sp>
        <p:nvSpPr>
          <p:cNvPr id="38" name="圆角矩形 37"/>
          <p:cNvSpPr/>
          <p:nvPr/>
        </p:nvSpPr>
        <p:spPr>
          <a:xfrm>
            <a:off x="6876256" y="2564904"/>
            <a:ext cx="462037" cy="440286"/>
          </a:xfrm>
          <a:prstGeom prst="roundRect">
            <a:avLst/>
          </a:prstGeom>
          <a:ln/>
        </p:spPr>
        <p:style>
          <a:lnRef idx="1">
            <a:schemeClr val="accent3"/>
          </a:lnRef>
          <a:fillRef idx="3">
            <a:schemeClr val="accent3"/>
          </a:fillRef>
          <a:effectRef idx="2">
            <a:schemeClr val="accent3"/>
          </a:effectRef>
          <a:fontRef idx="minor">
            <a:schemeClr val="lt1"/>
          </a:fontRef>
        </p:style>
        <p:txBody>
          <a:bodyPr/>
          <a:lstStyle/>
          <a:p>
            <a:pPr algn="ctr"/>
            <a:endParaRPr lang="zh-CN" altLang="en-US" dirty="0">
              <a:solidFill>
                <a:schemeClr val="accent1"/>
              </a:solidFill>
            </a:endParaRPr>
          </a:p>
        </p:txBody>
      </p:sp>
      <p:sp>
        <p:nvSpPr>
          <p:cNvPr id="39" name="圆角矩形 38"/>
          <p:cNvSpPr/>
          <p:nvPr/>
        </p:nvSpPr>
        <p:spPr>
          <a:xfrm>
            <a:off x="3707904" y="2564904"/>
            <a:ext cx="462037" cy="440286"/>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a:lstStyle/>
          <a:p>
            <a:pPr algn="ctr"/>
            <a:r>
              <a:rPr lang="en-US" altLang="zh-CN" dirty="0" smtClean="0">
                <a:solidFill>
                  <a:schemeClr val="accent1"/>
                </a:solidFill>
              </a:rPr>
              <a:t>J’</a:t>
            </a:r>
            <a:endParaRPr lang="zh-CN" altLang="en-US" dirty="0">
              <a:solidFill>
                <a:schemeClr val="accent1"/>
              </a:solidFill>
            </a:endParaRPr>
          </a:p>
        </p:txBody>
      </p:sp>
      <p:sp>
        <p:nvSpPr>
          <p:cNvPr id="40" name="圆角矩形 39"/>
          <p:cNvSpPr/>
          <p:nvPr/>
        </p:nvSpPr>
        <p:spPr>
          <a:xfrm>
            <a:off x="2411760" y="3212976"/>
            <a:ext cx="462037" cy="440286"/>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a:lstStyle/>
          <a:p>
            <a:pPr algn="ctr"/>
            <a:r>
              <a:rPr lang="en-US" altLang="zh-CN" dirty="0" smtClean="0">
                <a:solidFill>
                  <a:schemeClr val="accent1"/>
                </a:solidFill>
              </a:rPr>
              <a:t>M’</a:t>
            </a:r>
            <a:endParaRPr lang="zh-CN" altLang="en-US" dirty="0">
              <a:solidFill>
                <a:schemeClr val="accent1"/>
              </a:solidFill>
            </a:endParaRPr>
          </a:p>
        </p:txBody>
      </p:sp>
      <p:sp>
        <p:nvSpPr>
          <p:cNvPr id="41" name="圆角矩形 40"/>
          <p:cNvSpPr/>
          <p:nvPr/>
        </p:nvSpPr>
        <p:spPr>
          <a:xfrm>
            <a:off x="3563888" y="3212976"/>
            <a:ext cx="462037" cy="440286"/>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a:lstStyle/>
          <a:p>
            <a:pPr algn="ctr"/>
            <a:r>
              <a:rPr lang="en-US" altLang="zh-CN" dirty="0" smtClean="0">
                <a:solidFill>
                  <a:schemeClr val="accent1"/>
                </a:solidFill>
              </a:rPr>
              <a:t>O’</a:t>
            </a:r>
            <a:endParaRPr lang="zh-CN" altLang="en-US" dirty="0">
              <a:solidFill>
                <a:schemeClr val="accent1"/>
              </a:solidFill>
            </a:endParaRPr>
          </a:p>
        </p:txBody>
      </p:sp>
      <p:sp>
        <p:nvSpPr>
          <p:cNvPr id="45" name="圆角矩形 44"/>
          <p:cNvSpPr/>
          <p:nvPr/>
        </p:nvSpPr>
        <p:spPr>
          <a:xfrm>
            <a:off x="4139952" y="3212976"/>
            <a:ext cx="462037" cy="440286"/>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solidFill>
                  <a:schemeClr val="accent1"/>
                </a:solidFill>
              </a:rPr>
              <a:t>P’</a:t>
            </a:r>
            <a:endParaRPr lang="zh-CN" altLang="en-US" dirty="0">
              <a:solidFill>
                <a:schemeClr val="accent1"/>
              </a:solidFill>
            </a:endParaRPr>
          </a:p>
        </p:txBody>
      </p:sp>
      <p:cxnSp>
        <p:nvCxnSpPr>
          <p:cNvPr id="47" name="直线箭头连接符 46"/>
          <p:cNvCxnSpPr>
            <a:stCxn id="39" idx="2"/>
            <a:endCxn id="45" idx="0"/>
          </p:cNvCxnSpPr>
          <p:nvPr/>
        </p:nvCxnSpPr>
        <p:spPr>
          <a:xfrm>
            <a:off x="3938923" y="3005190"/>
            <a:ext cx="432048" cy="207786"/>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48" name="文本框 47"/>
          <p:cNvSpPr txBox="1"/>
          <p:nvPr/>
        </p:nvSpPr>
        <p:spPr>
          <a:xfrm>
            <a:off x="971600" y="6146140"/>
            <a:ext cx="7200800" cy="523220"/>
          </a:xfrm>
          <a:prstGeom prst="rect">
            <a:avLst/>
          </a:prstGeom>
          <a:noFill/>
        </p:spPr>
        <p:txBody>
          <a:bodyPr wrap="square" rtlCol="0">
            <a:spAutoFit/>
          </a:bodyPr>
          <a:lstStyle/>
          <a:p>
            <a:r>
              <a:rPr kumimoji="1" lang="en-US" altLang="zh-CN" sz="2800" dirty="0" smtClean="0">
                <a:solidFill>
                  <a:srgbClr val="C0504D"/>
                </a:solidFill>
              </a:rPr>
              <a:t>Ordering is required for storage consistency.</a:t>
            </a:r>
            <a:endParaRPr kumimoji="1" lang="zh-CN" altLang="en-US" sz="2800" dirty="0">
              <a:solidFill>
                <a:srgbClr val="C0504D"/>
              </a:solidFill>
            </a:endParaRPr>
          </a:p>
        </p:txBody>
      </p:sp>
      <p:sp>
        <p:nvSpPr>
          <p:cNvPr id="30" name="文本框 29"/>
          <p:cNvSpPr txBox="1"/>
          <p:nvPr/>
        </p:nvSpPr>
        <p:spPr>
          <a:xfrm>
            <a:off x="6084168" y="3861048"/>
            <a:ext cx="2808312" cy="461665"/>
          </a:xfrm>
          <a:prstGeom prst="rect">
            <a:avLst/>
          </a:prstGeom>
          <a:noFill/>
        </p:spPr>
        <p:txBody>
          <a:bodyPr wrap="square" rtlCol="0">
            <a:spAutoFit/>
          </a:bodyPr>
          <a:lstStyle/>
          <a:p>
            <a:r>
              <a:rPr kumimoji="1" lang="en-US" altLang="zh-CN" sz="2400" dirty="0" smtClean="0">
                <a:solidFill>
                  <a:schemeClr val="accent2"/>
                </a:solidFill>
              </a:rPr>
              <a:t>Intra-</a:t>
            </a:r>
            <a:r>
              <a:rPr kumimoji="1" lang="en-US" altLang="zh-CN" sz="2400" dirty="0" err="1" smtClean="0">
                <a:solidFill>
                  <a:schemeClr val="accent2"/>
                </a:solidFill>
              </a:rPr>
              <a:t>tx</a:t>
            </a:r>
            <a:r>
              <a:rPr kumimoji="1" lang="en-US" altLang="zh-CN" sz="2400" dirty="0" smtClean="0">
                <a:solidFill>
                  <a:schemeClr val="accent2"/>
                </a:solidFill>
              </a:rPr>
              <a:t> Ordering</a:t>
            </a:r>
            <a:endParaRPr kumimoji="1" lang="zh-CN" altLang="en-US" sz="2400" dirty="0">
              <a:solidFill>
                <a:schemeClr val="accent2"/>
              </a:solidFill>
            </a:endParaRPr>
          </a:p>
        </p:txBody>
      </p:sp>
      <p:sp>
        <p:nvSpPr>
          <p:cNvPr id="32" name="文本框 31"/>
          <p:cNvSpPr txBox="1"/>
          <p:nvPr/>
        </p:nvSpPr>
        <p:spPr>
          <a:xfrm>
            <a:off x="6012160" y="5229200"/>
            <a:ext cx="2808312" cy="461665"/>
          </a:xfrm>
          <a:prstGeom prst="rect">
            <a:avLst/>
          </a:prstGeom>
          <a:noFill/>
        </p:spPr>
        <p:txBody>
          <a:bodyPr wrap="square" rtlCol="0">
            <a:spAutoFit/>
          </a:bodyPr>
          <a:lstStyle/>
          <a:p>
            <a:r>
              <a:rPr kumimoji="1" lang="en-US" altLang="zh-CN" sz="2400" dirty="0" smtClean="0">
                <a:solidFill>
                  <a:schemeClr val="accent2"/>
                </a:solidFill>
              </a:rPr>
              <a:t>Inter-</a:t>
            </a:r>
            <a:r>
              <a:rPr kumimoji="1" lang="en-US" altLang="zh-CN" sz="2400" dirty="0" err="1" smtClean="0">
                <a:solidFill>
                  <a:schemeClr val="accent2"/>
                </a:solidFill>
              </a:rPr>
              <a:t>tx</a:t>
            </a:r>
            <a:r>
              <a:rPr kumimoji="1" lang="en-US" altLang="zh-CN" sz="2400" dirty="0" smtClean="0">
                <a:solidFill>
                  <a:schemeClr val="accent2"/>
                </a:solidFill>
              </a:rPr>
              <a:t> Ordering</a:t>
            </a:r>
            <a:endParaRPr kumimoji="1" lang="zh-CN" altLang="en-US" sz="2400" dirty="0">
              <a:solidFill>
                <a:schemeClr val="accent2"/>
              </a:solidFill>
            </a:endParaRPr>
          </a:p>
        </p:txBody>
      </p:sp>
      <p:sp>
        <p:nvSpPr>
          <p:cNvPr id="42" name="文本框 41"/>
          <p:cNvSpPr txBox="1"/>
          <p:nvPr/>
        </p:nvSpPr>
        <p:spPr>
          <a:xfrm>
            <a:off x="6156176" y="4561964"/>
            <a:ext cx="2376264" cy="461665"/>
          </a:xfrm>
          <a:prstGeom prst="rect">
            <a:avLst/>
          </a:prstGeom>
          <a:noFill/>
        </p:spPr>
        <p:txBody>
          <a:bodyPr wrap="square" rtlCol="0">
            <a:spAutoFit/>
          </a:bodyPr>
          <a:lstStyle/>
          <a:p>
            <a:r>
              <a:rPr kumimoji="1" lang="en-US" altLang="zh-CN" sz="2400" dirty="0" smtClean="0">
                <a:solidFill>
                  <a:srgbClr val="C0504D"/>
                </a:solidFill>
              </a:rPr>
              <a:t>Program </a:t>
            </a:r>
            <a:r>
              <a:rPr kumimoji="1" lang="en-US" altLang="zh-CN" sz="2400" dirty="0" err="1" smtClean="0">
                <a:solidFill>
                  <a:srgbClr val="C0504D"/>
                </a:solidFill>
              </a:rPr>
              <a:t>Ack</a:t>
            </a:r>
            <a:endParaRPr kumimoji="1" lang="zh-CN" altLang="en-US" sz="2400" dirty="0">
              <a:solidFill>
                <a:srgbClr val="C0504D"/>
              </a:solidFill>
            </a:endParaRPr>
          </a:p>
        </p:txBody>
      </p:sp>
      <p:cxnSp>
        <p:nvCxnSpPr>
          <p:cNvPr id="5" name="直线连接符 4"/>
          <p:cNvCxnSpPr>
            <a:stCxn id="3" idx="1"/>
            <a:endCxn id="3" idx="3"/>
          </p:cNvCxnSpPr>
          <p:nvPr/>
        </p:nvCxnSpPr>
        <p:spPr>
          <a:xfrm>
            <a:off x="755576" y="4905164"/>
            <a:ext cx="5256584"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7" name="直线箭头连接符 16"/>
          <p:cNvCxnSpPr/>
          <p:nvPr/>
        </p:nvCxnSpPr>
        <p:spPr>
          <a:xfrm flipH="1">
            <a:off x="3995936" y="4149080"/>
            <a:ext cx="2088232" cy="14401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9" name="直线箭头连接符 18"/>
          <p:cNvCxnSpPr>
            <a:stCxn id="32" idx="1"/>
          </p:cNvCxnSpPr>
          <p:nvPr/>
        </p:nvCxnSpPr>
        <p:spPr>
          <a:xfrm flipH="1" flipV="1">
            <a:off x="3995936" y="4941169"/>
            <a:ext cx="2016224" cy="51886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 name="幻灯片编号占位符 3"/>
          <p:cNvSpPr>
            <a:spLocks noGrp="1"/>
          </p:cNvSpPr>
          <p:nvPr>
            <p:ph type="sldNum" sz="quarter" idx="12"/>
          </p:nvPr>
        </p:nvSpPr>
        <p:spPr/>
        <p:txBody>
          <a:bodyPr/>
          <a:lstStyle/>
          <a:p>
            <a:fld id="{C5FEB7EA-EE1E-4E9A-ABA8-C683F994B8C3}" type="slidenum">
              <a:rPr lang="zh-CN" altLang="en-US" smtClean="0"/>
              <a:t>6</a:t>
            </a:fld>
            <a:endParaRPr lang="zh-CN" altLang="en-US"/>
          </a:p>
        </p:txBody>
      </p:sp>
    </p:spTree>
    <p:extLst>
      <p:ext uri="{BB962C8B-B14F-4D97-AF65-F5344CB8AC3E}">
        <p14:creationId xmlns:p14="http://schemas.microsoft.com/office/powerpoint/2010/main" val="378132321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1+#ppt_w/2"/>
                                          </p:val>
                                        </p:tav>
                                        <p:tav tm="100000">
                                          <p:val>
                                            <p:strVal val="#ppt_x"/>
                                          </p:val>
                                        </p:tav>
                                      </p:tavLst>
                                    </p:anim>
                                    <p:anim calcmode="lin" valueType="num">
                                      <p:cBhvr additive="base">
                                        <p:cTn id="12" dur="500" fill="hold"/>
                                        <p:tgtEl>
                                          <p:spTgt spid="34"/>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500" fill="hold"/>
                                        <p:tgtEl>
                                          <p:spTgt spid="35"/>
                                        </p:tgtEl>
                                        <p:attrNameLst>
                                          <p:attrName>ppt_x</p:attrName>
                                        </p:attrNameLst>
                                      </p:cBhvr>
                                      <p:tavLst>
                                        <p:tav tm="0">
                                          <p:val>
                                            <p:strVal val="1+#ppt_w/2"/>
                                          </p:val>
                                        </p:tav>
                                        <p:tav tm="100000">
                                          <p:val>
                                            <p:strVal val="#ppt_x"/>
                                          </p:val>
                                        </p:tav>
                                      </p:tavLst>
                                    </p:anim>
                                    <p:anim calcmode="lin" valueType="num">
                                      <p:cBhvr additive="base">
                                        <p:cTn id="16" dur="500" fill="hold"/>
                                        <p:tgtEl>
                                          <p:spTgt spid="3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additive="base">
                                        <p:cTn id="19" dur="500" fill="hold"/>
                                        <p:tgtEl>
                                          <p:spTgt spid="36"/>
                                        </p:tgtEl>
                                        <p:attrNameLst>
                                          <p:attrName>ppt_x</p:attrName>
                                        </p:attrNameLst>
                                      </p:cBhvr>
                                      <p:tavLst>
                                        <p:tav tm="0">
                                          <p:val>
                                            <p:strVal val="1+#ppt_w/2"/>
                                          </p:val>
                                        </p:tav>
                                        <p:tav tm="100000">
                                          <p:val>
                                            <p:strVal val="#ppt_x"/>
                                          </p:val>
                                        </p:tav>
                                      </p:tavLst>
                                    </p:anim>
                                    <p:anim calcmode="lin" valueType="num">
                                      <p:cBhvr additive="base">
                                        <p:cTn id="20" dur="500" fill="hold"/>
                                        <p:tgtEl>
                                          <p:spTgt spid="36"/>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anim calcmode="lin" valueType="num">
                                      <p:cBhvr additive="base">
                                        <p:cTn id="23" dur="500" fill="hold"/>
                                        <p:tgtEl>
                                          <p:spTgt spid="37"/>
                                        </p:tgtEl>
                                        <p:attrNameLst>
                                          <p:attrName>ppt_x</p:attrName>
                                        </p:attrNameLst>
                                      </p:cBhvr>
                                      <p:tavLst>
                                        <p:tav tm="0">
                                          <p:val>
                                            <p:strVal val="1+#ppt_w/2"/>
                                          </p:val>
                                        </p:tav>
                                        <p:tav tm="100000">
                                          <p:val>
                                            <p:strVal val="#ppt_x"/>
                                          </p:val>
                                        </p:tav>
                                      </p:tavLst>
                                    </p:anim>
                                    <p:anim calcmode="lin" valueType="num">
                                      <p:cBhvr additive="base">
                                        <p:cTn id="24"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38"/>
                                        </p:tgtEl>
                                        <p:attrNameLst>
                                          <p:attrName>style.visibility</p:attrName>
                                        </p:attrNameLst>
                                      </p:cBhvr>
                                      <p:to>
                                        <p:strVal val="visible"/>
                                      </p:to>
                                    </p:set>
                                    <p:anim calcmode="lin" valueType="num">
                                      <p:cBhvr additive="base">
                                        <p:cTn id="33" dur="500" fill="hold"/>
                                        <p:tgtEl>
                                          <p:spTgt spid="38"/>
                                        </p:tgtEl>
                                        <p:attrNameLst>
                                          <p:attrName>ppt_x</p:attrName>
                                        </p:attrNameLst>
                                      </p:cBhvr>
                                      <p:tavLst>
                                        <p:tav tm="0">
                                          <p:val>
                                            <p:strVal val="1+#ppt_w/2"/>
                                          </p:val>
                                        </p:tav>
                                        <p:tav tm="100000">
                                          <p:val>
                                            <p:strVal val="#ppt_x"/>
                                          </p:val>
                                        </p:tav>
                                      </p:tavLst>
                                    </p:anim>
                                    <p:anim calcmode="lin" valueType="num">
                                      <p:cBhvr additive="base">
                                        <p:cTn id="34"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7"/>
                                        </p:tgtEl>
                                        <p:attrNameLst>
                                          <p:attrName>style.visibility</p:attrName>
                                        </p:attrNameLst>
                                      </p:cBhvr>
                                      <p:to>
                                        <p:strVal val="visible"/>
                                      </p:to>
                                    </p:set>
                                    <p:anim calcmode="lin" valueType="num">
                                      <p:cBhvr additive="base">
                                        <p:cTn id="43" dur="500" fill="hold"/>
                                        <p:tgtEl>
                                          <p:spTgt spid="47"/>
                                        </p:tgtEl>
                                        <p:attrNameLst>
                                          <p:attrName>ppt_x</p:attrName>
                                        </p:attrNameLst>
                                      </p:cBhvr>
                                      <p:tavLst>
                                        <p:tav tm="0">
                                          <p:val>
                                            <p:strVal val="#ppt_x"/>
                                          </p:val>
                                        </p:tav>
                                        <p:tav tm="100000">
                                          <p:val>
                                            <p:strVal val="#ppt_x"/>
                                          </p:val>
                                        </p:tav>
                                      </p:tavLst>
                                    </p:anim>
                                    <p:anim calcmode="lin" valueType="num">
                                      <p:cBhvr additive="base">
                                        <p:cTn id="44" dur="500" fill="hold"/>
                                        <p:tgtEl>
                                          <p:spTgt spid="4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additive="base">
                                        <p:cTn id="47" dur="500" fill="hold"/>
                                        <p:tgtEl>
                                          <p:spTgt spid="39"/>
                                        </p:tgtEl>
                                        <p:attrNameLst>
                                          <p:attrName>ppt_x</p:attrName>
                                        </p:attrNameLst>
                                      </p:cBhvr>
                                      <p:tavLst>
                                        <p:tav tm="0">
                                          <p:val>
                                            <p:strVal val="#ppt_x"/>
                                          </p:val>
                                        </p:tav>
                                        <p:tav tm="100000">
                                          <p:val>
                                            <p:strVal val="#ppt_x"/>
                                          </p:val>
                                        </p:tav>
                                      </p:tavLst>
                                    </p:anim>
                                    <p:anim calcmode="lin" valueType="num">
                                      <p:cBhvr additive="base">
                                        <p:cTn id="48" dur="500" fill="hold"/>
                                        <p:tgtEl>
                                          <p:spTgt spid="39"/>
                                        </p:tgtEl>
                                        <p:attrNameLst>
                                          <p:attrName>ppt_y</p:attrName>
                                        </p:attrNameLst>
                                      </p:cBhvr>
                                      <p:tavLst>
                                        <p:tav tm="0">
                                          <p:val>
                                            <p:strVal val="1+#ppt_h/2"/>
                                          </p:val>
                                        </p:tav>
                                        <p:tav tm="100000">
                                          <p:val>
                                            <p:strVal val="#ppt_y"/>
                                          </p:val>
                                        </p:tav>
                                      </p:tavLst>
                                    </p:anim>
                                  </p:childTnLst>
                                </p:cTn>
                              </p:par>
                              <p:par>
                                <p:cTn id="49" presetID="2" presetClass="entr" presetSubtype="4" fill="hold" grpId="1" nodeType="withEffect">
                                  <p:stCondLst>
                                    <p:cond delay="0"/>
                                  </p:stCondLst>
                                  <p:childTnLst>
                                    <p:set>
                                      <p:cBhvr>
                                        <p:cTn id="50" dur="1" fill="hold">
                                          <p:stCondLst>
                                            <p:cond delay="0"/>
                                          </p:stCondLst>
                                        </p:cTn>
                                        <p:tgtEl>
                                          <p:spTgt spid="45"/>
                                        </p:tgtEl>
                                        <p:attrNameLst>
                                          <p:attrName>style.visibility</p:attrName>
                                        </p:attrNameLst>
                                      </p:cBhvr>
                                      <p:to>
                                        <p:strVal val="visible"/>
                                      </p:to>
                                    </p:set>
                                    <p:anim calcmode="lin" valueType="num">
                                      <p:cBhvr additive="base">
                                        <p:cTn id="51" dur="500" fill="hold"/>
                                        <p:tgtEl>
                                          <p:spTgt spid="45"/>
                                        </p:tgtEl>
                                        <p:attrNameLst>
                                          <p:attrName>ppt_x</p:attrName>
                                        </p:attrNameLst>
                                      </p:cBhvr>
                                      <p:tavLst>
                                        <p:tav tm="0">
                                          <p:val>
                                            <p:strVal val="#ppt_x"/>
                                          </p:val>
                                        </p:tav>
                                        <p:tav tm="100000">
                                          <p:val>
                                            <p:strVal val="#ppt_x"/>
                                          </p:val>
                                        </p:tav>
                                      </p:tavLst>
                                    </p:anim>
                                    <p:anim calcmode="lin" valueType="num">
                                      <p:cBhvr additive="base">
                                        <p:cTn id="52" dur="500" fill="hold"/>
                                        <p:tgtEl>
                                          <p:spTgt spid="4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41"/>
                                        </p:tgtEl>
                                        <p:attrNameLst>
                                          <p:attrName>style.visibility</p:attrName>
                                        </p:attrNameLst>
                                      </p:cBhvr>
                                      <p:to>
                                        <p:strVal val="visible"/>
                                      </p:to>
                                    </p:set>
                                    <p:anim calcmode="lin" valueType="num">
                                      <p:cBhvr additive="base">
                                        <p:cTn id="55" dur="500" fill="hold"/>
                                        <p:tgtEl>
                                          <p:spTgt spid="41"/>
                                        </p:tgtEl>
                                        <p:attrNameLst>
                                          <p:attrName>ppt_x</p:attrName>
                                        </p:attrNameLst>
                                      </p:cBhvr>
                                      <p:tavLst>
                                        <p:tav tm="0">
                                          <p:val>
                                            <p:strVal val="#ppt_x"/>
                                          </p:val>
                                        </p:tav>
                                        <p:tav tm="100000">
                                          <p:val>
                                            <p:strVal val="#ppt_x"/>
                                          </p:val>
                                        </p:tav>
                                      </p:tavLst>
                                    </p:anim>
                                    <p:anim calcmode="lin" valueType="num">
                                      <p:cBhvr additive="base">
                                        <p:cTn id="56" dur="500" fill="hold"/>
                                        <p:tgtEl>
                                          <p:spTgt spid="41"/>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additive="base">
                                        <p:cTn id="59" dur="500" fill="hold"/>
                                        <p:tgtEl>
                                          <p:spTgt spid="40"/>
                                        </p:tgtEl>
                                        <p:attrNameLst>
                                          <p:attrName>ppt_x</p:attrName>
                                        </p:attrNameLst>
                                      </p:cBhvr>
                                      <p:tavLst>
                                        <p:tav tm="0">
                                          <p:val>
                                            <p:strVal val="#ppt_x"/>
                                          </p:val>
                                        </p:tav>
                                        <p:tav tm="100000">
                                          <p:val>
                                            <p:strVal val="#ppt_x"/>
                                          </p:val>
                                        </p:tav>
                                      </p:tavLst>
                                    </p:anim>
                                    <p:anim calcmode="lin" valueType="num">
                                      <p:cBhvr additive="base">
                                        <p:cTn id="60"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1" nodeType="clickEffect">
                                  <p:stCondLst>
                                    <p:cond delay="0"/>
                                  </p:stCondLst>
                                  <p:childTnLst>
                                    <p:set>
                                      <p:cBhvr>
                                        <p:cTn id="68" dur="1" fill="hold">
                                          <p:stCondLst>
                                            <p:cond delay="0"/>
                                          </p:stCondLst>
                                        </p:cTn>
                                        <p:tgtEl>
                                          <p:spTgt spid="34"/>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35"/>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36"/>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37"/>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38"/>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2"/>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0"/>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animBg="1"/>
      <p:bldP spid="40" grpId="0" animBg="1"/>
      <p:bldP spid="41" grpId="0" animBg="1"/>
      <p:bldP spid="45" grpId="1" animBg="1"/>
      <p:bldP spid="48" grpId="0"/>
      <p:bldP spid="30" grpId="0"/>
      <p:bldP spid="32" grpId="0"/>
      <p:bldP spid="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sz="3200" dirty="0"/>
              <a:t>High</a:t>
            </a:r>
            <a:r>
              <a:rPr kumimoji="1" lang="en-US" altLang="zh-CN" sz="3200" dirty="0" smtClean="0"/>
              <a:t> Overhead for Ordering in PM</a:t>
            </a:r>
            <a:endParaRPr kumimoji="1" lang="zh-CN" altLang="en-US" sz="3200" dirty="0"/>
          </a:p>
        </p:txBody>
      </p:sp>
      <p:sp>
        <p:nvSpPr>
          <p:cNvPr id="3" name="内容占位符 2"/>
          <p:cNvSpPr>
            <a:spLocks noGrp="1"/>
          </p:cNvSpPr>
          <p:nvPr>
            <p:ph idx="1"/>
          </p:nvPr>
        </p:nvSpPr>
        <p:spPr>
          <a:xfrm>
            <a:off x="-65584" y="1052736"/>
            <a:ext cx="9318104" cy="1421904"/>
          </a:xfrm>
        </p:spPr>
        <p:txBody>
          <a:bodyPr>
            <a:normAutofit/>
          </a:bodyPr>
          <a:lstStyle/>
          <a:p>
            <a:r>
              <a:rPr kumimoji="1" lang="en-US" altLang="zh-CN" dirty="0" smtClean="0"/>
              <a:t>Persistence ordering</a:t>
            </a:r>
          </a:p>
          <a:p>
            <a:pPr lvl="1"/>
            <a:r>
              <a:rPr kumimoji="1" lang="en-US" altLang="zh-CN" dirty="0" smtClean="0"/>
              <a:t>Force writes from volatile CPU cache to Persistent Memory</a:t>
            </a:r>
          </a:p>
        </p:txBody>
      </p:sp>
      <p:sp>
        <p:nvSpPr>
          <p:cNvPr id="4" name="矩形 3"/>
          <p:cNvSpPr/>
          <p:nvPr/>
        </p:nvSpPr>
        <p:spPr>
          <a:xfrm>
            <a:off x="2081928" y="3398128"/>
            <a:ext cx="2963552" cy="822960"/>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t>Memory</a:t>
            </a:r>
          </a:p>
          <a:p>
            <a:pPr algn="ctr"/>
            <a:r>
              <a:rPr lang="en-US" altLang="zh-CN" dirty="0" smtClean="0"/>
              <a:t>(NVM)</a:t>
            </a:r>
            <a:endParaRPr lang="zh-CN" altLang="en-US" dirty="0"/>
          </a:p>
        </p:txBody>
      </p:sp>
      <p:cxnSp>
        <p:nvCxnSpPr>
          <p:cNvPr id="9" name="直线连接符 8"/>
          <p:cNvCxnSpPr/>
          <p:nvPr/>
        </p:nvCxnSpPr>
        <p:spPr>
          <a:xfrm>
            <a:off x="1921814" y="3284984"/>
            <a:ext cx="3312368" cy="11274"/>
          </a:xfrm>
          <a:prstGeom prst="line">
            <a:avLst/>
          </a:prstGeom>
          <a:ln/>
        </p:spPr>
        <p:style>
          <a:lnRef idx="2">
            <a:schemeClr val="accent1"/>
          </a:lnRef>
          <a:fillRef idx="0">
            <a:schemeClr val="accent1"/>
          </a:fillRef>
          <a:effectRef idx="1">
            <a:schemeClr val="accent1"/>
          </a:effectRef>
          <a:fontRef idx="minor">
            <a:schemeClr val="tx1"/>
          </a:fontRef>
        </p:style>
      </p:cxnSp>
      <p:sp>
        <p:nvSpPr>
          <p:cNvPr id="11" name="内容占位符 2"/>
          <p:cNvSpPr txBox="1">
            <a:spLocks/>
          </p:cNvSpPr>
          <p:nvPr/>
        </p:nvSpPr>
        <p:spPr>
          <a:xfrm>
            <a:off x="0" y="4365104"/>
            <a:ext cx="8964488" cy="2376264"/>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kumimoji="1" lang="en-US" altLang="zh-CN" dirty="0" smtClean="0"/>
              <a:t>High overhead for persistence ordering</a:t>
            </a:r>
          </a:p>
          <a:p>
            <a:pPr lvl="1"/>
            <a:r>
              <a:rPr kumimoji="1" lang="en-US" altLang="zh-CN" dirty="0" smtClean="0"/>
              <a:t>The boundary between volatility and persistence lies between the </a:t>
            </a:r>
            <a:r>
              <a:rPr kumimoji="1" lang="en-US" altLang="zh-CN" dirty="0" smtClean="0">
                <a:solidFill>
                  <a:srgbClr val="FF6600"/>
                </a:solidFill>
              </a:rPr>
              <a:t>H/W controlled cache </a:t>
            </a:r>
            <a:r>
              <a:rPr kumimoji="1" lang="en-US" altLang="zh-CN" dirty="0" smtClean="0"/>
              <a:t>and the persistent memory</a:t>
            </a:r>
          </a:p>
          <a:p>
            <a:pPr lvl="2"/>
            <a:r>
              <a:rPr kumimoji="1" lang="en-US" altLang="zh-CN" dirty="0" smtClean="0"/>
              <a:t>Costly software flushes (</a:t>
            </a:r>
            <a:r>
              <a:rPr kumimoji="1" lang="en-US" altLang="zh-CN" i="1" dirty="0" err="1" smtClean="0">
                <a:solidFill>
                  <a:srgbClr val="000090"/>
                </a:solidFill>
              </a:rPr>
              <a:t>clflush</a:t>
            </a:r>
            <a:r>
              <a:rPr kumimoji="1" lang="en-US" altLang="zh-CN" dirty="0" smtClean="0"/>
              <a:t>) and waits (</a:t>
            </a:r>
            <a:r>
              <a:rPr kumimoji="1" lang="en-US" altLang="zh-CN" i="1" dirty="0" smtClean="0">
                <a:solidFill>
                  <a:srgbClr val="000090"/>
                </a:solidFill>
              </a:rPr>
              <a:t>fence</a:t>
            </a:r>
            <a:r>
              <a:rPr kumimoji="1" lang="en-US" altLang="zh-CN" dirty="0" smtClean="0"/>
              <a:t>)</a:t>
            </a:r>
          </a:p>
          <a:p>
            <a:pPr lvl="1"/>
            <a:r>
              <a:rPr kumimoji="1" lang="en-US" altLang="zh-CN" dirty="0" smtClean="0"/>
              <a:t>Existing systems reorder writes </a:t>
            </a:r>
            <a:r>
              <a:rPr kumimoji="1" lang="en-US" altLang="zh-CN" dirty="0" smtClean="0">
                <a:solidFill>
                  <a:srgbClr val="FF6600"/>
                </a:solidFill>
              </a:rPr>
              <a:t>at multiple levels</a:t>
            </a:r>
            <a:r>
              <a:rPr kumimoji="1" lang="en-US" altLang="zh-CN" dirty="0" smtClean="0"/>
              <a:t>, especially in the CPU and cache hierarchy</a:t>
            </a:r>
          </a:p>
        </p:txBody>
      </p:sp>
      <p:sp>
        <p:nvSpPr>
          <p:cNvPr id="10" name="幻灯片编号占位符 9"/>
          <p:cNvSpPr>
            <a:spLocks noGrp="1"/>
          </p:cNvSpPr>
          <p:nvPr>
            <p:ph type="sldNum" sz="quarter" idx="12"/>
          </p:nvPr>
        </p:nvSpPr>
        <p:spPr/>
        <p:txBody>
          <a:bodyPr/>
          <a:lstStyle/>
          <a:p>
            <a:fld id="{C5FEB7EA-EE1E-4E9A-ABA8-C683F994B8C3}" type="slidenum">
              <a:rPr lang="zh-CN" altLang="en-US" smtClean="0"/>
              <a:t>7</a:t>
            </a:fld>
            <a:endParaRPr lang="zh-CN" altLang="en-US"/>
          </a:p>
        </p:txBody>
      </p:sp>
      <p:sp>
        <p:nvSpPr>
          <p:cNvPr id="13" name="圆角矩形 12"/>
          <p:cNvSpPr/>
          <p:nvPr/>
        </p:nvSpPr>
        <p:spPr>
          <a:xfrm>
            <a:off x="2513976" y="2780928"/>
            <a:ext cx="1982982" cy="396133"/>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sz="2000" dirty="0" smtClean="0">
                <a:solidFill>
                  <a:schemeClr val="accent1"/>
                </a:solidFill>
              </a:rPr>
              <a:t>LLC</a:t>
            </a:r>
            <a:endParaRPr lang="zh-CN" altLang="en-US" sz="2000" dirty="0">
              <a:solidFill>
                <a:schemeClr val="accent1"/>
              </a:solidFill>
            </a:endParaRPr>
          </a:p>
        </p:txBody>
      </p:sp>
      <p:sp>
        <p:nvSpPr>
          <p:cNvPr id="14" name="圆角矩形 13"/>
          <p:cNvSpPr/>
          <p:nvPr/>
        </p:nvSpPr>
        <p:spPr>
          <a:xfrm>
            <a:off x="2793698" y="2456981"/>
            <a:ext cx="1423538" cy="396133"/>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sz="2000" dirty="0" smtClean="0">
                <a:solidFill>
                  <a:schemeClr val="accent1"/>
                </a:solidFill>
              </a:rPr>
              <a:t>L2</a:t>
            </a:r>
            <a:endParaRPr lang="zh-CN" altLang="en-US" sz="2000" dirty="0">
              <a:solidFill>
                <a:schemeClr val="accent1"/>
              </a:solidFill>
            </a:endParaRPr>
          </a:p>
        </p:txBody>
      </p:sp>
      <p:sp>
        <p:nvSpPr>
          <p:cNvPr id="15" name="圆角矩形 14"/>
          <p:cNvSpPr/>
          <p:nvPr/>
        </p:nvSpPr>
        <p:spPr>
          <a:xfrm>
            <a:off x="3045726" y="2204864"/>
            <a:ext cx="919482" cy="324125"/>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lIns="0" tIns="0" rIns="0" bIns="0"/>
          <a:lstStyle/>
          <a:p>
            <a:pPr algn="ctr"/>
            <a:r>
              <a:rPr lang="en-US" altLang="zh-CN" sz="2000" dirty="0" smtClean="0">
                <a:solidFill>
                  <a:schemeClr val="accent1"/>
                </a:solidFill>
              </a:rPr>
              <a:t>L1</a:t>
            </a:r>
            <a:endParaRPr lang="zh-CN" altLang="en-US" sz="2000" dirty="0">
              <a:solidFill>
                <a:schemeClr val="accent1"/>
              </a:solidFill>
            </a:endParaRPr>
          </a:p>
        </p:txBody>
      </p:sp>
      <p:sp>
        <p:nvSpPr>
          <p:cNvPr id="16" name="文本框 15"/>
          <p:cNvSpPr txBox="1"/>
          <p:nvPr/>
        </p:nvSpPr>
        <p:spPr>
          <a:xfrm>
            <a:off x="5538312" y="2492896"/>
            <a:ext cx="1512168" cy="461665"/>
          </a:xfrm>
          <a:prstGeom prst="rect">
            <a:avLst/>
          </a:prstGeom>
          <a:noFill/>
        </p:spPr>
        <p:txBody>
          <a:bodyPr wrap="square" rtlCol="0">
            <a:spAutoFit/>
          </a:bodyPr>
          <a:lstStyle/>
          <a:p>
            <a:pPr algn="ctr"/>
            <a:r>
              <a:rPr kumimoji="1" lang="en-US" altLang="zh-CN" sz="2400" dirty="0" smtClean="0">
                <a:solidFill>
                  <a:schemeClr val="accent1"/>
                </a:solidFill>
              </a:rPr>
              <a:t>Volatile</a:t>
            </a:r>
            <a:endParaRPr kumimoji="1" lang="zh-CN" altLang="en-US" sz="2400" dirty="0">
              <a:solidFill>
                <a:schemeClr val="accent1"/>
              </a:solidFill>
            </a:endParaRPr>
          </a:p>
        </p:txBody>
      </p:sp>
      <p:sp>
        <p:nvSpPr>
          <p:cNvPr id="17" name="文本框 16"/>
          <p:cNvSpPr txBox="1"/>
          <p:nvPr/>
        </p:nvSpPr>
        <p:spPr>
          <a:xfrm>
            <a:off x="5430300" y="3399383"/>
            <a:ext cx="1728192" cy="461665"/>
          </a:xfrm>
          <a:prstGeom prst="rect">
            <a:avLst/>
          </a:prstGeom>
          <a:noFill/>
        </p:spPr>
        <p:txBody>
          <a:bodyPr wrap="square" rtlCol="0">
            <a:spAutoFit/>
          </a:bodyPr>
          <a:lstStyle/>
          <a:p>
            <a:r>
              <a:rPr kumimoji="1" lang="en-US" altLang="zh-CN" sz="2400" dirty="0" smtClean="0">
                <a:solidFill>
                  <a:schemeClr val="accent1"/>
                </a:solidFill>
              </a:rPr>
              <a:t>Persistent</a:t>
            </a:r>
            <a:endParaRPr kumimoji="1" lang="zh-CN" altLang="en-US" sz="2400" dirty="0">
              <a:solidFill>
                <a:schemeClr val="accent1"/>
              </a:solidFill>
            </a:endParaRPr>
          </a:p>
        </p:txBody>
      </p:sp>
      <p:cxnSp>
        <p:nvCxnSpPr>
          <p:cNvPr id="6" name="直线箭头连接符 5"/>
          <p:cNvCxnSpPr>
            <a:stCxn id="16" idx="2"/>
            <a:endCxn id="17" idx="0"/>
          </p:cNvCxnSpPr>
          <p:nvPr/>
        </p:nvCxnSpPr>
        <p:spPr>
          <a:xfrm>
            <a:off x="6294396" y="2954561"/>
            <a:ext cx="0" cy="444822"/>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0107242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 calcmode="lin" valueType="num">
                                      <p:cBhvr additive="base">
                                        <p:cTn id="18"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2" presetClass="entr" presetSubtype="4" fill="hold" nodeType="afterEffect">
                                  <p:stCondLst>
                                    <p:cond delay="0"/>
                                  </p:stCondLst>
                                  <p:childTnLst>
                                    <p:set>
                                      <p:cBhvr>
                                        <p:cTn id="22" dur="1" fill="hold">
                                          <p:stCondLst>
                                            <p:cond delay="0"/>
                                          </p:stCondLst>
                                        </p:cTn>
                                        <p:tgtEl>
                                          <p:spTgt spid="11">
                                            <p:txEl>
                                              <p:pRg st="1" end="1"/>
                                            </p:txEl>
                                          </p:spTgt>
                                        </p:tgtEl>
                                        <p:attrNameLst>
                                          <p:attrName>style.visibility</p:attrName>
                                        </p:attrNameLst>
                                      </p:cBhvr>
                                      <p:to>
                                        <p:strVal val="visible"/>
                                      </p:to>
                                    </p:set>
                                    <p:anim calcmode="lin" valueType="num">
                                      <p:cBhvr additive="base">
                                        <p:cTn id="2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anim calcmode="lin" valueType="num">
                                      <p:cBhvr additive="base">
                                        <p:cTn id="27"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2" presetClass="emph" presetSubtype="0" fill="hold" grpId="1" nodeType="clickEffect">
                                  <p:stCondLst>
                                    <p:cond delay="0"/>
                                  </p:stCondLst>
                                  <p:iterate type="lt">
                                    <p:tmPct val="0"/>
                                  </p:iterate>
                                  <p:childTnLst>
                                    <p:animRot by="120000">
                                      <p:cBhvr>
                                        <p:cTn id="32" dur="100" fill="hold">
                                          <p:stCondLst>
                                            <p:cond delay="0"/>
                                          </p:stCondLst>
                                        </p:cTn>
                                        <p:tgtEl>
                                          <p:spTgt spid="13"/>
                                        </p:tgtEl>
                                        <p:attrNameLst>
                                          <p:attrName>r</p:attrName>
                                        </p:attrNameLst>
                                      </p:cBhvr>
                                    </p:animRot>
                                    <p:animRot by="-240000">
                                      <p:cBhvr>
                                        <p:cTn id="33" dur="200" fill="hold">
                                          <p:stCondLst>
                                            <p:cond delay="200"/>
                                          </p:stCondLst>
                                        </p:cTn>
                                        <p:tgtEl>
                                          <p:spTgt spid="13"/>
                                        </p:tgtEl>
                                        <p:attrNameLst>
                                          <p:attrName>r</p:attrName>
                                        </p:attrNameLst>
                                      </p:cBhvr>
                                    </p:animRot>
                                    <p:animRot by="240000">
                                      <p:cBhvr>
                                        <p:cTn id="34" dur="200" fill="hold">
                                          <p:stCondLst>
                                            <p:cond delay="400"/>
                                          </p:stCondLst>
                                        </p:cTn>
                                        <p:tgtEl>
                                          <p:spTgt spid="13"/>
                                        </p:tgtEl>
                                        <p:attrNameLst>
                                          <p:attrName>r</p:attrName>
                                        </p:attrNameLst>
                                      </p:cBhvr>
                                    </p:animRot>
                                    <p:animRot by="-240000">
                                      <p:cBhvr>
                                        <p:cTn id="35" dur="200" fill="hold">
                                          <p:stCondLst>
                                            <p:cond delay="600"/>
                                          </p:stCondLst>
                                        </p:cTn>
                                        <p:tgtEl>
                                          <p:spTgt spid="13"/>
                                        </p:tgtEl>
                                        <p:attrNameLst>
                                          <p:attrName>r</p:attrName>
                                        </p:attrNameLst>
                                      </p:cBhvr>
                                    </p:animRot>
                                    <p:animRot by="120000">
                                      <p:cBhvr>
                                        <p:cTn id="36" dur="200" fill="hold">
                                          <p:stCondLst>
                                            <p:cond delay="800"/>
                                          </p:stCondLst>
                                        </p:cTn>
                                        <p:tgtEl>
                                          <p:spTgt spid="13"/>
                                        </p:tgtEl>
                                        <p:attrNameLst>
                                          <p:attrName>r</p:attrName>
                                        </p:attrNameLst>
                                      </p:cBhvr>
                                    </p:animRot>
                                  </p:childTnLst>
                                </p:cTn>
                              </p:par>
                              <p:par>
                                <p:cTn id="37" presetID="32" presetClass="emph" presetSubtype="0" fill="hold" grpId="1" nodeType="withEffect">
                                  <p:stCondLst>
                                    <p:cond delay="0"/>
                                  </p:stCondLst>
                                  <p:iterate type="lt">
                                    <p:tmPct val="0"/>
                                  </p:iterate>
                                  <p:childTnLst>
                                    <p:animRot by="120000">
                                      <p:cBhvr>
                                        <p:cTn id="38" dur="100" fill="hold">
                                          <p:stCondLst>
                                            <p:cond delay="0"/>
                                          </p:stCondLst>
                                        </p:cTn>
                                        <p:tgtEl>
                                          <p:spTgt spid="14"/>
                                        </p:tgtEl>
                                        <p:attrNameLst>
                                          <p:attrName>r</p:attrName>
                                        </p:attrNameLst>
                                      </p:cBhvr>
                                    </p:animRot>
                                    <p:animRot by="-240000">
                                      <p:cBhvr>
                                        <p:cTn id="39" dur="200" fill="hold">
                                          <p:stCondLst>
                                            <p:cond delay="200"/>
                                          </p:stCondLst>
                                        </p:cTn>
                                        <p:tgtEl>
                                          <p:spTgt spid="14"/>
                                        </p:tgtEl>
                                        <p:attrNameLst>
                                          <p:attrName>r</p:attrName>
                                        </p:attrNameLst>
                                      </p:cBhvr>
                                    </p:animRot>
                                    <p:animRot by="240000">
                                      <p:cBhvr>
                                        <p:cTn id="40" dur="200" fill="hold">
                                          <p:stCondLst>
                                            <p:cond delay="400"/>
                                          </p:stCondLst>
                                        </p:cTn>
                                        <p:tgtEl>
                                          <p:spTgt spid="14"/>
                                        </p:tgtEl>
                                        <p:attrNameLst>
                                          <p:attrName>r</p:attrName>
                                        </p:attrNameLst>
                                      </p:cBhvr>
                                    </p:animRot>
                                    <p:animRot by="-240000">
                                      <p:cBhvr>
                                        <p:cTn id="41" dur="200" fill="hold">
                                          <p:stCondLst>
                                            <p:cond delay="600"/>
                                          </p:stCondLst>
                                        </p:cTn>
                                        <p:tgtEl>
                                          <p:spTgt spid="14"/>
                                        </p:tgtEl>
                                        <p:attrNameLst>
                                          <p:attrName>r</p:attrName>
                                        </p:attrNameLst>
                                      </p:cBhvr>
                                    </p:animRot>
                                    <p:animRot by="120000">
                                      <p:cBhvr>
                                        <p:cTn id="42" dur="200" fill="hold">
                                          <p:stCondLst>
                                            <p:cond delay="800"/>
                                          </p:stCondLst>
                                        </p:cTn>
                                        <p:tgtEl>
                                          <p:spTgt spid="14"/>
                                        </p:tgtEl>
                                        <p:attrNameLst>
                                          <p:attrName>r</p:attrName>
                                        </p:attrNameLst>
                                      </p:cBhvr>
                                    </p:animRot>
                                  </p:childTnLst>
                                </p:cTn>
                              </p:par>
                              <p:par>
                                <p:cTn id="43" presetID="32" presetClass="emph" presetSubtype="0" fill="hold" grpId="1" nodeType="withEffect">
                                  <p:stCondLst>
                                    <p:cond delay="0"/>
                                  </p:stCondLst>
                                  <p:iterate type="lt">
                                    <p:tmPct val="0"/>
                                  </p:iterate>
                                  <p:childTnLst>
                                    <p:animRot by="120000">
                                      <p:cBhvr>
                                        <p:cTn id="44" dur="100" fill="hold">
                                          <p:stCondLst>
                                            <p:cond delay="0"/>
                                          </p:stCondLst>
                                        </p:cTn>
                                        <p:tgtEl>
                                          <p:spTgt spid="15"/>
                                        </p:tgtEl>
                                        <p:attrNameLst>
                                          <p:attrName>r</p:attrName>
                                        </p:attrNameLst>
                                      </p:cBhvr>
                                    </p:animRot>
                                    <p:animRot by="-240000">
                                      <p:cBhvr>
                                        <p:cTn id="45" dur="200" fill="hold">
                                          <p:stCondLst>
                                            <p:cond delay="200"/>
                                          </p:stCondLst>
                                        </p:cTn>
                                        <p:tgtEl>
                                          <p:spTgt spid="15"/>
                                        </p:tgtEl>
                                        <p:attrNameLst>
                                          <p:attrName>r</p:attrName>
                                        </p:attrNameLst>
                                      </p:cBhvr>
                                    </p:animRot>
                                    <p:animRot by="240000">
                                      <p:cBhvr>
                                        <p:cTn id="46" dur="200" fill="hold">
                                          <p:stCondLst>
                                            <p:cond delay="400"/>
                                          </p:stCondLst>
                                        </p:cTn>
                                        <p:tgtEl>
                                          <p:spTgt spid="15"/>
                                        </p:tgtEl>
                                        <p:attrNameLst>
                                          <p:attrName>r</p:attrName>
                                        </p:attrNameLst>
                                      </p:cBhvr>
                                    </p:animRot>
                                    <p:animRot by="-240000">
                                      <p:cBhvr>
                                        <p:cTn id="47" dur="200" fill="hold">
                                          <p:stCondLst>
                                            <p:cond delay="600"/>
                                          </p:stCondLst>
                                        </p:cTn>
                                        <p:tgtEl>
                                          <p:spTgt spid="15"/>
                                        </p:tgtEl>
                                        <p:attrNameLst>
                                          <p:attrName>r</p:attrName>
                                        </p:attrNameLst>
                                      </p:cBhvr>
                                    </p:animRot>
                                    <p:animRot by="120000">
                                      <p:cBhvr>
                                        <p:cTn id="48" dur="200" fill="hold">
                                          <p:stCondLst>
                                            <p:cond delay="800"/>
                                          </p:stCondLst>
                                        </p:cTn>
                                        <p:tgtEl>
                                          <p:spTgt spid="15"/>
                                        </p:tgtEl>
                                        <p:attrNameLst>
                                          <p:attrName>r</p:attrName>
                                        </p:attrNameLst>
                                      </p:cBhvr>
                                    </p:animRo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1">
                                            <p:txEl>
                                              <p:pRg st="3" end="3"/>
                                            </p:txEl>
                                          </p:spTgt>
                                        </p:tgtEl>
                                        <p:attrNameLst>
                                          <p:attrName>style.visibility</p:attrName>
                                        </p:attrNameLst>
                                      </p:cBhvr>
                                      <p:to>
                                        <p:strVal val="visible"/>
                                      </p:to>
                                    </p:set>
                                    <p:anim calcmode="lin" valueType="num">
                                      <p:cBhvr additive="base">
                                        <p:cTn id="53"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6" presetClass="emph" presetSubtype="0" fill="hold" grpId="0" nodeType="clickEffect">
                                  <p:stCondLst>
                                    <p:cond delay="0"/>
                                  </p:stCondLst>
                                  <p:iterate type="lt">
                                    <p:tmPct val="4000"/>
                                  </p:iterate>
                                  <p:childTnLst>
                                    <p:set>
                                      <p:cBhvr override="childStyle">
                                        <p:cTn id="58" dur="500" fill="hold"/>
                                        <p:tgtEl>
                                          <p:spTgt spid="15"/>
                                        </p:tgtEl>
                                        <p:attrNameLst>
                                          <p:attrName>style.color</p:attrName>
                                        </p:attrNameLst>
                                      </p:cBhvr>
                                      <p:to>
                                        <p:clrVal>
                                          <a:schemeClr val="accent2"/>
                                        </p:clrVal>
                                      </p:to>
                                    </p:set>
                                    <p:set>
                                      <p:cBhvr>
                                        <p:cTn id="59" dur="500" fill="hold"/>
                                        <p:tgtEl>
                                          <p:spTgt spid="15"/>
                                        </p:tgtEl>
                                        <p:attrNameLst>
                                          <p:attrName>fillcolor</p:attrName>
                                        </p:attrNameLst>
                                      </p:cBhvr>
                                      <p:to>
                                        <p:clrVal>
                                          <a:schemeClr val="accent2"/>
                                        </p:clrVal>
                                      </p:to>
                                    </p:set>
                                    <p:set>
                                      <p:cBhvr>
                                        <p:cTn id="60" dur="500" fill="hold"/>
                                        <p:tgtEl>
                                          <p:spTgt spid="15"/>
                                        </p:tgtEl>
                                        <p:attrNameLst>
                                          <p:attrName>fill.type</p:attrName>
                                        </p:attrNameLst>
                                      </p:cBhvr>
                                      <p:to>
                                        <p:strVal val="solid"/>
                                      </p:to>
                                    </p:set>
                                  </p:childTnLst>
                                </p:cTn>
                              </p:par>
                              <p:par>
                                <p:cTn id="61" presetID="16" presetClass="emph" presetSubtype="0" fill="hold" grpId="0" nodeType="withEffect">
                                  <p:stCondLst>
                                    <p:cond delay="0"/>
                                  </p:stCondLst>
                                  <p:iterate type="lt">
                                    <p:tmPct val="4000"/>
                                  </p:iterate>
                                  <p:childTnLst>
                                    <p:set>
                                      <p:cBhvr override="childStyle">
                                        <p:cTn id="62" dur="500" fill="hold"/>
                                        <p:tgtEl>
                                          <p:spTgt spid="14"/>
                                        </p:tgtEl>
                                        <p:attrNameLst>
                                          <p:attrName>style.color</p:attrName>
                                        </p:attrNameLst>
                                      </p:cBhvr>
                                      <p:to>
                                        <p:clrVal>
                                          <a:schemeClr val="accent2"/>
                                        </p:clrVal>
                                      </p:to>
                                    </p:set>
                                    <p:set>
                                      <p:cBhvr>
                                        <p:cTn id="63" dur="500" fill="hold"/>
                                        <p:tgtEl>
                                          <p:spTgt spid="14"/>
                                        </p:tgtEl>
                                        <p:attrNameLst>
                                          <p:attrName>fillcolor</p:attrName>
                                        </p:attrNameLst>
                                      </p:cBhvr>
                                      <p:to>
                                        <p:clrVal>
                                          <a:schemeClr val="accent2"/>
                                        </p:clrVal>
                                      </p:to>
                                    </p:set>
                                    <p:set>
                                      <p:cBhvr>
                                        <p:cTn id="64" dur="500" fill="hold"/>
                                        <p:tgtEl>
                                          <p:spTgt spid="14"/>
                                        </p:tgtEl>
                                        <p:attrNameLst>
                                          <p:attrName>fill.type</p:attrName>
                                        </p:attrNameLst>
                                      </p:cBhvr>
                                      <p:to>
                                        <p:strVal val="solid"/>
                                      </p:to>
                                    </p:set>
                                  </p:childTnLst>
                                </p:cTn>
                              </p:par>
                              <p:par>
                                <p:cTn id="65" presetID="16" presetClass="emph" presetSubtype="0" fill="hold" grpId="0" nodeType="withEffect">
                                  <p:stCondLst>
                                    <p:cond delay="0"/>
                                  </p:stCondLst>
                                  <p:iterate type="lt">
                                    <p:tmPct val="4000"/>
                                  </p:iterate>
                                  <p:childTnLst>
                                    <p:set>
                                      <p:cBhvr override="childStyle">
                                        <p:cTn id="66" dur="500" fill="hold"/>
                                        <p:tgtEl>
                                          <p:spTgt spid="13"/>
                                        </p:tgtEl>
                                        <p:attrNameLst>
                                          <p:attrName>style.color</p:attrName>
                                        </p:attrNameLst>
                                      </p:cBhvr>
                                      <p:to>
                                        <p:clrVal>
                                          <a:schemeClr val="accent2"/>
                                        </p:clrVal>
                                      </p:to>
                                    </p:set>
                                    <p:set>
                                      <p:cBhvr>
                                        <p:cTn id="67" dur="500" fill="hold"/>
                                        <p:tgtEl>
                                          <p:spTgt spid="13"/>
                                        </p:tgtEl>
                                        <p:attrNameLst>
                                          <p:attrName>fillcolor</p:attrName>
                                        </p:attrNameLst>
                                      </p:cBhvr>
                                      <p:to>
                                        <p:clrVal>
                                          <a:schemeClr val="accent2"/>
                                        </p:clrVal>
                                      </p:to>
                                    </p:set>
                                    <p:set>
                                      <p:cBhvr>
                                        <p:cTn id="68" dur="500" fill="hold"/>
                                        <p:tgtEl>
                                          <p:spTgt spid="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15" grpId="0" animBg="1"/>
      <p:bldP spid="15" grpId="1" animBg="1"/>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smtClean="0">
                <a:solidFill>
                  <a:schemeClr val="bg1">
                    <a:lumMod val="65000"/>
                  </a:schemeClr>
                </a:solidFill>
              </a:rPr>
              <a:t>Introduction and Background</a:t>
            </a:r>
          </a:p>
          <a:p>
            <a:r>
              <a:rPr lang="en-US" altLang="zh-CN" dirty="0" smtClean="0"/>
              <a:t>Existing Approaches</a:t>
            </a:r>
          </a:p>
          <a:p>
            <a:r>
              <a:rPr lang="en-US" altLang="zh-CN" dirty="0" smtClean="0">
                <a:solidFill>
                  <a:srgbClr val="A6A6A6"/>
                </a:solidFill>
              </a:rPr>
              <a:t>Our Approach: Loose-Ordering Consistency</a:t>
            </a:r>
          </a:p>
          <a:p>
            <a:pPr lvl="1"/>
            <a:r>
              <a:rPr lang="en-US" altLang="zh-CN" dirty="0" smtClean="0">
                <a:solidFill>
                  <a:srgbClr val="A6A6A6"/>
                </a:solidFill>
              </a:rPr>
              <a:t>Eager Commit</a:t>
            </a:r>
          </a:p>
          <a:p>
            <a:pPr lvl="1"/>
            <a:r>
              <a:rPr lang="en-US" altLang="zh-CN" dirty="0" smtClean="0">
                <a:solidFill>
                  <a:srgbClr val="A6A6A6"/>
                </a:solidFill>
              </a:rPr>
              <a:t>Speculative Persistence</a:t>
            </a:r>
          </a:p>
          <a:p>
            <a:r>
              <a:rPr lang="en-US" altLang="zh-CN" dirty="0" smtClean="0">
                <a:solidFill>
                  <a:srgbClr val="A6A6A6"/>
                </a:solidFill>
              </a:rPr>
              <a:t>Evaluation</a:t>
            </a:r>
          </a:p>
          <a:p>
            <a:r>
              <a:rPr lang="en-US" altLang="zh-CN" dirty="0" smtClean="0">
                <a:solidFill>
                  <a:srgbClr val="A6A6A6"/>
                </a:solidFill>
              </a:rPr>
              <a:t>Conclusion</a:t>
            </a:r>
            <a:endParaRPr lang="zh-CN" altLang="en-US" dirty="0">
              <a:solidFill>
                <a:srgbClr val="A6A6A6"/>
              </a:solidFill>
            </a:endParaRPr>
          </a:p>
        </p:txBody>
      </p:sp>
      <p:sp>
        <p:nvSpPr>
          <p:cNvPr id="4" name="幻灯片编号占位符 3"/>
          <p:cNvSpPr>
            <a:spLocks noGrp="1"/>
          </p:cNvSpPr>
          <p:nvPr>
            <p:ph type="sldNum" sz="quarter" idx="12"/>
          </p:nvPr>
        </p:nvSpPr>
        <p:spPr/>
        <p:txBody>
          <a:bodyPr/>
          <a:lstStyle/>
          <a:p>
            <a:fld id="{C5FEB7EA-EE1E-4E9A-ABA8-C683F994B8C3}" type="slidenum">
              <a:rPr lang="zh-CN" altLang="en-US" smtClean="0"/>
              <a:t>8</a:t>
            </a:fld>
            <a:endParaRPr lang="zh-CN" altLang="en-US"/>
          </a:p>
        </p:txBody>
      </p:sp>
    </p:spTree>
    <p:extLst>
      <p:ext uri="{BB962C8B-B14F-4D97-AF65-F5344CB8AC3E}">
        <p14:creationId xmlns:p14="http://schemas.microsoft.com/office/powerpoint/2010/main" val="14100328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 35"/>
          <p:cNvGrpSpPr/>
          <p:nvPr/>
        </p:nvGrpSpPr>
        <p:grpSpPr>
          <a:xfrm>
            <a:off x="5940152" y="4689051"/>
            <a:ext cx="1982982" cy="972197"/>
            <a:chOff x="5895989" y="3068960"/>
            <a:chExt cx="1982982" cy="972197"/>
          </a:xfrm>
        </p:grpSpPr>
        <p:sp>
          <p:nvSpPr>
            <p:cNvPr id="37" name="圆角矩形 36"/>
            <p:cNvSpPr/>
            <p:nvPr/>
          </p:nvSpPr>
          <p:spPr>
            <a:xfrm>
              <a:off x="5895989" y="3645024"/>
              <a:ext cx="1982982" cy="396133"/>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sz="2000" b="1" dirty="0" smtClean="0">
                  <a:solidFill>
                    <a:schemeClr val="accent1"/>
                  </a:solidFill>
                </a:rPr>
                <a:t>LLC</a:t>
              </a:r>
              <a:endParaRPr lang="zh-CN" altLang="en-US" sz="2000" b="1" dirty="0">
                <a:solidFill>
                  <a:schemeClr val="accent1"/>
                </a:solidFill>
              </a:endParaRPr>
            </a:p>
          </p:txBody>
        </p:sp>
        <p:sp>
          <p:nvSpPr>
            <p:cNvPr id="38" name="圆角矩形 37"/>
            <p:cNvSpPr/>
            <p:nvPr/>
          </p:nvSpPr>
          <p:spPr>
            <a:xfrm>
              <a:off x="6175711" y="3321077"/>
              <a:ext cx="1423538" cy="396133"/>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sz="2000" b="1" dirty="0" smtClean="0">
                  <a:solidFill>
                    <a:schemeClr val="accent1"/>
                  </a:solidFill>
                </a:rPr>
                <a:t>L2</a:t>
              </a:r>
              <a:endParaRPr lang="zh-CN" altLang="en-US" sz="2000" b="1" dirty="0">
                <a:solidFill>
                  <a:schemeClr val="accent1"/>
                </a:solidFill>
              </a:endParaRPr>
            </a:p>
          </p:txBody>
        </p:sp>
        <p:sp>
          <p:nvSpPr>
            <p:cNvPr id="39" name="圆角矩形 38"/>
            <p:cNvSpPr/>
            <p:nvPr/>
          </p:nvSpPr>
          <p:spPr>
            <a:xfrm>
              <a:off x="6427739" y="3068960"/>
              <a:ext cx="919482" cy="324125"/>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lIns="0" tIns="0" rIns="0" bIns="0"/>
            <a:lstStyle/>
            <a:p>
              <a:pPr algn="ctr"/>
              <a:r>
                <a:rPr lang="en-US" altLang="zh-CN" sz="2000" b="1" dirty="0" smtClean="0">
                  <a:solidFill>
                    <a:schemeClr val="accent1"/>
                  </a:solidFill>
                </a:rPr>
                <a:t>L1</a:t>
              </a:r>
              <a:endParaRPr lang="zh-CN" altLang="en-US" sz="2000" b="1" dirty="0">
                <a:solidFill>
                  <a:schemeClr val="accent1"/>
                </a:solidFill>
              </a:endParaRPr>
            </a:p>
          </p:txBody>
        </p:sp>
      </p:grpSp>
      <p:grpSp>
        <p:nvGrpSpPr>
          <p:cNvPr id="32" name="组 31"/>
          <p:cNvGrpSpPr/>
          <p:nvPr/>
        </p:nvGrpSpPr>
        <p:grpSpPr>
          <a:xfrm>
            <a:off x="1043608" y="4617043"/>
            <a:ext cx="1982982" cy="972197"/>
            <a:chOff x="5895989" y="3068960"/>
            <a:chExt cx="1982982" cy="972197"/>
          </a:xfrm>
        </p:grpSpPr>
        <p:sp>
          <p:nvSpPr>
            <p:cNvPr id="33" name="圆角矩形 32"/>
            <p:cNvSpPr/>
            <p:nvPr/>
          </p:nvSpPr>
          <p:spPr>
            <a:xfrm>
              <a:off x="5895989" y="3645024"/>
              <a:ext cx="1982982" cy="396133"/>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sz="2000" dirty="0" smtClean="0">
                  <a:solidFill>
                    <a:schemeClr val="accent1"/>
                  </a:solidFill>
                </a:rPr>
                <a:t>LLC</a:t>
              </a:r>
              <a:endParaRPr lang="zh-CN" altLang="en-US" sz="2000" dirty="0">
                <a:solidFill>
                  <a:schemeClr val="accent1"/>
                </a:solidFill>
              </a:endParaRPr>
            </a:p>
          </p:txBody>
        </p:sp>
        <p:sp>
          <p:nvSpPr>
            <p:cNvPr id="34" name="圆角矩形 33"/>
            <p:cNvSpPr/>
            <p:nvPr/>
          </p:nvSpPr>
          <p:spPr>
            <a:xfrm>
              <a:off x="6175711" y="3321077"/>
              <a:ext cx="1423538" cy="396133"/>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sz="2000" dirty="0" smtClean="0">
                  <a:solidFill>
                    <a:schemeClr val="accent1"/>
                  </a:solidFill>
                </a:rPr>
                <a:t>L2</a:t>
              </a:r>
              <a:endParaRPr lang="zh-CN" altLang="en-US" sz="2000" dirty="0">
                <a:solidFill>
                  <a:schemeClr val="accent1"/>
                </a:solidFill>
              </a:endParaRPr>
            </a:p>
          </p:txBody>
        </p:sp>
        <p:sp>
          <p:nvSpPr>
            <p:cNvPr id="35" name="圆角矩形 34"/>
            <p:cNvSpPr/>
            <p:nvPr/>
          </p:nvSpPr>
          <p:spPr>
            <a:xfrm>
              <a:off x="6427739" y="3068960"/>
              <a:ext cx="919482" cy="324125"/>
            </a:xfrm>
            <a:prstGeom prst="round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lIns="0" tIns="0" rIns="0" bIns="0"/>
            <a:lstStyle/>
            <a:p>
              <a:pPr algn="ctr"/>
              <a:r>
                <a:rPr lang="en-US" altLang="zh-CN" sz="2000" dirty="0" smtClean="0">
                  <a:solidFill>
                    <a:schemeClr val="accent1"/>
                  </a:solidFill>
                </a:rPr>
                <a:t>L1</a:t>
              </a:r>
              <a:endParaRPr lang="zh-CN" altLang="en-US" sz="2000" dirty="0">
                <a:solidFill>
                  <a:schemeClr val="accent1"/>
                </a:solidFill>
              </a:endParaRPr>
            </a:p>
          </p:txBody>
        </p:sp>
      </p:grpSp>
      <p:sp>
        <p:nvSpPr>
          <p:cNvPr id="2" name="标题 1"/>
          <p:cNvSpPr>
            <a:spLocks noGrp="1"/>
          </p:cNvSpPr>
          <p:nvPr>
            <p:ph type="title"/>
          </p:nvPr>
        </p:nvSpPr>
        <p:spPr/>
        <p:txBody>
          <a:bodyPr/>
          <a:lstStyle/>
          <a:p>
            <a:r>
              <a:rPr lang="en-US" altLang="zh-CN" sz="3200" dirty="0" smtClean="0"/>
              <a:t>Existing Approaches</a:t>
            </a:r>
            <a:endParaRPr lang="zh-CN" altLang="en-US" sz="3200" dirty="0"/>
          </a:p>
        </p:txBody>
      </p:sp>
      <p:sp>
        <p:nvSpPr>
          <p:cNvPr id="3" name="内容占位符 2"/>
          <p:cNvSpPr>
            <a:spLocks noGrp="1"/>
          </p:cNvSpPr>
          <p:nvPr>
            <p:ph idx="1"/>
          </p:nvPr>
        </p:nvSpPr>
        <p:spPr>
          <a:xfrm>
            <a:off x="0" y="2708920"/>
            <a:ext cx="9144000" cy="1728192"/>
          </a:xfrm>
        </p:spPr>
        <p:txBody>
          <a:bodyPr>
            <a:normAutofit lnSpcReduction="10000"/>
          </a:bodyPr>
          <a:lstStyle/>
          <a:p>
            <a:r>
              <a:rPr lang="en-US" altLang="zh-CN" dirty="0" smtClean="0"/>
              <a:t>Allowing asynchronous commit of transactions</a:t>
            </a:r>
          </a:p>
          <a:p>
            <a:pPr lvl="1"/>
            <a:r>
              <a:rPr lang="en-US" altLang="zh-CN" dirty="0" smtClean="0"/>
              <a:t>Allow the execution of a later transaction without waiting for the persistence of previous transactions</a:t>
            </a:r>
          </a:p>
          <a:p>
            <a:pPr lvl="1"/>
            <a:r>
              <a:rPr lang="en-US" altLang="zh-CN" dirty="0" smtClean="0">
                <a:solidFill>
                  <a:srgbClr val="C0504D"/>
                </a:solidFill>
              </a:rPr>
              <a:t>Allow execution reordering, but no persistence reordering</a:t>
            </a:r>
          </a:p>
        </p:txBody>
      </p:sp>
      <p:sp>
        <p:nvSpPr>
          <p:cNvPr id="4" name="矩形 3"/>
          <p:cNvSpPr/>
          <p:nvPr/>
        </p:nvSpPr>
        <p:spPr>
          <a:xfrm>
            <a:off x="5436096" y="5846400"/>
            <a:ext cx="2963552" cy="822960"/>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t>Memory</a:t>
            </a:r>
          </a:p>
          <a:p>
            <a:pPr algn="ctr"/>
            <a:r>
              <a:rPr lang="en-US" altLang="zh-CN" dirty="0" smtClean="0"/>
              <a:t>(NVM)</a:t>
            </a:r>
            <a:endParaRPr lang="zh-CN" altLang="en-US" dirty="0"/>
          </a:p>
        </p:txBody>
      </p:sp>
      <p:cxnSp>
        <p:nvCxnSpPr>
          <p:cNvPr id="9" name="直线连接符 8"/>
          <p:cNvCxnSpPr/>
          <p:nvPr/>
        </p:nvCxnSpPr>
        <p:spPr>
          <a:xfrm>
            <a:off x="5364088" y="5733256"/>
            <a:ext cx="3096344" cy="11274"/>
          </a:xfrm>
          <a:prstGeom prst="line">
            <a:avLst/>
          </a:prstGeom>
          <a:ln/>
        </p:spPr>
        <p:style>
          <a:lnRef idx="2">
            <a:schemeClr val="accent1"/>
          </a:lnRef>
          <a:fillRef idx="0">
            <a:schemeClr val="accent1"/>
          </a:fillRef>
          <a:effectRef idx="1">
            <a:schemeClr val="accent1"/>
          </a:effectRef>
          <a:fontRef idx="minor">
            <a:schemeClr val="tx1"/>
          </a:fontRef>
        </p:style>
      </p:cxnSp>
      <p:sp>
        <p:nvSpPr>
          <p:cNvPr id="10" name="矩形 9"/>
          <p:cNvSpPr/>
          <p:nvPr/>
        </p:nvSpPr>
        <p:spPr>
          <a:xfrm>
            <a:off x="539552" y="5846400"/>
            <a:ext cx="2963552" cy="822960"/>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a:r>
              <a:rPr lang="en-US" altLang="zh-CN" dirty="0" smtClean="0"/>
              <a:t>Memory</a:t>
            </a:r>
          </a:p>
          <a:p>
            <a:pPr algn="ctr"/>
            <a:r>
              <a:rPr lang="en-US" altLang="zh-CN" dirty="0" smtClean="0"/>
              <a:t>(NVM)</a:t>
            </a:r>
            <a:endParaRPr lang="zh-CN" altLang="en-US" dirty="0"/>
          </a:p>
        </p:txBody>
      </p:sp>
      <p:cxnSp>
        <p:nvCxnSpPr>
          <p:cNvPr id="15" name="直线连接符 14"/>
          <p:cNvCxnSpPr/>
          <p:nvPr/>
        </p:nvCxnSpPr>
        <p:spPr>
          <a:xfrm>
            <a:off x="411634" y="5733256"/>
            <a:ext cx="3152254" cy="11274"/>
          </a:xfrm>
          <a:prstGeom prst="line">
            <a:avLst/>
          </a:prstGeom>
          <a:ln/>
        </p:spPr>
        <p:style>
          <a:lnRef idx="2">
            <a:schemeClr val="accent1"/>
          </a:lnRef>
          <a:fillRef idx="0">
            <a:schemeClr val="accent1"/>
          </a:fillRef>
          <a:effectRef idx="1">
            <a:schemeClr val="accent1"/>
          </a:effectRef>
          <a:fontRef idx="minor">
            <a:schemeClr val="tx1"/>
          </a:fontRef>
        </p:style>
      </p:cxnSp>
      <p:sp>
        <p:nvSpPr>
          <p:cNvPr id="16" name="内容占位符 2"/>
          <p:cNvSpPr txBox="1">
            <a:spLocks/>
          </p:cNvSpPr>
          <p:nvPr/>
        </p:nvSpPr>
        <p:spPr>
          <a:xfrm>
            <a:off x="72008" y="980728"/>
            <a:ext cx="8964488" cy="172819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dirty="0" smtClean="0"/>
              <a:t>Making the CPU cache non-volatile</a:t>
            </a:r>
          </a:p>
          <a:p>
            <a:pPr lvl="1"/>
            <a:r>
              <a:rPr lang="en-US" altLang="zh-CN" dirty="0" smtClean="0"/>
              <a:t>Reduce the time gap between volatility and persistence by employing a non-volatile cache</a:t>
            </a:r>
          </a:p>
          <a:p>
            <a:pPr lvl="1"/>
            <a:r>
              <a:rPr lang="en-US" altLang="zh-CN" dirty="0" smtClean="0">
                <a:solidFill>
                  <a:srgbClr val="C0504D"/>
                </a:solidFill>
              </a:rPr>
              <a:t>Is complementary to our LOC approach</a:t>
            </a:r>
            <a:endParaRPr lang="zh-CN" altLang="en-US" dirty="0">
              <a:solidFill>
                <a:srgbClr val="C0504D"/>
              </a:solidFill>
            </a:endParaRPr>
          </a:p>
        </p:txBody>
      </p:sp>
      <p:sp>
        <p:nvSpPr>
          <p:cNvPr id="17" name="罐形 16"/>
          <p:cNvSpPr/>
          <p:nvPr/>
        </p:nvSpPr>
        <p:spPr>
          <a:xfrm rot="5400000">
            <a:off x="6807113" y="3930191"/>
            <a:ext cx="268272" cy="1138098"/>
          </a:xfrm>
          <a:prstGeom prst="can">
            <a:avLst/>
          </a:prstGeom>
          <a:solidFill>
            <a:schemeClr val="bg1"/>
          </a:solidFill>
          <a:ln>
            <a:prstDash val="dash"/>
          </a:ln>
        </p:spPr>
        <p:style>
          <a:lnRef idx="1">
            <a:schemeClr val="accent1"/>
          </a:lnRef>
          <a:fillRef idx="3">
            <a:schemeClr val="accent1"/>
          </a:fillRef>
          <a:effectRef idx="2">
            <a:schemeClr val="accent1"/>
          </a:effectRef>
          <a:fontRef idx="minor">
            <a:schemeClr val="lt1"/>
          </a:fontRef>
        </p:style>
        <p:txBody>
          <a:bodyPr lIns="0" tIns="0" rIns="0" bIns="0"/>
          <a:lstStyle/>
          <a:p>
            <a:pPr algn="ctr"/>
            <a:endParaRPr lang="en-US" altLang="zh-CN" sz="1600" dirty="0" smtClean="0">
              <a:solidFill>
                <a:srgbClr val="FF0000"/>
              </a:solidFill>
            </a:endParaRPr>
          </a:p>
          <a:p>
            <a:pPr algn="ctr"/>
            <a:r>
              <a:rPr lang="en-US" altLang="zh-CN" sz="1600" dirty="0" smtClean="0">
                <a:solidFill>
                  <a:srgbClr val="FF0000"/>
                </a:solidFill>
              </a:rPr>
              <a:t>3</a:t>
            </a:r>
          </a:p>
          <a:p>
            <a:pPr algn="ctr"/>
            <a:r>
              <a:rPr lang="en-US" altLang="zh-CN" sz="1600" dirty="0" smtClean="0">
                <a:solidFill>
                  <a:srgbClr val="FF0000"/>
                </a:solidFill>
              </a:rPr>
              <a:t>2</a:t>
            </a:r>
          </a:p>
          <a:p>
            <a:pPr algn="ctr"/>
            <a:r>
              <a:rPr lang="en-US" altLang="zh-CN" sz="1600" dirty="0">
                <a:solidFill>
                  <a:srgbClr val="FF0000"/>
                </a:solidFill>
              </a:rPr>
              <a:t>1</a:t>
            </a:r>
            <a:endParaRPr lang="zh-CN" altLang="en-US" sz="1600" dirty="0">
              <a:solidFill>
                <a:srgbClr val="FF0000"/>
              </a:solidFill>
            </a:endParaRPr>
          </a:p>
        </p:txBody>
      </p:sp>
      <p:sp>
        <p:nvSpPr>
          <p:cNvPr id="21" name="罐形 20"/>
          <p:cNvSpPr/>
          <p:nvPr/>
        </p:nvSpPr>
        <p:spPr>
          <a:xfrm rot="5400000">
            <a:off x="6879121" y="5154327"/>
            <a:ext cx="268272" cy="1138098"/>
          </a:xfrm>
          <a:prstGeom prst="can">
            <a:avLst/>
          </a:prstGeom>
          <a:solidFill>
            <a:schemeClr val="bg1"/>
          </a:solidFill>
          <a:ln>
            <a:prstDash val="dash"/>
          </a:ln>
        </p:spPr>
        <p:style>
          <a:lnRef idx="1">
            <a:schemeClr val="accent1"/>
          </a:lnRef>
          <a:fillRef idx="3">
            <a:schemeClr val="accent1"/>
          </a:fillRef>
          <a:effectRef idx="2">
            <a:schemeClr val="accent1"/>
          </a:effectRef>
          <a:fontRef idx="minor">
            <a:schemeClr val="lt1"/>
          </a:fontRef>
        </p:style>
        <p:txBody>
          <a:bodyPr lIns="0" tIns="0" rIns="0" bIns="0"/>
          <a:lstStyle/>
          <a:p>
            <a:pPr algn="ctr"/>
            <a:endParaRPr lang="en-US" altLang="zh-CN" sz="1600" dirty="0" smtClean="0">
              <a:solidFill>
                <a:srgbClr val="FF0000"/>
              </a:solidFill>
            </a:endParaRPr>
          </a:p>
          <a:p>
            <a:pPr algn="ctr"/>
            <a:endParaRPr lang="en-US" altLang="zh-CN" sz="1600" dirty="0" smtClean="0">
              <a:solidFill>
                <a:srgbClr val="FF0000"/>
              </a:solidFill>
            </a:endParaRPr>
          </a:p>
          <a:p>
            <a:pPr algn="ctr"/>
            <a:r>
              <a:rPr lang="en-US" altLang="zh-CN" sz="1600" dirty="0">
                <a:solidFill>
                  <a:srgbClr val="FF0000"/>
                </a:solidFill>
              </a:rPr>
              <a:t>1</a:t>
            </a:r>
            <a:endParaRPr lang="zh-CN" altLang="en-US" sz="1600" dirty="0">
              <a:solidFill>
                <a:srgbClr val="FF0000"/>
              </a:solidFill>
            </a:endParaRPr>
          </a:p>
        </p:txBody>
      </p:sp>
      <p:sp>
        <p:nvSpPr>
          <p:cNvPr id="18" name="幻灯片编号占位符 17"/>
          <p:cNvSpPr>
            <a:spLocks noGrp="1"/>
          </p:cNvSpPr>
          <p:nvPr>
            <p:ph type="sldNum" sz="quarter" idx="12"/>
          </p:nvPr>
        </p:nvSpPr>
        <p:spPr/>
        <p:txBody>
          <a:bodyPr/>
          <a:lstStyle/>
          <a:p>
            <a:fld id="{C5FEB7EA-EE1E-4E9A-ABA8-C683F994B8C3}" type="slidenum">
              <a:rPr lang="zh-CN" altLang="en-US" smtClean="0"/>
              <a:t>9</a:t>
            </a:fld>
            <a:endParaRPr lang="zh-CN" altLang="en-US"/>
          </a:p>
        </p:txBody>
      </p:sp>
      <p:sp>
        <p:nvSpPr>
          <p:cNvPr id="20" name="圆角矩形 19"/>
          <p:cNvSpPr/>
          <p:nvPr/>
        </p:nvSpPr>
        <p:spPr>
          <a:xfrm>
            <a:off x="1043608" y="5228313"/>
            <a:ext cx="1982982" cy="360927"/>
          </a:xfrm>
          <a:prstGeom prst="roundRect">
            <a:avLst/>
          </a:prstGeom>
          <a:solidFill>
            <a:schemeClr val="accent1"/>
          </a:solidFill>
          <a:ln/>
        </p:spPr>
        <p:style>
          <a:lnRef idx="1">
            <a:schemeClr val="accent1"/>
          </a:lnRef>
          <a:fillRef idx="3">
            <a:schemeClr val="accent1"/>
          </a:fillRef>
          <a:effectRef idx="2">
            <a:schemeClr val="accent1"/>
          </a:effectRef>
          <a:fontRef idx="minor">
            <a:schemeClr val="lt1"/>
          </a:fontRef>
        </p:style>
        <p:txBody>
          <a:bodyPr/>
          <a:lstStyle/>
          <a:p>
            <a:pPr algn="ctr"/>
            <a:r>
              <a:rPr lang="en-US" altLang="zh-CN" sz="2000" dirty="0" smtClean="0">
                <a:solidFill>
                  <a:schemeClr val="accent1"/>
                </a:solidFill>
              </a:rPr>
              <a:t>LLC</a:t>
            </a:r>
            <a:endParaRPr lang="zh-CN" altLang="en-US" sz="2000" dirty="0">
              <a:solidFill>
                <a:schemeClr val="accent1"/>
              </a:solidFill>
            </a:endParaRPr>
          </a:p>
        </p:txBody>
      </p:sp>
      <p:sp>
        <p:nvSpPr>
          <p:cNvPr id="23" name="圆角矩形 22"/>
          <p:cNvSpPr/>
          <p:nvPr/>
        </p:nvSpPr>
        <p:spPr>
          <a:xfrm>
            <a:off x="1835696" y="4653136"/>
            <a:ext cx="216024" cy="260335"/>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lIns="0" tIns="0" rIns="0" bIns="0"/>
          <a:lstStyle/>
          <a:p>
            <a:pPr algn="ctr"/>
            <a:r>
              <a:rPr lang="en-US" altLang="zh-CN" dirty="0" smtClean="0"/>
              <a:t>1</a:t>
            </a:r>
            <a:endParaRPr lang="zh-CN" altLang="en-US" dirty="0"/>
          </a:p>
        </p:txBody>
      </p:sp>
      <p:sp>
        <p:nvSpPr>
          <p:cNvPr id="25" name="圆角矩形 24"/>
          <p:cNvSpPr/>
          <p:nvPr/>
        </p:nvSpPr>
        <p:spPr>
          <a:xfrm>
            <a:off x="2195736" y="4653136"/>
            <a:ext cx="216024" cy="260335"/>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lIns="0" tIns="0" rIns="0" bIns="0"/>
          <a:lstStyle/>
          <a:p>
            <a:pPr algn="ctr"/>
            <a:r>
              <a:rPr lang="en-US" altLang="zh-CN" dirty="0" smtClean="0"/>
              <a:t>2</a:t>
            </a:r>
            <a:endParaRPr lang="zh-CN" altLang="en-US" dirty="0"/>
          </a:p>
        </p:txBody>
      </p:sp>
      <p:sp>
        <p:nvSpPr>
          <p:cNvPr id="26" name="圆角矩形 25"/>
          <p:cNvSpPr/>
          <p:nvPr/>
        </p:nvSpPr>
        <p:spPr>
          <a:xfrm>
            <a:off x="1619672" y="4653136"/>
            <a:ext cx="216024" cy="260335"/>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lIns="0" tIns="0" rIns="0" bIns="0"/>
          <a:lstStyle/>
          <a:p>
            <a:pPr algn="ctr"/>
            <a:r>
              <a:rPr lang="en-US" altLang="zh-CN" dirty="0" smtClean="0"/>
              <a:t>3</a:t>
            </a:r>
            <a:endParaRPr lang="zh-CN" altLang="en-US" dirty="0"/>
          </a:p>
        </p:txBody>
      </p:sp>
      <p:sp>
        <p:nvSpPr>
          <p:cNvPr id="27" name="圆角矩形 26"/>
          <p:cNvSpPr/>
          <p:nvPr/>
        </p:nvSpPr>
        <p:spPr>
          <a:xfrm>
            <a:off x="7164288" y="4752841"/>
            <a:ext cx="216024" cy="260335"/>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lIns="0" tIns="0" rIns="0" bIns="0"/>
          <a:lstStyle/>
          <a:p>
            <a:pPr algn="ctr"/>
            <a:r>
              <a:rPr lang="en-US" altLang="zh-CN" dirty="0" smtClean="0"/>
              <a:t>4</a:t>
            </a:r>
            <a:endParaRPr lang="zh-CN" altLang="en-US" dirty="0"/>
          </a:p>
        </p:txBody>
      </p:sp>
      <p:sp>
        <p:nvSpPr>
          <p:cNvPr id="28" name="圆角矩形 27"/>
          <p:cNvSpPr/>
          <p:nvPr/>
        </p:nvSpPr>
        <p:spPr>
          <a:xfrm>
            <a:off x="6732240" y="4725144"/>
            <a:ext cx="216024" cy="260335"/>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lIns="0" tIns="0" rIns="0" bIns="0"/>
          <a:lstStyle/>
          <a:p>
            <a:pPr algn="ctr"/>
            <a:r>
              <a:rPr lang="en-US" altLang="zh-CN" dirty="0" smtClean="0"/>
              <a:t>1</a:t>
            </a:r>
            <a:endParaRPr lang="zh-CN" altLang="en-US" dirty="0"/>
          </a:p>
        </p:txBody>
      </p:sp>
      <p:sp>
        <p:nvSpPr>
          <p:cNvPr id="29" name="圆角矩形 28"/>
          <p:cNvSpPr/>
          <p:nvPr/>
        </p:nvSpPr>
        <p:spPr>
          <a:xfrm>
            <a:off x="7092280" y="4725144"/>
            <a:ext cx="216024" cy="260335"/>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lIns="0" tIns="0" rIns="0" bIns="0"/>
          <a:lstStyle/>
          <a:p>
            <a:pPr algn="ctr"/>
            <a:r>
              <a:rPr lang="en-US" altLang="zh-CN" dirty="0"/>
              <a:t>2</a:t>
            </a:r>
            <a:endParaRPr lang="zh-CN" altLang="en-US" dirty="0"/>
          </a:p>
        </p:txBody>
      </p:sp>
      <p:sp>
        <p:nvSpPr>
          <p:cNvPr id="30" name="圆角矩形 29"/>
          <p:cNvSpPr/>
          <p:nvPr/>
        </p:nvSpPr>
        <p:spPr>
          <a:xfrm>
            <a:off x="6516216" y="4725144"/>
            <a:ext cx="216024" cy="260335"/>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lIns="0" tIns="0" rIns="0" bIns="0"/>
          <a:lstStyle/>
          <a:p>
            <a:pPr algn="ctr"/>
            <a:r>
              <a:rPr lang="en-US" altLang="zh-CN" dirty="0" smtClean="0"/>
              <a:t>3</a:t>
            </a:r>
            <a:endParaRPr lang="zh-CN" altLang="en-US" dirty="0"/>
          </a:p>
        </p:txBody>
      </p:sp>
      <p:sp>
        <p:nvSpPr>
          <p:cNvPr id="31" name="圆角矩形 30"/>
          <p:cNvSpPr/>
          <p:nvPr/>
        </p:nvSpPr>
        <p:spPr>
          <a:xfrm>
            <a:off x="2267744" y="4653136"/>
            <a:ext cx="216024" cy="260335"/>
          </a:xfrm>
          <a:prstGeom prst="roundRect">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lIns="0" tIns="0" rIns="0" bIns="0"/>
          <a:lstStyle/>
          <a:p>
            <a:pPr algn="ctr"/>
            <a:r>
              <a:rPr lang="en-US" altLang="zh-CN" dirty="0" smtClean="0"/>
              <a:t>4</a:t>
            </a:r>
            <a:endParaRPr lang="zh-CN" altLang="en-US" dirty="0"/>
          </a:p>
        </p:txBody>
      </p:sp>
      <p:sp>
        <p:nvSpPr>
          <p:cNvPr id="40" name="内容占位符 2"/>
          <p:cNvSpPr txBox="1">
            <a:spLocks/>
          </p:cNvSpPr>
          <p:nvPr/>
        </p:nvSpPr>
        <p:spPr>
          <a:xfrm>
            <a:off x="3563888" y="4437112"/>
            <a:ext cx="1800200" cy="1349895"/>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kumimoji="1" lang="en-US" altLang="zh-CN" dirty="0" smtClean="0"/>
              <a:t>T1: A, B, C, D</a:t>
            </a:r>
          </a:p>
          <a:p>
            <a:pPr marL="0" indent="0">
              <a:buNone/>
            </a:pPr>
            <a:r>
              <a:rPr kumimoji="1" lang="en-US" altLang="zh-CN" dirty="0" smtClean="0"/>
              <a:t>T2: A, F</a:t>
            </a:r>
          </a:p>
          <a:p>
            <a:pPr marL="0" indent="0">
              <a:buNone/>
            </a:pPr>
            <a:r>
              <a:rPr kumimoji="1" lang="en-US" altLang="zh-CN" dirty="0" smtClean="0"/>
              <a:t>T3: B, C, E</a:t>
            </a:r>
          </a:p>
          <a:p>
            <a:pPr marL="0" indent="0">
              <a:buNone/>
            </a:pPr>
            <a:r>
              <a:rPr kumimoji="1" lang="en-US" altLang="zh-CN" dirty="0" smtClean="0"/>
              <a:t>T4: D, E, F, G</a:t>
            </a:r>
            <a:endParaRPr kumimoji="1" lang="zh-CN" alt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par>
                          <p:cTn id="8" fill="hold">
                            <p:stCondLst>
                              <p:cond delay="500"/>
                            </p:stCondLst>
                            <p:childTnLst>
                              <p:par>
                                <p:cTn id="9" presetID="0" presetClass="path" presetSubtype="0" accel="50000" decel="50000" fill="hold" nodeType="afterEffect">
                                  <p:stCondLst>
                                    <p:cond delay="0"/>
                                  </p:stCondLst>
                                  <p:childTnLst>
                                    <p:animMotion origin="layout" path="M 3.36345E-6 3.96253E-6 L 3.36345E-6 -0.08397 " pathEditMode="relative" ptsTypes="AA">
                                      <p:cBhvr>
                                        <p:cTn id="10" dur="2000" fill="hold"/>
                                        <p:tgtEl>
                                          <p:spTgt spid="15"/>
                                        </p:tgtEl>
                                        <p:attrNameLst>
                                          <p:attrName>ppt_x</p:attrName>
                                          <p:attrName>ppt_y</p:attrName>
                                        </p:attrNameLst>
                                      </p:cBhvr>
                                    </p:animMotion>
                                  </p:childTnLst>
                                </p:cTn>
                              </p:par>
                            </p:childTnLst>
                          </p:cTn>
                        </p:par>
                        <p:par>
                          <p:cTn id="11" fill="hold">
                            <p:stCondLst>
                              <p:cond delay="2500"/>
                            </p:stCondLst>
                            <p:childTnLst>
                              <p:par>
                                <p:cTn id="12" presetID="2" presetClass="entr" presetSubtype="1" fill="hold" grpId="1" nodeType="afterEffect">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cBhvr additive="base">
                                        <p:cTn id="14" dur="500" fill="hold"/>
                                        <p:tgtEl>
                                          <p:spTgt spid="23"/>
                                        </p:tgtEl>
                                        <p:attrNameLst>
                                          <p:attrName>ppt_x</p:attrName>
                                        </p:attrNameLst>
                                      </p:cBhvr>
                                      <p:tavLst>
                                        <p:tav tm="0">
                                          <p:val>
                                            <p:strVal val="#ppt_x"/>
                                          </p:val>
                                        </p:tav>
                                        <p:tav tm="100000">
                                          <p:val>
                                            <p:strVal val="#ppt_x"/>
                                          </p:val>
                                        </p:tav>
                                      </p:tavLst>
                                    </p:anim>
                                    <p:anim calcmode="lin" valueType="num">
                                      <p:cBhvr additive="base">
                                        <p:cTn id="15" dur="500" fill="hold"/>
                                        <p:tgtEl>
                                          <p:spTgt spid="23"/>
                                        </p:tgtEl>
                                        <p:attrNameLst>
                                          <p:attrName>ppt_y</p:attrName>
                                        </p:attrNameLst>
                                      </p:cBhvr>
                                      <p:tavLst>
                                        <p:tav tm="0">
                                          <p:val>
                                            <p:strVal val="0-#ppt_h/2"/>
                                          </p:val>
                                        </p:tav>
                                        <p:tav tm="100000">
                                          <p:val>
                                            <p:strVal val="#ppt_y"/>
                                          </p:val>
                                        </p:tav>
                                      </p:tavLst>
                                    </p:anim>
                                  </p:childTnLst>
                                </p:cTn>
                              </p:par>
                            </p:childTnLst>
                          </p:cTn>
                        </p:par>
                        <p:par>
                          <p:cTn id="16" fill="hold">
                            <p:stCondLst>
                              <p:cond delay="3000"/>
                            </p:stCondLst>
                            <p:childTnLst>
                              <p:par>
                                <p:cTn id="17" presetID="0" presetClass="path" presetSubtype="0" accel="50000" decel="50000" fill="hold" grpId="0" nodeType="afterEffect">
                                  <p:stCondLst>
                                    <p:cond delay="0"/>
                                  </p:stCondLst>
                                  <p:childTnLst>
                                    <p:animMotion origin="layout" path="M -2.53648E-6 5.09024E-8 C -2.53648E-6 0.01342 -2.53648E-6 0.02707 -2.53648E-6 0.04072 C -2.53648E-6 0.05484 -2.53648E-6 0.06918 -2.53648E-6 0.08353 " pathEditMode="relative" ptsTypes="ffA">
                                      <p:cBhvr>
                                        <p:cTn id="18" dur="2000" fill="hold"/>
                                        <p:tgtEl>
                                          <p:spTgt spid="23"/>
                                        </p:tgtEl>
                                        <p:attrNameLst>
                                          <p:attrName>ppt_x</p:attrName>
                                          <p:attrName>ppt_y</p:attrName>
                                        </p:attrNameLst>
                                      </p:cBhvr>
                                    </p:animMotion>
                                  </p:childTnLst>
                                </p:cTn>
                              </p:par>
                            </p:childTnLst>
                          </p:cTn>
                        </p:par>
                        <p:par>
                          <p:cTn id="19" fill="hold">
                            <p:stCondLst>
                              <p:cond delay="5000"/>
                            </p:stCondLst>
                            <p:childTnLst>
                              <p:par>
                                <p:cTn id="20" presetID="2" presetClass="entr" presetSubtype="1" fill="hold" grpId="1" nodeType="after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fill="hold"/>
                                        <p:tgtEl>
                                          <p:spTgt spid="25"/>
                                        </p:tgtEl>
                                        <p:attrNameLst>
                                          <p:attrName>ppt_x</p:attrName>
                                        </p:attrNameLst>
                                      </p:cBhvr>
                                      <p:tavLst>
                                        <p:tav tm="0">
                                          <p:val>
                                            <p:strVal val="#ppt_x"/>
                                          </p:val>
                                        </p:tav>
                                        <p:tav tm="100000">
                                          <p:val>
                                            <p:strVal val="#ppt_x"/>
                                          </p:val>
                                        </p:tav>
                                      </p:tavLst>
                                    </p:anim>
                                    <p:anim calcmode="lin" valueType="num">
                                      <p:cBhvr additive="base">
                                        <p:cTn id="23" dur="500" fill="hold"/>
                                        <p:tgtEl>
                                          <p:spTgt spid="25"/>
                                        </p:tgtEl>
                                        <p:attrNameLst>
                                          <p:attrName>ppt_y</p:attrName>
                                        </p:attrNameLst>
                                      </p:cBhvr>
                                      <p:tavLst>
                                        <p:tav tm="0">
                                          <p:val>
                                            <p:strVal val="0-#ppt_h/2"/>
                                          </p:val>
                                        </p:tav>
                                        <p:tav tm="100000">
                                          <p:val>
                                            <p:strVal val="#ppt_y"/>
                                          </p:val>
                                        </p:tav>
                                      </p:tavLst>
                                    </p:anim>
                                  </p:childTnLst>
                                </p:cTn>
                              </p:par>
                            </p:childTnLst>
                          </p:cTn>
                        </p:par>
                        <p:par>
                          <p:cTn id="24" fill="hold">
                            <p:stCondLst>
                              <p:cond delay="5500"/>
                            </p:stCondLst>
                            <p:childTnLst>
                              <p:par>
                                <p:cTn id="25" presetID="0" presetClass="path" presetSubtype="0" accel="50000" decel="50000" fill="hold" grpId="0" nodeType="afterEffect">
                                  <p:stCondLst>
                                    <p:cond delay="0"/>
                                  </p:stCondLst>
                                  <p:childTnLst>
                                    <p:animMotion origin="layout" path="M -2.53648E-6 5.09024E-8 C -2.53648E-6 0.01342 -2.53648E-6 0.02707 -2.53648E-6 0.04072 C -2.53648E-6 0.05484 -2.53648E-6 0.06918 -2.53648E-6 0.08353 " pathEditMode="relative" ptsTypes="ffA">
                                      <p:cBhvr>
                                        <p:cTn id="26" dur="2000" fill="hold"/>
                                        <p:tgtEl>
                                          <p:spTgt spid="25"/>
                                        </p:tgtEl>
                                        <p:attrNameLst>
                                          <p:attrName>ppt_x</p:attrName>
                                          <p:attrName>ppt_y</p:attrName>
                                        </p:attrNameLst>
                                      </p:cBhvr>
                                    </p:animMotion>
                                  </p:childTnLst>
                                </p:cTn>
                              </p:par>
                            </p:childTnLst>
                          </p:cTn>
                        </p:par>
                        <p:par>
                          <p:cTn id="27" fill="hold">
                            <p:stCondLst>
                              <p:cond delay="7500"/>
                            </p:stCondLst>
                            <p:childTnLst>
                              <p:par>
                                <p:cTn id="28" presetID="2" presetClass="entr" presetSubtype="1" fill="hold" grpId="1" nodeType="after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additive="base">
                                        <p:cTn id="30" dur="500" fill="hold"/>
                                        <p:tgtEl>
                                          <p:spTgt spid="26"/>
                                        </p:tgtEl>
                                        <p:attrNameLst>
                                          <p:attrName>ppt_x</p:attrName>
                                        </p:attrNameLst>
                                      </p:cBhvr>
                                      <p:tavLst>
                                        <p:tav tm="0">
                                          <p:val>
                                            <p:strVal val="#ppt_x"/>
                                          </p:val>
                                        </p:tav>
                                        <p:tav tm="100000">
                                          <p:val>
                                            <p:strVal val="#ppt_x"/>
                                          </p:val>
                                        </p:tav>
                                      </p:tavLst>
                                    </p:anim>
                                    <p:anim calcmode="lin" valueType="num">
                                      <p:cBhvr additive="base">
                                        <p:cTn id="31" dur="500" fill="hold"/>
                                        <p:tgtEl>
                                          <p:spTgt spid="26"/>
                                        </p:tgtEl>
                                        <p:attrNameLst>
                                          <p:attrName>ppt_y</p:attrName>
                                        </p:attrNameLst>
                                      </p:cBhvr>
                                      <p:tavLst>
                                        <p:tav tm="0">
                                          <p:val>
                                            <p:strVal val="0-#ppt_h/2"/>
                                          </p:val>
                                        </p:tav>
                                        <p:tav tm="100000">
                                          <p:val>
                                            <p:strVal val="#ppt_y"/>
                                          </p:val>
                                        </p:tav>
                                      </p:tavLst>
                                    </p:anim>
                                  </p:childTnLst>
                                </p:cTn>
                              </p:par>
                            </p:childTnLst>
                          </p:cTn>
                        </p:par>
                        <p:par>
                          <p:cTn id="32" fill="hold">
                            <p:stCondLst>
                              <p:cond delay="8000"/>
                            </p:stCondLst>
                            <p:childTnLst>
                              <p:par>
                                <p:cTn id="33" presetID="0" presetClass="path" presetSubtype="0" accel="50000" decel="50000" fill="hold" grpId="0" nodeType="afterEffect">
                                  <p:stCondLst>
                                    <p:cond delay="0"/>
                                  </p:stCondLst>
                                  <p:childTnLst>
                                    <p:animMotion origin="layout" path="M -2.53648E-6 5.09024E-8 C -2.53648E-6 0.01342 -2.53648E-6 0.02707 -2.53648E-6 0.04072 C -2.53648E-6 0.05484 -2.53648E-6 0.06918 -2.53648E-6 0.08353 " pathEditMode="relative" ptsTypes="ffA">
                                      <p:cBhvr>
                                        <p:cTn id="34" dur="2000" fill="hold"/>
                                        <p:tgtEl>
                                          <p:spTgt spid="26"/>
                                        </p:tgtEl>
                                        <p:attrNameLst>
                                          <p:attrName>ppt_x</p:attrName>
                                          <p:attrName>ppt_y</p:attrName>
                                        </p:attrNameLst>
                                      </p:cBhvr>
                                    </p:animMotion>
                                  </p:childTnLst>
                                </p:cTn>
                              </p:par>
                            </p:childTnLst>
                          </p:cTn>
                        </p:par>
                        <p:par>
                          <p:cTn id="35" fill="hold">
                            <p:stCondLst>
                              <p:cond delay="10000"/>
                            </p:stCondLst>
                            <p:childTnLst>
                              <p:par>
                                <p:cTn id="36" presetID="2" presetClass="entr" presetSubtype="1" fill="hold" grpId="1" nodeType="afterEffect">
                                  <p:stCondLst>
                                    <p:cond delay="0"/>
                                  </p:stCondLst>
                                  <p:childTnLst>
                                    <p:set>
                                      <p:cBhvr>
                                        <p:cTn id="37" dur="1" fill="hold">
                                          <p:stCondLst>
                                            <p:cond delay="0"/>
                                          </p:stCondLst>
                                        </p:cTn>
                                        <p:tgtEl>
                                          <p:spTgt spid="31"/>
                                        </p:tgtEl>
                                        <p:attrNameLst>
                                          <p:attrName>style.visibility</p:attrName>
                                        </p:attrNameLst>
                                      </p:cBhvr>
                                      <p:to>
                                        <p:strVal val="visible"/>
                                      </p:to>
                                    </p:set>
                                    <p:anim calcmode="lin" valueType="num">
                                      <p:cBhvr additive="base">
                                        <p:cTn id="38" dur="500" fill="hold"/>
                                        <p:tgtEl>
                                          <p:spTgt spid="31"/>
                                        </p:tgtEl>
                                        <p:attrNameLst>
                                          <p:attrName>ppt_x</p:attrName>
                                        </p:attrNameLst>
                                      </p:cBhvr>
                                      <p:tavLst>
                                        <p:tav tm="0">
                                          <p:val>
                                            <p:strVal val="#ppt_x"/>
                                          </p:val>
                                        </p:tav>
                                        <p:tav tm="100000">
                                          <p:val>
                                            <p:strVal val="#ppt_x"/>
                                          </p:val>
                                        </p:tav>
                                      </p:tavLst>
                                    </p:anim>
                                    <p:anim calcmode="lin" valueType="num">
                                      <p:cBhvr additive="base">
                                        <p:cTn id="39" dur="500" fill="hold"/>
                                        <p:tgtEl>
                                          <p:spTgt spid="31"/>
                                        </p:tgtEl>
                                        <p:attrNameLst>
                                          <p:attrName>ppt_y</p:attrName>
                                        </p:attrNameLst>
                                      </p:cBhvr>
                                      <p:tavLst>
                                        <p:tav tm="0">
                                          <p:val>
                                            <p:strVal val="0-#ppt_h/2"/>
                                          </p:val>
                                        </p:tav>
                                        <p:tav tm="100000">
                                          <p:val>
                                            <p:strVal val="#ppt_y"/>
                                          </p:val>
                                        </p:tav>
                                      </p:tavLst>
                                    </p:anim>
                                  </p:childTnLst>
                                </p:cTn>
                              </p:par>
                            </p:childTnLst>
                          </p:cTn>
                        </p:par>
                        <p:par>
                          <p:cTn id="40" fill="hold">
                            <p:stCondLst>
                              <p:cond delay="10500"/>
                            </p:stCondLst>
                            <p:childTnLst>
                              <p:par>
                                <p:cTn id="41" presetID="0" presetClass="path" presetSubtype="0" accel="50000" decel="50000" fill="hold" grpId="2" nodeType="afterEffect">
                                  <p:stCondLst>
                                    <p:cond delay="0"/>
                                  </p:stCondLst>
                                  <p:childTnLst>
                                    <p:animMotion origin="layout" path="M 0 0 C 0 0.01437 0 0.02896 0 0.04356 C 0.00417 0.05445 0.00764 0.06395 0.01545 0.0709 C 0.01702 0.07762 0.0198 0.08272 0.0224 0.08921 " pathEditMode="relative" ptsTypes="fffA">
                                      <p:cBhvr>
                                        <p:cTn id="42" dur="2000" fill="hold"/>
                                        <p:tgtEl>
                                          <p:spTgt spid="31"/>
                                        </p:tgtEl>
                                        <p:attrNameLst>
                                          <p:attrName>ppt_x</p:attrName>
                                          <p:attrName>ppt_y</p:attrName>
                                        </p:attrNameLst>
                                      </p:cBhvr>
                                    </p:animMotion>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 presetClass="entr" presetSubtype="1" fill="hold" grpId="1" nodeType="clickEffect">
                                  <p:stCondLst>
                                    <p:cond delay="0"/>
                                  </p:stCondLst>
                                  <p:childTnLst>
                                    <p:set>
                                      <p:cBhvr>
                                        <p:cTn id="62" dur="1" fill="hold">
                                          <p:stCondLst>
                                            <p:cond delay="0"/>
                                          </p:stCondLst>
                                        </p:cTn>
                                        <p:tgtEl>
                                          <p:spTgt spid="28"/>
                                        </p:tgtEl>
                                        <p:attrNameLst>
                                          <p:attrName>style.visibility</p:attrName>
                                        </p:attrNameLst>
                                      </p:cBhvr>
                                      <p:to>
                                        <p:strVal val="visible"/>
                                      </p:to>
                                    </p:set>
                                    <p:anim calcmode="lin" valueType="num">
                                      <p:cBhvr additive="base">
                                        <p:cTn id="63" dur="500" fill="hold"/>
                                        <p:tgtEl>
                                          <p:spTgt spid="28"/>
                                        </p:tgtEl>
                                        <p:attrNameLst>
                                          <p:attrName>ppt_x</p:attrName>
                                        </p:attrNameLst>
                                      </p:cBhvr>
                                      <p:tavLst>
                                        <p:tav tm="0">
                                          <p:val>
                                            <p:strVal val="#ppt_x"/>
                                          </p:val>
                                        </p:tav>
                                        <p:tav tm="100000">
                                          <p:val>
                                            <p:strVal val="#ppt_x"/>
                                          </p:val>
                                        </p:tav>
                                      </p:tavLst>
                                    </p:anim>
                                    <p:anim calcmode="lin" valueType="num">
                                      <p:cBhvr additive="base">
                                        <p:cTn id="64" dur="5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0" presetClass="path" presetSubtype="0" accel="50000" decel="50000" fill="hold" grpId="2" nodeType="clickEffect">
                                  <p:stCondLst>
                                    <p:cond delay="0"/>
                                  </p:stCondLst>
                                  <p:childTnLst>
                                    <p:animMotion origin="layout" path="M 2.5356E-6 3.58665E-6 C 2.5356E-6 0.01459 2.5356E-6 0.02919 2.5356E-6 0.04402 C 2.5356E-6 0.05815 2.5356E-6 0.07205 2.5356E-6 0.08619 C 2.5356E-6 0.11747 2.5356E-6 0.14898 2.5356E-6 0.18049 " pathEditMode="relative" rAng="0" ptsTypes="fffA">
                                      <p:cBhvr>
                                        <p:cTn id="68" dur="2000" fill="hold"/>
                                        <p:tgtEl>
                                          <p:spTgt spid="28"/>
                                        </p:tgtEl>
                                        <p:attrNameLst>
                                          <p:attrName>ppt_x</p:attrName>
                                          <p:attrName>ppt_y</p:attrName>
                                        </p:attrNameLst>
                                      </p:cBhvr>
                                      <p:rCtr x="382" y="9013"/>
                                    </p:animMotion>
                                  </p:childTnLst>
                                </p:cTn>
                              </p:par>
                            </p:childTnLst>
                          </p:cTn>
                        </p:par>
                      </p:childTnLst>
                    </p:cTn>
                  </p:par>
                  <p:par>
                    <p:cTn id="69" fill="hold">
                      <p:stCondLst>
                        <p:cond delay="indefinite"/>
                      </p:stCondLst>
                      <p:childTnLst>
                        <p:par>
                          <p:cTn id="70" fill="hold">
                            <p:stCondLst>
                              <p:cond delay="0"/>
                            </p:stCondLst>
                            <p:childTnLst>
                              <p:par>
                                <p:cTn id="71" presetID="2" presetClass="entr" presetSubtype="1" fill="hold" grpId="1" nodeType="clickEffect">
                                  <p:stCondLst>
                                    <p:cond delay="0"/>
                                  </p:stCondLst>
                                  <p:childTnLst>
                                    <p:set>
                                      <p:cBhvr>
                                        <p:cTn id="72" dur="1" fill="hold">
                                          <p:stCondLst>
                                            <p:cond delay="0"/>
                                          </p:stCondLst>
                                        </p:cTn>
                                        <p:tgtEl>
                                          <p:spTgt spid="29"/>
                                        </p:tgtEl>
                                        <p:attrNameLst>
                                          <p:attrName>style.visibility</p:attrName>
                                        </p:attrNameLst>
                                      </p:cBhvr>
                                      <p:to>
                                        <p:strVal val="visible"/>
                                      </p:to>
                                    </p:set>
                                    <p:anim calcmode="lin" valueType="num">
                                      <p:cBhvr additive="base">
                                        <p:cTn id="73" dur="500" fill="hold"/>
                                        <p:tgtEl>
                                          <p:spTgt spid="29"/>
                                        </p:tgtEl>
                                        <p:attrNameLst>
                                          <p:attrName>ppt_x</p:attrName>
                                        </p:attrNameLst>
                                      </p:cBhvr>
                                      <p:tavLst>
                                        <p:tav tm="0">
                                          <p:val>
                                            <p:strVal val="#ppt_x"/>
                                          </p:val>
                                        </p:tav>
                                        <p:tav tm="100000">
                                          <p:val>
                                            <p:strVal val="#ppt_x"/>
                                          </p:val>
                                        </p:tav>
                                      </p:tavLst>
                                    </p:anim>
                                    <p:anim calcmode="lin" valueType="num">
                                      <p:cBhvr additive="base">
                                        <p:cTn id="74" dur="500" fill="hold"/>
                                        <p:tgtEl>
                                          <p:spTgt spid="29"/>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 fill="hold" grpId="1" nodeType="clickEffect">
                                  <p:stCondLst>
                                    <p:cond delay="0"/>
                                  </p:stCondLst>
                                  <p:childTnLst>
                                    <p:set>
                                      <p:cBhvr>
                                        <p:cTn id="78" dur="1" fill="hold">
                                          <p:stCondLst>
                                            <p:cond delay="0"/>
                                          </p:stCondLst>
                                        </p:cTn>
                                        <p:tgtEl>
                                          <p:spTgt spid="30"/>
                                        </p:tgtEl>
                                        <p:attrNameLst>
                                          <p:attrName>style.visibility</p:attrName>
                                        </p:attrNameLst>
                                      </p:cBhvr>
                                      <p:to>
                                        <p:strVal val="visible"/>
                                      </p:to>
                                    </p:set>
                                    <p:anim calcmode="lin" valueType="num">
                                      <p:cBhvr additive="base">
                                        <p:cTn id="79" dur="500" fill="hold"/>
                                        <p:tgtEl>
                                          <p:spTgt spid="30"/>
                                        </p:tgtEl>
                                        <p:attrNameLst>
                                          <p:attrName>ppt_x</p:attrName>
                                        </p:attrNameLst>
                                      </p:cBhvr>
                                      <p:tavLst>
                                        <p:tav tm="0">
                                          <p:val>
                                            <p:strVal val="#ppt_x"/>
                                          </p:val>
                                        </p:tav>
                                        <p:tav tm="100000">
                                          <p:val>
                                            <p:strVal val="#ppt_x"/>
                                          </p:val>
                                        </p:tav>
                                      </p:tavLst>
                                    </p:anim>
                                    <p:anim calcmode="lin" valueType="num">
                                      <p:cBhvr additive="base">
                                        <p:cTn id="80" dur="500" fill="hold"/>
                                        <p:tgtEl>
                                          <p:spTgt spid="30"/>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1" nodeType="clickEffect">
                                  <p:stCondLst>
                                    <p:cond delay="0"/>
                                  </p:stCondLst>
                                  <p:childTnLst>
                                    <p:set>
                                      <p:cBhvr>
                                        <p:cTn id="84" dur="1" fill="hold">
                                          <p:stCondLst>
                                            <p:cond delay="0"/>
                                          </p:stCondLst>
                                        </p:cTn>
                                        <p:tgtEl>
                                          <p:spTgt spid="21"/>
                                        </p:tgtEl>
                                        <p:attrNameLst>
                                          <p:attrName>style.visibility</p:attrName>
                                        </p:attrNameLst>
                                      </p:cBhvr>
                                      <p:to>
                                        <p:strVal val="visible"/>
                                      </p:to>
                                    </p:set>
                                  </p:childTnLst>
                                </p:cTn>
                              </p:par>
                              <p:par>
                                <p:cTn id="85" presetID="1" presetClass="entr" presetSubtype="0" fill="hold" grpId="1" nodeType="withEffect">
                                  <p:stCondLst>
                                    <p:cond delay="0"/>
                                  </p:stCondLst>
                                  <p:childTnLst>
                                    <p:set>
                                      <p:cBhvr>
                                        <p:cTn id="86" dur="1" fill="hold">
                                          <p:stCondLst>
                                            <p:cond delay="0"/>
                                          </p:stCondLst>
                                        </p:cTn>
                                        <p:tgtEl>
                                          <p:spTgt spid="1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0" presetClass="path" presetSubtype="0" accel="50000" decel="50000" fill="hold" grpId="2" nodeType="clickEffect">
                                  <p:stCondLst>
                                    <p:cond delay="0"/>
                                  </p:stCondLst>
                                  <p:childTnLst>
                                    <p:animMotion origin="layout" path="M 0 0 C 0 0.00972 0 0.01944 0 0.02939 C 0 0.04443 0 0.05947 0 0.07451 C 0 0.10898 0 0.14369 0 0.17839 " pathEditMode="relative" ptsTypes="fffA">
                                      <p:cBhvr>
                                        <p:cTn id="90" dur="2000" fill="hold"/>
                                        <p:tgtEl>
                                          <p:spTgt spid="30"/>
                                        </p:tgtEl>
                                        <p:attrNameLst>
                                          <p:attrName>ppt_x</p:attrName>
                                          <p:attrName>ppt_y</p:attrName>
                                        </p:attrNameLst>
                                      </p:cBhvr>
                                    </p:animMotion>
                                  </p:childTnLst>
                                </p:cTn>
                              </p:par>
                              <p:par>
                                <p:cTn id="91" presetID="0" presetClass="path" presetSubtype="0" accel="50000" decel="50000" fill="hold" grpId="2" nodeType="withEffect">
                                  <p:stCondLst>
                                    <p:cond delay="0"/>
                                  </p:stCondLst>
                                  <p:childTnLst>
                                    <p:animMotion origin="layout" path="M 0 0 C 0 0.00972 0 0.01944 0 0.02939 C 0 0.04443 0 0.05947 0 0.07451 C 0 0.10898 0 0.14369 0 0.17839 " pathEditMode="relative" ptsTypes="fffA">
                                      <p:cBhvr>
                                        <p:cTn id="92" dur="2000" fill="hold"/>
                                        <p:tgtEl>
                                          <p:spTgt spid="29"/>
                                        </p:tgtEl>
                                        <p:attrNameLst>
                                          <p:attrName>ppt_x</p:attrName>
                                          <p:attrName>ppt_y</p:attrName>
                                        </p:attrNameLst>
                                      </p:cBhvr>
                                    </p:animMotion>
                                  </p:childTnLst>
                                </p:cTn>
                              </p:par>
                            </p:childTnLst>
                          </p:cTn>
                        </p:par>
                      </p:childTnLst>
                    </p:cTn>
                  </p:par>
                  <p:par>
                    <p:cTn id="93" fill="hold">
                      <p:stCondLst>
                        <p:cond delay="indefinite"/>
                      </p:stCondLst>
                      <p:childTnLst>
                        <p:par>
                          <p:cTn id="94" fill="hold">
                            <p:stCondLst>
                              <p:cond delay="0"/>
                            </p:stCondLst>
                            <p:childTnLst>
                              <p:par>
                                <p:cTn id="95" presetID="2" presetClass="entr" presetSubtype="1" fill="hold" grpId="0" nodeType="clickEffect">
                                  <p:stCondLst>
                                    <p:cond delay="0"/>
                                  </p:stCondLst>
                                  <p:childTnLst>
                                    <p:set>
                                      <p:cBhvr>
                                        <p:cTn id="96" dur="1" fill="hold">
                                          <p:stCondLst>
                                            <p:cond delay="0"/>
                                          </p:stCondLst>
                                        </p:cTn>
                                        <p:tgtEl>
                                          <p:spTgt spid="27"/>
                                        </p:tgtEl>
                                        <p:attrNameLst>
                                          <p:attrName>style.visibility</p:attrName>
                                        </p:attrNameLst>
                                      </p:cBhvr>
                                      <p:to>
                                        <p:strVal val="visible"/>
                                      </p:to>
                                    </p:set>
                                    <p:anim calcmode="lin" valueType="num">
                                      <p:cBhvr additive="base">
                                        <p:cTn id="97" dur="500" fill="hold"/>
                                        <p:tgtEl>
                                          <p:spTgt spid="27"/>
                                        </p:tgtEl>
                                        <p:attrNameLst>
                                          <p:attrName>ppt_x</p:attrName>
                                        </p:attrNameLst>
                                      </p:cBhvr>
                                      <p:tavLst>
                                        <p:tav tm="0">
                                          <p:val>
                                            <p:strVal val="#ppt_x"/>
                                          </p:val>
                                        </p:tav>
                                        <p:tav tm="100000">
                                          <p:val>
                                            <p:strVal val="#ppt_x"/>
                                          </p:val>
                                        </p:tav>
                                      </p:tavLst>
                                    </p:anim>
                                    <p:anim calcmode="lin" valueType="num">
                                      <p:cBhvr additive="base">
                                        <p:cTn id="98" dur="500" fill="hold"/>
                                        <p:tgtEl>
                                          <p:spTgt spid="27"/>
                                        </p:tgtEl>
                                        <p:attrNameLst>
                                          <p:attrName>ppt_y</p:attrName>
                                        </p:attrNameLst>
                                      </p:cBhvr>
                                      <p:tavLst>
                                        <p:tav tm="0">
                                          <p:val>
                                            <p:strVal val="0-#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0" presetClass="path" presetSubtype="0" accel="50000" decel="50000" fill="hold" grpId="1" nodeType="clickEffect">
                                  <p:stCondLst>
                                    <p:cond delay="0"/>
                                  </p:stCondLst>
                                  <p:childTnLst>
                                    <p:animMotion origin="layout" path="M 0.00504 -9.26784E-8 C -0.00209 0.04286 -0.00104 0.02572 -0.00104 0.0512 C 0.00087 0.0658 0.00139 0.0804 0.00504 0.09523 C 0.00504 0.09778 0.01111 0.10241 0.01111 0.10264 C 0.01285 0.12743 0.0092 0.15269 0.01702 0.17794 C 0.01771 0.18049 0.03525 0.18049 0.03525 0.18072 " pathEditMode="relative" rAng="0" ptsTypes="fffffA">
                                      <p:cBhvr>
                                        <p:cTn id="102" dur="2000" fill="hold"/>
                                        <p:tgtEl>
                                          <p:spTgt spid="27"/>
                                        </p:tgtEl>
                                        <p:attrNameLst>
                                          <p:attrName>ppt_x</p:attrName>
                                          <p:attrName>ppt_y</p:attrName>
                                        </p:attrNameLst>
                                      </p:cBhvr>
                                      <p:rCtr x="1146" y="901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17" grpId="1" animBg="1"/>
      <p:bldP spid="21" grpId="1" animBg="1"/>
      <p:bldP spid="20" grpId="0" animBg="1"/>
      <p:bldP spid="23" grpId="0" animBg="1"/>
      <p:bldP spid="23" grpId="1" animBg="1"/>
      <p:bldP spid="25" grpId="0" animBg="1"/>
      <p:bldP spid="25" grpId="1" animBg="1"/>
      <p:bldP spid="26" grpId="0" animBg="1"/>
      <p:bldP spid="26" grpId="1" animBg="1"/>
      <p:bldP spid="27" grpId="0" animBg="1"/>
      <p:bldP spid="27" grpId="1" animBg="1"/>
      <p:bldP spid="28" grpId="1" animBg="1"/>
      <p:bldP spid="28" grpId="2" animBg="1"/>
      <p:bldP spid="29" grpId="1" animBg="1"/>
      <p:bldP spid="29" grpId="2" animBg="1"/>
      <p:bldP spid="30" grpId="1" animBg="1"/>
      <p:bldP spid="30" grpId="2" animBg="1"/>
      <p:bldP spid="31" grpId="1" animBg="1"/>
      <p:bldP spid="31" grpId="2" animBg="1"/>
    </p:bldLst>
  </p:timing>
</p:sld>
</file>

<file path=ppt/theme/theme1.xml><?xml version="1.0" encoding="utf-8"?>
<a:theme xmlns:a="http://schemas.openxmlformats.org/drawingml/2006/main" name="thustorage2">
  <a:themeElements>
    <a:clrScheme name="Tsinghualu">
      <a:dk1>
        <a:sysClr val="windowText" lastClr="000000"/>
      </a:dk1>
      <a:lt1>
        <a:sysClr val="window" lastClr="FFFFFF"/>
      </a:lt1>
      <a:dk2>
        <a:srgbClr val="1F497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经典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prstDash val="dash"/>
        </a:ln>
      </a:spPr>
      <a:bodyPr lIns="0" tIns="0" rIns="0" bIns="0"/>
      <a:lstStyle>
        <a:defPPr algn="ctr">
          <a:defRPr sz="1600" dirty="0" smtClean="0">
            <a:solidFill>
              <a:srgbClr val="FF0000"/>
            </a:solidFill>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thustorage2</Template>
  <TotalTime>1608</TotalTime>
  <Words>4512</Words>
  <Application>Microsoft Macintosh PowerPoint</Application>
  <PresentationFormat>On-screen Show (4:3)</PresentationFormat>
  <Paragraphs>606</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thustorage2</vt:lpstr>
      <vt:lpstr>Loose-Ordering Consistency for Persistent Memory</vt:lpstr>
      <vt:lpstr>PowerPoint Presentation</vt:lpstr>
      <vt:lpstr>Outline</vt:lpstr>
      <vt:lpstr>Outline</vt:lpstr>
      <vt:lpstr>Persistent Memory</vt:lpstr>
      <vt:lpstr>Storage Consistency – Write-Ahead Logging(WAL)</vt:lpstr>
      <vt:lpstr>High Overhead for Ordering in PM</vt:lpstr>
      <vt:lpstr>Outline</vt:lpstr>
      <vt:lpstr>Existing Approaches</vt:lpstr>
      <vt:lpstr>Our Solution: Key Ideas</vt:lpstr>
      <vt:lpstr>Outline</vt:lpstr>
      <vt:lpstr>LOC Key Idea 1 – Eager Commit  </vt:lpstr>
      <vt:lpstr>Eager Commit</vt:lpstr>
      <vt:lpstr>Eager Commit</vt:lpstr>
      <vt:lpstr>LOC Key Idea 2 – Speculative Persistence </vt:lpstr>
      <vt:lpstr>Speculative Persistence</vt:lpstr>
      <vt:lpstr>Speculative Persistence</vt:lpstr>
      <vt:lpstr>Recovery</vt:lpstr>
      <vt:lpstr>Outline</vt:lpstr>
      <vt:lpstr>Experimental Setup</vt:lpstr>
      <vt:lpstr>Overall Performance</vt:lpstr>
      <vt:lpstr>Effect of Eager Commit</vt:lpstr>
      <vt:lpstr>Effect of Speculative Persistence</vt:lpstr>
      <vt:lpstr>Outline</vt:lpstr>
      <vt:lpstr>PowerPoint Presentation</vt:lpstr>
      <vt:lpstr>Loose-Ordering Consistency for Persistent Memory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Loose-Ordering Consistency for Persistent Memory</dc:title>
  <dc:creator>lu-0115</dc:creator>
  <cp:lastModifiedBy>Onur Mutlu</cp:lastModifiedBy>
  <cp:revision>140</cp:revision>
  <dcterms:created xsi:type="dcterms:W3CDTF">2014-10-11T11:54:39Z</dcterms:created>
  <dcterms:modified xsi:type="dcterms:W3CDTF">2014-10-27T21:43:49Z</dcterms:modified>
</cp:coreProperties>
</file>