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handoutMasterIdLst>
    <p:handoutMasterId r:id="rId29"/>
  </p:handoutMasterIdLst>
  <p:sldIdLst>
    <p:sldId id="256" r:id="rId2"/>
    <p:sldId id="279" r:id="rId3"/>
    <p:sldId id="308" r:id="rId4"/>
    <p:sldId id="309" r:id="rId5"/>
    <p:sldId id="270" r:id="rId6"/>
    <p:sldId id="278" r:id="rId7"/>
    <p:sldId id="277" r:id="rId8"/>
    <p:sldId id="310" r:id="rId9"/>
    <p:sldId id="265" r:id="rId10"/>
    <p:sldId id="269" r:id="rId11"/>
    <p:sldId id="311" r:id="rId12"/>
    <p:sldId id="288" r:id="rId13"/>
    <p:sldId id="290" r:id="rId14"/>
    <p:sldId id="305" r:id="rId15"/>
    <p:sldId id="289" r:id="rId16"/>
    <p:sldId id="283" r:id="rId17"/>
    <p:sldId id="314" r:id="rId18"/>
    <p:sldId id="304" r:id="rId19"/>
    <p:sldId id="312" r:id="rId20"/>
    <p:sldId id="295" r:id="rId21"/>
    <p:sldId id="275" r:id="rId22"/>
    <p:sldId id="293" r:id="rId23"/>
    <p:sldId id="294" r:id="rId24"/>
    <p:sldId id="313" r:id="rId25"/>
    <p:sldId id="302" r:id="rId26"/>
    <p:sldId id="260" r:id="rId2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643" autoAdjust="0"/>
    <p:restoredTop sz="98374" autoAdjust="0"/>
  </p:normalViewPr>
  <p:slideViewPr>
    <p:cSldViewPr>
      <p:cViewPr varScale="1">
        <p:scale>
          <a:sx n="102" d="100"/>
          <a:sy n="102" d="100"/>
        </p:scale>
        <p:origin x="-1320"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DE09408-5830-6542-A5E7-4EA89D65388B}" type="datetimeFigureOut">
              <a:rPr kumimoji="1" lang="zh-CN" altLang="en-US" smtClean="0"/>
              <a:t>10/27/14</a:t>
            </a:fld>
            <a:endParaRPr kumimoji="1"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zh-CN" altLang="en-US"/>
          </a:p>
        </p:txBody>
      </p:sp>
      <p:sp>
        <p:nvSpPr>
          <p:cNvPr id="5" name="幻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EA4DB2F-6CDC-C540-B98F-781DF361069B}" type="slidenum">
              <a:rPr kumimoji="1" lang="zh-CN" altLang="en-US" smtClean="0"/>
              <a:t>‹#›</a:t>
            </a:fld>
            <a:endParaRPr kumimoji="1" lang="zh-CN" altLang="en-US"/>
          </a:p>
        </p:txBody>
      </p:sp>
    </p:spTree>
    <p:extLst>
      <p:ext uri="{BB962C8B-B14F-4D97-AF65-F5344CB8AC3E}">
        <p14:creationId xmlns:p14="http://schemas.microsoft.com/office/powerpoint/2010/main" val="134889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C0CCF2-975C-7B4F-80FC-62A31C9C5052}" type="datetimeFigureOut">
              <a:rPr kumimoji="1" lang="zh-CN" altLang="en-US" smtClean="0"/>
              <a:t>10/27/14</a:t>
            </a:fld>
            <a:endParaRPr kumimoji="1"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zh-CN" altLang="en-US"/>
          </a:p>
        </p:txBody>
      </p:sp>
      <p:sp>
        <p:nvSpPr>
          <p:cNvPr id="7" name="幻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7BCDFD-CC8C-4A41-89EB-4939A3DFBC2F}" type="slidenum">
              <a:rPr kumimoji="1" lang="zh-CN" altLang="en-US" smtClean="0"/>
              <a:t>‹#›</a:t>
            </a:fld>
            <a:endParaRPr kumimoji="1" lang="zh-CN" altLang="en-US"/>
          </a:p>
        </p:txBody>
      </p:sp>
    </p:spTree>
    <p:extLst>
      <p:ext uri="{BB962C8B-B14F-4D97-AF65-F5344CB8AC3E}">
        <p14:creationId xmlns:p14="http://schemas.microsoft.com/office/powerpoint/2010/main" val="381272716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smtClean="0"/>
              <a:t>Hello,</a:t>
            </a:r>
            <a:r>
              <a:rPr kumimoji="1" lang="en-US" altLang="zh-CN" baseline="0" dirty="0" smtClean="0"/>
              <a:t> everyone. I am Youyou Lu from Tsinghua University.</a:t>
            </a:r>
          </a:p>
          <a:p>
            <a:r>
              <a:rPr kumimoji="1" lang="en-US" altLang="zh-CN" baseline="0" dirty="0" smtClean="0"/>
              <a:t>Today, I will present our paper “Loose-Ordering Consistency for Persistent Memory”.</a:t>
            </a:r>
          </a:p>
          <a:p>
            <a:r>
              <a:rPr kumimoji="1" lang="en-US" altLang="zh-CN" baseline="0" dirty="0" smtClean="0"/>
              <a:t>This is a joint work with </a:t>
            </a:r>
            <a:r>
              <a:rPr kumimoji="1" lang="en-US" altLang="zh-CN" baseline="0" dirty="0" err="1" smtClean="0"/>
              <a:t>Jiwu</a:t>
            </a:r>
            <a:r>
              <a:rPr kumimoji="1" lang="en-US" altLang="zh-CN" baseline="0" dirty="0" smtClean="0"/>
              <a:t> </a:t>
            </a:r>
            <a:r>
              <a:rPr kumimoji="1" lang="en-US" altLang="zh-CN" baseline="0" dirty="0" err="1" smtClean="0"/>
              <a:t>Shu</a:t>
            </a:r>
            <a:r>
              <a:rPr kumimoji="1" lang="en-US" altLang="zh-CN" baseline="0" dirty="0" smtClean="0"/>
              <a:t>, Long Sun from Tsinghua University and </a:t>
            </a:r>
            <a:r>
              <a:rPr kumimoji="1" lang="en-US" altLang="zh-CN" baseline="0" dirty="0" err="1" smtClean="0"/>
              <a:t>Onur</a:t>
            </a:r>
            <a:r>
              <a:rPr kumimoji="1" lang="en-US" altLang="zh-CN" baseline="0" dirty="0" smtClean="0"/>
              <a:t> </a:t>
            </a:r>
            <a:r>
              <a:rPr kumimoji="1" lang="en-US" altLang="zh-CN" baseline="0" dirty="0" err="1" smtClean="0"/>
              <a:t>Mutlu</a:t>
            </a:r>
            <a:r>
              <a:rPr kumimoji="1" lang="en-US" altLang="zh-CN" baseline="0" dirty="0" smtClean="0"/>
              <a:t> from Carnegie Mellon University.</a:t>
            </a:r>
            <a:endParaRPr kumimoji="1" lang="zh-CN" altLang="en-US" dirty="0"/>
          </a:p>
        </p:txBody>
      </p:sp>
      <p:sp>
        <p:nvSpPr>
          <p:cNvPr id="4" name="幻灯片编号占位符 3"/>
          <p:cNvSpPr>
            <a:spLocks noGrp="1"/>
          </p:cNvSpPr>
          <p:nvPr>
            <p:ph type="sldNum" sz="quarter" idx="10"/>
          </p:nvPr>
        </p:nvSpPr>
        <p:spPr/>
        <p:txBody>
          <a:bodyPr/>
          <a:lstStyle/>
          <a:p>
            <a:fld id="{5E7BCDFD-CC8C-4A41-89EB-4939A3DFBC2F}" type="slidenum">
              <a:rPr kumimoji="1" lang="zh-CN" altLang="en-US" smtClean="0"/>
              <a:t>1</a:t>
            </a:fld>
            <a:endParaRPr kumimoji="1" lang="zh-CN" altLang="en-US"/>
          </a:p>
        </p:txBody>
      </p:sp>
    </p:spTree>
    <p:extLst>
      <p:ext uri="{BB962C8B-B14F-4D97-AF65-F5344CB8AC3E}">
        <p14:creationId xmlns:p14="http://schemas.microsoft.com/office/powerpoint/2010/main" val="33227933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smtClean="0"/>
              <a:t>Our approach is to allow persistence reordering. And our approach is called Loose-Ordering</a:t>
            </a:r>
            <a:r>
              <a:rPr kumimoji="1" lang="en-US" altLang="zh-CN" baseline="0" dirty="0" smtClean="0"/>
              <a:t> Consistency, simply the LOC.</a:t>
            </a:r>
          </a:p>
          <a:p>
            <a:endParaRPr kumimoji="1" lang="en-US" altLang="zh-CN" baseline="0" dirty="0" smtClean="0"/>
          </a:p>
          <a:p>
            <a:r>
              <a:rPr kumimoji="1" lang="en-US" altLang="zh-CN" baseline="0" dirty="0" smtClean="0"/>
              <a:t>As shown in the figure, LOC allows </a:t>
            </a:r>
            <a:r>
              <a:rPr kumimoji="1" lang="en-US" altLang="zh-CN" baseline="0" dirty="0" err="1" smtClean="0"/>
              <a:t>txs</a:t>
            </a:r>
            <a:r>
              <a:rPr kumimoji="1" lang="en-US" altLang="zh-CN" baseline="0" dirty="0" smtClean="0"/>
              <a:t> to be written to the CPU cache without forcing them to the PM. Also, data blocks in </a:t>
            </a:r>
            <a:r>
              <a:rPr kumimoji="1" lang="en-US" altLang="zh-CN" baseline="0" dirty="0" err="1" smtClean="0"/>
              <a:t>txs</a:t>
            </a:r>
            <a:r>
              <a:rPr kumimoji="1" lang="en-US" altLang="zh-CN" baseline="0" dirty="0" smtClean="0"/>
              <a:t> can be written to PM in any order.</a:t>
            </a:r>
          </a:p>
          <a:p>
            <a:endParaRPr kumimoji="1" lang="en-US" altLang="zh-CN" baseline="0" dirty="0" smtClean="0"/>
          </a:p>
          <a:p>
            <a:r>
              <a:rPr kumimoji="1" lang="en-US" altLang="zh-CN" baseline="0" dirty="0" smtClean="0"/>
              <a:t>In order to achieve this, we have two techniques: Eager Commit and Speculative Persistence.</a:t>
            </a:r>
          </a:p>
          <a:p>
            <a:r>
              <a:rPr kumimoji="1" lang="en-US" altLang="zh-CN" baseline="0" dirty="0" smtClean="0"/>
              <a:t>Eager Commit aims to remove the intra-</a:t>
            </a:r>
            <a:r>
              <a:rPr kumimoji="1" lang="en-US" altLang="zh-CN" baseline="0" dirty="0" err="1" smtClean="0"/>
              <a:t>tx</a:t>
            </a:r>
            <a:r>
              <a:rPr kumimoji="1" lang="en-US" altLang="zh-CN" baseline="0" dirty="0" smtClean="0"/>
              <a:t> ordering. It delays </a:t>
            </a:r>
            <a:r>
              <a:rPr kumimoji="1" lang="en-US" altLang="zh-CN" dirty="0" smtClean="0"/>
              <a:t>the completeness check till recovery phase. This</a:t>
            </a:r>
            <a:r>
              <a:rPr kumimoji="1" lang="en-US" altLang="zh-CN" baseline="0" dirty="0" smtClean="0"/>
              <a:t> is achieved by reorganizing the memory log structure.</a:t>
            </a:r>
          </a:p>
          <a:p>
            <a:pPr marL="0" marR="0" lvl="2" indent="0" algn="l" defTabSz="457200" rtl="0" eaLnBrk="1" fontAlgn="auto" latinLnBrk="0" hangingPunct="1">
              <a:lnSpc>
                <a:spcPct val="100000"/>
              </a:lnSpc>
              <a:spcBef>
                <a:spcPts val="0"/>
              </a:spcBef>
              <a:spcAft>
                <a:spcPts val="0"/>
              </a:spcAft>
              <a:buClrTx/>
              <a:buSzTx/>
              <a:buFontTx/>
              <a:buNone/>
              <a:tabLst/>
              <a:defRPr/>
            </a:pPr>
            <a:r>
              <a:rPr kumimoji="1" lang="en-US" altLang="zh-CN" dirty="0" smtClean="0"/>
              <a:t>Speculative</a:t>
            </a:r>
            <a:r>
              <a:rPr kumimoji="1" lang="en-US" altLang="zh-CN" baseline="0" dirty="0" smtClean="0"/>
              <a:t> Persistence aims to relax the inter-</a:t>
            </a:r>
            <a:r>
              <a:rPr kumimoji="1" lang="en-US" altLang="zh-CN" baseline="0" dirty="0" err="1" smtClean="0"/>
              <a:t>tx</a:t>
            </a:r>
            <a:r>
              <a:rPr kumimoji="1" lang="en-US" altLang="zh-CN" baseline="0" dirty="0" smtClean="0"/>
              <a:t> ordering. It s</a:t>
            </a:r>
            <a:r>
              <a:rPr kumimoji="1" lang="en-US" altLang="zh-CN" dirty="0" smtClean="0"/>
              <a:t>peculatively persists transactions but make the commit order visible to programs in the program order. This is achieved</a:t>
            </a:r>
            <a:r>
              <a:rPr kumimoji="1" lang="en-US" altLang="zh-CN" baseline="0" dirty="0" smtClean="0"/>
              <a:t> by using cache versioning and </a:t>
            </a:r>
            <a:r>
              <a:rPr kumimoji="1" lang="en-US" altLang="zh-CN" baseline="0" dirty="0" err="1" smtClean="0"/>
              <a:t>Tx</a:t>
            </a:r>
            <a:r>
              <a:rPr kumimoji="1" lang="en-US" altLang="zh-CN" baseline="0" dirty="0" smtClean="0"/>
              <a:t> dependency tracking.</a:t>
            </a:r>
          </a:p>
          <a:p>
            <a:pPr marL="0" marR="0" lvl="2" indent="0" algn="l" defTabSz="457200" rtl="0" eaLnBrk="1" fontAlgn="auto" latinLnBrk="0" hangingPunct="1">
              <a:lnSpc>
                <a:spcPct val="100000"/>
              </a:lnSpc>
              <a:spcBef>
                <a:spcPts val="0"/>
              </a:spcBef>
              <a:spcAft>
                <a:spcPts val="0"/>
              </a:spcAft>
              <a:buClrTx/>
              <a:buSzTx/>
              <a:buFontTx/>
              <a:buNone/>
              <a:tabLst/>
              <a:defRPr/>
            </a:pPr>
            <a:endParaRPr kumimoji="1" lang="en-US" altLang="zh-CN" baseline="0" dirty="0" smtClean="0"/>
          </a:p>
          <a:p>
            <a:pPr marL="0" marR="0" lvl="2" indent="0" algn="l" defTabSz="457200" rtl="0" eaLnBrk="1" fontAlgn="auto" latinLnBrk="0" hangingPunct="1">
              <a:lnSpc>
                <a:spcPct val="100000"/>
              </a:lnSpc>
              <a:spcBef>
                <a:spcPts val="0"/>
              </a:spcBef>
              <a:spcAft>
                <a:spcPts val="0"/>
              </a:spcAft>
              <a:buClrTx/>
              <a:buSzTx/>
              <a:buFontTx/>
              <a:buNone/>
              <a:tabLst/>
              <a:defRPr/>
            </a:pPr>
            <a:r>
              <a:rPr kumimoji="1" lang="en-US" altLang="zh-CN" baseline="0" dirty="0" smtClean="0"/>
              <a:t>The two techniques are to be discussed next.</a:t>
            </a:r>
            <a:endParaRPr kumimoji="1" lang="en-US" altLang="zh-CN" dirty="0" smtClean="0"/>
          </a:p>
          <a:p>
            <a:endParaRPr kumimoji="1" lang="zh-CN" altLang="en-US" dirty="0"/>
          </a:p>
        </p:txBody>
      </p:sp>
      <p:sp>
        <p:nvSpPr>
          <p:cNvPr id="4" name="幻灯片编号占位符 3"/>
          <p:cNvSpPr>
            <a:spLocks noGrp="1"/>
          </p:cNvSpPr>
          <p:nvPr>
            <p:ph type="sldNum" sz="quarter" idx="10"/>
          </p:nvPr>
        </p:nvSpPr>
        <p:spPr/>
        <p:txBody>
          <a:bodyPr/>
          <a:lstStyle/>
          <a:p>
            <a:fld id="{5E7BCDFD-CC8C-4A41-89EB-4939A3DFBC2F}" type="slidenum">
              <a:rPr kumimoji="1" lang="zh-CN" altLang="en-US" smtClean="0"/>
              <a:t>10</a:t>
            </a:fld>
            <a:endParaRPr kumimoji="1" lang="zh-CN" altLang="en-US"/>
          </a:p>
        </p:txBody>
      </p:sp>
    </p:spTree>
    <p:extLst>
      <p:ext uri="{BB962C8B-B14F-4D97-AF65-F5344CB8AC3E}">
        <p14:creationId xmlns:p14="http://schemas.microsoft.com/office/powerpoint/2010/main" val="3017378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smtClean="0"/>
              <a:t>Now, let</a:t>
            </a:r>
            <a:r>
              <a:rPr kumimoji="1" lang="en-US" altLang="zh-CN" baseline="0" dirty="0" smtClean="0"/>
              <a:t> us come to part of our approach – Loose-Ordering Consistency.</a:t>
            </a:r>
          </a:p>
          <a:p>
            <a:r>
              <a:rPr kumimoji="1" lang="en-US" altLang="zh-CN" baseline="0" dirty="0" smtClean="0"/>
              <a:t>I will discuss the two techniques Eager Commit and Speculative Persistence of LOC.</a:t>
            </a:r>
            <a:endParaRPr kumimoji="1" lang="zh-CN" altLang="en-US" dirty="0"/>
          </a:p>
        </p:txBody>
      </p:sp>
      <p:sp>
        <p:nvSpPr>
          <p:cNvPr id="4" name="幻灯片编号占位符 3"/>
          <p:cNvSpPr>
            <a:spLocks noGrp="1"/>
          </p:cNvSpPr>
          <p:nvPr>
            <p:ph type="sldNum" sz="quarter" idx="10"/>
          </p:nvPr>
        </p:nvSpPr>
        <p:spPr/>
        <p:txBody>
          <a:bodyPr/>
          <a:lstStyle/>
          <a:p>
            <a:fld id="{5E7BCDFD-CC8C-4A41-89EB-4939A3DFBC2F}" type="slidenum">
              <a:rPr kumimoji="1" lang="zh-CN" altLang="en-US" smtClean="0"/>
              <a:t>11</a:t>
            </a:fld>
            <a:endParaRPr kumimoji="1" lang="zh-CN" altLang="en-US"/>
          </a:p>
        </p:txBody>
      </p:sp>
    </p:spTree>
    <p:extLst>
      <p:ext uri="{BB962C8B-B14F-4D97-AF65-F5344CB8AC3E}">
        <p14:creationId xmlns:p14="http://schemas.microsoft.com/office/powerpoint/2010/main" val="25963624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smtClean="0"/>
              <a:t>Before</a:t>
            </a:r>
            <a:r>
              <a:rPr kumimoji="1" lang="en-US" altLang="zh-CN" baseline="0" dirty="0" smtClean="0"/>
              <a:t> discussing the Eager Commit, let us first review the four steps in a transaction. In the four steps, the first two steps are in critical path, and there are two orderings, intra-</a:t>
            </a:r>
            <a:r>
              <a:rPr kumimoji="1" lang="en-US" altLang="zh-CN" baseline="0" dirty="0" err="1" smtClean="0"/>
              <a:t>tx</a:t>
            </a:r>
            <a:r>
              <a:rPr kumimoji="1" lang="en-US" altLang="zh-CN" baseline="0" dirty="0" smtClean="0"/>
              <a:t> and inter-</a:t>
            </a:r>
            <a:r>
              <a:rPr kumimoji="1" lang="en-US" altLang="zh-CN" baseline="0" dirty="0" err="1" smtClean="0"/>
              <a:t>tx</a:t>
            </a:r>
            <a:r>
              <a:rPr kumimoji="1" lang="en-US" altLang="zh-CN" baseline="0" dirty="0" smtClean="0"/>
              <a:t> ordering.</a:t>
            </a:r>
          </a:p>
          <a:p>
            <a:endParaRPr kumimoji="1" lang="en-US" altLang="zh-CN" baseline="0" dirty="0" smtClean="0"/>
          </a:p>
          <a:p>
            <a:r>
              <a:rPr kumimoji="1" lang="en-US" altLang="zh-CN" baseline="0" dirty="0" smtClean="0"/>
              <a:t>The goal of Eager Commit is to remove the intra-</a:t>
            </a:r>
            <a:r>
              <a:rPr kumimoji="1" lang="en-US" altLang="zh-CN" baseline="0" dirty="0" err="1" smtClean="0"/>
              <a:t>tx</a:t>
            </a:r>
            <a:r>
              <a:rPr kumimoji="1" lang="en-US" altLang="zh-CN" baseline="0" dirty="0" smtClean="0"/>
              <a:t> ordering.</a:t>
            </a:r>
          </a:p>
          <a:p>
            <a:r>
              <a:rPr kumimoji="1" lang="en-US" altLang="zh-CN" baseline="0" dirty="0" smtClean="0"/>
              <a:t>Eager Commit is a new commit protocol without commit records. </a:t>
            </a:r>
            <a:endParaRPr kumimoji="1" lang="zh-CN" altLang="en-US" dirty="0"/>
          </a:p>
        </p:txBody>
      </p:sp>
      <p:sp>
        <p:nvSpPr>
          <p:cNvPr id="4" name="幻灯片编号占位符 3"/>
          <p:cNvSpPr>
            <a:spLocks noGrp="1"/>
          </p:cNvSpPr>
          <p:nvPr>
            <p:ph type="sldNum" sz="quarter" idx="10"/>
          </p:nvPr>
        </p:nvSpPr>
        <p:spPr/>
        <p:txBody>
          <a:bodyPr/>
          <a:lstStyle/>
          <a:p>
            <a:fld id="{5E7BCDFD-CC8C-4A41-89EB-4939A3DFBC2F}" type="slidenum">
              <a:rPr kumimoji="1" lang="zh-CN" altLang="en-US" smtClean="0"/>
              <a:t>12</a:t>
            </a:fld>
            <a:endParaRPr kumimoji="1" lang="zh-CN" altLang="en-US"/>
          </a:p>
        </p:txBody>
      </p:sp>
    </p:spTree>
    <p:extLst>
      <p:ext uri="{BB962C8B-B14F-4D97-AF65-F5344CB8AC3E}">
        <p14:creationId xmlns:p14="http://schemas.microsoft.com/office/powerpoint/2010/main" val="31836825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smtClean="0"/>
              <a:t>In</a:t>
            </a:r>
            <a:r>
              <a:rPr kumimoji="1" lang="en-US" altLang="zh-CN" baseline="0" dirty="0" smtClean="0"/>
              <a:t> order to remove the use of commit records, we need to understand why traditional WAL uses commit records.</a:t>
            </a:r>
          </a:p>
          <a:p>
            <a:r>
              <a:rPr kumimoji="1" lang="en-US" altLang="zh-CN" baseline="0" dirty="0" smtClean="0"/>
              <a:t>In commit protocols, a commit record is written after the writes have been completely written to the log area. On recovery, the existence of a commit record is used to determine whether the transaction has been committed. If there is a commit record, the </a:t>
            </a:r>
            <a:r>
              <a:rPr kumimoji="1" lang="en-US" altLang="zh-CN" baseline="0" dirty="0" err="1" smtClean="0"/>
              <a:t>tx</a:t>
            </a:r>
            <a:r>
              <a:rPr kumimoji="1" lang="en-US" altLang="zh-CN" baseline="0" dirty="0" smtClean="0"/>
              <a:t> is committed. Otherwise, it is not committed. Therefore, during normal runs, the commit protocol makes sure all log writes are complete and then writes a commit record.</a:t>
            </a:r>
          </a:p>
          <a:p>
            <a:endParaRPr kumimoji="1" lang="en-US" altLang="zh-CN" baseline="0" dirty="0" smtClean="0"/>
          </a:p>
          <a:p>
            <a:r>
              <a:rPr kumimoji="1" lang="en-US" altLang="zh-CN" baseline="0" dirty="0" smtClean="0"/>
              <a:t>Eager Commit aims to remove the commit records. This can be achieved by reorganizing the memory log structure and thus delaying the completeness check on recovery.</a:t>
            </a:r>
          </a:p>
          <a:p>
            <a:r>
              <a:rPr kumimoji="1" lang="en-US" altLang="zh-CN" baseline="0" dirty="0" smtClean="0"/>
              <a:t>Figure: in the memory log area, we divide the memory into block groups. Each block group consists of eight blocks, in which seven are used for data blocks and the other is used for metadata block. </a:t>
            </a:r>
          </a:p>
          <a:p>
            <a:r>
              <a:rPr kumimoji="1" lang="en-US" altLang="zh-CN" baseline="0" dirty="0" smtClean="0"/>
              <a:t>The metadata block keeps the metadata information for the seven data blocks. </a:t>
            </a:r>
          </a:p>
          <a:p>
            <a:r>
              <a:rPr kumimoji="1" lang="en-US" altLang="zh-CN" baseline="0" dirty="0" smtClean="0"/>
              <a:t>In the metadata, we use </a:t>
            </a:r>
            <a:r>
              <a:rPr kumimoji="1" lang="en-US" altLang="zh-CN" baseline="0" dirty="0" err="1" smtClean="0"/>
              <a:t>TxID</a:t>
            </a:r>
            <a:r>
              <a:rPr kumimoji="1" lang="en-US" altLang="zh-CN" baseline="0" dirty="0" smtClean="0"/>
              <a:t> and </a:t>
            </a:r>
            <a:r>
              <a:rPr kumimoji="1" lang="en-US" altLang="zh-CN" baseline="0" dirty="0" err="1" smtClean="0"/>
              <a:t>TxCnt</a:t>
            </a:r>
            <a:r>
              <a:rPr kumimoji="1" lang="en-US" altLang="zh-CN" baseline="0" dirty="0" smtClean="0"/>
              <a:t> for a count-based commit protocol.</a:t>
            </a:r>
          </a:p>
          <a:p>
            <a:endParaRPr kumimoji="1" lang="en-US" altLang="zh-CN" baseline="0" dirty="0" smtClean="0"/>
          </a:p>
          <a:p>
            <a:endParaRPr kumimoji="1" lang="zh-CN" altLang="en-US" dirty="0"/>
          </a:p>
        </p:txBody>
      </p:sp>
      <p:sp>
        <p:nvSpPr>
          <p:cNvPr id="4" name="幻灯片编号占位符 3"/>
          <p:cNvSpPr>
            <a:spLocks noGrp="1"/>
          </p:cNvSpPr>
          <p:nvPr>
            <p:ph type="sldNum" sz="quarter" idx="10"/>
          </p:nvPr>
        </p:nvSpPr>
        <p:spPr/>
        <p:txBody>
          <a:bodyPr/>
          <a:lstStyle/>
          <a:p>
            <a:fld id="{5E7BCDFD-CC8C-4A41-89EB-4939A3DFBC2F}" type="slidenum">
              <a:rPr kumimoji="1" lang="zh-CN" altLang="en-US" smtClean="0"/>
              <a:t>13</a:t>
            </a:fld>
            <a:endParaRPr kumimoji="1" lang="zh-CN" altLang="en-US"/>
          </a:p>
        </p:txBody>
      </p:sp>
    </p:spTree>
    <p:extLst>
      <p:ext uri="{BB962C8B-B14F-4D97-AF65-F5344CB8AC3E}">
        <p14:creationId xmlns:p14="http://schemas.microsoft.com/office/powerpoint/2010/main" val="1099011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smtClean="0"/>
              <a:t>This</a:t>
            </a:r>
            <a:r>
              <a:rPr kumimoji="1" lang="en-US" altLang="zh-CN" baseline="0" dirty="0" smtClean="0"/>
              <a:t> slide explains the count-based commit protocol.</a:t>
            </a:r>
          </a:p>
          <a:p>
            <a:endParaRPr kumimoji="1" lang="en-US" altLang="zh-CN" baseline="0" dirty="0" smtClean="0"/>
          </a:p>
          <a:p>
            <a:r>
              <a:rPr kumimoji="1" lang="en-US" altLang="zh-CN" baseline="0" dirty="0" smtClean="0"/>
              <a:t>In the count-based commit protocol, during normal run, each data block is tagged with a </a:t>
            </a:r>
            <a:r>
              <a:rPr kumimoji="1" lang="en-US" altLang="zh-CN" baseline="0" dirty="0" err="1" smtClean="0"/>
              <a:t>TxID</a:t>
            </a:r>
            <a:r>
              <a:rPr kumimoji="1" lang="en-US" altLang="zh-CN" baseline="0" dirty="0" smtClean="0"/>
              <a:t> in the metadata. </a:t>
            </a:r>
          </a:p>
          <a:p>
            <a:pPr marL="0" marR="0" lvl="2" indent="0" algn="l" defTabSz="457200" rtl="0" eaLnBrk="1" fontAlgn="auto" latinLnBrk="0" hangingPunct="1">
              <a:lnSpc>
                <a:spcPct val="100000"/>
              </a:lnSpc>
              <a:spcBef>
                <a:spcPts val="0"/>
              </a:spcBef>
              <a:spcAft>
                <a:spcPts val="0"/>
              </a:spcAft>
              <a:buClrTx/>
              <a:buSzTx/>
              <a:buFontTx/>
              <a:buNone/>
              <a:tabLst/>
              <a:defRPr/>
            </a:pPr>
            <a:r>
              <a:rPr kumimoji="1" lang="en-US" altLang="zh-CN" baseline="0" dirty="0" smtClean="0"/>
              <a:t>For each </a:t>
            </a:r>
            <a:r>
              <a:rPr kumimoji="1" lang="en-US" altLang="zh-CN" baseline="0" dirty="0" err="1" smtClean="0"/>
              <a:t>tx</a:t>
            </a:r>
            <a:r>
              <a:rPr kumimoji="1" lang="en-US" altLang="zh-CN" baseline="0" dirty="0" smtClean="0"/>
              <a:t>, only one block has </a:t>
            </a:r>
            <a:r>
              <a:rPr kumimoji="1" lang="en-US" altLang="zh-CN" baseline="0" dirty="0" err="1" smtClean="0"/>
              <a:t>TxCnt</a:t>
            </a:r>
            <a:r>
              <a:rPr kumimoji="1" lang="en-US" altLang="zh-CN" baseline="0" dirty="0" smtClean="0"/>
              <a:t> set to </a:t>
            </a:r>
            <a:r>
              <a:rPr kumimoji="1" lang="en-US" altLang="zh-CN" dirty="0" smtClean="0"/>
              <a:t>total # of blocks in the </a:t>
            </a:r>
            <a:r>
              <a:rPr kumimoji="1" lang="en-US" altLang="zh-CN" dirty="0" err="1" smtClean="0"/>
              <a:t>tx</a:t>
            </a:r>
            <a:r>
              <a:rPr kumimoji="1" lang="en-US" altLang="zh-CN" dirty="0" smtClean="0"/>
              <a:t>, and others are</a:t>
            </a:r>
            <a:r>
              <a:rPr kumimoji="1" lang="en-US" altLang="zh-CN" baseline="0" dirty="0" smtClean="0"/>
              <a:t> set to</a:t>
            </a:r>
            <a:r>
              <a:rPr kumimoji="1" lang="en-US" altLang="zh-CN" dirty="0" smtClean="0"/>
              <a:t>‘0’.</a:t>
            </a:r>
          </a:p>
          <a:p>
            <a:pPr marL="0" marR="0" lvl="2" indent="0" algn="l" defTabSz="457200" rtl="0" eaLnBrk="1" fontAlgn="auto" latinLnBrk="0" hangingPunct="1">
              <a:lnSpc>
                <a:spcPct val="100000"/>
              </a:lnSpc>
              <a:spcBef>
                <a:spcPts val="0"/>
              </a:spcBef>
              <a:spcAft>
                <a:spcPts val="0"/>
              </a:spcAft>
              <a:buClrTx/>
              <a:buSzTx/>
              <a:buFontTx/>
              <a:buNone/>
              <a:tabLst/>
              <a:defRPr/>
            </a:pPr>
            <a:r>
              <a:rPr kumimoji="1" lang="en-US" altLang="zh-CN" dirty="0" smtClean="0"/>
              <a:t>The non-zero </a:t>
            </a:r>
            <a:r>
              <a:rPr kumimoji="1" lang="en-US" altLang="zh-CN" dirty="0" err="1" smtClean="0"/>
              <a:t>TxCnt</a:t>
            </a:r>
            <a:r>
              <a:rPr kumimoji="1" lang="en-US" altLang="zh-CN" baseline="0" dirty="0" smtClean="0"/>
              <a:t> can be used in the recovery phase for completeness check.</a:t>
            </a:r>
          </a:p>
          <a:p>
            <a:pPr marL="0" marR="0" lvl="2" indent="0" algn="l" defTabSz="457200" rtl="0" eaLnBrk="1" fontAlgn="auto" latinLnBrk="0" hangingPunct="1">
              <a:lnSpc>
                <a:spcPct val="100000"/>
              </a:lnSpc>
              <a:spcBef>
                <a:spcPts val="0"/>
              </a:spcBef>
              <a:spcAft>
                <a:spcPts val="0"/>
              </a:spcAft>
              <a:buClrTx/>
              <a:buSzTx/>
              <a:buFontTx/>
              <a:buNone/>
              <a:tabLst/>
              <a:defRPr/>
            </a:pPr>
            <a:endParaRPr kumimoji="1" lang="en-US" altLang="zh-CN" baseline="0" dirty="0" smtClean="0"/>
          </a:p>
          <a:p>
            <a:pPr marL="0" marR="0" lvl="2" indent="0" algn="l" defTabSz="457200" rtl="0" eaLnBrk="1" fontAlgn="auto" latinLnBrk="0" hangingPunct="1">
              <a:lnSpc>
                <a:spcPct val="100000"/>
              </a:lnSpc>
              <a:spcBef>
                <a:spcPts val="0"/>
              </a:spcBef>
              <a:spcAft>
                <a:spcPts val="0"/>
              </a:spcAft>
              <a:buClrTx/>
              <a:buSzTx/>
              <a:buFontTx/>
              <a:buNone/>
              <a:tabLst/>
              <a:defRPr/>
            </a:pPr>
            <a:r>
              <a:rPr kumimoji="1" lang="en-US" altLang="zh-CN" baseline="0" dirty="0" smtClean="0"/>
              <a:t>During recovery, it first searches the non-zero </a:t>
            </a:r>
            <a:r>
              <a:rPr kumimoji="1" lang="en-US" altLang="zh-CN" baseline="0" dirty="0" err="1" smtClean="0"/>
              <a:t>TxCnt</a:t>
            </a:r>
            <a:r>
              <a:rPr kumimoji="1" lang="en-US" altLang="zh-CN" baseline="0" dirty="0" smtClean="0"/>
              <a:t> in each </a:t>
            </a:r>
            <a:r>
              <a:rPr kumimoji="1" lang="en-US" altLang="zh-CN" baseline="0" dirty="0" err="1" smtClean="0"/>
              <a:t>tx</a:t>
            </a:r>
            <a:r>
              <a:rPr kumimoji="1" lang="en-US" altLang="zh-CN" baseline="0" dirty="0" smtClean="0"/>
              <a:t>. The </a:t>
            </a:r>
            <a:r>
              <a:rPr kumimoji="1" lang="en-US" altLang="zh-CN" baseline="0" dirty="0" err="1" smtClean="0"/>
              <a:t>TxCnt</a:t>
            </a:r>
            <a:r>
              <a:rPr kumimoji="1" lang="en-US" altLang="zh-CN" baseline="0" dirty="0" smtClean="0"/>
              <a:t> is the recorded </a:t>
            </a:r>
            <a:r>
              <a:rPr kumimoji="1" lang="en-US" altLang="zh-CN" baseline="0" dirty="0" err="1" smtClean="0"/>
              <a:t>TxCnt</a:t>
            </a:r>
            <a:r>
              <a:rPr kumimoji="1" lang="en-US" altLang="zh-CN" baseline="0" dirty="0" smtClean="0"/>
              <a:t>.</a:t>
            </a:r>
          </a:p>
          <a:p>
            <a:pPr marL="0" marR="0" lvl="2" indent="0" algn="l" defTabSz="457200" rtl="0" eaLnBrk="1" fontAlgn="auto" latinLnBrk="0" hangingPunct="1">
              <a:lnSpc>
                <a:spcPct val="100000"/>
              </a:lnSpc>
              <a:spcBef>
                <a:spcPts val="0"/>
              </a:spcBef>
              <a:spcAft>
                <a:spcPts val="0"/>
              </a:spcAft>
              <a:buClrTx/>
              <a:buSzTx/>
              <a:buFontTx/>
              <a:buNone/>
              <a:tabLst/>
              <a:defRPr/>
            </a:pPr>
            <a:r>
              <a:rPr kumimoji="1" lang="en-US" altLang="zh-CN" baseline="0" dirty="0" smtClean="0"/>
              <a:t>And then, it count the total number of blocks in a </a:t>
            </a:r>
            <a:r>
              <a:rPr kumimoji="1" lang="en-US" altLang="zh-CN" baseline="0" dirty="0" err="1" smtClean="0"/>
              <a:t>tx</a:t>
            </a:r>
            <a:r>
              <a:rPr kumimoji="1" lang="en-US" altLang="zh-CN" baseline="0" dirty="0" smtClean="0"/>
              <a:t>. This </a:t>
            </a:r>
            <a:r>
              <a:rPr kumimoji="1" lang="en-US" altLang="zh-CN" baseline="0" dirty="0" err="1" smtClean="0"/>
              <a:t>TxCnt</a:t>
            </a:r>
            <a:r>
              <a:rPr kumimoji="1" lang="en-US" altLang="zh-CN" baseline="0" dirty="0" smtClean="0"/>
              <a:t> is the counted </a:t>
            </a:r>
            <a:r>
              <a:rPr kumimoji="1" lang="en-US" altLang="zh-CN" baseline="0" dirty="0" err="1" smtClean="0"/>
              <a:t>TxCnt</a:t>
            </a:r>
            <a:r>
              <a:rPr kumimoji="1" lang="en-US" altLang="zh-CN" baseline="0" dirty="0" smtClean="0"/>
              <a:t>.</a:t>
            </a:r>
          </a:p>
          <a:p>
            <a:pPr marL="0" marR="0" lvl="2" indent="0" algn="l" defTabSz="457200" rtl="0" eaLnBrk="1" fontAlgn="auto" latinLnBrk="0" hangingPunct="1">
              <a:lnSpc>
                <a:spcPct val="100000"/>
              </a:lnSpc>
              <a:spcBef>
                <a:spcPts val="0"/>
              </a:spcBef>
              <a:spcAft>
                <a:spcPts val="0"/>
              </a:spcAft>
              <a:buClrTx/>
              <a:buSzTx/>
              <a:buFontTx/>
              <a:buNone/>
              <a:tabLst/>
              <a:defRPr/>
            </a:pPr>
            <a:r>
              <a:rPr kumimoji="1" lang="en-US" altLang="zh-CN" baseline="0" dirty="0" smtClean="0"/>
              <a:t>If the two values match, which means recorded </a:t>
            </a:r>
            <a:r>
              <a:rPr kumimoji="1" lang="en-US" altLang="zh-CN" baseline="0" dirty="0" err="1" smtClean="0"/>
              <a:t>TxCnt</a:t>
            </a:r>
            <a:r>
              <a:rPr kumimoji="1" lang="en-US" altLang="zh-CN" baseline="0" dirty="0" smtClean="0"/>
              <a:t> equals Counted </a:t>
            </a:r>
            <a:r>
              <a:rPr kumimoji="1" lang="en-US" altLang="zh-CN" baseline="0" dirty="0" err="1" smtClean="0"/>
              <a:t>TxCnt</a:t>
            </a:r>
            <a:r>
              <a:rPr kumimoji="1" lang="en-US" altLang="zh-CN" baseline="0" dirty="0" smtClean="0"/>
              <a:t>, the </a:t>
            </a:r>
            <a:r>
              <a:rPr kumimoji="1" lang="en-US" altLang="zh-CN" baseline="0" dirty="0" err="1" smtClean="0"/>
              <a:t>tx</a:t>
            </a:r>
            <a:r>
              <a:rPr kumimoji="1" lang="en-US" altLang="zh-CN" baseline="0" dirty="0" smtClean="0"/>
              <a:t> is committed. Otherwise, the </a:t>
            </a:r>
            <a:r>
              <a:rPr kumimoji="1" lang="en-US" altLang="zh-CN" baseline="0" dirty="0" err="1" smtClean="0"/>
              <a:t>tx</a:t>
            </a:r>
            <a:r>
              <a:rPr kumimoji="1" lang="en-US" altLang="zh-CN" baseline="0" dirty="0" smtClean="0"/>
              <a:t> is not committed.</a:t>
            </a:r>
          </a:p>
          <a:p>
            <a:pPr marL="0" marR="0" lvl="2" indent="0" algn="l" defTabSz="457200" rtl="0" eaLnBrk="1" fontAlgn="auto" latinLnBrk="0" hangingPunct="1">
              <a:lnSpc>
                <a:spcPct val="100000"/>
              </a:lnSpc>
              <a:spcBef>
                <a:spcPts val="0"/>
              </a:spcBef>
              <a:spcAft>
                <a:spcPts val="0"/>
              </a:spcAft>
              <a:buClrTx/>
              <a:buSzTx/>
              <a:buFontTx/>
              <a:buNone/>
              <a:tabLst/>
              <a:defRPr/>
            </a:pPr>
            <a:endParaRPr kumimoji="1" lang="en-US" altLang="zh-CN" baseline="0" dirty="0" smtClean="0"/>
          </a:p>
          <a:p>
            <a:pPr marL="0" marR="0" lvl="2" indent="0" algn="l" defTabSz="457200" rtl="0" eaLnBrk="1" fontAlgn="auto" latinLnBrk="0" hangingPunct="1">
              <a:lnSpc>
                <a:spcPct val="100000"/>
              </a:lnSpc>
              <a:spcBef>
                <a:spcPts val="0"/>
              </a:spcBef>
              <a:spcAft>
                <a:spcPts val="0"/>
              </a:spcAft>
              <a:buClrTx/>
              <a:buSzTx/>
              <a:buFontTx/>
              <a:buNone/>
              <a:tabLst/>
              <a:defRPr/>
            </a:pPr>
            <a:r>
              <a:rPr kumimoji="1" lang="en-US" altLang="zh-CN" baseline="0" dirty="0" smtClean="0"/>
              <a:t>In this way, we avoid the use of commit records, and thus the intra-</a:t>
            </a:r>
            <a:r>
              <a:rPr kumimoji="1" lang="en-US" altLang="zh-CN" baseline="0" dirty="0" err="1" smtClean="0"/>
              <a:t>tx</a:t>
            </a:r>
            <a:r>
              <a:rPr kumimoji="1" lang="en-US" altLang="zh-CN" baseline="0" dirty="0" smtClean="0"/>
              <a:t> ordering.</a:t>
            </a:r>
          </a:p>
          <a:p>
            <a:pPr marL="0" marR="0" lvl="2" indent="0" algn="l" defTabSz="457200" rtl="0" eaLnBrk="1" fontAlgn="auto" latinLnBrk="0" hangingPunct="1">
              <a:lnSpc>
                <a:spcPct val="100000"/>
              </a:lnSpc>
              <a:spcBef>
                <a:spcPts val="0"/>
              </a:spcBef>
              <a:spcAft>
                <a:spcPts val="0"/>
              </a:spcAft>
              <a:buClrTx/>
              <a:buSzTx/>
              <a:buFontTx/>
              <a:buNone/>
              <a:tabLst/>
              <a:defRPr/>
            </a:pPr>
            <a:endParaRPr kumimoji="1" lang="en-US" altLang="zh-CN" dirty="0" smtClean="0"/>
          </a:p>
          <a:p>
            <a:endParaRPr kumimoji="1" lang="zh-CN" altLang="en-US" dirty="0"/>
          </a:p>
        </p:txBody>
      </p:sp>
      <p:sp>
        <p:nvSpPr>
          <p:cNvPr id="4" name="幻灯片编号占位符 3"/>
          <p:cNvSpPr>
            <a:spLocks noGrp="1"/>
          </p:cNvSpPr>
          <p:nvPr>
            <p:ph type="sldNum" sz="quarter" idx="10"/>
          </p:nvPr>
        </p:nvSpPr>
        <p:spPr/>
        <p:txBody>
          <a:bodyPr/>
          <a:lstStyle/>
          <a:p>
            <a:fld id="{5E7BCDFD-CC8C-4A41-89EB-4939A3DFBC2F}" type="slidenum">
              <a:rPr kumimoji="1" lang="zh-CN" altLang="en-US" smtClean="0"/>
              <a:t>14</a:t>
            </a:fld>
            <a:endParaRPr kumimoji="1" lang="zh-CN" altLang="en-US"/>
          </a:p>
        </p:txBody>
      </p:sp>
    </p:spTree>
    <p:extLst>
      <p:ext uri="{BB962C8B-B14F-4D97-AF65-F5344CB8AC3E}">
        <p14:creationId xmlns:p14="http://schemas.microsoft.com/office/powerpoint/2010/main" val="25111174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smtClean="0"/>
              <a:t>Let</a:t>
            </a:r>
            <a:r>
              <a:rPr kumimoji="1" lang="en-US" altLang="zh-CN" baseline="0" dirty="0" smtClean="0"/>
              <a:t>’s come to the second technique: Speculative Persistence.</a:t>
            </a:r>
          </a:p>
          <a:p>
            <a:r>
              <a:rPr kumimoji="1" lang="en-US" altLang="zh-CN" baseline="0" dirty="0" smtClean="0"/>
              <a:t>As discussed just now, the Eager Commit technique has removed the use of commit records and thus the intra-</a:t>
            </a:r>
            <a:r>
              <a:rPr kumimoji="1" lang="en-US" altLang="zh-CN" baseline="0" dirty="0" err="1" smtClean="0"/>
              <a:t>tx</a:t>
            </a:r>
            <a:r>
              <a:rPr kumimoji="1" lang="en-US" altLang="zh-CN" baseline="0" dirty="0" smtClean="0"/>
              <a:t> ordering.</a:t>
            </a:r>
          </a:p>
          <a:p>
            <a:r>
              <a:rPr kumimoji="1" lang="en-US" altLang="zh-CN" baseline="0" dirty="0" smtClean="0"/>
              <a:t>The second technique, Speculative Persistence, work on the inter-</a:t>
            </a:r>
            <a:r>
              <a:rPr kumimoji="1" lang="en-US" altLang="zh-CN" baseline="0" dirty="0" err="1" smtClean="0"/>
              <a:t>tx</a:t>
            </a:r>
            <a:r>
              <a:rPr kumimoji="1" lang="en-US" altLang="zh-CN" baseline="0" dirty="0" smtClean="0"/>
              <a:t> ordering as well as the program acknowledgement.</a:t>
            </a:r>
          </a:p>
          <a:p>
            <a:endParaRPr kumimoji="1" lang="en-US" altLang="zh-CN" baseline="0" dirty="0" smtClean="0"/>
          </a:p>
          <a:p>
            <a:r>
              <a:rPr kumimoji="1" lang="en-US" altLang="zh-CN" baseline="0" dirty="0" smtClean="0"/>
              <a:t>The goal of Speculative Persistence is to relax the inter-</a:t>
            </a:r>
            <a:r>
              <a:rPr kumimoji="1" lang="en-US" altLang="zh-CN" baseline="0" dirty="0" err="1" smtClean="0"/>
              <a:t>tx</a:t>
            </a:r>
            <a:r>
              <a:rPr kumimoji="1" lang="en-US" altLang="zh-CN" baseline="0" dirty="0" smtClean="0"/>
              <a:t> ordering.</a:t>
            </a:r>
          </a:p>
          <a:p>
            <a:pPr lvl="1"/>
            <a:r>
              <a:rPr kumimoji="1" lang="en-US" altLang="zh-CN" baseline="0" dirty="0" smtClean="0"/>
              <a:t>Speculative persistence allows out-of-order persistence. This relaxes the inter-</a:t>
            </a:r>
            <a:r>
              <a:rPr kumimoji="1" lang="en-US" altLang="zh-CN" baseline="0" dirty="0" err="1" smtClean="0"/>
              <a:t>tx</a:t>
            </a:r>
            <a:r>
              <a:rPr kumimoji="1" lang="en-US" altLang="zh-CN" baseline="0" dirty="0" smtClean="0"/>
              <a:t> </a:t>
            </a:r>
            <a:r>
              <a:rPr kumimoji="1" lang="en-US" altLang="zh-CN" dirty="0" smtClean="0">
                <a:solidFill>
                  <a:srgbClr val="0000FF"/>
                </a:solidFill>
              </a:rPr>
              <a:t>ordering </a:t>
            </a:r>
            <a:r>
              <a:rPr kumimoji="1" lang="en-US" altLang="zh-CN" dirty="0" smtClean="0"/>
              <a:t>to allow persistence reordering.</a:t>
            </a:r>
          </a:p>
          <a:p>
            <a:pPr lvl="1"/>
            <a:r>
              <a:rPr kumimoji="1" lang="en-US" altLang="zh-CN" dirty="0" smtClean="0"/>
              <a:t>But it</a:t>
            </a:r>
            <a:r>
              <a:rPr kumimoji="1" lang="en-US" altLang="zh-CN" baseline="0" dirty="0" smtClean="0"/>
              <a:t> ensures in-order commit. In-order commit means to</a:t>
            </a:r>
            <a:r>
              <a:rPr kumimoji="1" lang="en-US" altLang="zh-CN" dirty="0" smtClean="0"/>
              <a:t> make the </a:t>
            </a:r>
            <a:r>
              <a:rPr kumimoji="1" lang="en-US" altLang="zh-CN" dirty="0" err="1" smtClean="0"/>
              <a:t>tx</a:t>
            </a:r>
            <a:r>
              <a:rPr kumimoji="1" lang="en-US" altLang="zh-CN" dirty="0" smtClean="0"/>
              <a:t> commits visible to programs (</a:t>
            </a:r>
            <a:r>
              <a:rPr kumimoji="1" lang="en-US" altLang="zh-CN" dirty="0" smtClean="0">
                <a:solidFill>
                  <a:srgbClr val="0000FF"/>
                </a:solidFill>
              </a:rPr>
              <a:t>program </a:t>
            </a:r>
            <a:r>
              <a:rPr kumimoji="1" lang="en-US" altLang="zh-CN" dirty="0" err="1" smtClean="0">
                <a:solidFill>
                  <a:srgbClr val="0000FF"/>
                </a:solidFill>
              </a:rPr>
              <a:t>ack</a:t>
            </a:r>
            <a:r>
              <a:rPr kumimoji="1" lang="en-US" altLang="zh-CN" dirty="0" smtClean="0"/>
              <a:t>) in the program order.</a:t>
            </a:r>
          </a:p>
        </p:txBody>
      </p:sp>
      <p:sp>
        <p:nvSpPr>
          <p:cNvPr id="4" name="幻灯片编号占位符 3"/>
          <p:cNvSpPr>
            <a:spLocks noGrp="1"/>
          </p:cNvSpPr>
          <p:nvPr>
            <p:ph type="sldNum" sz="quarter" idx="10"/>
          </p:nvPr>
        </p:nvSpPr>
        <p:spPr/>
        <p:txBody>
          <a:bodyPr/>
          <a:lstStyle/>
          <a:p>
            <a:fld id="{5E7BCDFD-CC8C-4A41-89EB-4939A3DFBC2F}" type="slidenum">
              <a:rPr kumimoji="1" lang="zh-CN" altLang="en-US" smtClean="0"/>
              <a:t>15</a:t>
            </a:fld>
            <a:endParaRPr kumimoji="1" lang="zh-CN" altLang="en-US"/>
          </a:p>
        </p:txBody>
      </p:sp>
    </p:spTree>
    <p:extLst>
      <p:ext uri="{BB962C8B-B14F-4D97-AF65-F5344CB8AC3E}">
        <p14:creationId xmlns:p14="http://schemas.microsoft.com/office/powerpoint/2010/main" val="31836825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smtClean="0"/>
              <a:t>I</a:t>
            </a:r>
            <a:r>
              <a:rPr kumimoji="1" lang="en-US" altLang="zh-CN" baseline="0" dirty="0" smtClean="0"/>
              <a:t> will use an example to show how Speculative Persistence works. In the example, we compare the strict ordering, the legacy way, and the loose ordering, which uses the Speculative Persistence technique.</a:t>
            </a:r>
          </a:p>
          <a:p>
            <a:endParaRPr kumimoji="1" lang="en-US" altLang="zh-CN" baseline="0" dirty="0" smtClean="0"/>
          </a:p>
          <a:p>
            <a:r>
              <a:rPr kumimoji="1" lang="en-US" altLang="zh-CN" baseline="0" dirty="0" smtClean="0"/>
              <a:t>In each of the two figures, the top rectangles are volatile CPU cache blocks, and the bottom rectangles are blocks in persistent memory.</a:t>
            </a:r>
          </a:p>
          <a:p>
            <a:r>
              <a:rPr kumimoji="1" lang="en-US" altLang="zh-CN" baseline="0" dirty="0" smtClean="0"/>
              <a:t>The purple line is the program ack. Before the line, all transactions are committed. After the line, all transactions are not committed. </a:t>
            </a:r>
          </a:p>
          <a:p>
            <a:endParaRPr kumimoji="1" lang="en-US" altLang="zh-CN" baseline="0" dirty="0" smtClean="0"/>
          </a:p>
          <a:p>
            <a:r>
              <a:rPr kumimoji="1" lang="en-US" altLang="zh-CN" baseline="0" dirty="0" smtClean="0"/>
              <a:t>In Strict Ordering,…</a:t>
            </a:r>
          </a:p>
          <a:p>
            <a:r>
              <a:rPr kumimoji="1" lang="en-US" altLang="zh-CN" baseline="0" dirty="0" smtClean="0"/>
              <a:t>One by one</a:t>
            </a:r>
          </a:p>
          <a:p>
            <a:endParaRPr kumimoji="1" lang="en-US" altLang="zh-CN" baseline="0" dirty="0" smtClean="0"/>
          </a:p>
          <a:p>
            <a:r>
              <a:rPr kumimoji="1" lang="en-US" altLang="zh-CN" baseline="0" dirty="0" smtClean="0"/>
              <a:t>In Loose Ordering, transactions runs without forcing blocks to persistent memory.</a:t>
            </a:r>
          </a:p>
          <a:p>
            <a:r>
              <a:rPr kumimoji="1" lang="en-US" altLang="zh-CN" baseline="0" dirty="0" smtClean="0"/>
              <a:t>Speculative Persistence </a:t>
            </a:r>
            <a:r>
              <a:rPr kumimoji="1" lang="en-US" altLang="zh-CN" b="1" baseline="0" dirty="0" smtClean="0"/>
              <a:t>allows persistence of data blocks out-of-order</a:t>
            </a:r>
            <a:r>
              <a:rPr kumimoji="1" lang="en-US" altLang="zh-CN" baseline="0" dirty="0" smtClean="0"/>
              <a:t>. For example, T3 can persist data blocks before T2.</a:t>
            </a:r>
          </a:p>
          <a:p>
            <a:r>
              <a:rPr kumimoji="1" lang="en-US" altLang="zh-CN" baseline="0" dirty="0" smtClean="0"/>
              <a:t>…</a:t>
            </a:r>
          </a:p>
          <a:p>
            <a:r>
              <a:rPr kumimoji="1" lang="en-US" altLang="zh-CN" baseline="0" dirty="0" smtClean="0"/>
              <a:t>The program </a:t>
            </a:r>
            <a:r>
              <a:rPr kumimoji="1" lang="en-US" altLang="zh-CN" baseline="0" dirty="0" err="1" smtClean="0"/>
              <a:t>ack</a:t>
            </a:r>
            <a:r>
              <a:rPr kumimoji="1" lang="en-US" altLang="zh-CN" baseline="0" dirty="0" smtClean="0"/>
              <a:t> moves if the </a:t>
            </a:r>
            <a:r>
              <a:rPr kumimoji="1" lang="en-US" altLang="zh-CN" baseline="0" dirty="0" err="1" smtClean="0"/>
              <a:t>tx</a:t>
            </a:r>
            <a:r>
              <a:rPr kumimoji="1" lang="en-US" altLang="zh-CN" baseline="0" dirty="0" smtClean="0"/>
              <a:t> is committed.</a:t>
            </a:r>
          </a:p>
          <a:p>
            <a:r>
              <a:rPr kumimoji="1" lang="en-US" altLang="zh-CN" baseline="0" dirty="0" smtClean="0"/>
              <a:t>Speculative Persistence </a:t>
            </a:r>
            <a:r>
              <a:rPr kumimoji="1" lang="en-US" altLang="zh-CN" b="1" baseline="0" dirty="0" smtClean="0"/>
              <a:t>commits in order</a:t>
            </a:r>
            <a:r>
              <a:rPr kumimoji="1" lang="en-US" altLang="zh-CN" baseline="0" dirty="0" smtClean="0"/>
              <a:t>. For example, when E is persisted, T3 is committed. But since T2 is not, the program </a:t>
            </a:r>
            <a:r>
              <a:rPr kumimoji="1" lang="en-US" altLang="zh-CN" baseline="0" dirty="0" err="1" smtClean="0"/>
              <a:t>ack</a:t>
            </a:r>
            <a:r>
              <a:rPr kumimoji="1" lang="en-US" altLang="zh-CN" baseline="0" dirty="0" smtClean="0"/>
              <a:t> does not move.</a:t>
            </a:r>
          </a:p>
          <a:p>
            <a:r>
              <a:rPr kumimoji="1" lang="en-US" altLang="zh-CN" baseline="0" dirty="0" smtClean="0"/>
              <a:t>Only after F is persisted, the program </a:t>
            </a:r>
            <a:r>
              <a:rPr kumimoji="1" lang="en-US" altLang="zh-CN" baseline="0" dirty="0" err="1" smtClean="0"/>
              <a:t>ack</a:t>
            </a:r>
            <a:r>
              <a:rPr kumimoji="1" lang="en-US" altLang="zh-CN" baseline="0" dirty="0" smtClean="0"/>
              <a:t> moves two </a:t>
            </a:r>
            <a:r>
              <a:rPr kumimoji="1" lang="en-US" altLang="zh-CN" baseline="0" dirty="0" err="1" smtClean="0"/>
              <a:t>txs</a:t>
            </a:r>
            <a:r>
              <a:rPr kumimoji="1" lang="en-US" altLang="zh-CN" baseline="0" dirty="0" smtClean="0"/>
              <a:t> forward.</a:t>
            </a:r>
          </a:p>
          <a:p>
            <a:r>
              <a:rPr kumimoji="1" lang="en-US" altLang="zh-CN" baseline="0" dirty="0" smtClean="0"/>
              <a:t>…</a:t>
            </a:r>
          </a:p>
          <a:p>
            <a:r>
              <a:rPr kumimoji="1" lang="en-US" altLang="zh-CN" baseline="0" dirty="0" smtClean="0"/>
              <a:t>Also, data blocks can be merged if two transactions have overlapping writes. This is the write coalescing.</a:t>
            </a:r>
          </a:p>
          <a:p>
            <a:endParaRPr kumimoji="1" lang="en-US" altLang="zh-CN" baseline="0" dirty="0" smtClean="0"/>
          </a:p>
          <a:p>
            <a:r>
              <a:rPr kumimoji="1" lang="en-US" altLang="zh-CN" baseline="0" dirty="0" smtClean="0"/>
              <a:t>Thus, Speculative Persistence relaxes the inter-</a:t>
            </a:r>
            <a:r>
              <a:rPr kumimoji="1" lang="en-US" altLang="zh-CN" baseline="0" dirty="0" err="1" smtClean="0"/>
              <a:t>tx</a:t>
            </a:r>
            <a:r>
              <a:rPr kumimoji="1" lang="en-US" altLang="zh-CN" baseline="0" dirty="0" smtClean="0"/>
              <a:t> ordering, and enables write coalescing.</a:t>
            </a:r>
          </a:p>
          <a:p>
            <a:endParaRPr kumimoji="1" lang="en-US" altLang="zh-CN" baseline="0" dirty="0" smtClean="0"/>
          </a:p>
          <a:p>
            <a:endParaRPr kumimoji="1" lang="en-US" altLang="zh-CN" baseline="0" dirty="0" smtClean="0"/>
          </a:p>
          <a:p>
            <a:endParaRPr kumimoji="1" lang="en-US" altLang="zh-CN" baseline="0" dirty="0" smtClean="0"/>
          </a:p>
        </p:txBody>
      </p:sp>
      <p:sp>
        <p:nvSpPr>
          <p:cNvPr id="4" name="幻灯片编号占位符 3"/>
          <p:cNvSpPr>
            <a:spLocks noGrp="1"/>
          </p:cNvSpPr>
          <p:nvPr>
            <p:ph type="sldNum" sz="quarter" idx="10"/>
          </p:nvPr>
        </p:nvSpPr>
        <p:spPr/>
        <p:txBody>
          <a:bodyPr/>
          <a:lstStyle/>
          <a:p>
            <a:fld id="{5E7BCDFD-CC8C-4A41-89EB-4939A3DFBC2F}" type="slidenum">
              <a:rPr kumimoji="1" lang="zh-CN" altLang="en-US" smtClean="0"/>
              <a:t>16</a:t>
            </a:fld>
            <a:endParaRPr kumimoji="1" lang="zh-CN" altLang="en-US"/>
          </a:p>
        </p:txBody>
      </p:sp>
    </p:spTree>
    <p:extLst>
      <p:ext uri="{BB962C8B-B14F-4D97-AF65-F5344CB8AC3E}">
        <p14:creationId xmlns:p14="http://schemas.microsoft.com/office/powerpoint/2010/main" val="25283339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smtClean="0"/>
              <a:t>While Speculative Persistence enables </a:t>
            </a:r>
            <a:r>
              <a:rPr kumimoji="1" lang="en-US" altLang="zh-CN" dirty="0" smtClean="0">
                <a:solidFill>
                  <a:schemeClr val="accent2"/>
                </a:solidFill>
              </a:rPr>
              <a:t>write coalescing </a:t>
            </a:r>
            <a:r>
              <a:rPr kumimoji="1" lang="en-US" altLang="zh-CN" dirty="0" smtClean="0"/>
              <a:t>for overlapping writes between transactions,</a:t>
            </a:r>
            <a:r>
              <a:rPr kumimoji="1" lang="en-US" altLang="zh-CN" baseline="0" dirty="0" smtClean="0"/>
              <a:t> </a:t>
            </a:r>
            <a:r>
              <a:rPr kumimoji="1" lang="en-US" altLang="zh-CN" dirty="0" smtClean="0"/>
              <a:t>there are two problems raised by write coalescing of overlapping writes.</a:t>
            </a:r>
          </a:p>
          <a:p>
            <a:endParaRPr kumimoji="1" lang="en-US" altLang="zh-CN" dirty="0" smtClean="0"/>
          </a:p>
          <a:p>
            <a:pPr marL="0" marR="0" lvl="1" indent="0" algn="l" defTabSz="457200" rtl="0" eaLnBrk="1" fontAlgn="auto" latinLnBrk="0" hangingPunct="1">
              <a:lnSpc>
                <a:spcPct val="100000"/>
              </a:lnSpc>
              <a:spcBef>
                <a:spcPts val="0"/>
              </a:spcBef>
              <a:spcAft>
                <a:spcPts val="0"/>
              </a:spcAft>
              <a:buClrTx/>
              <a:buSzTx/>
              <a:buFontTx/>
              <a:buNone/>
              <a:tabLst/>
              <a:defRPr/>
            </a:pPr>
            <a:r>
              <a:rPr kumimoji="1" lang="en-US" altLang="zh-CN" dirty="0" smtClean="0"/>
              <a:t>The first is</a:t>
            </a:r>
            <a:r>
              <a:rPr kumimoji="1" lang="en-US" altLang="zh-CN" baseline="0" dirty="0" smtClean="0"/>
              <a:t> </a:t>
            </a:r>
            <a:r>
              <a:rPr kumimoji="1" lang="en-US" altLang="zh-CN" dirty="0" smtClean="0">
                <a:solidFill>
                  <a:srgbClr val="0000FF"/>
                </a:solidFill>
              </a:rPr>
              <a:t>How to recover a committed </a:t>
            </a:r>
            <a:r>
              <a:rPr kumimoji="1" lang="en-US" altLang="zh-CN" dirty="0" err="1" smtClean="0">
                <a:solidFill>
                  <a:srgbClr val="0000FF"/>
                </a:solidFill>
              </a:rPr>
              <a:t>Tx</a:t>
            </a:r>
            <a:r>
              <a:rPr kumimoji="1" lang="en-US" altLang="zh-CN" dirty="0" smtClean="0">
                <a:solidFill>
                  <a:srgbClr val="0000FF"/>
                </a:solidFill>
              </a:rPr>
              <a:t> which has overlapping writes with a succeeding aborted </a:t>
            </a:r>
            <a:r>
              <a:rPr kumimoji="1" lang="en-US" altLang="zh-CN" dirty="0" err="1" smtClean="0">
                <a:solidFill>
                  <a:srgbClr val="0000FF"/>
                </a:solidFill>
              </a:rPr>
              <a:t>Tx</a:t>
            </a:r>
            <a:r>
              <a:rPr kumimoji="1" lang="en-US" altLang="zh-CN" dirty="0" smtClean="0">
                <a:solidFill>
                  <a:srgbClr val="0000FF"/>
                </a:solidFill>
              </a:rPr>
              <a:t>?</a:t>
            </a:r>
          </a:p>
          <a:p>
            <a:pPr marL="0" marR="0" lvl="1" indent="0" algn="l" defTabSz="457200" rtl="0" eaLnBrk="1" fontAlgn="auto" latinLnBrk="0" hangingPunct="1">
              <a:lnSpc>
                <a:spcPct val="100000"/>
              </a:lnSpc>
              <a:spcBef>
                <a:spcPts val="0"/>
              </a:spcBef>
              <a:spcAft>
                <a:spcPts val="0"/>
              </a:spcAft>
              <a:buClrTx/>
              <a:buSzTx/>
              <a:buFontTx/>
              <a:buNone/>
              <a:tabLst/>
              <a:defRPr/>
            </a:pPr>
            <a:r>
              <a:rPr kumimoji="1" lang="en-US" altLang="zh-CN" dirty="0" smtClean="0">
                <a:solidFill>
                  <a:srgbClr val="0000FF"/>
                </a:solidFill>
              </a:rPr>
              <a:t>A committed transaction may have</a:t>
            </a:r>
            <a:r>
              <a:rPr kumimoji="1" lang="en-US" altLang="zh-CN" baseline="0" dirty="0" smtClean="0">
                <a:solidFill>
                  <a:srgbClr val="0000FF"/>
                </a:solidFill>
              </a:rPr>
              <a:t> data blocks overwritten by a later aborted </a:t>
            </a:r>
            <a:r>
              <a:rPr kumimoji="1" lang="en-US" altLang="zh-CN" baseline="0" dirty="0" err="1" smtClean="0">
                <a:solidFill>
                  <a:srgbClr val="0000FF"/>
                </a:solidFill>
              </a:rPr>
              <a:t>tx</a:t>
            </a:r>
            <a:r>
              <a:rPr kumimoji="1" lang="en-US" altLang="zh-CN" baseline="0" dirty="0" smtClean="0">
                <a:solidFill>
                  <a:srgbClr val="0000FF"/>
                </a:solidFill>
              </a:rPr>
              <a:t>.</a:t>
            </a:r>
          </a:p>
          <a:p>
            <a:pPr marL="0" marR="0" lvl="1" indent="0" algn="l" defTabSz="457200" rtl="0" eaLnBrk="1" fontAlgn="auto" latinLnBrk="0" hangingPunct="1">
              <a:lnSpc>
                <a:spcPct val="100000"/>
              </a:lnSpc>
              <a:spcBef>
                <a:spcPts val="0"/>
              </a:spcBef>
              <a:spcAft>
                <a:spcPts val="0"/>
              </a:spcAft>
              <a:buClrTx/>
              <a:buSzTx/>
              <a:buFontTx/>
              <a:buNone/>
              <a:tabLst/>
              <a:defRPr/>
            </a:pPr>
            <a:endParaRPr kumimoji="1" lang="en-US" altLang="zh-CN" baseline="0" dirty="0" smtClean="0">
              <a:solidFill>
                <a:srgbClr val="0000FF"/>
              </a:solidFill>
            </a:endParaRPr>
          </a:p>
          <a:p>
            <a:pPr marL="0" marR="0" lvl="1" indent="0" algn="l" defTabSz="457200" rtl="0" eaLnBrk="1" fontAlgn="auto" latinLnBrk="0" hangingPunct="1">
              <a:lnSpc>
                <a:spcPct val="100000"/>
              </a:lnSpc>
              <a:spcBef>
                <a:spcPts val="0"/>
              </a:spcBef>
              <a:spcAft>
                <a:spcPts val="0"/>
              </a:spcAft>
              <a:buClrTx/>
              <a:buSzTx/>
              <a:buFontTx/>
              <a:buNone/>
              <a:tabLst/>
              <a:defRPr/>
            </a:pPr>
            <a:r>
              <a:rPr kumimoji="1" lang="en-US" altLang="zh-CN" baseline="0" dirty="0" smtClean="0">
                <a:solidFill>
                  <a:srgbClr val="0000FF"/>
                </a:solidFill>
              </a:rPr>
              <a:t>The second is </a:t>
            </a:r>
            <a:r>
              <a:rPr kumimoji="1" lang="en-US" altLang="zh-CN" dirty="0" smtClean="0">
                <a:solidFill>
                  <a:srgbClr val="0000FF"/>
                </a:solidFill>
              </a:rPr>
              <a:t>How to determine the commit status using the count-based commit protocol of a </a:t>
            </a:r>
            <a:r>
              <a:rPr kumimoji="1" lang="en-US" altLang="zh-CN" dirty="0" err="1" smtClean="0">
                <a:solidFill>
                  <a:srgbClr val="0000FF"/>
                </a:solidFill>
              </a:rPr>
              <a:t>Tx</a:t>
            </a:r>
            <a:r>
              <a:rPr kumimoji="1" lang="en-US" altLang="zh-CN" dirty="0" smtClean="0">
                <a:solidFill>
                  <a:srgbClr val="0000FF"/>
                </a:solidFill>
              </a:rPr>
              <a:t> that has overlapping writes with succeeding </a:t>
            </a:r>
            <a:r>
              <a:rPr kumimoji="1" lang="en-US" altLang="zh-CN" dirty="0" err="1" smtClean="0">
                <a:solidFill>
                  <a:srgbClr val="0000FF"/>
                </a:solidFill>
              </a:rPr>
              <a:t>Txs</a:t>
            </a:r>
            <a:r>
              <a:rPr kumimoji="1" lang="en-US" altLang="zh-CN" dirty="0" smtClean="0">
                <a:solidFill>
                  <a:srgbClr val="0000FF"/>
                </a:solidFill>
              </a:rPr>
              <a:t>?</a:t>
            </a:r>
          </a:p>
          <a:p>
            <a:pPr marL="0" marR="0" lvl="1" indent="0" algn="l" defTabSz="457200" rtl="0" eaLnBrk="1" fontAlgn="auto" latinLnBrk="0" hangingPunct="1">
              <a:lnSpc>
                <a:spcPct val="100000"/>
              </a:lnSpc>
              <a:spcBef>
                <a:spcPts val="0"/>
              </a:spcBef>
              <a:spcAft>
                <a:spcPts val="0"/>
              </a:spcAft>
              <a:buClrTx/>
              <a:buSzTx/>
              <a:buFontTx/>
              <a:buNone/>
              <a:tabLst/>
              <a:defRPr/>
            </a:pPr>
            <a:r>
              <a:rPr kumimoji="1" lang="en-US" altLang="zh-CN" dirty="0" smtClean="0">
                <a:solidFill>
                  <a:srgbClr val="0000FF"/>
                </a:solidFill>
              </a:rPr>
              <a:t>In</a:t>
            </a:r>
            <a:r>
              <a:rPr kumimoji="1" lang="en-US" altLang="zh-CN" baseline="0" dirty="0" smtClean="0">
                <a:solidFill>
                  <a:srgbClr val="0000FF"/>
                </a:solidFill>
              </a:rPr>
              <a:t> this case, the counted </a:t>
            </a:r>
            <a:r>
              <a:rPr kumimoji="1" lang="en-US" altLang="zh-CN" baseline="0" dirty="0" err="1" smtClean="0">
                <a:solidFill>
                  <a:srgbClr val="0000FF"/>
                </a:solidFill>
              </a:rPr>
              <a:t>TxCnt</a:t>
            </a:r>
            <a:r>
              <a:rPr kumimoji="1" lang="en-US" altLang="zh-CN" baseline="0" dirty="0" smtClean="0">
                <a:solidFill>
                  <a:srgbClr val="0000FF"/>
                </a:solidFill>
              </a:rPr>
              <a:t> is smaller than the recorded </a:t>
            </a:r>
            <a:r>
              <a:rPr kumimoji="1" lang="en-US" altLang="zh-CN" baseline="0" dirty="0" err="1" smtClean="0">
                <a:solidFill>
                  <a:srgbClr val="0000FF"/>
                </a:solidFill>
              </a:rPr>
              <a:t>TxCnt</a:t>
            </a:r>
            <a:r>
              <a:rPr kumimoji="1" lang="en-US" altLang="zh-CN" baseline="0" dirty="0" smtClean="0">
                <a:solidFill>
                  <a:srgbClr val="0000FF"/>
                </a:solidFill>
              </a:rPr>
              <a:t>. The </a:t>
            </a:r>
            <a:r>
              <a:rPr kumimoji="1" lang="en-US" altLang="zh-CN" baseline="0" dirty="0" err="1" smtClean="0">
                <a:solidFill>
                  <a:srgbClr val="0000FF"/>
                </a:solidFill>
              </a:rPr>
              <a:t>tx</a:t>
            </a:r>
            <a:r>
              <a:rPr kumimoji="1" lang="en-US" altLang="zh-CN" baseline="0" dirty="0" smtClean="0">
                <a:solidFill>
                  <a:srgbClr val="0000FF"/>
                </a:solidFill>
              </a:rPr>
              <a:t> can not be determined to be committed using the count-based commit protocol.</a:t>
            </a:r>
          </a:p>
          <a:p>
            <a:pPr marL="0" marR="0" lvl="1" indent="0" algn="l" defTabSz="457200" rtl="0" eaLnBrk="1" fontAlgn="auto" latinLnBrk="0" hangingPunct="1">
              <a:lnSpc>
                <a:spcPct val="100000"/>
              </a:lnSpc>
              <a:spcBef>
                <a:spcPts val="0"/>
              </a:spcBef>
              <a:spcAft>
                <a:spcPts val="0"/>
              </a:spcAft>
              <a:buClrTx/>
              <a:buSzTx/>
              <a:buFontTx/>
              <a:buNone/>
              <a:tabLst/>
              <a:defRPr/>
            </a:pPr>
            <a:endParaRPr kumimoji="1" lang="en-US" altLang="zh-CN" baseline="0" dirty="0" smtClean="0">
              <a:solidFill>
                <a:srgbClr val="0000FF"/>
              </a:solidFill>
            </a:endParaRPr>
          </a:p>
          <a:p>
            <a:pPr marL="0" marR="0" lvl="1" indent="0" algn="l" defTabSz="457200" rtl="0" eaLnBrk="1" fontAlgn="auto" latinLnBrk="0" hangingPunct="1">
              <a:lnSpc>
                <a:spcPct val="100000"/>
              </a:lnSpc>
              <a:spcBef>
                <a:spcPts val="0"/>
              </a:spcBef>
              <a:spcAft>
                <a:spcPts val="0"/>
              </a:spcAft>
              <a:buClrTx/>
              <a:buSzTx/>
              <a:buFontTx/>
              <a:buNone/>
              <a:tabLst/>
              <a:defRPr/>
            </a:pPr>
            <a:r>
              <a:rPr kumimoji="1" lang="en-US" altLang="zh-CN" baseline="0" dirty="0" smtClean="0">
                <a:solidFill>
                  <a:srgbClr val="0000FF"/>
                </a:solidFill>
              </a:rPr>
              <a:t>To the first question, Speculative Persistence supports multiple versions in the CPU cache. The committed transaction can have its overwritten data blocks recovered.</a:t>
            </a:r>
          </a:p>
          <a:p>
            <a:pPr marL="0" marR="0" lvl="1" indent="0" algn="l" defTabSz="457200" rtl="0" eaLnBrk="1" fontAlgn="auto" latinLnBrk="0" hangingPunct="1">
              <a:lnSpc>
                <a:spcPct val="100000"/>
              </a:lnSpc>
              <a:spcBef>
                <a:spcPts val="0"/>
              </a:spcBef>
              <a:spcAft>
                <a:spcPts val="0"/>
              </a:spcAft>
              <a:buClrTx/>
              <a:buSzTx/>
              <a:buFontTx/>
              <a:buNone/>
              <a:tabLst/>
              <a:defRPr/>
            </a:pPr>
            <a:r>
              <a:rPr kumimoji="1" lang="en-US" altLang="zh-CN" baseline="0" dirty="0" smtClean="0">
                <a:solidFill>
                  <a:srgbClr val="0000FF"/>
                </a:solidFill>
              </a:rPr>
              <a:t>To the second question, Speculative Persistence keeps commit dependencies between  </a:t>
            </a:r>
            <a:r>
              <a:rPr kumimoji="1" lang="en-US" altLang="zh-CN" baseline="0" dirty="0" err="1" smtClean="0">
                <a:solidFill>
                  <a:srgbClr val="0000FF"/>
                </a:solidFill>
              </a:rPr>
              <a:t>txs</a:t>
            </a:r>
            <a:r>
              <a:rPr kumimoji="1" lang="en-US" altLang="zh-CN" baseline="0" dirty="0" smtClean="0">
                <a:solidFill>
                  <a:srgbClr val="0000FF"/>
                </a:solidFill>
              </a:rPr>
              <a:t> using </a:t>
            </a:r>
            <a:r>
              <a:rPr kumimoji="1" lang="en-US" altLang="zh-CN" baseline="0" dirty="0" err="1" smtClean="0">
                <a:solidFill>
                  <a:srgbClr val="0000FF"/>
                </a:solidFill>
              </a:rPr>
              <a:t>Tx</a:t>
            </a:r>
            <a:r>
              <a:rPr kumimoji="1" lang="en-US" altLang="zh-CN" baseline="0" dirty="0" smtClean="0">
                <a:solidFill>
                  <a:srgbClr val="0000FF"/>
                </a:solidFill>
              </a:rPr>
              <a:t> Dependency Pairs &lt;</a:t>
            </a:r>
            <a:r>
              <a:rPr lang="en-US" altLang="zh-CN" dirty="0" err="1" smtClean="0">
                <a:solidFill>
                  <a:schemeClr val="accent2"/>
                </a:solidFill>
              </a:rPr>
              <a:t>Tp</a:t>
            </a:r>
            <a:r>
              <a:rPr lang="en-US" altLang="zh-CN" dirty="0" smtClean="0">
                <a:solidFill>
                  <a:schemeClr val="accent2"/>
                </a:solidFill>
              </a:rPr>
              <a:t>, </a:t>
            </a:r>
            <a:r>
              <a:rPr lang="en-US" altLang="zh-CN" dirty="0" err="1" smtClean="0">
                <a:solidFill>
                  <a:schemeClr val="accent2"/>
                </a:solidFill>
              </a:rPr>
              <a:t>Tq</a:t>
            </a:r>
            <a:r>
              <a:rPr lang="en-US" altLang="zh-CN" dirty="0" smtClean="0">
                <a:solidFill>
                  <a:schemeClr val="accent2"/>
                </a:solidFill>
              </a:rPr>
              <a:t>, n</a:t>
            </a:r>
            <a:r>
              <a:rPr kumimoji="1" lang="en-US" altLang="zh-CN" baseline="0" dirty="0" smtClean="0">
                <a:solidFill>
                  <a:srgbClr val="0000FF"/>
                </a:solidFill>
              </a:rPr>
              <a:t>&gt;. The pair means </a:t>
            </a:r>
            <a:r>
              <a:rPr kumimoji="1" lang="en-US" altLang="zh-CN" baseline="0" dirty="0" err="1" smtClean="0">
                <a:solidFill>
                  <a:srgbClr val="0000FF"/>
                </a:solidFill>
              </a:rPr>
              <a:t>Tq</a:t>
            </a:r>
            <a:r>
              <a:rPr kumimoji="1" lang="en-US" altLang="zh-CN" baseline="0" dirty="0" smtClean="0">
                <a:solidFill>
                  <a:srgbClr val="0000FF"/>
                </a:solidFill>
              </a:rPr>
              <a:t> </a:t>
            </a:r>
            <a:r>
              <a:rPr kumimoji="1" lang="en-US" altLang="zh-CN" baseline="0" dirty="0" err="1" smtClean="0">
                <a:solidFill>
                  <a:srgbClr val="0000FF"/>
                </a:solidFill>
              </a:rPr>
              <a:t>overwirtes</a:t>
            </a:r>
            <a:r>
              <a:rPr kumimoji="1" lang="en-US" altLang="zh-CN" baseline="0" dirty="0" smtClean="0">
                <a:solidFill>
                  <a:srgbClr val="0000FF"/>
                </a:solidFill>
              </a:rPr>
              <a:t> n pages in Tp. Thus, n is added to the counted </a:t>
            </a:r>
            <a:r>
              <a:rPr kumimoji="1" lang="en-US" altLang="zh-CN" baseline="0" dirty="0" err="1" smtClean="0">
                <a:solidFill>
                  <a:srgbClr val="0000FF"/>
                </a:solidFill>
              </a:rPr>
              <a:t>TxCnt</a:t>
            </a:r>
            <a:r>
              <a:rPr kumimoji="1" lang="en-US" altLang="zh-CN" baseline="0" dirty="0" smtClean="0">
                <a:solidFill>
                  <a:srgbClr val="0000FF"/>
                </a:solidFill>
              </a:rPr>
              <a:t> to compare the counted and recorded </a:t>
            </a:r>
            <a:r>
              <a:rPr kumimoji="1" lang="en-US" altLang="zh-CN" baseline="0" dirty="0" err="1" smtClean="0">
                <a:solidFill>
                  <a:srgbClr val="0000FF"/>
                </a:solidFill>
              </a:rPr>
              <a:t>TxCnt</a:t>
            </a:r>
            <a:r>
              <a:rPr kumimoji="1" lang="en-US" altLang="zh-CN" baseline="0" dirty="0" smtClean="0">
                <a:solidFill>
                  <a:srgbClr val="0000FF"/>
                </a:solidFill>
              </a:rPr>
              <a:t>.</a:t>
            </a:r>
          </a:p>
          <a:p>
            <a:pPr marL="0" marR="0" lvl="1" indent="0" algn="l" defTabSz="457200" rtl="0" eaLnBrk="1" fontAlgn="auto" latinLnBrk="0" hangingPunct="1">
              <a:lnSpc>
                <a:spcPct val="100000"/>
              </a:lnSpc>
              <a:spcBef>
                <a:spcPts val="0"/>
              </a:spcBef>
              <a:spcAft>
                <a:spcPts val="0"/>
              </a:spcAft>
              <a:buClrTx/>
              <a:buSzTx/>
              <a:buFontTx/>
              <a:buNone/>
              <a:tabLst/>
              <a:defRPr/>
            </a:pPr>
            <a:endParaRPr kumimoji="1" lang="en-US" altLang="zh-CN" baseline="0" dirty="0" smtClean="0">
              <a:solidFill>
                <a:srgbClr val="0000FF"/>
              </a:solidFill>
            </a:endParaRPr>
          </a:p>
          <a:p>
            <a:pPr marL="0" marR="0" lvl="1" indent="0" algn="l" defTabSz="457200" rtl="0" eaLnBrk="1" fontAlgn="auto" latinLnBrk="0" hangingPunct="1">
              <a:lnSpc>
                <a:spcPct val="100000"/>
              </a:lnSpc>
              <a:spcBef>
                <a:spcPts val="0"/>
              </a:spcBef>
              <a:spcAft>
                <a:spcPts val="0"/>
              </a:spcAft>
              <a:buClrTx/>
              <a:buSzTx/>
              <a:buFontTx/>
              <a:buNone/>
              <a:tabLst/>
              <a:defRPr/>
            </a:pPr>
            <a:r>
              <a:rPr kumimoji="1" lang="en-US" altLang="zh-CN" baseline="0" dirty="0" smtClean="0">
                <a:solidFill>
                  <a:srgbClr val="0000FF"/>
                </a:solidFill>
              </a:rPr>
              <a:t>Details of the two can be found in the paper. </a:t>
            </a:r>
            <a:endParaRPr kumimoji="1" lang="en-US" altLang="zh-CN" dirty="0" smtClean="0">
              <a:solidFill>
                <a:srgbClr val="0000FF"/>
              </a:solidFill>
            </a:endParaRPr>
          </a:p>
          <a:p>
            <a:endParaRPr kumimoji="1" lang="zh-CN" altLang="en-US" dirty="0"/>
          </a:p>
        </p:txBody>
      </p:sp>
      <p:sp>
        <p:nvSpPr>
          <p:cNvPr id="4" name="幻灯片编号占位符 3"/>
          <p:cNvSpPr>
            <a:spLocks noGrp="1"/>
          </p:cNvSpPr>
          <p:nvPr>
            <p:ph type="sldNum" sz="quarter" idx="10"/>
          </p:nvPr>
        </p:nvSpPr>
        <p:spPr/>
        <p:txBody>
          <a:bodyPr/>
          <a:lstStyle/>
          <a:p>
            <a:fld id="{5E7BCDFD-CC8C-4A41-89EB-4939A3DFBC2F}" type="slidenum">
              <a:rPr kumimoji="1" lang="zh-CN" altLang="en-US" smtClean="0"/>
              <a:t>17</a:t>
            </a:fld>
            <a:endParaRPr kumimoji="1" lang="zh-CN" altLang="en-US"/>
          </a:p>
        </p:txBody>
      </p:sp>
    </p:spTree>
    <p:extLst>
      <p:ext uri="{BB962C8B-B14F-4D97-AF65-F5344CB8AC3E}">
        <p14:creationId xmlns:p14="http://schemas.microsoft.com/office/powerpoint/2010/main" val="30638386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smtClean="0"/>
              <a:t>As for recovery,</a:t>
            </a:r>
            <a:r>
              <a:rPr kumimoji="1" lang="en-US" altLang="zh-CN" baseline="0" dirty="0" smtClean="0"/>
              <a:t> it is made by scanning the memory log.</a:t>
            </a:r>
          </a:p>
          <a:p>
            <a:r>
              <a:rPr lang="en-US" altLang="zh-CN" sz="1200" kern="1200" dirty="0" smtClean="0">
                <a:solidFill>
                  <a:schemeClr val="tx1"/>
                </a:solidFill>
                <a:latin typeface="+mn-lt"/>
                <a:ea typeface="+mn-ea"/>
                <a:cs typeface="+mn-cs"/>
              </a:rPr>
              <a:t>We discuss how to handle transaction recovery in our paper. Due to lack of time, I do not discuss it in this talk, but I would be happy to answer any questions.</a:t>
            </a:r>
            <a:endParaRPr kumimoji="1" lang="zh-CN" altLang="en-US" dirty="0"/>
          </a:p>
        </p:txBody>
      </p:sp>
      <p:sp>
        <p:nvSpPr>
          <p:cNvPr id="4" name="幻灯片编号占位符 3"/>
          <p:cNvSpPr>
            <a:spLocks noGrp="1"/>
          </p:cNvSpPr>
          <p:nvPr>
            <p:ph type="sldNum" sz="quarter" idx="10"/>
          </p:nvPr>
        </p:nvSpPr>
        <p:spPr/>
        <p:txBody>
          <a:bodyPr/>
          <a:lstStyle/>
          <a:p>
            <a:fld id="{5E7BCDFD-CC8C-4A41-89EB-4939A3DFBC2F}" type="slidenum">
              <a:rPr kumimoji="1" lang="zh-CN" altLang="en-US" smtClean="0"/>
              <a:t>18</a:t>
            </a:fld>
            <a:endParaRPr kumimoji="1" lang="zh-CN" altLang="en-US"/>
          </a:p>
        </p:txBody>
      </p:sp>
    </p:spTree>
    <p:extLst>
      <p:ext uri="{BB962C8B-B14F-4D97-AF65-F5344CB8AC3E}">
        <p14:creationId xmlns:p14="http://schemas.microsoft.com/office/powerpoint/2010/main" val="26245273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smtClean="0"/>
              <a:t>Next,</a:t>
            </a:r>
            <a:r>
              <a:rPr kumimoji="1" lang="en-US" altLang="zh-CN" baseline="0" dirty="0" smtClean="0"/>
              <a:t> I will show some evaluation results.</a:t>
            </a:r>
            <a:endParaRPr kumimoji="1" lang="zh-CN" altLang="en-US" dirty="0"/>
          </a:p>
        </p:txBody>
      </p:sp>
      <p:sp>
        <p:nvSpPr>
          <p:cNvPr id="4" name="幻灯片编号占位符 3"/>
          <p:cNvSpPr>
            <a:spLocks noGrp="1"/>
          </p:cNvSpPr>
          <p:nvPr>
            <p:ph type="sldNum" sz="quarter" idx="10"/>
          </p:nvPr>
        </p:nvSpPr>
        <p:spPr/>
        <p:txBody>
          <a:bodyPr/>
          <a:lstStyle/>
          <a:p>
            <a:fld id="{5E7BCDFD-CC8C-4A41-89EB-4939A3DFBC2F}" type="slidenum">
              <a:rPr kumimoji="1" lang="zh-CN" altLang="en-US" smtClean="0"/>
              <a:t>19</a:t>
            </a:fld>
            <a:endParaRPr kumimoji="1" lang="zh-CN" altLang="en-US"/>
          </a:p>
        </p:txBody>
      </p:sp>
    </p:spTree>
    <p:extLst>
      <p:ext uri="{BB962C8B-B14F-4D97-AF65-F5344CB8AC3E}">
        <p14:creationId xmlns:p14="http://schemas.microsoft.com/office/powerpoint/2010/main" val="33869264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smtClean="0"/>
              <a:t>In this paper, we work</a:t>
            </a:r>
            <a:r>
              <a:rPr kumimoji="1" lang="en-US" altLang="zh-CN" baseline="0" dirty="0" smtClean="0"/>
              <a:t> on the performance aspect of persistent memory while maintaining storage consistency.</a:t>
            </a:r>
          </a:p>
          <a:p>
            <a:endParaRPr kumimoji="1" lang="en-US" altLang="zh-CN"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zh-CN" baseline="0" dirty="0" smtClean="0"/>
              <a:t>The problem is that strict write ordering required for storage consistency </a:t>
            </a:r>
            <a:r>
              <a:rPr lang="en-US" altLang="zh-CN" sz="1200" dirty="0" smtClean="0"/>
              <a:t>dramatically degrades performance in persistent memory.</a:t>
            </a:r>
          </a:p>
          <a:p>
            <a:endParaRPr kumimoji="1" lang="en-US" altLang="zh-CN" dirty="0" smtClean="0"/>
          </a:p>
          <a:p>
            <a:r>
              <a:rPr kumimoji="1" lang="en-US" altLang="zh-CN" dirty="0" smtClean="0"/>
              <a:t>Our goal</a:t>
            </a:r>
            <a:r>
              <a:rPr kumimoji="1" lang="en-US" altLang="zh-CN" baseline="0" dirty="0" smtClean="0"/>
              <a:t> in this paper is to </a:t>
            </a:r>
            <a:r>
              <a:rPr lang="en-US" altLang="zh-CN" sz="1200" dirty="0" smtClean="0"/>
              <a:t>keep the performance overhead low while maintaining the storage consistency.</a:t>
            </a:r>
          </a:p>
          <a:p>
            <a:endParaRPr kumimoji="1" lang="en-US" altLang="zh-CN" sz="1200" dirty="0" smtClean="0"/>
          </a:p>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zh-CN" sz="1200" dirty="0" smtClean="0"/>
              <a:t>Our key idea is</a:t>
            </a:r>
            <a:r>
              <a:rPr kumimoji="1" lang="en-US" altLang="zh-CN" sz="1200" baseline="0" dirty="0" smtClean="0"/>
              <a:t> to loosen </a:t>
            </a:r>
            <a:r>
              <a:rPr lang="en-US" altLang="zh-CN" sz="1200" dirty="0" smtClean="0">
                <a:solidFill>
                  <a:srgbClr val="0000FF"/>
                </a:solidFill>
              </a:rPr>
              <a:t>the persistence ordering </a:t>
            </a:r>
            <a:r>
              <a:rPr lang="en-US" altLang="zh-CN" sz="1200" dirty="0" smtClean="0"/>
              <a:t>with hardware support. We call our</a:t>
            </a:r>
            <a:r>
              <a:rPr lang="en-US" altLang="zh-CN" sz="1200" baseline="0" dirty="0" smtClean="0"/>
              <a:t> approach Loose-Ordering Consistency, the LOC.</a:t>
            </a:r>
            <a:endParaRPr lang="en-US" altLang="zh-CN" sz="120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altLang="zh-CN" sz="1200" dirty="0" smtClean="0"/>
              <a:t>We use two techniques in our</a:t>
            </a:r>
            <a:r>
              <a:rPr lang="en-US" altLang="zh-CN" sz="1200" baseline="0" dirty="0" smtClean="0"/>
              <a:t> approach. </a:t>
            </a:r>
          </a:p>
          <a:p>
            <a:pPr marL="0" marR="0" lvl="1" indent="0" algn="l" defTabSz="457200" rtl="0" eaLnBrk="1" fontAlgn="auto" latinLnBrk="0" hangingPunct="1">
              <a:lnSpc>
                <a:spcPct val="100000"/>
              </a:lnSpc>
              <a:spcBef>
                <a:spcPts val="0"/>
              </a:spcBef>
              <a:spcAft>
                <a:spcPts val="0"/>
              </a:spcAft>
              <a:buClrTx/>
              <a:buSzTx/>
              <a:buFontTx/>
              <a:buNone/>
              <a:tabLst/>
              <a:defRPr/>
            </a:pPr>
            <a:r>
              <a:rPr lang="en-US" altLang="zh-CN" sz="1200" baseline="0" dirty="0" smtClean="0"/>
              <a:t>The first is Eager Commit. Eager Commit is a new commit protocol. It eliminates the use of commit record. We achieve this by </a:t>
            </a:r>
            <a:r>
              <a:rPr lang="en-US" altLang="zh-CN" sz="2400" dirty="0" smtClean="0">
                <a:solidFill>
                  <a:schemeClr val="accent1"/>
                </a:solidFill>
              </a:rPr>
              <a:t>reorganizing the memory log structure.</a:t>
            </a:r>
          </a:p>
          <a:p>
            <a:pPr marL="0" marR="0" lvl="1" indent="0" algn="l" defTabSz="457200" rtl="0" eaLnBrk="1" fontAlgn="auto" latinLnBrk="0" hangingPunct="1">
              <a:lnSpc>
                <a:spcPct val="100000"/>
              </a:lnSpc>
              <a:spcBef>
                <a:spcPts val="0"/>
              </a:spcBef>
              <a:spcAft>
                <a:spcPts val="0"/>
              </a:spcAft>
              <a:buClrTx/>
              <a:buSzTx/>
              <a:buFontTx/>
              <a:buNone/>
              <a:tabLst/>
              <a:defRPr/>
            </a:pPr>
            <a:r>
              <a:rPr lang="en-US" altLang="zh-CN" sz="2400" dirty="0" smtClean="0">
                <a:solidFill>
                  <a:schemeClr val="accent1"/>
                </a:solidFill>
              </a:rPr>
              <a:t>The second is Speculative</a:t>
            </a:r>
            <a:r>
              <a:rPr lang="en-US" altLang="zh-CN" sz="2400" baseline="0" dirty="0" smtClean="0">
                <a:solidFill>
                  <a:schemeClr val="accent1"/>
                </a:solidFill>
              </a:rPr>
              <a:t> Persistence. Speculative Persistence allows out-of-order persistence to </a:t>
            </a:r>
            <a:r>
              <a:rPr lang="en-US" altLang="zh-CN" sz="2400" dirty="0" smtClean="0"/>
              <a:t>persistent memory, but ensures </a:t>
            </a:r>
            <a:r>
              <a:rPr lang="en-US" altLang="zh-CN" sz="2400" dirty="0" smtClean="0">
                <a:solidFill>
                  <a:srgbClr val="0000FF"/>
                </a:solidFill>
              </a:rPr>
              <a:t>in-order commit </a:t>
            </a:r>
            <a:r>
              <a:rPr lang="en-US" altLang="zh-CN" sz="2400" dirty="0" smtClean="0"/>
              <a:t>in programs.</a:t>
            </a:r>
            <a:r>
              <a:rPr lang="en-US" altLang="zh-CN" sz="2400" baseline="0" dirty="0" smtClean="0"/>
              <a:t> We achieve this by</a:t>
            </a:r>
            <a:r>
              <a:rPr lang="en-US" altLang="zh-CN" sz="2400" dirty="0" smtClean="0"/>
              <a:t> </a:t>
            </a:r>
            <a:r>
              <a:rPr lang="en-US" altLang="zh-CN" sz="2400" dirty="0" smtClean="0">
                <a:solidFill>
                  <a:srgbClr val="366092"/>
                </a:solidFill>
              </a:rPr>
              <a:t>leveraging the tracking of transaction dependencies and the support of multi-versioning in the CPU cache.</a:t>
            </a:r>
          </a:p>
          <a:p>
            <a:pPr marL="0" marR="0" lvl="1" indent="0" algn="l" defTabSz="457200" rtl="0" eaLnBrk="1" fontAlgn="auto" latinLnBrk="0" hangingPunct="1">
              <a:lnSpc>
                <a:spcPct val="100000"/>
              </a:lnSpc>
              <a:spcBef>
                <a:spcPts val="0"/>
              </a:spcBef>
              <a:spcAft>
                <a:spcPts val="0"/>
              </a:spcAft>
              <a:buClrTx/>
              <a:buSzTx/>
              <a:buFontTx/>
              <a:buNone/>
              <a:tabLst/>
              <a:defRPr/>
            </a:pPr>
            <a:endParaRPr lang="en-US" altLang="zh-CN" sz="2400" dirty="0" smtClean="0">
              <a:solidFill>
                <a:srgbClr val="366092"/>
              </a:solidFill>
            </a:endParaRPr>
          </a:p>
          <a:p>
            <a:pPr marL="0" marR="0" lvl="1" indent="0" algn="l" defTabSz="457200" rtl="0" eaLnBrk="1" fontAlgn="auto" latinLnBrk="0" hangingPunct="1">
              <a:lnSpc>
                <a:spcPct val="100000"/>
              </a:lnSpc>
              <a:spcBef>
                <a:spcPts val="0"/>
              </a:spcBef>
              <a:spcAft>
                <a:spcPts val="0"/>
              </a:spcAft>
              <a:buClrTx/>
              <a:buSzTx/>
              <a:buFontTx/>
              <a:buNone/>
              <a:tabLst/>
              <a:defRPr/>
            </a:pPr>
            <a:r>
              <a:rPr lang="en-US" altLang="zh-CN" sz="2400" dirty="0" smtClean="0">
                <a:solidFill>
                  <a:srgbClr val="366092"/>
                </a:solidFill>
              </a:rPr>
              <a:t>Our evaluation results show</a:t>
            </a:r>
            <a:r>
              <a:rPr lang="en-US" altLang="zh-CN" sz="2400" baseline="0" dirty="0" smtClean="0">
                <a:solidFill>
                  <a:srgbClr val="366092"/>
                </a:solidFill>
              </a:rPr>
              <a:t> that our approach</a:t>
            </a:r>
            <a:r>
              <a:rPr lang="en-US" altLang="zh-CN" sz="2400" dirty="0" smtClean="0">
                <a:solidFill>
                  <a:srgbClr val="366092"/>
                </a:solidFill>
              </a:rPr>
              <a:t> </a:t>
            </a:r>
            <a:r>
              <a:rPr lang="en-US" altLang="zh-CN" sz="2400" dirty="0" smtClean="0">
                <a:solidFill>
                  <a:schemeClr val="tx1"/>
                </a:solidFill>
              </a:rPr>
              <a:t>r</a:t>
            </a:r>
            <a:r>
              <a:rPr lang="en-US" altLang="zh-CN" sz="2400" dirty="0" smtClean="0"/>
              <a:t>educes average performance overhead of persistence ordering from 67% to 35%.</a:t>
            </a:r>
            <a:endParaRPr lang="en-US" altLang="zh-CN" sz="2400" dirty="0" smtClean="0">
              <a:solidFill>
                <a:schemeClr val="accent1"/>
              </a:solidFill>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altLang="zh-CN" sz="1200" dirty="0" smtClean="0"/>
          </a:p>
          <a:p>
            <a:endParaRPr kumimoji="1" lang="zh-CN" altLang="en-US" dirty="0"/>
          </a:p>
        </p:txBody>
      </p:sp>
      <p:sp>
        <p:nvSpPr>
          <p:cNvPr id="4" name="幻灯片编号占位符 3"/>
          <p:cNvSpPr>
            <a:spLocks noGrp="1"/>
          </p:cNvSpPr>
          <p:nvPr>
            <p:ph type="sldNum" sz="quarter" idx="10"/>
          </p:nvPr>
        </p:nvSpPr>
        <p:spPr/>
        <p:txBody>
          <a:bodyPr/>
          <a:lstStyle/>
          <a:p>
            <a:fld id="{5E7BCDFD-CC8C-4A41-89EB-4939A3DFBC2F}" type="slidenum">
              <a:rPr kumimoji="1" lang="zh-CN" altLang="en-US" smtClean="0"/>
              <a:t>2</a:t>
            </a:fld>
            <a:endParaRPr kumimoji="1" lang="zh-CN" altLang="en-US"/>
          </a:p>
        </p:txBody>
      </p:sp>
    </p:spTree>
    <p:extLst>
      <p:ext uri="{BB962C8B-B14F-4D97-AF65-F5344CB8AC3E}">
        <p14:creationId xmlns:p14="http://schemas.microsoft.com/office/powerpoint/2010/main" val="23178241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smtClean="0"/>
              <a:t>In</a:t>
            </a:r>
            <a:r>
              <a:rPr kumimoji="1" lang="en-US" altLang="zh-CN" baseline="0" dirty="0" smtClean="0"/>
              <a:t> the evaluation, we use the full system simulator, the GEM5 simulator.</a:t>
            </a:r>
          </a:p>
          <a:p>
            <a:r>
              <a:rPr kumimoji="1" lang="en-US" altLang="zh-CN" baseline="0" dirty="0" smtClean="0"/>
              <a:t>We configure the simulator use parameters shown in the slide.</a:t>
            </a:r>
          </a:p>
          <a:p>
            <a:r>
              <a:rPr kumimoji="1" lang="en-US" altLang="zh-CN" baseline="0" dirty="0" smtClean="0"/>
              <a:t>And we evaluate different workloads, including commonly used data structures for storage, such as B+ tree, database workload, SQLite, and others.</a:t>
            </a:r>
            <a:endParaRPr kumimoji="1" lang="zh-CN" altLang="en-US" dirty="0"/>
          </a:p>
        </p:txBody>
      </p:sp>
      <p:sp>
        <p:nvSpPr>
          <p:cNvPr id="4" name="幻灯片编号占位符 3"/>
          <p:cNvSpPr>
            <a:spLocks noGrp="1"/>
          </p:cNvSpPr>
          <p:nvPr>
            <p:ph type="sldNum" sz="quarter" idx="10"/>
          </p:nvPr>
        </p:nvSpPr>
        <p:spPr/>
        <p:txBody>
          <a:bodyPr/>
          <a:lstStyle/>
          <a:p>
            <a:fld id="{5E7BCDFD-CC8C-4A41-89EB-4939A3DFBC2F}" type="slidenum">
              <a:rPr kumimoji="1" lang="zh-CN" altLang="en-US" smtClean="0"/>
              <a:t>20</a:t>
            </a:fld>
            <a:endParaRPr kumimoji="1" lang="zh-CN" altLang="en-US"/>
          </a:p>
        </p:txBody>
      </p:sp>
    </p:spTree>
    <p:extLst>
      <p:ext uri="{BB962C8B-B14F-4D97-AF65-F5344CB8AC3E}">
        <p14:creationId xmlns:p14="http://schemas.microsoft.com/office/powerpoint/2010/main" val="29427507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smtClean="0"/>
              <a:t>We first show</a:t>
            </a:r>
            <a:r>
              <a:rPr kumimoji="1" lang="en-US" altLang="zh-CN" baseline="0" dirty="0" smtClean="0"/>
              <a:t> the overall performance. All the performance has been normalized to the performance without persistence ordering.</a:t>
            </a:r>
          </a:p>
          <a:p>
            <a:r>
              <a:rPr kumimoji="1" lang="en-US" altLang="zh-CN" baseline="0" dirty="0" smtClean="0"/>
              <a:t>The gap between the bar to the top line (value ‘1’) is the performance overhead of persistent ordering.</a:t>
            </a:r>
          </a:p>
          <a:p>
            <a:r>
              <a:rPr kumimoji="1" lang="en-US" altLang="zh-CN" baseline="0" dirty="0" smtClean="0"/>
              <a:t>So, in the y-</a:t>
            </a:r>
            <a:r>
              <a:rPr kumimoji="1" lang="en-US" altLang="zh-CN" baseline="0" dirty="0" err="1" smtClean="0"/>
              <a:t>xis</a:t>
            </a:r>
            <a:r>
              <a:rPr kumimoji="1" lang="en-US" altLang="zh-CN" baseline="0" dirty="0" smtClean="0"/>
              <a:t> of this figure, lower bars means higher performance overhead of persistence ordering.</a:t>
            </a:r>
          </a:p>
          <a:p>
            <a:endParaRPr kumimoji="1" lang="en-US" altLang="zh-CN" baseline="0" dirty="0" smtClean="0"/>
          </a:p>
          <a:p>
            <a:r>
              <a:rPr kumimoji="1" lang="en-US" altLang="zh-CN" baseline="0" dirty="0" smtClean="0"/>
              <a:t>In the figure, H-WAL is WAL implemented in the hardware, and the LOC-WAL is the H-WAL using our approach: Loose-Ordering Consistency. </a:t>
            </a:r>
          </a:p>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zh-CN" baseline="0" dirty="0" smtClean="0"/>
              <a:t>By comparing the H-WAL, we can see </a:t>
            </a:r>
            <a:r>
              <a:rPr lang="en-US" altLang="zh-CN" sz="1400" dirty="0" smtClean="0">
                <a:solidFill>
                  <a:srgbClr val="FF0000"/>
                </a:solidFill>
              </a:rPr>
              <a:t>LOC significantly improves performance of WAL.</a:t>
            </a:r>
            <a:r>
              <a:rPr lang="en-US" altLang="zh-CN" sz="1400" baseline="0" dirty="0" smtClean="0">
                <a:solidFill>
                  <a:srgbClr val="FF0000"/>
                </a:solidFill>
              </a:rPr>
              <a:t> It</a:t>
            </a:r>
            <a:r>
              <a:rPr lang="en-US" altLang="zh-CN" sz="1200" baseline="0" dirty="0" smtClean="0">
                <a:solidFill>
                  <a:srgbClr val="FF0000"/>
                </a:solidFill>
              </a:rPr>
              <a:t> r</a:t>
            </a:r>
            <a:r>
              <a:rPr lang="en-US" altLang="zh-CN" sz="1200" dirty="0" smtClean="0">
                <a:solidFill>
                  <a:srgbClr val="FF0000"/>
                </a:solidFill>
              </a:rPr>
              <a:t>educes average performance overhead of persistence ordering from 67% to 35%.</a:t>
            </a:r>
            <a:endParaRPr lang="en-US" altLang="zh-CN" sz="200" dirty="0" smtClean="0">
              <a:solidFill>
                <a:srgbClr val="FF0000"/>
              </a:solidFill>
            </a:endParaRPr>
          </a:p>
          <a:p>
            <a:endParaRPr kumimoji="1" lang="en-US" altLang="zh-CN" dirty="0" smtClean="0"/>
          </a:p>
          <a:p>
            <a:r>
              <a:rPr kumimoji="1" lang="en-US" altLang="zh-CN" dirty="0" smtClean="0"/>
              <a:t>Also in the figure,</a:t>
            </a:r>
            <a:r>
              <a:rPr kumimoji="1" lang="en-US" altLang="zh-CN" baseline="0" dirty="0" smtClean="0"/>
              <a:t> Kiln is a newly proposed approach to use non-volatile LLC in MIRCO 2013. We incorporate LOC with Kiln and call it LOC-Kiln.</a:t>
            </a:r>
          </a:p>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zh-CN" baseline="0" dirty="0" smtClean="0"/>
              <a:t>The results show </a:t>
            </a:r>
            <a:r>
              <a:rPr lang="en-US" altLang="zh-CN" sz="1200" dirty="0" smtClean="0">
                <a:solidFill>
                  <a:srgbClr val="0000FF"/>
                </a:solidFill>
              </a:rPr>
              <a:t>LOC and Kiln can be combined favorably.</a:t>
            </a:r>
          </a:p>
          <a:p>
            <a:endParaRPr kumimoji="1" lang="en-US" altLang="zh-CN" dirty="0" smtClean="0"/>
          </a:p>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zh-CN" dirty="0" smtClean="0"/>
              <a:t>We conclude that </a:t>
            </a:r>
            <a:r>
              <a:rPr lang="en-US" altLang="zh-CN" sz="1200" dirty="0" smtClean="0">
                <a:solidFill>
                  <a:schemeClr val="accent2"/>
                </a:solidFill>
              </a:rPr>
              <a:t>LOC effectively mitigates performance degradation from persistence ordering.</a:t>
            </a:r>
          </a:p>
          <a:p>
            <a:endParaRPr kumimoji="1" lang="zh-CN" altLang="en-US" dirty="0"/>
          </a:p>
        </p:txBody>
      </p:sp>
      <p:sp>
        <p:nvSpPr>
          <p:cNvPr id="4" name="幻灯片编号占位符 3"/>
          <p:cNvSpPr>
            <a:spLocks noGrp="1"/>
          </p:cNvSpPr>
          <p:nvPr>
            <p:ph type="sldNum" sz="quarter" idx="10"/>
          </p:nvPr>
        </p:nvSpPr>
        <p:spPr/>
        <p:txBody>
          <a:bodyPr/>
          <a:lstStyle/>
          <a:p>
            <a:fld id="{5E7BCDFD-CC8C-4A41-89EB-4939A3DFBC2F}" type="slidenum">
              <a:rPr kumimoji="1" lang="zh-CN" altLang="en-US" smtClean="0"/>
              <a:t>21</a:t>
            </a:fld>
            <a:endParaRPr kumimoji="1" lang="zh-CN" altLang="en-US"/>
          </a:p>
        </p:txBody>
      </p:sp>
    </p:spTree>
    <p:extLst>
      <p:ext uri="{BB962C8B-B14F-4D97-AF65-F5344CB8AC3E}">
        <p14:creationId xmlns:p14="http://schemas.microsoft.com/office/powerpoint/2010/main" val="33983740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smtClean="0"/>
              <a:t>We</a:t>
            </a:r>
            <a:r>
              <a:rPr kumimoji="1" lang="en-US" altLang="zh-CN" baseline="0" dirty="0" smtClean="0"/>
              <a:t> study the effect of the Eager Commit technique by comparing the H-WAL and EC-WAL. EC-WAL is the protocol that uses only Eager Commit in H-WAL.</a:t>
            </a:r>
          </a:p>
          <a:p>
            <a:endParaRPr kumimoji="1" lang="en-US" altLang="zh-CN"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zh-CN" baseline="0" dirty="0" smtClean="0"/>
              <a:t>It shows </a:t>
            </a:r>
            <a:r>
              <a:rPr lang="en-US" altLang="zh-CN" sz="1200" dirty="0" smtClean="0">
                <a:solidFill>
                  <a:schemeClr val="accent2"/>
                </a:solidFill>
              </a:rPr>
              <a:t>Eager Commit outperforms H-WAL by 6.4% on average due to the elimination of intra-</a:t>
            </a:r>
            <a:r>
              <a:rPr lang="en-US" altLang="zh-CN" sz="1200" dirty="0" err="1" smtClean="0">
                <a:solidFill>
                  <a:schemeClr val="accent2"/>
                </a:solidFill>
              </a:rPr>
              <a:t>tx</a:t>
            </a:r>
            <a:r>
              <a:rPr lang="en-US" altLang="zh-CN" sz="1200" dirty="0" smtClean="0">
                <a:solidFill>
                  <a:schemeClr val="accent2"/>
                </a:solidFill>
              </a:rPr>
              <a:t> ordering.</a:t>
            </a:r>
          </a:p>
          <a:p>
            <a:endParaRPr kumimoji="1" lang="zh-CN" altLang="en-US" dirty="0"/>
          </a:p>
        </p:txBody>
      </p:sp>
      <p:sp>
        <p:nvSpPr>
          <p:cNvPr id="4" name="幻灯片编号占位符 3"/>
          <p:cNvSpPr>
            <a:spLocks noGrp="1"/>
          </p:cNvSpPr>
          <p:nvPr>
            <p:ph type="sldNum" sz="quarter" idx="10"/>
          </p:nvPr>
        </p:nvSpPr>
        <p:spPr/>
        <p:txBody>
          <a:bodyPr/>
          <a:lstStyle/>
          <a:p>
            <a:fld id="{5E7BCDFD-CC8C-4A41-89EB-4939A3DFBC2F}" type="slidenum">
              <a:rPr kumimoji="1" lang="zh-CN" altLang="en-US" smtClean="0"/>
              <a:t>22</a:t>
            </a:fld>
            <a:endParaRPr kumimoji="1" lang="zh-CN" altLang="en-US"/>
          </a:p>
        </p:txBody>
      </p:sp>
    </p:spTree>
    <p:extLst>
      <p:ext uri="{BB962C8B-B14F-4D97-AF65-F5344CB8AC3E}">
        <p14:creationId xmlns:p14="http://schemas.microsoft.com/office/powerpoint/2010/main" val="145535718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smtClean="0"/>
              <a:t>We</a:t>
            </a:r>
            <a:r>
              <a:rPr kumimoji="1" lang="en-US" altLang="zh-CN" baseline="0" dirty="0" smtClean="0"/>
              <a:t> also study the effect of Speculative Persistence.</a:t>
            </a:r>
          </a:p>
          <a:p>
            <a:endParaRPr kumimoji="1" lang="en-US" altLang="zh-CN" baseline="0" dirty="0" smtClean="0"/>
          </a:p>
          <a:p>
            <a:r>
              <a:rPr kumimoji="1" lang="en-US" altLang="zh-CN" baseline="0" dirty="0" smtClean="0"/>
              <a:t>From the figure, we can see the performance increases as the speculative degree increases. </a:t>
            </a:r>
            <a:endParaRPr kumimoji="1" lang="en-US" altLang="zh-CN" dirty="0" smtClean="0"/>
          </a:p>
          <a:p>
            <a:r>
              <a:rPr kumimoji="1" lang="en-US" altLang="zh-CN" dirty="0" smtClean="0"/>
              <a:t>Speculative Degree is the maximum</a:t>
            </a:r>
            <a:r>
              <a:rPr kumimoji="1" lang="en-US" altLang="zh-CN" baseline="0" dirty="0" smtClean="0"/>
              <a:t> number of transactions that are allowed to be persisted at one time.</a:t>
            </a:r>
          </a:p>
          <a:p>
            <a:endParaRPr kumimoji="1" lang="en-US" altLang="zh-CN"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accent2"/>
                </a:solidFill>
              </a:rPr>
              <a:t>Speculative Persistence improves the normalized transaction throughput from 0.353 (SD=1) to 0.689 (SD=32) with a 95.5% improvement.</a:t>
            </a:r>
          </a:p>
          <a:p>
            <a:endParaRPr kumimoji="1" lang="zh-CN" altLang="en-US" dirty="0"/>
          </a:p>
        </p:txBody>
      </p:sp>
      <p:sp>
        <p:nvSpPr>
          <p:cNvPr id="4" name="幻灯片编号占位符 3"/>
          <p:cNvSpPr>
            <a:spLocks noGrp="1"/>
          </p:cNvSpPr>
          <p:nvPr>
            <p:ph type="sldNum" sz="quarter" idx="10"/>
          </p:nvPr>
        </p:nvSpPr>
        <p:spPr/>
        <p:txBody>
          <a:bodyPr/>
          <a:lstStyle/>
          <a:p>
            <a:fld id="{5E7BCDFD-CC8C-4A41-89EB-4939A3DFBC2F}" type="slidenum">
              <a:rPr kumimoji="1" lang="zh-CN" altLang="en-US" smtClean="0"/>
              <a:t>23</a:t>
            </a:fld>
            <a:endParaRPr kumimoji="1" lang="zh-CN" altLang="en-US"/>
          </a:p>
        </p:txBody>
      </p:sp>
    </p:spTree>
    <p:extLst>
      <p:ext uri="{BB962C8B-B14F-4D97-AF65-F5344CB8AC3E}">
        <p14:creationId xmlns:p14="http://schemas.microsoft.com/office/powerpoint/2010/main" val="7907830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smtClean="0"/>
              <a:t>Finally,</a:t>
            </a:r>
            <a:r>
              <a:rPr kumimoji="1" lang="en-US" altLang="zh-CN" baseline="0" dirty="0" smtClean="0"/>
              <a:t> let me conclude the talk.</a:t>
            </a:r>
            <a:endParaRPr kumimoji="1" lang="zh-CN" altLang="en-US" dirty="0"/>
          </a:p>
        </p:txBody>
      </p:sp>
      <p:sp>
        <p:nvSpPr>
          <p:cNvPr id="4" name="幻灯片编号占位符 3"/>
          <p:cNvSpPr>
            <a:spLocks noGrp="1"/>
          </p:cNvSpPr>
          <p:nvPr>
            <p:ph type="sldNum" sz="quarter" idx="10"/>
          </p:nvPr>
        </p:nvSpPr>
        <p:spPr/>
        <p:txBody>
          <a:bodyPr/>
          <a:lstStyle/>
          <a:p>
            <a:fld id="{5E7BCDFD-CC8C-4A41-89EB-4939A3DFBC2F}" type="slidenum">
              <a:rPr kumimoji="1" lang="zh-CN" altLang="en-US" smtClean="0"/>
              <a:t>24</a:t>
            </a:fld>
            <a:endParaRPr kumimoji="1" lang="zh-CN" altLang="en-US"/>
          </a:p>
        </p:txBody>
      </p:sp>
    </p:spTree>
    <p:extLst>
      <p:ext uri="{BB962C8B-B14F-4D97-AF65-F5344CB8AC3E}">
        <p14:creationId xmlns:p14="http://schemas.microsoft.com/office/powerpoint/2010/main" val="40487109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幻灯片编号占位符 3"/>
          <p:cNvSpPr>
            <a:spLocks noGrp="1"/>
          </p:cNvSpPr>
          <p:nvPr>
            <p:ph type="sldNum" sz="quarter" idx="10"/>
          </p:nvPr>
        </p:nvSpPr>
        <p:spPr/>
        <p:txBody>
          <a:bodyPr/>
          <a:lstStyle/>
          <a:p>
            <a:fld id="{5E7BCDFD-CC8C-4A41-89EB-4939A3DFBC2F}" type="slidenum">
              <a:rPr kumimoji="1" lang="zh-CN" altLang="en-US" smtClean="0"/>
              <a:t>25</a:t>
            </a:fld>
            <a:endParaRPr kumimoji="1" lang="zh-CN" altLang="en-US"/>
          </a:p>
        </p:txBody>
      </p:sp>
    </p:spTree>
    <p:extLst>
      <p:ext uri="{BB962C8B-B14F-4D97-AF65-F5344CB8AC3E}">
        <p14:creationId xmlns:p14="http://schemas.microsoft.com/office/powerpoint/2010/main" val="23178241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smtClean="0"/>
              <a:t>In this talk, I will first</a:t>
            </a:r>
            <a:r>
              <a:rPr kumimoji="1" lang="en-US" altLang="zh-CN" baseline="0" dirty="0" smtClean="0"/>
              <a:t> give the introduction and the background.</a:t>
            </a:r>
          </a:p>
          <a:p>
            <a:r>
              <a:rPr kumimoji="1" lang="en-US" altLang="zh-CN" baseline="0" dirty="0" smtClean="0"/>
              <a:t>And then, I will discuss the existing approaches.</a:t>
            </a:r>
          </a:p>
          <a:p>
            <a:r>
              <a:rPr kumimoji="1" lang="en-US" altLang="zh-CN" baseline="0" dirty="0" smtClean="0"/>
              <a:t>After that, I will present our approach – Loose-Ordering Consistency, including the Eager Commit and Speculative Persistence techniques.</a:t>
            </a:r>
          </a:p>
          <a:p>
            <a:r>
              <a:rPr kumimoji="1" lang="en-US" altLang="zh-CN" baseline="0" dirty="0" smtClean="0"/>
              <a:t>Finally, I will give the evaluation results and the conclusion. </a:t>
            </a:r>
            <a:endParaRPr kumimoji="1" lang="zh-CN" altLang="en-US" dirty="0"/>
          </a:p>
        </p:txBody>
      </p:sp>
      <p:sp>
        <p:nvSpPr>
          <p:cNvPr id="4" name="幻灯片编号占位符 3"/>
          <p:cNvSpPr>
            <a:spLocks noGrp="1"/>
          </p:cNvSpPr>
          <p:nvPr>
            <p:ph type="sldNum" sz="quarter" idx="10"/>
          </p:nvPr>
        </p:nvSpPr>
        <p:spPr/>
        <p:txBody>
          <a:bodyPr/>
          <a:lstStyle/>
          <a:p>
            <a:fld id="{5E7BCDFD-CC8C-4A41-89EB-4939A3DFBC2F}" type="slidenum">
              <a:rPr kumimoji="1" lang="zh-CN" altLang="en-US" smtClean="0"/>
              <a:t>3</a:t>
            </a:fld>
            <a:endParaRPr kumimoji="1" lang="zh-CN" altLang="en-US"/>
          </a:p>
        </p:txBody>
      </p:sp>
    </p:spTree>
    <p:extLst>
      <p:ext uri="{BB962C8B-B14F-4D97-AF65-F5344CB8AC3E}">
        <p14:creationId xmlns:p14="http://schemas.microsoft.com/office/powerpoint/2010/main" val="669338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smtClean="0"/>
              <a:t>Let’s first come to the introduction and background.</a:t>
            </a:r>
            <a:endParaRPr kumimoji="1" lang="zh-CN" altLang="en-US" dirty="0"/>
          </a:p>
        </p:txBody>
      </p:sp>
      <p:sp>
        <p:nvSpPr>
          <p:cNvPr id="4" name="幻灯片编号占位符 3"/>
          <p:cNvSpPr>
            <a:spLocks noGrp="1"/>
          </p:cNvSpPr>
          <p:nvPr>
            <p:ph type="sldNum" sz="quarter" idx="10"/>
          </p:nvPr>
        </p:nvSpPr>
        <p:spPr/>
        <p:txBody>
          <a:bodyPr/>
          <a:lstStyle/>
          <a:p>
            <a:fld id="{5E7BCDFD-CC8C-4A41-89EB-4939A3DFBC2F}" type="slidenum">
              <a:rPr kumimoji="1" lang="zh-CN" altLang="en-US" smtClean="0"/>
              <a:t>4</a:t>
            </a:fld>
            <a:endParaRPr kumimoji="1" lang="zh-CN" altLang="en-US"/>
          </a:p>
        </p:txBody>
      </p:sp>
    </p:spTree>
    <p:extLst>
      <p:ext uri="{BB962C8B-B14F-4D97-AF65-F5344CB8AC3E}">
        <p14:creationId xmlns:p14="http://schemas.microsoft.com/office/powerpoint/2010/main" val="12385575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indent="0">
              <a:buNone/>
            </a:pPr>
            <a:r>
              <a:rPr kumimoji="1" lang="en-US" altLang="zh-CN" dirty="0" smtClean="0"/>
              <a:t>Our paper talks about persistent</a:t>
            </a:r>
            <a:r>
              <a:rPr kumimoji="1" lang="en-US" altLang="zh-CN" baseline="0" dirty="0" smtClean="0"/>
              <a:t> memory.</a:t>
            </a:r>
          </a:p>
          <a:p>
            <a:pPr marL="0" marR="0" lvl="1" indent="0" algn="l" defTabSz="457200" rtl="0" eaLnBrk="1" fontAlgn="auto" latinLnBrk="0" hangingPunct="1">
              <a:lnSpc>
                <a:spcPct val="100000"/>
              </a:lnSpc>
              <a:spcBef>
                <a:spcPts val="0"/>
              </a:spcBef>
              <a:spcAft>
                <a:spcPts val="0"/>
              </a:spcAft>
              <a:buClrTx/>
              <a:buSzTx/>
              <a:buFontTx/>
              <a:buNone/>
              <a:tabLst/>
              <a:defRPr/>
            </a:pPr>
            <a:r>
              <a:rPr kumimoji="1" lang="en-US" altLang="zh-CN" baseline="0" dirty="0" smtClean="0"/>
              <a:t>Persistent memory is also called memory-level storage. It uses </a:t>
            </a:r>
            <a:r>
              <a:rPr kumimoji="1" lang="en-US" altLang="zh-CN" dirty="0" smtClean="0"/>
              <a:t>non-volatile memory in main memory level to provide data persistence.</a:t>
            </a:r>
          </a:p>
          <a:p>
            <a:pPr marL="0" marR="0" lvl="1" indent="0" algn="l" defTabSz="457200" rtl="0" eaLnBrk="1" fontAlgn="auto" latinLnBrk="0" hangingPunct="1">
              <a:lnSpc>
                <a:spcPct val="100000"/>
              </a:lnSpc>
              <a:spcBef>
                <a:spcPts val="0"/>
              </a:spcBef>
              <a:spcAft>
                <a:spcPts val="0"/>
              </a:spcAft>
              <a:buClrTx/>
              <a:buSzTx/>
              <a:buFontTx/>
              <a:buNone/>
              <a:tabLst/>
              <a:defRPr/>
            </a:pPr>
            <a:endParaRPr kumimoji="1" lang="en-US" altLang="zh-CN" dirty="0" smtClean="0"/>
          </a:p>
          <a:p>
            <a:pPr marL="0" marR="0" lvl="1" indent="0" algn="l" defTabSz="457200" rtl="0" eaLnBrk="1" fontAlgn="auto" latinLnBrk="0" hangingPunct="1">
              <a:lnSpc>
                <a:spcPct val="100000"/>
              </a:lnSpc>
              <a:spcBef>
                <a:spcPts val="0"/>
              </a:spcBef>
              <a:spcAft>
                <a:spcPts val="0"/>
              </a:spcAft>
              <a:buClrTx/>
              <a:buSzTx/>
              <a:buFontTx/>
              <a:buNone/>
              <a:tabLst/>
              <a:defRPr/>
            </a:pPr>
            <a:r>
              <a:rPr kumimoji="1" lang="en-US" altLang="zh-CN" dirty="0" smtClean="0"/>
              <a:t>The</a:t>
            </a:r>
            <a:r>
              <a:rPr kumimoji="1" lang="en-US" altLang="zh-CN" baseline="0" dirty="0" smtClean="0"/>
              <a:t> left figure shows the architecture of traditional storage systems, and the right figure shows the architecture of persistent memory.</a:t>
            </a:r>
          </a:p>
          <a:p>
            <a:pPr marL="0" marR="0" lvl="1" indent="0" algn="l" defTabSz="457200" rtl="0" eaLnBrk="1" fontAlgn="auto" latinLnBrk="0" hangingPunct="1">
              <a:lnSpc>
                <a:spcPct val="100000"/>
              </a:lnSpc>
              <a:spcBef>
                <a:spcPts val="0"/>
              </a:spcBef>
              <a:spcAft>
                <a:spcPts val="0"/>
              </a:spcAft>
              <a:buClrTx/>
              <a:buSzTx/>
              <a:buFontTx/>
              <a:buNone/>
              <a:tabLst/>
              <a:defRPr/>
            </a:pPr>
            <a:r>
              <a:rPr kumimoji="1" lang="en-US" altLang="zh-CN" baseline="0" dirty="0" smtClean="0"/>
              <a:t>In persistent memory, the memory provides data durability as well as the disk storage. </a:t>
            </a:r>
          </a:p>
          <a:p>
            <a:pPr marL="0" marR="0" lvl="1" indent="0" algn="l" defTabSz="457200" rtl="0" eaLnBrk="1" fontAlgn="auto" latinLnBrk="0" hangingPunct="1">
              <a:lnSpc>
                <a:spcPct val="100000"/>
              </a:lnSpc>
              <a:spcBef>
                <a:spcPts val="0"/>
              </a:spcBef>
              <a:spcAft>
                <a:spcPts val="0"/>
              </a:spcAft>
              <a:buClrTx/>
              <a:buSzTx/>
              <a:buFontTx/>
              <a:buNone/>
              <a:tabLst/>
              <a:defRPr/>
            </a:pPr>
            <a:endParaRPr kumimoji="1" lang="en-US" altLang="zh-CN" baseline="0" dirty="0" smtClean="0"/>
          </a:p>
          <a:p>
            <a:pPr marL="0" marR="0" lvl="1" indent="0" algn="l" defTabSz="457200" rtl="0" eaLnBrk="1" fontAlgn="auto" latinLnBrk="0" hangingPunct="1">
              <a:lnSpc>
                <a:spcPct val="100000"/>
              </a:lnSpc>
              <a:spcBef>
                <a:spcPts val="0"/>
              </a:spcBef>
              <a:spcAft>
                <a:spcPts val="0"/>
              </a:spcAft>
              <a:buClrTx/>
              <a:buSzTx/>
              <a:buFontTx/>
              <a:buNone/>
              <a:tabLst/>
              <a:defRPr/>
            </a:pPr>
            <a:r>
              <a:rPr kumimoji="1" lang="en-US" altLang="zh-CN" baseline="0" dirty="0" smtClean="0"/>
              <a:t>In storage systems, storage consistency is an important design issue. It provides atomicity and durability of data writes, so that the storage system is recoverable even after unexpected failures.</a:t>
            </a:r>
          </a:p>
          <a:p>
            <a:pPr marL="0" marR="0" lvl="1" indent="0" algn="l" defTabSz="457200" rtl="0" eaLnBrk="1" fontAlgn="auto" latinLnBrk="0" hangingPunct="1">
              <a:lnSpc>
                <a:spcPct val="100000"/>
              </a:lnSpc>
              <a:spcBef>
                <a:spcPts val="0"/>
              </a:spcBef>
              <a:spcAft>
                <a:spcPts val="0"/>
              </a:spcAft>
              <a:buClrTx/>
              <a:buSzTx/>
              <a:buFontTx/>
              <a:buNone/>
              <a:tabLst/>
              <a:defRPr/>
            </a:pPr>
            <a:r>
              <a:rPr kumimoji="1" lang="en-US" altLang="zh-CN" baseline="0" dirty="0" smtClean="0"/>
              <a:t>Persistent memory needs storage consistency, too. But the difference in ensuring storage consistency between disk-based storage systems and persistent memory is that: the boundary of volatility and persistence has moved from the interface of Storage and Memory to the interface of Memory and the CPU Cache. </a:t>
            </a:r>
          </a:p>
          <a:p>
            <a:pPr marL="0" marR="0" lvl="1" indent="0" algn="l" defTabSz="457200" rtl="0" eaLnBrk="1" fontAlgn="auto" latinLnBrk="0" hangingPunct="1">
              <a:lnSpc>
                <a:spcPct val="100000"/>
              </a:lnSpc>
              <a:spcBef>
                <a:spcPts val="0"/>
              </a:spcBef>
              <a:spcAft>
                <a:spcPts val="0"/>
              </a:spcAft>
              <a:buClrTx/>
              <a:buSzTx/>
              <a:buFontTx/>
              <a:buNone/>
              <a:tabLst/>
              <a:defRPr/>
            </a:pPr>
            <a:endParaRPr kumimoji="1" lang="en-US" altLang="zh-CN" baseline="0" dirty="0" smtClean="0"/>
          </a:p>
          <a:p>
            <a:pPr marL="0" marR="0" lvl="1" indent="0" algn="l" defTabSz="457200" rtl="0" eaLnBrk="1" fontAlgn="auto" latinLnBrk="0" hangingPunct="1">
              <a:lnSpc>
                <a:spcPct val="100000"/>
              </a:lnSpc>
              <a:spcBef>
                <a:spcPts val="0"/>
              </a:spcBef>
              <a:spcAft>
                <a:spcPts val="0"/>
              </a:spcAft>
              <a:buClrTx/>
              <a:buSzTx/>
              <a:buFontTx/>
              <a:buNone/>
              <a:tabLst/>
              <a:defRPr/>
            </a:pPr>
            <a:r>
              <a:rPr kumimoji="1" lang="en-US" altLang="zh-CN" baseline="0" dirty="0" smtClean="0"/>
              <a:t>Let me show a simple example.</a:t>
            </a:r>
          </a:p>
          <a:p>
            <a:pPr marL="0" marR="0" lvl="1" indent="0" algn="l" defTabSz="457200" rtl="0" eaLnBrk="1" fontAlgn="auto" latinLnBrk="0" hangingPunct="1">
              <a:lnSpc>
                <a:spcPct val="100000"/>
              </a:lnSpc>
              <a:spcBef>
                <a:spcPts val="0"/>
              </a:spcBef>
              <a:spcAft>
                <a:spcPts val="0"/>
              </a:spcAft>
              <a:buClrTx/>
              <a:buSzTx/>
              <a:buFontTx/>
              <a:buNone/>
              <a:tabLst/>
              <a:defRPr/>
            </a:pPr>
            <a:r>
              <a:rPr kumimoji="1" lang="en-US" altLang="zh-CN" baseline="0" dirty="0" smtClean="0"/>
              <a:t>In disk-based storage systems, …</a:t>
            </a:r>
          </a:p>
          <a:p>
            <a:pPr marL="0" marR="0" lvl="1" indent="0" algn="l" defTabSz="457200" rtl="0" eaLnBrk="1" fontAlgn="auto" latinLnBrk="0" hangingPunct="1">
              <a:lnSpc>
                <a:spcPct val="100000"/>
              </a:lnSpc>
              <a:spcBef>
                <a:spcPts val="0"/>
              </a:spcBef>
              <a:spcAft>
                <a:spcPts val="0"/>
              </a:spcAft>
              <a:buClrTx/>
              <a:buSzTx/>
              <a:buFontTx/>
              <a:buNone/>
              <a:tabLst/>
              <a:defRPr/>
            </a:pPr>
            <a:r>
              <a:rPr kumimoji="1" lang="en-US" altLang="zh-CN" baseline="0" dirty="0" smtClean="0"/>
              <a:t>In persistent memory, …</a:t>
            </a:r>
            <a:endParaRPr kumimoji="1" lang="en-US" altLang="zh-CN" dirty="0" smtClean="0"/>
          </a:p>
          <a:p>
            <a:pPr marL="0" indent="0">
              <a:buNone/>
            </a:pPr>
            <a:endParaRPr kumimoji="1" lang="zh-CN" altLang="en-US" dirty="0"/>
          </a:p>
        </p:txBody>
      </p:sp>
      <p:sp>
        <p:nvSpPr>
          <p:cNvPr id="4" name="幻灯片编号占位符 3"/>
          <p:cNvSpPr>
            <a:spLocks noGrp="1"/>
          </p:cNvSpPr>
          <p:nvPr>
            <p:ph type="sldNum" sz="quarter" idx="10"/>
          </p:nvPr>
        </p:nvSpPr>
        <p:spPr/>
        <p:txBody>
          <a:bodyPr/>
          <a:lstStyle/>
          <a:p>
            <a:fld id="{5E7BCDFD-CC8C-4A41-89EB-4939A3DFBC2F}" type="slidenum">
              <a:rPr kumimoji="1" lang="zh-CN" altLang="en-US" smtClean="0"/>
              <a:t>5</a:t>
            </a:fld>
            <a:endParaRPr kumimoji="1" lang="zh-CN" altLang="en-US"/>
          </a:p>
        </p:txBody>
      </p:sp>
    </p:spTree>
    <p:extLst>
      <p:ext uri="{BB962C8B-B14F-4D97-AF65-F5344CB8AC3E}">
        <p14:creationId xmlns:p14="http://schemas.microsoft.com/office/powerpoint/2010/main" val="40084053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smtClean="0"/>
              <a:t>Let’s</a:t>
            </a:r>
            <a:r>
              <a:rPr kumimoji="1" lang="en-US" altLang="zh-CN" baseline="0" dirty="0" smtClean="0"/>
              <a:t> use an example to</a:t>
            </a:r>
            <a:r>
              <a:rPr kumimoji="1" lang="en-US" altLang="zh-CN" dirty="0" smtClean="0"/>
              <a:t> look at</a:t>
            </a:r>
            <a:r>
              <a:rPr kumimoji="1" lang="en-US" altLang="zh-CN" baseline="0" dirty="0" smtClean="0"/>
              <a:t> the logical view of the Write-Ahead Logging (WAL). WAL is a heavily used protocol for storage consistency.</a:t>
            </a:r>
          </a:p>
          <a:p>
            <a:endParaRPr kumimoji="1" lang="en-US" altLang="zh-CN" baseline="0" dirty="0" smtClean="0"/>
          </a:p>
          <a:p>
            <a:r>
              <a:rPr kumimoji="1" lang="en-US" altLang="zh-CN" dirty="0" smtClean="0"/>
              <a:t>In the example, we want to update the green</a:t>
            </a:r>
            <a:r>
              <a:rPr kumimoji="1" lang="en-US" altLang="zh-CN" baseline="0" dirty="0" smtClean="0"/>
              <a:t> nodes in the tree and inserts a new node.</a:t>
            </a:r>
          </a:p>
          <a:p>
            <a:r>
              <a:rPr kumimoji="1" lang="en-US" altLang="zh-CN" baseline="0" dirty="0" smtClean="0"/>
              <a:t>1) The first step of WAL is to write them to the log, (named log write).</a:t>
            </a:r>
          </a:p>
          <a:p>
            <a:r>
              <a:rPr kumimoji="1" lang="en-US" altLang="zh-CN" baseline="0" dirty="0" smtClean="0"/>
              <a:t>2) After the data blocks have been written to the log area completely, a commit record is written to indicate the completeness of a </a:t>
            </a:r>
            <a:r>
              <a:rPr kumimoji="1" lang="en-US" altLang="zh-CN" baseline="0" dirty="0" err="1" smtClean="0"/>
              <a:t>tx</a:t>
            </a:r>
            <a:r>
              <a:rPr kumimoji="1" lang="en-US" altLang="zh-CN" baseline="0" dirty="0" smtClean="0"/>
              <a:t>. The commit record is used during recovery to determine the </a:t>
            </a:r>
            <a:r>
              <a:rPr kumimoji="1" lang="en-US" altLang="zh-CN" baseline="0" dirty="0" err="1" smtClean="0"/>
              <a:t>tx</a:t>
            </a:r>
            <a:r>
              <a:rPr kumimoji="1" lang="en-US" altLang="zh-CN" baseline="0" dirty="0" smtClean="0"/>
              <a:t> completeness.</a:t>
            </a:r>
          </a:p>
          <a:p>
            <a:r>
              <a:rPr kumimoji="1" lang="en-US" altLang="zh-CN" dirty="0" smtClean="0"/>
              <a:t>3) Only</a:t>
            </a:r>
            <a:r>
              <a:rPr kumimoji="1" lang="en-US" altLang="zh-CN" baseline="0" dirty="0" smtClean="0"/>
              <a:t> after the commit record is written, those updated data blocks can be written to their home locations, as shown in Step 3.</a:t>
            </a:r>
          </a:p>
          <a:p>
            <a:r>
              <a:rPr kumimoji="1" lang="en-US" altLang="zh-CN" baseline="0" dirty="0" smtClean="0"/>
              <a:t>4) Finally, the log can be truncated after the updated data blocks have been written completely to their home locations.</a:t>
            </a:r>
          </a:p>
          <a:p>
            <a:endParaRPr kumimoji="1" lang="en-US" altLang="zh-CN" baseline="0" dirty="0" smtClean="0"/>
          </a:p>
          <a:p>
            <a:r>
              <a:rPr kumimoji="1" lang="en-US" altLang="zh-CN" baseline="0" dirty="0" smtClean="0"/>
              <a:t>In the four steps, a transaction can send an acknowledge message to programs only after the commit record write. At that time, the durability and atomicity of a transaction are ensured. The atomicity is achieved using both the old version in their home locations and the new version in the log. The durability is achieved using the durable copy in the log.</a:t>
            </a:r>
          </a:p>
          <a:p>
            <a:r>
              <a:rPr kumimoji="1" lang="en-US" altLang="zh-CN" baseline="0" dirty="0" smtClean="0"/>
              <a:t>And thus, Step 3 and 4 are asynchronously executed, and not in the critical path.</a:t>
            </a:r>
          </a:p>
          <a:p>
            <a:endParaRPr kumimoji="1" lang="en-US" altLang="zh-CN" baseline="0" dirty="0" smtClean="0"/>
          </a:p>
          <a:p>
            <a:r>
              <a:rPr kumimoji="1" lang="en-US" altLang="zh-CN" baseline="0" dirty="0" smtClean="0"/>
              <a:t>Instead, a </a:t>
            </a:r>
            <a:r>
              <a:rPr kumimoji="1" lang="en-US" altLang="zh-CN" baseline="0" dirty="0" err="1" smtClean="0"/>
              <a:t>tx</a:t>
            </a:r>
            <a:r>
              <a:rPr kumimoji="1" lang="en-US" altLang="zh-CN" baseline="0" dirty="0" smtClean="0"/>
              <a:t> can run only after its previous transaction completes. This waiting is the </a:t>
            </a:r>
            <a:r>
              <a:rPr kumimoji="1" lang="en-US" altLang="zh-CN" b="1" baseline="0" dirty="0" smtClean="0"/>
              <a:t>Inter-</a:t>
            </a:r>
            <a:r>
              <a:rPr kumimoji="1" lang="en-US" altLang="zh-CN" b="1" baseline="0" dirty="0" err="1" smtClean="0"/>
              <a:t>Tx</a:t>
            </a:r>
            <a:r>
              <a:rPr kumimoji="1" lang="en-US" altLang="zh-CN" b="1" baseline="0" dirty="0" smtClean="0"/>
              <a:t> Ordering </a:t>
            </a:r>
            <a:r>
              <a:rPr kumimoji="1" lang="en-US" altLang="zh-CN" baseline="0" dirty="0" smtClean="0"/>
              <a:t>in the figure.</a:t>
            </a:r>
          </a:p>
          <a:p>
            <a:r>
              <a:rPr kumimoji="1" lang="en-US" altLang="zh-CN" baseline="0" dirty="0" smtClean="0"/>
              <a:t>Similarly, we call the waiting between the log write and the commit record write the </a:t>
            </a:r>
            <a:r>
              <a:rPr kumimoji="1" lang="en-US" altLang="zh-CN" b="1" baseline="0" dirty="0" smtClean="0"/>
              <a:t>Intra-</a:t>
            </a:r>
            <a:r>
              <a:rPr kumimoji="1" lang="en-US" altLang="zh-CN" b="1" baseline="0" dirty="0" err="1" smtClean="0"/>
              <a:t>Tx</a:t>
            </a:r>
            <a:r>
              <a:rPr kumimoji="1" lang="en-US" altLang="zh-CN" b="1" baseline="0" dirty="0" smtClean="0"/>
              <a:t> Ordering</a:t>
            </a:r>
            <a:r>
              <a:rPr kumimoji="1" lang="en-US" altLang="zh-CN" baseline="0" dirty="0" smtClean="0"/>
              <a:t>.</a:t>
            </a:r>
          </a:p>
          <a:p>
            <a:r>
              <a:rPr kumimoji="1" lang="en-US" altLang="zh-CN" baseline="0" dirty="0" smtClean="0"/>
              <a:t>The two orderings are required for storage consistency, but lie in the critical path and hurt performance.</a:t>
            </a:r>
          </a:p>
          <a:p>
            <a:r>
              <a:rPr kumimoji="1" lang="en-US" altLang="zh-CN" baseline="0" dirty="0" smtClean="0"/>
              <a:t>We aim to reduce or relax the two orderings in our paper.</a:t>
            </a:r>
          </a:p>
          <a:p>
            <a:endParaRPr kumimoji="1" lang="en-US" altLang="zh-CN" baseline="0" dirty="0" smtClean="0"/>
          </a:p>
          <a:p>
            <a:endParaRPr kumimoji="1" lang="zh-CN" altLang="en-US" dirty="0"/>
          </a:p>
        </p:txBody>
      </p:sp>
      <p:sp>
        <p:nvSpPr>
          <p:cNvPr id="4" name="幻灯片编号占位符 3"/>
          <p:cNvSpPr>
            <a:spLocks noGrp="1"/>
          </p:cNvSpPr>
          <p:nvPr>
            <p:ph type="sldNum" sz="quarter" idx="10"/>
          </p:nvPr>
        </p:nvSpPr>
        <p:spPr/>
        <p:txBody>
          <a:bodyPr/>
          <a:lstStyle/>
          <a:p>
            <a:fld id="{5E7BCDFD-CC8C-4A41-89EB-4939A3DFBC2F}" type="slidenum">
              <a:rPr kumimoji="1" lang="zh-CN" altLang="en-US" smtClean="0"/>
              <a:t>6</a:t>
            </a:fld>
            <a:endParaRPr kumimoji="1" lang="zh-CN" altLang="en-US"/>
          </a:p>
        </p:txBody>
      </p:sp>
    </p:spTree>
    <p:extLst>
      <p:ext uri="{BB962C8B-B14F-4D97-AF65-F5344CB8AC3E}">
        <p14:creationId xmlns:p14="http://schemas.microsoft.com/office/powerpoint/2010/main" val="26969883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smtClean="0"/>
              <a:t>The ordering we</a:t>
            </a:r>
            <a:r>
              <a:rPr kumimoji="1" lang="en-US" altLang="zh-CN" baseline="0" dirty="0" smtClean="0"/>
              <a:t> discussed specifically is referred to Persistence Ordering. Persistent ordering is used to write sequence keeping for writes from volatile media to persistent media. In persistent memory, to keep persistence ordering, it forces writes from the volatile CPU cache to the persistent memory.</a:t>
            </a:r>
          </a:p>
          <a:p>
            <a:endParaRPr kumimoji="1" lang="en-US" altLang="zh-CN" baseline="0" dirty="0" smtClean="0"/>
          </a:p>
          <a:p>
            <a:r>
              <a:rPr kumimoji="1" lang="en-US" altLang="zh-CN" baseline="0" dirty="0" smtClean="0"/>
              <a:t>As shown in the figure, the CPU cache is volatile, and the memory is persistent. Persistence ordering is ensured by flushing from CPU cache to memory.</a:t>
            </a:r>
          </a:p>
          <a:p>
            <a:endParaRPr kumimoji="1" lang="en-US" altLang="zh-CN" baseline="0" dirty="0" smtClean="0"/>
          </a:p>
          <a:p>
            <a:r>
              <a:rPr kumimoji="1" lang="en-US" altLang="zh-CN" baseline="0" dirty="0" smtClean="0"/>
              <a:t>Different from disk-based storage systems, persistence ordering causes even higher overhead in persistent memory.</a:t>
            </a:r>
          </a:p>
          <a:p>
            <a:r>
              <a:rPr kumimoji="1" lang="en-US" altLang="zh-CN" baseline="0" dirty="0" smtClean="0"/>
              <a:t>There are two reasons.</a:t>
            </a:r>
          </a:p>
          <a:p>
            <a:pPr marL="0" marR="0" lvl="1" indent="0" algn="l" defTabSz="457200" rtl="0" eaLnBrk="1" fontAlgn="auto" latinLnBrk="0" hangingPunct="1">
              <a:lnSpc>
                <a:spcPct val="100000"/>
              </a:lnSpc>
              <a:spcBef>
                <a:spcPts val="0"/>
              </a:spcBef>
              <a:spcAft>
                <a:spcPts val="0"/>
              </a:spcAft>
              <a:buClrTx/>
              <a:buSzTx/>
              <a:buFontTx/>
              <a:buNone/>
              <a:tabLst/>
              <a:defRPr/>
            </a:pPr>
            <a:r>
              <a:rPr kumimoji="1" lang="en-US" altLang="zh-CN" baseline="0" dirty="0" smtClean="0"/>
              <a:t>The first is that </a:t>
            </a:r>
            <a:r>
              <a:rPr kumimoji="1" lang="en-US" altLang="zh-CN" dirty="0" smtClean="0"/>
              <a:t>The boundary between volatility and persistence lies between the </a:t>
            </a:r>
            <a:r>
              <a:rPr kumimoji="1" lang="en-US" altLang="zh-CN" dirty="0" smtClean="0">
                <a:solidFill>
                  <a:srgbClr val="FF6600"/>
                </a:solidFill>
              </a:rPr>
              <a:t>H/W controlled cache </a:t>
            </a:r>
            <a:r>
              <a:rPr kumimoji="1" lang="en-US" altLang="zh-CN" dirty="0" smtClean="0"/>
              <a:t>and the persistent memory.</a:t>
            </a:r>
            <a:r>
              <a:rPr kumimoji="1" lang="en-US" altLang="zh-CN" baseline="0" dirty="0" smtClean="0"/>
              <a:t> And thus, the software explicitly flushes data blocks in the programs and waits for the completion.</a:t>
            </a:r>
          </a:p>
          <a:p>
            <a:pPr marL="0" marR="0" lvl="1" indent="0" algn="l" defTabSz="457200" rtl="0" eaLnBrk="1" fontAlgn="auto" latinLnBrk="0" hangingPunct="1">
              <a:lnSpc>
                <a:spcPct val="100000"/>
              </a:lnSpc>
              <a:spcBef>
                <a:spcPts val="0"/>
              </a:spcBef>
              <a:spcAft>
                <a:spcPts val="0"/>
              </a:spcAft>
              <a:buClrTx/>
              <a:buSzTx/>
              <a:buFontTx/>
              <a:buNone/>
              <a:tabLst/>
              <a:defRPr/>
            </a:pPr>
            <a:r>
              <a:rPr kumimoji="1" lang="en-US" altLang="zh-CN" baseline="0" dirty="0" smtClean="0"/>
              <a:t>The second is that </a:t>
            </a:r>
            <a:r>
              <a:rPr kumimoji="1" lang="en-US" altLang="zh-CN" dirty="0" smtClean="0"/>
              <a:t>Existing systems reorder writes </a:t>
            </a:r>
            <a:r>
              <a:rPr kumimoji="1" lang="en-US" altLang="zh-CN" dirty="0" smtClean="0">
                <a:solidFill>
                  <a:srgbClr val="FF6600"/>
                </a:solidFill>
              </a:rPr>
              <a:t>at multiple levels</a:t>
            </a:r>
            <a:r>
              <a:rPr kumimoji="1" lang="en-US" altLang="zh-CN" dirty="0" smtClean="0"/>
              <a:t>, especially in the CPU and cache hierarchy.</a:t>
            </a:r>
            <a:r>
              <a:rPr kumimoji="1" lang="en-US" altLang="zh-CN" baseline="0" dirty="0" smtClean="0"/>
              <a:t> It has to iterate each cache level.</a:t>
            </a:r>
            <a:endParaRPr kumimoji="1" lang="en-US" altLang="zh-CN" dirty="0" smtClean="0"/>
          </a:p>
        </p:txBody>
      </p:sp>
      <p:sp>
        <p:nvSpPr>
          <p:cNvPr id="4" name="幻灯片编号占位符 3"/>
          <p:cNvSpPr>
            <a:spLocks noGrp="1"/>
          </p:cNvSpPr>
          <p:nvPr>
            <p:ph type="sldNum" sz="quarter" idx="10"/>
          </p:nvPr>
        </p:nvSpPr>
        <p:spPr/>
        <p:txBody>
          <a:bodyPr/>
          <a:lstStyle/>
          <a:p>
            <a:fld id="{5E7BCDFD-CC8C-4A41-89EB-4939A3DFBC2F}" type="slidenum">
              <a:rPr kumimoji="1" lang="zh-CN" altLang="en-US" smtClean="0"/>
              <a:t>7</a:t>
            </a:fld>
            <a:endParaRPr kumimoji="1" lang="zh-CN" altLang="en-US"/>
          </a:p>
        </p:txBody>
      </p:sp>
    </p:spTree>
    <p:extLst>
      <p:ext uri="{BB962C8B-B14F-4D97-AF65-F5344CB8AC3E}">
        <p14:creationId xmlns:p14="http://schemas.microsoft.com/office/powerpoint/2010/main" val="34876575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smtClean="0"/>
              <a:t>T</a:t>
            </a:r>
            <a:r>
              <a:rPr kumimoji="1" lang="en-US" altLang="zh-CN" baseline="0" dirty="0" smtClean="0"/>
              <a:t>o address this problem, before introducing our LOC approach, I will first discuss existing approaches.</a:t>
            </a:r>
            <a:endParaRPr kumimoji="1" lang="zh-CN" altLang="en-US" dirty="0"/>
          </a:p>
        </p:txBody>
      </p:sp>
      <p:sp>
        <p:nvSpPr>
          <p:cNvPr id="4" name="幻灯片编号占位符 3"/>
          <p:cNvSpPr>
            <a:spLocks noGrp="1"/>
          </p:cNvSpPr>
          <p:nvPr>
            <p:ph type="sldNum" sz="quarter" idx="10"/>
          </p:nvPr>
        </p:nvSpPr>
        <p:spPr/>
        <p:txBody>
          <a:bodyPr/>
          <a:lstStyle/>
          <a:p>
            <a:fld id="{5E7BCDFD-CC8C-4A41-89EB-4939A3DFBC2F}" type="slidenum">
              <a:rPr kumimoji="1" lang="zh-CN" altLang="en-US" smtClean="0"/>
              <a:t>8</a:t>
            </a:fld>
            <a:endParaRPr kumimoji="1" lang="zh-CN" altLang="en-US"/>
          </a:p>
        </p:txBody>
      </p:sp>
    </p:spTree>
    <p:extLst>
      <p:ext uri="{BB962C8B-B14F-4D97-AF65-F5344CB8AC3E}">
        <p14:creationId xmlns:p14="http://schemas.microsoft.com/office/powerpoint/2010/main" val="4144909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smtClean="0"/>
              <a:t>Existing approaches can be divided into two categories in general.</a:t>
            </a:r>
          </a:p>
          <a:p>
            <a:endParaRPr kumimoji="1" lang="en-US" altLang="zh-CN" dirty="0" smtClean="0"/>
          </a:p>
          <a:p>
            <a:pPr marL="0" marR="0" lvl="1" indent="0" algn="l" defTabSz="457200" rtl="0" eaLnBrk="1" fontAlgn="auto" latinLnBrk="0" hangingPunct="1">
              <a:lnSpc>
                <a:spcPct val="100000"/>
              </a:lnSpc>
              <a:spcBef>
                <a:spcPts val="0"/>
              </a:spcBef>
              <a:spcAft>
                <a:spcPts val="0"/>
              </a:spcAft>
              <a:buClrTx/>
              <a:buSzTx/>
              <a:buFontTx/>
              <a:buNone/>
              <a:tabLst/>
              <a:defRPr/>
            </a:pPr>
            <a:r>
              <a:rPr kumimoji="1" lang="en-US" altLang="zh-CN" dirty="0" smtClean="0"/>
              <a:t>The</a:t>
            </a:r>
            <a:r>
              <a:rPr kumimoji="1" lang="en-US" altLang="zh-CN" baseline="0" dirty="0" smtClean="0"/>
              <a:t> first category is making the CPU cache non-volatile. This category of approaches aim to </a:t>
            </a:r>
            <a:r>
              <a:rPr kumimoji="0" lang="en-US" altLang="zh-CN" baseline="0" dirty="0" smtClean="0"/>
              <a:t>r</a:t>
            </a:r>
            <a:r>
              <a:rPr lang="en-US" altLang="zh-CN" dirty="0" smtClean="0"/>
              <a:t>educe the time gap between volatility and persistence by employing a non-volatile cache.</a:t>
            </a:r>
          </a:p>
          <a:p>
            <a:r>
              <a:rPr kumimoji="1" lang="en-US" altLang="zh-CN" dirty="0" smtClean="0"/>
              <a:t>The</a:t>
            </a:r>
            <a:r>
              <a:rPr kumimoji="1" lang="en-US" altLang="zh-CN" baseline="0" dirty="0" smtClean="0"/>
              <a:t> examples shows the execution of four transactions (T1 to T4). The figure shows one approach that uses non-volatile last level cache (LLC). Each transaction is committed only when their data blocks are written to the non-volatile cache.</a:t>
            </a:r>
          </a:p>
          <a:p>
            <a:r>
              <a:rPr kumimoji="1" lang="en-US" altLang="zh-CN" baseline="0" dirty="0" smtClean="0"/>
              <a:t>Fortunately, this category of approaches is </a:t>
            </a:r>
            <a:r>
              <a:rPr lang="en-US" altLang="zh-CN" dirty="0" smtClean="0">
                <a:solidFill>
                  <a:srgbClr val="C0504D"/>
                </a:solidFill>
              </a:rPr>
              <a:t>complementary to our LOC approach</a:t>
            </a:r>
            <a:r>
              <a:rPr kumimoji="1" lang="en-US" altLang="zh-CN" dirty="0" smtClean="0">
                <a:solidFill>
                  <a:schemeClr val="tx1"/>
                </a:solidFill>
              </a:rPr>
              <a:t>.</a:t>
            </a:r>
          </a:p>
          <a:p>
            <a:endParaRPr kumimoji="1" lang="en-US" altLang="zh-CN" dirty="0" smtClean="0">
              <a:solidFill>
                <a:schemeClr val="tx1"/>
              </a:solidFill>
            </a:endParaRPr>
          </a:p>
          <a:p>
            <a:pPr marL="0" marR="0" lvl="1" indent="0" algn="l" defTabSz="457200" rtl="0" eaLnBrk="1" fontAlgn="auto" latinLnBrk="0" hangingPunct="1">
              <a:lnSpc>
                <a:spcPct val="100000"/>
              </a:lnSpc>
              <a:spcBef>
                <a:spcPts val="0"/>
              </a:spcBef>
              <a:spcAft>
                <a:spcPts val="0"/>
              </a:spcAft>
              <a:buClrTx/>
              <a:buSzTx/>
              <a:buFontTx/>
              <a:buNone/>
              <a:tabLst/>
              <a:defRPr/>
            </a:pPr>
            <a:r>
              <a:rPr kumimoji="1" lang="en-US" altLang="zh-CN" dirty="0" smtClean="0">
                <a:solidFill>
                  <a:schemeClr val="tx1"/>
                </a:solidFill>
              </a:rPr>
              <a:t>The</a:t>
            </a:r>
            <a:r>
              <a:rPr kumimoji="1" lang="en-US" altLang="zh-CN" baseline="0" dirty="0" smtClean="0">
                <a:solidFill>
                  <a:schemeClr val="tx1"/>
                </a:solidFill>
              </a:rPr>
              <a:t> second category of approaches is </a:t>
            </a:r>
            <a:r>
              <a:rPr lang="en-US" altLang="zh-CN" dirty="0" smtClean="0"/>
              <a:t>Allowing asynchronous commit of transactions. Approaches of this category Allow the execution of a later transaction without waiting for the persistence of previous transactions.</a:t>
            </a:r>
            <a:r>
              <a:rPr lang="en-US" altLang="zh-CN" baseline="0" dirty="0" smtClean="0"/>
              <a:t> The hardware keeps the ordering, and the software queries asynchronously.</a:t>
            </a:r>
          </a:p>
          <a:p>
            <a:pPr marL="0" marR="0" lvl="1" indent="0" algn="l" defTabSz="457200" rtl="0" eaLnBrk="1" fontAlgn="auto" latinLnBrk="0" hangingPunct="1">
              <a:lnSpc>
                <a:spcPct val="100000"/>
              </a:lnSpc>
              <a:spcBef>
                <a:spcPts val="0"/>
              </a:spcBef>
              <a:spcAft>
                <a:spcPts val="0"/>
              </a:spcAft>
              <a:buClrTx/>
              <a:buSzTx/>
              <a:buFontTx/>
              <a:buNone/>
              <a:tabLst/>
              <a:defRPr/>
            </a:pPr>
            <a:r>
              <a:rPr lang="en-US" altLang="zh-CN" baseline="0" dirty="0" smtClean="0"/>
              <a:t>As shown in the right figure, T1 is written to the cache. But when the program needs to write T2, T1 should be flushed to PM, because T1 has overlapping data block write (block A) with T2. After T2 is written to the CPU cache, T3 can also be written to the CPU cache without forcing T2 to PM. At this time, the program begin to execute T4, while the actual committed </a:t>
            </a:r>
            <a:r>
              <a:rPr lang="en-US" altLang="zh-CN" baseline="0" dirty="0" err="1" smtClean="0"/>
              <a:t>tx</a:t>
            </a:r>
            <a:r>
              <a:rPr lang="en-US" altLang="zh-CN" baseline="0" dirty="0" smtClean="0"/>
              <a:t> is T1. In this way, the commit is asynchronous.</a:t>
            </a:r>
          </a:p>
          <a:p>
            <a:pPr marL="0" marR="0" lvl="1" indent="0" algn="l" defTabSz="457200" rtl="0" eaLnBrk="1" fontAlgn="auto" latinLnBrk="0" hangingPunct="1">
              <a:lnSpc>
                <a:spcPct val="100000"/>
              </a:lnSpc>
              <a:spcBef>
                <a:spcPts val="0"/>
              </a:spcBef>
              <a:spcAft>
                <a:spcPts val="0"/>
              </a:spcAft>
              <a:buClrTx/>
              <a:buSzTx/>
              <a:buFontTx/>
              <a:buNone/>
              <a:tabLst/>
              <a:defRPr/>
            </a:pPr>
            <a:r>
              <a:rPr lang="en-US" altLang="zh-CN" baseline="0" dirty="0" smtClean="0"/>
              <a:t>However, the persistence ordering is still kept. Even though the execution order can be changed, the persistence order can not.</a:t>
            </a:r>
          </a:p>
          <a:p>
            <a:pPr marL="0" marR="0" lvl="1" indent="0" algn="l" defTabSz="457200" rtl="0" eaLnBrk="1" fontAlgn="auto" latinLnBrk="0" hangingPunct="1">
              <a:lnSpc>
                <a:spcPct val="100000"/>
              </a:lnSpc>
              <a:spcBef>
                <a:spcPts val="0"/>
              </a:spcBef>
              <a:spcAft>
                <a:spcPts val="0"/>
              </a:spcAft>
              <a:buClrTx/>
              <a:buSzTx/>
              <a:buFontTx/>
              <a:buNone/>
              <a:tabLst/>
              <a:defRPr/>
            </a:pPr>
            <a:endParaRPr lang="en-US" altLang="zh-CN"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altLang="zh-CN" dirty="0" smtClean="0"/>
          </a:p>
          <a:p>
            <a:endParaRPr lang="en-US" altLang="zh-CN" dirty="0" smtClean="0">
              <a:solidFill>
                <a:srgbClr val="C0504D"/>
              </a:solidFill>
            </a:endParaRPr>
          </a:p>
        </p:txBody>
      </p:sp>
      <p:sp>
        <p:nvSpPr>
          <p:cNvPr id="4" name="幻灯片编号占位符 3"/>
          <p:cNvSpPr>
            <a:spLocks noGrp="1"/>
          </p:cNvSpPr>
          <p:nvPr>
            <p:ph type="sldNum" sz="quarter" idx="10"/>
          </p:nvPr>
        </p:nvSpPr>
        <p:spPr/>
        <p:txBody>
          <a:bodyPr/>
          <a:lstStyle/>
          <a:p>
            <a:fld id="{5E7BCDFD-CC8C-4A41-89EB-4939A3DFBC2F}" type="slidenum">
              <a:rPr kumimoji="1" lang="zh-CN" altLang="en-US" smtClean="0"/>
              <a:t>9</a:t>
            </a:fld>
            <a:endParaRPr kumimoji="1" lang="zh-CN" altLang="en-US"/>
          </a:p>
        </p:txBody>
      </p:sp>
    </p:spTree>
    <p:extLst>
      <p:ext uri="{BB962C8B-B14F-4D97-AF65-F5344CB8AC3E}">
        <p14:creationId xmlns:p14="http://schemas.microsoft.com/office/powerpoint/2010/main" val="3847390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a:solidFill>
                  <a:schemeClr val="accent1"/>
                </a:solidFill>
              </a:defRPr>
            </a:lvl1pPr>
          </a:lstStyle>
          <a:p>
            <a:r>
              <a:rPr lang="zh-CN" altLang="en-US" smtClean="0"/>
              <a:t>单击此处编辑母版标题样式</a:t>
            </a:r>
            <a:endParaRPr lang="zh-CN" alt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dirty="0"/>
          </a:p>
        </p:txBody>
      </p:sp>
    </p:spTree>
    <p:extLst>
      <p:ext uri="{BB962C8B-B14F-4D97-AF65-F5344CB8AC3E}">
        <p14:creationId xmlns:p14="http://schemas.microsoft.com/office/powerpoint/2010/main" val="84931032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zh-CN" alt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Date Placeholder 3"/>
          <p:cNvSpPr>
            <a:spLocks noGrp="1"/>
          </p:cNvSpPr>
          <p:nvPr>
            <p:ph type="dt" sz="half" idx="10"/>
          </p:nvPr>
        </p:nvSpPr>
        <p:spPr/>
        <p:txBody>
          <a:bodyPr/>
          <a:lstStyle>
            <a:lvl1pPr>
              <a:defRPr sz="1600">
                <a:solidFill>
                  <a:schemeClr val="tx2">
                    <a:lumMod val="75000"/>
                  </a:schemeClr>
                </a:solidFill>
              </a:defRPr>
            </a:lvl1pPr>
          </a:lstStyle>
          <a:p>
            <a:endParaRPr lang="zh-CN" altLang="en-US"/>
          </a:p>
        </p:txBody>
      </p:sp>
      <p:sp>
        <p:nvSpPr>
          <p:cNvPr id="5" name="Footer Placeholder 4"/>
          <p:cNvSpPr>
            <a:spLocks noGrp="1"/>
          </p:cNvSpPr>
          <p:nvPr>
            <p:ph type="ftr" sz="quarter" idx="11"/>
          </p:nvPr>
        </p:nvSpPr>
        <p:spPr/>
        <p:txBody>
          <a:bodyPr/>
          <a:lstStyle>
            <a:lvl1pPr>
              <a:defRPr sz="1600">
                <a:solidFill>
                  <a:schemeClr val="tx2">
                    <a:lumMod val="75000"/>
                  </a:schemeClr>
                </a:solidFill>
              </a:defRPr>
            </a:lvl1pPr>
          </a:lstStyle>
          <a:p>
            <a:endParaRPr lang="zh-CN" altLang="en-US"/>
          </a:p>
        </p:txBody>
      </p:sp>
      <p:sp>
        <p:nvSpPr>
          <p:cNvPr id="6" name="Slide Number Placeholder 5"/>
          <p:cNvSpPr>
            <a:spLocks noGrp="1"/>
          </p:cNvSpPr>
          <p:nvPr>
            <p:ph type="sldNum" sz="quarter" idx="12"/>
          </p:nvPr>
        </p:nvSpPr>
        <p:spPr/>
        <p:txBody>
          <a:bodyPr/>
          <a:lstStyle>
            <a:lvl1pPr>
              <a:defRPr sz="1600">
                <a:solidFill>
                  <a:schemeClr val="tx2">
                    <a:lumMod val="75000"/>
                  </a:schemeClr>
                </a:solidFill>
              </a:defRPr>
            </a:lvl1pPr>
          </a:lstStyle>
          <a:p>
            <a:fld id="{C5FEB7EA-EE1E-4E9A-ABA8-C683F994B8C3}" type="slidenum">
              <a:rPr lang="zh-CN" altLang="en-US" smtClean="0"/>
              <a:t>‹#›</a:t>
            </a:fld>
            <a:endParaRPr lang="zh-CN" altLang="en-US"/>
          </a:p>
        </p:txBody>
      </p:sp>
    </p:spTree>
    <p:extLst>
      <p:ext uri="{BB962C8B-B14F-4D97-AF65-F5344CB8AC3E}">
        <p14:creationId xmlns:p14="http://schemas.microsoft.com/office/powerpoint/2010/main" val="12128624"/>
      </p:ext>
    </p:extLst>
  </p:cSld>
  <p:clrMapOvr>
    <a:masterClrMapping/>
  </p:clrMapOvr>
  <p:transition xmlns:p14="http://schemas.microsoft.com/office/powerpoint/2010/mai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Date Placeholder 3"/>
          <p:cNvSpPr>
            <a:spLocks noGrp="1"/>
          </p:cNvSpPr>
          <p:nvPr>
            <p:ph type="dt" sz="half" idx="10"/>
          </p:nvPr>
        </p:nvSpPr>
        <p:spPr/>
        <p:txBody>
          <a:bodyPr/>
          <a:lstStyle>
            <a:lvl1pPr>
              <a:defRPr sz="1600">
                <a:solidFill>
                  <a:schemeClr val="tx2">
                    <a:lumMod val="75000"/>
                  </a:schemeClr>
                </a:solidFill>
              </a:defRPr>
            </a:lvl1pPr>
          </a:lstStyle>
          <a:p>
            <a:endParaRPr lang="zh-CN" altLang="en-US"/>
          </a:p>
        </p:txBody>
      </p:sp>
      <p:sp>
        <p:nvSpPr>
          <p:cNvPr id="5" name="Footer Placeholder 4"/>
          <p:cNvSpPr>
            <a:spLocks noGrp="1"/>
          </p:cNvSpPr>
          <p:nvPr>
            <p:ph type="ftr" sz="quarter" idx="11"/>
          </p:nvPr>
        </p:nvSpPr>
        <p:spPr/>
        <p:txBody>
          <a:bodyPr/>
          <a:lstStyle>
            <a:lvl1pPr>
              <a:defRPr sz="1600">
                <a:solidFill>
                  <a:schemeClr val="tx2">
                    <a:lumMod val="75000"/>
                  </a:schemeClr>
                </a:solidFill>
              </a:defRPr>
            </a:lvl1pPr>
          </a:lstStyle>
          <a:p>
            <a:endParaRPr lang="zh-CN" altLang="en-US"/>
          </a:p>
        </p:txBody>
      </p:sp>
      <p:sp>
        <p:nvSpPr>
          <p:cNvPr id="6" name="Slide Number Placeholder 5"/>
          <p:cNvSpPr>
            <a:spLocks noGrp="1"/>
          </p:cNvSpPr>
          <p:nvPr>
            <p:ph type="sldNum" sz="quarter" idx="12"/>
          </p:nvPr>
        </p:nvSpPr>
        <p:spPr/>
        <p:txBody>
          <a:bodyPr/>
          <a:lstStyle>
            <a:lvl1pPr>
              <a:defRPr sz="1600">
                <a:solidFill>
                  <a:schemeClr val="tx2">
                    <a:lumMod val="75000"/>
                  </a:schemeClr>
                </a:solidFill>
              </a:defRPr>
            </a:lvl1pPr>
          </a:lstStyle>
          <a:p>
            <a:fld id="{C5FEB7EA-EE1E-4E9A-ABA8-C683F994B8C3}" type="slidenum">
              <a:rPr lang="zh-CN" altLang="en-US" smtClean="0"/>
              <a:t>‹#›</a:t>
            </a:fld>
            <a:endParaRPr lang="zh-CN" altLang="en-US"/>
          </a:p>
        </p:txBody>
      </p:sp>
    </p:spTree>
    <p:extLst>
      <p:ext uri="{BB962C8B-B14F-4D97-AF65-F5344CB8AC3E}">
        <p14:creationId xmlns:p14="http://schemas.microsoft.com/office/powerpoint/2010/main" val="2189231625"/>
      </p:ext>
    </p:extLst>
  </p:cSld>
  <p:clrMapOvr>
    <a:masterClrMapping/>
  </p:clrMapOvr>
  <p:transition xmlns:p14="http://schemas.microsoft.com/office/powerpoint/2010/mai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285720" y="316869"/>
            <a:ext cx="8429684" cy="673731"/>
          </a:xfrm>
        </p:spPr>
        <p:txBody>
          <a:bodyPr>
            <a:noAutofit/>
          </a:bodyPr>
          <a:lstStyle>
            <a:lvl1pPr algn="l">
              <a:defRPr sz="3600">
                <a:solidFill>
                  <a:schemeClr val="accent1"/>
                </a:solidFill>
                <a:latin typeface="+mj-lt"/>
              </a:defRPr>
            </a:lvl1pPr>
          </a:lstStyle>
          <a:p>
            <a:r>
              <a:rPr lang="zh-CN" altLang="en-US" smtClean="0"/>
              <a:t>单击此处编辑母版标题样式</a:t>
            </a:r>
            <a:endParaRPr lang="zh-CN" altLang="en-US" dirty="0"/>
          </a:p>
        </p:txBody>
      </p:sp>
      <p:sp>
        <p:nvSpPr>
          <p:cNvPr id="3" name="Content Placeholder 2"/>
          <p:cNvSpPr>
            <a:spLocks noGrp="1"/>
          </p:cNvSpPr>
          <p:nvPr>
            <p:ph idx="1"/>
          </p:nvPr>
        </p:nvSpPr>
        <p:spPr>
          <a:xfrm>
            <a:off x="304800" y="1143000"/>
            <a:ext cx="8382000" cy="49831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
        <p:nvSpPr>
          <p:cNvPr id="4" name="Date Placeholder 3"/>
          <p:cNvSpPr>
            <a:spLocks noGrp="1"/>
          </p:cNvSpPr>
          <p:nvPr>
            <p:ph type="dt" sz="half" idx="10"/>
          </p:nvPr>
        </p:nvSpPr>
        <p:spPr/>
        <p:txBody>
          <a:bodyPr/>
          <a:lstStyle>
            <a:lvl1pPr>
              <a:defRPr sz="1600">
                <a:solidFill>
                  <a:schemeClr val="tx2">
                    <a:lumMod val="75000"/>
                  </a:schemeClr>
                </a:solidFill>
              </a:defRPr>
            </a:lvl1pPr>
          </a:lstStyle>
          <a:p>
            <a:endParaRPr lang="zh-CN" altLang="en-US"/>
          </a:p>
        </p:txBody>
      </p:sp>
      <p:sp>
        <p:nvSpPr>
          <p:cNvPr id="5" name="Footer Placeholder 4"/>
          <p:cNvSpPr>
            <a:spLocks noGrp="1"/>
          </p:cNvSpPr>
          <p:nvPr>
            <p:ph type="ftr" sz="quarter" idx="11"/>
          </p:nvPr>
        </p:nvSpPr>
        <p:spPr/>
        <p:txBody>
          <a:bodyPr/>
          <a:lstStyle>
            <a:lvl1pPr>
              <a:defRPr sz="1600">
                <a:solidFill>
                  <a:schemeClr val="tx2">
                    <a:lumMod val="75000"/>
                  </a:schemeClr>
                </a:solidFill>
              </a:defRPr>
            </a:lvl1pPr>
          </a:lstStyle>
          <a:p>
            <a:endParaRPr lang="zh-CN" altLang="en-US"/>
          </a:p>
        </p:txBody>
      </p:sp>
      <p:sp>
        <p:nvSpPr>
          <p:cNvPr id="6" name="Slide Number Placeholder 5"/>
          <p:cNvSpPr>
            <a:spLocks noGrp="1"/>
          </p:cNvSpPr>
          <p:nvPr>
            <p:ph type="sldNum" sz="quarter" idx="12"/>
          </p:nvPr>
        </p:nvSpPr>
        <p:spPr/>
        <p:txBody>
          <a:bodyPr/>
          <a:lstStyle>
            <a:lvl1pPr>
              <a:defRPr sz="1600">
                <a:solidFill>
                  <a:schemeClr val="tx2">
                    <a:lumMod val="75000"/>
                  </a:schemeClr>
                </a:solidFill>
              </a:defRPr>
            </a:lvl1pPr>
          </a:lstStyle>
          <a:p>
            <a:fld id="{C5FEB7EA-EE1E-4E9A-ABA8-C683F994B8C3}" type="slidenum">
              <a:rPr lang="zh-CN" altLang="en-US" smtClean="0"/>
              <a:t>‹#›</a:t>
            </a:fld>
            <a:endParaRPr lang="zh-CN" altLang="en-US"/>
          </a:p>
        </p:txBody>
      </p:sp>
      <p:cxnSp>
        <p:nvCxnSpPr>
          <p:cNvPr id="8" name="Straight Connector 7"/>
          <p:cNvCxnSpPr/>
          <p:nvPr/>
        </p:nvCxnSpPr>
        <p:spPr>
          <a:xfrm>
            <a:off x="152400" y="990600"/>
            <a:ext cx="8839200" cy="0"/>
          </a:xfrm>
          <a:prstGeom prst="line">
            <a:avLst/>
          </a:prstGeom>
          <a:ln w="19050"/>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39134159"/>
      </p:ext>
    </p:extLst>
  </p:cSld>
  <p:clrMapOvr>
    <a:masterClrMapping/>
  </p:clrMapOvr>
  <p:transition xmlns:p14="http://schemas.microsoft.com/office/powerpoint/2010/mai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Tree>
    <p:extLst>
      <p:ext uri="{BB962C8B-B14F-4D97-AF65-F5344CB8AC3E}">
        <p14:creationId xmlns:p14="http://schemas.microsoft.com/office/powerpoint/2010/main" val="1513620124"/>
      </p:ext>
    </p:extLst>
  </p:cSld>
  <p:clrMapOvr>
    <a:masterClrMapping/>
  </p:clrMapOvr>
  <p:transition xmlns:p14="http://schemas.microsoft.com/office/powerpoint/2010/mai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zh-CN" altLang="en-US" smtClean="0"/>
              <a:t>单击此处编辑母版标题样式</a:t>
            </a:r>
            <a:endParaRPr lang="zh-CN" alt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Date Placeholder 4"/>
          <p:cNvSpPr>
            <a:spLocks noGrp="1"/>
          </p:cNvSpPr>
          <p:nvPr>
            <p:ph type="dt" sz="half" idx="10"/>
          </p:nvPr>
        </p:nvSpPr>
        <p:spPr/>
        <p:txBody>
          <a:bodyPr/>
          <a:lstStyle>
            <a:lvl1pPr>
              <a:defRPr sz="1600">
                <a:solidFill>
                  <a:schemeClr val="tx2">
                    <a:lumMod val="75000"/>
                  </a:schemeClr>
                </a:solidFill>
              </a:defRPr>
            </a:lvl1pPr>
          </a:lstStyle>
          <a:p>
            <a:endParaRPr lang="zh-CN" altLang="en-US"/>
          </a:p>
        </p:txBody>
      </p:sp>
      <p:sp>
        <p:nvSpPr>
          <p:cNvPr id="6" name="Footer Placeholder 5"/>
          <p:cNvSpPr>
            <a:spLocks noGrp="1"/>
          </p:cNvSpPr>
          <p:nvPr>
            <p:ph type="ftr" sz="quarter" idx="11"/>
          </p:nvPr>
        </p:nvSpPr>
        <p:spPr/>
        <p:txBody>
          <a:bodyPr/>
          <a:lstStyle>
            <a:lvl1pPr>
              <a:defRPr sz="1600">
                <a:solidFill>
                  <a:schemeClr val="tx2">
                    <a:lumMod val="75000"/>
                  </a:schemeClr>
                </a:solidFill>
              </a:defRPr>
            </a:lvl1pPr>
          </a:lstStyle>
          <a:p>
            <a:endParaRPr lang="zh-CN" altLang="en-US"/>
          </a:p>
        </p:txBody>
      </p:sp>
      <p:sp>
        <p:nvSpPr>
          <p:cNvPr id="7" name="Slide Number Placeholder 6"/>
          <p:cNvSpPr>
            <a:spLocks noGrp="1"/>
          </p:cNvSpPr>
          <p:nvPr>
            <p:ph type="sldNum" sz="quarter" idx="12"/>
          </p:nvPr>
        </p:nvSpPr>
        <p:spPr/>
        <p:txBody>
          <a:bodyPr/>
          <a:lstStyle>
            <a:lvl1pPr>
              <a:defRPr sz="1600">
                <a:solidFill>
                  <a:schemeClr val="tx2">
                    <a:lumMod val="75000"/>
                  </a:schemeClr>
                </a:solidFill>
              </a:defRPr>
            </a:lvl1pPr>
          </a:lstStyle>
          <a:p>
            <a:fld id="{C5FEB7EA-EE1E-4E9A-ABA8-C683F994B8C3}" type="slidenum">
              <a:rPr lang="zh-CN" altLang="en-US" smtClean="0"/>
              <a:t>‹#›</a:t>
            </a:fld>
            <a:endParaRPr lang="zh-CN" altLang="en-US"/>
          </a:p>
        </p:txBody>
      </p:sp>
    </p:spTree>
    <p:extLst>
      <p:ext uri="{BB962C8B-B14F-4D97-AF65-F5344CB8AC3E}">
        <p14:creationId xmlns:p14="http://schemas.microsoft.com/office/powerpoint/2010/main" val="323164719"/>
      </p:ext>
    </p:extLst>
  </p:cSld>
  <p:clrMapOvr>
    <a:masterClrMapping/>
  </p:clrMapOvr>
  <p:transition xmlns:p14="http://schemas.microsoft.com/office/powerpoint/2010/mai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Date Placeholder 6"/>
          <p:cNvSpPr>
            <a:spLocks noGrp="1"/>
          </p:cNvSpPr>
          <p:nvPr>
            <p:ph type="dt" sz="half" idx="10"/>
          </p:nvPr>
        </p:nvSpPr>
        <p:spPr/>
        <p:txBody>
          <a:bodyPr/>
          <a:lstStyle>
            <a:lvl1pPr>
              <a:defRPr sz="1600">
                <a:solidFill>
                  <a:schemeClr val="tx2">
                    <a:lumMod val="75000"/>
                  </a:schemeClr>
                </a:solidFill>
              </a:defRPr>
            </a:lvl1pPr>
          </a:lstStyle>
          <a:p>
            <a:endParaRPr lang="zh-CN" altLang="en-US"/>
          </a:p>
        </p:txBody>
      </p:sp>
      <p:sp>
        <p:nvSpPr>
          <p:cNvPr id="8" name="Footer Placeholder 7"/>
          <p:cNvSpPr>
            <a:spLocks noGrp="1"/>
          </p:cNvSpPr>
          <p:nvPr>
            <p:ph type="ftr" sz="quarter" idx="11"/>
          </p:nvPr>
        </p:nvSpPr>
        <p:spPr/>
        <p:txBody>
          <a:bodyPr/>
          <a:lstStyle>
            <a:lvl1pPr>
              <a:defRPr sz="1600">
                <a:solidFill>
                  <a:schemeClr val="tx2">
                    <a:lumMod val="75000"/>
                  </a:schemeClr>
                </a:solidFill>
              </a:defRPr>
            </a:lvl1pPr>
          </a:lstStyle>
          <a:p>
            <a:endParaRPr lang="zh-CN" altLang="en-US"/>
          </a:p>
        </p:txBody>
      </p:sp>
      <p:sp>
        <p:nvSpPr>
          <p:cNvPr id="9" name="Slide Number Placeholder 8"/>
          <p:cNvSpPr>
            <a:spLocks noGrp="1"/>
          </p:cNvSpPr>
          <p:nvPr>
            <p:ph type="sldNum" sz="quarter" idx="12"/>
          </p:nvPr>
        </p:nvSpPr>
        <p:spPr/>
        <p:txBody>
          <a:bodyPr/>
          <a:lstStyle>
            <a:lvl1pPr>
              <a:defRPr sz="1600">
                <a:solidFill>
                  <a:schemeClr val="tx2">
                    <a:lumMod val="75000"/>
                  </a:schemeClr>
                </a:solidFill>
              </a:defRPr>
            </a:lvl1pPr>
          </a:lstStyle>
          <a:p>
            <a:fld id="{C5FEB7EA-EE1E-4E9A-ABA8-C683F994B8C3}" type="slidenum">
              <a:rPr lang="zh-CN" altLang="en-US" smtClean="0"/>
              <a:t>‹#›</a:t>
            </a:fld>
            <a:endParaRPr lang="zh-CN" altLang="en-US"/>
          </a:p>
        </p:txBody>
      </p:sp>
    </p:spTree>
    <p:extLst>
      <p:ext uri="{BB962C8B-B14F-4D97-AF65-F5344CB8AC3E}">
        <p14:creationId xmlns:p14="http://schemas.microsoft.com/office/powerpoint/2010/main" val="2013863089"/>
      </p:ext>
    </p:extLst>
  </p:cSld>
  <p:clrMapOvr>
    <a:masterClrMapping/>
  </p:clrMapOvr>
  <p:transition xmlns:p14="http://schemas.microsoft.com/office/powerpoint/2010/mai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zh-CN" altLang="en-US"/>
          </a:p>
        </p:txBody>
      </p:sp>
      <p:sp>
        <p:nvSpPr>
          <p:cNvPr id="3" name="Date Placeholder 2"/>
          <p:cNvSpPr>
            <a:spLocks noGrp="1"/>
          </p:cNvSpPr>
          <p:nvPr>
            <p:ph type="dt" sz="half" idx="10"/>
          </p:nvPr>
        </p:nvSpPr>
        <p:spPr/>
        <p:txBody>
          <a:bodyPr/>
          <a:lstStyle>
            <a:lvl1pPr>
              <a:defRPr sz="1600">
                <a:solidFill>
                  <a:schemeClr val="tx2">
                    <a:lumMod val="75000"/>
                  </a:schemeClr>
                </a:solidFill>
              </a:defRPr>
            </a:lvl1pPr>
          </a:lstStyle>
          <a:p>
            <a:endParaRPr lang="zh-CN" altLang="en-US"/>
          </a:p>
        </p:txBody>
      </p:sp>
      <p:sp>
        <p:nvSpPr>
          <p:cNvPr id="4" name="Footer Placeholder 3"/>
          <p:cNvSpPr>
            <a:spLocks noGrp="1"/>
          </p:cNvSpPr>
          <p:nvPr>
            <p:ph type="ftr" sz="quarter" idx="11"/>
          </p:nvPr>
        </p:nvSpPr>
        <p:spPr/>
        <p:txBody>
          <a:bodyPr/>
          <a:lstStyle>
            <a:lvl1pPr>
              <a:defRPr sz="1600">
                <a:solidFill>
                  <a:schemeClr val="tx2">
                    <a:lumMod val="75000"/>
                  </a:schemeClr>
                </a:solidFill>
              </a:defRPr>
            </a:lvl1pPr>
          </a:lstStyle>
          <a:p>
            <a:endParaRPr lang="zh-CN" altLang="en-US"/>
          </a:p>
        </p:txBody>
      </p:sp>
      <p:sp>
        <p:nvSpPr>
          <p:cNvPr id="5" name="Slide Number Placeholder 4"/>
          <p:cNvSpPr>
            <a:spLocks noGrp="1"/>
          </p:cNvSpPr>
          <p:nvPr>
            <p:ph type="sldNum" sz="quarter" idx="12"/>
          </p:nvPr>
        </p:nvSpPr>
        <p:spPr/>
        <p:txBody>
          <a:bodyPr/>
          <a:lstStyle>
            <a:lvl1pPr>
              <a:defRPr sz="1600">
                <a:solidFill>
                  <a:schemeClr val="tx2">
                    <a:lumMod val="75000"/>
                  </a:schemeClr>
                </a:solidFill>
              </a:defRPr>
            </a:lvl1pPr>
          </a:lstStyle>
          <a:p>
            <a:fld id="{C5FEB7EA-EE1E-4E9A-ABA8-C683F994B8C3}" type="slidenum">
              <a:rPr lang="zh-CN" altLang="en-US" smtClean="0"/>
              <a:t>‹#›</a:t>
            </a:fld>
            <a:endParaRPr lang="zh-CN" altLang="en-US"/>
          </a:p>
        </p:txBody>
      </p:sp>
    </p:spTree>
    <p:extLst>
      <p:ext uri="{BB962C8B-B14F-4D97-AF65-F5344CB8AC3E}">
        <p14:creationId xmlns:p14="http://schemas.microsoft.com/office/powerpoint/2010/main" val="4184302390"/>
      </p:ext>
    </p:extLst>
  </p:cSld>
  <p:clrMapOvr>
    <a:masterClrMapping/>
  </p:clrMapOvr>
  <p:transition xmlns:p14="http://schemas.microsoft.com/office/powerpoint/2010/mai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z="1600">
                <a:solidFill>
                  <a:schemeClr val="tx2">
                    <a:lumMod val="75000"/>
                  </a:schemeClr>
                </a:solidFill>
              </a:defRPr>
            </a:lvl1pPr>
          </a:lstStyle>
          <a:p>
            <a:endParaRPr lang="zh-CN" altLang="en-US"/>
          </a:p>
        </p:txBody>
      </p:sp>
      <p:sp>
        <p:nvSpPr>
          <p:cNvPr id="3" name="Footer Placeholder 2"/>
          <p:cNvSpPr>
            <a:spLocks noGrp="1"/>
          </p:cNvSpPr>
          <p:nvPr>
            <p:ph type="ftr" sz="quarter" idx="11"/>
          </p:nvPr>
        </p:nvSpPr>
        <p:spPr/>
        <p:txBody>
          <a:bodyPr/>
          <a:lstStyle>
            <a:lvl1pPr>
              <a:defRPr sz="1600">
                <a:solidFill>
                  <a:schemeClr val="tx2">
                    <a:lumMod val="75000"/>
                  </a:schemeClr>
                </a:solidFill>
              </a:defRPr>
            </a:lvl1pPr>
          </a:lstStyle>
          <a:p>
            <a:endParaRPr lang="zh-CN" altLang="en-US"/>
          </a:p>
        </p:txBody>
      </p:sp>
      <p:sp>
        <p:nvSpPr>
          <p:cNvPr id="4" name="Slide Number Placeholder 3"/>
          <p:cNvSpPr>
            <a:spLocks noGrp="1"/>
          </p:cNvSpPr>
          <p:nvPr>
            <p:ph type="sldNum" sz="quarter" idx="12"/>
          </p:nvPr>
        </p:nvSpPr>
        <p:spPr/>
        <p:txBody>
          <a:bodyPr/>
          <a:lstStyle>
            <a:lvl1pPr>
              <a:defRPr sz="1600">
                <a:solidFill>
                  <a:schemeClr val="tx2">
                    <a:lumMod val="75000"/>
                  </a:schemeClr>
                </a:solidFill>
              </a:defRPr>
            </a:lvl1pPr>
          </a:lstStyle>
          <a:p>
            <a:fld id="{C5FEB7EA-EE1E-4E9A-ABA8-C683F994B8C3}" type="slidenum">
              <a:rPr lang="zh-CN" altLang="en-US" smtClean="0"/>
              <a:t>‹#›</a:t>
            </a:fld>
            <a:endParaRPr lang="zh-CN" altLang="en-US"/>
          </a:p>
        </p:txBody>
      </p:sp>
    </p:spTree>
    <p:extLst>
      <p:ext uri="{BB962C8B-B14F-4D97-AF65-F5344CB8AC3E}">
        <p14:creationId xmlns:p14="http://schemas.microsoft.com/office/powerpoint/2010/main" val="3166873518"/>
      </p:ext>
    </p:extLst>
  </p:cSld>
  <p:clrMapOvr>
    <a:masterClrMapping/>
  </p:clrMapOvr>
  <p:transition xmlns:p14="http://schemas.microsoft.com/office/powerpoint/2010/mai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lvl1pPr>
              <a:defRPr sz="1600">
                <a:solidFill>
                  <a:schemeClr val="tx2">
                    <a:lumMod val="75000"/>
                  </a:schemeClr>
                </a:solidFill>
              </a:defRPr>
            </a:lvl1pPr>
          </a:lstStyle>
          <a:p>
            <a:endParaRPr lang="zh-CN" altLang="en-US"/>
          </a:p>
        </p:txBody>
      </p:sp>
      <p:sp>
        <p:nvSpPr>
          <p:cNvPr id="6" name="Footer Placeholder 5"/>
          <p:cNvSpPr>
            <a:spLocks noGrp="1"/>
          </p:cNvSpPr>
          <p:nvPr>
            <p:ph type="ftr" sz="quarter" idx="11"/>
          </p:nvPr>
        </p:nvSpPr>
        <p:spPr/>
        <p:txBody>
          <a:bodyPr/>
          <a:lstStyle>
            <a:lvl1pPr>
              <a:defRPr sz="1600">
                <a:solidFill>
                  <a:schemeClr val="tx2">
                    <a:lumMod val="75000"/>
                  </a:schemeClr>
                </a:solidFill>
              </a:defRPr>
            </a:lvl1pPr>
          </a:lstStyle>
          <a:p>
            <a:endParaRPr lang="zh-CN" altLang="en-US"/>
          </a:p>
        </p:txBody>
      </p:sp>
      <p:sp>
        <p:nvSpPr>
          <p:cNvPr id="7" name="Slide Number Placeholder 6"/>
          <p:cNvSpPr>
            <a:spLocks noGrp="1"/>
          </p:cNvSpPr>
          <p:nvPr>
            <p:ph type="sldNum" sz="quarter" idx="12"/>
          </p:nvPr>
        </p:nvSpPr>
        <p:spPr/>
        <p:txBody>
          <a:bodyPr/>
          <a:lstStyle>
            <a:lvl1pPr>
              <a:defRPr sz="1600">
                <a:solidFill>
                  <a:schemeClr val="tx2">
                    <a:lumMod val="75000"/>
                  </a:schemeClr>
                </a:solidFill>
              </a:defRPr>
            </a:lvl1pPr>
          </a:lstStyle>
          <a:p>
            <a:fld id="{C5FEB7EA-EE1E-4E9A-ABA8-C683F994B8C3}" type="slidenum">
              <a:rPr lang="zh-CN" altLang="en-US" smtClean="0"/>
              <a:t>‹#›</a:t>
            </a:fld>
            <a:endParaRPr lang="zh-CN" altLang="en-US"/>
          </a:p>
        </p:txBody>
      </p:sp>
    </p:spTree>
    <p:extLst>
      <p:ext uri="{BB962C8B-B14F-4D97-AF65-F5344CB8AC3E}">
        <p14:creationId xmlns:p14="http://schemas.microsoft.com/office/powerpoint/2010/main" val="310076265"/>
      </p:ext>
    </p:extLst>
  </p:cSld>
  <p:clrMapOvr>
    <a:masterClrMapping/>
  </p:clrMapOvr>
  <p:transition xmlns:p14="http://schemas.microsoft.com/office/powerpoint/2010/mai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lvl1pPr>
              <a:defRPr sz="1600">
                <a:solidFill>
                  <a:schemeClr val="tx2">
                    <a:lumMod val="75000"/>
                  </a:schemeClr>
                </a:solidFill>
              </a:defRPr>
            </a:lvl1pPr>
          </a:lstStyle>
          <a:p>
            <a:endParaRPr lang="zh-CN" altLang="en-US"/>
          </a:p>
        </p:txBody>
      </p:sp>
      <p:sp>
        <p:nvSpPr>
          <p:cNvPr id="6" name="Footer Placeholder 5"/>
          <p:cNvSpPr>
            <a:spLocks noGrp="1"/>
          </p:cNvSpPr>
          <p:nvPr>
            <p:ph type="ftr" sz="quarter" idx="11"/>
          </p:nvPr>
        </p:nvSpPr>
        <p:spPr/>
        <p:txBody>
          <a:bodyPr/>
          <a:lstStyle>
            <a:lvl1pPr>
              <a:defRPr sz="1600">
                <a:solidFill>
                  <a:schemeClr val="tx2">
                    <a:lumMod val="75000"/>
                  </a:schemeClr>
                </a:solidFill>
              </a:defRPr>
            </a:lvl1pPr>
          </a:lstStyle>
          <a:p>
            <a:endParaRPr lang="zh-CN" altLang="en-US"/>
          </a:p>
        </p:txBody>
      </p:sp>
      <p:sp>
        <p:nvSpPr>
          <p:cNvPr id="7" name="Slide Number Placeholder 6"/>
          <p:cNvSpPr>
            <a:spLocks noGrp="1"/>
          </p:cNvSpPr>
          <p:nvPr>
            <p:ph type="sldNum" sz="quarter" idx="12"/>
          </p:nvPr>
        </p:nvSpPr>
        <p:spPr/>
        <p:txBody>
          <a:bodyPr/>
          <a:lstStyle>
            <a:lvl1pPr>
              <a:defRPr sz="1600">
                <a:solidFill>
                  <a:schemeClr val="tx2">
                    <a:lumMod val="75000"/>
                  </a:schemeClr>
                </a:solidFill>
              </a:defRPr>
            </a:lvl1pPr>
          </a:lstStyle>
          <a:p>
            <a:fld id="{C5FEB7EA-EE1E-4E9A-ABA8-C683F994B8C3}" type="slidenum">
              <a:rPr lang="zh-CN" altLang="en-US" smtClean="0"/>
              <a:t>‹#›</a:t>
            </a:fld>
            <a:endParaRPr lang="zh-CN" altLang="en-US"/>
          </a:p>
        </p:txBody>
      </p:sp>
    </p:spTree>
    <p:extLst>
      <p:ext uri="{BB962C8B-B14F-4D97-AF65-F5344CB8AC3E}">
        <p14:creationId xmlns:p14="http://schemas.microsoft.com/office/powerpoint/2010/main" val="405108143"/>
      </p:ext>
    </p:extLst>
  </p:cSld>
  <p:clrMapOvr>
    <a:masterClrMapping/>
  </p:clrMapOvr>
  <p:transition xmlns:p14="http://schemas.microsoft.com/office/powerpoint/2010/mai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zh-CN"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FEB7EA-EE1E-4E9A-ABA8-C683F994B8C3}" type="slidenum">
              <a:rPr lang="zh-CN" altLang="en-US" smtClean="0"/>
              <a:t>‹#›</a:t>
            </a:fld>
            <a:endParaRPr lang="zh-CN" altLang="en-US"/>
          </a:p>
        </p:txBody>
      </p:sp>
    </p:spTree>
    <p:extLst>
      <p:ext uri="{BB962C8B-B14F-4D97-AF65-F5344CB8AC3E}">
        <p14:creationId xmlns:p14="http://schemas.microsoft.com/office/powerpoint/2010/main" val="671453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xmlns:p14="http://schemas.microsoft.com/office/powerpoint/2010/main"/>
  <p:timing>
    <p:tnLst>
      <p:par>
        <p:cTn xmlns:p14="http://schemas.microsoft.com/office/powerpoint/2010/mai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3.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3.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4.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5.e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6.e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285860"/>
            <a:ext cx="7772400" cy="1470025"/>
          </a:xfrm>
        </p:spPr>
        <p:txBody>
          <a:bodyPr/>
          <a:lstStyle/>
          <a:p>
            <a:r>
              <a:rPr lang="en-US" altLang="zh-CN" dirty="0" smtClean="0"/>
              <a:t>Loose-Ordering Consistency for Persistent Memory</a:t>
            </a:r>
            <a:endParaRPr lang="zh-CN" altLang="en-US" dirty="0"/>
          </a:p>
        </p:txBody>
      </p:sp>
      <p:sp>
        <p:nvSpPr>
          <p:cNvPr id="5" name="Subtitle 2"/>
          <p:cNvSpPr txBox="1">
            <a:spLocks/>
          </p:cNvSpPr>
          <p:nvPr/>
        </p:nvSpPr>
        <p:spPr>
          <a:xfrm>
            <a:off x="428596" y="3357562"/>
            <a:ext cx="5643602" cy="1285884"/>
          </a:xfrm>
          <a:prstGeom prst="rect">
            <a:avLst/>
          </a:prstGeom>
        </p:spPr>
        <p:txBody>
          <a:bodyPr>
            <a:normAutofit/>
          </a:bodyPr>
          <a:lstStyle/>
          <a:p>
            <a:pPr marL="342900" marR="0" lvl="0" indent="-342900" algn="ctr" defTabSz="914400" rtl="0" eaLnBrk="1" fontAlgn="auto" latinLnBrk="0" hangingPunct="1">
              <a:lnSpc>
                <a:spcPct val="100000"/>
              </a:lnSpc>
              <a:spcBef>
                <a:spcPct val="20000"/>
              </a:spcBef>
              <a:spcAft>
                <a:spcPts val="0"/>
              </a:spcAft>
              <a:buClrTx/>
              <a:buSzTx/>
              <a:tabLst/>
              <a:defRPr/>
            </a:pPr>
            <a:r>
              <a:rPr kumimoji="0" lang="en-US" altLang="zh-CN" sz="3200" b="1" i="0" u="none" strike="noStrike" kern="1200" cap="none" spc="0" normalizeH="0" baseline="0" noProof="0" dirty="0" err="1" smtClean="0">
                <a:ln>
                  <a:noFill/>
                </a:ln>
                <a:solidFill>
                  <a:schemeClr val="tx1"/>
                </a:solidFill>
                <a:effectLst/>
                <a:uLnTx/>
                <a:uFillTx/>
                <a:latin typeface="+mn-lt"/>
                <a:ea typeface="+mn-ea"/>
                <a:cs typeface="+mn-cs"/>
              </a:rPr>
              <a:t>Youyou</a:t>
            </a:r>
            <a:r>
              <a:rPr kumimoji="0" lang="en-US" altLang="zh-CN" sz="3200" b="1" i="0" u="none" strike="noStrike" kern="1200" cap="none" spc="0" normalizeH="0" baseline="0" noProof="0" dirty="0" smtClean="0">
                <a:ln>
                  <a:noFill/>
                </a:ln>
                <a:solidFill>
                  <a:schemeClr val="tx1"/>
                </a:solidFill>
                <a:effectLst/>
                <a:uLnTx/>
                <a:uFillTx/>
                <a:latin typeface="+mn-lt"/>
                <a:ea typeface="+mn-ea"/>
                <a:cs typeface="+mn-cs"/>
              </a:rPr>
              <a:t> Lu</a:t>
            </a:r>
            <a:r>
              <a:rPr kumimoji="0" lang="en-US" altLang="zh-CN" sz="3200" b="1" i="0" u="none" strike="noStrike" kern="1200" cap="none" spc="0" normalizeH="0" baseline="30000" noProof="0" dirty="0" smtClean="0">
                <a:ln>
                  <a:noFill/>
                </a:ln>
                <a:solidFill>
                  <a:schemeClr val="tx1"/>
                </a:solidFill>
                <a:effectLst/>
                <a:uLnTx/>
                <a:uFillTx/>
                <a:latin typeface="+mn-lt"/>
                <a:ea typeface="+mn-ea"/>
                <a:cs typeface="+mn-cs"/>
              </a:rPr>
              <a:t>1</a:t>
            </a:r>
            <a:r>
              <a:rPr kumimoji="0" lang="en-US" altLang="zh-CN" sz="3200" b="0" i="0" u="none" strike="noStrike" kern="1200" cap="none" spc="0" normalizeH="0" baseline="0" noProof="0" dirty="0" smtClean="0">
                <a:ln>
                  <a:noFill/>
                </a:ln>
                <a:solidFill>
                  <a:schemeClr val="tx1"/>
                </a:solidFill>
                <a:effectLst/>
                <a:uLnTx/>
                <a:uFillTx/>
                <a:latin typeface="+mn-lt"/>
                <a:ea typeface="+mn-ea"/>
                <a:cs typeface="+mn-cs"/>
              </a:rPr>
              <a:t>, </a:t>
            </a:r>
            <a:r>
              <a:rPr kumimoji="0" lang="en-US" altLang="zh-CN" sz="3200" b="0" i="0" u="none" strike="noStrike" kern="1200" cap="none" spc="0" normalizeH="0" baseline="0" noProof="0" dirty="0" err="1" smtClean="0">
                <a:ln>
                  <a:noFill/>
                </a:ln>
                <a:solidFill>
                  <a:schemeClr val="tx1"/>
                </a:solidFill>
                <a:effectLst/>
                <a:uLnTx/>
                <a:uFillTx/>
                <a:latin typeface="+mn-lt"/>
                <a:ea typeface="+mn-ea"/>
                <a:cs typeface="+mn-cs"/>
              </a:rPr>
              <a:t>Jiwu</a:t>
            </a:r>
            <a:r>
              <a:rPr kumimoji="0" lang="en-US" altLang="zh-CN" sz="3200" b="0" i="0" u="none" strike="noStrike" kern="1200" cap="none" spc="0" normalizeH="0" baseline="0" noProof="0" dirty="0" smtClean="0">
                <a:ln>
                  <a:noFill/>
                </a:ln>
                <a:solidFill>
                  <a:schemeClr val="tx1"/>
                </a:solidFill>
                <a:effectLst/>
                <a:uLnTx/>
                <a:uFillTx/>
                <a:latin typeface="+mn-lt"/>
                <a:ea typeface="+mn-ea"/>
                <a:cs typeface="+mn-cs"/>
              </a:rPr>
              <a:t> Shu</a:t>
            </a:r>
            <a:r>
              <a:rPr kumimoji="0" lang="en-US" altLang="zh-CN" sz="3200" b="0" i="0" u="none" strike="noStrike" kern="1200" cap="none" spc="0" normalizeH="0" baseline="30000" noProof="0" dirty="0" smtClean="0">
                <a:ln>
                  <a:noFill/>
                </a:ln>
                <a:solidFill>
                  <a:schemeClr val="tx1"/>
                </a:solidFill>
                <a:effectLst/>
                <a:uLnTx/>
                <a:uFillTx/>
                <a:latin typeface="+mn-lt"/>
                <a:ea typeface="+mn-ea"/>
                <a:cs typeface="+mn-cs"/>
              </a:rPr>
              <a:t>1</a:t>
            </a:r>
            <a:r>
              <a:rPr kumimoji="0" lang="en-US" altLang="zh-CN" sz="3200" b="0" i="0" u="none" strike="noStrike" kern="1200" cap="none" spc="0" normalizeH="0" baseline="0" noProof="0" dirty="0" smtClean="0">
                <a:ln>
                  <a:noFill/>
                </a:ln>
                <a:solidFill>
                  <a:schemeClr val="tx1"/>
                </a:solidFill>
                <a:effectLst/>
                <a:uLnTx/>
                <a:uFillTx/>
                <a:latin typeface="+mn-lt"/>
                <a:ea typeface="+mn-ea"/>
                <a:cs typeface="+mn-cs"/>
              </a:rPr>
              <a:t>, </a:t>
            </a:r>
          </a:p>
          <a:p>
            <a:pPr marL="342900" marR="0" lvl="0" indent="-342900" algn="ctr" defTabSz="914400" rtl="0" eaLnBrk="1" fontAlgn="auto" latinLnBrk="0" hangingPunct="1">
              <a:lnSpc>
                <a:spcPct val="100000"/>
              </a:lnSpc>
              <a:spcBef>
                <a:spcPct val="20000"/>
              </a:spcBef>
              <a:spcAft>
                <a:spcPts val="0"/>
              </a:spcAft>
              <a:buClrTx/>
              <a:buSzTx/>
              <a:tabLst/>
              <a:defRPr/>
            </a:pPr>
            <a:r>
              <a:rPr kumimoji="0" lang="en-US" altLang="zh-CN" sz="3200" b="0" i="0" u="none" strike="noStrike" kern="1200" cap="none" spc="0" normalizeH="0" baseline="0" noProof="0" dirty="0" smtClean="0">
                <a:ln>
                  <a:noFill/>
                </a:ln>
                <a:solidFill>
                  <a:schemeClr val="tx1"/>
                </a:solidFill>
                <a:effectLst/>
                <a:uLnTx/>
                <a:uFillTx/>
                <a:latin typeface="+mn-lt"/>
                <a:ea typeface="+mn-ea"/>
                <a:cs typeface="+mn-cs"/>
              </a:rPr>
              <a:t>Long Sun</a:t>
            </a:r>
            <a:r>
              <a:rPr kumimoji="0" lang="en-US" altLang="zh-CN" sz="3200" b="0" i="0" u="none" strike="noStrike" kern="1200" cap="none" spc="0" normalizeH="0" baseline="30000" noProof="0" dirty="0" smtClean="0">
                <a:ln>
                  <a:noFill/>
                </a:ln>
                <a:solidFill>
                  <a:schemeClr val="tx1"/>
                </a:solidFill>
                <a:effectLst/>
                <a:uLnTx/>
                <a:uFillTx/>
                <a:latin typeface="+mn-lt"/>
                <a:ea typeface="+mn-ea"/>
                <a:cs typeface="+mn-cs"/>
              </a:rPr>
              <a:t>1</a:t>
            </a:r>
            <a:r>
              <a:rPr kumimoji="0" lang="en-US" altLang="zh-CN" sz="3200" b="0" i="0" u="none" strike="noStrike" kern="1200" cap="none" spc="0" normalizeH="0" baseline="0" noProof="0" dirty="0" smtClean="0">
                <a:ln>
                  <a:noFill/>
                </a:ln>
                <a:solidFill>
                  <a:schemeClr val="tx1"/>
                </a:solidFill>
                <a:effectLst/>
                <a:uLnTx/>
                <a:uFillTx/>
                <a:latin typeface="+mn-lt"/>
                <a:ea typeface="+mn-ea"/>
                <a:cs typeface="+mn-cs"/>
              </a:rPr>
              <a:t>, </a:t>
            </a:r>
            <a:r>
              <a:rPr kumimoji="0" lang="en-US" altLang="zh-CN" sz="3200" b="0" i="0" u="none" strike="noStrike" kern="1200" cap="none" spc="0" normalizeH="0" baseline="0" noProof="0" dirty="0" err="1" smtClean="0">
                <a:ln>
                  <a:noFill/>
                </a:ln>
                <a:solidFill>
                  <a:schemeClr val="tx1"/>
                </a:solidFill>
                <a:effectLst/>
                <a:uLnTx/>
                <a:uFillTx/>
                <a:latin typeface="+mn-lt"/>
                <a:ea typeface="+mn-ea"/>
                <a:cs typeface="+mn-cs"/>
              </a:rPr>
              <a:t>Onur</a:t>
            </a:r>
            <a:r>
              <a:rPr kumimoji="0" lang="en-US" altLang="zh-CN" sz="3200" b="0" i="0" u="none" strike="noStrike" kern="1200" cap="none" spc="0" normalizeH="0" baseline="0" noProof="0" dirty="0" smtClean="0">
                <a:ln>
                  <a:noFill/>
                </a:ln>
                <a:solidFill>
                  <a:schemeClr val="tx1"/>
                </a:solidFill>
                <a:effectLst/>
                <a:uLnTx/>
                <a:uFillTx/>
                <a:latin typeface="+mn-lt"/>
                <a:ea typeface="+mn-ea"/>
                <a:cs typeface="+mn-cs"/>
              </a:rPr>
              <a:t> Mutlu</a:t>
            </a:r>
            <a:r>
              <a:rPr kumimoji="0" lang="en-US" altLang="zh-CN" sz="3200" b="0" i="0" u="none" strike="noStrike" kern="1200" cap="none" spc="0" normalizeH="0" baseline="30000" noProof="0" dirty="0" smtClean="0">
                <a:ln>
                  <a:noFill/>
                </a:ln>
                <a:solidFill>
                  <a:schemeClr val="tx1"/>
                </a:solidFill>
                <a:effectLst/>
                <a:uLnTx/>
                <a:uFillTx/>
                <a:latin typeface="+mn-lt"/>
                <a:ea typeface="+mn-ea"/>
                <a:cs typeface="+mn-cs"/>
              </a:rPr>
              <a:t>2</a:t>
            </a:r>
            <a:endParaRPr kumimoji="0" lang="zh-CN" alt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Subtitle 2"/>
          <p:cNvSpPr txBox="1">
            <a:spLocks/>
          </p:cNvSpPr>
          <p:nvPr/>
        </p:nvSpPr>
        <p:spPr>
          <a:xfrm>
            <a:off x="785786" y="4786322"/>
            <a:ext cx="4929222" cy="1285860"/>
          </a:xfrm>
          <a:prstGeom prst="rect">
            <a:avLst/>
          </a:prstGeom>
        </p:spPr>
        <p:txBody>
          <a:bodyPr vert="horz" lIns="91440" tIns="45720" rIns="91440" bIns="45720" rtlCol="0">
            <a:normAutofit fontScale="925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altLang="zh-CN" sz="3200" b="0" i="0" u="none" strike="noStrike" kern="1200" cap="none" spc="0" normalizeH="0" baseline="30000" noProof="0" dirty="0" smtClean="0">
                <a:ln>
                  <a:noFill/>
                </a:ln>
                <a:effectLst/>
                <a:uLnTx/>
                <a:uFillTx/>
                <a:latin typeface="+mn-lt"/>
                <a:ea typeface="+mn-ea"/>
                <a:cs typeface="+mn-cs"/>
              </a:rPr>
              <a:t>1</a:t>
            </a:r>
            <a:r>
              <a:rPr kumimoji="0" lang="en-US" altLang="zh-CN" sz="3200" b="0" i="0" u="none" strike="noStrike" kern="1200" cap="none" spc="0" normalizeH="0" baseline="0" noProof="0" dirty="0" smtClean="0">
                <a:ln>
                  <a:noFill/>
                </a:ln>
                <a:effectLst/>
                <a:uLnTx/>
                <a:uFillTx/>
                <a:latin typeface="+mn-lt"/>
                <a:ea typeface="+mn-ea"/>
                <a:cs typeface="+mn-cs"/>
              </a:rPr>
              <a:t>Tsinghua University</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altLang="zh-CN" sz="3200" baseline="30000" dirty="0" smtClean="0"/>
              <a:t>2</a:t>
            </a:r>
            <a:r>
              <a:rPr lang="en-US" altLang="zh-CN" sz="3200" dirty="0" smtClean="0"/>
              <a:t>Carnegie Mellon University</a:t>
            </a:r>
            <a:endParaRPr kumimoji="0" lang="zh-CN" altLang="en-US" sz="3200" b="0" i="0" u="none" strike="noStrike" kern="1200" cap="none" spc="0" normalizeH="0" baseline="0" noProof="0" dirty="0">
              <a:ln>
                <a:noFill/>
              </a:ln>
              <a:effectLst/>
              <a:uLnTx/>
              <a:uFillTx/>
              <a:latin typeface="+mn-lt"/>
              <a:ea typeface="+mn-ea"/>
              <a:cs typeface="+mn-cs"/>
            </a:endParaRPr>
          </a:p>
        </p:txBody>
      </p:sp>
      <p:pic>
        <p:nvPicPr>
          <p:cNvPr id="7" name="Picture 2" descr="D:\NetDisk\Kuaipan-yeah\ProjectPapers\2012summer-CompressedUpdates\201301-presentation\tsinghua.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72198" y="3268669"/>
            <a:ext cx="2106231" cy="205270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5" descr="Burgundy_CMU_JPG_Logo.jpg"/>
          <p:cNvPicPr>
            <a:picLocks noChangeAspect="1"/>
          </p:cNvPicPr>
          <p:nvPr/>
        </p:nvPicPr>
        <p:blipFill>
          <a:blip r:embed="rId4"/>
          <a:srcRect/>
          <a:stretch>
            <a:fillRect/>
          </a:stretch>
        </p:blipFill>
        <p:spPr bwMode="auto">
          <a:xfrm>
            <a:off x="5857884" y="5340371"/>
            <a:ext cx="2819400" cy="1017587"/>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组 19"/>
          <p:cNvGrpSpPr/>
          <p:nvPr/>
        </p:nvGrpSpPr>
        <p:grpSpPr>
          <a:xfrm>
            <a:off x="6012160" y="1268760"/>
            <a:ext cx="1982982" cy="972197"/>
            <a:chOff x="5895989" y="3068960"/>
            <a:chExt cx="1982982" cy="972197"/>
          </a:xfrm>
        </p:grpSpPr>
        <p:sp>
          <p:nvSpPr>
            <p:cNvPr id="21" name="圆角矩形 20"/>
            <p:cNvSpPr/>
            <p:nvPr/>
          </p:nvSpPr>
          <p:spPr>
            <a:xfrm>
              <a:off x="5895989" y="3645024"/>
              <a:ext cx="1982982" cy="396133"/>
            </a:xfrm>
            <a:prstGeom prst="roundRect">
              <a:avLst/>
            </a:prstGeom>
            <a:solidFill>
              <a:schemeClr val="bg1"/>
            </a:solidFill>
            <a:ln/>
          </p:spPr>
          <p:style>
            <a:lnRef idx="1">
              <a:schemeClr val="accent1"/>
            </a:lnRef>
            <a:fillRef idx="3">
              <a:schemeClr val="accent1"/>
            </a:fillRef>
            <a:effectRef idx="2">
              <a:schemeClr val="accent1"/>
            </a:effectRef>
            <a:fontRef idx="minor">
              <a:schemeClr val="lt1"/>
            </a:fontRef>
          </p:style>
          <p:txBody>
            <a:bodyPr/>
            <a:lstStyle/>
            <a:p>
              <a:pPr algn="ctr"/>
              <a:r>
                <a:rPr lang="en-US" altLang="zh-CN" sz="2000" b="1" dirty="0" smtClean="0">
                  <a:solidFill>
                    <a:schemeClr val="accent1"/>
                  </a:solidFill>
                </a:rPr>
                <a:t>LLC</a:t>
              </a:r>
              <a:endParaRPr lang="zh-CN" altLang="en-US" sz="2000" b="1" dirty="0">
                <a:solidFill>
                  <a:schemeClr val="accent1"/>
                </a:solidFill>
              </a:endParaRPr>
            </a:p>
          </p:txBody>
        </p:sp>
        <p:sp>
          <p:nvSpPr>
            <p:cNvPr id="22" name="圆角矩形 21"/>
            <p:cNvSpPr/>
            <p:nvPr/>
          </p:nvSpPr>
          <p:spPr>
            <a:xfrm>
              <a:off x="6175711" y="3321077"/>
              <a:ext cx="1423538" cy="396133"/>
            </a:xfrm>
            <a:prstGeom prst="roundRect">
              <a:avLst/>
            </a:prstGeom>
            <a:solidFill>
              <a:schemeClr val="bg1"/>
            </a:solidFill>
            <a:ln/>
          </p:spPr>
          <p:style>
            <a:lnRef idx="1">
              <a:schemeClr val="accent1"/>
            </a:lnRef>
            <a:fillRef idx="3">
              <a:schemeClr val="accent1"/>
            </a:fillRef>
            <a:effectRef idx="2">
              <a:schemeClr val="accent1"/>
            </a:effectRef>
            <a:fontRef idx="minor">
              <a:schemeClr val="lt1"/>
            </a:fontRef>
          </p:style>
          <p:txBody>
            <a:bodyPr/>
            <a:lstStyle/>
            <a:p>
              <a:pPr algn="ctr"/>
              <a:r>
                <a:rPr lang="en-US" altLang="zh-CN" sz="2000" b="1" dirty="0" smtClean="0">
                  <a:solidFill>
                    <a:schemeClr val="accent1"/>
                  </a:solidFill>
                </a:rPr>
                <a:t>L2</a:t>
              </a:r>
              <a:endParaRPr lang="zh-CN" altLang="en-US" sz="2000" b="1" dirty="0">
                <a:solidFill>
                  <a:schemeClr val="accent1"/>
                </a:solidFill>
              </a:endParaRPr>
            </a:p>
          </p:txBody>
        </p:sp>
        <p:sp>
          <p:nvSpPr>
            <p:cNvPr id="23" name="圆角矩形 22"/>
            <p:cNvSpPr/>
            <p:nvPr/>
          </p:nvSpPr>
          <p:spPr>
            <a:xfrm>
              <a:off x="6427739" y="3068960"/>
              <a:ext cx="919482" cy="324125"/>
            </a:xfrm>
            <a:prstGeom prst="roundRect">
              <a:avLst/>
            </a:prstGeom>
            <a:solidFill>
              <a:schemeClr val="bg1"/>
            </a:solidFill>
            <a:ln/>
          </p:spPr>
          <p:style>
            <a:lnRef idx="1">
              <a:schemeClr val="accent1"/>
            </a:lnRef>
            <a:fillRef idx="3">
              <a:schemeClr val="accent1"/>
            </a:fillRef>
            <a:effectRef idx="2">
              <a:schemeClr val="accent1"/>
            </a:effectRef>
            <a:fontRef idx="minor">
              <a:schemeClr val="lt1"/>
            </a:fontRef>
          </p:style>
          <p:txBody>
            <a:bodyPr lIns="0" tIns="0" rIns="0" bIns="0"/>
            <a:lstStyle/>
            <a:p>
              <a:pPr algn="ctr"/>
              <a:r>
                <a:rPr lang="en-US" altLang="zh-CN" sz="2000" b="1" dirty="0" smtClean="0">
                  <a:solidFill>
                    <a:schemeClr val="accent1"/>
                  </a:solidFill>
                </a:rPr>
                <a:t>L1</a:t>
              </a:r>
              <a:endParaRPr lang="zh-CN" altLang="en-US" sz="2000" b="1" dirty="0">
                <a:solidFill>
                  <a:schemeClr val="accent1"/>
                </a:solidFill>
              </a:endParaRPr>
            </a:p>
          </p:txBody>
        </p:sp>
      </p:grpSp>
      <p:sp>
        <p:nvSpPr>
          <p:cNvPr id="2" name="标题 1"/>
          <p:cNvSpPr>
            <a:spLocks noGrp="1"/>
          </p:cNvSpPr>
          <p:nvPr>
            <p:ph type="title"/>
          </p:nvPr>
        </p:nvSpPr>
        <p:spPr/>
        <p:txBody>
          <a:bodyPr/>
          <a:lstStyle/>
          <a:p>
            <a:r>
              <a:rPr kumimoji="1" lang="en-US" altLang="zh-CN" sz="3200" dirty="0" smtClean="0"/>
              <a:t>Our Solution: Key Ideas</a:t>
            </a:r>
            <a:endParaRPr kumimoji="1" lang="zh-CN" altLang="en-US" sz="3200" dirty="0"/>
          </a:p>
        </p:txBody>
      </p:sp>
      <p:sp>
        <p:nvSpPr>
          <p:cNvPr id="3" name="内容占位符 2"/>
          <p:cNvSpPr>
            <a:spLocks noGrp="1"/>
          </p:cNvSpPr>
          <p:nvPr>
            <p:ph idx="1"/>
          </p:nvPr>
        </p:nvSpPr>
        <p:spPr>
          <a:xfrm>
            <a:off x="-36512" y="1340768"/>
            <a:ext cx="6408712" cy="1061863"/>
          </a:xfrm>
        </p:spPr>
        <p:txBody>
          <a:bodyPr>
            <a:normAutofit/>
          </a:bodyPr>
          <a:lstStyle/>
          <a:p>
            <a:r>
              <a:rPr kumimoji="1" lang="en-US" altLang="zh-CN" dirty="0" smtClean="0"/>
              <a:t>Loose-Ordering Consistency (LOC)</a:t>
            </a:r>
          </a:p>
          <a:p>
            <a:pPr lvl="1"/>
            <a:r>
              <a:rPr kumimoji="1" lang="en-US" altLang="zh-CN" dirty="0" smtClean="0">
                <a:solidFill>
                  <a:srgbClr val="C0504D"/>
                </a:solidFill>
              </a:rPr>
              <a:t>Allow persistence reordering</a:t>
            </a:r>
          </a:p>
        </p:txBody>
      </p:sp>
      <p:sp>
        <p:nvSpPr>
          <p:cNvPr id="4" name="矩形 3"/>
          <p:cNvSpPr/>
          <p:nvPr/>
        </p:nvSpPr>
        <p:spPr>
          <a:xfrm>
            <a:off x="5508104" y="2534032"/>
            <a:ext cx="2963552" cy="822960"/>
          </a:xfrm>
          <a:prstGeom prst="rect">
            <a:avLst/>
          </a:prstGeom>
          <a:ln/>
        </p:spPr>
        <p:style>
          <a:lnRef idx="1">
            <a:schemeClr val="accent1"/>
          </a:lnRef>
          <a:fillRef idx="3">
            <a:schemeClr val="accent1"/>
          </a:fillRef>
          <a:effectRef idx="2">
            <a:schemeClr val="accent1"/>
          </a:effectRef>
          <a:fontRef idx="minor">
            <a:schemeClr val="lt1"/>
          </a:fontRef>
        </p:style>
        <p:txBody>
          <a:bodyPr/>
          <a:lstStyle/>
          <a:p>
            <a:pPr algn="ctr"/>
            <a:r>
              <a:rPr lang="en-US" altLang="zh-CN" dirty="0" smtClean="0"/>
              <a:t>Memory</a:t>
            </a:r>
          </a:p>
          <a:p>
            <a:pPr algn="ctr"/>
            <a:r>
              <a:rPr lang="en-US" altLang="zh-CN" dirty="0" smtClean="0"/>
              <a:t>(NVM)</a:t>
            </a:r>
            <a:endParaRPr lang="zh-CN" altLang="en-US" dirty="0"/>
          </a:p>
        </p:txBody>
      </p:sp>
      <p:cxnSp>
        <p:nvCxnSpPr>
          <p:cNvPr id="9" name="直线连接符 8"/>
          <p:cNvCxnSpPr/>
          <p:nvPr/>
        </p:nvCxnSpPr>
        <p:spPr>
          <a:xfrm>
            <a:off x="5436096" y="2420888"/>
            <a:ext cx="3024336" cy="0"/>
          </a:xfrm>
          <a:prstGeom prst="line">
            <a:avLst/>
          </a:prstGeom>
          <a:ln/>
        </p:spPr>
        <p:style>
          <a:lnRef idx="2">
            <a:schemeClr val="accent1"/>
          </a:lnRef>
          <a:fillRef idx="0">
            <a:schemeClr val="accent1"/>
          </a:fillRef>
          <a:effectRef idx="1">
            <a:schemeClr val="accent1"/>
          </a:effectRef>
          <a:fontRef idx="minor">
            <a:schemeClr val="tx1"/>
          </a:fontRef>
        </p:style>
      </p:cxnSp>
      <p:sp>
        <p:nvSpPr>
          <p:cNvPr id="10" name="罐形 9"/>
          <p:cNvSpPr/>
          <p:nvPr/>
        </p:nvSpPr>
        <p:spPr>
          <a:xfrm rot="5400000">
            <a:off x="6879121" y="617823"/>
            <a:ext cx="268272" cy="1138098"/>
          </a:xfrm>
          <a:prstGeom prst="can">
            <a:avLst/>
          </a:prstGeom>
          <a:solidFill>
            <a:schemeClr val="bg1"/>
          </a:solidFill>
          <a:ln>
            <a:prstDash val="dash"/>
          </a:ln>
        </p:spPr>
        <p:style>
          <a:lnRef idx="1">
            <a:schemeClr val="accent1"/>
          </a:lnRef>
          <a:fillRef idx="3">
            <a:schemeClr val="accent1"/>
          </a:fillRef>
          <a:effectRef idx="2">
            <a:schemeClr val="accent1"/>
          </a:effectRef>
          <a:fontRef idx="minor">
            <a:schemeClr val="lt1"/>
          </a:fontRef>
        </p:style>
        <p:txBody>
          <a:bodyPr lIns="0" tIns="0" rIns="0" bIns="0"/>
          <a:lstStyle/>
          <a:p>
            <a:pPr algn="ctr"/>
            <a:r>
              <a:rPr lang="en-US" altLang="zh-CN" sz="1600" dirty="0" smtClean="0">
                <a:solidFill>
                  <a:srgbClr val="FF0000"/>
                </a:solidFill>
              </a:rPr>
              <a:t>4</a:t>
            </a:r>
          </a:p>
          <a:p>
            <a:pPr algn="ctr"/>
            <a:r>
              <a:rPr lang="en-US" altLang="zh-CN" sz="1600" dirty="0" smtClean="0">
                <a:solidFill>
                  <a:srgbClr val="FF0000"/>
                </a:solidFill>
              </a:rPr>
              <a:t>3</a:t>
            </a:r>
          </a:p>
          <a:p>
            <a:pPr algn="ctr"/>
            <a:r>
              <a:rPr lang="en-US" altLang="zh-CN" sz="1600" dirty="0" smtClean="0">
                <a:solidFill>
                  <a:srgbClr val="FF0000"/>
                </a:solidFill>
              </a:rPr>
              <a:t>2</a:t>
            </a:r>
          </a:p>
          <a:p>
            <a:pPr algn="ctr"/>
            <a:r>
              <a:rPr lang="en-US" altLang="zh-CN" sz="1600" dirty="0">
                <a:solidFill>
                  <a:srgbClr val="FF0000"/>
                </a:solidFill>
              </a:rPr>
              <a:t>1</a:t>
            </a:r>
            <a:endParaRPr lang="zh-CN" altLang="en-US" sz="1600" dirty="0">
              <a:solidFill>
                <a:srgbClr val="FF0000"/>
              </a:solidFill>
            </a:endParaRPr>
          </a:p>
        </p:txBody>
      </p:sp>
      <p:sp>
        <p:nvSpPr>
          <p:cNvPr id="11" name="罐形 10"/>
          <p:cNvSpPr/>
          <p:nvPr/>
        </p:nvSpPr>
        <p:spPr>
          <a:xfrm rot="5400000">
            <a:off x="6951129" y="1841959"/>
            <a:ext cx="268272" cy="1138098"/>
          </a:xfrm>
          <a:prstGeom prst="can">
            <a:avLst/>
          </a:prstGeom>
          <a:solidFill>
            <a:schemeClr val="bg1"/>
          </a:solidFill>
          <a:ln>
            <a:prstDash val="dash"/>
          </a:ln>
        </p:spPr>
        <p:style>
          <a:lnRef idx="1">
            <a:schemeClr val="accent1"/>
          </a:lnRef>
          <a:fillRef idx="3">
            <a:schemeClr val="accent1"/>
          </a:fillRef>
          <a:effectRef idx="2">
            <a:schemeClr val="accent1"/>
          </a:effectRef>
          <a:fontRef idx="minor">
            <a:schemeClr val="lt1"/>
          </a:fontRef>
        </p:style>
        <p:txBody>
          <a:bodyPr lIns="0" tIns="0" rIns="0" bIns="0"/>
          <a:lstStyle/>
          <a:p>
            <a:pPr algn="ctr"/>
            <a:endParaRPr lang="en-US" altLang="zh-CN" sz="1600" dirty="0" smtClean="0">
              <a:solidFill>
                <a:srgbClr val="FF0000"/>
              </a:solidFill>
            </a:endParaRPr>
          </a:p>
          <a:p>
            <a:pPr algn="ctr"/>
            <a:r>
              <a:rPr lang="en-US" altLang="zh-CN" sz="1600" dirty="0" smtClean="0">
                <a:solidFill>
                  <a:srgbClr val="FF0000"/>
                </a:solidFill>
              </a:rPr>
              <a:t>3</a:t>
            </a:r>
          </a:p>
          <a:p>
            <a:pPr algn="ctr"/>
            <a:endParaRPr lang="en-US" altLang="zh-CN" sz="1600" dirty="0" smtClean="0">
              <a:solidFill>
                <a:srgbClr val="FF0000"/>
              </a:solidFill>
            </a:endParaRPr>
          </a:p>
          <a:p>
            <a:pPr algn="ctr"/>
            <a:r>
              <a:rPr lang="en-US" altLang="zh-CN" sz="1600" dirty="0">
                <a:solidFill>
                  <a:srgbClr val="FF0000"/>
                </a:solidFill>
              </a:rPr>
              <a:t>1</a:t>
            </a:r>
            <a:endParaRPr lang="zh-CN" altLang="en-US" sz="1600" dirty="0">
              <a:solidFill>
                <a:srgbClr val="FF0000"/>
              </a:solidFill>
            </a:endParaRPr>
          </a:p>
        </p:txBody>
      </p:sp>
      <p:sp>
        <p:nvSpPr>
          <p:cNvPr id="12" name="内容占位符 2"/>
          <p:cNvSpPr txBox="1">
            <a:spLocks/>
          </p:cNvSpPr>
          <p:nvPr/>
        </p:nvSpPr>
        <p:spPr>
          <a:xfrm>
            <a:off x="179512" y="2708920"/>
            <a:ext cx="8712968" cy="3816424"/>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kumimoji="1" lang="en-US" altLang="zh-CN" dirty="0" smtClean="0"/>
              <a:t>Eager Commit </a:t>
            </a:r>
          </a:p>
          <a:p>
            <a:pPr lvl="1"/>
            <a:r>
              <a:rPr kumimoji="1" lang="en-US" altLang="zh-CN" dirty="0" smtClean="0"/>
              <a:t>Remove </a:t>
            </a:r>
            <a:r>
              <a:rPr kumimoji="1" lang="en-US" altLang="zh-CN" dirty="0" smtClean="0">
                <a:solidFill>
                  <a:srgbClr val="C0504D"/>
                </a:solidFill>
              </a:rPr>
              <a:t>the intra-</a:t>
            </a:r>
            <a:r>
              <a:rPr kumimoji="1" lang="en-US" altLang="zh-CN" dirty="0" err="1" smtClean="0">
                <a:solidFill>
                  <a:srgbClr val="C0504D"/>
                </a:solidFill>
              </a:rPr>
              <a:t>tx</a:t>
            </a:r>
            <a:r>
              <a:rPr kumimoji="1" lang="en-US" altLang="zh-CN" dirty="0" smtClean="0">
                <a:solidFill>
                  <a:srgbClr val="C0504D"/>
                </a:solidFill>
              </a:rPr>
              <a:t> ordering</a:t>
            </a:r>
          </a:p>
          <a:p>
            <a:pPr lvl="2"/>
            <a:r>
              <a:rPr kumimoji="1" lang="en-US" altLang="zh-CN" dirty="0"/>
              <a:t>D</a:t>
            </a:r>
            <a:r>
              <a:rPr kumimoji="1" lang="en-US" altLang="zh-CN" dirty="0" smtClean="0"/>
              <a:t>elay the completeness check till recovery phase</a:t>
            </a:r>
          </a:p>
          <a:p>
            <a:pPr lvl="1"/>
            <a:r>
              <a:rPr kumimoji="1" lang="en-US" altLang="zh-CN" dirty="0"/>
              <a:t>R</a:t>
            </a:r>
            <a:r>
              <a:rPr kumimoji="1" lang="en-US" altLang="zh-CN" dirty="0" smtClean="0"/>
              <a:t>eorganize the memory log structure</a:t>
            </a:r>
          </a:p>
          <a:p>
            <a:r>
              <a:rPr kumimoji="1" lang="en-US" altLang="zh-CN" dirty="0" smtClean="0"/>
              <a:t>Speculative Persistence</a:t>
            </a:r>
          </a:p>
          <a:p>
            <a:pPr lvl="1"/>
            <a:r>
              <a:rPr kumimoji="1" lang="en-US" altLang="zh-CN" dirty="0" smtClean="0"/>
              <a:t>Relax </a:t>
            </a:r>
            <a:r>
              <a:rPr kumimoji="1" lang="en-US" altLang="zh-CN" dirty="0" smtClean="0">
                <a:solidFill>
                  <a:srgbClr val="C0504D"/>
                </a:solidFill>
              </a:rPr>
              <a:t>the inter-</a:t>
            </a:r>
            <a:r>
              <a:rPr kumimoji="1" lang="en-US" altLang="zh-CN" dirty="0" err="1" smtClean="0">
                <a:solidFill>
                  <a:srgbClr val="C0504D"/>
                </a:solidFill>
              </a:rPr>
              <a:t>tx</a:t>
            </a:r>
            <a:r>
              <a:rPr kumimoji="1" lang="en-US" altLang="zh-CN" dirty="0" smtClean="0">
                <a:solidFill>
                  <a:srgbClr val="C0504D"/>
                </a:solidFill>
              </a:rPr>
              <a:t> ordering</a:t>
            </a:r>
          </a:p>
          <a:p>
            <a:pPr lvl="2"/>
            <a:r>
              <a:rPr kumimoji="1" lang="en-US" altLang="zh-CN" dirty="0"/>
              <a:t>S</a:t>
            </a:r>
            <a:r>
              <a:rPr kumimoji="1" lang="en-US" altLang="zh-CN" dirty="0" smtClean="0"/>
              <a:t>peculatively persist transactions but make the commit order visible to programs in the program order</a:t>
            </a:r>
          </a:p>
          <a:p>
            <a:pPr lvl="1"/>
            <a:r>
              <a:rPr kumimoji="1" lang="en-US" altLang="zh-CN" dirty="0" smtClean="0"/>
              <a:t>Use cache versioning and </a:t>
            </a:r>
            <a:r>
              <a:rPr kumimoji="1" lang="en-US" altLang="zh-CN" dirty="0" err="1" smtClean="0"/>
              <a:t>Tx</a:t>
            </a:r>
            <a:r>
              <a:rPr kumimoji="1" lang="en-US" altLang="zh-CN" dirty="0" smtClean="0"/>
              <a:t> dependency tracking</a:t>
            </a:r>
          </a:p>
        </p:txBody>
      </p:sp>
      <p:sp>
        <p:nvSpPr>
          <p:cNvPr id="13" name="幻灯片编号占位符 12"/>
          <p:cNvSpPr>
            <a:spLocks noGrp="1"/>
          </p:cNvSpPr>
          <p:nvPr>
            <p:ph type="sldNum" sz="quarter" idx="12"/>
          </p:nvPr>
        </p:nvSpPr>
        <p:spPr/>
        <p:txBody>
          <a:bodyPr/>
          <a:lstStyle/>
          <a:p>
            <a:fld id="{C5FEB7EA-EE1E-4E9A-ABA8-C683F994B8C3}" type="slidenum">
              <a:rPr lang="zh-CN" altLang="en-US" smtClean="0"/>
              <a:t>10</a:t>
            </a:fld>
            <a:endParaRPr lang="zh-CN" altLang="en-US"/>
          </a:p>
        </p:txBody>
      </p:sp>
      <p:sp>
        <p:nvSpPr>
          <p:cNvPr id="14" name="圆角矩形 13"/>
          <p:cNvSpPr/>
          <p:nvPr/>
        </p:nvSpPr>
        <p:spPr>
          <a:xfrm>
            <a:off x="6804248" y="1340768"/>
            <a:ext cx="216024" cy="260335"/>
          </a:xfrm>
          <a:prstGeom prst="roundRect">
            <a:avLst/>
          </a:prstGeom>
          <a:solidFill>
            <a:schemeClr val="accent6"/>
          </a:solidFill>
          <a:ln/>
        </p:spPr>
        <p:style>
          <a:lnRef idx="1">
            <a:schemeClr val="accent1"/>
          </a:lnRef>
          <a:fillRef idx="3">
            <a:schemeClr val="accent1"/>
          </a:fillRef>
          <a:effectRef idx="2">
            <a:schemeClr val="accent1"/>
          </a:effectRef>
          <a:fontRef idx="minor">
            <a:schemeClr val="lt1"/>
          </a:fontRef>
        </p:style>
        <p:txBody>
          <a:bodyPr lIns="0" tIns="0" rIns="0" bIns="0"/>
          <a:lstStyle/>
          <a:p>
            <a:pPr algn="ctr"/>
            <a:r>
              <a:rPr lang="en-US" altLang="zh-CN" dirty="0" smtClean="0"/>
              <a:t>1</a:t>
            </a:r>
            <a:endParaRPr lang="zh-CN" altLang="en-US" dirty="0"/>
          </a:p>
        </p:txBody>
      </p:sp>
      <p:sp>
        <p:nvSpPr>
          <p:cNvPr id="15" name="圆角矩形 14"/>
          <p:cNvSpPr/>
          <p:nvPr/>
        </p:nvSpPr>
        <p:spPr>
          <a:xfrm>
            <a:off x="7164288" y="1340768"/>
            <a:ext cx="216024" cy="260335"/>
          </a:xfrm>
          <a:prstGeom prst="roundRect">
            <a:avLst/>
          </a:prstGeom>
          <a:solidFill>
            <a:schemeClr val="accent6"/>
          </a:solidFill>
          <a:ln/>
        </p:spPr>
        <p:style>
          <a:lnRef idx="1">
            <a:schemeClr val="accent1"/>
          </a:lnRef>
          <a:fillRef idx="3">
            <a:schemeClr val="accent1"/>
          </a:fillRef>
          <a:effectRef idx="2">
            <a:schemeClr val="accent1"/>
          </a:effectRef>
          <a:fontRef idx="minor">
            <a:schemeClr val="lt1"/>
          </a:fontRef>
        </p:style>
        <p:txBody>
          <a:bodyPr lIns="0" tIns="0" rIns="0" bIns="0"/>
          <a:lstStyle/>
          <a:p>
            <a:pPr algn="ctr"/>
            <a:r>
              <a:rPr lang="en-US" altLang="zh-CN" dirty="0" smtClean="0"/>
              <a:t>2</a:t>
            </a:r>
            <a:endParaRPr lang="zh-CN" altLang="en-US" dirty="0"/>
          </a:p>
        </p:txBody>
      </p:sp>
      <p:sp>
        <p:nvSpPr>
          <p:cNvPr id="16" name="圆角矩形 15"/>
          <p:cNvSpPr/>
          <p:nvPr/>
        </p:nvSpPr>
        <p:spPr>
          <a:xfrm>
            <a:off x="6516216" y="1368465"/>
            <a:ext cx="216024" cy="260335"/>
          </a:xfrm>
          <a:prstGeom prst="roundRect">
            <a:avLst/>
          </a:prstGeom>
          <a:solidFill>
            <a:schemeClr val="accent6"/>
          </a:solidFill>
          <a:ln/>
        </p:spPr>
        <p:style>
          <a:lnRef idx="1">
            <a:schemeClr val="accent1"/>
          </a:lnRef>
          <a:fillRef idx="3">
            <a:schemeClr val="accent1"/>
          </a:fillRef>
          <a:effectRef idx="2">
            <a:schemeClr val="accent1"/>
          </a:effectRef>
          <a:fontRef idx="minor">
            <a:schemeClr val="lt1"/>
          </a:fontRef>
        </p:style>
        <p:txBody>
          <a:bodyPr lIns="0" tIns="0" rIns="0" bIns="0"/>
          <a:lstStyle/>
          <a:p>
            <a:pPr algn="ctr"/>
            <a:r>
              <a:rPr lang="en-US" altLang="zh-CN" dirty="0" smtClean="0"/>
              <a:t>3</a:t>
            </a:r>
            <a:endParaRPr lang="zh-CN" altLang="en-US" dirty="0"/>
          </a:p>
        </p:txBody>
      </p:sp>
      <p:sp>
        <p:nvSpPr>
          <p:cNvPr id="17" name="圆角矩形 16"/>
          <p:cNvSpPr/>
          <p:nvPr/>
        </p:nvSpPr>
        <p:spPr>
          <a:xfrm>
            <a:off x="7380312" y="1628800"/>
            <a:ext cx="216024" cy="260335"/>
          </a:xfrm>
          <a:prstGeom prst="roundRect">
            <a:avLst/>
          </a:prstGeom>
          <a:solidFill>
            <a:schemeClr val="accent6"/>
          </a:solidFill>
          <a:ln/>
        </p:spPr>
        <p:style>
          <a:lnRef idx="1">
            <a:schemeClr val="accent1"/>
          </a:lnRef>
          <a:fillRef idx="3">
            <a:schemeClr val="accent1"/>
          </a:fillRef>
          <a:effectRef idx="2">
            <a:schemeClr val="accent1"/>
          </a:effectRef>
          <a:fontRef idx="minor">
            <a:schemeClr val="lt1"/>
          </a:fontRef>
        </p:style>
        <p:txBody>
          <a:bodyPr lIns="0" tIns="0" rIns="0" bIns="0"/>
          <a:lstStyle/>
          <a:p>
            <a:pPr algn="ctr"/>
            <a:r>
              <a:rPr lang="en-US" altLang="zh-CN" dirty="0" smtClean="0"/>
              <a:t>4</a:t>
            </a:r>
            <a:endParaRPr lang="zh-CN" altLang="en-US" dirty="0"/>
          </a:p>
        </p:txBody>
      </p:sp>
    </p:spTree>
    <p:extLst>
      <p:ext uri="{BB962C8B-B14F-4D97-AF65-F5344CB8AC3E}">
        <p14:creationId xmlns:p14="http://schemas.microsoft.com/office/powerpoint/2010/main" val="2178205329"/>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1" fill="hold" grpId="1" nodeType="click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500" fill="hold"/>
                                        <p:tgtEl>
                                          <p:spTgt spid="14"/>
                                        </p:tgtEl>
                                        <p:attrNameLst>
                                          <p:attrName>ppt_x</p:attrName>
                                        </p:attrNameLst>
                                      </p:cBhvr>
                                      <p:tavLst>
                                        <p:tav tm="0">
                                          <p:val>
                                            <p:strVal val="#ppt_x"/>
                                          </p:val>
                                        </p:tav>
                                        <p:tav tm="100000">
                                          <p:val>
                                            <p:strVal val="#ppt_x"/>
                                          </p:val>
                                        </p:tav>
                                      </p:tavLst>
                                    </p:anim>
                                    <p:anim calcmode="lin" valueType="num">
                                      <p:cBhvr additive="base">
                                        <p:cTn id="16" dur="500" fill="hold"/>
                                        <p:tgtEl>
                                          <p:spTgt spid="14"/>
                                        </p:tgtEl>
                                        <p:attrNameLst>
                                          <p:attrName>ppt_y</p:attrName>
                                        </p:attrNameLst>
                                      </p:cBhvr>
                                      <p:tavLst>
                                        <p:tav tm="0">
                                          <p:val>
                                            <p:strVal val="0-#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1" fill="hold" grpId="1"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0-#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1" fill="hold" grpId="1"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0-#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1" fill="hold" grpId="1" nodeType="clickEffect">
                                  <p:stCondLst>
                                    <p:cond delay="0"/>
                                  </p:stCondLst>
                                  <p:childTnLst>
                                    <p:set>
                                      <p:cBhvr>
                                        <p:cTn id="32" dur="1" fill="hold">
                                          <p:stCondLst>
                                            <p:cond delay="0"/>
                                          </p:stCondLst>
                                        </p:cTn>
                                        <p:tgtEl>
                                          <p:spTgt spid="17"/>
                                        </p:tgtEl>
                                        <p:attrNameLst>
                                          <p:attrName>style.visibility</p:attrName>
                                        </p:attrNameLst>
                                      </p:cBhvr>
                                      <p:to>
                                        <p:strVal val="visible"/>
                                      </p:to>
                                    </p:set>
                                    <p:anim calcmode="lin" valueType="num">
                                      <p:cBhvr additive="base">
                                        <p:cTn id="33" dur="500" fill="hold"/>
                                        <p:tgtEl>
                                          <p:spTgt spid="17"/>
                                        </p:tgtEl>
                                        <p:attrNameLst>
                                          <p:attrName>ppt_x</p:attrName>
                                        </p:attrNameLst>
                                      </p:cBhvr>
                                      <p:tavLst>
                                        <p:tav tm="0">
                                          <p:val>
                                            <p:strVal val="#ppt_x"/>
                                          </p:val>
                                        </p:tav>
                                        <p:tav tm="100000">
                                          <p:val>
                                            <p:strVal val="#ppt_x"/>
                                          </p:val>
                                        </p:tav>
                                      </p:tavLst>
                                    </p:anim>
                                    <p:anim calcmode="lin" valueType="num">
                                      <p:cBhvr additive="base">
                                        <p:cTn id="34" dur="500" fill="hold"/>
                                        <p:tgtEl>
                                          <p:spTgt spid="17"/>
                                        </p:tgtEl>
                                        <p:attrNameLst>
                                          <p:attrName>ppt_y</p:attrName>
                                        </p:attrNameLst>
                                      </p:cBhvr>
                                      <p:tavLst>
                                        <p:tav tm="0">
                                          <p:val>
                                            <p:strVal val="0-#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0" presetClass="path" presetSubtype="0" accel="50000" decel="50000" fill="hold" grpId="2" nodeType="clickEffect">
                                  <p:stCondLst>
                                    <p:cond delay="0"/>
                                  </p:stCondLst>
                                  <p:childTnLst>
                                    <p:animMotion origin="layout" path="M 0 0 C 0 0.01273 0 0.02546 0 0.03841 C 0 0.05253 0 0.06687 0 0.08122 C 0 0.115 0 0.14878 0 0.18279 " pathEditMode="relative" ptsTypes="fffA">
                                      <p:cBhvr>
                                        <p:cTn id="38" dur="2000" fill="hold"/>
                                        <p:tgtEl>
                                          <p:spTgt spid="14"/>
                                        </p:tgtEl>
                                        <p:attrNameLst>
                                          <p:attrName>ppt_x</p:attrName>
                                          <p:attrName>ppt_y</p:attrName>
                                        </p:attrNameLst>
                                      </p:cBhvr>
                                    </p:animMotion>
                                  </p:childTnLst>
                                </p:cTn>
                              </p:par>
                            </p:childTnLst>
                          </p:cTn>
                        </p:par>
                      </p:childTnLst>
                    </p:cTn>
                  </p:par>
                  <p:par>
                    <p:cTn id="39" fill="hold">
                      <p:stCondLst>
                        <p:cond delay="indefinite"/>
                      </p:stCondLst>
                      <p:childTnLst>
                        <p:par>
                          <p:cTn id="40" fill="hold">
                            <p:stCondLst>
                              <p:cond delay="0"/>
                            </p:stCondLst>
                            <p:childTnLst>
                              <p:par>
                                <p:cTn id="41" presetID="0" presetClass="path" presetSubtype="0" accel="50000" decel="50000" fill="hold" grpId="2" nodeType="clickEffect">
                                  <p:stCondLst>
                                    <p:cond delay="0"/>
                                  </p:stCondLst>
                                  <p:childTnLst>
                                    <p:animMotion origin="layout" path="M 0 0 C 0.00208 0.02754 0.00174 0.01481 0.00174 0.03841 C 0.00174 0.05253 0.00174 0.06687 0.00174 0.08122 C 0.00174 0.11268 0.00174 0.14438 0.00174 0.17608 " pathEditMode="relative" ptsTypes="fffA">
                                      <p:cBhvr>
                                        <p:cTn id="42" dur="2000" fill="hold"/>
                                        <p:tgtEl>
                                          <p:spTgt spid="16"/>
                                        </p:tgtEl>
                                        <p:attrNameLst>
                                          <p:attrName>ppt_x</p:attrName>
                                          <p:attrName>ppt_y</p:attrName>
                                        </p:attrNameLst>
                                      </p:cBhvr>
                                    </p:animMotion>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0"/>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12">
                                            <p:txEl>
                                              <p:pRg st="0" end="0"/>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2">
                                            <p:txEl>
                                              <p:pRg st="1" end="1"/>
                                            </p:txEl>
                                          </p:spTgt>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12">
                                            <p:txEl>
                                              <p:pRg st="5" end="5"/>
                                            </p:txEl>
                                          </p:spTgt>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12">
                                            <p:txEl>
                                              <p:pRg st="6" end="6"/>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12">
                                            <p:txEl>
                                              <p:pRg st="7" end="7"/>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0" grpId="0" animBg="1"/>
      <p:bldP spid="11" grpId="0" animBg="1"/>
      <p:bldP spid="14" grpId="1" animBg="1"/>
      <p:bldP spid="14" grpId="2" animBg="1"/>
      <p:bldP spid="15" grpId="1" animBg="1"/>
      <p:bldP spid="16" grpId="1" animBg="1"/>
      <p:bldP spid="16" grpId="2" animBg="1"/>
      <p:bldP spid="17"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Outline</a:t>
            </a:r>
            <a:endParaRPr lang="zh-CN" altLang="en-US" dirty="0"/>
          </a:p>
        </p:txBody>
      </p:sp>
      <p:sp>
        <p:nvSpPr>
          <p:cNvPr id="3" name="内容占位符 2"/>
          <p:cNvSpPr>
            <a:spLocks noGrp="1"/>
          </p:cNvSpPr>
          <p:nvPr>
            <p:ph idx="1"/>
          </p:nvPr>
        </p:nvSpPr>
        <p:spPr/>
        <p:txBody>
          <a:bodyPr/>
          <a:lstStyle/>
          <a:p>
            <a:r>
              <a:rPr lang="en-US" altLang="zh-CN" dirty="0" smtClean="0">
                <a:solidFill>
                  <a:srgbClr val="A6A6A6"/>
                </a:solidFill>
              </a:rPr>
              <a:t>Introduction and Background</a:t>
            </a:r>
          </a:p>
          <a:p>
            <a:r>
              <a:rPr lang="en-US" altLang="zh-CN" dirty="0" smtClean="0">
                <a:solidFill>
                  <a:srgbClr val="A6A6A6"/>
                </a:solidFill>
              </a:rPr>
              <a:t>Existing Approaches</a:t>
            </a:r>
          </a:p>
          <a:p>
            <a:r>
              <a:rPr lang="en-US" altLang="zh-CN" dirty="0" smtClean="0"/>
              <a:t>Our Approach: Loose-Ordering Consistency</a:t>
            </a:r>
          </a:p>
          <a:p>
            <a:pPr lvl="1"/>
            <a:r>
              <a:rPr lang="en-US" altLang="zh-CN" dirty="0" smtClean="0"/>
              <a:t>Eager Commit</a:t>
            </a:r>
          </a:p>
          <a:p>
            <a:pPr lvl="1"/>
            <a:r>
              <a:rPr lang="en-US" altLang="zh-CN" dirty="0" smtClean="0"/>
              <a:t>Speculative Persistence</a:t>
            </a:r>
          </a:p>
          <a:p>
            <a:r>
              <a:rPr lang="en-US" altLang="zh-CN" dirty="0" smtClean="0">
                <a:solidFill>
                  <a:srgbClr val="A6A6A6"/>
                </a:solidFill>
              </a:rPr>
              <a:t>Evaluation</a:t>
            </a:r>
          </a:p>
          <a:p>
            <a:r>
              <a:rPr lang="en-US" altLang="zh-CN" dirty="0" smtClean="0">
                <a:solidFill>
                  <a:srgbClr val="A6A6A6"/>
                </a:solidFill>
              </a:rPr>
              <a:t>Conclusion</a:t>
            </a:r>
            <a:endParaRPr lang="zh-CN" altLang="en-US" dirty="0">
              <a:solidFill>
                <a:srgbClr val="A6A6A6"/>
              </a:solidFill>
            </a:endParaRPr>
          </a:p>
        </p:txBody>
      </p:sp>
      <p:sp>
        <p:nvSpPr>
          <p:cNvPr id="4" name="幻灯片编号占位符 3"/>
          <p:cNvSpPr>
            <a:spLocks noGrp="1"/>
          </p:cNvSpPr>
          <p:nvPr>
            <p:ph type="sldNum" sz="quarter" idx="12"/>
          </p:nvPr>
        </p:nvSpPr>
        <p:spPr/>
        <p:txBody>
          <a:bodyPr/>
          <a:lstStyle/>
          <a:p>
            <a:fld id="{C5FEB7EA-EE1E-4E9A-ABA8-C683F994B8C3}" type="slidenum">
              <a:rPr lang="zh-CN" altLang="en-US" smtClean="0"/>
              <a:t>11</a:t>
            </a:fld>
            <a:endParaRPr lang="zh-CN" altLang="en-US"/>
          </a:p>
        </p:txBody>
      </p:sp>
    </p:spTree>
    <p:extLst>
      <p:ext uri="{BB962C8B-B14F-4D97-AF65-F5344CB8AC3E}">
        <p14:creationId xmlns:p14="http://schemas.microsoft.com/office/powerpoint/2010/main" val="11275980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dirty="0" smtClean="0"/>
              <a:t>LOC Key Idea 1 – Eager Commit  </a:t>
            </a:r>
            <a:endParaRPr kumimoji="1" lang="zh-CN" altLang="en-US" dirty="0"/>
          </a:p>
        </p:txBody>
      </p:sp>
      <p:sp>
        <p:nvSpPr>
          <p:cNvPr id="3" name="内容占位符 2"/>
          <p:cNvSpPr>
            <a:spLocks noGrp="1"/>
          </p:cNvSpPr>
          <p:nvPr>
            <p:ph idx="1"/>
          </p:nvPr>
        </p:nvSpPr>
        <p:spPr>
          <a:xfrm>
            <a:off x="323528" y="4293096"/>
            <a:ext cx="8382000" cy="1656184"/>
          </a:xfrm>
        </p:spPr>
        <p:txBody>
          <a:bodyPr>
            <a:normAutofit/>
          </a:bodyPr>
          <a:lstStyle/>
          <a:p>
            <a:r>
              <a:rPr kumimoji="1" lang="en-US" altLang="zh-CN" dirty="0" smtClean="0"/>
              <a:t>Goal: Remove the intra-</a:t>
            </a:r>
            <a:r>
              <a:rPr kumimoji="1" lang="en-US" altLang="zh-CN" dirty="0" err="1" smtClean="0"/>
              <a:t>tx</a:t>
            </a:r>
            <a:r>
              <a:rPr kumimoji="1" lang="en-US" altLang="zh-CN" dirty="0" smtClean="0"/>
              <a:t> ordering</a:t>
            </a:r>
          </a:p>
          <a:p>
            <a:r>
              <a:rPr kumimoji="1" lang="en-US" altLang="zh-CN" dirty="0" smtClean="0"/>
              <a:t>Eager Commit: A new commit protocol without commit records</a:t>
            </a:r>
          </a:p>
          <a:p>
            <a:endParaRPr kumimoji="1" lang="en-US" altLang="zh-CN" dirty="0" smtClean="0"/>
          </a:p>
        </p:txBody>
      </p:sp>
      <p:sp>
        <p:nvSpPr>
          <p:cNvPr id="4" name="内容占位符 2"/>
          <p:cNvSpPr txBox="1">
            <a:spLocks/>
          </p:cNvSpPr>
          <p:nvPr/>
        </p:nvSpPr>
        <p:spPr>
          <a:xfrm>
            <a:off x="467544" y="1556792"/>
            <a:ext cx="5256584" cy="2232248"/>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kumimoji="1" lang="en-US" altLang="zh-CN" dirty="0" smtClean="0"/>
              <a:t>Step 1. Log Write</a:t>
            </a:r>
          </a:p>
          <a:p>
            <a:endParaRPr kumimoji="1" lang="en-US" altLang="zh-CN" sz="1400" dirty="0" smtClean="0"/>
          </a:p>
          <a:p>
            <a:r>
              <a:rPr kumimoji="1" lang="en-US" altLang="zh-CN" dirty="0" smtClean="0"/>
              <a:t>Step 2. Commit Record Write</a:t>
            </a:r>
          </a:p>
          <a:p>
            <a:endParaRPr kumimoji="1" lang="en-US" altLang="zh-CN" sz="1300" dirty="0" smtClean="0"/>
          </a:p>
          <a:p>
            <a:r>
              <a:rPr kumimoji="1" lang="en-US" altLang="zh-CN" dirty="0" smtClean="0">
                <a:solidFill>
                  <a:schemeClr val="bg1">
                    <a:lumMod val="65000"/>
                  </a:schemeClr>
                </a:solidFill>
              </a:rPr>
              <a:t>Step 3. In-place Write</a:t>
            </a:r>
          </a:p>
          <a:p>
            <a:endParaRPr kumimoji="1" lang="en-US" altLang="zh-CN" sz="1500" dirty="0" smtClean="0">
              <a:solidFill>
                <a:schemeClr val="bg1">
                  <a:lumMod val="65000"/>
                </a:schemeClr>
              </a:solidFill>
            </a:endParaRPr>
          </a:p>
          <a:p>
            <a:r>
              <a:rPr kumimoji="1" lang="en-US" altLang="zh-CN" dirty="0" smtClean="0">
                <a:solidFill>
                  <a:schemeClr val="bg1">
                    <a:lumMod val="65000"/>
                  </a:schemeClr>
                </a:solidFill>
              </a:rPr>
              <a:t>Step 4. Log Truncation</a:t>
            </a:r>
            <a:endParaRPr kumimoji="1" lang="zh-CN" altLang="en-US" dirty="0">
              <a:solidFill>
                <a:schemeClr val="bg1">
                  <a:lumMod val="65000"/>
                </a:schemeClr>
              </a:solidFill>
            </a:endParaRPr>
          </a:p>
        </p:txBody>
      </p:sp>
      <p:sp>
        <p:nvSpPr>
          <p:cNvPr id="5" name="文本框 4"/>
          <p:cNvSpPr txBox="1"/>
          <p:nvPr/>
        </p:nvSpPr>
        <p:spPr>
          <a:xfrm>
            <a:off x="5796136" y="1628800"/>
            <a:ext cx="2808312" cy="461665"/>
          </a:xfrm>
          <a:prstGeom prst="rect">
            <a:avLst/>
          </a:prstGeom>
          <a:noFill/>
        </p:spPr>
        <p:txBody>
          <a:bodyPr wrap="square" rtlCol="0">
            <a:spAutoFit/>
          </a:bodyPr>
          <a:lstStyle/>
          <a:p>
            <a:r>
              <a:rPr kumimoji="1" lang="en-US" altLang="zh-CN" sz="2400" dirty="0" smtClean="0">
                <a:solidFill>
                  <a:schemeClr val="accent2"/>
                </a:solidFill>
              </a:rPr>
              <a:t>Intra-</a:t>
            </a:r>
            <a:r>
              <a:rPr kumimoji="1" lang="en-US" altLang="zh-CN" sz="2400" dirty="0" err="1" smtClean="0">
                <a:solidFill>
                  <a:schemeClr val="accent2"/>
                </a:solidFill>
              </a:rPr>
              <a:t>tx</a:t>
            </a:r>
            <a:r>
              <a:rPr kumimoji="1" lang="en-US" altLang="zh-CN" sz="2400" dirty="0" smtClean="0">
                <a:solidFill>
                  <a:schemeClr val="accent2"/>
                </a:solidFill>
              </a:rPr>
              <a:t> Ordering</a:t>
            </a:r>
            <a:endParaRPr kumimoji="1" lang="zh-CN" altLang="en-US" sz="2400" dirty="0">
              <a:solidFill>
                <a:schemeClr val="accent2"/>
              </a:solidFill>
            </a:endParaRPr>
          </a:p>
        </p:txBody>
      </p:sp>
      <p:sp>
        <p:nvSpPr>
          <p:cNvPr id="6" name="文本框 5"/>
          <p:cNvSpPr txBox="1"/>
          <p:nvPr/>
        </p:nvSpPr>
        <p:spPr>
          <a:xfrm>
            <a:off x="5724128" y="2996952"/>
            <a:ext cx="2808312" cy="461665"/>
          </a:xfrm>
          <a:prstGeom prst="rect">
            <a:avLst/>
          </a:prstGeom>
          <a:noFill/>
        </p:spPr>
        <p:txBody>
          <a:bodyPr wrap="square" rtlCol="0">
            <a:spAutoFit/>
          </a:bodyPr>
          <a:lstStyle/>
          <a:p>
            <a:r>
              <a:rPr kumimoji="1" lang="en-US" altLang="zh-CN" sz="2400" dirty="0" smtClean="0">
                <a:solidFill>
                  <a:schemeClr val="accent2"/>
                </a:solidFill>
              </a:rPr>
              <a:t>Inter-</a:t>
            </a:r>
            <a:r>
              <a:rPr kumimoji="1" lang="en-US" altLang="zh-CN" sz="2400" dirty="0" err="1" smtClean="0">
                <a:solidFill>
                  <a:schemeClr val="accent2"/>
                </a:solidFill>
              </a:rPr>
              <a:t>tx</a:t>
            </a:r>
            <a:r>
              <a:rPr kumimoji="1" lang="en-US" altLang="zh-CN" sz="2400" dirty="0" smtClean="0">
                <a:solidFill>
                  <a:schemeClr val="accent2"/>
                </a:solidFill>
              </a:rPr>
              <a:t> Ordering</a:t>
            </a:r>
            <a:endParaRPr kumimoji="1" lang="zh-CN" altLang="en-US" sz="2400" dirty="0">
              <a:solidFill>
                <a:schemeClr val="accent2"/>
              </a:solidFill>
            </a:endParaRPr>
          </a:p>
        </p:txBody>
      </p:sp>
      <p:sp>
        <p:nvSpPr>
          <p:cNvPr id="7" name="文本框 6"/>
          <p:cNvSpPr txBox="1"/>
          <p:nvPr/>
        </p:nvSpPr>
        <p:spPr>
          <a:xfrm>
            <a:off x="5868144" y="2329716"/>
            <a:ext cx="2376264" cy="461665"/>
          </a:xfrm>
          <a:prstGeom prst="rect">
            <a:avLst/>
          </a:prstGeom>
          <a:noFill/>
        </p:spPr>
        <p:txBody>
          <a:bodyPr wrap="square" rtlCol="0">
            <a:spAutoFit/>
          </a:bodyPr>
          <a:lstStyle/>
          <a:p>
            <a:r>
              <a:rPr kumimoji="1" lang="en-US" altLang="zh-CN" sz="2400" dirty="0" smtClean="0">
                <a:solidFill>
                  <a:srgbClr val="C0504D"/>
                </a:solidFill>
              </a:rPr>
              <a:t>Program </a:t>
            </a:r>
            <a:r>
              <a:rPr kumimoji="1" lang="en-US" altLang="zh-CN" sz="2400" dirty="0" err="1" smtClean="0">
                <a:solidFill>
                  <a:srgbClr val="C0504D"/>
                </a:solidFill>
              </a:rPr>
              <a:t>Ack</a:t>
            </a:r>
            <a:endParaRPr kumimoji="1" lang="zh-CN" altLang="en-US" sz="2400" dirty="0">
              <a:solidFill>
                <a:srgbClr val="C0504D"/>
              </a:solidFill>
            </a:endParaRPr>
          </a:p>
        </p:txBody>
      </p:sp>
      <p:cxnSp>
        <p:nvCxnSpPr>
          <p:cNvPr id="8" name="直线连接符 7"/>
          <p:cNvCxnSpPr>
            <a:stCxn id="4" idx="1"/>
            <a:endCxn id="4" idx="3"/>
          </p:cNvCxnSpPr>
          <p:nvPr/>
        </p:nvCxnSpPr>
        <p:spPr>
          <a:xfrm>
            <a:off x="467544" y="2672916"/>
            <a:ext cx="5256584"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9" name="直线箭头连接符 8"/>
          <p:cNvCxnSpPr/>
          <p:nvPr/>
        </p:nvCxnSpPr>
        <p:spPr>
          <a:xfrm flipH="1">
            <a:off x="3707904" y="1916832"/>
            <a:ext cx="2088232" cy="144016"/>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0" name="直线箭头连接符 9"/>
          <p:cNvCxnSpPr>
            <a:stCxn id="6" idx="1"/>
          </p:cNvCxnSpPr>
          <p:nvPr/>
        </p:nvCxnSpPr>
        <p:spPr>
          <a:xfrm flipH="1" flipV="1">
            <a:off x="3707904" y="2708921"/>
            <a:ext cx="2016224" cy="518864"/>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3" name="直线连接符 12"/>
          <p:cNvCxnSpPr/>
          <p:nvPr/>
        </p:nvCxnSpPr>
        <p:spPr>
          <a:xfrm>
            <a:off x="755576" y="2348880"/>
            <a:ext cx="4680520" cy="0"/>
          </a:xfrm>
          <a:prstGeom prst="line">
            <a:avLst/>
          </a:prstGeom>
          <a:ln w="76200" cmpd="sng">
            <a:solidFill>
              <a:srgbClr val="000090"/>
            </a:solidFill>
          </a:ln>
        </p:spPr>
        <p:style>
          <a:lnRef idx="2">
            <a:schemeClr val="accent1"/>
          </a:lnRef>
          <a:fillRef idx="0">
            <a:schemeClr val="accent1"/>
          </a:fillRef>
          <a:effectRef idx="1">
            <a:schemeClr val="accent1"/>
          </a:effectRef>
          <a:fontRef idx="minor">
            <a:schemeClr val="tx1"/>
          </a:fontRef>
        </p:style>
      </p:cxnSp>
      <p:cxnSp>
        <p:nvCxnSpPr>
          <p:cNvPr id="15" name="直线连接符 14"/>
          <p:cNvCxnSpPr>
            <a:stCxn id="5" idx="1"/>
            <a:endCxn id="5" idx="3"/>
          </p:cNvCxnSpPr>
          <p:nvPr/>
        </p:nvCxnSpPr>
        <p:spPr>
          <a:xfrm>
            <a:off x="5796136" y="1859633"/>
            <a:ext cx="2808312" cy="0"/>
          </a:xfrm>
          <a:prstGeom prst="line">
            <a:avLst/>
          </a:prstGeom>
          <a:ln w="76200" cmpd="sng">
            <a:solidFill>
              <a:srgbClr val="000090"/>
            </a:solidFill>
          </a:ln>
        </p:spPr>
        <p:style>
          <a:lnRef idx="2">
            <a:schemeClr val="accent1"/>
          </a:lnRef>
          <a:fillRef idx="0">
            <a:schemeClr val="accent1"/>
          </a:fillRef>
          <a:effectRef idx="1">
            <a:schemeClr val="accent1"/>
          </a:effectRef>
          <a:fontRef idx="minor">
            <a:schemeClr val="tx1"/>
          </a:fontRef>
        </p:style>
      </p:cxnSp>
      <p:sp>
        <p:nvSpPr>
          <p:cNvPr id="16" name="幻灯片编号占位符 15"/>
          <p:cNvSpPr>
            <a:spLocks noGrp="1"/>
          </p:cNvSpPr>
          <p:nvPr>
            <p:ph type="sldNum" sz="quarter" idx="12"/>
          </p:nvPr>
        </p:nvSpPr>
        <p:spPr/>
        <p:txBody>
          <a:bodyPr/>
          <a:lstStyle/>
          <a:p>
            <a:fld id="{C5FEB7EA-EE1E-4E9A-ABA8-C683F994B8C3}" type="slidenum">
              <a:rPr lang="zh-CN" altLang="en-US" smtClean="0"/>
              <a:t>12</a:t>
            </a:fld>
            <a:endParaRPr lang="zh-CN" altLang="en-US"/>
          </a:p>
        </p:txBody>
      </p:sp>
    </p:spTree>
    <p:extLst>
      <p:ext uri="{BB962C8B-B14F-4D97-AF65-F5344CB8AC3E}">
        <p14:creationId xmlns:p14="http://schemas.microsoft.com/office/powerpoint/2010/main" val="2815673798"/>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p:tgtEl>
                                          <p:spTgt spid="15"/>
                                        </p:tgtEl>
                                        <p:attrNameLst>
                                          <p:attrName>ppt_y</p:attrName>
                                        </p:attrNameLst>
                                      </p:cBhvr>
                                      <p:tavLst>
                                        <p:tav tm="0">
                                          <p:val>
                                            <p:strVal val="#ppt_y+#ppt_h*1.125000"/>
                                          </p:val>
                                        </p:tav>
                                        <p:tav tm="100000">
                                          <p:val>
                                            <p:strVal val="#ppt_y"/>
                                          </p:val>
                                        </p:tav>
                                      </p:tavLst>
                                    </p:anim>
                                    <p:animEffect transition="in" filter="wipe(up)">
                                      <p:cBhvr>
                                        <p:cTn id="8" dur="500"/>
                                        <p:tgtEl>
                                          <p:spTgt spid="15"/>
                                        </p:tgtEl>
                                      </p:cBhvr>
                                    </p:animEffect>
                                  </p:childTnLst>
                                </p:cTn>
                              </p:par>
                              <p:par>
                                <p:cTn id="9" presetID="12" presetClass="entr" presetSubtype="4" fill="hold" nodeType="with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p:tgtEl>
                                          <p:spTgt spid="13"/>
                                        </p:tgtEl>
                                        <p:attrNameLst>
                                          <p:attrName>ppt_y</p:attrName>
                                        </p:attrNameLst>
                                      </p:cBhvr>
                                      <p:tavLst>
                                        <p:tav tm="0">
                                          <p:val>
                                            <p:strVal val="#ppt_y+#ppt_h*1.125000"/>
                                          </p:val>
                                        </p:tav>
                                        <p:tav tm="100000">
                                          <p:val>
                                            <p:strVal val="#ppt_y"/>
                                          </p:val>
                                        </p:tav>
                                      </p:tavLst>
                                    </p:anim>
                                    <p:animEffect transition="in" filter="wipe(up)">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dirty="0" smtClean="0"/>
              <a:t>Eager Commit</a:t>
            </a:r>
            <a:endParaRPr kumimoji="1" lang="zh-CN" altLang="en-US" dirty="0"/>
          </a:p>
        </p:txBody>
      </p:sp>
      <p:sp>
        <p:nvSpPr>
          <p:cNvPr id="3" name="内容占位符 2"/>
          <p:cNvSpPr>
            <a:spLocks noGrp="1"/>
          </p:cNvSpPr>
          <p:nvPr>
            <p:ph idx="1"/>
          </p:nvPr>
        </p:nvSpPr>
        <p:spPr>
          <a:xfrm>
            <a:off x="35496" y="998984"/>
            <a:ext cx="9036496" cy="2790056"/>
          </a:xfrm>
        </p:spPr>
        <p:txBody>
          <a:bodyPr>
            <a:normAutofit/>
          </a:bodyPr>
          <a:lstStyle/>
          <a:p>
            <a:r>
              <a:rPr kumimoji="1" lang="en-US" altLang="zh-CN" dirty="0" smtClean="0"/>
              <a:t>Commit Protocol</a:t>
            </a:r>
          </a:p>
          <a:p>
            <a:pPr lvl="1"/>
            <a:r>
              <a:rPr kumimoji="1" lang="en-US" altLang="zh-CN" dirty="0" smtClean="0"/>
              <a:t>Commit record: Check the completeness of log writes</a:t>
            </a:r>
            <a:endParaRPr kumimoji="1" lang="en-US" altLang="zh-CN" dirty="0"/>
          </a:p>
          <a:p>
            <a:r>
              <a:rPr kumimoji="1" lang="en-US" altLang="zh-CN" dirty="0" smtClean="0"/>
              <a:t>Eager Commit </a:t>
            </a:r>
          </a:p>
          <a:p>
            <a:pPr lvl="1"/>
            <a:r>
              <a:rPr kumimoji="1" lang="en-US" altLang="zh-CN" dirty="0" smtClean="0"/>
              <a:t>Reorganize the memory log structure for </a:t>
            </a:r>
            <a:r>
              <a:rPr kumimoji="1" lang="en-US" altLang="zh-CN" dirty="0">
                <a:solidFill>
                  <a:srgbClr val="0000FF"/>
                </a:solidFill>
              </a:rPr>
              <a:t>d</a:t>
            </a:r>
            <a:r>
              <a:rPr kumimoji="1" lang="en-US" altLang="zh-CN" dirty="0" smtClean="0">
                <a:solidFill>
                  <a:srgbClr val="0000FF"/>
                </a:solidFill>
              </a:rPr>
              <a:t>elayed check</a:t>
            </a:r>
          </a:p>
          <a:p>
            <a:pPr lvl="2"/>
            <a:r>
              <a:rPr kumimoji="1" lang="en-US" altLang="zh-CN" dirty="0"/>
              <a:t>R</a:t>
            </a:r>
            <a:r>
              <a:rPr kumimoji="1" lang="en-US" altLang="zh-CN" dirty="0" smtClean="0"/>
              <a:t>emove the commit record and the intra-</a:t>
            </a:r>
            <a:r>
              <a:rPr kumimoji="1" lang="en-US" altLang="zh-CN" dirty="0" err="1" smtClean="0"/>
              <a:t>tx</a:t>
            </a:r>
            <a:r>
              <a:rPr kumimoji="1" lang="en-US" altLang="zh-CN" dirty="0" smtClean="0"/>
              <a:t> ordering</a:t>
            </a:r>
          </a:p>
          <a:p>
            <a:pPr lvl="1"/>
            <a:r>
              <a:rPr kumimoji="1" lang="en-US" altLang="zh-CN" dirty="0" smtClean="0"/>
              <a:t>Use count-based commit protocol: &lt;</a:t>
            </a:r>
            <a:r>
              <a:rPr kumimoji="1" lang="en-US" altLang="zh-CN" dirty="0" err="1" smtClean="0"/>
              <a:t>TxID</a:t>
            </a:r>
            <a:r>
              <a:rPr kumimoji="1" lang="en-US" altLang="zh-CN" dirty="0" smtClean="0"/>
              <a:t>, </a:t>
            </a:r>
            <a:r>
              <a:rPr kumimoji="1" lang="en-US" altLang="zh-CN" dirty="0" err="1" smtClean="0"/>
              <a:t>TxCnt</a:t>
            </a:r>
            <a:r>
              <a:rPr kumimoji="1" lang="en-US" altLang="zh-CN" dirty="0" smtClean="0"/>
              <a:t>&gt;</a:t>
            </a:r>
            <a:endParaRPr kumimoji="1" lang="zh-CN" altLang="en-US" dirty="0"/>
          </a:p>
        </p:txBody>
      </p:sp>
      <p:pic>
        <p:nvPicPr>
          <p:cNvPr id="4" name="内容占位符 3" descr="logformat-i.eps"/>
          <p:cNvPicPr>
            <a:picLocks noChangeAspect="1"/>
          </p:cNvPicPr>
          <p:nvPr/>
        </p:nvPicPr>
        <p:blipFill rotWithShape="1">
          <a:blip r:embed="rId3">
            <a:extLst>
              <a:ext uri="{28A0092B-C50C-407E-A947-70E740481C1C}">
                <a14:useLocalDpi xmlns:a14="http://schemas.microsoft.com/office/drawing/2010/main" val="0"/>
              </a:ext>
            </a:extLst>
          </a:blip>
          <a:srcRect t="-1062" b="-403"/>
          <a:stretch/>
        </p:blipFill>
        <p:spPr>
          <a:xfrm>
            <a:off x="304800" y="3907700"/>
            <a:ext cx="8382000" cy="2761660"/>
          </a:xfrm>
          <a:prstGeom prst="rect">
            <a:avLst/>
          </a:prstGeom>
        </p:spPr>
      </p:pic>
      <p:sp>
        <p:nvSpPr>
          <p:cNvPr id="5" name="幻灯片编号占位符 4"/>
          <p:cNvSpPr>
            <a:spLocks noGrp="1"/>
          </p:cNvSpPr>
          <p:nvPr>
            <p:ph type="sldNum" sz="quarter" idx="12"/>
          </p:nvPr>
        </p:nvSpPr>
        <p:spPr/>
        <p:txBody>
          <a:bodyPr/>
          <a:lstStyle/>
          <a:p>
            <a:fld id="{C5FEB7EA-EE1E-4E9A-ABA8-C683F994B8C3}" type="slidenum">
              <a:rPr lang="zh-CN" altLang="en-US" smtClean="0"/>
              <a:t>13</a:t>
            </a:fld>
            <a:endParaRPr lang="zh-CN" altLang="en-US"/>
          </a:p>
        </p:txBody>
      </p:sp>
      <p:sp>
        <p:nvSpPr>
          <p:cNvPr id="6" name="矩形 5"/>
          <p:cNvSpPr/>
          <p:nvPr/>
        </p:nvSpPr>
        <p:spPr>
          <a:xfrm>
            <a:off x="179512" y="5157192"/>
            <a:ext cx="8352928" cy="432048"/>
          </a:xfrm>
          <a:prstGeom prst="rect">
            <a:avLst/>
          </a:prstGeom>
          <a:noFill/>
          <a:ln w="57150" cmpd="sng">
            <a:solidFill>
              <a:srgbClr val="000090"/>
            </a:solidFill>
            <a:prstDash val="solid"/>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endParaRPr kumimoji="1" lang="zh-CN" altLang="en-US" sz="1600" dirty="0" smtClean="0">
              <a:solidFill>
                <a:srgbClr val="000090"/>
              </a:solidFill>
            </a:endParaRPr>
          </a:p>
        </p:txBody>
      </p:sp>
      <p:sp>
        <p:nvSpPr>
          <p:cNvPr id="7" name="矩形 6"/>
          <p:cNvSpPr/>
          <p:nvPr/>
        </p:nvSpPr>
        <p:spPr>
          <a:xfrm>
            <a:off x="179512" y="5805264"/>
            <a:ext cx="8352928" cy="432048"/>
          </a:xfrm>
          <a:prstGeom prst="rect">
            <a:avLst/>
          </a:prstGeom>
          <a:noFill/>
          <a:ln w="57150" cmpd="sng">
            <a:solidFill>
              <a:srgbClr val="000090"/>
            </a:solidFill>
            <a:prstDash val="solid"/>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endParaRPr kumimoji="1" lang="zh-CN" altLang="en-US" sz="1600" dirty="0" smtClean="0">
              <a:solidFill>
                <a:srgbClr val="000090"/>
              </a:solidFill>
            </a:endParaRPr>
          </a:p>
        </p:txBody>
      </p:sp>
      <p:sp>
        <p:nvSpPr>
          <p:cNvPr id="8" name="矩形 7"/>
          <p:cNvSpPr/>
          <p:nvPr/>
        </p:nvSpPr>
        <p:spPr>
          <a:xfrm>
            <a:off x="1835696" y="3861048"/>
            <a:ext cx="1584176" cy="432048"/>
          </a:xfrm>
          <a:prstGeom prst="rect">
            <a:avLst/>
          </a:prstGeom>
          <a:noFill/>
          <a:ln w="57150" cmpd="sng">
            <a:solidFill>
              <a:srgbClr val="C0504D"/>
            </a:solidFill>
            <a:prstDash val="solid"/>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endParaRPr kumimoji="1" lang="zh-CN" altLang="en-US" sz="1600" dirty="0" smtClean="0">
              <a:solidFill>
                <a:srgbClr val="FF0000"/>
              </a:solidFill>
            </a:endParaRPr>
          </a:p>
        </p:txBody>
      </p:sp>
      <p:cxnSp>
        <p:nvCxnSpPr>
          <p:cNvPr id="10" name="直线箭头连接符 9"/>
          <p:cNvCxnSpPr/>
          <p:nvPr/>
        </p:nvCxnSpPr>
        <p:spPr>
          <a:xfrm flipH="1">
            <a:off x="899592" y="4797152"/>
            <a:ext cx="864096" cy="432048"/>
          </a:xfrm>
          <a:prstGeom prst="straightConnector1">
            <a:avLst/>
          </a:prstGeom>
          <a:ln w="57150" cmpd="sng">
            <a:tailEnd type="arrow"/>
          </a:ln>
        </p:spPr>
        <p:style>
          <a:lnRef idx="2">
            <a:schemeClr val="accent2"/>
          </a:lnRef>
          <a:fillRef idx="0">
            <a:schemeClr val="accent2"/>
          </a:fillRef>
          <a:effectRef idx="1">
            <a:schemeClr val="accent2"/>
          </a:effectRef>
          <a:fontRef idx="minor">
            <a:schemeClr val="tx1"/>
          </a:fontRef>
        </p:style>
      </p:cxnSp>
      <p:cxnSp>
        <p:nvCxnSpPr>
          <p:cNvPr id="11" name="直线箭头连接符 10"/>
          <p:cNvCxnSpPr/>
          <p:nvPr/>
        </p:nvCxnSpPr>
        <p:spPr>
          <a:xfrm flipH="1">
            <a:off x="1979712" y="4797152"/>
            <a:ext cx="864096" cy="432048"/>
          </a:xfrm>
          <a:prstGeom prst="straightConnector1">
            <a:avLst/>
          </a:prstGeom>
          <a:ln w="57150" cmpd="sng">
            <a:tailEnd type="arrow"/>
          </a:ln>
        </p:spPr>
        <p:style>
          <a:lnRef idx="2">
            <a:schemeClr val="accent2"/>
          </a:lnRef>
          <a:fillRef idx="0">
            <a:schemeClr val="accent2"/>
          </a:fillRef>
          <a:effectRef idx="1">
            <a:schemeClr val="accent2"/>
          </a:effectRef>
          <a:fontRef idx="minor">
            <a:schemeClr val="tx1"/>
          </a:fontRef>
        </p:style>
      </p:cxnSp>
      <p:cxnSp>
        <p:nvCxnSpPr>
          <p:cNvPr id="12" name="直线箭头连接符 11"/>
          <p:cNvCxnSpPr/>
          <p:nvPr/>
        </p:nvCxnSpPr>
        <p:spPr>
          <a:xfrm flipH="1">
            <a:off x="2843808" y="4869160"/>
            <a:ext cx="864096" cy="432048"/>
          </a:xfrm>
          <a:prstGeom prst="straightConnector1">
            <a:avLst/>
          </a:prstGeom>
          <a:ln w="57150" cmpd="sng">
            <a:tailEnd type="arrow"/>
          </a:ln>
        </p:spPr>
        <p:style>
          <a:lnRef idx="2">
            <a:schemeClr val="accent2"/>
          </a:lnRef>
          <a:fillRef idx="0">
            <a:schemeClr val="accent2"/>
          </a:fillRef>
          <a:effectRef idx="1">
            <a:schemeClr val="accent2"/>
          </a:effectRef>
          <a:fontRef idx="minor">
            <a:schemeClr val="tx1"/>
          </a:fontRef>
        </p:style>
      </p:cxnSp>
      <p:cxnSp>
        <p:nvCxnSpPr>
          <p:cNvPr id="13" name="直线箭头连接符 12"/>
          <p:cNvCxnSpPr/>
          <p:nvPr/>
        </p:nvCxnSpPr>
        <p:spPr>
          <a:xfrm flipH="1">
            <a:off x="3923928" y="4869160"/>
            <a:ext cx="864096" cy="432048"/>
          </a:xfrm>
          <a:prstGeom prst="straightConnector1">
            <a:avLst/>
          </a:prstGeom>
          <a:ln w="57150" cmpd="sng">
            <a:tailEnd type="arrow"/>
          </a:ln>
        </p:spPr>
        <p:style>
          <a:lnRef idx="2">
            <a:schemeClr val="accent2"/>
          </a:lnRef>
          <a:fillRef idx="0">
            <a:schemeClr val="accent2"/>
          </a:fillRef>
          <a:effectRef idx="1">
            <a:schemeClr val="accent2"/>
          </a:effectRef>
          <a:fontRef idx="minor">
            <a:schemeClr val="tx1"/>
          </a:fontRef>
        </p:style>
      </p:cxnSp>
      <p:cxnSp>
        <p:nvCxnSpPr>
          <p:cNvPr id="14" name="直线箭头连接符 13"/>
          <p:cNvCxnSpPr/>
          <p:nvPr/>
        </p:nvCxnSpPr>
        <p:spPr>
          <a:xfrm flipH="1">
            <a:off x="4860032" y="4869160"/>
            <a:ext cx="864096" cy="432048"/>
          </a:xfrm>
          <a:prstGeom prst="straightConnector1">
            <a:avLst/>
          </a:prstGeom>
          <a:ln w="57150" cmpd="sng">
            <a:tailEnd type="arrow"/>
          </a:ln>
        </p:spPr>
        <p:style>
          <a:lnRef idx="2">
            <a:schemeClr val="accent2"/>
          </a:lnRef>
          <a:fillRef idx="0">
            <a:schemeClr val="accent2"/>
          </a:fillRef>
          <a:effectRef idx="1">
            <a:schemeClr val="accent2"/>
          </a:effectRef>
          <a:fontRef idx="minor">
            <a:schemeClr val="tx1"/>
          </a:fontRef>
        </p:style>
      </p:cxnSp>
      <p:cxnSp>
        <p:nvCxnSpPr>
          <p:cNvPr id="15" name="直线箭头连接符 14"/>
          <p:cNvCxnSpPr/>
          <p:nvPr/>
        </p:nvCxnSpPr>
        <p:spPr>
          <a:xfrm flipH="1">
            <a:off x="5940152" y="4869160"/>
            <a:ext cx="864096" cy="432048"/>
          </a:xfrm>
          <a:prstGeom prst="straightConnector1">
            <a:avLst/>
          </a:prstGeom>
          <a:ln w="57150" cmpd="sng">
            <a:tailEnd type="arrow"/>
          </a:ln>
        </p:spPr>
        <p:style>
          <a:lnRef idx="2">
            <a:schemeClr val="accent2"/>
          </a:lnRef>
          <a:fillRef idx="0">
            <a:schemeClr val="accent2"/>
          </a:fillRef>
          <a:effectRef idx="1">
            <a:schemeClr val="accent2"/>
          </a:effectRef>
          <a:fontRef idx="minor">
            <a:schemeClr val="tx1"/>
          </a:fontRef>
        </p:style>
      </p:cxnSp>
      <p:cxnSp>
        <p:nvCxnSpPr>
          <p:cNvPr id="16" name="直线箭头连接符 15"/>
          <p:cNvCxnSpPr/>
          <p:nvPr/>
        </p:nvCxnSpPr>
        <p:spPr>
          <a:xfrm flipH="1">
            <a:off x="6876256" y="4869160"/>
            <a:ext cx="864096" cy="432048"/>
          </a:xfrm>
          <a:prstGeom prst="straightConnector1">
            <a:avLst/>
          </a:prstGeom>
          <a:ln w="57150" cmpd="sng">
            <a:tailEnd type="arrow"/>
          </a:ln>
        </p:spPr>
        <p:style>
          <a:lnRef idx="2">
            <a:schemeClr val="accent2"/>
          </a:lnRef>
          <a:fillRef idx="0">
            <a:schemeClr val="accent2"/>
          </a:fillRef>
          <a:effectRef idx="1">
            <a:schemeClr val="accent2"/>
          </a:effectRef>
          <a:fontRef idx="minor">
            <a:schemeClr val="tx1"/>
          </a:fontRef>
        </p:style>
      </p:cxnSp>
      <p:sp>
        <p:nvSpPr>
          <p:cNvPr id="9" name="矩形 8"/>
          <p:cNvSpPr/>
          <p:nvPr/>
        </p:nvSpPr>
        <p:spPr>
          <a:xfrm>
            <a:off x="179512" y="4437112"/>
            <a:ext cx="8352928" cy="576064"/>
          </a:xfrm>
          <a:prstGeom prst="rect">
            <a:avLst/>
          </a:prstGeom>
          <a:solidFill>
            <a:schemeClr val="bg1"/>
          </a:solidFill>
          <a:ln>
            <a:solidFill>
              <a:schemeClr val="bg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endParaRPr kumimoji="1" lang="zh-CN" altLang="en-US" sz="1600" dirty="0" smtClean="0">
              <a:solidFill>
                <a:srgbClr val="FF0000"/>
              </a:solidFill>
            </a:endParaRPr>
          </a:p>
        </p:txBody>
      </p:sp>
      <p:sp>
        <p:nvSpPr>
          <p:cNvPr id="17" name="矩形 16"/>
          <p:cNvSpPr/>
          <p:nvPr/>
        </p:nvSpPr>
        <p:spPr>
          <a:xfrm>
            <a:off x="331912" y="3861048"/>
            <a:ext cx="4888160" cy="576064"/>
          </a:xfrm>
          <a:prstGeom prst="rect">
            <a:avLst/>
          </a:prstGeom>
          <a:solidFill>
            <a:schemeClr val="bg1"/>
          </a:solidFill>
          <a:ln>
            <a:solidFill>
              <a:schemeClr val="bg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endParaRPr kumimoji="1" lang="zh-CN" altLang="en-US" sz="1600" dirty="0" smtClean="0">
              <a:solidFill>
                <a:srgbClr val="FF0000"/>
              </a:solidFill>
            </a:endParaRPr>
          </a:p>
        </p:txBody>
      </p:sp>
    </p:spTree>
    <p:extLst>
      <p:ext uri="{BB962C8B-B14F-4D97-AF65-F5344CB8AC3E}">
        <p14:creationId xmlns:p14="http://schemas.microsoft.com/office/powerpoint/2010/main" val="94377770"/>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blinds(horizontal)">
                                      <p:cBhvr>
                                        <p:cTn id="19" dur="500"/>
                                        <p:tgtEl>
                                          <p:spTgt spid="6"/>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blinds(horizontal)">
                                      <p:cBhvr>
                                        <p:cTn id="31" dur="500"/>
                                        <p:tgtEl>
                                          <p:spTgt spid="10"/>
                                        </p:tgtEl>
                                      </p:cBhvr>
                                    </p:animEffect>
                                  </p:childTnLst>
                                </p:cTn>
                              </p:par>
                              <p:par>
                                <p:cTn id="32" presetID="3" presetClass="entr" presetSubtype="10" fill="hold"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blinds(horizontal)">
                                      <p:cBhvr>
                                        <p:cTn id="34" dur="500"/>
                                        <p:tgtEl>
                                          <p:spTgt spid="11"/>
                                        </p:tgtEl>
                                      </p:cBhvr>
                                    </p:animEffect>
                                  </p:childTnLst>
                                </p:cTn>
                              </p:par>
                              <p:par>
                                <p:cTn id="35" presetID="3" presetClass="entr" presetSubtype="10" fill="hold" nodeType="with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blinds(horizontal)">
                                      <p:cBhvr>
                                        <p:cTn id="37" dur="500"/>
                                        <p:tgtEl>
                                          <p:spTgt spid="12"/>
                                        </p:tgtEl>
                                      </p:cBhvr>
                                    </p:animEffect>
                                  </p:childTnLst>
                                </p:cTn>
                              </p:par>
                              <p:par>
                                <p:cTn id="38" presetID="3" presetClass="entr" presetSubtype="10" fill="hold" nodeType="with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blinds(horizontal)">
                                      <p:cBhvr>
                                        <p:cTn id="40" dur="500"/>
                                        <p:tgtEl>
                                          <p:spTgt spid="13"/>
                                        </p:tgtEl>
                                      </p:cBhvr>
                                    </p:animEffect>
                                  </p:childTnLst>
                                </p:cTn>
                              </p:par>
                              <p:par>
                                <p:cTn id="41" presetID="3" presetClass="entr" presetSubtype="10" fill="hold" nodeType="with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blinds(horizontal)">
                                      <p:cBhvr>
                                        <p:cTn id="43" dur="500"/>
                                        <p:tgtEl>
                                          <p:spTgt spid="14"/>
                                        </p:tgtEl>
                                      </p:cBhvr>
                                    </p:animEffect>
                                  </p:childTnLst>
                                </p:cTn>
                              </p:par>
                              <p:par>
                                <p:cTn id="44" presetID="3" presetClass="entr" presetSubtype="10" fill="hold" nodeType="withEffect">
                                  <p:stCondLst>
                                    <p:cond delay="0"/>
                                  </p:stCondLst>
                                  <p:childTnLst>
                                    <p:set>
                                      <p:cBhvr>
                                        <p:cTn id="45" dur="1" fill="hold">
                                          <p:stCondLst>
                                            <p:cond delay="0"/>
                                          </p:stCondLst>
                                        </p:cTn>
                                        <p:tgtEl>
                                          <p:spTgt spid="15"/>
                                        </p:tgtEl>
                                        <p:attrNameLst>
                                          <p:attrName>style.visibility</p:attrName>
                                        </p:attrNameLst>
                                      </p:cBhvr>
                                      <p:to>
                                        <p:strVal val="visible"/>
                                      </p:to>
                                    </p:set>
                                    <p:animEffect transition="in" filter="blinds(horizontal)">
                                      <p:cBhvr>
                                        <p:cTn id="46" dur="500"/>
                                        <p:tgtEl>
                                          <p:spTgt spid="15"/>
                                        </p:tgtEl>
                                      </p:cBhvr>
                                    </p:animEffect>
                                  </p:childTnLst>
                                </p:cTn>
                              </p:par>
                              <p:par>
                                <p:cTn id="47" presetID="3" presetClass="entr" presetSubtype="10" fill="hold" nodeType="withEffect">
                                  <p:stCondLst>
                                    <p:cond delay="0"/>
                                  </p:stCondLst>
                                  <p:childTnLst>
                                    <p:set>
                                      <p:cBhvr>
                                        <p:cTn id="48" dur="1" fill="hold">
                                          <p:stCondLst>
                                            <p:cond delay="0"/>
                                          </p:stCondLst>
                                        </p:cTn>
                                        <p:tgtEl>
                                          <p:spTgt spid="16"/>
                                        </p:tgtEl>
                                        <p:attrNameLst>
                                          <p:attrName>style.visibility</p:attrName>
                                        </p:attrNameLst>
                                      </p:cBhvr>
                                      <p:to>
                                        <p:strVal val="visible"/>
                                      </p:to>
                                    </p:set>
                                    <p:animEffect transition="in" filter="blinds(horizontal)">
                                      <p:cBhvr>
                                        <p:cTn id="49" dur="500"/>
                                        <p:tgtEl>
                                          <p:spTgt spid="16"/>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xit" presetSubtype="0" fill="hold" grpId="0" nodeType="clickEffect">
                                  <p:stCondLst>
                                    <p:cond delay="0"/>
                                  </p:stCondLst>
                                  <p:childTnLst>
                                    <p:set>
                                      <p:cBhvr>
                                        <p:cTn id="53" dur="1" fill="hold">
                                          <p:stCondLst>
                                            <p:cond delay="0"/>
                                          </p:stCondLst>
                                        </p:cTn>
                                        <p:tgtEl>
                                          <p:spTgt spid="17"/>
                                        </p:tgtEl>
                                        <p:attrNameLst>
                                          <p:attrName>style.visibility</p:attrName>
                                        </p:attrNameLst>
                                      </p:cBhvr>
                                      <p:to>
                                        <p:strVal val="hidden"/>
                                      </p:to>
                                    </p:se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8"/>
                                        </p:tgtEl>
                                        <p:attrNameLst>
                                          <p:attrName>style.visibility</p:attrName>
                                        </p:attrNameLst>
                                      </p:cBhvr>
                                      <p:to>
                                        <p:strVal val="visible"/>
                                      </p:to>
                                    </p:set>
                                    <p:animEffect transition="in" filter="blinds(horizontal)">
                                      <p:cBhvr>
                                        <p:cTn id="58" dur="500"/>
                                        <p:tgtEl>
                                          <p:spTgt spid="8"/>
                                        </p:tgtEl>
                                      </p:cBhvr>
                                    </p:animEffec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4"/>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dirty="0" smtClean="0"/>
              <a:t>Eager Commit</a:t>
            </a:r>
            <a:endParaRPr kumimoji="1" lang="zh-CN" altLang="en-US" dirty="0"/>
          </a:p>
        </p:txBody>
      </p:sp>
      <p:sp>
        <p:nvSpPr>
          <p:cNvPr id="3" name="内容占位符 2"/>
          <p:cNvSpPr>
            <a:spLocks noGrp="1"/>
          </p:cNvSpPr>
          <p:nvPr>
            <p:ph idx="1"/>
          </p:nvPr>
        </p:nvSpPr>
        <p:spPr>
          <a:xfrm>
            <a:off x="0" y="3645024"/>
            <a:ext cx="9144000" cy="2808312"/>
          </a:xfrm>
        </p:spPr>
        <p:txBody>
          <a:bodyPr>
            <a:normAutofit fontScale="85000" lnSpcReduction="20000"/>
          </a:bodyPr>
          <a:lstStyle/>
          <a:p>
            <a:r>
              <a:rPr kumimoji="1" lang="en-US" altLang="zh-CN" dirty="0" smtClean="0"/>
              <a:t>Count-based commit protocol</a:t>
            </a:r>
          </a:p>
          <a:p>
            <a:pPr lvl="1"/>
            <a:r>
              <a:rPr kumimoji="1" lang="en-US" altLang="zh-CN" dirty="0" smtClean="0"/>
              <a:t>During normal run,</a:t>
            </a:r>
          </a:p>
          <a:p>
            <a:pPr lvl="2"/>
            <a:r>
              <a:rPr kumimoji="1" lang="en-US" altLang="zh-CN" dirty="0" smtClean="0"/>
              <a:t>Tag each block with </a:t>
            </a:r>
            <a:r>
              <a:rPr kumimoji="1" lang="en-US" altLang="zh-CN" dirty="0" err="1" smtClean="0"/>
              <a:t>TxID</a:t>
            </a:r>
            <a:endParaRPr kumimoji="1" lang="en-US" altLang="zh-CN" dirty="0" smtClean="0"/>
          </a:p>
          <a:p>
            <a:pPr lvl="2"/>
            <a:r>
              <a:rPr kumimoji="1" lang="en-US" altLang="zh-CN" dirty="0" smtClean="0"/>
              <a:t>Set only one </a:t>
            </a:r>
            <a:r>
              <a:rPr kumimoji="1" lang="en-US" altLang="zh-CN" dirty="0" err="1" smtClean="0"/>
              <a:t>TxCnt</a:t>
            </a:r>
            <a:r>
              <a:rPr kumimoji="1" lang="en-US" altLang="zh-CN" dirty="0" smtClean="0"/>
              <a:t> to the total # of blocks in the </a:t>
            </a:r>
            <a:r>
              <a:rPr kumimoji="1" lang="en-US" altLang="zh-CN" dirty="0" err="1" smtClean="0"/>
              <a:t>tx</a:t>
            </a:r>
            <a:r>
              <a:rPr kumimoji="1" lang="en-US" altLang="zh-CN" dirty="0" smtClean="0"/>
              <a:t>, and others to ‘0’</a:t>
            </a:r>
          </a:p>
          <a:p>
            <a:pPr lvl="1"/>
            <a:r>
              <a:rPr kumimoji="1" lang="en-US" altLang="zh-CN" dirty="0" smtClean="0"/>
              <a:t>During recovery,</a:t>
            </a:r>
          </a:p>
          <a:p>
            <a:pPr lvl="2"/>
            <a:r>
              <a:rPr kumimoji="1" lang="en-US" altLang="zh-CN" dirty="0" smtClean="0">
                <a:solidFill>
                  <a:schemeClr val="accent2"/>
                </a:solidFill>
              </a:rPr>
              <a:t>Recorded </a:t>
            </a:r>
            <a:r>
              <a:rPr kumimoji="1" lang="en-US" altLang="zh-CN" dirty="0" err="1" smtClean="0">
                <a:solidFill>
                  <a:schemeClr val="accent2"/>
                </a:solidFill>
              </a:rPr>
              <a:t>TxCnt</a:t>
            </a:r>
            <a:r>
              <a:rPr kumimoji="1" lang="en-US" altLang="zh-CN" dirty="0" smtClean="0"/>
              <a:t>: Find the non-zero </a:t>
            </a:r>
            <a:r>
              <a:rPr kumimoji="1" lang="en-US" altLang="zh-CN" dirty="0" err="1" smtClean="0"/>
              <a:t>TxCnt</a:t>
            </a:r>
            <a:r>
              <a:rPr kumimoji="1" lang="en-US" altLang="zh-CN" dirty="0" smtClean="0"/>
              <a:t> for each </a:t>
            </a:r>
            <a:r>
              <a:rPr kumimoji="1" lang="en-US" altLang="zh-CN" dirty="0" err="1" smtClean="0"/>
              <a:t>tx</a:t>
            </a:r>
            <a:r>
              <a:rPr kumimoji="1" lang="en-US" altLang="zh-CN" dirty="0" smtClean="0"/>
              <a:t> </a:t>
            </a:r>
            <a:r>
              <a:rPr kumimoji="1" lang="en-US" altLang="zh-CN" dirty="0" err="1" smtClean="0"/>
              <a:t>TxID</a:t>
            </a:r>
            <a:endParaRPr kumimoji="1" lang="en-US" altLang="zh-CN" dirty="0"/>
          </a:p>
          <a:p>
            <a:pPr lvl="2"/>
            <a:r>
              <a:rPr kumimoji="1" lang="en-US" altLang="zh-CN" dirty="0" smtClean="0">
                <a:solidFill>
                  <a:srgbClr val="C0504D"/>
                </a:solidFill>
              </a:rPr>
              <a:t>Counted </a:t>
            </a:r>
            <a:r>
              <a:rPr kumimoji="1" lang="en-US" altLang="zh-CN" dirty="0" err="1" smtClean="0">
                <a:solidFill>
                  <a:srgbClr val="C0504D"/>
                </a:solidFill>
              </a:rPr>
              <a:t>TxCnt</a:t>
            </a:r>
            <a:r>
              <a:rPr kumimoji="1" lang="en-US" altLang="zh-CN" dirty="0" smtClean="0"/>
              <a:t>: Count the tot. # of blocks in the </a:t>
            </a:r>
            <a:r>
              <a:rPr kumimoji="1" lang="en-US" altLang="zh-CN" dirty="0" err="1" smtClean="0"/>
              <a:t>tx</a:t>
            </a:r>
            <a:endParaRPr kumimoji="1" lang="en-US" altLang="zh-CN" dirty="0" smtClean="0"/>
          </a:p>
          <a:p>
            <a:pPr lvl="2"/>
            <a:r>
              <a:rPr kumimoji="1" lang="en-US" altLang="zh-CN" dirty="0" smtClean="0"/>
              <a:t>If the </a:t>
            </a:r>
            <a:r>
              <a:rPr kumimoji="1" lang="en-US" altLang="zh-CN" dirty="0"/>
              <a:t>two </a:t>
            </a:r>
            <a:r>
              <a:rPr kumimoji="1" lang="en-US" altLang="zh-CN" dirty="0" err="1" smtClean="0"/>
              <a:t>TxCnts</a:t>
            </a:r>
            <a:r>
              <a:rPr kumimoji="1" lang="en-US" altLang="zh-CN" dirty="0" smtClean="0"/>
              <a:t> match (</a:t>
            </a:r>
            <a:r>
              <a:rPr kumimoji="1" lang="en-US" altLang="zh-CN" dirty="0">
                <a:solidFill>
                  <a:srgbClr val="C0504D"/>
                </a:solidFill>
              </a:rPr>
              <a:t>Recorded = Counted</a:t>
            </a:r>
            <a:r>
              <a:rPr kumimoji="1" lang="en-US" altLang="zh-CN" dirty="0" smtClean="0"/>
              <a:t>), committed; otherwise, not-committed</a:t>
            </a:r>
          </a:p>
        </p:txBody>
      </p:sp>
      <p:sp>
        <p:nvSpPr>
          <p:cNvPr id="4" name="幻灯片编号占位符 3"/>
          <p:cNvSpPr>
            <a:spLocks noGrp="1"/>
          </p:cNvSpPr>
          <p:nvPr>
            <p:ph type="sldNum" sz="quarter" idx="12"/>
          </p:nvPr>
        </p:nvSpPr>
        <p:spPr/>
        <p:txBody>
          <a:bodyPr/>
          <a:lstStyle/>
          <a:p>
            <a:fld id="{C5FEB7EA-EE1E-4E9A-ABA8-C683F994B8C3}" type="slidenum">
              <a:rPr lang="zh-CN" altLang="en-US" smtClean="0"/>
              <a:t>14</a:t>
            </a:fld>
            <a:endParaRPr lang="zh-CN" altLang="en-US"/>
          </a:p>
        </p:txBody>
      </p:sp>
      <p:pic>
        <p:nvPicPr>
          <p:cNvPr id="5" name="内容占位符 3" descr="logformat-i.eps"/>
          <p:cNvPicPr>
            <a:picLocks noChangeAspect="1"/>
          </p:cNvPicPr>
          <p:nvPr/>
        </p:nvPicPr>
        <p:blipFill rotWithShape="1">
          <a:blip r:embed="rId3">
            <a:extLst>
              <a:ext uri="{28A0092B-C50C-407E-A947-70E740481C1C}">
                <a14:useLocalDpi xmlns:a14="http://schemas.microsoft.com/office/drawing/2010/main" val="0"/>
              </a:ext>
            </a:extLst>
          </a:blip>
          <a:srcRect t="-1062" b="-403"/>
          <a:stretch/>
        </p:blipFill>
        <p:spPr>
          <a:xfrm>
            <a:off x="304800" y="1171396"/>
            <a:ext cx="8382000" cy="2761660"/>
          </a:xfrm>
          <a:prstGeom prst="rect">
            <a:avLst/>
          </a:prstGeom>
        </p:spPr>
      </p:pic>
      <p:sp>
        <p:nvSpPr>
          <p:cNvPr id="6" name="矩形 5"/>
          <p:cNvSpPr/>
          <p:nvPr/>
        </p:nvSpPr>
        <p:spPr>
          <a:xfrm>
            <a:off x="1835696" y="1124744"/>
            <a:ext cx="1584176" cy="432048"/>
          </a:xfrm>
          <a:prstGeom prst="rect">
            <a:avLst/>
          </a:prstGeom>
          <a:noFill/>
          <a:ln w="57150" cmpd="sng">
            <a:solidFill>
              <a:srgbClr val="C0504D"/>
            </a:solidFill>
            <a:prstDash val="solid"/>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endParaRPr kumimoji="1" lang="zh-CN" altLang="en-US" sz="1600" dirty="0" smtClean="0">
              <a:solidFill>
                <a:srgbClr val="FF0000"/>
              </a:solidFill>
            </a:endParaRPr>
          </a:p>
        </p:txBody>
      </p:sp>
      <p:sp>
        <p:nvSpPr>
          <p:cNvPr id="7" name="文本框 6"/>
          <p:cNvSpPr txBox="1"/>
          <p:nvPr/>
        </p:nvSpPr>
        <p:spPr>
          <a:xfrm>
            <a:off x="323528" y="6290156"/>
            <a:ext cx="8136904" cy="523220"/>
          </a:xfrm>
          <a:prstGeom prst="rect">
            <a:avLst/>
          </a:prstGeom>
          <a:noFill/>
        </p:spPr>
        <p:txBody>
          <a:bodyPr wrap="square" rtlCol="0">
            <a:spAutoFit/>
          </a:bodyPr>
          <a:lstStyle/>
          <a:p>
            <a:r>
              <a:rPr kumimoji="1" lang="en-US" altLang="zh-CN" sz="2800" dirty="0" smtClean="0">
                <a:solidFill>
                  <a:srgbClr val="C0504D"/>
                </a:solidFill>
              </a:rPr>
              <a:t>No commit record. Intra-</a:t>
            </a:r>
            <a:r>
              <a:rPr kumimoji="1" lang="en-US" altLang="zh-CN" sz="2800" dirty="0" err="1" smtClean="0">
                <a:solidFill>
                  <a:srgbClr val="C0504D"/>
                </a:solidFill>
              </a:rPr>
              <a:t>tx</a:t>
            </a:r>
            <a:r>
              <a:rPr kumimoji="1" lang="en-US" altLang="zh-CN" sz="2800" dirty="0" smtClean="0">
                <a:solidFill>
                  <a:srgbClr val="C0504D"/>
                </a:solidFill>
              </a:rPr>
              <a:t> ordering eliminated.</a:t>
            </a:r>
            <a:endParaRPr kumimoji="1" lang="zh-CN" altLang="en-US" sz="2800" dirty="0">
              <a:solidFill>
                <a:srgbClr val="C0504D"/>
              </a:solidFill>
            </a:endParaRPr>
          </a:p>
        </p:txBody>
      </p:sp>
      <p:sp>
        <p:nvSpPr>
          <p:cNvPr id="8" name="矩形 7"/>
          <p:cNvSpPr/>
          <p:nvPr/>
        </p:nvSpPr>
        <p:spPr>
          <a:xfrm>
            <a:off x="323528" y="2492896"/>
            <a:ext cx="936104" cy="36004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lIns="0" tIns="0" rIns="0" bIns="0"/>
          <a:lstStyle/>
          <a:p>
            <a:pPr algn="ctr"/>
            <a:r>
              <a:rPr lang="en-US" altLang="zh-CN" dirty="0" smtClean="0"/>
              <a:t>Tx1, 0</a:t>
            </a:r>
            <a:endParaRPr lang="zh-CN" altLang="en-US" dirty="0"/>
          </a:p>
        </p:txBody>
      </p:sp>
      <p:sp>
        <p:nvSpPr>
          <p:cNvPr id="9" name="矩形 8"/>
          <p:cNvSpPr/>
          <p:nvPr/>
        </p:nvSpPr>
        <p:spPr>
          <a:xfrm>
            <a:off x="1331640" y="2492896"/>
            <a:ext cx="936104" cy="36004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lIns="0" tIns="0" rIns="0" bIns="0"/>
          <a:lstStyle/>
          <a:p>
            <a:pPr algn="ctr"/>
            <a:r>
              <a:rPr lang="en-US" altLang="zh-CN" dirty="0" smtClean="0"/>
              <a:t>Tx1, 0</a:t>
            </a:r>
            <a:endParaRPr lang="zh-CN" altLang="en-US" dirty="0"/>
          </a:p>
        </p:txBody>
      </p:sp>
      <p:sp>
        <p:nvSpPr>
          <p:cNvPr id="10" name="矩形 9"/>
          <p:cNvSpPr/>
          <p:nvPr/>
        </p:nvSpPr>
        <p:spPr>
          <a:xfrm>
            <a:off x="3347864" y="2492896"/>
            <a:ext cx="936104" cy="36004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lIns="0" tIns="0" rIns="0" bIns="0"/>
          <a:lstStyle/>
          <a:p>
            <a:pPr algn="ctr"/>
            <a:r>
              <a:rPr lang="en-US" altLang="zh-CN" dirty="0" smtClean="0"/>
              <a:t>Tx1, 0</a:t>
            </a:r>
            <a:endParaRPr lang="zh-CN" altLang="en-US" dirty="0"/>
          </a:p>
        </p:txBody>
      </p:sp>
      <p:sp>
        <p:nvSpPr>
          <p:cNvPr id="11" name="矩形 10"/>
          <p:cNvSpPr/>
          <p:nvPr/>
        </p:nvSpPr>
        <p:spPr>
          <a:xfrm>
            <a:off x="4355976" y="2492896"/>
            <a:ext cx="936104" cy="36004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lIns="0" tIns="0" rIns="0" bIns="0"/>
          <a:lstStyle/>
          <a:p>
            <a:pPr algn="ctr"/>
            <a:r>
              <a:rPr lang="en-US" altLang="zh-CN" dirty="0" smtClean="0"/>
              <a:t>Tx1, 4</a:t>
            </a:r>
            <a:endParaRPr lang="zh-CN" altLang="en-US" dirty="0"/>
          </a:p>
        </p:txBody>
      </p:sp>
      <p:sp>
        <p:nvSpPr>
          <p:cNvPr id="12" name="矩形 11"/>
          <p:cNvSpPr/>
          <p:nvPr/>
        </p:nvSpPr>
        <p:spPr>
          <a:xfrm>
            <a:off x="2339752" y="2492896"/>
            <a:ext cx="936104" cy="360040"/>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lIns="0" tIns="0" rIns="0" bIns="0"/>
          <a:lstStyle/>
          <a:p>
            <a:pPr algn="ctr"/>
            <a:r>
              <a:rPr lang="en-US" altLang="zh-CN" dirty="0" smtClean="0"/>
              <a:t>Tx2, 0</a:t>
            </a:r>
            <a:endParaRPr lang="zh-CN" altLang="en-US" dirty="0"/>
          </a:p>
        </p:txBody>
      </p:sp>
    </p:spTree>
    <p:extLst>
      <p:ext uri="{BB962C8B-B14F-4D97-AF65-F5344CB8AC3E}">
        <p14:creationId xmlns:p14="http://schemas.microsoft.com/office/powerpoint/2010/main" val="2452113602"/>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childTnLst>
                                </p:cTn>
                              </p:par>
                            </p:childTnLst>
                          </p:cTn>
                        </p:par>
                        <p:par>
                          <p:cTn id="37" fill="hold">
                            <p:stCondLst>
                              <p:cond delay="0"/>
                            </p:stCondLst>
                            <p:childTnLst>
                              <p:par>
                                <p:cTn id="38" presetID="1" presetClass="entr" presetSubtype="0" fill="hold" grpId="0" nodeType="afterEffect">
                                  <p:stCondLst>
                                    <p:cond delay="0"/>
                                  </p:stCondLst>
                                  <p:childTnLst>
                                    <p:set>
                                      <p:cBhvr>
                                        <p:cTn id="39" dur="1" fill="hold">
                                          <p:stCondLst>
                                            <p:cond delay="0"/>
                                          </p:stCondLst>
                                        </p:cTn>
                                        <p:tgtEl>
                                          <p:spTgt spid="9"/>
                                        </p:tgtEl>
                                        <p:attrNameLst>
                                          <p:attrName>style.visibility</p:attrName>
                                        </p:attrNameLst>
                                      </p:cBhvr>
                                      <p:to>
                                        <p:strVal val="visible"/>
                                      </p:to>
                                    </p:set>
                                  </p:childTnLst>
                                </p:cTn>
                              </p:par>
                            </p:childTnLst>
                          </p:cTn>
                        </p:par>
                        <p:par>
                          <p:cTn id="40" fill="hold">
                            <p:stCondLst>
                              <p:cond delay="0"/>
                            </p:stCondLst>
                            <p:childTnLst>
                              <p:par>
                                <p:cTn id="41" presetID="1" presetClass="entr" presetSubtype="0" fill="hold" grpId="0" nodeType="afterEffect">
                                  <p:stCondLst>
                                    <p:cond delay="0"/>
                                  </p:stCondLst>
                                  <p:childTnLst>
                                    <p:set>
                                      <p:cBhvr>
                                        <p:cTn id="42" dur="1" fill="hold">
                                          <p:stCondLst>
                                            <p:cond delay="0"/>
                                          </p:stCondLst>
                                        </p:cTn>
                                        <p:tgtEl>
                                          <p:spTgt spid="12"/>
                                        </p:tgtEl>
                                        <p:attrNameLst>
                                          <p:attrName>style.visibility</p:attrName>
                                        </p:attrNameLst>
                                      </p:cBhvr>
                                      <p:to>
                                        <p:strVal val="visible"/>
                                      </p:to>
                                    </p:set>
                                  </p:childTnLst>
                                </p:cTn>
                              </p:par>
                            </p:childTnLst>
                          </p:cTn>
                        </p:par>
                        <p:par>
                          <p:cTn id="43" fill="hold">
                            <p:stCondLst>
                              <p:cond delay="0"/>
                            </p:stCondLst>
                            <p:childTnLst>
                              <p:par>
                                <p:cTn id="44" presetID="1" presetClass="entr" presetSubtype="0" fill="hold" grpId="0" nodeType="afterEffect">
                                  <p:stCondLst>
                                    <p:cond delay="0"/>
                                  </p:stCondLst>
                                  <p:childTnLst>
                                    <p:set>
                                      <p:cBhvr>
                                        <p:cTn id="45" dur="1" fill="hold">
                                          <p:stCondLst>
                                            <p:cond delay="0"/>
                                          </p:stCondLst>
                                        </p:cTn>
                                        <p:tgtEl>
                                          <p:spTgt spid="10"/>
                                        </p:tgtEl>
                                        <p:attrNameLst>
                                          <p:attrName>style.visibility</p:attrName>
                                        </p:attrNameLst>
                                      </p:cBhvr>
                                      <p:to>
                                        <p:strVal val="visible"/>
                                      </p:to>
                                    </p:set>
                                  </p:childTnLst>
                                </p:cTn>
                              </p:par>
                            </p:childTnLst>
                          </p:cTn>
                        </p:par>
                        <p:par>
                          <p:cTn id="46" fill="hold">
                            <p:stCondLst>
                              <p:cond delay="0"/>
                            </p:stCondLst>
                            <p:childTnLst>
                              <p:par>
                                <p:cTn id="47" presetID="1" presetClass="entr" presetSubtype="0" fill="hold" grpId="0" nodeType="afterEffect">
                                  <p:stCondLst>
                                    <p:cond delay="0"/>
                                  </p:stCondLst>
                                  <p:childTnLst>
                                    <p:set>
                                      <p:cBhvr>
                                        <p:cTn id="48" dur="1" fill="hold">
                                          <p:stCondLst>
                                            <p:cond delay="0"/>
                                          </p:stCondLst>
                                        </p:cTn>
                                        <p:tgtEl>
                                          <p:spTgt spid="11"/>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3">
                                            <p:txEl>
                                              <p:pRg st="5" end="5"/>
                                            </p:txEl>
                                          </p:spTgt>
                                        </p:tgtEl>
                                        <p:attrNameLst>
                                          <p:attrName>style.visibility</p:attrName>
                                        </p:attrNameLst>
                                      </p:cBhvr>
                                      <p:to>
                                        <p:strVal val="visible"/>
                                      </p:to>
                                    </p:set>
                                    <p:anim calcmode="lin" valueType="num">
                                      <p:cBhvr additive="base">
                                        <p:cTn id="5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3">
                                            <p:txEl>
                                              <p:pRg st="6" end="6"/>
                                            </p:txEl>
                                          </p:spTgt>
                                        </p:tgtEl>
                                        <p:attrNameLst>
                                          <p:attrName>style.visibility</p:attrName>
                                        </p:attrNameLst>
                                      </p:cBhvr>
                                      <p:to>
                                        <p:strVal val="visible"/>
                                      </p:to>
                                    </p:set>
                                    <p:anim calcmode="lin" valueType="num">
                                      <p:cBhvr additive="base">
                                        <p:cTn id="5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3">
                                            <p:txEl>
                                              <p:pRg st="7" end="7"/>
                                            </p:txEl>
                                          </p:spTgt>
                                        </p:tgtEl>
                                        <p:attrNameLst>
                                          <p:attrName>style.visibility</p:attrName>
                                        </p:attrNameLst>
                                      </p:cBhvr>
                                      <p:to>
                                        <p:strVal val="visible"/>
                                      </p:to>
                                    </p:set>
                                    <p:anim calcmode="lin" valueType="num">
                                      <p:cBhvr additive="base">
                                        <p:cTn id="6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9" grpId="0" animBg="1"/>
      <p:bldP spid="10" grpId="0" animBg="1"/>
      <p:bldP spid="11" grpId="0" animBg="1"/>
      <p:bldP spid="1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2008" y="260648"/>
            <a:ext cx="9036496" cy="673731"/>
          </a:xfrm>
        </p:spPr>
        <p:txBody>
          <a:bodyPr/>
          <a:lstStyle/>
          <a:p>
            <a:r>
              <a:rPr kumimoji="1" lang="en-US" altLang="zh-CN" dirty="0" smtClean="0"/>
              <a:t>LOC Key Idea 2 – Speculative Persistence </a:t>
            </a:r>
            <a:endParaRPr kumimoji="1" lang="zh-CN" altLang="en-US" dirty="0"/>
          </a:p>
        </p:txBody>
      </p:sp>
      <p:sp>
        <p:nvSpPr>
          <p:cNvPr id="3" name="内容占位符 2"/>
          <p:cNvSpPr>
            <a:spLocks noGrp="1"/>
          </p:cNvSpPr>
          <p:nvPr>
            <p:ph idx="1"/>
          </p:nvPr>
        </p:nvSpPr>
        <p:spPr>
          <a:xfrm>
            <a:off x="323528" y="3573016"/>
            <a:ext cx="8382000" cy="3024336"/>
          </a:xfrm>
        </p:spPr>
        <p:txBody>
          <a:bodyPr>
            <a:normAutofit/>
          </a:bodyPr>
          <a:lstStyle/>
          <a:p>
            <a:r>
              <a:rPr kumimoji="1" lang="en-US" altLang="zh-CN" dirty="0" smtClean="0"/>
              <a:t>Goal: relax the inter-</a:t>
            </a:r>
            <a:r>
              <a:rPr kumimoji="1" lang="en-US" altLang="zh-CN" dirty="0" err="1" smtClean="0"/>
              <a:t>tx</a:t>
            </a:r>
            <a:r>
              <a:rPr kumimoji="1" lang="en-US" altLang="zh-CN" dirty="0" smtClean="0"/>
              <a:t> ordering</a:t>
            </a:r>
          </a:p>
          <a:p>
            <a:pPr marL="342900" lvl="1" indent="-342900">
              <a:buFont typeface="Arial" pitchFamily="34" charset="0"/>
              <a:buChar char="•"/>
            </a:pPr>
            <a:r>
              <a:rPr kumimoji="1" lang="en-US" altLang="zh-CN" sz="2800" dirty="0"/>
              <a:t>Speculative </a:t>
            </a:r>
            <a:r>
              <a:rPr kumimoji="1" lang="en-US" altLang="zh-CN" sz="2800" dirty="0" smtClean="0"/>
              <a:t>Persistence</a:t>
            </a:r>
            <a:endParaRPr kumimoji="1" lang="en-US" altLang="zh-CN" sz="2800" dirty="0"/>
          </a:p>
          <a:p>
            <a:pPr lvl="1"/>
            <a:r>
              <a:rPr kumimoji="1" lang="en-US" altLang="zh-CN" dirty="0" smtClean="0">
                <a:solidFill>
                  <a:schemeClr val="accent2"/>
                </a:solidFill>
              </a:rPr>
              <a:t>Out-of-order persistence</a:t>
            </a:r>
            <a:r>
              <a:rPr kumimoji="1" lang="en-US" altLang="zh-CN" dirty="0" smtClean="0"/>
              <a:t>: To relax the </a:t>
            </a:r>
            <a:r>
              <a:rPr kumimoji="1" lang="en-US" altLang="zh-CN" dirty="0" smtClean="0">
                <a:solidFill>
                  <a:srgbClr val="0000FF"/>
                </a:solidFill>
              </a:rPr>
              <a:t>inter-</a:t>
            </a:r>
            <a:r>
              <a:rPr kumimoji="1" lang="en-US" altLang="zh-CN" dirty="0" err="1" smtClean="0">
                <a:solidFill>
                  <a:srgbClr val="0000FF"/>
                </a:solidFill>
              </a:rPr>
              <a:t>tx</a:t>
            </a:r>
            <a:r>
              <a:rPr kumimoji="1" lang="en-US" altLang="zh-CN" dirty="0" smtClean="0">
                <a:solidFill>
                  <a:srgbClr val="0000FF"/>
                </a:solidFill>
              </a:rPr>
              <a:t> ordering </a:t>
            </a:r>
            <a:r>
              <a:rPr kumimoji="1" lang="en-US" altLang="zh-CN" dirty="0" smtClean="0"/>
              <a:t>to allow persistence reordering</a:t>
            </a:r>
          </a:p>
          <a:p>
            <a:pPr lvl="1"/>
            <a:r>
              <a:rPr kumimoji="1" lang="en-US" altLang="zh-CN" dirty="0">
                <a:solidFill>
                  <a:srgbClr val="C0504D"/>
                </a:solidFill>
              </a:rPr>
              <a:t>I</a:t>
            </a:r>
            <a:r>
              <a:rPr kumimoji="1" lang="en-US" altLang="zh-CN" dirty="0" smtClean="0">
                <a:solidFill>
                  <a:srgbClr val="C0504D"/>
                </a:solidFill>
              </a:rPr>
              <a:t>n-order commit</a:t>
            </a:r>
            <a:r>
              <a:rPr kumimoji="1" lang="en-US" altLang="zh-CN" dirty="0" smtClean="0"/>
              <a:t>: To make the </a:t>
            </a:r>
            <a:r>
              <a:rPr kumimoji="1" lang="en-US" altLang="zh-CN" dirty="0" err="1" smtClean="0"/>
              <a:t>tx</a:t>
            </a:r>
            <a:r>
              <a:rPr kumimoji="1" lang="en-US" altLang="zh-CN" dirty="0" smtClean="0"/>
              <a:t> commits visible to programs (</a:t>
            </a:r>
            <a:r>
              <a:rPr kumimoji="1" lang="en-US" altLang="zh-CN" dirty="0">
                <a:solidFill>
                  <a:srgbClr val="0000FF"/>
                </a:solidFill>
              </a:rPr>
              <a:t>program </a:t>
            </a:r>
            <a:r>
              <a:rPr kumimoji="1" lang="en-US" altLang="zh-CN" dirty="0" err="1" smtClean="0">
                <a:solidFill>
                  <a:srgbClr val="0000FF"/>
                </a:solidFill>
              </a:rPr>
              <a:t>ack</a:t>
            </a:r>
            <a:r>
              <a:rPr kumimoji="1" lang="en-US" altLang="zh-CN" dirty="0" smtClean="0"/>
              <a:t>) in the program order</a:t>
            </a:r>
            <a:endParaRPr kumimoji="1" lang="en-US" altLang="zh-CN" dirty="0"/>
          </a:p>
        </p:txBody>
      </p:sp>
      <p:sp>
        <p:nvSpPr>
          <p:cNvPr id="4" name="内容占位符 2"/>
          <p:cNvSpPr txBox="1">
            <a:spLocks/>
          </p:cNvSpPr>
          <p:nvPr/>
        </p:nvSpPr>
        <p:spPr>
          <a:xfrm>
            <a:off x="395536" y="1268760"/>
            <a:ext cx="5256584" cy="2232248"/>
          </a:xfrm>
          <a:prstGeom prst="rect">
            <a:avLst/>
          </a:prstGeom>
          <a:ln>
            <a:solidFill>
              <a:schemeClr val="bg1">
                <a:lumMod val="95000"/>
              </a:schemeClr>
            </a:solidFill>
          </a:ln>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kumimoji="1" lang="en-US" altLang="zh-CN" dirty="0" smtClean="0"/>
              <a:t>Step 1. Log Write</a:t>
            </a:r>
          </a:p>
          <a:p>
            <a:endParaRPr kumimoji="1" lang="en-US" altLang="zh-CN" sz="1400" dirty="0" smtClean="0"/>
          </a:p>
          <a:p>
            <a:r>
              <a:rPr kumimoji="1" lang="en-US" altLang="zh-CN" dirty="0" smtClean="0"/>
              <a:t>Step 2. Commit Record Write</a:t>
            </a:r>
          </a:p>
          <a:p>
            <a:endParaRPr kumimoji="1" lang="en-US" altLang="zh-CN" sz="1300" dirty="0" smtClean="0"/>
          </a:p>
          <a:p>
            <a:r>
              <a:rPr kumimoji="1" lang="en-US" altLang="zh-CN" dirty="0" smtClean="0">
                <a:solidFill>
                  <a:schemeClr val="bg1">
                    <a:lumMod val="65000"/>
                  </a:schemeClr>
                </a:solidFill>
              </a:rPr>
              <a:t>Step 3. In-place Write</a:t>
            </a:r>
          </a:p>
          <a:p>
            <a:endParaRPr kumimoji="1" lang="en-US" altLang="zh-CN" sz="1500" dirty="0" smtClean="0">
              <a:solidFill>
                <a:schemeClr val="bg1">
                  <a:lumMod val="65000"/>
                </a:schemeClr>
              </a:solidFill>
            </a:endParaRPr>
          </a:p>
          <a:p>
            <a:r>
              <a:rPr kumimoji="1" lang="en-US" altLang="zh-CN" dirty="0" smtClean="0">
                <a:solidFill>
                  <a:schemeClr val="bg1">
                    <a:lumMod val="65000"/>
                  </a:schemeClr>
                </a:solidFill>
              </a:rPr>
              <a:t>Step 4. Log Truncation</a:t>
            </a:r>
            <a:endParaRPr kumimoji="1" lang="zh-CN" altLang="en-US" dirty="0">
              <a:solidFill>
                <a:schemeClr val="bg1">
                  <a:lumMod val="65000"/>
                </a:schemeClr>
              </a:solidFill>
            </a:endParaRPr>
          </a:p>
        </p:txBody>
      </p:sp>
      <p:sp>
        <p:nvSpPr>
          <p:cNvPr id="5" name="文本框 4"/>
          <p:cNvSpPr txBox="1"/>
          <p:nvPr/>
        </p:nvSpPr>
        <p:spPr>
          <a:xfrm>
            <a:off x="5724128" y="1340768"/>
            <a:ext cx="2808312" cy="461665"/>
          </a:xfrm>
          <a:prstGeom prst="rect">
            <a:avLst/>
          </a:prstGeom>
          <a:noFill/>
        </p:spPr>
        <p:txBody>
          <a:bodyPr wrap="square" rtlCol="0">
            <a:spAutoFit/>
          </a:bodyPr>
          <a:lstStyle/>
          <a:p>
            <a:r>
              <a:rPr kumimoji="1" lang="en-US" altLang="zh-CN" sz="2400" dirty="0" smtClean="0">
                <a:solidFill>
                  <a:schemeClr val="accent2"/>
                </a:solidFill>
              </a:rPr>
              <a:t>Intra-</a:t>
            </a:r>
            <a:r>
              <a:rPr kumimoji="1" lang="en-US" altLang="zh-CN" sz="2400" dirty="0" err="1" smtClean="0">
                <a:solidFill>
                  <a:schemeClr val="accent2"/>
                </a:solidFill>
              </a:rPr>
              <a:t>tx</a:t>
            </a:r>
            <a:r>
              <a:rPr kumimoji="1" lang="en-US" altLang="zh-CN" sz="2400" dirty="0" smtClean="0">
                <a:solidFill>
                  <a:schemeClr val="accent2"/>
                </a:solidFill>
              </a:rPr>
              <a:t> Ordering</a:t>
            </a:r>
            <a:endParaRPr kumimoji="1" lang="zh-CN" altLang="en-US" sz="2400" dirty="0">
              <a:solidFill>
                <a:schemeClr val="accent2"/>
              </a:solidFill>
            </a:endParaRPr>
          </a:p>
        </p:txBody>
      </p:sp>
      <p:sp>
        <p:nvSpPr>
          <p:cNvPr id="6" name="文本框 5"/>
          <p:cNvSpPr txBox="1"/>
          <p:nvPr/>
        </p:nvSpPr>
        <p:spPr>
          <a:xfrm>
            <a:off x="5652120" y="2708920"/>
            <a:ext cx="2808312" cy="461665"/>
          </a:xfrm>
          <a:prstGeom prst="rect">
            <a:avLst/>
          </a:prstGeom>
          <a:noFill/>
        </p:spPr>
        <p:txBody>
          <a:bodyPr wrap="square" rtlCol="0">
            <a:spAutoFit/>
          </a:bodyPr>
          <a:lstStyle/>
          <a:p>
            <a:r>
              <a:rPr kumimoji="1" lang="en-US" altLang="zh-CN" sz="2400" dirty="0" smtClean="0">
                <a:solidFill>
                  <a:schemeClr val="accent2"/>
                </a:solidFill>
              </a:rPr>
              <a:t>Inter-</a:t>
            </a:r>
            <a:r>
              <a:rPr kumimoji="1" lang="en-US" altLang="zh-CN" sz="2400" dirty="0" err="1" smtClean="0">
                <a:solidFill>
                  <a:schemeClr val="accent2"/>
                </a:solidFill>
              </a:rPr>
              <a:t>tx</a:t>
            </a:r>
            <a:r>
              <a:rPr kumimoji="1" lang="en-US" altLang="zh-CN" sz="2400" dirty="0" smtClean="0">
                <a:solidFill>
                  <a:schemeClr val="accent2"/>
                </a:solidFill>
              </a:rPr>
              <a:t> Ordering</a:t>
            </a:r>
            <a:endParaRPr kumimoji="1" lang="zh-CN" altLang="en-US" sz="2400" dirty="0">
              <a:solidFill>
                <a:schemeClr val="accent2"/>
              </a:solidFill>
            </a:endParaRPr>
          </a:p>
        </p:txBody>
      </p:sp>
      <p:sp>
        <p:nvSpPr>
          <p:cNvPr id="7" name="文本框 6"/>
          <p:cNvSpPr txBox="1"/>
          <p:nvPr/>
        </p:nvSpPr>
        <p:spPr>
          <a:xfrm>
            <a:off x="5796136" y="2041684"/>
            <a:ext cx="2376264" cy="461665"/>
          </a:xfrm>
          <a:prstGeom prst="rect">
            <a:avLst/>
          </a:prstGeom>
          <a:noFill/>
        </p:spPr>
        <p:txBody>
          <a:bodyPr wrap="square" rtlCol="0">
            <a:spAutoFit/>
          </a:bodyPr>
          <a:lstStyle/>
          <a:p>
            <a:r>
              <a:rPr kumimoji="1" lang="en-US" altLang="zh-CN" sz="2400" dirty="0" smtClean="0">
                <a:solidFill>
                  <a:srgbClr val="C0504D"/>
                </a:solidFill>
              </a:rPr>
              <a:t>Program </a:t>
            </a:r>
            <a:r>
              <a:rPr kumimoji="1" lang="en-US" altLang="zh-CN" sz="2400" dirty="0" err="1" smtClean="0">
                <a:solidFill>
                  <a:srgbClr val="C0504D"/>
                </a:solidFill>
              </a:rPr>
              <a:t>Ack</a:t>
            </a:r>
            <a:endParaRPr kumimoji="1" lang="zh-CN" altLang="en-US" sz="2400" dirty="0">
              <a:solidFill>
                <a:srgbClr val="C0504D"/>
              </a:solidFill>
            </a:endParaRPr>
          </a:p>
        </p:txBody>
      </p:sp>
      <p:cxnSp>
        <p:nvCxnSpPr>
          <p:cNvPr id="8" name="直线连接符 7"/>
          <p:cNvCxnSpPr>
            <a:stCxn id="4" idx="1"/>
            <a:endCxn id="4" idx="3"/>
          </p:cNvCxnSpPr>
          <p:nvPr/>
        </p:nvCxnSpPr>
        <p:spPr>
          <a:xfrm>
            <a:off x="395536" y="2384884"/>
            <a:ext cx="5256584"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9" name="直线箭头连接符 8"/>
          <p:cNvCxnSpPr/>
          <p:nvPr/>
        </p:nvCxnSpPr>
        <p:spPr>
          <a:xfrm flipH="1">
            <a:off x="3635896" y="1628800"/>
            <a:ext cx="2088232" cy="144016"/>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0" name="直线箭头连接符 9"/>
          <p:cNvCxnSpPr>
            <a:stCxn id="6" idx="1"/>
          </p:cNvCxnSpPr>
          <p:nvPr/>
        </p:nvCxnSpPr>
        <p:spPr>
          <a:xfrm flipH="1" flipV="1">
            <a:off x="3635896" y="2420889"/>
            <a:ext cx="2016224" cy="518864"/>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11" name="幻灯片编号占位符 10"/>
          <p:cNvSpPr>
            <a:spLocks noGrp="1"/>
          </p:cNvSpPr>
          <p:nvPr>
            <p:ph type="sldNum" sz="quarter" idx="12"/>
          </p:nvPr>
        </p:nvSpPr>
        <p:spPr/>
        <p:txBody>
          <a:bodyPr/>
          <a:lstStyle/>
          <a:p>
            <a:fld id="{C5FEB7EA-EE1E-4E9A-ABA8-C683F994B8C3}" type="slidenum">
              <a:rPr lang="zh-CN" altLang="en-US" smtClean="0"/>
              <a:t>15</a:t>
            </a:fld>
            <a:endParaRPr lang="zh-CN" altLang="en-US"/>
          </a:p>
        </p:txBody>
      </p:sp>
      <p:sp>
        <p:nvSpPr>
          <p:cNvPr id="14" name="矩形 13"/>
          <p:cNvSpPr/>
          <p:nvPr/>
        </p:nvSpPr>
        <p:spPr>
          <a:xfrm>
            <a:off x="5508104" y="1916832"/>
            <a:ext cx="2736304" cy="1368152"/>
          </a:xfrm>
          <a:prstGeom prst="rect">
            <a:avLst/>
          </a:prstGeom>
          <a:noFill/>
          <a:ln w="57150" cmpd="sng">
            <a:solidFill>
              <a:srgbClr val="000090"/>
            </a:solidFill>
            <a:prstDash val="solid"/>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endParaRPr kumimoji="1" lang="zh-CN" altLang="en-US" sz="1600" dirty="0" smtClean="0">
              <a:solidFill>
                <a:srgbClr val="FF0000"/>
              </a:solidFill>
            </a:endParaRPr>
          </a:p>
        </p:txBody>
      </p:sp>
    </p:spTree>
    <p:extLst>
      <p:ext uri="{BB962C8B-B14F-4D97-AF65-F5344CB8AC3E}">
        <p14:creationId xmlns:p14="http://schemas.microsoft.com/office/powerpoint/2010/main" val="593423957"/>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nodeType="clickEffect">
                                  <p:stCondLst>
                                    <p:cond delay="0"/>
                                  </p:stCondLst>
                                  <p:childTnLst>
                                    <p:anim calcmode="lin" valueType="num">
                                      <p:cBhvr additive="base">
                                        <p:cTn id="6" dur="500"/>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7" dur="500"/>
                                        <p:tgtEl>
                                          <p:spTgt spid="4">
                                            <p:txEl>
                                              <p:pRg st="2" end="2"/>
                                            </p:txEl>
                                          </p:spTgt>
                                        </p:tgtEl>
                                        <p:attrNameLst>
                                          <p:attrName>ppt_y</p:attrName>
                                        </p:attrNameLst>
                                      </p:cBhvr>
                                      <p:tavLst>
                                        <p:tav tm="0">
                                          <p:val>
                                            <p:strVal val="ppt_y"/>
                                          </p:val>
                                        </p:tav>
                                        <p:tav tm="100000">
                                          <p:val>
                                            <p:strVal val="1+ppt_h/2"/>
                                          </p:val>
                                        </p:tav>
                                      </p:tavLst>
                                    </p:anim>
                                    <p:set>
                                      <p:cBhvr>
                                        <p:cTn id="8" dur="1" fill="hold">
                                          <p:stCondLst>
                                            <p:cond delay="499"/>
                                          </p:stCondLst>
                                        </p:cTn>
                                        <p:tgtEl>
                                          <p:spTgt spid="4">
                                            <p:txEl>
                                              <p:pRg st="2" end="2"/>
                                            </p:txEl>
                                          </p:spTgt>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5" presetClass="exit" presetSubtype="10" fill="hold" nodeType="clickEffect">
                                  <p:stCondLst>
                                    <p:cond delay="0"/>
                                  </p:stCondLst>
                                  <p:childTnLst>
                                    <p:animEffect transition="out" filter="checkerboard(across)">
                                      <p:cBhvr>
                                        <p:cTn id="12" dur="500"/>
                                        <p:tgtEl>
                                          <p:spTgt spid="9"/>
                                        </p:tgtEl>
                                      </p:cBhvr>
                                    </p:animEffect>
                                    <p:set>
                                      <p:cBhvr>
                                        <p:cTn id="13" dur="1" fill="hold">
                                          <p:stCondLst>
                                            <p:cond delay="499"/>
                                          </p:stCondLst>
                                        </p:cTn>
                                        <p:tgtEl>
                                          <p:spTgt spid="9"/>
                                        </p:tgtEl>
                                        <p:attrNameLst>
                                          <p:attrName>style.visibility</p:attrName>
                                        </p:attrNameLst>
                                      </p:cBhvr>
                                      <p:to>
                                        <p:strVal val="hidden"/>
                                      </p:to>
                                    </p:set>
                                  </p:childTnLst>
                                </p:cTn>
                              </p:par>
                              <p:par>
                                <p:cTn id="14" presetID="5" presetClass="exit" presetSubtype="10" fill="hold" grpId="0" nodeType="withEffect">
                                  <p:stCondLst>
                                    <p:cond delay="0"/>
                                  </p:stCondLst>
                                  <p:childTnLst>
                                    <p:animEffect transition="out" filter="checkerboard(across)">
                                      <p:cBhvr>
                                        <p:cTn id="15" dur="500"/>
                                        <p:tgtEl>
                                          <p:spTgt spid="5"/>
                                        </p:tgtEl>
                                      </p:cBhvr>
                                    </p:animEffect>
                                    <p:set>
                                      <p:cBhvr>
                                        <p:cTn id="16" dur="1" fill="hold">
                                          <p:stCondLst>
                                            <p:cond delay="4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blinds(horizontal)">
                                      <p:cBhvr>
                                        <p:cTn id="21" dur="500"/>
                                        <p:tgtEl>
                                          <p:spTgt spid="14"/>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矩形 136"/>
          <p:cNvSpPr/>
          <p:nvPr/>
        </p:nvSpPr>
        <p:spPr>
          <a:xfrm>
            <a:off x="251520" y="3015205"/>
            <a:ext cx="643125" cy="504057"/>
          </a:xfrm>
          <a:prstGeom prst="rect">
            <a:avLst/>
          </a:prstGeom>
          <a:solidFill>
            <a:schemeClr val="bg1"/>
          </a:solidFill>
          <a:ln>
            <a:solidFill>
              <a:srgbClr val="366092"/>
            </a:solidFill>
            <a:prstDash val="dash"/>
          </a:ln>
        </p:spPr>
        <p:style>
          <a:lnRef idx="1">
            <a:schemeClr val="accent1"/>
          </a:lnRef>
          <a:fillRef idx="3">
            <a:schemeClr val="accent1"/>
          </a:fillRef>
          <a:effectRef idx="2">
            <a:schemeClr val="accent1"/>
          </a:effectRef>
          <a:fontRef idx="minor">
            <a:schemeClr val="lt1"/>
          </a:fontRef>
        </p:style>
        <p:txBody>
          <a:bodyPr/>
          <a:lstStyle/>
          <a:p>
            <a:pPr algn="ctr">
              <a:lnSpc>
                <a:spcPct val="130000"/>
              </a:lnSpc>
            </a:pPr>
            <a:r>
              <a:rPr lang="en-US" altLang="zh-CN" dirty="0" smtClean="0">
                <a:solidFill>
                  <a:schemeClr val="bg1"/>
                </a:solidFill>
              </a:rPr>
              <a:t>A</a:t>
            </a:r>
            <a:endParaRPr lang="zh-CN" altLang="en-US" dirty="0">
              <a:solidFill>
                <a:schemeClr val="bg1"/>
              </a:solidFill>
            </a:endParaRPr>
          </a:p>
        </p:txBody>
      </p:sp>
      <p:sp>
        <p:nvSpPr>
          <p:cNvPr id="138" name="矩形 137"/>
          <p:cNvSpPr/>
          <p:nvPr/>
        </p:nvSpPr>
        <p:spPr>
          <a:xfrm>
            <a:off x="894645" y="3015206"/>
            <a:ext cx="643125" cy="504057"/>
          </a:xfrm>
          <a:prstGeom prst="rect">
            <a:avLst/>
          </a:prstGeom>
          <a:solidFill>
            <a:schemeClr val="bg1"/>
          </a:solidFill>
          <a:ln>
            <a:solidFill>
              <a:srgbClr val="366092"/>
            </a:solidFill>
            <a:prstDash val="dash"/>
          </a:ln>
        </p:spPr>
        <p:style>
          <a:lnRef idx="1">
            <a:schemeClr val="accent1"/>
          </a:lnRef>
          <a:fillRef idx="3">
            <a:schemeClr val="accent1"/>
          </a:fillRef>
          <a:effectRef idx="2">
            <a:schemeClr val="accent1"/>
          </a:effectRef>
          <a:fontRef idx="minor">
            <a:schemeClr val="lt1"/>
          </a:fontRef>
        </p:style>
        <p:txBody>
          <a:bodyPr/>
          <a:lstStyle/>
          <a:p>
            <a:pPr algn="ctr">
              <a:lnSpc>
                <a:spcPct val="130000"/>
              </a:lnSpc>
            </a:pPr>
            <a:r>
              <a:rPr lang="en-US" altLang="zh-CN" dirty="0" smtClean="0">
                <a:solidFill>
                  <a:schemeClr val="bg1"/>
                </a:solidFill>
              </a:rPr>
              <a:t>B</a:t>
            </a:r>
            <a:endParaRPr lang="zh-CN" altLang="en-US" dirty="0">
              <a:solidFill>
                <a:schemeClr val="bg1"/>
              </a:solidFill>
            </a:endParaRPr>
          </a:p>
        </p:txBody>
      </p:sp>
      <p:sp>
        <p:nvSpPr>
          <p:cNvPr id="139" name="矩形 138"/>
          <p:cNvSpPr/>
          <p:nvPr/>
        </p:nvSpPr>
        <p:spPr>
          <a:xfrm>
            <a:off x="1547664" y="3015205"/>
            <a:ext cx="643125" cy="504057"/>
          </a:xfrm>
          <a:prstGeom prst="rect">
            <a:avLst/>
          </a:prstGeom>
          <a:solidFill>
            <a:schemeClr val="bg1"/>
          </a:solidFill>
          <a:ln>
            <a:solidFill>
              <a:srgbClr val="366092"/>
            </a:solidFill>
            <a:prstDash val="dash"/>
          </a:ln>
        </p:spPr>
        <p:style>
          <a:lnRef idx="1">
            <a:schemeClr val="accent1"/>
          </a:lnRef>
          <a:fillRef idx="3">
            <a:schemeClr val="accent1"/>
          </a:fillRef>
          <a:effectRef idx="2">
            <a:schemeClr val="accent1"/>
          </a:effectRef>
          <a:fontRef idx="minor">
            <a:schemeClr val="lt1"/>
          </a:fontRef>
        </p:style>
        <p:txBody>
          <a:bodyPr/>
          <a:lstStyle/>
          <a:p>
            <a:pPr algn="ctr">
              <a:lnSpc>
                <a:spcPct val="130000"/>
              </a:lnSpc>
            </a:pPr>
            <a:r>
              <a:rPr lang="en-US" altLang="zh-CN" dirty="0" smtClean="0">
                <a:solidFill>
                  <a:schemeClr val="bg1"/>
                </a:solidFill>
              </a:rPr>
              <a:t>C</a:t>
            </a:r>
            <a:endParaRPr lang="zh-CN" altLang="en-US" dirty="0">
              <a:solidFill>
                <a:schemeClr val="bg1"/>
              </a:solidFill>
            </a:endParaRPr>
          </a:p>
        </p:txBody>
      </p:sp>
      <p:sp>
        <p:nvSpPr>
          <p:cNvPr id="140" name="矩形 139"/>
          <p:cNvSpPr/>
          <p:nvPr/>
        </p:nvSpPr>
        <p:spPr>
          <a:xfrm>
            <a:off x="2190789" y="3015206"/>
            <a:ext cx="643125" cy="504057"/>
          </a:xfrm>
          <a:prstGeom prst="rect">
            <a:avLst/>
          </a:prstGeom>
          <a:solidFill>
            <a:schemeClr val="bg1"/>
          </a:solidFill>
          <a:ln>
            <a:solidFill>
              <a:srgbClr val="366092"/>
            </a:solidFill>
            <a:prstDash val="dash"/>
          </a:ln>
        </p:spPr>
        <p:style>
          <a:lnRef idx="1">
            <a:schemeClr val="accent1"/>
          </a:lnRef>
          <a:fillRef idx="3">
            <a:schemeClr val="accent1"/>
          </a:fillRef>
          <a:effectRef idx="2">
            <a:schemeClr val="accent1"/>
          </a:effectRef>
          <a:fontRef idx="minor">
            <a:schemeClr val="lt1"/>
          </a:fontRef>
        </p:style>
        <p:txBody>
          <a:bodyPr/>
          <a:lstStyle/>
          <a:p>
            <a:pPr algn="ctr">
              <a:lnSpc>
                <a:spcPct val="130000"/>
              </a:lnSpc>
            </a:pPr>
            <a:r>
              <a:rPr lang="en-US" altLang="zh-CN" dirty="0" smtClean="0">
                <a:solidFill>
                  <a:schemeClr val="bg1"/>
                </a:solidFill>
              </a:rPr>
              <a:t>D</a:t>
            </a:r>
            <a:endParaRPr lang="zh-CN" altLang="en-US" dirty="0">
              <a:solidFill>
                <a:schemeClr val="bg1"/>
              </a:solidFill>
            </a:endParaRPr>
          </a:p>
        </p:txBody>
      </p:sp>
      <p:sp>
        <p:nvSpPr>
          <p:cNvPr id="141" name="矩形 140"/>
          <p:cNvSpPr/>
          <p:nvPr/>
        </p:nvSpPr>
        <p:spPr>
          <a:xfrm>
            <a:off x="2838861" y="3015206"/>
            <a:ext cx="643125" cy="504057"/>
          </a:xfrm>
          <a:prstGeom prst="rect">
            <a:avLst/>
          </a:prstGeom>
          <a:solidFill>
            <a:schemeClr val="bg1"/>
          </a:solidFill>
          <a:ln>
            <a:solidFill>
              <a:srgbClr val="366092"/>
            </a:solidFill>
            <a:prstDash val="dash"/>
          </a:ln>
        </p:spPr>
        <p:style>
          <a:lnRef idx="1">
            <a:schemeClr val="accent1"/>
          </a:lnRef>
          <a:fillRef idx="3">
            <a:schemeClr val="accent1"/>
          </a:fillRef>
          <a:effectRef idx="2">
            <a:schemeClr val="accent1"/>
          </a:effectRef>
          <a:fontRef idx="minor">
            <a:schemeClr val="lt1"/>
          </a:fontRef>
        </p:style>
        <p:txBody>
          <a:bodyPr/>
          <a:lstStyle/>
          <a:p>
            <a:pPr algn="ctr">
              <a:lnSpc>
                <a:spcPct val="130000"/>
              </a:lnSpc>
            </a:pPr>
            <a:r>
              <a:rPr lang="en-US" altLang="zh-CN" dirty="0" smtClean="0">
                <a:solidFill>
                  <a:schemeClr val="bg1"/>
                </a:solidFill>
              </a:rPr>
              <a:t>A</a:t>
            </a:r>
            <a:endParaRPr lang="zh-CN" altLang="en-US" dirty="0">
              <a:solidFill>
                <a:schemeClr val="bg1"/>
              </a:solidFill>
            </a:endParaRPr>
          </a:p>
        </p:txBody>
      </p:sp>
      <p:sp>
        <p:nvSpPr>
          <p:cNvPr id="142" name="矩形 141"/>
          <p:cNvSpPr/>
          <p:nvPr/>
        </p:nvSpPr>
        <p:spPr>
          <a:xfrm>
            <a:off x="3481986" y="3015207"/>
            <a:ext cx="643125" cy="504057"/>
          </a:xfrm>
          <a:prstGeom prst="rect">
            <a:avLst/>
          </a:prstGeom>
          <a:solidFill>
            <a:schemeClr val="bg1"/>
          </a:solidFill>
          <a:ln>
            <a:solidFill>
              <a:srgbClr val="366092"/>
            </a:solidFill>
            <a:prstDash val="dash"/>
          </a:ln>
        </p:spPr>
        <p:style>
          <a:lnRef idx="1">
            <a:schemeClr val="accent1"/>
          </a:lnRef>
          <a:fillRef idx="3">
            <a:schemeClr val="accent1"/>
          </a:fillRef>
          <a:effectRef idx="2">
            <a:schemeClr val="accent1"/>
          </a:effectRef>
          <a:fontRef idx="minor">
            <a:schemeClr val="lt1"/>
          </a:fontRef>
        </p:style>
        <p:txBody>
          <a:bodyPr/>
          <a:lstStyle/>
          <a:p>
            <a:pPr algn="ctr">
              <a:lnSpc>
                <a:spcPct val="130000"/>
              </a:lnSpc>
            </a:pPr>
            <a:r>
              <a:rPr lang="en-US" altLang="zh-CN" dirty="0" smtClean="0">
                <a:solidFill>
                  <a:schemeClr val="bg1"/>
                </a:solidFill>
              </a:rPr>
              <a:t>F</a:t>
            </a:r>
            <a:endParaRPr lang="zh-CN" altLang="en-US" dirty="0">
              <a:solidFill>
                <a:schemeClr val="bg1"/>
              </a:solidFill>
            </a:endParaRPr>
          </a:p>
        </p:txBody>
      </p:sp>
      <p:sp>
        <p:nvSpPr>
          <p:cNvPr id="143" name="矩形 142"/>
          <p:cNvSpPr/>
          <p:nvPr/>
        </p:nvSpPr>
        <p:spPr>
          <a:xfrm>
            <a:off x="4135005" y="3015206"/>
            <a:ext cx="643125" cy="504057"/>
          </a:xfrm>
          <a:prstGeom prst="rect">
            <a:avLst/>
          </a:prstGeom>
          <a:solidFill>
            <a:schemeClr val="bg1"/>
          </a:solidFill>
          <a:ln>
            <a:solidFill>
              <a:srgbClr val="366092"/>
            </a:solidFill>
            <a:prstDash val="dash"/>
          </a:ln>
        </p:spPr>
        <p:style>
          <a:lnRef idx="1">
            <a:schemeClr val="accent1"/>
          </a:lnRef>
          <a:fillRef idx="3">
            <a:schemeClr val="accent1"/>
          </a:fillRef>
          <a:effectRef idx="2">
            <a:schemeClr val="accent1"/>
          </a:effectRef>
          <a:fontRef idx="minor">
            <a:schemeClr val="lt1"/>
          </a:fontRef>
        </p:style>
        <p:txBody>
          <a:bodyPr/>
          <a:lstStyle/>
          <a:p>
            <a:pPr algn="ctr">
              <a:lnSpc>
                <a:spcPct val="130000"/>
              </a:lnSpc>
            </a:pPr>
            <a:r>
              <a:rPr lang="en-US" altLang="zh-CN" dirty="0" smtClean="0">
                <a:solidFill>
                  <a:schemeClr val="bg1"/>
                </a:solidFill>
              </a:rPr>
              <a:t>B</a:t>
            </a:r>
            <a:endParaRPr lang="zh-CN" altLang="en-US" dirty="0">
              <a:solidFill>
                <a:schemeClr val="bg1"/>
              </a:solidFill>
            </a:endParaRPr>
          </a:p>
        </p:txBody>
      </p:sp>
      <p:sp>
        <p:nvSpPr>
          <p:cNvPr id="144" name="矩形 143"/>
          <p:cNvSpPr/>
          <p:nvPr/>
        </p:nvSpPr>
        <p:spPr>
          <a:xfrm>
            <a:off x="4778130" y="3015207"/>
            <a:ext cx="643125" cy="504057"/>
          </a:xfrm>
          <a:prstGeom prst="rect">
            <a:avLst/>
          </a:prstGeom>
          <a:solidFill>
            <a:schemeClr val="bg1"/>
          </a:solidFill>
          <a:ln>
            <a:solidFill>
              <a:srgbClr val="366092"/>
            </a:solidFill>
            <a:prstDash val="dash"/>
          </a:ln>
        </p:spPr>
        <p:style>
          <a:lnRef idx="1">
            <a:schemeClr val="accent1"/>
          </a:lnRef>
          <a:fillRef idx="3">
            <a:schemeClr val="accent1"/>
          </a:fillRef>
          <a:effectRef idx="2">
            <a:schemeClr val="accent1"/>
          </a:effectRef>
          <a:fontRef idx="minor">
            <a:schemeClr val="lt1"/>
          </a:fontRef>
        </p:style>
        <p:txBody>
          <a:bodyPr/>
          <a:lstStyle/>
          <a:p>
            <a:pPr algn="ctr">
              <a:lnSpc>
                <a:spcPct val="130000"/>
              </a:lnSpc>
            </a:pPr>
            <a:r>
              <a:rPr lang="en-US" altLang="zh-CN" dirty="0" smtClean="0">
                <a:solidFill>
                  <a:schemeClr val="bg1"/>
                </a:solidFill>
              </a:rPr>
              <a:t>C</a:t>
            </a:r>
            <a:endParaRPr lang="zh-CN" altLang="en-US" dirty="0">
              <a:solidFill>
                <a:schemeClr val="bg1"/>
              </a:solidFill>
            </a:endParaRPr>
          </a:p>
        </p:txBody>
      </p:sp>
      <p:sp>
        <p:nvSpPr>
          <p:cNvPr id="145" name="矩形 144"/>
          <p:cNvSpPr/>
          <p:nvPr/>
        </p:nvSpPr>
        <p:spPr>
          <a:xfrm>
            <a:off x="5431149" y="3015206"/>
            <a:ext cx="643125" cy="504057"/>
          </a:xfrm>
          <a:prstGeom prst="rect">
            <a:avLst/>
          </a:prstGeom>
          <a:solidFill>
            <a:schemeClr val="bg1"/>
          </a:solidFill>
          <a:ln>
            <a:solidFill>
              <a:srgbClr val="366092"/>
            </a:solidFill>
            <a:prstDash val="dash"/>
          </a:ln>
        </p:spPr>
        <p:style>
          <a:lnRef idx="1">
            <a:schemeClr val="accent1"/>
          </a:lnRef>
          <a:fillRef idx="3">
            <a:schemeClr val="accent1"/>
          </a:fillRef>
          <a:effectRef idx="2">
            <a:schemeClr val="accent1"/>
          </a:effectRef>
          <a:fontRef idx="minor">
            <a:schemeClr val="lt1"/>
          </a:fontRef>
        </p:style>
        <p:txBody>
          <a:bodyPr/>
          <a:lstStyle/>
          <a:p>
            <a:pPr algn="ctr">
              <a:lnSpc>
                <a:spcPct val="130000"/>
              </a:lnSpc>
            </a:pPr>
            <a:r>
              <a:rPr lang="en-US" altLang="zh-CN" dirty="0">
                <a:solidFill>
                  <a:schemeClr val="bg1"/>
                </a:solidFill>
              </a:rPr>
              <a:t>E</a:t>
            </a:r>
            <a:endParaRPr lang="zh-CN" altLang="en-US" dirty="0">
              <a:solidFill>
                <a:schemeClr val="bg1"/>
              </a:solidFill>
            </a:endParaRPr>
          </a:p>
        </p:txBody>
      </p:sp>
      <p:sp>
        <p:nvSpPr>
          <p:cNvPr id="146" name="矩形 145"/>
          <p:cNvSpPr/>
          <p:nvPr/>
        </p:nvSpPr>
        <p:spPr>
          <a:xfrm>
            <a:off x="6079221" y="3015206"/>
            <a:ext cx="643125" cy="504057"/>
          </a:xfrm>
          <a:prstGeom prst="rect">
            <a:avLst/>
          </a:prstGeom>
          <a:solidFill>
            <a:schemeClr val="bg1"/>
          </a:solidFill>
          <a:ln>
            <a:solidFill>
              <a:srgbClr val="366092"/>
            </a:solidFill>
            <a:prstDash val="dash"/>
          </a:ln>
        </p:spPr>
        <p:style>
          <a:lnRef idx="1">
            <a:schemeClr val="accent1"/>
          </a:lnRef>
          <a:fillRef idx="3">
            <a:schemeClr val="accent1"/>
          </a:fillRef>
          <a:effectRef idx="2">
            <a:schemeClr val="accent1"/>
          </a:effectRef>
          <a:fontRef idx="minor">
            <a:schemeClr val="lt1"/>
          </a:fontRef>
        </p:style>
        <p:txBody>
          <a:bodyPr/>
          <a:lstStyle/>
          <a:p>
            <a:pPr algn="ctr">
              <a:lnSpc>
                <a:spcPct val="130000"/>
              </a:lnSpc>
            </a:pPr>
            <a:r>
              <a:rPr lang="en-US" altLang="zh-CN" dirty="0">
                <a:solidFill>
                  <a:schemeClr val="bg1"/>
                </a:solidFill>
              </a:rPr>
              <a:t>D</a:t>
            </a:r>
            <a:endParaRPr lang="zh-CN" altLang="en-US" dirty="0">
              <a:solidFill>
                <a:schemeClr val="bg1"/>
              </a:solidFill>
            </a:endParaRPr>
          </a:p>
        </p:txBody>
      </p:sp>
      <p:sp>
        <p:nvSpPr>
          <p:cNvPr id="147" name="矩形 146"/>
          <p:cNvSpPr/>
          <p:nvPr/>
        </p:nvSpPr>
        <p:spPr>
          <a:xfrm>
            <a:off x="6722346" y="3015207"/>
            <a:ext cx="643125" cy="504057"/>
          </a:xfrm>
          <a:prstGeom prst="rect">
            <a:avLst/>
          </a:prstGeom>
          <a:solidFill>
            <a:schemeClr val="bg1"/>
          </a:solidFill>
          <a:ln>
            <a:solidFill>
              <a:srgbClr val="366092"/>
            </a:solidFill>
            <a:prstDash val="dash"/>
          </a:ln>
        </p:spPr>
        <p:style>
          <a:lnRef idx="1">
            <a:schemeClr val="accent1"/>
          </a:lnRef>
          <a:fillRef idx="3">
            <a:schemeClr val="accent1"/>
          </a:fillRef>
          <a:effectRef idx="2">
            <a:schemeClr val="accent1"/>
          </a:effectRef>
          <a:fontRef idx="minor">
            <a:schemeClr val="lt1"/>
          </a:fontRef>
        </p:style>
        <p:txBody>
          <a:bodyPr/>
          <a:lstStyle/>
          <a:p>
            <a:pPr algn="ctr">
              <a:lnSpc>
                <a:spcPct val="130000"/>
              </a:lnSpc>
            </a:pPr>
            <a:r>
              <a:rPr lang="en-US" altLang="zh-CN" dirty="0">
                <a:solidFill>
                  <a:schemeClr val="bg1"/>
                </a:solidFill>
              </a:rPr>
              <a:t>E</a:t>
            </a:r>
            <a:endParaRPr lang="zh-CN" altLang="en-US" dirty="0">
              <a:solidFill>
                <a:schemeClr val="bg1"/>
              </a:solidFill>
            </a:endParaRPr>
          </a:p>
        </p:txBody>
      </p:sp>
      <p:sp>
        <p:nvSpPr>
          <p:cNvPr id="148" name="矩形 147"/>
          <p:cNvSpPr/>
          <p:nvPr/>
        </p:nvSpPr>
        <p:spPr>
          <a:xfrm>
            <a:off x="7375365" y="3015206"/>
            <a:ext cx="643125" cy="504057"/>
          </a:xfrm>
          <a:prstGeom prst="rect">
            <a:avLst/>
          </a:prstGeom>
          <a:solidFill>
            <a:schemeClr val="bg1"/>
          </a:solidFill>
          <a:ln>
            <a:solidFill>
              <a:srgbClr val="366092"/>
            </a:solidFill>
            <a:prstDash val="dash"/>
          </a:ln>
        </p:spPr>
        <p:style>
          <a:lnRef idx="1">
            <a:schemeClr val="accent1"/>
          </a:lnRef>
          <a:fillRef idx="3">
            <a:schemeClr val="accent1"/>
          </a:fillRef>
          <a:effectRef idx="2">
            <a:schemeClr val="accent1"/>
          </a:effectRef>
          <a:fontRef idx="minor">
            <a:schemeClr val="lt1"/>
          </a:fontRef>
        </p:style>
        <p:txBody>
          <a:bodyPr/>
          <a:lstStyle/>
          <a:p>
            <a:pPr algn="ctr">
              <a:lnSpc>
                <a:spcPct val="130000"/>
              </a:lnSpc>
            </a:pPr>
            <a:r>
              <a:rPr lang="en-US" altLang="zh-CN" dirty="0">
                <a:solidFill>
                  <a:schemeClr val="bg1"/>
                </a:solidFill>
              </a:rPr>
              <a:t>F</a:t>
            </a:r>
            <a:endParaRPr lang="zh-CN" altLang="en-US" dirty="0">
              <a:solidFill>
                <a:schemeClr val="bg1"/>
              </a:solidFill>
            </a:endParaRPr>
          </a:p>
        </p:txBody>
      </p:sp>
      <p:sp>
        <p:nvSpPr>
          <p:cNvPr id="149" name="矩形 148"/>
          <p:cNvSpPr/>
          <p:nvPr/>
        </p:nvSpPr>
        <p:spPr>
          <a:xfrm>
            <a:off x="8018490" y="3015207"/>
            <a:ext cx="643125" cy="504057"/>
          </a:xfrm>
          <a:prstGeom prst="rect">
            <a:avLst/>
          </a:prstGeom>
          <a:solidFill>
            <a:schemeClr val="bg1"/>
          </a:solidFill>
          <a:ln>
            <a:solidFill>
              <a:srgbClr val="366092"/>
            </a:solidFill>
            <a:prstDash val="dash"/>
          </a:ln>
        </p:spPr>
        <p:style>
          <a:lnRef idx="1">
            <a:schemeClr val="accent1"/>
          </a:lnRef>
          <a:fillRef idx="3">
            <a:schemeClr val="accent1"/>
          </a:fillRef>
          <a:effectRef idx="2">
            <a:schemeClr val="accent1"/>
          </a:effectRef>
          <a:fontRef idx="minor">
            <a:schemeClr val="lt1"/>
          </a:fontRef>
        </p:style>
        <p:txBody>
          <a:bodyPr/>
          <a:lstStyle/>
          <a:p>
            <a:pPr algn="ctr">
              <a:lnSpc>
                <a:spcPct val="130000"/>
              </a:lnSpc>
            </a:pPr>
            <a:r>
              <a:rPr lang="en-US" altLang="zh-CN" dirty="0">
                <a:solidFill>
                  <a:schemeClr val="bg1"/>
                </a:solidFill>
              </a:rPr>
              <a:t>G</a:t>
            </a:r>
            <a:endParaRPr lang="zh-CN" altLang="en-US" dirty="0">
              <a:solidFill>
                <a:schemeClr val="bg1"/>
              </a:solidFill>
            </a:endParaRPr>
          </a:p>
        </p:txBody>
      </p:sp>
      <p:sp>
        <p:nvSpPr>
          <p:cNvPr id="2" name="标题 1"/>
          <p:cNvSpPr>
            <a:spLocks noGrp="1"/>
          </p:cNvSpPr>
          <p:nvPr>
            <p:ph type="title"/>
          </p:nvPr>
        </p:nvSpPr>
        <p:spPr/>
        <p:txBody>
          <a:bodyPr/>
          <a:lstStyle/>
          <a:p>
            <a:r>
              <a:rPr kumimoji="1" lang="en-US" altLang="zh-CN" dirty="0" smtClean="0"/>
              <a:t>Speculative Persistence</a:t>
            </a:r>
            <a:endParaRPr kumimoji="1" lang="zh-CN" altLang="en-US" dirty="0"/>
          </a:p>
        </p:txBody>
      </p:sp>
      <p:sp>
        <p:nvSpPr>
          <p:cNvPr id="3" name="内容占位符 2"/>
          <p:cNvSpPr>
            <a:spLocks noGrp="1"/>
          </p:cNvSpPr>
          <p:nvPr>
            <p:ph idx="1"/>
          </p:nvPr>
        </p:nvSpPr>
        <p:spPr>
          <a:xfrm>
            <a:off x="304800" y="1556792"/>
            <a:ext cx="2736304" cy="485800"/>
          </a:xfrm>
        </p:spPr>
        <p:txBody>
          <a:bodyPr>
            <a:normAutofit/>
          </a:bodyPr>
          <a:lstStyle/>
          <a:p>
            <a:pPr marL="0" indent="0">
              <a:buNone/>
            </a:pPr>
            <a:r>
              <a:rPr kumimoji="1" lang="en-US" altLang="zh-CN" sz="2400" dirty="0" smtClean="0"/>
              <a:t>Strict Ordering</a:t>
            </a:r>
            <a:endParaRPr kumimoji="1" lang="zh-CN" altLang="en-US" sz="2400" dirty="0"/>
          </a:p>
        </p:txBody>
      </p:sp>
      <p:sp>
        <p:nvSpPr>
          <p:cNvPr id="4" name="矩形 3"/>
          <p:cNvSpPr/>
          <p:nvPr/>
        </p:nvSpPr>
        <p:spPr>
          <a:xfrm>
            <a:off x="271308" y="2007095"/>
            <a:ext cx="643125" cy="504057"/>
          </a:xfrm>
          <a:prstGeom prst="rect">
            <a:avLst/>
          </a:prstGeom>
          <a:solidFill>
            <a:schemeClr val="bg1"/>
          </a:solidFill>
          <a:ln>
            <a:solidFill>
              <a:srgbClr val="366092"/>
            </a:solidFill>
            <a:prstDash val="dash"/>
          </a:ln>
        </p:spPr>
        <p:style>
          <a:lnRef idx="1">
            <a:schemeClr val="accent1"/>
          </a:lnRef>
          <a:fillRef idx="3">
            <a:schemeClr val="accent1"/>
          </a:fillRef>
          <a:effectRef idx="2">
            <a:schemeClr val="accent1"/>
          </a:effectRef>
          <a:fontRef idx="minor">
            <a:schemeClr val="lt1"/>
          </a:fontRef>
        </p:style>
        <p:txBody>
          <a:bodyPr/>
          <a:lstStyle/>
          <a:p>
            <a:pPr algn="ctr">
              <a:lnSpc>
                <a:spcPct val="130000"/>
              </a:lnSpc>
            </a:pPr>
            <a:r>
              <a:rPr lang="en-US" altLang="zh-CN" dirty="0" smtClean="0">
                <a:solidFill>
                  <a:schemeClr val="bg1"/>
                </a:solidFill>
              </a:rPr>
              <a:t>A</a:t>
            </a:r>
            <a:endParaRPr lang="zh-CN" altLang="en-US" dirty="0">
              <a:solidFill>
                <a:schemeClr val="bg1"/>
              </a:solidFill>
            </a:endParaRPr>
          </a:p>
        </p:txBody>
      </p:sp>
      <p:sp>
        <p:nvSpPr>
          <p:cNvPr id="5" name="矩形 4"/>
          <p:cNvSpPr/>
          <p:nvPr/>
        </p:nvSpPr>
        <p:spPr>
          <a:xfrm>
            <a:off x="914433" y="2007096"/>
            <a:ext cx="643125" cy="504057"/>
          </a:xfrm>
          <a:prstGeom prst="rect">
            <a:avLst/>
          </a:prstGeom>
          <a:solidFill>
            <a:schemeClr val="bg1"/>
          </a:solidFill>
          <a:ln>
            <a:solidFill>
              <a:srgbClr val="366092"/>
            </a:solidFill>
            <a:prstDash val="dash"/>
          </a:ln>
        </p:spPr>
        <p:style>
          <a:lnRef idx="1">
            <a:schemeClr val="accent1"/>
          </a:lnRef>
          <a:fillRef idx="3">
            <a:schemeClr val="accent1"/>
          </a:fillRef>
          <a:effectRef idx="2">
            <a:schemeClr val="accent1"/>
          </a:effectRef>
          <a:fontRef idx="minor">
            <a:schemeClr val="lt1"/>
          </a:fontRef>
        </p:style>
        <p:txBody>
          <a:bodyPr/>
          <a:lstStyle/>
          <a:p>
            <a:pPr algn="ctr">
              <a:lnSpc>
                <a:spcPct val="130000"/>
              </a:lnSpc>
            </a:pPr>
            <a:r>
              <a:rPr lang="en-US" altLang="zh-CN" dirty="0" smtClean="0">
                <a:solidFill>
                  <a:schemeClr val="bg1"/>
                </a:solidFill>
              </a:rPr>
              <a:t>B</a:t>
            </a:r>
            <a:endParaRPr lang="zh-CN" altLang="en-US" dirty="0">
              <a:solidFill>
                <a:schemeClr val="bg1"/>
              </a:solidFill>
            </a:endParaRPr>
          </a:p>
        </p:txBody>
      </p:sp>
      <p:sp>
        <p:nvSpPr>
          <p:cNvPr id="6" name="矩形 5"/>
          <p:cNvSpPr/>
          <p:nvPr/>
        </p:nvSpPr>
        <p:spPr>
          <a:xfrm>
            <a:off x="1567452" y="2007095"/>
            <a:ext cx="643125" cy="504057"/>
          </a:xfrm>
          <a:prstGeom prst="rect">
            <a:avLst/>
          </a:prstGeom>
          <a:solidFill>
            <a:schemeClr val="bg1"/>
          </a:solidFill>
          <a:ln>
            <a:solidFill>
              <a:srgbClr val="366092"/>
            </a:solidFill>
            <a:prstDash val="dash"/>
          </a:ln>
        </p:spPr>
        <p:style>
          <a:lnRef idx="1">
            <a:schemeClr val="accent1"/>
          </a:lnRef>
          <a:fillRef idx="3">
            <a:schemeClr val="accent1"/>
          </a:fillRef>
          <a:effectRef idx="2">
            <a:schemeClr val="accent1"/>
          </a:effectRef>
          <a:fontRef idx="minor">
            <a:schemeClr val="lt1"/>
          </a:fontRef>
        </p:style>
        <p:txBody>
          <a:bodyPr/>
          <a:lstStyle/>
          <a:p>
            <a:pPr algn="ctr">
              <a:lnSpc>
                <a:spcPct val="130000"/>
              </a:lnSpc>
            </a:pPr>
            <a:r>
              <a:rPr lang="en-US" altLang="zh-CN" dirty="0" smtClean="0">
                <a:solidFill>
                  <a:schemeClr val="bg1"/>
                </a:solidFill>
              </a:rPr>
              <a:t>C</a:t>
            </a:r>
            <a:endParaRPr lang="zh-CN" altLang="en-US" dirty="0">
              <a:solidFill>
                <a:schemeClr val="bg1"/>
              </a:solidFill>
            </a:endParaRPr>
          </a:p>
        </p:txBody>
      </p:sp>
      <p:sp>
        <p:nvSpPr>
          <p:cNvPr id="7" name="矩形 6"/>
          <p:cNvSpPr/>
          <p:nvPr/>
        </p:nvSpPr>
        <p:spPr>
          <a:xfrm>
            <a:off x="2210577" y="2007096"/>
            <a:ext cx="643125" cy="504057"/>
          </a:xfrm>
          <a:prstGeom prst="rect">
            <a:avLst/>
          </a:prstGeom>
          <a:solidFill>
            <a:schemeClr val="bg1"/>
          </a:solidFill>
          <a:ln>
            <a:solidFill>
              <a:srgbClr val="366092"/>
            </a:solidFill>
            <a:prstDash val="dash"/>
          </a:ln>
        </p:spPr>
        <p:style>
          <a:lnRef idx="1">
            <a:schemeClr val="accent1"/>
          </a:lnRef>
          <a:fillRef idx="3">
            <a:schemeClr val="accent1"/>
          </a:fillRef>
          <a:effectRef idx="2">
            <a:schemeClr val="accent1"/>
          </a:effectRef>
          <a:fontRef idx="minor">
            <a:schemeClr val="lt1"/>
          </a:fontRef>
        </p:style>
        <p:txBody>
          <a:bodyPr/>
          <a:lstStyle/>
          <a:p>
            <a:pPr algn="ctr">
              <a:lnSpc>
                <a:spcPct val="130000"/>
              </a:lnSpc>
            </a:pPr>
            <a:r>
              <a:rPr lang="en-US" altLang="zh-CN" dirty="0" smtClean="0">
                <a:solidFill>
                  <a:schemeClr val="bg1"/>
                </a:solidFill>
              </a:rPr>
              <a:t>D</a:t>
            </a:r>
            <a:endParaRPr lang="zh-CN" altLang="en-US" dirty="0">
              <a:solidFill>
                <a:schemeClr val="bg1"/>
              </a:solidFill>
            </a:endParaRPr>
          </a:p>
        </p:txBody>
      </p:sp>
      <p:sp>
        <p:nvSpPr>
          <p:cNvPr id="8" name="矩形 7"/>
          <p:cNvSpPr/>
          <p:nvPr/>
        </p:nvSpPr>
        <p:spPr>
          <a:xfrm>
            <a:off x="2858649" y="2007096"/>
            <a:ext cx="643125" cy="504057"/>
          </a:xfrm>
          <a:prstGeom prst="rect">
            <a:avLst/>
          </a:prstGeom>
          <a:solidFill>
            <a:schemeClr val="bg1"/>
          </a:solidFill>
          <a:ln>
            <a:solidFill>
              <a:srgbClr val="366092"/>
            </a:solidFill>
            <a:prstDash val="dash"/>
          </a:ln>
        </p:spPr>
        <p:style>
          <a:lnRef idx="1">
            <a:schemeClr val="accent1"/>
          </a:lnRef>
          <a:fillRef idx="3">
            <a:schemeClr val="accent1"/>
          </a:fillRef>
          <a:effectRef idx="2">
            <a:schemeClr val="accent1"/>
          </a:effectRef>
          <a:fontRef idx="minor">
            <a:schemeClr val="lt1"/>
          </a:fontRef>
        </p:style>
        <p:txBody>
          <a:bodyPr/>
          <a:lstStyle/>
          <a:p>
            <a:pPr algn="ctr">
              <a:lnSpc>
                <a:spcPct val="130000"/>
              </a:lnSpc>
            </a:pPr>
            <a:r>
              <a:rPr lang="en-US" altLang="zh-CN" dirty="0" smtClean="0">
                <a:solidFill>
                  <a:schemeClr val="bg1"/>
                </a:solidFill>
              </a:rPr>
              <a:t>A</a:t>
            </a:r>
            <a:endParaRPr lang="zh-CN" altLang="en-US" dirty="0">
              <a:solidFill>
                <a:schemeClr val="bg1"/>
              </a:solidFill>
            </a:endParaRPr>
          </a:p>
        </p:txBody>
      </p:sp>
      <p:sp>
        <p:nvSpPr>
          <p:cNvPr id="9" name="矩形 8"/>
          <p:cNvSpPr/>
          <p:nvPr/>
        </p:nvSpPr>
        <p:spPr>
          <a:xfrm>
            <a:off x="3501774" y="2007097"/>
            <a:ext cx="643125" cy="504057"/>
          </a:xfrm>
          <a:prstGeom prst="rect">
            <a:avLst/>
          </a:prstGeom>
          <a:solidFill>
            <a:schemeClr val="bg1"/>
          </a:solidFill>
          <a:ln>
            <a:solidFill>
              <a:srgbClr val="366092"/>
            </a:solidFill>
            <a:prstDash val="dash"/>
          </a:ln>
        </p:spPr>
        <p:style>
          <a:lnRef idx="1">
            <a:schemeClr val="accent1"/>
          </a:lnRef>
          <a:fillRef idx="3">
            <a:schemeClr val="accent1"/>
          </a:fillRef>
          <a:effectRef idx="2">
            <a:schemeClr val="accent1"/>
          </a:effectRef>
          <a:fontRef idx="minor">
            <a:schemeClr val="lt1"/>
          </a:fontRef>
        </p:style>
        <p:txBody>
          <a:bodyPr/>
          <a:lstStyle/>
          <a:p>
            <a:pPr algn="ctr">
              <a:lnSpc>
                <a:spcPct val="130000"/>
              </a:lnSpc>
            </a:pPr>
            <a:r>
              <a:rPr lang="en-US" altLang="zh-CN" dirty="0" smtClean="0">
                <a:solidFill>
                  <a:schemeClr val="bg1"/>
                </a:solidFill>
              </a:rPr>
              <a:t>F</a:t>
            </a:r>
            <a:endParaRPr lang="zh-CN" altLang="en-US" dirty="0">
              <a:solidFill>
                <a:schemeClr val="bg1"/>
              </a:solidFill>
            </a:endParaRPr>
          </a:p>
        </p:txBody>
      </p:sp>
      <p:sp>
        <p:nvSpPr>
          <p:cNvPr id="10" name="矩形 9"/>
          <p:cNvSpPr/>
          <p:nvPr/>
        </p:nvSpPr>
        <p:spPr>
          <a:xfrm>
            <a:off x="4154793" y="2007096"/>
            <a:ext cx="643125" cy="504057"/>
          </a:xfrm>
          <a:prstGeom prst="rect">
            <a:avLst/>
          </a:prstGeom>
          <a:solidFill>
            <a:schemeClr val="bg1"/>
          </a:solidFill>
          <a:ln>
            <a:solidFill>
              <a:srgbClr val="366092"/>
            </a:solidFill>
            <a:prstDash val="dash"/>
          </a:ln>
        </p:spPr>
        <p:style>
          <a:lnRef idx="1">
            <a:schemeClr val="accent1"/>
          </a:lnRef>
          <a:fillRef idx="3">
            <a:schemeClr val="accent1"/>
          </a:fillRef>
          <a:effectRef idx="2">
            <a:schemeClr val="accent1"/>
          </a:effectRef>
          <a:fontRef idx="minor">
            <a:schemeClr val="lt1"/>
          </a:fontRef>
        </p:style>
        <p:txBody>
          <a:bodyPr/>
          <a:lstStyle/>
          <a:p>
            <a:pPr algn="ctr">
              <a:lnSpc>
                <a:spcPct val="130000"/>
              </a:lnSpc>
            </a:pPr>
            <a:r>
              <a:rPr lang="en-US" altLang="zh-CN" dirty="0" smtClean="0">
                <a:solidFill>
                  <a:schemeClr val="bg1"/>
                </a:solidFill>
              </a:rPr>
              <a:t>B</a:t>
            </a:r>
            <a:endParaRPr lang="zh-CN" altLang="en-US" dirty="0">
              <a:solidFill>
                <a:schemeClr val="bg1"/>
              </a:solidFill>
            </a:endParaRPr>
          </a:p>
        </p:txBody>
      </p:sp>
      <p:sp>
        <p:nvSpPr>
          <p:cNvPr id="11" name="矩形 10"/>
          <p:cNvSpPr/>
          <p:nvPr/>
        </p:nvSpPr>
        <p:spPr>
          <a:xfrm>
            <a:off x="4797918" y="2007097"/>
            <a:ext cx="643125" cy="504057"/>
          </a:xfrm>
          <a:prstGeom prst="rect">
            <a:avLst/>
          </a:prstGeom>
          <a:solidFill>
            <a:schemeClr val="bg1"/>
          </a:solidFill>
          <a:ln>
            <a:solidFill>
              <a:srgbClr val="366092"/>
            </a:solidFill>
            <a:prstDash val="dash"/>
          </a:ln>
        </p:spPr>
        <p:style>
          <a:lnRef idx="1">
            <a:schemeClr val="accent1"/>
          </a:lnRef>
          <a:fillRef idx="3">
            <a:schemeClr val="accent1"/>
          </a:fillRef>
          <a:effectRef idx="2">
            <a:schemeClr val="accent1"/>
          </a:effectRef>
          <a:fontRef idx="minor">
            <a:schemeClr val="lt1"/>
          </a:fontRef>
        </p:style>
        <p:txBody>
          <a:bodyPr/>
          <a:lstStyle/>
          <a:p>
            <a:pPr algn="ctr">
              <a:lnSpc>
                <a:spcPct val="130000"/>
              </a:lnSpc>
            </a:pPr>
            <a:r>
              <a:rPr lang="en-US" altLang="zh-CN" dirty="0" smtClean="0">
                <a:solidFill>
                  <a:schemeClr val="bg1"/>
                </a:solidFill>
              </a:rPr>
              <a:t>C</a:t>
            </a:r>
            <a:endParaRPr lang="zh-CN" altLang="en-US" dirty="0">
              <a:solidFill>
                <a:schemeClr val="bg1"/>
              </a:solidFill>
            </a:endParaRPr>
          </a:p>
        </p:txBody>
      </p:sp>
      <p:sp>
        <p:nvSpPr>
          <p:cNvPr id="12" name="矩形 11"/>
          <p:cNvSpPr/>
          <p:nvPr/>
        </p:nvSpPr>
        <p:spPr>
          <a:xfrm>
            <a:off x="5450937" y="2007096"/>
            <a:ext cx="643125" cy="504057"/>
          </a:xfrm>
          <a:prstGeom prst="rect">
            <a:avLst/>
          </a:prstGeom>
          <a:solidFill>
            <a:schemeClr val="bg1"/>
          </a:solidFill>
          <a:ln>
            <a:solidFill>
              <a:srgbClr val="366092"/>
            </a:solidFill>
            <a:prstDash val="dash"/>
          </a:ln>
        </p:spPr>
        <p:style>
          <a:lnRef idx="1">
            <a:schemeClr val="accent1"/>
          </a:lnRef>
          <a:fillRef idx="3">
            <a:schemeClr val="accent1"/>
          </a:fillRef>
          <a:effectRef idx="2">
            <a:schemeClr val="accent1"/>
          </a:effectRef>
          <a:fontRef idx="minor">
            <a:schemeClr val="lt1"/>
          </a:fontRef>
        </p:style>
        <p:txBody>
          <a:bodyPr/>
          <a:lstStyle/>
          <a:p>
            <a:pPr algn="ctr">
              <a:lnSpc>
                <a:spcPct val="130000"/>
              </a:lnSpc>
            </a:pPr>
            <a:r>
              <a:rPr lang="en-US" altLang="zh-CN" dirty="0">
                <a:solidFill>
                  <a:schemeClr val="bg1"/>
                </a:solidFill>
              </a:rPr>
              <a:t>E</a:t>
            </a:r>
            <a:endParaRPr lang="zh-CN" altLang="en-US" dirty="0">
              <a:solidFill>
                <a:schemeClr val="bg1"/>
              </a:solidFill>
            </a:endParaRPr>
          </a:p>
        </p:txBody>
      </p:sp>
      <p:sp>
        <p:nvSpPr>
          <p:cNvPr id="13" name="矩形 12"/>
          <p:cNvSpPr/>
          <p:nvPr/>
        </p:nvSpPr>
        <p:spPr>
          <a:xfrm>
            <a:off x="6099009" y="2007096"/>
            <a:ext cx="643125" cy="504057"/>
          </a:xfrm>
          <a:prstGeom prst="rect">
            <a:avLst/>
          </a:prstGeom>
          <a:solidFill>
            <a:schemeClr val="bg1"/>
          </a:solidFill>
          <a:ln>
            <a:solidFill>
              <a:srgbClr val="366092"/>
            </a:solidFill>
            <a:prstDash val="dash"/>
          </a:ln>
        </p:spPr>
        <p:style>
          <a:lnRef idx="1">
            <a:schemeClr val="accent1"/>
          </a:lnRef>
          <a:fillRef idx="3">
            <a:schemeClr val="accent1"/>
          </a:fillRef>
          <a:effectRef idx="2">
            <a:schemeClr val="accent1"/>
          </a:effectRef>
          <a:fontRef idx="minor">
            <a:schemeClr val="lt1"/>
          </a:fontRef>
        </p:style>
        <p:txBody>
          <a:bodyPr/>
          <a:lstStyle/>
          <a:p>
            <a:pPr algn="ctr">
              <a:lnSpc>
                <a:spcPct val="130000"/>
              </a:lnSpc>
            </a:pPr>
            <a:r>
              <a:rPr lang="en-US" altLang="zh-CN" dirty="0">
                <a:solidFill>
                  <a:schemeClr val="bg1"/>
                </a:solidFill>
              </a:rPr>
              <a:t>D</a:t>
            </a:r>
            <a:endParaRPr lang="zh-CN" altLang="en-US" dirty="0">
              <a:solidFill>
                <a:schemeClr val="bg1"/>
              </a:solidFill>
            </a:endParaRPr>
          </a:p>
        </p:txBody>
      </p:sp>
      <p:sp>
        <p:nvSpPr>
          <p:cNvPr id="14" name="矩形 13"/>
          <p:cNvSpPr/>
          <p:nvPr/>
        </p:nvSpPr>
        <p:spPr>
          <a:xfrm>
            <a:off x="6742134" y="2007097"/>
            <a:ext cx="643125" cy="504057"/>
          </a:xfrm>
          <a:prstGeom prst="rect">
            <a:avLst/>
          </a:prstGeom>
          <a:solidFill>
            <a:schemeClr val="bg1"/>
          </a:solidFill>
          <a:ln>
            <a:solidFill>
              <a:srgbClr val="366092"/>
            </a:solidFill>
            <a:prstDash val="dash"/>
          </a:ln>
        </p:spPr>
        <p:style>
          <a:lnRef idx="1">
            <a:schemeClr val="accent1"/>
          </a:lnRef>
          <a:fillRef idx="3">
            <a:schemeClr val="accent1"/>
          </a:fillRef>
          <a:effectRef idx="2">
            <a:schemeClr val="accent1"/>
          </a:effectRef>
          <a:fontRef idx="minor">
            <a:schemeClr val="lt1"/>
          </a:fontRef>
        </p:style>
        <p:txBody>
          <a:bodyPr/>
          <a:lstStyle/>
          <a:p>
            <a:pPr algn="ctr">
              <a:lnSpc>
                <a:spcPct val="130000"/>
              </a:lnSpc>
            </a:pPr>
            <a:r>
              <a:rPr lang="en-US" altLang="zh-CN" dirty="0">
                <a:solidFill>
                  <a:schemeClr val="bg1"/>
                </a:solidFill>
              </a:rPr>
              <a:t>E</a:t>
            </a:r>
            <a:endParaRPr lang="zh-CN" altLang="en-US" dirty="0">
              <a:solidFill>
                <a:schemeClr val="bg1"/>
              </a:solidFill>
            </a:endParaRPr>
          </a:p>
        </p:txBody>
      </p:sp>
      <p:sp>
        <p:nvSpPr>
          <p:cNvPr id="15" name="矩形 14"/>
          <p:cNvSpPr/>
          <p:nvPr/>
        </p:nvSpPr>
        <p:spPr>
          <a:xfrm>
            <a:off x="7395153" y="2007096"/>
            <a:ext cx="643125" cy="504057"/>
          </a:xfrm>
          <a:prstGeom prst="rect">
            <a:avLst/>
          </a:prstGeom>
          <a:solidFill>
            <a:schemeClr val="bg1"/>
          </a:solidFill>
          <a:ln>
            <a:solidFill>
              <a:srgbClr val="366092"/>
            </a:solidFill>
            <a:prstDash val="dash"/>
          </a:ln>
        </p:spPr>
        <p:style>
          <a:lnRef idx="1">
            <a:schemeClr val="accent1"/>
          </a:lnRef>
          <a:fillRef idx="3">
            <a:schemeClr val="accent1"/>
          </a:fillRef>
          <a:effectRef idx="2">
            <a:schemeClr val="accent1"/>
          </a:effectRef>
          <a:fontRef idx="minor">
            <a:schemeClr val="lt1"/>
          </a:fontRef>
        </p:style>
        <p:txBody>
          <a:bodyPr/>
          <a:lstStyle/>
          <a:p>
            <a:pPr algn="ctr">
              <a:lnSpc>
                <a:spcPct val="130000"/>
              </a:lnSpc>
            </a:pPr>
            <a:r>
              <a:rPr lang="en-US" altLang="zh-CN" dirty="0">
                <a:solidFill>
                  <a:schemeClr val="bg1"/>
                </a:solidFill>
              </a:rPr>
              <a:t>F</a:t>
            </a:r>
            <a:endParaRPr lang="zh-CN" altLang="en-US" dirty="0">
              <a:solidFill>
                <a:schemeClr val="bg1"/>
              </a:solidFill>
            </a:endParaRPr>
          </a:p>
        </p:txBody>
      </p:sp>
      <p:sp>
        <p:nvSpPr>
          <p:cNvPr id="16" name="矩形 15"/>
          <p:cNvSpPr/>
          <p:nvPr/>
        </p:nvSpPr>
        <p:spPr>
          <a:xfrm>
            <a:off x="8038278" y="2007097"/>
            <a:ext cx="643125" cy="504057"/>
          </a:xfrm>
          <a:prstGeom prst="rect">
            <a:avLst/>
          </a:prstGeom>
          <a:solidFill>
            <a:schemeClr val="bg1"/>
          </a:solidFill>
          <a:ln>
            <a:solidFill>
              <a:srgbClr val="366092"/>
            </a:solidFill>
            <a:prstDash val="dash"/>
          </a:ln>
        </p:spPr>
        <p:style>
          <a:lnRef idx="1">
            <a:schemeClr val="accent1"/>
          </a:lnRef>
          <a:fillRef idx="3">
            <a:schemeClr val="accent1"/>
          </a:fillRef>
          <a:effectRef idx="2">
            <a:schemeClr val="accent1"/>
          </a:effectRef>
          <a:fontRef idx="minor">
            <a:schemeClr val="lt1"/>
          </a:fontRef>
        </p:style>
        <p:txBody>
          <a:bodyPr/>
          <a:lstStyle/>
          <a:p>
            <a:pPr algn="ctr">
              <a:lnSpc>
                <a:spcPct val="130000"/>
              </a:lnSpc>
            </a:pPr>
            <a:r>
              <a:rPr lang="en-US" altLang="zh-CN" dirty="0">
                <a:solidFill>
                  <a:schemeClr val="bg1"/>
                </a:solidFill>
              </a:rPr>
              <a:t>G</a:t>
            </a:r>
            <a:endParaRPr lang="zh-CN" altLang="en-US" dirty="0">
              <a:solidFill>
                <a:schemeClr val="bg1"/>
              </a:solidFill>
            </a:endParaRPr>
          </a:p>
        </p:txBody>
      </p:sp>
      <p:sp>
        <p:nvSpPr>
          <p:cNvPr id="24" name="矩形 23"/>
          <p:cNvSpPr/>
          <p:nvPr/>
        </p:nvSpPr>
        <p:spPr>
          <a:xfrm>
            <a:off x="256467" y="2007096"/>
            <a:ext cx="643125" cy="504057"/>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a:lstStyle/>
          <a:p>
            <a:pPr algn="ctr">
              <a:lnSpc>
                <a:spcPct val="130000"/>
              </a:lnSpc>
            </a:pPr>
            <a:r>
              <a:rPr lang="en-US" altLang="zh-CN" dirty="0" smtClean="0">
                <a:solidFill>
                  <a:srgbClr val="000000"/>
                </a:solidFill>
              </a:rPr>
              <a:t>A</a:t>
            </a:r>
            <a:endParaRPr lang="zh-CN" altLang="en-US" dirty="0">
              <a:solidFill>
                <a:srgbClr val="000000"/>
              </a:solidFill>
            </a:endParaRPr>
          </a:p>
        </p:txBody>
      </p:sp>
      <p:sp>
        <p:nvSpPr>
          <p:cNvPr id="25" name="矩形 24"/>
          <p:cNvSpPr/>
          <p:nvPr/>
        </p:nvSpPr>
        <p:spPr>
          <a:xfrm>
            <a:off x="899592" y="2007097"/>
            <a:ext cx="643125" cy="504057"/>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a:lstStyle/>
          <a:p>
            <a:pPr algn="ctr">
              <a:lnSpc>
                <a:spcPct val="130000"/>
              </a:lnSpc>
            </a:pPr>
            <a:r>
              <a:rPr lang="en-US" altLang="zh-CN" dirty="0" smtClean="0">
                <a:solidFill>
                  <a:srgbClr val="000000"/>
                </a:solidFill>
              </a:rPr>
              <a:t>B</a:t>
            </a:r>
            <a:endParaRPr lang="zh-CN" altLang="en-US" dirty="0">
              <a:solidFill>
                <a:srgbClr val="000000"/>
              </a:solidFill>
            </a:endParaRPr>
          </a:p>
        </p:txBody>
      </p:sp>
      <p:sp>
        <p:nvSpPr>
          <p:cNvPr id="26" name="矩形 25"/>
          <p:cNvSpPr/>
          <p:nvPr/>
        </p:nvSpPr>
        <p:spPr>
          <a:xfrm>
            <a:off x="1552611" y="2007096"/>
            <a:ext cx="643125" cy="504057"/>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a:lstStyle/>
          <a:p>
            <a:pPr algn="ctr">
              <a:lnSpc>
                <a:spcPct val="130000"/>
              </a:lnSpc>
            </a:pPr>
            <a:r>
              <a:rPr lang="en-US" altLang="zh-CN" dirty="0" smtClean="0">
                <a:solidFill>
                  <a:srgbClr val="000000"/>
                </a:solidFill>
              </a:rPr>
              <a:t>C</a:t>
            </a:r>
            <a:endParaRPr lang="zh-CN" altLang="en-US" dirty="0">
              <a:solidFill>
                <a:srgbClr val="000000"/>
              </a:solidFill>
            </a:endParaRPr>
          </a:p>
        </p:txBody>
      </p:sp>
      <p:sp>
        <p:nvSpPr>
          <p:cNvPr id="27" name="矩形 26"/>
          <p:cNvSpPr/>
          <p:nvPr/>
        </p:nvSpPr>
        <p:spPr>
          <a:xfrm>
            <a:off x="2195736" y="2007097"/>
            <a:ext cx="643125" cy="504057"/>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a:lstStyle/>
          <a:p>
            <a:pPr algn="ctr">
              <a:lnSpc>
                <a:spcPct val="130000"/>
              </a:lnSpc>
            </a:pPr>
            <a:r>
              <a:rPr lang="en-US" altLang="zh-CN" dirty="0" smtClean="0">
                <a:solidFill>
                  <a:srgbClr val="000000"/>
                </a:solidFill>
              </a:rPr>
              <a:t>D</a:t>
            </a:r>
            <a:endParaRPr lang="zh-CN" altLang="en-US" dirty="0">
              <a:solidFill>
                <a:srgbClr val="000000"/>
              </a:solidFill>
            </a:endParaRPr>
          </a:p>
        </p:txBody>
      </p:sp>
      <p:sp>
        <p:nvSpPr>
          <p:cNvPr id="28" name="矩形 27"/>
          <p:cNvSpPr/>
          <p:nvPr/>
        </p:nvSpPr>
        <p:spPr>
          <a:xfrm>
            <a:off x="246573" y="2007094"/>
            <a:ext cx="643125" cy="504057"/>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a:lstStyle/>
          <a:p>
            <a:pPr algn="ctr">
              <a:lnSpc>
                <a:spcPct val="130000"/>
              </a:lnSpc>
            </a:pPr>
            <a:r>
              <a:rPr lang="en-US" altLang="zh-CN" dirty="0" smtClean="0">
                <a:solidFill>
                  <a:srgbClr val="000000"/>
                </a:solidFill>
              </a:rPr>
              <a:t>A</a:t>
            </a:r>
            <a:endParaRPr lang="zh-CN" altLang="en-US" dirty="0">
              <a:solidFill>
                <a:srgbClr val="000000"/>
              </a:solidFill>
            </a:endParaRPr>
          </a:p>
        </p:txBody>
      </p:sp>
      <p:sp>
        <p:nvSpPr>
          <p:cNvPr id="29" name="矩形 28"/>
          <p:cNvSpPr/>
          <p:nvPr/>
        </p:nvSpPr>
        <p:spPr>
          <a:xfrm>
            <a:off x="889698" y="2007095"/>
            <a:ext cx="643125" cy="504057"/>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a:lstStyle/>
          <a:p>
            <a:pPr algn="ctr">
              <a:lnSpc>
                <a:spcPct val="130000"/>
              </a:lnSpc>
            </a:pPr>
            <a:r>
              <a:rPr lang="en-US" altLang="zh-CN" dirty="0" smtClean="0">
                <a:solidFill>
                  <a:srgbClr val="000000"/>
                </a:solidFill>
              </a:rPr>
              <a:t>B</a:t>
            </a:r>
            <a:endParaRPr lang="zh-CN" altLang="en-US" dirty="0">
              <a:solidFill>
                <a:srgbClr val="000000"/>
              </a:solidFill>
            </a:endParaRPr>
          </a:p>
        </p:txBody>
      </p:sp>
      <p:sp>
        <p:nvSpPr>
          <p:cNvPr id="30" name="矩形 29"/>
          <p:cNvSpPr/>
          <p:nvPr/>
        </p:nvSpPr>
        <p:spPr>
          <a:xfrm>
            <a:off x="1542717" y="2007094"/>
            <a:ext cx="643125" cy="504057"/>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a:lstStyle/>
          <a:p>
            <a:pPr algn="ctr">
              <a:lnSpc>
                <a:spcPct val="130000"/>
              </a:lnSpc>
            </a:pPr>
            <a:r>
              <a:rPr lang="en-US" altLang="zh-CN" dirty="0" smtClean="0">
                <a:solidFill>
                  <a:srgbClr val="000000"/>
                </a:solidFill>
              </a:rPr>
              <a:t>C</a:t>
            </a:r>
            <a:endParaRPr lang="zh-CN" altLang="en-US" dirty="0">
              <a:solidFill>
                <a:srgbClr val="000000"/>
              </a:solidFill>
            </a:endParaRPr>
          </a:p>
        </p:txBody>
      </p:sp>
      <p:sp>
        <p:nvSpPr>
          <p:cNvPr id="31" name="矩形 30"/>
          <p:cNvSpPr/>
          <p:nvPr/>
        </p:nvSpPr>
        <p:spPr>
          <a:xfrm>
            <a:off x="2185842" y="2007095"/>
            <a:ext cx="643125" cy="504057"/>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a:lstStyle/>
          <a:p>
            <a:pPr algn="ctr">
              <a:lnSpc>
                <a:spcPct val="130000"/>
              </a:lnSpc>
            </a:pPr>
            <a:r>
              <a:rPr lang="en-US" altLang="zh-CN" dirty="0" smtClean="0">
                <a:solidFill>
                  <a:srgbClr val="000000"/>
                </a:solidFill>
              </a:rPr>
              <a:t>D</a:t>
            </a:r>
            <a:endParaRPr lang="zh-CN" altLang="en-US" dirty="0">
              <a:solidFill>
                <a:srgbClr val="000000"/>
              </a:solidFill>
            </a:endParaRPr>
          </a:p>
        </p:txBody>
      </p:sp>
      <p:sp>
        <p:nvSpPr>
          <p:cNvPr id="32" name="矩形 31"/>
          <p:cNvSpPr/>
          <p:nvPr/>
        </p:nvSpPr>
        <p:spPr>
          <a:xfrm>
            <a:off x="2853702" y="2007095"/>
            <a:ext cx="643125" cy="504057"/>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a:lstStyle/>
          <a:p>
            <a:pPr algn="ctr">
              <a:lnSpc>
                <a:spcPct val="130000"/>
              </a:lnSpc>
            </a:pPr>
            <a:r>
              <a:rPr lang="en-US" altLang="zh-CN" dirty="0" smtClean="0">
                <a:solidFill>
                  <a:srgbClr val="000000"/>
                </a:solidFill>
              </a:rPr>
              <a:t>A</a:t>
            </a:r>
            <a:endParaRPr lang="zh-CN" altLang="en-US" dirty="0">
              <a:solidFill>
                <a:srgbClr val="000000"/>
              </a:solidFill>
            </a:endParaRPr>
          </a:p>
        </p:txBody>
      </p:sp>
      <p:sp>
        <p:nvSpPr>
          <p:cNvPr id="33" name="矩形 32"/>
          <p:cNvSpPr/>
          <p:nvPr/>
        </p:nvSpPr>
        <p:spPr>
          <a:xfrm>
            <a:off x="3496827" y="2007096"/>
            <a:ext cx="643125" cy="504057"/>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a:lstStyle/>
          <a:p>
            <a:pPr algn="ctr">
              <a:lnSpc>
                <a:spcPct val="130000"/>
              </a:lnSpc>
            </a:pPr>
            <a:r>
              <a:rPr lang="en-US" altLang="zh-CN" dirty="0" smtClean="0">
                <a:solidFill>
                  <a:srgbClr val="000000"/>
                </a:solidFill>
              </a:rPr>
              <a:t>F</a:t>
            </a:r>
            <a:endParaRPr lang="zh-CN" altLang="en-US" dirty="0">
              <a:solidFill>
                <a:srgbClr val="000000"/>
              </a:solidFill>
            </a:endParaRPr>
          </a:p>
        </p:txBody>
      </p:sp>
      <p:sp>
        <p:nvSpPr>
          <p:cNvPr id="34" name="矩形 33"/>
          <p:cNvSpPr/>
          <p:nvPr/>
        </p:nvSpPr>
        <p:spPr>
          <a:xfrm>
            <a:off x="4144899" y="2007095"/>
            <a:ext cx="643125" cy="504057"/>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a:lstStyle/>
          <a:p>
            <a:pPr algn="ctr">
              <a:lnSpc>
                <a:spcPct val="130000"/>
              </a:lnSpc>
            </a:pPr>
            <a:r>
              <a:rPr lang="en-US" altLang="zh-CN" dirty="0" smtClean="0">
                <a:solidFill>
                  <a:srgbClr val="000000"/>
                </a:solidFill>
              </a:rPr>
              <a:t>B</a:t>
            </a:r>
            <a:endParaRPr lang="zh-CN" altLang="en-US" dirty="0">
              <a:solidFill>
                <a:srgbClr val="000000"/>
              </a:solidFill>
            </a:endParaRPr>
          </a:p>
        </p:txBody>
      </p:sp>
      <p:sp>
        <p:nvSpPr>
          <p:cNvPr id="35" name="矩形 34"/>
          <p:cNvSpPr/>
          <p:nvPr/>
        </p:nvSpPr>
        <p:spPr>
          <a:xfrm>
            <a:off x="4788024" y="2007096"/>
            <a:ext cx="643125" cy="504057"/>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a:lstStyle/>
          <a:p>
            <a:pPr algn="ctr">
              <a:lnSpc>
                <a:spcPct val="130000"/>
              </a:lnSpc>
            </a:pPr>
            <a:r>
              <a:rPr lang="en-US" altLang="zh-CN" dirty="0" smtClean="0">
                <a:solidFill>
                  <a:srgbClr val="000000"/>
                </a:solidFill>
              </a:rPr>
              <a:t>C</a:t>
            </a:r>
            <a:endParaRPr lang="zh-CN" altLang="en-US" dirty="0">
              <a:solidFill>
                <a:srgbClr val="000000"/>
              </a:solidFill>
            </a:endParaRPr>
          </a:p>
        </p:txBody>
      </p:sp>
      <p:sp>
        <p:nvSpPr>
          <p:cNvPr id="36" name="矩形 35"/>
          <p:cNvSpPr/>
          <p:nvPr/>
        </p:nvSpPr>
        <p:spPr>
          <a:xfrm>
            <a:off x="5441043" y="2007095"/>
            <a:ext cx="643125" cy="504057"/>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a:lstStyle/>
          <a:p>
            <a:pPr algn="ctr">
              <a:lnSpc>
                <a:spcPct val="130000"/>
              </a:lnSpc>
            </a:pPr>
            <a:r>
              <a:rPr lang="en-US" altLang="zh-CN" dirty="0">
                <a:solidFill>
                  <a:srgbClr val="000000"/>
                </a:solidFill>
              </a:rPr>
              <a:t>E</a:t>
            </a:r>
            <a:endParaRPr lang="zh-CN" altLang="en-US" dirty="0">
              <a:solidFill>
                <a:srgbClr val="000000"/>
              </a:solidFill>
            </a:endParaRPr>
          </a:p>
        </p:txBody>
      </p:sp>
      <p:sp>
        <p:nvSpPr>
          <p:cNvPr id="37" name="矩形 36"/>
          <p:cNvSpPr/>
          <p:nvPr/>
        </p:nvSpPr>
        <p:spPr>
          <a:xfrm>
            <a:off x="2838861" y="2007093"/>
            <a:ext cx="643125" cy="504057"/>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a:lstStyle/>
          <a:p>
            <a:pPr algn="ctr">
              <a:lnSpc>
                <a:spcPct val="130000"/>
              </a:lnSpc>
            </a:pPr>
            <a:r>
              <a:rPr lang="en-US" altLang="zh-CN" dirty="0" smtClean="0">
                <a:solidFill>
                  <a:srgbClr val="000000"/>
                </a:solidFill>
              </a:rPr>
              <a:t>A</a:t>
            </a:r>
            <a:endParaRPr lang="zh-CN" altLang="en-US" dirty="0">
              <a:solidFill>
                <a:srgbClr val="000000"/>
              </a:solidFill>
            </a:endParaRPr>
          </a:p>
        </p:txBody>
      </p:sp>
      <p:sp>
        <p:nvSpPr>
          <p:cNvPr id="38" name="矩形 37"/>
          <p:cNvSpPr/>
          <p:nvPr/>
        </p:nvSpPr>
        <p:spPr>
          <a:xfrm>
            <a:off x="3486933" y="2007094"/>
            <a:ext cx="643125" cy="504057"/>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a:lstStyle/>
          <a:p>
            <a:pPr algn="ctr">
              <a:lnSpc>
                <a:spcPct val="130000"/>
              </a:lnSpc>
            </a:pPr>
            <a:r>
              <a:rPr lang="en-US" altLang="zh-CN" dirty="0" smtClean="0">
                <a:solidFill>
                  <a:srgbClr val="000000"/>
                </a:solidFill>
              </a:rPr>
              <a:t>F</a:t>
            </a:r>
            <a:endParaRPr lang="zh-CN" altLang="en-US" dirty="0">
              <a:solidFill>
                <a:srgbClr val="000000"/>
              </a:solidFill>
            </a:endParaRPr>
          </a:p>
        </p:txBody>
      </p:sp>
      <p:sp>
        <p:nvSpPr>
          <p:cNvPr id="39" name="矩形 38"/>
          <p:cNvSpPr/>
          <p:nvPr/>
        </p:nvSpPr>
        <p:spPr>
          <a:xfrm>
            <a:off x="4139952" y="2007093"/>
            <a:ext cx="643125" cy="504057"/>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a:lstStyle/>
          <a:p>
            <a:pPr algn="ctr">
              <a:lnSpc>
                <a:spcPct val="130000"/>
              </a:lnSpc>
            </a:pPr>
            <a:r>
              <a:rPr lang="en-US" altLang="zh-CN" dirty="0" smtClean="0">
                <a:solidFill>
                  <a:srgbClr val="000000"/>
                </a:solidFill>
              </a:rPr>
              <a:t>B</a:t>
            </a:r>
            <a:endParaRPr lang="zh-CN" altLang="en-US" dirty="0">
              <a:solidFill>
                <a:srgbClr val="000000"/>
              </a:solidFill>
            </a:endParaRPr>
          </a:p>
        </p:txBody>
      </p:sp>
      <p:sp>
        <p:nvSpPr>
          <p:cNvPr id="40" name="矩形 39"/>
          <p:cNvSpPr/>
          <p:nvPr/>
        </p:nvSpPr>
        <p:spPr>
          <a:xfrm>
            <a:off x="4783077" y="2007094"/>
            <a:ext cx="643125" cy="504057"/>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a:lstStyle/>
          <a:p>
            <a:pPr algn="ctr">
              <a:lnSpc>
                <a:spcPct val="130000"/>
              </a:lnSpc>
            </a:pPr>
            <a:r>
              <a:rPr lang="en-US" altLang="zh-CN" dirty="0" smtClean="0">
                <a:solidFill>
                  <a:srgbClr val="000000"/>
                </a:solidFill>
              </a:rPr>
              <a:t>C</a:t>
            </a:r>
            <a:endParaRPr lang="zh-CN" altLang="en-US" dirty="0">
              <a:solidFill>
                <a:srgbClr val="000000"/>
              </a:solidFill>
            </a:endParaRPr>
          </a:p>
        </p:txBody>
      </p:sp>
      <p:sp>
        <p:nvSpPr>
          <p:cNvPr id="41" name="矩形 40"/>
          <p:cNvSpPr/>
          <p:nvPr/>
        </p:nvSpPr>
        <p:spPr>
          <a:xfrm>
            <a:off x="5436096" y="2007093"/>
            <a:ext cx="643125" cy="504057"/>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a:lstStyle/>
          <a:p>
            <a:pPr algn="ctr">
              <a:lnSpc>
                <a:spcPct val="130000"/>
              </a:lnSpc>
            </a:pPr>
            <a:r>
              <a:rPr lang="en-US" altLang="zh-CN" dirty="0">
                <a:solidFill>
                  <a:srgbClr val="000000"/>
                </a:solidFill>
              </a:rPr>
              <a:t>E</a:t>
            </a:r>
            <a:endParaRPr lang="zh-CN" altLang="en-US" dirty="0">
              <a:solidFill>
                <a:srgbClr val="000000"/>
              </a:solidFill>
            </a:endParaRPr>
          </a:p>
        </p:txBody>
      </p:sp>
      <p:sp>
        <p:nvSpPr>
          <p:cNvPr id="42" name="矩形 41"/>
          <p:cNvSpPr/>
          <p:nvPr/>
        </p:nvSpPr>
        <p:spPr>
          <a:xfrm>
            <a:off x="6094062" y="2007095"/>
            <a:ext cx="643125" cy="504057"/>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a:lstStyle/>
          <a:p>
            <a:pPr algn="ctr">
              <a:lnSpc>
                <a:spcPct val="130000"/>
              </a:lnSpc>
            </a:pPr>
            <a:r>
              <a:rPr lang="en-US" altLang="zh-CN" dirty="0">
                <a:solidFill>
                  <a:srgbClr val="000000"/>
                </a:solidFill>
              </a:rPr>
              <a:t>D</a:t>
            </a:r>
            <a:endParaRPr lang="zh-CN" altLang="en-US" dirty="0">
              <a:solidFill>
                <a:srgbClr val="000000"/>
              </a:solidFill>
            </a:endParaRPr>
          </a:p>
        </p:txBody>
      </p:sp>
      <p:sp>
        <p:nvSpPr>
          <p:cNvPr id="43" name="矩形 42"/>
          <p:cNvSpPr/>
          <p:nvPr/>
        </p:nvSpPr>
        <p:spPr>
          <a:xfrm>
            <a:off x="6737187" y="2007096"/>
            <a:ext cx="643125" cy="504057"/>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a:lstStyle/>
          <a:p>
            <a:pPr algn="ctr">
              <a:lnSpc>
                <a:spcPct val="130000"/>
              </a:lnSpc>
            </a:pPr>
            <a:r>
              <a:rPr lang="en-US" altLang="zh-CN" dirty="0">
                <a:solidFill>
                  <a:srgbClr val="000000"/>
                </a:solidFill>
              </a:rPr>
              <a:t>E</a:t>
            </a:r>
            <a:endParaRPr lang="zh-CN" altLang="en-US" dirty="0">
              <a:solidFill>
                <a:srgbClr val="000000"/>
              </a:solidFill>
            </a:endParaRPr>
          </a:p>
        </p:txBody>
      </p:sp>
      <p:sp>
        <p:nvSpPr>
          <p:cNvPr id="44" name="矩形 43"/>
          <p:cNvSpPr/>
          <p:nvPr/>
        </p:nvSpPr>
        <p:spPr>
          <a:xfrm>
            <a:off x="7390206" y="2007095"/>
            <a:ext cx="643125" cy="504057"/>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a:lstStyle/>
          <a:p>
            <a:pPr algn="ctr">
              <a:lnSpc>
                <a:spcPct val="130000"/>
              </a:lnSpc>
            </a:pPr>
            <a:r>
              <a:rPr lang="en-US" altLang="zh-CN" dirty="0">
                <a:solidFill>
                  <a:srgbClr val="000000"/>
                </a:solidFill>
              </a:rPr>
              <a:t>F</a:t>
            </a:r>
            <a:endParaRPr lang="zh-CN" altLang="en-US" dirty="0">
              <a:solidFill>
                <a:srgbClr val="000000"/>
              </a:solidFill>
            </a:endParaRPr>
          </a:p>
        </p:txBody>
      </p:sp>
      <p:sp>
        <p:nvSpPr>
          <p:cNvPr id="45" name="矩形 44"/>
          <p:cNvSpPr/>
          <p:nvPr/>
        </p:nvSpPr>
        <p:spPr>
          <a:xfrm>
            <a:off x="8033331" y="2007096"/>
            <a:ext cx="643125" cy="504057"/>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a:lstStyle/>
          <a:p>
            <a:pPr algn="ctr">
              <a:lnSpc>
                <a:spcPct val="130000"/>
              </a:lnSpc>
            </a:pPr>
            <a:r>
              <a:rPr lang="en-US" altLang="zh-CN" dirty="0">
                <a:solidFill>
                  <a:srgbClr val="000000"/>
                </a:solidFill>
              </a:rPr>
              <a:t>G</a:t>
            </a:r>
            <a:endParaRPr lang="zh-CN" altLang="en-US" dirty="0">
              <a:solidFill>
                <a:srgbClr val="000000"/>
              </a:solidFill>
            </a:endParaRPr>
          </a:p>
        </p:txBody>
      </p:sp>
      <p:sp>
        <p:nvSpPr>
          <p:cNvPr id="46" name="矩形 45"/>
          <p:cNvSpPr/>
          <p:nvPr/>
        </p:nvSpPr>
        <p:spPr>
          <a:xfrm>
            <a:off x="6079221" y="2007094"/>
            <a:ext cx="643125" cy="504057"/>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a:lstStyle/>
          <a:p>
            <a:pPr algn="ctr">
              <a:lnSpc>
                <a:spcPct val="130000"/>
              </a:lnSpc>
            </a:pPr>
            <a:r>
              <a:rPr lang="en-US" altLang="zh-CN" dirty="0">
                <a:solidFill>
                  <a:srgbClr val="000000"/>
                </a:solidFill>
              </a:rPr>
              <a:t>D</a:t>
            </a:r>
            <a:endParaRPr lang="zh-CN" altLang="en-US" dirty="0">
              <a:solidFill>
                <a:srgbClr val="000000"/>
              </a:solidFill>
            </a:endParaRPr>
          </a:p>
        </p:txBody>
      </p:sp>
      <p:sp>
        <p:nvSpPr>
          <p:cNvPr id="47" name="矩形 46"/>
          <p:cNvSpPr/>
          <p:nvPr/>
        </p:nvSpPr>
        <p:spPr>
          <a:xfrm>
            <a:off x="6722346" y="2007095"/>
            <a:ext cx="643125" cy="504057"/>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a:lstStyle/>
          <a:p>
            <a:pPr algn="ctr">
              <a:lnSpc>
                <a:spcPct val="130000"/>
              </a:lnSpc>
            </a:pPr>
            <a:r>
              <a:rPr lang="en-US" altLang="zh-CN" dirty="0">
                <a:solidFill>
                  <a:srgbClr val="000000"/>
                </a:solidFill>
              </a:rPr>
              <a:t>E</a:t>
            </a:r>
            <a:endParaRPr lang="zh-CN" altLang="en-US" dirty="0">
              <a:solidFill>
                <a:srgbClr val="000000"/>
              </a:solidFill>
            </a:endParaRPr>
          </a:p>
        </p:txBody>
      </p:sp>
      <p:sp>
        <p:nvSpPr>
          <p:cNvPr id="48" name="矩形 47"/>
          <p:cNvSpPr/>
          <p:nvPr/>
        </p:nvSpPr>
        <p:spPr>
          <a:xfrm>
            <a:off x="7375365" y="2007094"/>
            <a:ext cx="643125" cy="504057"/>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a:lstStyle/>
          <a:p>
            <a:pPr algn="ctr">
              <a:lnSpc>
                <a:spcPct val="130000"/>
              </a:lnSpc>
            </a:pPr>
            <a:r>
              <a:rPr lang="en-US" altLang="zh-CN" dirty="0">
                <a:solidFill>
                  <a:srgbClr val="000000"/>
                </a:solidFill>
              </a:rPr>
              <a:t>F</a:t>
            </a:r>
            <a:endParaRPr lang="zh-CN" altLang="en-US" dirty="0">
              <a:solidFill>
                <a:srgbClr val="000000"/>
              </a:solidFill>
            </a:endParaRPr>
          </a:p>
        </p:txBody>
      </p:sp>
      <p:sp>
        <p:nvSpPr>
          <p:cNvPr id="49" name="矩形 48"/>
          <p:cNvSpPr/>
          <p:nvPr/>
        </p:nvSpPr>
        <p:spPr>
          <a:xfrm>
            <a:off x="8018490" y="2007095"/>
            <a:ext cx="643125" cy="504057"/>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a:lstStyle/>
          <a:p>
            <a:pPr algn="ctr">
              <a:lnSpc>
                <a:spcPct val="130000"/>
              </a:lnSpc>
            </a:pPr>
            <a:r>
              <a:rPr lang="en-US" altLang="zh-CN" dirty="0">
                <a:solidFill>
                  <a:srgbClr val="000000"/>
                </a:solidFill>
              </a:rPr>
              <a:t>G</a:t>
            </a:r>
            <a:endParaRPr lang="zh-CN" altLang="en-US" dirty="0">
              <a:solidFill>
                <a:srgbClr val="000000"/>
              </a:solidFill>
            </a:endParaRPr>
          </a:p>
        </p:txBody>
      </p:sp>
      <p:sp>
        <p:nvSpPr>
          <p:cNvPr id="90" name="幻灯片编号占位符 89"/>
          <p:cNvSpPr>
            <a:spLocks noGrp="1"/>
          </p:cNvSpPr>
          <p:nvPr>
            <p:ph type="sldNum" sz="quarter" idx="12"/>
          </p:nvPr>
        </p:nvSpPr>
        <p:spPr/>
        <p:txBody>
          <a:bodyPr/>
          <a:lstStyle/>
          <a:p>
            <a:fld id="{C5FEB7EA-EE1E-4E9A-ABA8-C683F994B8C3}" type="slidenum">
              <a:rPr lang="zh-CN" altLang="en-US" smtClean="0"/>
              <a:t>16</a:t>
            </a:fld>
            <a:endParaRPr lang="zh-CN" altLang="en-US"/>
          </a:p>
        </p:txBody>
      </p:sp>
      <p:sp>
        <p:nvSpPr>
          <p:cNvPr id="94" name="矩形 93"/>
          <p:cNvSpPr/>
          <p:nvPr/>
        </p:nvSpPr>
        <p:spPr>
          <a:xfrm>
            <a:off x="266361" y="4202831"/>
            <a:ext cx="643125" cy="504057"/>
          </a:xfrm>
          <a:prstGeom prst="rect">
            <a:avLst/>
          </a:prstGeom>
          <a:solidFill>
            <a:schemeClr val="bg1"/>
          </a:solidFill>
          <a:ln>
            <a:solidFill>
              <a:srgbClr val="366092"/>
            </a:solidFill>
            <a:prstDash val="dash"/>
          </a:ln>
        </p:spPr>
        <p:style>
          <a:lnRef idx="1">
            <a:schemeClr val="accent1"/>
          </a:lnRef>
          <a:fillRef idx="3">
            <a:schemeClr val="accent1"/>
          </a:fillRef>
          <a:effectRef idx="2">
            <a:schemeClr val="accent1"/>
          </a:effectRef>
          <a:fontRef idx="minor">
            <a:schemeClr val="lt1"/>
          </a:fontRef>
        </p:style>
        <p:txBody>
          <a:bodyPr/>
          <a:lstStyle/>
          <a:p>
            <a:pPr algn="ctr">
              <a:lnSpc>
                <a:spcPct val="130000"/>
              </a:lnSpc>
            </a:pPr>
            <a:r>
              <a:rPr lang="en-US" altLang="zh-CN" dirty="0" smtClean="0">
                <a:solidFill>
                  <a:schemeClr val="bg1"/>
                </a:solidFill>
              </a:rPr>
              <a:t>A</a:t>
            </a:r>
            <a:endParaRPr lang="zh-CN" altLang="en-US" dirty="0">
              <a:solidFill>
                <a:schemeClr val="bg1"/>
              </a:solidFill>
            </a:endParaRPr>
          </a:p>
        </p:txBody>
      </p:sp>
      <p:sp>
        <p:nvSpPr>
          <p:cNvPr id="95" name="矩形 94"/>
          <p:cNvSpPr/>
          <p:nvPr/>
        </p:nvSpPr>
        <p:spPr>
          <a:xfrm>
            <a:off x="909486" y="4202832"/>
            <a:ext cx="643125" cy="504057"/>
          </a:xfrm>
          <a:prstGeom prst="rect">
            <a:avLst/>
          </a:prstGeom>
          <a:solidFill>
            <a:schemeClr val="bg1"/>
          </a:solidFill>
          <a:ln>
            <a:solidFill>
              <a:srgbClr val="366092"/>
            </a:solidFill>
            <a:prstDash val="dash"/>
          </a:ln>
        </p:spPr>
        <p:style>
          <a:lnRef idx="1">
            <a:schemeClr val="accent1"/>
          </a:lnRef>
          <a:fillRef idx="3">
            <a:schemeClr val="accent1"/>
          </a:fillRef>
          <a:effectRef idx="2">
            <a:schemeClr val="accent1"/>
          </a:effectRef>
          <a:fontRef idx="minor">
            <a:schemeClr val="lt1"/>
          </a:fontRef>
        </p:style>
        <p:txBody>
          <a:bodyPr/>
          <a:lstStyle/>
          <a:p>
            <a:pPr algn="ctr">
              <a:lnSpc>
                <a:spcPct val="130000"/>
              </a:lnSpc>
            </a:pPr>
            <a:r>
              <a:rPr lang="en-US" altLang="zh-CN" dirty="0" smtClean="0">
                <a:solidFill>
                  <a:schemeClr val="bg1"/>
                </a:solidFill>
              </a:rPr>
              <a:t>B</a:t>
            </a:r>
            <a:endParaRPr lang="zh-CN" altLang="en-US" dirty="0">
              <a:solidFill>
                <a:schemeClr val="bg1"/>
              </a:solidFill>
            </a:endParaRPr>
          </a:p>
        </p:txBody>
      </p:sp>
      <p:sp>
        <p:nvSpPr>
          <p:cNvPr id="96" name="矩形 95"/>
          <p:cNvSpPr/>
          <p:nvPr/>
        </p:nvSpPr>
        <p:spPr>
          <a:xfrm>
            <a:off x="1562505" y="4202831"/>
            <a:ext cx="643125" cy="504057"/>
          </a:xfrm>
          <a:prstGeom prst="rect">
            <a:avLst/>
          </a:prstGeom>
          <a:solidFill>
            <a:schemeClr val="bg1"/>
          </a:solidFill>
          <a:ln>
            <a:solidFill>
              <a:srgbClr val="366092"/>
            </a:solidFill>
            <a:prstDash val="dash"/>
          </a:ln>
        </p:spPr>
        <p:style>
          <a:lnRef idx="1">
            <a:schemeClr val="accent1"/>
          </a:lnRef>
          <a:fillRef idx="3">
            <a:schemeClr val="accent1"/>
          </a:fillRef>
          <a:effectRef idx="2">
            <a:schemeClr val="accent1"/>
          </a:effectRef>
          <a:fontRef idx="minor">
            <a:schemeClr val="lt1"/>
          </a:fontRef>
        </p:style>
        <p:txBody>
          <a:bodyPr/>
          <a:lstStyle/>
          <a:p>
            <a:pPr algn="ctr">
              <a:lnSpc>
                <a:spcPct val="130000"/>
              </a:lnSpc>
            </a:pPr>
            <a:r>
              <a:rPr lang="en-US" altLang="zh-CN" dirty="0" smtClean="0">
                <a:solidFill>
                  <a:schemeClr val="bg1"/>
                </a:solidFill>
              </a:rPr>
              <a:t>C</a:t>
            </a:r>
            <a:endParaRPr lang="zh-CN" altLang="en-US" dirty="0">
              <a:solidFill>
                <a:schemeClr val="bg1"/>
              </a:solidFill>
            </a:endParaRPr>
          </a:p>
        </p:txBody>
      </p:sp>
      <p:sp>
        <p:nvSpPr>
          <p:cNvPr id="97" name="矩形 96"/>
          <p:cNvSpPr/>
          <p:nvPr/>
        </p:nvSpPr>
        <p:spPr>
          <a:xfrm>
            <a:off x="2205630" y="4202832"/>
            <a:ext cx="643125" cy="504057"/>
          </a:xfrm>
          <a:prstGeom prst="rect">
            <a:avLst/>
          </a:prstGeom>
          <a:solidFill>
            <a:schemeClr val="bg1"/>
          </a:solidFill>
          <a:ln>
            <a:solidFill>
              <a:srgbClr val="366092"/>
            </a:solidFill>
            <a:prstDash val="dash"/>
          </a:ln>
        </p:spPr>
        <p:style>
          <a:lnRef idx="1">
            <a:schemeClr val="accent1"/>
          </a:lnRef>
          <a:fillRef idx="3">
            <a:schemeClr val="accent1"/>
          </a:fillRef>
          <a:effectRef idx="2">
            <a:schemeClr val="accent1"/>
          </a:effectRef>
          <a:fontRef idx="minor">
            <a:schemeClr val="lt1"/>
          </a:fontRef>
        </p:style>
        <p:txBody>
          <a:bodyPr/>
          <a:lstStyle/>
          <a:p>
            <a:pPr algn="ctr">
              <a:lnSpc>
                <a:spcPct val="130000"/>
              </a:lnSpc>
            </a:pPr>
            <a:r>
              <a:rPr lang="en-US" altLang="zh-CN" dirty="0" smtClean="0">
                <a:solidFill>
                  <a:schemeClr val="bg1"/>
                </a:solidFill>
              </a:rPr>
              <a:t>D</a:t>
            </a:r>
            <a:endParaRPr lang="zh-CN" altLang="en-US" dirty="0">
              <a:solidFill>
                <a:schemeClr val="bg1"/>
              </a:solidFill>
            </a:endParaRPr>
          </a:p>
        </p:txBody>
      </p:sp>
      <p:sp>
        <p:nvSpPr>
          <p:cNvPr id="98" name="矩形 97"/>
          <p:cNvSpPr/>
          <p:nvPr/>
        </p:nvSpPr>
        <p:spPr>
          <a:xfrm>
            <a:off x="2853702" y="4202832"/>
            <a:ext cx="643125" cy="504057"/>
          </a:xfrm>
          <a:prstGeom prst="rect">
            <a:avLst/>
          </a:prstGeom>
          <a:solidFill>
            <a:schemeClr val="bg1"/>
          </a:solidFill>
          <a:ln>
            <a:solidFill>
              <a:srgbClr val="366092"/>
            </a:solidFill>
            <a:prstDash val="dash"/>
          </a:ln>
        </p:spPr>
        <p:style>
          <a:lnRef idx="1">
            <a:schemeClr val="accent1"/>
          </a:lnRef>
          <a:fillRef idx="3">
            <a:schemeClr val="accent1"/>
          </a:fillRef>
          <a:effectRef idx="2">
            <a:schemeClr val="accent1"/>
          </a:effectRef>
          <a:fontRef idx="minor">
            <a:schemeClr val="lt1"/>
          </a:fontRef>
        </p:style>
        <p:txBody>
          <a:bodyPr/>
          <a:lstStyle/>
          <a:p>
            <a:pPr algn="ctr">
              <a:lnSpc>
                <a:spcPct val="130000"/>
              </a:lnSpc>
            </a:pPr>
            <a:r>
              <a:rPr lang="en-US" altLang="zh-CN" dirty="0" smtClean="0">
                <a:solidFill>
                  <a:schemeClr val="bg1"/>
                </a:solidFill>
              </a:rPr>
              <a:t>A</a:t>
            </a:r>
            <a:endParaRPr lang="zh-CN" altLang="en-US" dirty="0">
              <a:solidFill>
                <a:schemeClr val="bg1"/>
              </a:solidFill>
            </a:endParaRPr>
          </a:p>
        </p:txBody>
      </p:sp>
      <p:sp>
        <p:nvSpPr>
          <p:cNvPr id="99" name="矩形 98"/>
          <p:cNvSpPr/>
          <p:nvPr/>
        </p:nvSpPr>
        <p:spPr>
          <a:xfrm>
            <a:off x="3496827" y="4202833"/>
            <a:ext cx="643125" cy="504057"/>
          </a:xfrm>
          <a:prstGeom prst="rect">
            <a:avLst/>
          </a:prstGeom>
          <a:solidFill>
            <a:schemeClr val="bg1"/>
          </a:solidFill>
          <a:ln>
            <a:solidFill>
              <a:srgbClr val="366092"/>
            </a:solidFill>
            <a:prstDash val="dash"/>
          </a:ln>
        </p:spPr>
        <p:style>
          <a:lnRef idx="1">
            <a:schemeClr val="accent1"/>
          </a:lnRef>
          <a:fillRef idx="3">
            <a:schemeClr val="accent1"/>
          </a:fillRef>
          <a:effectRef idx="2">
            <a:schemeClr val="accent1"/>
          </a:effectRef>
          <a:fontRef idx="minor">
            <a:schemeClr val="lt1"/>
          </a:fontRef>
        </p:style>
        <p:txBody>
          <a:bodyPr/>
          <a:lstStyle/>
          <a:p>
            <a:pPr algn="ctr">
              <a:lnSpc>
                <a:spcPct val="130000"/>
              </a:lnSpc>
            </a:pPr>
            <a:r>
              <a:rPr lang="en-US" altLang="zh-CN" dirty="0" smtClean="0">
                <a:solidFill>
                  <a:schemeClr val="bg1"/>
                </a:solidFill>
              </a:rPr>
              <a:t>F</a:t>
            </a:r>
            <a:endParaRPr lang="zh-CN" altLang="en-US" dirty="0">
              <a:solidFill>
                <a:schemeClr val="bg1"/>
              </a:solidFill>
            </a:endParaRPr>
          </a:p>
        </p:txBody>
      </p:sp>
      <p:sp>
        <p:nvSpPr>
          <p:cNvPr id="100" name="矩形 99"/>
          <p:cNvSpPr/>
          <p:nvPr/>
        </p:nvSpPr>
        <p:spPr>
          <a:xfrm>
            <a:off x="4149846" y="4202832"/>
            <a:ext cx="643125" cy="504057"/>
          </a:xfrm>
          <a:prstGeom prst="rect">
            <a:avLst/>
          </a:prstGeom>
          <a:solidFill>
            <a:schemeClr val="bg1"/>
          </a:solidFill>
          <a:ln>
            <a:solidFill>
              <a:srgbClr val="366092"/>
            </a:solidFill>
            <a:prstDash val="dash"/>
          </a:ln>
        </p:spPr>
        <p:style>
          <a:lnRef idx="1">
            <a:schemeClr val="accent1"/>
          </a:lnRef>
          <a:fillRef idx="3">
            <a:schemeClr val="accent1"/>
          </a:fillRef>
          <a:effectRef idx="2">
            <a:schemeClr val="accent1"/>
          </a:effectRef>
          <a:fontRef idx="minor">
            <a:schemeClr val="lt1"/>
          </a:fontRef>
        </p:style>
        <p:txBody>
          <a:bodyPr/>
          <a:lstStyle/>
          <a:p>
            <a:pPr algn="ctr">
              <a:lnSpc>
                <a:spcPct val="130000"/>
              </a:lnSpc>
            </a:pPr>
            <a:r>
              <a:rPr lang="en-US" altLang="zh-CN" dirty="0" smtClean="0">
                <a:solidFill>
                  <a:schemeClr val="bg1"/>
                </a:solidFill>
              </a:rPr>
              <a:t>B</a:t>
            </a:r>
            <a:endParaRPr lang="zh-CN" altLang="en-US" dirty="0">
              <a:solidFill>
                <a:schemeClr val="bg1"/>
              </a:solidFill>
            </a:endParaRPr>
          </a:p>
        </p:txBody>
      </p:sp>
      <p:sp>
        <p:nvSpPr>
          <p:cNvPr id="101" name="矩形 100"/>
          <p:cNvSpPr/>
          <p:nvPr/>
        </p:nvSpPr>
        <p:spPr>
          <a:xfrm>
            <a:off x="4792971" y="4202833"/>
            <a:ext cx="643125" cy="504057"/>
          </a:xfrm>
          <a:prstGeom prst="rect">
            <a:avLst/>
          </a:prstGeom>
          <a:solidFill>
            <a:schemeClr val="bg1"/>
          </a:solidFill>
          <a:ln>
            <a:solidFill>
              <a:srgbClr val="366092"/>
            </a:solidFill>
            <a:prstDash val="dash"/>
          </a:ln>
        </p:spPr>
        <p:style>
          <a:lnRef idx="1">
            <a:schemeClr val="accent1"/>
          </a:lnRef>
          <a:fillRef idx="3">
            <a:schemeClr val="accent1"/>
          </a:fillRef>
          <a:effectRef idx="2">
            <a:schemeClr val="accent1"/>
          </a:effectRef>
          <a:fontRef idx="minor">
            <a:schemeClr val="lt1"/>
          </a:fontRef>
        </p:style>
        <p:txBody>
          <a:bodyPr/>
          <a:lstStyle/>
          <a:p>
            <a:pPr algn="ctr">
              <a:lnSpc>
                <a:spcPct val="130000"/>
              </a:lnSpc>
            </a:pPr>
            <a:r>
              <a:rPr lang="en-US" altLang="zh-CN" dirty="0" smtClean="0">
                <a:solidFill>
                  <a:schemeClr val="bg1"/>
                </a:solidFill>
              </a:rPr>
              <a:t>C</a:t>
            </a:r>
            <a:endParaRPr lang="zh-CN" altLang="en-US" dirty="0">
              <a:solidFill>
                <a:schemeClr val="bg1"/>
              </a:solidFill>
            </a:endParaRPr>
          </a:p>
        </p:txBody>
      </p:sp>
      <p:sp>
        <p:nvSpPr>
          <p:cNvPr id="102" name="矩形 101"/>
          <p:cNvSpPr/>
          <p:nvPr/>
        </p:nvSpPr>
        <p:spPr>
          <a:xfrm>
            <a:off x="5445990" y="4202832"/>
            <a:ext cx="643125" cy="504057"/>
          </a:xfrm>
          <a:prstGeom prst="rect">
            <a:avLst/>
          </a:prstGeom>
          <a:solidFill>
            <a:schemeClr val="bg1"/>
          </a:solidFill>
          <a:ln>
            <a:solidFill>
              <a:srgbClr val="366092"/>
            </a:solidFill>
            <a:prstDash val="dash"/>
          </a:ln>
        </p:spPr>
        <p:style>
          <a:lnRef idx="1">
            <a:schemeClr val="accent1"/>
          </a:lnRef>
          <a:fillRef idx="3">
            <a:schemeClr val="accent1"/>
          </a:fillRef>
          <a:effectRef idx="2">
            <a:schemeClr val="accent1"/>
          </a:effectRef>
          <a:fontRef idx="minor">
            <a:schemeClr val="lt1"/>
          </a:fontRef>
        </p:style>
        <p:txBody>
          <a:bodyPr/>
          <a:lstStyle/>
          <a:p>
            <a:pPr algn="ctr">
              <a:lnSpc>
                <a:spcPct val="130000"/>
              </a:lnSpc>
            </a:pPr>
            <a:r>
              <a:rPr lang="en-US" altLang="zh-CN" dirty="0">
                <a:solidFill>
                  <a:schemeClr val="bg1"/>
                </a:solidFill>
              </a:rPr>
              <a:t>E</a:t>
            </a:r>
            <a:endParaRPr lang="zh-CN" altLang="en-US" dirty="0">
              <a:solidFill>
                <a:schemeClr val="bg1"/>
              </a:solidFill>
            </a:endParaRPr>
          </a:p>
        </p:txBody>
      </p:sp>
      <p:sp>
        <p:nvSpPr>
          <p:cNvPr id="103" name="矩形 102"/>
          <p:cNvSpPr/>
          <p:nvPr/>
        </p:nvSpPr>
        <p:spPr>
          <a:xfrm>
            <a:off x="6094062" y="4202832"/>
            <a:ext cx="643125" cy="504057"/>
          </a:xfrm>
          <a:prstGeom prst="rect">
            <a:avLst/>
          </a:prstGeom>
          <a:solidFill>
            <a:schemeClr val="bg1"/>
          </a:solidFill>
          <a:ln>
            <a:solidFill>
              <a:srgbClr val="366092"/>
            </a:solidFill>
            <a:prstDash val="dash"/>
          </a:ln>
        </p:spPr>
        <p:style>
          <a:lnRef idx="1">
            <a:schemeClr val="accent1"/>
          </a:lnRef>
          <a:fillRef idx="3">
            <a:schemeClr val="accent1"/>
          </a:fillRef>
          <a:effectRef idx="2">
            <a:schemeClr val="accent1"/>
          </a:effectRef>
          <a:fontRef idx="minor">
            <a:schemeClr val="lt1"/>
          </a:fontRef>
        </p:style>
        <p:txBody>
          <a:bodyPr/>
          <a:lstStyle/>
          <a:p>
            <a:pPr algn="ctr">
              <a:lnSpc>
                <a:spcPct val="130000"/>
              </a:lnSpc>
            </a:pPr>
            <a:r>
              <a:rPr lang="en-US" altLang="zh-CN" dirty="0">
                <a:solidFill>
                  <a:schemeClr val="bg1"/>
                </a:solidFill>
              </a:rPr>
              <a:t>D</a:t>
            </a:r>
            <a:endParaRPr lang="zh-CN" altLang="en-US" dirty="0">
              <a:solidFill>
                <a:schemeClr val="bg1"/>
              </a:solidFill>
            </a:endParaRPr>
          </a:p>
        </p:txBody>
      </p:sp>
      <p:sp>
        <p:nvSpPr>
          <p:cNvPr id="104" name="矩形 103"/>
          <p:cNvSpPr/>
          <p:nvPr/>
        </p:nvSpPr>
        <p:spPr>
          <a:xfrm>
            <a:off x="6737187" y="4202833"/>
            <a:ext cx="643125" cy="504057"/>
          </a:xfrm>
          <a:prstGeom prst="rect">
            <a:avLst/>
          </a:prstGeom>
          <a:solidFill>
            <a:schemeClr val="bg1"/>
          </a:solidFill>
          <a:ln>
            <a:solidFill>
              <a:srgbClr val="366092"/>
            </a:solidFill>
            <a:prstDash val="dash"/>
          </a:ln>
        </p:spPr>
        <p:style>
          <a:lnRef idx="1">
            <a:schemeClr val="accent1"/>
          </a:lnRef>
          <a:fillRef idx="3">
            <a:schemeClr val="accent1"/>
          </a:fillRef>
          <a:effectRef idx="2">
            <a:schemeClr val="accent1"/>
          </a:effectRef>
          <a:fontRef idx="minor">
            <a:schemeClr val="lt1"/>
          </a:fontRef>
        </p:style>
        <p:txBody>
          <a:bodyPr/>
          <a:lstStyle/>
          <a:p>
            <a:pPr algn="ctr">
              <a:lnSpc>
                <a:spcPct val="130000"/>
              </a:lnSpc>
            </a:pPr>
            <a:r>
              <a:rPr lang="en-US" altLang="zh-CN" dirty="0">
                <a:solidFill>
                  <a:schemeClr val="bg1"/>
                </a:solidFill>
              </a:rPr>
              <a:t>E</a:t>
            </a:r>
            <a:endParaRPr lang="zh-CN" altLang="en-US" dirty="0">
              <a:solidFill>
                <a:schemeClr val="bg1"/>
              </a:solidFill>
            </a:endParaRPr>
          </a:p>
        </p:txBody>
      </p:sp>
      <p:sp>
        <p:nvSpPr>
          <p:cNvPr id="105" name="矩形 104"/>
          <p:cNvSpPr/>
          <p:nvPr/>
        </p:nvSpPr>
        <p:spPr>
          <a:xfrm>
            <a:off x="7390206" y="4202832"/>
            <a:ext cx="643125" cy="504057"/>
          </a:xfrm>
          <a:prstGeom prst="rect">
            <a:avLst/>
          </a:prstGeom>
          <a:solidFill>
            <a:schemeClr val="bg1"/>
          </a:solidFill>
          <a:ln>
            <a:solidFill>
              <a:srgbClr val="366092"/>
            </a:solidFill>
            <a:prstDash val="dash"/>
          </a:ln>
        </p:spPr>
        <p:style>
          <a:lnRef idx="1">
            <a:schemeClr val="accent1"/>
          </a:lnRef>
          <a:fillRef idx="3">
            <a:schemeClr val="accent1"/>
          </a:fillRef>
          <a:effectRef idx="2">
            <a:schemeClr val="accent1"/>
          </a:effectRef>
          <a:fontRef idx="minor">
            <a:schemeClr val="lt1"/>
          </a:fontRef>
        </p:style>
        <p:txBody>
          <a:bodyPr/>
          <a:lstStyle/>
          <a:p>
            <a:pPr algn="ctr">
              <a:lnSpc>
                <a:spcPct val="130000"/>
              </a:lnSpc>
            </a:pPr>
            <a:r>
              <a:rPr lang="en-US" altLang="zh-CN" dirty="0">
                <a:solidFill>
                  <a:schemeClr val="bg1"/>
                </a:solidFill>
              </a:rPr>
              <a:t>F</a:t>
            </a:r>
            <a:endParaRPr lang="zh-CN" altLang="en-US" dirty="0">
              <a:solidFill>
                <a:schemeClr val="bg1"/>
              </a:solidFill>
            </a:endParaRPr>
          </a:p>
        </p:txBody>
      </p:sp>
      <p:sp>
        <p:nvSpPr>
          <p:cNvPr id="106" name="矩形 105"/>
          <p:cNvSpPr/>
          <p:nvPr/>
        </p:nvSpPr>
        <p:spPr>
          <a:xfrm>
            <a:off x="8033331" y="4202833"/>
            <a:ext cx="643125" cy="504057"/>
          </a:xfrm>
          <a:prstGeom prst="rect">
            <a:avLst/>
          </a:prstGeom>
          <a:solidFill>
            <a:schemeClr val="bg1"/>
          </a:solidFill>
          <a:ln>
            <a:solidFill>
              <a:srgbClr val="366092"/>
            </a:solidFill>
            <a:prstDash val="dash"/>
          </a:ln>
        </p:spPr>
        <p:style>
          <a:lnRef idx="1">
            <a:schemeClr val="accent1"/>
          </a:lnRef>
          <a:fillRef idx="3">
            <a:schemeClr val="accent1"/>
          </a:fillRef>
          <a:effectRef idx="2">
            <a:schemeClr val="accent1"/>
          </a:effectRef>
          <a:fontRef idx="minor">
            <a:schemeClr val="lt1"/>
          </a:fontRef>
        </p:style>
        <p:txBody>
          <a:bodyPr/>
          <a:lstStyle/>
          <a:p>
            <a:pPr algn="ctr">
              <a:lnSpc>
                <a:spcPct val="130000"/>
              </a:lnSpc>
            </a:pPr>
            <a:r>
              <a:rPr lang="en-US" altLang="zh-CN" dirty="0">
                <a:solidFill>
                  <a:schemeClr val="bg1"/>
                </a:solidFill>
              </a:rPr>
              <a:t>G</a:t>
            </a:r>
            <a:endParaRPr lang="zh-CN" altLang="en-US" dirty="0">
              <a:solidFill>
                <a:schemeClr val="bg1"/>
              </a:solidFill>
            </a:endParaRPr>
          </a:p>
        </p:txBody>
      </p:sp>
      <p:sp>
        <p:nvSpPr>
          <p:cNvPr id="107" name="矩形 106"/>
          <p:cNvSpPr/>
          <p:nvPr/>
        </p:nvSpPr>
        <p:spPr>
          <a:xfrm>
            <a:off x="1989606" y="5714997"/>
            <a:ext cx="643125" cy="504057"/>
          </a:xfrm>
          <a:prstGeom prst="rect">
            <a:avLst/>
          </a:prstGeom>
          <a:solidFill>
            <a:schemeClr val="bg1"/>
          </a:solidFill>
          <a:ln>
            <a:solidFill>
              <a:srgbClr val="366092"/>
            </a:solidFill>
            <a:prstDash val="dash"/>
          </a:ln>
        </p:spPr>
        <p:style>
          <a:lnRef idx="1">
            <a:schemeClr val="accent1"/>
          </a:lnRef>
          <a:fillRef idx="3">
            <a:schemeClr val="accent1"/>
          </a:fillRef>
          <a:effectRef idx="2">
            <a:schemeClr val="accent1"/>
          </a:effectRef>
          <a:fontRef idx="minor">
            <a:schemeClr val="lt1"/>
          </a:fontRef>
        </p:style>
        <p:txBody>
          <a:bodyPr/>
          <a:lstStyle/>
          <a:p>
            <a:pPr algn="ctr">
              <a:lnSpc>
                <a:spcPct val="130000"/>
              </a:lnSpc>
            </a:pPr>
            <a:r>
              <a:rPr lang="en-US" altLang="zh-CN" dirty="0" smtClean="0">
                <a:solidFill>
                  <a:schemeClr val="bg1"/>
                </a:solidFill>
              </a:rPr>
              <a:t>A</a:t>
            </a:r>
            <a:endParaRPr lang="zh-CN" altLang="en-US" dirty="0">
              <a:solidFill>
                <a:schemeClr val="bg1"/>
              </a:solidFill>
            </a:endParaRPr>
          </a:p>
        </p:txBody>
      </p:sp>
      <p:sp>
        <p:nvSpPr>
          <p:cNvPr id="108" name="矩形 107"/>
          <p:cNvSpPr/>
          <p:nvPr/>
        </p:nvSpPr>
        <p:spPr>
          <a:xfrm>
            <a:off x="2632731" y="5714998"/>
            <a:ext cx="643125" cy="504057"/>
          </a:xfrm>
          <a:prstGeom prst="rect">
            <a:avLst/>
          </a:prstGeom>
          <a:solidFill>
            <a:schemeClr val="bg1"/>
          </a:solidFill>
          <a:ln>
            <a:solidFill>
              <a:srgbClr val="366092"/>
            </a:solidFill>
            <a:prstDash val="dash"/>
          </a:ln>
        </p:spPr>
        <p:style>
          <a:lnRef idx="1">
            <a:schemeClr val="accent1"/>
          </a:lnRef>
          <a:fillRef idx="3">
            <a:schemeClr val="accent1"/>
          </a:fillRef>
          <a:effectRef idx="2">
            <a:schemeClr val="accent1"/>
          </a:effectRef>
          <a:fontRef idx="minor">
            <a:schemeClr val="lt1"/>
          </a:fontRef>
        </p:style>
        <p:txBody>
          <a:bodyPr/>
          <a:lstStyle/>
          <a:p>
            <a:pPr algn="ctr">
              <a:lnSpc>
                <a:spcPct val="130000"/>
              </a:lnSpc>
            </a:pPr>
            <a:r>
              <a:rPr lang="en-US" altLang="zh-CN" dirty="0" smtClean="0">
                <a:solidFill>
                  <a:schemeClr val="bg1"/>
                </a:solidFill>
              </a:rPr>
              <a:t>B</a:t>
            </a:r>
            <a:endParaRPr lang="zh-CN" altLang="en-US" dirty="0">
              <a:solidFill>
                <a:schemeClr val="bg1"/>
              </a:solidFill>
            </a:endParaRPr>
          </a:p>
        </p:txBody>
      </p:sp>
      <p:sp>
        <p:nvSpPr>
          <p:cNvPr id="109" name="矩形 108"/>
          <p:cNvSpPr/>
          <p:nvPr/>
        </p:nvSpPr>
        <p:spPr>
          <a:xfrm>
            <a:off x="3285750" y="5714997"/>
            <a:ext cx="643125" cy="504057"/>
          </a:xfrm>
          <a:prstGeom prst="rect">
            <a:avLst/>
          </a:prstGeom>
          <a:solidFill>
            <a:schemeClr val="bg1"/>
          </a:solidFill>
          <a:ln>
            <a:solidFill>
              <a:srgbClr val="366092"/>
            </a:solidFill>
            <a:prstDash val="dash"/>
          </a:ln>
        </p:spPr>
        <p:style>
          <a:lnRef idx="1">
            <a:schemeClr val="accent1"/>
          </a:lnRef>
          <a:fillRef idx="3">
            <a:schemeClr val="accent1"/>
          </a:fillRef>
          <a:effectRef idx="2">
            <a:schemeClr val="accent1"/>
          </a:effectRef>
          <a:fontRef idx="minor">
            <a:schemeClr val="lt1"/>
          </a:fontRef>
        </p:style>
        <p:txBody>
          <a:bodyPr/>
          <a:lstStyle/>
          <a:p>
            <a:pPr algn="ctr">
              <a:lnSpc>
                <a:spcPct val="130000"/>
              </a:lnSpc>
            </a:pPr>
            <a:r>
              <a:rPr lang="en-US" altLang="zh-CN" dirty="0" smtClean="0">
                <a:solidFill>
                  <a:schemeClr val="bg1"/>
                </a:solidFill>
              </a:rPr>
              <a:t>C</a:t>
            </a:r>
            <a:endParaRPr lang="zh-CN" altLang="en-US" dirty="0">
              <a:solidFill>
                <a:schemeClr val="bg1"/>
              </a:solidFill>
            </a:endParaRPr>
          </a:p>
        </p:txBody>
      </p:sp>
      <p:sp>
        <p:nvSpPr>
          <p:cNvPr id="110" name="矩形 109"/>
          <p:cNvSpPr/>
          <p:nvPr/>
        </p:nvSpPr>
        <p:spPr>
          <a:xfrm>
            <a:off x="3928875" y="5714998"/>
            <a:ext cx="643125" cy="504057"/>
          </a:xfrm>
          <a:prstGeom prst="rect">
            <a:avLst/>
          </a:prstGeom>
          <a:solidFill>
            <a:schemeClr val="bg1"/>
          </a:solidFill>
          <a:ln>
            <a:solidFill>
              <a:srgbClr val="366092"/>
            </a:solidFill>
            <a:prstDash val="dash"/>
          </a:ln>
        </p:spPr>
        <p:style>
          <a:lnRef idx="1">
            <a:schemeClr val="accent1"/>
          </a:lnRef>
          <a:fillRef idx="3">
            <a:schemeClr val="accent1"/>
          </a:fillRef>
          <a:effectRef idx="2">
            <a:schemeClr val="accent1"/>
          </a:effectRef>
          <a:fontRef idx="minor">
            <a:schemeClr val="lt1"/>
          </a:fontRef>
        </p:style>
        <p:txBody>
          <a:bodyPr/>
          <a:lstStyle/>
          <a:p>
            <a:pPr algn="ctr">
              <a:lnSpc>
                <a:spcPct val="130000"/>
              </a:lnSpc>
            </a:pPr>
            <a:r>
              <a:rPr lang="en-US" altLang="zh-CN" dirty="0" smtClean="0">
                <a:solidFill>
                  <a:schemeClr val="bg1"/>
                </a:solidFill>
              </a:rPr>
              <a:t>D</a:t>
            </a:r>
            <a:endParaRPr lang="zh-CN" altLang="en-US" dirty="0">
              <a:solidFill>
                <a:schemeClr val="bg1"/>
              </a:solidFill>
            </a:endParaRPr>
          </a:p>
        </p:txBody>
      </p:sp>
      <p:sp>
        <p:nvSpPr>
          <p:cNvPr id="111" name="矩形 110"/>
          <p:cNvSpPr/>
          <p:nvPr/>
        </p:nvSpPr>
        <p:spPr>
          <a:xfrm>
            <a:off x="4576947" y="5714998"/>
            <a:ext cx="643125" cy="504057"/>
          </a:xfrm>
          <a:prstGeom prst="rect">
            <a:avLst/>
          </a:prstGeom>
          <a:solidFill>
            <a:schemeClr val="bg1"/>
          </a:solidFill>
          <a:ln>
            <a:solidFill>
              <a:srgbClr val="366092"/>
            </a:solidFill>
            <a:prstDash val="dash"/>
          </a:ln>
        </p:spPr>
        <p:style>
          <a:lnRef idx="1">
            <a:schemeClr val="accent1"/>
          </a:lnRef>
          <a:fillRef idx="3">
            <a:schemeClr val="accent1"/>
          </a:fillRef>
          <a:effectRef idx="2">
            <a:schemeClr val="accent1"/>
          </a:effectRef>
          <a:fontRef idx="minor">
            <a:schemeClr val="lt1"/>
          </a:fontRef>
        </p:style>
        <p:txBody>
          <a:bodyPr/>
          <a:lstStyle/>
          <a:p>
            <a:pPr algn="ctr">
              <a:lnSpc>
                <a:spcPct val="130000"/>
              </a:lnSpc>
            </a:pPr>
            <a:r>
              <a:rPr lang="en-US" altLang="zh-CN" dirty="0">
                <a:solidFill>
                  <a:schemeClr val="bg1"/>
                </a:solidFill>
              </a:rPr>
              <a:t>E</a:t>
            </a:r>
            <a:endParaRPr lang="zh-CN" altLang="en-US" dirty="0">
              <a:solidFill>
                <a:schemeClr val="bg1"/>
              </a:solidFill>
            </a:endParaRPr>
          </a:p>
        </p:txBody>
      </p:sp>
      <p:sp>
        <p:nvSpPr>
          <p:cNvPr id="112" name="矩形 111"/>
          <p:cNvSpPr/>
          <p:nvPr/>
        </p:nvSpPr>
        <p:spPr>
          <a:xfrm>
            <a:off x="5225019" y="5714998"/>
            <a:ext cx="643125" cy="504057"/>
          </a:xfrm>
          <a:prstGeom prst="rect">
            <a:avLst/>
          </a:prstGeom>
          <a:solidFill>
            <a:schemeClr val="bg1"/>
          </a:solidFill>
          <a:ln>
            <a:solidFill>
              <a:srgbClr val="366092"/>
            </a:solidFill>
            <a:prstDash val="dash"/>
          </a:ln>
        </p:spPr>
        <p:style>
          <a:lnRef idx="1">
            <a:schemeClr val="accent1"/>
          </a:lnRef>
          <a:fillRef idx="3">
            <a:schemeClr val="accent1"/>
          </a:fillRef>
          <a:effectRef idx="2">
            <a:schemeClr val="accent1"/>
          </a:effectRef>
          <a:fontRef idx="minor">
            <a:schemeClr val="lt1"/>
          </a:fontRef>
        </p:style>
        <p:txBody>
          <a:bodyPr/>
          <a:lstStyle/>
          <a:p>
            <a:pPr algn="ctr">
              <a:lnSpc>
                <a:spcPct val="130000"/>
              </a:lnSpc>
            </a:pPr>
            <a:r>
              <a:rPr lang="en-US" altLang="zh-CN" dirty="0">
                <a:solidFill>
                  <a:schemeClr val="bg1"/>
                </a:solidFill>
              </a:rPr>
              <a:t>F</a:t>
            </a:r>
            <a:endParaRPr lang="zh-CN" altLang="en-US" dirty="0">
              <a:solidFill>
                <a:schemeClr val="bg1"/>
              </a:solidFill>
            </a:endParaRPr>
          </a:p>
        </p:txBody>
      </p:sp>
      <p:sp>
        <p:nvSpPr>
          <p:cNvPr id="113" name="矩形 112"/>
          <p:cNvSpPr/>
          <p:nvPr/>
        </p:nvSpPr>
        <p:spPr>
          <a:xfrm>
            <a:off x="5868144" y="5714999"/>
            <a:ext cx="643125" cy="504057"/>
          </a:xfrm>
          <a:prstGeom prst="rect">
            <a:avLst/>
          </a:prstGeom>
          <a:solidFill>
            <a:schemeClr val="bg1"/>
          </a:solidFill>
          <a:ln>
            <a:solidFill>
              <a:srgbClr val="366092"/>
            </a:solidFill>
            <a:prstDash val="dash"/>
          </a:ln>
        </p:spPr>
        <p:style>
          <a:lnRef idx="1">
            <a:schemeClr val="accent1"/>
          </a:lnRef>
          <a:fillRef idx="3">
            <a:schemeClr val="accent1"/>
          </a:fillRef>
          <a:effectRef idx="2">
            <a:schemeClr val="accent1"/>
          </a:effectRef>
          <a:fontRef idx="minor">
            <a:schemeClr val="lt1"/>
          </a:fontRef>
        </p:style>
        <p:txBody>
          <a:bodyPr/>
          <a:lstStyle/>
          <a:p>
            <a:pPr algn="ctr">
              <a:lnSpc>
                <a:spcPct val="130000"/>
              </a:lnSpc>
            </a:pPr>
            <a:r>
              <a:rPr lang="en-US" altLang="zh-CN" dirty="0">
                <a:solidFill>
                  <a:schemeClr val="bg1"/>
                </a:solidFill>
              </a:rPr>
              <a:t>G</a:t>
            </a:r>
            <a:endParaRPr lang="zh-CN" altLang="en-US" dirty="0">
              <a:solidFill>
                <a:schemeClr val="bg1"/>
              </a:solidFill>
            </a:endParaRPr>
          </a:p>
        </p:txBody>
      </p:sp>
      <p:sp>
        <p:nvSpPr>
          <p:cNvPr id="114" name="矩形 113"/>
          <p:cNvSpPr/>
          <p:nvPr/>
        </p:nvSpPr>
        <p:spPr>
          <a:xfrm>
            <a:off x="251520" y="4202831"/>
            <a:ext cx="643125" cy="504057"/>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a:lstStyle/>
          <a:p>
            <a:pPr algn="ctr">
              <a:lnSpc>
                <a:spcPct val="130000"/>
              </a:lnSpc>
            </a:pPr>
            <a:r>
              <a:rPr lang="en-US" altLang="zh-CN" dirty="0" smtClean="0">
                <a:solidFill>
                  <a:srgbClr val="000000"/>
                </a:solidFill>
              </a:rPr>
              <a:t>A</a:t>
            </a:r>
            <a:endParaRPr lang="zh-CN" altLang="en-US" dirty="0">
              <a:solidFill>
                <a:srgbClr val="000000"/>
              </a:solidFill>
            </a:endParaRPr>
          </a:p>
        </p:txBody>
      </p:sp>
      <p:sp>
        <p:nvSpPr>
          <p:cNvPr id="115" name="矩形 114"/>
          <p:cNvSpPr/>
          <p:nvPr/>
        </p:nvSpPr>
        <p:spPr>
          <a:xfrm>
            <a:off x="894645" y="4202833"/>
            <a:ext cx="643125" cy="504057"/>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a:lstStyle/>
          <a:p>
            <a:pPr algn="ctr">
              <a:lnSpc>
                <a:spcPct val="130000"/>
              </a:lnSpc>
            </a:pPr>
            <a:r>
              <a:rPr lang="en-US" altLang="zh-CN" dirty="0" smtClean="0">
                <a:solidFill>
                  <a:srgbClr val="000000"/>
                </a:solidFill>
              </a:rPr>
              <a:t>B</a:t>
            </a:r>
            <a:endParaRPr lang="zh-CN" altLang="en-US" dirty="0">
              <a:solidFill>
                <a:srgbClr val="000000"/>
              </a:solidFill>
            </a:endParaRPr>
          </a:p>
        </p:txBody>
      </p:sp>
      <p:sp>
        <p:nvSpPr>
          <p:cNvPr id="116" name="矩形 115"/>
          <p:cNvSpPr/>
          <p:nvPr/>
        </p:nvSpPr>
        <p:spPr>
          <a:xfrm>
            <a:off x="1547664" y="4202832"/>
            <a:ext cx="643125" cy="504057"/>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a:lstStyle/>
          <a:p>
            <a:pPr algn="ctr">
              <a:lnSpc>
                <a:spcPct val="130000"/>
              </a:lnSpc>
            </a:pPr>
            <a:r>
              <a:rPr lang="en-US" altLang="zh-CN" dirty="0" smtClean="0">
                <a:solidFill>
                  <a:srgbClr val="000000"/>
                </a:solidFill>
              </a:rPr>
              <a:t>C</a:t>
            </a:r>
            <a:endParaRPr lang="zh-CN" altLang="en-US" dirty="0">
              <a:solidFill>
                <a:srgbClr val="000000"/>
              </a:solidFill>
            </a:endParaRPr>
          </a:p>
        </p:txBody>
      </p:sp>
      <p:sp>
        <p:nvSpPr>
          <p:cNvPr id="117" name="矩形 116"/>
          <p:cNvSpPr/>
          <p:nvPr/>
        </p:nvSpPr>
        <p:spPr>
          <a:xfrm>
            <a:off x="2190789" y="4202833"/>
            <a:ext cx="643125" cy="504057"/>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a:lstStyle/>
          <a:p>
            <a:pPr algn="ctr">
              <a:lnSpc>
                <a:spcPct val="130000"/>
              </a:lnSpc>
            </a:pPr>
            <a:r>
              <a:rPr lang="en-US" altLang="zh-CN" dirty="0" smtClean="0">
                <a:solidFill>
                  <a:srgbClr val="000000"/>
                </a:solidFill>
              </a:rPr>
              <a:t>D</a:t>
            </a:r>
            <a:endParaRPr lang="zh-CN" altLang="en-US" dirty="0">
              <a:solidFill>
                <a:srgbClr val="000000"/>
              </a:solidFill>
            </a:endParaRPr>
          </a:p>
        </p:txBody>
      </p:sp>
      <p:sp>
        <p:nvSpPr>
          <p:cNvPr id="118" name="矩形 117"/>
          <p:cNvSpPr/>
          <p:nvPr/>
        </p:nvSpPr>
        <p:spPr>
          <a:xfrm>
            <a:off x="2848755" y="4202831"/>
            <a:ext cx="643125" cy="504057"/>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a:lstStyle/>
          <a:p>
            <a:pPr algn="ctr">
              <a:lnSpc>
                <a:spcPct val="130000"/>
              </a:lnSpc>
            </a:pPr>
            <a:r>
              <a:rPr lang="en-US" altLang="zh-CN" dirty="0" smtClean="0">
                <a:solidFill>
                  <a:srgbClr val="000000"/>
                </a:solidFill>
              </a:rPr>
              <a:t>A</a:t>
            </a:r>
            <a:endParaRPr lang="zh-CN" altLang="en-US" dirty="0">
              <a:solidFill>
                <a:srgbClr val="000000"/>
              </a:solidFill>
            </a:endParaRPr>
          </a:p>
        </p:txBody>
      </p:sp>
      <p:sp>
        <p:nvSpPr>
          <p:cNvPr id="119" name="矩形 118"/>
          <p:cNvSpPr/>
          <p:nvPr/>
        </p:nvSpPr>
        <p:spPr>
          <a:xfrm>
            <a:off x="3491880" y="4202832"/>
            <a:ext cx="643125" cy="504057"/>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a:lstStyle/>
          <a:p>
            <a:pPr algn="ctr">
              <a:lnSpc>
                <a:spcPct val="130000"/>
              </a:lnSpc>
            </a:pPr>
            <a:r>
              <a:rPr lang="en-US" altLang="zh-CN" dirty="0" smtClean="0">
                <a:solidFill>
                  <a:srgbClr val="000000"/>
                </a:solidFill>
              </a:rPr>
              <a:t>F</a:t>
            </a:r>
            <a:endParaRPr lang="zh-CN" altLang="en-US" dirty="0">
              <a:solidFill>
                <a:srgbClr val="000000"/>
              </a:solidFill>
            </a:endParaRPr>
          </a:p>
        </p:txBody>
      </p:sp>
      <p:sp>
        <p:nvSpPr>
          <p:cNvPr id="120" name="矩形 119"/>
          <p:cNvSpPr/>
          <p:nvPr/>
        </p:nvSpPr>
        <p:spPr>
          <a:xfrm>
            <a:off x="4783077" y="4202832"/>
            <a:ext cx="643125" cy="504057"/>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a:lstStyle/>
          <a:p>
            <a:pPr algn="ctr">
              <a:lnSpc>
                <a:spcPct val="130000"/>
              </a:lnSpc>
            </a:pPr>
            <a:r>
              <a:rPr lang="en-US" altLang="zh-CN" dirty="0" smtClean="0">
                <a:solidFill>
                  <a:srgbClr val="000000"/>
                </a:solidFill>
              </a:rPr>
              <a:t>C</a:t>
            </a:r>
            <a:endParaRPr lang="zh-CN" altLang="en-US" dirty="0">
              <a:solidFill>
                <a:srgbClr val="000000"/>
              </a:solidFill>
            </a:endParaRPr>
          </a:p>
        </p:txBody>
      </p:sp>
      <p:sp>
        <p:nvSpPr>
          <p:cNvPr id="121" name="矩形 120"/>
          <p:cNvSpPr/>
          <p:nvPr/>
        </p:nvSpPr>
        <p:spPr>
          <a:xfrm>
            <a:off x="5436096" y="4202831"/>
            <a:ext cx="643125" cy="504057"/>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a:lstStyle/>
          <a:p>
            <a:pPr algn="ctr">
              <a:lnSpc>
                <a:spcPct val="130000"/>
              </a:lnSpc>
            </a:pPr>
            <a:r>
              <a:rPr lang="en-US" altLang="zh-CN" dirty="0">
                <a:solidFill>
                  <a:srgbClr val="000000"/>
                </a:solidFill>
              </a:rPr>
              <a:t>E</a:t>
            </a:r>
            <a:endParaRPr lang="zh-CN" altLang="en-US" dirty="0">
              <a:solidFill>
                <a:srgbClr val="000000"/>
              </a:solidFill>
            </a:endParaRPr>
          </a:p>
        </p:txBody>
      </p:sp>
      <p:sp>
        <p:nvSpPr>
          <p:cNvPr id="122" name="矩形 121"/>
          <p:cNvSpPr/>
          <p:nvPr/>
        </p:nvSpPr>
        <p:spPr>
          <a:xfrm>
            <a:off x="2843808" y="4202831"/>
            <a:ext cx="643125" cy="504057"/>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a:lstStyle/>
          <a:p>
            <a:pPr algn="ctr">
              <a:lnSpc>
                <a:spcPct val="130000"/>
              </a:lnSpc>
            </a:pPr>
            <a:r>
              <a:rPr lang="en-US" altLang="zh-CN" dirty="0" smtClean="0">
                <a:solidFill>
                  <a:srgbClr val="000000"/>
                </a:solidFill>
              </a:rPr>
              <a:t>A</a:t>
            </a:r>
            <a:endParaRPr lang="zh-CN" altLang="en-US" dirty="0">
              <a:solidFill>
                <a:srgbClr val="000000"/>
              </a:solidFill>
            </a:endParaRPr>
          </a:p>
        </p:txBody>
      </p:sp>
      <p:sp>
        <p:nvSpPr>
          <p:cNvPr id="123" name="矩形 122"/>
          <p:cNvSpPr/>
          <p:nvPr/>
        </p:nvSpPr>
        <p:spPr>
          <a:xfrm>
            <a:off x="4139952" y="4202831"/>
            <a:ext cx="643125" cy="504057"/>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a:lstStyle/>
          <a:p>
            <a:pPr algn="ctr">
              <a:lnSpc>
                <a:spcPct val="130000"/>
              </a:lnSpc>
            </a:pPr>
            <a:r>
              <a:rPr lang="en-US" altLang="zh-CN" dirty="0" smtClean="0">
                <a:solidFill>
                  <a:srgbClr val="000000"/>
                </a:solidFill>
              </a:rPr>
              <a:t>B</a:t>
            </a:r>
            <a:endParaRPr lang="zh-CN" altLang="en-US" dirty="0">
              <a:solidFill>
                <a:srgbClr val="000000"/>
              </a:solidFill>
            </a:endParaRPr>
          </a:p>
        </p:txBody>
      </p:sp>
      <p:sp>
        <p:nvSpPr>
          <p:cNvPr id="124" name="矩形 123"/>
          <p:cNvSpPr/>
          <p:nvPr/>
        </p:nvSpPr>
        <p:spPr>
          <a:xfrm>
            <a:off x="4788024" y="4202831"/>
            <a:ext cx="643125" cy="504057"/>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a:lstStyle/>
          <a:p>
            <a:pPr algn="ctr">
              <a:lnSpc>
                <a:spcPct val="130000"/>
              </a:lnSpc>
            </a:pPr>
            <a:r>
              <a:rPr lang="en-US" altLang="zh-CN" dirty="0" smtClean="0">
                <a:solidFill>
                  <a:srgbClr val="000000"/>
                </a:solidFill>
              </a:rPr>
              <a:t>C</a:t>
            </a:r>
            <a:endParaRPr lang="zh-CN" altLang="en-US" dirty="0">
              <a:solidFill>
                <a:srgbClr val="000000"/>
              </a:solidFill>
            </a:endParaRPr>
          </a:p>
        </p:txBody>
      </p:sp>
      <p:sp>
        <p:nvSpPr>
          <p:cNvPr id="125" name="矩形 124"/>
          <p:cNvSpPr/>
          <p:nvPr/>
        </p:nvSpPr>
        <p:spPr>
          <a:xfrm>
            <a:off x="6089115" y="4202831"/>
            <a:ext cx="643125" cy="504057"/>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a:lstStyle/>
          <a:p>
            <a:pPr algn="ctr">
              <a:lnSpc>
                <a:spcPct val="130000"/>
              </a:lnSpc>
            </a:pPr>
            <a:r>
              <a:rPr lang="en-US" altLang="zh-CN" dirty="0">
                <a:solidFill>
                  <a:srgbClr val="000000"/>
                </a:solidFill>
              </a:rPr>
              <a:t>D</a:t>
            </a:r>
            <a:endParaRPr lang="zh-CN" altLang="en-US" dirty="0">
              <a:solidFill>
                <a:srgbClr val="000000"/>
              </a:solidFill>
            </a:endParaRPr>
          </a:p>
        </p:txBody>
      </p:sp>
      <p:sp>
        <p:nvSpPr>
          <p:cNvPr id="126" name="矩形 125"/>
          <p:cNvSpPr/>
          <p:nvPr/>
        </p:nvSpPr>
        <p:spPr>
          <a:xfrm>
            <a:off x="6732240" y="4202832"/>
            <a:ext cx="643125" cy="504057"/>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a:lstStyle/>
          <a:p>
            <a:pPr algn="ctr">
              <a:lnSpc>
                <a:spcPct val="130000"/>
              </a:lnSpc>
            </a:pPr>
            <a:r>
              <a:rPr lang="en-US" altLang="zh-CN" dirty="0">
                <a:solidFill>
                  <a:srgbClr val="000000"/>
                </a:solidFill>
              </a:rPr>
              <a:t>E</a:t>
            </a:r>
            <a:endParaRPr lang="zh-CN" altLang="en-US" dirty="0">
              <a:solidFill>
                <a:srgbClr val="000000"/>
              </a:solidFill>
            </a:endParaRPr>
          </a:p>
        </p:txBody>
      </p:sp>
      <p:sp>
        <p:nvSpPr>
          <p:cNvPr id="127" name="矩形 126"/>
          <p:cNvSpPr/>
          <p:nvPr/>
        </p:nvSpPr>
        <p:spPr>
          <a:xfrm>
            <a:off x="7385259" y="4202831"/>
            <a:ext cx="643125" cy="504057"/>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a:lstStyle/>
          <a:p>
            <a:pPr algn="ctr">
              <a:lnSpc>
                <a:spcPct val="130000"/>
              </a:lnSpc>
            </a:pPr>
            <a:r>
              <a:rPr lang="en-US" altLang="zh-CN" dirty="0">
                <a:solidFill>
                  <a:srgbClr val="000000"/>
                </a:solidFill>
              </a:rPr>
              <a:t>F</a:t>
            </a:r>
            <a:endParaRPr lang="zh-CN" altLang="en-US" dirty="0">
              <a:solidFill>
                <a:srgbClr val="000000"/>
              </a:solidFill>
            </a:endParaRPr>
          </a:p>
        </p:txBody>
      </p:sp>
      <p:sp>
        <p:nvSpPr>
          <p:cNvPr id="128" name="矩形 127"/>
          <p:cNvSpPr/>
          <p:nvPr/>
        </p:nvSpPr>
        <p:spPr>
          <a:xfrm>
            <a:off x="8028384" y="4202832"/>
            <a:ext cx="643125" cy="504057"/>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a:lstStyle/>
          <a:p>
            <a:pPr algn="ctr">
              <a:lnSpc>
                <a:spcPct val="130000"/>
              </a:lnSpc>
            </a:pPr>
            <a:r>
              <a:rPr lang="en-US" altLang="zh-CN" dirty="0">
                <a:solidFill>
                  <a:srgbClr val="000000"/>
                </a:solidFill>
              </a:rPr>
              <a:t>G</a:t>
            </a:r>
            <a:endParaRPr lang="zh-CN" altLang="en-US" dirty="0">
              <a:solidFill>
                <a:srgbClr val="000000"/>
              </a:solidFill>
            </a:endParaRPr>
          </a:p>
        </p:txBody>
      </p:sp>
      <p:sp>
        <p:nvSpPr>
          <p:cNvPr id="129" name="矩形 128"/>
          <p:cNvSpPr/>
          <p:nvPr/>
        </p:nvSpPr>
        <p:spPr>
          <a:xfrm>
            <a:off x="6089115" y="4202830"/>
            <a:ext cx="643125" cy="504057"/>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a:lstStyle/>
          <a:p>
            <a:pPr algn="ctr">
              <a:lnSpc>
                <a:spcPct val="130000"/>
              </a:lnSpc>
            </a:pPr>
            <a:r>
              <a:rPr lang="en-US" altLang="zh-CN" dirty="0">
                <a:solidFill>
                  <a:srgbClr val="000000"/>
                </a:solidFill>
              </a:rPr>
              <a:t>D</a:t>
            </a:r>
            <a:endParaRPr lang="zh-CN" altLang="en-US" dirty="0">
              <a:solidFill>
                <a:srgbClr val="000000"/>
              </a:solidFill>
            </a:endParaRPr>
          </a:p>
        </p:txBody>
      </p:sp>
      <p:sp>
        <p:nvSpPr>
          <p:cNvPr id="130" name="矩形 129"/>
          <p:cNvSpPr/>
          <p:nvPr/>
        </p:nvSpPr>
        <p:spPr>
          <a:xfrm>
            <a:off x="6732240" y="4202831"/>
            <a:ext cx="643125" cy="504057"/>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a:lstStyle/>
          <a:p>
            <a:pPr algn="ctr">
              <a:lnSpc>
                <a:spcPct val="130000"/>
              </a:lnSpc>
            </a:pPr>
            <a:r>
              <a:rPr lang="en-US" altLang="zh-CN" dirty="0">
                <a:solidFill>
                  <a:srgbClr val="000000"/>
                </a:solidFill>
              </a:rPr>
              <a:t>E</a:t>
            </a:r>
            <a:endParaRPr lang="zh-CN" altLang="en-US" dirty="0">
              <a:solidFill>
                <a:srgbClr val="000000"/>
              </a:solidFill>
            </a:endParaRPr>
          </a:p>
        </p:txBody>
      </p:sp>
      <p:sp>
        <p:nvSpPr>
          <p:cNvPr id="131" name="矩形 130"/>
          <p:cNvSpPr/>
          <p:nvPr/>
        </p:nvSpPr>
        <p:spPr>
          <a:xfrm>
            <a:off x="7385259" y="4202830"/>
            <a:ext cx="643125" cy="504057"/>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a:lstStyle/>
          <a:p>
            <a:pPr algn="ctr">
              <a:lnSpc>
                <a:spcPct val="130000"/>
              </a:lnSpc>
            </a:pPr>
            <a:r>
              <a:rPr lang="en-US" altLang="zh-CN" dirty="0">
                <a:solidFill>
                  <a:srgbClr val="000000"/>
                </a:solidFill>
              </a:rPr>
              <a:t>F</a:t>
            </a:r>
            <a:endParaRPr lang="zh-CN" altLang="en-US" dirty="0">
              <a:solidFill>
                <a:srgbClr val="000000"/>
              </a:solidFill>
            </a:endParaRPr>
          </a:p>
        </p:txBody>
      </p:sp>
      <p:sp>
        <p:nvSpPr>
          <p:cNvPr id="132" name="矩形 131"/>
          <p:cNvSpPr/>
          <p:nvPr/>
        </p:nvSpPr>
        <p:spPr>
          <a:xfrm>
            <a:off x="8028384" y="4202831"/>
            <a:ext cx="643125" cy="504057"/>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a:lstStyle/>
          <a:p>
            <a:pPr algn="ctr">
              <a:lnSpc>
                <a:spcPct val="130000"/>
              </a:lnSpc>
            </a:pPr>
            <a:r>
              <a:rPr lang="en-US" altLang="zh-CN" dirty="0">
                <a:solidFill>
                  <a:srgbClr val="000000"/>
                </a:solidFill>
              </a:rPr>
              <a:t>G</a:t>
            </a:r>
            <a:endParaRPr lang="zh-CN" altLang="en-US" dirty="0">
              <a:solidFill>
                <a:srgbClr val="000000"/>
              </a:solidFill>
            </a:endParaRPr>
          </a:p>
        </p:txBody>
      </p:sp>
      <p:sp>
        <p:nvSpPr>
          <p:cNvPr id="133" name="矩形 132"/>
          <p:cNvSpPr/>
          <p:nvPr/>
        </p:nvSpPr>
        <p:spPr>
          <a:xfrm>
            <a:off x="4139952" y="4202831"/>
            <a:ext cx="643125" cy="504057"/>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a:lstStyle/>
          <a:p>
            <a:pPr algn="ctr">
              <a:lnSpc>
                <a:spcPct val="130000"/>
              </a:lnSpc>
            </a:pPr>
            <a:r>
              <a:rPr lang="en-US" altLang="zh-CN" dirty="0" smtClean="0">
                <a:solidFill>
                  <a:srgbClr val="000000"/>
                </a:solidFill>
              </a:rPr>
              <a:t>B</a:t>
            </a:r>
            <a:endParaRPr lang="zh-CN" altLang="en-US" dirty="0">
              <a:solidFill>
                <a:srgbClr val="000000"/>
              </a:solidFill>
            </a:endParaRPr>
          </a:p>
        </p:txBody>
      </p:sp>
      <p:cxnSp>
        <p:nvCxnSpPr>
          <p:cNvPr id="134" name="直线连接符 133"/>
          <p:cNvCxnSpPr/>
          <p:nvPr/>
        </p:nvCxnSpPr>
        <p:spPr>
          <a:xfrm>
            <a:off x="251520" y="3842792"/>
            <a:ext cx="0" cy="1224136"/>
          </a:xfrm>
          <a:prstGeom prst="line">
            <a:avLst/>
          </a:prstGeom>
          <a:ln w="76200" cmpd="sng"/>
        </p:spPr>
        <p:style>
          <a:lnRef idx="2">
            <a:schemeClr val="accent4"/>
          </a:lnRef>
          <a:fillRef idx="0">
            <a:schemeClr val="accent4"/>
          </a:fillRef>
          <a:effectRef idx="1">
            <a:schemeClr val="accent4"/>
          </a:effectRef>
          <a:fontRef idx="minor">
            <a:schemeClr val="tx1"/>
          </a:fontRef>
        </p:style>
      </p:cxnSp>
      <p:sp>
        <p:nvSpPr>
          <p:cNvPr id="136" name="内容占位符 2"/>
          <p:cNvSpPr txBox="1">
            <a:spLocks/>
          </p:cNvSpPr>
          <p:nvPr/>
        </p:nvSpPr>
        <p:spPr>
          <a:xfrm>
            <a:off x="251520" y="3717032"/>
            <a:ext cx="2736304" cy="485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kumimoji="1" lang="en-US" altLang="zh-CN" sz="2400" dirty="0" smtClean="0"/>
              <a:t>Loose Ordering </a:t>
            </a:r>
            <a:endParaRPr kumimoji="1" lang="zh-CN" altLang="en-US" sz="2400" dirty="0"/>
          </a:p>
        </p:txBody>
      </p:sp>
      <p:sp>
        <p:nvSpPr>
          <p:cNvPr id="150" name="文本框 149"/>
          <p:cNvSpPr txBox="1"/>
          <p:nvPr/>
        </p:nvSpPr>
        <p:spPr>
          <a:xfrm>
            <a:off x="5508104" y="1556792"/>
            <a:ext cx="3168352" cy="461665"/>
          </a:xfrm>
          <a:prstGeom prst="rect">
            <a:avLst/>
          </a:prstGeom>
          <a:noFill/>
        </p:spPr>
        <p:txBody>
          <a:bodyPr wrap="square" rtlCol="0">
            <a:spAutoFit/>
          </a:bodyPr>
          <a:lstStyle/>
          <a:p>
            <a:pPr algn="ctr"/>
            <a:r>
              <a:rPr kumimoji="1" lang="en-US" altLang="zh-CN" sz="2400" dirty="0">
                <a:solidFill>
                  <a:schemeClr val="accent1"/>
                </a:solidFill>
              </a:rPr>
              <a:t>v</a:t>
            </a:r>
            <a:r>
              <a:rPr kumimoji="1" lang="en-US" altLang="zh-CN" sz="2400" dirty="0" smtClean="0">
                <a:solidFill>
                  <a:schemeClr val="accent1"/>
                </a:solidFill>
              </a:rPr>
              <a:t>olatile CPU cache</a:t>
            </a:r>
            <a:endParaRPr kumimoji="1" lang="zh-CN" altLang="en-US" sz="2400" dirty="0">
              <a:solidFill>
                <a:schemeClr val="accent1"/>
              </a:solidFill>
            </a:endParaRPr>
          </a:p>
        </p:txBody>
      </p:sp>
      <p:sp>
        <p:nvSpPr>
          <p:cNvPr id="151" name="文本框 150"/>
          <p:cNvSpPr txBox="1"/>
          <p:nvPr/>
        </p:nvSpPr>
        <p:spPr>
          <a:xfrm>
            <a:off x="5652120" y="2625551"/>
            <a:ext cx="3096344" cy="461665"/>
          </a:xfrm>
          <a:prstGeom prst="rect">
            <a:avLst/>
          </a:prstGeom>
          <a:noFill/>
        </p:spPr>
        <p:txBody>
          <a:bodyPr wrap="square" rtlCol="0">
            <a:spAutoFit/>
          </a:bodyPr>
          <a:lstStyle/>
          <a:p>
            <a:pPr algn="ctr"/>
            <a:r>
              <a:rPr kumimoji="1" lang="en-US" altLang="zh-CN" sz="2400" dirty="0">
                <a:solidFill>
                  <a:schemeClr val="accent1"/>
                </a:solidFill>
              </a:rPr>
              <a:t>p</a:t>
            </a:r>
            <a:r>
              <a:rPr kumimoji="1" lang="en-US" altLang="zh-CN" sz="2400" dirty="0" smtClean="0">
                <a:solidFill>
                  <a:schemeClr val="accent1"/>
                </a:solidFill>
              </a:rPr>
              <a:t>ersistent memory</a:t>
            </a:r>
            <a:endParaRPr kumimoji="1" lang="zh-CN" altLang="en-US" sz="2400" dirty="0">
              <a:solidFill>
                <a:schemeClr val="accent1"/>
              </a:solidFill>
            </a:endParaRPr>
          </a:p>
        </p:txBody>
      </p:sp>
      <p:sp>
        <p:nvSpPr>
          <p:cNvPr id="152" name="文本框 151"/>
          <p:cNvSpPr txBox="1"/>
          <p:nvPr/>
        </p:nvSpPr>
        <p:spPr>
          <a:xfrm>
            <a:off x="5581786" y="3770784"/>
            <a:ext cx="3094669" cy="461665"/>
          </a:xfrm>
          <a:prstGeom prst="rect">
            <a:avLst/>
          </a:prstGeom>
          <a:noFill/>
        </p:spPr>
        <p:txBody>
          <a:bodyPr wrap="square" rtlCol="0">
            <a:spAutoFit/>
          </a:bodyPr>
          <a:lstStyle/>
          <a:p>
            <a:pPr algn="ctr"/>
            <a:r>
              <a:rPr kumimoji="1" lang="en-US" altLang="zh-CN" sz="2400" dirty="0">
                <a:solidFill>
                  <a:schemeClr val="accent1"/>
                </a:solidFill>
              </a:rPr>
              <a:t>v</a:t>
            </a:r>
            <a:r>
              <a:rPr kumimoji="1" lang="en-US" altLang="zh-CN" sz="2400" dirty="0" smtClean="0">
                <a:solidFill>
                  <a:schemeClr val="accent1"/>
                </a:solidFill>
              </a:rPr>
              <a:t>olatile CPU cache</a:t>
            </a:r>
            <a:endParaRPr kumimoji="1" lang="zh-CN" altLang="en-US" sz="2400" dirty="0">
              <a:solidFill>
                <a:schemeClr val="accent1"/>
              </a:solidFill>
            </a:endParaRPr>
          </a:p>
        </p:txBody>
      </p:sp>
      <p:sp>
        <p:nvSpPr>
          <p:cNvPr id="153" name="文本框 152"/>
          <p:cNvSpPr txBox="1"/>
          <p:nvPr/>
        </p:nvSpPr>
        <p:spPr>
          <a:xfrm>
            <a:off x="5724128" y="5282952"/>
            <a:ext cx="2808312" cy="461665"/>
          </a:xfrm>
          <a:prstGeom prst="rect">
            <a:avLst/>
          </a:prstGeom>
          <a:noFill/>
        </p:spPr>
        <p:txBody>
          <a:bodyPr wrap="square" rtlCol="0">
            <a:spAutoFit/>
          </a:bodyPr>
          <a:lstStyle/>
          <a:p>
            <a:pPr algn="ctr"/>
            <a:r>
              <a:rPr kumimoji="1" lang="en-US" altLang="zh-CN" sz="2400" dirty="0">
                <a:solidFill>
                  <a:schemeClr val="accent1"/>
                </a:solidFill>
              </a:rPr>
              <a:t>p</a:t>
            </a:r>
            <a:r>
              <a:rPr kumimoji="1" lang="en-US" altLang="zh-CN" sz="2400" dirty="0" smtClean="0">
                <a:solidFill>
                  <a:schemeClr val="accent1"/>
                </a:solidFill>
              </a:rPr>
              <a:t>ersistent memory</a:t>
            </a:r>
            <a:endParaRPr kumimoji="1" lang="zh-CN" altLang="en-US" sz="2400" dirty="0">
              <a:solidFill>
                <a:schemeClr val="accent1"/>
              </a:solidFill>
            </a:endParaRPr>
          </a:p>
        </p:txBody>
      </p:sp>
      <p:sp>
        <p:nvSpPr>
          <p:cNvPr id="156" name="内容占位符 2"/>
          <p:cNvSpPr txBox="1">
            <a:spLocks/>
          </p:cNvSpPr>
          <p:nvPr/>
        </p:nvSpPr>
        <p:spPr>
          <a:xfrm>
            <a:off x="35496" y="1052736"/>
            <a:ext cx="9036496" cy="79208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kumimoji="1" lang="en-US" altLang="zh-CN" sz="2400" dirty="0" smtClean="0"/>
              <a:t> T1: (A, B, C, D) -&gt; T2: (A, F) </a:t>
            </a:r>
            <a:r>
              <a:rPr kumimoji="1" lang="en-US" altLang="zh-CN" sz="2400" dirty="0"/>
              <a:t>-&gt; T3: </a:t>
            </a:r>
            <a:r>
              <a:rPr kumimoji="1" lang="en-US" altLang="zh-CN" sz="2400" dirty="0" smtClean="0"/>
              <a:t>(B</a:t>
            </a:r>
            <a:r>
              <a:rPr kumimoji="1" lang="en-US" altLang="zh-CN" sz="2400" dirty="0"/>
              <a:t>, C, </a:t>
            </a:r>
            <a:r>
              <a:rPr kumimoji="1" lang="en-US" altLang="zh-CN" sz="2400" dirty="0" smtClean="0"/>
              <a:t>E)  -&gt; T4</a:t>
            </a:r>
            <a:r>
              <a:rPr kumimoji="1" lang="en-US" altLang="zh-CN" sz="2400" dirty="0"/>
              <a:t>: </a:t>
            </a:r>
            <a:r>
              <a:rPr kumimoji="1" lang="en-US" altLang="zh-CN" sz="2400" dirty="0" smtClean="0"/>
              <a:t>(D</a:t>
            </a:r>
            <a:r>
              <a:rPr kumimoji="1" lang="en-US" altLang="zh-CN" sz="2400" dirty="0"/>
              <a:t>, E, F, </a:t>
            </a:r>
            <a:r>
              <a:rPr kumimoji="1" lang="en-US" altLang="zh-CN" sz="2400" dirty="0" smtClean="0"/>
              <a:t>G) </a:t>
            </a:r>
          </a:p>
        </p:txBody>
      </p:sp>
      <p:cxnSp>
        <p:nvCxnSpPr>
          <p:cNvPr id="157" name="直线连接符 156"/>
          <p:cNvCxnSpPr/>
          <p:nvPr/>
        </p:nvCxnSpPr>
        <p:spPr>
          <a:xfrm>
            <a:off x="251520" y="1628800"/>
            <a:ext cx="0" cy="1224136"/>
          </a:xfrm>
          <a:prstGeom prst="line">
            <a:avLst/>
          </a:prstGeom>
          <a:ln w="76200" cmpd="sng"/>
        </p:spPr>
        <p:style>
          <a:lnRef idx="2">
            <a:schemeClr val="accent4"/>
          </a:lnRef>
          <a:fillRef idx="0">
            <a:schemeClr val="accent4"/>
          </a:fillRef>
          <a:effectRef idx="1">
            <a:schemeClr val="accent4"/>
          </a:effectRef>
          <a:fontRef idx="minor">
            <a:schemeClr val="tx1"/>
          </a:fontRef>
        </p:style>
      </p:cxnSp>
      <p:sp>
        <p:nvSpPr>
          <p:cNvPr id="135" name="文本框 134"/>
          <p:cNvSpPr txBox="1"/>
          <p:nvPr/>
        </p:nvSpPr>
        <p:spPr>
          <a:xfrm>
            <a:off x="288032" y="6237312"/>
            <a:ext cx="8460432" cy="523220"/>
          </a:xfrm>
          <a:prstGeom prst="rect">
            <a:avLst/>
          </a:prstGeom>
          <a:noFill/>
        </p:spPr>
        <p:txBody>
          <a:bodyPr wrap="square" rtlCol="0">
            <a:spAutoFit/>
          </a:bodyPr>
          <a:lstStyle/>
          <a:p>
            <a:r>
              <a:rPr kumimoji="1" lang="en-US" altLang="zh-CN" sz="2800" dirty="0" smtClean="0">
                <a:solidFill>
                  <a:srgbClr val="C0504D"/>
                </a:solidFill>
              </a:rPr>
              <a:t>Inter-</a:t>
            </a:r>
            <a:r>
              <a:rPr kumimoji="1" lang="en-US" altLang="zh-CN" sz="2800" dirty="0" err="1" smtClean="0">
                <a:solidFill>
                  <a:srgbClr val="C0504D"/>
                </a:solidFill>
              </a:rPr>
              <a:t>tx</a:t>
            </a:r>
            <a:r>
              <a:rPr kumimoji="1" lang="en-US" altLang="zh-CN" sz="2800" dirty="0" smtClean="0">
                <a:solidFill>
                  <a:srgbClr val="C0504D"/>
                </a:solidFill>
              </a:rPr>
              <a:t> ordering relaxed. Write coalescing enabled.</a:t>
            </a:r>
            <a:endParaRPr kumimoji="1" lang="zh-CN" altLang="en-US" sz="2800" dirty="0">
              <a:solidFill>
                <a:srgbClr val="C0504D"/>
              </a:solidFill>
            </a:endParaRPr>
          </a:p>
        </p:txBody>
      </p:sp>
    </p:spTree>
    <p:extLst>
      <p:ext uri="{BB962C8B-B14F-4D97-AF65-F5344CB8AC3E}">
        <p14:creationId xmlns:p14="http://schemas.microsoft.com/office/powerpoint/2010/main" val="3427208479"/>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additive="base">
                                        <p:cTn id="7" dur="500" fill="hold"/>
                                        <p:tgtEl>
                                          <p:spTgt spid="24"/>
                                        </p:tgtEl>
                                        <p:attrNameLst>
                                          <p:attrName>ppt_x</p:attrName>
                                        </p:attrNameLst>
                                      </p:cBhvr>
                                      <p:tavLst>
                                        <p:tav tm="0">
                                          <p:val>
                                            <p:strVal val="#ppt_x"/>
                                          </p:val>
                                        </p:tav>
                                        <p:tav tm="100000">
                                          <p:val>
                                            <p:strVal val="#ppt_x"/>
                                          </p:val>
                                        </p:tav>
                                      </p:tavLst>
                                    </p:anim>
                                    <p:anim calcmode="lin" valueType="num">
                                      <p:cBhvr additive="base">
                                        <p:cTn id="8" dur="500" fill="hold"/>
                                        <p:tgtEl>
                                          <p:spTgt spid="2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25"/>
                                        </p:tgtEl>
                                        <p:attrNameLst>
                                          <p:attrName>style.visibility</p:attrName>
                                        </p:attrNameLst>
                                      </p:cBhvr>
                                      <p:to>
                                        <p:strVal val="visible"/>
                                      </p:to>
                                    </p:set>
                                    <p:anim calcmode="lin" valueType="num">
                                      <p:cBhvr additive="base">
                                        <p:cTn id="12" dur="500" fill="hold"/>
                                        <p:tgtEl>
                                          <p:spTgt spid="25"/>
                                        </p:tgtEl>
                                        <p:attrNameLst>
                                          <p:attrName>ppt_x</p:attrName>
                                        </p:attrNameLst>
                                      </p:cBhvr>
                                      <p:tavLst>
                                        <p:tav tm="0">
                                          <p:val>
                                            <p:strVal val="#ppt_x"/>
                                          </p:val>
                                        </p:tav>
                                        <p:tav tm="100000">
                                          <p:val>
                                            <p:strVal val="#ppt_x"/>
                                          </p:val>
                                        </p:tav>
                                      </p:tavLst>
                                    </p:anim>
                                    <p:anim calcmode="lin" valueType="num">
                                      <p:cBhvr additive="base">
                                        <p:cTn id="13" dur="500" fill="hold"/>
                                        <p:tgtEl>
                                          <p:spTgt spid="25"/>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26"/>
                                        </p:tgtEl>
                                        <p:attrNameLst>
                                          <p:attrName>style.visibility</p:attrName>
                                        </p:attrNameLst>
                                      </p:cBhvr>
                                      <p:to>
                                        <p:strVal val="visible"/>
                                      </p:to>
                                    </p:set>
                                    <p:anim calcmode="lin" valueType="num">
                                      <p:cBhvr additive="base">
                                        <p:cTn id="17" dur="500" fill="hold"/>
                                        <p:tgtEl>
                                          <p:spTgt spid="26"/>
                                        </p:tgtEl>
                                        <p:attrNameLst>
                                          <p:attrName>ppt_x</p:attrName>
                                        </p:attrNameLst>
                                      </p:cBhvr>
                                      <p:tavLst>
                                        <p:tav tm="0">
                                          <p:val>
                                            <p:strVal val="#ppt_x"/>
                                          </p:val>
                                        </p:tav>
                                        <p:tav tm="100000">
                                          <p:val>
                                            <p:strVal val="#ppt_x"/>
                                          </p:val>
                                        </p:tav>
                                      </p:tavLst>
                                    </p:anim>
                                    <p:anim calcmode="lin" valueType="num">
                                      <p:cBhvr additive="base">
                                        <p:cTn id="18" dur="500" fill="hold"/>
                                        <p:tgtEl>
                                          <p:spTgt spid="26"/>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27"/>
                                        </p:tgtEl>
                                        <p:attrNameLst>
                                          <p:attrName>style.visibility</p:attrName>
                                        </p:attrNameLst>
                                      </p:cBhvr>
                                      <p:to>
                                        <p:strVal val="visible"/>
                                      </p:to>
                                    </p:set>
                                    <p:anim calcmode="lin" valueType="num">
                                      <p:cBhvr additive="base">
                                        <p:cTn id="22" dur="500" fill="hold"/>
                                        <p:tgtEl>
                                          <p:spTgt spid="27"/>
                                        </p:tgtEl>
                                        <p:attrNameLst>
                                          <p:attrName>ppt_x</p:attrName>
                                        </p:attrNameLst>
                                      </p:cBhvr>
                                      <p:tavLst>
                                        <p:tav tm="0">
                                          <p:val>
                                            <p:strVal val="#ppt_x"/>
                                          </p:val>
                                        </p:tav>
                                        <p:tav tm="100000">
                                          <p:val>
                                            <p:strVal val="#ppt_x"/>
                                          </p:val>
                                        </p:tav>
                                      </p:tavLst>
                                    </p:anim>
                                    <p:anim calcmode="lin" valueType="num">
                                      <p:cBhvr additive="base">
                                        <p:cTn id="23" dur="500" fill="hold"/>
                                        <p:tgtEl>
                                          <p:spTgt spid="27"/>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1" presetClass="entr" presetSubtype="0" fill="hold" grpId="0" nodeType="after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0" presetClass="path" presetSubtype="0" accel="50000" decel="50000" fill="hold" grpId="1" nodeType="clickEffect">
                                  <p:stCondLst>
                                    <p:cond delay="0"/>
                                  </p:stCondLst>
                                  <p:childTnLst>
                                    <p:animMotion origin="layout" path="M 0 0 L 0 0.14709 " pathEditMode="relative" ptsTypes="AA">
                                      <p:cBhvr>
                                        <p:cTn id="36" dur="2000" fill="hold"/>
                                        <p:tgtEl>
                                          <p:spTgt spid="28"/>
                                        </p:tgtEl>
                                        <p:attrNameLst>
                                          <p:attrName>ppt_x</p:attrName>
                                          <p:attrName>ppt_y</p:attrName>
                                        </p:attrNameLst>
                                      </p:cBhvr>
                                    </p:animMotion>
                                  </p:childTnLst>
                                </p:cTn>
                              </p:par>
                              <p:par>
                                <p:cTn id="37" presetID="0" presetClass="path" presetSubtype="0" accel="50000" decel="50000" fill="hold" grpId="1" nodeType="withEffect">
                                  <p:stCondLst>
                                    <p:cond delay="0"/>
                                  </p:stCondLst>
                                  <p:childTnLst>
                                    <p:animMotion origin="layout" path="M 0 0 L 0 0.14709 " pathEditMode="relative" ptsTypes="AA">
                                      <p:cBhvr>
                                        <p:cTn id="38" dur="2000" fill="hold"/>
                                        <p:tgtEl>
                                          <p:spTgt spid="29"/>
                                        </p:tgtEl>
                                        <p:attrNameLst>
                                          <p:attrName>ppt_x</p:attrName>
                                          <p:attrName>ppt_y</p:attrName>
                                        </p:attrNameLst>
                                      </p:cBhvr>
                                    </p:animMotion>
                                  </p:childTnLst>
                                </p:cTn>
                              </p:par>
                              <p:par>
                                <p:cTn id="39" presetID="0" presetClass="path" presetSubtype="0" accel="50000" decel="50000" fill="hold" grpId="1" nodeType="withEffect">
                                  <p:stCondLst>
                                    <p:cond delay="0"/>
                                  </p:stCondLst>
                                  <p:childTnLst>
                                    <p:animMotion origin="layout" path="M 0 0 L 0 0.14709 " pathEditMode="relative" ptsTypes="AA">
                                      <p:cBhvr>
                                        <p:cTn id="40" dur="2000" fill="hold"/>
                                        <p:tgtEl>
                                          <p:spTgt spid="30"/>
                                        </p:tgtEl>
                                        <p:attrNameLst>
                                          <p:attrName>ppt_x</p:attrName>
                                          <p:attrName>ppt_y</p:attrName>
                                        </p:attrNameLst>
                                      </p:cBhvr>
                                    </p:animMotion>
                                  </p:childTnLst>
                                </p:cTn>
                              </p:par>
                              <p:par>
                                <p:cTn id="41" presetID="0" presetClass="path" presetSubtype="0" accel="50000" decel="50000" fill="hold" grpId="1" nodeType="withEffect">
                                  <p:stCondLst>
                                    <p:cond delay="0"/>
                                  </p:stCondLst>
                                  <p:childTnLst>
                                    <p:animMotion origin="layout" path="M 0 0 L 0 0.14709 " pathEditMode="relative" ptsTypes="AA">
                                      <p:cBhvr>
                                        <p:cTn id="42" dur="2000" fill="hold"/>
                                        <p:tgtEl>
                                          <p:spTgt spid="31"/>
                                        </p:tgtEl>
                                        <p:attrNameLst>
                                          <p:attrName>ppt_x</p:attrName>
                                          <p:attrName>ppt_y</p:attrName>
                                        </p:attrNameLst>
                                      </p:cBhvr>
                                    </p:animMotion>
                                  </p:childTnLst>
                                </p:cTn>
                              </p:par>
                            </p:childTnLst>
                          </p:cTn>
                        </p:par>
                      </p:childTnLst>
                    </p:cTn>
                  </p:par>
                  <p:par>
                    <p:cTn id="43" fill="hold">
                      <p:stCondLst>
                        <p:cond delay="indefinite"/>
                      </p:stCondLst>
                      <p:childTnLst>
                        <p:par>
                          <p:cTn id="44" fill="hold">
                            <p:stCondLst>
                              <p:cond delay="0"/>
                            </p:stCondLst>
                            <p:childTnLst>
                              <p:par>
                                <p:cTn id="45" presetID="0" presetClass="path" presetSubtype="0" accel="50000" decel="50000" fill="hold" nodeType="clickEffect">
                                  <p:stCondLst>
                                    <p:cond delay="0"/>
                                  </p:stCondLst>
                                  <p:childTnLst>
                                    <p:animMotion origin="layout" path="M -8.33623E-8 -5.09613E-7 L 0.28361 -5.09613E-7 " pathEditMode="relative" ptsTypes="AA">
                                      <p:cBhvr>
                                        <p:cTn id="46" dur="2000" fill="hold"/>
                                        <p:tgtEl>
                                          <p:spTgt spid="157"/>
                                        </p:tgtEl>
                                        <p:attrNameLst>
                                          <p:attrName>ppt_x</p:attrName>
                                          <p:attrName>ppt_y</p:attrName>
                                        </p:attrNameLst>
                                      </p:cBhvr>
                                    </p:animMotion>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32"/>
                                        </p:tgtEl>
                                        <p:attrNameLst>
                                          <p:attrName>style.visibility</p:attrName>
                                        </p:attrNameLst>
                                      </p:cBhvr>
                                      <p:to>
                                        <p:strVal val="visible"/>
                                      </p:to>
                                    </p:set>
                                    <p:anim calcmode="lin" valueType="num">
                                      <p:cBhvr additive="base">
                                        <p:cTn id="51" dur="500" fill="hold"/>
                                        <p:tgtEl>
                                          <p:spTgt spid="32"/>
                                        </p:tgtEl>
                                        <p:attrNameLst>
                                          <p:attrName>ppt_x</p:attrName>
                                        </p:attrNameLst>
                                      </p:cBhvr>
                                      <p:tavLst>
                                        <p:tav tm="0">
                                          <p:val>
                                            <p:strVal val="#ppt_x"/>
                                          </p:val>
                                        </p:tav>
                                        <p:tav tm="100000">
                                          <p:val>
                                            <p:strVal val="#ppt_x"/>
                                          </p:val>
                                        </p:tav>
                                      </p:tavLst>
                                    </p:anim>
                                    <p:anim calcmode="lin" valueType="num">
                                      <p:cBhvr additive="base">
                                        <p:cTn id="52" dur="500" fill="hold"/>
                                        <p:tgtEl>
                                          <p:spTgt spid="32"/>
                                        </p:tgtEl>
                                        <p:attrNameLst>
                                          <p:attrName>ppt_y</p:attrName>
                                        </p:attrNameLst>
                                      </p:cBhvr>
                                      <p:tavLst>
                                        <p:tav tm="0">
                                          <p:val>
                                            <p:strVal val="1+#ppt_h/2"/>
                                          </p:val>
                                        </p:tav>
                                        <p:tav tm="100000">
                                          <p:val>
                                            <p:strVal val="#ppt_y"/>
                                          </p:val>
                                        </p:tav>
                                      </p:tavLst>
                                    </p:anim>
                                  </p:childTnLst>
                                </p:cTn>
                              </p:par>
                            </p:childTnLst>
                          </p:cTn>
                        </p:par>
                        <p:par>
                          <p:cTn id="53" fill="hold">
                            <p:stCondLst>
                              <p:cond delay="500"/>
                            </p:stCondLst>
                            <p:childTnLst>
                              <p:par>
                                <p:cTn id="54" presetID="2" presetClass="entr" presetSubtype="4" fill="hold" grpId="0" nodeType="afterEffect">
                                  <p:stCondLst>
                                    <p:cond delay="0"/>
                                  </p:stCondLst>
                                  <p:childTnLst>
                                    <p:set>
                                      <p:cBhvr>
                                        <p:cTn id="55" dur="1" fill="hold">
                                          <p:stCondLst>
                                            <p:cond delay="0"/>
                                          </p:stCondLst>
                                        </p:cTn>
                                        <p:tgtEl>
                                          <p:spTgt spid="33"/>
                                        </p:tgtEl>
                                        <p:attrNameLst>
                                          <p:attrName>style.visibility</p:attrName>
                                        </p:attrNameLst>
                                      </p:cBhvr>
                                      <p:to>
                                        <p:strVal val="visible"/>
                                      </p:to>
                                    </p:set>
                                    <p:anim calcmode="lin" valueType="num">
                                      <p:cBhvr additive="base">
                                        <p:cTn id="56" dur="500" fill="hold"/>
                                        <p:tgtEl>
                                          <p:spTgt spid="33"/>
                                        </p:tgtEl>
                                        <p:attrNameLst>
                                          <p:attrName>ppt_x</p:attrName>
                                        </p:attrNameLst>
                                      </p:cBhvr>
                                      <p:tavLst>
                                        <p:tav tm="0">
                                          <p:val>
                                            <p:strVal val="#ppt_x"/>
                                          </p:val>
                                        </p:tav>
                                        <p:tav tm="100000">
                                          <p:val>
                                            <p:strVal val="#ppt_x"/>
                                          </p:val>
                                        </p:tav>
                                      </p:tavLst>
                                    </p:anim>
                                    <p:anim calcmode="lin" valueType="num">
                                      <p:cBhvr additive="base">
                                        <p:cTn id="57" dur="500" fill="hold"/>
                                        <p:tgtEl>
                                          <p:spTgt spid="33"/>
                                        </p:tgtEl>
                                        <p:attrNameLst>
                                          <p:attrName>ppt_y</p:attrName>
                                        </p:attrNameLst>
                                      </p:cBhvr>
                                      <p:tavLst>
                                        <p:tav tm="0">
                                          <p:val>
                                            <p:strVal val="1+#ppt_h/2"/>
                                          </p:val>
                                        </p:tav>
                                        <p:tav tm="100000">
                                          <p:val>
                                            <p:strVal val="#ppt_y"/>
                                          </p:val>
                                        </p:tav>
                                      </p:tavLst>
                                    </p:anim>
                                  </p:childTnLst>
                                </p:cTn>
                              </p:par>
                            </p:childTnLst>
                          </p:cTn>
                        </p:par>
                        <p:par>
                          <p:cTn id="58" fill="hold">
                            <p:stCondLst>
                              <p:cond delay="1000"/>
                            </p:stCondLst>
                            <p:childTnLst>
                              <p:par>
                                <p:cTn id="59" presetID="1" presetClass="entr" presetSubtype="0" fill="hold" grpId="0" nodeType="afterEffect">
                                  <p:stCondLst>
                                    <p:cond delay="0"/>
                                  </p:stCondLst>
                                  <p:childTnLst>
                                    <p:set>
                                      <p:cBhvr>
                                        <p:cTn id="60" dur="1" fill="hold">
                                          <p:stCondLst>
                                            <p:cond delay="0"/>
                                          </p:stCondLst>
                                        </p:cTn>
                                        <p:tgtEl>
                                          <p:spTgt spid="37"/>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38"/>
                                        </p:tgtEl>
                                        <p:attrNameLst>
                                          <p:attrName>style.visibility</p:attrName>
                                        </p:attrNameLst>
                                      </p:cBhvr>
                                      <p:to>
                                        <p:strVal val="visible"/>
                                      </p:to>
                                    </p:set>
                                  </p:childTnLst>
                                </p:cTn>
                              </p:par>
                              <p:par>
                                <p:cTn id="63" presetID="0" presetClass="path" presetSubtype="0" accel="50000" decel="50000" fill="hold" grpId="1" nodeType="withEffect">
                                  <p:stCondLst>
                                    <p:cond delay="0"/>
                                  </p:stCondLst>
                                  <p:childTnLst>
                                    <p:animMotion origin="layout" path="M 0 0 L 0 0.14709 " pathEditMode="relative" ptsTypes="AA">
                                      <p:cBhvr>
                                        <p:cTn id="64" dur="2000" fill="hold"/>
                                        <p:tgtEl>
                                          <p:spTgt spid="37"/>
                                        </p:tgtEl>
                                        <p:attrNameLst>
                                          <p:attrName>ppt_x</p:attrName>
                                          <p:attrName>ppt_y</p:attrName>
                                        </p:attrNameLst>
                                      </p:cBhvr>
                                    </p:animMotion>
                                  </p:childTnLst>
                                </p:cTn>
                              </p:par>
                              <p:par>
                                <p:cTn id="65" presetID="0" presetClass="path" presetSubtype="0" accel="50000" decel="50000" fill="hold" grpId="1" nodeType="withEffect">
                                  <p:stCondLst>
                                    <p:cond delay="0"/>
                                  </p:stCondLst>
                                  <p:childTnLst>
                                    <p:animMotion origin="layout" path="M 0 0 L 0 0.14709 " pathEditMode="relative" ptsTypes="AA">
                                      <p:cBhvr>
                                        <p:cTn id="66" dur="2000" fill="hold"/>
                                        <p:tgtEl>
                                          <p:spTgt spid="38"/>
                                        </p:tgtEl>
                                        <p:attrNameLst>
                                          <p:attrName>ppt_x</p:attrName>
                                          <p:attrName>ppt_y</p:attrName>
                                        </p:attrNameLst>
                                      </p:cBhvr>
                                    </p:animMotion>
                                  </p:childTnLst>
                                </p:cTn>
                              </p:par>
                            </p:childTnLst>
                          </p:cTn>
                        </p:par>
                      </p:childTnLst>
                    </p:cTn>
                  </p:par>
                  <p:par>
                    <p:cTn id="67" fill="hold">
                      <p:stCondLst>
                        <p:cond delay="indefinite"/>
                      </p:stCondLst>
                      <p:childTnLst>
                        <p:par>
                          <p:cTn id="68" fill="hold">
                            <p:stCondLst>
                              <p:cond delay="0"/>
                            </p:stCondLst>
                            <p:childTnLst>
                              <p:par>
                                <p:cTn id="69" presetID="0" presetClass="path" presetSubtype="0" accel="50000" decel="50000" fill="hold" nodeType="clickEffect">
                                  <p:stCondLst>
                                    <p:cond delay="0"/>
                                  </p:stCondLst>
                                  <p:childTnLst>
                                    <p:animMotion origin="layout" path="M 0.28361 7.97034E-6 L 0.4255 7.97034E-6 " pathEditMode="relative" ptsTypes="AA">
                                      <p:cBhvr>
                                        <p:cTn id="70" dur="2000" fill="hold"/>
                                        <p:tgtEl>
                                          <p:spTgt spid="157"/>
                                        </p:tgtEl>
                                        <p:attrNameLst>
                                          <p:attrName>ppt_x</p:attrName>
                                          <p:attrName>ppt_y</p:attrName>
                                        </p:attrNameLst>
                                      </p:cBhvr>
                                    </p:animMotion>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1" nodeType="clickEffect">
                                  <p:stCondLst>
                                    <p:cond delay="0"/>
                                  </p:stCondLst>
                                  <p:childTnLst>
                                    <p:set>
                                      <p:cBhvr>
                                        <p:cTn id="74" dur="1" fill="hold">
                                          <p:stCondLst>
                                            <p:cond delay="0"/>
                                          </p:stCondLst>
                                        </p:cTn>
                                        <p:tgtEl>
                                          <p:spTgt spid="34"/>
                                        </p:tgtEl>
                                        <p:attrNameLst>
                                          <p:attrName>style.visibility</p:attrName>
                                        </p:attrNameLst>
                                      </p:cBhvr>
                                      <p:to>
                                        <p:strVal val="visible"/>
                                      </p:to>
                                    </p:set>
                                    <p:anim calcmode="lin" valueType="num">
                                      <p:cBhvr additive="base">
                                        <p:cTn id="75" dur="500" fill="hold"/>
                                        <p:tgtEl>
                                          <p:spTgt spid="34"/>
                                        </p:tgtEl>
                                        <p:attrNameLst>
                                          <p:attrName>ppt_x</p:attrName>
                                        </p:attrNameLst>
                                      </p:cBhvr>
                                      <p:tavLst>
                                        <p:tav tm="0">
                                          <p:val>
                                            <p:strVal val="#ppt_x"/>
                                          </p:val>
                                        </p:tav>
                                        <p:tav tm="100000">
                                          <p:val>
                                            <p:strVal val="#ppt_x"/>
                                          </p:val>
                                        </p:tav>
                                      </p:tavLst>
                                    </p:anim>
                                    <p:anim calcmode="lin" valueType="num">
                                      <p:cBhvr additive="base">
                                        <p:cTn id="76" dur="500" fill="hold"/>
                                        <p:tgtEl>
                                          <p:spTgt spid="34"/>
                                        </p:tgtEl>
                                        <p:attrNameLst>
                                          <p:attrName>ppt_y</p:attrName>
                                        </p:attrNameLst>
                                      </p:cBhvr>
                                      <p:tavLst>
                                        <p:tav tm="0">
                                          <p:val>
                                            <p:strVal val="1+#ppt_h/2"/>
                                          </p:val>
                                        </p:tav>
                                        <p:tav tm="100000">
                                          <p:val>
                                            <p:strVal val="#ppt_y"/>
                                          </p:val>
                                        </p:tav>
                                      </p:tavLst>
                                    </p:anim>
                                  </p:childTnLst>
                                </p:cTn>
                              </p:par>
                            </p:childTnLst>
                          </p:cTn>
                        </p:par>
                        <p:par>
                          <p:cTn id="77" fill="hold">
                            <p:stCondLst>
                              <p:cond delay="500"/>
                            </p:stCondLst>
                            <p:childTnLst>
                              <p:par>
                                <p:cTn id="78" presetID="2" presetClass="entr" presetSubtype="4" fill="hold" grpId="1" nodeType="afterEffect">
                                  <p:stCondLst>
                                    <p:cond delay="0"/>
                                  </p:stCondLst>
                                  <p:childTnLst>
                                    <p:set>
                                      <p:cBhvr>
                                        <p:cTn id="79" dur="1" fill="hold">
                                          <p:stCondLst>
                                            <p:cond delay="0"/>
                                          </p:stCondLst>
                                        </p:cTn>
                                        <p:tgtEl>
                                          <p:spTgt spid="35"/>
                                        </p:tgtEl>
                                        <p:attrNameLst>
                                          <p:attrName>style.visibility</p:attrName>
                                        </p:attrNameLst>
                                      </p:cBhvr>
                                      <p:to>
                                        <p:strVal val="visible"/>
                                      </p:to>
                                    </p:set>
                                    <p:anim calcmode="lin" valueType="num">
                                      <p:cBhvr additive="base">
                                        <p:cTn id="80" dur="500" fill="hold"/>
                                        <p:tgtEl>
                                          <p:spTgt spid="35"/>
                                        </p:tgtEl>
                                        <p:attrNameLst>
                                          <p:attrName>ppt_x</p:attrName>
                                        </p:attrNameLst>
                                      </p:cBhvr>
                                      <p:tavLst>
                                        <p:tav tm="0">
                                          <p:val>
                                            <p:strVal val="#ppt_x"/>
                                          </p:val>
                                        </p:tav>
                                        <p:tav tm="100000">
                                          <p:val>
                                            <p:strVal val="#ppt_x"/>
                                          </p:val>
                                        </p:tav>
                                      </p:tavLst>
                                    </p:anim>
                                    <p:anim calcmode="lin" valueType="num">
                                      <p:cBhvr additive="base">
                                        <p:cTn id="81" dur="500" fill="hold"/>
                                        <p:tgtEl>
                                          <p:spTgt spid="35"/>
                                        </p:tgtEl>
                                        <p:attrNameLst>
                                          <p:attrName>ppt_y</p:attrName>
                                        </p:attrNameLst>
                                      </p:cBhvr>
                                      <p:tavLst>
                                        <p:tav tm="0">
                                          <p:val>
                                            <p:strVal val="1+#ppt_h/2"/>
                                          </p:val>
                                        </p:tav>
                                        <p:tav tm="100000">
                                          <p:val>
                                            <p:strVal val="#ppt_y"/>
                                          </p:val>
                                        </p:tav>
                                      </p:tavLst>
                                    </p:anim>
                                  </p:childTnLst>
                                </p:cTn>
                              </p:par>
                            </p:childTnLst>
                          </p:cTn>
                        </p:par>
                        <p:par>
                          <p:cTn id="82" fill="hold">
                            <p:stCondLst>
                              <p:cond delay="1000"/>
                            </p:stCondLst>
                            <p:childTnLst>
                              <p:par>
                                <p:cTn id="83" presetID="2" presetClass="entr" presetSubtype="4" fill="hold" grpId="1" nodeType="afterEffect">
                                  <p:stCondLst>
                                    <p:cond delay="0"/>
                                  </p:stCondLst>
                                  <p:childTnLst>
                                    <p:set>
                                      <p:cBhvr>
                                        <p:cTn id="84" dur="1" fill="hold">
                                          <p:stCondLst>
                                            <p:cond delay="0"/>
                                          </p:stCondLst>
                                        </p:cTn>
                                        <p:tgtEl>
                                          <p:spTgt spid="36"/>
                                        </p:tgtEl>
                                        <p:attrNameLst>
                                          <p:attrName>style.visibility</p:attrName>
                                        </p:attrNameLst>
                                      </p:cBhvr>
                                      <p:to>
                                        <p:strVal val="visible"/>
                                      </p:to>
                                    </p:set>
                                    <p:anim calcmode="lin" valueType="num">
                                      <p:cBhvr additive="base">
                                        <p:cTn id="85" dur="500" fill="hold"/>
                                        <p:tgtEl>
                                          <p:spTgt spid="36"/>
                                        </p:tgtEl>
                                        <p:attrNameLst>
                                          <p:attrName>ppt_x</p:attrName>
                                        </p:attrNameLst>
                                      </p:cBhvr>
                                      <p:tavLst>
                                        <p:tav tm="0">
                                          <p:val>
                                            <p:strVal val="#ppt_x"/>
                                          </p:val>
                                        </p:tav>
                                        <p:tav tm="100000">
                                          <p:val>
                                            <p:strVal val="#ppt_x"/>
                                          </p:val>
                                        </p:tav>
                                      </p:tavLst>
                                    </p:anim>
                                    <p:anim calcmode="lin" valueType="num">
                                      <p:cBhvr additive="base">
                                        <p:cTn id="86" dur="500" fill="hold"/>
                                        <p:tgtEl>
                                          <p:spTgt spid="36"/>
                                        </p:tgtEl>
                                        <p:attrNameLst>
                                          <p:attrName>ppt_y</p:attrName>
                                        </p:attrNameLst>
                                      </p:cBhvr>
                                      <p:tavLst>
                                        <p:tav tm="0">
                                          <p:val>
                                            <p:strVal val="1+#ppt_h/2"/>
                                          </p:val>
                                        </p:tav>
                                        <p:tav tm="100000">
                                          <p:val>
                                            <p:strVal val="#ppt_y"/>
                                          </p:val>
                                        </p:tav>
                                      </p:tavLst>
                                    </p:anim>
                                  </p:childTnLst>
                                </p:cTn>
                              </p:par>
                            </p:childTnLst>
                          </p:cTn>
                        </p:par>
                        <p:par>
                          <p:cTn id="87" fill="hold">
                            <p:stCondLst>
                              <p:cond delay="1500"/>
                            </p:stCondLst>
                            <p:childTnLst>
                              <p:par>
                                <p:cTn id="88" presetID="1" presetClass="entr" presetSubtype="0" fill="hold" grpId="0" nodeType="afterEffect">
                                  <p:stCondLst>
                                    <p:cond delay="0"/>
                                  </p:stCondLst>
                                  <p:childTnLst>
                                    <p:set>
                                      <p:cBhvr>
                                        <p:cTn id="89" dur="1" fill="hold">
                                          <p:stCondLst>
                                            <p:cond delay="0"/>
                                          </p:stCondLst>
                                        </p:cTn>
                                        <p:tgtEl>
                                          <p:spTgt spid="39"/>
                                        </p:tgtEl>
                                        <p:attrNameLst>
                                          <p:attrName>style.visibility</p:attrName>
                                        </p:attrNameLst>
                                      </p:cBhvr>
                                      <p:to>
                                        <p:strVal val="visible"/>
                                      </p:to>
                                    </p:set>
                                  </p:childTnLst>
                                </p:cTn>
                              </p:par>
                              <p:par>
                                <p:cTn id="90" presetID="1" presetClass="entr" presetSubtype="0" fill="hold" grpId="0" nodeType="withEffect">
                                  <p:stCondLst>
                                    <p:cond delay="0"/>
                                  </p:stCondLst>
                                  <p:childTnLst>
                                    <p:set>
                                      <p:cBhvr>
                                        <p:cTn id="91" dur="1" fill="hold">
                                          <p:stCondLst>
                                            <p:cond delay="0"/>
                                          </p:stCondLst>
                                        </p:cTn>
                                        <p:tgtEl>
                                          <p:spTgt spid="40"/>
                                        </p:tgtEl>
                                        <p:attrNameLst>
                                          <p:attrName>style.visibility</p:attrName>
                                        </p:attrNameLst>
                                      </p:cBhvr>
                                      <p:to>
                                        <p:strVal val="visible"/>
                                      </p:to>
                                    </p:set>
                                  </p:childTnLst>
                                </p:cTn>
                              </p:par>
                              <p:par>
                                <p:cTn id="92" presetID="1" presetClass="entr" presetSubtype="0" fill="hold" grpId="0" nodeType="withEffect">
                                  <p:stCondLst>
                                    <p:cond delay="0"/>
                                  </p:stCondLst>
                                  <p:childTnLst>
                                    <p:set>
                                      <p:cBhvr>
                                        <p:cTn id="93" dur="1" fill="hold">
                                          <p:stCondLst>
                                            <p:cond delay="0"/>
                                          </p:stCondLst>
                                        </p:cTn>
                                        <p:tgtEl>
                                          <p:spTgt spid="41"/>
                                        </p:tgtEl>
                                        <p:attrNameLst>
                                          <p:attrName>style.visibility</p:attrName>
                                        </p:attrNameLst>
                                      </p:cBhvr>
                                      <p:to>
                                        <p:strVal val="visible"/>
                                      </p:to>
                                    </p:set>
                                  </p:childTnLst>
                                </p:cTn>
                              </p:par>
                              <p:par>
                                <p:cTn id="94" presetID="0" presetClass="path" presetSubtype="0" accel="50000" decel="50000" fill="hold" grpId="1" nodeType="withEffect">
                                  <p:stCondLst>
                                    <p:cond delay="0"/>
                                  </p:stCondLst>
                                  <p:childTnLst>
                                    <p:animMotion origin="layout" path="M 0 0 L 0 0.14709 " pathEditMode="relative" ptsTypes="AA">
                                      <p:cBhvr>
                                        <p:cTn id="95" dur="2000" fill="hold"/>
                                        <p:tgtEl>
                                          <p:spTgt spid="39"/>
                                        </p:tgtEl>
                                        <p:attrNameLst>
                                          <p:attrName>ppt_x</p:attrName>
                                          <p:attrName>ppt_y</p:attrName>
                                        </p:attrNameLst>
                                      </p:cBhvr>
                                    </p:animMotion>
                                  </p:childTnLst>
                                </p:cTn>
                              </p:par>
                              <p:par>
                                <p:cTn id="96" presetID="0" presetClass="path" presetSubtype="0" accel="50000" decel="50000" fill="hold" grpId="1" nodeType="withEffect">
                                  <p:stCondLst>
                                    <p:cond delay="0"/>
                                  </p:stCondLst>
                                  <p:childTnLst>
                                    <p:animMotion origin="layout" path="M 0 0 L 0 0.14709 " pathEditMode="relative" ptsTypes="AA">
                                      <p:cBhvr>
                                        <p:cTn id="97" dur="2000" fill="hold"/>
                                        <p:tgtEl>
                                          <p:spTgt spid="40"/>
                                        </p:tgtEl>
                                        <p:attrNameLst>
                                          <p:attrName>ppt_x</p:attrName>
                                          <p:attrName>ppt_y</p:attrName>
                                        </p:attrNameLst>
                                      </p:cBhvr>
                                    </p:animMotion>
                                  </p:childTnLst>
                                </p:cTn>
                              </p:par>
                              <p:par>
                                <p:cTn id="98" presetID="0" presetClass="path" presetSubtype="0" accel="50000" decel="50000" fill="hold" grpId="1" nodeType="withEffect">
                                  <p:stCondLst>
                                    <p:cond delay="0"/>
                                  </p:stCondLst>
                                  <p:childTnLst>
                                    <p:animMotion origin="layout" path="M 0 0 L 0 0.14709 " pathEditMode="relative" ptsTypes="AA">
                                      <p:cBhvr>
                                        <p:cTn id="99" dur="2000" fill="hold"/>
                                        <p:tgtEl>
                                          <p:spTgt spid="41"/>
                                        </p:tgtEl>
                                        <p:attrNameLst>
                                          <p:attrName>ppt_x</p:attrName>
                                          <p:attrName>ppt_y</p:attrName>
                                        </p:attrNameLst>
                                      </p:cBhvr>
                                    </p:animMotion>
                                  </p:childTnLst>
                                </p:cTn>
                              </p:par>
                            </p:childTnLst>
                          </p:cTn>
                        </p:par>
                      </p:childTnLst>
                    </p:cTn>
                  </p:par>
                  <p:par>
                    <p:cTn id="100" fill="hold">
                      <p:stCondLst>
                        <p:cond delay="indefinite"/>
                      </p:stCondLst>
                      <p:childTnLst>
                        <p:par>
                          <p:cTn id="101" fill="hold">
                            <p:stCondLst>
                              <p:cond delay="0"/>
                            </p:stCondLst>
                            <p:childTnLst>
                              <p:par>
                                <p:cTn id="102" presetID="0" presetClass="path" presetSubtype="0" accel="50000" decel="50000" fill="hold" nodeType="clickEffect">
                                  <p:stCondLst>
                                    <p:cond delay="0"/>
                                  </p:stCondLst>
                                  <p:childTnLst>
                                    <p:animMotion origin="layout" path="M 0.4255 7.97034E-6 L 0.63824 7.97034E-6 " pathEditMode="relative" ptsTypes="AA">
                                      <p:cBhvr>
                                        <p:cTn id="103" dur="2000" fill="hold"/>
                                        <p:tgtEl>
                                          <p:spTgt spid="157"/>
                                        </p:tgtEl>
                                        <p:attrNameLst>
                                          <p:attrName>ppt_x</p:attrName>
                                          <p:attrName>ppt_y</p:attrName>
                                        </p:attrNameLst>
                                      </p:cBhvr>
                                    </p:animMotion>
                                  </p:childTnLst>
                                </p:cTn>
                              </p:par>
                            </p:childTnLst>
                          </p:cTn>
                        </p:par>
                      </p:childTnLst>
                    </p:cTn>
                  </p:par>
                  <p:par>
                    <p:cTn id="104" fill="hold">
                      <p:stCondLst>
                        <p:cond delay="indefinite"/>
                      </p:stCondLst>
                      <p:childTnLst>
                        <p:par>
                          <p:cTn id="105" fill="hold">
                            <p:stCondLst>
                              <p:cond delay="0"/>
                            </p:stCondLst>
                            <p:childTnLst>
                              <p:par>
                                <p:cTn id="106" presetID="2" presetClass="entr" presetSubtype="4" fill="hold" grpId="1" nodeType="clickEffect">
                                  <p:stCondLst>
                                    <p:cond delay="0"/>
                                  </p:stCondLst>
                                  <p:childTnLst>
                                    <p:set>
                                      <p:cBhvr>
                                        <p:cTn id="107" dur="1" fill="hold">
                                          <p:stCondLst>
                                            <p:cond delay="0"/>
                                          </p:stCondLst>
                                        </p:cTn>
                                        <p:tgtEl>
                                          <p:spTgt spid="42"/>
                                        </p:tgtEl>
                                        <p:attrNameLst>
                                          <p:attrName>style.visibility</p:attrName>
                                        </p:attrNameLst>
                                      </p:cBhvr>
                                      <p:to>
                                        <p:strVal val="visible"/>
                                      </p:to>
                                    </p:set>
                                    <p:anim calcmode="lin" valueType="num">
                                      <p:cBhvr additive="base">
                                        <p:cTn id="108" dur="500" fill="hold"/>
                                        <p:tgtEl>
                                          <p:spTgt spid="42"/>
                                        </p:tgtEl>
                                        <p:attrNameLst>
                                          <p:attrName>ppt_x</p:attrName>
                                        </p:attrNameLst>
                                      </p:cBhvr>
                                      <p:tavLst>
                                        <p:tav tm="0">
                                          <p:val>
                                            <p:strVal val="#ppt_x"/>
                                          </p:val>
                                        </p:tav>
                                        <p:tav tm="100000">
                                          <p:val>
                                            <p:strVal val="#ppt_x"/>
                                          </p:val>
                                        </p:tav>
                                      </p:tavLst>
                                    </p:anim>
                                    <p:anim calcmode="lin" valueType="num">
                                      <p:cBhvr additive="base">
                                        <p:cTn id="109" dur="500" fill="hold"/>
                                        <p:tgtEl>
                                          <p:spTgt spid="42"/>
                                        </p:tgtEl>
                                        <p:attrNameLst>
                                          <p:attrName>ppt_y</p:attrName>
                                        </p:attrNameLst>
                                      </p:cBhvr>
                                      <p:tavLst>
                                        <p:tav tm="0">
                                          <p:val>
                                            <p:strVal val="1+#ppt_h/2"/>
                                          </p:val>
                                        </p:tav>
                                        <p:tav tm="100000">
                                          <p:val>
                                            <p:strVal val="#ppt_y"/>
                                          </p:val>
                                        </p:tav>
                                      </p:tavLst>
                                    </p:anim>
                                  </p:childTnLst>
                                </p:cTn>
                              </p:par>
                            </p:childTnLst>
                          </p:cTn>
                        </p:par>
                        <p:par>
                          <p:cTn id="110" fill="hold">
                            <p:stCondLst>
                              <p:cond delay="500"/>
                            </p:stCondLst>
                            <p:childTnLst>
                              <p:par>
                                <p:cTn id="111" presetID="2" presetClass="entr" presetSubtype="4" fill="hold" grpId="1" nodeType="afterEffect">
                                  <p:stCondLst>
                                    <p:cond delay="0"/>
                                  </p:stCondLst>
                                  <p:childTnLst>
                                    <p:set>
                                      <p:cBhvr>
                                        <p:cTn id="112" dur="1" fill="hold">
                                          <p:stCondLst>
                                            <p:cond delay="0"/>
                                          </p:stCondLst>
                                        </p:cTn>
                                        <p:tgtEl>
                                          <p:spTgt spid="43"/>
                                        </p:tgtEl>
                                        <p:attrNameLst>
                                          <p:attrName>style.visibility</p:attrName>
                                        </p:attrNameLst>
                                      </p:cBhvr>
                                      <p:to>
                                        <p:strVal val="visible"/>
                                      </p:to>
                                    </p:set>
                                    <p:anim calcmode="lin" valueType="num">
                                      <p:cBhvr additive="base">
                                        <p:cTn id="113" dur="500" fill="hold"/>
                                        <p:tgtEl>
                                          <p:spTgt spid="43"/>
                                        </p:tgtEl>
                                        <p:attrNameLst>
                                          <p:attrName>ppt_x</p:attrName>
                                        </p:attrNameLst>
                                      </p:cBhvr>
                                      <p:tavLst>
                                        <p:tav tm="0">
                                          <p:val>
                                            <p:strVal val="#ppt_x"/>
                                          </p:val>
                                        </p:tav>
                                        <p:tav tm="100000">
                                          <p:val>
                                            <p:strVal val="#ppt_x"/>
                                          </p:val>
                                        </p:tav>
                                      </p:tavLst>
                                    </p:anim>
                                    <p:anim calcmode="lin" valueType="num">
                                      <p:cBhvr additive="base">
                                        <p:cTn id="114" dur="500" fill="hold"/>
                                        <p:tgtEl>
                                          <p:spTgt spid="43"/>
                                        </p:tgtEl>
                                        <p:attrNameLst>
                                          <p:attrName>ppt_y</p:attrName>
                                        </p:attrNameLst>
                                      </p:cBhvr>
                                      <p:tavLst>
                                        <p:tav tm="0">
                                          <p:val>
                                            <p:strVal val="1+#ppt_h/2"/>
                                          </p:val>
                                        </p:tav>
                                        <p:tav tm="100000">
                                          <p:val>
                                            <p:strVal val="#ppt_y"/>
                                          </p:val>
                                        </p:tav>
                                      </p:tavLst>
                                    </p:anim>
                                  </p:childTnLst>
                                </p:cTn>
                              </p:par>
                            </p:childTnLst>
                          </p:cTn>
                        </p:par>
                        <p:par>
                          <p:cTn id="115" fill="hold">
                            <p:stCondLst>
                              <p:cond delay="1000"/>
                            </p:stCondLst>
                            <p:childTnLst>
                              <p:par>
                                <p:cTn id="116" presetID="2" presetClass="entr" presetSubtype="4" fill="hold" grpId="1" nodeType="afterEffect">
                                  <p:stCondLst>
                                    <p:cond delay="0"/>
                                  </p:stCondLst>
                                  <p:childTnLst>
                                    <p:set>
                                      <p:cBhvr>
                                        <p:cTn id="117" dur="1" fill="hold">
                                          <p:stCondLst>
                                            <p:cond delay="0"/>
                                          </p:stCondLst>
                                        </p:cTn>
                                        <p:tgtEl>
                                          <p:spTgt spid="44"/>
                                        </p:tgtEl>
                                        <p:attrNameLst>
                                          <p:attrName>style.visibility</p:attrName>
                                        </p:attrNameLst>
                                      </p:cBhvr>
                                      <p:to>
                                        <p:strVal val="visible"/>
                                      </p:to>
                                    </p:set>
                                    <p:anim calcmode="lin" valueType="num">
                                      <p:cBhvr additive="base">
                                        <p:cTn id="118" dur="500" fill="hold"/>
                                        <p:tgtEl>
                                          <p:spTgt spid="44"/>
                                        </p:tgtEl>
                                        <p:attrNameLst>
                                          <p:attrName>ppt_x</p:attrName>
                                        </p:attrNameLst>
                                      </p:cBhvr>
                                      <p:tavLst>
                                        <p:tav tm="0">
                                          <p:val>
                                            <p:strVal val="#ppt_x"/>
                                          </p:val>
                                        </p:tav>
                                        <p:tav tm="100000">
                                          <p:val>
                                            <p:strVal val="#ppt_x"/>
                                          </p:val>
                                        </p:tav>
                                      </p:tavLst>
                                    </p:anim>
                                    <p:anim calcmode="lin" valueType="num">
                                      <p:cBhvr additive="base">
                                        <p:cTn id="119" dur="500" fill="hold"/>
                                        <p:tgtEl>
                                          <p:spTgt spid="44"/>
                                        </p:tgtEl>
                                        <p:attrNameLst>
                                          <p:attrName>ppt_y</p:attrName>
                                        </p:attrNameLst>
                                      </p:cBhvr>
                                      <p:tavLst>
                                        <p:tav tm="0">
                                          <p:val>
                                            <p:strVal val="1+#ppt_h/2"/>
                                          </p:val>
                                        </p:tav>
                                        <p:tav tm="100000">
                                          <p:val>
                                            <p:strVal val="#ppt_y"/>
                                          </p:val>
                                        </p:tav>
                                      </p:tavLst>
                                    </p:anim>
                                  </p:childTnLst>
                                </p:cTn>
                              </p:par>
                            </p:childTnLst>
                          </p:cTn>
                        </p:par>
                        <p:par>
                          <p:cTn id="120" fill="hold">
                            <p:stCondLst>
                              <p:cond delay="1500"/>
                            </p:stCondLst>
                            <p:childTnLst>
                              <p:par>
                                <p:cTn id="121" presetID="2" presetClass="entr" presetSubtype="4" fill="hold" grpId="1" nodeType="afterEffect">
                                  <p:stCondLst>
                                    <p:cond delay="0"/>
                                  </p:stCondLst>
                                  <p:childTnLst>
                                    <p:set>
                                      <p:cBhvr>
                                        <p:cTn id="122" dur="1" fill="hold">
                                          <p:stCondLst>
                                            <p:cond delay="0"/>
                                          </p:stCondLst>
                                        </p:cTn>
                                        <p:tgtEl>
                                          <p:spTgt spid="45"/>
                                        </p:tgtEl>
                                        <p:attrNameLst>
                                          <p:attrName>style.visibility</p:attrName>
                                        </p:attrNameLst>
                                      </p:cBhvr>
                                      <p:to>
                                        <p:strVal val="visible"/>
                                      </p:to>
                                    </p:set>
                                    <p:anim calcmode="lin" valueType="num">
                                      <p:cBhvr additive="base">
                                        <p:cTn id="123" dur="500" fill="hold"/>
                                        <p:tgtEl>
                                          <p:spTgt spid="45"/>
                                        </p:tgtEl>
                                        <p:attrNameLst>
                                          <p:attrName>ppt_x</p:attrName>
                                        </p:attrNameLst>
                                      </p:cBhvr>
                                      <p:tavLst>
                                        <p:tav tm="0">
                                          <p:val>
                                            <p:strVal val="#ppt_x"/>
                                          </p:val>
                                        </p:tav>
                                        <p:tav tm="100000">
                                          <p:val>
                                            <p:strVal val="#ppt_x"/>
                                          </p:val>
                                        </p:tav>
                                      </p:tavLst>
                                    </p:anim>
                                    <p:anim calcmode="lin" valueType="num">
                                      <p:cBhvr additive="base">
                                        <p:cTn id="124" dur="500" fill="hold"/>
                                        <p:tgtEl>
                                          <p:spTgt spid="45"/>
                                        </p:tgtEl>
                                        <p:attrNameLst>
                                          <p:attrName>ppt_y</p:attrName>
                                        </p:attrNameLst>
                                      </p:cBhvr>
                                      <p:tavLst>
                                        <p:tav tm="0">
                                          <p:val>
                                            <p:strVal val="1+#ppt_h/2"/>
                                          </p:val>
                                        </p:tav>
                                        <p:tav tm="100000">
                                          <p:val>
                                            <p:strVal val="#ppt_y"/>
                                          </p:val>
                                        </p:tav>
                                      </p:tavLst>
                                    </p:anim>
                                  </p:childTnLst>
                                </p:cTn>
                              </p:par>
                              <p:par>
                                <p:cTn id="125" presetID="1" presetClass="entr" presetSubtype="0" fill="hold" grpId="0" nodeType="withEffect">
                                  <p:stCondLst>
                                    <p:cond delay="0"/>
                                  </p:stCondLst>
                                  <p:childTnLst>
                                    <p:set>
                                      <p:cBhvr>
                                        <p:cTn id="126" dur="1" fill="hold">
                                          <p:stCondLst>
                                            <p:cond delay="0"/>
                                          </p:stCondLst>
                                        </p:cTn>
                                        <p:tgtEl>
                                          <p:spTgt spid="46"/>
                                        </p:tgtEl>
                                        <p:attrNameLst>
                                          <p:attrName>style.visibility</p:attrName>
                                        </p:attrNameLst>
                                      </p:cBhvr>
                                      <p:to>
                                        <p:strVal val="visible"/>
                                      </p:to>
                                    </p:set>
                                  </p:childTnLst>
                                </p:cTn>
                              </p:par>
                            </p:childTnLst>
                          </p:cTn>
                        </p:par>
                        <p:par>
                          <p:cTn id="127" fill="hold">
                            <p:stCondLst>
                              <p:cond delay="2000"/>
                            </p:stCondLst>
                            <p:childTnLst>
                              <p:par>
                                <p:cTn id="128" presetID="1" presetClass="entr" presetSubtype="0" fill="hold" grpId="0" nodeType="afterEffect">
                                  <p:stCondLst>
                                    <p:cond delay="0"/>
                                  </p:stCondLst>
                                  <p:childTnLst>
                                    <p:set>
                                      <p:cBhvr>
                                        <p:cTn id="129" dur="1" fill="hold">
                                          <p:stCondLst>
                                            <p:cond delay="0"/>
                                          </p:stCondLst>
                                        </p:cTn>
                                        <p:tgtEl>
                                          <p:spTgt spid="47"/>
                                        </p:tgtEl>
                                        <p:attrNameLst>
                                          <p:attrName>style.visibility</p:attrName>
                                        </p:attrNameLst>
                                      </p:cBhvr>
                                      <p:to>
                                        <p:strVal val="visible"/>
                                      </p:to>
                                    </p:set>
                                  </p:childTnLst>
                                </p:cTn>
                              </p:par>
                              <p:par>
                                <p:cTn id="130" presetID="1" presetClass="entr" presetSubtype="0" fill="hold" grpId="0" nodeType="withEffect">
                                  <p:stCondLst>
                                    <p:cond delay="0"/>
                                  </p:stCondLst>
                                  <p:childTnLst>
                                    <p:set>
                                      <p:cBhvr>
                                        <p:cTn id="131" dur="1" fill="hold">
                                          <p:stCondLst>
                                            <p:cond delay="0"/>
                                          </p:stCondLst>
                                        </p:cTn>
                                        <p:tgtEl>
                                          <p:spTgt spid="48"/>
                                        </p:tgtEl>
                                        <p:attrNameLst>
                                          <p:attrName>style.visibility</p:attrName>
                                        </p:attrNameLst>
                                      </p:cBhvr>
                                      <p:to>
                                        <p:strVal val="visible"/>
                                      </p:to>
                                    </p:set>
                                  </p:childTnLst>
                                </p:cTn>
                              </p:par>
                              <p:par>
                                <p:cTn id="132" presetID="1" presetClass="entr" presetSubtype="0" fill="hold" grpId="0" nodeType="withEffect">
                                  <p:stCondLst>
                                    <p:cond delay="0"/>
                                  </p:stCondLst>
                                  <p:childTnLst>
                                    <p:set>
                                      <p:cBhvr>
                                        <p:cTn id="133" dur="1" fill="hold">
                                          <p:stCondLst>
                                            <p:cond delay="0"/>
                                          </p:stCondLst>
                                        </p:cTn>
                                        <p:tgtEl>
                                          <p:spTgt spid="49"/>
                                        </p:tgtEl>
                                        <p:attrNameLst>
                                          <p:attrName>style.visibility</p:attrName>
                                        </p:attrNameLst>
                                      </p:cBhvr>
                                      <p:to>
                                        <p:strVal val="visible"/>
                                      </p:to>
                                    </p:set>
                                  </p:childTnLst>
                                </p:cTn>
                              </p:par>
                              <p:par>
                                <p:cTn id="134" presetID="0" presetClass="path" presetSubtype="0" accel="50000" decel="50000" fill="hold" grpId="1" nodeType="withEffect">
                                  <p:stCondLst>
                                    <p:cond delay="0"/>
                                  </p:stCondLst>
                                  <p:childTnLst>
                                    <p:animMotion origin="layout" path="M 0 0 L 0 0.14709 " pathEditMode="relative" ptsTypes="AA">
                                      <p:cBhvr>
                                        <p:cTn id="135" dur="2000" fill="hold"/>
                                        <p:tgtEl>
                                          <p:spTgt spid="46"/>
                                        </p:tgtEl>
                                        <p:attrNameLst>
                                          <p:attrName>ppt_x</p:attrName>
                                          <p:attrName>ppt_y</p:attrName>
                                        </p:attrNameLst>
                                      </p:cBhvr>
                                    </p:animMotion>
                                  </p:childTnLst>
                                </p:cTn>
                              </p:par>
                              <p:par>
                                <p:cTn id="136" presetID="0" presetClass="path" presetSubtype="0" accel="50000" decel="50000" fill="hold" grpId="1" nodeType="withEffect">
                                  <p:stCondLst>
                                    <p:cond delay="0"/>
                                  </p:stCondLst>
                                  <p:childTnLst>
                                    <p:animMotion origin="layout" path="M 0 0 L 0 0.14709 " pathEditMode="relative" ptsTypes="AA">
                                      <p:cBhvr>
                                        <p:cTn id="137" dur="2000" fill="hold"/>
                                        <p:tgtEl>
                                          <p:spTgt spid="47"/>
                                        </p:tgtEl>
                                        <p:attrNameLst>
                                          <p:attrName>ppt_x</p:attrName>
                                          <p:attrName>ppt_y</p:attrName>
                                        </p:attrNameLst>
                                      </p:cBhvr>
                                    </p:animMotion>
                                  </p:childTnLst>
                                </p:cTn>
                              </p:par>
                              <p:par>
                                <p:cTn id="138" presetID="0" presetClass="path" presetSubtype="0" accel="50000" decel="50000" fill="hold" grpId="1" nodeType="withEffect">
                                  <p:stCondLst>
                                    <p:cond delay="0"/>
                                  </p:stCondLst>
                                  <p:childTnLst>
                                    <p:animMotion origin="layout" path="M 0 0 L 0 0.14709 " pathEditMode="relative" ptsTypes="AA">
                                      <p:cBhvr>
                                        <p:cTn id="139" dur="2000" fill="hold"/>
                                        <p:tgtEl>
                                          <p:spTgt spid="48"/>
                                        </p:tgtEl>
                                        <p:attrNameLst>
                                          <p:attrName>ppt_x</p:attrName>
                                          <p:attrName>ppt_y</p:attrName>
                                        </p:attrNameLst>
                                      </p:cBhvr>
                                    </p:animMotion>
                                  </p:childTnLst>
                                </p:cTn>
                              </p:par>
                              <p:par>
                                <p:cTn id="140" presetID="0" presetClass="path" presetSubtype="0" accel="50000" decel="50000" fill="hold" grpId="1" nodeType="withEffect">
                                  <p:stCondLst>
                                    <p:cond delay="0"/>
                                  </p:stCondLst>
                                  <p:childTnLst>
                                    <p:animMotion origin="layout" path="M 0 0 L 0 0.14709 " pathEditMode="relative" ptsTypes="AA">
                                      <p:cBhvr>
                                        <p:cTn id="141" dur="2000" fill="hold"/>
                                        <p:tgtEl>
                                          <p:spTgt spid="49"/>
                                        </p:tgtEl>
                                        <p:attrNameLst>
                                          <p:attrName>ppt_x</p:attrName>
                                          <p:attrName>ppt_y</p:attrName>
                                        </p:attrNameLst>
                                      </p:cBhvr>
                                    </p:animMotion>
                                  </p:childTnLst>
                                </p:cTn>
                              </p:par>
                            </p:childTnLst>
                          </p:cTn>
                        </p:par>
                      </p:childTnLst>
                    </p:cTn>
                  </p:par>
                  <p:par>
                    <p:cTn id="142" fill="hold">
                      <p:stCondLst>
                        <p:cond delay="indefinite"/>
                      </p:stCondLst>
                      <p:childTnLst>
                        <p:par>
                          <p:cTn id="143" fill="hold">
                            <p:stCondLst>
                              <p:cond delay="0"/>
                            </p:stCondLst>
                            <p:childTnLst>
                              <p:par>
                                <p:cTn id="144" presetID="0" presetClass="path" presetSubtype="0" accel="50000" decel="50000" fill="hold" nodeType="clickEffect">
                                  <p:stCondLst>
                                    <p:cond delay="0"/>
                                  </p:stCondLst>
                                  <p:childTnLst>
                                    <p:animMotion origin="layout" path="M 0.63824 7.97034E-6 L 0.92167 7.97034E-6 " pathEditMode="relative" ptsTypes="AA">
                                      <p:cBhvr>
                                        <p:cTn id="145" dur="2000" fill="hold"/>
                                        <p:tgtEl>
                                          <p:spTgt spid="157"/>
                                        </p:tgtEl>
                                        <p:attrNameLst>
                                          <p:attrName>ppt_x</p:attrName>
                                          <p:attrName>ppt_y</p:attrName>
                                        </p:attrNameLst>
                                      </p:cBhvr>
                                    </p:animMotion>
                                  </p:childTnLst>
                                </p:cTn>
                              </p:par>
                            </p:childTnLst>
                          </p:cTn>
                        </p:par>
                      </p:childTnLst>
                    </p:cTn>
                  </p:par>
                  <p:par>
                    <p:cTn id="146" fill="hold">
                      <p:stCondLst>
                        <p:cond delay="indefinite"/>
                      </p:stCondLst>
                      <p:childTnLst>
                        <p:par>
                          <p:cTn id="147" fill="hold">
                            <p:stCondLst>
                              <p:cond delay="0"/>
                            </p:stCondLst>
                            <p:childTnLst>
                              <p:par>
                                <p:cTn id="148" presetID="2" presetClass="entr" presetSubtype="4" fill="hold" grpId="0" nodeType="clickEffect">
                                  <p:stCondLst>
                                    <p:cond delay="0"/>
                                  </p:stCondLst>
                                  <p:childTnLst>
                                    <p:set>
                                      <p:cBhvr>
                                        <p:cTn id="149" dur="1" fill="hold">
                                          <p:stCondLst>
                                            <p:cond delay="0"/>
                                          </p:stCondLst>
                                        </p:cTn>
                                        <p:tgtEl>
                                          <p:spTgt spid="114"/>
                                        </p:tgtEl>
                                        <p:attrNameLst>
                                          <p:attrName>style.visibility</p:attrName>
                                        </p:attrNameLst>
                                      </p:cBhvr>
                                      <p:to>
                                        <p:strVal val="visible"/>
                                      </p:to>
                                    </p:set>
                                    <p:anim calcmode="lin" valueType="num">
                                      <p:cBhvr additive="base">
                                        <p:cTn id="150" dur="500" fill="hold"/>
                                        <p:tgtEl>
                                          <p:spTgt spid="114"/>
                                        </p:tgtEl>
                                        <p:attrNameLst>
                                          <p:attrName>ppt_x</p:attrName>
                                        </p:attrNameLst>
                                      </p:cBhvr>
                                      <p:tavLst>
                                        <p:tav tm="0">
                                          <p:val>
                                            <p:strVal val="#ppt_x"/>
                                          </p:val>
                                        </p:tav>
                                        <p:tav tm="100000">
                                          <p:val>
                                            <p:strVal val="#ppt_x"/>
                                          </p:val>
                                        </p:tav>
                                      </p:tavLst>
                                    </p:anim>
                                    <p:anim calcmode="lin" valueType="num">
                                      <p:cBhvr additive="base">
                                        <p:cTn id="151" dur="500" fill="hold"/>
                                        <p:tgtEl>
                                          <p:spTgt spid="114"/>
                                        </p:tgtEl>
                                        <p:attrNameLst>
                                          <p:attrName>ppt_y</p:attrName>
                                        </p:attrNameLst>
                                      </p:cBhvr>
                                      <p:tavLst>
                                        <p:tav tm="0">
                                          <p:val>
                                            <p:strVal val="1+#ppt_h/2"/>
                                          </p:val>
                                        </p:tav>
                                        <p:tav tm="100000">
                                          <p:val>
                                            <p:strVal val="#ppt_y"/>
                                          </p:val>
                                        </p:tav>
                                      </p:tavLst>
                                    </p:anim>
                                  </p:childTnLst>
                                </p:cTn>
                              </p:par>
                            </p:childTnLst>
                          </p:cTn>
                        </p:par>
                        <p:par>
                          <p:cTn id="152" fill="hold">
                            <p:stCondLst>
                              <p:cond delay="500"/>
                            </p:stCondLst>
                            <p:childTnLst>
                              <p:par>
                                <p:cTn id="153" presetID="2" presetClass="entr" presetSubtype="4" fill="hold" grpId="0" nodeType="afterEffect">
                                  <p:stCondLst>
                                    <p:cond delay="0"/>
                                  </p:stCondLst>
                                  <p:childTnLst>
                                    <p:set>
                                      <p:cBhvr>
                                        <p:cTn id="154" dur="1" fill="hold">
                                          <p:stCondLst>
                                            <p:cond delay="0"/>
                                          </p:stCondLst>
                                        </p:cTn>
                                        <p:tgtEl>
                                          <p:spTgt spid="115"/>
                                        </p:tgtEl>
                                        <p:attrNameLst>
                                          <p:attrName>style.visibility</p:attrName>
                                        </p:attrNameLst>
                                      </p:cBhvr>
                                      <p:to>
                                        <p:strVal val="visible"/>
                                      </p:to>
                                    </p:set>
                                    <p:anim calcmode="lin" valueType="num">
                                      <p:cBhvr additive="base">
                                        <p:cTn id="155" dur="500" fill="hold"/>
                                        <p:tgtEl>
                                          <p:spTgt spid="115"/>
                                        </p:tgtEl>
                                        <p:attrNameLst>
                                          <p:attrName>ppt_x</p:attrName>
                                        </p:attrNameLst>
                                      </p:cBhvr>
                                      <p:tavLst>
                                        <p:tav tm="0">
                                          <p:val>
                                            <p:strVal val="#ppt_x"/>
                                          </p:val>
                                        </p:tav>
                                        <p:tav tm="100000">
                                          <p:val>
                                            <p:strVal val="#ppt_x"/>
                                          </p:val>
                                        </p:tav>
                                      </p:tavLst>
                                    </p:anim>
                                    <p:anim calcmode="lin" valueType="num">
                                      <p:cBhvr additive="base">
                                        <p:cTn id="156" dur="500" fill="hold"/>
                                        <p:tgtEl>
                                          <p:spTgt spid="115"/>
                                        </p:tgtEl>
                                        <p:attrNameLst>
                                          <p:attrName>ppt_y</p:attrName>
                                        </p:attrNameLst>
                                      </p:cBhvr>
                                      <p:tavLst>
                                        <p:tav tm="0">
                                          <p:val>
                                            <p:strVal val="1+#ppt_h/2"/>
                                          </p:val>
                                        </p:tav>
                                        <p:tav tm="100000">
                                          <p:val>
                                            <p:strVal val="#ppt_y"/>
                                          </p:val>
                                        </p:tav>
                                      </p:tavLst>
                                    </p:anim>
                                  </p:childTnLst>
                                </p:cTn>
                              </p:par>
                            </p:childTnLst>
                          </p:cTn>
                        </p:par>
                        <p:par>
                          <p:cTn id="157" fill="hold">
                            <p:stCondLst>
                              <p:cond delay="1000"/>
                            </p:stCondLst>
                            <p:childTnLst>
                              <p:par>
                                <p:cTn id="158" presetID="2" presetClass="entr" presetSubtype="4" fill="hold" grpId="0" nodeType="afterEffect">
                                  <p:stCondLst>
                                    <p:cond delay="0"/>
                                  </p:stCondLst>
                                  <p:childTnLst>
                                    <p:set>
                                      <p:cBhvr>
                                        <p:cTn id="159" dur="1" fill="hold">
                                          <p:stCondLst>
                                            <p:cond delay="0"/>
                                          </p:stCondLst>
                                        </p:cTn>
                                        <p:tgtEl>
                                          <p:spTgt spid="116"/>
                                        </p:tgtEl>
                                        <p:attrNameLst>
                                          <p:attrName>style.visibility</p:attrName>
                                        </p:attrNameLst>
                                      </p:cBhvr>
                                      <p:to>
                                        <p:strVal val="visible"/>
                                      </p:to>
                                    </p:set>
                                    <p:anim calcmode="lin" valueType="num">
                                      <p:cBhvr additive="base">
                                        <p:cTn id="160" dur="500" fill="hold"/>
                                        <p:tgtEl>
                                          <p:spTgt spid="116"/>
                                        </p:tgtEl>
                                        <p:attrNameLst>
                                          <p:attrName>ppt_x</p:attrName>
                                        </p:attrNameLst>
                                      </p:cBhvr>
                                      <p:tavLst>
                                        <p:tav tm="0">
                                          <p:val>
                                            <p:strVal val="#ppt_x"/>
                                          </p:val>
                                        </p:tav>
                                        <p:tav tm="100000">
                                          <p:val>
                                            <p:strVal val="#ppt_x"/>
                                          </p:val>
                                        </p:tav>
                                      </p:tavLst>
                                    </p:anim>
                                    <p:anim calcmode="lin" valueType="num">
                                      <p:cBhvr additive="base">
                                        <p:cTn id="161" dur="500" fill="hold"/>
                                        <p:tgtEl>
                                          <p:spTgt spid="116"/>
                                        </p:tgtEl>
                                        <p:attrNameLst>
                                          <p:attrName>ppt_y</p:attrName>
                                        </p:attrNameLst>
                                      </p:cBhvr>
                                      <p:tavLst>
                                        <p:tav tm="0">
                                          <p:val>
                                            <p:strVal val="1+#ppt_h/2"/>
                                          </p:val>
                                        </p:tav>
                                        <p:tav tm="100000">
                                          <p:val>
                                            <p:strVal val="#ppt_y"/>
                                          </p:val>
                                        </p:tav>
                                      </p:tavLst>
                                    </p:anim>
                                  </p:childTnLst>
                                </p:cTn>
                              </p:par>
                            </p:childTnLst>
                          </p:cTn>
                        </p:par>
                        <p:par>
                          <p:cTn id="162" fill="hold">
                            <p:stCondLst>
                              <p:cond delay="1500"/>
                            </p:stCondLst>
                            <p:childTnLst>
                              <p:par>
                                <p:cTn id="163" presetID="2" presetClass="entr" presetSubtype="4" fill="hold" grpId="0" nodeType="afterEffect">
                                  <p:stCondLst>
                                    <p:cond delay="0"/>
                                  </p:stCondLst>
                                  <p:childTnLst>
                                    <p:set>
                                      <p:cBhvr>
                                        <p:cTn id="164" dur="1" fill="hold">
                                          <p:stCondLst>
                                            <p:cond delay="0"/>
                                          </p:stCondLst>
                                        </p:cTn>
                                        <p:tgtEl>
                                          <p:spTgt spid="117"/>
                                        </p:tgtEl>
                                        <p:attrNameLst>
                                          <p:attrName>style.visibility</p:attrName>
                                        </p:attrNameLst>
                                      </p:cBhvr>
                                      <p:to>
                                        <p:strVal val="visible"/>
                                      </p:to>
                                    </p:set>
                                    <p:anim calcmode="lin" valueType="num">
                                      <p:cBhvr additive="base">
                                        <p:cTn id="165" dur="500" fill="hold"/>
                                        <p:tgtEl>
                                          <p:spTgt spid="117"/>
                                        </p:tgtEl>
                                        <p:attrNameLst>
                                          <p:attrName>ppt_x</p:attrName>
                                        </p:attrNameLst>
                                      </p:cBhvr>
                                      <p:tavLst>
                                        <p:tav tm="0">
                                          <p:val>
                                            <p:strVal val="#ppt_x"/>
                                          </p:val>
                                        </p:tav>
                                        <p:tav tm="100000">
                                          <p:val>
                                            <p:strVal val="#ppt_x"/>
                                          </p:val>
                                        </p:tav>
                                      </p:tavLst>
                                    </p:anim>
                                    <p:anim calcmode="lin" valueType="num">
                                      <p:cBhvr additive="base">
                                        <p:cTn id="166" dur="500" fill="hold"/>
                                        <p:tgtEl>
                                          <p:spTgt spid="117"/>
                                        </p:tgtEl>
                                        <p:attrNameLst>
                                          <p:attrName>ppt_y</p:attrName>
                                        </p:attrNameLst>
                                      </p:cBhvr>
                                      <p:tavLst>
                                        <p:tav tm="0">
                                          <p:val>
                                            <p:strVal val="1+#ppt_h/2"/>
                                          </p:val>
                                        </p:tav>
                                        <p:tav tm="100000">
                                          <p:val>
                                            <p:strVal val="#ppt_y"/>
                                          </p:val>
                                        </p:tav>
                                      </p:tavLst>
                                    </p:anim>
                                  </p:childTnLst>
                                </p:cTn>
                              </p:par>
                            </p:childTnLst>
                          </p:cTn>
                        </p:par>
                      </p:childTnLst>
                    </p:cTn>
                  </p:par>
                  <p:par>
                    <p:cTn id="167" fill="hold">
                      <p:stCondLst>
                        <p:cond delay="indefinite"/>
                      </p:stCondLst>
                      <p:childTnLst>
                        <p:par>
                          <p:cTn id="168" fill="hold">
                            <p:stCondLst>
                              <p:cond delay="0"/>
                            </p:stCondLst>
                            <p:childTnLst>
                              <p:par>
                                <p:cTn id="169" presetID="2" presetClass="entr" presetSubtype="4" fill="hold" grpId="0" nodeType="clickEffect">
                                  <p:stCondLst>
                                    <p:cond delay="0"/>
                                  </p:stCondLst>
                                  <p:childTnLst>
                                    <p:set>
                                      <p:cBhvr>
                                        <p:cTn id="170" dur="1" fill="hold">
                                          <p:stCondLst>
                                            <p:cond delay="0"/>
                                          </p:stCondLst>
                                        </p:cTn>
                                        <p:tgtEl>
                                          <p:spTgt spid="118"/>
                                        </p:tgtEl>
                                        <p:attrNameLst>
                                          <p:attrName>style.visibility</p:attrName>
                                        </p:attrNameLst>
                                      </p:cBhvr>
                                      <p:to>
                                        <p:strVal val="visible"/>
                                      </p:to>
                                    </p:set>
                                    <p:anim calcmode="lin" valueType="num">
                                      <p:cBhvr additive="base">
                                        <p:cTn id="171" dur="500" fill="hold"/>
                                        <p:tgtEl>
                                          <p:spTgt spid="118"/>
                                        </p:tgtEl>
                                        <p:attrNameLst>
                                          <p:attrName>ppt_x</p:attrName>
                                        </p:attrNameLst>
                                      </p:cBhvr>
                                      <p:tavLst>
                                        <p:tav tm="0">
                                          <p:val>
                                            <p:strVal val="#ppt_x"/>
                                          </p:val>
                                        </p:tav>
                                        <p:tav tm="100000">
                                          <p:val>
                                            <p:strVal val="#ppt_x"/>
                                          </p:val>
                                        </p:tav>
                                      </p:tavLst>
                                    </p:anim>
                                    <p:anim calcmode="lin" valueType="num">
                                      <p:cBhvr additive="base">
                                        <p:cTn id="172" dur="500" fill="hold"/>
                                        <p:tgtEl>
                                          <p:spTgt spid="118"/>
                                        </p:tgtEl>
                                        <p:attrNameLst>
                                          <p:attrName>ppt_y</p:attrName>
                                        </p:attrNameLst>
                                      </p:cBhvr>
                                      <p:tavLst>
                                        <p:tav tm="0">
                                          <p:val>
                                            <p:strVal val="1+#ppt_h/2"/>
                                          </p:val>
                                        </p:tav>
                                        <p:tav tm="100000">
                                          <p:val>
                                            <p:strVal val="#ppt_y"/>
                                          </p:val>
                                        </p:tav>
                                      </p:tavLst>
                                    </p:anim>
                                  </p:childTnLst>
                                </p:cTn>
                              </p:par>
                            </p:childTnLst>
                          </p:cTn>
                        </p:par>
                        <p:par>
                          <p:cTn id="173" fill="hold">
                            <p:stCondLst>
                              <p:cond delay="500"/>
                            </p:stCondLst>
                            <p:childTnLst>
                              <p:par>
                                <p:cTn id="174" presetID="2" presetClass="entr" presetSubtype="4" fill="hold" grpId="0" nodeType="afterEffect">
                                  <p:stCondLst>
                                    <p:cond delay="0"/>
                                  </p:stCondLst>
                                  <p:childTnLst>
                                    <p:set>
                                      <p:cBhvr>
                                        <p:cTn id="175" dur="1" fill="hold">
                                          <p:stCondLst>
                                            <p:cond delay="0"/>
                                          </p:stCondLst>
                                        </p:cTn>
                                        <p:tgtEl>
                                          <p:spTgt spid="119"/>
                                        </p:tgtEl>
                                        <p:attrNameLst>
                                          <p:attrName>style.visibility</p:attrName>
                                        </p:attrNameLst>
                                      </p:cBhvr>
                                      <p:to>
                                        <p:strVal val="visible"/>
                                      </p:to>
                                    </p:set>
                                    <p:anim calcmode="lin" valueType="num">
                                      <p:cBhvr additive="base">
                                        <p:cTn id="176" dur="500" fill="hold"/>
                                        <p:tgtEl>
                                          <p:spTgt spid="119"/>
                                        </p:tgtEl>
                                        <p:attrNameLst>
                                          <p:attrName>ppt_x</p:attrName>
                                        </p:attrNameLst>
                                      </p:cBhvr>
                                      <p:tavLst>
                                        <p:tav tm="0">
                                          <p:val>
                                            <p:strVal val="#ppt_x"/>
                                          </p:val>
                                        </p:tav>
                                        <p:tav tm="100000">
                                          <p:val>
                                            <p:strVal val="#ppt_x"/>
                                          </p:val>
                                        </p:tav>
                                      </p:tavLst>
                                    </p:anim>
                                    <p:anim calcmode="lin" valueType="num">
                                      <p:cBhvr additive="base">
                                        <p:cTn id="177" dur="500" fill="hold"/>
                                        <p:tgtEl>
                                          <p:spTgt spid="119"/>
                                        </p:tgtEl>
                                        <p:attrNameLst>
                                          <p:attrName>ppt_y</p:attrName>
                                        </p:attrNameLst>
                                      </p:cBhvr>
                                      <p:tavLst>
                                        <p:tav tm="0">
                                          <p:val>
                                            <p:strVal val="1+#ppt_h/2"/>
                                          </p:val>
                                        </p:tav>
                                        <p:tav tm="100000">
                                          <p:val>
                                            <p:strVal val="#ppt_y"/>
                                          </p:val>
                                        </p:tav>
                                      </p:tavLst>
                                    </p:anim>
                                  </p:childTnLst>
                                </p:cTn>
                              </p:par>
                            </p:childTnLst>
                          </p:cTn>
                        </p:par>
                      </p:childTnLst>
                    </p:cTn>
                  </p:par>
                  <p:par>
                    <p:cTn id="178" fill="hold">
                      <p:stCondLst>
                        <p:cond delay="indefinite"/>
                      </p:stCondLst>
                      <p:childTnLst>
                        <p:par>
                          <p:cTn id="179" fill="hold">
                            <p:stCondLst>
                              <p:cond delay="0"/>
                            </p:stCondLst>
                            <p:childTnLst>
                              <p:par>
                                <p:cTn id="180" presetID="2" presetClass="entr" presetSubtype="4" fill="hold" grpId="0" nodeType="clickEffect">
                                  <p:stCondLst>
                                    <p:cond delay="0"/>
                                  </p:stCondLst>
                                  <p:childTnLst>
                                    <p:set>
                                      <p:cBhvr>
                                        <p:cTn id="181" dur="1" fill="hold">
                                          <p:stCondLst>
                                            <p:cond delay="0"/>
                                          </p:stCondLst>
                                        </p:cTn>
                                        <p:tgtEl>
                                          <p:spTgt spid="133"/>
                                        </p:tgtEl>
                                        <p:attrNameLst>
                                          <p:attrName>style.visibility</p:attrName>
                                        </p:attrNameLst>
                                      </p:cBhvr>
                                      <p:to>
                                        <p:strVal val="visible"/>
                                      </p:to>
                                    </p:set>
                                    <p:anim calcmode="lin" valueType="num">
                                      <p:cBhvr additive="base">
                                        <p:cTn id="182" dur="500" fill="hold"/>
                                        <p:tgtEl>
                                          <p:spTgt spid="133"/>
                                        </p:tgtEl>
                                        <p:attrNameLst>
                                          <p:attrName>ppt_x</p:attrName>
                                        </p:attrNameLst>
                                      </p:cBhvr>
                                      <p:tavLst>
                                        <p:tav tm="0">
                                          <p:val>
                                            <p:strVal val="#ppt_x"/>
                                          </p:val>
                                        </p:tav>
                                        <p:tav tm="100000">
                                          <p:val>
                                            <p:strVal val="#ppt_x"/>
                                          </p:val>
                                        </p:tav>
                                      </p:tavLst>
                                    </p:anim>
                                    <p:anim calcmode="lin" valueType="num">
                                      <p:cBhvr additive="base">
                                        <p:cTn id="183" dur="500" fill="hold"/>
                                        <p:tgtEl>
                                          <p:spTgt spid="133"/>
                                        </p:tgtEl>
                                        <p:attrNameLst>
                                          <p:attrName>ppt_y</p:attrName>
                                        </p:attrNameLst>
                                      </p:cBhvr>
                                      <p:tavLst>
                                        <p:tav tm="0">
                                          <p:val>
                                            <p:strVal val="1+#ppt_h/2"/>
                                          </p:val>
                                        </p:tav>
                                        <p:tav tm="100000">
                                          <p:val>
                                            <p:strVal val="#ppt_y"/>
                                          </p:val>
                                        </p:tav>
                                      </p:tavLst>
                                    </p:anim>
                                  </p:childTnLst>
                                </p:cTn>
                              </p:par>
                            </p:childTnLst>
                          </p:cTn>
                        </p:par>
                        <p:par>
                          <p:cTn id="184" fill="hold">
                            <p:stCondLst>
                              <p:cond delay="500"/>
                            </p:stCondLst>
                            <p:childTnLst>
                              <p:par>
                                <p:cTn id="185" presetID="2" presetClass="entr" presetSubtype="4" fill="hold" grpId="1" nodeType="afterEffect">
                                  <p:stCondLst>
                                    <p:cond delay="0"/>
                                  </p:stCondLst>
                                  <p:childTnLst>
                                    <p:set>
                                      <p:cBhvr>
                                        <p:cTn id="186" dur="1" fill="hold">
                                          <p:stCondLst>
                                            <p:cond delay="0"/>
                                          </p:stCondLst>
                                        </p:cTn>
                                        <p:tgtEl>
                                          <p:spTgt spid="120"/>
                                        </p:tgtEl>
                                        <p:attrNameLst>
                                          <p:attrName>style.visibility</p:attrName>
                                        </p:attrNameLst>
                                      </p:cBhvr>
                                      <p:to>
                                        <p:strVal val="visible"/>
                                      </p:to>
                                    </p:set>
                                    <p:anim calcmode="lin" valueType="num">
                                      <p:cBhvr additive="base">
                                        <p:cTn id="187" dur="500" fill="hold"/>
                                        <p:tgtEl>
                                          <p:spTgt spid="120"/>
                                        </p:tgtEl>
                                        <p:attrNameLst>
                                          <p:attrName>ppt_x</p:attrName>
                                        </p:attrNameLst>
                                      </p:cBhvr>
                                      <p:tavLst>
                                        <p:tav tm="0">
                                          <p:val>
                                            <p:strVal val="#ppt_x"/>
                                          </p:val>
                                        </p:tav>
                                        <p:tav tm="100000">
                                          <p:val>
                                            <p:strVal val="#ppt_x"/>
                                          </p:val>
                                        </p:tav>
                                      </p:tavLst>
                                    </p:anim>
                                    <p:anim calcmode="lin" valueType="num">
                                      <p:cBhvr additive="base">
                                        <p:cTn id="188" dur="500" fill="hold"/>
                                        <p:tgtEl>
                                          <p:spTgt spid="120"/>
                                        </p:tgtEl>
                                        <p:attrNameLst>
                                          <p:attrName>ppt_y</p:attrName>
                                        </p:attrNameLst>
                                      </p:cBhvr>
                                      <p:tavLst>
                                        <p:tav tm="0">
                                          <p:val>
                                            <p:strVal val="1+#ppt_h/2"/>
                                          </p:val>
                                        </p:tav>
                                        <p:tav tm="100000">
                                          <p:val>
                                            <p:strVal val="#ppt_y"/>
                                          </p:val>
                                        </p:tav>
                                      </p:tavLst>
                                    </p:anim>
                                  </p:childTnLst>
                                </p:cTn>
                              </p:par>
                            </p:childTnLst>
                          </p:cTn>
                        </p:par>
                        <p:par>
                          <p:cTn id="189" fill="hold">
                            <p:stCondLst>
                              <p:cond delay="1000"/>
                            </p:stCondLst>
                            <p:childTnLst>
                              <p:par>
                                <p:cTn id="190" presetID="2" presetClass="entr" presetSubtype="4" fill="hold" grpId="0" nodeType="afterEffect">
                                  <p:stCondLst>
                                    <p:cond delay="0"/>
                                  </p:stCondLst>
                                  <p:childTnLst>
                                    <p:set>
                                      <p:cBhvr>
                                        <p:cTn id="191" dur="1" fill="hold">
                                          <p:stCondLst>
                                            <p:cond delay="0"/>
                                          </p:stCondLst>
                                        </p:cTn>
                                        <p:tgtEl>
                                          <p:spTgt spid="121"/>
                                        </p:tgtEl>
                                        <p:attrNameLst>
                                          <p:attrName>style.visibility</p:attrName>
                                        </p:attrNameLst>
                                      </p:cBhvr>
                                      <p:to>
                                        <p:strVal val="visible"/>
                                      </p:to>
                                    </p:set>
                                    <p:anim calcmode="lin" valueType="num">
                                      <p:cBhvr additive="base">
                                        <p:cTn id="192" dur="500" fill="hold"/>
                                        <p:tgtEl>
                                          <p:spTgt spid="121"/>
                                        </p:tgtEl>
                                        <p:attrNameLst>
                                          <p:attrName>ppt_x</p:attrName>
                                        </p:attrNameLst>
                                      </p:cBhvr>
                                      <p:tavLst>
                                        <p:tav tm="0">
                                          <p:val>
                                            <p:strVal val="#ppt_x"/>
                                          </p:val>
                                        </p:tav>
                                        <p:tav tm="100000">
                                          <p:val>
                                            <p:strVal val="#ppt_x"/>
                                          </p:val>
                                        </p:tav>
                                      </p:tavLst>
                                    </p:anim>
                                    <p:anim calcmode="lin" valueType="num">
                                      <p:cBhvr additive="base">
                                        <p:cTn id="193" dur="500" fill="hold"/>
                                        <p:tgtEl>
                                          <p:spTgt spid="121"/>
                                        </p:tgtEl>
                                        <p:attrNameLst>
                                          <p:attrName>ppt_y</p:attrName>
                                        </p:attrNameLst>
                                      </p:cBhvr>
                                      <p:tavLst>
                                        <p:tav tm="0">
                                          <p:val>
                                            <p:strVal val="1+#ppt_h/2"/>
                                          </p:val>
                                        </p:tav>
                                        <p:tav tm="100000">
                                          <p:val>
                                            <p:strVal val="#ppt_y"/>
                                          </p:val>
                                        </p:tav>
                                      </p:tavLst>
                                    </p:anim>
                                  </p:childTnLst>
                                </p:cTn>
                              </p:par>
                            </p:childTnLst>
                          </p:cTn>
                        </p:par>
                      </p:childTnLst>
                    </p:cTn>
                  </p:par>
                  <p:par>
                    <p:cTn id="194" fill="hold">
                      <p:stCondLst>
                        <p:cond delay="indefinite"/>
                      </p:stCondLst>
                      <p:childTnLst>
                        <p:par>
                          <p:cTn id="195" fill="hold">
                            <p:stCondLst>
                              <p:cond delay="0"/>
                            </p:stCondLst>
                            <p:childTnLst>
                              <p:par>
                                <p:cTn id="196" presetID="0" presetClass="path" presetSubtype="0" accel="50000" decel="50000" fill="hold" grpId="1" nodeType="clickEffect">
                                  <p:stCondLst>
                                    <p:cond delay="0"/>
                                  </p:stCondLst>
                                  <p:childTnLst>
                                    <p:animMotion origin="layout" path="M 0 0 L -0.09447 0.22075 " pathEditMode="relative" ptsTypes="AA">
                                      <p:cBhvr>
                                        <p:cTn id="197" dur="2000" fill="hold"/>
                                        <p:tgtEl>
                                          <p:spTgt spid="118"/>
                                        </p:tgtEl>
                                        <p:attrNameLst>
                                          <p:attrName>ppt_x</p:attrName>
                                          <p:attrName>ppt_y</p:attrName>
                                        </p:attrNameLst>
                                      </p:cBhvr>
                                    </p:animMotion>
                                  </p:childTnLst>
                                </p:cTn>
                              </p:par>
                              <p:par>
                                <p:cTn id="198" presetID="1" presetClass="entr" presetSubtype="0" fill="hold" grpId="0" nodeType="withEffect">
                                  <p:stCondLst>
                                    <p:cond delay="0"/>
                                  </p:stCondLst>
                                  <p:childTnLst>
                                    <p:set>
                                      <p:cBhvr>
                                        <p:cTn id="199" dur="1" fill="hold">
                                          <p:stCondLst>
                                            <p:cond delay="0"/>
                                          </p:stCondLst>
                                        </p:cTn>
                                        <p:tgtEl>
                                          <p:spTgt spid="122"/>
                                        </p:tgtEl>
                                        <p:attrNameLst>
                                          <p:attrName>style.visibility</p:attrName>
                                        </p:attrNameLst>
                                      </p:cBhvr>
                                      <p:to>
                                        <p:strVal val="visible"/>
                                      </p:to>
                                    </p:set>
                                  </p:childTnLst>
                                </p:cTn>
                              </p:par>
                            </p:childTnLst>
                          </p:cTn>
                        </p:par>
                        <p:par>
                          <p:cTn id="200" fill="hold">
                            <p:stCondLst>
                              <p:cond delay="2000"/>
                            </p:stCondLst>
                            <p:childTnLst>
                              <p:par>
                                <p:cTn id="201" presetID="0" presetClass="path" presetSubtype="0" accel="50000" decel="50000" fill="hold" grpId="1" nodeType="afterEffect">
                                  <p:stCondLst>
                                    <p:cond delay="0"/>
                                  </p:stCondLst>
                                  <p:childTnLst>
                                    <p:animMotion origin="layout" path="M 0 0 L -0.16551 0.22075 " pathEditMode="relative" ptsTypes="AA">
                                      <p:cBhvr>
                                        <p:cTn id="202" dur="2000" fill="hold"/>
                                        <p:tgtEl>
                                          <p:spTgt spid="133"/>
                                        </p:tgtEl>
                                        <p:attrNameLst>
                                          <p:attrName>ppt_x</p:attrName>
                                          <p:attrName>ppt_y</p:attrName>
                                        </p:attrNameLst>
                                      </p:cBhvr>
                                    </p:animMotion>
                                  </p:childTnLst>
                                </p:cTn>
                              </p:par>
                              <p:par>
                                <p:cTn id="203" presetID="1" presetClass="entr" presetSubtype="0" fill="hold" grpId="0" nodeType="withEffect">
                                  <p:stCondLst>
                                    <p:cond delay="0"/>
                                  </p:stCondLst>
                                  <p:childTnLst>
                                    <p:set>
                                      <p:cBhvr>
                                        <p:cTn id="204" dur="1" fill="hold">
                                          <p:stCondLst>
                                            <p:cond delay="0"/>
                                          </p:stCondLst>
                                        </p:cTn>
                                        <p:tgtEl>
                                          <p:spTgt spid="123"/>
                                        </p:tgtEl>
                                        <p:attrNameLst>
                                          <p:attrName>style.visibility</p:attrName>
                                        </p:attrNameLst>
                                      </p:cBhvr>
                                      <p:to>
                                        <p:strVal val="visible"/>
                                      </p:to>
                                    </p:set>
                                  </p:childTnLst>
                                </p:cTn>
                              </p:par>
                            </p:childTnLst>
                          </p:cTn>
                        </p:par>
                      </p:childTnLst>
                    </p:cTn>
                  </p:par>
                  <p:par>
                    <p:cTn id="205" fill="hold">
                      <p:stCondLst>
                        <p:cond delay="indefinite"/>
                      </p:stCondLst>
                      <p:childTnLst>
                        <p:par>
                          <p:cTn id="206" fill="hold">
                            <p:stCondLst>
                              <p:cond delay="0"/>
                            </p:stCondLst>
                            <p:childTnLst>
                              <p:par>
                                <p:cTn id="207" presetID="2" presetClass="entr" presetSubtype="4" fill="hold" grpId="1" nodeType="clickEffect">
                                  <p:stCondLst>
                                    <p:cond delay="0"/>
                                  </p:stCondLst>
                                  <p:childTnLst>
                                    <p:set>
                                      <p:cBhvr>
                                        <p:cTn id="208" dur="1" fill="hold">
                                          <p:stCondLst>
                                            <p:cond delay="0"/>
                                          </p:stCondLst>
                                        </p:cTn>
                                        <p:tgtEl>
                                          <p:spTgt spid="125"/>
                                        </p:tgtEl>
                                        <p:attrNameLst>
                                          <p:attrName>style.visibility</p:attrName>
                                        </p:attrNameLst>
                                      </p:cBhvr>
                                      <p:to>
                                        <p:strVal val="visible"/>
                                      </p:to>
                                    </p:set>
                                    <p:anim calcmode="lin" valueType="num">
                                      <p:cBhvr additive="base">
                                        <p:cTn id="209" dur="500" fill="hold"/>
                                        <p:tgtEl>
                                          <p:spTgt spid="125"/>
                                        </p:tgtEl>
                                        <p:attrNameLst>
                                          <p:attrName>ppt_x</p:attrName>
                                        </p:attrNameLst>
                                      </p:cBhvr>
                                      <p:tavLst>
                                        <p:tav tm="0">
                                          <p:val>
                                            <p:strVal val="#ppt_x"/>
                                          </p:val>
                                        </p:tav>
                                        <p:tav tm="100000">
                                          <p:val>
                                            <p:strVal val="#ppt_x"/>
                                          </p:val>
                                        </p:tav>
                                      </p:tavLst>
                                    </p:anim>
                                    <p:anim calcmode="lin" valueType="num">
                                      <p:cBhvr additive="base">
                                        <p:cTn id="210" dur="500" fill="hold"/>
                                        <p:tgtEl>
                                          <p:spTgt spid="125"/>
                                        </p:tgtEl>
                                        <p:attrNameLst>
                                          <p:attrName>ppt_y</p:attrName>
                                        </p:attrNameLst>
                                      </p:cBhvr>
                                      <p:tavLst>
                                        <p:tav tm="0">
                                          <p:val>
                                            <p:strVal val="1+#ppt_h/2"/>
                                          </p:val>
                                        </p:tav>
                                        <p:tav tm="100000">
                                          <p:val>
                                            <p:strVal val="#ppt_y"/>
                                          </p:val>
                                        </p:tav>
                                      </p:tavLst>
                                    </p:anim>
                                  </p:childTnLst>
                                </p:cTn>
                              </p:par>
                              <p:par>
                                <p:cTn id="211" presetID="2" presetClass="entr" presetSubtype="4" fill="hold" grpId="1" nodeType="withEffect">
                                  <p:stCondLst>
                                    <p:cond delay="0"/>
                                  </p:stCondLst>
                                  <p:childTnLst>
                                    <p:set>
                                      <p:cBhvr>
                                        <p:cTn id="212" dur="1" fill="hold">
                                          <p:stCondLst>
                                            <p:cond delay="0"/>
                                          </p:stCondLst>
                                        </p:cTn>
                                        <p:tgtEl>
                                          <p:spTgt spid="126"/>
                                        </p:tgtEl>
                                        <p:attrNameLst>
                                          <p:attrName>style.visibility</p:attrName>
                                        </p:attrNameLst>
                                      </p:cBhvr>
                                      <p:to>
                                        <p:strVal val="visible"/>
                                      </p:to>
                                    </p:set>
                                    <p:anim calcmode="lin" valueType="num">
                                      <p:cBhvr additive="base">
                                        <p:cTn id="213" dur="500" fill="hold"/>
                                        <p:tgtEl>
                                          <p:spTgt spid="126"/>
                                        </p:tgtEl>
                                        <p:attrNameLst>
                                          <p:attrName>ppt_x</p:attrName>
                                        </p:attrNameLst>
                                      </p:cBhvr>
                                      <p:tavLst>
                                        <p:tav tm="0">
                                          <p:val>
                                            <p:strVal val="#ppt_x"/>
                                          </p:val>
                                        </p:tav>
                                        <p:tav tm="100000">
                                          <p:val>
                                            <p:strVal val="#ppt_x"/>
                                          </p:val>
                                        </p:tav>
                                      </p:tavLst>
                                    </p:anim>
                                    <p:anim calcmode="lin" valueType="num">
                                      <p:cBhvr additive="base">
                                        <p:cTn id="214" dur="500" fill="hold"/>
                                        <p:tgtEl>
                                          <p:spTgt spid="126"/>
                                        </p:tgtEl>
                                        <p:attrNameLst>
                                          <p:attrName>ppt_y</p:attrName>
                                        </p:attrNameLst>
                                      </p:cBhvr>
                                      <p:tavLst>
                                        <p:tav tm="0">
                                          <p:val>
                                            <p:strVal val="1+#ppt_h/2"/>
                                          </p:val>
                                        </p:tav>
                                        <p:tav tm="100000">
                                          <p:val>
                                            <p:strVal val="#ppt_y"/>
                                          </p:val>
                                        </p:tav>
                                      </p:tavLst>
                                    </p:anim>
                                  </p:childTnLst>
                                </p:cTn>
                              </p:par>
                            </p:childTnLst>
                          </p:cTn>
                        </p:par>
                      </p:childTnLst>
                    </p:cTn>
                  </p:par>
                  <p:par>
                    <p:cTn id="215" fill="hold">
                      <p:stCondLst>
                        <p:cond delay="indefinite"/>
                      </p:stCondLst>
                      <p:childTnLst>
                        <p:par>
                          <p:cTn id="216" fill="hold">
                            <p:stCondLst>
                              <p:cond delay="0"/>
                            </p:stCondLst>
                            <p:childTnLst>
                              <p:par>
                                <p:cTn id="217" presetID="0" presetClass="path" presetSubtype="0" accel="50000" decel="50000" fill="hold" grpId="0" nodeType="clickEffect">
                                  <p:stCondLst>
                                    <p:cond delay="0"/>
                                  </p:stCondLst>
                                  <p:childTnLst>
                                    <p:animMotion origin="layout" path="M 0 0 L -0.16551 0.22075 " pathEditMode="relative" ptsTypes="AA">
                                      <p:cBhvr>
                                        <p:cTn id="218" dur="2000" fill="hold"/>
                                        <p:tgtEl>
                                          <p:spTgt spid="120"/>
                                        </p:tgtEl>
                                        <p:attrNameLst>
                                          <p:attrName>ppt_x</p:attrName>
                                          <p:attrName>ppt_y</p:attrName>
                                        </p:attrNameLst>
                                      </p:cBhvr>
                                    </p:animMotion>
                                  </p:childTnLst>
                                </p:cTn>
                              </p:par>
                              <p:par>
                                <p:cTn id="219" presetID="1" presetClass="entr" presetSubtype="0" fill="hold" grpId="0" nodeType="withEffect">
                                  <p:stCondLst>
                                    <p:cond delay="0"/>
                                  </p:stCondLst>
                                  <p:childTnLst>
                                    <p:set>
                                      <p:cBhvr>
                                        <p:cTn id="220" dur="1" fill="hold">
                                          <p:stCondLst>
                                            <p:cond delay="0"/>
                                          </p:stCondLst>
                                        </p:cTn>
                                        <p:tgtEl>
                                          <p:spTgt spid="124"/>
                                        </p:tgtEl>
                                        <p:attrNameLst>
                                          <p:attrName>style.visibility</p:attrName>
                                        </p:attrNameLst>
                                      </p:cBhvr>
                                      <p:to>
                                        <p:strVal val="visible"/>
                                      </p:to>
                                    </p:set>
                                  </p:childTnLst>
                                </p:cTn>
                              </p:par>
                            </p:childTnLst>
                          </p:cTn>
                        </p:par>
                      </p:childTnLst>
                    </p:cTn>
                  </p:par>
                  <p:par>
                    <p:cTn id="221" fill="hold">
                      <p:stCondLst>
                        <p:cond delay="indefinite"/>
                      </p:stCondLst>
                      <p:childTnLst>
                        <p:par>
                          <p:cTn id="222" fill="hold">
                            <p:stCondLst>
                              <p:cond delay="0"/>
                            </p:stCondLst>
                            <p:childTnLst>
                              <p:par>
                                <p:cTn id="223" presetID="2" presetClass="entr" presetSubtype="4" fill="hold" grpId="1" nodeType="clickEffect">
                                  <p:stCondLst>
                                    <p:cond delay="0"/>
                                  </p:stCondLst>
                                  <p:childTnLst>
                                    <p:set>
                                      <p:cBhvr>
                                        <p:cTn id="224" dur="1" fill="hold">
                                          <p:stCondLst>
                                            <p:cond delay="0"/>
                                          </p:stCondLst>
                                        </p:cTn>
                                        <p:tgtEl>
                                          <p:spTgt spid="127"/>
                                        </p:tgtEl>
                                        <p:attrNameLst>
                                          <p:attrName>style.visibility</p:attrName>
                                        </p:attrNameLst>
                                      </p:cBhvr>
                                      <p:to>
                                        <p:strVal val="visible"/>
                                      </p:to>
                                    </p:set>
                                    <p:anim calcmode="lin" valueType="num">
                                      <p:cBhvr additive="base">
                                        <p:cTn id="225" dur="500" fill="hold"/>
                                        <p:tgtEl>
                                          <p:spTgt spid="127"/>
                                        </p:tgtEl>
                                        <p:attrNameLst>
                                          <p:attrName>ppt_x</p:attrName>
                                        </p:attrNameLst>
                                      </p:cBhvr>
                                      <p:tavLst>
                                        <p:tav tm="0">
                                          <p:val>
                                            <p:strVal val="#ppt_x"/>
                                          </p:val>
                                        </p:tav>
                                        <p:tav tm="100000">
                                          <p:val>
                                            <p:strVal val="#ppt_x"/>
                                          </p:val>
                                        </p:tav>
                                      </p:tavLst>
                                    </p:anim>
                                    <p:anim calcmode="lin" valueType="num">
                                      <p:cBhvr additive="base">
                                        <p:cTn id="226" dur="500" fill="hold"/>
                                        <p:tgtEl>
                                          <p:spTgt spid="127"/>
                                        </p:tgtEl>
                                        <p:attrNameLst>
                                          <p:attrName>ppt_y</p:attrName>
                                        </p:attrNameLst>
                                      </p:cBhvr>
                                      <p:tavLst>
                                        <p:tav tm="0">
                                          <p:val>
                                            <p:strVal val="1+#ppt_h/2"/>
                                          </p:val>
                                        </p:tav>
                                        <p:tav tm="100000">
                                          <p:val>
                                            <p:strVal val="#ppt_y"/>
                                          </p:val>
                                        </p:tav>
                                      </p:tavLst>
                                    </p:anim>
                                  </p:childTnLst>
                                </p:cTn>
                              </p:par>
                              <p:par>
                                <p:cTn id="227" presetID="2" presetClass="entr" presetSubtype="4" fill="hold" grpId="1" nodeType="withEffect">
                                  <p:stCondLst>
                                    <p:cond delay="0"/>
                                  </p:stCondLst>
                                  <p:childTnLst>
                                    <p:set>
                                      <p:cBhvr>
                                        <p:cTn id="228" dur="1" fill="hold">
                                          <p:stCondLst>
                                            <p:cond delay="0"/>
                                          </p:stCondLst>
                                        </p:cTn>
                                        <p:tgtEl>
                                          <p:spTgt spid="128"/>
                                        </p:tgtEl>
                                        <p:attrNameLst>
                                          <p:attrName>style.visibility</p:attrName>
                                        </p:attrNameLst>
                                      </p:cBhvr>
                                      <p:to>
                                        <p:strVal val="visible"/>
                                      </p:to>
                                    </p:set>
                                    <p:anim calcmode="lin" valueType="num">
                                      <p:cBhvr additive="base">
                                        <p:cTn id="229" dur="500" fill="hold"/>
                                        <p:tgtEl>
                                          <p:spTgt spid="128"/>
                                        </p:tgtEl>
                                        <p:attrNameLst>
                                          <p:attrName>ppt_x</p:attrName>
                                        </p:attrNameLst>
                                      </p:cBhvr>
                                      <p:tavLst>
                                        <p:tav tm="0">
                                          <p:val>
                                            <p:strVal val="#ppt_x"/>
                                          </p:val>
                                        </p:tav>
                                        <p:tav tm="100000">
                                          <p:val>
                                            <p:strVal val="#ppt_x"/>
                                          </p:val>
                                        </p:tav>
                                      </p:tavLst>
                                    </p:anim>
                                    <p:anim calcmode="lin" valueType="num">
                                      <p:cBhvr additive="base">
                                        <p:cTn id="230" dur="500" fill="hold"/>
                                        <p:tgtEl>
                                          <p:spTgt spid="128"/>
                                        </p:tgtEl>
                                        <p:attrNameLst>
                                          <p:attrName>ppt_y</p:attrName>
                                        </p:attrNameLst>
                                      </p:cBhvr>
                                      <p:tavLst>
                                        <p:tav tm="0">
                                          <p:val>
                                            <p:strVal val="1+#ppt_h/2"/>
                                          </p:val>
                                        </p:tav>
                                        <p:tav tm="100000">
                                          <p:val>
                                            <p:strVal val="#ppt_y"/>
                                          </p:val>
                                        </p:tav>
                                      </p:tavLst>
                                    </p:anim>
                                  </p:childTnLst>
                                </p:cTn>
                              </p:par>
                            </p:childTnLst>
                          </p:cTn>
                        </p:par>
                      </p:childTnLst>
                    </p:cTn>
                  </p:par>
                  <p:par>
                    <p:cTn id="231" fill="hold">
                      <p:stCondLst>
                        <p:cond delay="indefinite"/>
                      </p:stCondLst>
                      <p:childTnLst>
                        <p:par>
                          <p:cTn id="232" fill="hold">
                            <p:stCondLst>
                              <p:cond delay="0"/>
                            </p:stCondLst>
                            <p:childTnLst>
                              <p:par>
                                <p:cTn id="233" presetID="0" presetClass="path" presetSubtype="0" accel="50000" decel="50000" fill="hold" grpId="0" nodeType="clickEffect">
                                  <p:stCondLst>
                                    <p:cond delay="0"/>
                                  </p:stCondLst>
                                  <p:childTnLst>
                                    <p:animMotion origin="layout" path="M 0 0 L -0.23637 0.22075 " pathEditMode="relative" ptsTypes="AA">
                                      <p:cBhvr>
                                        <p:cTn id="234" dur="2000" fill="hold"/>
                                        <p:tgtEl>
                                          <p:spTgt spid="125"/>
                                        </p:tgtEl>
                                        <p:attrNameLst>
                                          <p:attrName>ppt_x</p:attrName>
                                          <p:attrName>ppt_y</p:attrName>
                                        </p:attrNameLst>
                                      </p:cBhvr>
                                    </p:animMotion>
                                  </p:childTnLst>
                                </p:cTn>
                              </p:par>
                              <p:par>
                                <p:cTn id="235" presetID="1" presetClass="entr" presetSubtype="0" fill="hold" grpId="0" nodeType="withEffect">
                                  <p:stCondLst>
                                    <p:cond delay="0"/>
                                  </p:stCondLst>
                                  <p:childTnLst>
                                    <p:set>
                                      <p:cBhvr>
                                        <p:cTn id="236" dur="1" fill="hold">
                                          <p:stCondLst>
                                            <p:cond delay="0"/>
                                          </p:stCondLst>
                                        </p:cTn>
                                        <p:tgtEl>
                                          <p:spTgt spid="129"/>
                                        </p:tgtEl>
                                        <p:attrNameLst>
                                          <p:attrName>style.visibility</p:attrName>
                                        </p:attrNameLst>
                                      </p:cBhvr>
                                      <p:to>
                                        <p:strVal val="visible"/>
                                      </p:to>
                                    </p:set>
                                  </p:childTnLst>
                                </p:cTn>
                              </p:par>
                            </p:childTnLst>
                          </p:cTn>
                        </p:par>
                      </p:childTnLst>
                    </p:cTn>
                  </p:par>
                  <p:par>
                    <p:cTn id="237" fill="hold">
                      <p:stCondLst>
                        <p:cond delay="indefinite"/>
                      </p:stCondLst>
                      <p:childTnLst>
                        <p:par>
                          <p:cTn id="238" fill="hold">
                            <p:stCondLst>
                              <p:cond delay="0"/>
                            </p:stCondLst>
                            <p:childTnLst>
                              <p:par>
                                <p:cTn id="239" presetID="0" presetClass="path" presetSubtype="0" accel="50000" decel="50000" fill="hold" nodeType="clickEffect">
                                  <p:stCondLst>
                                    <p:cond delay="0"/>
                                  </p:stCondLst>
                                  <p:childTnLst>
                                    <p:animMotion origin="layout" path="M -8.33623E-8 -5.09613E-7 L 0.28361 -5.09613E-7 " pathEditMode="relative" ptsTypes="AA">
                                      <p:cBhvr>
                                        <p:cTn id="240" dur="2000" fill="hold"/>
                                        <p:tgtEl>
                                          <p:spTgt spid="134"/>
                                        </p:tgtEl>
                                        <p:attrNameLst>
                                          <p:attrName>ppt_x</p:attrName>
                                          <p:attrName>ppt_y</p:attrName>
                                        </p:attrNameLst>
                                      </p:cBhvr>
                                    </p:animMotion>
                                  </p:childTnLst>
                                </p:cTn>
                              </p:par>
                            </p:childTnLst>
                          </p:cTn>
                        </p:par>
                      </p:childTnLst>
                    </p:cTn>
                  </p:par>
                  <p:par>
                    <p:cTn id="241" fill="hold">
                      <p:stCondLst>
                        <p:cond delay="indefinite"/>
                      </p:stCondLst>
                      <p:childTnLst>
                        <p:par>
                          <p:cTn id="242" fill="hold">
                            <p:stCondLst>
                              <p:cond delay="0"/>
                            </p:stCondLst>
                            <p:childTnLst>
                              <p:par>
                                <p:cTn id="243" presetID="0" presetClass="path" presetSubtype="0" accel="50000" decel="50000" fill="hold" grpId="0" nodeType="clickEffect">
                                  <p:stCondLst>
                                    <p:cond delay="0"/>
                                  </p:stCondLst>
                                  <p:childTnLst>
                                    <p:animMotion origin="layout" path="M 0 0 L -0.23637 0.22075 " pathEditMode="relative" ptsTypes="AA">
                                      <p:cBhvr>
                                        <p:cTn id="244" dur="2000" fill="hold"/>
                                        <p:tgtEl>
                                          <p:spTgt spid="126"/>
                                        </p:tgtEl>
                                        <p:attrNameLst>
                                          <p:attrName>ppt_x</p:attrName>
                                          <p:attrName>ppt_y</p:attrName>
                                        </p:attrNameLst>
                                      </p:cBhvr>
                                    </p:animMotion>
                                  </p:childTnLst>
                                </p:cTn>
                              </p:par>
                              <p:par>
                                <p:cTn id="245" presetID="1" presetClass="entr" presetSubtype="0" fill="hold" grpId="0" nodeType="withEffect">
                                  <p:stCondLst>
                                    <p:cond delay="0"/>
                                  </p:stCondLst>
                                  <p:childTnLst>
                                    <p:set>
                                      <p:cBhvr>
                                        <p:cTn id="246" dur="1" fill="hold">
                                          <p:stCondLst>
                                            <p:cond delay="0"/>
                                          </p:stCondLst>
                                        </p:cTn>
                                        <p:tgtEl>
                                          <p:spTgt spid="130"/>
                                        </p:tgtEl>
                                        <p:attrNameLst>
                                          <p:attrName>style.visibility</p:attrName>
                                        </p:attrNameLst>
                                      </p:cBhvr>
                                      <p:to>
                                        <p:strVal val="visible"/>
                                      </p:to>
                                    </p:set>
                                  </p:childTnLst>
                                </p:cTn>
                              </p:par>
                            </p:childTnLst>
                          </p:cTn>
                        </p:par>
                        <p:par>
                          <p:cTn id="247" fill="hold">
                            <p:stCondLst>
                              <p:cond delay="2000"/>
                            </p:stCondLst>
                            <p:childTnLst>
                              <p:par>
                                <p:cTn id="248" presetID="0" presetClass="path" presetSubtype="0" accel="50000" decel="50000" fill="hold" grpId="0" nodeType="afterEffect">
                                  <p:stCondLst>
                                    <p:cond delay="0"/>
                                  </p:stCondLst>
                                  <p:childTnLst>
                                    <p:animMotion origin="layout" path="M 0 0 L -0.23637 0.22075 " pathEditMode="relative" ptsTypes="AA">
                                      <p:cBhvr>
                                        <p:cTn id="249" dur="2000" fill="hold"/>
                                        <p:tgtEl>
                                          <p:spTgt spid="127"/>
                                        </p:tgtEl>
                                        <p:attrNameLst>
                                          <p:attrName>ppt_x</p:attrName>
                                          <p:attrName>ppt_y</p:attrName>
                                        </p:attrNameLst>
                                      </p:cBhvr>
                                    </p:animMotion>
                                  </p:childTnLst>
                                </p:cTn>
                              </p:par>
                              <p:par>
                                <p:cTn id="250" presetID="1" presetClass="entr" presetSubtype="0" fill="hold" grpId="0" nodeType="withEffect">
                                  <p:stCondLst>
                                    <p:cond delay="0"/>
                                  </p:stCondLst>
                                  <p:childTnLst>
                                    <p:set>
                                      <p:cBhvr>
                                        <p:cTn id="251" dur="1" fill="hold">
                                          <p:stCondLst>
                                            <p:cond delay="0"/>
                                          </p:stCondLst>
                                        </p:cTn>
                                        <p:tgtEl>
                                          <p:spTgt spid="131"/>
                                        </p:tgtEl>
                                        <p:attrNameLst>
                                          <p:attrName>style.visibility</p:attrName>
                                        </p:attrNameLst>
                                      </p:cBhvr>
                                      <p:to>
                                        <p:strVal val="visible"/>
                                      </p:to>
                                    </p:set>
                                  </p:childTnLst>
                                </p:cTn>
                              </p:par>
                            </p:childTnLst>
                          </p:cTn>
                        </p:par>
                      </p:childTnLst>
                    </p:cTn>
                  </p:par>
                  <p:par>
                    <p:cTn id="252" fill="hold">
                      <p:stCondLst>
                        <p:cond delay="indefinite"/>
                      </p:stCondLst>
                      <p:childTnLst>
                        <p:par>
                          <p:cTn id="253" fill="hold">
                            <p:stCondLst>
                              <p:cond delay="0"/>
                            </p:stCondLst>
                            <p:childTnLst>
                              <p:par>
                                <p:cTn id="254" presetID="0" presetClass="path" presetSubtype="0" accel="50000" decel="50000" fill="hold" nodeType="clickEffect">
                                  <p:stCondLst>
                                    <p:cond delay="0"/>
                                  </p:stCondLst>
                                  <p:childTnLst>
                                    <p:animMotion origin="layout" path="M 0.28361 -4.36515E-6 L 0.63824 -4.36515E-6 " pathEditMode="relative" ptsTypes="AA">
                                      <p:cBhvr>
                                        <p:cTn id="255" dur="2000" fill="hold"/>
                                        <p:tgtEl>
                                          <p:spTgt spid="134"/>
                                        </p:tgtEl>
                                        <p:attrNameLst>
                                          <p:attrName>ppt_x</p:attrName>
                                          <p:attrName>ppt_y</p:attrName>
                                        </p:attrNameLst>
                                      </p:cBhvr>
                                    </p:animMotion>
                                  </p:childTnLst>
                                </p:cTn>
                              </p:par>
                            </p:childTnLst>
                          </p:cTn>
                        </p:par>
                      </p:childTnLst>
                    </p:cTn>
                  </p:par>
                  <p:par>
                    <p:cTn id="256" fill="hold">
                      <p:stCondLst>
                        <p:cond delay="indefinite"/>
                      </p:stCondLst>
                      <p:childTnLst>
                        <p:par>
                          <p:cTn id="257" fill="hold">
                            <p:stCondLst>
                              <p:cond delay="0"/>
                            </p:stCondLst>
                            <p:childTnLst>
                              <p:par>
                                <p:cTn id="258" presetID="0" presetClass="path" presetSubtype="0" accel="50000" decel="50000" fill="hold" grpId="0" nodeType="clickEffect">
                                  <p:stCondLst>
                                    <p:cond delay="0"/>
                                  </p:stCondLst>
                                  <p:childTnLst>
                                    <p:animMotion origin="layout" path="M 0 0 L -0.23637 0.22075 " pathEditMode="relative" ptsTypes="AA">
                                      <p:cBhvr>
                                        <p:cTn id="259" dur="2000" fill="hold"/>
                                        <p:tgtEl>
                                          <p:spTgt spid="128"/>
                                        </p:tgtEl>
                                        <p:attrNameLst>
                                          <p:attrName>ppt_x</p:attrName>
                                          <p:attrName>ppt_y</p:attrName>
                                        </p:attrNameLst>
                                      </p:cBhvr>
                                    </p:animMotion>
                                  </p:childTnLst>
                                </p:cTn>
                              </p:par>
                              <p:par>
                                <p:cTn id="260" presetID="1" presetClass="entr" presetSubtype="0" fill="hold" grpId="0" nodeType="withEffect">
                                  <p:stCondLst>
                                    <p:cond delay="0"/>
                                  </p:stCondLst>
                                  <p:childTnLst>
                                    <p:set>
                                      <p:cBhvr>
                                        <p:cTn id="261" dur="1" fill="hold">
                                          <p:stCondLst>
                                            <p:cond delay="0"/>
                                          </p:stCondLst>
                                        </p:cTn>
                                        <p:tgtEl>
                                          <p:spTgt spid="132"/>
                                        </p:tgtEl>
                                        <p:attrNameLst>
                                          <p:attrName>style.visibility</p:attrName>
                                        </p:attrNameLst>
                                      </p:cBhvr>
                                      <p:to>
                                        <p:strVal val="visible"/>
                                      </p:to>
                                    </p:set>
                                  </p:childTnLst>
                                </p:cTn>
                              </p:par>
                            </p:childTnLst>
                          </p:cTn>
                        </p:par>
                      </p:childTnLst>
                    </p:cTn>
                  </p:par>
                  <p:par>
                    <p:cTn id="262" fill="hold">
                      <p:stCondLst>
                        <p:cond delay="indefinite"/>
                      </p:stCondLst>
                      <p:childTnLst>
                        <p:par>
                          <p:cTn id="263" fill="hold">
                            <p:stCondLst>
                              <p:cond delay="0"/>
                            </p:stCondLst>
                            <p:childTnLst>
                              <p:par>
                                <p:cTn id="264" presetID="0" presetClass="path" presetSubtype="0" accel="50000" decel="50000" fill="hold" nodeType="clickEffect">
                                  <p:stCondLst>
                                    <p:cond delay="0"/>
                                  </p:stCondLst>
                                  <p:childTnLst>
                                    <p:animMotion origin="layout" path="M 0.63824 -6.8582E-7 L 0.92167 -6.8582E-7 " pathEditMode="relative" ptsTypes="AA">
                                      <p:cBhvr>
                                        <p:cTn id="265" dur="2000" fill="hold"/>
                                        <p:tgtEl>
                                          <p:spTgt spid="134"/>
                                        </p:tgtEl>
                                        <p:attrNameLst>
                                          <p:attrName>ppt_x</p:attrName>
                                          <p:attrName>ppt_y</p:attrName>
                                        </p:attrNameLst>
                                      </p:cBhvr>
                                    </p:animMotion>
                                  </p:childTnLst>
                                </p:cTn>
                              </p:par>
                            </p:childTnLst>
                          </p:cTn>
                        </p:par>
                      </p:childTnLst>
                    </p:cTn>
                  </p:par>
                  <p:par>
                    <p:cTn id="266" fill="hold">
                      <p:stCondLst>
                        <p:cond delay="indefinite"/>
                      </p:stCondLst>
                      <p:childTnLst>
                        <p:par>
                          <p:cTn id="267" fill="hold">
                            <p:stCondLst>
                              <p:cond delay="0"/>
                            </p:stCondLst>
                            <p:childTnLst>
                              <p:par>
                                <p:cTn id="268" presetID="1" presetClass="entr" presetSubtype="0" fill="hold" grpId="0" nodeType="clickEffect">
                                  <p:stCondLst>
                                    <p:cond delay="0"/>
                                  </p:stCondLst>
                                  <p:childTnLst>
                                    <p:set>
                                      <p:cBhvr>
                                        <p:cTn id="269" dur="1" fill="hold">
                                          <p:stCondLst>
                                            <p:cond delay="0"/>
                                          </p:stCondLst>
                                        </p:cTn>
                                        <p:tgtEl>
                                          <p:spTgt spid="1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P spid="26" grpId="0" animBg="1"/>
      <p:bldP spid="27" grpId="0" animBg="1"/>
      <p:bldP spid="28" grpId="0" animBg="1"/>
      <p:bldP spid="28" grpId="1" animBg="1"/>
      <p:bldP spid="29" grpId="0" animBg="1"/>
      <p:bldP spid="29" grpId="1" animBg="1"/>
      <p:bldP spid="30" grpId="0" animBg="1"/>
      <p:bldP spid="30" grpId="1" animBg="1"/>
      <p:bldP spid="31" grpId="0" animBg="1"/>
      <p:bldP spid="31" grpId="1" animBg="1"/>
      <p:bldP spid="32" grpId="0" animBg="1"/>
      <p:bldP spid="33" grpId="0" animBg="1"/>
      <p:bldP spid="34" grpId="1" animBg="1"/>
      <p:bldP spid="35" grpId="1" animBg="1"/>
      <p:bldP spid="36" grpId="1" animBg="1"/>
      <p:bldP spid="37" grpId="0" animBg="1"/>
      <p:bldP spid="37" grpId="1" animBg="1"/>
      <p:bldP spid="38" grpId="0" animBg="1"/>
      <p:bldP spid="38" grpId="1" animBg="1"/>
      <p:bldP spid="39" grpId="0" animBg="1"/>
      <p:bldP spid="39" grpId="1" animBg="1"/>
      <p:bldP spid="40" grpId="0" animBg="1"/>
      <p:bldP spid="40" grpId="1" animBg="1"/>
      <p:bldP spid="41" grpId="0" animBg="1"/>
      <p:bldP spid="41" grpId="1" animBg="1"/>
      <p:bldP spid="42" grpId="1" animBg="1"/>
      <p:bldP spid="43" grpId="1" animBg="1"/>
      <p:bldP spid="44" grpId="1" animBg="1"/>
      <p:bldP spid="45" grpId="1" animBg="1"/>
      <p:bldP spid="46" grpId="0" animBg="1"/>
      <p:bldP spid="46" grpId="1" animBg="1"/>
      <p:bldP spid="47" grpId="0" animBg="1"/>
      <p:bldP spid="47" grpId="1" animBg="1"/>
      <p:bldP spid="48" grpId="0" animBg="1"/>
      <p:bldP spid="48" grpId="1" animBg="1"/>
      <p:bldP spid="49" grpId="0" animBg="1"/>
      <p:bldP spid="49" grpId="1" animBg="1"/>
      <p:bldP spid="114" grpId="0" animBg="1"/>
      <p:bldP spid="115" grpId="0" animBg="1"/>
      <p:bldP spid="116" grpId="0" animBg="1"/>
      <p:bldP spid="117" grpId="0" animBg="1"/>
      <p:bldP spid="118" grpId="0" animBg="1"/>
      <p:bldP spid="118" grpId="1" animBg="1"/>
      <p:bldP spid="119" grpId="0" animBg="1"/>
      <p:bldP spid="120" grpId="0" animBg="1"/>
      <p:bldP spid="120" grpId="1" animBg="1"/>
      <p:bldP spid="121" grpId="0" animBg="1"/>
      <p:bldP spid="122" grpId="0" animBg="1"/>
      <p:bldP spid="123" grpId="0" animBg="1"/>
      <p:bldP spid="124" grpId="0" animBg="1"/>
      <p:bldP spid="125" grpId="0" animBg="1"/>
      <p:bldP spid="125" grpId="1" animBg="1"/>
      <p:bldP spid="126" grpId="0" animBg="1"/>
      <p:bldP spid="126" grpId="1" animBg="1"/>
      <p:bldP spid="127" grpId="0" animBg="1"/>
      <p:bldP spid="127" grpId="1" animBg="1"/>
      <p:bldP spid="128" grpId="0" animBg="1"/>
      <p:bldP spid="128" grpId="1" animBg="1"/>
      <p:bldP spid="129" grpId="0" animBg="1"/>
      <p:bldP spid="130" grpId="0" animBg="1"/>
      <p:bldP spid="131" grpId="0" animBg="1"/>
      <p:bldP spid="132" grpId="0" animBg="1"/>
      <p:bldP spid="133" grpId="0" animBg="1"/>
      <p:bldP spid="133" grpId="1" animBg="1"/>
      <p:bldP spid="13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dirty="0" smtClean="0"/>
              <a:t>Speculative Persistence</a:t>
            </a:r>
            <a:endParaRPr kumimoji="1" lang="zh-CN" altLang="en-US" dirty="0"/>
          </a:p>
        </p:txBody>
      </p:sp>
      <p:sp>
        <p:nvSpPr>
          <p:cNvPr id="3" name="内容占位符 2"/>
          <p:cNvSpPr>
            <a:spLocks noGrp="1"/>
          </p:cNvSpPr>
          <p:nvPr>
            <p:ph idx="1"/>
          </p:nvPr>
        </p:nvSpPr>
        <p:spPr>
          <a:xfrm>
            <a:off x="144016" y="1124744"/>
            <a:ext cx="8820472" cy="5310336"/>
          </a:xfrm>
        </p:spPr>
        <p:txBody>
          <a:bodyPr>
            <a:normAutofit fontScale="92500" lnSpcReduction="20000"/>
          </a:bodyPr>
          <a:lstStyle/>
          <a:p>
            <a:r>
              <a:rPr kumimoji="1" lang="en-US" altLang="zh-CN" dirty="0" smtClean="0"/>
              <a:t>Speculative Persistence enables </a:t>
            </a:r>
            <a:r>
              <a:rPr kumimoji="1" lang="en-US" altLang="zh-CN" dirty="0" smtClean="0">
                <a:solidFill>
                  <a:schemeClr val="accent2"/>
                </a:solidFill>
              </a:rPr>
              <a:t>write coalescing </a:t>
            </a:r>
            <a:r>
              <a:rPr kumimoji="1" lang="en-US" altLang="zh-CN" dirty="0" smtClean="0"/>
              <a:t>for overlapping writes between transactions.</a:t>
            </a:r>
          </a:p>
          <a:p>
            <a:r>
              <a:rPr kumimoji="1" lang="en-US" altLang="zh-CN" dirty="0"/>
              <a:t>B</a:t>
            </a:r>
            <a:r>
              <a:rPr kumimoji="1" lang="en-US" altLang="zh-CN" dirty="0" smtClean="0"/>
              <a:t>ut there are two problems raised by write coalescing of overlapping writes: </a:t>
            </a:r>
          </a:p>
          <a:p>
            <a:pPr lvl="1"/>
            <a:r>
              <a:rPr kumimoji="1" lang="en-US" altLang="zh-CN" dirty="0" smtClean="0">
                <a:solidFill>
                  <a:srgbClr val="0000FF"/>
                </a:solidFill>
              </a:rPr>
              <a:t>How to recover a committed </a:t>
            </a:r>
            <a:r>
              <a:rPr kumimoji="1" lang="en-US" altLang="zh-CN" dirty="0" err="1" smtClean="0">
                <a:solidFill>
                  <a:srgbClr val="0000FF"/>
                </a:solidFill>
              </a:rPr>
              <a:t>Tx</a:t>
            </a:r>
            <a:r>
              <a:rPr kumimoji="1" lang="en-US" altLang="zh-CN" dirty="0" smtClean="0">
                <a:solidFill>
                  <a:srgbClr val="0000FF"/>
                </a:solidFill>
              </a:rPr>
              <a:t> which has overlapping writes with a succeeding aborted </a:t>
            </a:r>
            <a:r>
              <a:rPr kumimoji="1" lang="en-US" altLang="zh-CN" dirty="0" err="1" smtClean="0">
                <a:solidFill>
                  <a:srgbClr val="0000FF"/>
                </a:solidFill>
              </a:rPr>
              <a:t>Tx</a:t>
            </a:r>
            <a:r>
              <a:rPr kumimoji="1" lang="en-US" altLang="zh-CN" dirty="0" smtClean="0">
                <a:solidFill>
                  <a:srgbClr val="0000FF"/>
                </a:solidFill>
              </a:rPr>
              <a:t>?</a:t>
            </a:r>
          </a:p>
          <a:p>
            <a:pPr lvl="2"/>
            <a:r>
              <a:rPr kumimoji="1" lang="en-US" altLang="zh-CN" dirty="0" smtClean="0"/>
              <a:t>Overlapping data blocks have been overwritten</a:t>
            </a:r>
          </a:p>
          <a:p>
            <a:pPr lvl="1"/>
            <a:r>
              <a:rPr kumimoji="1" lang="en-US" altLang="zh-CN" dirty="0" smtClean="0">
                <a:solidFill>
                  <a:srgbClr val="C0504D"/>
                </a:solidFill>
              </a:rPr>
              <a:t>Multiple Versions in the CPU Cache</a:t>
            </a:r>
            <a:endParaRPr kumimoji="1" lang="en-US" altLang="zh-CN" dirty="0">
              <a:solidFill>
                <a:srgbClr val="C0504D"/>
              </a:solidFill>
            </a:endParaRPr>
          </a:p>
          <a:p>
            <a:pPr lvl="1"/>
            <a:endParaRPr kumimoji="1" lang="en-US" altLang="zh-CN" dirty="0" smtClean="0"/>
          </a:p>
          <a:p>
            <a:pPr lvl="1"/>
            <a:r>
              <a:rPr kumimoji="1" lang="en-US" altLang="zh-CN" dirty="0" smtClean="0">
                <a:solidFill>
                  <a:srgbClr val="0000FF"/>
                </a:solidFill>
              </a:rPr>
              <a:t>How to determine the commit status using the count-based commit protocol of a </a:t>
            </a:r>
            <a:r>
              <a:rPr kumimoji="1" lang="en-US" altLang="zh-CN" dirty="0" err="1" smtClean="0">
                <a:solidFill>
                  <a:srgbClr val="0000FF"/>
                </a:solidFill>
              </a:rPr>
              <a:t>Tx</a:t>
            </a:r>
            <a:r>
              <a:rPr kumimoji="1" lang="en-US" altLang="zh-CN" dirty="0" smtClean="0">
                <a:solidFill>
                  <a:srgbClr val="0000FF"/>
                </a:solidFill>
              </a:rPr>
              <a:t> that has overlapping writes with succeeding </a:t>
            </a:r>
            <a:r>
              <a:rPr kumimoji="1" lang="en-US" altLang="zh-CN" dirty="0" err="1" smtClean="0">
                <a:solidFill>
                  <a:srgbClr val="0000FF"/>
                </a:solidFill>
              </a:rPr>
              <a:t>Txs</a:t>
            </a:r>
            <a:r>
              <a:rPr kumimoji="1" lang="en-US" altLang="zh-CN" dirty="0" smtClean="0">
                <a:solidFill>
                  <a:srgbClr val="0000FF"/>
                </a:solidFill>
              </a:rPr>
              <a:t>?</a:t>
            </a:r>
          </a:p>
          <a:p>
            <a:pPr lvl="2"/>
            <a:r>
              <a:rPr kumimoji="1" lang="en-US" altLang="zh-CN" dirty="0" smtClean="0"/>
              <a:t>Recorded </a:t>
            </a:r>
            <a:r>
              <a:rPr kumimoji="1" lang="en-US" altLang="zh-CN" dirty="0" err="1" smtClean="0"/>
              <a:t>TxCnt</a:t>
            </a:r>
            <a:r>
              <a:rPr kumimoji="1" lang="en-US" altLang="zh-CN" dirty="0" smtClean="0"/>
              <a:t>  !=  Counted </a:t>
            </a:r>
            <a:r>
              <a:rPr kumimoji="1" lang="en-US" altLang="zh-CN" dirty="0" err="1" smtClean="0"/>
              <a:t>TxCnt</a:t>
            </a:r>
            <a:endParaRPr kumimoji="1" lang="en-US" altLang="zh-CN" dirty="0" smtClean="0"/>
          </a:p>
          <a:p>
            <a:pPr lvl="1"/>
            <a:r>
              <a:rPr kumimoji="1" lang="en-US" altLang="zh-CN" dirty="0" smtClean="0">
                <a:solidFill>
                  <a:srgbClr val="C0504D"/>
                </a:solidFill>
              </a:rPr>
              <a:t>Commit Dependencies between Transactions</a:t>
            </a:r>
          </a:p>
          <a:p>
            <a:pPr lvl="2"/>
            <a:r>
              <a:rPr lang="en-US" altLang="zh-CN" dirty="0" err="1">
                <a:solidFill>
                  <a:schemeClr val="accent2"/>
                </a:solidFill>
              </a:rPr>
              <a:t>Tx</a:t>
            </a:r>
            <a:r>
              <a:rPr lang="en-US" altLang="zh-CN" dirty="0">
                <a:solidFill>
                  <a:schemeClr val="accent2"/>
                </a:solidFill>
              </a:rPr>
              <a:t> Dependency Pair: &lt;</a:t>
            </a:r>
            <a:r>
              <a:rPr lang="en-US" altLang="zh-CN" dirty="0" err="1" smtClean="0">
                <a:solidFill>
                  <a:schemeClr val="accent2"/>
                </a:solidFill>
              </a:rPr>
              <a:t>Tp</a:t>
            </a:r>
            <a:r>
              <a:rPr lang="en-US" altLang="zh-CN" dirty="0" smtClean="0">
                <a:solidFill>
                  <a:schemeClr val="accent2"/>
                </a:solidFill>
              </a:rPr>
              <a:t>, </a:t>
            </a:r>
            <a:r>
              <a:rPr lang="en-US" altLang="zh-CN" dirty="0" err="1" smtClean="0">
                <a:solidFill>
                  <a:schemeClr val="accent2"/>
                </a:solidFill>
              </a:rPr>
              <a:t>Tq</a:t>
            </a:r>
            <a:r>
              <a:rPr lang="en-US" altLang="zh-CN" dirty="0" smtClean="0">
                <a:solidFill>
                  <a:schemeClr val="accent2"/>
                </a:solidFill>
              </a:rPr>
              <a:t>, </a:t>
            </a:r>
            <a:r>
              <a:rPr lang="en-US" altLang="zh-CN" dirty="0">
                <a:solidFill>
                  <a:schemeClr val="accent2"/>
                </a:solidFill>
              </a:rPr>
              <a:t>n&gt;</a:t>
            </a:r>
            <a:endParaRPr kumimoji="1" lang="en-US" altLang="zh-CN" dirty="0">
              <a:solidFill>
                <a:schemeClr val="accent2"/>
              </a:solidFill>
            </a:endParaRPr>
          </a:p>
        </p:txBody>
      </p:sp>
      <p:sp>
        <p:nvSpPr>
          <p:cNvPr id="4" name="幻灯片编号占位符 3"/>
          <p:cNvSpPr>
            <a:spLocks noGrp="1"/>
          </p:cNvSpPr>
          <p:nvPr>
            <p:ph type="sldNum" sz="quarter" idx="12"/>
          </p:nvPr>
        </p:nvSpPr>
        <p:spPr/>
        <p:txBody>
          <a:bodyPr/>
          <a:lstStyle/>
          <a:p>
            <a:fld id="{C5FEB7EA-EE1E-4E9A-ABA8-C683F994B8C3}" type="slidenum">
              <a:rPr lang="zh-CN" altLang="en-US" smtClean="0"/>
              <a:t>17</a:t>
            </a:fld>
            <a:endParaRPr lang="zh-CN" altLang="en-US"/>
          </a:p>
        </p:txBody>
      </p:sp>
      <p:sp>
        <p:nvSpPr>
          <p:cNvPr id="5" name="内容占位符 2"/>
          <p:cNvSpPr txBox="1">
            <a:spLocks/>
          </p:cNvSpPr>
          <p:nvPr/>
        </p:nvSpPr>
        <p:spPr>
          <a:xfrm>
            <a:off x="2051720" y="6237312"/>
            <a:ext cx="4824536" cy="432048"/>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altLang="zh-CN" sz="2400" dirty="0" smtClean="0"/>
              <a:t>See the paper for more details.</a:t>
            </a:r>
          </a:p>
        </p:txBody>
      </p:sp>
    </p:spTree>
    <p:extLst>
      <p:ext uri="{BB962C8B-B14F-4D97-AF65-F5344CB8AC3E}">
        <p14:creationId xmlns:p14="http://schemas.microsoft.com/office/powerpoint/2010/main" val="1258142048"/>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5" fill="hold">
                            <p:stCondLst>
                              <p:cond delay="500"/>
                            </p:stCondLst>
                            <p:childTnLst>
                              <p:par>
                                <p:cTn id="16" presetID="2" presetClass="entr" presetSubtype="4" fill="hold" nodeType="after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 calcmode="lin" valueType="num">
                                      <p:cBhvr additive="base">
                                        <p:cTn id="1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 calcmode="lin" valueType="num">
                                      <p:cBhvr additive="base">
                                        <p:cTn id="24"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00"/>
                            </p:stCondLst>
                            <p:childTnLst>
                              <p:par>
                                <p:cTn id="27" presetID="2" presetClass="entr" presetSubtype="4" fill="hold" nodeType="after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 calcmode="lin" valueType="num">
                                      <p:cBhvr additive="base">
                                        <p:cTn id="2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additive="base">
                                        <p:cTn id="3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 calcmode="lin" valueType="num">
                                      <p:cBhvr additive="base">
                                        <p:cTn id="4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par>
                          <p:cTn id="43" fill="hold">
                            <p:stCondLst>
                              <p:cond delay="500"/>
                            </p:stCondLst>
                            <p:childTnLst>
                              <p:par>
                                <p:cTn id="44" presetID="2" presetClass="entr" presetSubtype="4" fill="hold" nodeType="afterEffect">
                                  <p:stCondLst>
                                    <p:cond delay="0"/>
                                  </p:stCondLst>
                                  <p:childTnLst>
                                    <p:set>
                                      <p:cBhvr>
                                        <p:cTn id="45" dur="1" fill="hold">
                                          <p:stCondLst>
                                            <p:cond delay="0"/>
                                          </p:stCondLst>
                                        </p:cTn>
                                        <p:tgtEl>
                                          <p:spTgt spid="3">
                                            <p:txEl>
                                              <p:pRg st="9" end="9"/>
                                            </p:txEl>
                                          </p:spTgt>
                                        </p:tgtEl>
                                        <p:attrNameLst>
                                          <p:attrName>style.visibility</p:attrName>
                                        </p:attrNameLst>
                                      </p:cBhvr>
                                      <p:to>
                                        <p:strVal val="visible"/>
                                      </p:to>
                                    </p:set>
                                    <p:anim calcmode="lin" valueType="num">
                                      <p:cBhvr additive="base">
                                        <p:cTn id="46"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nodeType="clickEffect">
                                  <p:stCondLst>
                                    <p:cond delay="0"/>
                                  </p:stCondLst>
                                  <p:childTnLst>
                                    <p:set>
                                      <p:cBhvr>
                                        <p:cTn id="51" dur="1" fill="hold">
                                          <p:stCondLst>
                                            <p:cond delay="0"/>
                                          </p:stCondLst>
                                        </p:cTn>
                                        <p:tgtEl>
                                          <p:spTgt spid="5">
                                            <p:txEl>
                                              <p:pRg st="0" end="0"/>
                                            </p:txEl>
                                          </p:spTgt>
                                        </p:tgtEl>
                                        <p:attrNameLst>
                                          <p:attrName>style.visibility</p:attrName>
                                        </p:attrNameLst>
                                      </p:cBhvr>
                                      <p:to>
                                        <p:strVal val="visible"/>
                                      </p:to>
                                    </p:set>
                                    <p:anim calcmode="lin" valueType="num">
                                      <p:cBhvr additive="base">
                                        <p:cTn id="52"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Recovery</a:t>
            </a:r>
            <a:endParaRPr lang="zh-CN" altLang="en-US" dirty="0"/>
          </a:p>
        </p:txBody>
      </p:sp>
      <p:sp>
        <p:nvSpPr>
          <p:cNvPr id="3" name="内容占位符 2"/>
          <p:cNvSpPr>
            <a:spLocks noGrp="1"/>
          </p:cNvSpPr>
          <p:nvPr>
            <p:ph idx="1"/>
          </p:nvPr>
        </p:nvSpPr>
        <p:spPr>
          <a:xfrm>
            <a:off x="304800" y="1143000"/>
            <a:ext cx="8659688" cy="5310336"/>
          </a:xfrm>
        </p:spPr>
        <p:txBody>
          <a:bodyPr>
            <a:normAutofit/>
          </a:bodyPr>
          <a:lstStyle/>
          <a:p>
            <a:r>
              <a:rPr lang="en-US" altLang="zh-CN" dirty="0" smtClean="0"/>
              <a:t>Recovery is made by scanning the memory log.</a:t>
            </a:r>
          </a:p>
          <a:p>
            <a:r>
              <a:rPr lang="en-US" altLang="zh-CN" dirty="0" smtClean="0"/>
              <a:t>More details in the paper.</a:t>
            </a:r>
          </a:p>
          <a:p>
            <a:endParaRPr lang="zh-CN" altLang="en-US" dirty="0"/>
          </a:p>
        </p:txBody>
      </p:sp>
      <p:sp>
        <p:nvSpPr>
          <p:cNvPr id="4" name="幻灯片编号占位符 3"/>
          <p:cNvSpPr>
            <a:spLocks noGrp="1"/>
          </p:cNvSpPr>
          <p:nvPr>
            <p:ph type="sldNum" sz="quarter" idx="12"/>
          </p:nvPr>
        </p:nvSpPr>
        <p:spPr/>
        <p:txBody>
          <a:bodyPr/>
          <a:lstStyle/>
          <a:p>
            <a:fld id="{C5FEB7EA-EE1E-4E9A-ABA8-C683F994B8C3}" type="slidenum">
              <a:rPr lang="zh-CN" altLang="en-US" smtClean="0"/>
              <a:t>18</a:t>
            </a:fld>
            <a:endParaRPr lang="zh-CN" altLang="en-US"/>
          </a:p>
        </p:txBody>
      </p:sp>
    </p:spTree>
    <p:extLst>
      <p:ext uri="{BB962C8B-B14F-4D97-AF65-F5344CB8AC3E}">
        <p14:creationId xmlns:p14="http://schemas.microsoft.com/office/powerpoint/2010/main" val="317910457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Outline</a:t>
            </a:r>
            <a:endParaRPr lang="zh-CN" altLang="en-US" dirty="0"/>
          </a:p>
        </p:txBody>
      </p:sp>
      <p:sp>
        <p:nvSpPr>
          <p:cNvPr id="3" name="内容占位符 2"/>
          <p:cNvSpPr>
            <a:spLocks noGrp="1"/>
          </p:cNvSpPr>
          <p:nvPr>
            <p:ph idx="1"/>
          </p:nvPr>
        </p:nvSpPr>
        <p:spPr/>
        <p:txBody>
          <a:bodyPr/>
          <a:lstStyle/>
          <a:p>
            <a:r>
              <a:rPr lang="en-US" altLang="zh-CN" dirty="0" smtClean="0">
                <a:solidFill>
                  <a:srgbClr val="A6A6A6"/>
                </a:solidFill>
              </a:rPr>
              <a:t>Introduction and Background</a:t>
            </a:r>
          </a:p>
          <a:p>
            <a:r>
              <a:rPr lang="en-US" altLang="zh-CN" dirty="0" smtClean="0">
                <a:solidFill>
                  <a:srgbClr val="A6A6A6"/>
                </a:solidFill>
              </a:rPr>
              <a:t>Existing Approaches</a:t>
            </a:r>
          </a:p>
          <a:p>
            <a:r>
              <a:rPr lang="en-US" altLang="zh-CN" dirty="0" smtClean="0">
                <a:solidFill>
                  <a:srgbClr val="A6A6A6"/>
                </a:solidFill>
              </a:rPr>
              <a:t>Our Approach: Loose-Ordering Consistency</a:t>
            </a:r>
          </a:p>
          <a:p>
            <a:pPr lvl="1"/>
            <a:r>
              <a:rPr lang="en-US" altLang="zh-CN" dirty="0" smtClean="0">
                <a:solidFill>
                  <a:srgbClr val="A6A6A6"/>
                </a:solidFill>
              </a:rPr>
              <a:t>Eager Commit</a:t>
            </a:r>
          </a:p>
          <a:p>
            <a:pPr lvl="1"/>
            <a:r>
              <a:rPr lang="en-US" altLang="zh-CN" dirty="0" smtClean="0">
                <a:solidFill>
                  <a:srgbClr val="A6A6A6"/>
                </a:solidFill>
              </a:rPr>
              <a:t>Speculative Persistence</a:t>
            </a:r>
          </a:p>
          <a:p>
            <a:r>
              <a:rPr lang="en-US" altLang="zh-CN" dirty="0" smtClean="0"/>
              <a:t>Evaluation</a:t>
            </a:r>
          </a:p>
          <a:p>
            <a:r>
              <a:rPr lang="en-US" altLang="zh-CN" dirty="0" smtClean="0">
                <a:solidFill>
                  <a:srgbClr val="A6A6A6"/>
                </a:solidFill>
              </a:rPr>
              <a:t>Conclusion</a:t>
            </a:r>
            <a:endParaRPr lang="zh-CN" altLang="en-US" dirty="0">
              <a:solidFill>
                <a:srgbClr val="A6A6A6"/>
              </a:solidFill>
            </a:endParaRPr>
          </a:p>
        </p:txBody>
      </p:sp>
      <p:sp>
        <p:nvSpPr>
          <p:cNvPr id="4" name="幻灯片编号占位符 3"/>
          <p:cNvSpPr>
            <a:spLocks noGrp="1"/>
          </p:cNvSpPr>
          <p:nvPr>
            <p:ph type="sldNum" sz="quarter" idx="12"/>
          </p:nvPr>
        </p:nvSpPr>
        <p:spPr/>
        <p:txBody>
          <a:bodyPr/>
          <a:lstStyle/>
          <a:p>
            <a:fld id="{C5FEB7EA-EE1E-4E9A-ABA8-C683F994B8C3}" type="slidenum">
              <a:rPr lang="zh-CN" altLang="en-US" smtClean="0"/>
              <a:t>19</a:t>
            </a:fld>
            <a:endParaRPr lang="zh-CN" altLang="en-US"/>
          </a:p>
        </p:txBody>
      </p:sp>
    </p:spTree>
    <p:extLst>
      <p:ext uri="{BB962C8B-B14F-4D97-AF65-F5344CB8AC3E}">
        <p14:creationId xmlns:p14="http://schemas.microsoft.com/office/powerpoint/2010/main" val="11275980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txBox="1">
            <a:spLocks/>
          </p:cNvSpPr>
          <p:nvPr/>
        </p:nvSpPr>
        <p:spPr>
          <a:xfrm>
            <a:off x="0" y="764704"/>
            <a:ext cx="9144000" cy="5904656"/>
          </a:xfrm>
          <a:prstGeom prst="rect">
            <a:avLst/>
          </a:prstGeom>
        </p:spPr>
        <p:txBody>
          <a:bodyPr>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zh-CN" sz="2800" dirty="0" smtClean="0">
                <a:solidFill>
                  <a:schemeClr val="accent2"/>
                </a:solidFill>
              </a:rPr>
              <a:t>Problem:</a:t>
            </a:r>
            <a:r>
              <a:rPr lang="en-US" altLang="zh-CN" sz="2800" dirty="0" smtClean="0"/>
              <a:t> </a:t>
            </a:r>
            <a:r>
              <a:rPr lang="en-US" altLang="zh-CN" sz="2800" dirty="0" smtClean="0">
                <a:solidFill>
                  <a:srgbClr val="0000FF"/>
                </a:solidFill>
              </a:rPr>
              <a:t>Strict write ordering </a:t>
            </a:r>
            <a:r>
              <a:rPr lang="en-US" altLang="zh-CN" sz="2800" dirty="0" smtClean="0"/>
              <a:t>required for storage consistency dramatically degrades performance in persistent memory</a:t>
            </a:r>
          </a:p>
          <a:p>
            <a:endParaRPr lang="en-US" altLang="zh-CN" sz="1300" dirty="0" smtClean="0"/>
          </a:p>
          <a:p>
            <a:r>
              <a:rPr lang="en-US" altLang="zh-CN" sz="2800" dirty="0" smtClean="0">
                <a:solidFill>
                  <a:srgbClr val="C0504D"/>
                </a:solidFill>
              </a:rPr>
              <a:t>Our Goal: </a:t>
            </a:r>
            <a:r>
              <a:rPr lang="en-US" altLang="zh-CN" sz="2800" dirty="0" smtClean="0"/>
              <a:t>To keep </a:t>
            </a:r>
            <a:r>
              <a:rPr lang="en-US" altLang="zh-CN" sz="2800" dirty="0"/>
              <a:t>the performance </a:t>
            </a:r>
            <a:r>
              <a:rPr lang="en-US" altLang="zh-CN" sz="2800" dirty="0" smtClean="0"/>
              <a:t>overhead low while maintaining the storage consistency</a:t>
            </a:r>
          </a:p>
          <a:p>
            <a:endParaRPr lang="en-US" altLang="zh-CN" sz="1300" dirty="0" smtClean="0"/>
          </a:p>
          <a:p>
            <a:r>
              <a:rPr lang="en-US" altLang="zh-CN" sz="2800" dirty="0" smtClean="0">
                <a:solidFill>
                  <a:srgbClr val="C0504D"/>
                </a:solidFill>
              </a:rPr>
              <a:t>Key Idea:</a:t>
            </a:r>
            <a:r>
              <a:rPr lang="en-US" altLang="zh-CN" sz="2800" dirty="0" smtClean="0"/>
              <a:t> To </a:t>
            </a:r>
            <a:r>
              <a:rPr lang="en-US" altLang="zh-CN" sz="2800" dirty="0" smtClean="0">
                <a:solidFill>
                  <a:srgbClr val="0000FF"/>
                </a:solidFill>
              </a:rPr>
              <a:t>Loosen the persistence ordering </a:t>
            </a:r>
            <a:r>
              <a:rPr lang="en-US" altLang="zh-CN" sz="2800" dirty="0" smtClean="0"/>
              <a:t>with hardware support</a:t>
            </a:r>
            <a:endParaRPr lang="en-US" altLang="zh-CN" sz="2800" dirty="0"/>
          </a:p>
          <a:p>
            <a:pPr lvl="1"/>
            <a:r>
              <a:rPr lang="en-US" altLang="zh-CN" sz="2400" dirty="0" smtClean="0">
                <a:solidFill>
                  <a:schemeClr val="accent2"/>
                </a:solidFill>
              </a:rPr>
              <a:t>Eager commit</a:t>
            </a:r>
            <a:r>
              <a:rPr lang="en-US" altLang="zh-CN" sz="2400" dirty="0" smtClean="0"/>
              <a:t>: A commit protocol that </a:t>
            </a:r>
            <a:r>
              <a:rPr lang="en-US" altLang="zh-CN" sz="2400" dirty="0" smtClean="0">
                <a:solidFill>
                  <a:srgbClr val="0000FF"/>
                </a:solidFill>
              </a:rPr>
              <a:t>eliminates the use of commit record</a:t>
            </a:r>
            <a:r>
              <a:rPr lang="en-US" altLang="zh-CN" sz="2400" dirty="0" smtClean="0"/>
              <a:t>, </a:t>
            </a:r>
            <a:r>
              <a:rPr lang="en-US" altLang="zh-CN" sz="2400" dirty="0" smtClean="0">
                <a:solidFill>
                  <a:schemeClr val="accent1"/>
                </a:solidFill>
              </a:rPr>
              <a:t>by reorganizing the memory log structure</a:t>
            </a:r>
          </a:p>
          <a:p>
            <a:pPr lvl="1"/>
            <a:r>
              <a:rPr lang="en-US" altLang="zh-CN" sz="2400" dirty="0" smtClean="0">
                <a:solidFill>
                  <a:srgbClr val="C0504D"/>
                </a:solidFill>
              </a:rPr>
              <a:t>Speculative persistence</a:t>
            </a:r>
            <a:r>
              <a:rPr lang="en-US" altLang="zh-CN" sz="2400" dirty="0" smtClean="0"/>
              <a:t>: Allows </a:t>
            </a:r>
            <a:r>
              <a:rPr lang="en-US" altLang="zh-CN" sz="2400" dirty="0" smtClean="0">
                <a:solidFill>
                  <a:srgbClr val="0000FF"/>
                </a:solidFill>
              </a:rPr>
              <a:t>out-of-order persistence </a:t>
            </a:r>
            <a:r>
              <a:rPr lang="en-US" altLang="zh-CN" sz="2400" dirty="0" smtClean="0"/>
              <a:t>to persistent memory, but ensures </a:t>
            </a:r>
            <a:r>
              <a:rPr lang="en-US" altLang="zh-CN" sz="2400" dirty="0" smtClean="0">
                <a:solidFill>
                  <a:srgbClr val="0000FF"/>
                </a:solidFill>
              </a:rPr>
              <a:t>in-order commit </a:t>
            </a:r>
            <a:r>
              <a:rPr lang="en-US" altLang="zh-CN" sz="2400" dirty="0" smtClean="0"/>
              <a:t>in programs, </a:t>
            </a:r>
            <a:r>
              <a:rPr lang="en-US" altLang="zh-CN" sz="2400" dirty="0" smtClean="0">
                <a:solidFill>
                  <a:srgbClr val="366092"/>
                </a:solidFill>
              </a:rPr>
              <a:t>leveraging the tracking of transaction dependencies and the support of multi-versioning in the CPU cache</a:t>
            </a:r>
            <a:endParaRPr lang="en-US" altLang="zh-CN" sz="1200" dirty="0" smtClean="0">
              <a:solidFill>
                <a:srgbClr val="366092"/>
              </a:solidFill>
            </a:endParaRPr>
          </a:p>
          <a:p>
            <a:endParaRPr lang="en-US" altLang="zh-CN" sz="2800" dirty="0" smtClean="0">
              <a:solidFill>
                <a:srgbClr val="C0504D"/>
              </a:solidFill>
            </a:endParaRPr>
          </a:p>
          <a:p>
            <a:r>
              <a:rPr lang="en-US" altLang="zh-CN" sz="2800" dirty="0" smtClean="0">
                <a:solidFill>
                  <a:srgbClr val="C0504D"/>
                </a:solidFill>
              </a:rPr>
              <a:t>Results: </a:t>
            </a:r>
            <a:r>
              <a:rPr lang="en-US" altLang="zh-CN" sz="2800" dirty="0" smtClean="0"/>
              <a:t>Reduces average performance overhead of persistence ordering from 67% to 35%</a:t>
            </a:r>
            <a:endParaRPr lang="zh-CN" altLang="en-US" sz="2800" dirty="0"/>
          </a:p>
        </p:txBody>
      </p:sp>
      <p:sp>
        <p:nvSpPr>
          <p:cNvPr id="4" name="标题 1"/>
          <p:cNvSpPr txBox="1">
            <a:spLocks/>
          </p:cNvSpPr>
          <p:nvPr/>
        </p:nvSpPr>
        <p:spPr>
          <a:xfrm>
            <a:off x="251520" y="188640"/>
            <a:ext cx="8429684" cy="673731"/>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altLang="zh-CN" sz="3600" dirty="0">
                <a:solidFill>
                  <a:schemeClr val="accent1"/>
                </a:solidFill>
              </a:rPr>
              <a:t>Summary</a:t>
            </a:r>
            <a:endParaRPr lang="zh-CN" altLang="en-US" sz="3600" dirty="0">
              <a:solidFill>
                <a:schemeClr val="accent1"/>
              </a:solidFill>
            </a:endParaRPr>
          </a:p>
        </p:txBody>
      </p:sp>
      <p:sp>
        <p:nvSpPr>
          <p:cNvPr id="2" name="幻灯片编号占位符 1"/>
          <p:cNvSpPr>
            <a:spLocks noGrp="1"/>
          </p:cNvSpPr>
          <p:nvPr>
            <p:ph type="sldNum" sz="quarter" idx="12"/>
          </p:nvPr>
        </p:nvSpPr>
        <p:spPr/>
        <p:txBody>
          <a:bodyPr/>
          <a:lstStyle/>
          <a:p>
            <a:fld id="{C5FEB7EA-EE1E-4E9A-ABA8-C683F994B8C3}" type="slidenum">
              <a:rPr lang="zh-CN" altLang="en-US" smtClean="0"/>
              <a:t>2</a:t>
            </a:fld>
            <a:endParaRPr lang="zh-CN" altLang="en-US" dirty="0"/>
          </a:p>
        </p:txBody>
      </p:sp>
    </p:spTree>
    <p:extLst>
      <p:ext uri="{BB962C8B-B14F-4D97-AF65-F5344CB8AC3E}">
        <p14:creationId xmlns:p14="http://schemas.microsoft.com/office/powerpoint/2010/main" val="1310133671"/>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dirty="0" smtClean="0"/>
              <a:t>Experimental Setup</a:t>
            </a:r>
            <a:endParaRPr kumimoji="1" lang="zh-CN" altLang="en-US" dirty="0"/>
          </a:p>
        </p:txBody>
      </p:sp>
      <p:sp>
        <p:nvSpPr>
          <p:cNvPr id="3" name="内容占位符 2"/>
          <p:cNvSpPr>
            <a:spLocks noGrp="1"/>
          </p:cNvSpPr>
          <p:nvPr>
            <p:ph idx="1"/>
          </p:nvPr>
        </p:nvSpPr>
        <p:spPr/>
        <p:txBody>
          <a:bodyPr>
            <a:normAutofit fontScale="92500" lnSpcReduction="10000"/>
          </a:bodyPr>
          <a:lstStyle/>
          <a:p>
            <a:r>
              <a:rPr kumimoji="1" lang="en-US" altLang="zh-CN" dirty="0" smtClean="0"/>
              <a:t>GEM5 simulator</a:t>
            </a:r>
          </a:p>
          <a:p>
            <a:pPr lvl="1"/>
            <a:r>
              <a:rPr kumimoji="1" lang="en-US" altLang="zh-CN" dirty="0" smtClean="0"/>
              <a:t>Timing Simple CPU: 1GHz</a:t>
            </a:r>
          </a:p>
          <a:p>
            <a:pPr lvl="1"/>
            <a:r>
              <a:rPr kumimoji="1" lang="en-US" altLang="zh-CN" dirty="0" smtClean="0"/>
              <a:t>Ruby memory system</a:t>
            </a:r>
          </a:p>
          <a:p>
            <a:pPr lvl="1"/>
            <a:endParaRPr kumimoji="1" lang="en-US" altLang="zh-CN" dirty="0" smtClean="0"/>
          </a:p>
          <a:p>
            <a:r>
              <a:rPr kumimoji="1" lang="en-US" altLang="zh-CN" dirty="0" smtClean="0"/>
              <a:t>Simulator configuration</a:t>
            </a:r>
          </a:p>
          <a:p>
            <a:pPr lvl="1"/>
            <a:r>
              <a:rPr kumimoji="1" lang="en-US" altLang="zh-CN" dirty="0" smtClean="0"/>
              <a:t>L1: 32KB, 2-way, 64B block size, latency=1cycle</a:t>
            </a:r>
          </a:p>
          <a:p>
            <a:pPr lvl="1"/>
            <a:r>
              <a:rPr kumimoji="1" lang="en-US" altLang="zh-CN" dirty="0" smtClean="0"/>
              <a:t>L2: 256KB, 8-way, 64B block size, latency=8cycles</a:t>
            </a:r>
          </a:p>
          <a:p>
            <a:pPr lvl="1"/>
            <a:r>
              <a:rPr kumimoji="1" lang="en-US" altLang="zh-CN" dirty="0" smtClean="0"/>
              <a:t>LLC: 1MB, 16-way, 64B block size, latency=21cycles</a:t>
            </a:r>
          </a:p>
          <a:p>
            <a:pPr lvl="1"/>
            <a:r>
              <a:rPr kumimoji="1" lang="en-US" altLang="zh-CN" dirty="0" smtClean="0"/>
              <a:t>Memory: 8 banks, latency=168cycles</a:t>
            </a:r>
          </a:p>
          <a:p>
            <a:pPr lvl="1"/>
            <a:endParaRPr kumimoji="1" lang="en-US" altLang="zh-CN" dirty="0" smtClean="0"/>
          </a:p>
          <a:p>
            <a:r>
              <a:rPr kumimoji="1" lang="en-US" altLang="zh-CN" dirty="0" smtClean="0"/>
              <a:t>Workloads</a:t>
            </a:r>
          </a:p>
          <a:p>
            <a:pPr lvl="1"/>
            <a:r>
              <a:rPr kumimoji="1" lang="en-US" altLang="zh-CN" dirty="0" smtClean="0"/>
              <a:t>B+ Tree, Hash, </a:t>
            </a:r>
            <a:r>
              <a:rPr kumimoji="1" lang="en-US" altLang="zh-CN" dirty="0" err="1" smtClean="0"/>
              <a:t>RBTree</a:t>
            </a:r>
            <a:r>
              <a:rPr kumimoji="1" lang="en-US" altLang="zh-CN" dirty="0" smtClean="0"/>
              <a:t>, SPS, SDG, SQLite</a:t>
            </a:r>
          </a:p>
          <a:p>
            <a:pPr marL="457200" lvl="1" indent="0">
              <a:buNone/>
            </a:pPr>
            <a:endParaRPr kumimoji="1" lang="en-US" altLang="zh-CN" dirty="0" smtClean="0"/>
          </a:p>
        </p:txBody>
      </p:sp>
      <p:sp>
        <p:nvSpPr>
          <p:cNvPr id="4" name="幻灯片编号占位符 3"/>
          <p:cNvSpPr>
            <a:spLocks noGrp="1"/>
          </p:cNvSpPr>
          <p:nvPr>
            <p:ph type="sldNum" sz="quarter" idx="12"/>
          </p:nvPr>
        </p:nvSpPr>
        <p:spPr/>
        <p:txBody>
          <a:bodyPr/>
          <a:lstStyle/>
          <a:p>
            <a:fld id="{C5FEB7EA-EE1E-4E9A-ABA8-C683F994B8C3}" type="slidenum">
              <a:rPr lang="zh-CN" altLang="en-US" smtClean="0"/>
              <a:t>20</a:t>
            </a:fld>
            <a:endParaRPr lang="zh-CN" altLang="en-US"/>
          </a:p>
        </p:txBody>
      </p:sp>
    </p:spTree>
    <p:extLst>
      <p:ext uri="{BB962C8B-B14F-4D97-AF65-F5344CB8AC3E}">
        <p14:creationId xmlns:p14="http://schemas.microsoft.com/office/powerpoint/2010/main" val="284564769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内容占位符 8" descr="overall.eps"/>
          <p:cNvPicPr>
            <a:picLocks noGrp="1" noChangeAspect="1"/>
          </p:cNvPicPr>
          <p:nvPr>
            <p:ph idx="1"/>
          </p:nvPr>
        </p:nvPicPr>
        <p:blipFill rotWithShape="1">
          <a:blip r:embed="rId3">
            <a:extLst>
              <a:ext uri="{28A0092B-C50C-407E-A947-70E740481C1C}">
                <a14:useLocalDpi xmlns:a14="http://schemas.microsoft.com/office/drawing/2010/main" val="0"/>
              </a:ext>
            </a:extLst>
          </a:blip>
          <a:srcRect t="-252" b="-429"/>
          <a:stretch/>
        </p:blipFill>
        <p:spPr>
          <a:xfrm>
            <a:off x="304800" y="980728"/>
            <a:ext cx="8382000" cy="3606379"/>
          </a:xfrm>
        </p:spPr>
      </p:pic>
      <p:sp>
        <p:nvSpPr>
          <p:cNvPr id="2" name="标题 1"/>
          <p:cNvSpPr>
            <a:spLocks noGrp="1"/>
          </p:cNvSpPr>
          <p:nvPr>
            <p:ph type="title"/>
          </p:nvPr>
        </p:nvSpPr>
        <p:spPr/>
        <p:txBody>
          <a:bodyPr/>
          <a:lstStyle/>
          <a:p>
            <a:r>
              <a:rPr kumimoji="1" lang="en-US" altLang="zh-CN" dirty="0" smtClean="0"/>
              <a:t>Overall Performance</a:t>
            </a:r>
            <a:endParaRPr kumimoji="1" lang="zh-CN" altLang="en-US" dirty="0"/>
          </a:p>
        </p:txBody>
      </p:sp>
      <p:sp>
        <p:nvSpPr>
          <p:cNvPr id="4" name="幻灯片编号占位符 3"/>
          <p:cNvSpPr>
            <a:spLocks noGrp="1"/>
          </p:cNvSpPr>
          <p:nvPr>
            <p:ph type="sldNum" sz="quarter" idx="12"/>
          </p:nvPr>
        </p:nvSpPr>
        <p:spPr/>
        <p:txBody>
          <a:bodyPr/>
          <a:lstStyle/>
          <a:p>
            <a:fld id="{C5FEB7EA-EE1E-4E9A-ABA8-C683F994B8C3}" type="slidenum">
              <a:rPr lang="zh-CN" altLang="en-US" smtClean="0"/>
              <a:t>21</a:t>
            </a:fld>
            <a:endParaRPr lang="zh-CN" altLang="en-US"/>
          </a:p>
        </p:txBody>
      </p:sp>
      <p:cxnSp>
        <p:nvCxnSpPr>
          <p:cNvPr id="6" name="直线箭头连接符 5"/>
          <p:cNvCxnSpPr/>
          <p:nvPr/>
        </p:nvCxnSpPr>
        <p:spPr>
          <a:xfrm flipV="1">
            <a:off x="1835696" y="2218427"/>
            <a:ext cx="72008" cy="1008112"/>
          </a:xfrm>
          <a:prstGeom prst="straightConnector1">
            <a:avLst/>
          </a:prstGeom>
          <a:ln>
            <a:solidFill>
              <a:srgbClr val="FF0000"/>
            </a:solidFill>
            <a:tailEnd type="arrow"/>
          </a:ln>
        </p:spPr>
        <p:style>
          <a:lnRef idx="3">
            <a:schemeClr val="accent6"/>
          </a:lnRef>
          <a:fillRef idx="0">
            <a:schemeClr val="accent6"/>
          </a:fillRef>
          <a:effectRef idx="2">
            <a:schemeClr val="accent6"/>
          </a:effectRef>
          <a:fontRef idx="minor">
            <a:schemeClr val="tx1"/>
          </a:fontRef>
        </p:style>
      </p:cxnSp>
      <p:cxnSp>
        <p:nvCxnSpPr>
          <p:cNvPr id="8" name="直线箭头连接符 7"/>
          <p:cNvCxnSpPr/>
          <p:nvPr/>
        </p:nvCxnSpPr>
        <p:spPr>
          <a:xfrm flipV="1">
            <a:off x="2771800" y="2722483"/>
            <a:ext cx="72008" cy="648072"/>
          </a:xfrm>
          <a:prstGeom prst="straightConnector1">
            <a:avLst/>
          </a:prstGeom>
          <a:ln>
            <a:solidFill>
              <a:srgbClr val="FF0000"/>
            </a:solidFill>
            <a:tailEnd type="arrow"/>
          </a:ln>
        </p:spPr>
        <p:style>
          <a:lnRef idx="3">
            <a:schemeClr val="accent6"/>
          </a:lnRef>
          <a:fillRef idx="0">
            <a:schemeClr val="accent6"/>
          </a:fillRef>
          <a:effectRef idx="2">
            <a:schemeClr val="accent6"/>
          </a:effectRef>
          <a:fontRef idx="minor">
            <a:schemeClr val="tx1"/>
          </a:fontRef>
        </p:style>
      </p:cxnSp>
      <p:cxnSp>
        <p:nvCxnSpPr>
          <p:cNvPr id="10" name="直线箭头连接符 9"/>
          <p:cNvCxnSpPr/>
          <p:nvPr/>
        </p:nvCxnSpPr>
        <p:spPr>
          <a:xfrm flipV="1">
            <a:off x="3707904" y="2794491"/>
            <a:ext cx="72008" cy="936104"/>
          </a:xfrm>
          <a:prstGeom prst="straightConnector1">
            <a:avLst/>
          </a:prstGeom>
          <a:ln>
            <a:solidFill>
              <a:srgbClr val="FF0000"/>
            </a:solidFill>
            <a:tailEnd type="arrow"/>
          </a:ln>
        </p:spPr>
        <p:style>
          <a:lnRef idx="3">
            <a:schemeClr val="accent6"/>
          </a:lnRef>
          <a:fillRef idx="0">
            <a:schemeClr val="accent6"/>
          </a:fillRef>
          <a:effectRef idx="2">
            <a:schemeClr val="accent6"/>
          </a:effectRef>
          <a:fontRef idx="minor">
            <a:schemeClr val="tx1"/>
          </a:fontRef>
        </p:style>
      </p:cxnSp>
      <p:cxnSp>
        <p:nvCxnSpPr>
          <p:cNvPr id="12" name="直线箭头连接符 11"/>
          <p:cNvCxnSpPr/>
          <p:nvPr/>
        </p:nvCxnSpPr>
        <p:spPr>
          <a:xfrm flipV="1">
            <a:off x="4644008" y="3082523"/>
            <a:ext cx="72008" cy="720080"/>
          </a:xfrm>
          <a:prstGeom prst="straightConnector1">
            <a:avLst/>
          </a:prstGeom>
          <a:ln>
            <a:solidFill>
              <a:srgbClr val="FF0000"/>
            </a:solidFill>
            <a:tailEnd type="arrow"/>
          </a:ln>
        </p:spPr>
        <p:style>
          <a:lnRef idx="3">
            <a:schemeClr val="accent6"/>
          </a:lnRef>
          <a:fillRef idx="0">
            <a:schemeClr val="accent6"/>
          </a:fillRef>
          <a:effectRef idx="2">
            <a:schemeClr val="accent6"/>
          </a:effectRef>
          <a:fontRef idx="minor">
            <a:schemeClr val="tx1"/>
          </a:fontRef>
        </p:style>
      </p:cxnSp>
      <p:cxnSp>
        <p:nvCxnSpPr>
          <p:cNvPr id="14" name="直线箭头连接符 13"/>
          <p:cNvCxnSpPr/>
          <p:nvPr/>
        </p:nvCxnSpPr>
        <p:spPr>
          <a:xfrm flipV="1">
            <a:off x="5580112" y="2074411"/>
            <a:ext cx="72008" cy="792088"/>
          </a:xfrm>
          <a:prstGeom prst="straightConnector1">
            <a:avLst/>
          </a:prstGeom>
          <a:ln>
            <a:solidFill>
              <a:srgbClr val="FF0000"/>
            </a:solidFill>
            <a:tailEnd type="arrow"/>
          </a:ln>
        </p:spPr>
        <p:style>
          <a:lnRef idx="3">
            <a:schemeClr val="accent6"/>
          </a:lnRef>
          <a:fillRef idx="0">
            <a:schemeClr val="accent6"/>
          </a:fillRef>
          <a:effectRef idx="2">
            <a:schemeClr val="accent6"/>
          </a:effectRef>
          <a:fontRef idx="minor">
            <a:schemeClr val="tx1"/>
          </a:fontRef>
        </p:style>
      </p:cxnSp>
      <p:cxnSp>
        <p:nvCxnSpPr>
          <p:cNvPr id="16" name="直线箭头连接符 15"/>
          <p:cNvCxnSpPr/>
          <p:nvPr/>
        </p:nvCxnSpPr>
        <p:spPr>
          <a:xfrm flipV="1">
            <a:off x="6516216" y="1858387"/>
            <a:ext cx="72008" cy="576064"/>
          </a:xfrm>
          <a:prstGeom prst="straightConnector1">
            <a:avLst/>
          </a:prstGeom>
          <a:ln>
            <a:solidFill>
              <a:srgbClr val="FF0000"/>
            </a:solidFill>
            <a:tailEnd type="arrow"/>
          </a:ln>
        </p:spPr>
        <p:style>
          <a:lnRef idx="3">
            <a:schemeClr val="accent6"/>
          </a:lnRef>
          <a:fillRef idx="0">
            <a:schemeClr val="accent6"/>
          </a:fillRef>
          <a:effectRef idx="2">
            <a:schemeClr val="accent6"/>
          </a:effectRef>
          <a:fontRef idx="minor">
            <a:schemeClr val="tx1"/>
          </a:fontRef>
        </p:style>
      </p:cxnSp>
      <p:cxnSp>
        <p:nvCxnSpPr>
          <p:cNvPr id="18" name="直线箭头连接符 17"/>
          <p:cNvCxnSpPr/>
          <p:nvPr/>
        </p:nvCxnSpPr>
        <p:spPr>
          <a:xfrm flipV="1">
            <a:off x="7452320" y="2434451"/>
            <a:ext cx="72008" cy="792088"/>
          </a:xfrm>
          <a:prstGeom prst="straightConnector1">
            <a:avLst/>
          </a:prstGeom>
          <a:ln>
            <a:solidFill>
              <a:srgbClr val="FF0000"/>
            </a:solidFill>
            <a:tailEnd type="arrow"/>
          </a:ln>
        </p:spPr>
        <p:style>
          <a:lnRef idx="3">
            <a:schemeClr val="accent6"/>
          </a:lnRef>
          <a:fillRef idx="0">
            <a:schemeClr val="accent6"/>
          </a:fillRef>
          <a:effectRef idx="2">
            <a:schemeClr val="accent6"/>
          </a:effectRef>
          <a:fontRef idx="minor">
            <a:schemeClr val="tx1"/>
          </a:fontRef>
        </p:style>
      </p:cxnSp>
      <p:sp>
        <p:nvSpPr>
          <p:cNvPr id="13" name="内容占位符 2"/>
          <p:cNvSpPr txBox="1">
            <a:spLocks/>
          </p:cNvSpPr>
          <p:nvPr/>
        </p:nvSpPr>
        <p:spPr>
          <a:xfrm>
            <a:off x="144016" y="4509120"/>
            <a:ext cx="8892480" cy="230425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zh-CN" sz="2400" dirty="0" smtClean="0">
                <a:solidFill>
                  <a:srgbClr val="FF0000"/>
                </a:solidFill>
              </a:rPr>
              <a:t>LOC significantly improves performance of WAL: </a:t>
            </a:r>
            <a:r>
              <a:rPr lang="en-US" altLang="zh-CN" sz="2000" dirty="0" smtClean="0">
                <a:solidFill>
                  <a:srgbClr val="FF0000"/>
                </a:solidFill>
              </a:rPr>
              <a:t>Reduces </a:t>
            </a:r>
            <a:r>
              <a:rPr lang="en-US" altLang="zh-CN" sz="2000" dirty="0">
                <a:solidFill>
                  <a:srgbClr val="FF0000"/>
                </a:solidFill>
              </a:rPr>
              <a:t>average performance overhead of persistence ordering from 67% to 35%</a:t>
            </a:r>
            <a:r>
              <a:rPr lang="en-US" altLang="zh-CN" sz="2000" dirty="0" smtClean="0">
                <a:solidFill>
                  <a:srgbClr val="FF0000"/>
                </a:solidFill>
              </a:rPr>
              <a:t>.</a:t>
            </a:r>
            <a:endParaRPr lang="en-US" altLang="zh-CN" sz="600" dirty="0" smtClean="0">
              <a:solidFill>
                <a:srgbClr val="FF0000"/>
              </a:solidFill>
            </a:endParaRPr>
          </a:p>
          <a:p>
            <a:r>
              <a:rPr lang="en-US" altLang="zh-CN" sz="2400" dirty="0" smtClean="0">
                <a:solidFill>
                  <a:srgbClr val="0000FF"/>
                </a:solidFill>
              </a:rPr>
              <a:t>LOC and Kiln can be combined favorably.</a:t>
            </a:r>
          </a:p>
          <a:p>
            <a:endParaRPr lang="en-US" altLang="zh-CN" sz="700" dirty="0">
              <a:solidFill>
                <a:srgbClr val="0000FF"/>
              </a:solidFill>
            </a:endParaRPr>
          </a:p>
          <a:p>
            <a:pPr marL="0" indent="0" algn="ctr">
              <a:buNone/>
            </a:pPr>
            <a:r>
              <a:rPr lang="en-US" altLang="zh-CN" sz="2400" dirty="0" smtClean="0">
                <a:solidFill>
                  <a:schemeClr val="accent2"/>
                </a:solidFill>
              </a:rPr>
              <a:t>LOC effectively mitigates performance degradation from persistence ordering.</a:t>
            </a:r>
          </a:p>
        </p:txBody>
      </p:sp>
      <p:sp>
        <p:nvSpPr>
          <p:cNvPr id="3" name="圆角矩形 2"/>
          <p:cNvSpPr/>
          <p:nvPr/>
        </p:nvSpPr>
        <p:spPr>
          <a:xfrm>
            <a:off x="1979712" y="1628800"/>
            <a:ext cx="432048" cy="288032"/>
          </a:xfrm>
          <a:prstGeom prst="roundRect">
            <a:avLst/>
          </a:prstGeom>
          <a:noFill/>
          <a:ln w="57150" cmpd="sng">
            <a:solidFill>
              <a:srgbClr val="0000FF"/>
            </a:solidFill>
            <a:prstDash val="solid"/>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endParaRPr kumimoji="1" lang="zh-CN" altLang="en-US" sz="1600" dirty="0" smtClean="0">
              <a:ln w="57150" cmpd="sng">
                <a:solidFill>
                  <a:schemeClr val="tx1"/>
                </a:solidFill>
              </a:ln>
              <a:solidFill>
                <a:srgbClr val="FF0000"/>
              </a:solidFill>
            </a:endParaRPr>
          </a:p>
        </p:txBody>
      </p:sp>
      <p:sp>
        <p:nvSpPr>
          <p:cNvPr id="15" name="圆角矩形 14"/>
          <p:cNvSpPr/>
          <p:nvPr/>
        </p:nvSpPr>
        <p:spPr>
          <a:xfrm>
            <a:off x="2915816" y="2204864"/>
            <a:ext cx="432048" cy="288032"/>
          </a:xfrm>
          <a:prstGeom prst="roundRect">
            <a:avLst/>
          </a:prstGeom>
          <a:noFill/>
          <a:ln w="57150" cmpd="sng">
            <a:solidFill>
              <a:srgbClr val="0000FF"/>
            </a:solidFill>
            <a:prstDash val="solid"/>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endParaRPr kumimoji="1" lang="zh-CN" altLang="en-US" sz="1600" dirty="0" smtClean="0">
              <a:ln w="57150" cmpd="sng">
                <a:solidFill>
                  <a:schemeClr val="tx1"/>
                </a:solidFill>
              </a:ln>
              <a:solidFill>
                <a:srgbClr val="FF0000"/>
              </a:solidFill>
            </a:endParaRPr>
          </a:p>
        </p:txBody>
      </p:sp>
      <p:sp>
        <p:nvSpPr>
          <p:cNvPr id="17" name="圆角矩形 16"/>
          <p:cNvSpPr/>
          <p:nvPr/>
        </p:nvSpPr>
        <p:spPr>
          <a:xfrm>
            <a:off x="3851920" y="2060848"/>
            <a:ext cx="432048" cy="432048"/>
          </a:xfrm>
          <a:prstGeom prst="roundRect">
            <a:avLst/>
          </a:prstGeom>
          <a:noFill/>
          <a:ln w="57150" cmpd="sng">
            <a:solidFill>
              <a:srgbClr val="0000FF"/>
            </a:solidFill>
            <a:prstDash val="solid"/>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endParaRPr kumimoji="1" lang="zh-CN" altLang="en-US" sz="1600" dirty="0" smtClean="0">
              <a:ln w="57150" cmpd="sng">
                <a:solidFill>
                  <a:schemeClr val="tx1"/>
                </a:solidFill>
              </a:ln>
              <a:solidFill>
                <a:srgbClr val="FF0000"/>
              </a:solidFill>
            </a:endParaRPr>
          </a:p>
        </p:txBody>
      </p:sp>
      <p:sp>
        <p:nvSpPr>
          <p:cNvPr id="19" name="圆角矩形 18"/>
          <p:cNvSpPr/>
          <p:nvPr/>
        </p:nvSpPr>
        <p:spPr>
          <a:xfrm>
            <a:off x="5724128" y="1628800"/>
            <a:ext cx="432048" cy="288032"/>
          </a:xfrm>
          <a:prstGeom prst="roundRect">
            <a:avLst/>
          </a:prstGeom>
          <a:noFill/>
          <a:ln w="57150" cmpd="sng">
            <a:solidFill>
              <a:srgbClr val="0000FF"/>
            </a:solidFill>
            <a:prstDash val="solid"/>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endParaRPr kumimoji="1" lang="zh-CN" altLang="en-US" sz="1600" dirty="0" smtClean="0">
              <a:ln w="57150" cmpd="sng">
                <a:solidFill>
                  <a:schemeClr val="tx1"/>
                </a:solidFill>
              </a:ln>
              <a:solidFill>
                <a:srgbClr val="FF0000"/>
              </a:solidFill>
            </a:endParaRPr>
          </a:p>
        </p:txBody>
      </p:sp>
      <p:sp>
        <p:nvSpPr>
          <p:cNvPr id="20" name="圆角矩形 19"/>
          <p:cNvSpPr/>
          <p:nvPr/>
        </p:nvSpPr>
        <p:spPr>
          <a:xfrm>
            <a:off x="6660232" y="1700808"/>
            <a:ext cx="432048" cy="288032"/>
          </a:xfrm>
          <a:prstGeom prst="roundRect">
            <a:avLst/>
          </a:prstGeom>
          <a:noFill/>
          <a:ln w="57150" cmpd="sng">
            <a:solidFill>
              <a:srgbClr val="0000FF"/>
            </a:solidFill>
            <a:prstDash val="solid"/>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endParaRPr kumimoji="1" lang="zh-CN" altLang="en-US" sz="1600" dirty="0" smtClean="0">
              <a:ln w="57150" cmpd="sng">
                <a:solidFill>
                  <a:schemeClr val="tx1"/>
                </a:solidFill>
              </a:ln>
              <a:solidFill>
                <a:srgbClr val="FF0000"/>
              </a:solidFill>
            </a:endParaRPr>
          </a:p>
        </p:txBody>
      </p:sp>
      <p:sp>
        <p:nvSpPr>
          <p:cNvPr id="21" name="圆角矩形 20"/>
          <p:cNvSpPr/>
          <p:nvPr/>
        </p:nvSpPr>
        <p:spPr>
          <a:xfrm>
            <a:off x="7596336" y="1988840"/>
            <a:ext cx="432048" cy="288032"/>
          </a:xfrm>
          <a:prstGeom prst="roundRect">
            <a:avLst/>
          </a:prstGeom>
          <a:noFill/>
          <a:ln w="57150" cmpd="sng">
            <a:solidFill>
              <a:srgbClr val="0000FF"/>
            </a:solidFill>
            <a:prstDash val="solid"/>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endParaRPr kumimoji="1" lang="zh-CN" altLang="en-US" sz="1600" dirty="0" smtClean="0">
              <a:ln w="57150" cmpd="sng">
                <a:solidFill>
                  <a:schemeClr val="tx1"/>
                </a:solidFill>
              </a:ln>
              <a:solidFill>
                <a:srgbClr val="FF0000"/>
              </a:solidFill>
            </a:endParaRPr>
          </a:p>
        </p:txBody>
      </p:sp>
      <p:sp>
        <p:nvSpPr>
          <p:cNvPr id="22" name="圆角矩形 21"/>
          <p:cNvSpPr/>
          <p:nvPr/>
        </p:nvSpPr>
        <p:spPr>
          <a:xfrm>
            <a:off x="4788024" y="2636912"/>
            <a:ext cx="432048" cy="288032"/>
          </a:xfrm>
          <a:prstGeom prst="roundRect">
            <a:avLst/>
          </a:prstGeom>
          <a:noFill/>
          <a:ln w="57150" cmpd="sng">
            <a:solidFill>
              <a:srgbClr val="0000FF"/>
            </a:solidFill>
            <a:prstDash val="solid"/>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endParaRPr kumimoji="1" lang="zh-CN" altLang="en-US" sz="1600" dirty="0" smtClean="0">
              <a:ln w="57150" cmpd="sng">
                <a:solidFill>
                  <a:schemeClr val="tx1"/>
                </a:solidFill>
              </a:ln>
              <a:solidFill>
                <a:srgbClr val="FF0000"/>
              </a:solidFill>
            </a:endParaRPr>
          </a:p>
        </p:txBody>
      </p:sp>
    </p:spTree>
    <p:extLst>
      <p:ext uri="{BB962C8B-B14F-4D97-AF65-F5344CB8AC3E}">
        <p14:creationId xmlns:p14="http://schemas.microsoft.com/office/powerpoint/2010/main" val="2035540919"/>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par>
                                <p:cTn id="8" presetID="3" presetClass="entr" presetSubtype="1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linds(horizontal)">
                                      <p:cBhvr>
                                        <p:cTn id="10" dur="500"/>
                                        <p:tgtEl>
                                          <p:spTgt spid="8"/>
                                        </p:tgtEl>
                                      </p:cBhvr>
                                    </p:animEffect>
                                  </p:childTnLst>
                                </p:cTn>
                              </p:par>
                              <p:par>
                                <p:cTn id="11" presetID="3" presetClass="entr" presetSubtype="1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blinds(horizontal)">
                                      <p:cBhvr>
                                        <p:cTn id="13" dur="500"/>
                                        <p:tgtEl>
                                          <p:spTgt spid="10"/>
                                        </p:tgtEl>
                                      </p:cBhvr>
                                    </p:animEffect>
                                  </p:childTnLst>
                                </p:cTn>
                              </p:par>
                              <p:par>
                                <p:cTn id="14" presetID="3" presetClass="entr" presetSubtype="10" fill="hold"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blinds(horizontal)">
                                      <p:cBhvr>
                                        <p:cTn id="16" dur="500"/>
                                        <p:tgtEl>
                                          <p:spTgt spid="12"/>
                                        </p:tgtEl>
                                      </p:cBhvr>
                                    </p:animEffect>
                                  </p:childTnLst>
                                </p:cTn>
                              </p:par>
                              <p:par>
                                <p:cTn id="17" presetID="3" presetClass="entr" presetSubtype="10" fill="hold" nodeType="with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blinds(horizontal)">
                                      <p:cBhvr>
                                        <p:cTn id="19" dur="500"/>
                                        <p:tgtEl>
                                          <p:spTgt spid="14"/>
                                        </p:tgtEl>
                                      </p:cBhvr>
                                    </p:animEffect>
                                  </p:childTnLst>
                                </p:cTn>
                              </p:par>
                              <p:par>
                                <p:cTn id="20" presetID="3" presetClass="entr" presetSubtype="10" fill="hold" nodeType="with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blinds(horizontal)">
                                      <p:cBhvr>
                                        <p:cTn id="22" dur="500"/>
                                        <p:tgtEl>
                                          <p:spTgt spid="16"/>
                                        </p:tgtEl>
                                      </p:cBhvr>
                                    </p:animEffect>
                                  </p:childTnLst>
                                </p:cTn>
                              </p:par>
                              <p:par>
                                <p:cTn id="23" presetID="3" presetClass="entr" presetSubtype="10" fill="hold" nodeType="with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blinds(horizontal)">
                                      <p:cBhvr>
                                        <p:cTn id="25" dur="500"/>
                                        <p:tgtEl>
                                          <p:spTgt spid="18"/>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13">
                                            <p:txEl>
                                              <p:pRg st="0" end="0"/>
                                            </p:txEl>
                                          </p:spTgt>
                                        </p:tgtEl>
                                        <p:attrNameLst>
                                          <p:attrName>style.visibility</p:attrName>
                                        </p:attrNameLst>
                                      </p:cBhvr>
                                      <p:to>
                                        <p:strVal val="visible"/>
                                      </p:to>
                                    </p:set>
                                    <p:anim calcmode="lin" valueType="num">
                                      <p:cBhvr additive="base">
                                        <p:cTn id="30"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3"/>
                                        </p:tgtEl>
                                        <p:attrNameLst>
                                          <p:attrName>style.visibility</p:attrName>
                                        </p:attrNameLst>
                                      </p:cBhvr>
                                      <p:to>
                                        <p:strVal val="visible"/>
                                      </p:to>
                                    </p:set>
                                    <p:animEffect transition="in" filter="blinds(horizontal)">
                                      <p:cBhvr>
                                        <p:cTn id="36" dur="500"/>
                                        <p:tgtEl>
                                          <p:spTgt spid="3"/>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blinds(horizontal)">
                                      <p:cBhvr>
                                        <p:cTn id="39" dur="500"/>
                                        <p:tgtEl>
                                          <p:spTgt spid="15"/>
                                        </p:tgtEl>
                                      </p:cBhvr>
                                    </p:animEffect>
                                  </p:childTnLst>
                                </p:cTn>
                              </p:par>
                              <p:par>
                                <p:cTn id="40" presetID="3" presetClass="entr" presetSubtype="10" fill="hold" grpId="0" nodeType="with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blinds(horizontal)">
                                      <p:cBhvr>
                                        <p:cTn id="42" dur="500"/>
                                        <p:tgtEl>
                                          <p:spTgt spid="17"/>
                                        </p:tgtEl>
                                      </p:cBhvr>
                                    </p:animEffect>
                                  </p:childTnLst>
                                </p:cTn>
                              </p:par>
                              <p:par>
                                <p:cTn id="43" presetID="3" presetClass="entr" presetSubtype="10" fill="hold" grpId="0" nodeType="withEffect">
                                  <p:stCondLst>
                                    <p:cond delay="0"/>
                                  </p:stCondLst>
                                  <p:childTnLst>
                                    <p:set>
                                      <p:cBhvr>
                                        <p:cTn id="44" dur="1" fill="hold">
                                          <p:stCondLst>
                                            <p:cond delay="0"/>
                                          </p:stCondLst>
                                        </p:cTn>
                                        <p:tgtEl>
                                          <p:spTgt spid="19"/>
                                        </p:tgtEl>
                                        <p:attrNameLst>
                                          <p:attrName>style.visibility</p:attrName>
                                        </p:attrNameLst>
                                      </p:cBhvr>
                                      <p:to>
                                        <p:strVal val="visible"/>
                                      </p:to>
                                    </p:set>
                                    <p:animEffect transition="in" filter="blinds(horizontal)">
                                      <p:cBhvr>
                                        <p:cTn id="45" dur="500"/>
                                        <p:tgtEl>
                                          <p:spTgt spid="19"/>
                                        </p:tgtEl>
                                      </p:cBhvr>
                                    </p:animEffect>
                                  </p:childTnLst>
                                </p:cTn>
                              </p:par>
                              <p:par>
                                <p:cTn id="46" presetID="3" presetClass="entr" presetSubtype="10" fill="hold" grpId="0" nodeType="withEffect">
                                  <p:stCondLst>
                                    <p:cond delay="0"/>
                                  </p:stCondLst>
                                  <p:childTnLst>
                                    <p:set>
                                      <p:cBhvr>
                                        <p:cTn id="47" dur="1" fill="hold">
                                          <p:stCondLst>
                                            <p:cond delay="0"/>
                                          </p:stCondLst>
                                        </p:cTn>
                                        <p:tgtEl>
                                          <p:spTgt spid="20"/>
                                        </p:tgtEl>
                                        <p:attrNameLst>
                                          <p:attrName>style.visibility</p:attrName>
                                        </p:attrNameLst>
                                      </p:cBhvr>
                                      <p:to>
                                        <p:strVal val="visible"/>
                                      </p:to>
                                    </p:set>
                                    <p:animEffect transition="in" filter="blinds(horizontal)">
                                      <p:cBhvr>
                                        <p:cTn id="48" dur="500"/>
                                        <p:tgtEl>
                                          <p:spTgt spid="20"/>
                                        </p:tgtEl>
                                      </p:cBhvr>
                                    </p:animEffect>
                                  </p:childTnLst>
                                </p:cTn>
                              </p:par>
                              <p:par>
                                <p:cTn id="49" presetID="3" presetClass="entr" presetSubtype="10" fill="hold" grpId="0" nodeType="withEffect">
                                  <p:stCondLst>
                                    <p:cond delay="0"/>
                                  </p:stCondLst>
                                  <p:childTnLst>
                                    <p:set>
                                      <p:cBhvr>
                                        <p:cTn id="50" dur="1" fill="hold">
                                          <p:stCondLst>
                                            <p:cond delay="0"/>
                                          </p:stCondLst>
                                        </p:cTn>
                                        <p:tgtEl>
                                          <p:spTgt spid="21"/>
                                        </p:tgtEl>
                                        <p:attrNameLst>
                                          <p:attrName>style.visibility</p:attrName>
                                        </p:attrNameLst>
                                      </p:cBhvr>
                                      <p:to>
                                        <p:strVal val="visible"/>
                                      </p:to>
                                    </p:set>
                                    <p:animEffect transition="in" filter="blinds(horizontal)">
                                      <p:cBhvr>
                                        <p:cTn id="51" dur="500"/>
                                        <p:tgtEl>
                                          <p:spTgt spid="21"/>
                                        </p:tgtEl>
                                      </p:cBhvr>
                                    </p:animEffect>
                                  </p:childTnLst>
                                </p:cTn>
                              </p:par>
                              <p:par>
                                <p:cTn id="52" presetID="3" presetClass="entr" presetSubtype="10" fill="hold" grpId="0" nodeType="withEffect">
                                  <p:stCondLst>
                                    <p:cond delay="0"/>
                                  </p:stCondLst>
                                  <p:childTnLst>
                                    <p:set>
                                      <p:cBhvr>
                                        <p:cTn id="53" dur="1" fill="hold">
                                          <p:stCondLst>
                                            <p:cond delay="0"/>
                                          </p:stCondLst>
                                        </p:cTn>
                                        <p:tgtEl>
                                          <p:spTgt spid="22"/>
                                        </p:tgtEl>
                                        <p:attrNameLst>
                                          <p:attrName>style.visibility</p:attrName>
                                        </p:attrNameLst>
                                      </p:cBhvr>
                                      <p:to>
                                        <p:strVal val="visible"/>
                                      </p:to>
                                    </p:set>
                                    <p:animEffect transition="in" filter="blinds(horizontal)">
                                      <p:cBhvr>
                                        <p:cTn id="54" dur="500"/>
                                        <p:tgtEl>
                                          <p:spTgt spid="22"/>
                                        </p:tgtEl>
                                      </p:cBhvr>
                                    </p:animEffect>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13">
                                            <p:txEl>
                                              <p:pRg st="1" end="1"/>
                                            </p:txEl>
                                          </p:spTgt>
                                        </p:tgtEl>
                                        <p:attrNameLst>
                                          <p:attrName>style.visibility</p:attrName>
                                        </p:attrNameLst>
                                      </p:cBhvr>
                                      <p:to>
                                        <p:strVal val="visible"/>
                                      </p:to>
                                    </p:set>
                                    <p:anim calcmode="lin" valueType="num">
                                      <p:cBhvr additive="base">
                                        <p:cTn id="59" dur="500" fill="hold"/>
                                        <p:tgtEl>
                                          <p:spTgt spid="13">
                                            <p:txEl>
                                              <p:pRg st="1" end="1"/>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1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13">
                                            <p:txEl>
                                              <p:pRg st="3" end="3"/>
                                            </p:txEl>
                                          </p:spTgt>
                                        </p:tgtEl>
                                        <p:attrNameLst>
                                          <p:attrName>style.visibility</p:attrName>
                                        </p:attrNameLst>
                                      </p:cBhvr>
                                      <p:to>
                                        <p:strVal val="visible"/>
                                      </p:to>
                                    </p:set>
                                    <p:anim calcmode="lin" valueType="num">
                                      <p:cBhvr additive="base">
                                        <p:cTn id="65" dur="500" fill="hold"/>
                                        <p:tgtEl>
                                          <p:spTgt spid="13">
                                            <p:txEl>
                                              <p:pRg st="3" end="3"/>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1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5" grpId="0" animBg="1"/>
      <p:bldP spid="17" grpId="0" animBg="1"/>
      <p:bldP spid="19" grpId="0" animBg="1"/>
      <p:bldP spid="20" grpId="0" animBg="1"/>
      <p:bldP spid="21" grpId="0" animBg="1"/>
      <p:bldP spid="2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内容占位符 5" descr="eagercommitn.eps"/>
          <p:cNvPicPr>
            <a:picLocks noGrp="1" noChangeAspect="1"/>
          </p:cNvPicPr>
          <p:nvPr>
            <p:ph idx="1"/>
          </p:nvPr>
        </p:nvPicPr>
        <p:blipFill rotWithShape="1">
          <a:blip r:embed="rId3">
            <a:extLst>
              <a:ext uri="{28A0092B-C50C-407E-A947-70E740481C1C}">
                <a14:useLocalDpi xmlns:a14="http://schemas.microsoft.com/office/drawing/2010/main" val="0"/>
              </a:ext>
            </a:extLst>
          </a:blip>
          <a:srcRect t="-252" b="9"/>
          <a:stretch/>
        </p:blipFill>
        <p:spPr>
          <a:xfrm>
            <a:off x="304800" y="1206453"/>
            <a:ext cx="8382000" cy="3590699"/>
          </a:xfrm>
        </p:spPr>
      </p:pic>
      <p:sp>
        <p:nvSpPr>
          <p:cNvPr id="2" name="标题 1"/>
          <p:cNvSpPr>
            <a:spLocks noGrp="1"/>
          </p:cNvSpPr>
          <p:nvPr>
            <p:ph type="title"/>
          </p:nvPr>
        </p:nvSpPr>
        <p:spPr/>
        <p:txBody>
          <a:bodyPr/>
          <a:lstStyle/>
          <a:p>
            <a:r>
              <a:rPr kumimoji="1" lang="en-US" altLang="zh-CN" dirty="0" smtClean="0"/>
              <a:t>Effect of Eager Commit</a:t>
            </a:r>
            <a:endParaRPr kumimoji="1" lang="zh-CN" altLang="en-US" dirty="0"/>
          </a:p>
        </p:txBody>
      </p:sp>
      <p:sp>
        <p:nvSpPr>
          <p:cNvPr id="4" name="幻灯片编号占位符 3"/>
          <p:cNvSpPr>
            <a:spLocks noGrp="1"/>
          </p:cNvSpPr>
          <p:nvPr>
            <p:ph type="sldNum" sz="quarter" idx="12"/>
          </p:nvPr>
        </p:nvSpPr>
        <p:spPr/>
        <p:txBody>
          <a:bodyPr/>
          <a:lstStyle/>
          <a:p>
            <a:fld id="{C5FEB7EA-EE1E-4E9A-ABA8-C683F994B8C3}" type="slidenum">
              <a:rPr lang="zh-CN" altLang="en-US" smtClean="0"/>
              <a:t>22</a:t>
            </a:fld>
            <a:endParaRPr lang="zh-CN" altLang="en-US"/>
          </a:p>
        </p:txBody>
      </p:sp>
      <p:sp>
        <p:nvSpPr>
          <p:cNvPr id="12" name="内容占位符 2"/>
          <p:cNvSpPr txBox="1">
            <a:spLocks/>
          </p:cNvSpPr>
          <p:nvPr/>
        </p:nvSpPr>
        <p:spPr>
          <a:xfrm>
            <a:off x="467544" y="5229200"/>
            <a:ext cx="7920880" cy="93610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altLang="zh-CN" sz="2400" dirty="0" smtClean="0">
                <a:solidFill>
                  <a:schemeClr val="accent2"/>
                </a:solidFill>
              </a:rPr>
              <a:t>Eager Commit outperforms H-WAL by 6.4% on average</a:t>
            </a:r>
            <a:r>
              <a:rPr lang="en-US" altLang="zh-CN" sz="2400" dirty="0">
                <a:solidFill>
                  <a:schemeClr val="accent2"/>
                </a:solidFill>
              </a:rPr>
              <a:t> </a:t>
            </a:r>
            <a:r>
              <a:rPr lang="en-US" altLang="zh-CN" sz="2400" dirty="0" smtClean="0">
                <a:solidFill>
                  <a:schemeClr val="accent2"/>
                </a:solidFill>
              </a:rPr>
              <a:t>due to the elimination of intra-</a:t>
            </a:r>
            <a:r>
              <a:rPr lang="en-US" altLang="zh-CN" sz="2400" dirty="0" err="1" smtClean="0">
                <a:solidFill>
                  <a:schemeClr val="accent2"/>
                </a:solidFill>
              </a:rPr>
              <a:t>tx</a:t>
            </a:r>
            <a:r>
              <a:rPr lang="en-US" altLang="zh-CN" sz="2400" dirty="0" smtClean="0">
                <a:solidFill>
                  <a:schemeClr val="accent2"/>
                </a:solidFill>
              </a:rPr>
              <a:t> ordering.</a:t>
            </a:r>
          </a:p>
        </p:txBody>
      </p:sp>
      <p:sp>
        <p:nvSpPr>
          <p:cNvPr id="13" name="圆角矩形 12"/>
          <p:cNvSpPr/>
          <p:nvPr/>
        </p:nvSpPr>
        <p:spPr>
          <a:xfrm>
            <a:off x="1763688" y="2780928"/>
            <a:ext cx="648072" cy="288032"/>
          </a:xfrm>
          <a:prstGeom prst="roundRect">
            <a:avLst/>
          </a:prstGeom>
          <a:noFill/>
          <a:ln w="57150" cmpd="sng">
            <a:solidFill>
              <a:schemeClr val="accent2"/>
            </a:solidFill>
            <a:prstDash val="solid"/>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endParaRPr kumimoji="1" lang="zh-CN" altLang="en-US" sz="1600" dirty="0" smtClean="0">
              <a:ln w="57150" cmpd="sng">
                <a:solidFill>
                  <a:schemeClr val="tx1"/>
                </a:solidFill>
              </a:ln>
              <a:solidFill>
                <a:srgbClr val="FF0000"/>
              </a:solidFill>
            </a:endParaRPr>
          </a:p>
        </p:txBody>
      </p:sp>
      <p:sp>
        <p:nvSpPr>
          <p:cNvPr id="14" name="圆角矩形 13"/>
          <p:cNvSpPr/>
          <p:nvPr/>
        </p:nvSpPr>
        <p:spPr>
          <a:xfrm>
            <a:off x="3563888" y="3573016"/>
            <a:ext cx="648072" cy="288032"/>
          </a:xfrm>
          <a:prstGeom prst="roundRect">
            <a:avLst/>
          </a:prstGeom>
          <a:noFill/>
          <a:ln w="57150" cmpd="sng">
            <a:solidFill>
              <a:schemeClr val="accent2"/>
            </a:solidFill>
            <a:prstDash val="solid"/>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endParaRPr kumimoji="1" lang="zh-CN" altLang="en-US" sz="1600" dirty="0" smtClean="0">
              <a:ln w="57150" cmpd="sng">
                <a:solidFill>
                  <a:schemeClr val="tx1"/>
                </a:solidFill>
              </a:ln>
              <a:solidFill>
                <a:srgbClr val="FF0000"/>
              </a:solidFill>
            </a:endParaRPr>
          </a:p>
        </p:txBody>
      </p:sp>
      <p:sp>
        <p:nvSpPr>
          <p:cNvPr id="15" name="圆角矩形 14"/>
          <p:cNvSpPr/>
          <p:nvPr/>
        </p:nvSpPr>
        <p:spPr>
          <a:xfrm>
            <a:off x="4499992" y="3645024"/>
            <a:ext cx="648072" cy="288032"/>
          </a:xfrm>
          <a:prstGeom prst="roundRect">
            <a:avLst/>
          </a:prstGeom>
          <a:noFill/>
          <a:ln w="57150" cmpd="sng">
            <a:solidFill>
              <a:schemeClr val="accent2"/>
            </a:solidFill>
            <a:prstDash val="solid"/>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endParaRPr kumimoji="1" lang="zh-CN" altLang="en-US" sz="1600" dirty="0" smtClean="0">
              <a:ln w="57150" cmpd="sng">
                <a:solidFill>
                  <a:schemeClr val="tx1"/>
                </a:solidFill>
              </a:ln>
              <a:solidFill>
                <a:srgbClr val="FF0000"/>
              </a:solidFill>
            </a:endParaRPr>
          </a:p>
        </p:txBody>
      </p:sp>
      <p:sp>
        <p:nvSpPr>
          <p:cNvPr id="16" name="圆角矩形 15"/>
          <p:cNvSpPr/>
          <p:nvPr/>
        </p:nvSpPr>
        <p:spPr>
          <a:xfrm>
            <a:off x="5436096" y="2204864"/>
            <a:ext cx="648072" cy="288032"/>
          </a:xfrm>
          <a:prstGeom prst="roundRect">
            <a:avLst/>
          </a:prstGeom>
          <a:noFill/>
          <a:ln w="57150" cmpd="sng">
            <a:solidFill>
              <a:schemeClr val="accent2"/>
            </a:solidFill>
            <a:prstDash val="solid"/>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endParaRPr kumimoji="1" lang="zh-CN" altLang="en-US" sz="1600" dirty="0" smtClean="0">
              <a:ln w="57150" cmpd="sng">
                <a:solidFill>
                  <a:schemeClr val="tx1"/>
                </a:solidFill>
              </a:ln>
              <a:solidFill>
                <a:srgbClr val="FF0000"/>
              </a:solidFill>
            </a:endParaRPr>
          </a:p>
        </p:txBody>
      </p:sp>
      <p:sp>
        <p:nvSpPr>
          <p:cNvPr id="17" name="圆角矩形 16"/>
          <p:cNvSpPr/>
          <p:nvPr/>
        </p:nvSpPr>
        <p:spPr>
          <a:xfrm>
            <a:off x="6372200" y="1484784"/>
            <a:ext cx="648072" cy="288032"/>
          </a:xfrm>
          <a:prstGeom prst="roundRect">
            <a:avLst/>
          </a:prstGeom>
          <a:noFill/>
          <a:ln w="57150" cmpd="sng">
            <a:solidFill>
              <a:schemeClr val="accent2"/>
            </a:solidFill>
            <a:prstDash val="solid"/>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endParaRPr kumimoji="1" lang="zh-CN" altLang="en-US" sz="1600" dirty="0" smtClean="0">
              <a:ln w="57150" cmpd="sng">
                <a:solidFill>
                  <a:schemeClr val="tx1"/>
                </a:solidFill>
              </a:ln>
              <a:solidFill>
                <a:srgbClr val="FF0000"/>
              </a:solidFill>
            </a:endParaRPr>
          </a:p>
        </p:txBody>
      </p:sp>
      <p:sp>
        <p:nvSpPr>
          <p:cNvPr id="18" name="圆角矩形 17"/>
          <p:cNvSpPr/>
          <p:nvPr/>
        </p:nvSpPr>
        <p:spPr>
          <a:xfrm>
            <a:off x="7308304" y="2780928"/>
            <a:ext cx="648072" cy="288032"/>
          </a:xfrm>
          <a:prstGeom prst="roundRect">
            <a:avLst/>
          </a:prstGeom>
          <a:noFill/>
          <a:ln w="57150" cmpd="sng">
            <a:solidFill>
              <a:schemeClr val="accent2"/>
            </a:solidFill>
            <a:prstDash val="solid"/>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endParaRPr kumimoji="1" lang="zh-CN" altLang="en-US" sz="1600" dirty="0" smtClean="0">
              <a:ln w="57150" cmpd="sng">
                <a:solidFill>
                  <a:schemeClr val="tx1"/>
                </a:solidFill>
              </a:ln>
              <a:solidFill>
                <a:srgbClr val="FF0000"/>
              </a:solidFill>
            </a:endParaRPr>
          </a:p>
        </p:txBody>
      </p:sp>
      <p:sp>
        <p:nvSpPr>
          <p:cNvPr id="19" name="圆角矩形 18"/>
          <p:cNvSpPr/>
          <p:nvPr/>
        </p:nvSpPr>
        <p:spPr>
          <a:xfrm>
            <a:off x="2627784" y="2924944"/>
            <a:ext cx="648072" cy="360040"/>
          </a:xfrm>
          <a:prstGeom prst="roundRect">
            <a:avLst/>
          </a:prstGeom>
          <a:noFill/>
          <a:ln w="57150" cmpd="sng">
            <a:solidFill>
              <a:schemeClr val="accent2"/>
            </a:solidFill>
            <a:prstDash val="solid"/>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endParaRPr kumimoji="1" lang="zh-CN" altLang="en-US" sz="1600" dirty="0" smtClean="0">
              <a:ln w="57150" cmpd="sng">
                <a:solidFill>
                  <a:schemeClr val="tx1"/>
                </a:solidFill>
              </a:ln>
              <a:solidFill>
                <a:srgbClr val="FF0000"/>
              </a:solidFill>
            </a:endParaRPr>
          </a:p>
        </p:txBody>
      </p:sp>
    </p:spTree>
    <p:extLst>
      <p:ext uri="{BB962C8B-B14F-4D97-AF65-F5344CB8AC3E}">
        <p14:creationId xmlns:p14="http://schemas.microsoft.com/office/powerpoint/2010/main" val="1691283091"/>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blinds(horizontal)">
                                      <p:cBhvr>
                                        <p:cTn id="10" dur="500"/>
                                        <p:tgtEl>
                                          <p:spTgt spid="14"/>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blinds(horizontal)">
                                      <p:cBhvr>
                                        <p:cTn id="13" dur="500"/>
                                        <p:tgtEl>
                                          <p:spTgt spid="15"/>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blinds(horizontal)">
                                      <p:cBhvr>
                                        <p:cTn id="16" dur="500"/>
                                        <p:tgtEl>
                                          <p:spTgt spid="16"/>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blinds(horizontal)">
                                      <p:cBhvr>
                                        <p:cTn id="19" dur="500"/>
                                        <p:tgtEl>
                                          <p:spTgt spid="17"/>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blinds(horizontal)">
                                      <p:cBhvr>
                                        <p:cTn id="22" dur="500"/>
                                        <p:tgtEl>
                                          <p:spTgt spid="18"/>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blinds(horizontal)">
                                      <p:cBhvr>
                                        <p:cTn id="25" dur="500"/>
                                        <p:tgtEl>
                                          <p:spTgt spid="19"/>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12">
                                            <p:txEl>
                                              <p:pRg st="0" end="0"/>
                                            </p:txEl>
                                          </p:spTgt>
                                        </p:tgtEl>
                                        <p:attrNameLst>
                                          <p:attrName>style.visibility</p:attrName>
                                        </p:attrNameLst>
                                      </p:cBhvr>
                                      <p:to>
                                        <p:strVal val="visible"/>
                                      </p:to>
                                    </p:set>
                                    <p:anim calcmode="lin" valueType="num">
                                      <p:cBhvr additive="base">
                                        <p:cTn id="30"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animBg="1"/>
      <p:bldP spid="17" grpId="0" animBg="1"/>
      <p:bldP spid="18" grpId="0" animBg="1"/>
      <p:bldP spid="1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内容占位符 7" descr="spec-thruput.eps"/>
          <p:cNvPicPr>
            <a:picLocks noGrp="1" noChangeAspect="1"/>
          </p:cNvPicPr>
          <p:nvPr>
            <p:ph idx="1"/>
          </p:nvPr>
        </p:nvPicPr>
        <p:blipFill rotWithShape="1">
          <a:blip r:embed="rId3">
            <a:extLst>
              <a:ext uri="{28A0092B-C50C-407E-A947-70E740481C1C}">
                <a14:useLocalDpi xmlns:a14="http://schemas.microsoft.com/office/drawing/2010/main" val="0"/>
              </a:ext>
            </a:extLst>
          </a:blip>
          <a:srcRect t="186" b="10"/>
          <a:stretch/>
        </p:blipFill>
        <p:spPr>
          <a:xfrm>
            <a:off x="304800" y="1124744"/>
            <a:ext cx="8382000" cy="3575019"/>
          </a:xfrm>
        </p:spPr>
      </p:pic>
      <p:sp>
        <p:nvSpPr>
          <p:cNvPr id="2" name="标题 1"/>
          <p:cNvSpPr>
            <a:spLocks noGrp="1"/>
          </p:cNvSpPr>
          <p:nvPr>
            <p:ph type="title"/>
          </p:nvPr>
        </p:nvSpPr>
        <p:spPr/>
        <p:txBody>
          <a:bodyPr/>
          <a:lstStyle/>
          <a:p>
            <a:r>
              <a:rPr kumimoji="1" lang="en-US" altLang="zh-CN" dirty="0" smtClean="0"/>
              <a:t>Effect of Speculative Persistence</a:t>
            </a:r>
            <a:endParaRPr kumimoji="1" lang="zh-CN" altLang="en-US" dirty="0"/>
          </a:p>
        </p:txBody>
      </p:sp>
      <p:sp>
        <p:nvSpPr>
          <p:cNvPr id="4" name="幻灯片编号占位符 3"/>
          <p:cNvSpPr>
            <a:spLocks noGrp="1"/>
          </p:cNvSpPr>
          <p:nvPr>
            <p:ph type="sldNum" sz="quarter" idx="12"/>
          </p:nvPr>
        </p:nvSpPr>
        <p:spPr/>
        <p:txBody>
          <a:bodyPr/>
          <a:lstStyle/>
          <a:p>
            <a:fld id="{C5FEB7EA-EE1E-4E9A-ABA8-C683F994B8C3}" type="slidenum">
              <a:rPr lang="zh-CN" altLang="en-US" smtClean="0"/>
              <a:t>23</a:t>
            </a:fld>
            <a:endParaRPr lang="zh-CN" altLang="en-US"/>
          </a:p>
        </p:txBody>
      </p:sp>
      <p:sp>
        <p:nvSpPr>
          <p:cNvPr id="6" name="内容占位符 2"/>
          <p:cNvSpPr txBox="1">
            <a:spLocks/>
          </p:cNvSpPr>
          <p:nvPr/>
        </p:nvSpPr>
        <p:spPr>
          <a:xfrm>
            <a:off x="0" y="4869160"/>
            <a:ext cx="9144000" cy="1584176"/>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altLang="zh-CN" sz="2400" dirty="0" smtClean="0">
                <a:solidFill>
                  <a:schemeClr val="accent2"/>
                </a:solidFill>
              </a:rPr>
              <a:t>The larger the speculation degrees, the larger the performance benefits.</a:t>
            </a:r>
          </a:p>
          <a:p>
            <a:pPr marL="0" indent="0" algn="ctr">
              <a:buNone/>
            </a:pPr>
            <a:endParaRPr lang="en-US" altLang="zh-CN" sz="700" dirty="0" smtClean="0">
              <a:solidFill>
                <a:schemeClr val="accent2"/>
              </a:solidFill>
            </a:endParaRPr>
          </a:p>
          <a:p>
            <a:pPr marL="0" indent="0" algn="ctr">
              <a:buNone/>
            </a:pPr>
            <a:r>
              <a:rPr lang="en-US" altLang="zh-CN" sz="2400" dirty="0" smtClean="0">
                <a:solidFill>
                  <a:schemeClr val="accent2"/>
                </a:solidFill>
              </a:rPr>
              <a:t>Speculative Persistence improves the normalized transaction throughput from 0.353 (SD=1) to 0.689 (SD=32) with a 95.5% improvement.</a:t>
            </a:r>
            <a:endParaRPr lang="en-US" altLang="zh-CN" sz="2400" dirty="0">
              <a:solidFill>
                <a:schemeClr val="accent2"/>
              </a:solidFill>
            </a:endParaRPr>
          </a:p>
        </p:txBody>
      </p:sp>
      <p:cxnSp>
        <p:nvCxnSpPr>
          <p:cNvPr id="7" name="直线箭头连接符 6"/>
          <p:cNvCxnSpPr/>
          <p:nvPr/>
        </p:nvCxnSpPr>
        <p:spPr>
          <a:xfrm flipV="1">
            <a:off x="1691680" y="1988840"/>
            <a:ext cx="576064" cy="1440161"/>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9" name="直线箭头连接符 8"/>
          <p:cNvCxnSpPr/>
          <p:nvPr/>
        </p:nvCxnSpPr>
        <p:spPr>
          <a:xfrm flipV="1">
            <a:off x="2627784" y="2780928"/>
            <a:ext cx="576064" cy="720081"/>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2" name="直线箭头连接符 11"/>
          <p:cNvCxnSpPr/>
          <p:nvPr/>
        </p:nvCxnSpPr>
        <p:spPr>
          <a:xfrm flipV="1">
            <a:off x="3563888" y="2636912"/>
            <a:ext cx="576064" cy="1440161"/>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3" name="直线箭头连接符 12"/>
          <p:cNvCxnSpPr/>
          <p:nvPr/>
        </p:nvCxnSpPr>
        <p:spPr>
          <a:xfrm flipV="1">
            <a:off x="4499992" y="3140968"/>
            <a:ext cx="576064" cy="1008114"/>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5" name="直线箭头连接符 14"/>
          <p:cNvCxnSpPr/>
          <p:nvPr/>
        </p:nvCxnSpPr>
        <p:spPr>
          <a:xfrm flipV="1">
            <a:off x="5436096" y="1916832"/>
            <a:ext cx="576064" cy="115213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7" name="直线箭头连接符 16"/>
          <p:cNvCxnSpPr/>
          <p:nvPr/>
        </p:nvCxnSpPr>
        <p:spPr>
          <a:xfrm flipV="1">
            <a:off x="7308304" y="2348880"/>
            <a:ext cx="576064" cy="1080122"/>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9" name="直线箭头连接符 18"/>
          <p:cNvCxnSpPr/>
          <p:nvPr/>
        </p:nvCxnSpPr>
        <p:spPr>
          <a:xfrm flipV="1">
            <a:off x="6372200" y="1772816"/>
            <a:ext cx="576064" cy="720082"/>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768931432"/>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par>
                                <p:cTn id="8" presetID="5" presetClass="entr" presetSubtype="10"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checkerboard(across)">
                                      <p:cBhvr>
                                        <p:cTn id="10" dur="500"/>
                                        <p:tgtEl>
                                          <p:spTgt spid="9"/>
                                        </p:tgtEl>
                                      </p:cBhvr>
                                    </p:animEffect>
                                  </p:childTnLst>
                                </p:cTn>
                              </p:par>
                              <p:par>
                                <p:cTn id="11" presetID="5" presetClass="entr" presetSubtype="1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checkerboard(across)">
                                      <p:cBhvr>
                                        <p:cTn id="13" dur="500"/>
                                        <p:tgtEl>
                                          <p:spTgt spid="12"/>
                                        </p:tgtEl>
                                      </p:cBhvr>
                                    </p:animEffect>
                                  </p:childTnLst>
                                </p:cTn>
                              </p:par>
                              <p:par>
                                <p:cTn id="14" presetID="5" presetClass="entr" presetSubtype="10" fill="hold"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checkerboard(across)">
                                      <p:cBhvr>
                                        <p:cTn id="16" dur="500"/>
                                        <p:tgtEl>
                                          <p:spTgt spid="13"/>
                                        </p:tgtEl>
                                      </p:cBhvr>
                                    </p:animEffect>
                                  </p:childTnLst>
                                </p:cTn>
                              </p:par>
                              <p:par>
                                <p:cTn id="17" presetID="5" presetClass="entr" presetSubtype="10" fill="hold" nodeType="with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checkerboard(across)">
                                      <p:cBhvr>
                                        <p:cTn id="19" dur="500"/>
                                        <p:tgtEl>
                                          <p:spTgt spid="15"/>
                                        </p:tgtEl>
                                      </p:cBhvr>
                                    </p:animEffect>
                                  </p:childTnLst>
                                </p:cTn>
                              </p:par>
                              <p:par>
                                <p:cTn id="20" presetID="5" presetClass="entr" presetSubtype="10" fill="hold"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checkerboard(across)">
                                      <p:cBhvr>
                                        <p:cTn id="22" dur="500"/>
                                        <p:tgtEl>
                                          <p:spTgt spid="17"/>
                                        </p:tgtEl>
                                      </p:cBhvr>
                                    </p:animEffect>
                                  </p:childTnLst>
                                </p:cTn>
                              </p:par>
                              <p:par>
                                <p:cTn id="23" presetID="5" presetClass="entr" presetSubtype="10" fill="hold" nodeType="with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checkerboard(across)">
                                      <p:cBhvr>
                                        <p:cTn id="25" dur="500"/>
                                        <p:tgtEl>
                                          <p:spTgt spid="19"/>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6">
                                            <p:txEl>
                                              <p:pRg st="0" end="0"/>
                                            </p:txEl>
                                          </p:spTgt>
                                        </p:tgtEl>
                                        <p:attrNameLst>
                                          <p:attrName>style.visibility</p:attrName>
                                        </p:attrNameLst>
                                      </p:cBhvr>
                                      <p:to>
                                        <p:strVal val="visible"/>
                                      </p:to>
                                    </p:set>
                                    <p:anim calcmode="lin" valueType="num">
                                      <p:cBhvr additive="base">
                                        <p:cTn id="30"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6">
                                            <p:txEl>
                                              <p:pRg st="2" end="2"/>
                                            </p:txEl>
                                          </p:spTgt>
                                        </p:tgtEl>
                                        <p:attrNameLst>
                                          <p:attrName>style.visibility</p:attrName>
                                        </p:attrNameLst>
                                      </p:cBhvr>
                                      <p:to>
                                        <p:strVal val="visible"/>
                                      </p:to>
                                    </p:set>
                                    <p:anim calcmode="lin" valueType="num">
                                      <p:cBhvr additive="base">
                                        <p:cTn id="36"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Outline</a:t>
            </a:r>
            <a:endParaRPr lang="zh-CN" altLang="en-US" dirty="0"/>
          </a:p>
        </p:txBody>
      </p:sp>
      <p:sp>
        <p:nvSpPr>
          <p:cNvPr id="3" name="内容占位符 2"/>
          <p:cNvSpPr>
            <a:spLocks noGrp="1"/>
          </p:cNvSpPr>
          <p:nvPr>
            <p:ph idx="1"/>
          </p:nvPr>
        </p:nvSpPr>
        <p:spPr/>
        <p:txBody>
          <a:bodyPr/>
          <a:lstStyle/>
          <a:p>
            <a:r>
              <a:rPr lang="en-US" altLang="zh-CN" dirty="0" smtClean="0">
                <a:solidFill>
                  <a:srgbClr val="A6A6A6"/>
                </a:solidFill>
              </a:rPr>
              <a:t>Introduction and Background</a:t>
            </a:r>
          </a:p>
          <a:p>
            <a:r>
              <a:rPr lang="en-US" altLang="zh-CN" dirty="0" smtClean="0">
                <a:solidFill>
                  <a:srgbClr val="A6A6A6"/>
                </a:solidFill>
              </a:rPr>
              <a:t>Existing Approaches</a:t>
            </a:r>
          </a:p>
          <a:p>
            <a:r>
              <a:rPr lang="en-US" altLang="zh-CN" dirty="0" smtClean="0">
                <a:solidFill>
                  <a:srgbClr val="A6A6A6"/>
                </a:solidFill>
              </a:rPr>
              <a:t>Our Approach: Loose-Ordering Consistency</a:t>
            </a:r>
          </a:p>
          <a:p>
            <a:pPr lvl="1"/>
            <a:r>
              <a:rPr lang="en-US" altLang="zh-CN" dirty="0" smtClean="0">
                <a:solidFill>
                  <a:srgbClr val="A6A6A6"/>
                </a:solidFill>
              </a:rPr>
              <a:t>Eager Commit</a:t>
            </a:r>
          </a:p>
          <a:p>
            <a:pPr lvl="1"/>
            <a:r>
              <a:rPr lang="en-US" altLang="zh-CN" dirty="0" smtClean="0">
                <a:solidFill>
                  <a:srgbClr val="A6A6A6"/>
                </a:solidFill>
              </a:rPr>
              <a:t>Speculative Persistence</a:t>
            </a:r>
          </a:p>
          <a:p>
            <a:r>
              <a:rPr lang="en-US" altLang="zh-CN" dirty="0" smtClean="0">
                <a:solidFill>
                  <a:srgbClr val="A6A6A6"/>
                </a:solidFill>
              </a:rPr>
              <a:t>Evaluation</a:t>
            </a:r>
          </a:p>
          <a:p>
            <a:r>
              <a:rPr lang="en-US" altLang="zh-CN" dirty="0" smtClean="0"/>
              <a:t>Conclusion</a:t>
            </a:r>
            <a:endParaRPr lang="zh-CN" altLang="en-US" dirty="0"/>
          </a:p>
        </p:txBody>
      </p:sp>
      <p:sp>
        <p:nvSpPr>
          <p:cNvPr id="4" name="幻灯片编号占位符 3"/>
          <p:cNvSpPr>
            <a:spLocks noGrp="1"/>
          </p:cNvSpPr>
          <p:nvPr>
            <p:ph type="sldNum" sz="quarter" idx="12"/>
          </p:nvPr>
        </p:nvSpPr>
        <p:spPr/>
        <p:txBody>
          <a:bodyPr/>
          <a:lstStyle/>
          <a:p>
            <a:fld id="{C5FEB7EA-EE1E-4E9A-ABA8-C683F994B8C3}" type="slidenum">
              <a:rPr lang="zh-CN" altLang="en-US" smtClean="0"/>
              <a:t>24</a:t>
            </a:fld>
            <a:endParaRPr lang="zh-CN" altLang="en-US"/>
          </a:p>
        </p:txBody>
      </p:sp>
    </p:spTree>
    <p:extLst>
      <p:ext uri="{BB962C8B-B14F-4D97-AF65-F5344CB8AC3E}">
        <p14:creationId xmlns:p14="http://schemas.microsoft.com/office/powerpoint/2010/main" val="112759805"/>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txBox="1">
            <a:spLocks/>
          </p:cNvSpPr>
          <p:nvPr/>
        </p:nvSpPr>
        <p:spPr>
          <a:xfrm>
            <a:off x="0" y="980728"/>
            <a:ext cx="9144000" cy="5688632"/>
          </a:xfrm>
          <a:prstGeom prst="rect">
            <a:avLst/>
          </a:prstGeom>
        </p:spPr>
        <p:txBody>
          <a:bodyPr>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zh-CN" sz="2800" dirty="0" smtClean="0">
                <a:solidFill>
                  <a:schemeClr val="accent2"/>
                </a:solidFill>
              </a:rPr>
              <a:t>Problem:</a:t>
            </a:r>
            <a:r>
              <a:rPr lang="en-US" altLang="zh-CN" sz="2800" dirty="0" smtClean="0"/>
              <a:t> </a:t>
            </a:r>
            <a:r>
              <a:rPr lang="en-US" altLang="zh-CN" sz="2800" dirty="0" smtClean="0">
                <a:solidFill>
                  <a:srgbClr val="0000FF"/>
                </a:solidFill>
              </a:rPr>
              <a:t>Strict write ordering </a:t>
            </a:r>
            <a:r>
              <a:rPr lang="en-US" altLang="zh-CN" sz="2800" dirty="0" smtClean="0"/>
              <a:t>required for storage consistency </a:t>
            </a:r>
            <a:r>
              <a:rPr lang="en-US" altLang="zh-CN" sz="2800" dirty="0"/>
              <a:t>dramatically </a:t>
            </a:r>
            <a:r>
              <a:rPr lang="en-US" altLang="zh-CN" sz="2800" dirty="0" smtClean="0"/>
              <a:t>degrades performance in persistent memory</a:t>
            </a:r>
          </a:p>
          <a:p>
            <a:endParaRPr lang="en-US" altLang="zh-CN" sz="1300" dirty="0" smtClean="0"/>
          </a:p>
          <a:p>
            <a:r>
              <a:rPr lang="en-US" altLang="zh-CN" sz="2800" dirty="0" smtClean="0">
                <a:solidFill>
                  <a:srgbClr val="C0504D"/>
                </a:solidFill>
              </a:rPr>
              <a:t>Our Goal:</a:t>
            </a:r>
            <a:r>
              <a:rPr lang="en-US" altLang="zh-CN" sz="2800" dirty="0" smtClean="0"/>
              <a:t> </a:t>
            </a:r>
            <a:r>
              <a:rPr lang="en-US" altLang="zh-CN" sz="2800" dirty="0"/>
              <a:t>To keep the performance overhead low while maintaining the storage consistency</a:t>
            </a:r>
            <a:endParaRPr lang="en-US" altLang="zh-CN" sz="2800" dirty="0" smtClean="0"/>
          </a:p>
          <a:p>
            <a:endParaRPr lang="en-US" altLang="zh-CN" sz="1300" dirty="0" smtClean="0"/>
          </a:p>
          <a:p>
            <a:r>
              <a:rPr lang="en-US" altLang="zh-CN" sz="2800" dirty="0" smtClean="0">
                <a:solidFill>
                  <a:srgbClr val="C0504D"/>
                </a:solidFill>
              </a:rPr>
              <a:t>Key Idea: </a:t>
            </a:r>
            <a:r>
              <a:rPr lang="en-US" altLang="zh-CN" sz="2800" dirty="0" smtClean="0"/>
              <a:t>To </a:t>
            </a:r>
            <a:r>
              <a:rPr lang="en-US" altLang="zh-CN" sz="2800" dirty="0" smtClean="0">
                <a:solidFill>
                  <a:srgbClr val="0000FF"/>
                </a:solidFill>
              </a:rPr>
              <a:t>Loosen the persistence ordering </a:t>
            </a:r>
            <a:r>
              <a:rPr lang="en-US" altLang="zh-CN" sz="2800" dirty="0" smtClean="0"/>
              <a:t>with hardware support</a:t>
            </a:r>
            <a:endParaRPr lang="en-US" altLang="zh-CN" sz="2800" dirty="0"/>
          </a:p>
          <a:p>
            <a:pPr lvl="1"/>
            <a:r>
              <a:rPr lang="en-US" altLang="zh-CN" sz="2400" dirty="0">
                <a:solidFill>
                  <a:schemeClr val="accent2"/>
                </a:solidFill>
              </a:rPr>
              <a:t>Eager commit</a:t>
            </a:r>
            <a:r>
              <a:rPr lang="en-US" altLang="zh-CN" sz="2400" dirty="0"/>
              <a:t>: </a:t>
            </a:r>
            <a:r>
              <a:rPr lang="en-US" altLang="zh-CN" sz="2400" dirty="0" smtClean="0"/>
              <a:t>A </a:t>
            </a:r>
            <a:r>
              <a:rPr lang="en-US" altLang="zh-CN" sz="2400" dirty="0"/>
              <a:t>commit protocol that </a:t>
            </a:r>
            <a:r>
              <a:rPr lang="en-US" altLang="zh-CN" sz="2400" dirty="0">
                <a:solidFill>
                  <a:srgbClr val="0000FF"/>
                </a:solidFill>
              </a:rPr>
              <a:t>eliminates the use of commit record</a:t>
            </a:r>
            <a:r>
              <a:rPr lang="en-US" altLang="zh-CN" sz="2400" dirty="0"/>
              <a:t>, </a:t>
            </a:r>
            <a:r>
              <a:rPr lang="en-US" altLang="zh-CN" sz="2400" dirty="0">
                <a:solidFill>
                  <a:schemeClr val="accent1"/>
                </a:solidFill>
              </a:rPr>
              <a:t>by reorganizing the memory log structure</a:t>
            </a:r>
          </a:p>
          <a:p>
            <a:pPr lvl="1"/>
            <a:r>
              <a:rPr lang="en-US" altLang="zh-CN" sz="2400" dirty="0">
                <a:solidFill>
                  <a:srgbClr val="C0504D"/>
                </a:solidFill>
              </a:rPr>
              <a:t>Speculative persistence</a:t>
            </a:r>
            <a:r>
              <a:rPr lang="en-US" altLang="zh-CN" sz="2400" dirty="0"/>
              <a:t>: </a:t>
            </a:r>
            <a:r>
              <a:rPr lang="en-US" altLang="zh-CN" sz="2400" dirty="0" smtClean="0"/>
              <a:t>Allows </a:t>
            </a:r>
            <a:r>
              <a:rPr lang="en-US" altLang="zh-CN" sz="2400" dirty="0">
                <a:solidFill>
                  <a:srgbClr val="0000FF"/>
                </a:solidFill>
              </a:rPr>
              <a:t>out-of-order </a:t>
            </a:r>
            <a:r>
              <a:rPr lang="en-US" altLang="zh-CN" sz="2400" dirty="0" smtClean="0">
                <a:solidFill>
                  <a:srgbClr val="0000FF"/>
                </a:solidFill>
              </a:rPr>
              <a:t>persistence </a:t>
            </a:r>
            <a:r>
              <a:rPr lang="en-US" altLang="zh-CN" sz="2400" dirty="0"/>
              <a:t>to persistent memory, but ensures </a:t>
            </a:r>
            <a:r>
              <a:rPr lang="en-US" altLang="zh-CN" sz="2400" dirty="0">
                <a:solidFill>
                  <a:srgbClr val="0000FF"/>
                </a:solidFill>
              </a:rPr>
              <a:t>in-order commit </a:t>
            </a:r>
            <a:r>
              <a:rPr lang="en-US" altLang="zh-CN" sz="2400" dirty="0"/>
              <a:t>in programs, </a:t>
            </a:r>
            <a:r>
              <a:rPr lang="en-US" altLang="zh-CN" sz="2400" dirty="0">
                <a:solidFill>
                  <a:srgbClr val="366092"/>
                </a:solidFill>
              </a:rPr>
              <a:t>leveraging the tracking of transaction dependencies and the support of multi-versioning in the CPU cache</a:t>
            </a:r>
            <a:endParaRPr lang="en-US" altLang="zh-CN" sz="1200" dirty="0">
              <a:solidFill>
                <a:srgbClr val="366092"/>
              </a:solidFill>
            </a:endParaRPr>
          </a:p>
          <a:p>
            <a:endParaRPr lang="en-US" altLang="zh-CN" sz="1200" dirty="0" smtClean="0"/>
          </a:p>
          <a:p>
            <a:r>
              <a:rPr lang="en-US" altLang="zh-CN" sz="2800" dirty="0" smtClean="0">
                <a:solidFill>
                  <a:srgbClr val="C0504D"/>
                </a:solidFill>
              </a:rPr>
              <a:t>Results: </a:t>
            </a:r>
            <a:r>
              <a:rPr lang="en-US" altLang="zh-CN" sz="2800" dirty="0"/>
              <a:t>Reduces average performance overhead of persistence ordering from 67% to 35</a:t>
            </a:r>
            <a:r>
              <a:rPr lang="en-US" altLang="zh-CN" sz="2800" dirty="0" smtClean="0"/>
              <a:t>%</a:t>
            </a:r>
            <a:endParaRPr lang="zh-CN" altLang="en-US" sz="2800" dirty="0"/>
          </a:p>
        </p:txBody>
      </p:sp>
      <p:sp>
        <p:nvSpPr>
          <p:cNvPr id="4" name="标题 1"/>
          <p:cNvSpPr txBox="1">
            <a:spLocks/>
          </p:cNvSpPr>
          <p:nvPr/>
        </p:nvSpPr>
        <p:spPr>
          <a:xfrm>
            <a:off x="251520" y="188640"/>
            <a:ext cx="8429684" cy="673731"/>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altLang="zh-CN" sz="3600" dirty="0" smtClean="0">
                <a:solidFill>
                  <a:schemeClr val="accent1"/>
                </a:solidFill>
              </a:rPr>
              <a:t>Conclusion</a:t>
            </a:r>
            <a:endParaRPr lang="zh-CN" altLang="en-US" sz="3600" dirty="0">
              <a:solidFill>
                <a:schemeClr val="accent1"/>
              </a:solidFill>
            </a:endParaRPr>
          </a:p>
        </p:txBody>
      </p:sp>
      <p:sp>
        <p:nvSpPr>
          <p:cNvPr id="2" name="幻灯片编号占位符 1"/>
          <p:cNvSpPr>
            <a:spLocks noGrp="1"/>
          </p:cNvSpPr>
          <p:nvPr>
            <p:ph type="sldNum" sz="quarter" idx="12"/>
          </p:nvPr>
        </p:nvSpPr>
        <p:spPr/>
        <p:txBody>
          <a:bodyPr/>
          <a:lstStyle/>
          <a:p>
            <a:fld id="{C5FEB7EA-EE1E-4E9A-ABA8-C683F994B8C3}" type="slidenum">
              <a:rPr lang="zh-CN" altLang="en-US" smtClean="0"/>
              <a:t>25</a:t>
            </a:fld>
            <a:endParaRPr lang="zh-CN" altLang="en-US"/>
          </a:p>
        </p:txBody>
      </p:sp>
    </p:spTree>
    <p:extLst>
      <p:ext uri="{BB962C8B-B14F-4D97-AF65-F5344CB8AC3E}">
        <p14:creationId xmlns:p14="http://schemas.microsoft.com/office/powerpoint/2010/main" val="77094554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285860"/>
            <a:ext cx="7772400" cy="1470025"/>
          </a:xfrm>
        </p:spPr>
        <p:txBody>
          <a:bodyPr/>
          <a:lstStyle/>
          <a:p>
            <a:r>
              <a:rPr lang="en-US" altLang="zh-CN" dirty="0" smtClean="0"/>
              <a:t>Loose-Ordering Consistency for Persistent Memory</a:t>
            </a:r>
            <a:endParaRPr lang="zh-CN" altLang="en-US" dirty="0"/>
          </a:p>
        </p:txBody>
      </p:sp>
      <p:sp>
        <p:nvSpPr>
          <p:cNvPr id="5" name="Subtitle 2"/>
          <p:cNvSpPr txBox="1">
            <a:spLocks/>
          </p:cNvSpPr>
          <p:nvPr/>
        </p:nvSpPr>
        <p:spPr>
          <a:xfrm>
            <a:off x="428596" y="3357562"/>
            <a:ext cx="5643602" cy="1285884"/>
          </a:xfrm>
          <a:prstGeom prst="rect">
            <a:avLst/>
          </a:prstGeom>
        </p:spPr>
        <p:txBody>
          <a:bodyPr>
            <a:normAutofit/>
          </a:bodyPr>
          <a:lstStyle/>
          <a:p>
            <a:pPr marL="342900" marR="0" lvl="0" indent="-342900" algn="ctr" defTabSz="914400" rtl="0" eaLnBrk="1" fontAlgn="auto" latinLnBrk="0" hangingPunct="1">
              <a:lnSpc>
                <a:spcPct val="100000"/>
              </a:lnSpc>
              <a:spcBef>
                <a:spcPct val="20000"/>
              </a:spcBef>
              <a:spcAft>
                <a:spcPts val="0"/>
              </a:spcAft>
              <a:buClrTx/>
              <a:buSzTx/>
              <a:tabLst/>
              <a:defRPr/>
            </a:pPr>
            <a:r>
              <a:rPr kumimoji="0" lang="en-US" altLang="zh-CN" sz="3200" b="1" i="0" u="none" strike="noStrike" kern="1200" cap="none" spc="0" normalizeH="0" baseline="0" noProof="0" dirty="0" err="1" smtClean="0">
                <a:ln>
                  <a:noFill/>
                </a:ln>
                <a:solidFill>
                  <a:schemeClr val="tx1"/>
                </a:solidFill>
                <a:effectLst/>
                <a:uLnTx/>
                <a:uFillTx/>
                <a:latin typeface="+mn-lt"/>
                <a:ea typeface="+mn-ea"/>
                <a:cs typeface="+mn-cs"/>
              </a:rPr>
              <a:t>Youyou</a:t>
            </a:r>
            <a:r>
              <a:rPr kumimoji="0" lang="en-US" altLang="zh-CN" sz="3200" b="1" i="0" u="none" strike="noStrike" kern="1200" cap="none" spc="0" normalizeH="0" baseline="0" noProof="0" dirty="0" smtClean="0">
                <a:ln>
                  <a:noFill/>
                </a:ln>
                <a:solidFill>
                  <a:schemeClr val="tx1"/>
                </a:solidFill>
                <a:effectLst/>
                <a:uLnTx/>
                <a:uFillTx/>
                <a:latin typeface="+mn-lt"/>
                <a:ea typeface="+mn-ea"/>
                <a:cs typeface="+mn-cs"/>
              </a:rPr>
              <a:t> Lu</a:t>
            </a:r>
            <a:r>
              <a:rPr kumimoji="0" lang="en-US" altLang="zh-CN" sz="3200" b="1" i="0" u="none" strike="noStrike" kern="1200" cap="none" spc="0" normalizeH="0" baseline="30000" noProof="0" dirty="0" smtClean="0">
                <a:ln>
                  <a:noFill/>
                </a:ln>
                <a:solidFill>
                  <a:schemeClr val="tx1"/>
                </a:solidFill>
                <a:effectLst/>
                <a:uLnTx/>
                <a:uFillTx/>
                <a:latin typeface="+mn-lt"/>
                <a:ea typeface="+mn-ea"/>
                <a:cs typeface="+mn-cs"/>
              </a:rPr>
              <a:t>1</a:t>
            </a:r>
            <a:r>
              <a:rPr kumimoji="0" lang="en-US" altLang="zh-CN" sz="3200" b="0" i="0" u="none" strike="noStrike" kern="1200" cap="none" spc="0" normalizeH="0" baseline="0" noProof="0" dirty="0" smtClean="0">
                <a:ln>
                  <a:noFill/>
                </a:ln>
                <a:solidFill>
                  <a:schemeClr val="tx1"/>
                </a:solidFill>
                <a:effectLst/>
                <a:uLnTx/>
                <a:uFillTx/>
                <a:latin typeface="+mn-lt"/>
                <a:ea typeface="+mn-ea"/>
                <a:cs typeface="+mn-cs"/>
              </a:rPr>
              <a:t>, </a:t>
            </a:r>
            <a:r>
              <a:rPr kumimoji="0" lang="en-US" altLang="zh-CN" sz="3200" b="0" i="0" u="none" strike="noStrike" kern="1200" cap="none" spc="0" normalizeH="0" baseline="0" noProof="0" dirty="0" err="1" smtClean="0">
                <a:ln>
                  <a:noFill/>
                </a:ln>
                <a:solidFill>
                  <a:schemeClr val="tx1"/>
                </a:solidFill>
                <a:effectLst/>
                <a:uLnTx/>
                <a:uFillTx/>
                <a:latin typeface="+mn-lt"/>
                <a:ea typeface="+mn-ea"/>
                <a:cs typeface="+mn-cs"/>
              </a:rPr>
              <a:t>Jiwu</a:t>
            </a:r>
            <a:r>
              <a:rPr kumimoji="0" lang="en-US" altLang="zh-CN" sz="3200" b="0" i="0" u="none" strike="noStrike" kern="1200" cap="none" spc="0" normalizeH="0" baseline="0" noProof="0" dirty="0" smtClean="0">
                <a:ln>
                  <a:noFill/>
                </a:ln>
                <a:solidFill>
                  <a:schemeClr val="tx1"/>
                </a:solidFill>
                <a:effectLst/>
                <a:uLnTx/>
                <a:uFillTx/>
                <a:latin typeface="+mn-lt"/>
                <a:ea typeface="+mn-ea"/>
                <a:cs typeface="+mn-cs"/>
              </a:rPr>
              <a:t> Shu</a:t>
            </a:r>
            <a:r>
              <a:rPr kumimoji="0" lang="en-US" altLang="zh-CN" sz="3200" b="0" i="0" u="none" strike="noStrike" kern="1200" cap="none" spc="0" normalizeH="0" baseline="30000" noProof="0" dirty="0" smtClean="0">
                <a:ln>
                  <a:noFill/>
                </a:ln>
                <a:solidFill>
                  <a:schemeClr val="tx1"/>
                </a:solidFill>
                <a:effectLst/>
                <a:uLnTx/>
                <a:uFillTx/>
                <a:latin typeface="+mn-lt"/>
                <a:ea typeface="+mn-ea"/>
                <a:cs typeface="+mn-cs"/>
              </a:rPr>
              <a:t>1</a:t>
            </a:r>
            <a:r>
              <a:rPr kumimoji="0" lang="en-US" altLang="zh-CN" sz="3200" b="0" i="0" u="none" strike="noStrike" kern="1200" cap="none" spc="0" normalizeH="0" baseline="0" noProof="0" dirty="0" smtClean="0">
                <a:ln>
                  <a:noFill/>
                </a:ln>
                <a:solidFill>
                  <a:schemeClr val="tx1"/>
                </a:solidFill>
                <a:effectLst/>
                <a:uLnTx/>
                <a:uFillTx/>
                <a:latin typeface="+mn-lt"/>
                <a:ea typeface="+mn-ea"/>
                <a:cs typeface="+mn-cs"/>
              </a:rPr>
              <a:t>, </a:t>
            </a:r>
          </a:p>
          <a:p>
            <a:pPr marL="342900" marR="0" lvl="0" indent="-342900" algn="ctr" defTabSz="914400" rtl="0" eaLnBrk="1" fontAlgn="auto" latinLnBrk="0" hangingPunct="1">
              <a:lnSpc>
                <a:spcPct val="100000"/>
              </a:lnSpc>
              <a:spcBef>
                <a:spcPct val="20000"/>
              </a:spcBef>
              <a:spcAft>
                <a:spcPts val="0"/>
              </a:spcAft>
              <a:buClrTx/>
              <a:buSzTx/>
              <a:tabLst/>
              <a:defRPr/>
            </a:pPr>
            <a:r>
              <a:rPr kumimoji="0" lang="en-US" altLang="zh-CN" sz="3200" b="0" i="0" u="none" strike="noStrike" kern="1200" cap="none" spc="0" normalizeH="0" baseline="0" noProof="0" dirty="0" smtClean="0">
                <a:ln>
                  <a:noFill/>
                </a:ln>
                <a:solidFill>
                  <a:schemeClr val="tx1"/>
                </a:solidFill>
                <a:effectLst/>
                <a:uLnTx/>
                <a:uFillTx/>
                <a:latin typeface="+mn-lt"/>
                <a:ea typeface="+mn-ea"/>
                <a:cs typeface="+mn-cs"/>
              </a:rPr>
              <a:t>Long Sun</a:t>
            </a:r>
            <a:r>
              <a:rPr kumimoji="0" lang="en-US" altLang="zh-CN" sz="3200" b="0" i="0" u="none" strike="noStrike" kern="1200" cap="none" spc="0" normalizeH="0" baseline="30000" noProof="0" dirty="0" smtClean="0">
                <a:ln>
                  <a:noFill/>
                </a:ln>
                <a:solidFill>
                  <a:schemeClr val="tx1"/>
                </a:solidFill>
                <a:effectLst/>
                <a:uLnTx/>
                <a:uFillTx/>
                <a:latin typeface="+mn-lt"/>
                <a:ea typeface="+mn-ea"/>
                <a:cs typeface="+mn-cs"/>
              </a:rPr>
              <a:t>1</a:t>
            </a:r>
            <a:r>
              <a:rPr kumimoji="0" lang="en-US" altLang="zh-CN" sz="3200" b="0" i="0" u="none" strike="noStrike" kern="1200" cap="none" spc="0" normalizeH="0" baseline="0" noProof="0" dirty="0" smtClean="0">
                <a:ln>
                  <a:noFill/>
                </a:ln>
                <a:solidFill>
                  <a:schemeClr val="tx1"/>
                </a:solidFill>
                <a:effectLst/>
                <a:uLnTx/>
                <a:uFillTx/>
                <a:latin typeface="+mn-lt"/>
                <a:ea typeface="+mn-ea"/>
                <a:cs typeface="+mn-cs"/>
              </a:rPr>
              <a:t>, </a:t>
            </a:r>
            <a:r>
              <a:rPr kumimoji="0" lang="en-US" altLang="zh-CN" sz="3200" b="0" i="0" u="none" strike="noStrike" kern="1200" cap="none" spc="0" normalizeH="0" baseline="0" noProof="0" dirty="0" err="1" smtClean="0">
                <a:ln>
                  <a:noFill/>
                </a:ln>
                <a:solidFill>
                  <a:schemeClr val="tx1"/>
                </a:solidFill>
                <a:effectLst/>
                <a:uLnTx/>
                <a:uFillTx/>
                <a:latin typeface="+mn-lt"/>
                <a:ea typeface="+mn-ea"/>
                <a:cs typeface="+mn-cs"/>
              </a:rPr>
              <a:t>Onur</a:t>
            </a:r>
            <a:r>
              <a:rPr kumimoji="0" lang="en-US" altLang="zh-CN" sz="3200" b="0" i="0" u="none" strike="noStrike" kern="1200" cap="none" spc="0" normalizeH="0" baseline="0" noProof="0" dirty="0" smtClean="0">
                <a:ln>
                  <a:noFill/>
                </a:ln>
                <a:solidFill>
                  <a:schemeClr val="tx1"/>
                </a:solidFill>
                <a:effectLst/>
                <a:uLnTx/>
                <a:uFillTx/>
                <a:latin typeface="+mn-lt"/>
                <a:ea typeface="+mn-ea"/>
                <a:cs typeface="+mn-cs"/>
              </a:rPr>
              <a:t> Mutlu</a:t>
            </a:r>
            <a:r>
              <a:rPr kumimoji="0" lang="en-US" altLang="zh-CN" sz="3200" b="0" i="0" u="none" strike="noStrike" kern="1200" cap="none" spc="0" normalizeH="0" baseline="30000" noProof="0" dirty="0" smtClean="0">
                <a:ln>
                  <a:noFill/>
                </a:ln>
                <a:solidFill>
                  <a:schemeClr val="tx1"/>
                </a:solidFill>
                <a:effectLst/>
                <a:uLnTx/>
                <a:uFillTx/>
                <a:latin typeface="+mn-lt"/>
                <a:ea typeface="+mn-ea"/>
                <a:cs typeface="+mn-cs"/>
              </a:rPr>
              <a:t>2</a:t>
            </a:r>
            <a:endParaRPr kumimoji="0" lang="zh-CN" alt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Subtitle 2"/>
          <p:cNvSpPr txBox="1">
            <a:spLocks/>
          </p:cNvSpPr>
          <p:nvPr/>
        </p:nvSpPr>
        <p:spPr>
          <a:xfrm>
            <a:off x="785786" y="4786322"/>
            <a:ext cx="4929222" cy="1285860"/>
          </a:xfrm>
          <a:prstGeom prst="rect">
            <a:avLst/>
          </a:prstGeom>
        </p:spPr>
        <p:txBody>
          <a:bodyPr vert="horz" lIns="91440" tIns="45720" rIns="91440" bIns="45720" rtlCol="0">
            <a:normAutofit fontScale="925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altLang="zh-CN" sz="3200" b="0" i="0" u="none" strike="noStrike" kern="1200" cap="none" spc="0" normalizeH="0" baseline="30000" noProof="0" dirty="0" smtClean="0">
                <a:ln>
                  <a:noFill/>
                </a:ln>
                <a:effectLst/>
                <a:uLnTx/>
                <a:uFillTx/>
                <a:latin typeface="+mn-lt"/>
                <a:ea typeface="+mn-ea"/>
                <a:cs typeface="+mn-cs"/>
              </a:rPr>
              <a:t>1</a:t>
            </a:r>
            <a:r>
              <a:rPr kumimoji="0" lang="en-US" altLang="zh-CN" sz="3200" b="0" i="0" u="none" strike="noStrike" kern="1200" cap="none" spc="0" normalizeH="0" baseline="0" noProof="0" dirty="0" smtClean="0">
                <a:ln>
                  <a:noFill/>
                </a:ln>
                <a:effectLst/>
                <a:uLnTx/>
                <a:uFillTx/>
                <a:latin typeface="+mn-lt"/>
                <a:ea typeface="+mn-ea"/>
                <a:cs typeface="+mn-cs"/>
              </a:rPr>
              <a:t>Tsinghua University</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altLang="zh-CN" sz="3200" baseline="30000" dirty="0" smtClean="0"/>
              <a:t>2</a:t>
            </a:r>
            <a:r>
              <a:rPr lang="en-US" altLang="zh-CN" sz="3200" dirty="0" smtClean="0"/>
              <a:t>Carnegie Mellon University</a:t>
            </a:r>
            <a:endParaRPr kumimoji="0" lang="zh-CN" altLang="en-US" sz="3200" b="0" i="0" u="none" strike="noStrike" kern="1200" cap="none" spc="0" normalizeH="0" baseline="0" noProof="0" dirty="0">
              <a:ln>
                <a:noFill/>
              </a:ln>
              <a:effectLst/>
              <a:uLnTx/>
              <a:uFillTx/>
              <a:latin typeface="+mn-lt"/>
              <a:ea typeface="+mn-ea"/>
              <a:cs typeface="+mn-cs"/>
            </a:endParaRPr>
          </a:p>
        </p:txBody>
      </p:sp>
      <p:pic>
        <p:nvPicPr>
          <p:cNvPr id="7" name="Picture 2" descr="D:\NetDisk\Kuaipan-yeah\ProjectPapers\2012summer-CompressedUpdates\201301-presentation\tsinghua.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72198" y="3268669"/>
            <a:ext cx="2106231" cy="205270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5" descr="Burgundy_CMU_JPG_Logo.jpg"/>
          <p:cNvPicPr>
            <a:picLocks noChangeAspect="1"/>
          </p:cNvPicPr>
          <p:nvPr/>
        </p:nvPicPr>
        <p:blipFill>
          <a:blip r:embed="rId3"/>
          <a:srcRect/>
          <a:stretch>
            <a:fillRect/>
          </a:stretch>
        </p:blipFill>
        <p:spPr bwMode="auto">
          <a:xfrm>
            <a:off x="5857884" y="5340371"/>
            <a:ext cx="2819400" cy="1017587"/>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Outline</a:t>
            </a:r>
            <a:endParaRPr lang="zh-CN" altLang="en-US" dirty="0"/>
          </a:p>
        </p:txBody>
      </p:sp>
      <p:sp>
        <p:nvSpPr>
          <p:cNvPr id="3" name="内容占位符 2"/>
          <p:cNvSpPr>
            <a:spLocks noGrp="1"/>
          </p:cNvSpPr>
          <p:nvPr>
            <p:ph idx="1"/>
          </p:nvPr>
        </p:nvSpPr>
        <p:spPr/>
        <p:txBody>
          <a:bodyPr/>
          <a:lstStyle/>
          <a:p>
            <a:r>
              <a:rPr lang="en-US" altLang="zh-CN" dirty="0" smtClean="0"/>
              <a:t>Introduction and Background</a:t>
            </a:r>
          </a:p>
          <a:p>
            <a:r>
              <a:rPr lang="en-US" altLang="zh-CN" dirty="0" smtClean="0"/>
              <a:t>Existing Approaches</a:t>
            </a:r>
          </a:p>
          <a:p>
            <a:r>
              <a:rPr lang="en-US" altLang="zh-CN" dirty="0" smtClean="0"/>
              <a:t>Our Approach: Loose-Ordering Consistency</a:t>
            </a:r>
          </a:p>
          <a:p>
            <a:pPr lvl="1"/>
            <a:r>
              <a:rPr lang="en-US" altLang="zh-CN" dirty="0" smtClean="0"/>
              <a:t>Eager Commit</a:t>
            </a:r>
          </a:p>
          <a:p>
            <a:pPr lvl="1"/>
            <a:r>
              <a:rPr lang="en-US" altLang="zh-CN" dirty="0" smtClean="0"/>
              <a:t>Speculative Persistence</a:t>
            </a:r>
          </a:p>
          <a:p>
            <a:r>
              <a:rPr lang="en-US" altLang="zh-CN" dirty="0" smtClean="0"/>
              <a:t>Evaluation</a:t>
            </a:r>
          </a:p>
          <a:p>
            <a:r>
              <a:rPr lang="en-US" altLang="zh-CN" dirty="0" smtClean="0"/>
              <a:t>Conclusion</a:t>
            </a:r>
            <a:endParaRPr lang="zh-CN" altLang="en-US" dirty="0"/>
          </a:p>
        </p:txBody>
      </p:sp>
      <p:sp>
        <p:nvSpPr>
          <p:cNvPr id="4" name="幻灯片编号占位符 3"/>
          <p:cNvSpPr>
            <a:spLocks noGrp="1"/>
          </p:cNvSpPr>
          <p:nvPr>
            <p:ph type="sldNum" sz="quarter" idx="12"/>
          </p:nvPr>
        </p:nvSpPr>
        <p:spPr/>
        <p:txBody>
          <a:bodyPr/>
          <a:lstStyle/>
          <a:p>
            <a:fld id="{C5FEB7EA-EE1E-4E9A-ABA8-C683F994B8C3}" type="slidenum">
              <a:rPr lang="zh-CN" altLang="en-US" smtClean="0"/>
              <a:t>3</a:t>
            </a:fld>
            <a:endParaRPr lang="zh-CN" altLang="en-US"/>
          </a:p>
        </p:txBody>
      </p:sp>
    </p:spTree>
    <p:extLst>
      <p:ext uri="{BB962C8B-B14F-4D97-AF65-F5344CB8AC3E}">
        <p14:creationId xmlns:p14="http://schemas.microsoft.com/office/powerpoint/2010/main" val="343428388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Outline</a:t>
            </a:r>
            <a:endParaRPr lang="zh-CN" altLang="en-US" dirty="0"/>
          </a:p>
        </p:txBody>
      </p:sp>
      <p:sp>
        <p:nvSpPr>
          <p:cNvPr id="3" name="内容占位符 2"/>
          <p:cNvSpPr>
            <a:spLocks noGrp="1"/>
          </p:cNvSpPr>
          <p:nvPr>
            <p:ph idx="1"/>
          </p:nvPr>
        </p:nvSpPr>
        <p:spPr/>
        <p:txBody>
          <a:bodyPr/>
          <a:lstStyle/>
          <a:p>
            <a:r>
              <a:rPr lang="en-US" altLang="zh-CN" dirty="0" smtClean="0"/>
              <a:t>Introduction and Background</a:t>
            </a:r>
          </a:p>
          <a:p>
            <a:r>
              <a:rPr lang="en-US" altLang="zh-CN" dirty="0" smtClean="0">
                <a:solidFill>
                  <a:schemeClr val="bg1">
                    <a:lumMod val="65000"/>
                  </a:schemeClr>
                </a:solidFill>
              </a:rPr>
              <a:t>Existing Approaches</a:t>
            </a:r>
          </a:p>
          <a:p>
            <a:r>
              <a:rPr lang="en-US" altLang="zh-CN" dirty="0" smtClean="0">
                <a:solidFill>
                  <a:schemeClr val="bg1">
                    <a:lumMod val="65000"/>
                  </a:schemeClr>
                </a:solidFill>
              </a:rPr>
              <a:t>Our Approach: Loose-Ordering Consistency</a:t>
            </a:r>
          </a:p>
          <a:p>
            <a:pPr lvl="1"/>
            <a:r>
              <a:rPr lang="en-US" altLang="zh-CN" dirty="0" smtClean="0">
                <a:solidFill>
                  <a:schemeClr val="bg1">
                    <a:lumMod val="65000"/>
                  </a:schemeClr>
                </a:solidFill>
              </a:rPr>
              <a:t>Eager Commit</a:t>
            </a:r>
          </a:p>
          <a:p>
            <a:pPr lvl="1"/>
            <a:r>
              <a:rPr lang="en-US" altLang="zh-CN" dirty="0" smtClean="0">
                <a:solidFill>
                  <a:schemeClr val="bg1">
                    <a:lumMod val="65000"/>
                  </a:schemeClr>
                </a:solidFill>
              </a:rPr>
              <a:t>Speculative Persistence</a:t>
            </a:r>
          </a:p>
          <a:p>
            <a:r>
              <a:rPr lang="en-US" altLang="zh-CN" dirty="0" smtClean="0">
                <a:solidFill>
                  <a:schemeClr val="bg1">
                    <a:lumMod val="65000"/>
                  </a:schemeClr>
                </a:solidFill>
              </a:rPr>
              <a:t>Evaluation</a:t>
            </a:r>
          </a:p>
          <a:p>
            <a:r>
              <a:rPr lang="en-US" altLang="zh-CN" dirty="0" smtClean="0">
                <a:solidFill>
                  <a:schemeClr val="bg1">
                    <a:lumMod val="65000"/>
                  </a:schemeClr>
                </a:solidFill>
              </a:rPr>
              <a:t>Conclusion</a:t>
            </a:r>
            <a:endParaRPr lang="zh-CN" altLang="en-US" dirty="0">
              <a:solidFill>
                <a:schemeClr val="bg1">
                  <a:lumMod val="65000"/>
                </a:schemeClr>
              </a:solidFill>
            </a:endParaRPr>
          </a:p>
        </p:txBody>
      </p:sp>
      <p:sp>
        <p:nvSpPr>
          <p:cNvPr id="4" name="幻灯片编号占位符 3"/>
          <p:cNvSpPr>
            <a:spLocks noGrp="1"/>
          </p:cNvSpPr>
          <p:nvPr>
            <p:ph type="sldNum" sz="quarter" idx="12"/>
          </p:nvPr>
        </p:nvSpPr>
        <p:spPr/>
        <p:txBody>
          <a:bodyPr/>
          <a:lstStyle/>
          <a:p>
            <a:fld id="{C5FEB7EA-EE1E-4E9A-ABA8-C683F994B8C3}" type="slidenum">
              <a:rPr lang="zh-CN" altLang="en-US" smtClean="0"/>
              <a:t>4</a:t>
            </a:fld>
            <a:endParaRPr lang="zh-CN" altLang="en-US"/>
          </a:p>
        </p:txBody>
      </p:sp>
    </p:spTree>
    <p:extLst>
      <p:ext uri="{BB962C8B-B14F-4D97-AF65-F5344CB8AC3E}">
        <p14:creationId xmlns:p14="http://schemas.microsoft.com/office/powerpoint/2010/main" val="141003284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7" name="组 56"/>
          <p:cNvGrpSpPr/>
          <p:nvPr/>
        </p:nvGrpSpPr>
        <p:grpSpPr>
          <a:xfrm>
            <a:off x="5796136" y="3429000"/>
            <a:ext cx="1982982" cy="972197"/>
            <a:chOff x="5895989" y="3068960"/>
            <a:chExt cx="1982982" cy="972197"/>
          </a:xfrm>
        </p:grpSpPr>
        <p:sp>
          <p:nvSpPr>
            <p:cNvPr id="58" name="圆角矩形 57"/>
            <p:cNvSpPr/>
            <p:nvPr/>
          </p:nvSpPr>
          <p:spPr>
            <a:xfrm>
              <a:off x="5895989" y="3645024"/>
              <a:ext cx="1982982" cy="396133"/>
            </a:xfrm>
            <a:prstGeom prst="roundRect">
              <a:avLst/>
            </a:prstGeom>
            <a:solidFill>
              <a:schemeClr val="bg1"/>
            </a:solidFill>
            <a:ln/>
          </p:spPr>
          <p:style>
            <a:lnRef idx="1">
              <a:schemeClr val="accent1"/>
            </a:lnRef>
            <a:fillRef idx="3">
              <a:schemeClr val="accent1"/>
            </a:fillRef>
            <a:effectRef idx="2">
              <a:schemeClr val="accent1"/>
            </a:effectRef>
            <a:fontRef idx="minor">
              <a:schemeClr val="lt1"/>
            </a:fontRef>
          </p:style>
          <p:txBody>
            <a:bodyPr/>
            <a:lstStyle/>
            <a:p>
              <a:pPr algn="ctr"/>
              <a:r>
                <a:rPr lang="en-US" altLang="zh-CN" sz="2000" dirty="0" smtClean="0">
                  <a:solidFill>
                    <a:schemeClr val="accent1"/>
                  </a:solidFill>
                </a:rPr>
                <a:t>LLC</a:t>
              </a:r>
              <a:endParaRPr lang="zh-CN" altLang="en-US" sz="2000" dirty="0">
                <a:solidFill>
                  <a:schemeClr val="accent1"/>
                </a:solidFill>
              </a:endParaRPr>
            </a:p>
          </p:txBody>
        </p:sp>
        <p:sp>
          <p:nvSpPr>
            <p:cNvPr id="59" name="圆角矩形 58"/>
            <p:cNvSpPr/>
            <p:nvPr/>
          </p:nvSpPr>
          <p:spPr>
            <a:xfrm>
              <a:off x="6175711" y="3320899"/>
              <a:ext cx="1423538" cy="396133"/>
            </a:xfrm>
            <a:prstGeom prst="roundRect">
              <a:avLst/>
            </a:prstGeom>
            <a:solidFill>
              <a:schemeClr val="bg1"/>
            </a:solidFill>
            <a:ln/>
          </p:spPr>
          <p:style>
            <a:lnRef idx="1">
              <a:schemeClr val="accent1"/>
            </a:lnRef>
            <a:fillRef idx="3">
              <a:schemeClr val="accent1"/>
            </a:fillRef>
            <a:effectRef idx="2">
              <a:schemeClr val="accent1"/>
            </a:effectRef>
            <a:fontRef idx="minor">
              <a:schemeClr val="lt1"/>
            </a:fontRef>
          </p:style>
          <p:txBody>
            <a:bodyPr/>
            <a:lstStyle/>
            <a:p>
              <a:pPr algn="ctr"/>
              <a:r>
                <a:rPr lang="en-US" altLang="zh-CN" sz="2000" dirty="0" smtClean="0">
                  <a:solidFill>
                    <a:schemeClr val="accent1"/>
                  </a:solidFill>
                </a:rPr>
                <a:t>L2</a:t>
              </a:r>
              <a:endParaRPr lang="zh-CN" altLang="en-US" sz="2000" dirty="0">
                <a:solidFill>
                  <a:schemeClr val="accent1"/>
                </a:solidFill>
              </a:endParaRPr>
            </a:p>
          </p:txBody>
        </p:sp>
        <p:sp>
          <p:nvSpPr>
            <p:cNvPr id="60" name="圆角矩形 59"/>
            <p:cNvSpPr/>
            <p:nvPr/>
          </p:nvSpPr>
          <p:spPr>
            <a:xfrm>
              <a:off x="6427739" y="3068960"/>
              <a:ext cx="919482" cy="324125"/>
            </a:xfrm>
            <a:prstGeom prst="roundRect">
              <a:avLst/>
            </a:prstGeom>
            <a:solidFill>
              <a:schemeClr val="bg1"/>
            </a:solidFill>
            <a:ln/>
          </p:spPr>
          <p:style>
            <a:lnRef idx="1">
              <a:schemeClr val="accent1"/>
            </a:lnRef>
            <a:fillRef idx="3">
              <a:schemeClr val="accent1"/>
            </a:fillRef>
            <a:effectRef idx="2">
              <a:schemeClr val="accent1"/>
            </a:effectRef>
            <a:fontRef idx="minor">
              <a:schemeClr val="lt1"/>
            </a:fontRef>
          </p:style>
          <p:txBody>
            <a:bodyPr lIns="0" tIns="0" rIns="0" bIns="0"/>
            <a:lstStyle/>
            <a:p>
              <a:pPr algn="ctr"/>
              <a:r>
                <a:rPr lang="en-US" altLang="zh-CN" sz="2000" dirty="0" smtClean="0">
                  <a:solidFill>
                    <a:schemeClr val="accent1"/>
                  </a:solidFill>
                </a:rPr>
                <a:t>L1</a:t>
              </a:r>
              <a:endParaRPr lang="zh-CN" altLang="en-US" sz="2000" dirty="0">
                <a:solidFill>
                  <a:schemeClr val="accent1"/>
                </a:solidFill>
              </a:endParaRPr>
            </a:p>
          </p:txBody>
        </p:sp>
      </p:grpSp>
      <p:sp>
        <p:nvSpPr>
          <p:cNvPr id="2" name="标题 1"/>
          <p:cNvSpPr>
            <a:spLocks noGrp="1"/>
          </p:cNvSpPr>
          <p:nvPr>
            <p:ph type="title"/>
          </p:nvPr>
        </p:nvSpPr>
        <p:spPr/>
        <p:txBody>
          <a:bodyPr/>
          <a:lstStyle/>
          <a:p>
            <a:r>
              <a:rPr kumimoji="1" lang="en-US" altLang="zh-CN" sz="3200" dirty="0" smtClean="0"/>
              <a:t>Persistent Memory</a:t>
            </a:r>
            <a:endParaRPr kumimoji="1" lang="zh-CN" altLang="en-US" sz="3200" dirty="0"/>
          </a:p>
        </p:txBody>
      </p:sp>
      <p:sp>
        <p:nvSpPr>
          <p:cNvPr id="3" name="内容占位符 2"/>
          <p:cNvSpPr>
            <a:spLocks noGrp="1"/>
          </p:cNvSpPr>
          <p:nvPr>
            <p:ph idx="1"/>
          </p:nvPr>
        </p:nvSpPr>
        <p:spPr>
          <a:xfrm>
            <a:off x="72008" y="1052736"/>
            <a:ext cx="8964488" cy="2592288"/>
          </a:xfrm>
        </p:spPr>
        <p:txBody>
          <a:bodyPr>
            <a:normAutofit fontScale="92500" lnSpcReduction="20000"/>
          </a:bodyPr>
          <a:lstStyle/>
          <a:p>
            <a:r>
              <a:rPr kumimoji="1" lang="en-US" altLang="zh-CN" dirty="0"/>
              <a:t>Persistent </a:t>
            </a:r>
            <a:r>
              <a:rPr kumimoji="1" lang="en-US" altLang="zh-CN" dirty="0" smtClean="0"/>
              <a:t>Memory </a:t>
            </a:r>
          </a:p>
          <a:p>
            <a:pPr lvl="1"/>
            <a:r>
              <a:rPr kumimoji="1" lang="en-US" altLang="zh-CN" dirty="0"/>
              <a:t>M</a:t>
            </a:r>
            <a:r>
              <a:rPr kumimoji="1" lang="en-US" altLang="zh-CN" dirty="0" smtClean="0"/>
              <a:t>emory-level storage: Use non-volatile memory in main memory level to provide data persistence</a:t>
            </a:r>
          </a:p>
          <a:p>
            <a:r>
              <a:rPr kumimoji="1" lang="en-US" altLang="zh-CN" dirty="0" smtClean="0"/>
              <a:t>Storage Consistency</a:t>
            </a:r>
          </a:p>
          <a:p>
            <a:pPr lvl="1"/>
            <a:r>
              <a:rPr kumimoji="1" lang="en-US" altLang="zh-CN" dirty="0" smtClean="0"/>
              <a:t>Atomicity and Durability: Recoverable from unexpected failures</a:t>
            </a:r>
          </a:p>
          <a:p>
            <a:pPr lvl="1"/>
            <a:r>
              <a:rPr kumimoji="1" lang="en-US" altLang="zh-CN" dirty="0" smtClean="0"/>
              <a:t>Boundary of volatility and persistence moved from Storage/Memory to Memory/Cache</a:t>
            </a:r>
          </a:p>
        </p:txBody>
      </p:sp>
      <p:sp>
        <p:nvSpPr>
          <p:cNvPr id="5" name="矩形 4"/>
          <p:cNvSpPr/>
          <p:nvPr/>
        </p:nvSpPr>
        <p:spPr>
          <a:xfrm>
            <a:off x="5364088" y="4658179"/>
            <a:ext cx="2963552" cy="822960"/>
          </a:xfrm>
          <a:prstGeom prst="rect">
            <a:avLst/>
          </a:prstGeom>
          <a:ln/>
        </p:spPr>
        <p:style>
          <a:lnRef idx="1">
            <a:schemeClr val="accent1"/>
          </a:lnRef>
          <a:fillRef idx="3">
            <a:schemeClr val="accent1"/>
          </a:fillRef>
          <a:effectRef idx="2">
            <a:schemeClr val="accent1"/>
          </a:effectRef>
          <a:fontRef idx="minor">
            <a:schemeClr val="lt1"/>
          </a:fontRef>
        </p:style>
        <p:txBody>
          <a:bodyPr/>
          <a:lstStyle/>
          <a:p>
            <a:pPr algn="ctr"/>
            <a:r>
              <a:rPr lang="en-US" altLang="zh-CN" dirty="0" smtClean="0"/>
              <a:t>Memory</a:t>
            </a:r>
          </a:p>
          <a:p>
            <a:pPr algn="ctr"/>
            <a:r>
              <a:rPr lang="en-US" altLang="zh-CN" dirty="0" smtClean="0"/>
              <a:t>(NVM)</a:t>
            </a:r>
            <a:endParaRPr lang="zh-CN" altLang="en-US" dirty="0"/>
          </a:p>
        </p:txBody>
      </p:sp>
      <p:sp>
        <p:nvSpPr>
          <p:cNvPr id="6" name="罐形 5"/>
          <p:cNvSpPr/>
          <p:nvPr/>
        </p:nvSpPr>
        <p:spPr>
          <a:xfrm>
            <a:off x="5375312" y="5702384"/>
            <a:ext cx="2952327" cy="822960"/>
          </a:xfrm>
          <a:prstGeom prst="can">
            <a:avLst/>
          </a:prstGeom>
          <a:ln/>
        </p:spPr>
        <p:style>
          <a:lnRef idx="1">
            <a:schemeClr val="accent1"/>
          </a:lnRef>
          <a:fillRef idx="3">
            <a:schemeClr val="accent1"/>
          </a:fillRef>
          <a:effectRef idx="2">
            <a:schemeClr val="accent1"/>
          </a:effectRef>
          <a:fontRef idx="minor">
            <a:schemeClr val="lt1"/>
          </a:fontRef>
        </p:style>
        <p:txBody>
          <a:bodyPr/>
          <a:lstStyle/>
          <a:p>
            <a:pPr algn="ctr"/>
            <a:r>
              <a:rPr lang="en-US" altLang="zh-CN" dirty="0" smtClean="0"/>
              <a:t>Disk Storage</a:t>
            </a:r>
            <a:endParaRPr lang="zh-CN" altLang="en-US" dirty="0"/>
          </a:p>
        </p:txBody>
      </p:sp>
      <p:grpSp>
        <p:nvGrpSpPr>
          <p:cNvPr id="19" name="组 18"/>
          <p:cNvGrpSpPr/>
          <p:nvPr/>
        </p:nvGrpSpPr>
        <p:grpSpPr>
          <a:xfrm>
            <a:off x="1243534" y="3464915"/>
            <a:ext cx="1982982" cy="972197"/>
            <a:chOff x="5895989" y="3068960"/>
            <a:chExt cx="1982982" cy="972197"/>
          </a:xfrm>
        </p:grpSpPr>
        <p:sp>
          <p:nvSpPr>
            <p:cNvPr id="7" name="圆角矩形 6"/>
            <p:cNvSpPr/>
            <p:nvPr/>
          </p:nvSpPr>
          <p:spPr>
            <a:xfrm>
              <a:off x="5895989" y="3645024"/>
              <a:ext cx="1982982" cy="396133"/>
            </a:xfrm>
            <a:prstGeom prst="roundRect">
              <a:avLst/>
            </a:prstGeom>
            <a:solidFill>
              <a:schemeClr val="bg1"/>
            </a:solidFill>
            <a:ln/>
          </p:spPr>
          <p:style>
            <a:lnRef idx="1">
              <a:schemeClr val="accent1"/>
            </a:lnRef>
            <a:fillRef idx="3">
              <a:schemeClr val="accent1"/>
            </a:fillRef>
            <a:effectRef idx="2">
              <a:schemeClr val="accent1"/>
            </a:effectRef>
            <a:fontRef idx="minor">
              <a:schemeClr val="lt1"/>
            </a:fontRef>
          </p:style>
          <p:txBody>
            <a:bodyPr/>
            <a:lstStyle/>
            <a:p>
              <a:pPr algn="ctr"/>
              <a:r>
                <a:rPr lang="en-US" altLang="zh-CN" sz="2000" dirty="0" smtClean="0">
                  <a:solidFill>
                    <a:schemeClr val="accent1"/>
                  </a:solidFill>
                </a:rPr>
                <a:t>LLC</a:t>
              </a:r>
              <a:endParaRPr lang="zh-CN" altLang="en-US" sz="2000" dirty="0">
                <a:solidFill>
                  <a:schemeClr val="accent1"/>
                </a:solidFill>
              </a:endParaRPr>
            </a:p>
          </p:txBody>
        </p:sp>
        <p:sp>
          <p:nvSpPr>
            <p:cNvPr id="9" name="圆角矩形 8"/>
            <p:cNvSpPr/>
            <p:nvPr/>
          </p:nvSpPr>
          <p:spPr>
            <a:xfrm>
              <a:off x="6175711" y="3321077"/>
              <a:ext cx="1423538" cy="396133"/>
            </a:xfrm>
            <a:prstGeom prst="roundRect">
              <a:avLst/>
            </a:prstGeom>
            <a:solidFill>
              <a:schemeClr val="bg1"/>
            </a:solidFill>
            <a:ln/>
          </p:spPr>
          <p:style>
            <a:lnRef idx="1">
              <a:schemeClr val="accent1"/>
            </a:lnRef>
            <a:fillRef idx="3">
              <a:schemeClr val="accent1"/>
            </a:fillRef>
            <a:effectRef idx="2">
              <a:schemeClr val="accent1"/>
            </a:effectRef>
            <a:fontRef idx="minor">
              <a:schemeClr val="lt1"/>
            </a:fontRef>
          </p:style>
          <p:txBody>
            <a:bodyPr/>
            <a:lstStyle/>
            <a:p>
              <a:pPr algn="ctr"/>
              <a:r>
                <a:rPr lang="en-US" altLang="zh-CN" sz="2000" dirty="0" smtClean="0">
                  <a:solidFill>
                    <a:schemeClr val="accent1"/>
                  </a:solidFill>
                </a:rPr>
                <a:t>L2</a:t>
              </a:r>
              <a:endParaRPr lang="zh-CN" altLang="en-US" sz="2000" dirty="0">
                <a:solidFill>
                  <a:schemeClr val="accent1"/>
                </a:solidFill>
              </a:endParaRPr>
            </a:p>
          </p:txBody>
        </p:sp>
        <p:sp>
          <p:nvSpPr>
            <p:cNvPr id="10" name="圆角矩形 9"/>
            <p:cNvSpPr/>
            <p:nvPr/>
          </p:nvSpPr>
          <p:spPr>
            <a:xfrm>
              <a:off x="6427739" y="3068960"/>
              <a:ext cx="919482" cy="324125"/>
            </a:xfrm>
            <a:prstGeom prst="roundRect">
              <a:avLst/>
            </a:prstGeom>
            <a:solidFill>
              <a:schemeClr val="bg1"/>
            </a:solidFill>
            <a:ln/>
          </p:spPr>
          <p:style>
            <a:lnRef idx="1">
              <a:schemeClr val="accent1"/>
            </a:lnRef>
            <a:fillRef idx="3">
              <a:schemeClr val="accent1"/>
            </a:fillRef>
            <a:effectRef idx="2">
              <a:schemeClr val="accent1"/>
            </a:effectRef>
            <a:fontRef idx="minor">
              <a:schemeClr val="lt1"/>
            </a:fontRef>
          </p:style>
          <p:txBody>
            <a:bodyPr lIns="0" tIns="0" rIns="0" bIns="0"/>
            <a:lstStyle/>
            <a:p>
              <a:pPr algn="ctr"/>
              <a:r>
                <a:rPr lang="en-US" altLang="zh-CN" sz="2000" dirty="0" smtClean="0">
                  <a:solidFill>
                    <a:schemeClr val="accent1"/>
                  </a:solidFill>
                </a:rPr>
                <a:t>L1</a:t>
              </a:r>
              <a:endParaRPr lang="zh-CN" altLang="en-US" sz="2000" dirty="0">
                <a:solidFill>
                  <a:schemeClr val="accent1"/>
                </a:solidFill>
              </a:endParaRPr>
            </a:p>
          </p:txBody>
        </p:sp>
      </p:grpSp>
      <p:sp>
        <p:nvSpPr>
          <p:cNvPr id="12" name="矩形 11"/>
          <p:cNvSpPr/>
          <p:nvPr/>
        </p:nvSpPr>
        <p:spPr>
          <a:xfrm>
            <a:off x="739478" y="4586171"/>
            <a:ext cx="2963552" cy="822960"/>
          </a:xfrm>
          <a:prstGeom prst="rect">
            <a:avLst/>
          </a:prstGeom>
          <a:solidFill>
            <a:srgbClr val="FFFFFF"/>
          </a:solidFill>
          <a:ln/>
        </p:spPr>
        <p:style>
          <a:lnRef idx="1">
            <a:schemeClr val="accent1"/>
          </a:lnRef>
          <a:fillRef idx="3">
            <a:schemeClr val="accent1"/>
          </a:fillRef>
          <a:effectRef idx="2">
            <a:schemeClr val="accent1"/>
          </a:effectRef>
          <a:fontRef idx="minor">
            <a:schemeClr val="lt1"/>
          </a:fontRef>
        </p:style>
        <p:txBody>
          <a:bodyPr/>
          <a:lstStyle/>
          <a:p>
            <a:pPr algn="ctr"/>
            <a:r>
              <a:rPr lang="en-US" altLang="zh-CN" dirty="0" smtClean="0">
                <a:solidFill>
                  <a:srgbClr val="366092"/>
                </a:solidFill>
              </a:rPr>
              <a:t>Memory</a:t>
            </a:r>
          </a:p>
          <a:p>
            <a:pPr algn="ctr"/>
            <a:r>
              <a:rPr lang="en-US" altLang="zh-CN" dirty="0" smtClean="0">
                <a:solidFill>
                  <a:srgbClr val="366092"/>
                </a:solidFill>
              </a:rPr>
              <a:t>(DRAM)</a:t>
            </a:r>
            <a:endParaRPr lang="zh-CN" altLang="en-US" dirty="0">
              <a:solidFill>
                <a:srgbClr val="366092"/>
              </a:solidFill>
            </a:endParaRPr>
          </a:p>
        </p:txBody>
      </p:sp>
      <p:sp>
        <p:nvSpPr>
          <p:cNvPr id="13" name="罐形 12"/>
          <p:cNvSpPr/>
          <p:nvPr/>
        </p:nvSpPr>
        <p:spPr>
          <a:xfrm>
            <a:off x="750702" y="5630376"/>
            <a:ext cx="2952327" cy="822960"/>
          </a:xfrm>
          <a:prstGeom prst="can">
            <a:avLst/>
          </a:prstGeom>
          <a:ln/>
        </p:spPr>
        <p:style>
          <a:lnRef idx="1">
            <a:schemeClr val="accent1"/>
          </a:lnRef>
          <a:fillRef idx="3">
            <a:schemeClr val="accent1"/>
          </a:fillRef>
          <a:effectRef idx="2">
            <a:schemeClr val="accent1"/>
          </a:effectRef>
          <a:fontRef idx="minor">
            <a:schemeClr val="lt1"/>
          </a:fontRef>
        </p:style>
        <p:txBody>
          <a:bodyPr/>
          <a:lstStyle/>
          <a:p>
            <a:pPr algn="ctr"/>
            <a:r>
              <a:rPr lang="en-US" altLang="zh-CN" dirty="0" smtClean="0"/>
              <a:t>Disk Storage</a:t>
            </a:r>
            <a:endParaRPr lang="zh-CN" altLang="en-US" dirty="0"/>
          </a:p>
        </p:txBody>
      </p:sp>
      <p:sp>
        <p:nvSpPr>
          <p:cNvPr id="61" name="圆角矩形 60"/>
          <p:cNvSpPr/>
          <p:nvPr/>
        </p:nvSpPr>
        <p:spPr>
          <a:xfrm>
            <a:off x="827584" y="5904968"/>
            <a:ext cx="402435" cy="404351"/>
          </a:xfrm>
          <a:prstGeom prst="roundRect">
            <a:avLst/>
          </a:prstGeom>
          <a:solidFill>
            <a:schemeClr val="accent3"/>
          </a:solidFill>
          <a:ln/>
        </p:spPr>
        <p:style>
          <a:lnRef idx="1">
            <a:schemeClr val="accent1"/>
          </a:lnRef>
          <a:fillRef idx="3">
            <a:schemeClr val="accent1"/>
          </a:fillRef>
          <a:effectRef idx="2">
            <a:schemeClr val="accent1"/>
          </a:effectRef>
          <a:fontRef idx="minor">
            <a:schemeClr val="lt1"/>
          </a:fontRef>
        </p:style>
        <p:txBody>
          <a:bodyPr/>
          <a:lstStyle/>
          <a:p>
            <a:endParaRPr lang="zh-CN" altLang="en-US"/>
          </a:p>
        </p:txBody>
      </p:sp>
      <p:sp>
        <p:nvSpPr>
          <p:cNvPr id="62" name="圆角矩形 61"/>
          <p:cNvSpPr/>
          <p:nvPr/>
        </p:nvSpPr>
        <p:spPr>
          <a:xfrm>
            <a:off x="1331641" y="5904969"/>
            <a:ext cx="402435" cy="404351"/>
          </a:xfrm>
          <a:prstGeom prst="roundRect">
            <a:avLst/>
          </a:prstGeom>
          <a:solidFill>
            <a:schemeClr val="accent3"/>
          </a:solidFill>
          <a:ln/>
        </p:spPr>
        <p:style>
          <a:lnRef idx="1">
            <a:schemeClr val="accent1"/>
          </a:lnRef>
          <a:fillRef idx="3">
            <a:schemeClr val="accent1"/>
          </a:fillRef>
          <a:effectRef idx="2">
            <a:schemeClr val="accent1"/>
          </a:effectRef>
          <a:fontRef idx="minor">
            <a:schemeClr val="lt1"/>
          </a:fontRef>
        </p:style>
        <p:txBody>
          <a:bodyPr/>
          <a:lstStyle/>
          <a:p>
            <a:endParaRPr lang="zh-CN" altLang="en-US"/>
          </a:p>
        </p:txBody>
      </p:sp>
      <p:sp>
        <p:nvSpPr>
          <p:cNvPr id="63" name="圆角矩形 62"/>
          <p:cNvSpPr/>
          <p:nvPr/>
        </p:nvSpPr>
        <p:spPr>
          <a:xfrm>
            <a:off x="1835697" y="5904969"/>
            <a:ext cx="402435" cy="404351"/>
          </a:xfrm>
          <a:prstGeom prst="roundRect">
            <a:avLst/>
          </a:prstGeom>
          <a:solidFill>
            <a:schemeClr val="accent3"/>
          </a:solidFill>
          <a:ln/>
        </p:spPr>
        <p:style>
          <a:lnRef idx="1">
            <a:schemeClr val="accent1"/>
          </a:lnRef>
          <a:fillRef idx="3">
            <a:schemeClr val="accent1"/>
          </a:fillRef>
          <a:effectRef idx="2">
            <a:schemeClr val="accent1"/>
          </a:effectRef>
          <a:fontRef idx="minor">
            <a:schemeClr val="lt1"/>
          </a:fontRef>
        </p:style>
        <p:txBody>
          <a:bodyPr/>
          <a:lstStyle/>
          <a:p>
            <a:endParaRPr lang="zh-CN" altLang="en-US"/>
          </a:p>
        </p:txBody>
      </p:sp>
      <p:cxnSp>
        <p:nvCxnSpPr>
          <p:cNvPr id="27" name="直线连接符 26"/>
          <p:cNvCxnSpPr/>
          <p:nvPr/>
        </p:nvCxnSpPr>
        <p:spPr>
          <a:xfrm>
            <a:off x="251520" y="5541873"/>
            <a:ext cx="3944342" cy="11274"/>
          </a:xfrm>
          <a:prstGeom prst="line">
            <a:avLst/>
          </a:prstGeom>
          <a:ln/>
        </p:spPr>
        <p:style>
          <a:lnRef idx="2">
            <a:schemeClr val="accent1"/>
          </a:lnRef>
          <a:fillRef idx="0">
            <a:schemeClr val="accent1"/>
          </a:fillRef>
          <a:effectRef idx="1">
            <a:schemeClr val="accent1"/>
          </a:effectRef>
          <a:fontRef idx="minor">
            <a:schemeClr val="tx1"/>
          </a:fontRef>
        </p:style>
      </p:cxnSp>
      <p:cxnSp>
        <p:nvCxnSpPr>
          <p:cNvPr id="29" name="直线连接符 28"/>
          <p:cNvCxnSpPr/>
          <p:nvPr/>
        </p:nvCxnSpPr>
        <p:spPr>
          <a:xfrm>
            <a:off x="4860032" y="4545035"/>
            <a:ext cx="3944342" cy="11274"/>
          </a:xfrm>
          <a:prstGeom prst="line">
            <a:avLst/>
          </a:prstGeom>
          <a:ln/>
        </p:spPr>
        <p:style>
          <a:lnRef idx="2">
            <a:schemeClr val="accent1"/>
          </a:lnRef>
          <a:fillRef idx="0">
            <a:schemeClr val="accent1"/>
          </a:fillRef>
          <a:effectRef idx="1">
            <a:schemeClr val="accent1"/>
          </a:effectRef>
          <a:fontRef idx="minor">
            <a:schemeClr val="tx1"/>
          </a:fontRef>
        </p:style>
      </p:cxnSp>
      <p:sp>
        <p:nvSpPr>
          <p:cNvPr id="33" name="圆角矩形 32"/>
          <p:cNvSpPr/>
          <p:nvPr/>
        </p:nvSpPr>
        <p:spPr>
          <a:xfrm>
            <a:off x="1259632" y="4752840"/>
            <a:ext cx="402435" cy="404351"/>
          </a:xfrm>
          <a:prstGeom prst="roundRect">
            <a:avLst/>
          </a:prstGeom>
          <a:solidFill>
            <a:schemeClr val="accent6"/>
          </a:solidFill>
          <a:ln/>
        </p:spPr>
        <p:style>
          <a:lnRef idx="1">
            <a:schemeClr val="accent1"/>
          </a:lnRef>
          <a:fillRef idx="3">
            <a:schemeClr val="accent1"/>
          </a:fillRef>
          <a:effectRef idx="2">
            <a:schemeClr val="accent1"/>
          </a:effectRef>
          <a:fontRef idx="minor">
            <a:schemeClr val="lt1"/>
          </a:fontRef>
        </p:style>
        <p:txBody>
          <a:bodyPr/>
          <a:lstStyle/>
          <a:p>
            <a:endParaRPr lang="zh-CN" altLang="en-US"/>
          </a:p>
        </p:txBody>
      </p:sp>
      <p:sp>
        <p:nvSpPr>
          <p:cNvPr id="34" name="圆角矩形 33"/>
          <p:cNvSpPr/>
          <p:nvPr/>
        </p:nvSpPr>
        <p:spPr>
          <a:xfrm>
            <a:off x="1763689" y="4752841"/>
            <a:ext cx="402435" cy="404351"/>
          </a:xfrm>
          <a:prstGeom prst="roundRect">
            <a:avLst/>
          </a:prstGeom>
          <a:solidFill>
            <a:schemeClr val="accent6"/>
          </a:solidFill>
          <a:ln/>
        </p:spPr>
        <p:style>
          <a:lnRef idx="1">
            <a:schemeClr val="accent1"/>
          </a:lnRef>
          <a:fillRef idx="3">
            <a:schemeClr val="accent1"/>
          </a:fillRef>
          <a:effectRef idx="2">
            <a:schemeClr val="accent1"/>
          </a:effectRef>
          <a:fontRef idx="minor">
            <a:schemeClr val="lt1"/>
          </a:fontRef>
        </p:style>
        <p:txBody>
          <a:bodyPr/>
          <a:lstStyle/>
          <a:p>
            <a:endParaRPr lang="zh-CN" altLang="en-US"/>
          </a:p>
        </p:txBody>
      </p:sp>
      <p:sp>
        <p:nvSpPr>
          <p:cNvPr id="35" name="圆角矩形 34"/>
          <p:cNvSpPr/>
          <p:nvPr/>
        </p:nvSpPr>
        <p:spPr>
          <a:xfrm>
            <a:off x="2267745" y="4752841"/>
            <a:ext cx="402435" cy="404351"/>
          </a:xfrm>
          <a:prstGeom prst="roundRect">
            <a:avLst/>
          </a:prstGeom>
          <a:solidFill>
            <a:schemeClr val="accent6"/>
          </a:solidFill>
          <a:ln/>
        </p:spPr>
        <p:style>
          <a:lnRef idx="1">
            <a:schemeClr val="accent1"/>
          </a:lnRef>
          <a:fillRef idx="3">
            <a:schemeClr val="accent1"/>
          </a:fillRef>
          <a:effectRef idx="2">
            <a:schemeClr val="accent1"/>
          </a:effectRef>
          <a:fontRef idx="minor">
            <a:schemeClr val="lt1"/>
          </a:fontRef>
        </p:style>
        <p:txBody>
          <a:bodyPr/>
          <a:lstStyle/>
          <a:p>
            <a:endParaRPr lang="zh-CN" altLang="en-US"/>
          </a:p>
        </p:txBody>
      </p:sp>
      <p:sp>
        <p:nvSpPr>
          <p:cNvPr id="39" name="圆角矩形 38"/>
          <p:cNvSpPr/>
          <p:nvPr/>
        </p:nvSpPr>
        <p:spPr>
          <a:xfrm>
            <a:off x="5465709" y="4841464"/>
            <a:ext cx="402435" cy="404351"/>
          </a:xfrm>
          <a:prstGeom prst="roundRect">
            <a:avLst/>
          </a:prstGeom>
          <a:solidFill>
            <a:schemeClr val="accent3"/>
          </a:solidFill>
          <a:ln/>
        </p:spPr>
        <p:style>
          <a:lnRef idx="1">
            <a:schemeClr val="accent1"/>
          </a:lnRef>
          <a:fillRef idx="3">
            <a:schemeClr val="accent1"/>
          </a:fillRef>
          <a:effectRef idx="2">
            <a:schemeClr val="accent1"/>
          </a:effectRef>
          <a:fontRef idx="minor">
            <a:schemeClr val="lt1"/>
          </a:fontRef>
        </p:style>
        <p:txBody>
          <a:bodyPr/>
          <a:lstStyle/>
          <a:p>
            <a:endParaRPr lang="zh-CN" altLang="en-US"/>
          </a:p>
        </p:txBody>
      </p:sp>
      <p:sp>
        <p:nvSpPr>
          <p:cNvPr id="40" name="圆角矩形 39"/>
          <p:cNvSpPr/>
          <p:nvPr/>
        </p:nvSpPr>
        <p:spPr>
          <a:xfrm>
            <a:off x="5897757" y="4841464"/>
            <a:ext cx="402435" cy="404351"/>
          </a:xfrm>
          <a:prstGeom prst="roundRect">
            <a:avLst/>
          </a:prstGeom>
          <a:solidFill>
            <a:schemeClr val="accent3"/>
          </a:solidFill>
          <a:ln/>
        </p:spPr>
        <p:style>
          <a:lnRef idx="1">
            <a:schemeClr val="accent1"/>
          </a:lnRef>
          <a:fillRef idx="3">
            <a:schemeClr val="accent1"/>
          </a:fillRef>
          <a:effectRef idx="2">
            <a:schemeClr val="accent1"/>
          </a:effectRef>
          <a:fontRef idx="minor">
            <a:schemeClr val="lt1"/>
          </a:fontRef>
        </p:style>
        <p:txBody>
          <a:bodyPr/>
          <a:lstStyle/>
          <a:p>
            <a:endParaRPr lang="zh-CN" altLang="en-US"/>
          </a:p>
        </p:txBody>
      </p:sp>
      <p:sp>
        <p:nvSpPr>
          <p:cNvPr id="41" name="圆角矩形 40"/>
          <p:cNvSpPr/>
          <p:nvPr/>
        </p:nvSpPr>
        <p:spPr>
          <a:xfrm>
            <a:off x="6329805" y="4841464"/>
            <a:ext cx="402435" cy="404351"/>
          </a:xfrm>
          <a:prstGeom prst="roundRect">
            <a:avLst/>
          </a:prstGeom>
          <a:solidFill>
            <a:schemeClr val="accent3"/>
          </a:solidFill>
          <a:ln/>
        </p:spPr>
        <p:style>
          <a:lnRef idx="1">
            <a:schemeClr val="accent1"/>
          </a:lnRef>
          <a:fillRef idx="3">
            <a:schemeClr val="accent1"/>
          </a:fillRef>
          <a:effectRef idx="2">
            <a:schemeClr val="accent1"/>
          </a:effectRef>
          <a:fontRef idx="minor">
            <a:schemeClr val="lt1"/>
          </a:fontRef>
        </p:style>
        <p:txBody>
          <a:bodyPr/>
          <a:lstStyle/>
          <a:p>
            <a:endParaRPr lang="zh-CN" altLang="en-US"/>
          </a:p>
        </p:txBody>
      </p:sp>
      <p:sp>
        <p:nvSpPr>
          <p:cNvPr id="42" name="圆角矩形 41"/>
          <p:cNvSpPr/>
          <p:nvPr/>
        </p:nvSpPr>
        <p:spPr>
          <a:xfrm>
            <a:off x="6516216" y="3501008"/>
            <a:ext cx="216024" cy="260335"/>
          </a:xfrm>
          <a:prstGeom prst="roundRect">
            <a:avLst/>
          </a:prstGeom>
          <a:solidFill>
            <a:schemeClr val="accent6"/>
          </a:solidFill>
          <a:ln/>
        </p:spPr>
        <p:style>
          <a:lnRef idx="1">
            <a:schemeClr val="accent1"/>
          </a:lnRef>
          <a:fillRef idx="3">
            <a:schemeClr val="accent1"/>
          </a:fillRef>
          <a:effectRef idx="2">
            <a:schemeClr val="accent1"/>
          </a:effectRef>
          <a:fontRef idx="minor">
            <a:schemeClr val="lt1"/>
          </a:fontRef>
        </p:style>
        <p:txBody>
          <a:bodyPr/>
          <a:lstStyle/>
          <a:p>
            <a:endParaRPr lang="zh-CN" altLang="en-US"/>
          </a:p>
        </p:txBody>
      </p:sp>
      <p:sp>
        <p:nvSpPr>
          <p:cNvPr id="43" name="圆角矩形 42"/>
          <p:cNvSpPr/>
          <p:nvPr/>
        </p:nvSpPr>
        <p:spPr>
          <a:xfrm>
            <a:off x="6948264" y="3501008"/>
            <a:ext cx="216024" cy="260335"/>
          </a:xfrm>
          <a:prstGeom prst="roundRect">
            <a:avLst/>
          </a:prstGeom>
          <a:solidFill>
            <a:schemeClr val="accent6"/>
          </a:solidFill>
          <a:ln/>
        </p:spPr>
        <p:style>
          <a:lnRef idx="1">
            <a:schemeClr val="accent1"/>
          </a:lnRef>
          <a:fillRef idx="3">
            <a:schemeClr val="accent1"/>
          </a:fillRef>
          <a:effectRef idx="2">
            <a:schemeClr val="accent1"/>
          </a:effectRef>
          <a:fontRef idx="minor">
            <a:schemeClr val="lt1"/>
          </a:fontRef>
        </p:style>
        <p:txBody>
          <a:bodyPr/>
          <a:lstStyle/>
          <a:p>
            <a:endParaRPr lang="zh-CN" altLang="en-US"/>
          </a:p>
        </p:txBody>
      </p:sp>
      <p:sp>
        <p:nvSpPr>
          <p:cNvPr id="44" name="圆角矩形 43"/>
          <p:cNvSpPr/>
          <p:nvPr/>
        </p:nvSpPr>
        <p:spPr>
          <a:xfrm>
            <a:off x="7164288" y="3789040"/>
            <a:ext cx="216024" cy="260335"/>
          </a:xfrm>
          <a:prstGeom prst="roundRect">
            <a:avLst/>
          </a:prstGeom>
          <a:solidFill>
            <a:schemeClr val="accent6"/>
          </a:solidFill>
          <a:ln/>
        </p:spPr>
        <p:style>
          <a:lnRef idx="1">
            <a:schemeClr val="accent1"/>
          </a:lnRef>
          <a:fillRef idx="3">
            <a:schemeClr val="accent1"/>
          </a:fillRef>
          <a:effectRef idx="2">
            <a:schemeClr val="accent1"/>
          </a:effectRef>
          <a:fontRef idx="minor">
            <a:schemeClr val="lt1"/>
          </a:fontRef>
        </p:style>
        <p:txBody>
          <a:bodyPr/>
          <a:lstStyle/>
          <a:p>
            <a:endParaRPr lang="zh-CN" altLang="en-US"/>
          </a:p>
        </p:txBody>
      </p:sp>
      <p:sp>
        <p:nvSpPr>
          <p:cNvPr id="45" name="圆角矩形 44"/>
          <p:cNvSpPr/>
          <p:nvPr/>
        </p:nvSpPr>
        <p:spPr>
          <a:xfrm>
            <a:off x="6977876" y="4835436"/>
            <a:ext cx="402435" cy="404351"/>
          </a:xfrm>
          <a:prstGeom prst="roundRect">
            <a:avLst/>
          </a:prstGeom>
          <a:solidFill>
            <a:schemeClr val="accent6"/>
          </a:solidFill>
          <a:ln/>
        </p:spPr>
        <p:style>
          <a:lnRef idx="1">
            <a:schemeClr val="accent1"/>
          </a:lnRef>
          <a:fillRef idx="3">
            <a:schemeClr val="accent1"/>
          </a:fillRef>
          <a:effectRef idx="2">
            <a:schemeClr val="accent1"/>
          </a:effectRef>
          <a:fontRef idx="minor">
            <a:schemeClr val="lt1"/>
          </a:fontRef>
        </p:style>
        <p:txBody>
          <a:bodyPr/>
          <a:lstStyle/>
          <a:p>
            <a:endParaRPr lang="zh-CN" altLang="en-US"/>
          </a:p>
        </p:txBody>
      </p:sp>
      <p:sp>
        <p:nvSpPr>
          <p:cNvPr id="46" name="圆角矩形 45"/>
          <p:cNvSpPr/>
          <p:nvPr/>
        </p:nvSpPr>
        <p:spPr>
          <a:xfrm>
            <a:off x="7409925" y="4841464"/>
            <a:ext cx="402435" cy="404351"/>
          </a:xfrm>
          <a:prstGeom prst="roundRect">
            <a:avLst/>
          </a:prstGeom>
          <a:solidFill>
            <a:schemeClr val="accent6"/>
          </a:solidFill>
          <a:ln/>
        </p:spPr>
        <p:style>
          <a:lnRef idx="1">
            <a:schemeClr val="accent1"/>
          </a:lnRef>
          <a:fillRef idx="3">
            <a:schemeClr val="accent1"/>
          </a:fillRef>
          <a:effectRef idx="2">
            <a:schemeClr val="accent1"/>
          </a:effectRef>
          <a:fontRef idx="minor">
            <a:schemeClr val="lt1"/>
          </a:fontRef>
        </p:style>
        <p:txBody>
          <a:bodyPr/>
          <a:lstStyle/>
          <a:p>
            <a:endParaRPr lang="zh-CN" altLang="en-US"/>
          </a:p>
        </p:txBody>
      </p:sp>
      <p:sp>
        <p:nvSpPr>
          <p:cNvPr id="47" name="圆角矩形 46"/>
          <p:cNvSpPr/>
          <p:nvPr/>
        </p:nvSpPr>
        <p:spPr>
          <a:xfrm>
            <a:off x="7841973" y="4852777"/>
            <a:ext cx="402435" cy="404351"/>
          </a:xfrm>
          <a:prstGeom prst="roundRect">
            <a:avLst/>
          </a:prstGeom>
          <a:solidFill>
            <a:schemeClr val="accent6"/>
          </a:solidFill>
          <a:ln/>
        </p:spPr>
        <p:style>
          <a:lnRef idx="1">
            <a:schemeClr val="accent1"/>
          </a:lnRef>
          <a:fillRef idx="3">
            <a:schemeClr val="accent1"/>
          </a:fillRef>
          <a:effectRef idx="2">
            <a:schemeClr val="accent1"/>
          </a:effectRef>
          <a:fontRef idx="minor">
            <a:schemeClr val="lt1"/>
          </a:fontRef>
        </p:style>
        <p:txBody>
          <a:bodyPr/>
          <a:lstStyle/>
          <a:p>
            <a:endParaRPr lang="zh-CN" altLang="en-US"/>
          </a:p>
        </p:txBody>
      </p:sp>
      <p:sp>
        <p:nvSpPr>
          <p:cNvPr id="48" name="圆角矩形 47"/>
          <p:cNvSpPr/>
          <p:nvPr/>
        </p:nvSpPr>
        <p:spPr>
          <a:xfrm>
            <a:off x="1289244" y="4725144"/>
            <a:ext cx="402435" cy="404351"/>
          </a:xfrm>
          <a:prstGeom prst="roundRect">
            <a:avLst/>
          </a:prstGeom>
          <a:solidFill>
            <a:schemeClr val="accent6"/>
          </a:solidFill>
          <a:ln/>
        </p:spPr>
        <p:style>
          <a:lnRef idx="1">
            <a:schemeClr val="accent1"/>
          </a:lnRef>
          <a:fillRef idx="3">
            <a:schemeClr val="accent1"/>
          </a:fillRef>
          <a:effectRef idx="2">
            <a:schemeClr val="accent1"/>
          </a:effectRef>
          <a:fontRef idx="minor">
            <a:schemeClr val="lt1"/>
          </a:fontRef>
        </p:style>
        <p:txBody>
          <a:bodyPr/>
          <a:lstStyle/>
          <a:p>
            <a:endParaRPr lang="zh-CN" altLang="en-US"/>
          </a:p>
        </p:txBody>
      </p:sp>
      <p:sp>
        <p:nvSpPr>
          <p:cNvPr id="49" name="圆角矩形 48"/>
          <p:cNvSpPr/>
          <p:nvPr/>
        </p:nvSpPr>
        <p:spPr>
          <a:xfrm>
            <a:off x="1793301" y="4725145"/>
            <a:ext cx="402435" cy="404351"/>
          </a:xfrm>
          <a:prstGeom prst="roundRect">
            <a:avLst/>
          </a:prstGeom>
          <a:solidFill>
            <a:schemeClr val="accent6"/>
          </a:solidFill>
          <a:ln/>
        </p:spPr>
        <p:style>
          <a:lnRef idx="1">
            <a:schemeClr val="accent1"/>
          </a:lnRef>
          <a:fillRef idx="3">
            <a:schemeClr val="accent1"/>
          </a:fillRef>
          <a:effectRef idx="2">
            <a:schemeClr val="accent1"/>
          </a:effectRef>
          <a:fontRef idx="minor">
            <a:schemeClr val="lt1"/>
          </a:fontRef>
        </p:style>
        <p:txBody>
          <a:bodyPr/>
          <a:lstStyle/>
          <a:p>
            <a:endParaRPr lang="zh-CN" altLang="en-US"/>
          </a:p>
        </p:txBody>
      </p:sp>
      <p:sp>
        <p:nvSpPr>
          <p:cNvPr id="50" name="圆角矩形 49"/>
          <p:cNvSpPr/>
          <p:nvPr/>
        </p:nvSpPr>
        <p:spPr>
          <a:xfrm>
            <a:off x="2297357" y="4725145"/>
            <a:ext cx="402435" cy="404351"/>
          </a:xfrm>
          <a:prstGeom prst="roundRect">
            <a:avLst/>
          </a:prstGeom>
          <a:solidFill>
            <a:schemeClr val="accent6"/>
          </a:solidFill>
          <a:ln/>
        </p:spPr>
        <p:style>
          <a:lnRef idx="1">
            <a:schemeClr val="accent1"/>
          </a:lnRef>
          <a:fillRef idx="3">
            <a:schemeClr val="accent1"/>
          </a:fillRef>
          <a:effectRef idx="2">
            <a:schemeClr val="accent1"/>
          </a:effectRef>
          <a:fontRef idx="minor">
            <a:schemeClr val="lt1"/>
          </a:fontRef>
        </p:style>
        <p:txBody>
          <a:bodyPr/>
          <a:lstStyle/>
          <a:p>
            <a:endParaRPr lang="zh-CN" altLang="en-US"/>
          </a:p>
        </p:txBody>
      </p:sp>
      <p:sp>
        <p:nvSpPr>
          <p:cNvPr id="51" name="圆角矩形 50"/>
          <p:cNvSpPr/>
          <p:nvPr/>
        </p:nvSpPr>
        <p:spPr>
          <a:xfrm>
            <a:off x="1433260" y="4824848"/>
            <a:ext cx="402435" cy="404351"/>
          </a:xfrm>
          <a:prstGeom prst="roundRect">
            <a:avLst/>
          </a:prstGeom>
          <a:solidFill>
            <a:schemeClr val="accent6"/>
          </a:solidFill>
          <a:ln/>
        </p:spPr>
        <p:style>
          <a:lnRef idx="1">
            <a:schemeClr val="accent1"/>
          </a:lnRef>
          <a:fillRef idx="3">
            <a:schemeClr val="accent1"/>
          </a:fillRef>
          <a:effectRef idx="2">
            <a:schemeClr val="accent1"/>
          </a:effectRef>
          <a:fontRef idx="minor">
            <a:schemeClr val="lt1"/>
          </a:fontRef>
        </p:style>
        <p:txBody>
          <a:bodyPr/>
          <a:lstStyle/>
          <a:p>
            <a:endParaRPr lang="zh-CN" altLang="en-US"/>
          </a:p>
        </p:txBody>
      </p:sp>
      <p:sp>
        <p:nvSpPr>
          <p:cNvPr id="52" name="圆角矩形 51"/>
          <p:cNvSpPr/>
          <p:nvPr/>
        </p:nvSpPr>
        <p:spPr>
          <a:xfrm>
            <a:off x="1937317" y="4824849"/>
            <a:ext cx="402435" cy="404351"/>
          </a:xfrm>
          <a:prstGeom prst="roundRect">
            <a:avLst/>
          </a:prstGeom>
          <a:solidFill>
            <a:schemeClr val="accent6"/>
          </a:solidFill>
          <a:ln/>
        </p:spPr>
        <p:style>
          <a:lnRef idx="1">
            <a:schemeClr val="accent1"/>
          </a:lnRef>
          <a:fillRef idx="3">
            <a:schemeClr val="accent1"/>
          </a:fillRef>
          <a:effectRef idx="2">
            <a:schemeClr val="accent1"/>
          </a:effectRef>
          <a:fontRef idx="minor">
            <a:schemeClr val="lt1"/>
          </a:fontRef>
        </p:style>
        <p:txBody>
          <a:bodyPr/>
          <a:lstStyle/>
          <a:p>
            <a:endParaRPr lang="zh-CN" altLang="en-US"/>
          </a:p>
        </p:txBody>
      </p:sp>
      <p:sp>
        <p:nvSpPr>
          <p:cNvPr id="53" name="圆角矩形 52"/>
          <p:cNvSpPr/>
          <p:nvPr/>
        </p:nvSpPr>
        <p:spPr>
          <a:xfrm>
            <a:off x="2441373" y="4824849"/>
            <a:ext cx="402435" cy="404351"/>
          </a:xfrm>
          <a:prstGeom prst="roundRect">
            <a:avLst/>
          </a:prstGeom>
          <a:solidFill>
            <a:schemeClr val="accent6"/>
          </a:solidFill>
          <a:ln/>
        </p:spPr>
        <p:style>
          <a:lnRef idx="1">
            <a:schemeClr val="accent1"/>
          </a:lnRef>
          <a:fillRef idx="3">
            <a:schemeClr val="accent1"/>
          </a:fillRef>
          <a:effectRef idx="2">
            <a:schemeClr val="accent1"/>
          </a:effectRef>
          <a:fontRef idx="minor">
            <a:schemeClr val="lt1"/>
          </a:fontRef>
        </p:style>
        <p:txBody>
          <a:bodyPr/>
          <a:lstStyle/>
          <a:p>
            <a:endParaRPr lang="zh-CN" altLang="en-US"/>
          </a:p>
        </p:txBody>
      </p:sp>
      <p:sp>
        <p:nvSpPr>
          <p:cNvPr id="54" name="圆角矩形 53"/>
          <p:cNvSpPr/>
          <p:nvPr/>
        </p:nvSpPr>
        <p:spPr>
          <a:xfrm>
            <a:off x="6948264" y="4797152"/>
            <a:ext cx="402435" cy="404351"/>
          </a:xfrm>
          <a:prstGeom prst="roundRect">
            <a:avLst/>
          </a:prstGeom>
          <a:solidFill>
            <a:schemeClr val="accent6"/>
          </a:solidFill>
          <a:ln/>
        </p:spPr>
        <p:style>
          <a:lnRef idx="1">
            <a:schemeClr val="accent1"/>
          </a:lnRef>
          <a:fillRef idx="3">
            <a:schemeClr val="accent1"/>
          </a:fillRef>
          <a:effectRef idx="2">
            <a:schemeClr val="accent1"/>
          </a:effectRef>
          <a:fontRef idx="minor">
            <a:schemeClr val="lt1"/>
          </a:fontRef>
        </p:style>
        <p:txBody>
          <a:bodyPr/>
          <a:lstStyle/>
          <a:p>
            <a:endParaRPr lang="zh-CN" altLang="en-US"/>
          </a:p>
        </p:txBody>
      </p:sp>
      <p:sp>
        <p:nvSpPr>
          <p:cNvPr id="55" name="圆角矩形 54"/>
          <p:cNvSpPr/>
          <p:nvPr/>
        </p:nvSpPr>
        <p:spPr>
          <a:xfrm>
            <a:off x="7380313" y="4803180"/>
            <a:ext cx="402435" cy="404351"/>
          </a:xfrm>
          <a:prstGeom prst="roundRect">
            <a:avLst/>
          </a:prstGeom>
          <a:solidFill>
            <a:schemeClr val="accent6"/>
          </a:solidFill>
          <a:ln/>
        </p:spPr>
        <p:style>
          <a:lnRef idx="1">
            <a:schemeClr val="accent1"/>
          </a:lnRef>
          <a:fillRef idx="3">
            <a:schemeClr val="accent1"/>
          </a:fillRef>
          <a:effectRef idx="2">
            <a:schemeClr val="accent1"/>
          </a:effectRef>
          <a:fontRef idx="minor">
            <a:schemeClr val="lt1"/>
          </a:fontRef>
        </p:style>
        <p:txBody>
          <a:bodyPr/>
          <a:lstStyle/>
          <a:p>
            <a:endParaRPr lang="zh-CN" altLang="en-US"/>
          </a:p>
        </p:txBody>
      </p:sp>
      <p:sp>
        <p:nvSpPr>
          <p:cNvPr id="56" name="圆角矩形 55"/>
          <p:cNvSpPr/>
          <p:nvPr/>
        </p:nvSpPr>
        <p:spPr>
          <a:xfrm>
            <a:off x="7812361" y="4814493"/>
            <a:ext cx="402435" cy="404351"/>
          </a:xfrm>
          <a:prstGeom prst="roundRect">
            <a:avLst/>
          </a:prstGeom>
          <a:solidFill>
            <a:schemeClr val="accent6"/>
          </a:solidFill>
          <a:ln/>
        </p:spPr>
        <p:style>
          <a:lnRef idx="1">
            <a:schemeClr val="accent1"/>
          </a:lnRef>
          <a:fillRef idx="3">
            <a:schemeClr val="accent1"/>
          </a:fillRef>
          <a:effectRef idx="2">
            <a:schemeClr val="accent1"/>
          </a:effectRef>
          <a:fontRef idx="minor">
            <a:schemeClr val="lt1"/>
          </a:fontRef>
        </p:style>
        <p:txBody>
          <a:bodyPr/>
          <a:lstStyle/>
          <a:p>
            <a:endParaRPr lang="zh-CN" altLang="en-US"/>
          </a:p>
        </p:txBody>
      </p:sp>
      <p:sp>
        <p:nvSpPr>
          <p:cNvPr id="4" name="幻灯片编号占位符 3"/>
          <p:cNvSpPr>
            <a:spLocks noGrp="1"/>
          </p:cNvSpPr>
          <p:nvPr>
            <p:ph type="sldNum" sz="quarter" idx="12"/>
          </p:nvPr>
        </p:nvSpPr>
        <p:spPr/>
        <p:txBody>
          <a:bodyPr/>
          <a:lstStyle/>
          <a:p>
            <a:fld id="{C5FEB7EA-EE1E-4E9A-ABA8-C683F994B8C3}" type="slidenum">
              <a:rPr lang="zh-CN" altLang="en-US" smtClean="0"/>
              <a:t>5</a:t>
            </a:fld>
            <a:endParaRPr lang="zh-CN" altLang="en-US"/>
          </a:p>
        </p:txBody>
      </p:sp>
    </p:spTree>
    <p:extLst>
      <p:ext uri="{BB962C8B-B14F-4D97-AF65-F5344CB8AC3E}">
        <p14:creationId xmlns:p14="http://schemas.microsoft.com/office/powerpoint/2010/main" val="3688498101"/>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nodeType="afterEffect">
                                  <p:stCondLst>
                                    <p:cond delay="0"/>
                                  </p:stCondLst>
                                  <p:childTnLst>
                                    <p:set>
                                      <p:cBhvr>
                                        <p:cTn id="13" dur="1" fill="hold">
                                          <p:stCondLst>
                                            <p:cond delay="0"/>
                                          </p:stCondLst>
                                        </p:cTn>
                                        <p:tgtEl>
                                          <p:spTgt spid="57"/>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5"/>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27"/>
                                        </p:tgtEl>
                                        <p:attrNameLst>
                                          <p:attrName>style.visibility</p:attrName>
                                        </p:attrNameLst>
                                      </p:cBhvr>
                                      <p:to>
                                        <p:strVal val="visible"/>
                                      </p:to>
                                    </p:set>
                                    <p:anim calcmode="lin" valueType="num">
                                      <p:cBhvr additive="base">
                                        <p:cTn id="30" dur="500" fill="hold"/>
                                        <p:tgtEl>
                                          <p:spTgt spid="27"/>
                                        </p:tgtEl>
                                        <p:attrNameLst>
                                          <p:attrName>ppt_x</p:attrName>
                                        </p:attrNameLst>
                                      </p:cBhvr>
                                      <p:tavLst>
                                        <p:tav tm="0">
                                          <p:val>
                                            <p:strVal val="#ppt_x"/>
                                          </p:val>
                                        </p:tav>
                                        <p:tav tm="100000">
                                          <p:val>
                                            <p:strVal val="#ppt_x"/>
                                          </p:val>
                                        </p:tav>
                                      </p:tavLst>
                                    </p:anim>
                                    <p:anim calcmode="lin" valueType="num">
                                      <p:cBhvr additive="base">
                                        <p:cTn id="31"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29"/>
                                        </p:tgtEl>
                                        <p:attrNameLst>
                                          <p:attrName>style.visibility</p:attrName>
                                        </p:attrNameLst>
                                      </p:cBhvr>
                                      <p:to>
                                        <p:strVal val="visible"/>
                                      </p:to>
                                    </p:set>
                                    <p:anim calcmode="lin" valueType="num">
                                      <p:cBhvr additive="base">
                                        <p:cTn id="36" dur="500" fill="hold"/>
                                        <p:tgtEl>
                                          <p:spTgt spid="29"/>
                                        </p:tgtEl>
                                        <p:attrNameLst>
                                          <p:attrName>ppt_x</p:attrName>
                                        </p:attrNameLst>
                                      </p:cBhvr>
                                      <p:tavLst>
                                        <p:tav tm="0">
                                          <p:val>
                                            <p:strVal val="#ppt_x"/>
                                          </p:val>
                                        </p:tav>
                                        <p:tav tm="100000">
                                          <p:val>
                                            <p:strVal val="#ppt_x"/>
                                          </p:val>
                                        </p:tav>
                                      </p:tavLst>
                                    </p:anim>
                                    <p:anim calcmode="lin" valueType="num">
                                      <p:cBhvr additive="base">
                                        <p:cTn id="37"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61"/>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62"/>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63"/>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2" presetClass="entr" presetSubtype="1" fill="hold" grpId="0" nodeType="clickEffect">
                                  <p:stCondLst>
                                    <p:cond delay="0"/>
                                  </p:stCondLst>
                                  <p:childTnLst>
                                    <p:set>
                                      <p:cBhvr>
                                        <p:cTn id="49" dur="1" fill="hold">
                                          <p:stCondLst>
                                            <p:cond delay="0"/>
                                          </p:stCondLst>
                                        </p:cTn>
                                        <p:tgtEl>
                                          <p:spTgt spid="33"/>
                                        </p:tgtEl>
                                        <p:attrNameLst>
                                          <p:attrName>style.visibility</p:attrName>
                                        </p:attrNameLst>
                                      </p:cBhvr>
                                      <p:to>
                                        <p:strVal val="visible"/>
                                      </p:to>
                                    </p:set>
                                    <p:anim calcmode="lin" valueType="num">
                                      <p:cBhvr additive="base">
                                        <p:cTn id="50" dur="500" fill="hold"/>
                                        <p:tgtEl>
                                          <p:spTgt spid="33"/>
                                        </p:tgtEl>
                                        <p:attrNameLst>
                                          <p:attrName>ppt_x</p:attrName>
                                        </p:attrNameLst>
                                      </p:cBhvr>
                                      <p:tavLst>
                                        <p:tav tm="0">
                                          <p:val>
                                            <p:strVal val="#ppt_x"/>
                                          </p:val>
                                        </p:tav>
                                        <p:tav tm="100000">
                                          <p:val>
                                            <p:strVal val="#ppt_x"/>
                                          </p:val>
                                        </p:tav>
                                      </p:tavLst>
                                    </p:anim>
                                    <p:anim calcmode="lin" valueType="num">
                                      <p:cBhvr additive="base">
                                        <p:cTn id="51" dur="500" fill="hold"/>
                                        <p:tgtEl>
                                          <p:spTgt spid="33"/>
                                        </p:tgtEl>
                                        <p:attrNameLst>
                                          <p:attrName>ppt_y</p:attrName>
                                        </p:attrNameLst>
                                      </p:cBhvr>
                                      <p:tavLst>
                                        <p:tav tm="0">
                                          <p:val>
                                            <p:strVal val="0-#ppt_h/2"/>
                                          </p:val>
                                        </p:tav>
                                        <p:tav tm="100000">
                                          <p:val>
                                            <p:strVal val="#ppt_y"/>
                                          </p:val>
                                        </p:tav>
                                      </p:tavLst>
                                    </p:anim>
                                  </p:childTnLst>
                                </p:cTn>
                              </p:par>
                              <p:par>
                                <p:cTn id="52" presetID="2" presetClass="entr" presetSubtype="1" fill="hold" grpId="0" nodeType="withEffect">
                                  <p:stCondLst>
                                    <p:cond delay="0"/>
                                  </p:stCondLst>
                                  <p:childTnLst>
                                    <p:set>
                                      <p:cBhvr>
                                        <p:cTn id="53" dur="1" fill="hold">
                                          <p:stCondLst>
                                            <p:cond delay="0"/>
                                          </p:stCondLst>
                                        </p:cTn>
                                        <p:tgtEl>
                                          <p:spTgt spid="34"/>
                                        </p:tgtEl>
                                        <p:attrNameLst>
                                          <p:attrName>style.visibility</p:attrName>
                                        </p:attrNameLst>
                                      </p:cBhvr>
                                      <p:to>
                                        <p:strVal val="visible"/>
                                      </p:to>
                                    </p:set>
                                    <p:anim calcmode="lin" valueType="num">
                                      <p:cBhvr additive="base">
                                        <p:cTn id="54" dur="500" fill="hold"/>
                                        <p:tgtEl>
                                          <p:spTgt spid="34"/>
                                        </p:tgtEl>
                                        <p:attrNameLst>
                                          <p:attrName>ppt_x</p:attrName>
                                        </p:attrNameLst>
                                      </p:cBhvr>
                                      <p:tavLst>
                                        <p:tav tm="0">
                                          <p:val>
                                            <p:strVal val="#ppt_x"/>
                                          </p:val>
                                        </p:tav>
                                        <p:tav tm="100000">
                                          <p:val>
                                            <p:strVal val="#ppt_x"/>
                                          </p:val>
                                        </p:tav>
                                      </p:tavLst>
                                    </p:anim>
                                    <p:anim calcmode="lin" valueType="num">
                                      <p:cBhvr additive="base">
                                        <p:cTn id="55" dur="500" fill="hold"/>
                                        <p:tgtEl>
                                          <p:spTgt spid="34"/>
                                        </p:tgtEl>
                                        <p:attrNameLst>
                                          <p:attrName>ppt_y</p:attrName>
                                        </p:attrNameLst>
                                      </p:cBhvr>
                                      <p:tavLst>
                                        <p:tav tm="0">
                                          <p:val>
                                            <p:strVal val="0-#ppt_h/2"/>
                                          </p:val>
                                        </p:tav>
                                        <p:tav tm="100000">
                                          <p:val>
                                            <p:strVal val="#ppt_y"/>
                                          </p:val>
                                        </p:tav>
                                      </p:tavLst>
                                    </p:anim>
                                  </p:childTnLst>
                                </p:cTn>
                              </p:par>
                              <p:par>
                                <p:cTn id="56" presetID="2" presetClass="entr" presetSubtype="1" fill="hold" grpId="0" nodeType="withEffect">
                                  <p:stCondLst>
                                    <p:cond delay="0"/>
                                  </p:stCondLst>
                                  <p:childTnLst>
                                    <p:set>
                                      <p:cBhvr>
                                        <p:cTn id="57" dur="1" fill="hold">
                                          <p:stCondLst>
                                            <p:cond delay="0"/>
                                          </p:stCondLst>
                                        </p:cTn>
                                        <p:tgtEl>
                                          <p:spTgt spid="35"/>
                                        </p:tgtEl>
                                        <p:attrNameLst>
                                          <p:attrName>style.visibility</p:attrName>
                                        </p:attrNameLst>
                                      </p:cBhvr>
                                      <p:to>
                                        <p:strVal val="visible"/>
                                      </p:to>
                                    </p:set>
                                    <p:anim calcmode="lin" valueType="num">
                                      <p:cBhvr additive="base">
                                        <p:cTn id="58" dur="500" fill="hold"/>
                                        <p:tgtEl>
                                          <p:spTgt spid="35"/>
                                        </p:tgtEl>
                                        <p:attrNameLst>
                                          <p:attrName>ppt_x</p:attrName>
                                        </p:attrNameLst>
                                      </p:cBhvr>
                                      <p:tavLst>
                                        <p:tav tm="0">
                                          <p:val>
                                            <p:strVal val="#ppt_x"/>
                                          </p:val>
                                        </p:tav>
                                        <p:tav tm="100000">
                                          <p:val>
                                            <p:strVal val="#ppt_x"/>
                                          </p:val>
                                        </p:tav>
                                      </p:tavLst>
                                    </p:anim>
                                    <p:anim calcmode="lin" valueType="num">
                                      <p:cBhvr additive="base">
                                        <p:cTn id="59" dur="500" fill="hold"/>
                                        <p:tgtEl>
                                          <p:spTgt spid="35"/>
                                        </p:tgtEl>
                                        <p:attrNameLst>
                                          <p:attrName>ppt_y</p:attrName>
                                        </p:attrNameLst>
                                      </p:cBhvr>
                                      <p:tavLst>
                                        <p:tav tm="0">
                                          <p:val>
                                            <p:strVal val="0-#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0" presetClass="path" presetSubtype="0" accel="50000" decel="50000" fill="hold" grpId="1" nodeType="clickEffect">
                                  <p:stCondLst>
                                    <p:cond delay="0"/>
                                  </p:stCondLst>
                                  <p:childTnLst>
                                    <p:animMotion origin="layout" path="M 0 0 L 0.1181 0.15751 " pathEditMode="relative" ptsTypes="AA">
                                      <p:cBhvr>
                                        <p:cTn id="63" dur="2000" fill="hold"/>
                                        <p:tgtEl>
                                          <p:spTgt spid="33"/>
                                        </p:tgtEl>
                                        <p:attrNameLst>
                                          <p:attrName>ppt_x</p:attrName>
                                          <p:attrName>ppt_y</p:attrName>
                                        </p:attrNameLst>
                                      </p:cBhvr>
                                    </p:animMotion>
                                  </p:childTnLst>
                                </p:cTn>
                              </p:par>
                              <p:par>
                                <p:cTn id="64" presetID="0" presetClass="path" presetSubtype="0" accel="50000" decel="50000" fill="hold" grpId="1" nodeType="withEffect">
                                  <p:stCondLst>
                                    <p:cond delay="0"/>
                                  </p:stCondLst>
                                  <p:childTnLst>
                                    <p:animMotion origin="layout" path="M 0 0 L 0.1181 0.15751 " pathEditMode="relative" ptsTypes="AA">
                                      <p:cBhvr>
                                        <p:cTn id="65" dur="2000" fill="hold"/>
                                        <p:tgtEl>
                                          <p:spTgt spid="34"/>
                                        </p:tgtEl>
                                        <p:attrNameLst>
                                          <p:attrName>ppt_x</p:attrName>
                                          <p:attrName>ppt_y</p:attrName>
                                        </p:attrNameLst>
                                      </p:cBhvr>
                                    </p:animMotion>
                                  </p:childTnLst>
                                </p:cTn>
                              </p:par>
                              <p:par>
                                <p:cTn id="66" presetID="0" presetClass="path" presetSubtype="0" accel="50000" decel="50000" fill="hold" grpId="1" nodeType="withEffect">
                                  <p:stCondLst>
                                    <p:cond delay="0"/>
                                  </p:stCondLst>
                                  <p:childTnLst>
                                    <p:animMotion origin="layout" path="M 0 0 L 0.1181 0.15751 " pathEditMode="relative" ptsTypes="AA">
                                      <p:cBhvr>
                                        <p:cTn id="67" dur="2000" fill="hold"/>
                                        <p:tgtEl>
                                          <p:spTgt spid="35"/>
                                        </p:tgtEl>
                                        <p:attrNameLst>
                                          <p:attrName>ppt_x</p:attrName>
                                          <p:attrName>ppt_y</p:attrName>
                                        </p:attrNameLst>
                                      </p:cBhvr>
                                    </p:animMotion>
                                  </p:childTnLst>
                                </p:cTn>
                              </p:par>
                              <p:par>
                                <p:cTn id="68" presetID="1" presetClass="entr" presetSubtype="0" fill="hold" grpId="0" nodeType="withEffect">
                                  <p:stCondLst>
                                    <p:cond delay="0"/>
                                  </p:stCondLst>
                                  <p:childTnLst>
                                    <p:set>
                                      <p:cBhvr>
                                        <p:cTn id="69" dur="1" fill="hold">
                                          <p:stCondLst>
                                            <p:cond delay="0"/>
                                          </p:stCondLst>
                                        </p:cTn>
                                        <p:tgtEl>
                                          <p:spTgt spid="48"/>
                                        </p:tgtEl>
                                        <p:attrNameLst>
                                          <p:attrName>style.visibility</p:attrName>
                                        </p:attrNameLst>
                                      </p:cBhvr>
                                      <p:to>
                                        <p:strVal val="visible"/>
                                      </p:to>
                                    </p:set>
                                  </p:childTnLst>
                                </p:cTn>
                              </p:par>
                              <p:par>
                                <p:cTn id="70" presetID="1" presetClass="entr" presetSubtype="0" fill="hold" grpId="0" nodeType="withEffect">
                                  <p:stCondLst>
                                    <p:cond delay="0"/>
                                  </p:stCondLst>
                                  <p:childTnLst>
                                    <p:set>
                                      <p:cBhvr>
                                        <p:cTn id="71" dur="1" fill="hold">
                                          <p:stCondLst>
                                            <p:cond delay="0"/>
                                          </p:stCondLst>
                                        </p:cTn>
                                        <p:tgtEl>
                                          <p:spTgt spid="49"/>
                                        </p:tgtEl>
                                        <p:attrNameLst>
                                          <p:attrName>style.visibility</p:attrName>
                                        </p:attrNameLst>
                                      </p:cBhvr>
                                      <p:to>
                                        <p:strVal val="visible"/>
                                      </p:to>
                                    </p:set>
                                  </p:childTnLst>
                                </p:cTn>
                              </p:par>
                              <p:par>
                                <p:cTn id="72" presetID="1" presetClass="entr" presetSubtype="0" fill="hold" grpId="0" nodeType="withEffect">
                                  <p:stCondLst>
                                    <p:cond delay="0"/>
                                  </p:stCondLst>
                                  <p:childTnLst>
                                    <p:set>
                                      <p:cBhvr>
                                        <p:cTn id="73" dur="1" fill="hold">
                                          <p:stCondLst>
                                            <p:cond delay="0"/>
                                          </p:stCondLst>
                                        </p:cTn>
                                        <p:tgtEl>
                                          <p:spTgt spid="50"/>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grpId="0" nodeType="clickEffect">
                                  <p:stCondLst>
                                    <p:cond delay="0"/>
                                  </p:stCondLst>
                                  <p:childTnLst>
                                    <p:set>
                                      <p:cBhvr>
                                        <p:cTn id="77" dur="1" fill="hold">
                                          <p:stCondLst>
                                            <p:cond delay="0"/>
                                          </p:stCondLst>
                                        </p:cTn>
                                        <p:tgtEl>
                                          <p:spTgt spid="51"/>
                                        </p:tgtEl>
                                        <p:attrNameLst>
                                          <p:attrName>style.visibility</p:attrName>
                                        </p:attrNameLst>
                                      </p:cBhvr>
                                      <p:to>
                                        <p:strVal val="visible"/>
                                      </p:to>
                                    </p:set>
                                  </p:childTnLst>
                                </p:cTn>
                              </p:par>
                              <p:par>
                                <p:cTn id="78" presetID="1" presetClass="entr" presetSubtype="0" fill="hold" grpId="0" nodeType="withEffect">
                                  <p:stCondLst>
                                    <p:cond delay="0"/>
                                  </p:stCondLst>
                                  <p:childTnLst>
                                    <p:set>
                                      <p:cBhvr>
                                        <p:cTn id="79" dur="1" fill="hold">
                                          <p:stCondLst>
                                            <p:cond delay="0"/>
                                          </p:stCondLst>
                                        </p:cTn>
                                        <p:tgtEl>
                                          <p:spTgt spid="52"/>
                                        </p:tgtEl>
                                        <p:attrNameLst>
                                          <p:attrName>style.visibility</p:attrName>
                                        </p:attrNameLst>
                                      </p:cBhvr>
                                      <p:to>
                                        <p:strVal val="visible"/>
                                      </p:to>
                                    </p:set>
                                  </p:childTnLst>
                                </p:cTn>
                              </p:par>
                              <p:par>
                                <p:cTn id="80" presetID="1" presetClass="entr" presetSubtype="0" fill="hold" grpId="0" nodeType="withEffect">
                                  <p:stCondLst>
                                    <p:cond delay="0"/>
                                  </p:stCondLst>
                                  <p:childTnLst>
                                    <p:set>
                                      <p:cBhvr>
                                        <p:cTn id="81" dur="1" fill="hold">
                                          <p:stCondLst>
                                            <p:cond delay="0"/>
                                          </p:stCondLst>
                                        </p:cTn>
                                        <p:tgtEl>
                                          <p:spTgt spid="53"/>
                                        </p:tgtEl>
                                        <p:attrNameLst>
                                          <p:attrName>style.visibility</p:attrName>
                                        </p:attrNameLst>
                                      </p:cBhvr>
                                      <p:to>
                                        <p:strVal val="visible"/>
                                      </p:to>
                                    </p:set>
                                  </p:childTnLst>
                                </p:cTn>
                              </p:par>
                            </p:childTnLst>
                          </p:cTn>
                        </p:par>
                        <p:par>
                          <p:cTn id="82" fill="hold">
                            <p:stCondLst>
                              <p:cond delay="0"/>
                            </p:stCondLst>
                            <p:childTnLst>
                              <p:par>
                                <p:cTn id="83" presetID="0" presetClass="path" presetSubtype="0" accel="50000" decel="50000" fill="hold" grpId="1" nodeType="afterEffect">
                                  <p:stCondLst>
                                    <p:cond delay="0"/>
                                  </p:stCondLst>
                                  <p:childTnLst>
                                    <p:animMotion origin="layout" path="M 0 0 L -0.06704 0.15775 " pathEditMode="relative" ptsTypes="AA">
                                      <p:cBhvr>
                                        <p:cTn id="84" dur="2000" fill="hold"/>
                                        <p:tgtEl>
                                          <p:spTgt spid="51"/>
                                        </p:tgtEl>
                                        <p:attrNameLst>
                                          <p:attrName>ppt_x</p:attrName>
                                          <p:attrName>ppt_y</p:attrName>
                                        </p:attrNameLst>
                                      </p:cBhvr>
                                    </p:animMotion>
                                  </p:childTnLst>
                                </p:cTn>
                              </p:par>
                              <p:par>
                                <p:cTn id="85" presetID="0" presetClass="path" presetSubtype="0" accel="50000" decel="50000" fill="hold" grpId="1" nodeType="withEffect">
                                  <p:stCondLst>
                                    <p:cond delay="0"/>
                                  </p:stCondLst>
                                  <p:childTnLst>
                                    <p:animMotion origin="layout" path="M 0 0 L -0.06704 0.15775 " pathEditMode="relative" ptsTypes="AA">
                                      <p:cBhvr>
                                        <p:cTn id="86" dur="2000" fill="hold"/>
                                        <p:tgtEl>
                                          <p:spTgt spid="52"/>
                                        </p:tgtEl>
                                        <p:attrNameLst>
                                          <p:attrName>ppt_x</p:attrName>
                                          <p:attrName>ppt_y</p:attrName>
                                        </p:attrNameLst>
                                      </p:cBhvr>
                                    </p:animMotion>
                                  </p:childTnLst>
                                </p:cTn>
                              </p:par>
                              <p:par>
                                <p:cTn id="87" presetID="0" presetClass="path" presetSubtype="0" accel="50000" decel="50000" fill="hold" grpId="1" nodeType="withEffect">
                                  <p:stCondLst>
                                    <p:cond delay="0"/>
                                  </p:stCondLst>
                                  <p:childTnLst>
                                    <p:animMotion origin="layout" path="M 0 0 L -0.06704 0.15775 " pathEditMode="relative" ptsTypes="AA">
                                      <p:cBhvr>
                                        <p:cTn id="88" dur="2000" fill="hold"/>
                                        <p:tgtEl>
                                          <p:spTgt spid="53"/>
                                        </p:tgtEl>
                                        <p:attrNameLst>
                                          <p:attrName>ppt_x</p:attrName>
                                          <p:attrName>ppt_y</p:attrName>
                                        </p:attrNameLst>
                                      </p:cBhvr>
                                    </p:animMotion>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39"/>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40"/>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41"/>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2" presetClass="entr" presetSubtype="1" fill="hold" grpId="0" nodeType="clickEffect">
                                  <p:stCondLst>
                                    <p:cond delay="0"/>
                                  </p:stCondLst>
                                  <p:childTnLst>
                                    <p:set>
                                      <p:cBhvr>
                                        <p:cTn id="100" dur="1" fill="hold">
                                          <p:stCondLst>
                                            <p:cond delay="0"/>
                                          </p:stCondLst>
                                        </p:cTn>
                                        <p:tgtEl>
                                          <p:spTgt spid="42"/>
                                        </p:tgtEl>
                                        <p:attrNameLst>
                                          <p:attrName>style.visibility</p:attrName>
                                        </p:attrNameLst>
                                      </p:cBhvr>
                                      <p:to>
                                        <p:strVal val="visible"/>
                                      </p:to>
                                    </p:set>
                                    <p:anim calcmode="lin" valueType="num">
                                      <p:cBhvr additive="base">
                                        <p:cTn id="101" dur="500" fill="hold"/>
                                        <p:tgtEl>
                                          <p:spTgt spid="42"/>
                                        </p:tgtEl>
                                        <p:attrNameLst>
                                          <p:attrName>ppt_x</p:attrName>
                                        </p:attrNameLst>
                                      </p:cBhvr>
                                      <p:tavLst>
                                        <p:tav tm="0">
                                          <p:val>
                                            <p:strVal val="#ppt_x"/>
                                          </p:val>
                                        </p:tav>
                                        <p:tav tm="100000">
                                          <p:val>
                                            <p:strVal val="#ppt_x"/>
                                          </p:val>
                                        </p:tav>
                                      </p:tavLst>
                                    </p:anim>
                                    <p:anim calcmode="lin" valueType="num">
                                      <p:cBhvr additive="base">
                                        <p:cTn id="102" dur="500" fill="hold"/>
                                        <p:tgtEl>
                                          <p:spTgt spid="42"/>
                                        </p:tgtEl>
                                        <p:attrNameLst>
                                          <p:attrName>ppt_y</p:attrName>
                                        </p:attrNameLst>
                                      </p:cBhvr>
                                      <p:tavLst>
                                        <p:tav tm="0">
                                          <p:val>
                                            <p:strVal val="0-#ppt_h/2"/>
                                          </p:val>
                                        </p:tav>
                                        <p:tav tm="100000">
                                          <p:val>
                                            <p:strVal val="#ppt_y"/>
                                          </p:val>
                                        </p:tav>
                                      </p:tavLst>
                                    </p:anim>
                                  </p:childTnLst>
                                </p:cTn>
                              </p:par>
                              <p:par>
                                <p:cTn id="103" presetID="2" presetClass="entr" presetSubtype="1" fill="hold" grpId="0" nodeType="withEffect">
                                  <p:stCondLst>
                                    <p:cond delay="0"/>
                                  </p:stCondLst>
                                  <p:childTnLst>
                                    <p:set>
                                      <p:cBhvr>
                                        <p:cTn id="104" dur="1" fill="hold">
                                          <p:stCondLst>
                                            <p:cond delay="0"/>
                                          </p:stCondLst>
                                        </p:cTn>
                                        <p:tgtEl>
                                          <p:spTgt spid="43"/>
                                        </p:tgtEl>
                                        <p:attrNameLst>
                                          <p:attrName>style.visibility</p:attrName>
                                        </p:attrNameLst>
                                      </p:cBhvr>
                                      <p:to>
                                        <p:strVal val="visible"/>
                                      </p:to>
                                    </p:set>
                                    <p:anim calcmode="lin" valueType="num">
                                      <p:cBhvr additive="base">
                                        <p:cTn id="105" dur="500" fill="hold"/>
                                        <p:tgtEl>
                                          <p:spTgt spid="43"/>
                                        </p:tgtEl>
                                        <p:attrNameLst>
                                          <p:attrName>ppt_x</p:attrName>
                                        </p:attrNameLst>
                                      </p:cBhvr>
                                      <p:tavLst>
                                        <p:tav tm="0">
                                          <p:val>
                                            <p:strVal val="#ppt_x"/>
                                          </p:val>
                                        </p:tav>
                                        <p:tav tm="100000">
                                          <p:val>
                                            <p:strVal val="#ppt_x"/>
                                          </p:val>
                                        </p:tav>
                                      </p:tavLst>
                                    </p:anim>
                                    <p:anim calcmode="lin" valueType="num">
                                      <p:cBhvr additive="base">
                                        <p:cTn id="106" dur="500" fill="hold"/>
                                        <p:tgtEl>
                                          <p:spTgt spid="43"/>
                                        </p:tgtEl>
                                        <p:attrNameLst>
                                          <p:attrName>ppt_y</p:attrName>
                                        </p:attrNameLst>
                                      </p:cBhvr>
                                      <p:tavLst>
                                        <p:tav tm="0">
                                          <p:val>
                                            <p:strVal val="0-#ppt_h/2"/>
                                          </p:val>
                                        </p:tav>
                                        <p:tav tm="100000">
                                          <p:val>
                                            <p:strVal val="#ppt_y"/>
                                          </p:val>
                                        </p:tav>
                                      </p:tavLst>
                                    </p:anim>
                                  </p:childTnLst>
                                </p:cTn>
                              </p:par>
                              <p:par>
                                <p:cTn id="107" presetID="2" presetClass="entr" presetSubtype="1" fill="hold" grpId="0" nodeType="withEffect">
                                  <p:stCondLst>
                                    <p:cond delay="0"/>
                                  </p:stCondLst>
                                  <p:childTnLst>
                                    <p:set>
                                      <p:cBhvr>
                                        <p:cTn id="108" dur="1" fill="hold">
                                          <p:stCondLst>
                                            <p:cond delay="0"/>
                                          </p:stCondLst>
                                        </p:cTn>
                                        <p:tgtEl>
                                          <p:spTgt spid="44"/>
                                        </p:tgtEl>
                                        <p:attrNameLst>
                                          <p:attrName>style.visibility</p:attrName>
                                        </p:attrNameLst>
                                      </p:cBhvr>
                                      <p:to>
                                        <p:strVal val="visible"/>
                                      </p:to>
                                    </p:set>
                                    <p:anim calcmode="lin" valueType="num">
                                      <p:cBhvr additive="base">
                                        <p:cTn id="109" dur="500" fill="hold"/>
                                        <p:tgtEl>
                                          <p:spTgt spid="44"/>
                                        </p:tgtEl>
                                        <p:attrNameLst>
                                          <p:attrName>ppt_x</p:attrName>
                                        </p:attrNameLst>
                                      </p:cBhvr>
                                      <p:tavLst>
                                        <p:tav tm="0">
                                          <p:val>
                                            <p:strVal val="#ppt_x"/>
                                          </p:val>
                                        </p:tav>
                                        <p:tav tm="100000">
                                          <p:val>
                                            <p:strVal val="#ppt_x"/>
                                          </p:val>
                                        </p:tav>
                                      </p:tavLst>
                                    </p:anim>
                                    <p:anim calcmode="lin" valueType="num">
                                      <p:cBhvr additive="base">
                                        <p:cTn id="110" dur="500" fill="hold"/>
                                        <p:tgtEl>
                                          <p:spTgt spid="44"/>
                                        </p:tgtEl>
                                        <p:attrNameLst>
                                          <p:attrName>ppt_y</p:attrName>
                                        </p:attrNameLst>
                                      </p:cBhvr>
                                      <p:tavLst>
                                        <p:tav tm="0">
                                          <p:val>
                                            <p:strVal val="0-#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0" presetClass="path" presetSubtype="0" accel="50000" decel="50000" fill="hold" grpId="1" nodeType="clickEffect">
                                  <p:stCondLst>
                                    <p:cond delay="0"/>
                                  </p:stCondLst>
                                  <p:childTnLst>
                                    <p:animMotion origin="layout" path="M 0 0 C 0.00104 0.01968 0.00209 0.02965 0.00643 0.04748 C 0.00643 0.04795 0.00938 0.05976 0.00973 0.06022 C 0.01633 0.06902 0.0231 0.07922 0.02744 0.09057 C 0.0297 0.10539 0.03074 0.1186 0.03717 0.13134 C 0.04273 0.15473 0.0337 0.11906 0.04203 0.14431 C 0.04325 0.14825 0.04359 0.15311 0.04516 0.15728 C 0.0462 0.16006 0.04724 0.16284 0.04846 0.16585 C 0.05037 0.17628 0.05558 0.18346 0.05818 0.19388 C 0.05922 0.19805 0.06009 0.20245 0.06131 0.20685 C 0.06183 0.20894 0.06305 0.21334 0.06305 0.21334 " pathEditMode="relative" ptsTypes="ffffffffffA">
                                      <p:cBhvr>
                                        <p:cTn id="114" dur="1000" fill="hold"/>
                                        <p:tgtEl>
                                          <p:spTgt spid="42"/>
                                        </p:tgtEl>
                                        <p:attrNameLst>
                                          <p:attrName>ppt_x</p:attrName>
                                          <p:attrName>ppt_y</p:attrName>
                                        </p:attrNameLst>
                                      </p:cBhvr>
                                    </p:animMotion>
                                  </p:childTnLst>
                                </p:cTn>
                              </p:par>
                            </p:childTnLst>
                          </p:cTn>
                        </p:par>
                        <p:par>
                          <p:cTn id="115" fill="hold">
                            <p:stCondLst>
                              <p:cond delay="1000"/>
                            </p:stCondLst>
                            <p:childTnLst>
                              <p:par>
                                <p:cTn id="116" presetID="1" presetClass="entr" presetSubtype="0" fill="hold" grpId="0" nodeType="afterEffect">
                                  <p:stCondLst>
                                    <p:cond delay="0"/>
                                  </p:stCondLst>
                                  <p:childTnLst>
                                    <p:set>
                                      <p:cBhvr>
                                        <p:cTn id="117" dur="1" fill="hold">
                                          <p:stCondLst>
                                            <p:cond delay="0"/>
                                          </p:stCondLst>
                                        </p:cTn>
                                        <p:tgtEl>
                                          <p:spTgt spid="45"/>
                                        </p:tgtEl>
                                        <p:attrNameLst>
                                          <p:attrName>style.visibility</p:attrName>
                                        </p:attrNameLst>
                                      </p:cBhvr>
                                      <p:to>
                                        <p:strVal val="visible"/>
                                      </p:to>
                                    </p:set>
                                  </p:childTnLst>
                                </p:cTn>
                              </p:par>
                            </p:childTnLst>
                          </p:cTn>
                        </p:par>
                        <p:par>
                          <p:cTn id="118" fill="hold">
                            <p:stCondLst>
                              <p:cond delay="1000"/>
                            </p:stCondLst>
                            <p:childTnLst>
                              <p:par>
                                <p:cTn id="119" presetID="0" presetClass="path" presetSubtype="0" accel="50000" decel="50000" fill="hold" grpId="1" nodeType="afterEffect">
                                  <p:stCondLst>
                                    <p:cond delay="0"/>
                                  </p:stCondLst>
                                  <p:childTnLst>
                                    <p:animMotion origin="layout" path="M 0 0 C 0.00052 0.01784 0.00052 0.0359 0.00156 0.05397 C 0.00295 0.08246 0.01997 0.10123 0.029 0.12509 C 0.03317 0.13644 0.03647 0.14871 0.04203 0.1596 C 0.04498 0.17188 0.05193 0.1823 0.05644 0.19388 C 0.05835 0.19898 0.05818 0.20454 0.06131 0.20917 " pathEditMode="relative" ptsTypes="fffffA">
                                      <p:cBhvr>
                                        <p:cTn id="120" dur="500" fill="hold"/>
                                        <p:tgtEl>
                                          <p:spTgt spid="43"/>
                                        </p:tgtEl>
                                        <p:attrNameLst>
                                          <p:attrName>ppt_x</p:attrName>
                                          <p:attrName>ppt_y</p:attrName>
                                        </p:attrNameLst>
                                      </p:cBhvr>
                                    </p:animMotion>
                                  </p:childTnLst>
                                </p:cTn>
                              </p:par>
                            </p:childTnLst>
                          </p:cTn>
                        </p:par>
                        <p:par>
                          <p:cTn id="121" fill="hold">
                            <p:stCondLst>
                              <p:cond delay="1500"/>
                            </p:stCondLst>
                            <p:childTnLst>
                              <p:par>
                                <p:cTn id="122" presetID="1" presetClass="entr" presetSubtype="0" fill="hold" grpId="0" nodeType="afterEffect">
                                  <p:stCondLst>
                                    <p:cond delay="0"/>
                                  </p:stCondLst>
                                  <p:childTnLst>
                                    <p:set>
                                      <p:cBhvr>
                                        <p:cTn id="123" dur="1" fill="hold">
                                          <p:stCondLst>
                                            <p:cond delay="0"/>
                                          </p:stCondLst>
                                        </p:cTn>
                                        <p:tgtEl>
                                          <p:spTgt spid="46"/>
                                        </p:tgtEl>
                                        <p:attrNameLst>
                                          <p:attrName>style.visibility</p:attrName>
                                        </p:attrNameLst>
                                      </p:cBhvr>
                                      <p:to>
                                        <p:strVal val="visible"/>
                                      </p:to>
                                    </p:set>
                                  </p:childTnLst>
                                </p:cTn>
                              </p:par>
                            </p:childTnLst>
                          </p:cTn>
                        </p:par>
                        <p:par>
                          <p:cTn id="124" fill="hold">
                            <p:stCondLst>
                              <p:cond delay="1500"/>
                            </p:stCondLst>
                            <p:childTnLst>
                              <p:par>
                                <p:cTn id="125" presetID="0" presetClass="path" presetSubtype="0" accel="50000" decel="50000" fill="hold" grpId="1" nodeType="afterEffect">
                                  <p:stCondLst>
                                    <p:cond delay="0"/>
                                  </p:stCondLst>
                                  <p:childTnLst>
                                    <p:animMotion origin="layout" path="M 0 0 C 0.00052 0.01343 0 0.02733 0.00174 0.04077 C 0.00226 0.0447 0.00504 0.04795 0.0066 0.05165 C 0.0158 0.07389 0.03022 0.09173 0.04377 0.10979 C 0.05037 0.12809 0.04255 0.1091 0.05175 0.12485 C 0.05887 0.13713 0.06183 0.1501 0.07121 0.15937 C 0.07329 0.1684 0.07589 0.16794 0.08076 0.17442 " pathEditMode="relative" ptsTypes="ffffffA">
                                      <p:cBhvr>
                                        <p:cTn id="126" dur="500" fill="hold"/>
                                        <p:tgtEl>
                                          <p:spTgt spid="44"/>
                                        </p:tgtEl>
                                        <p:attrNameLst>
                                          <p:attrName>ppt_x</p:attrName>
                                          <p:attrName>ppt_y</p:attrName>
                                        </p:attrNameLst>
                                      </p:cBhvr>
                                    </p:animMotion>
                                  </p:childTnLst>
                                </p:cTn>
                              </p:par>
                            </p:childTnLst>
                          </p:cTn>
                        </p:par>
                        <p:par>
                          <p:cTn id="127" fill="hold">
                            <p:stCondLst>
                              <p:cond delay="2000"/>
                            </p:stCondLst>
                            <p:childTnLst>
                              <p:par>
                                <p:cTn id="128" presetID="1" presetClass="entr" presetSubtype="0" fill="hold" grpId="0" nodeType="afterEffect">
                                  <p:stCondLst>
                                    <p:cond delay="0"/>
                                  </p:stCondLst>
                                  <p:childTnLst>
                                    <p:set>
                                      <p:cBhvr>
                                        <p:cTn id="129" dur="1" fill="hold">
                                          <p:stCondLst>
                                            <p:cond delay="0"/>
                                          </p:stCondLst>
                                        </p:cTn>
                                        <p:tgtEl>
                                          <p:spTgt spid="47"/>
                                        </p:tgtEl>
                                        <p:attrNameLst>
                                          <p:attrName>style.visibility</p:attrName>
                                        </p:attrNameLst>
                                      </p:cBhvr>
                                      <p:to>
                                        <p:strVal val="visible"/>
                                      </p:to>
                                    </p:set>
                                  </p:childTnLst>
                                </p:cTn>
                              </p:par>
                            </p:childTnLst>
                          </p:cTn>
                        </p:par>
                      </p:childTnLst>
                    </p:cTn>
                  </p:par>
                  <p:par>
                    <p:cTn id="130" fill="hold">
                      <p:stCondLst>
                        <p:cond delay="indefinite"/>
                      </p:stCondLst>
                      <p:childTnLst>
                        <p:par>
                          <p:cTn id="131" fill="hold">
                            <p:stCondLst>
                              <p:cond delay="0"/>
                            </p:stCondLst>
                            <p:childTnLst>
                              <p:par>
                                <p:cTn id="132" presetID="0" presetClass="path" presetSubtype="0" accel="50000" decel="50000" fill="hold" grpId="1" nodeType="clickEffect">
                                  <p:stCondLst>
                                    <p:cond delay="0"/>
                                  </p:stCondLst>
                                  <p:childTnLst>
                                    <p:animMotion origin="layout" path="M 0 0 C -0.02501 -0.11328 -0.05002 -0.22655 -0.07746 -0.22632 C -0.1049 -0.22609 -0.15006 -0.03591 -0.16464 0.00208 " pathEditMode="relative" ptsTypes="aaA">
                                      <p:cBhvr>
                                        <p:cTn id="133" dur="2000" fill="hold"/>
                                        <p:tgtEl>
                                          <p:spTgt spid="45"/>
                                        </p:tgtEl>
                                        <p:attrNameLst>
                                          <p:attrName>ppt_x</p:attrName>
                                          <p:attrName>ppt_y</p:attrName>
                                        </p:attrNameLst>
                                      </p:cBhvr>
                                    </p:animMotion>
                                  </p:childTnLst>
                                </p:cTn>
                              </p:par>
                              <p:par>
                                <p:cTn id="134" presetID="0" presetClass="path" presetSubtype="0" accel="50000" decel="50000" fill="hold" grpId="1" nodeType="withEffect">
                                  <p:stCondLst>
                                    <p:cond delay="0"/>
                                  </p:stCondLst>
                                  <p:childTnLst>
                                    <p:animMotion origin="layout" path="M 0 0 C -0.02501 -0.11328 -0.05002 -0.22655 -0.07746 -0.22632 C -0.1049 -0.22609 -0.15006 -0.03591 -0.16464 0.00208 " pathEditMode="relative" ptsTypes="aaA">
                                      <p:cBhvr>
                                        <p:cTn id="135" dur="2000" fill="hold"/>
                                        <p:tgtEl>
                                          <p:spTgt spid="46"/>
                                        </p:tgtEl>
                                        <p:attrNameLst>
                                          <p:attrName>ppt_x</p:attrName>
                                          <p:attrName>ppt_y</p:attrName>
                                        </p:attrNameLst>
                                      </p:cBhvr>
                                    </p:animMotion>
                                  </p:childTnLst>
                                </p:cTn>
                              </p:par>
                              <p:par>
                                <p:cTn id="136" presetID="0" presetClass="path" presetSubtype="0" accel="50000" decel="50000" fill="hold" grpId="1" nodeType="withEffect">
                                  <p:stCondLst>
                                    <p:cond delay="0"/>
                                  </p:stCondLst>
                                  <p:childTnLst>
                                    <p:animMotion origin="layout" path="M 0 0 C -0.02501 -0.11328 -0.05002 -0.22655 -0.07746 -0.22632 C -0.1049 -0.22609 -0.15006 -0.03591 -0.16464 0.00208 " pathEditMode="relative" ptsTypes="aaA">
                                      <p:cBhvr>
                                        <p:cTn id="137" dur="2000" fill="hold"/>
                                        <p:tgtEl>
                                          <p:spTgt spid="47"/>
                                        </p:tgtEl>
                                        <p:attrNameLst>
                                          <p:attrName>ppt_x</p:attrName>
                                          <p:attrName>ppt_y</p:attrName>
                                        </p:attrNameLst>
                                      </p:cBhvr>
                                    </p:animMotion>
                                  </p:childTnLst>
                                </p:cTn>
                              </p:par>
                              <p:par>
                                <p:cTn id="138" presetID="1" presetClass="entr" presetSubtype="0" fill="hold" grpId="0" nodeType="withEffect">
                                  <p:stCondLst>
                                    <p:cond delay="0"/>
                                  </p:stCondLst>
                                  <p:childTnLst>
                                    <p:set>
                                      <p:cBhvr>
                                        <p:cTn id="139" dur="1" fill="hold">
                                          <p:stCondLst>
                                            <p:cond delay="0"/>
                                          </p:stCondLst>
                                        </p:cTn>
                                        <p:tgtEl>
                                          <p:spTgt spid="54"/>
                                        </p:tgtEl>
                                        <p:attrNameLst>
                                          <p:attrName>style.visibility</p:attrName>
                                        </p:attrNameLst>
                                      </p:cBhvr>
                                      <p:to>
                                        <p:strVal val="visible"/>
                                      </p:to>
                                    </p:set>
                                  </p:childTnLst>
                                </p:cTn>
                              </p:par>
                              <p:par>
                                <p:cTn id="140" presetID="1" presetClass="entr" presetSubtype="0" fill="hold" grpId="0" nodeType="withEffect">
                                  <p:stCondLst>
                                    <p:cond delay="0"/>
                                  </p:stCondLst>
                                  <p:childTnLst>
                                    <p:set>
                                      <p:cBhvr>
                                        <p:cTn id="141" dur="1" fill="hold">
                                          <p:stCondLst>
                                            <p:cond delay="0"/>
                                          </p:stCondLst>
                                        </p:cTn>
                                        <p:tgtEl>
                                          <p:spTgt spid="55"/>
                                        </p:tgtEl>
                                        <p:attrNameLst>
                                          <p:attrName>style.visibility</p:attrName>
                                        </p:attrNameLst>
                                      </p:cBhvr>
                                      <p:to>
                                        <p:strVal val="visible"/>
                                      </p:to>
                                    </p:set>
                                  </p:childTnLst>
                                </p:cTn>
                              </p:par>
                              <p:par>
                                <p:cTn id="142" presetID="1" presetClass="entr" presetSubtype="0" fill="hold" grpId="0" nodeType="withEffect">
                                  <p:stCondLst>
                                    <p:cond delay="0"/>
                                  </p:stCondLst>
                                  <p:childTnLst>
                                    <p:set>
                                      <p:cBhvr>
                                        <p:cTn id="143" dur="1" fill="hold">
                                          <p:stCondLst>
                                            <p:cond delay="0"/>
                                          </p:stCondLst>
                                        </p:cTn>
                                        <p:tgtEl>
                                          <p:spTgt spid="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12" grpId="0" animBg="1"/>
      <p:bldP spid="13" grpId="0" animBg="1"/>
      <p:bldP spid="61" grpId="0" animBg="1"/>
      <p:bldP spid="62" grpId="0" animBg="1"/>
      <p:bldP spid="63" grpId="0" animBg="1"/>
      <p:bldP spid="33" grpId="0" animBg="1"/>
      <p:bldP spid="33" grpId="1" animBg="1"/>
      <p:bldP spid="34" grpId="0" animBg="1"/>
      <p:bldP spid="34" grpId="1" animBg="1"/>
      <p:bldP spid="35" grpId="0" animBg="1"/>
      <p:bldP spid="35" grpId="1" animBg="1"/>
      <p:bldP spid="39" grpId="0" animBg="1"/>
      <p:bldP spid="40" grpId="0" animBg="1"/>
      <p:bldP spid="41" grpId="0" animBg="1"/>
      <p:bldP spid="42" grpId="0" animBg="1"/>
      <p:bldP spid="42" grpId="1" animBg="1"/>
      <p:bldP spid="43" grpId="0" animBg="1"/>
      <p:bldP spid="43" grpId="1" animBg="1"/>
      <p:bldP spid="44" grpId="0" animBg="1"/>
      <p:bldP spid="44" grpId="1" animBg="1"/>
      <p:bldP spid="45" grpId="0" animBg="1"/>
      <p:bldP spid="45" grpId="1" animBg="1"/>
      <p:bldP spid="46" grpId="0" animBg="1"/>
      <p:bldP spid="46" grpId="1" animBg="1"/>
      <p:bldP spid="47" grpId="0" animBg="1"/>
      <p:bldP spid="47" grpId="1" animBg="1"/>
      <p:bldP spid="48" grpId="0" animBg="1"/>
      <p:bldP spid="49" grpId="0" animBg="1"/>
      <p:bldP spid="50" grpId="0" animBg="1"/>
      <p:bldP spid="51" grpId="0" animBg="1"/>
      <p:bldP spid="51" grpId="1" animBg="1"/>
      <p:bldP spid="52" grpId="0" animBg="1"/>
      <p:bldP spid="52" grpId="1" animBg="1"/>
      <p:bldP spid="53" grpId="0" animBg="1"/>
      <p:bldP spid="53" grpId="1" animBg="1"/>
      <p:bldP spid="54" grpId="0" animBg="1"/>
      <p:bldP spid="55" grpId="0" animBg="1"/>
      <p:bldP spid="5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316869"/>
            <a:ext cx="9144000" cy="673731"/>
          </a:xfrm>
        </p:spPr>
        <p:txBody>
          <a:bodyPr/>
          <a:lstStyle/>
          <a:p>
            <a:r>
              <a:rPr kumimoji="1" lang="en-US" altLang="zh-CN" sz="3000" dirty="0"/>
              <a:t>Storage</a:t>
            </a:r>
            <a:r>
              <a:rPr kumimoji="1" lang="en-US" altLang="zh-CN" sz="3000" dirty="0" smtClean="0"/>
              <a:t> Consistency – Write-Ahead Logging(WAL)</a:t>
            </a:r>
            <a:endParaRPr kumimoji="1" lang="zh-CN" altLang="en-US" sz="3000" dirty="0"/>
          </a:p>
        </p:txBody>
      </p:sp>
      <p:sp>
        <p:nvSpPr>
          <p:cNvPr id="3" name="内容占位符 2"/>
          <p:cNvSpPr>
            <a:spLocks noGrp="1"/>
          </p:cNvSpPr>
          <p:nvPr>
            <p:ph idx="1"/>
          </p:nvPr>
        </p:nvSpPr>
        <p:spPr>
          <a:xfrm>
            <a:off x="755576" y="3789040"/>
            <a:ext cx="5256584" cy="2232248"/>
          </a:xfrm>
        </p:spPr>
        <p:txBody>
          <a:bodyPr>
            <a:normAutofit fontScale="92500" lnSpcReduction="20000"/>
          </a:bodyPr>
          <a:lstStyle/>
          <a:p>
            <a:r>
              <a:rPr kumimoji="1" lang="en-US" altLang="zh-CN" dirty="0" smtClean="0"/>
              <a:t>Step 1. Log Write</a:t>
            </a:r>
          </a:p>
          <a:p>
            <a:endParaRPr kumimoji="1" lang="en-US" altLang="zh-CN" sz="1400" dirty="0" smtClean="0"/>
          </a:p>
          <a:p>
            <a:r>
              <a:rPr kumimoji="1" lang="en-US" altLang="zh-CN" dirty="0" smtClean="0"/>
              <a:t>Step 2. Commit Record Write</a:t>
            </a:r>
          </a:p>
          <a:p>
            <a:endParaRPr kumimoji="1" lang="en-US" altLang="zh-CN" sz="1300" dirty="0" smtClean="0"/>
          </a:p>
          <a:p>
            <a:r>
              <a:rPr kumimoji="1" lang="en-US" altLang="zh-CN" dirty="0" smtClean="0">
                <a:solidFill>
                  <a:srgbClr val="A6A6A6"/>
                </a:solidFill>
              </a:rPr>
              <a:t>Step 3. In-place Write</a:t>
            </a:r>
          </a:p>
          <a:p>
            <a:endParaRPr kumimoji="1" lang="en-US" altLang="zh-CN" sz="1500" dirty="0">
              <a:solidFill>
                <a:srgbClr val="A6A6A6"/>
              </a:solidFill>
            </a:endParaRPr>
          </a:p>
          <a:p>
            <a:r>
              <a:rPr kumimoji="1" lang="en-US" altLang="zh-CN" dirty="0" smtClean="0">
                <a:solidFill>
                  <a:srgbClr val="A6A6A6"/>
                </a:solidFill>
              </a:rPr>
              <a:t>Step 4. Log Truncation</a:t>
            </a:r>
            <a:endParaRPr kumimoji="1" lang="zh-CN" altLang="en-US" dirty="0">
              <a:solidFill>
                <a:srgbClr val="A6A6A6"/>
              </a:solidFill>
            </a:endParaRPr>
          </a:p>
        </p:txBody>
      </p:sp>
      <p:sp>
        <p:nvSpPr>
          <p:cNvPr id="6" name="圆角矩形 5"/>
          <p:cNvSpPr/>
          <p:nvPr/>
        </p:nvSpPr>
        <p:spPr>
          <a:xfrm>
            <a:off x="2699792" y="1196752"/>
            <a:ext cx="462037" cy="440286"/>
          </a:xfrm>
          <a:prstGeom prst="roundRect">
            <a:avLst/>
          </a:prstGeom>
          <a:solidFill>
            <a:schemeClr val="bg1"/>
          </a:solidFill>
          <a:ln/>
        </p:spPr>
        <p:style>
          <a:lnRef idx="1">
            <a:schemeClr val="accent1"/>
          </a:lnRef>
          <a:fillRef idx="3">
            <a:schemeClr val="accent1"/>
          </a:fillRef>
          <a:effectRef idx="2">
            <a:schemeClr val="accent1"/>
          </a:effectRef>
          <a:fontRef idx="minor">
            <a:schemeClr val="lt1"/>
          </a:fontRef>
        </p:style>
        <p:txBody>
          <a:bodyPr/>
          <a:lstStyle/>
          <a:p>
            <a:pPr algn="ctr"/>
            <a:r>
              <a:rPr lang="en-US" altLang="zh-CN" dirty="0" smtClean="0">
                <a:solidFill>
                  <a:schemeClr val="accent1"/>
                </a:solidFill>
              </a:rPr>
              <a:t>C</a:t>
            </a:r>
            <a:endParaRPr lang="zh-CN" altLang="en-US" dirty="0">
              <a:solidFill>
                <a:schemeClr val="accent1"/>
              </a:solidFill>
            </a:endParaRPr>
          </a:p>
        </p:txBody>
      </p:sp>
      <p:sp>
        <p:nvSpPr>
          <p:cNvPr id="7" name="圆角矩形 6"/>
          <p:cNvSpPr/>
          <p:nvPr/>
        </p:nvSpPr>
        <p:spPr>
          <a:xfrm>
            <a:off x="2123728" y="1916832"/>
            <a:ext cx="462037" cy="440286"/>
          </a:xfrm>
          <a:prstGeom prst="roundRect">
            <a:avLst/>
          </a:prstGeom>
          <a:solidFill>
            <a:schemeClr val="bg1"/>
          </a:solidFill>
          <a:ln/>
        </p:spPr>
        <p:style>
          <a:lnRef idx="1">
            <a:schemeClr val="accent1"/>
          </a:lnRef>
          <a:fillRef idx="3">
            <a:schemeClr val="accent1"/>
          </a:fillRef>
          <a:effectRef idx="2">
            <a:schemeClr val="accent1"/>
          </a:effectRef>
          <a:fontRef idx="minor">
            <a:schemeClr val="lt1"/>
          </a:fontRef>
        </p:style>
        <p:txBody>
          <a:bodyPr/>
          <a:lstStyle/>
          <a:p>
            <a:pPr algn="ctr"/>
            <a:r>
              <a:rPr lang="en-US" altLang="zh-CN" dirty="0" smtClean="0">
                <a:solidFill>
                  <a:schemeClr val="accent1"/>
                </a:solidFill>
              </a:rPr>
              <a:t>E</a:t>
            </a:r>
            <a:endParaRPr lang="zh-CN" altLang="en-US" dirty="0">
              <a:solidFill>
                <a:schemeClr val="accent1"/>
              </a:solidFill>
            </a:endParaRPr>
          </a:p>
        </p:txBody>
      </p:sp>
      <p:sp>
        <p:nvSpPr>
          <p:cNvPr id="8" name="圆角矩形 7"/>
          <p:cNvSpPr/>
          <p:nvPr/>
        </p:nvSpPr>
        <p:spPr>
          <a:xfrm>
            <a:off x="3275856" y="1916832"/>
            <a:ext cx="462037" cy="440286"/>
          </a:xfrm>
          <a:prstGeom prst="roundRect">
            <a:avLst/>
          </a:prstGeom>
          <a:solidFill>
            <a:schemeClr val="bg1"/>
          </a:solidFill>
          <a:ln/>
        </p:spPr>
        <p:style>
          <a:lnRef idx="1">
            <a:schemeClr val="accent1"/>
          </a:lnRef>
          <a:fillRef idx="3">
            <a:schemeClr val="accent1"/>
          </a:fillRef>
          <a:effectRef idx="2">
            <a:schemeClr val="accent1"/>
          </a:effectRef>
          <a:fontRef idx="minor">
            <a:schemeClr val="lt1"/>
          </a:fontRef>
        </p:style>
        <p:txBody>
          <a:bodyPr/>
          <a:lstStyle/>
          <a:p>
            <a:pPr algn="ctr"/>
            <a:r>
              <a:rPr lang="en-US" altLang="zh-CN" dirty="0" smtClean="0">
                <a:solidFill>
                  <a:schemeClr val="accent1"/>
                </a:solidFill>
              </a:rPr>
              <a:t>F</a:t>
            </a:r>
            <a:endParaRPr lang="zh-CN" altLang="en-US" dirty="0">
              <a:solidFill>
                <a:schemeClr val="accent1"/>
              </a:solidFill>
            </a:endParaRPr>
          </a:p>
        </p:txBody>
      </p:sp>
      <p:sp>
        <p:nvSpPr>
          <p:cNvPr id="9" name="圆角矩形 8"/>
          <p:cNvSpPr/>
          <p:nvPr/>
        </p:nvSpPr>
        <p:spPr>
          <a:xfrm>
            <a:off x="2771800" y="2564904"/>
            <a:ext cx="462037" cy="440286"/>
          </a:xfrm>
          <a:prstGeom prst="roundRect">
            <a:avLst/>
          </a:prstGeom>
          <a:solidFill>
            <a:schemeClr val="bg1"/>
          </a:solidFill>
          <a:ln/>
        </p:spPr>
        <p:style>
          <a:lnRef idx="1">
            <a:schemeClr val="accent1"/>
          </a:lnRef>
          <a:fillRef idx="3">
            <a:schemeClr val="accent1"/>
          </a:fillRef>
          <a:effectRef idx="2">
            <a:schemeClr val="accent1"/>
          </a:effectRef>
          <a:fontRef idx="minor">
            <a:schemeClr val="lt1"/>
          </a:fontRef>
        </p:style>
        <p:txBody>
          <a:bodyPr/>
          <a:lstStyle/>
          <a:p>
            <a:pPr algn="ctr"/>
            <a:r>
              <a:rPr lang="en-US" altLang="zh-CN" dirty="0" smtClean="0">
                <a:solidFill>
                  <a:schemeClr val="accent1"/>
                </a:solidFill>
              </a:rPr>
              <a:t>I</a:t>
            </a:r>
            <a:endParaRPr lang="zh-CN" altLang="en-US" dirty="0">
              <a:solidFill>
                <a:schemeClr val="accent1"/>
              </a:solidFill>
            </a:endParaRPr>
          </a:p>
        </p:txBody>
      </p:sp>
      <p:sp>
        <p:nvSpPr>
          <p:cNvPr id="10" name="圆角矩形 9"/>
          <p:cNvSpPr/>
          <p:nvPr/>
        </p:nvSpPr>
        <p:spPr>
          <a:xfrm>
            <a:off x="3707904" y="2564904"/>
            <a:ext cx="462037" cy="440286"/>
          </a:xfrm>
          <a:prstGeom prst="roundRect">
            <a:avLst/>
          </a:prstGeom>
          <a:solidFill>
            <a:schemeClr val="accent3"/>
          </a:solidFill>
          <a:ln/>
        </p:spPr>
        <p:style>
          <a:lnRef idx="1">
            <a:schemeClr val="accent1"/>
          </a:lnRef>
          <a:fillRef idx="3">
            <a:schemeClr val="accent1"/>
          </a:fillRef>
          <a:effectRef idx="2">
            <a:schemeClr val="accent1"/>
          </a:effectRef>
          <a:fontRef idx="minor">
            <a:schemeClr val="lt1"/>
          </a:fontRef>
        </p:style>
        <p:txBody>
          <a:bodyPr/>
          <a:lstStyle/>
          <a:p>
            <a:pPr algn="ctr"/>
            <a:r>
              <a:rPr lang="en-US" altLang="zh-CN" dirty="0">
                <a:solidFill>
                  <a:schemeClr val="accent1"/>
                </a:solidFill>
              </a:rPr>
              <a:t>J</a:t>
            </a:r>
            <a:endParaRPr lang="zh-CN" altLang="en-US" dirty="0">
              <a:solidFill>
                <a:schemeClr val="accent1"/>
              </a:solidFill>
            </a:endParaRPr>
          </a:p>
        </p:txBody>
      </p:sp>
      <p:sp>
        <p:nvSpPr>
          <p:cNvPr id="11" name="圆角矩形 10"/>
          <p:cNvSpPr/>
          <p:nvPr/>
        </p:nvSpPr>
        <p:spPr>
          <a:xfrm>
            <a:off x="2411760" y="3212976"/>
            <a:ext cx="462037" cy="440286"/>
          </a:xfrm>
          <a:prstGeom prst="roundRect">
            <a:avLst/>
          </a:prstGeom>
          <a:solidFill>
            <a:schemeClr val="accent3"/>
          </a:solidFill>
          <a:ln/>
        </p:spPr>
        <p:style>
          <a:lnRef idx="1">
            <a:schemeClr val="accent1"/>
          </a:lnRef>
          <a:fillRef idx="3">
            <a:schemeClr val="accent1"/>
          </a:fillRef>
          <a:effectRef idx="2">
            <a:schemeClr val="accent1"/>
          </a:effectRef>
          <a:fontRef idx="minor">
            <a:schemeClr val="lt1"/>
          </a:fontRef>
        </p:style>
        <p:txBody>
          <a:bodyPr/>
          <a:lstStyle/>
          <a:p>
            <a:pPr algn="ctr"/>
            <a:r>
              <a:rPr lang="en-US" altLang="zh-CN" dirty="0" smtClean="0">
                <a:solidFill>
                  <a:schemeClr val="accent1"/>
                </a:solidFill>
              </a:rPr>
              <a:t>M</a:t>
            </a:r>
            <a:endParaRPr lang="zh-CN" altLang="en-US" dirty="0">
              <a:solidFill>
                <a:schemeClr val="accent1"/>
              </a:solidFill>
            </a:endParaRPr>
          </a:p>
        </p:txBody>
      </p:sp>
      <p:sp>
        <p:nvSpPr>
          <p:cNvPr id="12" name="圆角矩形 11"/>
          <p:cNvSpPr/>
          <p:nvPr/>
        </p:nvSpPr>
        <p:spPr>
          <a:xfrm>
            <a:off x="2987824" y="3212976"/>
            <a:ext cx="462037" cy="440286"/>
          </a:xfrm>
          <a:prstGeom prst="roundRect">
            <a:avLst/>
          </a:prstGeom>
          <a:solidFill>
            <a:schemeClr val="bg1"/>
          </a:solidFill>
          <a:ln/>
        </p:spPr>
        <p:style>
          <a:lnRef idx="1">
            <a:schemeClr val="accent1"/>
          </a:lnRef>
          <a:fillRef idx="3">
            <a:schemeClr val="accent1"/>
          </a:fillRef>
          <a:effectRef idx="2">
            <a:schemeClr val="accent1"/>
          </a:effectRef>
          <a:fontRef idx="minor">
            <a:schemeClr val="lt1"/>
          </a:fontRef>
        </p:style>
        <p:txBody>
          <a:bodyPr/>
          <a:lstStyle/>
          <a:p>
            <a:pPr algn="ctr"/>
            <a:r>
              <a:rPr lang="en-US" altLang="zh-CN" dirty="0" smtClean="0">
                <a:solidFill>
                  <a:schemeClr val="accent1"/>
                </a:solidFill>
              </a:rPr>
              <a:t>N</a:t>
            </a:r>
            <a:endParaRPr lang="zh-CN" altLang="en-US" dirty="0">
              <a:solidFill>
                <a:schemeClr val="accent1"/>
              </a:solidFill>
            </a:endParaRPr>
          </a:p>
        </p:txBody>
      </p:sp>
      <p:sp>
        <p:nvSpPr>
          <p:cNvPr id="13" name="圆角矩形 12"/>
          <p:cNvSpPr/>
          <p:nvPr/>
        </p:nvSpPr>
        <p:spPr>
          <a:xfrm>
            <a:off x="3563888" y="3212976"/>
            <a:ext cx="462037" cy="440286"/>
          </a:xfrm>
          <a:prstGeom prst="roundRect">
            <a:avLst/>
          </a:prstGeom>
          <a:solidFill>
            <a:schemeClr val="accent3"/>
          </a:solidFill>
          <a:ln/>
        </p:spPr>
        <p:style>
          <a:lnRef idx="1">
            <a:schemeClr val="accent1"/>
          </a:lnRef>
          <a:fillRef idx="3">
            <a:schemeClr val="accent1"/>
          </a:fillRef>
          <a:effectRef idx="2">
            <a:schemeClr val="accent1"/>
          </a:effectRef>
          <a:fontRef idx="minor">
            <a:schemeClr val="lt1"/>
          </a:fontRef>
        </p:style>
        <p:txBody>
          <a:bodyPr/>
          <a:lstStyle/>
          <a:p>
            <a:pPr algn="ctr"/>
            <a:r>
              <a:rPr lang="en-US" altLang="zh-CN" dirty="0" smtClean="0">
                <a:solidFill>
                  <a:schemeClr val="accent1"/>
                </a:solidFill>
              </a:rPr>
              <a:t>O</a:t>
            </a:r>
            <a:endParaRPr lang="zh-CN" altLang="en-US" dirty="0">
              <a:solidFill>
                <a:schemeClr val="accent1"/>
              </a:solidFill>
            </a:endParaRPr>
          </a:p>
        </p:txBody>
      </p:sp>
      <p:cxnSp>
        <p:nvCxnSpPr>
          <p:cNvPr id="21" name="直线箭头连接符 20"/>
          <p:cNvCxnSpPr>
            <a:stCxn id="6" idx="2"/>
            <a:endCxn id="7" idx="0"/>
          </p:cNvCxnSpPr>
          <p:nvPr/>
        </p:nvCxnSpPr>
        <p:spPr>
          <a:xfrm flipH="1">
            <a:off x="2354747" y="1637038"/>
            <a:ext cx="576064" cy="27979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3" name="直线箭头连接符 22"/>
          <p:cNvCxnSpPr>
            <a:stCxn id="6" idx="2"/>
            <a:endCxn id="8" idx="0"/>
          </p:cNvCxnSpPr>
          <p:nvPr/>
        </p:nvCxnSpPr>
        <p:spPr>
          <a:xfrm>
            <a:off x="2930811" y="1637038"/>
            <a:ext cx="576064" cy="27979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5" name="直线箭头连接符 24"/>
          <p:cNvCxnSpPr>
            <a:stCxn id="8" idx="2"/>
            <a:endCxn id="9" idx="0"/>
          </p:cNvCxnSpPr>
          <p:nvPr/>
        </p:nvCxnSpPr>
        <p:spPr>
          <a:xfrm flipH="1">
            <a:off x="3002819" y="2357118"/>
            <a:ext cx="504056" cy="20778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7" name="直线箭头连接符 26"/>
          <p:cNvCxnSpPr>
            <a:stCxn id="8" idx="2"/>
            <a:endCxn id="10" idx="0"/>
          </p:cNvCxnSpPr>
          <p:nvPr/>
        </p:nvCxnSpPr>
        <p:spPr>
          <a:xfrm>
            <a:off x="3506875" y="2357118"/>
            <a:ext cx="432048" cy="20778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9" name="直线箭头连接符 28"/>
          <p:cNvCxnSpPr>
            <a:stCxn id="9" idx="2"/>
            <a:endCxn id="11" idx="0"/>
          </p:cNvCxnSpPr>
          <p:nvPr/>
        </p:nvCxnSpPr>
        <p:spPr>
          <a:xfrm flipH="1">
            <a:off x="2642779" y="3005190"/>
            <a:ext cx="360040" cy="20778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1" name="直线箭头连接符 30"/>
          <p:cNvCxnSpPr>
            <a:stCxn id="9" idx="2"/>
            <a:endCxn id="12" idx="0"/>
          </p:cNvCxnSpPr>
          <p:nvPr/>
        </p:nvCxnSpPr>
        <p:spPr>
          <a:xfrm>
            <a:off x="3002819" y="3005190"/>
            <a:ext cx="216024" cy="20778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3" name="直线箭头连接符 32"/>
          <p:cNvCxnSpPr>
            <a:stCxn id="10" idx="2"/>
            <a:endCxn id="13" idx="0"/>
          </p:cNvCxnSpPr>
          <p:nvPr/>
        </p:nvCxnSpPr>
        <p:spPr>
          <a:xfrm flipH="1">
            <a:off x="3794907" y="3005190"/>
            <a:ext cx="144016" cy="20778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4" name="圆角矩形 33"/>
          <p:cNvSpPr/>
          <p:nvPr/>
        </p:nvSpPr>
        <p:spPr>
          <a:xfrm>
            <a:off x="4974059" y="2564904"/>
            <a:ext cx="462037" cy="440286"/>
          </a:xfrm>
          <a:prstGeom prst="roundRect">
            <a:avLst/>
          </a:prstGeom>
          <a:solidFill>
            <a:schemeClr val="accent6"/>
          </a:solidFill>
          <a:ln/>
        </p:spPr>
        <p:style>
          <a:lnRef idx="1">
            <a:schemeClr val="accent1"/>
          </a:lnRef>
          <a:fillRef idx="3">
            <a:schemeClr val="accent1"/>
          </a:fillRef>
          <a:effectRef idx="2">
            <a:schemeClr val="accent1"/>
          </a:effectRef>
          <a:fontRef idx="minor">
            <a:schemeClr val="lt1"/>
          </a:fontRef>
        </p:style>
        <p:txBody>
          <a:bodyPr/>
          <a:lstStyle/>
          <a:p>
            <a:pPr algn="ctr"/>
            <a:r>
              <a:rPr lang="en-US" altLang="zh-CN" dirty="0" smtClean="0">
                <a:solidFill>
                  <a:schemeClr val="accent1"/>
                </a:solidFill>
              </a:rPr>
              <a:t>M’</a:t>
            </a:r>
            <a:endParaRPr lang="zh-CN" altLang="en-US" dirty="0">
              <a:solidFill>
                <a:schemeClr val="accent1"/>
              </a:solidFill>
            </a:endParaRPr>
          </a:p>
        </p:txBody>
      </p:sp>
      <p:sp>
        <p:nvSpPr>
          <p:cNvPr id="35" name="圆角矩形 34"/>
          <p:cNvSpPr/>
          <p:nvPr/>
        </p:nvSpPr>
        <p:spPr>
          <a:xfrm>
            <a:off x="5436096" y="2564904"/>
            <a:ext cx="462037" cy="440286"/>
          </a:xfrm>
          <a:prstGeom prst="roundRect">
            <a:avLst/>
          </a:prstGeom>
          <a:solidFill>
            <a:schemeClr val="accent6"/>
          </a:solidFill>
          <a:ln/>
        </p:spPr>
        <p:style>
          <a:lnRef idx="1">
            <a:schemeClr val="accent1"/>
          </a:lnRef>
          <a:fillRef idx="3">
            <a:schemeClr val="accent1"/>
          </a:fillRef>
          <a:effectRef idx="2">
            <a:schemeClr val="accent1"/>
          </a:effectRef>
          <a:fontRef idx="minor">
            <a:schemeClr val="lt1"/>
          </a:fontRef>
        </p:style>
        <p:txBody>
          <a:bodyPr/>
          <a:lstStyle/>
          <a:p>
            <a:pPr algn="ctr"/>
            <a:r>
              <a:rPr lang="en-US" altLang="zh-CN" dirty="0" smtClean="0">
                <a:solidFill>
                  <a:schemeClr val="accent1"/>
                </a:solidFill>
              </a:rPr>
              <a:t>O’</a:t>
            </a:r>
            <a:endParaRPr lang="zh-CN" altLang="en-US" dirty="0">
              <a:solidFill>
                <a:schemeClr val="accent1"/>
              </a:solidFill>
            </a:endParaRPr>
          </a:p>
        </p:txBody>
      </p:sp>
      <p:sp>
        <p:nvSpPr>
          <p:cNvPr id="36" name="圆角矩形 35"/>
          <p:cNvSpPr/>
          <p:nvPr/>
        </p:nvSpPr>
        <p:spPr>
          <a:xfrm>
            <a:off x="5940152" y="2564904"/>
            <a:ext cx="462037" cy="440286"/>
          </a:xfrm>
          <a:prstGeom prst="roundRect">
            <a:avLst/>
          </a:prstGeom>
          <a:solidFill>
            <a:schemeClr val="accent6"/>
          </a:solidFill>
          <a:ln/>
        </p:spPr>
        <p:style>
          <a:lnRef idx="1">
            <a:schemeClr val="accent1"/>
          </a:lnRef>
          <a:fillRef idx="3">
            <a:schemeClr val="accent1"/>
          </a:fillRef>
          <a:effectRef idx="2">
            <a:schemeClr val="accent1"/>
          </a:effectRef>
          <a:fontRef idx="minor">
            <a:schemeClr val="lt1"/>
          </a:fontRef>
        </p:style>
        <p:txBody>
          <a:bodyPr/>
          <a:lstStyle/>
          <a:p>
            <a:pPr algn="ctr"/>
            <a:r>
              <a:rPr lang="en-US" altLang="zh-CN" dirty="0" smtClean="0">
                <a:solidFill>
                  <a:schemeClr val="accent1"/>
                </a:solidFill>
              </a:rPr>
              <a:t>P’</a:t>
            </a:r>
            <a:endParaRPr lang="zh-CN" altLang="en-US" dirty="0">
              <a:solidFill>
                <a:schemeClr val="accent1"/>
              </a:solidFill>
            </a:endParaRPr>
          </a:p>
        </p:txBody>
      </p:sp>
      <p:sp>
        <p:nvSpPr>
          <p:cNvPr id="37" name="圆角矩形 36"/>
          <p:cNvSpPr/>
          <p:nvPr/>
        </p:nvSpPr>
        <p:spPr>
          <a:xfrm>
            <a:off x="6414219" y="2564904"/>
            <a:ext cx="462037" cy="440286"/>
          </a:xfrm>
          <a:prstGeom prst="roundRect">
            <a:avLst/>
          </a:prstGeom>
          <a:solidFill>
            <a:schemeClr val="accent6"/>
          </a:solidFill>
          <a:ln/>
        </p:spPr>
        <p:style>
          <a:lnRef idx="1">
            <a:schemeClr val="accent1"/>
          </a:lnRef>
          <a:fillRef idx="3">
            <a:schemeClr val="accent1"/>
          </a:fillRef>
          <a:effectRef idx="2">
            <a:schemeClr val="accent1"/>
          </a:effectRef>
          <a:fontRef idx="minor">
            <a:schemeClr val="lt1"/>
          </a:fontRef>
        </p:style>
        <p:txBody>
          <a:bodyPr/>
          <a:lstStyle/>
          <a:p>
            <a:pPr algn="ctr"/>
            <a:r>
              <a:rPr lang="en-US" altLang="zh-CN" dirty="0" smtClean="0">
                <a:solidFill>
                  <a:schemeClr val="accent1"/>
                </a:solidFill>
              </a:rPr>
              <a:t>J’</a:t>
            </a:r>
            <a:endParaRPr lang="zh-CN" altLang="en-US" dirty="0">
              <a:solidFill>
                <a:schemeClr val="accent1"/>
              </a:solidFill>
            </a:endParaRPr>
          </a:p>
        </p:txBody>
      </p:sp>
      <p:sp>
        <p:nvSpPr>
          <p:cNvPr id="38" name="圆角矩形 37"/>
          <p:cNvSpPr/>
          <p:nvPr/>
        </p:nvSpPr>
        <p:spPr>
          <a:xfrm>
            <a:off x="6876256" y="2564904"/>
            <a:ext cx="462037" cy="440286"/>
          </a:xfrm>
          <a:prstGeom prst="roundRect">
            <a:avLst/>
          </a:prstGeom>
          <a:ln/>
        </p:spPr>
        <p:style>
          <a:lnRef idx="1">
            <a:schemeClr val="accent3"/>
          </a:lnRef>
          <a:fillRef idx="3">
            <a:schemeClr val="accent3"/>
          </a:fillRef>
          <a:effectRef idx="2">
            <a:schemeClr val="accent3"/>
          </a:effectRef>
          <a:fontRef idx="minor">
            <a:schemeClr val="lt1"/>
          </a:fontRef>
        </p:style>
        <p:txBody>
          <a:bodyPr/>
          <a:lstStyle/>
          <a:p>
            <a:pPr algn="ctr"/>
            <a:endParaRPr lang="zh-CN" altLang="en-US" dirty="0">
              <a:solidFill>
                <a:schemeClr val="accent1"/>
              </a:solidFill>
            </a:endParaRPr>
          </a:p>
        </p:txBody>
      </p:sp>
      <p:sp>
        <p:nvSpPr>
          <p:cNvPr id="39" name="圆角矩形 38"/>
          <p:cNvSpPr/>
          <p:nvPr/>
        </p:nvSpPr>
        <p:spPr>
          <a:xfrm>
            <a:off x="3707904" y="2564904"/>
            <a:ext cx="462037" cy="440286"/>
          </a:xfrm>
          <a:prstGeom prst="roundRect">
            <a:avLst/>
          </a:prstGeom>
          <a:ln/>
        </p:spPr>
        <p:style>
          <a:lnRef idx="2">
            <a:schemeClr val="accent6">
              <a:shade val="50000"/>
            </a:schemeClr>
          </a:lnRef>
          <a:fillRef idx="1">
            <a:schemeClr val="accent6"/>
          </a:fillRef>
          <a:effectRef idx="0">
            <a:schemeClr val="accent6"/>
          </a:effectRef>
          <a:fontRef idx="minor">
            <a:schemeClr val="lt1"/>
          </a:fontRef>
        </p:style>
        <p:txBody>
          <a:bodyPr/>
          <a:lstStyle/>
          <a:p>
            <a:pPr algn="ctr"/>
            <a:r>
              <a:rPr lang="en-US" altLang="zh-CN" dirty="0" smtClean="0">
                <a:solidFill>
                  <a:schemeClr val="accent1"/>
                </a:solidFill>
              </a:rPr>
              <a:t>J’</a:t>
            </a:r>
            <a:endParaRPr lang="zh-CN" altLang="en-US" dirty="0">
              <a:solidFill>
                <a:schemeClr val="accent1"/>
              </a:solidFill>
            </a:endParaRPr>
          </a:p>
        </p:txBody>
      </p:sp>
      <p:sp>
        <p:nvSpPr>
          <p:cNvPr id="40" name="圆角矩形 39"/>
          <p:cNvSpPr/>
          <p:nvPr/>
        </p:nvSpPr>
        <p:spPr>
          <a:xfrm>
            <a:off x="2411760" y="3212976"/>
            <a:ext cx="462037" cy="440286"/>
          </a:xfrm>
          <a:prstGeom prst="roundRect">
            <a:avLst/>
          </a:prstGeom>
          <a:ln/>
        </p:spPr>
        <p:style>
          <a:lnRef idx="2">
            <a:schemeClr val="accent6">
              <a:shade val="50000"/>
            </a:schemeClr>
          </a:lnRef>
          <a:fillRef idx="1">
            <a:schemeClr val="accent6"/>
          </a:fillRef>
          <a:effectRef idx="0">
            <a:schemeClr val="accent6"/>
          </a:effectRef>
          <a:fontRef idx="minor">
            <a:schemeClr val="lt1"/>
          </a:fontRef>
        </p:style>
        <p:txBody>
          <a:bodyPr/>
          <a:lstStyle/>
          <a:p>
            <a:pPr algn="ctr"/>
            <a:r>
              <a:rPr lang="en-US" altLang="zh-CN" dirty="0" smtClean="0">
                <a:solidFill>
                  <a:schemeClr val="accent1"/>
                </a:solidFill>
              </a:rPr>
              <a:t>M’</a:t>
            </a:r>
            <a:endParaRPr lang="zh-CN" altLang="en-US" dirty="0">
              <a:solidFill>
                <a:schemeClr val="accent1"/>
              </a:solidFill>
            </a:endParaRPr>
          </a:p>
        </p:txBody>
      </p:sp>
      <p:sp>
        <p:nvSpPr>
          <p:cNvPr id="41" name="圆角矩形 40"/>
          <p:cNvSpPr/>
          <p:nvPr/>
        </p:nvSpPr>
        <p:spPr>
          <a:xfrm>
            <a:off x="3563888" y="3212976"/>
            <a:ext cx="462037" cy="440286"/>
          </a:xfrm>
          <a:prstGeom prst="roundRect">
            <a:avLst/>
          </a:prstGeom>
          <a:ln/>
        </p:spPr>
        <p:style>
          <a:lnRef idx="2">
            <a:schemeClr val="accent6">
              <a:shade val="50000"/>
            </a:schemeClr>
          </a:lnRef>
          <a:fillRef idx="1">
            <a:schemeClr val="accent6"/>
          </a:fillRef>
          <a:effectRef idx="0">
            <a:schemeClr val="accent6"/>
          </a:effectRef>
          <a:fontRef idx="minor">
            <a:schemeClr val="lt1"/>
          </a:fontRef>
        </p:style>
        <p:txBody>
          <a:bodyPr/>
          <a:lstStyle/>
          <a:p>
            <a:pPr algn="ctr"/>
            <a:r>
              <a:rPr lang="en-US" altLang="zh-CN" dirty="0" smtClean="0">
                <a:solidFill>
                  <a:schemeClr val="accent1"/>
                </a:solidFill>
              </a:rPr>
              <a:t>O’</a:t>
            </a:r>
            <a:endParaRPr lang="zh-CN" altLang="en-US" dirty="0">
              <a:solidFill>
                <a:schemeClr val="accent1"/>
              </a:solidFill>
            </a:endParaRPr>
          </a:p>
        </p:txBody>
      </p:sp>
      <p:sp>
        <p:nvSpPr>
          <p:cNvPr id="45" name="圆角矩形 44"/>
          <p:cNvSpPr/>
          <p:nvPr/>
        </p:nvSpPr>
        <p:spPr>
          <a:xfrm>
            <a:off x="4139952" y="3212976"/>
            <a:ext cx="462037" cy="440286"/>
          </a:xfrm>
          <a:prstGeom prst="roundRect">
            <a:avLst/>
          </a:prstGeom>
          <a:solidFill>
            <a:schemeClr val="accent6"/>
          </a:solidFill>
          <a:ln/>
        </p:spPr>
        <p:style>
          <a:lnRef idx="1">
            <a:schemeClr val="accent1"/>
          </a:lnRef>
          <a:fillRef idx="3">
            <a:schemeClr val="accent1"/>
          </a:fillRef>
          <a:effectRef idx="2">
            <a:schemeClr val="accent1"/>
          </a:effectRef>
          <a:fontRef idx="minor">
            <a:schemeClr val="lt1"/>
          </a:fontRef>
        </p:style>
        <p:txBody>
          <a:bodyPr/>
          <a:lstStyle/>
          <a:p>
            <a:pPr algn="ctr"/>
            <a:r>
              <a:rPr lang="en-US" altLang="zh-CN" dirty="0" smtClean="0">
                <a:solidFill>
                  <a:schemeClr val="accent1"/>
                </a:solidFill>
              </a:rPr>
              <a:t>P’</a:t>
            </a:r>
            <a:endParaRPr lang="zh-CN" altLang="en-US" dirty="0">
              <a:solidFill>
                <a:schemeClr val="accent1"/>
              </a:solidFill>
            </a:endParaRPr>
          </a:p>
        </p:txBody>
      </p:sp>
      <p:cxnSp>
        <p:nvCxnSpPr>
          <p:cNvPr id="47" name="直线箭头连接符 46"/>
          <p:cNvCxnSpPr>
            <a:stCxn id="39" idx="2"/>
            <a:endCxn id="45" idx="0"/>
          </p:cNvCxnSpPr>
          <p:nvPr/>
        </p:nvCxnSpPr>
        <p:spPr>
          <a:xfrm>
            <a:off x="3938923" y="3005190"/>
            <a:ext cx="432048" cy="207786"/>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
        <p:nvSpPr>
          <p:cNvPr id="48" name="文本框 47"/>
          <p:cNvSpPr txBox="1"/>
          <p:nvPr/>
        </p:nvSpPr>
        <p:spPr>
          <a:xfrm>
            <a:off x="971600" y="6146140"/>
            <a:ext cx="7200800" cy="523220"/>
          </a:xfrm>
          <a:prstGeom prst="rect">
            <a:avLst/>
          </a:prstGeom>
          <a:noFill/>
        </p:spPr>
        <p:txBody>
          <a:bodyPr wrap="square" rtlCol="0">
            <a:spAutoFit/>
          </a:bodyPr>
          <a:lstStyle/>
          <a:p>
            <a:r>
              <a:rPr kumimoji="1" lang="en-US" altLang="zh-CN" sz="2800" dirty="0" smtClean="0">
                <a:solidFill>
                  <a:srgbClr val="C0504D"/>
                </a:solidFill>
              </a:rPr>
              <a:t>Ordering is required for storage consistency.</a:t>
            </a:r>
            <a:endParaRPr kumimoji="1" lang="zh-CN" altLang="en-US" sz="2800" dirty="0">
              <a:solidFill>
                <a:srgbClr val="C0504D"/>
              </a:solidFill>
            </a:endParaRPr>
          </a:p>
        </p:txBody>
      </p:sp>
      <p:sp>
        <p:nvSpPr>
          <p:cNvPr id="30" name="文本框 29"/>
          <p:cNvSpPr txBox="1"/>
          <p:nvPr/>
        </p:nvSpPr>
        <p:spPr>
          <a:xfrm>
            <a:off x="6084168" y="3861048"/>
            <a:ext cx="2808312" cy="461665"/>
          </a:xfrm>
          <a:prstGeom prst="rect">
            <a:avLst/>
          </a:prstGeom>
          <a:noFill/>
        </p:spPr>
        <p:txBody>
          <a:bodyPr wrap="square" rtlCol="0">
            <a:spAutoFit/>
          </a:bodyPr>
          <a:lstStyle/>
          <a:p>
            <a:r>
              <a:rPr kumimoji="1" lang="en-US" altLang="zh-CN" sz="2400" dirty="0" smtClean="0">
                <a:solidFill>
                  <a:schemeClr val="accent2"/>
                </a:solidFill>
              </a:rPr>
              <a:t>Intra-</a:t>
            </a:r>
            <a:r>
              <a:rPr kumimoji="1" lang="en-US" altLang="zh-CN" sz="2400" dirty="0" err="1" smtClean="0">
                <a:solidFill>
                  <a:schemeClr val="accent2"/>
                </a:solidFill>
              </a:rPr>
              <a:t>tx</a:t>
            </a:r>
            <a:r>
              <a:rPr kumimoji="1" lang="en-US" altLang="zh-CN" sz="2400" dirty="0" smtClean="0">
                <a:solidFill>
                  <a:schemeClr val="accent2"/>
                </a:solidFill>
              </a:rPr>
              <a:t> Ordering</a:t>
            </a:r>
            <a:endParaRPr kumimoji="1" lang="zh-CN" altLang="en-US" sz="2400" dirty="0">
              <a:solidFill>
                <a:schemeClr val="accent2"/>
              </a:solidFill>
            </a:endParaRPr>
          </a:p>
        </p:txBody>
      </p:sp>
      <p:sp>
        <p:nvSpPr>
          <p:cNvPr id="32" name="文本框 31"/>
          <p:cNvSpPr txBox="1"/>
          <p:nvPr/>
        </p:nvSpPr>
        <p:spPr>
          <a:xfrm>
            <a:off x="6012160" y="5229200"/>
            <a:ext cx="2808312" cy="461665"/>
          </a:xfrm>
          <a:prstGeom prst="rect">
            <a:avLst/>
          </a:prstGeom>
          <a:noFill/>
        </p:spPr>
        <p:txBody>
          <a:bodyPr wrap="square" rtlCol="0">
            <a:spAutoFit/>
          </a:bodyPr>
          <a:lstStyle/>
          <a:p>
            <a:r>
              <a:rPr kumimoji="1" lang="en-US" altLang="zh-CN" sz="2400" dirty="0" smtClean="0">
                <a:solidFill>
                  <a:schemeClr val="accent2"/>
                </a:solidFill>
              </a:rPr>
              <a:t>Inter-</a:t>
            </a:r>
            <a:r>
              <a:rPr kumimoji="1" lang="en-US" altLang="zh-CN" sz="2400" dirty="0" err="1" smtClean="0">
                <a:solidFill>
                  <a:schemeClr val="accent2"/>
                </a:solidFill>
              </a:rPr>
              <a:t>tx</a:t>
            </a:r>
            <a:r>
              <a:rPr kumimoji="1" lang="en-US" altLang="zh-CN" sz="2400" dirty="0" smtClean="0">
                <a:solidFill>
                  <a:schemeClr val="accent2"/>
                </a:solidFill>
              </a:rPr>
              <a:t> Ordering</a:t>
            </a:r>
            <a:endParaRPr kumimoji="1" lang="zh-CN" altLang="en-US" sz="2400" dirty="0">
              <a:solidFill>
                <a:schemeClr val="accent2"/>
              </a:solidFill>
            </a:endParaRPr>
          </a:p>
        </p:txBody>
      </p:sp>
      <p:sp>
        <p:nvSpPr>
          <p:cNvPr id="42" name="文本框 41"/>
          <p:cNvSpPr txBox="1"/>
          <p:nvPr/>
        </p:nvSpPr>
        <p:spPr>
          <a:xfrm>
            <a:off x="6156176" y="4561964"/>
            <a:ext cx="2376264" cy="461665"/>
          </a:xfrm>
          <a:prstGeom prst="rect">
            <a:avLst/>
          </a:prstGeom>
          <a:noFill/>
        </p:spPr>
        <p:txBody>
          <a:bodyPr wrap="square" rtlCol="0">
            <a:spAutoFit/>
          </a:bodyPr>
          <a:lstStyle/>
          <a:p>
            <a:r>
              <a:rPr kumimoji="1" lang="en-US" altLang="zh-CN" sz="2400" dirty="0" smtClean="0">
                <a:solidFill>
                  <a:srgbClr val="C0504D"/>
                </a:solidFill>
              </a:rPr>
              <a:t>Program </a:t>
            </a:r>
            <a:r>
              <a:rPr kumimoji="1" lang="en-US" altLang="zh-CN" sz="2400" dirty="0" err="1" smtClean="0">
                <a:solidFill>
                  <a:srgbClr val="C0504D"/>
                </a:solidFill>
              </a:rPr>
              <a:t>Ack</a:t>
            </a:r>
            <a:endParaRPr kumimoji="1" lang="zh-CN" altLang="en-US" sz="2400" dirty="0">
              <a:solidFill>
                <a:srgbClr val="C0504D"/>
              </a:solidFill>
            </a:endParaRPr>
          </a:p>
        </p:txBody>
      </p:sp>
      <p:cxnSp>
        <p:nvCxnSpPr>
          <p:cNvPr id="5" name="直线连接符 4"/>
          <p:cNvCxnSpPr>
            <a:stCxn id="3" idx="1"/>
            <a:endCxn id="3" idx="3"/>
          </p:cNvCxnSpPr>
          <p:nvPr/>
        </p:nvCxnSpPr>
        <p:spPr>
          <a:xfrm>
            <a:off x="755576" y="4905164"/>
            <a:ext cx="5256584"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17" name="直线箭头连接符 16"/>
          <p:cNvCxnSpPr/>
          <p:nvPr/>
        </p:nvCxnSpPr>
        <p:spPr>
          <a:xfrm flipH="1">
            <a:off x="3995936" y="4149080"/>
            <a:ext cx="2088232" cy="144016"/>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9" name="直线箭头连接符 18"/>
          <p:cNvCxnSpPr>
            <a:stCxn id="32" idx="1"/>
          </p:cNvCxnSpPr>
          <p:nvPr/>
        </p:nvCxnSpPr>
        <p:spPr>
          <a:xfrm flipH="1" flipV="1">
            <a:off x="3995936" y="4941169"/>
            <a:ext cx="2016224" cy="518864"/>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4" name="幻灯片编号占位符 3"/>
          <p:cNvSpPr>
            <a:spLocks noGrp="1"/>
          </p:cNvSpPr>
          <p:nvPr>
            <p:ph type="sldNum" sz="quarter" idx="12"/>
          </p:nvPr>
        </p:nvSpPr>
        <p:spPr/>
        <p:txBody>
          <a:bodyPr/>
          <a:lstStyle/>
          <a:p>
            <a:fld id="{C5FEB7EA-EE1E-4E9A-ABA8-C683F994B8C3}" type="slidenum">
              <a:rPr lang="zh-CN" altLang="en-US" smtClean="0"/>
              <a:t>6</a:t>
            </a:fld>
            <a:endParaRPr lang="zh-CN" altLang="en-US"/>
          </a:p>
        </p:txBody>
      </p:sp>
    </p:spTree>
    <p:extLst>
      <p:ext uri="{BB962C8B-B14F-4D97-AF65-F5344CB8AC3E}">
        <p14:creationId xmlns:p14="http://schemas.microsoft.com/office/powerpoint/2010/main" val="3781323214"/>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2" fill="hold" grpId="0" nodeType="clickEffect">
                                  <p:stCondLst>
                                    <p:cond delay="0"/>
                                  </p:stCondLst>
                                  <p:childTnLst>
                                    <p:set>
                                      <p:cBhvr>
                                        <p:cTn id="10" dur="1" fill="hold">
                                          <p:stCondLst>
                                            <p:cond delay="0"/>
                                          </p:stCondLst>
                                        </p:cTn>
                                        <p:tgtEl>
                                          <p:spTgt spid="34"/>
                                        </p:tgtEl>
                                        <p:attrNameLst>
                                          <p:attrName>style.visibility</p:attrName>
                                        </p:attrNameLst>
                                      </p:cBhvr>
                                      <p:to>
                                        <p:strVal val="visible"/>
                                      </p:to>
                                    </p:set>
                                    <p:anim calcmode="lin" valueType="num">
                                      <p:cBhvr additive="base">
                                        <p:cTn id="11" dur="500" fill="hold"/>
                                        <p:tgtEl>
                                          <p:spTgt spid="34"/>
                                        </p:tgtEl>
                                        <p:attrNameLst>
                                          <p:attrName>ppt_x</p:attrName>
                                        </p:attrNameLst>
                                      </p:cBhvr>
                                      <p:tavLst>
                                        <p:tav tm="0">
                                          <p:val>
                                            <p:strVal val="1+#ppt_w/2"/>
                                          </p:val>
                                        </p:tav>
                                        <p:tav tm="100000">
                                          <p:val>
                                            <p:strVal val="#ppt_x"/>
                                          </p:val>
                                        </p:tav>
                                      </p:tavLst>
                                    </p:anim>
                                    <p:anim calcmode="lin" valueType="num">
                                      <p:cBhvr additive="base">
                                        <p:cTn id="12" dur="500" fill="hold"/>
                                        <p:tgtEl>
                                          <p:spTgt spid="34"/>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35"/>
                                        </p:tgtEl>
                                        <p:attrNameLst>
                                          <p:attrName>style.visibility</p:attrName>
                                        </p:attrNameLst>
                                      </p:cBhvr>
                                      <p:to>
                                        <p:strVal val="visible"/>
                                      </p:to>
                                    </p:set>
                                    <p:anim calcmode="lin" valueType="num">
                                      <p:cBhvr additive="base">
                                        <p:cTn id="15" dur="500" fill="hold"/>
                                        <p:tgtEl>
                                          <p:spTgt spid="35"/>
                                        </p:tgtEl>
                                        <p:attrNameLst>
                                          <p:attrName>ppt_x</p:attrName>
                                        </p:attrNameLst>
                                      </p:cBhvr>
                                      <p:tavLst>
                                        <p:tav tm="0">
                                          <p:val>
                                            <p:strVal val="1+#ppt_w/2"/>
                                          </p:val>
                                        </p:tav>
                                        <p:tav tm="100000">
                                          <p:val>
                                            <p:strVal val="#ppt_x"/>
                                          </p:val>
                                        </p:tav>
                                      </p:tavLst>
                                    </p:anim>
                                    <p:anim calcmode="lin" valueType="num">
                                      <p:cBhvr additive="base">
                                        <p:cTn id="16" dur="500" fill="hold"/>
                                        <p:tgtEl>
                                          <p:spTgt spid="35"/>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36"/>
                                        </p:tgtEl>
                                        <p:attrNameLst>
                                          <p:attrName>style.visibility</p:attrName>
                                        </p:attrNameLst>
                                      </p:cBhvr>
                                      <p:to>
                                        <p:strVal val="visible"/>
                                      </p:to>
                                    </p:set>
                                    <p:anim calcmode="lin" valueType="num">
                                      <p:cBhvr additive="base">
                                        <p:cTn id="19" dur="500" fill="hold"/>
                                        <p:tgtEl>
                                          <p:spTgt spid="36"/>
                                        </p:tgtEl>
                                        <p:attrNameLst>
                                          <p:attrName>ppt_x</p:attrName>
                                        </p:attrNameLst>
                                      </p:cBhvr>
                                      <p:tavLst>
                                        <p:tav tm="0">
                                          <p:val>
                                            <p:strVal val="1+#ppt_w/2"/>
                                          </p:val>
                                        </p:tav>
                                        <p:tav tm="100000">
                                          <p:val>
                                            <p:strVal val="#ppt_x"/>
                                          </p:val>
                                        </p:tav>
                                      </p:tavLst>
                                    </p:anim>
                                    <p:anim calcmode="lin" valueType="num">
                                      <p:cBhvr additive="base">
                                        <p:cTn id="20" dur="500" fill="hold"/>
                                        <p:tgtEl>
                                          <p:spTgt spid="36"/>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37"/>
                                        </p:tgtEl>
                                        <p:attrNameLst>
                                          <p:attrName>style.visibility</p:attrName>
                                        </p:attrNameLst>
                                      </p:cBhvr>
                                      <p:to>
                                        <p:strVal val="visible"/>
                                      </p:to>
                                    </p:set>
                                    <p:anim calcmode="lin" valueType="num">
                                      <p:cBhvr additive="base">
                                        <p:cTn id="23" dur="500" fill="hold"/>
                                        <p:tgtEl>
                                          <p:spTgt spid="37"/>
                                        </p:tgtEl>
                                        <p:attrNameLst>
                                          <p:attrName>ppt_x</p:attrName>
                                        </p:attrNameLst>
                                      </p:cBhvr>
                                      <p:tavLst>
                                        <p:tav tm="0">
                                          <p:val>
                                            <p:strVal val="1+#ppt_w/2"/>
                                          </p:val>
                                        </p:tav>
                                        <p:tav tm="100000">
                                          <p:val>
                                            <p:strVal val="#ppt_x"/>
                                          </p:val>
                                        </p:tav>
                                      </p:tavLst>
                                    </p:anim>
                                    <p:anim calcmode="lin" valueType="num">
                                      <p:cBhvr additive="base">
                                        <p:cTn id="24" dur="500" fill="hold"/>
                                        <p:tgtEl>
                                          <p:spTgt spid="37"/>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 presetClass="entr" presetSubtype="2" fill="hold" grpId="0" nodeType="clickEffect">
                                  <p:stCondLst>
                                    <p:cond delay="0"/>
                                  </p:stCondLst>
                                  <p:childTnLst>
                                    <p:set>
                                      <p:cBhvr>
                                        <p:cTn id="32" dur="1" fill="hold">
                                          <p:stCondLst>
                                            <p:cond delay="0"/>
                                          </p:stCondLst>
                                        </p:cTn>
                                        <p:tgtEl>
                                          <p:spTgt spid="38"/>
                                        </p:tgtEl>
                                        <p:attrNameLst>
                                          <p:attrName>style.visibility</p:attrName>
                                        </p:attrNameLst>
                                      </p:cBhvr>
                                      <p:to>
                                        <p:strVal val="visible"/>
                                      </p:to>
                                    </p:set>
                                    <p:anim calcmode="lin" valueType="num">
                                      <p:cBhvr additive="base">
                                        <p:cTn id="33" dur="500" fill="hold"/>
                                        <p:tgtEl>
                                          <p:spTgt spid="38"/>
                                        </p:tgtEl>
                                        <p:attrNameLst>
                                          <p:attrName>ppt_x</p:attrName>
                                        </p:attrNameLst>
                                      </p:cBhvr>
                                      <p:tavLst>
                                        <p:tav tm="0">
                                          <p:val>
                                            <p:strVal val="1+#ppt_w/2"/>
                                          </p:val>
                                        </p:tav>
                                        <p:tav tm="100000">
                                          <p:val>
                                            <p:strVal val="#ppt_x"/>
                                          </p:val>
                                        </p:tav>
                                      </p:tavLst>
                                    </p:anim>
                                    <p:anim calcmode="lin" valueType="num">
                                      <p:cBhvr additive="base">
                                        <p:cTn id="34" dur="500" fill="hold"/>
                                        <p:tgtEl>
                                          <p:spTgt spid="38"/>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7"/>
                                        </p:tgtEl>
                                        <p:attrNameLst>
                                          <p:attrName>style.visibility</p:attrName>
                                        </p:attrNameLst>
                                      </p:cBhvr>
                                      <p:to>
                                        <p:strVal val="visible"/>
                                      </p:to>
                                    </p:set>
                                    <p:anim calcmode="lin" valueType="num">
                                      <p:cBhvr additive="base">
                                        <p:cTn id="43" dur="500" fill="hold"/>
                                        <p:tgtEl>
                                          <p:spTgt spid="47"/>
                                        </p:tgtEl>
                                        <p:attrNameLst>
                                          <p:attrName>ppt_x</p:attrName>
                                        </p:attrNameLst>
                                      </p:cBhvr>
                                      <p:tavLst>
                                        <p:tav tm="0">
                                          <p:val>
                                            <p:strVal val="#ppt_x"/>
                                          </p:val>
                                        </p:tav>
                                        <p:tav tm="100000">
                                          <p:val>
                                            <p:strVal val="#ppt_x"/>
                                          </p:val>
                                        </p:tav>
                                      </p:tavLst>
                                    </p:anim>
                                    <p:anim calcmode="lin" valueType="num">
                                      <p:cBhvr additive="base">
                                        <p:cTn id="44" dur="500" fill="hold"/>
                                        <p:tgtEl>
                                          <p:spTgt spid="47"/>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9"/>
                                        </p:tgtEl>
                                        <p:attrNameLst>
                                          <p:attrName>style.visibility</p:attrName>
                                        </p:attrNameLst>
                                      </p:cBhvr>
                                      <p:to>
                                        <p:strVal val="visible"/>
                                      </p:to>
                                    </p:set>
                                    <p:anim calcmode="lin" valueType="num">
                                      <p:cBhvr additive="base">
                                        <p:cTn id="47" dur="500" fill="hold"/>
                                        <p:tgtEl>
                                          <p:spTgt spid="39"/>
                                        </p:tgtEl>
                                        <p:attrNameLst>
                                          <p:attrName>ppt_x</p:attrName>
                                        </p:attrNameLst>
                                      </p:cBhvr>
                                      <p:tavLst>
                                        <p:tav tm="0">
                                          <p:val>
                                            <p:strVal val="#ppt_x"/>
                                          </p:val>
                                        </p:tav>
                                        <p:tav tm="100000">
                                          <p:val>
                                            <p:strVal val="#ppt_x"/>
                                          </p:val>
                                        </p:tav>
                                      </p:tavLst>
                                    </p:anim>
                                    <p:anim calcmode="lin" valueType="num">
                                      <p:cBhvr additive="base">
                                        <p:cTn id="48" dur="500" fill="hold"/>
                                        <p:tgtEl>
                                          <p:spTgt spid="39"/>
                                        </p:tgtEl>
                                        <p:attrNameLst>
                                          <p:attrName>ppt_y</p:attrName>
                                        </p:attrNameLst>
                                      </p:cBhvr>
                                      <p:tavLst>
                                        <p:tav tm="0">
                                          <p:val>
                                            <p:strVal val="1+#ppt_h/2"/>
                                          </p:val>
                                        </p:tav>
                                        <p:tav tm="100000">
                                          <p:val>
                                            <p:strVal val="#ppt_y"/>
                                          </p:val>
                                        </p:tav>
                                      </p:tavLst>
                                    </p:anim>
                                  </p:childTnLst>
                                </p:cTn>
                              </p:par>
                              <p:par>
                                <p:cTn id="49" presetID="2" presetClass="entr" presetSubtype="4" fill="hold" grpId="1" nodeType="withEffect">
                                  <p:stCondLst>
                                    <p:cond delay="0"/>
                                  </p:stCondLst>
                                  <p:childTnLst>
                                    <p:set>
                                      <p:cBhvr>
                                        <p:cTn id="50" dur="1" fill="hold">
                                          <p:stCondLst>
                                            <p:cond delay="0"/>
                                          </p:stCondLst>
                                        </p:cTn>
                                        <p:tgtEl>
                                          <p:spTgt spid="45"/>
                                        </p:tgtEl>
                                        <p:attrNameLst>
                                          <p:attrName>style.visibility</p:attrName>
                                        </p:attrNameLst>
                                      </p:cBhvr>
                                      <p:to>
                                        <p:strVal val="visible"/>
                                      </p:to>
                                    </p:set>
                                    <p:anim calcmode="lin" valueType="num">
                                      <p:cBhvr additive="base">
                                        <p:cTn id="51" dur="500" fill="hold"/>
                                        <p:tgtEl>
                                          <p:spTgt spid="45"/>
                                        </p:tgtEl>
                                        <p:attrNameLst>
                                          <p:attrName>ppt_x</p:attrName>
                                        </p:attrNameLst>
                                      </p:cBhvr>
                                      <p:tavLst>
                                        <p:tav tm="0">
                                          <p:val>
                                            <p:strVal val="#ppt_x"/>
                                          </p:val>
                                        </p:tav>
                                        <p:tav tm="100000">
                                          <p:val>
                                            <p:strVal val="#ppt_x"/>
                                          </p:val>
                                        </p:tav>
                                      </p:tavLst>
                                    </p:anim>
                                    <p:anim calcmode="lin" valueType="num">
                                      <p:cBhvr additive="base">
                                        <p:cTn id="52" dur="500" fill="hold"/>
                                        <p:tgtEl>
                                          <p:spTgt spid="45"/>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41"/>
                                        </p:tgtEl>
                                        <p:attrNameLst>
                                          <p:attrName>style.visibility</p:attrName>
                                        </p:attrNameLst>
                                      </p:cBhvr>
                                      <p:to>
                                        <p:strVal val="visible"/>
                                      </p:to>
                                    </p:set>
                                    <p:anim calcmode="lin" valueType="num">
                                      <p:cBhvr additive="base">
                                        <p:cTn id="55" dur="500" fill="hold"/>
                                        <p:tgtEl>
                                          <p:spTgt spid="41"/>
                                        </p:tgtEl>
                                        <p:attrNameLst>
                                          <p:attrName>ppt_x</p:attrName>
                                        </p:attrNameLst>
                                      </p:cBhvr>
                                      <p:tavLst>
                                        <p:tav tm="0">
                                          <p:val>
                                            <p:strVal val="#ppt_x"/>
                                          </p:val>
                                        </p:tav>
                                        <p:tav tm="100000">
                                          <p:val>
                                            <p:strVal val="#ppt_x"/>
                                          </p:val>
                                        </p:tav>
                                      </p:tavLst>
                                    </p:anim>
                                    <p:anim calcmode="lin" valueType="num">
                                      <p:cBhvr additive="base">
                                        <p:cTn id="56" dur="500" fill="hold"/>
                                        <p:tgtEl>
                                          <p:spTgt spid="41"/>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40"/>
                                        </p:tgtEl>
                                        <p:attrNameLst>
                                          <p:attrName>style.visibility</p:attrName>
                                        </p:attrNameLst>
                                      </p:cBhvr>
                                      <p:to>
                                        <p:strVal val="visible"/>
                                      </p:to>
                                    </p:set>
                                    <p:anim calcmode="lin" valueType="num">
                                      <p:cBhvr additive="base">
                                        <p:cTn id="59" dur="500" fill="hold"/>
                                        <p:tgtEl>
                                          <p:spTgt spid="40"/>
                                        </p:tgtEl>
                                        <p:attrNameLst>
                                          <p:attrName>ppt_x</p:attrName>
                                        </p:attrNameLst>
                                      </p:cBhvr>
                                      <p:tavLst>
                                        <p:tav tm="0">
                                          <p:val>
                                            <p:strVal val="#ppt_x"/>
                                          </p:val>
                                        </p:tav>
                                        <p:tav tm="100000">
                                          <p:val>
                                            <p:strVal val="#ppt_x"/>
                                          </p:val>
                                        </p:tav>
                                      </p:tavLst>
                                    </p:anim>
                                    <p:anim calcmode="lin" valueType="num">
                                      <p:cBhvr additive="base">
                                        <p:cTn id="60"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xit" presetSubtype="0" fill="hold" grpId="1" nodeType="clickEffect">
                                  <p:stCondLst>
                                    <p:cond delay="0"/>
                                  </p:stCondLst>
                                  <p:childTnLst>
                                    <p:set>
                                      <p:cBhvr>
                                        <p:cTn id="68" dur="1" fill="hold">
                                          <p:stCondLst>
                                            <p:cond delay="0"/>
                                          </p:stCondLst>
                                        </p:cTn>
                                        <p:tgtEl>
                                          <p:spTgt spid="34"/>
                                        </p:tgtEl>
                                        <p:attrNameLst>
                                          <p:attrName>style.visibility</p:attrName>
                                        </p:attrNameLst>
                                      </p:cBhvr>
                                      <p:to>
                                        <p:strVal val="hidden"/>
                                      </p:to>
                                    </p:set>
                                  </p:childTnLst>
                                </p:cTn>
                              </p:par>
                              <p:par>
                                <p:cTn id="69" presetID="1" presetClass="exit" presetSubtype="0" fill="hold" grpId="1" nodeType="withEffect">
                                  <p:stCondLst>
                                    <p:cond delay="0"/>
                                  </p:stCondLst>
                                  <p:childTnLst>
                                    <p:set>
                                      <p:cBhvr>
                                        <p:cTn id="70" dur="1" fill="hold">
                                          <p:stCondLst>
                                            <p:cond delay="0"/>
                                          </p:stCondLst>
                                        </p:cTn>
                                        <p:tgtEl>
                                          <p:spTgt spid="35"/>
                                        </p:tgtEl>
                                        <p:attrNameLst>
                                          <p:attrName>style.visibility</p:attrName>
                                        </p:attrNameLst>
                                      </p:cBhvr>
                                      <p:to>
                                        <p:strVal val="hidden"/>
                                      </p:to>
                                    </p:set>
                                  </p:childTnLst>
                                </p:cTn>
                              </p:par>
                              <p:par>
                                <p:cTn id="71" presetID="1" presetClass="exit" presetSubtype="0" fill="hold" grpId="1" nodeType="withEffect">
                                  <p:stCondLst>
                                    <p:cond delay="0"/>
                                  </p:stCondLst>
                                  <p:childTnLst>
                                    <p:set>
                                      <p:cBhvr>
                                        <p:cTn id="72" dur="1" fill="hold">
                                          <p:stCondLst>
                                            <p:cond delay="0"/>
                                          </p:stCondLst>
                                        </p:cTn>
                                        <p:tgtEl>
                                          <p:spTgt spid="36"/>
                                        </p:tgtEl>
                                        <p:attrNameLst>
                                          <p:attrName>style.visibility</p:attrName>
                                        </p:attrNameLst>
                                      </p:cBhvr>
                                      <p:to>
                                        <p:strVal val="hidden"/>
                                      </p:to>
                                    </p:set>
                                  </p:childTnLst>
                                </p:cTn>
                              </p:par>
                              <p:par>
                                <p:cTn id="73" presetID="1" presetClass="exit" presetSubtype="0" fill="hold" grpId="1" nodeType="withEffect">
                                  <p:stCondLst>
                                    <p:cond delay="0"/>
                                  </p:stCondLst>
                                  <p:childTnLst>
                                    <p:set>
                                      <p:cBhvr>
                                        <p:cTn id="74" dur="1" fill="hold">
                                          <p:stCondLst>
                                            <p:cond delay="0"/>
                                          </p:stCondLst>
                                        </p:cTn>
                                        <p:tgtEl>
                                          <p:spTgt spid="37"/>
                                        </p:tgtEl>
                                        <p:attrNameLst>
                                          <p:attrName>style.visibility</p:attrName>
                                        </p:attrNameLst>
                                      </p:cBhvr>
                                      <p:to>
                                        <p:strVal val="hidden"/>
                                      </p:to>
                                    </p:set>
                                  </p:childTnLst>
                                </p:cTn>
                              </p:par>
                              <p:par>
                                <p:cTn id="75" presetID="1" presetClass="exit" presetSubtype="0" fill="hold" grpId="1" nodeType="withEffect">
                                  <p:stCondLst>
                                    <p:cond delay="0"/>
                                  </p:stCondLst>
                                  <p:childTnLst>
                                    <p:set>
                                      <p:cBhvr>
                                        <p:cTn id="76" dur="1" fill="hold">
                                          <p:stCondLst>
                                            <p:cond delay="0"/>
                                          </p:stCondLst>
                                        </p:cTn>
                                        <p:tgtEl>
                                          <p:spTgt spid="38"/>
                                        </p:tgtEl>
                                        <p:attrNameLst>
                                          <p:attrName>style.visibility</p:attrName>
                                        </p:attrNameLst>
                                      </p:cBhvr>
                                      <p:to>
                                        <p:strVal val="hidden"/>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5"/>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42"/>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19"/>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32"/>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30"/>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17"/>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4" grpId="1" animBg="1"/>
      <p:bldP spid="35" grpId="0" animBg="1"/>
      <p:bldP spid="35" grpId="1" animBg="1"/>
      <p:bldP spid="36" grpId="0" animBg="1"/>
      <p:bldP spid="36" grpId="1" animBg="1"/>
      <p:bldP spid="37" grpId="0" animBg="1"/>
      <p:bldP spid="37" grpId="1" animBg="1"/>
      <p:bldP spid="38" grpId="0" animBg="1"/>
      <p:bldP spid="38" grpId="1" animBg="1"/>
      <p:bldP spid="39" grpId="0" animBg="1"/>
      <p:bldP spid="40" grpId="0" animBg="1"/>
      <p:bldP spid="41" grpId="0" animBg="1"/>
      <p:bldP spid="45" grpId="1" animBg="1"/>
      <p:bldP spid="48" grpId="0"/>
      <p:bldP spid="30" grpId="0"/>
      <p:bldP spid="32" grpId="0"/>
      <p:bldP spid="4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sz="3200" dirty="0"/>
              <a:t>High</a:t>
            </a:r>
            <a:r>
              <a:rPr kumimoji="1" lang="en-US" altLang="zh-CN" sz="3200" dirty="0" smtClean="0"/>
              <a:t> Overhead for Ordering in PM</a:t>
            </a:r>
            <a:endParaRPr kumimoji="1" lang="zh-CN" altLang="en-US" sz="3200" dirty="0"/>
          </a:p>
        </p:txBody>
      </p:sp>
      <p:sp>
        <p:nvSpPr>
          <p:cNvPr id="3" name="内容占位符 2"/>
          <p:cNvSpPr>
            <a:spLocks noGrp="1"/>
          </p:cNvSpPr>
          <p:nvPr>
            <p:ph idx="1"/>
          </p:nvPr>
        </p:nvSpPr>
        <p:spPr>
          <a:xfrm>
            <a:off x="-65584" y="1052736"/>
            <a:ext cx="9318104" cy="1421904"/>
          </a:xfrm>
        </p:spPr>
        <p:txBody>
          <a:bodyPr>
            <a:normAutofit/>
          </a:bodyPr>
          <a:lstStyle/>
          <a:p>
            <a:r>
              <a:rPr kumimoji="1" lang="en-US" altLang="zh-CN" dirty="0" smtClean="0"/>
              <a:t>Persistence ordering</a:t>
            </a:r>
          </a:p>
          <a:p>
            <a:pPr lvl="1"/>
            <a:r>
              <a:rPr kumimoji="1" lang="en-US" altLang="zh-CN" dirty="0" smtClean="0"/>
              <a:t>Force writes from volatile CPU cache to Persistent Memory</a:t>
            </a:r>
          </a:p>
        </p:txBody>
      </p:sp>
      <p:sp>
        <p:nvSpPr>
          <p:cNvPr id="4" name="矩形 3"/>
          <p:cNvSpPr/>
          <p:nvPr/>
        </p:nvSpPr>
        <p:spPr>
          <a:xfrm>
            <a:off x="2081928" y="3398128"/>
            <a:ext cx="2963552" cy="822960"/>
          </a:xfrm>
          <a:prstGeom prst="rect">
            <a:avLst/>
          </a:prstGeom>
          <a:ln/>
        </p:spPr>
        <p:style>
          <a:lnRef idx="1">
            <a:schemeClr val="accent1"/>
          </a:lnRef>
          <a:fillRef idx="3">
            <a:schemeClr val="accent1"/>
          </a:fillRef>
          <a:effectRef idx="2">
            <a:schemeClr val="accent1"/>
          </a:effectRef>
          <a:fontRef idx="minor">
            <a:schemeClr val="lt1"/>
          </a:fontRef>
        </p:style>
        <p:txBody>
          <a:bodyPr/>
          <a:lstStyle/>
          <a:p>
            <a:pPr algn="ctr"/>
            <a:r>
              <a:rPr lang="en-US" altLang="zh-CN" dirty="0" smtClean="0"/>
              <a:t>Memory</a:t>
            </a:r>
          </a:p>
          <a:p>
            <a:pPr algn="ctr"/>
            <a:r>
              <a:rPr lang="en-US" altLang="zh-CN" dirty="0" smtClean="0"/>
              <a:t>(NVM)</a:t>
            </a:r>
            <a:endParaRPr lang="zh-CN" altLang="en-US" dirty="0"/>
          </a:p>
        </p:txBody>
      </p:sp>
      <p:cxnSp>
        <p:nvCxnSpPr>
          <p:cNvPr id="9" name="直线连接符 8"/>
          <p:cNvCxnSpPr/>
          <p:nvPr/>
        </p:nvCxnSpPr>
        <p:spPr>
          <a:xfrm>
            <a:off x="1921814" y="3284984"/>
            <a:ext cx="3312368" cy="11274"/>
          </a:xfrm>
          <a:prstGeom prst="line">
            <a:avLst/>
          </a:prstGeom>
          <a:ln/>
        </p:spPr>
        <p:style>
          <a:lnRef idx="2">
            <a:schemeClr val="accent1"/>
          </a:lnRef>
          <a:fillRef idx="0">
            <a:schemeClr val="accent1"/>
          </a:fillRef>
          <a:effectRef idx="1">
            <a:schemeClr val="accent1"/>
          </a:effectRef>
          <a:fontRef idx="minor">
            <a:schemeClr val="tx1"/>
          </a:fontRef>
        </p:style>
      </p:cxnSp>
      <p:sp>
        <p:nvSpPr>
          <p:cNvPr id="11" name="内容占位符 2"/>
          <p:cNvSpPr txBox="1">
            <a:spLocks/>
          </p:cNvSpPr>
          <p:nvPr/>
        </p:nvSpPr>
        <p:spPr>
          <a:xfrm>
            <a:off x="0" y="4365104"/>
            <a:ext cx="8964488" cy="2376264"/>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kumimoji="1" lang="en-US" altLang="zh-CN" dirty="0" smtClean="0"/>
              <a:t>High overhead for persistence ordering</a:t>
            </a:r>
          </a:p>
          <a:p>
            <a:pPr lvl="1"/>
            <a:r>
              <a:rPr kumimoji="1" lang="en-US" altLang="zh-CN" dirty="0" smtClean="0"/>
              <a:t>The boundary between volatility and persistence lies between the </a:t>
            </a:r>
            <a:r>
              <a:rPr kumimoji="1" lang="en-US" altLang="zh-CN" dirty="0" smtClean="0">
                <a:solidFill>
                  <a:srgbClr val="FF6600"/>
                </a:solidFill>
              </a:rPr>
              <a:t>H/W controlled cache </a:t>
            </a:r>
            <a:r>
              <a:rPr kumimoji="1" lang="en-US" altLang="zh-CN" dirty="0" smtClean="0"/>
              <a:t>and the persistent memory</a:t>
            </a:r>
          </a:p>
          <a:p>
            <a:pPr lvl="2"/>
            <a:r>
              <a:rPr kumimoji="1" lang="en-US" altLang="zh-CN" dirty="0" smtClean="0"/>
              <a:t>Costly software flushes (</a:t>
            </a:r>
            <a:r>
              <a:rPr kumimoji="1" lang="en-US" altLang="zh-CN" i="1" dirty="0" err="1" smtClean="0">
                <a:solidFill>
                  <a:srgbClr val="000090"/>
                </a:solidFill>
              </a:rPr>
              <a:t>clflush</a:t>
            </a:r>
            <a:r>
              <a:rPr kumimoji="1" lang="en-US" altLang="zh-CN" dirty="0" smtClean="0"/>
              <a:t>) and waits (</a:t>
            </a:r>
            <a:r>
              <a:rPr kumimoji="1" lang="en-US" altLang="zh-CN" i="1" dirty="0" smtClean="0">
                <a:solidFill>
                  <a:srgbClr val="000090"/>
                </a:solidFill>
              </a:rPr>
              <a:t>fence</a:t>
            </a:r>
            <a:r>
              <a:rPr kumimoji="1" lang="en-US" altLang="zh-CN" dirty="0" smtClean="0"/>
              <a:t>)</a:t>
            </a:r>
          </a:p>
          <a:p>
            <a:pPr lvl="1"/>
            <a:r>
              <a:rPr kumimoji="1" lang="en-US" altLang="zh-CN" dirty="0" smtClean="0"/>
              <a:t>Existing systems reorder writes </a:t>
            </a:r>
            <a:r>
              <a:rPr kumimoji="1" lang="en-US" altLang="zh-CN" dirty="0" smtClean="0">
                <a:solidFill>
                  <a:srgbClr val="FF6600"/>
                </a:solidFill>
              </a:rPr>
              <a:t>at multiple levels</a:t>
            </a:r>
            <a:r>
              <a:rPr kumimoji="1" lang="en-US" altLang="zh-CN" dirty="0" smtClean="0"/>
              <a:t>, especially in the CPU and cache hierarchy</a:t>
            </a:r>
          </a:p>
        </p:txBody>
      </p:sp>
      <p:sp>
        <p:nvSpPr>
          <p:cNvPr id="10" name="幻灯片编号占位符 9"/>
          <p:cNvSpPr>
            <a:spLocks noGrp="1"/>
          </p:cNvSpPr>
          <p:nvPr>
            <p:ph type="sldNum" sz="quarter" idx="12"/>
          </p:nvPr>
        </p:nvSpPr>
        <p:spPr/>
        <p:txBody>
          <a:bodyPr/>
          <a:lstStyle/>
          <a:p>
            <a:fld id="{C5FEB7EA-EE1E-4E9A-ABA8-C683F994B8C3}" type="slidenum">
              <a:rPr lang="zh-CN" altLang="en-US" smtClean="0"/>
              <a:t>7</a:t>
            </a:fld>
            <a:endParaRPr lang="zh-CN" altLang="en-US"/>
          </a:p>
        </p:txBody>
      </p:sp>
      <p:sp>
        <p:nvSpPr>
          <p:cNvPr id="13" name="圆角矩形 12"/>
          <p:cNvSpPr/>
          <p:nvPr/>
        </p:nvSpPr>
        <p:spPr>
          <a:xfrm>
            <a:off x="2513976" y="2780928"/>
            <a:ext cx="1982982" cy="396133"/>
          </a:xfrm>
          <a:prstGeom prst="roundRect">
            <a:avLst/>
          </a:prstGeom>
          <a:solidFill>
            <a:schemeClr val="bg1"/>
          </a:solidFill>
          <a:ln/>
        </p:spPr>
        <p:style>
          <a:lnRef idx="1">
            <a:schemeClr val="accent1"/>
          </a:lnRef>
          <a:fillRef idx="3">
            <a:schemeClr val="accent1"/>
          </a:fillRef>
          <a:effectRef idx="2">
            <a:schemeClr val="accent1"/>
          </a:effectRef>
          <a:fontRef idx="minor">
            <a:schemeClr val="lt1"/>
          </a:fontRef>
        </p:style>
        <p:txBody>
          <a:bodyPr/>
          <a:lstStyle/>
          <a:p>
            <a:pPr algn="ctr"/>
            <a:r>
              <a:rPr lang="en-US" altLang="zh-CN" sz="2000" dirty="0" smtClean="0">
                <a:solidFill>
                  <a:schemeClr val="accent1"/>
                </a:solidFill>
              </a:rPr>
              <a:t>LLC</a:t>
            </a:r>
            <a:endParaRPr lang="zh-CN" altLang="en-US" sz="2000" dirty="0">
              <a:solidFill>
                <a:schemeClr val="accent1"/>
              </a:solidFill>
            </a:endParaRPr>
          </a:p>
        </p:txBody>
      </p:sp>
      <p:sp>
        <p:nvSpPr>
          <p:cNvPr id="14" name="圆角矩形 13"/>
          <p:cNvSpPr/>
          <p:nvPr/>
        </p:nvSpPr>
        <p:spPr>
          <a:xfrm>
            <a:off x="2793698" y="2456981"/>
            <a:ext cx="1423538" cy="396133"/>
          </a:xfrm>
          <a:prstGeom prst="roundRect">
            <a:avLst/>
          </a:prstGeom>
          <a:solidFill>
            <a:schemeClr val="bg1"/>
          </a:solidFill>
          <a:ln/>
        </p:spPr>
        <p:style>
          <a:lnRef idx="1">
            <a:schemeClr val="accent1"/>
          </a:lnRef>
          <a:fillRef idx="3">
            <a:schemeClr val="accent1"/>
          </a:fillRef>
          <a:effectRef idx="2">
            <a:schemeClr val="accent1"/>
          </a:effectRef>
          <a:fontRef idx="minor">
            <a:schemeClr val="lt1"/>
          </a:fontRef>
        </p:style>
        <p:txBody>
          <a:bodyPr/>
          <a:lstStyle/>
          <a:p>
            <a:pPr algn="ctr"/>
            <a:r>
              <a:rPr lang="en-US" altLang="zh-CN" sz="2000" dirty="0" smtClean="0">
                <a:solidFill>
                  <a:schemeClr val="accent1"/>
                </a:solidFill>
              </a:rPr>
              <a:t>L2</a:t>
            </a:r>
            <a:endParaRPr lang="zh-CN" altLang="en-US" sz="2000" dirty="0">
              <a:solidFill>
                <a:schemeClr val="accent1"/>
              </a:solidFill>
            </a:endParaRPr>
          </a:p>
        </p:txBody>
      </p:sp>
      <p:sp>
        <p:nvSpPr>
          <p:cNvPr id="15" name="圆角矩形 14"/>
          <p:cNvSpPr/>
          <p:nvPr/>
        </p:nvSpPr>
        <p:spPr>
          <a:xfrm>
            <a:off x="3045726" y="2204864"/>
            <a:ext cx="919482" cy="324125"/>
          </a:xfrm>
          <a:prstGeom prst="roundRect">
            <a:avLst/>
          </a:prstGeom>
          <a:solidFill>
            <a:schemeClr val="bg1"/>
          </a:solidFill>
          <a:ln/>
        </p:spPr>
        <p:style>
          <a:lnRef idx="1">
            <a:schemeClr val="accent1"/>
          </a:lnRef>
          <a:fillRef idx="3">
            <a:schemeClr val="accent1"/>
          </a:fillRef>
          <a:effectRef idx="2">
            <a:schemeClr val="accent1"/>
          </a:effectRef>
          <a:fontRef idx="minor">
            <a:schemeClr val="lt1"/>
          </a:fontRef>
        </p:style>
        <p:txBody>
          <a:bodyPr lIns="0" tIns="0" rIns="0" bIns="0"/>
          <a:lstStyle/>
          <a:p>
            <a:pPr algn="ctr"/>
            <a:r>
              <a:rPr lang="en-US" altLang="zh-CN" sz="2000" dirty="0" smtClean="0">
                <a:solidFill>
                  <a:schemeClr val="accent1"/>
                </a:solidFill>
              </a:rPr>
              <a:t>L1</a:t>
            </a:r>
            <a:endParaRPr lang="zh-CN" altLang="en-US" sz="2000" dirty="0">
              <a:solidFill>
                <a:schemeClr val="accent1"/>
              </a:solidFill>
            </a:endParaRPr>
          </a:p>
        </p:txBody>
      </p:sp>
      <p:sp>
        <p:nvSpPr>
          <p:cNvPr id="16" name="文本框 15"/>
          <p:cNvSpPr txBox="1"/>
          <p:nvPr/>
        </p:nvSpPr>
        <p:spPr>
          <a:xfrm>
            <a:off x="5538312" y="2492896"/>
            <a:ext cx="1512168" cy="461665"/>
          </a:xfrm>
          <a:prstGeom prst="rect">
            <a:avLst/>
          </a:prstGeom>
          <a:noFill/>
        </p:spPr>
        <p:txBody>
          <a:bodyPr wrap="square" rtlCol="0">
            <a:spAutoFit/>
          </a:bodyPr>
          <a:lstStyle/>
          <a:p>
            <a:pPr algn="ctr"/>
            <a:r>
              <a:rPr kumimoji="1" lang="en-US" altLang="zh-CN" sz="2400" dirty="0" smtClean="0">
                <a:solidFill>
                  <a:schemeClr val="accent1"/>
                </a:solidFill>
              </a:rPr>
              <a:t>Volatile</a:t>
            </a:r>
            <a:endParaRPr kumimoji="1" lang="zh-CN" altLang="en-US" sz="2400" dirty="0">
              <a:solidFill>
                <a:schemeClr val="accent1"/>
              </a:solidFill>
            </a:endParaRPr>
          </a:p>
        </p:txBody>
      </p:sp>
      <p:sp>
        <p:nvSpPr>
          <p:cNvPr id="17" name="文本框 16"/>
          <p:cNvSpPr txBox="1"/>
          <p:nvPr/>
        </p:nvSpPr>
        <p:spPr>
          <a:xfrm>
            <a:off x="5430300" y="3399383"/>
            <a:ext cx="1728192" cy="461665"/>
          </a:xfrm>
          <a:prstGeom prst="rect">
            <a:avLst/>
          </a:prstGeom>
          <a:noFill/>
        </p:spPr>
        <p:txBody>
          <a:bodyPr wrap="square" rtlCol="0">
            <a:spAutoFit/>
          </a:bodyPr>
          <a:lstStyle/>
          <a:p>
            <a:r>
              <a:rPr kumimoji="1" lang="en-US" altLang="zh-CN" sz="2400" dirty="0" smtClean="0">
                <a:solidFill>
                  <a:schemeClr val="accent1"/>
                </a:solidFill>
              </a:rPr>
              <a:t>Persistent</a:t>
            </a:r>
            <a:endParaRPr kumimoji="1" lang="zh-CN" altLang="en-US" sz="2400" dirty="0">
              <a:solidFill>
                <a:schemeClr val="accent1"/>
              </a:solidFill>
            </a:endParaRPr>
          </a:p>
        </p:txBody>
      </p:sp>
      <p:cxnSp>
        <p:nvCxnSpPr>
          <p:cNvPr id="6" name="直线箭头连接符 5"/>
          <p:cNvCxnSpPr>
            <a:stCxn id="16" idx="2"/>
            <a:endCxn id="17" idx="0"/>
          </p:cNvCxnSpPr>
          <p:nvPr/>
        </p:nvCxnSpPr>
        <p:spPr>
          <a:xfrm>
            <a:off x="6294396" y="2954561"/>
            <a:ext cx="0" cy="444822"/>
          </a:xfrm>
          <a:prstGeom prst="straightConnector1">
            <a:avLst/>
          </a:prstGeom>
          <a:ln w="57150" cmpd="sng">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01072428"/>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linds(horizontal)">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11">
                                            <p:txEl>
                                              <p:pRg st="0" end="0"/>
                                            </p:txEl>
                                          </p:spTgt>
                                        </p:tgtEl>
                                        <p:attrNameLst>
                                          <p:attrName>style.visibility</p:attrName>
                                        </p:attrNameLst>
                                      </p:cBhvr>
                                      <p:to>
                                        <p:strVal val="visible"/>
                                      </p:to>
                                    </p:set>
                                    <p:anim calcmode="lin" valueType="num">
                                      <p:cBhvr additive="base">
                                        <p:cTn id="18"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par>
                          <p:cTn id="20" fill="hold">
                            <p:stCondLst>
                              <p:cond delay="500"/>
                            </p:stCondLst>
                            <p:childTnLst>
                              <p:par>
                                <p:cTn id="21" presetID="2" presetClass="entr" presetSubtype="4" fill="hold" nodeType="afterEffect">
                                  <p:stCondLst>
                                    <p:cond delay="0"/>
                                  </p:stCondLst>
                                  <p:childTnLst>
                                    <p:set>
                                      <p:cBhvr>
                                        <p:cTn id="22" dur="1" fill="hold">
                                          <p:stCondLst>
                                            <p:cond delay="0"/>
                                          </p:stCondLst>
                                        </p:cTn>
                                        <p:tgtEl>
                                          <p:spTgt spid="11">
                                            <p:txEl>
                                              <p:pRg st="1" end="1"/>
                                            </p:txEl>
                                          </p:spTgt>
                                        </p:tgtEl>
                                        <p:attrNameLst>
                                          <p:attrName>style.visibility</p:attrName>
                                        </p:attrNameLst>
                                      </p:cBhvr>
                                      <p:to>
                                        <p:strVal val="visible"/>
                                      </p:to>
                                    </p:set>
                                    <p:anim calcmode="lin" valueType="num">
                                      <p:cBhvr additive="base">
                                        <p:cTn id="23"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1">
                                            <p:txEl>
                                              <p:pRg st="1" end="1"/>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1">
                                            <p:txEl>
                                              <p:pRg st="2" end="2"/>
                                            </p:txEl>
                                          </p:spTgt>
                                        </p:tgtEl>
                                        <p:attrNameLst>
                                          <p:attrName>style.visibility</p:attrName>
                                        </p:attrNameLst>
                                      </p:cBhvr>
                                      <p:to>
                                        <p:strVal val="visible"/>
                                      </p:to>
                                    </p:set>
                                    <p:anim calcmode="lin" valueType="num">
                                      <p:cBhvr additive="base">
                                        <p:cTn id="27"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32" presetClass="emph" presetSubtype="0" fill="hold" grpId="1" nodeType="clickEffect">
                                  <p:stCondLst>
                                    <p:cond delay="0"/>
                                  </p:stCondLst>
                                  <p:iterate type="lt">
                                    <p:tmPct val="0"/>
                                  </p:iterate>
                                  <p:childTnLst>
                                    <p:animRot by="120000">
                                      <p:cBhvr>
                                        <p:cTn id="32" dur="100" fill="hold">
                                          <p:stCondLst>
                                            <p:cond delay="0"/>
                                          </p:stCondLst>
                                        </p:cTn>
                                        <p:tgtEl>
                                          <p:spTgt spid="13"/>
                                        </p:tgtEl>
                                        <p:attrNameLst>
                                          <p:attrName>r</p:attrName>
                                        </p:attrNameLst>
                                      </p:cBhvr>
                                    </p:animRot>
                                    <p:animRot by="-240000">
                                      <p:cBhvr>
                                        <p:cTn id="33" dur="200" fill="hold">
                                          <p:stCondLst>
                                            <p:cond delay="200"/>
                                          </p:stCondLst>
                                        </p:cTn>
                                        <p:tgtEl>
                                          <p:spTgt spid="13"/>
                                        </p:tgtEl>
                                        <p:attrNameLst>
                                          <p:attrName>r</p:attrName>
                                        </p:attrNameLst>
                                      </p:cBhvr>
                                    </p:animRot>
                                    <p:animRot by="240000">
                                      <p:cBhvr>
                                        <p:cTn id="34" dur="200" fill="hold">
                                          <p:stCondLst>
                                            <p:cond delay="400"/>
                                          </p:stCondLst>
                                        </p:cTn>
                                        <p:tgtEl>
                                          <p:spTgt spid="13"/>
                                        </p:tgtEl>
                                        <p:attrNameLst>
                                          <p:attrName>r</p:attrName>
                                        </p:attrNameLst>
                                      </p:cBhvr>
                                    </p:animRot>
                                    <p:animRot by="-240000">
                                      <p:cBhvr>
                                        <p:cTn id="35" dur="200" fill="hold">
                                          <p:stCondLst>
                                            <p:cond delay="600"/>
                                          </p:stCondLst>
                                        </p:cTn>
                                        <p:tgtEl>
                                          <p:spTgt spid="13"/>
                                        </p:tgtEl>
                                        <p:attrNameLst>
                                          <p:attrName>r</p:attrName>
                                        </p:attrNameLst>
                                      </p:cBhvr>
                                    </p:animRot>
                                    <p:animRot by="120000">
                                      <p:cBhvr>
                                        <p:cTn id="36" dur="200" fill="hold">
                                          <p:stCondLst>
                                            <p:cond delay="800"/>
                                          </p:stCondLst>
                                        </p:cTn>
                                        <p:tgtEl>
                                          <p:spTgt spid="13"/>
                                        </p:tgtEl>
                                        <p:attrNameLst>
                                          <p:attrName>r</p:attrName>
                                        </p:attrNameLst>
                                      </p:cBhvr>
                                    </p:animRot>
                                  </p:childTnLst>
                                </p:cTn>
                              </p:par>
                              <p:par>
                                <p:cTn id="37" presetID="32" presetClass="emph" presetSubtype="0" fill="hold" grpId="1" nodeType="withEffect">
                                  <p:stCondLst>
                                    <p:cond delay="0"/>
                                  </p:stCondLst>
                                  <p:iterate type="lt">
                                    <p:tmPct val="0"/>
                                  </p:iterate>
                                  <p:childTnLst>
                                    <p:animRot by="120000">
                                      <p:cBhvr>
                                        <p:cTn id="38" dur="100" fill="hold">
                                          <p:stCondLst>
                                            <p:cond delay="0"/>
                                          </p:stCondLst>
                                        </p:cTn>
                                        <p:tgtEl>
                                          <p:spTgt spid="14"/>
                                        </p:tgtEl>
                                        <p:attrNameLst>
                                          <p:attrName>r</p:attrName>
                                        </p:attrNameLst>
                                      </p:cBhvr>
                                    </p:animRot>
                                    <p:animRot by="-240000">
                                      <p:cBhvr>
                                        <p:cTn id="39" dur="200" fill="hold">
                                          <p:stCondLst>
                                            <p:cond delay="200"/>
                                          </p:stCondLst>
                                        </p:cTn>
                                        <p:tgtEl>
                                          <p:spTgt spid="14"/>
                                        </p:tgtEl>
                                        <p:attrNameLst>
                                          <p:attrName>r</p:attrName>
                                        </p:attrNameLst>
                                      </p:cBhvr>
                                    </p:animRot>
                                    <p:animRot by="240000">
                                      <p:cBhvr>
                                        <p:cTn id="40" dur="200" fill="hold">
                                          <p:stCondLst>
                                            <p:cond delay="400"/>
                                          </p:stCondLst>
                                        </p:cTn>
                                        <p:tgtEl>
                                          <p:spTgt spid="14"/>
                                        </p:tgtEl>
                                        <p:attrNameLst>
                                          <p:attrName>r</p:attrName>
                                        </p:attrNameLst>
                                      </p:cBhvr>
                                    </p:animRot>
                                    <p:animRot by="-240000">
                                      <p:cBhvr>
                                        <p:cTn id="41" dur="200" fill="hold">
                                          <p:stCondLst>
                                            <p:cond delay="600"/>
                                          </p:stCondLst>
                                        </p:cTn>
                                        <p:tgtEl>
                                          <p:spTgt spid="14"/>
                                        </p:tgtEl>
                                        <p:attrNameLst>
                                          <p:attrName>r</p:attrName>
                                        </p:attrNameLst>
                                      </p:cBhvr>
                                    </p:animRot>
                                    <p:animRot by="120000">
                                      <p:cBhvr>
                                        <p:cTn id="42" dur="200" fill="hold">
                                          <p:stCondLst>
                                            <p:cond delay="800"/>
                                          </p:stCondLst>
                                        </p:cTn>
                                        <p:tgtEl>
                                          <p:spTgt spid="14"/>
                                        </p:tgtEl>
                                        <p:attrNameLst>
                                          <p:attrName>r</p:attrName>
                                        </p:attrNameLst>
                                      </p:cBhvr>
                                    </p:animRot>
                                  </p:childTnLst>
                                </p:cTn>
                              </p:par>
                              <p:par>
                                <p:cTn id="43" presetID="32" presetClass="emph" presetSubtype="0" fill="hold" grpId="1" nodeType="withEffect">
                                  <p:stCondLst>
                                    <p:cond delay="0"/>
                                  </p:stCondLst>
                                  <p:iterate type="lt">
                                    <p:tmPct val="0"/>
                                  </p:iterate>
                                  <p:childTnLst>
                                    <p:animRot by="120000">
                                      <p:cBhvr>
                                        <p:cTn id="44" dur="100" fill="hold">
                                          <p:stCondLst>
                                            <p:cond delay="0"/>
                                          </p:stCondLst>
                                        </p:cTn>
                                        <p:tgtEl>
                                          <p:spTgt spid="15"/>
                                        </p:tgtEl>
                                        <p:attrNameLst>
                                          <p:attrName>r</p:attrName>
                                        </p:attrNameLst>
                                      </p:cBhvr>
                                    </p:animRot>
                                    <p:animRot by="-240000">
                                      <p:cBhvr>
                                        <p:cTn id="45" dur="200" fill="hold">
                                          <p:stCondLst>
                                            <p:cond delay="200"/>
                                          </p:stCondLst>
                                        </p:cTn>
                                        <p:tgtEl>
                                          <p:spTgt spid="15"/>
                                        </p:tgtEl>
                                        <p:attrNameLst>
                                          <p:attrName>r</p:attrName>
                                        </p:attrNameLst>
                                      </p:cBhvr>
                                    </p:animRot>
                                    <p:animRot by="240000">
                                      <p:cBhvr>
                                        <p:cTn id="46" dur="200" fill="hold">
                                          <p:stCondLst>
                                            <p:cond delay="400"/>
                                          </p:stCondLst>
                                        </p:cTn>
                                        <p:tgtEl>
                                          <p:spTgt spid="15"/>
                                        </p:tgtEl>
                                        <p:attrNameLst>
                                          <p:attrName>r</p:attrName>
                                        </p:attrNameLst>
                                      </p:cBhvr>
                                    </p:animRot>
                                    <p:animRot by="-240000">
                                      <p:cBhvr>
                                        <p:cTn id="47" dur="200" fill="hold">
                                          <p:stCondLst>
                                            <p:cond delay="600"/>
                                          </p:stCondLst>
                                        </p:cTn>
                                        <p:tgtEl>
                                          <p:spTgt spid="15"/>
                                        </p:tgtEl>
                                        <p:attrNameLst>
                                          <p:attrName>r</p:attrName>
                                        </p:attrNameLst>
                                      </p:cBhvr>
                                    </p:animRot>
                                    <p:animRot by="120000">
                                      <p:cBhvr>
                                        <p:cTn id="48" dur="200" fill="hold">
                                          <p:stCondLst>
                                            <p:cond delay="800"/>
                                          </p:stCondLst>
                                        </p:cTn>
                                        <p:tgtEl>
                                          <p:spTgt spid="15"/>
                                        </p:tgtEl>
                                        <p:attrNameLst>
                                          <p:attrName>r</p:attrName>
                                        </p:attrNameLst>
                                      </p:cBhvr>
                                    </p:animRot>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11">
                                            <p:txEl>
                                              <p:pRg st="3" end="3"/>
                                            </p:txEl>
                                          </p:spTgt>
                                        </p:tgtEl>
                                        <p:attrNameLst>
                                          <p:attrName>style.visibility</p:attrName>
                                        </p:attrNameLst>
                                      </p:cBhvr>
                                      <p:to>
                                        <p:strVal val="visible"/>
                                      </p:to>
                                    </p:set>
                                    <p:anim calcmode="lin" valueType="num">
                                      <p:cBhvr additive="base">
                                        <p:cTn id="53" dur="500" fill="hold"/>
                                        <p:tgtEl>
                                          <p:spTgt spid="11">
                                            <p:txEl>
                                              <p:pRg st="3" end="3"/>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1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16" presetClass="emph" presetSubtype="0" fill="hold" grpId="0" nodeType="clickEffect">
                                  <p:stCondLst>
                                    <p:cond delay="0"/>
                                  </p:stCondLst>
                                  <p:iterate type="lt">
                                    <p:tmPct val="4000"/>
                                  </p:iterate>
                                  <p:childTnLst>
                                    <p:set>
                                      <p:cBhvr override="childStyle">
                                        <p:cTn id="58" dur="500" fill="hold"/>
                                        <p:tgtEl>
                                          <p:spTgt spid="15"/>
                                        </p:tgtEl>
                                        <p:attrNameLst>
                                          <p:attrName>style.color</p:attrName>
                                        </p:attrNameLst>
                                      </p:cBhvr>
                                      <p:to>
                                        <p:clrVal>
                                          <a:schemeClr val="accent2"/>
                                        </p:clrVal>
                                      </p:to>
                                    </p:set>
                                    <p:set>
                                      <p:cBhvr>
                                        <p:cTn id="59" dur="500" fill="hold"/>
                                        <p:tgtEl>
                                          <p:spTgt spid="15"/>
                                        </p:tgtEl>
                                        <p:attrNameLst>
                                          <p:attrName>fillcolor</p:attrName>
                                        </p:attrNameLst>
                                      </p:cBhvr>
                                      <p:to>
                                        <p:clrVal>
                                          <a:schemeClr val="accent2"/>
                                        </p:clrVal>
                                      </p:to>
                                    </p:set>
                                    <p:set>
                                      <p:cBhvr>
                                        <p:cTn id="60" dur="500" fill="hold"/>
                                        <p:tgtEl>
                                          <p:spTgt spid="15"/>
                                        </p:tgtEl>
                                        <p:attrNameLst>
                                          <p:attrName>fill.type</p:attrName>
                                        </p:attrNameLst>
                                      </p:cBhvr>
                                      <p:to>
                                        <p:strVal val="solid"/>
                                      </p:to>
                                    </p:set>
                                  </p:childTnLst>
                                </p:cTn>
                              </p:par>
                              <p:par>
                                <p:cTn id="61" presetID="16" presetClass="emph" presetSubtype="0" fill="hold" grpId="0" nodeType="withEffect">
                                  <p:stCondLst>
                                    <p:cond delay="0"/>
                                  </p:stCondLst>
                                  <p:iterate type="lt">
                                    <p:tmPct val="4000"/>
                                  </p:iterate>
                                  <p:childTnLst>
                                    <p:set>
                                      <p:cBhvr override="childStyle">
                                        <p:cTn id="62" dur="500" fill="hold"/>
                                        <p:tgtEl>
                                          <p:spTgt spid="14"/>
                                        </p:tgtEl>
                                        <p:attrNameLst>
                                          <p:attrName>style.color</p:attrName>
                                        </p:attrNameLst>
                                      </p:cBhvr>
                                      <p:to>
                                        <p:clrVal>
                                          <a:schemeClr val="accent2"/>
                                        </p:clrVal>
                                      </p:to>
                                    </p:set>
                                    <p:set>
                                      <p:cBhvr>
                                        <p:cTn id="63" dur="500" fill="hold"/>
                                        <p:tgtEl>
                                          <p:spTgt spid="14"/>
                                        </p:tgtEl>
                                        <p:attrNameLst>
                                          <p:attrName>fillcolor</p:attrName>
                                        </p:attrNameLst>
                                      </p:cBhvr>
                                      <p:to>
                                        <p:clrVal>
                                          <a:schemeClr val="accent2"/>
                                        </p:clrVal>
                                      </p:to>
                                    </p:set>
                                    <p:set>
                                      <p:cBhvr>
                                        <p:cTn id="64" dur="500" fill="hold"/>
                                        <p:tgtEl>
                                          <p:spTgt spid="14"/>
                                        </p:tgtEl>
                                        <p:attrNameLst>
                                          <p:attrName>fill.type</p:attrName>
                                        </p:attrNameLst>
                                      </p:cBhvr>
                                      <p:to>
                                        <p:strVal val="solid"/>
                                      </p:to>
                                    </p:set>
                                  </p:childTnLst>
                                </p:cTn>
                              </p:par>
                              <p:par>
                                <p:cTn id="65" presetID="16" presetClass="emph" presetSubtype="0" fill="hold" grpId="0" nodeType="withEffect">
                                  <p:stCondLst>
                                    <p:cond delay="0"/>
                                  </p:stCondLst>
                                  <p:iterate type="lt">
                                    <p:tmPct val="4000"/>
                                  </p:iterate>
                                  <p:childTnLst>
                                    <p:set>
                                      <p:cBhvr override="childStyle">
                                        <p:cTn id="66" dur="500" fill="hold"/>
                                        <p:tgtEl>
                                          <p:spTgt spid="13"/>
                                        </p:tgtEl>
                                        <p:attrNameLst>
                                          <p:attrName>style.color</p:attrName>
                                        </p:attrNameLst>
                                      </p:cBhvr>
                                      <p:to>
                                        <p:clrVal>
                                          <a:schemeClr val="accent2"/>
                                        </p:clrVal>
                                      </p:to>
                                    </p:set>
                                    <p:set>
                                      <p:cBhvr>
                                        <p:cTn id="67" dur="500" fill="hold"/>
                                        <p:tgtEl>
                                          <p:spTgt spid="13"/>
                                        </p:tgtEl>
                                        <p:attrNameLst>
                                          <p:attrName>fillcolor</p:attrName>
                                        </p:attrNameLst>
                                      </p:cBhvr>
                                      <p:to>
                                        <p:clrVal>
                                          <a:schemeClr val="accent2"/>
                                        </p:clrVal>
                                      </p:to>
                                    </p:set>
                                    <p:set>
                                      <p:cBhvr>
                                        <p:cTn id="68" dur="500" fill="hold"/>
                                        <p:tgtEl>
                                          <p:spTgt spid="1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P spid="14" grpId="0" animBg="1"/>
      <p:bldP spid="14" grpId="1" animBg="1"/>
      <p:bldP spid="15" grpId="0" animBg="1"/>
      <p:bldP spid="15" grpId="1" animBg="1"/>
      <p:bldP spid="16" grpId="0"/>
      <p:bldP spid="1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Outline</a:t>
            </a:r>
            <a:endParaRPr lang="zh-CN" altLang="en-US" dirty="0"/>
          </a:p>
        </p:txBody>
      </p:sp>
      <p:sp>
        <p:nvSpPr>
          <p:cNvPr id="3" name="内容占位符 2"/>
          <p:cNvSpPr>
            <a:spLocks noGrp="1"/>
          </p:cNvSpPr>
          <p:nvPr>
            <p:ph idx="1"/>
          </p:nvPr>
        </p:nvSpPr>
        <p:spPr/>
        <p:txBody>
          <a:bodyPr/>
          <a:lstStyle/>
          <a:p>
            <a:r>
              <a:rPr lang="en-US" altLang="zh-CN" dirty="0" smtClean="0">
                <a:solidFill>
                  <a:schemeClr val="bg1">
                    <a:lumMod val="65000"/>
                  </a:schemeClr>
                </a:solidFill>
              </a:rPr>
              <a:t>Introduction and Background</a:t>
            </a:r>
          </a:p>
          <a:p>
            <a:r>
              <a:rPr lang="en-US" altLang="zh-CN" dirty="0" smtClean="0"/>
              <a:t>Existing Approaches</a:t>
            </a:r>
          </a:p>
          <a:p>
            <a:r>
              <a:rPr lang="en-US" altLang="zh-CN" dirty="0" smtClean="0">
                <a:solidFill>
                  <a:srgbClr val="A6A6A6"/>
                </a:solidFill>
              </a:rPr>
              <a:t>Our Approach: Loose-Ordering Consistency</a:t>
            </a:r>
          </a:p>
          <a:p>
            <a:pPr lvl="1"/>
            <a:r>
              <a:rPr lang="en-US" altLang="zh-CN" dirty="0" smtClean="0">
                <a:solidFill>
                  <a:srgbClr val="A6A6A6"/>
                </a:solidFill>
              </a:rPr>
              <a:t>Eager Commit</a:t>
            </a:r>
          </a:p>
          <a:p>
            <a:pPr lvl="1"/>
            <a:r>
              <a:rPr lang="en-US" altLang="zh-CN" dirty="0" smtClean="0">
                <a:solidFill>
                  <a:srgbClr val="A6A6A6"/>
                </a:solidFill>
              </a:rPr>
              <a:t>Speculative Persistence</a:t>
            </a:r>
          </a:p>
          <a:p>
            <a:r>
              <a:rPr lang="en-US" altLang="zh-CN" dirty="0" smtClean="0">
                <a:solidFill>
                  <a:srgbClr val="A6A6A6"/>
                </a:solidFill>
              </a:rPr>
              <a:t>Evaluation</a:t>
            </a:r>
          </a:p>
          <a:p>
            <a:r>
              <a:rPr lang="en-US" altLang="zh-CN" dirty="0" smtClean="0">
                <a:solidFill>
                  <a:srgbClr val="A6A6A6"/>
                </a:solidFill>
              </a:rPr>
              <a:t>Conclusion</a:t>
            </a:r>
            <a:endParaRPr lang="zh-CN" altLang="en-US" dirty="0">
              <a:solidFill>
                <a:srgbClr val="A6A6A6"/>
              </a:solidFill>
            </a:endParaRPr>
          </a:p>
        </p:txBody>
      </p:sp>
      <p:sp>
        <p:nvSpPr>
          <p:cNvPr id="4" name="幻灯片编号占位符 3"/>
          <p:cNvSpPr>
            <a:spLocks noGrp="1"/>
          </p:cNvSpPr>
          <p:nvPr>
            <p:ph type="sldNum" sz="quarter" idx="12"/>
          </p:nvPr>
        </p:nvSpPr>
        <p:spPr/>
        <p:txBody>
          <a:bodyPr/>
          <a:lstStyle/>
          <a:p>
            <a:fld id="{C5FEB7EA-EE1E-4E9A-ABA8-C683F994B8C3}" type="slidenum">
              <a:rPr lang="zh-CN" altLang="en-US" smtClean="0"/>
              <a:t>8</a:t>
            </a:fld>
            <a:endParaRPr lang="zh-CN" altLang="en-US"/>
          </a:p>
        </p:txBody>
      </p:sp>
    </p:spTree>
    <p:extLst>
      <p:ext uri="{BB962C8B-B14F-4D97-AF65-F5344CB8AC3E}">
        <p14:creationId xmlns:p14="http://schemas.microsoft.com/office/powerpoint/2010/main" val="141003284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组 35"/>
          <p:cNvGrpSpPr/>
          <p:nvPr/>
        </p:nvGrpSpPr>
        <p:grpSpPr>
          <a:xfrm>
            <a:off x="5940152" y="4689051"/>
            <a:ext cx="1982982" cy="972197"/>
            <a:chOff x="5895989" y="3068960"/>
            <a:chExt cx="1982982" cy="972197"/>
          </a:xfrm>
        </p:grpSpPr>
        <p:sp>
          <p:nvSpPr>
            <p:cNvPr id="37" name="圆角矩形 36"/>
            <p:cNvSpPr/>
            <p:nvPr/>
          </p:nvSpPr>
          <p:spPr>
            <a:xfrm>
              <a:off x="5895989" y="3645024"/>
              <a:ext cx="1982982" cy="396133"/>
            </a:xfrm>
            <a:prstGeom prst="roundRect">
              <a:avLst/>
            </a:prstGeom>
            <a:solidFill>
              <a:schemeClr val="bg1"/>
            </a:solidFill>
            <a:ln/>
          </p:spPr>
          <p:style>
            <a:lnRef idx="1">
              <a:schemeClr val="accent1"/>
            </a:lnRef>
            <a:fillRef idx="3">
              <a:schemeClr val="accent1"/>
            </a:fillRef>
            <a:effectRef idx="2">
              <a:schemeClr val="accent1"/>
            </a:effectRef>
            <a:fontRef idx="minor">
              <a:schemeClr val="lt1"/>
            </a:fontRef>
          </p:style>
          <p:txBody>
            <a:bodyPr/>
            <a:lstStyle/>
            <a:p>
              <a:pPr algn="ctr"/>
              <a:r>
                <a:rPr lang="en-US" altLang="zh-CN" sz="2000" b="1" dirty="0" smtClean="0">
                  <a:solidFill>
                    <a:schemeClr val="accent1"/>
                  </a:solidFill>
                </a:rPr>
                <a:t>LLC</a:t>
              </a:r>
              <a:endParaRPr lang="zh-CN" altLang="en-US" sz="2000" b="1" dirty="0">
                <a:solidFill>
                  <a:schemeClr val="accent1"/>
                </a:solidFill>
              </a:endParaRPr>
            </a:p>
          </p:txBody>
        </p:sp>
        <p:sp>
          <p:nvSpPr>
            <p:cNvPr id="38" name="圆角矩形 37"/>
            <p:cNvSpPr/>
            <p:nvPr/>
          </p:nvSpPr>
          <p:spPr>
            <a:xfrm>
              <a:off x="6175711" y="3321077"/>
              <a:ext cx="1423538" cy="396133"/>
            </a:xfrm>
            <a:prstGeom prst="roundRect">
              <a:avLst/>
            </a:prstGeom>
            <a:solidFill>
              <a:schemeClr val="bg1"/>
            </a:solidFill>
            <a:ln/>
          </p:spPr>
          <p:style>
            <a:lnRef idx="1">
              <a:schemeClr val="accent1"/>
            </a:lnRef>
            <a:fillRef idx="3">
              <a:schemeClr val="accent1"/>
            </a:fillRef>
            <a:effectRef idx="2">
              <a:schemeClr val="accent1"/>
            </a:effectRef>
            <a:fontRef idx="minor">
              <a:schemeClr val="lt1"/>
            </a:fontRef>
          </p:style>
          <p:txBody>
            <a:bodyPr/>
            <a:lstStyle/>
            <a:p>
              <a:pPr algn="ctr"/>
              <a:r>
                <a:rPr lang="en-US" altLang="zh-CN" sz="2000" b="1" dirty="0" smtClean="0">
                  <a:solidFill>
                    <a:schemeClr val="accent1"/>
                  </a:solidFill>
                </a:rPr>
                <a:t>L2</a:t>
              </a:r>
              <a:endParaRPr lang="zh-CN" altLang="en-US" sz="2000" b="1" dirty="0">
                <a:solidFill>
                  <a:schemeClr val="accent1"/>
                </a:solidFill>
              </a:endParaRPr>
            </a:p>
          </p:txBody>
        </p:sp>
        <p:sp>
          <p:nvSpPr>
            <p:cNvPr id="39" name="圆角矩形 38"/>
            <p:cNvSpPr/>
            <p:nvPr/>
          </p:nvSpPr>
          <p:spPr>
            <a:xfrm>
              <a:off x="6427739" y="3068960"/>
              <a:ext cx="919482" cy="324125"/>
            </a:xfrm>
            <a:prstGeom prst="roundRect">
              <a:avLst/>
            </a:prstGeom>
            <a:solidFill>
              <a:schemeClr val="bg1"/>
            </a:solidFill>
            <a:ln/>
          </p:spPr>
          <p:style>
            <a:lnRef idx="1">
              <a:schemeClr val="accent1"/>
            </a:lnRef>
            <a:fillRef idx="3">
              <a:schemeClr val="accent1"/>
            </a:fillRef>
            <a:effectRef idx="2">
              <a:schemeClr val="accent1"/>
            </a:effectRef>
            <a:fontRef idx="minor">
              <a:schemeClr val="lt1"/>
            </a:fontRef>
          </p:style>
          <p:txBody>
            <a:bodyPr lIns="0" tIns="0" rIns="0" bIns="0"/>
            <a:lstStyle/>
            <a:p>
              <a:pPr algn="ctr"/>
              <a:r>
                <a:rPr lang="en-US" altLang="zh-CN" sz="2000" b="1" dirty="0" smtClean="0">
                  <a:solidFill>
                    <a:schemeClr val="accent1"/>
                  </a:solidFill>
                </a:rPr>
                <a:t>L1</a:t>
              </a:r>
              <a:endParaRPr lang="zh-CN" altLang="en-US" sz="2000" b="1" dirty="0">
                <a:solidFill>
                  <a:schemeClr val="accent1"/>
                </a:solidFill>
              </a:endParaRPr>
            </a:p>
          </p:txBody>
        </p:sp>
      </p:grpSp>
      <p:grpSp>
        <p:nvGrpSpPr>
          <p:cNvPr id="32" name="组 31"/>
          <p:cNvGrpSpPr/>
          <p:nvPr/>
        </p:nvGrpSpPr>
        <p:grpSpPr>
          <a:xfrm>
            <a:off x="1043608" y="4617043"/>
            <a:ext cx="1982982" cy="972197"/>
            <a:chOff x="5895989" y="3068960"/>
            <a:chExt cx="1982982" cy="972197"/>
          </a:xfrm>
        </p:grpSpPr>
        <p:sp>
          <p:nvSpPr>
            <p:cNvPr id="33" name="圆角矩形 32"/>
            <p:cNvSpPr/>
            <p:nvPr/>
          </p:nvSpPr>
          <p:spPr>
            <a:xfrm>
              <a:off x="5895989" y="3645024"/>
              <a:ext cx="1982982" cy="396133"/>
            </a:xfrm>
            <a:prstGeom prst="roundRect">
              <a:avLst/>
            </a:prstGeom>
            <a:solidFill>
              <a:schemeClr val="bg1"/>
            </a:solidFill>
            <a:ln/>
          </p:spPr>
          <p:style>
            <a:lnRef idx="1">
              <a:schemeClr val="accent1"/>
            </a:lnRef>
            <a:fillRef idx="3">
              <a:schemeClr val="accent1"/>
            </a:fillRef>
            <a:effectRef idx="2">
              <a:schemeClr val="accent1"/>
            </a:effectRef>
            <a:fontRef idx="minor">
              <a:schemeClr val="lt1"/>
            </a:fontRef>
          </p:style>
          <p:txBody>
            <a:bodyPr/>
            <a:lstStyle/>
            <a:p>
              <a:pPr algn="ctr"/>
              <a:r>
                <a:rPr lang="en-US" altLang="zh-CN" sz="2000" dirty="0" smtClean="0">
                  <a:solidFill>
                    <a:schemeClr val="accent1"/>
                  </a:solidFill>
                </a:rPr>
                <a:t>LLC</a:t>
              </a:r>
              <a:endParaRPr lang="zh-CN" altLang="en-US" sz="2000" dirty="0">
                <a:solidFill>
                  <a:schemeClr val="accent1"/>
                </a:solidFill>
              </a:endParaRPr>
            </a:p>
          </p:txBody>
        </p:sp>
        <p:sp>
          <p:nvSpPr>
            <p:cNvPr id="34" name="圆角矩形 33"/>
            <p:cNvSpPr/>
            <p:nvPr/>
          </p:nvSpPr>
          <p:spPr>
            <a:xfrm>
              <a:off x="6175711" y="3321077"/>
              <a:ext cx="1423538" cy="396133"/>
            </a:xfrm>
            <a:prstGeom prst="roundRect">
              <a:avLst/>
            </a:prstGeom>
            <a:solidFill>
              <a:schemeClr val="bg1"/>
            </a:solidFill>
            <a:ln/>
          </p:spPr>
          <p:style>
            <a:lnRef idx="1">
              <a:schemeClr val="accent1"/>
            </a:lnRef>
            <a:fillRef idx="3">
              <a:schemeClr val="accent1"/>
            </a:fillRef>
            <a:effectRef idx="2">
              <a:schemeClr val="accent1"/>
            </a:effectRef>
            <a:fontRef idx="minor">
              <a:schemeClr val="lt1"/>
            </a:fontRef>
          </p:style>
          <p:txBody>
            <a:bodyPr/>
            <a:lstStyle/>
            <a:p>
              <a:pPr algn="ctr"/>
              <a:r>
                <a:rPr lang="en-US" altLang="zh-CN" sz="2000" dirty="0" smtClean="0">
                  <a:solidFill>
                    <a:schemeClr val="accent1"/>
                  </a:solidFill>
                </a:rPr>
                <a:t>L2</a:t>
              </a:r>
              <a:endParaRPr lang="zh-CN" altLang="en-US" sz="2000" dirty="0">
                <a:solidFill>
                  <a:schemeClr val="accent1"/>
                </a:solidFill>
              </a:endParaRPr>
            </a:p>
          </p:txBody>
        </p:sp>
        <p:sp>
          <p:nvSpPr>
            <p:cNvPr id="35" name="圆角矩形 34"/>
            <p:cNvSpPr/>
            <p:nvPr/>
          </p:nvSpPr>
          <p:spPr>
            <a:xfrm>
              <a:off x="6427739" y="3068960"/>
              <a:ext cx="919482" cy="324125"/>
            </a:xfrm>
            <a:prstGeom prst="roundRect">
              <a:avLst/>
            </a:prstGeom>
            <a:solidFill>
              <a:schemeClr val="bg1"/>
            </a:solidFill>
            <a:ln/>
          </p:spPr>
          <p:style>
            <a:lnRef idx="1">
              <a:schemeClr val="accent1"/>
            </a:lnRef>
            <a:fillRef idx="3">
              <a:schemeClr val="accent1"/>
            </a:fillRef>
            <a:effectRef idx="2">
              <a:schemeClr val="accent1"/>
            </a:effectRef>
            <a:fontRef idx="minor">
              <a:schemeClr val="lt1"/>
            </a:fontRef>
          </p:style>
          <p:txBody>
            <a:bodyPr lIns="0" tIns="0" rIns="0" bIns="0"/>
            <a:lstStyle/>
            <a:p>
              <a:pPr algn="ctr"/>
              <a:r>
                <a:rPr lang="en-US" altLang="zh-CN" sz="2000" dirty="0" smtClean="0">
                  <a:solidFill>
                    <a:schemeClr val="accent1"/>
                  </a:solidFill>
                </a:rPr>
                <a:t>L1</a:t>
              </a:r>
              <a:endParaRPr lang="zh-CN" altLang="en-US" sz="2000" dirty="0">
                <a:solidFill>
                  <a:schemeClr val="accent1"/>
                </a:solidFill>
              </a:endParaRPr>
            </a:p>
          </p:txBody>
        </p:sp>
      </p:grpSp>
      <p:sp>
        <p:nvSpPr>
          <p:cNvPr id="2" name="标题 1"/>
          <p:cNvSpPr>
            <a:spLocks noGrp="1"/>
          </p:cNvSpPr>
          <p:nvPr>
            <p:ph type="title"/>
          </p:nvPr>
        </p:nvSpPr>
        <p:spPr/>
        <p:txBody>
          <a:bodyPr/>
          <a:lstStyle/>
          <a:p>
            <a:r>
              <a:rPr lang="en-US" altLang="zh-CN" sz="3200" dirty="0" smtClean="0"/>
              <a:t>Existing Approaches</a:t>
            </a:r>
            <a:endParaRPr lang="zh-CN" altLang="en-US" sz="3200" dirty="0"/>
          </a:p>
        </p:txBody>
      </p:sp>
      <p:sp>
        <p:nvSpPr>
          <p:cNvPr id="3" name="内容占位符 2"/>
          <p:cNvSpPr>
            <a:spLocks noGrp="1"/>
          </p:cNvSpPr>
          <p:nvPr>
            <p:ph idx="1"/>
          </p:nvPr>
        </p:nvSpPr>
        <p:spPr>
          <a:xfrm>
            <a:off x="0" y="2708920"/>
            <a:ext cx="9144000" cy="1728192"/>
          </a:xfrm>
        </p:spPr>
        <p:txBody>
          <a:bodyPr>
            <a:normAutofit lnSpcReduction="10000"/>
          </a:bodyPr>
          <a:lstStyle/>
          <a:p>
            <a:r>
              <a:rPr lang="en-US" altLang="zh-CN" dirty="0" smtClean="0"/>
              <a:t>Allowing asynchronous commit of transactions</a:t>
            </a:r>
          </a:p>
          <a:p>
            <a:pPr lvl="1"/>
            <a:r>
              <a:rPr lang="en-US" altLang="zh-CN" dirty="0" smtClean="0"/>
              <a:t>Allow the execution of a later transaction without waiting for the persistence of previous transactions</a:t>
            </a:r>
          </a:p>
          <a:p>
            <a:pPr lvl="1"/>
            <a:r>
              <a:rPr lang="en-US" altLang="zh-CN" dirty="0" smtClean="0">
                <a:solidFill>
                  <a:srgbClr val="C0504D"/>
                </a:solidFill>
              </a:rPr>
              <a:t>Allow execution reordering, but no persistence reordering</a:t>
            </a:r>
          </a:p>
        </p:txBody>
      </p:sp>
      <p:sp>
        <p:nvSpPr>
          <p:cNvPr id="4" name="矩形 3"/>
          <p:cNvSpPr/>
          <p:nvPr/>
        </p:nvSpPr>
        <p:spPr>
          <a:xfrm>
            <a:off x="5436096" y="5846400"/>
            <a:ext cx="2963552" cy="822960"/>
          </a:xfrm>
          <a:prstGeom prst="rect">
            <a:avLst/>
          </a:prstGeom>
          <a:ln/>
        </p:spPr>
        <p:style>
          <a:lnRef idx="1">
            <a:schemeClr val="accent1"/>
          </a:lnRef>
          <a:fillRef idx="3">
            <a:schemeClr val="accent1"/>
          </a:fillRef>
          <a:effectRef idx="2">
            <a:schemeClr val="accent1"/>
          </a:effectRef>
          <a:fontRef idx="minor">
            <a:schemeClr val="lt1"/>
          </a:fontRef>
        </p:style>
        <p:txBody>
          <a:bodyPr/>
          <a:lstStyle/>
          <a:p>
            <a:pPr algn="ctr"/>
            <a:r>
              <a:rPr lang="en-US" altLang="zh-CN" dirty="0" smtClean="0"/>
              <a:t>Memory</a:t>
            </a:r>
          </a:p>
          <a:p>
            <a:pPr algn="ctr"/>
            <a:r>
              <a:rPr lang="en-US" altLang="zh-CN" dirty="0" smtClean="0"/>
              <a:t>(NVM)</a:t>
            </a:r>
            <a:endParaRPr lang="zh-CN" altLang="en-US" dirty="0"/>
          </a:p>
        </p:txBody>
      </p:sp>
      <p:cxnSp>
        <p:nvCxnSpPr>
          <p:cNvPr id="9" name="直线连接符 8"/>
          <p:cNvCxnSpPr/>
          <p:nvPr/>
        </p:nvCxnSpPr>
        <p:spPr>
          <a:xfrm>
            <a:off x="5364088" y="5733256"/>
            <a:ext cx="3096344" cy="11274"/>
          </a:xfrm>
          <a:prstGeom prst="line">
            <a:avLst/>
          </a:prstGeom>
          <a:ln/>
        </p:spPr>
        <p:style>
          <a:lnRef idx="2">
            <a:schemeClr val="accent1"/>
          </a:lnRef>
          <a:fillRef idx="0">
            <a:schemeClr val="accent1"/>
          </a:fillRef>
          <a:effectRef idx="1">
            <a:schemeClr val="accent1"/>
          </a:effectRef>
          <a:fontRef idx="minor">
            <a:schemeClr val="tx1"/>
          </a:fontRef>
        </p:style>
      </p:cxnSp>
      <p:sp>
        <p:nvSpPr>
          <p:cNvPr id="10" name="矩形 9"/>
          <p:cNvSpPr/>
          <p:nvPr/>
        </p:nvSpPr>
        <p:spPr>
          <a:xfrm>
            <a:off x="539552" y="5846400"/>
            <a:ext cx="2963552" cy="822960"/>
          </a:xfrm>
          <a:prstGeom prst="rect">
            <a:avLst/>
          </a:prstGeom>
          <a:ln/>
        </p:spPr>
        <p:style>
          <a:lnRef idx="1">
            <a:schemeClr val="accent1"/>
          </a:lnRef>
          <a:fillRef idx="3">
            <a:schemeClr val="accent1"/>
          </a:fillRef>
          <a:effectRef idx="2">
            <a:schemeClr val="accent1"/>
          </a:effectRef>
          <a:fontRef idx="minor">
            <a:schemeClr val="lt1"/>
          </a:fontRef>
        </p:style>
        <p:txBody>
          <a:bodyPr/>
          <a:lstStyle/>
          <a:p>
            <a:pPr algn="ctr"/>
            <a:r>
              <a:rPr lang="en-US" altLang="zh-CN" dirty="0" smtClean="0"/>
              <a:t>Memory</a:t>
            </a:r>
          </a:p>
          <a:p>
            <a:pPr algn="ctr"/>
            <a:r>
              <a:rPr lang="en-US" altLang="zh-CN" dirty="0" smtClean="0"/>
              <a:t>(NVM)</a:t>
            </a:r>
            <a:endParaRPr lang="zh-CN" altLang="en-US" dirty="0"/>
          </a:p>
        </p:txBody>
      </p:sp>
      <p:cxnSp>
        <p:nvCxnSpPr>
          <p:cNvPr id="15" name="直线连接符 14"/>
          <p:cNvCxnSpPr/>
          <p:nvPr/>
        </p:nvCxnSpPr>
        <p:spPr>
          <a:xfrm>
            <a:off x="411634" y="5733256"/>
            <a:ext cx="3152254" cy="11274"/>
          </a:xfrm>
          <a:prstGeom prst="line">
            <a:avLst/>
          </a:prstGeom>
          <a:ln/>
        </p:spPr>
        <p:style>
          <a:lnRef idx="2">
            <a:schemeClr val="accent1"/>
          </a:lnRef>
          <a:fillRef idx="0">
            <a:schemeClr val="accent1"/>
          </a:fillRef>
          <a:effectRef idx="1">
            <a:schemeClr val="accent1"/>
          </a:effectRef>
          <a:fontRef idx="minor">
            <a:schemeClr val="tx1"/>
          </a:fontRef>
        </p:style>
      </p:cxnSp>
      <p:sp>
        <p:nvSpPr>
          <p:cNvPr id="16" name="内容占位符 2"/>
          <p:cNvSpPr txBox="1">
            <a:spLocks/>
          </p:cNvSpPr>
          <p:nvPr/>
        </p:nvSpPr>
        <p:spPr>
          <a:xfrm>
            <a:off x="72008" y="980728"/>
            <a:ext cx="8964488" cy="1728192"/>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zh-CN" dirty="0" smtClean="0"/>
              <a:t>Making the CPU cache non-volatile</a:t>
            </a:r>
          </a:p>
          <a:p>
            <a:pPr lvl="1"/>
            <a:r>
              <a:rPr lang="en-US" altLang="zh-CN" dirty="0" smtClean="0"/>
              <a:t>Reduce the time gap between volatility and persistence by employing a non-volatile cache</a:t>
            </a:r>
          </a:p>
          <a:p>
            <a:pPr lvl="1"/>
            <a:r>
              <a:rPr lang="en-US" altLang="zh-CN" dirty="0" smtClean="0">
                <a:solidFill>
                  <a:srgbClr val="C0504D"/>
                </a:solidFill>
              </a:rPr>
              <a:t>Is complementary to our LOC approach</a:t>
            </a:r>
            <a:endParaRPr lang="zh-CN" altLang="en-US" dirty="0">
              <a:solidFill>
                <a:srgbClr val="C0504D"/>
              </a:solidFill>
            </a:endParaRPr>
          </a:p>
        </p:txBody>
      </p:sp>
      <p:sp>
        <p:nvSpPr>
          <p:cNvPr id="17" name="罐形 16"/>
          <p:cNvSpPr/>
          <p:nvPr/>
        </p:nvSpPr>
        <p:spPr>
          <a:xfrm rot="5400000">
            <a:off x="6807113" y="3930191"/>
            <a:ext cx="268272" cy="1138098"/>
          </a:xfrm>
          <a:prstGeom prst="can">
            <a:avLst/>
          </a:prstGeom>
          <a:solidFill>
            <a:schemeClr val="bg1"/>
          </a:solidFill>
          <a:ln>
            <a:prstDash val="dash"/>
          </a:ln>
        </p:spPr>
        <p:style>
          <a:lnRef idx="1">
            <a:schemeClr val="accent1"/>
          </a:lnRef>
          <a:fillRef idx="3">
            <a:schemeClr val="accent1"/>
          </a:fillRef>
          <a:effectRef idx="2">
            <a:schemeClr val="accent1"/>
          </a:effectRef>
          <a:fontRef idx="minor">
            <a:schemeClr val="lt1"/>
          </a:fontRef>
        </p:style>
        <p:txBody>
          <a:bodyPr lIns="0" tIns="0" rIns="0" bIns="0"/>
          <a:lstStyle/>
          <a:p>
            <a:pPr algn="ctr"/>
            <a:endParaRPr lang="en-US" altLang="zh-CN" sz="1600" dirty="0" smtClean="0">
              <a:solidFill>
                <a:srgbClr val="FF0000"/>
              </a:solidFill>
            </a:endParaRPr>
          </a:p>
          <a:p>
            <a:pPr algn="ctr"/>
            <a:r>
              <a:rPr lang="en-US" altLang="zh-CN" sz="1600" dirty="0" smtClean="0">
                <a:solidFill>
                  <a:srgbClr val="FF0000"/>
                </a:solidFill>
              </a:rPr>
              <a:t>3</a:t>
            </a:r>
          </a:p>
          <a:p>
            <a:pPr algn="ctr"/>
            <a:r>
              <a:rPr lang="en-US" altLang="zh-CN" sz="1600" dirty="0" smtClean="0">
                <a:solidFill>
                  <a:srgbClr val="FF0000"/>
                </a:solidFill>
              </a:rPr>
              <a:t>2</a:t>
            </a:r>
          </a:p>
          <a:p>
            <a:pPr algn="ctr"/>
            <a:r>
              <a:rPr lang="en-US" altLang="zh-CN" sz="1600" dirty="0">
                <a:solidFill>
                  <a:srgbClr val="FF0000"/>
                </a:solidFill>
              </a:rPr>
              <a:t>1</a:t>
            </a:r>
            <a:endParaRPr lang="zh-CN" altLang="en-US" sz="1600" dirty="0">
              <a:solidFill>
                <a:srgbClr val="FF0000"/>
              </a:solidFill>
            </a:endParaRPr>
          </a:p>
        </p:txBody>
      </p:sp>
      <p:sp>
        <p:nvSpPr>
          <p:cNvPr id="21" name="罐形 20"/>
          <p:cNvSpPr/>
          <p:nvPr/>
        </p:nvSpPr>
        <p:spPr>
          <a:xfrm rot="5400000">
            <a:off x="6879121" y="5154327"/>
            <a:ext cx="268272" cy="1138098"/>
          </a:xfrm>
          <a:prstGeom prst="can">
            <a:avLst/>
          </a:prstGeom>
          <a:solidFill>
            <a:schemeClr val="bg1"/>
          </a:solidFill>
          <a:ln>
            <a:prstDash val="dash"/>
          </a:ln>
        </p:spPr>
        <p:style>
          <a:lnRef idx="1">
            <a:schemeClr val="accent1"/>
          </a:lnRef>
          <a:fillRef idx="3">
            <a:schemeClr val="accent1"/>
          </a:fillRef>
          <a:effectRef idx="2">
            <a:schemeClr val="accent1"/>
          </a:effectRef>
          <a:fontRef idx="minor">
            <a:schemeClr val="lt1"/>
          </a:fontRef>
        </p:style>
        <p:txBody>
          <a:bodyPr lIns="0" tIns="0" rIns="0" bIns="0"/>
          <a:lstStyle/>
          <a:p>
            <a:pPr algn="ctr"/>
            <a:endParaRPr lang="en-US" altLang="zh-CN" sz="1600" dirty="0" smtClean="0">
              <a:solidFill>
                <a:srgbClr val="FF0000"/>
              </a:solidFill>
            </a:endParaRPr>
          </a:p>
          <a:p>
            <a:pPr algn="ctr"/>
            <a:endParaRPr lang="en-US" altLang="zh-CN" sz="1600" dirty="0" smtClean="0">
              <a:solidFill>
                <a:srgbClr val="FF0000"/>
              </a:solidFill>
            </a:endParaRPr>
          </a:p>
          <a:p>
            <a:pPr algn="ctr"/>
            <a:r>
              <a:rPr lang="en-US" altLang="zh-CN" sz="1600" dirty="0">
                <a:solidFill>
                  <a:srgbClr val="FF0000"/>
                </a:solidFill>
              </a:rPr>
              <a:t>1</a:t>
            </a:r>
            <a:endParaRPr lang="zh-CN" altLang="en-US" sz="1600" dirty="0">
              <a:solidFill>
                <a:srgbClr val="FF0000"/>
              </a:solidFill>
            </a:endParaRPr>
          </a:p>
        </p:txBody>
      </p:sp>
      <p:sp>
        <p:nvSpPr>
          <p:cNvPr id="18" name="幻灯片编号占位符 17"/>
          <p:cNvSpPr>
            <a:spLocks noGrp="1"/>
          </p:cNvSpPr>
          <p:nvPr>
            <p:ph type="sldNum" sz="quarter" idx="12"/>
          </p:nvPr>
        </p:nvSpPr>
        <p:spPr/>
        <p:txBody>
          <a:bodyPr/>
          <a:lstStyle/>
          <a:p>
            <a:fld id="{C5FEB7EA-EE1E-4E9A-ABA8-C683F994B8C3}" type="slidenum">
              <a:rPr lang="zh-CN" altLang="en-US" smtClean="0"/>
              <a:t>9</a:t>
            </a:fld>
            <a:endParaRPr lang="zh-CN" altLang="en-US"/>
          </a:p>
        </p:txBody>
      </p:sp>
      <p:sp>
        <p:nvSpPr>
          <p:cNvPr id="20" name="圆角矩形 19"/>
          <p:cNvSpPr/>
          <p:nvPr/>
        </p:nvSpPr>
        <p:spPr>
          <a:xfrm>
            <a:off x="1043608" y="5228313"/>
            <a:ext cx="1982982" cy="360927"/>
          </a:xfrm>
          <a:prstGeom prst="roundRect">
            <a:avLst/>
          </a:prstGeom>
          <a:solidFill>
            <a:schemeClr val="accent1"/>
          </a:solidFill>
          <a:ln/>
        </p:spPr>
        <p:style>
          <a:lnRef idx="1">
            <a:schemeClr val="accent1"/>
          </a:lnRef>
          <a:fillRef idx="3">
            <a:schemeClr val="accent1"/>
          </a:fillRef>
          <a:effectRef idx="2">
            <a:schemeClr val="accent1"/>
          </a:effectRef>
          <a:fontRef idx="minor">
            <a:schemeClr val="lt1"/>
          </a:fontRef>
        </p:style>
        <p:txBody>
          <a:bodyPr/>
          <a:lstStyle/>
          <a:p>
            <a:pPr algn="ctr"/>
            <a:r>
              <a:rPr lang="en-US" altLang="zh-CN" sz="2000" dirty="0" smtClean="0">
                <a:solidFill>
                  <a:schemeClr val="accent1"/>
                </a:solidFill>
              </a:rPr>
              <a:t>LLC</a:t>
            </a:r>
            <a:endParaRPr lang="zh-CN" altLang="en-US" sz="2000" dirty="0">
              <a:solidFill>
                <a:schemeClr val="accent1"/>
              </a:solidFill>
            </a:endParaRPr>
          </a:p>
        </p:txBody>
      </p:sp>
      <p:sp>
        <p:nvSpPr>
          <p:cNvPr id="23" name="圆角矩形 22"/>
          <p:cNvSpPr/>
          <p:nvPr/>
        </p:nvSpPr>
        <p:spPr>
          <a:xfrm>
            <a:off x="1835696" y="4653136"/>
            <a:ext cx="216024" cy="260335"/>
          </a:xfrm>
          <a:prstGeom prst="roundRect">
            <a:avLst/>
          </a:prstGeom>
          <a:solidFill>
            <a:schemeClr val="accent6"/>
          </a:solidFill>
          <a:ln/>
        </p:spPr>
        <p:style>
          <a:lnRef idx="1">
            <a:schemeClr val="accent1"/>
          </a:lnRef>
          <a:fillRef idx="3">
            <a:schemeClr val="accent1"/>
          </a:fillRef>
          <a:effectRef idx="2">
            <a:schemeClr val="accent1"/>
          </a:effectRef>
          <a:fontRef idx="minor">
            <a:schemeClr val="lt1"/>
          </a:fontRef>
        </p:style>
        <p:txBody>
          <a:bodyPr lIns="0" tIns="0" rIns="0" bIns="0"/>
          <a:lstStyle/>
          <a:p>
            <a:pPr algn="ctr"/>
            <a:r>
              <a:rPr lang="en-US" altLang="zh-CN" dirty="0" smtClean="0"/>
              <a:t>1</a:t>
            </a:r>
            <a:endParaRPr lang="zh-CN" altLang="en-US" dirty="0"/>
          </a:p>
        </p:txBody>
      </p:sp>
      <p:sp>
        <p:nvSpPr>
          <p:cNvPr id="25" name="圆角矩形 24"/>
          <p:cNvSpPr/>
          <p:nvPr/>
        </p:nvSpPr>
        <p:spPr>
          <a:xfrm>
            <a:off x="2195736" y="4653136"/>
            <a:ext cx="216024" cy="260335"/>
          </a:xfrm>
          <a:prstGeom prst="roundRect">
            <a:avLst/>
          </a:prstGeom>
          <a:solidFill>
            <a:schemeClr val="accent6"/>
          </a:solidFill>
          <a:ln/>
        </p:spPr>
        <p:style>
          <a:lnRef idx="1">
            <a:schemeClr val="accent1"/>
          </a:lnRef>
          <a:fillRef idx="3">
            <a:schemeClr val="accent1"/>
          </a:fillRef>
          <a:effectRef idx="2">
            <a:schemeClr val="accent1"/>
          </a:effectRef>
          <a:fontRef idx="minor">
            <a:schemeClr val="lt1"/>
          </a:fontRef>
        </p:style>
        <p:txBody>
          <a:bodyPr lIns="0" tIns="0" rIns="0" bIns="0"/>
          <a:lstStyle/>
          <a:p>
            <a:pPr algn="ctr"/>
            <a:r>
              <a:rPr lang="en-US" altLang="zh-CN" dirty="0" smtClean="0"/>
              <a:t>2</a:t>
            </a:r>
            <a:endParaRPr lang="zh-CN" altLang="en-US" dirty="0"/>
          </a:p>
        </p:txBody>
      </p:sp>
      <p:sp>
        <p:nvSpPr>
          <p:cNvPr id="26" name="圆角矩形 25"/>
          <p:cNvSpPr/>
          <p:nvPr/>
        </p:nvSpPr>
        <p:spPr>
          <a:xfrm>
            <a:off x="1619672" y="4653136"/>
            <a:ext cx="216024" cy="260335"/>
          </a:xfrm>
          <a:prstGeom prst="roundRect">
            <a:avLst/>
          </a:prstGeom>
          <a:solidFill>
            <a:schemeClr val="accent6"/>
          </a:solidFill>
          <a:ln/>
        </p:spPr>
        <p:style>
          <a:lnRef idx="1">
            <a:schemeClr val="accent1"/>
          </a:lnRef>
          <a:fillRef idx="3">
            <a:schemeClr val="accent1"/>
          </a:fillRef>
          <a:effectRef idx="2">
            <a:schemeClr val="accent1"/>
          </a:effectRef>
          <a:fontRef idx="minor">
            <a:schemeClr val="lt1"/>
          </a:fontRef>
        </p:style>
        <p:txBody>
          <a:bodyPr lIns="0" tIns="0" rIns="0" bIns="0"/>
          <a:lstStyle/>
          <a:p>
            <a:pPr algn="ctr"/>
            <a:r>
              <a:rPr lang="en-US" altLang="zh-CN" dirty="0" smtClean="0"/>
              <a:t>3</a:t>
            </a:r>
            <a:endParaRPr lang="zh-CN" altLang="en-US" dirty="0"/>
          </a:p>
        </p:txBody>
      </p:sp>
      <p:sp>
        <p:nvSpPr>
          <p:cNvPr id="27" name="圆角矩形 26"/>
          <p:cNvSpPr/>
          <p:nvPr/>
        </p:nvSpPr>
        <p:spPr>
          <a:xfrm>
            <a:off x="7164288" y="4752841"/>
            <a:ext cx="216024" cy="260335"/>
          </a:xfrm>
          <a:prstGeom prst="roundRect">
            <a:avLst/>
          </a:prstGeom>
          <a:solidFill>
            <a:schemeClr val="accent6"/>
          </a:solidFill>
          <a:ln/>
        </p:spPr>
        <p:style>
          <a:lnRef idx="1">
            <a:schemeClr val="accent1"/>
          </a:lnRef>
          <a:fillRef idx="3">
            <a:schemeClr val="accent1"/>
          </a:fillRef>
          <a:effectRef idx="2">
            <a:schemeClr val="accent1"/>
          </a:effectRef>
          <a:fontRef idx="minor">
            <a:schemeClr val="lt1"/>
          </a:fontRef>
        </p:style>
        <p:txBody>
          <a:bodyPr lIns="0" tIns="0" rIns="0" bIns="0"/>
          <a:lstStyle/>
          <a:p>
            <a:pPr algn="ctr"/>
            <a:r>
              <a:rPr lang="en-US" altLang="zh-CN" dirty="0" smtClean="0"/>
              <a:t>4</a:t>
            </a:r>
            <a:endParaRPr lang="zh-CN" altLang="en-US" dirty="0"/>
          </a:p>
        </p:txBody>
      </p:sp>
      <p:sp>
        <p:nvSpPr>
          <p:cNvPr id="28" name="圆角矩形 27"/>
          <p:cNvSpPr/>
          <p:nvPr/>
        </p:nvSpPr>
        <p:spPr>
          <a:xfrm>
            <a:off x="6732240" y="4725144"/>
            <a:ext cx="216024" cy="260335"/>
          </a:xfrm>
          <a:prstGeom prst="roundRect">
            <a:avLst/>
          </a:prstGeom>
          <a:solidFill>
            <a:schemeClr val="accent6"/>
          </a:solidFill>
          <a:ln/>
        </p:spPr>
        <p:style>
          <a:lnRef idx="1">
            <a:schemeClr val="accent1"/>
          </a:lnRef>
          <a:fillRef idx="3">
            <a:schemeClr val="accent1"/>
          </a:fillRef>
          <a:effectRef idx="2">
            <a:schemeClr val="accent1"/>
          </a:effectRef>
          <a:fontRef idx="minor">
            <a:schemeClr val="lt1"/>
          </a:fontRef>
        </p:style>
        <p:txBody>
          <a:bodyPr lIns="0" tIns="0" rIns="0" bIns="0"/>
          <a:lstStyle/>
          <a:p>
            <a:pPr algn="ctr"/>
            <a:r>
              <a:rPr lang="en-US" altLang="zh-CN" dirty="0" smtClean="0"/>
              <a:t>1</a:t>
            </a:r>
            <a:endParaRPr lang="zh-CN" altLang="en-US" dirty="0"/>
          </a:p>
        </p:txBody>
      </p:sp>
      <p:sp>
        <p:nvSpPr>
          <p:cNvPr id="29" name="圆角矩形 28"/>
          <p:cNvSpPr/>
          <p:nvPr/>
        </p:nvSpPr>
        <p:spPr>
          <a:xfrm>
            <a:off x="7092280" y="4725144"/>
            <a:ext cx="216024" cy="260335"/>
          </a:xfrm>
          <a:prstGeom prst="roundRect">
            <a:avLst/>
          </a:prstGeom>
          <a:solidFill>
            <a:schemeClr val="accent6"/>
          </a:solidFill>
          <a:ln/>
        </p:spPr>
        <p:style>
          <a:lnRef idx="1">
            <a:schemeClr val="accent1"/>
          </a:lnRef>
          <a:fillRef idx="3">
            <a:schemeClr val="accent1"/>
          </a:fillRef>
          <a:effectRef idx="2">
            <a:schemeClr val="accent1"/>
          </a:effectRef>
          <a:fontRef idx="minor">
            <a:schemeClr val="lt1"/>
          </a:fontRef>
        </p:style>
        <p:txBody>
          <a:bodyPr lIns="0" tIns="0" rIns="0" bIns="0"/>
          <a:lstStyle/>
          <a:p>
            <a:pPr algn="ctr"/>
            <a:r>
              <a:rPr lang="en-US" altLang="zh-CN" dirty="0"/>
              <a:t>2</a:t>
            </a:r>
            <a:endParaRPr lang="zh-CN" altLang="en-US" dirty="0"/>
          </a:p>
        </p:txBody>
      </p:sp>
      <p:sp>
        <p:nvSpPr>
          <p:cNvPr id="30" name="圆角矩形 29"/>
          <p:cNvSpPr/>
          <p:nvPr/>
        </p:nvSpPr>
        <p:spPr>
          <a:xfrm>
            <a:off x="6516216" y="4725144"/>
            <a:ext cx="216024" cy="260335"/>
          </a:xfrm>
          <a:prstGeom prst="roundRect">
            <a:avLst/>
          </a:prstGeom>
          <a:solidFill>
            <a:schemeClr val="accent6"/>
          </a:solidFill>
          <a:ln/>
        </p:spPr>
        <p:style>
          <a:lnRef idx="1">
            <a:schemeClr val="accent1"/>
          </a:lnRef>
          <a:fillRef idx="3">
            <a:schemeClr val="accent1"/>
          </a:fillRef>
          <a:effectRef idx="2">
            <a:schemeClr val="accent1"/>
          </a:effectRef>
          <a:fontRef idx="minor">
            <a:schemeClr val="lt1"/>
          </a:fontRef>
        </p:style>
        <p:txBody>
          <a:bodyPr lIns="0" tIns="0" rIns="0" bIns="0"/>
          <a:lstStyle/>
          <a:p>
            <a:pPr algn="ctr"/>
            <a:r>
              <a:rPr lang="en-US" altLang="zh-CN" dirty="0" smtClean="0"/>
              <a:t>3</a:t>
            </a:r>
            <a:endParaRPr lang="zh-CN" altLang="en-US" dirty="0"/>
          </a:p>
        </p:txBody>
      </p:sp>
      <p:sp>
        <p:nvSpPr>
          <p:cNvPr id="31" name="圆角矩形 30"/>
          <p:cNvSpPr/>
          <p:nvPr/>
        </p:nvSpPr>
        <p:spPr>
          <a:xfrm>
            <a:off x="2267744" y="4653136"/>
            <a:ext cx="216024" cy="260335"/>
          </a:xfrm>
          <a:prstGeom prst="roundRect">
            <a:avLst/>
          </a:prstGeom>
          <a:solidFill>
            <a:schemeClr val="accent6"/>
          </a:solidFill>
          <a:ln/>
        </p:spPr>
        <p:style>
          <a:lnRef idx="1">
            <a:schemeClr val="accent1"/>
          </a:lnRef>
          <a:fillRef idx="3">
            <a:schemeClr val="accent1"/>
          </a:fillRef>
          <a:effectRef idx="2">
            <a:schemeClr val="accent1"/>
          </a:effectRef>
          <a:fontRef idx="minor">
            <a:schemeClr val="lt1"/>
          </a:fontRef>
        </p:style>
        <p:txBody>
          <a:bodyPr lIns="0" tIns="0" rIns="0" bIns="0"/>
          <a:lstStyle/>
          <a:p>
            <a:pPr algn="ctr"/>
            <a:r>
              <a:rPr lang="en-US" altLang="zh-CN" dirty="0" smtClean="0"/>
              <a:t>4</a:t>
            </a:r>
            <a:endParaRPr lang="zh-CN" altLang="en-US" dirty="0"/>
          </a:p>
        </p:txBody>
      </p:sp>
      <p:sp>
        <p:nvSpPr>
          <p:cNvPr id="40" name="内容占位符 2"/>
          <p:cNvSpPr txBox="1">
            <a:spLocks/>
          </p:cNvSpPr>
          <p:nvPr/>
        </p:nvSpPr>
        <p:spPr>
          <a:xfrm>
            <a:off x="3563888" y="4437112"/>
            <a:ext cx="1800200" cy="1349895"/>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kumimoji="1" lang="en-US" altLang="zh-CN" dirty="0" smtClean="0"/>
              <a:t>T1: A, B, C, D</a:t>
            </a:r>
          </a:p>
          <a:p>
            <a:pPr marL="0" indent="0">
              <a:buNone/>
            </a:pPr>
            <a:r>
              <a:rPr kumimoji="1" lang="en-US" altLang="zh-CN" dirty="0" smtClean="0"/>
              <a:t>T2: A, F</a:t>
            </a:r>
          </a:p>
          <a:p>
            <a:pPr marL="0" indent="0">
              <a:buNone/>
            </a:pPr>
            <a:r>
              <a:rPr kumimoji="1" lang="en-US" altLang="zh-CN" dirty="0" smtClean="0"/>
              <a:t>T3: B, C, E</a:t>
            </a:r>
          </a:p>
          <a:p>
            <a:pPr marL="0" indent="0">
              <a:buNone/>
            </a:pPr>
            <a:r>
              <a:rPr kumimoji="1" lang="en-US" altLang="zh-CN" dirty="0" smtClean="0"/>
              <a:t>T4: D, E, F, G</a:t>
            </a:r>
            <a:endParaRPr kumimoji="1" lang="zh-CN" alt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linds(horizontal)">
                                      <p:cBhvr>
                                        <p:cTn id="7" dur="500"/>
                                        <p:tgtEl>
                                          <p:spTgt spid="20"/>
                                        </p:tgtEl>
                                      </p:cBhvr>
                                    </p:animEffect>
                                  </p:childTnLst>
                                </p:cTn>
                              </p:par>
                            </p:childTnLst>
                          </p:cTn>
                        </p:par>
                        <p:par>
                          <p:cTn id="8" fill="hold">
                            <p:stCondLst>
                              <p:cond delay="500"/>
                            </p:stCondLst>
                            <p:childTnLst>
                              <p:par>
                                <p:cTn id="9" presetID="0" presetClass="path" presetSubtype="0" accel="50000" decel="50000" fill="hold" nodeType="afterEffect">
                                  <p:stCondLst>
                                    <p:cond delay="0"/>
                                  </p:stCondLst>
                                  <p:childTnLst>
                                    <p:animMotion origin="layout" path="M 3.36345E-6 3.96253E-6 L 3.36345E-6 -0.08397 " pathEditMode="relative" ptsTypes="AA">
                                      <p:cBhvr>
                                        <p:cTn id="10" dur="2000" fill="hold"/>
                                        <p:tgtEl>
                                          <p:spTgt spid="15"/>
                                        </p:tgtEl>
                                        <p:attrNameLst>
                                          <p:attrName>ppt_x</p:attrName>
                                          <p:attrName>ppt_y</p:attrName>
                                        </p:attrNameLst>
                                      </p:cBhvr>
                                    </p:animMotion>
                                  </p:childTnLst>
                                </p:cTn>
                              </p:par>
                            </p:childTnLst>
                          </p:cTn>
                        </p:par>
                        <p:par>
                          <p:cTn id="11" fill="hold">
                            <p:stCondLst>
                              <p:cond delay="2500"/>
                            </p:stCondLst>
                            <p:childTnLst>
                              <p:par>
                                <p:cTn id="12" presetID="2" presetClass="entr" presetSubtype="1" fill="hold" grpId="1" nodeType="afterEffect">
                                  <p:stCondLst>
                                    <p:cond delay="0"/>
                                  </p:stCondLst>
                                  <p:childTnLst>
                                    <p:set>
                                      <p:cBhvr>
                                        <p:cTn id="13" dur="1" fill="hold">
                                          <p:stCondLst>
                                            <p:cond delay="0"/>
                                          </p:stCondLst>
                                        </p:cTn>
                                        <p:tgtEl>
                                          <p:spTgt spid="23"/>
                                        </p:tgtEl>
                                        <p:attrNameLst>
                                          <p:attrName>style.visibility</p:attrName>
                                        </p:attrNameLst>
                                      </p:cBhvr>
                                      <p:to>
                                        <p:strVal val="visible"/>
                                      </p:to>
                                    </p:set>
                                    <p:anim calcmode="lin" valueType="num">
                                      <p:cBhvr additive="base">
                                        <p:cTn id="14" dur="500" fill="hold"/>
                                        <p:tgtEl>
                                          <p:spTgt spid="23"/>
                                        </p:tgtEl>
                                        <p:attrNameLst>
                                          <p:attrName>ppt_x</p:attrName>
                                        </p:attrNameLst>
                                      </p:cBhvr>
                                      <p:tavLst>
                                        <p:tav tm="0">
                                          <p:val>
                                            <p:strVal val="#ppt_x"/>
                                          </p:val>
                                        </p:tav>
                                        <p:tav tm="100000">
                                          <p:val>
                                            <p:strVal val="#ppt_x"/>
                                          </p:val>
                                        </p:tav>
                                      </p:tavLst>
                                    </p:anim>
                                    <p:anim calcmode="lin" valueType="num">
                                      <p:cBhvr additive="base">
                                        <p:cTn id="15" dur="500" fill="hold"/>
                                        <p:tgtEl>
                                          <p:spTgt spid="23"/>
                                        </p:tgtEl>
                                        <p:attrNameLst>
                                          <p:attrName>ppt_y</p:attrName>
                                        </p:attrNameLst>
                                      </p:cBhvr>
                                      <p:tavLst>
                                        <p:tav tm="0">
                                          <p:val>
                                            <p:strVal val="0-#ppt_h/2"/>
                                          </p:val>
                                        </p:tav>
                                        <p:tav tm="100000">
                                          <p:val>
                                            <p:strVal val="#ppt_y"/>
                                          </p:val>
                                        </p:tav>
                                      </p:tavLst>
                                    </p:anim>
                                  </p:childTnLst>
                                </p:cTn>
                              </p:par>
                            </p:childTnLst>
                          </p:cTn>
                        </p:par>
                        <p:par>
                          <p:cTn id="16" fill="hold">
                            <p:stCondLst>
                              <p:cond delay="3000"/>
                            </p:stCondLst>
                            <p:childTnLst>
                              <p:par>
                                <p:cTn id="17" presetID="0" presetClass="path" presetSubtype="0" accel="50000" decel="50000" fill="hold" grpId="0" nodeType="afterEffect">
                                  <p:stCondLst>
                                    <p:cond delay="0"/>
                                  </p:stCondLst>
                                  <p:childTnLst>
                                    <p:animMotion origin="layout" path="M -2.53648E-6 5.09024E-8 C -2.53648E-6 0.01342 -2.53648E-6 0.02707 -2.53648E-6 0.04072 C -2.53648E-6 0.05484 -2.53648E-6 0.06918 -2.53648E-6 0.08353 " pathEditMode="relative" ptsTypes="ffA">
                                      <p:cBhvr>
                                        <p:cTn id="18" dur="2000" fill="hold"/>
                                        <p:tgtEl>
                                          <p:spTgt spid="23"/>
                                        </p:tgtEl>
                                        <p:attrNameLst>
                                          <p:attrName>ppt_x</p:attrName>
                                          <p:attrName>ppt_y</p:attrName>
                                        </p:attrNameLst>
                                      </p:cBhvr>
                                    </p:animMotion>
                                  </p:childTnLst>
                                </p:cTn>
                              </p:par>
                            </p:childTnLst>
                          </p:cTn>
                        </p:par>
                        <p:par>
                          <p:cTn id="19" fill="hold">
                            <p:stCondLst>
                              <p:cond delay="5000"/>
                            </p:stCondLst>
                            <p:childTnLst>
                              <p:par>
                                <p:cTn id="20" presetID="2" presetClass="entr" presetSubtype="1" fill="hold" grpId="1" nodeType="afterEffect">
                                  <p:stCondLst>
                                    <p:cond delay="0"/>
                                  </p:stCondLst>
                                  <p:childTnLst>
                                    <p:set>
                                      <p:cBhvr>
                                        <p:cTn id="21" dur="1" fill="hold">
                                          <p:stCondLst>
                                            <p:cond delay="0"/>
                                          </p:stCondLst>
                                        </p:cTn>
                                        <p:tgtEl>
                                          <p:spTgt spid="25"/>
                                        </p:tgtEl>
                                        <p:attrNameLst>
                                          <p:attrName>style.visibility</p:attrName>
                                        </p:attrNameLst>
                                      </p:cBhvr>
                                      <p:to>
                                        <p:strVal val="visible"/>
                                      </p:to>
                                    </p:set>
                                    <p:anim calcmode="lin" valueType="num">
                                      <p:cBhvr additive="base">
                                        <p:cTn id="22" dur="500" fill="hold"/>
                                        <p:tgtEl>
                                          <p:spTgt spid="25"/>
                                        </p:tgtEl>
                                        <p:attrNameLst>
                                          <p:attrName>ppt_x</p:attrName>
                                        </p:attrNameLst>
                                      </p:cBhvr>
                                      <p:tavLst>
                                        <p:tav tm="0">
                                          <p:val>
                                            <p:strVal val="#ppt_x"/>
                                          </p:val>
                                        </p:tav>
                                        <p:tav tm="100000">
                                          <p:val>
                                            <p:strVal val="#ppt_x"/>
                                          </p:val>
                                        </p:tav>
                                      </p:tavLst>
                                    </p:anim>
                                    <p:anim calcmode="lin" valueType="num">
                                      <p:cBhvr additive="base">
                                        <p:cTn id="23" dur="500" fill="hold"/>
                                        <p:tgtEl>
                                          <p:spTgt spid="25"/>
                                        </p:tgtEl>
                                        <p:attrNameLst>
                                          <p:attrName>ppt_y</p:attrName>
                                        </p:attrNameLst>
                                      </p:cBhvr>
                                      <p:tavLst>
                                        <p:tav tm="0">
                                          <p:val>
                                            <p:strVal val="0-#ppt_h/2"/>
                                          </p:val>
                                        </p:tav>
                                        <p:tav tm="100000">
                                          <p:val>
                                            <p:strVal val="#ppt_y"/>
                                          </p:val>
                                        </p:tav>
                                      </p:tavLst>
                                    </p:anim>
                                  </p:childTnLst>
                                </p:cTn>
                              </p:par>
                            </p:childTnLst>
                          </p:cTn>
                        </p:par>
                        <p:par>
                          <p:cTn id="24" fill="hold">
                            <p:stCondLst>
                              <p:cond delay="5500"/>
                            </p:stCondLst>
                            <p:childTnLst>
                              <p:par>
                                <p:cTn id="25" presetID="0" presetClass="path" presetSubtype="0" accel="50000" decel="50000" fill="hold" grpId="0" nodeType="afterEffect">
                                  <p:stCondLst>
                                    <p:cond delay="0"/>
                                  </p:stCondLst>
                                  <p:childTnLst>
                                    <p:animMotion origin="layout" path="M -2.53648E-6 5.09024E-8 C -2.53648E-6 0.01342 -2.53648E-6 0.02707 -2.53648E-6 0.04072 C -2.53648E-6 0.05484 -2.53648E-6 0.06918 -2.53648E-6 0.08353 " pathEditMode="relative" ptsTypes="ffA">
                                      <p:cBhvr>
                                        <p:cTn id="26" dur="2000" fill="hold"/>
                                        <p:tgtEl>
                                          <p:spTgt spid="25"/>
                                        </p:tgtEl>
                                        <p:attrNameLst>
                                          <p:attrName>ppt_x</p:attrName>
                                          <p:attrName>ppt_y</p:attrName>
                                        </p:attrNameLst>
                                      </p:cBhvr>
                                    </p:animMotion>
                                  </p:childTnLst>
                                </p:cTn>
                              </p:par>
                            </p:childTnLst>
                          </p:cTn>
                        </p:par>
                        <p:par>
                          <p:cTn id="27" fill="hold">
                            <p:stCondLst>
                              <p:cond delay="7500"/>
                            </p:stCondLst>
                            <p:childTnLst>
                              <p:par>
                                <p:cTn id="28" presetID="2" presetClass="entr" presetSubtype="1" fill="hold" grpId="1" nodeType="afterEffect">
                                  <p:stCondLst>
                                    <p:cond delay="0"/>
                                  </p:stCondLst>
                                  <p:childTnLst>
                                    <p:set>
                                      <p:cBhvr>
                                        <p:cTn id="29" dur="1" fill="hold">
                                          <p:stCondLst>
                                            <p:cond delay="0"/>
                                          </p:stCondLst>
                                        </p:cTn>
                                        <p:tgtEl>
                                          <p:spTgt spid="26"/>
                                        </p:tgtEl>
                                        <p:attrNameLst>
                                          <p:attrName>style.visibility</p:attrName>
                                        </p:attrNameLst>
                                      </p:cBhvr>
                                      <p:to>
                                        <p:strVal val="visible"/>
                                      </p:to>
                                    </p:set>
                                    <p:anim calcmode="lin" valueType="num">
                                      <p:cBhvr additive="base">
                                        <p:cTn id="30" dur="500" fill="hold"/>
                                        <p:tgtEl>
                                          <p:spTgt spid="26"/>
                                        </p:tgtEl>
                                        <p:attrNameLst>
                                          <p:attrName>ppt_x</p:attrName>
                                        </p:attrNameLst>
                                      </p:cBhvr>
                                      <p:tavLst>
                                        <p:tav tm="0">
                                          <p:val>
                                            <p:strVal val="#ppt_x"/>
                                          </p:val>
                                        </p:tav>
                                        <p:tav tm="100000">
                                          <p:val>
                                            <p:strVal val="#ppt_x"/>
                                          </p:val>
                                        </p:tav>
                                      </p:tavLst>
                                    </p:anim>
                                    <p:anim calcmode="lin" valueType="num">
                                      <p:cBhvr additive="base">
                                        <p:cTn id="31" dur="500" fill="hold"/>
                                        <p:tgtEl>
                                          <p:spTgt spid="26"/>
                                        </p:tgtEl>
                                        <p:attrNameLst>
                                          <p:attrName>ppt_y</p:attrName>
                                        </p:attrNameLst>
                                      </p:cBhvr>
                                      <p:tavLst>
                                        <p:tav tm="0">
                                          <p:val>
                                            <p:strVal val="0-#ppt_h/2"/>
                                          </p:val>
                                        </p:tav>
                                        <p:tav tm="100000">
                                          <p:val>
                                            <p:strVal val="#ppt_y"/>
                                          </p:val>
                                        </p:tav>
                                      </p:tavLst>
                                    </p:anim>
                                  </p:childTnLst>
                                </p:cTn>
                              </p:par>
                            </p:childTnLst>
                          </p:cTn>
                        </p:par>
                        <p:par>
                          <p:cTn id="32" fill="hold">
                            <p:stCondLst>
                              <p:cond delay="8000"/>
                            </p:stCondLst>
                            <p:childTnLst>
                              <p:par>
                                <p:cTn id="33" presetID="0" presetClass="path" presetSubtype="0" accel="50000" decel="50000" fill="hold" grpId="0" nodeType="afterEffect">
                                  <p:stCondLst>
                                    <p:cond delay="0"/>
                                  </p:stCondLst>
                                  <p:childTnLst>
                                    <p:animMotion origin="layout" path="M -2.53648E-6 5.09024E-8 C -2.53648E-6 0.01342 -2.53648E-6 0.02707 -2.53648E-6 0.04072 C -2.53648E-6 0.05484 -2.53648E-6 0.06918 -2.53648E-6 0.08353 " pathEditMode="relative" ptsTypes="ffA">
                                      <p:cBhvr>
                                        <p:cTn id="34" dur="2000" fill="hold"/>
                                        <p:tgtEl>
                                          <p:spTgt spid="26"/>
                                        </p:tgtEl>
                                        <p:attrNameLst>
                                          <p:attrName>ppt_x</p:attrName>
                                          <p:attrName>ppt_y</p:attrName>
                                        </p:attrNameLst>
                                      </p:cBhvr>
                                    </p:animMotion>
                                  </p:childTnLst>
                                </p:cTn>
                              </p:par>
                            </p:childTnLst>
                          </p:cTn>
                        </p:par>
                        <p:par>
                          <p:cTn id="35" fill="hold">
                            <p:stCondLst>
                              <p:cond delay="10000"/>
                            </p:stCondLst>
                            <p:childTnLst>
                              <p:par>
                                <p:cTn id="36" presetID="2" presetClass="entr" presetSubtype="1" fill="hold" grpId="1" nodeType="afterEffect">
                                  <p:stCondLst>
                                    <p:cond delay="0"/>
                                  </p:stCondLst>
                                  <p:childTnLst>
                                    <p:set>
                                      <p:cBhvr>
                                        <p:cTn id="37" dur="1" fill="hold">
                                          <p:stCondLst>
                                            <p:cond delay="0"/>
                                          </p:stCondLst>
                                        </p:cTn>
                                        <p:tgtEl>
                                          <p:spTgt spid="31"/>
                                        </p:tgtEl>
                                        <p:attrNameLst>
                                          <p:attrName>style.visibility</p:attrName>
                                        </p:attrNameLst>
                                      </p:cBhvr>
                                      <p:to>
                                        <p:strVal val="visible"/>
                                      </p:to>
                                    </p:set>
                                    <p:anim calcmode="lin" valueType="num">
                                      <p:cBhvr additive="base">
                                        <p:cTn id="38" dur="500" fill="hold"/>
                                        <p:tgtEl>
                                          <p:spTgt spid="31"/>
                                        </p:tgtEl>
                                        <p:attrNameLst>
                                          <p:attrName>ppt_x</p:attrName>
                                        </p:attrNameLst>
                                      </p:cBhvr>
                                      <p:tavLst>
                                        <p:tav tm="0">
                                          <p:val>
                                            <p:strVal val="#ppt_x"/>
                                          </p:val>
                                        </p:tav>
                                        <p:tav tm="100000">
                                          <p:val>
                                            <p:strVal val="#ppt_x"/>
                                          </p:val>
                                        </p:tav>
                                      </p:tavLst>
                                    </p:anim>
                                    <p:anim calcmode="lin" valueType="num">
                                      <p:cBhvr additive="base">
                                        <p:cTn id="39" dur="500" fill="hold"/>
                                        <p:tgtEl>
                                          <p:spTgt spid="31"/>
                                        </p:tgtEl>
                                        <p:attrNameLst>
                                          <p:attrName>ppt_y</p:attrName>
                                        </p:attrNameLst>
                                      </p:cBhvr>
                                      <p:tavLst>
                                        <p:tav tm="0">
                                          <p:val>
                                            <p:strVal val="0-#ppt_h/2"/>
                                          </p:val>
                                        </p:tav>
                                        <p:tav tm="100000">
                                          <p:val>
                                            <p:strVal val="#ppt_y"/>
                                          </p:val>
                                        </p:tav>
                                      </p:tavLst>
                                    </p:anim>
                                  </p:childTnLst>
                                </p:cTn>
                              </p:par>
                            </p:childTnLst>
                          </p:cTn>
                        </p:par>
                        <p:par>
                          <p:cTn id="40" fill="hold">
                            <p:stCondLst>
                              <p:cond delay="10500"/>
                            </p:stCondLst>
                            <p:childTnLst>
                              <p:par>
                                <p:cTn id="41" presetID="0" presetClass="path" presetSubtype="0" accel="50000" decel="50000" fill="hold" grpId="2" nodeType="afterEffect">
                                  <p:stCondLst>
                                    <p:cond delay="0"/>
                                  </p:stCondLst>
                                  <p:childTnLst>
                                    <p:animMotion origin="layout" path="M 0 0 C 0 0.01437 0 0.02896 0 0.04356 C 0.00417 0.05445 0.00764 0.06395 0.01545 0.0709 C 0.01702 0.07762 0.0198 0.08272 0.0224 0.08921 " pathEditMode="relative" ptsTypes="fffA">
                                      <p:cBhvr>
                                        <p:cTn id="42" dur="2000" fill="hold"/>
                                        <p:tgtEl>
                                          <p:spTgt spid="31"/>
                                        </p:tgtEl>
                                        <p:attrNameLst>
                                          <p:attrName>ppt_x</p:attrName>
                                          <p:attrName>ppt_y</p:attrName>
                                        </p:attrNameLst>
                                      </p:cBhvr>
                                    </p:animMotion>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0" end="0"/>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
                                            <p:txEl>
                                              <p:pRg st="1" end="1"/>
                                            </p:tx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6"/>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4"/>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2" presetClass="entr" presetSubtype="1" fill="hold" grpId="1" nodeType="clickEffect">
                                  <p:stCondLst>
                                    <p:cond delay="0"/>
                                  </p:stCondLst>
                                  <p:childTnLst>
                                    <p:set>
                                      <p:cBhvr>
                                        <p:cTn id="62" dur="1" fill="hold">
                                          <p:stCondLst>
                                            <p:cond delay="0"/>
                                          </p:stCondLst>
                                        </p:cTn>
                                        <p:tgtEl>
                                          <p:spTgt spid="28"/>
                                        </p:tgtEl>
                                        <p:attrNameLst>
                                          <p:attrName>style.visibility</p:attrName>
                                        </p:attrNameLst>
                                      </p:cBhvr>
                                      <p:to>
                                        <p:strVal val="visible"/>
                                      </p:to>
                                    </p:set>
                                    <p:anim calcmode="lin" valueType="num">
                                      <p:cBhvr additive="base">
                                        <p:cTn id="63" dur="500" fill="hold"/>
                                        <p:tgtEl>
                                          <p:spTgt spid="28"/>
                                        </p:tgtEl>
                                        <p:attrNameLst>
                                          <p:attrName>ppt_x</p:attrName>
                                        </p:attrNameLst>
                                      </p:cBhvr>
                                      <p:tavLst>
                                        <p:tav tm="0">
                                          <p:val>
                                            <p:strVal val="#ppt_x"/>
                                          </p:val>
                                        </p:tav>
                                        <p:tav tm="100000">
                                          <p:val>
                                            <p:strVal val="#ppt_x"/>
                                          </p:val>
                                        </p:tav>
                                      </p:tavLst>
                                    </p:anim>
                                    <p:anim calcmode="lin" valueType="num">
                                      <p:cBhvr additive="base">
                                        <p:cTn id="64" dur="500" fill="hold"/>
                                        <p:tgtEl>
                                          <p:spTgt spid="28"/>
                                        </p:tgtEl>
                                        <p:attrNameLst>
                                          <p:attrName>ppt_y</p:attrName>
                                        </p:attrNameLst>
                                      </p:cBhvr>
                                      <p:tavLst>
                                        <p:tav tm="0">
                                          <p:val>
                                            <p:strVal val="0-#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0" presetClass="path" presetSubtype="0" accel="50000" decel="50000" fill="hold" grpId="2" nodeType="clickEffect">
                                  <p:stCondLst>
                                    <p:cond delay="0"/>
                                  </p:stCondLst>
                                  <p:childTnLst>
                                    <p:animMotion origin="layout" path="M 2.5356E-6 3.58665E-6 C 2.5356E-6 0.01459 2.5356E-6 0.02919 2.5356E-6 0.04402 C 2.5356E-6 0.05815 2.5356E-6 0.07205 2.5356E-6 0.08619 C 2.5356E-6 0.11747 2.5356E-6 0.14898 2.5356E-6 0.18049 " pathEditMode="relative" rAng="0" ptsTypes="fffA">
                                      <p:cBhvr>
                                        <p:cTn id="68" dur="2000" fill="hold"/>
                                        <p:tgtEl>
                                          <p:spTgt spid="28"/>
                                        </p:tgtEl>
                                        <p:attrNameLst>
                                          <p:attrName>ppt_x</p:attrName>
                                          <p:attrName>ppt_y</p:attrName>
                                        </p:attrNameLst>
                                      </p:cBhvr>
                                      <p:rCtr x="382" y="9013"/>
                                    </p:animMotion>
                                  </p:childTnLst>
                                </p:cTn>
                              </p:par>
                            </p:childTnLst>
                          </p:cTn>
                        </p:par>
                      </p:childTnLst>
                    </p:cTn>
                  </p:par>
                  <p:par>
                    <p:cTn id="69" fill="hold">
                      <p:stCondLst>
                        <p:cond delay="indefinite"/>
                      </p:stCondLst>
                      <p:childTnLst>
                        <p:par>
                          <p:cTn id="70" fill="hold">
                            <p:stCondLst>
                              <p:cond delay="0"/>
                            </p:stCondLst>
                            <p:childTnLst>
                              <p:par>
                                <p:cTn id="71" presetID="2" presetClass="entr" presetSubtype="1" fill="hold" grpId="1" nodeType="clickEffect">
                                  <p:stCondLst>
                                    <p:cond delay="0"/>
                                  </p:stCondLst>
                                  <p:childTnLst>
                                    <p:set>
                                      <p:cBhvr>
                                        <p:cTn id="72" dur="1" fill="hold">
                                          <p:stCondLst>
                                            <p:cond delay="0"/>
                                          </p:stCondLst>
                                        </p:cTn>
                                        <p:tgtEl>
                                          <p:spTgt spid="29"/>
                                        </p:tgtEl>
                                        <p:attrNameLst>
                                          <p:attrName>style.visibility</p:attrName>
                                        </p:attrNameLst>
                                      </p:cBhvr>
                                      <p:to>
                                        <p:strVal val="visible"/>
                                      </p:to>
                                    </p:set>
                                    <p:anim calcmode="lin" valueType="num">
                                      <p:cBhvr additive="base">
                                        <p:cTn id="73" dur="500" fill="hold"/>
                                        <p:tgtEl>
                                          <p:spTgt spid="29"/>
                                        </p:tgtEl>
                                        <p:attrNameLst>
                                          <p:attrName>ppt_x</p:attrName>
                                        </p:attrNameLst>
                                      </p:cBhvr>
                                      <p:tavLst>
                                        <p:tav tm="0">
                                          <p:val>
                                            <p:strVal val="#ppt_x"/>
                                          </p:val>
                                        </p:tav>
                                        <p:tav tm="100000">
                                          <p:val>
                                            <p:strVal val="#ppt_x"/>
                                          </p:val>
                                        </p:tav>
                                      </p:tavLst>
                                    </p:anim>
                                    <p:anim calcmode="lin" valueType="num">
                                      <p:cBhvr additive="base">
                                        <p:cTn id="74" dur="500" fill="hold"/>
                                        <p:tgtEl>
                                          <p:spTgt spid="29"/>
                                        </p:tgtEl>
                                        <p:attrNameLst>
                                          <p:attrName>ppt_y</p:attrName>
                                        </p:attrNameLst>
                                      </p:cBhvr>
                                      <p:tavLst>
                                        <p:tav tm="0">
                                          <p:val>
                                            <p:strVal val="0-#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1" fill="hold" grpId="1" nodeType="clickEffect">
                                  <p:stCondLst>
                                    <p:cond delay="0"/>
                                  </p:stCondLst>
                                  <p:childTnLst>
                                    <p:set>
                                      <p:cBhvr>
                                        <p:cTn id="78" dur="1" fill="hold">
                                          <p:stCondLst>
                                            <p:cond delay="0"/>
                                          </p:stCondLst>
                                        </p:cTn>
                                        <p:tgtEl>
                                          <p:spTgt spid="30"/>
                                        </p:tgtEl>
                                        <p:attrNameLst>
                                          <p:attrName>style.visibility</p:attrName>
                                        </p:attrNameLst>
                                      </p:cBhvr>
                                      <p:to>
                                        <p:strVal val="visible"/>
                                      </p:to>
                                    </p:set>
                                    <p:anim calcmode="lin" valueType="num">
                                      <p:cBhvr additive="base">
                                        <p:cTn id="79" dur="500" fill="hold"/>
                                        <p:tgtEl>
                                          <p:spTgt spid="30"/>
                                        </p:tgtEl>
                                        <p:attrNameLst>
                                          <p:attrName>ppt_x</p:attrName>
                                        </p:attrNameLst>
                                      </p:cBhvr>
                                      <p:tavLst>
                                        <p:tav tm="0">
                                          <p:val>
                                            <p:strVal val="#ppt_x"/>
                                          </p:val>
                                        </p:tav>
                                        <p:tav tm="100000">
                                          <p:val>
                                            <p:strVal val="#ppt_x"/>
                                          </p:val>
                                        </p:tav>
                                      </p:tavLst>
                                    </p:anim>
                                    <p:anim calcmode="lin" valueType="num">
                                      <p:cBhvr additive="base">
                                        <p:cTn id="80" dur="500" fill="hold"/>
                                        <p:tgtEl>
                                          <p:spTgt spid="30"/>
                                        </p:tgtEl>
                                        <p:attrNameLst>
                                          <p:attrName>ppt_y</p:attrName>
                                        </p:attrNameLst>
                                      </p:cBhvr>
                                      <p:tavLst>
                                        <p:tav tm="0">
                                          <p:val>
                                            <p:strVal val="0-#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1" nodeType="clickEffect">
                                  <p:stCondLst>
                                    <p:cond delay="0"/>
                                  </p:stCondLst>
                                  <p:childTnLst>
                                    <p:set>
                                      <p:cBhvr>
                                        <p:cTn id="84" dur="1" fill="hold">
                                          <p:stCondLst>
                                            <p:cond delay="0"/>
                                          </p:stCondLst>
                                        </p:cTn>
                                        <p:tgtEl>
                                          <p:spTgt spid="21"/>
                                        </p:tgtEl>
                                        <p:attrNameLst>
                                          <p:attrName>style.visibility</p:attrName>
                                        </p:attrNameLst>
                                      </p:cBhvr>
                                      <p:to>
                                        <p:strVal val="visible"/>
                                      </p:to>
                                    </p:set>
                                  </p:childTnLst>
                                </p:cTn>
                              </p:par>
                              <p:par>
                                <p:cTn id="85" presetID="1" presetClass="entr" presetSubtype="0" fill="hold" grpId="1" nodeType="withEffect">
                                  <p:stCondLst>
                                    <p:cond delay="0"/>
                                  </p:stCondLst>
                                  <p:childTnLst>
                                    <p:set>
                                      <p:cBhvr>
                                        <p:cTn id="86" dur="1" fill="hold">
                                          <p:stCondLst>
                                            <p:cond delay="0"/>
                                          </p:stCondLst>
                                        </p:cTn>
                                        <p:tgtEl>
                                          <p:spTgt spid="17"/>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0" presetClass="path" presetSubtype="0" accel="50000" decel="50000" fill="hold" grpId="2" nodeType="clickEffect">
                                  <p:stCondLst>
                                    <p:cond delay="0"/>
                                  </p:stCondLst>
                                  <p:childTnLst>
                                    <p:animMotion origin="layout" path="M 0 0 C 0 0.00972 0 0.01944 0 0.02939 C 0 0.04443 0 0.05947 0 0.07451 C 0 0.10898 0 0.14369 0 0.17839 " pathEditMode="relative" ptsTypes="fffA">
                                      <p:cBhvr>
                                        <p:cTn id="90" dur="2000" fill="hold"/>
                                        <p:tgtEl>
                                          <p:spTgt spid="30"/>
                                        </p:tgtEl>
                                        <p:attrNameLst>
                                          <p:attrName>ppt_x</p:attrName>
                                          <p:attrName>ppt_y</p:attrName>
                                        </p:attrNameLst>
                                      </p:cBhvr>
                                    </p:animMotion>
                                  </p:childTnLst>
                                </p:cTn>
                              </p:par>
                              <p:par>
                                <p:cTn id="91" presetID="0" presetClass="path" presetSubtype="0" accel="50000" decel="50000" fill="hold" grpId="2" nodeType="withEffect">
                                  <p:stCondLst>
                                    <p:cond delay="0"/>
                                  </p:stCondLst>
                                  <p:childTnLst>
                                    <p:animMotion origin="layout" path="M 0 0 C 0 0.00972 0 0.01944 0 0.02939 C 0 0.04443 0 0.05947 0 0.07451 C 0 0.10898 0 0.14369 0 0.17839 " pathEditMode="relative" ptsTypes="fffA">
                                      <p:cBhvr>
                                        <p:cTn id="92" dur="2000" fill="hold"/>
                                        <p:tgtEl>
                                          <p:spTgt spid="29"/>
                                        </p:tgtEl>
                                        <p:attrNameLst>
                                          <p:attrName>ppt_x</p:attrName>
                                          <p:attrName>ppt_y</p:attrName>
                                        </p:attrNameLst>
                                      </p:cBhvr>
                                    </p:animMotion>
                                  </p:childTnLst>
                                </p:cTn>
                              </p:par>
                            </p:childTnLst>
                          </p:cTn>
                        </p:par>
                      </p:childTnLst>
                    </p:cTn>
                  </p:par>
                  <p:par>
                    <p:cTn id="93" fill="hold">
                      <p:stCondLst>
                        <p:cond delay="indefinite"/>
                      </p:stCondLst>
                      <p:childTnLst>
                        <p:par>
                          <p:cTn id="94" fill="hold">
                            <p:stCondLst>
                              <p:cond delay="0"/>
                            </p:stCondLst>
                            <p:childTnLst>
                              <p:par>
                                <p:cTn id="95" presetID="2" presetClass="entr" presetSubtype="1" fill="hold" grpId="0" nodeType="clickEffect">
                                  <p:stCondLst>
                                    <p:cond delay="0"/>
                                  </p:stCondLst>
                                  <p:childTnLst>
                                    <p:set>
                                      <p:cBhvr>
                                        <p:cTn id="96" dur="1" fill="hold">
                                          <p:stCondLst>
                                            <p:cond delay="0"/>
                                          </p:stCondLst>
                                        </p:cTn>
                                        <p:tgtEl>
                                          <p:spTgt spid="27"/>
                                        </p:tgtEl>
                                        <p:attrNameLst>
                                          <p:attrName>style.visibility</p:attrName>
                                        </p:attrNameLst>
                                      </p:cBhvr>
                                      <p:to>
                                        <p:strVal val="visible"/>
                                      </p:to>
                                    </p:set>
                                    <p:anim calcmode="lin" valueType="num">
                                      <p:cBhvr additive="base">
                                        <p:cTn id="97" dur="500" fill="hold"/>
                                        <p:tgtEl>
                                          <p:spTgt spid="27"/>
                                        </p:tgtEl>
                                        <p:attrNameLst>
                                          <p:attrName>ppt_x</p:attrName>
                                        </p:attrNameLst>
                                      </p:cBhvr>
                                      <p:tavLst>
                                        <p:tav tm="0">
                                          <p:val>
                                            <p:strVal val="#ppt_x"/>
                                          </p:val>
                                        </p:tav>
                                        <p:tav tm="100000">
                                          <p:val>
                                            <p:strVal val="#ppt_x"/>
                                          </p:val>
                                        </p:tav>
                                      </p:tavLst>
                                    </p:anim>
                                    <p:anim calcmode="lin" valueType="num">
                                      <p:cBhvr additive="base">
                                        <p:cTn id="98" dur="500" fill="hold"/>
                                        <p:tgtEl>
                                          <p:spTgt spid="27"/>
                                        </p:tgtEl>
                                        <p:attrNameLst>
                                          <p:attrName>ppt_y</p:attrName>
                                        </p:attrNameLst>
                                      </p:cBhvr>
                                      <p:tavLst>
                                        <p:tav tm="0">
                                          <p:val>
                                            <p:strVal val="0-#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0" presetClass="path" presetSubtype="0" accel="50000" decel="50000" fill="hold" grpId="1" nodeType="clickEffect">
                                  <p:stCondLst>
                                    <p:cond delay="0"/>
                                  </p:stCondLst>
                                  <p:childTnLst>
                                    <p:animMotion origin="layout" path="M 0.00504 -9.26784E-8 C -0.00209 0.04286 -0.00104 0.02572 -0.00104 0.0512 C 0.00087 0.0658 0.00139 0.0804 0.00504 0.09523 C 0.00504 0.09778 0.01111 0.10241 0.01111 0.10264 C 0.01285 0.12743 0.0092 0.15269 0.01702 0.17794 C 0.01771 0.18049 0.03525 0.18049 0.03525 0.18072 " pathEditMode="relative" rAng="0" ptsTypes="fffffA">
                                      <p:cBhvr>
                                        <p:cTn id="102" dur="2000" fill="hold"/>
                                        <p:tgtEl>
                                          <p:spTgt spid="27"/>
                                        </p:tgtEl>
                                        <p:attrNameLst>
                                          <p:attrName>ppt_x</p:attrName>
                                          <p:attrName>ppt_y</p:attrName>
                                        </p:attrNameLst>
                                      </p:cBhvr>
                                      <p:rCtr x="1146" y="901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17" grpId="1" animBg="1"/>
      <p:bldP spid="21" grpId="1" animBg="1"/>
      <p:bldP spid="20" grpId="0" animBg="1"/>
      <p:bldP spid="23" grpId="0" animBg="1"/>
      <p:bldP spid="23" grpId="1" animBg="1"/>
      <p:bldP spid="25" grpId="0" animBg="1"/>
      <p:bldP spid="25" grpId="1" animBg="1"/>
      <p:bldP spid="26" grpId="0" animBg="1"/>
      <p:bldP spid="26" grpId="1" animBg="1"/>
      <p:bldP spid="27" grpId="0" animBg="1"/>
      <p:bldP spid="27" grpId="1" animBg="1"/>
      <p:bldP spid="28" grpId="1" animBg="1"/>
      <p:bldP spid="28" grpId="2" animBg="1"/>
      <p:bldP spid="29" grpId="1" animBg="1"/>
      <p:bldP spid="29" grpId="2" animBg="1"/>
      <p:bldP spid="30" grpId="1" animBg="1"/>
      <p:bldP spid="30" grpId="2" animBg="1"/>
      <p:bldP spid="31" grpId="1" animBg="1"/>
      <p:bldP spid="31" grpId="2" animBg="1"/>
    </p:bldLst>
  </p:timing>
</p:sld>
</file>

<file path=ppt/theme/theme1.xml><?xml version="1.0" encoding="utf-8"?>
<a:theme xmlns:a="http://schemas.openxmlformats.org/drawingml/2006/main" name="thustorage2">
  <a:themeElements>
    <a:clrScheme name="Tsinghualu">
      <a:dk1>
        <a:sysClr val="windowText" lastClr="000000"/>
      </a:dk1>
      <a:lt1>
        <a:sysClr val="window" lastClr="FFFFFF"/>
      </a:lt1>
      <a:dk2>
        <a:srgbClr val="1F497D"/>
      </a:dk2>
      <a:lt2>
        <a:srgbClr val="EEECE1"/>
      </a:lt2>
      <a:accent1>
        <a:srgbClr val="366092"/>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经典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prstDash val="dash"/>
        </a:ln>
      </a:spPr>
      <a:bodyPr lIns="0" tIns="0" rIns="0" bIns="0"/>
      <a:lstStyle>
        <a:defPPr algn="ctr">
          <a:defRPr sz="1600" dirty="0" smtClean="0">
            <a:solidFill>
              <a:srgbClr val="FF0000"/>
            </a:solidFill>
          </a:defRPr>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2.xml><?xml version="1.0" encoding="utf-8"?>
<a:theme xmlns:a="http://schemas.openxmlformats.org/drawingml/2006/main" name="Office 主题">
  <a:themeElements>
    <a:clrScheme name="办公室">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办公室">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办公室">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主题">
  <a:themeElements>
    <a:clrScheme name="办公室">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办公室">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办公室">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thustorage2</Template>
  <TotalTime>1608</TotalTime>
  <Words>4512</Words>
  <Application>Microsoft Macintosh PowerPoint</Application>
  <PresentationFormat>On-screen Show (4:3)</PresentationFormat>
  <Paragraphs>606</Paragraphs>
  <Slides>26</Slides>
  <Notes>25</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thustorage2</vt:lpstr>
      <vt:lpstr>Loose-Ordering Consistency for Persistent Memory</vt:lpstr>
      <vt:lpstr>PowerPoint Presentation</vt:lpstr>
      <vt:lpstr>Outline</vt:lpstr>
      <vt:lpstr>Outline</vt:lpstr>
      <vt:lpstr>Persistent Memory</vt:lpstr>
      <vt:lpstr>Storage Consistency – Write-Ahead Logging(WAL)</vt:lpstr>
      <vt:lpstr>High Overhead for Ordering in PM</vt:lpstr>
      <vt:lpstr>Outline</vt:lpstr>
      <vt:lpstr>Existing Approaches</vt:lpstr>
      <vt:lpstr>Our Solution: Key Ideas</vt:lpstr>
      <vt:lpstr>Outline</vt:lpstr>
      <vt:lpstr>LOC Key Idea 1 – Eager Commit  </vt:lpstr>
      <vt:lpstr>Eager Commit</vt:lpstr>
      <vt:lpstr>Eager Commit</vt:lpstr>
      <vt:lpstr>LOC Key Idea 2 – Speculative Persistence </vt:lpstr>
      <vt:lpstr>Speculative Persistence</vt:lpstr>
      <vt:lpstr>Speculative Persistence</vt:lpstr>
      <vt:lpstr>Recovery</vt:lpstr>
      <vt:lpstr>Outline</vt:lpstr>
      <vt:lpstr>Experimental Setup</vt:lpstr>
      <vt:lpstr>Overall Performance</vt:lpstr>
      <vt:lpstr>Effect of Eager Commit</vt:lpstr>
      <vt:lpstr>Effect of Speculative Persistence</vt:lpstr>
      <vt:lpstr>Outline</vt:lpstr>
      <vt:lpstr>PowerPoint Presentation</vt:lpstr>
      <vt:lpstr>Loose-Ordering Consistency for Persistent Memory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Loose-Ordering Consistency for Persistent Memory</dc:title>
  <dc:creator>lu-0115</dc:creator>
  <cp:lastModifiedBy>Onur Mutlu</cp:lastModifiedBy>
  <cp:revision>140</cp:revision>
  <dcterms:created xsi:type="dcterms:W3CDTF">2014-10-11T11:54:39Z</dcterms:created>
  <dcterms:modified xsi:type="dcterms:W3CDTF">2014-10-27T21:43:49Z</dcterms:modified>
</cp:coreProperties>
</file>