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
  </p:notesMasterIdLst>
  <p:sldIdLst>
    <p:sldId id="264" r:id="rId2"/>
    <p:sldId id="260" r:id="rId3"/>
    <p:sldId id="258" r:id="rId4"/>
    <p:sldId id="262" r:id="rId5"/>
    <p:sldId id="263"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88" autoAdjust="0"/>
  </p:normalViewPr>
  <p:slideViewPr>
    <p:cSldViewPr>
      <p:cViewPr varScale="1">
        <p:scale>
          <a:sx n="98" d="100"/>
          <a:sy n="98" d="100"/>
        </p:scale>
        <p:origin x="-18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3B68DE-53C5-4B34-8E70-B491C7F62A59}" type="datetimeFigureOut">
              <a:rPr lang="zh-CN" altLang="en-US" smtClean="0"/>
              <a:pPr/>
              <a:t>10/21/13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88BB06-DD80-4AE8-9181-988759734F0B}" type="slidenum">
              <a:rPr lang="zh-CN" altLang="en-US" smtClean="0"/>
              <a:pPr/>
              <a:t>‹#›</a:t>
            </a:fld>
            <a:endParaRPr lang="zh-CN" altLang="en-US"/>
          </a:p>
        </p:txBody>
      </p:sp>
    </p:spTree>
    <p:extLst>
      <p:ext uri="{BB962C8B-B14F-4D97-AF65-F5344CB8AC3E}">
        <p14:creationId xmlns:p14="http://schemas.microsoft.com/office/powerpoint/2010/main" val="1969028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688BB06-DD80-4AE8-9181-988759734F0B}"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228600" indent="-228600">
              <a:buNone/>
            </a:pPr>
            <a:r>
              <a:rPr lang="en-US" altLang="zh-CN" dirty="0" smtClean="0"/>
              <a:t>Atomicity and Durability are key properties in storage systems.</a:t>
            </a:r>
            <a:r>
              <a:rPr lang="en-US" altLang="zh-CN" baseline="0" dirty="0" smtClean="0"/>
              <a:t> </a:t>
            </a:r>
          </a:p>
          <a:p>
            <a:pPr marL="228600" indent="-228600">
              <a:buNone/>
            </a:pPr>
            <a:r>
              <a:rPr lang="en-US" altLang="zh-CN" baseline="0" dirty="0" smtClean="0"/>
              <a:t>All pages in a single system operation should be performed in an atomic and durable way.</a:t>
            </a:r>
          </a:p>
          <a:p>
            <a:pPr marL="228600" indent="-228600">
              <a:buNone/>
            </a:pPr>
            <a:endParaRPr lang="en-US" altLang="zh-CN" baseline="0" dirty="0" smtClean="0"/>
          </a:p>
          <a:p>
            <a:pPr marL="228600" indent="-228600">
              <a:buNone/>
            </a:pPr>
            <a:r>
              <a:rPr lang="en-US" altLang="zh-CN" baseline="0" dirty="0" smtClean="0"/>
              <a:t>In HDD-based systems, transaction mechanism is provided in the software (e.g., file systems, DBMSs, applications).</a:t>
            </a:r>
          </a:p>
          <a:p>
            <a:pPr marL="228600" indent="-228600">
              <a:buNone/>
            </a:pPr>
            <a:r>
              <a:rPr lang="en-US" altLang="zh-CN" baseline="0" dirty="0" smtClean="0"/>
              <a:t>There are two drawbacks in software transactions:</a:t>
            </a:r>
          </a:p>
          <a:p>
            <a:pPr marL="228600" indent="-228600">
              <a:buAutoNum type="arabicParenBoth"/>
            </a:pPr>
            <a:r>
              <a:rPr lang="en-US" altLang="zh-CN" baseline="0" dirty="0" smtClean="0"/>
              <a:t>Pages are written twice, one in the log area and the other in the data area. (The old version in data area should be kept before the new version is written to the disk completely for atomicity.)</a:t>
            </a:r>
          </a:p>
          <a:p>
            <a:pPr marL="228600" indent="-228600">
              <a:buAutoNum type="arabicParenBoth"/>
            </a:pPr>
            <a:r>
              <a:rPr lang="en-US" altLang="zh-CN" baseline="0" dirty="0" smtClean="0"/>
              <a:t>Synchronization (flushing data to the disk drive, or persistence) is required to keep the ordering of log persistence and data persistence. (Log should be persistent before data persistence, because otherwise the old version is destroyed while the new has not completed.) </a:t>
            </a:r>
            <a:endParaRPr lang="zh-CN" altLang="en-US" dirty="0"/>
          </a:p>
        </p:txBody>
      </p:sp>
      <p:sp>
        <p:nvSpPr>
          <p:cNvPr id="4" name="灯片编号占位符 3"/>
          <p:cNvSpPr>
            <a:spLocks noGrp="1"/>
          </p:cNvSpPr>
          <p:nvPr>
            <p:ph type="sldNum" sz="quarter" idx="10"/>
          </p:nvPr>
        </p:nvSpPr>
        <p:spPr/>
        <p:txBody>
          <a:bodyPr/>
          <a:lstStyle/>
          <a:p>
            <a:fld id="{C688BB06-DD80-4AE8-9181-988759734F0B}"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228600" indent="-228600">
              <a:buNone/>
            </a:pPr>
            <a:r>
              <a:rPr lang="en-US" altLang="zh-CN" dirty="0" smtClean="0"/>
              <a:t>SSD</a:t>
            </a:r>
            <a:r>
              <a:rPr lang="en-US" altLang="zh-CN" baseline="0" dirty="0" smtClean="0"/>
              <a:t> naturally provides both old and new versions of data pages, because flash pages are updated in an out-of-place way.</a:t>
            </a:r>
          </a:p>
          <a:p>
            <a:pPr marL="228600" indent="-228600">
              <a:buNone/>
            </a:pPr>
            <a:r>
              <a:rPr lang="en-US" altLang="zh-CN" baseline="0" dirty="0" smtClean="0"/>
              <a:t>But the FTL does not expose the update property to the system, and the system cannot make use of it.</a:t>
            </a:r>
          </a:p>
          <a:p>
            <a:pPr marL="228600" indent="-228600">
              <a:buNone/>
            </a:pPr>
            <a:r>
              <a:rPr lang="en-US" altLang="zh-CN" baseline="0" dirty="0" smtClean="0"/>
              <a:t>So, we can leverage the out-of-place property in the SSD device to provide atomicity and durability to the system, </a:t>
            </a:r>
          </a:p>
          <a:p>
            <a:pPr marL="228600" indent="-228600">
              <a:buNone/>
            </a:pPr>
            <a:r>
              <a:rPr lang="en-US" altLang="zh-CN" baseline="0" dirty="0" smtClean="0"/>
              <a:t>so as to reduce the overhead of software transactions.</a:t>
            </a:r>
          </a:p>
          <a:p>
            <a:pPr marL="228600" indent="-228600">
              <a:buNone/>
            </a:pPr>
            <a:endParaRPr lang="en-US" altLang="zh-CN" baseline="0" dirty="0" smtClean="0"/>
          </a:p>
          <a:p>
            <a:pPr marL="228600" indent="-228600">
              <a:buNone/>
            </a:pPr>
            <a:r>
              <a:rPr lang="en-US" altLang="zh-CN" baseline="0" dirty="0" smtClean="0"/>
              <a:t>However, as a block device, SSD should meet flexible transaction requirements from the software and should keep the overhead low.</a:t>
            </a:r>
          </a:p>
          <a:p>
            <a:pPr marL="228600" indent="-228600">
              <a:buNone/>
            </a:pPr>
            <a:r>
              <a:rPr lang="en-US" altLang="zh-CN" baseline="0" dirty="0" smtClean="0"/>
              <a:t>The two problems to support transaction inside SSDs are:</a:t>
            </a:r>
          </a:p>
          <a:p>
            <a:pPr marL="514350" indent="-514350">
              <a:buAutoNum type="arabicParenBoth"/>
            </a:pPr>
            <a:r>
              <a:rPr lang="en-US" altLang="zh-CN" sz="2800" dirty="0" smtClean="0"/>
              <a:t>How to support different isolations? (Different software</a:t>
            </a:r>
            <a:r>
              <a:rPr lang="en-US" altLang="zh-CN" sz="2800" baseline="0" dirty="0" smtClean="0"/>
              <a:t> has different requirement on t</a:t>
            </a:r>
            <a:r>
              <a:rPr lang="en-US" altLang="zh-CN" sz="2800" dirty="0" smtClean="0"/>
              <a:t>ransaction isolation levels.)</a:t>
            </a:r>
          </a:p>
          <a:p>
            <a:pPr marL="514350" indent="-514350">
              <a:buAutoNum type="arabicParenBoth"/>
            </a:pPr>
            <a:r>
              <a:rPr lang="en-US" altLang="zh-CN" sz="2800" dirty="0" smtClean="0"/>
              <a:t>How to cluster pages for each transaction? (Page</a:t>
            </a:r>
            <a:r>
              <a:rPr lang="en-US" altLang="zh-CN" sz="2800" baseline="0" dirty="0" smtClean="0"/>
              <a:t> writes are scattered to different locations due to i</a:t>
            </a:r>
            <a:r>
              <a:rPr lang="en-US" altLang="zh-CN" sz="2800" dirty="0" smtClean="0"/>
              <a:t>nternal parallelism of SSDs.)</a:t>
            </a:r>
          </a:p>
          <a:p>
            <a:pPr marL="228600" indent="-228600">
              <a:buNone/>
            </a:pPr>
            <a:endParaRPr lang="zh-CN" altLang="en-US" dirty="0"/>
          </a:p>
        </p:txBody>
      </p:sp>
      <p:sp>
        <p:nvSpPr>
          <p:cNvPr id="4" name="灯片编号占位符 3"/>
          <p:cNvSpPr>
            <a:spLocks noGrp="1"/>
          </p:cNvSpPr>
          <p:nvPr>
            <p:ph type="sldNum" sz="quarter" idx="10"/>
          </p:nvPr>
        </p:nvSpPr>
        <p:spPr/>
        <p:txBody>
          <a:bodyPr/>
          <a:lstStyle/>
          <a:p>
            <a:fld id="{C688BB06-DD80-4AE8-9181-988759734F0B}"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Flexibility:</a:t>
            </a:r>
          </a:p>
          <a:p>
            <a:r>
              <a:rPr lang="en-US" altLang="zh-CN" dirty="0" smtClean="0"/>
              <a:t>	To support different isolation levels means</a:t>
            </a:r>
            <a:r>
              <a:rPr lang="en-US" altLang="zh-CN" baseline="0" dirty="0" smtClean="0"/>
              <a:t> to support arbitrary page concurrency inside SSDs.</a:t>
            </a:r>
          </a:p>
          <a:p>
            <a:r>
              <a:rPr lang="en-US" altLang="zh-CN" baseline="0" dirty="0" smtClean="0"/>
              <a:t>	Because (1) pages are updated in an out-of-place way (pages can be simultaneously updated to different physical pages) and (2) page updates are only visible to the external when the mapping table is updated, </a:t>
            </a:r>
            <a:r>
              <a:rPr lang="en-US" altLang="zh-CN" baseline="0" dirty="0" err="1" smtClean="0"/>
              <a:t>LightTx</a:t>
            </a:r>
            <a:r>
              <a:rPr lang="en-US" altLang="zh-CN" baseline="0" dirty="0" smtClean="0"/>
              <a:t> keeps an active </a:t>
            </a:r>
            <a:r>
              <a:rPr lang="en-US" altLang="zh-CN" baseline="0" dirty="0" err="1" smtClean="0"/>
              <a:t>TxTable</a:t>
            </a:r>
            <a:r>
              <a:rPr lang="en-US" altLang="zh-CN" baseline="0" dirty="0" smtClean="0"/>
              <a:t> to track the concurrency and uses a counter-based commit protocol to make commit protocol page-independent (commit status can be determined without determining statuses of previous versions.).</a:t>
            </a:r>
            <a:endParaRPr lang="en-US" altLang="zh-CN" dirty="0" smtClean="0"/>
          </a:p>
          <a:p>
            <a:endParaRPr lang="en-US" altLang="zh-CN" dirty="0" smtClean="0"/>
          </a:p>
          <a:p>
            <a:r>
              <a:rPr lang="en-US" altLang="zh-CN" dirty="0" smtClean="0"/>
              <a:t>Lightweight:</a:t>
            </a:r>
          </a:p>
          <a:p>
            <a:r>
              <a:rPr lang="en-US" altLang="zh-CN" dirty="0" smtClean="0"/>
              <a:t>	Though</a:t>
            </a:r>
            <a:r>
              <a:rPr lang="en-US" altLang="zh-CN" baseline="0" dirty="0" smtClean="0"/>
              <a:t> pages are updated scattered to different locations due to internal parallelism, we can track the blocks in different parallel units for tracking the recent updates. (Pages are sequentially appended in each flash block. If we can find out the blocks for current allocation, we can find the recent updates. The property of updates is called near-logged update.)</a:t>
            </a:r>
          </a:p>
          <a:p>
            <a:r>
              <a:rPr lang="en-US" altLang="zh-CN" baseline="0" dirty="0" smtClean="0"/>
              <a:t>	So, we track the recent updated flash </a:t>
            </a:r>
            <a:r>
              <a:rPr lang="en-US" altLang="zh-CN" baseline="0" dirty="0" err="1" smtClean="0"/>
              <a:t>blocks,track</a:t>
            </a:r>
            <a:r>
              <a:rPr lang="en-US" altLang="zh-CN" baseline="0" dirty="0" smtClean="0"/>
              <a:t> only the statuses in these blocks and retire the dead to reduce the overhead.</a:t>
            </a:r>
            <a:endParaRPr lang="zh-CN" altLang="en-US" dirty="0"/>
          </a:p>
        </p:txBody>
      </p:sp>
      <p:sp>
        <p:nvSpPr>
          <p:cNvPr id="4" name="灯片编号占位符 3"/>
          <p:cNvSpPr>
            <a:spLocks noGrp="1"/>
          </p:cNvSpPr>
          <p:nvPr>
            <p:ph type="sldNum" sz="quarter" idx="10"/>
          </p:nvPr>
        </p:nvSpPr>
        <p:spPr/>
        <p:txBody>
          <a:bodyPr/>
          <a:lstStyle/>
          <a:p>
            <a:fld id="{C688BB06-DD80-4AE8-9181-988759734F0B}"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1:15pm - 2:55pm </a:t>
            </a:r>
            <a:r>
              <a:rPr lang="en-US" sz="1200" b="1" i="0" kern="1200" dirty="0" smtClean="0">
                <a:solidFill>
                  <a:schemeClr val="tx1"/>
                </a:solidFill>
                <a:latin typeface="+mn-lt"/>
                <a:ea typeface="+mn-ea"/>
                <a:cs typeface="+mn-cs"/>
              </a:rPr>
              <a:t>CSA-2: Memory Systems</a:t>
            </a:r>
            <a:endParaRPr lang="zh-CN" altLang="en-US" dirty="0"/>
          </a:p>
        </p:txBody>
      </p:sp>
      <p:sp>
        <p:nvSpPr>
          <p:cNvPr id="4" name="灯片编号占位符 3"/>
          <p:cNvSpPr>
            <a:spLocks noGrp="1"/>
          </p:cNvSpPr>
          <p:nvPr>
            <p:ph type="sldNum" sz="quarter" idx="10"/>
          </p:nvPr>
        </p:nvSpPr>
        <p:spPr/>
        <p:txBody>
          <a:bodyPr/>
          <a:lstStyle/>
          <a:p>
            <a:fld id="{C688BB06-DD80-4AE8-9181-988759734F0B}" type="slidenum">
              <a:rPr lang="zh-CN" altLang="en-US" smtClean="0"/>
              <a:pPr/>
              <a:t>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F4E1711-9F94-4E5B-B522-EE841DF9B6C3}" type="datetimeFigureOut">
              <a:rPr lang="zh-CN" altLang="en-US" smtClean="0"/>
              <a:pPr/>
              <a:t>10/21/13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90ECD1-BC05-4CE8-AA41-D88DE97FA01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4E1711-9F94-4E5B-B522-EE841DF9B6C3}" type="datetimeFigureOut">
              <a:rPr lang="zh-CN" altLang="en-US" smtClean="0"/>
              <a:pPr/>
              <a:t>10/21/13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3E3AAFE-39D8-4147-AD06-CF6F34783430}" type="datetimeFigureOut">
              <a:rPr lang="zh-CN" altLang="en-US" smtClean="0"/>
              <a:pPr/>
              <a:t>10/21/13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F4E1711-9F94-4E5B-B522-EE841DF9B6C3}" type="datetimeFigureOut">
              <a:rPr lang="zh-CN" altLang="en-US" smtClean="0"/>
              <a:pPr/>
              <a:t>10/21/13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820FA39-291F-45F5-BCC9-806F84B132CD}"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4E1711-9F94-4E5B-B522-EE841DF9B6C3}" type="datetimeFigureOut">
              <a:rPr lang="zh-CN" altLang="en-US" smtClean="0"/>
              <a:pPr/>
              <a:t>10/21/13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0FA39-291F-45F5-BCC9-806F84B132C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718" y="1500174"/>
            <a:ext cx="6858000" cy="1470025"/>
          </a:xfrm>
        </p:spPr>
        <p:txBody>
          <a:bodyPr>
            <a:noAutofit/>
          </a:bodyPr>
          <a:lstStyle/>
          <a:p>
            <a:pPr algn="l"/>
            <a:r>
              <a:rPr lang="en-US" altLang="zh-CN" sz="3600" b="1" dirty="0" smtClean="0">
                <a:solidFill>
                  <a:srgbClr val="0070C0"/>
                </a:solidFill>
              </a:rPr>
              <a:t>A </a:t>
            </a:r>
            <a:r>
              <a:rPr lang="en-US" altLang="zh-CN" sz="3600" b="1" dirty="0">
                <a:solidFill>
                  <a:srgbClr val="0070C0"/>
                </a:solidFill>
              </a:rPr>
              <a:t>Lightweight </a:t>
            </a:r>
            <a:r>
              <a:rPr lang="en-US" altLang="zh-CN" sz="3600" b="1" dirty="0" smtClean="0">
                <a:solidFill>
                  <a:srgbClr val="0070C0"/>
                </a:solidFill>
              </a:rPr>
              <a:t>Transactional Design in Flash-based </a:t>
            </a:r>
            <a:r>
              <a:rPr lang="en-US" altLang="zh-CN" sz="3600" b="1" dirty="0">
                <a:solidFill>
                  <a:srgbClr val="0070C0"/>
                </a:solidFill>
              </a:rPr>
              <a:t>SSDs </a:t>
            </a:r>
            <a:r>
              <a:rPr lang="en-US" altLang="zh-CN" sz="3600" b="1" dirty="0" smtClean="0">
                <a:solidFill>
                  <a:srgbClr val="0070C0"/>
                </a:solidFill>
              </a:rPr>
              <a:t/>
            </a:r>
            <a:br>
              <a:rPr lang="en-US" altLang="zh-CN" sz="3600" b="1" dirty="0" smtClean="0">
                <a:solidFill>
                  <a:srgbClr val="0070C0"/>
                </a:solidFill>
              </a:rPr>
            </a:br>
            <a:r>
              <a:rPr lang="en-US" altLang="zh-CN" sz="3600" b="1" dirty="0" smtClean="0">
                <a:solidFill>
                  <a:srgbClr val="0070C0"/>
                </a:solidFill>
              </a:rPr>
              <a:t>to </a:t>
            </a:r>
            <a:r>
              <a:rPr lang="en-US" altLang="zh-CN" sz="3600" b="1" dirty="0">
                <a:solidFill>
                  <a:srgbClr val="0070C0"/>
                </a:solidFill>
              </a:rPr>
              <a:t>Support Flexible Transactions</a:t>
            </a:r>
            <a:endParaRPr lang="zh-CN" altLang="en-US" sz="3600" dirty="0">
              <a:solidFill>
                <a:srgbClr val="0070C0"/>
              </a:solidFill>
            </a:endParaRPr>
          </a:p>
        </p:txBody>
      </p:sp>
      <p:sp>
        <p:nvSpPr>
          <p:cNvPr id="3" name="Subtitle 2"/>
          <p:cNvSpPr>
            <a:spLocks noGrp="1"/>
          </p:cNvSpPr>
          <p:nvPr>
            <p:ph type="subTitle" idx="1"/>
          </p:nvPr>
        </p:nvSpPr>
        <p:spPr>
          <a:xfrm>
            <a:off x="357158" y="3929066"/>
            <a:ext cx="5715040" cy="1285884"/>
          </a:xfrm>
        </p:spPr>
        <p:txBody>
          <a:bodyPr>
            <a:normAutofit/>
          </a:bodyPr>
          <a:lstStyle/>
          <a:p>
            <a:r>
              <a:rPr lang="en-US" altLang="zh-CN" dirty="0" err="1" smtClean="0">
                <a:solidFill>
                  <a:schemeClr val="tx1"/>
                </a:solidFill>
              </a:rPr>
              <a:t>Youyou</a:t>
            </a:r>
            <a:r>
              <a:rPr lang="en-US" altLang="zh-CN" dirty="0" smtClean="0">
                <a:solidFill>
                  <a:schemeClr val="tx1"/>
                </a:solidFill>
              </a:rPr>
              <a:t> Lu</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Jiwu</a:t>
            </a:r>
            <a:r>
              <a:rPr lang="en-US" altLang="zh-CN" dirty="0" smtClean="0">
                <a:solidFill>
                  <a:schemeClr val="tx1"/>
                </a:solidFill>
              </a:rPr>
              <a:t> Shu</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Jia</a:t>
            </a:r>
            <a:r>
              <a:rPr lang="en-US" altLang="zh-CN" dirty="0" smtClean="0">
                <a:solidFill>
                  <a:schemeClr val="tx1"/>
                </a:solidFill>
              </a:rPr>
              <a:t> Guo</a:t>
            </a:r>
            <a:r>
              <a:rPr lang="en-US" altLang="zh-CN" baseline="30000" dirty="0" smtClean="0">
                <a:solidFill>
                  <a:schemeClr val="tx1"/>
                </a:solidFill>
              </a:rPr>
              <a:t>1</a:t>
            </a:r>
            <a:r>
              <a:rPr lang="en-US" altLang="zh-CN" dirty="0" smtClean="0">
                <a:solidFill>
                  <a:schemeClr val="tx1"/>
                </a:solidFill>
              </a:rPr>
              <a:t>, </a:t>
            </a:r>
          </a:p>
          <a:p>
            <a:r>
              <a:rPr lang="en-US" altLang="zh-CN" dirty="0" err="1" smtClean="0">
                <a:solidFill>
                  <a:schemeClr val="tx1"/>
                </a:solidFill>
              </a:rPr>
              <a:t>Shuai</a:t>
            </a:r>
            <a:r>
              <a:rPr lang="en-US" altLang="zh-CN" dirty="0" smtClean="0">
                <a:solidFill>
                  <a:schemeClr val="tx1"/>
                </a:solidFill>
              </a:rPr>
              <a:t> Li</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Onur</a:t>
            </a:r>
            <a:r>
              <a:rPr lang="en-US" altLang="zh-CN" dirty="0" smtClean="0">
                <a:solidFill>
                  <a:schemeClr val="tx1"/>
                </a:solidFill>
              </a:rPr>
              <a:t> Mutlu</a:t>
            </a:r>
            <a:r>
              <a:rPr lang="en-US" altLang="zh-CN" baseline="30000" dirty="0" smtClean="0">
                <a:solidFill>
                  <a:schemeClr val="tx1"/>
                </a:solidFill>
              </a:rPr>
              <a:t>2</a:t>
            </a:r>
            <a:endParaRPr lang="zh-CN" altLang="en-US" dirty="0">
              <a:solidFill>
                <a:schemeClr val="tx1"/>
              </a:solidFill>
            </a:endParaRPr>
          </a:p>
        </p:txBody>
      </p:sp>
      <p:sp>
        <p:nvSpPr>
          <p:cNvPr id="4" name="Title 1"/>
          <p:cNvSpPr txBox="1">
            <a:spLocks/>
          </p:cNvSpPr>
          <p:nvPr/>
        </p:nvSpPr>
        <p:spPr>
          <a:xfrm>
            <a:off x="1" y="1500174"/>
            <a:ext cx="2071670" cy="11652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b="1" dirty="0" err="1" smtClean="0">
                <a:solidFill>
                  <a:srgbClr val="0070C0"/>
                </a:solidFill>
              </a:rPr>
              <a:t>LightTx</a:t>
            </a:r>
            <a:r>
              <a:rPr lang="en-US" altLang="zh-CN" b="1" dirty="0" smtClean="0">
                <a:solidFill>
                  <a:srgbClr val="0070C0"/>
                </a:solidFill>
              </a:rPr>
              <a:t>:</a:t>
            </a:r>
            <a:endParaRPr lang="zh-CN" altLang="en-US" dirty="0">
              <a:solidFill>
                <a:srgbClr val="0070C0"/>
              </a:solidFill>
            </a:endParaRPr>
          </a:p>
        </p:txBody>
      </p:sp>
      <p:sp>
        <p:nvSpPr>
          <p:cNvPr id="6" name="Subtitle 2"/>
          <p:cNvSpPr txBox="1">
            <a:spLocks/>
          </p:cNvSpPr>
          <p:nvPr/>
        </p:nvSpPr>
        <p:spPr>
          <a:xfrm>
            <a:off x="571472" y="5286388"/>
            <a:ext cx="4643470" cy="128586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30000" noProof="0" dirty="0" smtClean="0">
                <a:ln>
                  <a:noFill/>
                </a:ln>
                <a:effectLst/>
                <a:uLnTx/>
                <a:uFillTx/>
                <a:latin typeface="+mn-lt"/>
                <a:ea typeface="+mn-ea"/>
                <a:cs typeface="+mn-cs"/>
              </a:rPr>
              <a:t>1</a:t>
            </a:r>
            <a:r>
              <a:rPr kumimoji="0" lang="en-US" altLang="zh-CN" sz="3200" b="0" i="0" u="none" strike="noStrike" kern="1200" cap="none" spc="0" normalizeH="0" baseline="0" noProof="0" dirty="0" smtClean="0">
                <a:ln>
                  <a:noFill/>
                </a:ln>
                <a:effectLst/>
                <a:uLnTx/>
                <a:uFillTx/>
                <a:latin typeface="+mn-lt"/>
                <a:ea typeface="+mn-ea"/>
                <a:cs typeface="+mn-cs"/>
              </a:rPr>
              <a:t>Tsinghua University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3200" baseline="30000" dirty="0" smtClean="0"/>
              <a:t>2</a:t>
            </a:r>
            <a:r>
              <a:rPr lang="en-US" altLang="zh-CN" sz="3200" dirty="0" smtClean="0"/>
              <a:t>Carnegie Mellon University</a:t>
            </a:r>
            <a:endParaRPr kumimoji="0" lang="zh-CN" altLang="en-US" sz="3200" b="0" i="0" u="none" strike="noStrike" kern="1200" cap="none" spc="0" normalizeH="0" baseline="0" noProof="0" dirty="0">
              <a:ln>
                <a:noFill/>
              </a:ln>
              <a:effectLst/>
              <a:uLnTx/>
              <a:uFillTx/>
              <a:latin typeface="+mn-lt"/>
              <a:ea typeface="+mn-ea"/>
              <a:cs typeface="+mn-cs"/>
            </a:endParaRPr>
          </a:p>
        </p:txBody>
      </p:sp>
      <p:pic>
        <p:nvPicPr>
          <p:cNvPr id="8" name="Picture 2" descr="D:\NetDisk\Kuaipan-yeah\ProjectPapers\2012summer-CompressedUpdates\201301-presentation\tsinghu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29388" y="3714752"/>
            <a:ext cx="2106231" cy="20527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Burgundy_CMU_JPG_Logo.jpg"/>
          <p:cNvPicPr>
            <a:picLocks noChangeAspect="1"/>
          </p:cNvPicPr>
          <p:nvPr/>
        </p:nvPicPr>
        <p:blipFill>
          <a:blip r:embed="rId4"/>
          <a:srcRect/>
          <a:stretch>
            <a:fillRect/>
          </a:stretch>
        </p:blipFill>
        <p:spPr bwMode="auto">
          <a:xfrm>
            <a:off x="6248400" y="5840413"/>
            <a:ext cx="2819400" cy="1017587"/>
          </a:xfrm>
          <a:prstGeom prst="rect">
            <a:avLst/>
          </a:prstGeom>
          <a:noFill/>
          <a:ln w="9525">
            <a:noFill/>
            <a:miter lim="800000"/>
            <a:headEnd/>
            <a:tailEnd/>
          </a:ln>
        </p:spPr>
      </p:pic>
    </p:spTree>
    <p:extLst>
      <p:ext uri="{BB962C8B-B14F-4D97-AF65-F5344CB8AC3E}">
        <p14:creationId xmlns:p14="http://schemas.microsoft.com/office/powerpoint/2010/main" val="2659629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1285852" y="4286256"/>
            <a:ext cx="75724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流程图: 磁盘 5"/>
          <p:cNvSpPr/>
          <p:nvPr/>
        </p:nvSpPr>
        <p:spPr>
          <a:xfrm>
            <a:off x="2428860" y="4714884"/>
            <a:ext cx="5429288" cy="1214446"/>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5500694" y="5286388"/>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7072330" y="5286388"/>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6286512" y="5286388"/>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2500298" y="5072074"/>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3357554" y="5143512"/>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2643174" y="5429264"/>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214282" y="5143512"/>
            <a:ext cx="1643074" cy="523220"/>
          </a:xfrm>
          <a:prstGeom prst="rect">
            <a:avLst/>
          </a:prstGeom>
          <a:noFill/>
        </p:spPr>
        <p:txBody>
          <a:bodyPr wrap="square" rtlCol="0">
            <a:spAutoFit/>
          </a:bodyPr>
          <a:lstStyle/>
          <a:p>
            <a:r>
              <a:rPr lang="en-US" altLang="zh-CN" sz="2800" b="1" dirty="0" smtClean="0"/>
              <a:t>HDD</a:t>
            </a:r>
            <a:endParaRPr lang="zh-CN" altLang="en-US" sz="2800" b="1" dirty="0"/>
          </a:p>
        </p:txBody>
      </p:sp>
      <p:sp>
        <p:nvSpPr>
          <p:cNvPr id="24" name="TextBox 23"/>
          <p:cNvSpPr txBox="1"/>
          <p:nvPr/>
        </p:nvSpPr>
        <p:spPr>
          <a:xfrm>
            <a:off x="142844" y="3691598"/>
            <a:ext cx="1643074" cy="523220"/>
          </a:xfrm>
          <a:prstGeom prst="rect">
            <a:avLst/>
          </a:prstGeom>
          <a:noFill/>
        </p:spPr>
        <p:txBody>
          <a:bodyPr wrap="square" rtlCol="0">
            <a:spAutoFit/>
          </a:bodyPr>
          <a:lstStyle/>
          <a:p>
            <a:r>
              <a:rPr lang="en-US" altLang="zh-CN" sz="2800" b="1" dirty="0" smtClean="0"/>
              <a:t>Software</a:t>
            </a:r>
            <a:endParaRPr lang="zh-CN" altLang="en-US" sz="2800" b="1" dirty="0"/>
          </a:p>
        </p:txBody>
      </p:sp>
      <p:sp>
        <p:nvSpPr>
          <p:cNvPr id="25" name="TextBox 24"/>
          <p:cNvSpPr txBox="1"/>
          <p:nvPr/>
        </p:nvSpPr>
        <p:spPr>
          <a:xfrm>
            <a:off x="6215074" y="6000768"/>
            <a:ext cx="1643074" cy="523220"/>
          </a:xfrm>
          <a:prstGeom prst="rect">
            <a:avLst/>
          </a:prstGeom>
          <a:noFill/>
        </p:spPr>
        <p:txBody>
          <a:bodyPr wrap="square" rtlCol="0">
            <a:spAutoFit/>
          </a:bodyPr>
          <a:lstStyle/>
          <a:p>
            <a:r>
              <a:rPr lang="en-US" altLang="zh-CN" sz="2800" b="1" dirty="0" smtClean="0"/>
              <a:t>Log Area</a:t>
            </a:r>
            <a:endParaRPr lang="zh-CN" altLang="en-US" sz="2800" b="1" dirty="0"/>
          </a:p>
        </p:txBody>
      </p:sp>
      <p:sp>
        <p:nvSpPr>
          <p:cNvPr id="26" name="TextBox 25"/>
          <p:cNvSpPr txBox="1"/>
          <p:nvPr/>
        </p:nvSpPr>
        <p:spPr>
          <a:xfrm>
            <a:off x="2928926" y="6000768"/>
            <a:ext cx="2071702" cy="523220"/>
          </a:xfrm>
          <a:prstGeom prst="rect">
            <a:avLst/>
          </a:prstGeom>
          <a:noFill/>
        </p:spPr>
        <p:txBody>
          <a:bodyPr wrap="square" rtlCol="0">
            <a:spAutoFit/>
          </a:bodyPr>
          <a:lstStyle/>
          <a:p>
            <a:r>
              <a:rPr lang="en-US" altLang="zh-CN" sz="2800" b="1" dirty="0" smtClean="0"/>
              <a:t>Data Area</a:t>
            </a:r>
            <a:endParaRPr lang="zh-CN" altLang="en-US" sz="2800" b="1" dirty="0"/>
          </a:p>
        </p:txBody>
      </p:sp>
      <p:sp>
        <p:nvSpPr>
          <p:cNvPr id="27" name="TextBox 26"/>
          <p:cNvSpPr txBox="1"/>
          <p:nvPr/>
        </p:nvSpPr>
        <p:spPr>
          <a:xfrm>
            <a:off x="214282" y="285728"/>
            <a:ext cx="8715436" cy="3539430"/>
          </a:xfrm>
          <a:prstGeom prst="rect">
            <a:avLst/>
          </a:prstGeom>
          <a:noFill/>
        </p:spPr>
        <p:txBody>
          <a:bodyPr wrap="square" rtlCol="0">
            <a:spAutoFit/>
          </a:bodyPr>
          <a:lstStyle/>
          <a:p>
            <a:r>
              <a:rPr lang="en-US" altLang="zh-CN" sz="2800" dirty="0" smtClean="0"/>
              <a:t>Data updated in a single operation should be performed </a:t>
            </a:r>
            <a:r>
              <a:rPr lang="en-US" altLang="zh-CN" sz="2800" dirty="0" smtClean="0">
                <a:solidFill>
                  <a:srgbClr val="FF0000"/>
                </a:solidFill>
              </a:rPr>
              <a:t>atomically </a:t>
            </a:r>
            <a:r>
              <a:rPr lang="en-US" altLang="zh-CN" sz="2800" dirty="0" smtClean="0"/>
              <a:t>and </a:t>
            </a:r>
            <a:r>
              <a:rPr lang="en-US" altLang="zh-CN" sz="2800" dirty="0" smtClean="0">
                <a:solidFill>
                  <a:srgbClr val="FF0000"/>
                </a:solidFill>
              </a:rPr>
              <a:t>durably</a:t>
            </a:r>
            <a:r>
              <a:rPr lang="en-US" altLang="zh-CN" sz="2800" dirty="0" smtClean="0"/>
              <a:t> , and this is called a </a:t>
            </a:r>
            <a:r>
              <a:rPr lang="en-US" altLang="zh-CN" sz="2800" dirty="0" smtClean="0">
                <a:solidFill>
                  <a:srgbClr val="0070C0"/>
                </a:solidFill>
              </a:rPr>
              <a:t>transaction</a:t>
            </a:r>
            <a:r>
              <a:rPr lang="en-US" altLang="zh-CN" sz="2800" dirty="0" smtClean="0"/>
              <a:t>.</a:t>
            </a:r>
          </a:p>
          <a:p>
            <a:pPr algn="ctr"/>
            <a:endParaRPr lang="en-US" altLang="zh-CN" sz="2800" dirty="0" smtClean="0">
              <a:solidFill>
                <a:srgbClr val="0070C0"/>
              </a:solidFill>
            </a:endParaRPr>
          </a:p>
          <a:p>
            <a:pPr algn="ctr"/>
            <a:r>
              <a:rPr lang="en-US" altLang="zh-CN" sz="2800" dirty="0" smtClean="0">
                <a:solidFill>
                  <a:srgbClr val="0070C0"/>
                </a:solidFill>
              </a:rPr>
              <a:t>Software Transactions</a:t>
            </a:r>
          </a:p>
          <a:p>
            <a:r>
              <a:rPr lang="en-US" altLang="zh-CN" sz="2800" dirty="0" smtClean="0"/>
              <a:t>High overhead: </a:t>
            </a:r>
          </a:p>
          <a:p>
            <a:r>
              <a:rPr lang="en-US" altLang="zh-CN" sz="2800" dirty="0" smtClean="0"/>
              <a:t>	Duplicated writes</a:t>
            </a:r>
          </a:p>
          <a:p>
            <a:r>
              <a:rPr lang="en-US" altLang="zh-CN" sz="2800" dirty="0" smtClean="0"/>
              <a:t>	Synchronization for ordering</a:t>
            </a:r>
          </a:p>
          <a:p>
            <a:r>
              <a:rPr lang="en-US" altLang="zh-CN" sz="2800" dirty="0" smtClean="0"/>
              <a:t> </a:t>
            </a:r>
            <a:endParaRPr lang="zh-CN" altLang="en-US" sz="2800" dirty="0"/>
          </a:p>
        </p:txBody>
      </p:sp>
      <p:sp>
        <p:nvSpPr>
          <p:cNvPr id="28" name="圆角矩形 27"/>
          <p:cNvSpPr/>
          <p:nvPr/>
        </p:nvSpPr>
        <p:spPr>
          <a:xfrm>
            <a:off x="2500298" y="5072074"/>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28"/>
          <p:cNvSpPr/>
          <p:nvPr/>
        </p:nvSpPr>
        <p:spPr>
          <a:xfrm>
            <a:off x="2643174" y="5429264"/>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圆角矩形 29"/>
          <p:cNvSpPr/>
          <p:nvPr/>
        </p:nvSpPr>
        <p:spPr>
          <a:xfrm>
            <a:off x="3357554" y="5143512"/>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5500694" y="5572140"/>
            <a:ext cx="785818" cy="28575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33" name="直接连接符 32"/>
          <p:cNvCxnSpPr/>
          <p:nvPr/>
        </p:nvCxnSpPr>
        <p:spPr>
          <a:xfrm rot="5400000">
            <a:off x="4501356" y="5572140"/>
            <a:ext cx="1856594" cy="794"/>
          </a:xfrm>
          <a:prstGeom prst="line">
            <a:avLst/>
          </a:prstGeom>
          <a:ln>
            <a:prstDash val="dash"/>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285852" y="4548854"/>
            <a:ext cx="75724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流程图: 磁盘 4"/>
          <p:cNvSpPr/>
          <p:nvPr/>
        </p:nvSpPr>
        <p:spPr>
          <a:xfrm>
            <a:off x="2428860" y="4977482"/>
            <a:ext cx="5429288" cy="1214446"/>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2071670" y="4548854"/>
            <a:ext cx="785818" cy="2857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4857752" y="4548854"/>
            <a:ext cx="785818" cy="2857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3071802" y="4548854"/>
            <a:ext cx="785818" cy="2857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4572000" y="5906176"/>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5643570" y="5834738"/>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5357818" y="5477548"/>
            <a:ext cx="785818" cy="28575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2500298" y="5334672"/>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3786182" y="5548986"/>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2857488" y="5763300"/>
            <a:ext cx="785818"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p:nvPr/>
        </p:nvSpPr>
        <p:spPr>
          <a:xfrm>
            <a:off x="214282" y="5286388"/>
            <a:ext cx="1643074" cy="523220"/>
          </a:xfrm>
          <a:prstGeom prst="rect">
            <a:avLst/>
          </a:prstGeom>
          <a:noFill/>
        </p:spPr>
        <p:txBody>
          <a:bodyPr wrap="square" rtlCol="0">
            <a:spAutoFit/>
          </a:bodyPr>
          <a:lstStyle/>
          <a:p>
            <a:r>
              <a:rPr lang="en-US" altLang="zh-CN" sz="2800" b="1" dirty="0" smtClean="0"/>
              <a:t>SSD</a:t>
            </a:r>
            <a:endParaRPr lang="zh-CN" altLang="en-US" sz="2800" b="1" dirty="0"/>
          </a:p>
        </p:txBody>
      </p:sp>
      <p:sp>
        <p:nvSpPr>
          <p:cNvPr id="20" name="TextBox 19"/>
          <p:cNvSpPr txBox="1"/>
          <p:nvPr/>
        </p:nvSpPr>
        <p:spPr>
          <a:xfrm>
            <a:off x="142844" y="3954196"/>
            <a:ext cx="1643074" cy="523220"/>
          </a:xfrm>
          <a:prstGeom prst="rect">
            <a:avLst/>
          </a:prstGeom>
          <a:noFill/>
        </p:spPr>
        <p:txBody>
          <a:bodyPr wrap="square" rtlCol="0">
            <a:spAutoFit/>
          </a:bodyPr>
          <a:lstStyle/>
          <a:p>
            <a:r>
              <a:rPr lang="en-US" altLang="zh-CN" sz="2800" b="1" dirty="0" smtClean="0"/>
              <a:t>Software</a:t>
            </a:r>
            <a:endParaRPr lang="zh-CN" altLang="en-US" sz="2800" b="1" dirty="0"/>
          </a:p>
        </p:txBody>
      </p:sp>
      <p:sp>
        <p:nvSpPr>
          <p:cNvPr id="22" name="TextBox 21"/>
          <p:cNvSpPr txBox="1"/>
          <p:nvPr/>
        </p:nvSpPr>
        <p:spPr>
          <a:xfrm>
            <a:off x="2928926" y="6263366"/>
            <a:ext cx="2071702" cy="523220"/>
          </a:xfrm>
          <a:prstGeom prst="rect">
            <a:avLst/>
          </a:prstGeom>
          <a:noFill/>
        </p:spPr>
        <p:txBody>
          <a:bodyPr wrap="square" rtlCol="0">
            <a:spAutoFit/>
          </a:bodyPr>
          <a:lstStyle/>
          <a:p>
            <a:r>
              <a:rPr lang="en-US" altLang="zh-CN" sz="2800" b="1" dirty="0" smtClean="0"/>
              <a:t>Data Area</a:t>
            </a:r>
            <a:endParaRPr lang="zh-CN" altLang="en-US" sz="2800" b="1" dirty="0"/>
          </a:p>
        </p:txBody>
      </p:sp>
      <p:sp>
        <p:nvSpPr>
          <p:cNvPr id="23" name="TextBox 22"/>
          <p:cNvSpPr txBox="1"/>
          <p:nvPr/>
        </p:nvSpPr>
        <p:spPr>
          <a:xfrm>
            <a:off x="285720" y="27927"/>
            <a:ext cx="8286808" cy="4401205"/>
          </a:xfrm>
          <a:prstGeom prst="rect">
            <a:avLst/>
          </a:prstGeom>
          <a:noFill/>
        </p:spPr>
        <p:txBody>
          <a:bodyPr wrap="square" rtlCol="0">
            <a:spAutoFit/>
          </a:bodyPr>
          <a:lstStyle/>
          <a:p>
            <a:r>
              <a:rPr lang="en-US" altLang="zh-CN" sz="2800" dirty="0" smtClean="0"/>
              <a:t>Flash pages are update in an </a:t>
            </a:r>
            <a:r>
              <a:rPr lang="en-US" altLang="zh-CN" sz="2800" dirty="0" smtClean="0">
                <a:solidFill>
                  <a:srgbClr val="FF0000"/>
                </a:solidFill>
              </a:rPr>
              <a:t>out-of-place</a:t>
            </a:r>
            <a:r>
              <a:rPr lang="en-US" altLang="zh-CN" sz="2800" dirty="0" smtClean="0"/>
              <a:t> way, but this property is transparent from the software by the Flash Translation Layer (FTL) in SSDs.</a:t>
            </a:r>
          </a:p>
          <a:p>
            <a:pPr algn="ctr"/>
            <a:r>
              <a:rPr lang="en-US" altLang="zh-CN" sz="2800" dirty="0" smtClean="0">
                <a:solidFill>
                  <a:srgbClr val="0070C0"/>
                </a:solidFill>
              </a:rPr>
              <a:t>Hardware Supported Transactions</a:t>
            </a:r>
            <a:endParaRPr lang="en-US" altLang="zh-CN" sz="2800" dirty="0" smtClean="0"/>
          </a:p>
          <a:p>
            <a:r>
              <a:rPr lang="en-US" altLang="zh-CN" sz="2800" dirty="0" smtClean="0"/>
              <a:t>Problem:</a:t>
            </a:r>
          </a:p>
          <a:p>
            <a:pPr lvl="1">
              <a:buFont typeface="Wingdings" pitchFamily="2" charset="2"/>
              <a:buChar char="ü"/>
            </a:pPr>
            <a:r>
              <a:rPr lang="en-US" altLang="zh-CN" sz="2800" dirty="0" smtClean="0"/>
              <a:t>	How to support different isolations? (Flexible transaction requirement from software)</a:t>
            </a:r>
          </a:p>
          <a:p>
            <a:pPr lvl="1">
              <a:buFont typeface="Wingdings" pitchFamily="2" charset="2"/>
              <a:buChar char="ü"/>
            </a:pPr>
            <a:r>
              <a:rPr lang="en-US" altLang="zh-CN" sz="2800" dirty="0" smtClean="0"/>
              <a:t>	How to cluster pages for each transaction? (Internal Parallelism of SSDs)</a:t>
            </a:r>
          </a:p>
          <a:p>
            <a:r>
              <a:rPr lang="en-US" altLang="zh-CN" sz="2800" dirty="0" smtClean="0"/>
              <a:t> </a:t>
            </a:r>
            <a:endParaRPr lang="zh-CN" altLang="en-US" sz="2800" dirty="0"/>
          </a:p>
        </p:txBody>
      </p:sp>
      <p:cxnSp>
        <p:nvCxnSpPr>
          <p:cNvPr id="25" name="直接箭头连接符 24"/>
          <p:cNvCxnSpPr>
            <a:stCxn id="9" idx="2"/>
            <a:endCxn id="15" idx="0"/>
          </p:cNvCxnSpPr>
          <p:nvPr/>
        </p:nvCxnSpPr>
        <p:spPr>
          <a:xfrm rot="16200000" flipH="1">
            <a:off x="2428860" y="4870325"/>
            <a:ext cx="500066" cy="428628"/>
          </a:xfrm>
          <a:prstGeom prst="straightConnector1">
            <a:avLst/>
          </a:prstGeom>
          <a:ln>
            <a:prstDash val="sysDash"/>
            <a:tailEnd type="arrow"/>
          </a:ln>
        </p:spPr>
        <p:style>
          <a:lnRef idx="3">
            <a:schemeClr val="accent1"/>
          </a:lnRef>
          <a:fillRef idx="0">
            <a:schemeClr val="accent1"/>
          </a:fillRef>
          <a:effectRef idx="2">
            <a:schemeClr val="accent1"/>
          </a:effectRef>
          <a:fontRef idx="minor">
            <a:schemeClr val="tx1"/>
          </a:fontRef>
        </p:style>
      </p:cxnSp>
      <p:cxnSp>
        <p:nvCxnSpPr>
          <p:cNvPr id="27" name="直接连接符 26"/>
          <p:cNvCxnSpPr>
            <a:stCxn id="9" idx="2"/>
            <a:endCxn id="12" idx="0"/>
          </p:cNvCxnSpPr>
          <p:nvPr/>
        </p:nvCxnSpPr>
        <p:spPr>
          <a:xfrm rot="16200000" flipH="1">
            <a:off x="3178959" y="4120226"/>
            <a:ext cx="1071570" cy="2500330"/>
          </a:xfrm>
          <a:prstGeom prst="line">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cxnSp>
        <p:nvCxnSpPr>
          <p:cNvPr id="29" name="直接箭头连接符 28"/>
          <p:cNvCxnSpPr>
            <a:stCxn id="10" idx="2"/>
            <a:endCxn id="16" idx="0"/>
          </p:cNvCxnSpPr>
          <p:nvPr/>
        </p:nvCxnSpPr>
        <p:spPr>
          <a:xfrm rot="5400000">
            <a:off x="4357686" y="4656011"/>
            <a:ext cx="714380" cy="1071570"/>
          </a:xfrm>
          <a:prstGeom prst="straightConnector1">
            <a:avLst/>
          </a:prstGeom>
          <a:ln>
            <a:prstDash val="sysDash"/>
            <a:tailEnd type="arrow"/>
          </a:ln>
        </p:spPr>
        <p:style>
          <a:lnRef idx="3">
            <a:schemeClr val="accent1"/>
          </a:lnRef>
          <a:fillRef idx="0">
            <a:schemeClr val="accent1"/>
          </a:fillRef>
          <a:effectRef idx="2">
            <a:schemeClr val="accent1"/>
          </a:effectRef>
          <a:fontRef idx="minor">
            <a:schemeClr val="tx1"/>
          </a:fontRef>
        </p:style>
      </p:cxnSp>
      <p:cxnSp>
        <p:nvCxnSpPr>
          <p:cNvPr id="31" name="直接箭头连接符 30"/>
          <p:cNvCxnSpPr>
            <a:stCxn id="10" idx="2"/>
            <a:endCxn id="14" idx="0"/>
          </p:cNvCxnSpPr>
          <p:nvPr/>
        </p:nvCxnSpPr>
        <p:spPr>
          <a:xfrm rot="16200000" flipH="1">
            <a:off x="5179223" y="4906044"/>
            <a:ext cx="642942" cy="500066"/>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cxnSp>
        <p:nvCxnSpPr>
          <p:cNvPr id="33" name="直接箭头连接符 32"/>
          <p:cNvCxnSpPr>
            <a:stCxn id="11" idx="2"/>
            <a:endCxn id="17" idx="0"/>
          </p:cNvCxnSpPr>
          <p:nvPr/>
        </p:nvCxnSpPr>
        <p:spPr>
          <a:xfrm rot="5400000">
            <a:off x="2893207" y="5191796"/>
            <a:ext cx="928694" cy="214314"/>
          </a:xfrm>
          <a:prstGeom prst="straightConnector1">
            <a:avLst/>
          </a:prstGeom>
          <a:ln>
            <a:prstDash val="sysDash"/>
            <a:tailEnd type="arrow"/>
          </a:ln>
        </p:spPr>
        <p:style>
          <a:lnRef idx="3">
            <a:schemeClr val="accent1"/>
          </a:lnRef>
          <a:fillRef idx="0">
            <a:schemeClr val="accent1"/>
          </a:fillRef>
          <a:effectRef idx="2">
            <a:schemeClr val="accent1"/>
          </a:effectRef>
          <a:fontRef idx="minor">
            <a:schemeClr val="tx1"/>
          </a:fontRef>
        </p:style>
      </p:cxnSp>
      <p:cxnSp>
        <p:nvCxnSpPr>
          <p:cNvPr id="35" name="直接箭头连接符 34"/>
          <p:cNvCxnSpPr>
            <a:stCxn id="11" idx="2"/>
            <a:endCxn id="13" idx="0"/>
          </p:cNvCxnSpPr>
          <p:nvPr/>
        </p:nvCxnSpPr>
        <p:spPr>
          <a:xfrm rot="16200000" flipH="1">
            <a:off x="4250529" y="4048788"/>
            <a:ext cx="1000132" cy="2571768"/>
          </a:xfrm>
          <a:prstGeom prst="straightConnector1">
            <a:avLst/>
          </a:prstGeom>
          <a:ln>
            <a:headEnd type="none" w="med" len="med"/>
            <a:tailEnd type="arrow"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309420"/>
          </a:xfrm>
          <a:prstGeom prst="rect">
            <a:avLst/>
          </a:prstGeom>
          <a:noFill/>
        </p:spPr>
        <p:txBody>
          <a:bodyPr wrap="square" rtlCol="0">
            <a:spAutoFit/>
          </a:bodyPr>
          <a:lstStyle/>
          <a:p>
            <a:r>
              <a:rPr lang="en-US" altLang="zh-CN" sz="2800" b="1" dirty="0" smtClean="0">
                <a:solidFill>
                  <a:srgbClr val="0070C0"/>
                </a:solidFill>
              </a:rPr>
              <a:t>Design Issues</a:t>
            </a:r>
            <a:r>
              <a:rPr lang="en-US" altLang="zh-CN" sz="2800" dirty="0" smtClean="0"/>
              <a:t>:  </a:t>
            </a:r>
          </a:p>
          <a:p>
            <a:pPr lvl="1"/>
            <a:r>
              <a:rPr lang="en-US" altLang="zh-CN" sz="2800" dirty="0" smtClean="0">
                <a:solidFill>
                  <a:srgbClr val="FF0000"/>
                </a:solidFill>
              </a:rPr>
              <a:t>Flexibility</a:t>
            </a:r>
            <a:r>
              <a:rPr lang="en-US" altLang="zh-CN" sz="2800" dirty="0" smtClean="0"/>
              <a:t>: support </a:t>
            </a:r>
            <a:r>
              <a:rPr lang="en-US" altLang="zh-CN" sz="2800" dirty="0" err="1" smtClean="0"/>
              <a:t>tx</a:t>
            </a:r>
            <a:r>
              <a:rPr lang="en-US" altLang="zh-CN" sz="2800" dirty="0" smtClean="0"/>
              <a:t> with flexible requirements</a:t>
            </a:r>
          </a:p>
          <a:p>
            <a:pPr lvl="1"/>
            <a:r>
              <a:rPr lang="en-US" altLang="zh-CN" sz="2800" dirty="0" smtClean="0">
                <a:solidFill>
                  <a:srgbClr val="FF0000"/>
                </a:solidFill>
              </a:rPr>
              <a:t>Lightweight</a:t>
            </a:r>
            <a:r>
              <a:rPr lang="en-US" altLang="zh-CN" sz="2800" dirty="0" smtClean="0"/>
              <a:t>: low overhead on the device</a:t>
            </a:r>
          </a:p>
          <a:p>
            <a:r>
              <a:rPr lang="en-US" altLang="zh-CN" sz="2600" b="1" dirty="0" smtClean="0">
                <a:solidFill>
                  <a:srgbClr val="0070C0"/>
                </a:solidFill>
              </a:rPr>
              <a:t>Observations and Key Ideas</a:t>
            </a:r>
            <a:r>
              <a:rPr lang="en-US" altLang="zh-CN" sz="2600" dirty="0" smtClean="0"/>
              <a:t>: </a:t>
            </a:r>
          </a:p>
          <a:p>
            <a:pPr lvl="1"/>
            <a:r>
              <a:rPr lang="en-US" altLang="zh-CN" sz="2600" dirty="0" smtClean="0">
                <a:solidFill>
                  <a:srgbClr val="0070C0"/>
                </a:solidFill>
              </a:rPr>
              <a:t>Simultaneous updates can be written to different physical pages, and the FTL mapping table determines the ordering</a:t>
            </a:r>
          </a:p>
          <a:p>
            <a:pPr lvl="1">
              <a:buNone/>
            </a:pPr>
            <a:r>
              <a:rPr lang="en-US" altLang="zh-CN" sz="2600" dirty="0" smtClean="0"/>
              <a:t>	=&gt; (Flexibility) make commit protocol </a:t>
            </a:r>
            <a:r>
              <a:rPr lang="en-US" altLang="zh-CN" sz="2600" dirty="0" smtClean="0">
                <a:solidFill>
                  <a:srgbClr val="FF0000"/>
                </a:solidFill>
              </a:rPr>
              <a:t>page-independent</a:t>
            </a:r>
            <a:endParaRPr lang="en-US" altLang="zh-CN" sz="2600" dirty="0" smtClean="0"/>
          </a:p>
          <a:p>
            <a:pPr lvl="1"/>
            <a:r>
              <a:rPr lang="en-US" altLang="zh-CN" sz="2600" dirty="0" smtClean="0">
                <a:solidFill>
                  <a:srgbClr val="0070C0"/>
                </a:solidFill>
              </a:rPr>
              <a:t>Transactions have birth and death, and the near-logged update way enables efficient tracking</a:t>
            </a:r>
          </a:p>
          <a:p>
            <a:pPr lvl="1">
              <a:buNone/>
            </a:pPr>
            <a:r>
              <a:rPr lang="en-US" altLang="zh-CN" sz="2600" dirty="0" smtClean="0"/>
              <a:t>	=&gt; (Lightweight) track recently updated flash blocks, and </a:t>
            </a:r>
            <a:r>
              <a:rPr lang="en-US" altLang="zh-CN" sz="2600" dirty="0" smtClean="0">
                <a:solidFill>
                  <a:srgbClr val="FF0000"/>
                </a:solidFill>
              </a:rPr>
              <a:t>retire the dead </a:t>
            </a:r>
            <a:r>
              <a:rPr lang="en-US" altLang="zh-CN" sz="2600" dirty="0" smtClean="0"/>
              <a:t>transactions</a:t>
            </a:r>
          </a:p>
          <a:p>
            <a:r>
              <a:rPr lang="en-US" altLang="zh-CN" sz="2800" b="1" dirty="0" smtClean="0">
                <a:solidFill>
                  <a:srgbClr val="0070C0"/>
                </a:solidFill>
              </a:rPr>
              <a:t>Results</a:t>
            </a:r>
            <a:r>
              <a:rPr lang="en-US" altLang="zh-CN" sz="2800" dirty="0" smtClean="0"/>
              <a:t>: </a:t>
            </a:r>
          </a:p>
          <a:p>
            <a:pPr lvl="1"/>
            <a:r>
              <a:rPr lang="en-US" altLang="zh-CN" sz="2800" dirty="0" smtClean="0"/>
              <a:t>20.6% throughput improvement  (flexibility) </a:t>
            </a:r>
          </a:p>
          <a:p>
            <a:pPr lvl="1"/>
            <a:r>
              <a:rPr lang="en-US" altLang="zh-CN" sz="2800" dirty="0" smtClean="0"/>
              <a:t>Stable garbage collection overhead</a:t>
            </a:r>
          </a:p>
          <a:p>
            <a:pPr lvl="1"/>
            <a:r>
              <a:rPr lang="en-US" altLang="zh-CN" sz="2800" dirty="0" smtClean="0"/>
              <a:t>Fast recovery with negligible persistence overhead</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718" y="1928802"/>
            <a:ext cx="6858000" cy="1470025"/>
          </a:xfrm>
        </p:spPr>
        <p:txBody>
          <a:bodyPr>
            <a:noAutofit/>
          </a:bodyPr>
          <a:lstStyle/>
          <a:p>
            <a:pPr algn="l"/>
            <a:r>
              <a:rPr lang="en-US" altLang="zh-CN" sz="3600" b="1" dirty="0" smtClean="0">
                <a:solidFill>
                  <a:srgbClr val="0070C0"/>
                </a:solidFill>
              </a:rPr>
              <a:t>A </a:t>
            </a:r>
            <a:r>
              <a:rPr lang="en-US" altLang="zh-CN" sz="3600" b="1" dirty="0">
                <a:solidFill>
                  <a:srgbClr val="0070C0"/>
                </a:solidFill>
              </a:rPr>
              <a:t>Lightweight </a:t>
            </a:r>
            <a:r>
              <a:rPr lang="en-US" altLang="zh-CN" sz="3600" b="1" dirty="0" smtClean="0">
                <a:solidFill>
                  <a:srgbClr val="0070C0"/>
                </a:solidFill>
              </a:rPr>
              <a:t>Transactional Design in Flash-based </a:t>
            </a:r>
            <a:r>
              <a:rPr lang="en-US" altLang="zh-CN" sz="3600" b="1" dirty="0">
                <a:solidFill>
                  <a:srgbClr val="0070C0"/>
                </a:solidFill>
              </a:rPr>
              <a:t>SSDs </a:t>
            </a:r>
            <a:r>
              <a:rPr lang="en-US" altLang="zh-CN" sz="3600" b="1" dirty="0" smtClean="0">
                <a:solidFill>
                  <a:srgbClr val="0070C0"/>
                </a:solidFill>
              </a:rPr>
              <a:t/>
            </a:r>
            <a:br>
              <a:rPr lang="en-US" altLang="zh-CN" sz="3600" b="1" dirty="0" smtClean="0">
                <a:solidFill>
                  <a:srgbClr val="0070C0"/>
                </a:solidFill>
              </a:rPr>
            </a:br>
            <a:r>
              <a:rPr lang="en-US" altLang="zh-CN" sz="3600" b="1" dirty="0" smtClean="0">
                <a:solidFill>
                  <a:srgbClr val="0070C0"/>
                </a:solidFill>
              </a:rPr>
              <a:t>to </a:t>
            </a:r>
            <a:r>
              <a:rPr lang="en-US" altLang="zh-CN" sz="3600" b="1" dirty="0">
                <a:solidFill>
                  <a:srgbClr val="0070C0"/>
                </a:solidFill>
              </a:rPr>
              <a:t>Support Flexible Transactions</a:t>
            </a:r>
            <a:endParaRPr lang="zh-CN" altLang="en-US" sz="3600" dirty="0">
              <a:solidFill>
                <a:srgbClr val="0070C0"/>
              </a:solidFill>
            </a:endParaRPr>
          </a:p>
        </p:txBody>
      </p:sp>
      <p:sp>
        <p:nvSpPr>
          <p:cNvPr id="3" name="Subtitle 2"/>
          <p:cNvSpPr>
            <a:spLocks noGrp="1"/>
          </p:cNvSpPr>
          <p:nvPr>
            <p:ph type="subTitle" idx="1"/>
          </p:nvPr>
        </p:nvSpPr>
        <p:spPr>
          <a:xfrm>
            <a:off x="357158" y="3929066"/>
            <a:ext cx="5715040" cy="1285884"/>
          </a:xfrm>
        </p:spPr>
        <p:txBody>
          <a:bodyPr>
            <a:normAutofit/>
          </a:bodyPr>
          <a:lstStyle/>
          <a:p>
            <a:r>
              <a:rPr lang="en-US" altLang="zh-CN" dirty="0" err="1" smtClean="0">
                <a:solidFill>
                  <a:schemeClr val="tx1"/>
                </a:solidFill>
              </a:rPr>
              <a:t>Youyou</a:t>
            </a:r>
            <a:r>
              <a:rPr lang="en-US" altLang="zh-CN" dirty="0" smtClean="0">
                <a:solidFill>
                  <a:schemeClr val="tx1"/>
                </a:solidFill>
              </a:rPr>
              <a:t> Lu</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Jiwu</a:t>
            </a:r>
            <a:r>
              <a:rPr lang="en-US" altLang="zh-CN" dirty="0" smtClean="0">
                <a:solidFill>
                  <a:schemeClr val="tx1"/>
                </a:solidFill>
              </a:rPr>
              <a:t> Shu</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Jia</a:t>
            </a:r>
            <a:r>
              <a:rPr lang="en-US" altLang="zh-CN" dirty="0" smtClean="0">
                <a:solidFill>
                  <a:schemeClr val="tx1"/>
                </a:solidFill>
              </a:rPr>
              <a:t> Guo</a:t>
            </a:r>
            <a:r>
              <a:rPr lang="en-US" altLang="zh-CN" baseline="30000" dirty="0" smtClean="0">
                <a:solidFill>
                  <a:schemeClr val="tx1"/>
                </a:solidFill>
              </a:rPr>
              <a:t>1</a:t>
            </a:r>
            <a:r>
              <a:rPr lang="en-US" altLang="zh-CN" dirty="0" smtClean="0">
                <a:solidFill>
                  <a:schemeClr val="tx1"/>
                </a:solidFill>
              </a:rPr>
              <a:t>, </a:t>
            </a:r>
          </a:p>
          <a:p>
            <a:r>
              <a:rPr lang="en-US" altLang="zh-CN" dirty="0" err="1" smtClean="0">
                <a:solidFill>
                  <a:schemeClr val="tx1"/>
                </a:solidFill>
              </a:rPr>
              <a:t>Shuai</a:t>
            </a:r>
            <a:r>
              <a:rPr lang="en-US" altLang="zh-CN" dirty="0" smtClean="0">
                <a:solidFill>
                  <a:schemeClr val="tx1"/>
                </a:solidFill>
              </a:rPr>
              <a:t> Li</a:t>
            </a:r>
            <a:r>
              <a:rPr lang="en-US" altLang="zh-CN" baseline="30000" dirty="0" smtClean="0">
                <a:solidFill>
                  <a:schemeClr val="tx1"/>
                </a:solidFill>
              </a:rPr>
              <a:t>1</a:t>
            </a:r>
            <a:r>
              <a:rPr lang="en-US" altLang="zh-CN" dirty="0" smtClean="0">
                <a:solidFill>
                  <a:schemeClr val="tx1"/>
                </a:solidFill>
              </a:rPr>
              <a:t>, </a:t>
            </a:r>
            <a:r>
              <a:rPr lang="en-US" altLang="zh-CN" dirty="0" err="1" smtClean="0">
                <a:solidFill>
                  <a:schemeClr val="tx1"/>
                </a:solidFill>
              </a:rPr>
              <a:t>Onur</a:t>
            </a:r>
            <a:r>
              <a:rPr lang="en-US" altLang="zh-CN" dirty="0" smtClean="0">
                <a:solidFill>
                  <a:schemeClr val="tx1"/>
                </a:solidFill>
              </a:rPr>
              <a:t> Mutlu</a:t>
            </a:r>
            <a:r>
              <a:rPr lang="en-US" altLang="zh-CN" baseline="30000" dirty="0" smtClean="0">
                <a:solidFill>
                  <a:schemeClr val="tx1"/>
                </a:solidFill>
              </a:rPr>
              <a:t>2</a:t>
            </a:r>
            <a:endParaRPr lang="zh-CN" altLang="en-US" dirty="0">
              <a:solidFill>
                <a:schemeClr val="tx1"/>
              </a:solidFill>
            </a:endParaRPr>
          </a:p>
        </p:txBody>
      </p:sp>
      <p:sp>
        <p:nvSpPr>
          <p:cNvPr id="4" name="Title 1"/>
          <p:cNvSpPr txBox="1">
            <a:spLocks/>
          </p:cNvSpPr>
          <p:nvPr/>
        </p:nvSpPr>
        <p:spPr>
          <a:xfrm>
            <a:off x="154947" y="1928802"/>
            <a:ext cx="1916723" cy="116522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b="1" dirty="0" err="1" smtClean="0">
                <a:solidFill>
                  <a:srgbClr val="0070C0"/>
                </a:solidFill>
              </a:rPr>
              <a:t>LightTx</a:t>
            </a:r>
            <a:r>
              <a:rPr lang="en-US" altLang="zh-CN" b="1" dirty="0" smtClean="0">
                <a:solidFill>
                  <a:srgbClr val="0070C0"/>
                </a:solidFill>
              </a:rPr>
              <a:t>:</a:t>
            </a:r>
            <a:endParaRPr lang="zh-CN" altLang="en-US" dirty="0">
              <a:solidFill>
                <a:srgbClr val="0070C0"/>
              </a:solidFill>
            </a:endParaRPr>
          </a:p>
        </p:txBody>
      </p:sp>
      <p:sp>
        <p:nvSpPr>
          <p:cNvPr id="6" name="Subtitle 2"/>
          <p:cNvSpPr txBox="1">
            <a:spLocks/>
          </p:cNvSpPr>
          <p:nvPr/>
        </p:nvSpPr>
        <p:spPr>
          <a:xfrm>
            <a:off x="571472" y="5286388"/>
            <a:ext cx="4643470" cy="128586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30000" noProof="0" dirty="0" smtClean="0">
                <a:ln>
                  <a:noFill/>
                </a:ln>
                <a:effectLst/>
                <a:uLnTx/>
                <a:uFillTx/>
                <a:latin typeface="+mn-lt"/>
                <a:ea typeface="+mn-ea"/>
                <a:cs typeface="+mn-cs"/>
              </a:rPr>
              <a:t>1</a:t>
            </a:r>
            <a:r>
              <a:rPr kumimoji="0" lang="en-US" altLang="zh-CN" sz="3200" b="0" i="0" u="none" strike="noStrike" kern="1200" cap="none" spc="0" normalizeH="0" baseline="0" noProof="0" dirty="0" smtClean="0">
                <a:ln>
                  <a:noFill/>
                </a:ln>
                <a:effectLst/>
                <a:uLnTx/>
                <a:uFillTx/>
                <a:latin typeface="+mn-lt"/>
                <a:ea typeface="+mn-ea"/>
                <a:cs typeface="+mn-cs"/>
              </a:rPr>
              <a:t>Tsinghua University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3200" baseline="30000" dirty="0" smtClean="0"/>
              <a:t>2</a:t>
            </a:r>
            <a:r>
              <a:rPr lang="en-US" altLang="zh-CN" sz="3200" dirty="0" smtClean="0"/>
              <a:t>Carnegie Mellon University</a:t>
            </a:r>
            <a:endParaRPr kumimoji="0" lang="zh-CN" altLang="en-US" sz="3200" b="0" i="0" u="none" strike="noStrike" kern="1200" cap="none" spc="0" normalizeH="0" baseline="0" noProof="0" dirty="0">
              <a:ln>
                <a:noFill/>
              </a:ln>
              <a:effectLst/>
              <a:uLnTx/>
              <a:uFillTx/>
              <a:latin typeface="+mn-lt"/>
              <a:ea typeface="+mn-ea"/>
              <a:cs typeface="+mn-cs"/>
            </a:endParaRPr>
          </a:p>
        </p:txBody>
      </p:sp>
      <p:sp>
        <p:nvSpPr>
          <p:cNvPr id="7" name="TextBox 6"/>
          <p:cNvSpPr txBox="1"/>
          <p:nvPr/>
        </p:nvSpPr>
        <p:spPr>
          <a:xfrm>
            <a:off x="642910" y="285728"/>
            <a:ext cx="8001056" cy="1200329"/>
          </a:xfrm>
          <a:prstGeom prst="rect">
            <a:avLst/>
          </a:prstGeom>
          <a:noFill/>
        </p:spPr>
        <p:txBody>
          <a:bodyPr wrap="square" rtlCol="0">
            <a:spAutoFit/>
          </a:bodyPr>
          <a:lstStyle/>
          <a:p>
            <a:pPr algn="ctr"/>
            <a:r>
              <a:rPr lang="en-US" sz="3600" dirty="0" smtClean="0">
                <a:solidFill>
                  <a:srgbClr val="C00000"/>
                </a:solidFill>
              </a:rPr>
              <a:t>Today 1:15pm</a:t>
            </a:r>
          </a:p>
          <a:p>
            <a:pPr algn="ctr"/>
            <a:r>
              <a:rPr lang="en-US" sz="3600" b="1" dirty="0" smtClean="0">
                <a:solidFill>
                  <a:srgbClr val="C00000"/>
                </a:solidFill>
              </a:rPr>
              <a:t>CSA-2: Memory Systems</a:t>
            </a:r>
            <a:endParaRPr lang="zh-CN" altLang="en-US" sz="3600" dirty="0">
              <a:solidFill>
                <a:srgbClr val="C00000"/>
              </a:solidFill>
            </a:endParaRPr>
          </a:p>
        </p:txBody>
      </p:sp>
      <p:pic>
        <p:nvPicPr>
          <p:cNvPr id="8" name="Picture 2" descr="D:\NetDisk\Kuaipan-yeah\ProjectPapers\2012summer-CompressedUpdates\201301-presentation\tsinghu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29388" y="3714752"/>
            <a:ext cx="2106231" cy="20527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Burgundy_CMU_JPG_Logo.jpg"/>
          <p:cNvPicPr>
            <a:picLocks noChangeAspect="1"/>
          </p:cNvPicPr>
          <p:nvPr/>
        </p:nvPicPr>
        <p:blipFill>
          <a:blip r:embed="rId4"/>
          <a:srcRect/>
          <a:stretch>
            <a:fillRect/>
          </a:stretch>
        </p:blipFill>
        <p:spPr bwMode="auto">
          <a:xfrm>
            <a:off x="6248400" y="5840413"/>
            <a:ext cx="2819400" cy="1017587"/>
          </a:xfrm>
          <a:prstGeom prst="rect">
            <a:avLst/>
          </a:prstGeom>
          <a:noFill/>
          <a:ln w="9525">
            <a:noFill/>
            <a:miter lim="800000"/>
            <a:headEnd/>
            <a:tailEnd/>
          </a:ln>
        </p:spPr>
      </p:pic>
    </p:spTree>
    <p:extLst>
      <p:ext uri="{BB962C8B-B14F-4D97-AF65-F5344CB8AC3E}">
        <p14:creationId xmlns:p14="http://schemas.microsoft.com/office/powerpoint/2010/main" val="26596298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TotalTime>
  <Words>511</Words>
  <Application>Microsoft Macintosh PowerPoint</Application>
  <PresentationFormat>On-screen Show (4:3)</PresentationFormat>
  <Paragraphs>75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主题</vt:lpstr>
      <vt:lpstr>A Lightweight Transactional Design in Flash-based SSDs  to Support Flexible Transactions</vt:lpstr>
      <vt:lpstr>PowerPoint Presentation</vt:lpstr>
      <vt:lpstr>PowerPoint Presentation</vt:lpstr>
      <vt:lpstr>PowerPoint Presentation</vt:lpstr>
      <vt:lpstr>A Lightweight Transactional Design in Flash-based SSDs  to Support Flexible Transactions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LightTx: A Lightweight Transactional Design in Flash-based SSDs to Support Flexible Transactions</dc:title>
  <dc:creator>lu-0115</dc:creator>
  <cp:lastModifiedBy>Onur Mutlu</cp:lastModifiedBy>
  <cp:revision>33</cp:revision>
  <dcterms:created xsi:type="dcterms:W3CDTF">2013-09-29T12:27:53Z</dcterms:created>
  <dcterms:modified xsi:type="dcterms:W3CDTF">2013-10-21T15:36:53Z</dcterms:modified>
</cp:coreProperties>
</file>