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3" r:id="rId2"/>
  </p:sldMasterIdLst>
  <p:notesMasterIdLst>
    <p:notesMasterId r:id="rId35"/>
  </p:notesMasterIdLst>
  <p:handoutMasterIdLst>
    <p:handoutMasterId r:id="rId36"/>
  </p:handoutMasterIdLst>
  <p:sldIdLst>
    <p:sldId id="256" r:id="rId3"/>
    <p:sldId id="263" r:id="rId4"/>
    <p:sldId id="270" r:id="rId5"/>
    <p:sldId id="271" r:id="rId6"/>
    <p:sldId id="272" r:id="rId7"/>
    <p:sldId id="264" r:id="rId8"/>
    <p:sldId id="266" r:id="rId9"/>
    <p:sldId id="273" r:id="rId10"/>
    <p:sldId id="268" r:id="rId11"/>
    <p:sldId id="277" r:id="rId12"/>
    <p:sldId id="278" r:id="rId13"/>
    <p:sldId id="279" r:id="rId14"/>
    <p:sldId id="280" r:id="rId15"/>
    <p:sldId id="281" r:id="rId16"/>
    <p:sldId id="282" r:id="rId17"/>
    <p:sldId id="283" r:id="rId18"/>
    <p:sldId id="284" r:id="rId19"/>
    <p:sldId id="286" r:id="rId20"/>
    <p:sldId id="285" r:id="rId21"/>
    <p:sldId id="297" r:id="rId22"/>
    <p:sldId id="298" r:id="rId23"/>
    <p:sldId id="287" r:id="rId24"/>
    <p:sldId id="288" r:id="rId25"/>
    <p:sldId id="289" r:id="rId26"/>
    <p:sldId id="290" r:id="rId27"/>
    <p:sldId id="299" r:id="rId28"/>
    <p:sldId id="300" r:id="rId29"/>
    <p:sldId id="293" r:id="rId30"/>
    <p:sldId id="292" r:id="rId31"/>
    <p:sldId id="294" r:id="rId32"/>
    <p:sldId id="296" r:id="rId33"/>
    <p:sldId id="30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525977"/>
    <a:srgbClr val="727CA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0661" autoAdjust="0"/>
  </p:normalViewPr>
  <p:slideViewPr>
    <p:cSldViewPr snapToGrid="0">
      <p:cViewPr varScale="1">
        <p:scale>
          <a:sx n="70" d="100"/>
          <a:sy n="70" d="100"/>
        </p:scale>
        <p:origin x="468" y="64"/>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385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fatta_000\Dropbox\PhD%20Thesis\Publications\10-%20Fault%20Tolerant%20Routing\results\resul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atta_000\Dropbox\PhD%20Thesis\Publications\10-%20Fault%20Tolerant%20Routing\results\resul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fatta_000\Dropbox\PhD%20Thesis\Publications\10-%20Fault%20Tolerant%20Routing\results\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67126945960225"/>
          <c:y val="0.11056842144290528"/>
          <c:w val="0.84717335670221727"/>
          <c:h val="0.80120700921802079"/>
        </c:manualLayout>
      </c:layout>
      <c:barChart>
        <c:barDir val="col"/>
        <c:grouping val="clustered"/>
        <c:varyColors val="0"/>
        <c:ser>
          <c:idx val="0"/>
          <c:order val="0"/>
          <c:tx>
            <c:strRef>
              <c:f>Sheet1!$A$2</c:f>
              <c:strCache>
                <c:ptCount val="1"/>
                <c:pt idx="0">
                  <c:v>8x8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800" b="0" i="0" u="none" strike="noStrike" kern="1200" baseline="0">
                    <a:solidFill>
                      <a:srgbClr val="FFFF00"/>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Maze-routing</c:v>
                </c:pt>
                <c:pt idx="1">
                  <c:v>ARIADNE</c:v>
                </c:pt>
                <c:pt idx="2">
                  <c:v>LBDRe</c:v>
                </c:pt>
              </c:strCache>
            </c:strRef>
          </c:cat>
          <c:val>
            <c:numRef>
              <c:f>Sheet1!$B$2:$D$2</c:f>
              <c:numCache>
                <c:formatCode>General</c:formatCode>
                <c:ptCount val="3"/>
                <c:pt idx="0">
                  <c:v>1184</c:v>
                </c:pt>
                <c:pt idx="1">
                  <c:v>4471</c:v>
                </c:pt>
                <c:pt idx="2">
                  <c:v>568</c:v>
                </c:pt>
              </c:numCache>
            </c:numRef>
          </c:val>
        </c:ser>
        <c:ser>
          <c:idx val="1"/>
          <c:order val="1"/>
          <c:tx>
            <c:strRef>
              <c:f>Sheet1!$A$3</c:f>
              <c:strCache>
                <c:ptCount val="1"/>
                <c:pt idx="0">
                  <c:v>16x16</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800" b="0" i="0" u="none" strike="noStrike" kern="1200" baseline="0">
                    <a:solidFill>
                      <a:srgbClr val="FFFF00"/>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Maze-routing</c:v>
                </c:pt>
                <c:pt idx="1">
                  <c:v>ARIADNE</c:v>
                </c:pt>
                <c:pt idx="2">
                  <c:v>LBDRe</c:v>
                </c:pt>
              </c:strCache>
            </c:strRef>
          </c:cat>
          <c:val>
            <c:numRef>
              <c:f>Sheet1!$B$3:$D$3</c:f>
              <c:numCache>
                <c:formatCode>General</c:formatCode>
                <c:ptCount val="3"/>
                <c:pt idx="0">
                  <c:v>1505</c:v>
                </c:pt>
                <c:pt idx="1">
                  <c:v>23921</c:v>
                </c:pt>
                <c:pt idx="2">
                  <c:v>606</c:v>
                </c:pt>
              </c:numCache>
            </c:numRef>
          </c:val>
        </c:ser>
        <c:dLbls>
          <c:dLblPos val="inBase"/>
          <c:showLegendKey val="0"/>
          <c:showVal val="1"/>
          <c:showCatName val="0"/>
          <c:showSerName val="0"/>
          <c:showPercent val="0"/>
          <c:showBubbleSize val="0"/>
        </c:dLbls>
        <c:gapWidth val="219"/>
        <c:overlap val="-27"/>
        <c:axId val="27813648"/>
        <c:axId val="27798960"/>
      </c:barChart>
      <c:catAx>
        <c:axId val="2781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798960"/>
        <c:crosses val="autoZero"/>
        <c:auto val="1"/>
        <c:lblAlgn val="ctr"/>
        <c:lblOffset val="100"/>
        <c:noMultiLvlLbl val="0"/>
      </c:catAx>
      <c:valAx>
        <c:axId val="27798960"/>
        <c:scaling>
          <c:orientation val="minMax"/>
          <c:max val="5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b="1"/>
                  <a:t>area (µm2)</a:t>
                </a:r>
              </a:p>
            </c:rich>
          </c:tx>
          <c:layout>
            <c:manualLayout>
              <c:xMode val="edge"/>
              <c:yMode val="edge"/>
              <c:x val="7.3292268502474483E-3"/>
              <c:y val="0.39064220268522948"/>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13648"/>
        <c:crosses val="autoZero"/>
        <c:crossBetween val="between"/>
        <c:dispUnits>
          <c:builtInUnit val="hundreds"/>
          <c:dispUnitsLbl>
            <c:layout>
              <c:manualLayout>
                <c:xMode val="edge"/>
                <c:yMode val="edge"/>
                <c:x val="2.3270295249535642E-2"/>
                <c:y val="9.8796791072098919E-2"/>
              </c:manualLayout>
            </c:layout>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smtClean="0"/>
                    <a:t>×100</a:t>
                  </a:r>
                  <a:endParaRPr lang="en-US" dirty="0"/>
                </a:p>
              </c:rich>
            </c:tx>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t"/>
      <c:layout>
        <c:manualLayout>
          <c:xMode val="edge"/>
          <c:yMode val="edge"/>
          <c:x val="0.30288932633420823"/>
          <c:y val="2.7777777777777776E-2"/>
          <c:w val="0.38588801399825023"/>
          <c:h val="7.812554680664916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444974743723073"/>
          <c:y val="0.12668286599921613"/>
          <c:w val="0.8100904397563512"/>
          <c:h val="0.71302953646631273"/>
        </c:manualLayout>
      </c:layout>
      <c:scatterChart>
        <c:scatterStyle val="smoothMarker"/>
        <c:varyColors val="0"/>
        <c:ser>
          <c:idx val="0"/>
          <c:order val="0"/>
          <c:tx>
            <c:v>Maze-routing</c:v>
          </c:tx>
          <c:spPr>
            <a:ln w="25400" cap="rnd" cmpd="sng">
              <a:solidFill>
                <a:srgbClr val="2D2DFF"/>
              </a:solidFill>
              <a:round/>
            </a:ln>
            <a:effectLst/>
          </c:spPr>
          <c:marker>
            <c:symbol val="none"/>
          </c:marker>
          <c:xVal>
            <c:numRef>
              <c:f>'Latency vs. Inject. rate'!$S$30:$S$43</c:f>
              <c:numCache>
                <c:formatCode>General</c:formatCode>
                <c:ptCount val="1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0.26100000000000001</c:v>
                </c:pt>
              </c:numCache>
            </c:numRef>
          </c:xVal>
          <c:yVal>
            <c:numRef>
              <c:f>'Latency vs. Inject. rate'!$T$30:$T$43</c:f>
              <c:numCache>
                <c:formatCode>General</c:formatCode>
                <c:ptCount val="14"/>
                <c:pt idx="0">
                  <c:v>16.365646493272401</c:v>
                </c:pt>
                <c:pt idx="1">
                  <c:v>16.390131883607499</c:v>
                </c:pt>
                <c:pt idx="2">
                  <c:v>16.427000791973501</c:v>
                </c:pt>
                <c:pt idx="3">
                  <c:v>16.486450153136701</c:v>
                </c:pt>
                <c:pt idx="4">
                  <c:v>16.543604055446401</c:v>
                </c:pt>
                <c:pt idx="5">
                  <c:v>16.602639011168201</c:v>
                </c:pt>
                <c:pt idx="6">
                  <c:v>16.697288056150899</c:v>
                </c:pt>
                <c:pt idx="7">
                  <c:v>16.793005982587001</c:v>
                </c:pt>
                <c:pt idx="8">
                  <c:v>16.935047649385801</c:v>
                </c:pt>
                <c:pt idx="9">
                  <c:v>17.118425104216801</c:v>
                </c:pt>
                <c:pt idx="10">
                  <c:v>17.377672563756601</c:v>
                </c:pt>
                <c:pt idx="11">
                  <c:v>17.893849045111001</c:v>
                </c:pt>
                <c:pt idx="12">
                  <c:v>20.5</c:v>
                </c:pt>
                <c:pt idx="13">
                  <c:v>21</c:v>
                </c:pt>
              </c:numCache>
            </c:numRef>
          </c:yVal>
          <c:smooth val="1"/>
        </c:ser>
        <c:ser>
          <c:idx val="7"/>
          <c:order val="1"/>
          <c:tx>
            <c:v>up*/down*</c:v>
          </c:tx>
          <c:spPr>
            <a:ln w="31750" cap="rnd" cmpd="dbl">
              <a:solidFill>
                <a:srgbClr val="FF0000"/>
              </a:solidFill>
              <a:round/>
            </a:ln>
            <a:effectLst/>
          </c:spPr>
          <c:marker>
            <c:symbol val="none"/>
          </c:marker>
          <c:xVal>
            <c:numRef>
              <c:f>'Latency vs. Inject. rate'!$X$30:$X$42</c:f>
              <c:numCache>
                <c:formatCode>General</c:formatCode>
                <c:ptCount val="13"/>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0.24099999999999999</c:v>
                </c:pt>
              </c:numCache>
            </c:numRef>
          </c:xVal>
          <c:yVal>
            <c:numRef>
              <c:f>'Latency vs. Inject. rate'!$Y$30:$Y$42</c:f>
              <c:numCache>
                <c:formatCode>General</c:formatCode>
                <c:ptCount val="13"/>
                <c:pt idx="0">
                  <c:v>16.190357774831298</c:v>
                </c:pt>
                <c:pt idx="1">
                  <c:v>16.245756418922099</c:v>
                </c:pt>
                <c:pt idx="2">
                  <c:v>16.329223586135701</c:v>
                </c:pt>
                <c:pt idx="3">
                  <c:v>16.405601339135</c:v>
                </c:pt>
                <c:pt idx="4">
                  <c:v>16.511977590979502</c:v>
                </c:pt>
                <c:pt idx="5">
                  <c:v>16.650818498935799</c:v>
                </c:pt>
                <c:pt idx="6">
                  <c:v>16.817320106277201</c:v>
                </c:pt>
                <c:pt idx="7">
                  <c:v>17.046170513581401</c:v>
                </c:pt>
                <c:pt idx="8">
                  <c:v>17.3815099887298</c:v>
                </c:pt>
                <c:pt idx="9">
                  <c:v>17.901319852136901</c:v>
                </c:pt>
                <c:pt idx="10">
                  <c:v>18.844740853636502</c:v>
                </c:pt>
                <c:pt idx="11">
                  <c:v>20.7</c:v>
                </c:pt>
                <c:pt idx="12">
                  <c:v>21</c:v>
                </c:pt>
              </c:numCache>
            </c:numRef>
          </c:yVal>
          <c:smooth val="1"/>
        </c:ser>
        <c:dLbls>
          <c:showLegendKey val="0"/>
          <c:showVal val="0"/>
          <c:showCatName val="0"/>
          <c:showSerName val="0"/>
          <c:showPercent val="0"/>
          <c:showBubbleSize val="0"/>
        </c:dLbls>
        <c:axId val="27799504"/>
        <c:axId val="27803856"/>
      </c:scatterChart>
      <c:valAx>
        <c:axId val="27799504"/>
        <c:scaling>
          <c:orientation val="minMax"/>
          <c:max val="0.28000000000000003"/>
        </c:scaling>
        <c:delete val="0"/>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a:t>Injection rate (flits/node/cycle)</a:t>
                </a:r>
              </a:p>
            </c:rich>
          </c:tx>
          <c:layout>
            <c:manualLayout>
              <c:xMode val="edge"/>
              <c:yMode val="edge"/>
              <c:x val="0.24199394592185411"/>
              <c:y val="0.93233223972003498"/>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7803856"/>
        <c:crosses val="autoZero"/>
        <c:crossBetween val="midCat"/>
        <c:majorUnit val="4.0000000000000008E-2"/>
      </c:valAx>
      <c:valAx>
        <c:axId val="27803856"/>
        <c:scaling>
          <c:orientation val="minMax"/>
          <c:max val="21"/>
          <c:min val="16"/>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Average flit latency (cycles)</a:t>
                </a:r>
              </a:p>
            </c:rich>
          </c:tx>
          <c:layout>
            <c:manualLayout>
              <c:xMode val="edge"/>
              <c:yMode val="edge"/>
              <c:x val="9.1881503741921564E-4"/>
              <c:y val="0.17769280649873517"/>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7799504"/>
        <c:crosses val="autoZero"/>
        <c:crossBetween val="midCat"/>
        <c:majorUnit val="1"/>
      </c:valAx>
      <c:spPr>
        <a:noFill/>
        <a:ln w="25400">
          <a:noFill/>
        </a:ln>
        <a:effectLst/>
      </c:spPr>
    </c:plotArea>
    <c:legend>
      <c:legendPos val="t"/>
      <c:layout>
        <c:manualLayout>
          <c:xMode val="edge"/>
          <c:yMode val="edge"/>
          <c:x val="9.9103848181338952E-2"/>
          <c:y val="0"/>
          <c:w val="0.86428152200532127"/>
          <c:h val="0.12608914383439629"/>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800">
          <a:solidFill>
            <a:schemeClr val="tx1"/>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80823800326847"/>
          <c:y val="0.12668286599921613"/>
          <c:w val="0.80773194919031344"/>
          <c:h val="0.71302953646631273"/>
        </c:manualLayout>
      </c:layout>
      <c:scatterChart>
        <c:scatterStyle val="smoothMarker"/>
        <c:varyColors val="0"/>
        <c:ser>
          <c:idx val="0"/>
          <c:order val="0"/>
          <c:tx>
            <c:v>1fail, Maze-routing</c:v>
          </c:tx>
          <c:spPr>
            <a:ln w="25400" cap="rnd" cmpd="sng">
              <a:solidFill>
                <a:schemeClr val="bg1">
                  <a:lumMod val="50000"/>
                </a:schemeClr>
              </a:solidFill>
              <a:round/>
            </a:ln>
            <a:effectLst/>
          </c:spPr>
          <c:marker>
            <c:symbol val="none"/>
          </c:marker>
          <c:xVal>
            <c:numRef>
              <c:f>'Latency vs. Inject. rate'!$S$30:$S$43</c:f>
              <c:numCache>
                <c:formatCode>General</c:formatCode>
                <c:ptCount val="1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0.26100000000000001</c:v>
                </c:pt>
              </c:numCache>
            </c:numRef>
          </c:xVal>
          <c:yVal>
            <c:numRef>
              <c:f>'Latency vs. Inject. rate'!$T$30:$T$43</c:f>
              <c:numCache>
                <c:formatCode>General</c:formatCode>
                <c:ptCount val="14"/>
                <c:pt idx="0">
                  <c:v>16.365646493272401</c:v>
                </c:pt>
                <c:pt idx="1">
                  <c:v>16.390131883607499</c:v>
                </c:pt>
                <c:pt idx="2">
                  <c:v>16.427000791973501</c:v>
                </c:pt>
                <c:pt idx="3">
                  <c:v>16.486450153136701</c:v>
                </c:pt>
                <c:pt idx="4">
                  <c:v>16.543604055446401</c:v>
                </c:pt>
                <c:pt idx="5">
                  <c:v>16.602639011168201</c:v>
                </c:pt>
                <c:pt idx="6">
                  <c:v>16.697288056150899</c:v>
                </c:pt>
                <c:pt idx="7">
                  <c:v>16.793005982587001</c:v>
                </c:pt>
                <c:pt idx="8">
                  <c:v>16.935047649385801</c:v>
                </c:pt>
                <c:pt idx="9">
                  <c:v>17.118425104216801</c:v>
                </c:pt>
                <c:pt idx="10">
                  <c:v>17.377672563756601</c:v>
                </c:pt>
                <c:pt idx="11">
                  <c:v>17.893849045111001</c:v>
                </c:pt>
                <c:pt idx="12">
                  <c:v>20.5</c:v>
                </c:pt>
                <c:pt idx="13">
                  <c:v>21</c:v>
                </c:pt>
              </c:numCache>
            </c:numRef>
          </c:yVal>
          <c:smooth val="1"/>
        </c:ser>
        <c:ser>
          <c:idx val="1"/>
          <c:order val="1"/>
          <c:tx>
            <c:v>Maze-routing</c:v>
          </c:tx>
          <c:spPr>
            <a:ln w="25400" cap="rnd">
              <a:solidFill>
                <a:srgbClr val="2D2DFF"/>
              </a:solidFill>
              <a:prstDash val="dash"/>
              <a:round/>
            </a:ln>
            <a:effectLst/>
          </c:spPr>
          <c:marker>
            <c:symbol val="none"/>
          </c:marker>
          <c:xVal>
            <c:numRef>
              <c:f>'Latency vs. Inject. rate'!$S$46:$S$57</c:f>
              <c:numCache>
                <c:formatCode>General</c:formatCode>
                <c:ptCount val="12"/>
                <c:pt idx="0">
                  <c:v>0.02</c:v>
                </c:pt>
                <c:pt idx="1">
                  <c:v>0.04</c:v>
                </c:pt>
                <c:pt idx="2">
                  <c:v>0.06</c:v>
                </c:pt>
                <c:pt idx="3">
                  <c:v>0.08</c:v>
                </c:pt>
                <c:pt idx="4">
                  <c:v>0.1</c:v>
                </c:pt>
                <c:pt idx="5">
                  <c:v>0.12</c:v>
                </c:pt>
                <c:pt idx="6">
                  <c:v>0.14000000000000001</c:v>
                </c:pt>
                <c:pt idx="7">
                  <c:v>0.16</c:v>
                </c:pt>
                <c:pt idx="8">
                  <c:v>0.18</c:v>
                </c:pt>
                <c:pt idx="9">
                  <c:v>0.2</c:v>
                </c:pt>
                <c:pt idx="10">
                  <c:v>0.22</c:v>
                </c:pt>
                <c:pt idx="11">
                  <c:v>0.221</c:v>
                </c:pt>
              </c:numCache>
            </c:numRef>
          </c:xVal>
          <c:yVal>
            <c:numRef>
              <c:f>'Latency vs. Inject. rate'!$T$46:$T$57</c:f>
              <c:numCache>
                <c:formatCode>General</c:formatCode>
                <c:ptCount val="12"/>
                <c:pt idx="0">
                  <c:v>17.043687422221399</c:v>
                </c:pt>
                <c:pt idx="1">
                  <c:v>17.082824269211599</c:v>
                </c:pt>
                <c:pt idx="2">
                  <c:v>17.128606664123101</c:v>
                </c:pt>
                <c:pt idx="3">
                  <c:v>17.195865803090499</c:v>
                </c:pt>
                <c:pt idx="4">
                  <c:v>17.269659833689399</c:v>
                </c:pt>
                <c:pt idx="5">
                  <c:v>17.3726497124192</c:v>
                </c:pt>
                <c:pt idx="6">
                  <c:v>17.4929604166445</c:v>
                </c:pt>
                <c:pt idx="7">
                  <c:v>17.640899469870501</c:v>
                </c:pt>
                <c:pt idx="8">
                  <c:v>17.858837333427399</c:v>
                </c:pt>
                <c:pt idx="9">
                  <c:v>18.215033522070001</c:v>
                </c:pt>
                <c:pt idx="10">
                  <c:v>19.343544349717799</c:v>
                </c:pt>
                <c:pt idx="11">
                  <c:v>21</c:v>
                </c:pt>
              </c:numCache>
            </c:numRef>
          </c:yVal>
          <c:smooth val="1"/>
        </c:ser>
        <c:ser>
          <c:idx val="4"/>
          <c:order val="2"/>
          <c:tx>
            <c:v>up*/down*</c:v>
          </c:tx>
          <c:spPr>
            <a:ln w="31750" cap="rnd" cmpd="dbl">
              <a:solidFill>
                <a:srgbClr val="FF0000"/>
              </a:solidFill>
              <a:prstDash val="dash"/>
              <a:round/>
            </a:ln>
            <a:effectLst/>
          </c:spPr>
          <c:marker>
            <c:symbol val="none"/>
          </c:marker>
          <c:xVal>
            <c:numRef>
              <c:f>'Latency vs. Inject. rate'!$X$46:$X$53</c:f>
              <c:numCache>
                <c:formatCode>General</c:formatCode>
                <c:ptCount val="8"/>
                <c:pt idx="0">
                  <c:v>0.02</c:v>
                </c:pt>
                <c:pt idx="1">
                  <c:v>0.04</c:v>
                </c:pt>
                <c:pt idx="2">
                  <c:v>0.06</c:v>
                </c:pt>
                <c:pt idx="3">
                  <c:v>0.08</c:v>
                </c:pt>
                <c:pt idx="4">
                  <c:v>0.1</c:v>
                </c:pt>
                <c:pt idx="5">
                  <c:v>0.12</c:v>
                </c:pt>
                <c:pt idx="6">
                  <c:v>0.14000000000000001</c:v>
                </c:pt>
                <c:pt idx="7">
                  <c:v>0.14099999999999999</c:v>
                </c:pt>
              </c:numCache>
            </c:numRef>
          </c:xVal>
          <c:yVal>
            <c:numRef>
              <c:f>'Latency vs. Inject. rate'!$Y$46:$Y$53</c:f>
              <c:numCache>
                <c:formatCode>General</c:formatCode>
                <c:ptCount val="8"/>
                <c:pt idx="0">
                  <c:v>16.491469693044898</c:v>
                </c:pt>
                <c:pt idx="1">
                  <c:v>16.572695423691702</c:v>
                </c:pt>
                <c:pt idx="2">
                  <c:v>16.694251432057801</c:v>
                </c:pt>
                <c:pt idx="3">
                  <c:v>16.842412123304101</c:v>
                </c:pt>
                <c:pt idx="4">
                  <c:v>17.0815780339864</c:v>
                </c:pt>
                <c:pt idx="5">
                  <c:v>17.575151040217101</c:v>
                </c:pt>
                <c:pt idx="6">
                  <c:v>18.860947958424799</c:v>
                </c:pt>
                <c:pt idx="7">
                  <c:v>21</c:v>
                </c:pt>
              </c:numCache>
            </c:numRef>
          </c:yVal>
          <c:smooth val="1"/>
        </c:ser>
        <c:dLbls>
          <c:showLegendKey val="0"/>
          <c:showVal val="0"/>
          <c:showCatName val="0"/>
          <c:showSerName val="0"/>
          <c:showPercent val="0"/>
          <c:showBubbleSize val="0"/>
        </c:dLbls>
        <c:axId val="27800592"/>
        <c:axId val="27810928"/>
      </c:scatterChart>
      <c:valAx>
        <c:axId val="27800592"/>
        <c:scaling>
          <c:orientation val="minMax"/>
          <c:max val="0.28000000000000003"/>
        </c:scaling>
        <c:delete val="0"/>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a:t>Injection rate (flits/node/cycle)</a:t>
                </a:r>
              </a:p>
            </c:rich>
          </c:tx>
          <c:layout>
            <c:manualLayout>
              <c:xMode val="edge"/>
              <c:yMode val="edge"/>
              <c:x val="0.24671092705392964"/>
              <c:y val="0.93233223972003498"/>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7810928"/>
        <c:crosses val="autoZero"/>
        <c:crossBetween val="midCat"/>
        <c:majorUnit val="4.0000000000000008E-2"/>
      </c:valAx>
      <c:valAx>
        <c:axId val="27810928"/>
        <c:scaling>
          <c:orientation val="minMax"/>
          <c:max val="21"/>
          <c:min val="16"/>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Average flit latency (cycles)</a:t>
                </a:r>
              </a:p>
            </c:rich>
          </c:tx>
          <c:layout>
            <c:manualLayout>
              <c:xMode val="edge"/>
              <c:yMode val="edge"/>
              <c:x val="9.1881503741921564E-4"/>
              <c:y val="0.17769280649873517"/>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7800592"/>
        <c:crosses val="autoZero"/>
        <c:crossBetween val="midCat"/>
        <c:majorUnit val="1"/>
      </c:valAx>
      <c:spPr>
        <a:noFill/>
        <a:ln w="25400">
          <a:noFill/>
        </a:ln>
        <a:effectLst/>
      </c:spPr>
    </c:plotArea>
    <c:legend>
      <c:legendPos val="t"/>
      <c:legendEntry>
        <c:idx val="0"/>
        <c:delete val="1"/>
      </c:legendEntry>
      <c:layout>
        <c:manualLayout>
          <c:xMode val="edge"/>
          <c:yMode val="edge"/>
          <c:x val="9.9103848181338952E-2"/>
          <c:y val="0"/>
          <c:w val="0.86428152200532127"/>
          <c:h val="0.12608914383439629"/>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800">
          <a:solidFill>
            <a:schemeClr val="tx1"/>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679425488480584E-2"/>
          <c:y val="0.11295648667812933"/>
          <c:w val="0.83777112496354622"/>
          <c:h val="0.76228443781195987"/>
        </c:manualLayout>
      </c:layout>
      <c:scatterChart>
        <c:scatterStyle val="smoothMarker"/>
        <c:varyColors val="0"/>
        <c:ser>
          <c:idx val="0"/>
          <c:order val="0"/>
          <c:tx>
            <c:v>ARIADNE</c:v>
          </c:tx>
          <c:spPr>
            <a:ln>
              <a:solidFill>
                <a:srgbClr val="FF0000"/>
              </a:solidFill>
            </a:ln>
          </c:spPr>
          <c:marker>
            <c:symbol val="none"/>
          </c:marker>
          <c:xVal>
            <c:numRef>
              <c:f>'Ariadne rate .2'!$A$157:$A$507</c:f>
              <c:numCache>
                <c:formatCode>General</c:formatCode>
                <c:ptCount val="351"/>
                <c:pt idx="0">
                  <c:v>150000</c:v>
                </c:pt>
                <c:pt idx="1">
                  <c:v>151000</c:v>
                </c:pt>
                <c:pt idx="2">
                  <c:v>152000</c:v>
                </c:pt>
                <c:pt idx="3">
                  <c:v>153000</c:v>
                </c:pt>
                <c:pt idx="4">
                  <c:v>154000</c:v>
                </c:pt>
                <c:pt idx="5">
                  <c:v>155000</c:v>
                </c:pt>
                <c:pt idx="6">
                  <c:v>156000</c:v>
                </c:pt>
                <c:pt idx="7">
                  <c:v>157000</c:v>
                </c:pt>
                <c:pt idx="8">
                  <c:v>158000</c:v>
                </c:pt>
                <c:pt idx="9">
                  <c:v>159000</c:v>
                </c:pt>
                <c:pt idx="10">
                  <c:v>160000</c:v>
                </c:pt>
                <c:pt idx="11">
                  <c:v>161000</c:v>
                </c:pt>
                <c:pt idx="12">
                  <c:v>162000</c:v>
                </c:pt>
                <c:pt idx="13">
                  <c:v>163000</c:v>
                </c:pt>
                <c:pt idx="14">
                  <c:v>164000</c:v>
                </c:pt>
                <c:pt idx="15">
                  <c:v>165000</c:v>
                </c:pt>
                <c:pt idx="16">
                  <c:v>166000</c:v>
                </c:pt>
                <c:pt idx="17">
                  <c:v>167000</c:v>
                </c:pt>
                <c:pt idx="18">
                  <c:v>168000</c:v>
                </c:pt>
                <c:pt idx="19">
                  <c:v>169000</c:v>
                </c:pt>
                <c:pt idx="20">
                  <c:v>170000</c:v>
                </c:pt>
                <c:pt idx="21">
                  <c:v>171000</c:v>
                </c:pt>
                <c:pt idx="22">
                  <c:v>172000</c:v>
                </c:pt>
                <c:pt idx="23">
                  <c:v>173000</c:v>
                </c:pt>
                <c:pt idx="24">
                  <c:v>174000</c:v>
                </c:pt>
                <c:pt idx="25">
                  <c:v>175000</c:v>
                </c:pt>
                <c:pt idx="26">
                  <c:v>176000</c:v>
                </c:pt>
                <c:pt idx="27">
                  <c:v>177000</c:v>
                </c:pt>
                <c:pt idx="28">
                  <c:v>178000</c:v>
                </c:pt>
                <c:pt idx="29">
                  <c:v>179000</c:v>
                </c:pt>
                <c:pt idx="30">
                  <c:v>180000</c:v>
                </c:pt>
                <c:pt idx="31">
                  <c:v>181000</c:v>
                </c:pt>
                <c:pt idx="32">
                  <c:v>182000</c:v>
                </c:pt>
                <c:pt idx="33">
                  <c:v>183000</c:v>
                </c:pt>
                <c:pt idx="34">
                  <c:v>184000</c:v>
                </c:pt>
                <c:pt idx="35">
                  <c:v>185000</c:v>
                </c:pt>
                <c:pt idx="36">
                  <c:v>186000</c:v>
                </c:pt>
                <c:pt idx="37">
                  <c:v>187000</c:v>
                </c:pt>
                <c:pt idx="38">
                  <c:v>188000</c:v>
                </c:pt>
                <c:pt idx="39">
                  <c:v>189000</c:v>
                </c:pt>
                <c:pt idx="40">
                  <c:v>190000</c:v>
                </c:pt>
                <c:pt idx="41">
                  <c:v>191000</c:v>
                </c:pt>
                <c:pt idx="42">
                  <c:v>192000</c:v>
                </c:pt>
                <c:pt idx="43">
                  <c:v>193000</c:v>
                </c:pt>
                <c:pt idx="44">
                  <c:v>194000</c:v>
                </c:pt>
                <c:pt idx="45">
                  <c:v>195000</c:v>
                </c:pt>
                <c:pt idx="46">
                  <c:v>196000</c:v>
                </c:pt>
                <c:pt idx="47">
                  <c:v>197000</c:v>
                </c:pt>
                <c:pt idx="48">
                  <c:v>198000</c:v>
                </c:pt>
                <c:pt idx="49">
                  <c:v>199000</c:v>
                </c:pt>
                <c:pt idx="50">
                  <c:v>200000</c:v>
                </c:pt>
                <c:pt idx="51">
                  <c:v>201000</c:v>
                </c:pt>
                <c:pt idx="52">
                  <c:v>202000</c:v>
                </c:pt>
                <c:pt idx="53">
                  <c:v>203000</c:v>
                </c:pt>
                <c:pt idx="54">
                  <c:v>204000</c:v>
                </c:pt>
                <c:pt idx="55">
                  <c:v>205000</c:v>
                </c:pt>
                <c:pt idx="56">
                  <c:v>206000</c:v>
                </c:pt>
                <c:pt idx="57">
                  <c:v>207000</c:v>
                </c:pt>
                <c:pt idx="58">
                  <c:v>208000</c:v>
                </c:pt>
                <c:pt idx="59">
                  <c:v>209000</c:v>
                </c:pt>
                <c:pt idx="60">
                  <c:v>210000</c:v>
                </c:pt>
                <c:pt idx="61">
                  <c:v>211000</c:v>
                </c:pt>
                <c:pt idx="62">
                  <c:v>212000</c:v>
                </c:pt>
                <c:pt idx="63">
                  <c:v>213000</c:v>
                </c:pt>
                <c:pt idx="64">
                  <c:v>214000</c:v>
                </c:pt>
                <c:pt idx="65">
                  <c:v>215000</c:v>
                </c:pt>
                <c:pt idx="66">
                  <c:v>216000</c:v>
                </c:pt>
                <c:pt idx="67">
                  <c:v>217000</c:v>
                </c:pt>
                <c:pt idx="68">
                  <c:v>218000</c:v>
                </c:pt>
                <c:pt idx="69">
                  <c:v>219000</c:v>
                </c:pt>
                <c:pt idx="70">
                  <c:v>220000</c:v>
                </c:pt>
                <c:pt idx="71">
                  <c:v>221000</c:v>
                </c:pt>
                <c:pt idx="72">
                  <c:v>222000</c:v>
                </c:pt>
                <c:pt idx="73">
                  <c:v>223000</c:v>
                </c:pt>
                <c:pt idx="74">
                  <c:v>224000</c:v>
                </c:pt>
                <c:pt idx="75">
                  <c:v>225000</c:v>
                </c:pt>
                <c:pt idx="76">
                  <c:v>226000</c:v>
                </c:pt>
                <c:pt idx="77">
                  <c:v>227000</c:v>
                </c:pt>
                <c:pt idx="78">
                  <c:v>228000</c:v>
                </c:pt>
                <c:pt idx="79">
                  <c:v>229000</c:v>
                </c:pt>
                <c:pt idx="80">
                  <c:v>230000</c:v>
                </c:pt>
                <c:pt idx="81">
                  <c:v>231000</c:v>
                </c:pt>
                <c:pt idx="82">
                  <c:v>232000</c:v>
                </c:pt>
                <c:pt idx="83">
                  <c:v>233000</c:v>
                </c:pt>
                <c:pt idx="84">
                  <c:v>234000</c:v>
                </c:pt>
                <c:pt idx="85">
                  <c:v>235000</c:v>
                </c:pt>
                <c:pt idx="86">
                  <c:v>236000</c:v>
                </c:pt>
                <c:pt idx="87">
                  <c:v>237000</c:v>
                </c:pt>
                <c:pt idx="88">
                  <c:v>238000</c:v>
                </c:pt>
                <c:pt idx="89">
                  <c:v>239000</c:v>
                </c:pt>
                <c:pt idx="90">
                  <c:v>240000</c:v>
                </c:pt>
                <c:pt idx="91">
                  <c:v>241000</c:v>
                </c:pt>
                <c:pt idx="92">
                  <c:v>242000</c:v>
                </c:pt>
                <c:pt idx="93">
                  <c:v>243000</c:v>
                </c:pt>
                <c:pt idx="94">
                  <c:v>244000</c:v>
                </c:pt>
                <c:pt idx="95">
                  <c:v>245000</c:v>
                </c:pt>
                <c:pt idx="96">
                  <c:v>246000</c:v>
                </c:pt>
                <c:pt idx="97">
                  <c:v>247000</c:v>
                </c:pt>
                <c:pt idx="98">
                  <c:v>248000</c:v>
                </c:pt>
                <c:pt idx="99">
                  <c:v>249000</c:v>
                </c:pt>
                <c:pt idx="100">
                  <c:v>250000</c:v>
                </c:pt>
                <c:pt idx="101">
                  <c:v>251000</c:v>
                </c:pt>
                <c:pt idx="102">
                  <c:v>252000</c:v>
                </c:pt>
                <c:pt idx="103">
                  <c:v>253000</c:v>
                </c:pt>
                <c:pt idx="104">
                  <c:v>254000</c:v>
                </c:pt>
                <c:pt idx="105">
                  <c:v>255000</c:v>
                </c:pt>
                <c:pt idx="106">
                  <c:v>256000</c:v>
                </c:pt>
                <c:pt idx="107">
                  <c:v>257000</c:v>
                </c:pt>
                <c:pt idx="108">
                  <c:v>258000</c:v>
                </c:pt>
                <c:pt idx="109">
                  <c:v>259000</c:v>
                </c:pt>
                <c:pt idx="110">
                  <c:v>260000</c:v>
                </c:pt>
                <c:pt idx="111">
                  <c:v>261000</c:v>
                </c:pt>
                <c:pt idx="112">
                  <c:v>262000</c:v>
                </c:pt>
                <c:pt idx="113">
                  <c:v>263000</c:v>
                </c:pt>
                <c:pt idx="114">
                  <c:v>264000</c:v>
                </c:pt>
                <c:pt idx="115">
                  <c:v>265000</c:v>
                </c:pt>
                <c:pt idx="116">
                  <c:v>266000</c:v>
                </c:pt>
                <c:pt idx="117">
                  <c:v>267000</c:v>
                </c:pt>
                <c:pt idx="118">
                  <c:v>268000</c:v>
                </c:pt>
                <c:pt idx="119">
                  <c:v>269000</c:v>
                </c:pt>
                <c:pt idx="120">
                  <c:v>270000</c:v>
                </c:pt>
                <c:pt idx="121">
                  <c:v>271000</c:v>
                </c:pt>
                <c:pt idx="122">
                  <c:v>272000</c:v>
                </c:pt>
                <c:pt idx="123">
                  <c:v>273000</c:v>
                </c:pt>
                <c:pt idx="124">
                  <c:v>274000</c:v>
                </c:pt>
                <c:pt idx="125">
                  <c:v>275000</c:v>
                </c:pt>
                <c:pt idx="126">
                  <c:v>276000</c:v>
                </c:pt>
                <c:pt idx="127">
                  <c:v>277000</c:v>
                </c:pt>
                <c:pt idx="128">
                  <c:v>278000</c:v>
                </c:pt>
                <c:pt idx="129">
                  <c:v>279000</c:v>
                </c:pt>
                <c:pt idx="130">
                  <c:v>280000</c:v>
                </c:pt>
                <c:pt idx="131">
                  <c:v>281000</c:v>
                </c:pt>
                <c:pt idx="132">
                  <c:v>282000</c:v>
                </c:pt>
                <c:pt idx="133">
                  <c:v>283000</c:v>
                </c:pt>
                <c:pt idx="134">
                  <c:v>284000</c:v>
                </c:pt>
                <c:pt idx="135">
                  <c:v>285000</c:v>
                </c:pt>
                <c:pt idx="136">
                  <c:v>286000</c:v>
                </c:pt>
                <c:pt idx="137">
                  <c:v>287000</c:v>
                </c:pt>
                <c:pt idx="138">
                  <c:v>288000</c:v>
                </c:pt>
                <c:pt idx="139">
                  <c:v>289000</c:v>
                </c:pt>
                <c:pt idx="140">
                  <c:v>290000</c:v>
                </c:pt>
                <c:pt idx="141">
                  <c:v>291000</c:v>
                </c:pt>
                <c:pt idx="142">
                  <c:v>292000</c:v>
                </c:pt>
                <c:pt idx="143">
                  <c:v>293000</c:v>
                </c:pt>
                <c:pt idx="144">
                  <c:v>294000</c:v>
                </c:pt>
                <c:pt idx="145">
                  <c:v>295000</c:v>
                </c:pt>
                <c:pt idx="146">
                  <c:v>296000</c:v>
                </c:pt>
                <c:pt idx="147">
                  <c:v>297000</c:v>
                </c:pt>
                <c:pt idx="148">
                  <c:v>298000</c:v>
                </c:pt>
                <c:pt idx="149">
                  <c:v>299000</c:v>
                </c:pt>
                <c:pt idx="150">
                  <c:v>300000</c:v>
                </c:pt>
                <c:pt idx="151">
                  <c:v>301000</c:v>
                </c:pt>
                <c:pt idx="152">
                  <c:v>302000</c:v>
                </c:pt>
                <c:pt idx="153">
                  <c:v>303000</c:v>
                </c:pt>
                <c:pt idx="154">
                  <c:v>304000</c:v>
                </c:pt>
                <c:pt idx="155">
                  <c:v>305000</c:v>
                </c:pt>
                <c:pt idx="156">
                  <c:v>306000</c:v>
                </c:pt>
                <c:pt idx="157">
                  <c:v>307000</c:v>
                </c:pt>
                <c:pt idx="158">
                  <c:v>308000</c:v>
                </c:pt>
                <c:pt idx="159">
                  <c:v>309000</c:v>
                </c:pt>
                <c:pt idx="160">
                  <c:v>310000</c:v>
                </c:pt>
                <c:pt idx="161">
                  <c:v>311000</c:v>
                </c:pt>
                <c:pt idx="162">
                  <c:v>312000</c:v>
                </c:pt>
                <c:pt idx="163">
                  <c:v>313000</c:v>
                </c:pt>
                <c:pt idx="164">
                  <c:v>314000</c:v>
                </c:pt>
                <c:pt idx="165">
                  <c:v>315000</c:v>
                </c:pt>
                <c:pt idx="166">
                  <c:v>316000</c:v>
                </c:pt>
                <c:pt idx="167">
                  <c:v>317000</c:v>
                </c:pt>
                <c:pt idx="168">
                  <c:v>318000</c:v>
                </c:pt>
                <c:pt idx="169">
                  <c:v>319000</c:v>
                </c:pt>
                <c:pt idx="170">
                  <c:v>320000</c:v>
                </c:pt>
                <c:pt idx="171">
                  <c:v>321000</c:v>
                </c:pt>
                <c:pt idx="172">
                  <c:v>322000</c:v>
                </c:pt>
                <c:pt idx="173">
                  <c:v>323000</c:v>
                </c:pt>
                <c:pt idx="174">
                  <c:v>324000</c:v>
                </c:pt>
                <c:pt idx="175">
                  <c:v>325000</c:v>
                </c:pt>
                <c:pt idx="176">
                  <c:v>326000</c:v>
                </c:pt>
                <c:pt idx="177">
                  <c:v>327000</c:v>
                </c:pt>
                <c:pt idx="178">
                  <c:v>328000</c:v>
                </c:pt>
                <c:pt idx="179">
                  <c:v>329000</c:v>
                </c:pt>
                <c:pt idx="180">
                  <c:v>330000</c:v>
                </c:pt>
                <c:pt idx="181">
                  <c:v>331000</c:v>
                </c:pt>
                <c:pt idx="182">
                  <c:v>332000</c:v>
                </c:pt>
                <c:pt idx="183">
                  <c:v>333000</c:v>
                </c:pt>
                <c:pt idx="184">
                  <c:v>334000</c:v>
                </c:pt>
                <c:pt idx="185">
                  <c:v>335000</c:v>
                </c:pt>
                <c:pt idx="186">
                  <c:v>336000</c:v>
                </c:pt>
                <c:pt idx="187">
                  <c:v>337000</c:v>
                </c:pt>
                <c:pt idx="188">
                  <c:v>338000</c:v>
                </c:pt>
                <c:pt idx="189">
                  <c:v>339000</c:v>
                </c:pt>
                <c:pt idx="190">
                  <c:v>340000</c:v>
                </c:pt>
                <c:pt idx="191">
                  <c:v>341000</c:v>
                </c:pt>
                <c:pt idx="192">
                  <c:v>342000</c:v>
                </c:pt>
                <c:pt idx="193">
                  <c:v>343000</c:v>
                </c:pt>
                <c:pt idx="194">
                  <c:v>344000</c:v>
                </c:pt>
                <c:pt idx="195">
                  <c:v>345000</c:v>
                </c:pt>
                <c:pt idx="196">
                  <c:v>346000</c:v>
                </c:pt>
                <c:pt idx="197">
                  <c:v>347000</c:v>
                </c:pt>
                <c:pt idx="198">
                  <c:v>348000</c:v>
                </c:pt>
                <c:pt idx="199">
                  <c:v>349000</c:v>
                </c:pt>
                <c:pt idx="200">
                  <c:v>350000</c:v>
                </c:pt>
                <c:pt idx="201">
                  <c:v>351000</c:v>
                </c:pt>
                <c:pt idx="202">
                  <c:v>352000</c:v>
                </c:pt>
                <c:pt idx="203">
                  <c:v>353000</c:v>
                </c:pt>
                <c:pt idx="204">
                  <c:v>354000</c:v>
                </c:pt>
                <c:pt idx="205">
                  <c:v>355000</c:v>
                </c:pt>
                <c:pt idx="206">
                  <c:v>356000</c:v>
                </c:pt>
                <c:pt idx="207">
                  <c:v>357000</c:v>
                </c:pt>
                <c:pt idx="208">
                  <c:v>358000</c:v>
                </c:pt>
                <c:pt idx="209">
                  <c:v>359000</c:v>
                </c:pt>
                <c:pt idx="210">
                  <c:v>360000</c:v>
                </c:pt>
                <c:pt idx="211">
                  <c:v>361000</c:v>
                </c:pt>
                <c:pt idx="212">
                  <c:v>362000</c:v>
                </c:pt>
                <c:pt idx="213">
                  <c:v>363000</c:v>
                </c:pt>
                <c:pt idx="214">
                  <c:v>364000</c:v>
                </c:pt>
                <c:pt idx="215">
                  <c:v>365000</c:v>
                </c:pt>
                <c:pt idx="216">
                  <c:v>366000</c:v>
                </c:pt>
                <c:pt idx="217">
                  <c:v>367000</c:v>
                </c:pt>
                <c:pt idx="218">
                  <c:v>368000</c:v>
                </c:pt>
                <c:pt idx="219">
                  <c:v>369000</c:v>
                </c:pt>
                <c:pt idx="220">
                  <c:v>370000</c:v>
                </c:pt>
                <c:pt idx="221">
                  <c:v>371000</c:v>
                </c:pt>
                <c:pt idx="222">
                  <c:v>372000</c:v>
                </c:pt>
                <c:pt idx="223">
                  <c:v>373000</c:v>
                </c:pt>
                <c:pt idx="224">
                  <c:v>374000</c:v>
                </c:pt>
                <c:pt idx="225">
                  <c:v>375000</c:v>
                </c:pt>
                <c:pt idx="226">
                  <c:v>376000</c:v>
                </c:pt>
                <c:pt idx="227">
                  <c:v>377000</c:v>
                </c:pt>
                <c:pt idx="228">
                  <c:v>378000</c:v>
                </c:pt>
                <c:pt idx="229">
                  <c:v>379000</c:v>
                </c:pt>
                <c:pt idx="230">
                  <c:v>380000</c:v>
                </c:pt>
                <c:pt idx="231">
                  <c:v>381000</c:v>
                </c:pt>
                <c:pt idx="232">
                  <c:v>382000</c:v>
                </c:pt>
                <c:pt idx="233">
                  <c:v>383000</c:v>
                </c:pt>
                <c:pt idx="234">
                  <c:v>384000</c:v>
                </c:pt>
                <c:pt idx="235">
                  <c:v>385000</c:v>
                </c:pt>
                <c:pt idx="236">
                  <c:v>386000</c:v>
                </c:pt>
                <c:pt idx="237">
                  <c:v>387000</c:v>
                </c:pt>
                <c:pt idx="238">
                  <c:v>388000</c:v>
                </c:pt>
                <c:pt idx="239">
                  <c:v>389000</c:v>
                </c:pt>
                <c:pt idx="240">
                  <c:v>390000</c:v>
                </c:pt>
                <c:pt idx="241">
                  <c:v>391000</c:v>
                </c:pt>
                <c:pt idx="242">
                  <c:v>392000</c:v>
                </c:pt>
                <c:pt idx="243">
                  <c:v>393000</c:v>
                </c:pt>
                <c:pt idx="244">
                  <c:v>394000</c:v>
                </c:pt>
                <c:pt idx="245">
                  <c:v>395000</c:v>
                </c:pt>
                <c:pt idx="246">
                  <c:v>396000</c:v>
                </c:pt>
                <c:pt idx="247">
                  <c:v>397000</c:v>
                </c:pt>
                <c:pt idx="248">
                  <c:v>398000</c:v>
                </c:pt>
                <c:pt idx="249">
                  <c:v>399000</c:v>
                </c:pt>
                <c:pt idx="250">
                  <c:v>400000</c:v>
                </c:pt>
                <c:pt idx="251">
                  <c:v>401000</c:v>
                </c:pt>
                <c:pt idx="252">
                  <c:v>402000</c:v>
                </c:pt>
                <c:pt idx="253">
                  <c:v>403000</c:v>
                </c:pt>
                <c:pt idx="254">
                  <c:v>404000</c:v>
                </c:pt>
                <c:pt idx="255">
                  <c:v>405000</c:v>
                </c:pt>
                <c:pt idx="256">
                  <c:v>406000</c:v>
                </c:pt>
                <c:pt idx="257">
                  <c:v>407000</c:v>
                </c:pt>
                <c:pt idx="258">
                  <c:v>408000</c:v>
                </c:pt>
                <c:pt idx="259">
                  <c:v>409000</c:v>
                </c:pt>
                <c:pt idx="260">
                  <c:v>410000</c:v>
                </c:pt>
                <c:pt idx="261">
                  <c:v>411000</c:v>
                </c:pt>
                <c:pt idx="262">
                  <c:v>412000</c:v>
                </c:pt>
                <c:pt idx="263">
                  <c:v>413000</c:v>
                </c:pt>
                <c:pt idx="264">
                  <c:v>414000</c:v>
                </c:pt>
                <c:pt idx="265">
                  <c:v>415000</c:v>
                </c:pt>
                <c:pt idx="266">
                  <c:v>416000</c:v>
                </c:pt>
                <c:pt idx="267">
                  <c:v>417000</c:v>
                </c:pt>
                <c:pt idx="268">
                  <c:v>418000</c:v>
                </c:pt>
                <c:pt idx="269">
                  <c:v>419000</c:v>
                </c:pt>
                <c:pt idx="270">
                  <c:v>420000</c:v>
                </c:pt>
                <c:pt idx="271">
                  <c:v>421000</c:v>
                </c:pt>
                <c:pt idx="272">
                  <c:v>422000</c:v>
                </c:pt>
                <c:pt idx="273">
                  <c:v>423000</c:v>
                </c:pt>
                <c:pt idx="274">
                  <c:v>424000</c:v>
                </c:pt>
                <c:pt idx="275">
                  <c:v>425000</c:v>
                </c:pt>
                <c:pt idx="276">
                  <c:v>426000</c:v>
                </c:pt>
                <c:pt idx="277">
                  <c:v>427000</c:v>
                </c:pt>
                <c:pt idx="278">
                  <c:v>428000</c:v>
                </c:pt>
                <c:pt idx="279">
                  <c:v>429000</c:v>
                </c:pt>
                <c:pt idx="280">
                  <c:v>430000</c:v>
                </c:pt>
                <c:pt idx="281">
                  <c:v>431000</c:v>
                </c:pt>
                <c:pt idx="282">
                  <c:v>432000</c:v>
                </c:pt>
                <c:pt idx="283">
                  <c:v>433000</c:v>
                </c:pt>
                <c:pt idx="284">
                  <c:v>434000</c:v>
                </c:pt>
                <c:pt idx="285">
                  <c:v>435000</c:v>
                </c:pt>
                <c:pt idx="286">
                  <c:v>436000</c:v>
                </c:pt>
                <c:pt idx="287">
                  <c:v>437000</c:v>
                </c:pt>
                <c:pt idx="288">
                  <c:v>438000</c:v>
                </c:pt>
                <c:pt idx="289">
                  <c:v>439000</c:v>
                </c:pt>
                <c:pt idx="290">
                  <c:v>440000</c:v>
                </c:pt>
                <c:pt idx="291">
                  <c:v>441000</c:v>
                </c:pt>
                <c:pt idx="292">
                  <c:v>442000</c:v>
                </c:pt>
                <c:pt idx="293">
                  <c:v>443000</c:v>
                </c:pt>
                <c:pt idx="294">
                  <c:v>444000</c:v>
                </c:pt>
                <c:pt idx="295">
                  <c:v>445000</c:v>
                </c:pt>
                <c:pt idx="296">
                  <c:v>446000</c:v>
                </c:pt>
                <c:pt idx="297">
                  <c:v>447000</c:v>
                </c:pt>
                <c:pt idx="298">
                  <c:v>448000</c:v>
                </c:pt>
                <c:pt idx="299">
                  <c:v>449000</c:v>
                </c:pt>
                <c:pt idx="300">
                  <c:v>450000</c:v>
                </c:pt>
                <c:pt idx="301">
                  <c:v>451000</c:v>
                </c:pt>
                <c:pt idx="302">
                  <c:v>452000</c:v>
                </c:pt>
                <c:pt idx="303">
                  <c:v>453000</c:v>
                </c:pt>
                <c:pt idx="304">
                  <c:v>454000</c:v>
                </c:pt>
                <c:pt idx="305">
                  <c:v>455000</c:v>
                </c:pt>
                <c:pt idx="306">
                  <c:v>456000</c:v>
                </c:pt>
                <c:pt idx="307">
                  <c:v>457000</c:v>
                </c:pt>
                <c:pt idx="308">
                  <c:v>458000</c:v>
                </c:pt>
                <c:pt idx="309">
                  <c:v>459000</c:v>
                </c:pt>
                <c:pt idx="310">
                  <c:v>460000</c:v>
                </c:pt>
                <c:pt idx="311">
                  <c:v>461000</c:v>
                </c:pt>
                <c:pt idx="312">
                  <c:v>462000</c:v>
                </c:pt>
                <c:pt idx="313">
                  <c:v>463000</c:v>
                </c:pt>
                <c:pt idx="314">
                  <c:v>464000</c:v>
                </c:pt>
                <c:pt idx="315">
                  <c:v>465000</c:v>
                </c:pt>
                <c:pt idx="316">
                  <c:v>466000</c:v>
                </c:pt>
                <c:pt idx="317">
                  <c:v>467000</c:v>
                </c:pt>
                <c:pt idx="318">
                  <c:v>468000</c:v>
                </c:pt>
                <c:pt idx="319">
                  <c:v>469000</c:v>
                </c:pt>
                <c:pt idx="320">
                  <c:v>470000</c:v>
                </c:pt>
                <c:pt idx="321">
                  <c:v>471000</c:v>
                </c:pt>
                <c:pt idx="322">
                  <c:v>472000</c:v>
                </c:pt>
                <c:pt idx="323">
                  <c:v>473000</c:v>
                </c:pt>
                <c:pt idx="324">
                  <c:v>474000</c:v>
                </c:pt>
                <c:pt idx="325">
                  <c:v>475000</c:v>
                </c:pt>
                <c:pt idx="326">
                  <c:v>476000</c:v>
                </c:pt>
                <c:pt idx="327">
                  <c:v>477000</c:v>
                </c:pt>
                <c:pt idx="328">
                  <c:v>478000</c:v>
                </c:pt>
                <c:pt idx="329">
                  <c:v>479000</c:v>
                </c:pt>
                <c:pt idx="330">
                  <c:v>480000</c:v>
                </c:pt>
                <c:pt idx="331">
                  <c:v>481000</c:v>
                </c:pt>
                <c:pt idx="332">
                  <c:v>482000</c:v>
                </c:pt>
                <c:pt idx="333">
                  <c:v>483000</c:v>
                </c:pt>
                <c:pt idx="334">
                  <c:v>484000</c:v>
                </c:pt>
                <c:pt idx="335">
                  <c:v>485000</c:v>
                </c:pt>
                <c:pt idx="336">
                  <c:v>486000</c:v>
                </c:pt>
                <c:pt idx="337">
                  <c:v>487000</c:v>
                </c:pt>
                <c:pt idx="338">
                  <c:v>488000</c:v>
                </c:pt>
                <c:pt idx="339">
                  <c:v>489000</c:v>
                </c:pt>
                <c:pt idx="340">
                  <c:v>490000</c:v>
                </c:pt>
                <c:pt idx="341">
                  <c:v>491000</c:v>
                </c:pt>
                <c:pt idx="342">
                  <c:v>492000</c:v>
                </c:pt>
                <c:pt idx="343">
                  <c:v>493000</c:v>
                </c:pt>
                <c:pt idx="344">
                  <c:v>494000</c:v>
                </c:pt>
                <c:pt idx="345">
                  <c:v>495000</c:v>
                </c:pt>
                <c:pt idx="346">
                  <c:v>496000</c:v>
                </c:pt>
                <c:pt idx="347">
                  <c:v>497000</c:v>
                </c:pt>
                <c:pt idx="348">
                  <c:v>498000</c:v>
                </c:pt>
                <c:pt idx="349">
                  <c:v>499000</c:v>
                </c:pt>
                <c:pt idx="350">
                  <c:v>500000</c:v>
                </c:pt>
              </c:numCache>
            </c:numRef>
          </c:xVal>
          <c:yVal>
            <c:numRef>
              <c:f>'Ariadne rate .2'!$F$157:$F$507</c:f>
              <c:numCache>
                <c:formatCode>General</c:formatCode>
                <c:ptCount val="351"/>
                <c:pt idx="0">
                  <c:v>17.459264542716799</c:v>
                </c:pt>
                <c:pt idx="1">
                  <c:v>17.3087211142767</c:v>
                </c:pt>
                <c:pt idx="2">
                  <c:v>17.331379228392599</c:v>
                </c:pt>
                <c:pt idx="3">
                  <c:v>17.499175371082998</c:v>
                </c:pt>
                <c:pt idx="4">
                  <c:v>17.310295632876301</c:v>
                </c:pt>
                <c:pt idx="5">
                  <c:v>17.2943781133866</c:v>
                </c:pt>
                <c:pt idx="6">
                  <c:v>17.3161877163326</c:v>
                </c:pt>
                <c:pt idx="7">
                  <c:v>17.494306335204499</c:v>
                </c:pt>
                <c:pt idx="8">
                  <c:v>17.275782615604601</c:v>
                </c:pt>
                <c:pt idx="9">
                  <c:v>17.3677126473399</c:v>
                </c:pt>
                <c:pt idx="10">
                  <c:v>17.2240140507744</c:v>
                </c:pt>
                <c:pt idx="11">
                  <c:v>17.197092469018099</c:v>
                </c:pt>
                <c:pt idx="12">
                  <c:v>17.330579850987998</c:v>
                </c:pt>
                <c:pt idx="13">
                  <c:v>17.632016958467499</c:v>
                </c:pt>
                <c:pt idx="14">
                  <c:v>17.459497645211901</c:v>
                </c:pt>
                <c:pt idx="15">
                  <c:v>17.088218872138501</c:v>
                </c:pt>
                <c:pt idx="16">
                  <c:v>17.282149101891601</c:v>
                </c:pt>
                <c:pt idx="17">
                  <c:v>17.341985826897002</c:v>
                </c:pt>
                <c:pt idx="18">
                  <c:v>17.450122230108001</c:v>
                </c:pt>
                <c:pt idx="19">
                  <c:v>17.580699233716501</c:v>
                </c:pt>
                <c:pt idx="20">
                  <c:v>17.443713391639299</c:v>
                </c:pt>
                <c:pt idx="21">
                  <c:v>17.415665545410899</c:v>
                </c:pt>
                <c:pt idx="22">
                  <c:v>17.501339426410301</c:v>
                </c:pt>
                <c:pt idx="23">
                  <c:v>17.370565255521001</c:v>
                </c:pt>
                <c:pt idx="24">
                  <c:v>17.631662436548201</c:v>
                </c:pt>
                <c:pt idx="25">
                  <c:v>17.3354252152225</c:v>
                </c:pt>
                <c:pt idx="26">
                  <c:v>17.4853253599811</c:v>
                </c:pt>
                <c:pt idx="27">
                  <c:v>17.3974399745588</c:v>
                </c:pt>
                <c:pt idx="28">
                  <c:v>17.442724952137802</c:v>
                </c:pt>
                <c:pt idx="29">
                  <c:v>17.426113040732599</c:v>
                </c:pt>
                <c:pt idx="30">
                  <c:v>17.435239764218601</c:v>
                </c:pt>
                <c:pt idx="31">
                  <c:v>17.3002072043354</c:v>
                </c:pt>
                <c:pt idx="32">
                  <c:v>17.339570936423399</c:v>
                </c:pt>
                <c:pt idx="33">
                  <c:v>17.4036241180244</c:v>
                </c:pt>
                <c:pt idx="34">
                  <c:v>17.194176332224799</c:v>
                </c:pt>
                <c:pt idx="35">
                  <c:v>17.262135922330099</c:v>
                </c:pt>
                <c:pt idx="36">
                  <c:v>17.452335252719099</c:v>
                </c:pt>
                <c:pt idx="37">
                  <c:v>17.232169833823601</c:v>
                </c:pt>
                <c:pt idx="38">
                  <c:v>17.2881437510027</c:v>
                </c:pt>
                <c:pt idx="39">
                  <c:v>17.2861382961656</c:v>
                </c:pt>
                <c:pt idx="40">
                  <c:v>17.343945513582</c:v>
                </c:pt>
                <c:pt idx="41">
                  <c:v>17.360340981516899</c:v>
                </c:pt>
                <c:pt idx="42">
                  <c:v>17.355050664977799</c:v>
                </c:pt>
                <c:pt idx="43">
                  <c:v>17.5688110097616</c:v>
                </c:pt>
                <c:pt idx="44">
                  <c:v>17.494280981304701</c:v>
                </c:pt>
                <c:pt idx="45">
                  <c:v>17.508601052548901</c:v>
                </c:pt>
                <c:pt idx="46">
                  <c:v>17.293701850528201</c:v>
                </c:pt>
                <c:pt idx="47">
                  <c:v>17.309525688580202</c:v>
                </c:pt>
                <c:pt idx="48">
                  <c:v>17.2686055776892</c:v>
                </c:pt>
                <c:pt idx="49">
                  <c:v>17.601678144542099</c:v>
                </c:pt>
                <c:pt idx="50">
                  <c:v>17.230127536696902</c:v>
                </c:pt>
                <c:pt idx="51">
                  <c:v>15</c:v>
                </c:pt>
                <c:pt idx="54">
                  <c:v>15</c:v>
                </c:pt>
                <c:pt idx="55">
                  <c:v>20</c:v>
                </c:pt>
                <c:pt idx="95">
                  <c:v>20</c:v>
                </c:pt>
                <c:pt idx="96">
                  <c:v>17.579212202217199</c:v>
                </c:pt>
                <c:pt idx="97">
                  <c:v>17.395396662184599</c:v>
                </c:pt>
                <c:pt idx="98">
                  <c:v>17.6261462497061</c:v>
                </c:pt>
                <c:pt idx="99">
                  <c:v>17.584826383383501</c:v>
                </c:pt>
                <c:pt idx="100">
                  <c:v>17.433056544088601</c:v>
                </c:pt>
                <c:pt idx="101">
                  <c:v>17.1374308838849</c:v>
                </c:pt>
                <c:pt idx="102">
                  <c:v>17.653973771527902</c:v>
                </c:pt>
                <c:pt idx="103">
                  <c:v>17.4093699515347</c:v>
                </c:pt>
                <c:pt idx="104">
                  <c:v>17.7467807788945</c:v>
                </c:pt>
                <c:pt idx="105">
                  <c:v>17.578633362501002</c:v>
                </c:pt>
                <c:pt idx="106">
                  <c:v>17.4873128447597</c:v>
                </c:pt>
                <c:pt idx="107">
                  <c:v>17.669265033407601</c:v>
                </c:pt>
                <c:pt idx="108">
                  <c:v>17.592055485498101</c:v>
                </c:pt>
                <c:pt idx="109">
                  <c:v>17.4697017766497</c:v>
                </c:pt>
                <c:pt idx="110">
                  <c:v>17.3107254258978</c:v>
                </c:pt>
                <c:pt idx="111">
                  <c:v>17.5833267043195</c:v>
                </c:pt>
                <c:pt idx="112">
                  <c:v>17.501554899928198</c:v>
                </c:pt>
                <c:pt idx="113">
                  <c:v>17.5382376717866</c:v>
                </c:pt>
                <c:pt idx="114">
                  <c:v>17.651688923801998</c:v>
                </c:pt>
                <c:pt idx="115">
                  <c:v>17.205687883374502</c:v>
                </c:pt>
                <c:pt idx="116">
                  <c:v>17.480631846324801</c:v>
                </c:pt>
                <c:pt idx="117">
                  <c:v>17.473598637348999</c:v>
                </c:pt>
                <c:pt idx="118">
                  <c:v>17.543092621664101</c:v>
                </c:pt>
                <c:pt idx="119">
                  <c:v>17.741894670251501</c:v>
                </c:pt>
                <c:pt idx="120">
                  <c:v>17.8951555730603</c:v>
                </c:pt>
                <c:pt idx="121">
                  <c:v>17.666930755823198</c:v>
                </c:pt>
                <c:pt idx="122">
                  <c:v>17.5477161827054</c:v>
                </c:pt>
                <c:pt idx="123">
                  <c:v>17.5062714707997</c:v>
                </c:pt>
                <c:pt idx="124">
                  <c:v>17.491584080541099</c:v>
                </c:pt>
                <c:pt idx="125">
                  <c:v>17.454207822994899</c:v>
                </c:pt>
                <c:pt idx="126">
                  <c:v>17.484145094027902</c:v>
                </c:pt>
                <c:pt idx="127">
                  <c:v>17.504466756265298</c:v>
                </c:pt>
                <c:pt idx="128">
                  <c:v>17.680383979856799</c:v>
                </c:pt>
                <c:pt idx="129">
                  <c:v>17.535353535353501</c:v>
                </c:pt>
                <c:pt idx="130">
                  <c:v>17.434900831733799</c:v>
                </c:pt>
                <c:pt idx="131">
                  <c:v>17.281021016184901</c:v>
                </c:pt>
                <c:pt idx="132">
                  <c:v>17.616611137553502</c:v>
                </c:pt>
                <c:pt idx="133">
                  <c:v>17.524715127701398</c:v>
                </c:pt>
                <c:pt idx="134">
                  <c:v>17.494987468671699</c:v>
                </c:pt>
                <c:pt idx="135">
                  <c:v>17.7722725107194</c:v>
                </c:pt>
                <c:pt idx="136">
                  <c:v>17.653997172922899</c:v>
                </c:pt>
                <c:pt idx="137">
                  <c:v>17.590959468017701</c:v>
                </c:pt>
                <c:pt idx="138">
                  <c:v>17.401693020284299</c:v>
                </c:pt>
                <c:pt idx="139">
                  <c:v>17.440818937939898</c:v>
                </c:pt>
                <c:pt idx="140">
                  <c:v>17.4798771363314</c:v>
                </c:pt>
                <c:pt idx="141">
                  <c:v>17.483069446621698</c:v>
                </c:pt>
                <c:pt idx="142">
                  <c:v>17.422530716451298</c:v>
                </c:pt>
                <c:pt idx="143">
                  <c:v>17.680886960713401</c:v>
                </c:pt>
                <c:pt idx="144">
                  <c:v>17.631570688843599</c:v>
                </c:pt>
                <c:pt idx="145">
                  <c:v>17.815923162406701</c:v>
                </c:pt>
                <c:pt idx="146">
                  <c:v>17.465691424876699</c:v>
                </c:pt>
                <c:pt idx="147">
                  <c:v>17.816376197205201</c:v>
                </c:pt>
                <c:pt idx="148">
                  <c:v>17.517980970811202</c:v>
                </c:pt>
                <c:pt idx="149">
                  <c:v>17.632822477650102</c:v>
                </c:pt>
                <c:pt idx="150">
                  <c:v>17.6111111111111</c:v>
                </c:pt>
                <c:pt idx="151">
                  <c:v>17.580505415162499</c:v>
                </c:pt>
                <c:pt idx="152">
                  <c:v>17.5002760034698</c:v>
                </c:pt>
                <c:pt idx="153">
                  <c:v>17.361798114879601</c:v>
                </c:pt>
                <c:pt idx="154">
                  <c:v>17.5987455899647</c:v>
                </c:pt>
                <c:pt idx="155">
                  <c:v>17.509322167798999</c:v>
                </c:pt>
                <c:pt idx="156">
                  <c:v>17.654740326266801</c:v>
                </c:pt>
                <c:pt idx="157">
                  <c:v>17.6398062877104</c:v>
                </c:pt>
                <c:pt idx="158">
                  <c:v>17.642385685884701</c:v>
                </c:pt>
                <c:pt idx="159">
                  <c:v>17.415280541185801</c:v>
                </c:pt>
                <c:pt idx="160">
                  <c:v>17.490423267912</c:v>
                </c:pt>
                <c:pt idx="161">
                  <c:v>17.450255509421901</c:v>
                </c:pt>
                <c:pt idx="162">
                  <c:v>17.664947245017601</c:v>
                </c:pt>
                <c:pt idx="163">
                  <c:v>17.4292493870126</c:v>
                </c:pt>
                <c:pt idx="164">
                  <c:v>17.589469485440802</c:v>
                </c:pt>
                <c:pt idx="165">
                  <c:v>17.5529928172386</c:v>
                </c:pt>
                <c:pt idx="166">
                  <c:v>17.628416606900899</c:v>
                </c:pt>
                <c:pt idx="167">
                  <c:v>17.494615936827</c:v>
                </c:pt>
                <c:pt idx="168">
                  <c:v>17.650107991360699</c:v>
                </c:pt>
                <c:pt idx="169">
                  <c:v>17.5824808184143</c:v>
                </c:pt>
                <c:pt idx="170">
                  <c:v>17.619212496980399</c:v>
                </c:pt>
                <c:pt idx="171">
                  <c:v>17.358025675783399</c:v>
                </c:pt>
                <c:pt idx="172">
                  <c:v>17.661892019518302</c:v>
                </c:pt>
                <c:pt idx="173">
                  <c:v>17.627883096366499</c:v>
                </c:pt>
                <c:pt idx="174">
                  <c:v>17.522269773339701</c:v>
                </c:pt>
                <c:pt idx="175">
                  <c:v>17.446778042959401</c:v>
                </c:pt>
                <c:pt idx="176">
                  <c:v>17.485180154989202</c:v>
                </c:pt>
                <c:pt idx="177">
                  <c:v>17.5422140339635</c:v>
                </c:pt>
                <c:pt idx="178">
                  <c:v>17.596875490657901</c:v>
                </c:pt>
                <c:pt idx="179">
                  <c:v>17.342205625298</c:v>
                </c:pt>
                <c:pt idx="180">
                  <c:v>17.433960778136601</c:v>
                </c:pt>
                <c:pt idx="181">
                  <c:v>17.657295850066902</c:v>
                </c:pt>
                <c:pt idx="182">
                  <c:v>17.580906805093701</c:v>
                </c:pt>
                <c:pt idx="183">
                  <c:v>17.3862052391252</c:v>
                </c:pt>
                <c:pt idx="184">
                  <c:v>17.4099310776942</c:v>
                </c:pt>
                <c:pt idx="185">
                  <c:v>17.397216699801199</c:v>
                </c:pt>
                <c:pt idx="186">
                  <c:v>17.3971191759878</c:v>
                </c:pt>
                <c:pt idx="187">
                  <c:v>17.446783255519499</c:v>
                </c:pt>
                <c:pt idx="188">
                  <c:v>17.3882108957486</c:v>
                </c:pt>
                <c:pt idx="189">
                  <c:v>17.485376378456099</c:v>
                </c:pt>
                <c:pt idx="190">
                  <c:v>17.5867017459938</c:v>
                </c:pt>
                <c:pt idx="191">
                  <c:v>17.59216</c:v>
                </c:pt>
                <c:pt idx="192">
                  <c:v>17.665925690695499</c:v>
                </c:pt>
                <c:pt idx="193">
                  <c:v>17.451910094512002</c:v>
                </c:pt>
                <c:pt idx="194">
                  <c:v>17.478010554933601</c:v>
                </c:pt>
                <c:pt idx="195">
                  <c:v>17.4750298685783</c:v>
                </c:pt>
                <c:pt idx="196">
                  <c:v>17.628298309369601</c:v>
                </c:pt>
                <c:pt idx="197">
                  <c:v>17.6224845507843</c:v>
                </c:pt>
                <c:pt idx="198">
                  <c:v>17.3685313557956</c:v>
                </c:pt>
                <c:pt idx="199">
                  <c:v>17.3705489912386</c:v>
                </c:pt>
                <c:pt idx="200">
                  <c:v>17.4530324851976</c:v>
                </c:pt>
                <c:pt idx="201">
                  <c:v>17.699433338580199</c:v>
                </c:pt>
                <c:pt idx="202">
                  <c:v>17.365344964314001</c:v>
                </c:pt>
                <c:pt idx="203">
                  <c:v>17.420275049115901</c:v>
                </c:pt>
                <c:pt idx="204">
                  <c:v>17.6611744494768</c:v>
                </c:pt>
                <c:pt idx="205">
                  <c:v>17.653384236061399</c:v>
                </c:pt>
                <c:pt idx="206">
                  <c:v>17.503009185936001</c:v>
                </c:pt>
                <c:pt idx="207">
                  <c:v>17.582557018952802</c:v>
                </c:pt>
                <c:pt idx="208">
                  <c:v>17.645574626275401</c:v>
                </c:pt>
                <c:pt idx="209">
                  <c:v>17.502251718416701</c:v>
                </c:pt>
                <c:pt idx="210">
                  <c:v>17.572211194918602</c:v>
                </c:pt>
                <c:pt idx="211">
                  <c:v>17.487641159283001</c:v>
                </c:pt>
                <c:pt idx="212">
                  <c:v>17.360054896262199</c:v>
                </c:pt>
                <c:pt idx="213">
                  <c:v>17.686726659167601</c:v>
                </c:pt>
                <c:pt idx="214">
                  <c:v>17.6225276034633</c:v>
                </c:pt>
                <c:pt idx="215">
                  <c:v>17.539467427484499</c:v>
                </c:pt>
                <c:pt idx="216">
                  <c:v>17.492796542340301</c:v>
                </c:pt>
                <c:pt idx="217">
                  <c:v>17.5185359354181</c:v>
                </c:pt>
                <c:pt idx="218">
                  <c:v>17.380033357159899</c:v>
                </c:pt>
                <c:pt idx="219">
                  <c:v>17.6078554595444</c:v>
                </c:pt>
                <c:pt idx="220">
                  <c:v>17.4342779378802</c:v>
                </c:pt>
                <c:pt idx="221">
                  <c:v>17.463556618819801</c:v>
                </c:pt>
                <c:pt idx="222">
                  <c:v>17.504938664967298</c:v>
                </c:pt>
                <c:pt idx="223">
                  <c:v>17.562321371864101</c:v>
                </c:pt>
                <c:pt idx="224">
                  <c:v>17.582257556675099</c:v>
                </c:pt>
                <c:pt idx="225">
                  <c:v>17.437982952282301</c:v>
                </c:pt>
                <c:pt idx="226">
                  <c:v>17.656473232201598</c:v>
                </c:pt>
                <c:pt idx="227">
                  <c:v>17.6471753426828</c:v>
                </c:pt>
                <c:pt idx="228">
                  <c:v>17.4935872216539</c:v>
                </c:pt>
                <c:pt idx="229">
                  <c:v>17.258054302224298</c:v>
                </c:pt>
                <c:pt idx="230">
                  <c:v>17.478823529411802</c:v>
                </c:pt>
                <c:pt idx="231">
                  <c:v>17.625907706722899</c:v>
                </c:pt>
                <c:pt idx="232">
                  <c:v>17.5692171248891</c:v>
                </c:pt>
                <c:pt idx="233">
                  <c:v>17.582656040400899</c:v>
                </c:pt>
                <c:pt idx="234">
                  <c:v>17.5444514501892</c:v>
                </c:pt>
                <c:pt idx="235">
                  <c:v>17.427277738404602</c:v>
                </c:pt>
                <c:pt idx="236">
                  <c:v>17.322417934347499</c:v>
                </c:pt>
                <c:pt idx="237">
                  <c:v>17.5625693893735</c:v>
                </c:pt>
                <c:pt idx="238">
                  <c:v>17.475645148639099</c:v>
                </c:pt>
                <c:pt idx="239">
                  <c:v>17.748956282000801</c:v>
                </c:pt>
                <c:pt idx="240">
                  <c:v>17.431112203917699</c:v>
                </c:pt>
                <c:pt idx="241">
                  <c:v>17.733997819654299</c:v>
                </c:pt>
                <c:pt idx="242">
                  <c:v>17.7843075219489</c:v>
                </c:pt>
                <c:pt idx="243">
                  <c:v>17.6259810988307</c:v>
                </c:pt>
                <c:pt idx="244">
                  <c:v>17.288138293635001</c:v>
                </c:pt>
                <c:pt idx="245">
                  <c:v>17.5892093170654</c:v>
                </c:pt>
                <c:pt idx="246">
                  <c:v>17.450012006723799</c:v>
                </c:pt>
                <c:pt idx="247">
                  <c:v>17.478581043629699</c:v>
                </c:pt>
                <c:pt idx="248">
                  <c:v>17.482744910941499</c:v>
                </c:pt>
                <c:pt idx="249">
                  <c:v>17.502452919765801</c:v>
                </c:pt>
                <c:pt idx="250">
                  <c:v>17.577970878346601</c:v>
                </c:pt>
                <c:pt idx="251">
                  <c:v>15</c:v>
                </c:pt>
                <c:pt idx="254">
                  <c:v>15</c:v>
                </c:pt>
                <c:pt idx="255">
                  <c:v>20</c:v>
                </c:pt>
                <c:pt idx="317">
                  <c:v>20</c:v>
                </c:pt>
                <c:pt idx="318">
                  <c:v>18.065721341511999</c:v>
                </c:pt>
                <c:pt idx="319">
                  <c:v>17.796644876742501</c:v>
                </c:pt>
                <c:pt idx="320">
                  <c:v>17.6335023746277</c:v>
                </c:pt>
                <c:pt idx="321">
                  <c:v>17.843483748816698</c:v>
                </c:pt>
                <c:pt idx="322">
                  <c:v>17.928565727512201</c:v>
                </c:pt>
                <c:pt idx="323">
                  <c:v>17.832449544914901</c:v>
                </c:pt>
                <c:pt idx="324">
                  <c:v>17.666479640910499</c:v>
                </c:pt>
                <c:pt idx="325">
                  <c:v>17.783648498331502</c:v>
                </c:pt>
                <c:pt idx="326">
                  <c:v>18.006405187411001</c:v>
                </c:pt>
                <c:pt idx="327">
                  <c:v>17.948270390352299</c:v>
                </c:pt>
                <c:pt idx="328">
                  <c:v>17.931080867225798</c:v>
                </c:pt>
                <c:pt idx="329">
                  <c:v>17.604381443299001</c:v>
                </c:pt>
                <c:pt idx="330">
                  <c:v>18.240949694405298</c:v>
                </c:pt>
                <c:pt idx="331">
                  <c:v>18.071530644649101</c:v>
                </c:pt>
                <c:pt idx="332">
                  <c:v>17.992641765976199</c:v>
                </c:pt>
                <c:pt idx="333">
                  <c:v>18.280051048895299</c:v>
                </c:pt>
                <c:pt idx="334">
                  <c:v>17.824633991088501</c:v>
                </c:pt>
                <c:pt idx="335">
                  <c:v>17.6345480585614</c:v>
                </c:pt>
                <c:pt idx="336">
                  <c:v>18.387252191769999</c:v>
                </c:pt>
                <c:pt idx="337">
                  <c:v>18.112421321010299</c:v>
                </c:pt>
                <c:pt idx="338">
                  <c:v>17.877673156718799</c:v>
                </c:pt>
                <c:pt idx="339">
                  <c:v>17.701096820010999</c:v>
                </c:pt>
                <c:pt idx="340">
                  <c:v>17.9178701793366</c:v>
                </c:pt>
                <c:pt idx="341">
                  <c:v>17.706117233668699</c:v>
                </c:pt>
                <c:pt idx="342">
                  <c:v>17.943920829406199</c:v>
                </c:pt>
                <c:pt idx="343">
                  <c:v>18.380289532294</c:v>
                </c:pt>
                <c:pt idx="344">
                  <c:v>17.6942628903413</c:v>
                </c:pt>
                <c:pt idx="345">
                  <c:v>17.995460699211598</c:v>
                </c:pt>
                <c:pt idx="346">
                  <c:v>17.748970215462599</c:v>
                </c:pt>
                <c:pt idx="347">
                  <c:v>18.326647564469901</c:v>
                </c:pt>
                <c:pt idx="348">
                  <c:v>18.013984356482599</c:v>
                </c:pt>
                <c:pt idx="349">
                  <c:v>17.798186834844302</c:v>
                </c:pt>
                <c:pt idx="350">
                  <c:v>18.138612308898502</c:v>
                </c:pt>
              </c:numCache>
            </c:numRef>
          </c:yVal>
          <c:smooth val="1"/>
        </c:ser>
        <c:ser>
          <c:idx val="1"/>
          <c:order val="1"/>
          <c:tx>
            <c:strRef>
              <c:f>'Ariadne rate .2'!$K$2</c:f>
              <c:strCache>
                <c:ptCount val="1"/>
                <c:pt idx="0">
                  <c:v>Maze-routing</c:v>
                </c:pt>
              </c:strCache>
            </c:strRef>
          </c:tx>
          <c:spPr>
            <a:ln w="19050" cap="rnd">
              <a:solidFill>
                <a:srgbClr val="2D2DFF"/>
              </a:solidFill>
              <a:round/>
            </a:ln>
            <a:effectLst/>
          </c:spPr>
          <c:marker>
            <c:symbol val="none"/>
          </c:marker>
          <c:xVal>
            <c:numRef>
              <c:f>'This work rate .2'!$A$157:$A$507</c:f>
              <c:numCache>
                <c:formatCode>General</c:formatCode>
                <c:ptCount val="351"/>
                <c:pt idx="0">
                  <c:v>150000</c:v>
                </c:pt>
                <c:pt idx="1">
                  <c:v>151000</c:v>
                </c:pt>
                <c:pt idx="2">
                  <c:v>152000</c:v>
                </c:pt>
                <c:pt idx="3">
                  <c:v>153000</c:v>
                </c:pt>
                <c:pt idx="4">
                  <c:v>154000</c:v>
                </c:pt>
                <c:pt idx="5">
                  <c:v>155000</c:v>
                </c:pt>
                <c:pt idx="6">
                  <c:v>156000</c:v>
                </c:pt>
                <c:pt idx="7">
                  <c:v>157000</c:v>
                </c:pt>
                <c:pt idx="8">
                  <c:v>158000</c:v>
                </c:pt>
                <c:pt idx="9">
                  <c:v>159000</c:v>
                </c:pt>
                <c:pt idx="10">
                  <c:v>160000</c:v>
                </c:pt>
                <c:pt idx="11">
                  <c:v>161000</c:v>
                </c:pt>
                <c:pt idx="12">
                  <c:v>162000</c:v>
                </c:pt>
                <c:pt idx="13">
                  <c:v>163000</c:v>
                </c:pt>
                <c:pt idx="14">
                  <c:v>164000</c:v>
                </c:pt>
                <c:pt idx="15">
                  <c:v>165000</c:v>
                </c:pt>
                <c:pt idx="16">
                  <c:v>166000</c:v>
                </c:pt>
                <c:pt idx="17">
                  <c:v>167000</c:v>
                </c:pt>
                <c:pt idx="18">
                  <c:v>168000</c:v>
                </c:pt>
                <c:pt idx="19">
                  <c:v>169000</c:v>
                </c:pt>
                <c:pt idx="20">
                  <c:v>170000</c:v>
                </c:pt>
                <c:pt idx="21">
                  <c:v>171000</c:v>
                </c:pt>
                <c:pt idx="22">
                  <c:v>172000</c:v>
                </c:pt>
                <c:pt idx="23">
                  <c:v>173000</c:v>
                </c:pt>
                <c:pt idx="24">
                  <c:v>174000</c:v>
                </c:pt>
                <c:pt idx="25">
                  <c:v>175000</c:v>
                </c:pt>
                <c:pt idx="26">
                  <c:v>176000</c:v>
                </c:pt>
                <c:pt idx="27">
                  <c:v>177000</c:v>
                </c:pt>
                <c:pt idx="28">
                  <c:v>178000</c:v>
                </c:pt>
                <c:pt idx="29">
                  <c:v>179000</c:v>
                </c:pt>
                <c:pt idx="30">
                  <c:v>180000</c:v>
                </c:pt>
                <c:pt idx="31">
                  <c:v>181000</c:v>
                </c:pt>
                <c:pt idx="32">
                  <c:v>182000</c:v>
                </c:pt>
                <c:pt idx="33">
                  <c:v>183000</c:v>
                </c:pt>
                <c:pt idx="34">
                  <c:v>184000</c:v>
                </c:pt>
                <c:pt idx="35">
                  <c:v>185000</c:v>
                </c:pt>
                <c:pt idx="36">
                  <c:v>186000</c:v>
                </c:pt>
                <c:pt idx="37">
                  <c:v>187000</c:v>
                </c:pt>
                <c:pt idx="38">
                  <c:v>188000</c:v>
                </c:pt>
                <c:pt idx="39">
                  <c:v>189000</c:v>
                </c:pt>
                <c:pt idx="40">
                  <c:v>190000</c:v>
                </c:pt>
                <c:pt idx="41">
                  <c:v>191000</c:v>
                </c:pt>
                <c:pt idx="42">
                  <c:v>192000</c:v>
                </c:pt>
                <c:pt idx="43">
                  <c:v>193000</c:v>
                </c:pt>
                <c:pt idx="44">
                  <c:v>194000</c:v>
                </c:pt>
                <c:pt idx="45">
                  <c:v>195000</c:v>
                </c:pt>
                <c:pt idx="46">
                  <c:v>196000</c:v>
                </c:pt>
                <c:pt idx="47">
                  <c:v>197000</c:v>
                </c:pt>
                <c:pt idx="48">
                  <c:v>198000</c:v>
                </c:pt>
                <c:pt idx="49">
                  <c:v>199000</c:v>
                </c:pt>
                <c:pt idx="50">
                  <c:v>200000</c:v>
                </c:pt>
                <c:pt idx="51">
                  <c:v>201000</c:v>
                </c:pt>
                <c:pt idx="52">
                  <c:v>202000</c:v>
                </c:pt>
                <c:pt idx="53">
                  <c:v>203000</c:v>
                </c:pt>
                <c:pt idx="54">
                  <c:v>204000</c:v>
                </c:pt>
                <c:pt idx="55">
                  <c:v>205000</c:v>
                </c:pt>
                <c:pt idx="56">
                  <c:v>206000</c:v>
                </c:pt>
                <c:pt idx="57">
                  <c:v>207000</c:v>
                </c:pt>
                <c:pt idx="58">
                  <c:v>208000</c:v>
                </c:pt>
                <c:pt idx="59">
                  <c:v>209000</c:v>
                </c:pt>
                <c:pt idx="60">
                  <c:v>210000</c:v>
                </c:pt>
                <c:pt idx="61">
                  <c:v>211000</c:v>
                </c:pt>
                <c:pt idx="62">
                  <c:v>212000</c:v>
                </c:pt>
                <c:pt idx="63">
                  <c:v>213000</c:v>
                </c:pt>
                <c:pt idx="64">
                  <c:v>214000</c:v>
                </c:pt>
                <c:pt idx="65">
                  <c:v>215000</c:v>
                </c:pt>
                <c:pt idx="66">
                  <c:v>216000</c:v>
                </c:pt>
                <c:pt idx="67">
                  <c:v>217000</c:v>
                </c:pt>
                <c:pt idx="68">
                  <c:v>218000</c:v>
                </c:pt>
                <c:pt idx="69">
                  <c:v>219000</c:v>
                </c:pt>
                <c:pt idx="70">
                  <c:v>220000</c:v>
                </c:pt>
                <c:pt idx="71">
                  <c:v>221000</c:v>
                </c:pt>
                <c:pt idx="72">
                  <c:v>222000</c:v>
                </c:pt>
                <c:pt idx="73">
                  <c:v>223000</c:v>
                </c:pt>
                <c:pt idx="74">
                  <c:v>224000</c:v>
                </c:pt>
                <c:pt idx="75">
                  <c:v>225000</c:v>
                </c:pt>
                <c:pt idx="76">
                  <c:v>226000</c:v>
                </c:pt>
                <c:pt idx="77">
                  <c:v>227000</c:v>
                </c:pt>
                <c:pt idx="78">
                  <c:v>228000</c:v>
                </c:pt>
                <c:pt idx="79">
                  <c:v>229000</c:v>
                </c:pt>
                <c:pt idx="80">
                  <c:v>230000</c:v>
                </c:pt>
                <c:pt idx="81">
                  <c:v>231000</c:v>
                </c:pt>
                <c:pt idx="82">
                  <c:v>232000</c:v>
                </c:pt>
                <c:pt idx="83">
                  <c:v>233000</c:v>
                </c:pt>
                <c:pt idx="84">
                  <c:v>234000</c:v>
                </c:pt>
                <c:pt idx="85">
                  <c:v>235000</c:v>
                </c:pt>
                <c:pt idx="86">
                  <c:v>236000</c:v>
                </c:pt>
                <c:pt idx="87">
                  <c:v>237000</c:v>
                </c:pt>
                <c:pt idx="88">
                  <c:v>238000</c:v>
                </c:pt>
                <c:pt idx="89">
                  <c:v>239000</c:v>
                </c:pt>
                <c:pt idx="90">
                  <c:v>240000</c:v>
                </c:pt>
                <c:pt idx="91">
                  <c:v>241000</c:v>
                </c:pt>
                <c:pt idx="92">
                  <c:v>242000</c:v>
                </c:pt>
                <c:pt idx="93">
                  <c:v>243000</c:v>
                </c:pt>
                <c:pt idx="94">
                  <c:v>244000</c:v>
                </c:pt>
                <c:pt idx="95">
                  <c:v>245000</c:v>
                </c:pt>
                <c:pt idx="96">
                  <c:v>246000</c:v>
                </c:pt>
                <c:pt idx="97">
                  <c:v>247000</c:v>
                </c:pt>
                <c:pt idx="98">
                  <c:v>248000</c:v>
                </c:pt>
                <c:pt idx="99">
                  <c:v>249000</c:v>
                </c:pt>
                <c:pt idx="100">
                  <c:v>250000</c:v>
                </c:pt>
                <c:pt idx="101">
                  <c:v>251000</c:v>
                </c:pt>
                <c:pt idx="102">
                  <c:v>252000</c:v>
                </c:pt>
                <c:pt idx="103">
                  <c:v>253000</c:v>
                </c:pt>
                <c:pt idx="104">
                  <c:v>254000</c:v>
                </c:pt>
                <c:pt idx="105">
                  <c:v>255000</c:v>
                </c:pt>
                <c:pt idx="106">
                  <c:v>256000</c:v>
                </c:pt>
                <c:pt idx="107">
                  <c:v>257000</c:v>
                </c:pt>
                <c:pt idx="108">
                  <c:v>258000</c:v>
                </c:pt>
                <c:pt idx="109">
                  <c:v>259000</c:v>
                </c:pt>
                <c:pt idx="110">
                  <c:v>260000</c:v>
                </c:pt>
                <c:pt idx="111">
                  <c:v>261000</c:v>
                </c:pt>
                <c:pt idx="112">
                  <c:v>262000</c:v>
                </c:pt>
                <c:pt idx="113">
                  <c:v>263000</c:v>
                </c:pt>
                <c:pt idx="114">
                  <c:v>264000</c:v>
                </c:pt>
                <c:pt idx="115">
                  <c:v>265000</c:v>
                </c:pt>
                <c:pt idx="116">
                  <c:v>266000</c:v>
                </c:pt>
                <c:pt idx="117">
                  <c:v>267000</c:v>
                </c:pt>
                <c:pt idx="118">
                  <c:v>268000</c:v>
                </c:pt>
                <c:pt idx="119">
                  <c:v>269000</c:v>
                </c:pt>
                <c:pt idx="120">
                  <c:v>270000</c:v>
                </c:pt>
                <c:pt idx="121">
                  <c:v>271000</c:v>
                </c:pt>
                <c:pt idx="122">
                  <c:v>272000</c:v>
                </c:pt>
                <c:pt idx="123">
                  <c:v>273000</c:v>
                </c:pt>
                <c:pt idx="124">
                  <c:v>274000</c:v>
                </c:pt>
                <c:pt idx="125">
                  <c:v>275000</c:v>
                </c:pt>
                <c:pt idx="126">
                  <c:v>276000</c:v>
                </c:pt>
                <c:pt idx="127">
                  <c:v>277000</c:v>
                </c:pt>
                <c:pt idx="128">
                  <c:v>278000</c:v>
                </c:pt>
                <c:pt idx="129">
                  <c:v>279000</c:v>
                </c:pt>
                <c:pt idx="130">
                  <c:v>280000</c:v>
                </c:pt>
                <c:pt idx="131">
                  <c:v>281000</c:v>
                </c:pt>
                <c:pt idx="132">
                  <c:v>282000</c:v>
                </c:pt>
                <c:pt idx="133">
                  <c:v>283000</c:v>
                </c:pt>
                <c:pt idx="134">
                  <c:v>284000</c:v>
                </c:pt>
                <c:pt idx="135">
                  <c:v>285000</c:v>
                </c:pt>
                <c:pt idx="136">
                  <c:v>286000</c:v>
                </c:pt>
                <c:pt idx="137">
                  <c:v>287000</c:v>
                </c:pt>
                <c:pt idx="138">
                  <c:v>288000</c:v>
                </c:pt>
                <c:pt idx="139">
                  <c:v>289000</c:v>
                </c:pt>
                <c:pt idx="140">
                  <c:v>290000</c:v>
                </c:pt>
                <c:pt idx="141">
                  <c:v>291000</c:v>
                </c:pt>
                <c:pt idx="142">
                  <c:v>292000</c:v>
                </c:pt>
                <c:pt idx="143">
                  <c:v>293000</c:v>
                </c:pt>
                <c:pt idx="144">
                  <c:v>294000</c:v>
                </c:pt>
                <c:pt idx="145">
                  <c:v>295000</c:v>
                </c:pt>
                <c:pt idx="146">
                  <c:v>296000</c:v>
                </c:pt>
                <c:pt idx="147">
                  <c:v>297000</c:v>
                </c:pt>
                <c:pt idx="148">
                  <c:v>298000</c:v>
                </c:pt>
                <c:pt idx="149">
                  <c:v>299000</c:v>
                </c:pt>
                <c:pt idx="150">
                  <c:v>300000</c:v>
                </c:pt>
                <c:pt idx="151">
                  <c:v>301000</c:v>
                </c:pt>
                <c:pt idx="152">
                  <c:v>302000</c:v>
                </c:pt>
                <c:pt idx="153">
                  <c:v>303000</c:v>
                </c:pt>
                <c:pt idx="154">
                  <c:v>304000</c:v>
                </c:pt>
                <c:pt idx="155">
                  <c:v>305000</c:v>
                </c:pt>
                <c:pt idx="156">
                  <c:v>306000</c:v>
                </c:pt>
                <c:pt idx="157">
                  <c:v>307000</c:v>
                </c:pt>
                <c:pt idx="158">
                  <c:v>308000</c:v>
                </c:pt>
                <c:pt idx="159">
                  <c:v>309000</c:v>
                </c:pt>
                <c:pt idx="160">
                  <c:v>310000</c:v>
                </c:pt>
                <c:pt idx="161">
                  <c:v>311000</c:v>
                </c:pt>
                <c:pt idx="162">
                  <c:v>312000</c:v>
                </c:pt>
                <c:pt idx="163">
                  <c:v>313000</c:v>
                </c:pt>
                <c:pt idx="164">
                  <c:v>314000</c:v>
                </c:pt>
                <c:pt idx="165">
                  <c:v>315000</c:v>
                </c:pt>
                <c:pt idx="166">
                  <c:v>316000</c:v>
                </c:pt>
                <c:pt idx="167">
                  <c:v>317000</c:v>
                </c:pt>
                <c:pt idx="168">
                  <c:v>318000</c:v>
                </c:pt>
                <c:pt idx="169">
                  <c:v>319000</c:v>
                </c:pt>
                <c:pt idx="170">
                  <c:v>320000</c:v>
                </c:pt>
                <c:pt idx="171">
                  <c:v>321000</c:v>
                </c:pt>
                <c:pt idx="172">
                  <c:v>322000</c:v>
                </c:pt>
                <c:pt idx="173">
                  <c:v>323000</c:v>
                </c:pt>
                <c:pt idx="174">
                  <c:v>324000</c:v>
                </c:pt>
                <c:pt idx="175">
                  <c:v>325000</c:v>
                </c:pt>
                <c:pt idx="176">
                  <c:v>326000</c:v>
                </c:pt>
                <c:pt idx="177">
                  <c:v>327000</c:v>
                </c:pt>
                <c:pt idx="178">
                  <c:v>328000</c:v>
                </c:pt>
                <c:pt idx="179">
                  <c:v>329000</c:v>
                </c:pt>
                <c:pt idx="180">
                  <c:v>330000</c:v>
                </c:pt>
                <c:pt idx="181">
                  <c:v>331000</c:v>
                </c:pt>
                <c:pt idx="182">
                  <c:v>332000</c:v>
                </c:pt>
                <c:pt idx="183">
                  <c:v>333000</c:v>
                </c:pt>
                <c:pt idx="184">
                  <c:v>334000</c:v>
                </c:pt>
                <c:pt idx="185">
                  <c:v>335000</c:v>
                </c:pt>
                <c:pt idx="186">
                  <c:v>336000</c:v>
                </c:pt>
                <c:pt idx="187">
                  <c:v>337000</c:v>
                </c:pt>
                <c:pt idx="188">
                  <c:v>338000</c:v>
                </c:pt>
                <c:pt idx="189">
                  <c:v>339000</c:v>
                </c:pt>
                <c:pt idx="190">
                  <c:v>340000</c:v>
                </c:pt>
                <c:pt idx="191">
                  <c:v>341000</c:v>
                </c:pt>
                <c:pt idx="192">
                  <c:v>342000</c:v>
                </c:pt>
                <c:pt idx="193">
                  <c:v>343000</c:v>
                </c:pt>
                <c:pt idx="194">
                  <c:v>344000</c:v>
                </c:pt>
                <c:pt idx="195">
                  <c:v>345000</c:v>
                </c:pt>
                <c:pt idx="196">
                  <c:v>346000</c:v>
                </c:pt>
                <c:pt idx="197">
                  <c:v>347000</c:v>
                </c:pt>
                <c:pt idx="198">
                  <c:v>348000</c:v>
                </c:pt>
                <c:pt idx="199">
                  <c:v>349000</c:v>
                </c:pt>
                <c:pt idx="200">
                  <c:v>350000</c:v>
                </c:pt>
                <c:pt idx="201">
                  <c:v>351000</c:v>
                </c:pt>
                <c:pt idx="202">
                  <c:v>352000</c:v>
                </c:pt>
                <c:pt idx="203">
                  <c:v>353000</c:v>
                </c:pt>
                <c:pt idx="204">
                  <c:v>354000</c:v>
                </c:pt>
                <c:pt idx="205">
                  <c:v>355000</c:v>
                </c:pt>
                <c:pt idx="206">
                  <c:v>356000</c:v>
                </c:pt>
                <c:pt idx="207">
                  <c:v>357000</c:v>
                </c:pt>
                <c:pt idx="208">
                  <c:v>358000</c:v>
                </c:pt>
                <c:pt idx="209">
                  <c:v>359000</c:v>
                </c:pt>
                <c:pt idx="210">
                  <c:v>360000</c:v>
                </c:pt>
                <c:pt idx="211">
                  <c:v>361000</c:v>
                </c:pt>
                <c:pt idx="212">
                  <c:v>362000</c:v>
                </c:pt>
                <c:pt idx="213">
                  <c:v>363000</c:v>
                </c:pt>
                <c:pt idx="214">
                  <c:v>364000</c:v>
                </c:pt>
                <c:pt idx="215">
                  <c:v>365000</c:v>
                </c:pt>
                <c:pt idx="216">
                  <c:v>366000</c:v>
                </c:pt>
                <c:pt idx="217">
                  <c:v>367000</c:v>
                </c:pt>
                <c:pt idx="218">
                  <c:v>368000</c:v>
                </c:pt>
                <c:pt idx="219">
                  <c:v>369000</c:v>
                </c:pt>
                <c:pt idx="220">
                  <c:v>370000</c:v>
                </c:pt>
                <c:pt idx="221">
                  <c:v>371000</c:v>
                </c:pt>
                <c:pt idx="222">
                  <c:v>372000</c:v>
                </c:pt>
                <c:pt idx="223">
                  <c:v>373000</c:v>
                </c:pt>
                <c:pt idx="224">
                  <c:v>374000</c:v>
                </c:pt>
                <c:pt idx="225">
                  <c:v>375000</c:v>
                </c:pt>
                <c:pt idx="226">
                  <c:v>376000</c:v>
                </c:pt>
                <c:pt idx="227">
                  <c:v>377000</c:v>
                </c:pt>
                <c:pt idx="228">
                  <c:v>378000</c:v>
                </c:pt>
                <c:pt idx="229">
                  <c:v>379000</c:v>
                </c:pt>
                <c:pt idx="230">
                  <c:v>380000</c:v>
                </c:pt>
                <c:pt idx="231">
                  <c:v>381000</c:v>
                </c:pt>
                <c:pt idx="232">
                  <c:v>382000</c:v>
                </c:pt>
                <c:pt idx="233">
                  <c:v>383000</c:v>
                </c:pt>
                <c:pt idx="234">
                  <c:v>384000</c:v>
                </c:pt>
                <c:pt idx="235">
                  <c:v>385000</c:v>
                </c:pt>
                <c:pt idx="236">
                  <c:v>386000</c:v>
                </c:pt>
                <c:pt idx="237">
                  <c:v>387000</c:v>
                </c:pt>
                <c:pt idx="238">
                  <c:v>388000</c:v>
                </c:pt>
                <c:pt idx="239">
                  <c:v>389000</c:v>
                </c:pt>
                <c:pt idx="240">
                  <c:v>390000</c:v>
                </c:pt>
                <c:pt idx="241">
                  <c:v>391000</c:v>
                </c:pt>
                <c:pt idx="242">
                  <c:v>392000</c:v>
                </c:pt>
                <c:pt idx="243">
                  <c:v>393000</c:v>
                </c:pt>
                <c:pt idx="244">
                  <c:v>394000</c:v>
                </c:pt>
                <c:pt idx="245">
                  <c:v>395000</c:v>
                </c:pt>
                <c:pt idx="246">
                  <c:v>396000</c:v>
                </c:pt>
                <c:pt idx="247">
                  <c:v>397000</c:v>
                </c:pt>
                <c:pt idx="248">
                  <c:v>398000</c:v>
                </c:pt>
                <c:pt idx="249">
                  <c:v>399000</c:v>
                </c:pt>
                <c:pt idx="250">
                  <c:v>400000</c:v>
                </c:pt>
                <c:pt idx="251">
                  <c:v>401000</c:v>
                </c:pt>
                <c:pt idx="252">
                  <c:v>402000</c:v>
                </c:pt>
                <c:pt idx="253">
                  <c:v>403000</c:v>
                </c:pt>
                <c:pt idx="254">
                  <c:v>404000</c:v>
                </c:pt>
                <c:pt idx="255">
                  <c:v>405000</c:v>
                </c:pt>
                <c:pt idx="256">
                  <c:v>406000</c:v>
                </c:pt>
                <c:pt idx="257">
                  <c:v>407000</c:v>
                </c:pt>
                <c:pt idx="258">
                  <c:v>408000</c:v>
                </c:pt>
                <c:pt idx="259">
                  <c:v>409000</c:v>
                </c:pt>
                <c:pt idx="260">
                  <c:v>410000</c:v>
                </c:pt>
                <c:pt idx="261">
                  <c:v>411000</c:v>
                </c:pt>
                <c:pt idx="262">
                  <c:v>412000</c:v>
                </c:pt>
                <c:pt idx="263">
                  <c:v>413000</c:v>
                </c:pt>
                <c:pt idx="264">
                  <c:v>414000</c:v>
                </c:pt>
                <c:pt idx="265">
                  <c:v>415000</c:v>
                </c:pt>
                <c:pt idx="266">
                  <c:v>416000</c:v>
                </c:pt>
                <c:pt idx="267">
                  <c:v>417000</c:v>
                </c:pt>
                <c:pt idx="268">
                  <c:v>418000</c:v>
                </c:pt>
                <c:pt idx="269">
                  <c:v>419000</c:v>
                </c:pt>
                <c:pt idx="270">
                  <c:v>420000</c:v>
                </c:pt>
                <c:pt idx="271">
                  <c:v>421000</c:v>
                </c:pt>
                <c:pt idx="272">
                  <c:v>422000</c:v>
                </c:pt>
                <c:pt idx="273">
                  <c:v>423000</c:v>
                </c:pt>
                <c:pt idx="274">
                  <c:v>424000</c:v>
                </c:pt>
                <c:pt idx="275">
                  <c:v>425000</c:v>
                </c:pt>
                <c:pt idx="276">
                  <c:v>426000</c:v>
                </c:pt>
                <c:pt idx="277">
                  <c:v>427000</c:v>
                </c:pt>
                <c:pt idx="278">
                  <c:v>428000</c:v>
                </c:pt>
                <c:pt idx="279">
                  <c:v>429000</c:v>
                </c:pt>
                <c:pt idx="280">
                  <c:v>430000</c:v>
                </c:pt>
                <c:pt idx="281">
                  <c:v>431000</c:v>
                </c:pt>
                <c:pt idx="282">
                  <c:v>432000</c:v>
                </c:pt>
                <c:pt idx="283">
                  <c:v>433000</c:v>
                </c:pt>
                <c:pt idx="284">
                  <c:v>434000</c:v>
                </c:pt>
                <c:pt idx="285">
                  <c:v>435000</c:v>
                </c:pt>
                <c:pt idx="286">
                  <c:v>436000</c:v>
                </c:pt>
                <c:pt idx="287">
                  <c:v>437000</c:v>
                </c:pt>
                <c:pt idx="288">
                  <c:v>438000</c:v>
                </c:pt>
                <c:pt idx="289">
                  <c:v>439000</c:v>
                </c:pt>
                <c:pt idx="290">
                  <c:v>440000</c:v>
                </c:pt>
                <c:pt idx="291">
                  <c:v>441000</c:v>
                </c:pt>
                <c:pt idx="292">
                  <c:v>442000</c:v>
                </c:pt>
                <c:pt idx="293">
                  <c:v>443000</c:v>
                </c:pt>
                <c:pt idx="294">
                  <c:v>444000</c:v>
                </c:pt>
                <c:pt idx="295">
                  <c:v>445000</c:v>
                </c:pt>
                <c:pt idx="296">
                  <c:v>446000</c:v>
                </c:pt>
                <c:pt idx="297">
                  <c:v>447000</c:v>
                </c:pt>
                <c:pt idx="298">
                  <c:v>448000</c:v>
                </c:pt>
                <c:pt idx="299">
                  <c:v>449000</c:v>
                </c:pt>
                <c:pt idx="300">
                  <c:v>450000</c:v>
                </c:pt>
                <c:pt idx="301">
                  <c:v>451000</c:v>
                </c:pt>
                <c:pt idx="302">
                  <c:v>452000</c:v>
                </c:pt>
                <c:pt idx="303">
                  <c:v>453000</c:v>
                </c:pt>
                <c:pt idx="304">
                  <c:v>454000</c:v>
                </c:pt>
                <c:pt idx="305">
                  <c:v>455000</c:v>
                </c:pt>
                <c:pt idx="306">
                  <c:v>456000</c:v>
                </c:pt>
                <c:pt idx="307">
                  <c:v>457000</c:v>
                </c:pt>
                <c:pt idx="308">
                  <c:v>458000</c:v>
                </c:pt>
                <c:pt idx="309">
                  <c:v>459000</c:v>
                </c:pt>
                <c:pt idx="310">
                  <c:v>460000</c:v>
                </c:pt>
                <c:pt idx="311">
                  <c:v>461000</c:v>
                </c:pt>
                <c:pt idx="312">
                  <c:v>462000</c:v>
                </c:pt>
                <c:pt idx="313">
                  <c:v>463000</c:v>
                </c:pt>
                <c:pt idx="314">
                  <c:v>464000</c:v>
                </c:pt>
                <c:pt idx="315">
                  <c:v>465000</c:v>
                </c:pt>
                <c:pt idx="316">
                  <c:v>466000</c:v>
                </c:pt>
                <c:pt idx="317">
                  <c:v>467000</c:v>
                </c:pt>
                <c:pt idx="318">
                  <c:v>468000</c:v>
                </c:pt>
                <c:pt idx="319">
                  <c:v>469000</c:v>
                </c:pt>
                <c:pt idx="320">
                  <c:v>470000</c:v>
                </c:pt>
                <c:pt idx="321">
                  <c:v>471000</c:v>
                </c:pt>
                <c:pt idx="322">
                  <c:v>472000</c:v>
                </c:pt>
                <c:pt idx="323">
                  <c:v>473000</c:v>
                </c:pt>
                <c:pt idx="324">
                  <c:v>474000</c:v>
                </c:pt>
                <c:pt idx="325">
                  <c:v>475000</c:v>
                </c:pt>
                <c:pt idx="326">
                  <c:v>476000</c:v>
                </c:pt>
                <c:pt idx="327">
                  <c:v>477000</c:v>
                </c:pt>
                <c:pt idx="328">
                  <c:v>478000</c:v>
                </c:pt>
                <c:pt idx="329">
                  <c:v>479000</c:v>
                </c:pt>
                <c:pt idx="330">
                  <c:v>480000</c:v>
                </c:pt>
                <c:pt idx="331">
                  <c:v>481000</c:v>
                </c:pt>
                <c:pt idx="332">
                  <c:v>482000</c:v>
                </c:pt>
                <c:pt idx="333">
                  <c:v>483000</c:v>
                </c:pt>
                <c:pt idx="334">
                  <c:v>484000</c:v>
                </c:pt>
                <c:pt idx="335">
                  <c:v>485000</c:v>
                </c:pt>
                <c:pt idx="336">
                  <c:v>486000</c:v>
                </c:pt>
                <c:pt idx="337">
                  <c:v>487000</c:v>
                </c:pt>
                <c:pt idx="338">
                  <c:v>488000</c:v>
                </c:pt>
                <c:pt idx="339">
                  <c:v>489000</c:v>
                </c:pt>
                <c:pt idx="340">
                  <c:v>490000</c:v>
                </c:pt>
                <c:pt idx="341">
                  <c:v>491000</c:v>
                </c:pt>
                <c:pt idx="342">
                  <c:v>492000</c:v>
                </c:pt>
                <c:pt idx="343">
                  <c:v>493000</c:v>
                </c:pt>
                <c:pt idx="344">
                  <c:v>494000</c:v>
                </c:pt>
                <c:pt idx="345">
                  <c:v>495000</c:v>
                </c:pt>
                <c:pt idx="346">
                  <c:v>496000</c:v>
                </c:pt>
                <c:pt idx="347">
                  <c:v>497000</c:v>
                </c:pt>
                <c:pt idx="348">
                  <c:v>498000</c:v>
                </c:pt>
                <c:pt idx="349">
                  <c:v>499000</c:v>
                </c:pt>
                <c:pt idx="350">
                  <c:v>500000</c:v>
                </c:pt>
              </c:numCache>
            </c:numRef>
          </c:xVal>
          <c:yVal>
            <c:numRef>
              <c:f>'This work rate .2'!$E$157:$E$507</c:f>
              <c:numCache>
                <c:formatCode>General</c:formatCode>
                <c:ptCount val="351"/>
                <c:pt idx="0">
                  <c:v>16.739598393574301</c:v>
                </c:pt>
                <c:pt idx="1">
                  <c:v>16.478555484693899</c:v>
                </c:pt>
                <c:pt idx="2">
                  <c:v>16.543959971408199</c:v>
                </c:pt>
                <c:pt idx="3">
                  <c:v>16.553253736063901</c:v>
                </c:pt>
                <c:pt idx="4">
                  <c:v>16.5551757036095</c:v>
                </c:pt>
                <c:pt idx="5">
                  <c:v>16.617044651965799</c:v>
                </c:pt>
                <c:pt idx="6">
                  <c:v>16.464792098136101</c:v>
                </c:pt>
                <c:pt idx="7">
                  <c:v>16.574755288917</c:v>
                </c:pt>
                <c:pt idx="8">
                  <c:v>16.661813842482101</c:v>
                </c:pt>
                <c:pt idx="9">
                  <c:v>16.567387033398798</c:v>
                </c:pt>
                <c:pt idx="10">
                  <c:v>16.5611057998725</c:v>
                </c:pt>
                <c:pt idx="11">
                  <c:v>16.774633454201499</c:v>
                </c:pt>
                <c:pt idx="12">
                  <c:v>16.677852348993301</c:v>
                </c:pt>
                <c:pt idx="13">
                  <c:v>16.574323242031099</c:v>
                </c:pt>
                <c:pt idx="14">
                  <c:v>16.586683616717</c:v>
                </c:pt>
                <c:pt idx="15">
                  <c:v>16.543923749007099</c:v>
                </c:pt>
                <c:pt idx="16">
                  <c:v>16.6025396825397</c:v>
                </c:pt>
                <c:pt idx="17">
                  <c:v>16.530453426506799</c:v>
                </c:pt>
                <c:pt idx="18">
                  <c:v>16.523907373745399</c:v>
                </c:pt>
                <c:pt idx="19">
                  <c:v>16.587622305305899</c:v>
                </c:pt>
                <c:pt idx="20">
                  <c:v>16.676573426573398</c:v>
                </c:pt>
                <c:pt idx="21">
                  <c:v>16.531413612565402</c:v>
                </c:pt>
                <c:pt idx="22">
                  <c:v>16.557799607072699</c:v>
                </c:pt>
                <c:pt idx="23">
                  <c:v>16.588667034961698</c:v>
                </c:pt>
                <c:pt idx="24">
                  <c:v>16.4667960850926</c:v>
                </c:pt>
                <c:pt idx="25">
                  <c:v>16.495564516129001</c:v>
                </c:pt>
                <c:pt idx="26">
                  <c:v>16.6745595152675</c:v>
                </c:pt>
                <c:pt idx="27">
                  <c:v>16.6005575467941</c:v>
                </c:pt>
                <c:pt idx="28">
                  <c:v>16.5620956792588</c:v>
                </c:pt>
                <c:pt idx="29">
                  <c:v>16.426338570054501</c:v>
                </c:pt>
                <c:pt idx="30">
                  <c:v>16.493282149712101</c:v>
                </c:pt>
                <c:pt idx="31">
                  <c:v>16.579914907281001</c:v>
                </c:pt>
                <c:pt idx="32">
                  <c:v>16.694783573806902</c:v>
                </c:pt>
                <c:pt idx="33">
                  <c:v>16.601477199743101</c:v>
                </c:pt>
                <c:pt idx="34">
                  <c:v>16.581426542528</c:v>
                </c:pt>
                <c:pt idx="35">
                  <c:v>16.610031595576601</c:v>
                </c:pt>
                <c:pt idx="36">
                  <c:v>16.540910923014899</c:v>
                </c:pt>
                <c:pt idx="37">
                  <c:v>16.5830968148849</c:v>
                </c:pt>
                <c:pt idx="38">
                  <c:v>16.583073354131699</c:v>
                </c:pt>
                <c:pt idx="39">
                  <c:v>16.7170138888889</c:v>
                </c:pt>
                <c:pt idx="40">
                  <c:v>16.6033386327504</c:v>
                </c:pt>
                <c:pt idx="41">
                  <c:v>16.631400126422299</c:v>
                </c:pt>
                <c:pt idx="42">
                  <c:v>16.502340712528799</c:v>
                </c:pt>
                <c:pt idx="43">
                  <c:v>16.750514810708101</c:v>
                </c:pt>
                <c:pt idx="44">
                  <c:v>16.652099132202299</c:v>
                </c:pt>
                <c:pt idx="45">
                  <c:v>16.667931988928402</c:v>
                </c:pt>
                <c:pt idx="46">
                  <c:v>16.630851819688999</c:v>
                </c:pt>
                <c:pt idx="47">
                  <c:v>16.610509679968398</c:v>
                </c:pt>
                <c:pt idx="48">
                  <c:v>16.577536694320401</c:v>
                </c:pt>
                <c:pt idx="49">
                  <c:v>16.509569952750901</c:v>
                </c:pt>
                <c:pt idx="50">
                  <c:v>16.4626379734773</c:v>
                </c:pt>
                <c:pt idx="51">
                  <c:v>16.901159098126399</c:v>
                </c:pt>
                <c:pt idx="52">
                  <c:v>17.095503851595701</c:v>
                </c:pt>
                <c:pt idx="53">
                  <c:v>16.968130029479699</c:v>
                </c:pt>
                <c:pt idx="54">
                  <c:v>16.782261254846102</c:v>
                </c:pt>
                <c:pt idx="55">
                  <c:v>16.835900285805</c:v>
                </c:pt>
                <c:pt idx="56">
                  <c:v>16.8528868545732</c:v>
                </c:pt>
                <c:pt idx="57">
                  <c:v>16.935369037259701</c:v>
                </c:pt>
                <c:pt idx="58">
                  <c:v>16.822437449556102</c:v>
                </c:pt>
                <c:pt idx="59">
                  <c:v>16.7872524363408</c:v>
                </c:pt>
                <c:pt idx="60">
                  <c:v>16.832831086439299</c:v>
                </c:pt>
                <c:pt idx="61">
                  <c:v>17.0000793084305</c:v>
                </c:pt>
                <c:pt idx="62">
                  <c:v>16.970509171410502</c:v>
                </c:pt>
                <c:pt idx="63">
                  <c:v>17.0203645007924</c:v>
                </c:pt>
                <c:pt idx="64">
                  <c:v>16.8732671707624</c:v>
                </c:pt>
                <c:pt idx="65">
                  <c:v>16.9000315109501</c:v>
                </c:pt>
                <c:pt idx="66">
                  <c:v>16.8867924528302</c:v>
                </c:pt>
                <c:pt idx="67">
                  <c:v>16.9264987244898</c:v>
                </c:pt>
                <c:pt idx="68">
                  <c:v>16.957223954585402</c:v>
                </c:pt>
                <c:pt idx="69">
                  <c:v>16.897380952380999</c:v>
                </c:pt>
                <c:pt idx="70">
                  <c:v>16.8217616580311</c:v>
                </c:pt>
                <c:pt idx="71">
                  <c:v>16.939447620581401</c:v>
                </c:pt>
                <c:pt idx="72">
                  <c:v>16.879808076769301</c:v>
                </c:pt>
                <c:pt idx="73">
                  <c:v>16.828408007626301</c:v>
                </c:pt>
                <c:pt idx="74">
                  <c:v>16.857097616974102</c:v>
                </c:pt>
                <c:pt idx="75">
                  <c:v>16.772124771807299</c:v>
                </c:pt>
                <c:pt idx="76">
                  <c:v>16.960178400764601</c:v>
                </c:pt>
                <c:pt idx="77">
                  <c:v>16.932136360041099</c:v>
                </c:pt>
                <c:pt idx="78">
                  <c:v>16.970816812053901</c:v>
                </c:pt>
                <c:pt idx="79">
                  <c:v>16.9056844455075</c:v>
                </c:pt>
                <c:pt idx="80">
                  <c:v>16.892622756384899</c:v>
                </c:pt>
                <c:pt idx="81">
                  <c:v>16.833802137748101</c:v>
                </c:pt>
                <c:pt idx="82">
                  <c:v>16.9315971384937</c:v>
                </c:pt>
                <c:pt idx="83">
                  <c:v>16.910814440319101</c:v>
                </c:pt>
                <c:pt idx="84">
                  <c:v>16.831557015786501</c:v>
                </c:pt>
                <c:pt idx="85">
                  <c:v>16.994624080954999</c:v>
                </c:pt>
                <c:pt idx="86">
                  <c:v>17.020042442820099</c:v>
                </c:pt>
                <c:pt idx="87">
                  <c:v>16.821317613319501</c:v>
                </c:pt>
                <c:pt idx="88">
                  <c:v>16.899793552485299</c:v>
                </c:pt>
                <c:pt idx="89">
                  <c:v>16.945453103940402</c:v>
                </c:pt>
                <c:pt idx="90">
                  <c:v>16.961477236548902</c:v>
                </c:pt>
                <c:pt idx="91">
                  <c:v>16.858935663224798</c:v>
                </c:pt>
                <c:pt idx="92">
                  <c:v>16.9834794863764</c:v>
                </c:pt>
                <c:pt idx="93">
                  <c:v>16.904062847167101</c:v>
                </c:pt>
                <c:pt idx="94">
                  <c:v>16.820126782884302</c:v>
                </c:pt>
                <c:pt idx="95">
                  <c:v>16.955097183657301</c:v>
                </c:pt>
                <c:pt idx="96">
                  <c:v>16.965588822355301</c:v>
                </c:pt>
                <c:pt idx="97">
                  <c:v>17.007833307222299</c:v>
                </c:pt>
                <c:pt idx="98">
                  <c:v>16.8464252116651</c:v>
                </c:pt>
                <c:pt idx="99">
                  <c:v>16.8901231586573</c:v>
                </c:pt>
                <c:pt idx="100">
                  <c:v>17.0412379293969</c:v>
                </c:pt>
                <c:pt idx="101">
                  <c:v>16.8374501992032</c:v>
                </c:pt>
                <c:pt idx="102">
                  <c:v>16.937880731003499</c:v>
                </c:pt>
                <c:pt idx="103">
                  <c:v>16.8288058631403</c:v>
                </c:pt>
                <c:pt idx="104">
                  <c:v>16.829594272076399</c:v>
                </c:pt>
                <c:pt idx="105">
                  <c:v>16.9835194876201</c:v>
                </c:pt>
                <c:pt idx="106">
                  <c:v>16.8778406825612</c:v>
                </c:pt>
                <c:pt idx="107">
                  <c:v>16.930278569167498</c:v>
                </c:pt>
                <c:pt idx="108">
                  <c:v>16.8600601551369</c:v>
                </c:pt>
                <c:pt idx="109">
                  <c:v>16.944963738920201</c:v>
                </c:pt>
                <c:pt idx="110">
                  <c:v>16.919819890986599</c:v>
                </c:pt>
                <c:pt idx="111">
                  <c:v>16.8512635379061</c:v>
                </c:pt>
                <c:pt idx="112">
                  <c:v>16.883914421553101</c:v>
                </c:pt>
                <c:pt idx="113">
                  <c:v>16.7790244290602</c:v>
                </c:pt>
                <c:pt idx="114">
                  <c:v>16.939605389797901</c:v>
                </c:pt>
                <c:pt idx="115">
                  <c:v>17.015400492180699</c:v>
                </c:pt>
                <c:pt idx="116">
                  <c:v>16.9079000241099</c:v>
                </c:pt>
                <c:pt idx="117">
                  <c:v>16.869440687405501</c:v>
                </c:pt>
                <c:pt idx="118">
                  <c:v>16.828350390845401</c:v>
                </c:pt>
                <c:pt idx="119">
                  <c:v>16.867304953315401</c:v>
                </c:pt>
                <c:pt idx="120">
                  <c:v>16.983021123953801</c:v>
                </c:pt>
                <c:pt idx="121">
                  <c:v>16.867348544453201</c:v>
                </c:pt>
                <c:pt idx="122">
                  <c:v>16.849801429706101</c:v>
                </c:pt>
                <c:pt idx="123">
                  <c:v>16.805092812946199</c:v>
                </c:pt>
                <c:pt idx="124">
                  <c:v>16.753583241455299</c:v>
                </c:pt>
                <c:pt idx="125">
                  <c:v>16.887142857142901</c:v>
                </c:pt>
                <c:pt idx="126">
                  <c:v>16.812414897877499</c:v>
                </c:pt>
                <c:pt idx="127">
                  <c:v>16.9495751162418</c:v>
                </c:pt>
                <c:pt idx="128">
                  <c:v>16.891375852386702</c:v>
                </c:pt>
                <c:pt idx="129">
                  <c:v>16.8794354202807</c:v>
                </c:pt>
                <c:pt idx="130">
                  <c:v>16.814708919069201</c:v>
                </c:pt>
                <c:pt idx="131">
                  <c:v>16.833320161226599</c:v>
                </c:pt>
                <c:pt idx="132">
                  <c:v>16.7717183008623</c:v>
                </c:pt>
                <c:pt idx="133">
                  <c:v>16.974526870558201</c:v>
                </c:pt>
                <c:pt idx="134">
                  <c:v>16.911935663667499</c:v>
                </c:pt>
                <c:pt idx="135">
                  <c:v>16.953592814371302</c:v>
                </c:pt>
                <c:pt idx="136">
                  <c:v>16.895317019779501</c:v>
                </c:pt>
                <c:pt idx="137">
                  <c:v>16.773807612012199</c:v>
                </c:pt>
                <c:pt idx="138">
                  <c:v>16.9324901185771</c:v>
                </c:pt>
                <c:pt idx="139">
                  <c:v>16.990868298826999</c:v>
                </c:pt>
                <c:pt idx="140">
                  <c:v>16.819334135579599</c:v>
                </c:pt>
                <c:pt idx="141">
                  <c:v>16.8737549407115</c:v>
                </c:pt>
                <c:pt idx="142">
                  <c:v>16.7976548882903</c:v>
                </c:pt>
                <c:pt idx="143">
                  <c:v>16.921703626611201</c:v>
                </c:pt>
                <c:pt idx="144">
                  <c:v>16.972063037249299</c:v>
                </c:pt>
                <c:pt idx="145">
                  <c:v>16.913292498607898</c:v>
                </c:pt>
                <c:pt idx="146">
                  <c:v>16.890161991307799</c:v>
                </c:pt>
                <c:pt idx="147">
                  <c:v>16.871303656597799</c:v>
                </c:pt>
                <c:pt idx="148">
                  <c:v>16.9050454403008</c:v>
                </c:pt>
                <c:pt idx="149">
                  <c:v>16.9008407323014</c:v>
                </c:pt>
                <c:pt idx="150">
                  <c:v>16.933143894545701</c:v>
                </c:pt>
                <c:pt idx="151">
                  <c:v>17.004740809823598</c:v>
                </c:pt>
                <c:pt idx="152">
                  <c:v>16.741772151898701</c:v>
                </c:pt>
                <c:pt idx="153">
                  <c:v>16.872292993630602</c:v>
                </c:pt>
                <c:pt idx="154">
                  <c:v>16.783779502613701</c:v>
                </c:pt>
                <c:pt idx="155">
                  <c:v>17.068124006359302</c:v>
                </c:pt>
                <c:pt idx="156">
                  <c:v>16.7976622966356</c:v>
                </c:pt>
                <c:pt idx="157">
                  <c:v>16.882260225392098</c:v>
                </c:pt>
                <c:pt idx="158">
                  <c:v>17.003174855147201</c:v>
                </c:pt>
                <c:pt idx="159">
                  <c:v>16.9417930596363</c:v>
                </c:pt>
                <c:pt idx="160">
                  <c:v>16.832336761540301</c:v>
                </c:pt>
                <c:pt idx="161">
                  <c:v>16.7382784609282</c:v>
                </c:pt>
                <c:pt idx="162">
                  <c:v>16.864640227974402</c:v>
                </c:pt>
                <c:pt idx="163">
                  <c:v>16.811528702822699</c:v>
                </c:pt>
                <c:pt idx="164">
                  <c:v>16.998317037986901</c:v>
                </c:pt>
                <c:pt idx="165">
                  <c:v>16.917186389831802</c:v>
                </c:pt>
                <c:pt idx="166">
                  <c:v>16.988235294117601</c:v>
                </c:pt>
                <c:pt idx="167">
                  <c:v>16.6631003137318</c:v>
                </c:pt>
                <c:pt idx="168">
                  <c:v>16.858817974344799</c:v>
                </c:pt>
                <c:pt idx="169">
                  <c:v>16.794320551901201</c:v>
                </c:pt>
                <c:pt idx="170">
                  <c:v>16.913829871258201</c:v>
                </c:pt>
                <c:pt idx="171">
                  <c:v>16.9495811477335</c:v>
                </c:pt>
                <c:pt idx="172">
                  <c:v>17.061369819171102</c:v>
                </c:pt>
                <c:pt idx="173">
                  <c:v>17.001179245283002</c:v>
                </c:pt>
                <c:pt idx="174">
                  <c:v>16.971992361553198</c:v>
                </c:pt>
                <c:pt idx="175">
                  <c:v>16.871662016739698</c:v>
                </c:pt>
                <c:pt idx="176">
                  <c:v>16.831495685522501</c:v>
                </c:pt>
                <c:pt idx="177">
                  <c:v>16.8549041444595</c:v>
                </c:pt>
                <c:pt idx="178">
                  <c:v>16.8335321721149</c:v>
                </c:pt>
                <c:pt idx="179">
                  <c:v>16.899786780383799</c:v>
                </c:pt>
                <c:pt idx="180">
                  <c:v>16.851742563202802</c:v>
                </c:pt>
                <c:pt idx="181">
                  <c:v>16.878445512820502</c:v>
                </c:pt>
                <c:pt idx="182">
                  <c:v>16.852286426102999</c:v>
                </c:pt>
                <c:pt idx="183">
                  <c:v>16.830009496676201</c:v>
                </c:pt>
                <c:pt idx="184">
                  <c:v>16.739449396544899</c:v>
                </c:pt>
                <c:pt idx="185">
                  <c:v>16.930430667297699</c:v>
                </c:pt>
                <c:pt idx="186">
                  <c:v>16.730490164463099</c:v>
                </c:pt>
                <c:pt idx="187">
                  <c:v>16.949679563256598</c:v>
                </c:pt>
                <c:pt idx="188">
                  <c:v>16.7802783300199</c:v>
                </c:pt>
                <c:pt idx="189">
                  <c:v>16.897568627451001</c:v>
                </c:pt>
                <c:pt idx="190">
                  <c:v>16.7382953181273</c:v>
                </c:pt>
                <c:pt idx="191">
                  <c:v>16.983467836715501</c:v>
                </c:pt>
                <c:pt idx="192">
                  <c:v>16.7698062687037</c:v>
                </c:pt>
                <c:pt idx="193">
                  <c:v>16.978003652822999</c:v>
                </c:pt>
                <c:pt idx="194">
                  <c:v>16.875337248055899</c:v>
                </c:pt>
                <c:pt idx="195">
                  <c:v>16.869339213987601</c:v>
                </c:pt>
                <c:pt idx="196">
                  <c:v>17.005539727761899</c:v>
                </c:pt>
                <c:pt idx="197">
                  <c:v>16.848806786648701</c:v>
                </c:pt>
                <c:pt idx="198">
                  <c:v>16.958817906643301</c:v>
                </c:pt>
                <c:pt idx="199">
                  <c:v>16.834256329113899</c:v>
                </c:pt>
                <c:pt idx="200">
                  <c:v>17.010540497701701</c:v>
                </c:pt>
                <c:pt idx="201">
                  <c:v>16.873089914749901</c:v>
                </c:pt>
                <c:pt idx="202">
                  <c:v>16.905836699136799</c:v>
                </c:pt>
                <c:pt idx="203">
                  <c:v>16.7974314528837</c:v>
                </c:pt>
                <c:pt idx="204">
                  <c:v>16.9570346751694</c:v>
                </c:pt>
                <c:pt idx="205">
                  <c:v>16.994824747118301</c:v>
                </c:pt>
                <c:pt idx="206">
                  <c:v>16.884649511978701</c:v>
                </c:pt>
                <c:pt idx="207">
                  <c:v>16.918842908798698</c:v>
                </c:pt>
                <c:pt idx="208">
                  <c:v>16.941978986984498</c:v>
                </c:pt>
                <c:pt idx="209">
                  <c:v>16.972848200312999</c:v>
                </c:pt>
                <c:pt idx="210">
                  <c:v>16.986882655077</c:v>
                </c:pt>
                <c:pt idx="211">
                  <c:v>16.9215022439178</c:v>
                </c:pt>
                <c:pt idx="212">
                  <c:v>16.8603445525602</c:v>
                </c:pt>
                <c:pt idx="213">
                  <c:v>16.9096809942215</c:v>
                </c:pt>
                <c:pt idx="214">
                  <c:v>16.973247305059399</c:v>
                </c:pt>
                <c:pt idx="215">
                  <c:v>16.919442475785502</c:v>
                </c:pt>
                <c:pt idx="216">
                  <c:v>16.866572036905598</c:v>
                </c:pt>
                <c:pt idx="217">
                  <c:v>16.8948409558474</c:v>
                </c:pt>
                <c:pt idx="218">
                  <c:v>16.937280561761899</c:v>
                </c:pt>
                <c:pt idx="219">
                  <c:v>16.839907746142799</c:v>
                </c:pt>
                <c:pt idx="220">
                  <c:v>16.928588431325899</c:v>
                </c:pt>
                <c:pt idx="221">
                  <c:v>16.955508139718699</c:v>
                </c:pt>
                <c:pt idx="222">
                  <c:v>16.902879140267899</c:v>
                </c:pt>
                <c:pt idx="223">
                  <c:v>16.941134527016299</c:v>
                </c:pt>
                <c:pt idx="224">
                  <c:v>16.768739151017801</c:v>
                </c:pt>
                <c:pt idx="225">
                  <c:v>16.778548644338098</c:v>
                </c:pt>
                <c:pt idx="226">
                  <c:v>16.974527922860599</c:v>
                </c:pt>
                <c:pt idx="227">
                  <c:v>16.944557876550999</c:v>
                </c:pt>
                <c:pt idx="228">
                  <c:v>16.918335047875299</c:v>
                </c:pt>
                <c:pt idx="229">
                  <c:v>16.8686382944618</c:v>
                </c:pt>
                <c:pt idx="230">
                  <c:v>16.993004213371499</c:v>
                </c:pt>
                <c:pt idx="231">
                  <c:v>16.935979513444298</c:v>
                </c:pt>
                <c:pt idx="232">
                  <c:v>16.868540851369701</c:v>
                </c:pt>
                <c:pt idx="233">
                  <c:v>16.9672785315243</c:v>
                </c:pt>
                <c:pt idx="234">
                  <c:v>16.9964390282504</c:v>
                </c:pt>
                <c:pt idx="235">
                  <c:v>16.952537852043601</c:v>
                </c:pt>
                <c:pt idx="236">
                  <c:v>16.879655712050099</c:v>
                </c:pt>
                <c:pt idx="237">
                  <c:v>16.910940468650999</c:v>
                </c:pt>
                <c:pt idx="238">
                  <c:v>16.774559193954701</c:v>
                </c:pt>
                <c:pt idx="239">
                  <c:v>17.082044221268301</c:v>
                </c:pt>
                <c:pt idx="240">
                  <c:v>16.782076904628699</c:v>
                </c:pt>
                <c:pt idx="241">
                  <c:v>16.8247883724645</c:v>
                </c:pt>
                <c:pt idx="242">
                  <c:v>16.766224538133599</c:v>
                </c:pt>
                <c:pt idx="243">
                  <c:v>16.821425714057099</c:v>
                </c:pt>
                <c:pt idx="244">
                  <c:v>16.877352420781701</c:v>
                </c:pt>
                <c:pt idx="245">
                  <c:v>16.840329478853199</c:v>
                </c:pt>
                <c:pt idx="246">
                  <c:v>16.981629769194502</c:v>
                </c:pt>
                <c:pt idx="247">
                  <c:v>17.003481839044099</c:v>
                </c:pt>
                <c:pt idx="248">
                  <c:v>16.861701281133101</c:v>
                </c:pt>
                <c:pt idx="249">
                  <c:v>16.820181009844401</c:v>
                </c:pt>
                <c:pt idx="250">
                  <c:v>16.9143846649485</c:v>
                </c:pt>
                <c:pt idx="251">
                  <c:v>16.917035398230102</c:v>
                </c:pt>
                <c:pt idx="252">
                  <c:v>17.145177825092698</c:v>
                </c:pt>
                <c:pt idx="253">
                  <c:v>17.1544299752337</c:v>
                </c:pt>
                <c:pt idx="254">
                  <c:v>16.960108721720399</c:v>
                </c:pt>
                <c:pt idx="255">
                  <c:v>17.041344484772001</c:v>
                </c:pt>
                <c:pt idx="256">
                  <c:v>16.968948981998299</c:v>
                </c:pt>
                <c:pt idx="257">
                  <c:v>16.966519615566401</c:v>
                </c:pt>
                <c:pt idx="258">
                  <c:v>16.942422553157598</c:v>
                </c:pt>
                <c:pt idx="259">
                  <c:v>16.889163149932301</c:v>
                </c:pt>
                <c:pt idx="260">
                  <c:v>16.846950976484699</c:v>
                </c:pt>
                <c:pt idx="261">
                  <c:v>17.242123922327</c:v>
                </c:pt>
                <c:pt idx="262">
                  <c:v>16.891010149830802</c:v>
                </c:pt>
                <c:pt idx="263">
                  <c:v>17.056481264178998</c:v>
                </c:pt>
                <c:pt idx="264">
                  <c:v>16.957629793277601</c:v>
                </c:pt>
                <c:pt idx="265">
                  <c:v>16.901976410583401</c:v>
                </c:pt>
                <c:pt idx="266">
                  <c:v>17.0909597326118</c:v>
                </c:pt>
                <c:pt idx="267">
                  <c:v>16.930718647252199</c:v>
                </c:pt>
                <c:pt idx="268">
                  <c:v>16.926155804885799</c:v>
                </c:pt>
                <c:pt idx="269">
                  <c:v>17.063629283489099</c:v>
                </c:pt>
                <c:pt idx="270">
                  <c:v>17.052802150027699</c:v>
                </c:pt>
                <c:pt idx="271">
                  <c:v>17.126183467260699</c:v>
                </c:pt>
                <c:pt idx="272">
                  <c:v>17.020708188428699</c:v>
                </c:pt>
                <c:pt idx="273">
                  <c:v>16.880337123320299</c:v>
                </c:pt>
                <c:pt idx="274">
                  <c:v>16.911667606087398</c:v>
                </c:pt>
                <c:pt idx="275">
                  <c:v>16.9541966616565</c:v>
                </c:pt>
                <c:pt idx="276">
                  <c:v>17.005916213623301</c:v>
                </c:pt>
                <c:pt idx="277">
                  <c:v>17.075905782925101</c:v>
                </c:pt>
                <c:pt idx="278">
                  <c:v>16.854816606207201</c:v>
                </c:pt>
                <c:pt idx="279">
                  <c:v>17.001497950173398</c:v>
                </c:pt>
                <c:pt idx="280">
                  <c:v>17.000158767960599</c:v>
                </c:pt>
                <c:pt idx="281">
                  <c:v>16.955620368910601</c:v>
                </c:pt>
                <c:pt idx="282">
                  <c:v>16.971743408106999</c:v>
                </c:pt>
                <c:pt idx="283">
                  <c:v>16.925794774944901</c:v>
                </c:pt>
                <c:pt idx="284">
                  <c:v>16.950269670050801</c:v>
                </c:pt>
                <c:pt idx="285">
                  <c:v>16.904165682337201</c:v>
                </c:pt>
                <c:pt idx="286">
                  <c:v>16.891002367797899</c:v>
                </c:pt>
                <c:pt idx="287">
                  <c:v>17.009599999999999</c:v>
                </c:pt>
                <c:pt idx="288">
                  <c:v>16.935835739493101</c:v>
                </c:pt>
                <c:pt idx="289">
                  <c:v>17.073035028602799</c:v>
                </c:pt>
                <c:pt idx="290">
                  <c:v>16.940650925334999</c:v>
                </c:pt>
                <c:pt idx="291">
                  <c:v>16.837923393478899</c:v>
                </c:pt>
                <c:pt idx="292">
                  <c:v>17.001983497302401</c:v>
                </c:pt>
                <c:pt idx="293">
                  <c:v>16.8752588816314</c:v>
                </c:pt>
                <c:pt idx="294">
                  <c:v>16.957355398201901</c:v>
                </c:pt>
                <c:pt idx="295">
                  <c:v>17.064020486555702</c:v>
                </c:pt>
                <c:pt idx="296">
                  <c:v>16.968977524533098</c:v>
                </c:pt>
                <c:pt idx="297">
                  <c:v>17.0388442251055</c:v>
                </c:pt>
                <c:pt idx="298">
                  <c:v>16.9642605771487</c:v>
                </c:pt>
                <c:pt idx="299">
                  <c:v>17.081321677760801</c:v>
                </c:pt>
                <c:pt idx="300">
                  <c:v>16.8874641605607</c:v>
                </c:pt>
                <c:pt idx="301">
                  <c:v>16.918112585381198</c:v>
                </c:pt>
                <c:pt idx="302">
                  <c:v>17.0425853697365</c:v>
                </c:pt>
                <c:pt idx="303">
                  <c:v>17.0149418055992</c:v>
                </c:pt>
                <c:pt idx="304">
                  <c:v>17.049152678499699</c:v>
                </c:pt>
                <c:pt idx="305">
                  <c:v>16.895438156450901</c:v>
                </c:pt>
                <c:pt idx="306">
                  <c:v>17.062524827202701</c:v>
                </c:pt>
                <c:pt idx="307">
                  <c:v>17.087300958567699</c:v>
                </c:pt>
                <c:pt idx="308">
                  <c:v>17.054171266361799</c:v>
                </c:pt>
                <c:pt idx="309">
                  <c:v>16.996829674249</c:v>
                </c:pt>
                <c:pt idx="310">
                  <c:v>16.903519177540499</c:v>
                </c:pt>
                <c:pt idx="311">
                  <c:v>16.946127946127898</c:v>
                </c:pt>
                <c:pt idx="312">
                  <c:v>17.0081567373051</c:v>
                </c:pt>
                <c:pt idx="313">
                  <c:v>16.938496762987501</c:v>
                </c:pt>
                <c:pt idx="314">
                  <c:v>16.8791646739997</c:v>
                </c:pt>
                <c:pt idx="315">
                  <c:v>16.966966966967</c:v>
                </c:pt>
                <c:pt idx="316">
                  <c:v>16.885262741999199</c:v>
                </c:pt>
                <c:pt idx="317">
                  <c:v>17.0965087481026</c:v>
                </c:pt>
                <c:pt idx="318">
                  <c:v>17.084962168978599</c:v>
                </c:pt>
                <c:pt idx="319">
                  <c:v>16.945521917376201</c:v>
                </c:pt>
                <c:pt idx="320">
                  <c:v>17.058397036803498</c:v>
                </c:pt>
                <c:pt idx="321">
                  <c:v>17.0066251281647</c:v>
                </c:pt>
                <c:pt idx="322">
                  <c:v>16.8381769096395</c:v>
                </c:pt>
                <c:pt idx="323">
                  <c:v>17.000156311059001</c:v>
                </c:pt>
                <c:pt idx="324">
                  <c:v>16.9833478709064</c:v>
                </c:pt>
                <c:pt idx="325">
                  <c:v>17.119505278084102</c:v>
                </c:pt>
                <c:pt idx="326">
                  <c:v>16.97284205511</c:v>
                </c:pt>
                <c:pt idx="327">
                  <c:v>16.873286314287999</c:v>
                </c:pt>
                <c:pt idx="328">
                  <c:v>17.077505322084701</c:v>
                </c:pt>
                <c:pt idx="329">
                  <c:v>17.010589896454299</c:v>
                </c:pt>
                <c:pt idx="330">
                  <c:v>16.9757749621484</c:v>
                </c:pt>
                <c:pt idx="331">
                  <c:v>16.996841190870999</c:v>
                </c:pt>
                <c:pt idx="332">
                  <c:v>16.950715421303698</c:v>
                </c:pt>
                <c:pt idx="333">
                  <c:v>17.0287678811349</c:v>
                </c:pt>
                <c:pt idx="334">
                  <c:v>16.9361080398041</c:v>
                </c:pt>
                <c:pt idx="335">
                  <c:v>16.8522645290581</c:v>
                </c:pt>
                <c:pt idx="336">
                  <c:v>16.8964529982504</c:v>
                </c:pt>
                <c:pt idx="337">
                  <c:v>17.0660914991293</c:v>
                </c:pt>
                <c:pt idx="338">
                  <c:v>16.9751183883137</c:v>
                </c:pt>
                <c:pt idx="339">
                  <c:v>16.997138314785399</c:v>
                </c:pt>
                <c:pt idx="340">
                  <c:v>16.888163655177902</c:v>
                </c:pt>
                <c:pt idx="341">
                  <c:v>16.9547504153152</c:v>
                </c:pt>
                <c:pt idx="342">
                  <c:v>17.0140056022409</c:v>
                </c:pt>
                <c:pt idx="343">
                  <c:v>16.934667822523402</c:v>
                </c:pt>
                <c:pt idx="344">
                  <c:v>17.0992336256617</c:v>
                </c:pt>
                <c:pt idx="345">
                  <c:v>16.999288874842001</c:v>
                </c:pt>
                <c:pt idx="346">
                  <c:v>16.943806791009099</c:v>
                </c:pt>
                <c:pt idx="347">
                  <c:v>16.9047962206742</c:v>
                </c:pt>
                <c:pt idx="348">
                  <c:v>16.953247568245999</c:v>
                </c:pt>
                <c:pt idx="349">
                  <c:v>16.9004222098303</c:v>
                </c:pt>
                <c:pt idx="350">
                  <c:v>16.993939883645801</c:v>
                </c:pt>
              </c:numCache>
            </c:numRef>
          </c:yVal>
          <c:smooth val="1"/>
        </c:ser>
        <c:dLbls>
          <c:showLegendKey val="0"/>
          <c:showVal val="0"/>
          <c:showCatName val="0"/>
          <c:showSerName val="0"/>
          <c:showPercent val="0"/>
          <c:showBubbleSize val="0"/>
        </c:dLbls>
        <c:axId val="2036910096"/>
        <c:axId val="2036913904"/>
      </c:scatterChart>
      <c:valAx>
        <c:axId val="2036910096"/>
        <c:scaling>
          <c:orientation val="minMax"/>
          <c:max val="500000"/>
          <c:min val="150000"/>
        </c:scaling>
        <c:delete val="0"/>
        <c:axPos val="b"/>
        <c:majorGridlines>
          <c:spPr>
            <a:ln w="9525" cap="flat" cmpd="sng" algn="ctr">
              <a:solidFill>
                <a:schemeClr val="tx1">
                  <a:lumMod val="15000"/>
                  <a:lumOff val="85000"/>
                </a:schemeClr>
              </a:solidFill>
              <a:round/>
            </a:ln>
            <a:effectLst/>
          </c:spPr>
        </c:majorGridlines>
        <c:title>
          <c:tx>
            <c:rich>
              <a:bodyPr/>
              <a:lstStyle/>
              <a:p>
                <a:pPr>
                  <a:defRPr/>
                </a:pPr>
                <a:r>
                  <a:rPr lang="en-US"/>
                  <a:t>Time (×104 cycle)</a:t>
                </a:r>
              </a:p>
            </c:rich>
          </c:tx>
          <c:layout>
            <c:manualLayout>
              <c:xMode val="edge"/>
              <c:yMode val="edge"/>
              <c:x val="0.4097351633129192"/>
              <c:y val="0.94420247204237784"/>
            </c:manualLayout>
          </c:layout>
          <c:overlay val="0"/>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036913904"/>
        <c:crosses val="autoZero"/>
        <c:crossBetween val="midCat"/>
        <c:majorUnit val="50000"/>
        <c:dispUnits>
          <c:builtInUnit val="tenThousands"/>
        </c:dispUnits>
      </c:valAx>
      <c:valAx>
        <c:axId val="2036913904"/>
        <c:scaling>
          <c:orientation val="minMax"/>
          <c:max val="19"/>
          <c:min val="16"/>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Average Latency (cycles)</a:t>
                </a:r>
              </a:p>
            </c:rich>
          </c:tx>
          <c:layout>
            <c:manualLayout>
              <c:xMode val="edge"/>
              <c:yMode val="edge"/>
              <c:x val="0"/>
              <c:y val="0.3309641150653696"/>
            </c:manualLayout>
          </c:layout>
          <c:overlay val="0"/>
        </c:title>
        <c:numFmt formatCode="General" sourceLinked="1"/>
        <c:majorTickMark val="none"/>
        <c:minorTickMark val="cross"/>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2036910096"/>
        <c:crosses val="autoZero"/>
        <c:crossBetween val="midCat"/>
        <c:majorUnit val="1"/>
        <c:minorUnit val="0.5"/>
      </c:valAx>
      <c:spPr>
        <a:noFill/>
        <a:ln>
          <a:noFill/>
        </a:ln>
        <a:effectLst/>
      </c:spPr>
    </c:plotArea>
    <c:legend>
      <c:legendPos val="r"/>
      <c:layout>
        <c:manualLayout>
          <c:xMode val="edge"/>
          <c:yMode val="edge"/>
          <c:x val="0.24987222951297755"/>
          <c:y val="7.0629782224838136E-3"/>
          <c:w val="0.49932569626713319"/>
          <c:h val="0.10327983575331483"/>
        </c:manualLayout>
      </c:layout>
      <c:overlay val="0"/>
      <c:spPr>
        <a:solidFill>
          <a:schemeClr val="bg1"/>
        </a:solidFill>
        <a:ln>
          <a:noFill/>
        </a:ln>
      </c:spPr>
    </c:legend>
    <c:plotVisOnly val="1"/>
    <c:dispBlanksAs val="gap"/>
    <c:showDLblsOverMax val="0"/>
  </c:chart>
  <c:spPr>
    <a:solidFill>
      <a:schemeClr val="bg1"/>
    </a:solidFill>
    <a:ln w="9525" cap="flat" cmpd="sng" algn="ctr">
      <a:noFill/>
      <a:round/>
    </a:ln>
    <a:effectLst/>
  </c:spPr>
  <c:txPr>
    <a:bodyPr/>
    <a:lstStyle/>
    <a:p>
      <a:pPr>
        <a:defRPr sz="1800">
          <a:solidFill>
            <a:schemeClr val="tx1"/>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5F92BC-255E-4F66-B59F-12138A43B562}"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en-US"/>
        </a:p>
      </dgm:t>
    </dgm:pt>
    <dgm:pt modelId="{1C8D4E55-09E1-4E9B-9095-DE4A80976A36}">
      <dgm:prSet phldrT="[Text]"/>
      <dgm:spPr/>
      <dgm:t>
        <a:bodyPr/>
        <a:lstStyle/>
        <a:p>
          <a:r>
            <a:rPr lang="en-US" dirty="0" smtClean="0"/>
            <a:t>Our 4 Goals</a:t>
          </a:r>
          <a:endParaRPr lang="en-US" dirty="0"/>
        </a:p>
      </dgm:t>
    </dgm:pt>
    <dgm:pt modelId="{F8289C39-3695-4A27-8CDF-E94FEDDDD55D}" type="parTrans" cxnId="{2884A846-8909-4B4D-B8C2-69AE627DD91F}">
      <dgm:prSet/>
      <dgm:spPr/>
      <dgm:t>
        <a:bodyPr/>
        <a:lstStyle/>
        <a:p>
          <a:endParaRPr lang="en-US"/>
        </a:p>
      </dgm:t>
    </dgm:pt>
    <dgm:pt modelId="{68D9F543-37AF-4A50-98DA-88EFE3E939EB}" type="sibTrans" cxnId="{2884A846-8909-4B4D-B8C2-69AE627DD91F}">
      <dgm:prSet/>
      <dgm:spPr/>
      <dgm:t>
        <a:bodyPr/>
        <a:lstStyle/>
        <a:p>
          <a:endParaRPr lang="en-US"/>
        </a:p>
      </dgm:t>
    </dgm:pt>
    <dgm:pt modelId="{F7CBEC89-A91B-4CC7-96C4-C21E44BD79E3}">
      <dgm:prSet phldrT="[Text]"/>
      <dgm:spPr/>
      <dgm:t>
        <a:bodyPr/>
        <a:lstStyle/>
        <a:p>
          <a:r>
            <a:rPr lang="en-US" dirty="0" smtClean="0"/>
            <a:t>- Full coverage</a:t>
          </a:r>
        </a:p>
        <a:p>
          <a:r>
            <a:rPr lang="en-US" dirty="0" smtClean="0"/>
            <a:t>- Full distribution</a:t>
          </a:r>
        </a:p>
        <a:p>
          <a:r>
            <a:rPr lang="en-US" dirty="0" smtClean="0"/>
            <a:t>- Low area cost</a:t>
          </a:r>
        </a:p>
        <a:p>
          <a:r>
            <a:rPr lang="en-US" dirty="0" smtClean="0"/>
            <a:t>- Fast adaptation</a:t>
          </a:r>
          <a:endParaRPr lang="en-US" dirty="0"/>
        </a:p>
      </dgm:t>
    </dgm:pt>
    <dgm:pt modelId="{8C7477CF-58D1-48BA-A269-4FE994C3B178}" type="parTrans" cxnId="{9069A5B8-FF1F-42F5-8862-52879C01459C}">
      <dgm:prSet/>
      <dgm:spPr/>
      <dgm:t>
        <a:bodyPr/>
        <a:lstStyle/>
        <a:p>
          <a:endParaRPr lang="en-US"/>
        </a:p>
      </dgm:t>
    </dgm:pt>
    <dgm:pt modelId="{E54C93DE-CD8E-4302-8D9E-6274CFDB7E58}" type="sibTrans" cxnId="{9069A5B8-FF1F-42F5-8862-52879C01459C}">
      <dgm:prSet/>
      <dgm:spPr/>
      <dgm:t>
        <a:bodyPr/>
        <a:lstStyle/>
        <a:p>
          <a:endParaRPr lang="en-US"/>
        </a:p>
      </dgm:t>
    </dgm:pt>
    <dgm:pt modelId="{8ED84A49-75D2-44A9-96A2-4DCA8DFED8BC}">
      <dgm:prSet phldrT="[Text]"/>
      <dgm:spPr/>
      <dgm:t>
        <a:bodyPr/>
        <a:lstStyle/>
        <a:p>
          <a:r>
            <a:rPr lang="en-US" dirty="0" smtClean="0"/>
            <a:t>Maze-Routing</a:t>
          </a:r>
          <a:endParaRPr lang="en-US" dirty="0"/>
        </a:p>
      </dgm:t>
    </dgm:pt>
    <dgm:pt modelId="{D9414213-62DF-4A14-9B6F-1CC0118A2006}" type="parTrans" cxnId="{FC55EB00-9E0E-4AA2-9019-A5FAE37465C7}">
      <dgm:prSet/>
      <dgm:spPr/>
      <dgm:t>
        <a:bodyPr/>
        <a:lstStyle/>
        <a:p>
          <a:endParaRPr lang="en-US"/>
        </a:p>
      </dgm:t>
    </dgm:pt>
    <dgm:pt modelId="{5FFE8CCA-BDD5-47AD-ADA2-A45464CDA3C0}" type="sibTrans" cxnId="{FC55EB00-9E0E-4AA2-9019-A5FAE37465C7}">
      <dgm:prSet/>
      <dgm:spPr/>
      <dgm:t>
        <a:bodyPr/>
        <a:lstStyle/>
        <a:p>
          <a:endParaRPr lang="en-US"/>
        </a:p>
      </dgm:t>
    </dgm:pt>
    <dgm:pt modelId="{1ACA1A55-EB82-449C-B2A0-AF07DDE2866F}">
      <dgm:prSet phldrT="[Text]"/>
      <dgm:spPr/>
      <dgm:t>
        <a:bodyPr/>
        <a:lstStyle/>
        <a:p>
          <a:r>
            <a:rPr lang="en-US" dirty="0" smtClean="0"/>
            <a:t>- Finding the path</a:t>
          </a:r>
        </a:p>
        <a:p>
          <a:pPr marL="346075" indent="-346075"/>
          <a:endParaRPr lang="en-US" dirty="0" smtClean="0"/>
        </a:p>
        <a:p>
          <a:pPr marL="346075" indent="-346075"/>
          <a:r>
            <a:rPr lang="en-US" dirty="0" smtClean="0"/>
            <a:t>- Detecting disconnected nodes</a:t>
          </a:r>
          <a:endParaRPr lang="en-US" dirty="0"/>
        </a:p>
      </dgm:t>
    </dgm:pt>
    <dgm:pt modelId="{13871F27-C3C9-41A0-958D-6A4E983F0DB4}" type="parTrans" cxnId="{E6EABC04-5DBC-42FC-9F2E-19E3DB9BAC11}">
      <dgm:prSet/>
      <dgm:spPr/>
      <dgm:t>
        <a:bodyPr/>
        <a:lstStyle/>
        <a:p>
          <a:endParaRPr lang="en-US"/>
        </a:p>
      </dgm:t>
    </dgm:pt>
    <dgm:pt modelId="{000E3D42-758A-4110-AC47-C224FA8D8E5E}" type="sibTrans" cxnId="{E6EABC04-5DBC-42FC-9F2E-19E3DB9BAC11}">
      <dgm:prSet/>
      <dgm:spPr/>
      <dgm:t>
        <a:bodyPr/>
        <a:lstStyle/>
        <a:p>
          <a:endParaRPr lang="en-US"/>
        </a:p>
      </dgm:t>
    </dgm:pt>
    <dgm:pt modelId="{10E68D99-E806-4614-8D38-E094F2C65507}">
      <dgm:prSet phldrT="[Text]"/>
      <dgm:spPr/>
      <dgm:t>
        <a:bodyPr/>
        <a:lstStyle/>
        <a:p>
          <a:r>
            <a:rPr lang="en-US" dirty="0" smtClean="0"/>
            <a:t>Results</a:t>
          </a:r>
          <a:endParaRPr lang="en-US" dirty="0"/>
        </a:p>
      </dgm:t>
    </dgm:pt>
    <dgm:pt modelId="{E510C71A-4181-4114-AAFB-C07C40FF3A77}" type="parTrans" cxnId="{B3ED5023-5956-48CB-92B8-47D67E6682B2}">
      <dgm:prSet/>
      <dgm:spPr/>
      <dgm:t>
        <a:bodyPr/>
        <a:lstStyle/>
        <a:p>
          <a:endParaRPr lang="en-US"/>
        </a:p>
      </dgm:t>
    </dgm:pt>
    <dgm:pt modelId="{CB3270B1-153C-42D8-AB56-CFC3AAB232A6}" type="sibTrans" cxnId="{B3ED5023-5956-48CB-92B8-47D67E6682B2}">
      <dgm:prSet/>
      <dgm:spPr/>
      <dgm:t>
        <a:bodyPr/>
        <a:lstStyle/>
        <a:p>
          <a:endParaRPr lang="en-US"/>
        </a:p>
      </dgm:t>
    </dgm:pt>
    <dgm:pt modelId="{D6F2A78E-1D38-4A77-9C01-84BCEF237771}">
      <dgm:prSet phldrT="[Text]"/>
      <dgm:spPr/>
      <dgm:t>
        <a:bodyPr/>
        <a:lstStyle/>
        <a:p>
          <a:r>
            <a:rPr lang="en-US" dirty="0" smtClean="0"/>
            <a:t>- Area</a:t>
          </a:r>
        </a:p>
        <a:p>
          <a:r>
            <a:rPr lang="en-US" dirty="0" smtClean="0"/>
            <a:t>- Throughput</a:t>
          </a:r>
        </a:p>
        <a:p>
          <a:pPr marL="228600" indent="-228600"/>
          <a:r>
            <a:rPr lang="en-US" dirty="0" smtClean="0"/>
            <a:t>- Reconfiguration overhead</a:t>
          </a:r>
          <a:endParaRPr lang="en-US" dirty="0"/>
        </a:p>
      </dgm:t>
    </dgm:pt>
    <dgm:pt modelId="{BD479F12-4F25-4D22-A609-B674D74C368D}" type="parTrans" cxnId="{B7B080E9-CD3C-4F80-B4EE-712CE1960D65}">
      <dgm:prSet/>
      <dgm:spPr/>
      <dgm:t>
        <a:bodyPr/>
        <a:lstStyle/>
        <a:p>
          <a:endParaRPr lang="en-US"/>
        </a:p>
      </dgm:t>
    </dgm:pt>
    <dgm:pt modelId="{F0147406-8CEA-4C52-AEDB-91AA5FF1003B}" type="sibTrans" cxnId="{B7B080E9-CD3C-4F80-B4EE-712CE1960D65}">
      <dgm:prSet/>
      <dgm:spPr/>
      <dgm:t>
        <a:bodyPr/>
        <a:lstStyle/>
        <a:p>
          <a:endParaRPr lang="en-US"/>
        </a:p>
      </dgm:t>
    </dgm:pt>
    <dgm:pt modelId="{5408DEC0-FECF-418D-A957-08692EF951E2}" type="pres">
      <dgm:prSet presAssocID="{A45F92BC-255E-4F66-B59F-12138A43B562}" presName="Name0" presStyleCnt="0">
        <dgm:presLayoutVars>
          <dgm:chMax val="5"/>
          <dgm:chPref val="5"/>
          <dgm:dir/>
          <dgm:animLvl val="lvl"/>
        </dgm:presLayoutVars>
      </dgm:prSet>
      <dgm:spPr/>
      <dgm:t>
        <a:bodyPr/>
        <a:lstStyle/>
        <a:p>
          <a:endParaRPr lang="en-US"/>
        </a:p>
      </dgm:t>
    </dgm:pt>
    <dgm:pt modelId="{28B3953B-E3D6-4391-BDF2-8BDC5EAA4987}" type="pres">
      <dgm:prSet presAssocID="{1C8D4E55-09E1-4E9B-9095-DE4A80976A36}" presName="parentText1" presStyleLbl="node1" presStyleIdx="0" presStyleCnt="3">
        <dgm:presLayoutVars>
          <dgm:chMax/>
          <dgm:chPref val="3"/>
          <dgm:bulletEnabled val="1"/>
        </dgm:presLayoutVars>
      </dgm:prSet>
      <dgm:spPr/>
      <dgm:t>
        <a:bodyPr/>
        <a:lstStyle/>
        <a:p>
          <a:endParaRPr lang="en-US"/>
        </a:p>
      </dgm:t>
    </dgm:pt>
    <dgm:pt modelId="{CA415165-A1FB-47A6-B286-3F9FDE678B47}" type="pres">
      <dgm:prSet presAssocID="{1C8D4E55-09E1-4E9B-9095-DE4A80976A36}" presName="childText1" presStyleLbl="solidAlignAcc1" presStyleIdx="0" presStyleCnt="3">
        <dgm:presLayoutVars>
          <dgm:chMax val="0"/>
          <dgm:chPref val="0"/>
          <dgm:bulletEnabled val="1"/>
        </dgm:presLayoutVars>
      </dgm:prSet>
      <dgm:spPr/>
      <dgm:t>
        <a:bodyPr/>
        <a:lstStyle/>
        <a:p>
          <a:endParaRPr lang="en-US"/>
        </a:p>
      </dgm:t>
    </dgm:pt>
    <dgm:pt modelId="{1FFE35A8-EB46-4B19-926A-C37FC835F742}" type="pres">
      <dgm:prSet presAssocID="{8ED84A49-75D2-44A9-96A2-4DCA8DFED8BC}" presName="parentText2" presStyleLbl="node1" presStyleIdx="1" presStyleCnt="3">
        <dgm:presLayoutVars>
          <dgm:chMax/>
          <dgm:chPref val="3"/>
          <dgm:bulletEnabled val="1"/>
        </dgm:presLayoutVars>
      </dgm:prSet>
      <dgm:spPr/>
      <dgm:t>
        <a:bodyPr/>
        <a:lstStyle/>
        <a:p>
          <a:endParaRPr lang="en-US"/>
        </a:p>
      </dgm:t>
    </dgm:pt>
    <dgm:pt modelId="{D51E5BD8-85AB-4278-8E3B-7759AB6FFC06}" type="pres">
      <dgm:prSet presAssocID="{8ED84A49-75D2-44A9-96A2-4DCA8DFED8BC}" presName="childText2" presStyleLbl="solidAlignAcc1" presStyleIdx="1" presStyleCnt="3">
        <dgm:presLayoutVars>
          <dgm:chMax val="0"/>
          <dgm:chPref val="0"/>
          <dgm:bulletEnabled val="1"/>
        </dgm:presLayoutVars>
      </dgm:prSet>
      <dgm:spPr/>
      <dgm:t>
        <a:bodyPr/>
        <a:lstStyle/>
        <a:p>
          <a:endParaRPr lang="en-US"/>
        </a:p>
      </dgm:t>
    </dgm:pt>
    <dgm:pt modelId="{FF670F7B-9749-4368-A76A-89CDC2FEF458}" type="pres">
      <dgm:prSet presAssocID="{10E68D99-E806-4614-8D38-E094F2C65507}" presName="parentText3" presStyleLbl="node1" presStyleIdx="2" presStyleCnt="3">
        <dgm:presLayoutVars>
          <dgm:chMax/>
          <dgm:chPref val="3"/>
          <dgm:bulletEnabled val="1"/>
        </dgm:presLayoutVars>
      </dgm:prSet>
      <dgm:spPr/>
      <dgm:t>
        <a:bodyPr/>
        <a:lstStyle/>
        <a:p>
          <a:endParaRPr lang="en-US"/>
        </a:p>
      </dgm:t>
    </dgm:pt>
    <dgm:pt modelId="{4733793F-F0C7-473E-86A0-2ECD954D3D24}" type="pres">
      <dgm:prSet presAssocID="{10E68D99-E806-4614-8D38-E094F2C65507}" presName="childText3" presStyleLbl="solidAlignAcc1" presStyleIdx="2" presStyleCnt="3">
        <dgm:presLayoutVars>
          <dgm:chMax val="0"/>
          <dgm:chPref val="0"/>
          <dgm:bulletEnabled val="1"/>
        </dgm:presLayoutVars>
      </dgm:prSet>
      <dgm:spPr/>
      <dgm:t>
        <a:bodyPr/>
        <a:lstStyle/>
        <a:p>
          <a:endParaRPr lang="en-US"/>
        </a:p>
      </dgm:t>
    </dgm:pt>
  </dgm:ptLst>
  <dgm:cxnLst>
    <dgm:cxn modelId="{FC55EB00-9E0E-4AA2-9019-A5FAE37465C7}" srcId="{A45F92BC-255E-4F66-B59F-12138A43B562}" destId="{8ED84A49-75D2-44A9-96A2-4DCA8DFED8BC}" srcOrd="1" destOrd="0" parTransId="{D9414213-62DF-4A14-9B6F-1CC0118A2006}" sibTransId="{5FFE8CCA-BDD5-47AD-ADA2-A45464CDA3C0}"/>
    <dgm:cxn modelId="{33CFEEEA-C89D-4C2A-A1BD-00E0B977AE44}" type="presOf" srcId="{F7CBEC89-A91B-4CC7-96C4-C21E44BD79E3}" destId="{CA415165-A1FB-47A6-B286-3F9FDE678B47}" srcOrd="0" destOrd="0" presId="urn:microsoft.com/office/officeart/2009/3/layout/IncreasingArrowsProcess"/>
    <dgm:cxn modelId="{E6EABC04-5DBC-42FC-9F2E-19E3DB9BAC11}" srcId="{8ED84A49-75D2-44A9-96A2-4DCA8DFED8BC}" destId="{1ACA1A55-EB82-449C-B2A0-AF07DDE2866F}" srcOrd="0" destOrd="0" parTransId="{13871F27-C3C9-41A0-958D-6A4E983F0DB4}" sibTransId="{000E3D42-758A-4110-AC47-C224FA8D8E5E}"/>
    <dgm:cxn modelId="{55E37C22-2D50-4DED-938D-07A0E1CBEB3F}" type="presOf" srcId="{A45F92BC-255E-4F66-B59F-12138A43B562}" destId="{5408DEC0-FECF-418D-A957-08692EF951E2}" srcOrd="0" destOrd="0" presId="urn:microsoft.com/office/officeart/2009/3/layout/IncreasingArrowsProcess"/>
    <dgm:cxn modelId="{EAF63B51-2E5F-49DA-97DD-C48EB7285EE6}" type="presOf" srcId="{1ACA1A55-EB82-449C-B2A0-AF07DDE2866F}" destId="{D51E5BD8-85AB-4278-8E3B-7759AB6FFC06}" srcOrd="0" destOrd="0" presId="urn:microsoft.com/office/officeart/2009/3/layout/IncreasingArrowsProcess"/>
    <dgm:cxn modelId="{C71DE1E3-0A42-4A2D-8485-90BB946FF310}" type="presOf" srcId="{D6F2A78E-1D38-4A77-9C01-84BCEF237771}" destId="{4733793F-F0C7-473E-86A0-2ECD954D3D24}" srcOrd="0" destOrd="0" presId="urn:microsoft.com/office/officeart/2009/3/layout/IncreasingArrowsProcess"/>
    <dgm:cxn modelId="{9069A5B8-FF1F-42F5-8862-52879C01459C}" srcId="{1C8D4E55-09E1-4E9B-9095-DE4A80976A36}" destId="{F7CBEC89-A91B-4CC7-96C4-C21E44BD79E3}" srcOrd="0" destOrd="0" parTransId="{8C7477CF-58D1-48BA-A269-4FE994C3B178}" sibTransId="{E54C93DE-CD8E-4302-8D9E-6274CFDB7E58}"/>
    <dgm:cxn modelId="{2884A846-8909-4B4D-B8C2-69AE627DD91F}" srcId="{A45F92BC-255E-4F66-B59F-12138A43B562}" destId="{1C8D4E55-09E1-4E9B-9095-DE4A80976A36}" srcOrd="0" destOrd="0" parTransId="{F8289C39-3695-4A27-8CDF-E94FEDDDD55D}" sibTransId="{68D9F543-37AF-4A50-98DA-88EFE3E939EB}"/>
    <dgm:cxn modelId="{7CCEC41E-0F2E-415B-AF0A-0AFA4E5BD6E9}" type="presOf" srcId="{8ED84A49-75D2-44A9-96A2-4DCA8DFED8BC}" destId="{1FFE35A8-EB46-4B19-926A-C37FC835F742}" srcOrd="0" destOrd="0" presId="urn:microsoft.com/office/officeart/2009/3/layout/IncreasingArrowsProcess"/>
    <dgm:cxn modelId="{84C52CAB-268A-48CC-9D08-2F0ADD62D519}" type="presOf" srcId="{1C8D4E55-09E1-4E9B-9095-DE4A80976A36}" destId="{28B3953B-E3D6-4391-BDF2-8BDC5EAA4987}" srcOrd="0" destOrd="0" presId="urn:microsoft.com/office/officeart/2009/3/layout/IncreasingArrowsProcess"/>
    <dgm:cxn modelId="{B7B080E9-CD3C-4F80-B4EE-712CE1960D65}" srcId="{10E68D99-E806-4614-8D38-E094F2C65507}" destId="{D6F2A78E-1D38-4A77-9C01-84BCEF237771}" srcOrd="0" destOrd="0" parTransId="{BD479F12-4F25-4D22-A609-B674D74C368D}" sibTransId="{F0147406-8CEA-4C52-AEDB-91AA5FF1003B}"/>
    <dgm:cxn modelId="{B3ED5023-5956-48CB-92B8-47D67E6682B2}" srcId="{A45F92BC-255E-4F66-B59F-12138A43B562}" destId="{10E68D99-E806-4614-8D38-E094F2C65507}" srcOrd="2" destOrd="0" parTransId="{E510C71A-4181-4114-AAFB-C07C40FF3A77}" sibTransId="{CB3270B1-153C-42D8-AB56-CFC3AAB232A6}"/>
    <dgm:cxn modelId="{FF71BC42-7F27-4DA4-9F8E-6A634765F087}" type="presOf" srcId="{10E68D99-E806-4614-8D38-E094F2C65507}" destId="{FF670F7B-9749-4368-A76A-89CDC2FEF458}" srcOrd="0" destOrd="0" presId="urn:microsoft.com/office/officeart/2009/3/layout/IncreasingArrowsProcess"/>
    <dgm:cxn modelId="{97DF0222-6C22-4722-9C15-469E7E84E961}" type="presParOf" srcId="{5408DEC0-FECF-418D-A957-08692EF951E2}" destId="{28B3953B-E3D6-4391-BDF2-8BDC5EAA4987}" srcOrd="0" destOrd="0" presId="urn:microsoft.com/office/officeart/2009/3/layout/IncreasingArrowsProcess"/>
    <dgm:cxn modelId="{AA2A4680-9D84-48BF-8D8F-42FA886C0EAE}" type="presParOf" srcId="{5408DEC0-FECF-418D-A957-08692EF951E2}" destId="{CA415165-A1FB-47A6-B286-3F9FDE678B47}" srcOrd="1" destOrd="0" presId="urn:microsoft.com/office/officeart/2009/3/layout/IncreasingArrowsProcess"/>
    <dgm:cxn modelId="{47600E8B-611F-400C-A76E-4BDA05F58516}" type="presParOf" srcId="{5408DEC0-FECF-418D-A957-08692EF951E2}" destId="{1FFE35A8-EB46-4B19-926A-C37FC835F742}" srcOrd="2" destOrd="0" presId="urn:microsoft.com/office/officeart/2009/3/layout/IncreasingArrowsProcess"/>
    <dgm:cxn modelId="{B04C84CA-7896-4B61-A383-A5E0BEADFCF9}" type="presParOf" srcId="{5408DEC0-FECF-418D-A957-08692EF951E2}" destId="{D51E5BD8-85AB-4278-8E3B-7759AB6FFC06}" srcOrd="3" destOrd="0" presId="urn:microsoft.com/office/officeart/2009/3/layout/IncreasingArrowsProcess"/>
    <dgm:cxn modelId="{A8BE917B-8473-47B6-BA1D-2F9902488F83}" type="presParOf" srcId="{5408DEC0-FECF-418D-A957-08692EF951E2}" destId="{FF670F7B-9749-4368-A76A-89CDC2FEF458}" srcOrd="4" destOrd="0" presId="urn:microsoft.com/office/officeart/2009/3/layout/IncreasingArrowsProcess"/>
    <dgm:cxn modelId="{9A1AA52B-6867-46C4-AC18-ECD9BA478ADE}" type="presParOf" srcId="{5408DEC0-FECF-418D-A957-08692EF951E2}" destId="{4733793F-F0C7-473E-86A0-2ECD954D3D2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5F92BC-255E-4F66-B59F-12138A43B562}"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en-US"/>
        </a:p>
      </dgm:t>
    </dgm:pt>
    <dgm:pt modelId="{1C8D4E55-09E1-4E9B-9095-DE4A80976A36}">
      <dgm:prSet phldrT="[Text]"/>
      <dgm:spPr/>
      <dgm:t>
        <a:bodyPr/>
        <a:lstStyle/>
        <a:p>
          <a:r>
            <a:rPr lang="en-US" dirty="0" smtClean="0"/>
            <a:t>Our 4 Goals</a:t>
          </a:r>
          <a:endParaRPr lang="en-US" dirty="0"/>
        </a:p>
      </dgm:t>
    </dgm:pt>
    <dgm:pt modelId="{F8289C39-3695-4A27-8CDF-E94FEDDDD55D}" type="parTrans" cxnId="{2884A846-8909-4B4D-B8C2-69AE627DD91F}">
      <dgm:prSet/>
      <dgm:spPr/>
      <dgm:t>
        <a:bodyPr/>
        <a:lstStyle/>
        <a:p>
          <a:endParaRPr lang="en-US"/>
        </a:p>
      </dgm:t>
    </dgm:pt>
    <dgm:pt modelId="{68D9F543-37AF-4A50-98DA-88EFE3E939EB}" type="sibTrans" cxnId="{2884A846-8909-4B4D-B8C2-69AE627DD91F}">
      <dgm:prSet/>
      <dgm:spPr/>
      <dgm:t>
        <a:bodyPr/>
        <a:lstStyle/>
        <a:p>
          <a:endParaRPr lang="en-US"/>
        </a:p>
      </dgm:t>
    </dgm:pt>
    <dgm:pt modelId="{F7CBEC89-A91B-4CC7-96C4-C21E44BD79E3}">
      <dgm:prSet phldrT="[Text]"/>
      <dgm:spPr/>
      <dgm:t>
        <a:bodyPr/>
        <a:lstStyle/>
        <a:p>
          <a:r>
            <a:rPr lang="en-US" dirty="0" smtClean="0"/>
            <a:t>- Full coverage</a:t>
          </a:r>
        </a:p>
        <a:p>
          <a:r>
            <a:rPr lang="en-US" dirty="0" smtClean="0"/>
            <a:t>- Full distribution</a:t>
          </a:r>
        </a:p>
        <a:p>
          <a:r>
            <a:rPr lang="en-US" dirty="0" smtClean="0"/>
            <a:t>- Low area cost</a:t>
          </a:r>
        </a:p>
        <a:p>
          <a:r>
            <a:rPr lang="en-US" dirty="0" smtClean="0"/>
            <a:t>- Fast adaptation</a:t>
          </a:r>
          <a:endParaRPr lang="en-US" dirty="0"/>
        </a:p>
      </dgm:t>
    </dgm:pt>
    <dgm:pt modelId="{8C7477CF-58D1-48BA-A269-4FE994C3B178}" type="parTrans" cxnId="{9069A5B8-FF1F-42F5-8862-52879C01459C}">
      <dgm:prSet/>
      <dgm:spPr/>
      <dgm:t>
        <a:bodyPr/>
        <a:lstStyle/>
        <a:p>
          <a:endParaRPr lang="en-US"/>
        </a:p>
      </dgm:t>
    </dgm:pt>
    <dgm:pt modelId="{E54C93DE-CD8E-4302-8D9E-6274CFDB7E58}" type="sibTrans" cxnId="{9069A5B8-FF1F-42F5-8862-52879C01459C}">
      <dgm:prSet/>
      <dgm:spPr/>
      <dgm:t>
        <a:bodyPr/>
        <a:lstStyle/>
        <a:p>
          <a:endParaRPr lang="en-US"/>
        </a:p>
      </dgm:t>
    </dgm:pt>
    <dgm:pt modelId="{8ED84A49-75D2-44A9-96A2-4DCA8DFED8BC}">
      <dgm:prSet phldrT="[Text]"/>
      <dgm:spPr>
        <a:noFill/>
        <a:ln>
          <a:noFill/>
        </a:ln>
      </dgm:spPr>
      <dgm:t>
        <a:bodyPr/>
        <a:lstStyle/>
        <a:p>
          <a:r>
            <a:rPr lang="en-US" dirty="0" smtClean="0">
              <a:noFill/>
            </a:rPr>
            <a:t>Maze-Routing</a:t>
          </a:r>
          <a:endParaRPr lang="en-US" dirty="0">
            <a:noFill/>
          </a:endParaRPr>
        </a:p>
      </dgm:t>
    </dgm:pt>
    <dgm:pt modelId="{D9414213-62DF-4A14-9B6F-1CC0118A2006}" type="parTrans" cxnId="{FC55EB00-9E0E-4AA2-9019-A5FAE37465C7}">
      <dgm:prSet/>
      <dgm:spPr/>
      <dgm:t>
        <a:bodyPr/>
        <a:lstStyle/>
        <a:p>
          <a:endParaRPr lang="en-US"/>
        </a:p>
      </dgm:t>
    </dgm:pt>
    <dgm:pt modelId="{5FFE8CCA-BDD5-47AD-ADA2-A45464CDA3C0}" type="sibTrans" cxnId="{FC55EB00-9E0E-4AA2-9019-A5FAE37465C7}">
      <dgm:prSet/>
      <dgm:spPr/>
      <dgm:t>
        <a:bodyPr/>
        <a:lstStyle/>
        <a:p>
          <a:endParaRPr lang="en-US"/>
        </a:p>
      </dgm:t>
    </dgm:pt>
    <dgm:pt modelId="{1ACA1A55-EB82-449C-B2A0-AF07DDE2866F}">
      <dgm:prSet phldrT="[Text]"/>
      <dgm:spPr>
        <a:noFill/>
        <a:ln>
          <a:noFill/>
        </a:ln>
      </dgm:spPr>
      <dgm:t>
        <a:bodyPr/>
        <a:lstStyle/>
        <a:p>
          <a:r>
            <a:rPr lang="en-US" dirty="0" smtClean="0">
              <a:noFill/>
            </a:rPr>
            <a:t>&gt; Finding the path</a:t>
          </a:r>
        </a:p>
        <a:p>
          <a:pPr marL="346075" indent="-346075"/>
          <a:endParaRPr lang="en-US" dirty="0" smtClean="0">
            <a:noFill/>
          </a:endParaRPr>
        </a:p>
        <a:p>
          <a:pPr marL="346075" indent="-346075"/>
          <a:r>
            <a:rPr lang="en-US" dirty="0" smtClean="0">
              <a:noFill/>
            </a:rPr>
            <a:t>&gt; Detecting disconnected nodes</a:t>
          </a:r>
          <a:endParaRPr lang="en-US" dirty="0">
            <a:noFill/>
          </a:endParaRPr>
        </a:p>
      </dgm:t>
    </dgm:pt>
    <dgm:pt modelId="{13871F27-C3C9-41A0-958D-6A4E983F0DB4}" type="parTrans" cxnId="{E6EABC04-5DBC-42FC-9F2E-19E3DB9BAC11}">
      <dgm:prSet/>
      <dgm:spPr/>
      <dgm:t>
        <a:bodyPr/>
        <a:lstStyle/>
        <a:p>
          <a:endParaRPr lang="en-US"/>
        </a:p>
      </dgm:t>
    </dgm:pt>
    <dgm:pt modelId="{000E3D42-758A-4110-AC47-C224FA8D8E5E}" type="sibTrans" cxnId="{E6EABC04-5DBC-42FC-9F2E-19E3DB9BAC11}">
      <dgm:prSet/>
      <dgm:spPr/>
      <dgm:t>
        <a:bodyPr/>
        <a:lstStyle/>
        <a:p>
          <a:endParaRPr lang="en-US"/>
        </a:p>
      </dgm:t>
    </dgm:pt>
    <dgm:pt modelId="{10E68D99-E806-4614-8D38-E094F2C65507}">
      <dgm:prSet phldrT="[Text]"/>
      <dgm:spPr>
        <a:noFill/>
        <a:ln>
          <a:noFill/>
        </a:ln>
      </dgm:spPr>
      <dgm:t>
        <a:bodyPr/>
        <a:lstStyle/>
        <a:p>
          <a:r>
            <a:rPr lang="en-US" dirty="0" smtClean="0">
              <a:noFill/>
            </a:rPr>
            <a:t>Results</a:t>
          </a:r>
          <a:endParaRPr lang="en-US" dirty="0">
            <a:noFill/>
          </a:endParaRPr>
        </a:p>
      </dgm:t>
    </dgm:pt>
    <dgm:pt modelId="{E510C71A-4181-4114-AAFB-C07C40FF3A77}" type="parTrans" cxnId="{B3ED5023-5956-48CB-92B8-47D67E6682B2}">
      <dgm:prSet/>
      <dgm:spPr/>
      <dgm:t>
        <a:bodyPr/>
        <a:lstStyle/>
        <a:p>
          <a:endParaRPr lang="en-US"/>
        </a:p>
      </dgm:t>
    </dgm:pt>
    <dgm:pt modelId="{CB3270B1-153C-42D8-AB56-CFC3AAB232A6}" type="sibTrans" cxnId="{B3ED5023-5956-48CB-92B8-47D67E6682B2}">
      <dgm:prSet/>
      <dgm:spPr/>
      <dgm:t>
        <a:bodyPr/>
        <a:lstStyle/>
        <a:p>
          <a:endParaRPr lang="en-US"/>
        </a:p>
      </dgm:t>
    </dgm:pt>
    <dgm:pt modelId="{D6F2A78E-1D38-4A77-9C01-84BCEF237771}">
      <dgm:prSet phldrT="[Text]"/>
      <dgm:spPr>
        <a:noFill/>
        <a:ln>
          <a:noFill/>
        </a:ln>
      </dgm:spPr>
      <dgm:t>
        <a:bodyPr/>
        <a:lstStyle/>
        <a:p>
          <a:r>
            <a:rPr lang="en-US" dirty="0" smtClean="0">
              <a:noFill/>
            </a:rPr>
            <a:t>- Area</a:t>
          </a:r>
        </a:p>
        <a:p>
          <a:r>
            <a:rPr lang="en-US" dirty="0" smtClean="0">
              <a:noFill/>
            </a:rPr>
            <a:t>- Throughput</a:t>
          </a:r>
        </a:p>
        <a:p>
          <a:pPr marL="228600" indent="-228600"/>
          <a:r>
            <a:rPr lang="en-US" dirty="0" smtClean="0">
              <a:noFill/>
            </a:rPr>
            <a:t>- Reconfiguration overhead</a:t>
          </a:r>
          <a:endParaRPr lang="en-US" dirty="0">
            <a:noFill/>
          </a:endParaRPr>
        </a:p>
      </dgm:t>
    </dgm:pt>
    <dgm:pt modelId="{BD479F12-4F25-4D22-A609-B674D74C368D}" type="parTrans" cxnId="{B7B080E9-CD3C-4F80-B4EE-712CE1960D65}">
      <dgm:prSet/>
      <dgm:spPr/>
      <dgm:t>
        <a:bodyPr/>
        <a:lstStyle/>
        <a:p>
          <a:endParaRPr lang="en-US"/>
        </a:p>
      </dgm:t>
    </dgm:pt>
    <dgm:pt modelId="{F0147406-8CEA-4C52-AEDB-91AA5FF1003B}" type="sibTrans" cxnId="{B7B080E9-CD3C-4F80-B4EE-712CE1960D65}">
      <dgm:prSet/>
      <dgm:spPr/>
      <dgm:t>
        <a:bodyPr/>
        <a:lstStyle/>
        <a:p>
          <a:endParaRPr lang="en-US"/>
        </a:p>
      </dgm:t>
    </dgm:pt>
    <dgm:pt modelId="{5408DEC0-FECF-418D-A957-08692EF951E2}" type="pres">
      <dgm:prSet presAssocID="{A45F92BC-255E-4F66-B59F-12138A43B562}" presName="Name0" presStyleCnt="0">
        <dgm:presLayoutVars>
          <dgm:chMax val="5"/>
          <dgm:chPref val="5"/>
          <dgm:dir/>
          <dgm:animLvl val="lvl"/>
        </dgm:presLayoutVars>
      </dgm:prSet>
      <dgm:spPr/>
      <dgm:t>
        <a:bodyPr/>
        <a:lstStyle/>
        <a:p>
          <a:endParaRPr lang="en-US"/>
        </a:p>
      </dgm:t>
    </dgm:pt>
    <dgm:pt modelId="{28B3953B-E3D6-4391-BDF2-8BDC5EAA4987}" type="pres">
      <dgm:prSet presAssocID="{1C8D4E55-09E1-4E9B-9095-DE4A80976A36}" presName="parentText1" presStyleLbl="node1" presStyleIdx="0" presStyleCnt="3">
        <dgm:presLayoutVars>
          <dgm:chMax/>
          <dgm:chPref val="3"/>
          <dgm:bulletEnabled val="1"/>
        </dgm:presLayoutVars>
      </dgm:prSet>
      <dgm:spPr/>
      <dgm:t>
        <a:bodyPr/>
        <a:lstStyle/>
        <a:p>
          <a:endParaRPr lang="en-US"/>
        </a:p>
      </dgm:t>
    </dgm:pt>
    <dgm:pt modelId="{CA415165-A1FB-47A6-B286-3F9FDE678B47}" type="pres">
      <dgm:prSet presAssocID="{1C8D4E55-09E1-4E9B-9095-DE4A80976A36}" presName="childText1" presStyleLbl="solidAlignAcc1" presStyleIdx="0" presStyleCnt="3">
        <dgm:presLayoutVars>
          <dgm:chMax val="0"/>
          <dgm:chPref val="0"/>
          <dgm:bulletEnabled val="1"/>
        </dgm:presLayoutVars>
      </dgm:prSet>
      <dgm:spPr/>
      <dgm:t>
        <a:bodyPr/>
        <a:lstStyle/>
        <a:p>
          <a:endParaRPr lang="en-US"/>
        </a:p>
      </dgm:t>
    </dgm:pt>
    <dgm:pt modelId="{1FFE35A8-EB46-4B19-926A-C37FC835F742}" type="pres">
      <dgm:prSet presAssocID="{8ED84A49-75D2-44A9-96A2-4DCA8DFED8BC}" presName="parentText2" presStyleLbl="node1" presStyleIdx="1" presStyleCnt="3">
        <dgm:presLayoutVars>
          <dgm:chMax/>
          <dgm:chPref val="3"/>
          <dgm:bulletEnabled val="1"/>
        </dgm:presLayoutVars>
      </dgm:prSet>
      <dgm:spPr/>
      <dgm:t>
        <a:bodyPr/>
        <a:lstStyle/>
        <a:p>
          <a:endParaRPr lang="en-US"/>
        </a:p>
      </dgm:t>
    </dgm:pt>
    <dgm:pt modelId="{D51E5BD8-85AB-4278-8E3B-7759AB6FFC06}" type="pres">
      <dgm:prSet presAssocID="{8ED84A49-75D2-44A9-96A2-4DCA8DFED8BC}" presName="childText2" presStyleLbl="solidAlignAcc1" presStyleIdx="1" presStyleCnt="3">
        <dgm:presLayoutVars>
          <dgm:chMax val="0"/>
          <dgm:chPref val="0"/>
          <dgm:bulletEnabled val="1"/>
        </dgm:presLayoutVars>
      </dgm:prSet>
      <dgm:spPr/>
      <dgm:t>
        <a:bodyPr/>
        <a:lstStyle/>
        <a:p>
          <a:endParaRPr lang="en-US"/>
        </a:p>
      </dgm:t>
    </dgm:pt>
    <dgm:pt modelId="{939893F1-D607-48D0-B867-EC6C746F1B3C}" type="pres">
      <dgm:prSet presAssocID="{10E68D99-E806-4614-8D38-E094F2C65507}" presName="parentText3" presStyleLbl="node1" presStyleIdx="2" presStyleCnt="3">
        <dgm:presLayoutVars>
          <dgm:chMax/>
          <dgm:chPref val="3"/>
          <dgm:bulletEnabled val="1"/>
        </dgm:presLayoutVars>
      </dgm:prSet>
      <dgm:spPr/>
      <dgm:t>
        <a:bodyPr/>
        <a:lstStyle/>
        <a:p>
          <a:endParaRPr lang="en-US"/>
        </a:p>
      </dgm:t>
    </dgm:pt>
    <dgm:pt modelId="{A7109401-90CC-4D48-AEA0-7C22A307FCE3}" type="pres">
      <dgm:prSet presAssocID="{10E68D99-E806-4614-8D38-E094F2C65507}" presName="childText3" presStyleLbl="solidAlignAcc1" presStyleIdx="2" presStyleCnt="3">
        <dgm:presLayoutVars>
          <dgm:chMax val="0"/>
          <dgm:chPref val="0"/>
          <dgm:bulletEnabled val="1"/>
        </dgm:presLayoutVars>
      </dgm:prSet>
      <dgm:spPr/>
      <dgm:t>
        <a:bodyPr/>
        <a:lstStyle/>
        <a:p>
          <a:endParaRPr lang="en-US"/>
        </a:p>
      </dgm:t>
    </dgm:pt>
  </dgm:ptLst>
  <dgm:cxnLst>
    <dgm:cxn modelId="{FC55EB00-9E0E-4AA2-9019-A5FAE37465C7}" srcId="{A45F92BC-255E-4F66-B59F-12138A43B562}" destId="{8ED84A49-75D2-44A9-96A2-4DCA8DFED8BC}" srcOrd="1" destOrd="0" parTransId="{D9414213-62DF-4A14-9B6F-1CC0118A2006}" sibTransId="{5FFE8CCA-BDD5-47AD-ADA2-A45464CDA3C0}"/>
    <dgm:cxn modelId="{945F2066-7E38-4D5A-A327-45EC73DDB7B5}" type="presOf" srcId="{10E68D99-E806-4614-8D38-E094F2C65507}" destId="{939893F1-D607-48D0-B867-EC6C746F1B3C}" srcOrd="0" destOrd="0" presId="urn:microsoft.com/office/officeart/2009/3/layout/IncreasingArrowsProcess"/>
    <dgm:cxn modelId="{E6EABC04-5DBC-42FC-9F2E-19E3DB9BAC11}" srcId="{8ED84A49-75D2-44A9-96A2-4DCA8DFED8BC}" destId="{1ACA1A55-EB82-449C-B2A0-AF07DDE2866F}" srcOrd="0" destOrd="0" parTransId="{13871F27-C3C9-41A0-958D-6A4E983F0DB4}" sibTransId="{000E3D42-758A-4110-AC47-C224FA8D8E5E}"/>
    <dgm:cxn modelId="{D6784B96-E080-436F-9F60-603D4ADE62A7}" type="presOf" srcId="{A45F92BC-255E-4F66-B59F-12138A43B562}" destId="{5408DEC0-FECF-418D-A957-08692EF951E2}" srcOrd="0" destOrd="0" presId="urn:microsoft.com/office/officeart/2009/3/layout/IncreasingArrowsProcess"/>
    <dgm:cxn modelId="{6922E3E3-4BCF-4DF3-8D6B-B8BF37BC9833}" type="presOf" srcId="{1C8D4E55-09E1-4E9B-9095-DE4A80976A36}" destId="{28B3953B-E3D6-4391-BDF2-8BDC5EAA4987}" srcOrd="0" destOrd="0" presId="urn:microsoft.com/office/officeart/2009/3/layout/IncreasingArrowsProcess"/>
    <dgm:cxn modelId="{78D00649-19DE-4962-AC33-19DEA17C4FB5}" type="presOf" srcId="{1ACA1A55-EB82-449C-B2A0-AF07DDE2866F}" destId="{D51E5BD8-85AB-4278-8E3B-7759AB6FFC06}" srcOrd="0" destOrd="0" presId="urn:microsoft.com/office/officeart/2009/3/layout/IncreasingArrowsProcess"/>
    <dgm:cxn modelId="{9069A5B8-FF1F-42F5-8862-52879C01459C}" srcId="{1C8D4E55-09E1-4E9B-9095-DE4A80976A36}" destId="{F7CBEC89-A91B-4CC7-96C4-C21E44BD79E3}" srcOrd="0" destOrd="0" parTransId="{8C7477CF-58D1-48BA-A269-4FE994C3B178}" sibTransId="{E54C93DE-CD8E-4302-8D9E-6274CFDB7E58}"/>
    <dgm:cxn modelId="{2884A846-8909-4B4D-B8C2-69AE627DD91F}" srcId="{A45F92BC-255E-4F66-B59F-12138A43B562}" destId="{1C8D4E55-09E1-4E9B-9095-DE4A80976A36}" srcOrd="0" destOrd="0" parTransId="{F8289C39-3695-4A27-8CDF-E94FEDDDD55D}" sibTransId="{68D9F543-37AF-4A50-98DA-88EFE3E939EB}"/>
    <dgm:cxn modelId="{B3CDE011-7FB7-4ECA-8EB6-06AD12732929}" type="presOf" srcId="{D6F2A78E-1D38-4A77-9C01-84BCEF237771}" destId="{A7109401-90CC-4D48-AEA0-7C22A307FCE3}" srcOrd="0" destOrd="0" presId="urn:microsoft.com/office/officeart/2009/3/layout/IncreasingArrowsProcess"/>
    <dgm:cxn modelId="{0574A416-5CD8-4C4E-9029-76ABFC1294D4}" type="presOf" srcId="{8ED84A49-75D2-44A9-96A2-4DCA8DFED8BC}" destId="{1FFE35A8-EB46-4B19-926A-C37FC835F742}" srcOrd="0" destOrd="0" presId="urn:microsoft.com/office/officeart/2009/3/layout/IncreasingArrowsProcess"/>
    <dgm:cxn modelId="{AB1C7593-65C8-4A83-BBAF-0A6AE8DD59DE}" type="presOf" srcId="{F7CBEC89-A91B-4CC7-96C4-C21E44BD79E3}" destId="{CA415165-A1FB-47A6-B286-3F9FDE678B47}" srcOrd="0" destOrd="0" presId="urn:microsoft.com/office/officeart/2009/3/layout/IncreasingArrowsProcess"/>
    <dgm:cxn modelId="{B7B080E9-CD3C-4F80-B4EE-712CE1960D65}" srcId="{10E68D99-E806-4614-8D38-E094F2C65507}" destId="{D6F2A78E-1D38-4A77-9C01-84BCEF237771}" srcOrd="0" destOrd="0" parTransId="{BD479F12-4F25-4D22-A609-B674D74C368D}" sibTransId="{F0147406-8CEA-4C52-AEDB-91AA5FF1003B}"/>
    <dgm:cxn modelId="{B3ED5023-5956-48CB-92B8-47D67E6682B2}" srcId="{A45F92BC-255E-4F66-B59F-12138A43B562}" destId="{10E68D99-E806-4614-8D38-E094F2C65507}" srcOrd="2" destOrd="0" parTransId="{E510C71A-4181-4114-AAFB-C07C40FF3A77}" sibTransId="{CB3270B1-153C-42D8-AB56-CFC3AAB232A6}"/>
    <dgm:cxn modelId="{D9F8DDF4-44A6-4E73-ACE1-0C9F7FFC4398}" type="presParOf" srcId="{5408DEC0-FECF-418D-A957-08692EF951E2}" destId="{28B3953B-E3D6-4391-BDF2-8BDC5EAA4987}" srcOrd="0" destOrd="0" presId="urn:microsoft.com/office/officeart/2009/3/layout/IncreasingArrowsProcess"/>
    <dgm:cxn modelId="{68D9C405-76D2-44F8-B0AC-9A096D26C259}" type="presParOf" srcId="{5408DEC0-FECF-418D-A957-08692EF951E2}" destId="{CA415165-A1FB-47A6-B286-3F9FDE678B47}" srcOrd="1" destOrd="0" presId="urn:microsoft.com/office/officeart/2009/3/layout/IncreasingArrowsProcess"/>
    <dgm:cxn modelId="{03444F93-FBE3-46C3-93B0-103A1F564338}" type="presParOf" srcId="{5408DEC0-FECF-418D-A957-08692EF951E2}" destId="{1FFE35A8-EB46-4B19-926A-C37FC835F742}" srcOrd="2" destOrd="0" presId="urn:microsoft.com/office/officeart/2009/3/layout/IncreasingArrowsProcess"/>
    <dgm:cxn modelId="{A79056F2-0D3B-4797-B261-6726A4538C89}" type="presParOf" srcId="{5408DEC0-FECF-418D-A957-08692EF951E2}" destId="{D51E5BD8-85AB-4278-8E3B-7759AB6FFC06}" srcOrd="3" destOrd="0" presId="urn:microsoft.com/office/officeart/2009/3/layout/IncreasingArrowsProcess"/>
    <dgm:cxn modelId="{E8BAE70B-C676-4978-A976-D4F9052E0AF5}" type="presParOf" srcId="{5408DEC0-FECF-418D-A957-08692EF951E2}" destId="{939893F1-D607-48D0-B867-EC6C746F1B3C}" srcOrd="4" destOrd="0" presId="urn:microsoft.com/office/officeart/2009/3/layout/IncreasingArrowsProcess"/>
    <dgm:cxn modelId="{88BF40C6-1321-472B-98E8-D1E5BC11AA8D}" type="presParOf" srcId="{5408DEC0-FECF-418D-A957-08692EF951E2}" destId="{A7109401-90CC-4D48-AEA0-7C22A307FCE3}"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5F92BC-255E-4F66-B59F-12138A43B562}"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en-US"/>
        </a:p>
      </dgm:t>
    </dgm:pt>
    <dgm:pt modelId="{1C8D4E55-09E1-4E9B-9095-DE4A80976A36}">
      <dgm:prSet phldrT="[Text]"/>
      <dgm:spPr>
        <a:solidFill>
          <a:schemeClr val="bg1">
            <a:lumMod val="85000"/>
          </a:schemeClr>
        </a:solidFill>
      </dgm:spPr>
      <dgm:t>
        <a:bodyPr/>
        <a:lstStyle/>
        <a:p>
          <a:r>
            <a:rPr lang="en-US" dirty="0" smtClean="0"/>
            <a:t>Our 4 Goals</a:t>
          </a:r>
          <a:endParaRPr lang="en-US" dirty="0"/>
        </a:p>
      </dgm:t>
    </dgm:pt>
    <dgm:pt modelId="{F8289C39-3695-4A27-8CDF-E94FEDDDD55D}" type="parTrans" cxnId="{2884A846-8909-4B4D-B8C2-69AE627DD91F}">
      <dgm:prSet/>
      <dgm:spPr/>
      <dgm:t>
        <a:bodyPr/>
        <a:lstStyle/>
        <a:p>
          <a:endParaRPr lang="en-US"/>
        </a:p>
      </dgm:t>
    </dgm:pt>
    <dgm:pt modelId="{68D9F543-37AF-4A50-98DA-88EFE3E939EB}" type="sibTrans" cxnId="{2884A846-8909-4B4D-B8C2-69AE627DD91F}">
      <dgm:prSet/>
      <dgm:spPr/>
      <dgm:t>
        <a:bodyPr/>
        <a:lstStyle/>
        <a:p>
          <a:endParaRPr lang="en-US"/>
        </a:p>
      </dgm:t>
    </dgm:pt>
    <dgm:pt modelId="{F7CBEC89-A91B-4CC7-96C4-C21E44BD79E3}">
      <dgm:prSet phldrT="[Text]"/>
      <dgm:spPr>
        <a:ln>
          <a:solidFill>
            <a:schemeClr val="bg1">
              <a:lumMod val="85000"/>
            </a:schemeClr>
          </a:solidFill>
        </a:ln>
      </dgm:spPr>
      <dgm:t>
        <a:bodyPr/>
        <a:lstStyle/>
        <a:p>
          <a:r>
            <a:rPr lang="en-US" dirty="0" smtClean="0">
              <a:solidFill>
                <a:schemeClr val="bg1">
                  <a:lumMod val="50000"/>
                </a:schemeClr>
              </a:solidFill>
            </a:rPr>
            <a:t>- Full coverage</a:t>
          </a:r>
        </a:p>
        <a:p>
          <a:r>
            <a:rPr lang="en-US" dirty="0" smtClean="0">
              <a:solidFill>
                <a:schemeClr val="bg1">
                  <a:lumMod val="50000"/>
                </a:schemeClr>
              </a:solidFill>
            </a:rPr>
            <a:t>- Full distribution</a:t>
          </a:r>
        </a:p>
        <a:p>
          <a:r>
            <a:rPr lang="en-US" dirty="0" smtClean="0">
              <a:solidFill>
                <a:schemeClr val="bg1">
                  <a:lumMod val="50000"/>
                </a:schemeClr>
              </a:solidFill>
            </a:rPr>
            <a:t>- Low area cost</a:t>
          </a:r>
        </a:p>
        <a:p>
          <a:r>
            <a:rPr lang="en-US" dirty="0" smtClean="0">
              <a:solidFill>
                <a:schemeClr val="bg1">
                  <a:lumMod val="50000"/>
                </a:schemeClr>
              </a:solidFill>
            </a:rPr>
            <a:t>- Fast adaptation</a:t>
          </a:r>
          <a:endParaRPr lang="en-US" dirty="0">
            <a:solidFill>
              <a:schemeClr val="bg1">
                <a:lumMod val="50000"/>
              </a:schemeClr>
            </a:solidFill>
          </a:endParaRPr>
        </a:p>
      </dgm:t>
    </dgm:pt>
    <dgm:pt modelId="{8C7477CF-58D1-48BA-A269-4FE994C3B178}" type="parTrans" cxnId="{9069A5B8-FF1F-42F5-8862-52879C01459C}">
      <dgm:prSet/>
      <dgm:spPr/>
      <dgm:t>
        <a:bodyPr/>
        <a:lstStyle/>
        <a:p>
          <a:endParaRPr lang="en-US"/>
        </a:p>
      </dgm:t>
    </dgm:pt>
    <dgm:pt modelId="{E54C93DE-CD8E-4302-8D9E-6274CFDB7E58}" type="sibTrans" cxnId="{9069A5B8-FF1F-42F5-8862-52879C01459C}">
      <dgm:prSet/>
      <dgm:spPr/>
      <dgm:t>
        <a:bodyPr/>
        <a:lstStyle/>
        <a:p>
          <a:endParaRPr lang="en-US"/>
        </a:p>
      </dgm:t>
    </dgm:pt>
    <dgm:pt modelId="{8ED84A49-75D2-44A9-96A2-4DCA8DFED8BC}">
      <dgm:prSet phldrT="[Text]"/>
      <dgm:spPr/>
      <dgm:t>
        <a:bodyPr/>
        <a:lstStyle/>
        <a:p>
          <a:r>
            <a:rPr lang="en-US" dirty="0" smtClean="0"/>
            <a:t>Maze-Routing</a:t>
          </a:r>
          <a:endParaRPr lang="en-US" dirty="0"/>
        </a:p>
      </dgm:t>
    </dgm:pt>
    <dgm:pt modelId="{D9414213-62DF-4A14-9B6F-1CC0118A2006}" type="parTrans" cxnId="{FC55EB00-9E0E-4AA2-9019-A5FAE37465C7}">
      <dgm:prSet/>
      <dgm:spPr/>
      <dgm:t>
        <a:bodyPr/>
        <a:lstStyle/>
        <a:p>
          <a:endParaRPr lang="en-US"/>
        </a:p>
      </dgm:t>
    </dgm:pt>
    <dgm:pt modelId="{5FFE8CCA-BDD5-47AD-ADA2-A45464CDA3C0}" type="sibTrans" cxnId="{FC55EB00-9E0E-4AA2-9019-A5FAE37465C7}">
      <dgm:prSet/>
      <dgm:spPr/>
      <dgm:t>
        <a:bodyPr/>
        <a:lstStyle/>
        <a:p>
          <a:endParaRPr lang="en-US"/>
        </a:p>
      </dgm:t>
    </dgm:pt>
    <dgm:pt modelId="{1ACA1A55-EB82-449C-B2A0-AF07DDE2866F}">
      <dgm:prSet phldrT="[Text]"/>
      <dgm:spPr/>
      <dgm:t>
        <a:bodyPr/>
        <a:lstStyle/>
        <a:p>
          <a:r>
            <a:rPr lang="en-US" dirty="0" smtClean="0"/>
            <a:t>- Finding the path</a:t>
          </a:r>
        </a:p>
        <a:p>
          <a:pPr marL="346075" indent="-346075"/>
          <a:endParaRPr lang="en-US" dirty="0" smtClean="0"/>
        </a:p>
        <a:p>
          <a:pPr marL="346075" indent="-346075"/>
          <a:r>
            <a:rPr lang="en-US" dirty="0" smtClean="0"/>
            <a:t>- Detecting disconnected nodes</a:t>
          </a:r>
          <a:endParaRPr lang="en-US" dirty="0"/>
        </a:p>
      </dgm:t>
    </dgm:pt>
    <dgm:pt modelId="{13871F27-C3C9-41A0-958D-6A4E983F0DB4}" type="parTrans" cxnId="{E6EABC04-5DBC-42FC-9F2E-19E3DB9BAC11}">
      <dgm:prSet/>
      <dgm:spPr/>
      <dgm:t>
        <a:bodyPr/>
        <a:lstStyle/>
        <a:p>
          <a:endParaRPr lang="en-US"/>
        </a:p>
      </dgm:t>
    </dgm:pt>
    <dgm:pt modelId="{000E3D42-758A-4110-AC47-C224FA8D8E5E}" type="sibTrans" cxnId="{E6EABC04-5DBC-42FC-9F2E-19E3DB9BAC11}">
      <dgm:prSet/>
      <dgm:spPr/>
      <dgm:t>
        <a:bodyPr/>
        <a:lstStyle/>
        <a:p>
          <a:endParaRPr lang="en-US"/>
        </a:p>
      </dgm:t>
    </dgm:pt>
    <dgm:pt modelId="{10E68D99-E806-4614-8D38-E094F2C65507}">
      <dgm:prSet phldrT="[Text]"/>
      <dgm:spPr>
        <a:noFill/>
        <a:ln>
          <a:noFill/>
        </a:ln>
      </dgm:spPr>
      <dgm:t>
        <a:bodyPr/>
        <a:lstStyle/>
        <a:p>
          <a:r>
            <a:rPr lang="en-US" dirty="0" smtClean="0">
              <a:noFill/>
            </a:rPr>
            <a:t>Results</a:t>
          </a:r>
          <a:endParaRPr lang="en-US" dirty="0">
            <a:noFill/>
          </a:endParaRPr>
        </a:p>
      </dgm:t>
    </dgm:pt>
    <dgm:pt modelId="{E510C71A-4181-4114-AAFB-C07C40FF3A77}" type="parTrans" cxnId="{B3ED5023-5956-48CB-92B8-47D67E6682B2}">
      <dgm:prSet/>
      <dgm:spPr/>
      <dgm:t>
        <a:bodyPr/>
        <a:lstStyle/>
        <a:p>
          <a:endParaRPr lang="en-US"/>
        </a:p>
      </dgm:t>
    </dgm:pt>
    <dgm:pt modelId="{CB3270B1-153C-42D8-AB56-CFC3AAB232A6}" type="sibTrans" cxnId="{B3ED5023-5956-48CB-92B8-47D67E6682B2}">
      <dgm:prSet/>
      <dgm:spPr/>
      <dgm:t>
        <a:bodyPr/>
        <a:lstStyle/>
        <a:p>
          <a:endParaRPr lang="en-US"/>
        </a:p>
      </dgm:t>
    </dgm:pt>
    <dgm:pt modelId="{D6F2A78E-1D38-4A77-9C01-84BCEF237771}">
      <dgm:prSet phldrT="[Text]"/>
      <dgm:spPr>
        <a:noFill/>
        <a:ln>
          <a:noFill/>
        </a:ln>
      </dgm:spPr>
      <dgm:t>
        <a:bodyPr/>
        <a:lstStyle/>
        <a:p>
          <a:r>
            <a:rPr lang="en-US" dirty="0" smtClean="0">
              <a:noFill/>
            </a:rPr>
            <a:t>- Area</a:t>
          </a:r>
        </a:p>
        <a:p>
          <a:r>
            <a:rPr lang="en-US" dirty="0" smtClean="0">
              <a:noFill/>
            </a:rPr>
            <a:t>- Throughput</a:t>
          </a:r>
        </a:p>
        <a:p>
          <a:pPr marL="228600" indent="-228600"/>
          <a:r>
            <a:rPr lang="en-US" dirty="0" smtClean="0">
              <a:noFill/>
            </a:rPr>
            <a:t>- Reconfiguration overhead</a:t>
          </a:r>
          <a:endParaRPr lang="en-US" dirty="0">
            <a:noFill/>
          </a:endParaRPr>
        </a:p>
      </dgm:t>
    </dgm:pt>
    <dgm:pt modelId="{BD479F12-4F25-4D22-A609-B674D74C368D}" type="parTrans" cxnId="{B7B080E9-CD3C-4F80-B4EE-712CE1960D65}">
      <dgm:prSet/>
      <dgm:spPr/>
      <dgm:t>
        <a:bodyPr/>
        <a:lstStyle/>
        <a:p>
          <a:endParaRPr lang="en-US"/>
        </a:p>
      </dgm:t>
    </dgm:pt>
    <dgm:pt modelId="{F0147406-8CEA-4C52-AEDB-91AA5FF1003B}" type="sibTrans" cxnId="{B7B080E9-CD3C-4F80-B4EE-712CE1960D65}">
      <dgm:prSet/>
      <dgm:spPr/>
      <dgm:t>
        <a:bodyPr/>
        <a:lstStyle/>
        <a:p>
          <a:endParaRPr lang="en-US"/>
        </a:p>
      </dgm:t>
    </dgm:pt>
    <dgm:pt modelId="{5408DEC0-FECF-418D-A957-08692EF951E2}" type="pres">
      <dgm:prSet presAssocID="{A45F92BC-255E-4F66-B59F-12138A43B562}" presName="Name0" presStyleCnt="0">
        <dgm:presLayoutVars>
          <dgm:chMax val="5"/>
          <dgm:chPref val="5"/>
          <dgm:dir/>
          <dgm:animLvl val="lvl"/>
        </dgm:presLayoutVars>
      </dgm:prSet>
      <dgm:spPr/>
      <dgm:t>
        <a:bodyPr/>
        <a:lstStyle/>
        <a:p>
          <a:endParaRPr lang="en-US"/>
        </a:p>
      </dgm:t>
    </dgm:pt>
    <dgm:pt modelId="{28B3953B-E3D6-4391-BDF2-8BDC5EAA4987}" type="pres">
      <dgm:prSet presAssocID="{1C8D4E55-09E1-4E9B-9095-DE4A80976A36}" presName="parentText1" presStyleLbl="node1" presStyleIdx="0" presStyleCnt="3">
        <dgm:presLayoutVars>
          <dgm:chMax/>
          <dgm:chPref val="3"/>
          <dgm:bulletEnabled val="1"/>
        </dgm:presLayoutVars>
      </dgm:prSet>
      <dgm:spPr/>
      <dgm:t>
        <a:bodyPr/>
        <a:lstStyle/>
        <a:p>
          <a:endParaRPr lang="en-US"/>
        </a:p>
      </dgm:t>
    </dgm:pt>
    <dgm:pt modelId="{CA415165-A1FB-47A6-B286-3F9FDE678B47}" type="pres">
      <dgm:prSet presAssocID="{1C8D4E55-09E1-4E9B-9095-DE4A80976A36}" presName="childText1" presStyleLbl="solidAlignAcc1" presStyleIdx="0" presStyleCnt="3">
        <dgm:presLayoutVars>
          <dgm:chMax val="0"/>
          <dgm:chPref val="0"/>
          <dgm:bulletEnabled val="1"/>
        </dgm:presLayoutVars>
      </dgm:prSet>
      <dgm:spPr/>
      <dgm:t>
        <a:bodyPr/>
        <a:lstStyle/>
        <a:p>
          <a:endParaRPr lang="en-US"/>
        </a:p>
      </dgm:t>
    </dgm:pt>
    <dgm:pt modelId="{1FFE35A8-EB46-4B19-926A-C37FC835F742}" type="pres">
      <dgm:prSet presAssocID="{8ED84A49-75D2-44A9-96A2-4DCA8DFED8BC}" presName="parentText2" presStyleLbl="node1" presStyleIdx="1" presStyleCnt="3">
        <dgm:presLayoutVars>
          <dgm:chMax/>
          <dgm:chPref val="3"/>
          <dgm:bulletEnabled val="1"/>
        </dgm:presLayoutVars>
      </dgm:prSet>
      <dgm:spPr/>
      <dgm:t>
        <a:bodyPr/>
        <a:lstStyle/>
        <a:p>
          <a:endParaRPr lang="en-US"/>
        </a:p>
      </dgm:t>
    </dgm:pt>
    <dgm:pt modelId="{D51E5BD8-85AB-4278-8E3B-7759AB6FFC06}" type="pres">
      <dgm:prSet presAssocID="{8ED84A49-75D2-44A9-96A2-4DCA8DFED8BC}" presName="childText2" presStyleLbl="solidAlignAcc1" presStyleIdx="1" presStyleCnt="3">
        <dgm:presLayoutVars>
          <dgm:chMax val="0"/>
          <dgm:chPref val="0"/>
          <dgm:bulletEnabled val="1"/>
        </dgm:presLayoutVars>
      </dgm:prSet>
      <dgm:spPr/>
      <dgm:t>
        <a:bodyPr/>
        <a:lstStyle/>
        <a:p>
          <a:endParaRPr lang="en-US"/>
        </a:p>
      </dgm:t>
    </dgm:pt>
    <dgm:pt modelId="{FF670F7B-9749-4368-A76A-89CDC2FEF458}" type="pres">
      <dgm:prSet presAssocID="{10E68D99-E806-4614-8D38-E094F2C65507}" presName="parentText3" presStyleLbl="node1" presStyleIdx="2" presStyleCnt="3">
        <dgm:presLayoutVars>
          <dgm:chMax/>
          <dgm:chPref val="3"/>
          <dgm:bulletEnabled val="1"/>
        </dgm:presLayoutVars>
      </dgm:prSet>
      <dgm:spPr/>
      <dgm:t>
        <a:bodyPr/>
        <a:lstStyle/>
        <a:p>
          <a:endParaRPr lang="en-US"/>
        </a:p>
      </dgm:t>
    </dgm:pt>
    <dgm:pt modelId="{4733793F-F0C7-473E-86A0-2ECD954D3D24}" type="pres">
      <dgm:prSet presAssocID="{10E68D99-E806-4614-8D38-E094F2C65507}" presName="childText3" presStyleLbl="solidAlignAcc1" presStyleIdx="2" presStyleCnt="3">
        <dgm:presLayoutVars>
          <dgm:chMax val="0"/>
          <dgm:chPref val="0"/>
          <dgm:bulletEnabled val="1"/>
        </dgm:presLayoutVars>
      </dgm:prSet>
      <dgm:spPr/>
      <dgm:t>
        <a:bodyPr/>
        <a:lstStyle/>
        <a:p>
          <a:endParaRPr lang="en-US"/>
        </a:p>
      </dgm:t>
    </dgm:pt>
  </dgm:ptLst>
  <dgm:cxnLst>
    <dgm:cxn modelId="{FC55EB00-9E0E-4AA2-9019-A5FAE37465C7}" srcId="{A45F92BC-255E-4F66-B59F-12138A43B562}" destId="{8ED84A49-75D2-44A9-96A2-4DCA8DFED8BC}" srcOrd="1" destOrd="0" parTransId="{D9414213-62DF-4A14-9B6F-1CC0118A2006}" sibTransId="{5FFE8CCA-BDD5-47AD-ADA2-A45464CDA3C0}"/>
    <dgm:cxn modelId="{97CFA26E-F306-4EFA-A707-54B14FFFF4DE}" type="presOf" srcId="{10E68D99-E806-4614-8D38-E094F2C65507}" destId="{FF670F7B-9749-4368-A76A-89CDC2FEF458}" srcOrd="0" destOrd="0" presId="urn:microsoft.com/office/officeart/2009/3/layout/IncreasingArrowsProcess"/>
    <dgm:cxn modelId="{961DB9AF-E1FA-4FF2-B02E-5183F5E75727}" type="presOf" srcId="{F7CBEC89-A91B-4CC7-96C4-C21E44BD79E3}" destId="{CA415165-A1FB-47A6-B286-3F9FDE678B47}" srcOrd="0" destOrd="0" presId="urn:microsoft.com/office/officeart/2009/3/layout/IncreasingArrowsProcess"/>
    <dgm:cxn modelId="{E6EABC04-5DBC-42FC-9F2E-19E3DB9BAC11}" srcId="{8ED84A49-75D2-44A9-96A2-4DCA8DFED8BC}" destId="{1ACA1A55-EB82-449C-B2A0-AF07DDE2866F}" srcOrd="0" destOrd="0" parTransId="{13871F27-C3C9-41A0-958D-6A4E983F0DB4}" sibTransId="{000E3D42-758A-4110-AC47-C224FA8D8E5E}"/>
    <dgm:cxn modelId="{3F9EF3C9-6DFB-42CA-990E-A665E7C045AB}" type="presOf" srcId="{A45F92BC-255E-4F66-B59F-12138A43B562}" destId="{5408DEC0-FECF-418D-A957-08692EF951E2}" srcOrd="0" destOrd="0" presId="urn:microsoft.com/office/officeart/2009/3/layout/IncreasingArrowsProcess"/>
    <dgm:cxn modelId="{629CBED6-6BE3-4B84-B52C-F208D6B5B258}" type="presOf" srcId="{D6F2A78E-1D38-4A77-9C01-84BCEF237771}" destId="{4733793F-F0C7-473E-86A0-2ECD954D3D24}" srcOrd="0" destOrd="0" presId="urn:microsoft.com/office/officeart/2009/3/layout/IncreasingArrowsProcess"/>
    <dgm:cxn modelId="{9069A5B8-FF1F-42F5-8862-52879C01459C}" srcId="{1C8D4E55-09E1-4E9B-9095-DE4A80976A36}" destId="{F7CBEC89-A91B-4CC7-96C4-C21E44BD79E3}" srcOrd="0" destOrd="0" parTransId="{8C7477CF-58D1-48BA-A269-4FE994C3B178}" sibTransId="{E54C93DE-CD8E-4302-8D9E-6274CFDB7E58}"/>
    <dgm:cxn modelId="{2884A846-8909-4B4D-B8C2-69AE627DD91F}" srcId="{A45F92BC-255E-4F66-B59F-12138A43B562}" destId="{1C8D4E55-09E1-4E9B-9095-DE4A80976A36}" srcOrd="0" destOrd="0" parTransId="{F8289C39-3695-4A27-8CDF-E94FEDDDD55D}" sibTransId="{68D9F543-37AF-4A50-98DA-88EFE3E939EB}"/>
    <dgm:cxn modelId="{01EC90F1-AF3F-47A4-B9D9-A9AA24DDB324}" type="presOf" srcId="{8ED84A49-75D2-44A9-96A2-4DCA8DFED8BC}" destId="{1FFE35A8-EB46-4B19-926A-C37FC835F742}" srcOrd="0" destOrd="0" presId="urn:microsoft.com/office/officeart/2009/3/layout/IncreasingArrowsProcess"/>
    <dgm:cxn modelId="{1E52D46C-36F4-4A71-84B9-B53C4C3FD60C}" type="presOf" srcId="{1ACA1A55-EB82-449C-B2A0-AF07DDE2866F}" destId="{D51E5BD8-85AB-4278-8E3B-7759AB6FFC06}" srcOrd="0" destOrd="0" presId="urn:microsoft.com/office/officeart/2009/3/layout/IncreasingArrowsProcess"/>
    <dgm:cxn modelId="{B7B080E9-CD3C-4F80-B4EE-712CE1960D65}" srcId="{10E68D99-E806-4614-8D38-E094F2C65507}" destId="{D6F2A78E-1D38-4A77-9C01-84BCEF237771}" srcOrd="0" destOrd="0" parTransId="{BD479F12-4F25-4D22-A609-B674D74C368D}" sibTransId="{F0147406-8CEA-4C52-AEDB-91AA5FF1003B}"/>
    <dgm:cxn modelId="{B3ED5023-5956-48CB-92B8-47D67E6682B2}" srcId="{A45F92BC-255E-4F66-B59F-12138A43B562}" destId="{10E68D99-E806-4614-8D38-E094F2C65507}" srcOrd="2" destOrd="0" parTransId="{E510C71A-4181-4114-AAFB-C07C40FF3A77}" sibTransId="{CB3270B1-153C-42D8-AB56-CFC3AAB232A6}"/>
    <dgm:cxn modelId="{A6C97D29-355D-4AD4-A1A3-C187DE94DFC9}" type="presOf" srcId="{1C8D4E55-09E1-4E9B-9095-DE4A80976A36}" destId="{28B3953B-E3D6-4391-BDF2-8BDC5EAA4987}" srcOrd="0" destOrd="0" presId="urn:microsoft.com/office/officeart/2009/3/layout/IncreasingArrowsProcess"/>
    <dgm:cxn modelId="{B128F59C-8B3A-493E-A201-66312993981C}" type="presParOf" srcId="{5408DEC0-FECF-418D-A957-08692EF951E2}" destId="{28B3953B-E3D6-4391-BDF2-8BDC5EAA4987}" srcOrd="0" destOrd="0" presId="urn:microsoft.com/office/officeart/2009/3/layout/IncreasingArrowsProcess"/>
    <dgm:cxn modelId="{358756EF-600B-49DF-8260-FA1314CA8E39}" type="presParOf" srcId="{5408DEC0-FECF-418D-A957-08692EF951E2}" destId="{CA415165-A1FB-47A6-B286-3F9FDE678B47}" srcOrd="1" destOrd="0" presId="urn:microsoft.com/office/officeart/2009/3/layout/IncreasingArrowsProcess"/>
    <dgm:cxn modelId="{F264D578-7CB0-4507-B14E-DC67C539F511}" type="presParOf" srcId="{5408DEC0-FECF-418D-A957-08692EF951E2}" destId="{1FFE35A8-EB46-4B19-926A-C37FC835F742}" srcOrd="2" destOrd="0" presId="urn:microsoft.com/office/officeart/2009/3/layout/IncreasingArrowsProcess"/>
    <dgm:cxn modelId="{978F593D-9CFB-459C-9CB7-11FCC4C9928D}" type="presParOf" srcId="{5408DEC0-FECF-418D-A957-08692EF951E2}" destId="{D51E5BD8-85AB-4278-8E3B-7759AB6FFC06}" srcOrd="3" destOrd="0" presId="urn:microsoft.com/office/officeart/2009/3/layout/IncreasingArrowsProcess"/>
    <dgm:cxn modelId="{DB794790-41F9-4125-94EC-8491623085E2}" type="presParOf" srcId="{5408DEC0-FECF-418D-A957-08692EF951E2}" destId="{FF670F7B-9749-4368-A76A-89CDC2FEF458}" srcOrd="4" destOrd="0" presId="urn:microsoft.com/office/officeart/2009/3/layout/IncreasingArrowsProcess"/>
    <dgm:cxn modelId="{56EAE2D8-17DD-41D4-9818-B0516F42A7F6}" type="presParOf" srcId="{5408DEC0-FECF-418D-A957-08692EF951E2}" destId="{4733793F-F0C7-473E-86A0-2ECD954D3D2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5F92BC-255E-4F66-B59F-12138A43B562}"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en-US"/>
        </a:p>
      </dgm:t>
    </dgm:pt>
    <dgm:pt modelId="{1C8D4E55-09E1-4E9B-9095-DE4A80976A36}">
      <dgm:prSet phldrT="[Text]"/>
      <dgm:spPr>
        <a:solidFill>
          <a:schemeClr val="bg1">
            <a:lumMod val="85000"/>
          </a:schemeClr>
        </a:solidFill>
      </dgm:spPr>
      <dgm:t>
        <a:bodyPr/>
        <a:lstStyle/>
        <a:p>
          <a:r>
            <a:rPr lang="en-US" dirty="0" smtClean="0"/>
            <a:t>Our 4 Goals</a:t>
          </a:r>
          <a:endParaRPr lang="en-US" dirty="0"/>
        </a:p>
      </dgm:t>
    </dgm:pt>
    <dgm:pt modelId="{F8289C39-3695-4A27-8CDF-E94FEDDDD55D}" type="parTrans" cxnId="{2884A846-8909-4B4D-B8C2-69AE627DD91F}">
      <dgm:prSet/>
      <dgm:spPr/>
      <dgm:t>
        <a:bodyPr/>
        <a:lstStyle/>
        <a:p>
          <a:endParaRPr lang="en-US"/>
        </a:p>
      </dgm:t>
    </dgm:pt>
    <dgm:pt modelId="{68D9F543-37AF-4A50-98DA-88EFE3E939EB}" type="sibTrans" cxnId="{2884A846-8909-4B4D-B8C2-69AE627DD91F}">
      <dgm:prSet/>
      <dgm:spPr/>
      <dgm:t>
        <a:bodyPr/>
        <a:lstStyle/>
        <a:p>
          <a:endParaRPr lang="en-US"/>
        </a:p>
      </dgm:t>
    </dgm:pt>
    <dgm:pt modelId="{F7CBEC89-A91B-4CC7-96C4-C21E44BD79E3}">
      <dgm:prSet phldrT="[Text]"/>
      <dgm:spPr>
        <a:ln>
          <a:solidFill>
            <a:schemeClr val="bg1">
              <a:lumMod val="85000"/>
            </a:schemeClr>
          </a:solidFill>
        </a:ln>
      </dgm:spPr>
      <dgm:t>
        <a:bodyPr/>
        <a:lstStyle/>
        <a:p>
          <a:r>
            <a:rPr lang="en-US" dirty="0" smtClean="0">
              <a:solidFill>
                <a:schemeClr val="bg1">
                  <a:lumMod val="50000"/>
                </a:schemeClr>
              </a:solidFill>
            </a:rPr>
            <a:t>- Full coverage</a:t>
          </a:r>
        </a:p>
        <a:p>
          <a:r>
            <a:rPr lang="en-US" dirty="0" smtClean="0">
              <a:solidFill>
                <a:schemeClr val="bg1">
                  <a:lumMod val="50000"/>
                </a:schemeClr>
              </a:solidFill>
            </a:rPr>
            <a:t>- Full distribution</a:t>
          </a:r>
        </a:p>
        <a:p>
          <a:r>
            <a:rPr lang="en-US" dirty="0" smtClean="0">
              <a:solidFill>
                <a:schemeClr val="bg1">
                  <a:lumMod val="50000"/>
                </a:schemeClr>
              </a:solidFill>
            </a:rPr>
            <a:t>- Low area cost</a:t>
          </a:r>
        </a:p>
        <a:p>
          <a:r>
            <a:rPr lang="en-US" dirty="0" smtClean="0">
              <a:solidFill>
                <a:schemeClr val="bg1">
                  <a:lumMod val="50000"/>
                </a:schemeClr>
              </a:solidFill>
            </a:rPr>
            <a:t>- Fast adaptation</a:t>
          </a:r>
          <a:endParaRPr lang="en-US" dirty="0">
            <a:solidFill>
              <a:schemeClr val="bg1">
                <a:lumMod val="50000"/>
              </a:schemeClr>
            </a:solidFill>
          </a:endParaRPr>
        </a:p>
      </dgm:t>
    </dgm:pt>
    <dgm:pt modelId="{8C7477CF-58D1-48BA-A269-4FE994C3B178}" type="parTrans" cxnId="{9069A5B8-FF1F-42F5-8862-52879C01459C}">
      <dgm:prSet/>
      <dgm:spPr/>
      <dgm:t>
        <a:bodyPr/>
        <a:lstStyle/>
        <a:p>
          <a:endParaRPr lang="en-US"/>
        </a:p>
      </dgm:t>
    </dgm:pt>
    <dgm:pt modelId="{E54C93DE-CD8E-4302-8D9E-6274CFDB7E58}" type="sibTrans" cxnId="{9069A5B8-FF1F-42F5-8862-52879C01459C}">
      <dgm:prSet/>
      <dgm:spPr/>
      <dgm:t>
        <a:bodyPr/>
        <a:lstStyle/>
        <a:p>
          <a:endParaRPr lang="en-US"/>
        </a:p>
      </dgm:t>
    </dgm:pt>
    <dgm:pt modelId="{8ED84A49-75D2-44A9-96A2-4DCA8DFED8BC}">
      <dgm:prSet phldrT="[Text]"/>
      <dgm:spPr>
        <a:solidFill>
          <a:schemeClr val="bg1">
            <a:lumMod val="85000"/>
          </a:schemeClr>
        </a:solidFill>
      </dgm:spPr>
      <dgm:t>
        <a:bodyPr/>
        <a:lstStyle/>
        <a:p>
          <a:r>
            <a:rPr lang="en-US" dirty="0" smtClean="0"/>
            <a:t>Maze-Routing</a:t>
          </a:r>
          <a:endParaRPr lang="en-US" dirty="0"/>
        </a:p>
      </dgm:t>
    </dgm:pt>
    <dgm:pt modelId="{D9414213-62DF-4A14-9B6F-1CC0118A2006}" type="parTrans" cxnId="{FC55EB00-9E0E-4AA2-9019-A5FAE37465C7}">
      <dgm:prSet/>
      <dgm:spPr/>
      <dgm:t>
        <a:bodyPr/>
        <a:lstStyle/>
        <a:p>
          <a:endParaRPr lang="en-US"/>
        </a:p>
      </dgm:t>
    </dgm:pt>
    <dgm:pt modelId="{5FFE8CCA-BDD5-47AD-ADA2-A45464CDA3C0}" type="sibTrans" cxnId="{FC55EB00-9E0E-4AA2-9019-A5FAE37465C7}">
      <dgm:prSet/>
      <dgm:spPr/>
      <dgm:t>
        <a:bodyPr/>
        <a:lstStyle/>
        <a:p>
          <a:endParaRPr lang="en-US"/>
        </a:p>
      </dgm:t>
    </dgm:pt>
    <dgm:pt modelId="{1ACA1A55-EB82-449C-B2A0-AF07DDE2866F}">
      <dgm:prSet phldrT="[Text]"/>
      <dgm:spPr>
        <a:ln>
          <a:solidFill>
            <a:schemeClr val="bg1">
              <a:lumMod val="85000"/>
            </a:schemeClr>
          </a:solidFill>
        </a:ln>
      </dgm:spPr>
      <dgm:t>
        <a:bodyPr/>
        <a:lstStyle/>
        <a:p>
          <a:r>
            <a:rPr lang="en-US" dirty="0" smtClean="0">
              <a:solidFill>
                <a:schemeClr val="bg1">
                  <a:lumMod val="50000"/>
                </a:schemeClr>
              </a:solidFill>
            </a:rPr>
            <a:t>- Finding the path</a:t>
          </a:r>
        </a:p>
        <a:p>
          <a:pPr marL="346075" indent="-346075"/>
          <a:endParaRPr lang="en-US" dirty="0" smtClean="0">
            <a:solidFill>
              <a:schemeClr val="bg1">
                <a:lumMod val="50000"/>
              </a:schemeClr>
            </a:solidFill>
          </a:endParaRPr>
        </a:p>
        <a:p>
          <a:pPr marL="346075" indent="-346075"/>
          <a:r>
            <a:rPr lang="en-US" dirty="0" smtClean="0">
              <a:solidFill>
                <a:schemeClr val="bg1">
                  <a:lumMod val="50000"/>
                </a:schemeClr>
              </a:solidFill>
            </a:rPr>
            <a:t>- Detecting disconnected nodes</a:t>
          </a:r>
          <a:endParaRPr lang="en-US" dirty="0">
            <a:solidFill>
              <a:schemeClr val="bg1">
                <a:lumMod val="50000"/>
              </a:schemeClr>
            </a:solidFill>
          </a:endParaRPr>
        </a:p>
      </dgm:t>
    </dgm:pt>
    <dgm:pt modelId="{13871F27-C3C9-41A0-958D-6A4E983F0DB4}" type="parTrans" cxnId="{E6EABC04-5DBC-42FC-9F2E-19E3DB9BAC11}">
      <dgm:prSet/>
      <dgm:spPr/>
      <dgm:t>
        <a:bodyPr/>
        <a:lstStyle/>
        <a:p>
          <a:endParaRPr lang="en-US"/>
        </a:p>
      </dgm:t>
    </dgm:pt>
    <dgm:pt modelId="{000E3D42-758A-4110-AC47-C224FA8D8E5E}" type="sibTrans" cxnId="{E6EABC04-5DBC-42FC-9F2E-19E3DB9BAC11}">
      <dgm:prSet/>
      <dgm:spPr/>
      <dgm:t>
        <a:bodyPr/>
        <a:lstStyle/>
        <a:p>
          <a:endParaRPr lang="en-US"/>
        </a:p>
      </dgm:t>
    </dgm:pt>
    <dgm:pt modelId="{10E68D99-E806-4614-8D38-E094F2C65507}">
      <dgm:prSet phldrT="[Text]"/>
      <dgm:spPr/>
      <dgm:t>
        <a:bodyPr/>
        <a:lstStyle/>
        <a:p>
          <a:r>
            <a:rPr lang="en-US" dirty="0" smtClean="0"/>
            <a:t>Results</a:t>
          </a:r>
          <a:endParaRPr lang="en-US" dirty="0"/>
        </a:p>
      </dgm:t>
    </dgm:pt>
    <dgm:pt modelId="{E510C71A-4181-4114-AAFB-C07C40FF3A77}" type="parTrans" cxnId="{B3ED5023-5956-48CB-92B8-47D67E6682B2}">
      <dgm:prSet/>
      <dgm:spPr/>
      <dgm:t>
        <a:bodyPr/>
        <a:lstStyle/>
        <a:p>
          <a:endParaRPr lang="en-US"/>
        </a:p>
      </dgm:t>
    </dgm:pt>
    <dgm:pt modelId="{CB3270B1-153C-42D8-AB56-CFC3AAB232A6}" type="sibTrans" cxnId="{B3ED5023-5956-48CB-92B8-47D67E6682B2}">
      <dgm:prSet/>
      <dgm:spPr/>
      <dgm:t>
        <a:bodyPr/>
        <a:lstStyle/>
        <a:p>
          <a:endParaRPr lang="en-US"/>
        </a:p>
      </dgm:t>
    </dgm:pt>
    <dgm:pt modelId="{D6F2A78E-1D38-4A77-9C01-84BCEF237771}">
      <dgm:prSet phldrT="[Text]"/>
      <dgm:spPr/>
      <dgm:t>
        <a:bodyPr/>
        <a:lstStyle/>
        <a:p>
          <a:r>
            <a:rPr lang="en-US" dirty="0" smtClean="0"/>
            <a:t>- Area</a:t>
          </a:r>
        </a:p>
        <a:p>
          <a:r>
            <a:rPr lang="en-US" dirty="0" smtClean="0"/>
            <a:t>- Throughput</a:t>
          </a:r>
        </a:p>
        <a:p>
          <a:pPr marL="228600" indent="-228600"/>
          <a:r>
            <a:rPr lang="en-US" dirty="0" smtClean="0"/>
            <a:t>- Reconfiguration overhead</a:t>
          </a:r>
          <a:endParaRPr lang="en-US" dirty="0"/>
        </a:p>
      </dgm:t>
    </dgm:pt>
    <dgm:pt modelId="{BD479F12-4F25-4D22-A609-B674D74C368D}" type="parTrans" cxnId="{B7B080E9-CD3C-4F80-B4EE-712CE1960D65}">
      <dgm:prSet/>
      <dgm:spPr/>
      <dgm:t>
        <a:bodyPr/>
        <a:lstStyle/>
        <a:p>
          <a:endParaRPr lang="en-US"/>
        </a:p>
      </dgm:t>
    </dgm:pt>
    <dgm:pt modelId="{F0147406-8CEA-4C52-AEDB-91AA5FF1003B}" type="sibTrans" cxnId="{B7B080E9-CD3C-4F80-B4EE-712CE1960D65}">
      <dgm:prSet/>
      <dgm:spPr/>
      <dgm:t>
        <a:bodyPr/>
        <a:lstStyle/>
        <a:p>
          <a:endParaRPr lang="en-US"/>
        </a:p>
      </dgm:t>
    </dgm:pt>
    <dgm:pt modelId="{5408DEC0-FECF-418D-A957-08692EF951E2}" type="pres">
      <dgm:prSet presAssocID="{A45F92BC-255E-4F66-B59F-12138A43B562}" presName="Name0" presStyleCnt="0">
        <dgm:presLayoutVars>
          <dgm:chMax val="5"/>
          <dgm:chPref val="5"/>
          <dgm:dir/>
          <dgm:animLvl val="lvl"/>
        </dgm:presLayoutVars>
      </dgm:prSet>
      <dgm:spPr/>
      <dgm:t>
        <a:bodyPr/>
        <a:lstStyle/>
        <a:p>
          <a:endParaRPr lang="en-US"/>
        </a:p>
      </dgm:t>
    </dgm:pt>
    <dgm:pt modelId="{28B3953B-E3D6-4391-BDF2-8BDC5EAA4987}" type="pres">
      <dgm:prSet presAssocID="{1C8D4E55-09E1-4E9B-9095-DE4A80976A36}" presName="parentText1" presStyleLbl="node1" presStyleIdx="0" presStyleCnt="3">
        <dgm:presLayoutVars>
          <dgm:chMax/>
          <dgm:chPref val="3"/>
          <dgm:bulletEnabled val="1"/>
        </dgm:presLayoutVars>
      </dgm:prSet>
      <dgm:spPr/>
      <dgm:t>
        <a:bodyPr/>
        <a:lstStyle/>
        <a:p>
          <a:endParaRPr lang="en-US"/>
        </a:p>
      </dgm:t>
    </dgm:pt>
    <dgm:pt modelId="{CA415165-A1FB-47A6-B286-3F9FDE678B47}" type="pres">
      <dgm:prSet presAssocID="{1C8D4E55-09E1-4E9B-9095-DE4A80976A36}" presName="childText1" presStyleLbl="solidAlignAcc1" presStyleIdx="0" presStyleCnt="3">
        <dgm:presLayoutVars>
          <dgm:chMax val="0"/>
          <dgm:chPref val="0"/>
          <dgm:bulletEnabled val="1"/>
        </dgm:presLayoutVars>
      </dgm:prSet>
      <dgm:spPr/>
      <dgm:t>
        <a:bodyPr/>
        <a:lstStyle/>
        <a:p>
          <a:endParaRPr lang="en-US"/>
        </a:p>
      </dgm:t>
    </dgm:pt>
    <dgm:pt modelId="{1FFE35A8-EB46-4B19-926A-C37FC835F742}" type="pres">
      <dgm:prSet presAssocID="{8ED84A49-75D2-44A9-96A2-4DCA8DFED8BC}" presName="parentText2" presStyleLbl="node1" presStyleIdx="1" presStyleCnt="3">
        <dgm:presLayoutVars>
          <dgm:chMax/>
          <dgm:chPref val="3"/>
          <dgm:bulletEnabled val="1"/>
        </dgm:presLayoutVars>
      </dgm:prSet>
      <dgm:spPr/>
      <dgm:t>
        <a:bodyPr/>
        <a:lstStyle/>
        <a:p>
          <a:endParaRPr lang="en-US"/>
        </a:p>
      </dgm:t>
    </dgm:pt>
    <dgm:pt modelId="{D51E5BD8-85AB-4278-8E3B-7759AB6FFC06}" type="pres">
      <dgm:prSet presAssocID="{8ED84A49-75D2-44A9-96A2-4DCA8DFED8BC}" presName="childText2" presStyleLbl="solidAlignAcc1" presStyleIdx="1" presStyleCnt="3">
        <dgm:presLayoutVars>
          <dgm:chMax val="0"/>
          <dgm:chPref val="0"/>
          <dgm:bulletEnabled val="1"/>
        </dgm:presLayoutVars>
      </dgm:prSet>
      <dgm:spPr/>
      <dgm:t>
        <a:bodyPr/>
        <a:lstStyle/>
        <a:p>
          <a:endParaRPr lang="en-US"/>
        </a:p>
      </dgm:t>
    </dgm:pt>
    <dgm:pt modelId="{FF670F7B-9749-4368-A76A-89CDC2FEF458}" type="pres">
      <dgm:prSet presAssocID="{10E68D99-E806-4614-8D38-E094F2C65507}" presName="parentText3" presStyleLbl="node1" presStyleIdx="2" presStyleCnt="3">
        <dgm:presLayoutVars>
          <dgm:chMax/>
          <dgm:chPref val="3"/>
          <dgm:bulletEnabled val="1"/>
        </dgm:presLayoutVars>
      </dgm:prSet>
      <dgm:spPr/>
      <dgm:t>
        <a:bodyPr/>
        <a:lstStyle/>
        <a:p>
          <a:endParaRPr lang="en-US"/>
        </a:p>
      </dgm:t>
    </dgm:pt>
    <dgm:pt modelId="{4733793F-F0C7-473E-86A0-2ECD954D3D24}" type="pres">
      <dgm:prSet presAssocID="{10E68D99-E806-4614-8D38-E094F2C65507}" presName="childText3" presStyleLbl="solidAlignAcc1" presStyleIdx="2" presStyleCnt="3">
        <dgm:presLayoutVars>
          <dgm:chMax val="0"/>
          <dgm:chPref val="0"/>
          <dgm:bulletEnabled val="1"/>
        </dgm:presLayoutVars>
      </dgm:prSet>
      <dgm:spPr/>
      <dgm:t>
        <a:bodyPr/>
        <a:lstStyle/>
        <a:p>
          <a:endParaRPr lang="en-US"/>
        </a:p>
      </dgm:t>
    </dgm:pt>
  </dgm:ptLst>
  <dgm:cxnLst>
    <dgm:cxn modelId="{FC55EB00-9E0E-4AA2-9019-A5FAE37465C7}" srcId="{A45F92BC-255E-4F66-B59F-12138A43B562}" destId="{8ED84A49-75D2-44A9-96A2-4DCA8DFED8BC}" srcOrd="1" destOrd="0" parTransId="{D9414213-62DF-4A14-9B6F-1CC0118A2006}" sibTransId="{5FFE8CCA-BDD5-47AD-ADA2-A45464CDA3C0}"/>
    <dgm:cxn modelId="{084A30B1-5806-4A90-A140-7227A5D3F5CB}" type="presOf" srcId="{F7CBEC89-A91B-4CC7-96C4-C21E44BD79E3}" destId="{CA415165-A1FB-47A6-B286-3F9FDE678B47}" srcOrd="0" destOrd="0" presId="urn:microsoft.com/office/officeart/2009/3/layout/IncreasingArrowsProcess"/>
    <dgm:cxn modelId="{E6EABC04-5DBC-42FC-9F2E-19E3DB9BAC11}" srcId="{8ED84A49-75D2-44A9-96A2-4DCA8DFED8BC}" destId="{1ACA1A55-EB82-449C-B2A0-AF07DDE2866F}" srcOrd="0" destOrd="0" parTransId="{13871F27-C3C9-41A0-958D-6A4E983F0DB4}" sibTransId="{000E3D42-758A-4110-AC47-C224FA8D8E5E}"/>
    <dgm:cxn modelId="{B521E1EC-A544-43AD-8213-76D85D091F32}" type="presOf" srcId="{10E68D99-E806-4614-8D38-E094F2C65507}" destId="{FF670F7B-9749-4368-A76A-89CDC2FEF458}" srcOrd="0" destOrd="0" presId="urn:microsoft.com/office/officeart/2009/3/layout/IncreasingArrowsProcess"/>
    <dgm:cxn modelId="{9069A5B8-FF1F-42F5-8862-52879C01459C}" srcId="{1C8D4E55-09E1-4E9B-9095-DE4A80976A36}" destId="{F7CBEC89-A91B-4CC7-96C4-C21E44BD79E3}" srcOrd="0" destOrd="0" parTransId="{8C7477CF-58D1-48BA-A269-4FE994C3B178}" sibTransId="{E54C93DE-CD8E-4302-8D9E-6274CFDB7E58}"/>
    <dgm:cxn modelId="{8DB04777-3DA4-454D-959A-9DB229A96156}" type="presOf" srcId="{1ACA1A55-EB82-449C-B2A0-AF07DDE2866F}" destId="{D51E5BD8-85AB-4278-8E3B-7759AB6FFC06}" srcOrd="0" destOrd="0" presId="urn:microsoft.com/office/officeart/2009/3/layout/IncreasingArrowsProcess"/>
    <dgm:cxn modelId="{3C6B0126-18A1-4450-A8D8-B3D691188031}" type="presOf" srcId="{A45F92BC-255E-4F66-B59F-12138A43B562}" destId="{5408DEC0-FECF-418D-A957-08692EF951E2}" srcOrd="0" destOrd="0" presId="urn:microsoft.com/office/officeart/2009/3/layout/IncreasingArrowsProcess"/>
    <dgm:cxn modelId="{FE2A0DF1-7C61-486A-B6D6-8F0FF91CD23C}" type="presOf" srcId="{D6F2A78E-1D38-4A77-9C01-84BCEF237771}" destId="{4733793F-F0C7-473E-86A0-2ECD954D3D24}" srcOrd="0" destOrd="0" presId="urn:microsoft.com/office/officeart/2009/3/layout/IncreasingArrowsProcess"/>
    <dgm:cxn modelId="{2884A846-8909-4B4D-B8C2-69AE627DD91F}" srcId="{A45F92BC-255E-4F66-B59F-12138A43B562}" destId="{1C8D4E55-09E1-4E9B-9095-DE4A80976A36}" srcOrd="0" destOrd="0" parTransId="{F8289C39-3695-4A27-8CDF-E94FEDDDD55D}" sibTransId="{68D9F543-37AF-4A50-98DA-88EFE3E939EB}"/>
    <dgm:cxn modelId="{B7B080E9-CD3C-4F80-B4EE-712CE1960D65}" srcId="{10E68D99-E806-4614-8D38-E094F2C65507}" destId="{D6F2A78E-1D38-4A77-9C01-84BCEF237771}" srcOrd="0" destOrd="0" parTransId="{BD479F12-4F25-4D22-A609-B674D74C368D}" sibTransId="{F0147406-8CEA-4C52-AEDB-91AA5FF1003B}"/>
    <dgm:cxn modelId="{B3ED5023-5956-48CB-92B8-47D67E6682B2}" srcId="{A45F92BC-255E-4F66-B59F-12138A43B562}" destId="{10E68D99-E806-4614-8D38-E094F2C65507}" srcOrd="2" destOrd="0" parTransId="{E510C71A-4181-4114-AAFB-C07C40FF3A77}" sibTransId="{CB3270B1-153C-42D8-AB56-CFC3AAB232A6}"/>
    <dgm:cxn modelId="{FDCC109F-40CC-4253-A972-20B079585462}" type="presOf" srcId="{8ED84A49-75D2-44A9-96A2-4DCA8DFED8BC}" destId="{1FFE35A8-EB46-4B19-926A-C37FC835F742}" srcOrd="0" destOrd="0" presId="urn:microsoft.com/office/officeart/2009/3/layout/IncreasingArrowsProcess"/>
    <dgm:cxn modelId="{FF159BF4-ECE1-4D20-AF52-38D32B876A1A}" type="presOf" srcId="{1C8D4E55-09E1-4E9B-9095-DE4A80976A36}" destId="{28B3953B-E3D6-4391-BDF2-8BDC5EAA4987}" srcOrd="0" destOrd="0" presId="urn:microsoft.com/office/officeart/2009/3/layout/IncreasingArrowsProcess"/>
    <dgm:cxn modelId="{193E75A1-ED9F-4CD6-BEAA-9B267A3ED807}" type="presParOf" srcId="{5408DEC0-FECF-418D-A957-08692EF951E2}" destId="{28B3953B-E3D6-4391-BDF2-8BDC5EAA4987}" srcOrd="0" destOrd="0" presId="urn:microsoft.com/office/officeart/2009/3/layout/IncreasingArrowsProcess"/>
    <dgm:cxn modelId="{B0D789ED-2021-4E21-8B0A-0A0B200F790B}" type="presParOf" srcId="{5408DEC0-FECF-418D-A957-08692EF951E2}" destId="{CA415165-A1FB-47A6-B286-3F9FDE678B47}" srcOrd="1" destOrd="0" presId="urn:microsoft.com/office/officeart/2009/3/layout/IncreasingArrowsProcess"/>
    <dgm:cxn modelId="{CD3938E8-3AF0-462A-9D13-C04EC4FC50D4}" type="presParOf" srcId="{5408DEC0-FECF-418D-A957-08692EF951E2}" destId="{1FFE35A8-EB46-4B19-926A-C37FC835F742}" srcOrd="2" destOrd="0" presId="urn:microsoft.com/office/officeart/2009/3/layout/IncreasingArrowsProcess"/>
    <dgm:cxn modelId="{2E7EC365-8603-4CFB-9913-CF02380D6E94}" type="presParOf" srcId="{5408DEC0-FECF-418D-A957-08692EF951E2}" destId="{D51E5BD8-85AB-4278-8E3B-7759AB6FFC06}" srcOrd="3" destOrd="0" presId="urn:microsoft.com/office/officeart/2009/3/layout/IncreasingArrowsProcess"/>
    <dgm:cxn modelId="{DD50C202-1009-4EE5-97FC-9DBFC5300FA6}" type="presParOf" srcId="{5408DEC0-FECF-418D-A957-08692EF951E2}" destId="{FF670F7B-9749-4368-A76A-89CDC2FEF458}" srcOrd="4" destOrd="0" presId="urn:microsoft.com/office/officeart/2009/3/layout/IncreasingArrowsProcess"/>
    <dgm:cxn modelId="{449A8D53-3A9A-4CF7-A771-C76D0EA3EEE6}" type="presParOf" srcId="{5408DEC0-FECF-418D-A957-08692EF951E2}" destId="{4733793F-F0C7-473E-86A0-2ECD954D3D2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3953B-E3D6-4391-BDF2-8BDC5EAA4987}">
      <dsp:nvSpPr>
        <dsp:cNvPr id="0" name=""/>
        <dsp:cNvSpPr/>
      </dsp:nvSpPr>
      <dsp:spPr>
        <a:xfrm>
          <a:off x="428867" y="11376"/>
          <a:ext cx="10115065" cy="1473138"/>
        </a:xfrm>
        <a:prstGeom prst="rightArrow">
          <a:avLst>
            <a:gd name="adj1" fmla="val 50000"/>
            <a:gd name="adj2" fmla="val 5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Our 4 Goals</a:t>
          </a:r>
          <a:endParaRPr lang="en-US" sz="2900" kern="1200" dirty="0"/>
        </a:p>
      </dsp:txBody>
      <dsp:txXfrm>
        <a:off x="428867" y="379661"/>
        <a:ext cx="9746781" cy="736569"/>
      </dsp:txXfrm>
    </dsp:sp>
    <dsp:sp modelId="{CA415165-A1FB-47A6-B286-3F9FDE678B47}">
      <dsp:nvSpPr>
        <dsp:cNvPr id="0" name=""/>
        <dsp:cNvSpPr/>
      </dsp:nvSpPr>
      <dsp:spPr>
        <a:xfrm>
          <a:off x="428867" y="1147379"/>
          <a:ext cx="3115440" cy="2837807"/>
        </a:xfrm>
        <a:prstGeom prst="rect">
          <a:avLst/>
        </a:prstGeom>
        <a:solidFill>
          <a:schemeClr val="lt1">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Full coverage</a:t>
          </a:r>
        </a:p>
        <a:p>
          <a:pPr lvl="0" algn="l" defTabSz="1289050">
            <a:lnSpc>
              <a:spcPct val="90000"/>
            </a:lnSpc>
            <a:spcBef>
              <a:spcPct val="0"/>
            </a:spcBef>
            <a:spcAft>
              <a:spcPct val="35000"/>
            </a:spcAft>
          </a:pPr>
          <a:r>
            <a:rPr lang="en-US" sz="2900" kern="1200" dirty="0" smtClean="0"/>
            <a:t>- Full distribution</a:t>
          </a:r>
        </a:p>
        <a:p>
          <a:pPr lvl="0" algn="l" defTabSz="1289050">
            <a:lnSpc>
              <a:spcPct val="90000"/>
            </a:lnSpc>
            <a:spcBef>
              <a:spcPct val="0"/>
            </a:spcBef>
            <a:spcAft>
              <a:spcPct val="35000"/>
            </a:spcAft>
          </a:pPr>
          <a:r>
            <a:rPr lang="en-US" sz="2900" kern="1200" dirty="0" smtClean="0"/>
            <a:t>- Low area cost</a:t>
          </a:r>
        </a:p>
        <a:p>
          <a:pPr lvl="0" algn="l" defTabSz="1289050">
            <a:lnSpc>
              <a:spcPct val="90000"/>
            </a:lnSpc>
            <a:spcBef>
              <a:spcPct val="0"/>
            </a:spcBef>
            <a:spcAft>
              <a:spcPct val="35000"/>
            </a:spcAft>
          </a:pPr>
          <a:r>
            <a:rPr lang="en-US" sz="2900" kern="1200" dirty="0" smtClean="0"/>
            <a:t>- Fast adaptation</a:t>
          </a:r>
          <a:endParaRPr lang="en-US" sz="2900" kern="1200" dirty="0"/>
        </a:p>
      </dsp:txBody>
      <dsp:txXfrm>
        <a:off x="428867" y="1147379"/>
        <a:ext cx="3115440" cy="2837807"/>
      </dsp:txXfrm>
    </dsp:sp>
    <dsp:sp modelId="{1FFE35A8-EB46-4B19-926A-C37FC835F742}">
      <dsp:nvSpPr>
        <dsp:cNvPr id="0" name=""/>
        <dsp:cNvSpPr/>
      </dsp:nvSpPr>
      <dsp:spPr>
        <a:xfrm>
          <a:off x="3544307" y="502422"/>
          <a:ext cx="6999625" cy="1473138"/>
        </a:xfrm>
        <a:prstGeom prst="rightArrow">
          <a:avLst>
            <a:gd name="adj1" fmla="val 50000"/>
            <a:gd name="adj2" fmla="val 5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Maze-Routing</a:t>
          </a:r>
          <a:endParaRPr lang="en-US" sz="2900" kern="1200" dirty="0"/>
        </a:p>
      </dsp:txBody>
      <dsp:txXfrm>
        <a:off x="3544307" y="870707"/>
        <a:ext cx="6631341" cy="736569"/>
      </dsp:txXfrm>
    </dsp:sp>
    <dsp:sp modelId="{D51E5BD8-85AB-4278-8E3B-7759AB6FFC06}">
      <dsp:nvSpPr>
        <dsp:cNvPr id="0" name=""/>
        <dsp:cNvSpPr/>
      </dsp:nvSpPr>
      <dsp:spPr>
        <a:xfrm>
          <a:off x="3544307" y="1638425"/>
          <a:ext cx="3115440" cy="2837807"/>
        </a:xfrm>
        <a:prstGeom prst="rect">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Finding the path</a:t>
          </a:r>
        </a:p>
        <a:p>
          <a:pPr marL="346075" lvl="0" indent="-346075" algn="l" defTabSz="1289050">
            <a:lnSpc>
              <a:spcPct val="90000"/>
            </a:lnSpc>
            <a:spcBef>
              <a:spcPct val="0"/>
            </a:spcBef>
            <a:spcAft>
              <a:spcPct val="35000"/>
            </a:spcAft>
          </a:pPr>
          <a:endParaRPr lang="en-US" sz="2900" kern="1200" dirty="0" smtClean="0"/>
        </a:p>
        <a:p>
          <a:pPr marL="346075" lvl="0" indent="-346075" algn="l" defTabSz="1289050">
            <a:lnSpc>
              <a:spcPct val="90000"/>
            </a:lnSpc>
            <a:spcBef>
              <a:spcPct val="0"/>
            </a:spcBef>
            <a:spcAft>
              <a:spcPct val="35000"/>
            </a:spcAft>
          </a:pPr>
          <a:r>
            <a:rPr lang="en-US" sz="2900" kern="1200" dirty="0" smtClean="0"/>
            <a:t>- Detecting disconnected nodes</a:t>
          </a:r>
          <a:endParaRPr lang="en-US" sz="2900" kern="1200" dirty="0"/>
        </a:p>
      </dsp:txBody>
      <dsp:txXfrm>
        <a:off x="3544307" y="1638425"/>
        <a:ext cx="3115440" cy="2837807"/>
      </dsp:txXfrm>
    </dsp:sp>
    <dsp:sp modelId="{FF670F7B-9749-4368-A76A-89CDC2FEF458}">
      <dsp:nvSpPr>
        <dsp:cNvPr id="0" name=""/>
        <dsp:cNvSpPr/>
      </dsp:nvSpPr>
      <dsp:spPr>
        <a:xfrm>
          <a:off x="6659747" y="993469"/>
          <a:ext cx="3884185" cy="1473138"/>
        </a:xfrm>
        <a:prstGeom prst="rightArrow">
          <a:avLst>
            <a:gd name="adj1" fmla="val 50000"/>
            <a:gd name="adj2" fmla="val 5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Results</a:t>
          </a:r>
          <a:endParaRPr lang="en-US" sz="2900" kern="1200" dirty="0"/>
        </a:p>
      </dsp:txBody>
      <dsp:txXfrm>
        <a:off x="6659747" y="1361754"/>
        <a:ext cx="3515901" cy="736569"/>
      </dsp:txXfrm>
    </dsp:sp>
    <dsp:sp modelId="{4733793F-F0C7-473E-86A0-2ECD954D3D24}">
      <dsp:nvSpPr>
        <dsp:cNvPr id="0" name=""/>
        <dsp:cNvSpPr/>
      </dsp:nvSpPr>
      <dsp:spPr>
        <a:xfrm>
          <a:off x="6659747" y="2129471"/>
          <a:ext cx="3115440" cy="2796276"/>
        </a:xfrm>
        <a:prstGeom prst="rect">
          <a:avLst/>
        </a:prstGeom>
        <a:solidFill>
          <a:schemeClr val="lt1">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Area</a:t>
          </a:r>
        </a:p>
        <a:p>
          <a:pPr lvl="0" algn="l" defTabSz="1289050">
            <a:lnSpc>
              <a:spcPct val="90000"/>
            </a:lnSpc>
            <a:spcBef>
              <a:spcPct val="0"/>
            </a:spcBef>
            <a:spcAft>
              <a:spcPct val="35000"/>
            </a:spcAft>
          </a:pPr>
          <a:r>
            <a:rPr lang="en-US" sz="2900" kern="1200" dirty="0" smtClean="0"/>
            <a:t>- Throughput</a:t>
          </a:r>
        </a:p>
        <a:p>
          <a:pPr marL="228600" lvl="0" indent="-228600" algn="l" defTabSz="1289050">
            <a:lnSpc>
              <a:spcPct val="90000"/>
            </a:lnSpc>
            <a:spcBef>
              <a:spcPct val="0"/>
            </a:spcBef>
            <a:spcAft>
              <a:spcPct val="35000"/>
            </a:spcAft>
          </a:pPr>
          <a:r>
            <a:rPr lang="en-US" sz="2900" kern="1200" dirty="0" smtClean="0"/>
            <a:t>- Reconfiguration overhead</a:t>
          </a:r>
          <a:endParaRPr lang="en-US" sz="2900" kern="1200" dirty="0"/>
        </a:p>
      </dsp:txBody>
      <dsp:txXfrm>
        <a:off x="6659747" y="2129471"/>
        <a:ext cx="3115440" cy="2796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3953B-E3D6-4391-BDF2-8BDC5EAA4987}">
      <dsp:nvSpPr>
        <dsp:cNvPr id="0" name=""/>
        <dsp:cNvSpPr/>
      </dsp:nvSpPr>
      <dsp:spPr>
        <a:xfrm>
          <a:off x="428867" y="11376"/>
          <a:ext cx="10115065" cy="1473138"/>
        </a:xfrm>
        <a:prstGeom prst="rightArrow">
          <a:avLst>
            <a:gd name="adj1" fmla="val 50000"/>
            <a:gd name="adj2" fmla="val 5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Our 4 Goals</a:t>
          </a:r>
          <a:endParaRPr lang="en-US" sz="2900" kern="1200" dirty="0"/>
        </a:p>
      </dsp:txBody>
      <dsp:txXfrm>
        <a:off x="428867" y="379661"/>
        <a:ext cx="9746781" cy="736569"/>
      </dsp:txXfrm>
    </dsp:sp>
    <dsp:sp modelId="{CA415165-A1FB-47A6-B286-3F9FDE678B47}">
      <dsp:nvSpPr>
        <dsp:cNvPr id="0" name=""/>
        <dsp:cNvSpPr/>
      </dsp:nvSpPr>
      <dsp:spPr>
        <a:xfrm>
          <a:off x="428867" y="1147379"/>
          <a:ext cx="3115440" cy="2837807"/>
        </a:xfrm>
        <a:prstGeom prst="rect">
          <a:avLst/>
        </a:prstGeom>
        <a:solidFill>
          <a:schemeClr val="lt1">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Full coverage</a:t>
          </a:r>
        </a:p>
        <a:p>
          <a:pPr lvl="0" algn="l" defTabSz="1289050">
            <a:lnSpc>
              <a:spcPct val="90000"/>
            </a:lnSpc>
            <a:spcBef>
              <a:spcPct val="0"/>
            </a:spcBef>
            <a:spcAft>
              <a:spcPct val="35000"/>
            </a:spcAft>
          </a:pPr>
          <a:r>
            <a:rPr lang="en-US" sz="2900" kern="1200" dirty="0" smtClean="0"/>
            <a:t>- Full distribution</a:t>
          </a:r>
        </a:p>
        <a:p>
          <a:pPr lvl="0" algn="l" defTabSz="1289050">
            <a:lnSpc>
              <a:spcPct val="90000"/>
            </a:lnSpc>
            <a:spcBef>
              <a:spcPct val="0"/>
            </a:spcBef>
            <a:spcAft>
              <a:spcPct val="35000"/>
            </a:spcAft>
          </a:pPr>
          <a:r>
            <a:rPr lang="en-US" sz="2900" kern="1200" dirty="0" smtClean="0"/>
            <a:t>- Low area cost</a:t>
          </a:r>
        </a:p>
        <a:p>
          <a:pPr lvl="0" algn="l" defTabSz="1289050">
            <a:lnSpc>
              <a:spcPct val="90000"/>
            </a:lnSpc>
            <a:spcBef>
              <a:spcPct val="0"/>
            </a:spcBef>
            <a:spcAft>
              <a:spcPct val="35000"/>
            </a:spcAft>
          </a:pPr>
          <a:r>
            <a:rPr lang="en-US" sz="2900" kern="1200" dirty="0" smtClean="0"/>
            <a:t>- Fast adaptation</a:t>
          </a:r>
          <a:endParaRPr lang="en-US" sz="2900" kern="1200" dirty="0"/>
        </a:p>
      </dsp:txBody>
      <dsp:txXfrm>
        <a:off x="428867" y="1147379"/>
        <a:ext cx="3115440" cy="2837807"/>
      </dsp:txXfrm>
    </dsp:sp>
    <dsp:sp modelId="{1FFE35A8-EB46-4B19-926A-C37FC835F742}">
      <dsp:nvSpPr>
        <dsp:cNvPr id="0" name=""/>
        <dsp:cNvSpPr/>
      </dsp:nvSpPr>
      <dsp:spPr>
        <a:xfrm>
          <a:off x="3544307" y="502422"/>
          <a:ext cx="6999625" cy="1473138"/>
        </a:xfrm>
        <a:prstGeom prst="rightArrow">
          <a:avLst>
            <a:gd name="adj1" fmla="val 50000"/>
            <a:gd name="adj2" fmla="val 50000"/>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noFill/>
            </a:rPr>
            <a:t>Maze-Routing</a:t>
          </a:r>
          <a:endParaRPr lang="en-US" sz="2900" kern="1200" dirty="0">
            <a:noFill/>
          </a:endParaRPr>
        </a:p>
      </dsp:txBody>
      <dsp:txXfrm>
        <a:off x="3544307" y="870707"/>
        <a:ext cx="6631341" cy="736569"/>
      </dsp:txXfrm>
    </dsp:sp>
    <dsp:sp modelId="{D51E5BD8-85AB-4278-8E3B-7759AB6FFC06}">
      <dsp:nvSpPr>
        <dsp:cNvPr id="0" name=""/>
        <dsp:cNvSpPr/>
      </dsp:nvSpPr>
      <dsp:spPr>
        <a:xfrm>
          <a:off x="3544307" y="1638425"/>
          <a:ext cx="3115440" cy="2837807"/>
        </a:xfrm>
        <a:prstGeom prst="rect">
          <a:avLst/>
        </a:prstGeom>
        <a:no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noFill/>
            </a:rPr>
            <a:t>&gt; Finding the path</a:t>
          </a:r>
        </a:p>
        <a:p>
          <a:pPr marL="346075" lvl="0" indent="-346075" algn="l" defTabSz="1289050">
            <a:lnSpc>
              <a:spcPct val="90000"/>
            </a:lnSpc>
            <a:spcBef>
              <a:spcPct val="0"/>
            </a:spcBef>
            <a:spcAft>
              <a:spcPct val="35000"/>
            </a:spcAft>
          </a:pPr>
          <a:endParaRPr lang="en-US" sz="2900" kern="1200" dirty="0" smtClean="0">
            <a:noFill/>
          </a:endParaRPr>
        </a:p>
        <a:p>
          <a:pPr marL="346075" lvl="0" indent="-346075" algn="l" defTabSz="1289050">
            <a:lnSpc>
              <a:spcPct val="90000"/>
            </a:lnSpc>
            <a:spcBef>
              <a:spcPct val="0"/>
            </a:spcBef>
            <a:spcAft>
              <a:spcPct val="35000"/>
            </a:spcAft>
          </a:pPr>
          <a:r>
            <a:rPr lang="en-US" sz="2900" kern="1200" dirty="0" smtClean="0">
              <a:noFill/>
            </a:rPr>
            <a:t>&gt; Detecting disconnected nodes</a:t>
          </a:r>
          <a:endParaRPr lang="en-US" sz="2900" kern="1200" dirty="0">
            <a:noFill/>
          </a:endParaRPr>
        </a:p>
      </dsp:txBody>
      <dsp:txXfrm>
        <a:off x="3544307" y="1638425"/>
        <a:ext cx="3115440" cy="2837807"/>
      </dsp:txXfrm>
    </dsp:sp>
    <dsp:sp modelId="{939893F1-D607-48D0-B867-EC6C746F1B3C}">
      <dsp:nvSpPr>
        <dsp:cNvPr id="0" name=""/>
        <dsp:cNvSpPr/>
      </dsp:nvSpPr>
      <dsp:spPr>
        <a:xfrm>
          <a:off x="6659747" y="993469"/>
          <a:ext cx="3884185" cy="1473138"/>
        </a:xfrm>
        <a:prstGeom prst="rightArrow">
          <a:avLst>
            <a:gd name="adj1" fmla="val 50000"/>
            <a:gd name="adj2" fmla="val 50000"/>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noFill/>
            </a:rPr>
            <a:t>Results</a:t>
          </a:r>
          <a:endParaRPr lang="en-US" sz="2900" kern="1200" dirty="0">
            <a:noFill/>
          </a:endParaRPr>
        </a:p>
      </dsp:txBody>
      <dsp:txXfrm>
        <a:off x="6659747" y="1361754"/>
        <a:ext cx="3515901" cy="736569"/>
      </dsp:txXfrm>
    </dsp:sp>
    <dsp:sp modelId="{A7109401-90CC-4D48-AEA0-7C22A307FCE3}">
      <dsp:nvSpPr>
        <dsp:cNvPr id="0" name=""/>
        <dsp:cNvSpPr/>
      </dsp:nvSpPr>
      <dsp:spPr>
        <a:xfrm>
          <a:off x="6659747" y="2129471"/>
          <a:ext cx="3115440" cy="2796276"/>
        </a:xfrm>
        <a:prstGeom prst="rect">
          <a:avLst/>
        </a:prstGeom>
        <a:no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noFill/>
            </a:rPr>
            <a:t>- Area</a:t>
          </a:r>
        </a:p>
        <a:p>
          <a:pPr lvl="0" algn="l" defTabSz="1289050">
            <a:lnSpc>
              <a:spcPct val="90000"/>
            </a:lnSpc>
            <a:spcBef>
              <a:spcPct val="0"/>
            </a:spcBef>
            <a:spcAft>
              <a:spcPct val="35000"/>
            </a:spcAft>
          </a:pPr>
          <a:r>
            <a:rPr lang="en-US" sz="2900" kern="1200" dirty="0" smtClean="0">
              <a:noFill/>
            </a:rPr>
            <a:t>- Throughput</a:t>
          </a:r>
        </a:p>
        <a:p>
          <a:pPr marL="228600" lvl="0" indent="-228600" algn="l" defTabSz="1289050">
            <a:lnSpc>
              <a:spcPct val="90000"/>
            </a:lnSpc>
            <a:spcBef>
              <a:spcPct val="0"/>
            </a:spcBef>
            <a:spcAft>
              <a:spcPct val="35000"/>
            </a:spcAft>
          </a:pPr>
          <a:r>
            <a:rPr lang="en-US" sz="2900" kern="1200" dirty="0" smtClean="0">
              <a:noFill/>
            </a:rPr>
            <a:t>- Reconfiguration overhead</a:t>
          </a:r>
          <a:endParaRPr lang="en-US" sz="2900" kern="1200" dirty="0">
            <a:noFill/>
          </a:endParaRPr>
        </a:p>
      </dsp:txBody>
      <dsp:txXfrm>
        <a:off x="6659747" y="2129471"/>
        <a:ext cx="3115440" cy="2796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3953B-E3D6-4391-BDF2-8BDC5EAA4987}">
      <dsp:nvSpPr>
        <dsp:cNvPr id="0" name=""/>
        <dsp:cNvSpPr/>
      </dsp:nvSpPr>
      <dsp:spPr>
        <a:xfrm>
          <a:off x="428867" y="11376"/>
          <a:ext cx="10115065" cy="1473138"/>
        </a:xfrm>
        <a:prstGeom prst="rightArrow">
          <a:avLst>
            <a:gd name="adj1" fmla="val 50000"/>
            <a:gd name="adj2" fmla="val 50000"/>
          </a:avLst>
        </a:prstGeom>
        <a:solidFill>
          <a:schemeClr val="bg1">
            <a:lumMod val="8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Our 4 Goals</a:t>
          </a:r>
          <a:endParaRPr lang="en-US" sz="2900" kern="1200" dirty="0"/>
        </a:p>
      </dsp:txBody>
      <dsp:txXfrm>
        <a:off x="428867" y="379661"/>
        <a:ext cx="9746781" cy="736569"/>
      </dsp:txXfrm>
    </dsp:sp>
    <dsp:sp modelId="{CA415165-A1FB-47A6-B286-3F9FDE678B47}">
      <dsp:nvSpPr>
        <dsp:cNvPr id="0" name=""/>
        <dsp:cNvSpPr/>
      </dsp:nvSpPr>
      <dsp:spPr>
        <a:xfrm>
          <a:off x="428867" y="1147379"/>
          <a:ext cx="3115440" cy="2837807"/>
        </a:xfrm>
        <a:prstGeom prst="rect">
          <a:avLst/>
        </a:prstGeom>
        <a:solidFill>
          <a:schemeClr val="lt1">
            <a:hueOff val="0"/>
            <a:satOff val="0"/>
            <a:lumOff val="0"/>
            <a:alphaOff val="0"/>
          </a:schemeClr>
        </a:solidFill>
        <a:ln w="19050" cap="flat" cmpd="sng" algn="ctr">
          <a:solidFill>
            <a:schemeClr val="bg1">
              <a:lumMod val="8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solidFill>
                <a:schemeClr val="bg1">
                  <a:lumMod val="50000"/>
                </a:schemeClr>
              </a:solidFill>
            </a:rPr>
            <a:t>- Full coverage</a:t>
          </a:r>
        </a:p>
        <a:p>
          <a:pPr lvl="0" algn="l" defTabSz="1289050">
            <a:lnSpc>
              <a:spcPct val="90000"/>
            </a:lnSpc>
            <a:spcBef>
              <a:spcPct val="0"/>
            </a:spcBef>
            <a:spcAft>
              <a:spcPct val="35000"/>
            </a:spcAft>
          </a:pPr>
          <a:r>
            <a:rPr lang="en-US" sz="2900" kern="1200" dirty="0" smtClean="0">
              <a:solidFill>
                <a:schemeClr val="bg1">
                  <a:lumMod val="50000"/>
                </a:schemeClr>
              </a:solidFill>
            </a:rPr>
            <a:t>- Full distribution</a:t>
          </a:r>
        </a:p>
        <a:p>
          <a:pPr lvl="0" algn="l" defTabSz="1289050">
            <a:lnSpc>
              <a:spcPct val="90000"/>
            </a:lnSpc>
            <a:spcBef>
              <a:spcPct val="0"/>
            </a:spcBef>
            <a:spcAft>
              <a:spcPct val="35000"/>
            </a:spcAft>
          </a:pPr>
          <a:r>
            <a:rPr lang="en-US" sz="2900" kern="1200" dirty="0" smtClean="0">
              <a:solidFill>
                <a:schemeClr val="bg1">
                  <a:lumMod val="50000"/>
                </a:schemeClr>
              </a:solidFill>
            </a:rPr>
            <a:t>- Low area cost</a:t>
          </a:r>
        </a:p>
        <a:p>
          <a:pPr lvl="0" algn="l" defTabSz="1289050">
            <a:lnSpc>
              <a:spcPct val="90000"/>
            </a:lnSpc>
            <a:spcBef>
              <a:spcPct val="0"/>
            </a:spcBef>
            <a:spcAft>
              <a:spcPct val="35000"/>
            </a:spcAft>
          </a:pPr>
          <a:r>
            <a:rPr lang="en-US" sz="2900" kern="1200" dirty="0" smtClean="0">
              <a:solidFill>
                <a:schemeClr val="bg1">
                  <a:lumMod val="50000"/>
                </a:schemeClr>
              </a:solidFill>
            </a:rPr>
            <a:t>- Fast adaptation</a:t>
          </a:r>
          <a:endParaRPr lang="en-US" sz="2900" kern="1200" dirty="0">
            <a:solidFill>
              <a:schemeClr val="bg1">
                <a:lumMod val="50000"/>
              </a:schemeClr>
            </a:solidFill>
          </a:endParaRPr>
        </a:p>
      </dsp:txBody>
      <dsp:txXfrm>
        <a:off x="428867" y="1147379"/>
        <a:ext cx="3115440" cy="2837807"/>
      </dsp:txXfrm>
    </dsp:sp>
    <dsp:sp modelId="{1FFE35A8-EB46-4B19-926A-C37FC835F742}">
      <dsp:nvSpPr>
        <dsp:cNvPr id="0" name=""/>
        <dsp:cNvSpPr/>
      </dsp:nvSpPr>
      <dsp:spPr>
        <a:xfrm>
          <a:off x="3544307" y="502422"/>
          <a:ext cx="6999625" cy="1473138"/>
        </a:xfrm>
        <a:prstGeom prst="rightArrow">
          <a:avLst>
            <a:gd name="adj1" fmla="val 50000"/>
            <a:gd name="adj2" fmla="val 5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Maze-Routing</a:t>
          </a:r>
          <a:endParaRPr lang="en-US" sz="2900" kern="1200" dirty="0"/>
        </a:p>
      </dsp:txBody>
      <dsp:txXfrm>
        <a:off x="3544307" y="870707"/>
        <a:ext cx="6631341" cy="736569"/>
      </dsp:txXfrm>
    </dsp:sp>
    <dsp:sp modelId="{D51E5BD8-85AB-4278-8E3B-7759AB6FFC06}">
      <dsp:nvSpPr>
        <dsp:cNvPr id="0" name=""/>
        <dsp:cNvSpPr/>
      </dsp:nvSpPr>
      <dsp:spPr>
        <a:xfrm>
          <a:off x="3544307" y="1638425"/>
          <a:ext cx="3115440" cy="2837807"/>
        </a:xfrm>
        <a:prstGeom prst="rect">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Finding the path</a:t>
          </a:r>
        </a:p>
        <a:p>
          <a:pPr marL="346075" lvl="0" indent="-346075" algn="l" defTabSz="1289050">
            <a:lnSpc>
              <a:spcPct val="90000"/>
            </a:lnSpc>
            <a:spcBef>
              <a:spcPct val="0"/>
            </a:spcBef>
            <a:spcAft>
              <a:spcPct val="35000"/>
            </a:spcAft>
          </a:pPr>
          <a:endParaRPr lang="en-US" sz="2900" kern="1200" dirty="0" smtClean="0"/>
        </a:p>
        <a:p>
          <a:pPr marL="346075" lvl="0" indent="-346075" algn="l" defTabSz="1289050">
            <a:lnSpc>
              <a:spcPct val="90000"/>
            </a:lnSpc>
            <a:spcBef>
              <a:spcPct val="0"/>
            </a:spcBef>
            <a:spcAft>
              <a:spcPct val="35000"/>
            </a:spcAft>
          </a:pPr>
          <a:r>
            <a:rPr lang="en-US" sz="2900" kern="1200" dirty="0" smtClean="0"/>
            <a:t>- Detecting disconnected nodes</a:t>
          </a:r>
          <a:endParaRPr lang="en-US" sz="2900" kern="1200" dirty="0"/>
        </a:p>
      </dsp:txBody>
      <dsp:txXfrm>
        <a:off x="3544307" y="1638425"/>
        <a:ext cx="3115440" cy="2837807"/>
      </dsp:txXfrm>
    </dsp:sp>
    <dsp:sp modelId="{FF670F7B-9749-4368-A76A-89CDC2FEF458}">
      <dsp:nvSpPr>
        <dsp:cNvPr id="0" name=""/>
        <dsp:cNvSpPr/>
      </dsp:nvSpPr>
      <dsp:spPr>
        <a:xfrm>
          <a:off x="6659747" y="993469"/>
          <a:ext cx="3884185" cy="1473138"/>
        </a:xfrm>
        <a:prstGeom prst="rightArrow">
          <a:avLst>
            <a:gd name="adj1" fmla="val 50000"/>
            <a:gd name="adj2" fmla="val 50000"/>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noFill/>
            </a:rPr>
            <a:t>Results</a:t>
          </a:r>
          <a:endParaRPr lang="en-US" sz="2900" kern="1200" dirty="0">
            <a:noFill/>
          </a:endParaRPr>
        </a:p>
      </dsp:txBody>
      <dsp:txXfrm>
        <a:off x="6659747" y="1361754"/>
        <a:ext cx="3515901" cy="736569"/>
      </dsp:txXfrm>
    </dsp:sp>
    <dsp:sp modelId="{4733793F-F0C7-473E-86A0-2ECD954D3D24}">
      <dsp:nvSpPr>
        <dsp:cNvPr id="0" name=""/>
        <dsp:cNvSpPr/>
      </dsp:nvSpPr>
      <dsp:spPr>
        <a:xfrm>
          <a:off x="6659747" y="2129471"/>
          <a:ext cx="3115440" cy="2796276"/>
        </a:xfrm>
        <a:prstGeom prst="rect">
          <a:avLst/>
        </a:prstGeom>
        <a:no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noFill/>
            </a:rPr>
            <a:t>- Area</a:t>
          </a:r>
        </a:p>
        <a:p>
          <a:pPr lvl="0" algn="l" defTabSz="1289050">
            <a:lnSpc>
              <a:spcPct val="90000"/>
            </a:lnSpc>
            <a:spcBef>
              <a:spcPct val="0"/>
            </a:spcBef>
            <a:spcAft>
              <a:spcPct val="35000"/>
            </a:spcAft>
          </a:pPr>
          <a:r>
            <a:rPr lang="en-US" sz="2900" kern="1200" dirty="0" smtClean="0">
              <a:noFill/>
            </a:rPr>
            <a:t>- Throughput</a:t>
          </a:r>
        </a:p>
        <a:p>
          <a:pPr marL="228600" lvl="0" indent="-228600" algn="l" defTabSz="1289050">
            <a:lnSpc>
              <a:spcPct val="90000"/>
            </a:lnSpc>
            <a:spcBef>
              <a:spcPct val="0"/>
            </a:spcBef>
            <a:spcAft>
              <a:spcPct val="35000"/>
            </a:spcAft>
          </a:pPr>
          <a:r>
            <a:rPr lang="en-US" sz="2900" kern="1200" dirty="0" smtClean="0">
              <a:noFill/>
            </a:rPr>
            <a:t>- Reconfiguration overhead</a:t>
          </a:r>
          <a:endParaRPr lang="en-US" sz="2900" kern="1200" dirty="0">
            <a:noFill/>
          </a:endParaRPr>
        </a:p>
      </dsp:txBody>
      <dsp:txXfrm>
        <a:off x="6659747" y="2129471"/>
        <a:ext cx="3115440" cy="27962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3953B-E3D6-4391-BDF2-8BDC5EAA4987}">
      <dsp:nvSpPr>
        <dsp:cNvPr id="0" name=""/>
        <dsp:cNvSpPr/>
      </dsp:nvSpPr>
      <dsp:spPr>
        <a:xfrm>
          <a:off x="428867" y="11376"/>
          <a:ext cx="10115065" cy="1473138"/>
        </a:xfrm>
        <a:prstGeom prst="rightArrow">
          <a:avLst>
            <a:gd name="adj1" fmla="val 50000"/>
            <a:gd name="adj2" fmla="val 50000"/>
          </a:avLst>
        </a:prstGeom>
        <a:solidFill>
          <a:schemeClr val="bg1">
            <a:lumMod val="8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Our 4 Goals</a:t>
          </a:r>
          <a:endParaRPr lang="en-US" sz="2900" kern="1200" dirty="0"/>
        </a:p>
      </dsp:txBody>
      <dsp:txXfrm>
        <a:off x="428867" y="379661"/>
        <a:ext cx="9746781" cy="736569"/>
      </dsp:txXfrm>
    </dsp:sp>
    <dsp:sp modelId="{CA415165-A1FB-47A6-B286-3F9FDE678B47}">
      <dsp:nvSpPr>
        <dsp:cNvPr id="0" name=""/>
        <dsp:cNvSpPr/>
      </dsp:nvSpPr>
      <dsp:spPr>
        <a:xfrm>
          <a:off x="428867" y="1147379"/>
          <a:ext cx="3115440" cy="2837807"/>
        </a:xfrm>
        <a:prstGeom prst="rect">
          <a:avLst/>
        </a:prstGeom>
        <a:solidFill>
          <a:schemeClr val="lt1">
            <a:hueOff val="0"/>
            <a:satOff val="0"/>
            <a:lumOff val="0"/>
            <a:alphaOff val="0"/>
          </a:schemeClr>
        </a:solidFill>
        <a:ln w="19050" cap="flat" cmpd="sng" algn="ctr">
          <a:solidFill>
            <a:schemeClr val="bg1">
              <a:lumMod val="8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solidFill>
                <a:schemeClr val="bg1">
                  <a:lumMod val="50000"/>
                </a:schemeClr>
              </a:solidFill>
            </a:rPr>
            <a:t>- Full coverage</a:t>
          </a:r>
        </a:p>
        <a:p>
          <a:pPr lvl="0" algn="l" defTabSz="1289050">
            <a:lnSpc>
              <a:spcPct val="90000"/>
            </a:lnSpc>
            <a:spcBef>
              <a:spcPct val="0"/>
            </a:spcBef>
            <a:spcAft>
              <a:spcPct val="35000"/>
            </a:spcAft>
          </a:pPr>
          <a:r>
            <a:rPr lang="en-US" sz="2900" kern="1200" dirty="0" smtClean="0">
              <a:solidFill>
                <a:schemeClr val="bg1">
                  <a:lumMod val="50000"/>
                </a:schemeClr>
              </a:solidFill>
            </a:rPr>
            <a:t>- Full distribution</a:t>
          </a:r>
        </a:p>
        <a:p>
          <a:pPr lvl="0" algn="l" defTabSz="1289050">
            <a:lnSpc>
              <a:spcPct val="90000"/>
            </a:lnSpc>
            <a:spcBef>
              <a:spcPct val="0"/>
            </a:spcBef>
            <a:spcAft>
              <a:spcPct val="35000"/>
            </a:spcAft>
          </a:pPr>
          <a:r>
            <a:rPr lang="en-US" sz="2900" kern="1200" dirty="0" smtClean="0">
              <a:solidFill>
                <a:schemeClr val="bg1">
                  <a:lumMod val="50000"/>
                </a:schemeClr>
              </a:solidFill>
            </a:rPr>
            <a:t>- Low area cost</a:t>
          </a:r>
        </a:p>
        <a:p>
          <a:pPr lvl="0" algn="l" defTabSz="1289050">
            <a:lnSpc>
              <a:spcPct val="90000"/>
            </a:lnSpc>
            <a:spcBef>
              <a:spcPct val="0"/>
            </a:spcBef>
            <a:spcAft>
              <a:spcPct val="35000"/>
            </a:spcAft>
          </a:pPr>
          <a:r>
            <a:rPr lang="en-US" sz="2900" kern="1200" dirty="0" smtClean="0">
              <a:solidFill>
                <a:schemeClr val="bg1">
                  <a:lumMod val="50000"/>
                </a:schemeClr>
              </a:solidFill>
            </a:rPr>
            <a:t>- Fast adaptation</a:t>
          </a:r>
          <a:endParaRPr lang="en-US" sz="2900" kern="1200" dirty="0">
            <a:solidFill>
              <a:schemeClr val="bg1">
                <a:lumMod val="50000"/>
              </a:schemeClr>
            </a:solidFill>
          </a:endParaRPr>
        </a:p>
      </dsp:txBody>
      <dsp:txXfrm>
        <a:off x="428867" y="1147379"/>
        <a:ext cx="3115440" cy="2837807"/>
      </dsp:txXfrm>
    </dsp:sp>
    <dsp:sp modelId="{1FFE35A8-EB46-4B19-926A-C37FC835F742}">
      <dsp:nvSpPr>
        <dsp:cNvPr id="0" name=""/>
        <dsp:cNvSpPr/>
      </dsp:nvSpPr>
      <dsp:spPr>
        <a:xfrm>
          <a:off x="3544307" y="502422"/>
          <a:ext cx="6999625" cy="1473138"/>
        </a:xfrm>
        <a:prstGeom prst="rightArrow">
          <a:avLst>
            <a:gd name="adj1" fmla="val 50000"/>
            <a:gd name="adj2" fmla="val 50000"/>
          </a:avLst>
        </a:prstGeom>
        <a:solidFill>
          <a:schemeClr val="bg1">
            <a:lumMod val="8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Maze-Routing</a:t>
          </a:r>
          <a:endParaRPr lang="en-US" sz="2900" kern="1200" dirty="0"/>
        </a:p>
      </dsp:txBody>
      <dsp:txXfrm>
        <a:off x="3544307" y="870707"/>
        <a:ext cx="6631341" cy="736569"/>
      </dsp:txXfrm>
    </dsp:sp>
    <dsp:sp modelId="{D51E5BD8-85AB-4278-8E3B-7759AB6FFC06}">
      <dsp:nvSpPr>
        <dsp:cNvPr id="0" name=""/>
        <dsp:cNvSpPr/>
      </dsp:nvSpPr>
      <dsp:spPr>
        <a:xfrm>
          <a:off x="3544307" y="1638425"/>
          <a:ext cx="3115440" cy="2837807"/>
        </a:xfrm>
        <a:prstGeom prst="rect">
          <a:avLst/>
        </a:prstGeom>
        <a:solidFill>
          <a:schemeClr val="lt1">
            <a:hueOff val="0"/>
            <a:satOff val="0"/>
            <a:lumOff val="0"/>
            <a:alphaOff val="0"/>
          </a:schemeClr>
        </a:solidFill>
        <a:ln w="19050" cap="flat" cmpd="sng" algn="ctr">
          <a:solidFill>
            <a:schemeClr val="bg1">
              <a:lumMod val="8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solidFill>
                <a:schemeClr val="bg1">
                  <a:lumMod val="50000"/>
                </a:schemeClr>
              </a:solidFill>
            </a:rPr>
            <a:t>- Finding the path</a:t>
          </a:r>
        </a:p>
        <a:p>
          <a:pPr marL="346075" lvl="0" indent="-346075" algn="l" defTabSz="1289050">
            <a:lnSpc>
              <a:spcPct val="90000"/>
            </a:lnSpc>
            <a:spcBef>
              <a:spcPct val="0"/>
            </a:spcBef>
            <a:spcAft>
              <a:spcPct val="35000"/>
            </a:spcAft>
          </a:pPr>
          <a:endParaRPr lang="en-US" sz="2900" kern="1200" dirty="0" smtClean="0">
            <a:solidFill>
              <a:schemeClr val="bg1">
                <a:lumMod val="50000"/>
              </a:schemeClr>
            </a:solidFill>
          </a:endParaRPr>
        </a:p>
        <a:p>
          <a:pPr marL="346075" lvl="0" indent="-346075" algn="l" defTabSz="1289050">
            <a:lnSpc>
              <a:spcPct val="90000"/>
            </a:lnSpc>
            <a:spcBef>
              <a:spcPct val="0"/>
            </a:spcBef>
            <a:spcAft>
              <a:spcPct val="35000"/>
            </a:spcAft>
          </a:pPr>
          <a:r>
            <a:rPr lang="en-US" sz="2900" kern="1200" dirty="0" smtClean="0">
              <a:solidFill>
                <a:schemeClr val="bg1">
                  <a:lumMod val="50000"/>
                </a:schemeClr>
              </a:solidFill>
            </a:rPr>
            <a:t>- Detecting disconnected nodes</a:t>
          </a:r>
          <a:endParaRPr lang="en-US" sz="2900" kern="1200" dirty="0">
            <a:solidFill>
              <a:schemeClr val="bg1">
                <a:lumMod val="50000"/>
              </a:schemeClr>
            </a:solidFill>
          </a:endParaRPr>
        </a:p>
      </dsp:txBody>
      <dsp:txXfrm>
        <a:off x="3544307" y="1638425"/>
        <a:ext cx="3115440" cy="2837807"/>
      </dsp:txXfrm>
    </dsp:sp>
    <dsp:sp modelId="{FF670F7B-9749-4368-A76A-89CDC2FEF458}">
      <dsp:nvSpPr>
        <dsp:cNvPr id="0" name=""/>
        <dsp:cNvSpPr/>
      </dsp:nvSpPr>
      <dsp:spPr>
        <a:xfrm>
          <a:off x="6659747" y="993469"/>
          <a:ext cx="3884185" cy="1473138"/>
        </a:xfrm>
        <a:prstGeom prst="rightArrow">
          <a:avLst>
            <a:gd name="adj1" fmla="val 50000"/>
            <a:gd name="adj2" fmla="val 5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33861" numCol="1" spcCol="1270" anchor="ctr" anchorCtr="0">
          <a:noAutofit/>
        </a:bodyPr>
        <a:lstStyle/>
        <a:p>
          <a:pPr lvl="0" algn="l" defTabSz="1289050">
            <a:lnSpc>
              <a:spcPct val="90000"/>
            </a:lnSpc>
            <a:spcBef>
              <a:spcPct val="0"/>
            </a:spcBef>
            <a:spcAft>
              <a:spcPct val="35000"/>
            </a:spcAft>
          </a:pPr>
          <a:r>
            <a:rPr lang="en-US" sz="2900" kern="1200" dirty="0" smtClean="0"/>
            <a:t>Results</a:t>
          </a:r>
          <a:endParaRPr lang="en-US" sz="2900" kern="1200" dirty="0"/>
        </a:p>
      </dsp:txBody>
      <dsp:txXfrm>
        <a:off x="6659747" y="1361754"/>
        <a:ext cx="3515901" cy="736569"/>
      </dsp:txXfrm>
    </dsp:sp>
    <dsp:sp modelId="{4733793F-F0C7-473E-86A0-2ECD954D3D24}">
      <dsp:nvSpPr>
        <dsp:cNvPr id="0" name=""/>
        <dsp:cNvSpPr/>
      </dsp:nvSpPr>
      <dsp:spPr>
        <a:xfrm>
          <a:off x="6659747" y="2129471"/>
          <a:ext cx="3115440" cy="2796276"/>
        </a:xfrm>
        <a:prstGeom prst="rect">
          <a:avLst/>
        </a:prstGeom>
        <a:solidFill>
          <a:schemeClr val="lt1">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 Area</a:t>
          </a:r>
        </a:p>
        <a:p>
          <a:pPr lvl="0" algn="l" defTabSz="1289050">
            <a:lnSpc>
              <a:spcPct val="90000"/>
            </a:lnSpc>
            <a:spcBef>
              <a:spcPct val="0"/>
            </a:spcBef>
            <a:spcAft>
              <a:spcPct val="35000"/>
            </a:spcAft>
          </a:pPr>
          <a:r>
            <a:rPr lang="en-US" sz="2900" kern="1200" dirty="0" smtClean="0"/>
            <a:t>- Throughput</a:t>
          </a:r>
        </a:p>
        <a:p>
          <a:pPr marL="228600" lvl="0" indent="-228600" algn="l" defTabSz="1289050">
            <a:lnSpc>
              <a:spcPct val="90000"/>
            </a:lnSpc>
            <a:spcBef>
              <a:spcPct val="0"/>
            </a:spcBef>
            <a:spcAft>
              <a:spcPct val="35000"/>
            </a:spcAft>
          </a:pPr>
          <a:r>
            <a:rPr lang="en-US" sz="2900" kern="1200" dirty="0" smtClean="0"/>
            <a:t>- Reconfiguration overhead</a:t>
          </a:r>
          <a:endParaRPr lang="en-US" sz="2900" kern="1200" dirty="0"/>
        </a:p>
      </dsp:txBody>
      <dsp:txXfrm>
        <a:off x="6659747" y="2129471"/>
        <a:ext cx="3115440" cy="2796276"/>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C4FB8F-ED15-48AB-97BD-17129D4E699D}" type="datetimeFigureOut">
              <a:rPr lang="en-US" smtClean="0"/>
              <a:t>Oct 31 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6B3739-9081-478F-812E-AE7CE140632E}" type="slidenum">
              <a:rPr lang="en-US" smtClean="0"/>
              <a:t>‹#›</a:t>
            </a:fld>
            <a:endParaRPr lang="en-US"/>
          </a:p>
        </p:txBody>
      </p:sp>
    </p:spTree>
    <p:extLst>
      <p:ext uri="{BB962C8B-B14F-4D97-AF65-F5344CB8AC3E}">
        <p14:creationId xmlns:p14="http://schemas.microsoft.com/office/powerpoint/2010/main" val="4112104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9D437-CD83-4825-AD0D-5E7B341BC79B}" type="datetimeFigureOut">
              <a:rPr lang="en-US" smtClean="0"/>
              <a:t>Oct 31 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CF8BB-EBC7-4B8F-9632-A5A136FBB880}" type="slidenum">
              <a:rPr lang="en-US" smtClean="0"/>
              <a:t>‹#›</a:t>
            </a:fld>
            <a:endParaRPr lang="en-US"/>
          </a:p>
        </p:txBody>
      </p:sp>
    </p:spTree>
    <p:extLst>
      <p:ext uri="{BB962C8B-B14F-4D97-AF65-F5344CB8AC3E}">
        <p14:creationId xmlns:p14="http://schemas.microsoft.com/office/powerpoint/2010/main" val="1170369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0CF8BB-EBC7-4B8F-9632-A5A136FBB880}" type="slidenum">
              <a:rPr lang="en-US" smtClean="0"/>
              <a:t>1</a:t>
            </a:fld>
            <a:endParaRPr lang="en-US"/>
          </a:p>
        </p:txBody>
      </p:sp>
    </p:spTree>
    <p:extLst>
      <p:ext uri="{BB962C8B-B14F-4D97-AF65-F5344CB8AC3E}">
        <p14:creationId xmlns:p14="http://schemas.microsoft.com/office/powerpoint/2010/main" val="75317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almost a decade that NOC idea</a:t>
            </a:r>
            <a:r>
              <a:rPr lang="en-US" baseline="0" dirty="0" smtClean="0"/>
              <a:t> is around and many research has done this area so far</a:t>
            </a:r>
          </a:p>
          <a:p>
            <a:endParaRPr lang="en-US" baseline="0" dirty="0" smtClean="0"/>
          </a:p>
          <a:p>
            <a:r>
              <a:rPr lang="en-US" baseline="0" dirty="0" smtClean="0"/>
              <a:t>1- One of the main challenges of this area is technology shrinkage. As a result, devices wear out and overtime, NOC components, like routers and links, can become faulty.</a:t>
            </a:r>
          </a:p>
          <a:p>
            <a:r>
              <a:rPr lang="en-US" baseline="0" dirty="0" smtClean="0"/>
              <a:t>In order to keep the system functioning, we need to keep the connectivity between nodes, even if some parts of the network are not working anymore.</a:t>
            </a:r>
          </a:p>
          <a:p>
            <a:endParaRPr lang="en-US" baseline="0" dirty="0" smtClean="0"/>
          </a:p>
          <a:p>
            <a:r>
              <a:rPr lang="en-US" baseline="0" dirty="0" smtClean="0"/>
              <a:t>2- One main solution to this problem is dynamic fault-tolerant routings. This very well suits the NoC nature as the path divergence comes as a free lunch.</a:t>
            </a:r>
          </a:p>
          <a:p>
            <a:endParaRPr lang="en-US" baseline="0" dirty="0" smtClean="0"/>
          </a:p>
          <a:p>
            <a:r>
              <a:rPr lang="en-US" baseline="0" dirty="0" smtClean="0"/>
              <a:t>3- There is an enormous amount of research carried out in this area. However, previous works have some serious practical limitations. I briefly introduce these limitations now. But I will go into details later on.</a:t>
            </a:r>
          </a:p>
          <a:p>
            <a:endParaRPr lang="en-US" baseline="0" dirty="0" smtClean="0"/>
          </a:p>
          <a:p>
            <a:r>
              <a:rPr lang="en-US" baseline="0" dirty="0" smtClean="0"/>
              <a:t>4- First, they may not work when there more than few number of failures. Also, some of them use a central controller to overcome the fault situation. Besides, most of them are using routing tables or other techniques which leads to high area overhead. Finally,  it takes a long while for most of them to find alternative paths, and during this time, the normal operation of the network is paused.</a:t>
            </a:r>
          </a:p>
          <a:p>
            <a:r>
              <a:rPr lang="en-US" baseline="0" dirty="0" smtClean="0"/>
              <a:t>As I said, I will go into details of each, one by one, during this talk. But as mentioned, the main point is that there is no previous work which has none of the above mentioned limitations.</a:t>
            </a:r>
          </a:p>
          <a:p>
            <a:r>
              <a:rPr lang="en-US" baseline="0" dirty="0" smtClean="0"/>
              <a:t>Whereas, we believe in order for a fault-tolerant routing algorithm to be applicable and practical, it should overcome all of them.</a:t>
            </a:r>
          </a:p>
          <a:p>
            <a:endParaRPr lang="en-US" baseline="0" dirty="0" smtClean="0"/>
          </a:p>
          <a:p>
            <a:r>
              <a:rPr lang="en-US" baseline="0" dirty="0" smtClean="0"/>
              <a:t>5- This is our main motivation for proposing this work; we called it Maze-Routing. Our method, in contrast to previous works, has none of the above mentioned limits. </a:t>
            </a:r>
          </a:p>
          <a:p>
            <a:endParaRPr lang="en-US" baseline="0" dirty="0" smtClean="0"/>
          </a:p>
          <a:p>
            <a:r>
              <a:rPr lang="en-US" baseline="0" dirty="0" smtClean="0"/>
              <a:t>6- First, It provides full coverage, and we formally prove this. And, what do we mean by full coverage?</a:t>
            </a:r>
          </a:p>
          <a:p>
            <a:endParaRPr lang="en-US" baseline="0" dirty="0" smtClean="0"/>
          </a:p>
          <a:p>
            <a:r>
              <a:rPr lang="en-US" baseline="0" dirty="0" smtClean="0"/>
              <a:t>7- One, it can tolerate any number of faulty components.</a:t>
            </a:r>
          </a:p>
          <a:p>
            <a:endParaRPr lang="en-US" baseline="0" dirty="0" smtClean="0"/>
          </a:p>
          <a:p>
            <a:r>
              <a:rPr lang="en-US" baseline="0" dirty="0" smtClean="0"/>
              <a:t>8- And two, it indicates when a destination is not reachable anymore.</a:t>
            </a:r>
          </a:p>
          <a:p>
            <a:endParaRPr lang="en-US" baseline="0" dirty="0" smtClean="0"/>
          </a:p>
          <a:p>
            <a:r>
              <a:rPr lang="en-US" baseline="0" dirty="0" smtClean="0"/>
              <a:t>9- As the second attribute, our algorithm works in a fully distributed manner. In other words, there is no central component, and no synchronization between routers. Routers are fully autonomous with standalone decisions.</a:t>
            </a:r>
          </a:p>
          <a:p>
            <a:endParaRPr lang="en-US" baseline="0" dirty="0" smtClean="0"/>
          </a:p>
          <a:p>
            <a:r>
              <a:rPr lang="en-US" baseline="0" dirty="0" smtClean="0"/>
              <a:t>10- Third, we use no routing table; i.e. our method is an algorithmic approach. As a result, realization of our algorithm is 16 times smaller than the smallest routing table, used in previous works.</a:t>
            </a:r>
          </a:p>
          <a:p>
            <a:endParaRPr lang="en-US" baseline="0" dirty="0" smtClean="0"/>
          </a:p>
          <a:p>
            <a:r>
              <a:rPr lang="en-US" baseline="0" dirty="0" smtClean="0"/>
              <a:t>11- Fourth, routers of our method find the path to destination on the fly. So, basically, there is no reconfiguration phase and any consequent overhead. In other words, network continues its normal operation seamlessly upon new faults.</a:t>
            </a:r>
          </a:p>
          <a:p>
            <a:endParaRPr lang="en-US" baseline="0" dirty="0" smtClean="0"/>
          </a:p>
          <a:p>
            <a:r>
              <a:rPr lang="en-US" baseline="0" dirty="0" smtClean="0"/>
              <a:t>12- In addition to above mentioned attributes, our results demonstrate 50% higher saturation throughput, and 28% lower average network latency, when there are up to 5 links failed.</a:t>
            </a:r>
          </a:p>
          <a:p>
            <a:endParaRPr lang="en-US" baseline="0" dirty="0" smtClean="0"/>
          </a:p>
          <a:p>
            <a:r>
              <a:rPr lang="en-US" baseline="0" dirty="0" smtClean="0"/>
              <a:t>So, after this brief summary of the talk, now, let’s move to the details of Maze-Routing algorithm.</a:t>
            </a:r>
          </a:p>
        </p:txBody>
      </p:sp>
      <p:sp>
        <p:nvSpPr>
          <p:cNvPr id="4" name="Slide Number Placeholder 3"/>
          <p:cNvSpPr>
            <a:spLocks noGrp="1"/>
          </p:cNvSpPr>
          <p:nvPr>
            <p:ph type="sldNum" sz="quarter" idx="10"/>
          </p:nvPr>
        </p:nvSpPr>
        <p:spPr/>
        <p:txBody>
          <a:bodyPr/>
          <a:lstStyle/>
          <a:p>
            <a:fld id="{560CF8BB-EBC7-4B8F-9632-A5A136FBB880}" type="slidenum">
              <a:rPr lang="en-US" smtClean="0"/>
              <a:t>2</a:t>
            </a:fld>
            <a:endParaRPr lang="en-US"/>
          </a:p>
        </p:txBody>
      </p:sp>
    </p:spTree>
    <p:extLst>
      <p:ext uri="{BB962C8B-B14F-4D97-AF65-F5344CB8AC3E}">
        <p14:creationId xmlns:p14="http://schemas.microsoft.com/office/powerpoint/2010/main" val="239111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Explain</a:t>
            </a:r>
            <a:r>
              <a:rPr lang="en-US" baseline="0" dirty="0" smtClean="0"/>
              <a:t> the figure, and numbers in nodes</a:t>
            </a:r>
          </a:p>
          <a:p>
            <a:endParaRPr lang="en-US" baseline="0" dirty="0" smtClean="0"/>
          </a:p>
          <a:p>
            <a:r>
              <a:rPr lang="en-US" baseline="0" dirty="0" smtClean="0"/>
              <a:t>2- address the path divergence`</a:t>
            </a:r>
            <a:endParaRPr lang="en-US" dirty="0"/>
          </a:p>
        </p:txBody>
      </p:sp>
      <p:sp>
        <p:nvSpPr>
          <p:cNvPr id="4" name="Slide Number Placeholder 3"/>
          <p:cNvSpPr>
            <a:spLocks noGrp="1"/>
          </p:cNvSpPr>
          <p:nvPr>
            <p:ph type="sldNum" sz="quarter" idx="10"/>
          </p:nvPr>
        </p:nvSpPr>
        <p:spPr/>
        <p:txBody>
          <a:bodyPr/>
          <a:lstStyle/>
          <a:p>
            <a:fld id="{560CF8BB-EBC7-4B8F-9632-A5A136FBB880}" type="slidenum">
              <a:rPr lang="en-US" smtClean="0"/>
              <a:t>16</a:t>
            </a:fld>
            <a:endParaRPr lang="en-US"/>
          </a:p>
        </p:txBody>
      </p:sp>
    </p:spTree>
    <p:extLst>
      <p:ext uri="{BB962C8B-B14F-4D97-AF65-F5344CB8AC3E}">
        <p14:creationId xmlns:p14="http://schemas.microsoft.com/office/powerpoint/2010/main" val="315225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CF8BB-EBC7-4B8F-9632-A5A136FBB880}" type="slidenum">
              <a:rPr lang="en-US" smtClean="0"/>
              <a:t>17</a:t>
            </a:fld>
            <a:endParaRPr lang="en-US"/>
          </a:p>
        </p:txBody>
      </p:sp>
    </p:spTree>
    <p:extLst>
      <p:ext uri="{BB962C8B-B14F-4D97-AF65-F5344CB8AC3E}">
        <p14:creationId xmlns:p14="http://schemas.microsoft.com/office/powerpoint/2010/main" val="2174735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CF8BB-EBC7-4B8F-9632-A5A136FBB880}" type="slidenum">
              <a:rPr lang="en-US" smtClean="0"/>
              <a:t>22</a:t>
            </a:fld>
            <a:endParaRPr lang="en-US"/>
          </a:p>
        </p:txBody>
      </p:sp>
    </p:spTree>
    <p:extLst>
      <p:ext uri="{BB962C8B-B14F-4D97-AF65-F5344CB8AC3E}">
        <p14:creationId xmlns:p14="http://schemas.microsoft.com/office/powerpoint/2010/main" val="1361607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0CF8BB-EBC7-4B8F-9632-A5A136FBB880}" type="slidenum">
              <a:rPr lang="en-US" smtClean="0"/>
              <a:t>27</a:t>
            </a:fld>
            <a:endParaRPr lang="en-US"/>
          </a:p>
        </p:txBody>
      </p:sp>
    </p:spTree>
    <p:extLst>
      <p:ext uri="{BB962C8B-B14F-4D97-AF65-F5344CB8AC3E}">
        <p14:creationId xmlns:p14="http://schemas.microsoft.com/office/powerpoint/2010/main" val="2173919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0CF8BB-EBC7-4B8F-9632-A5A136FBB880}" type="slidenum">
              <a:rPr lang="en-US" smtClean="0"/>
              <a:t>32</a:t>
            </a:fld>
            <a:endParaRPr lang="en-US"/>
          </a:p>
        </p:txBody>
      </p:sp>
    </p:spTree>
    <p:extLst>
      <p:ext uri="{BB962C8B-B14F-4D97-AF65-F5344CB8AC3E}">
        <p14:creationId xmlns:p14="http://schemas.microsoft.com/office/powerpoint/2010/main" val="2173919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625600" y="1064106"/>
            <a:ext cx="9144000" cy="1680538"/>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625600" y="2864659"/>
            <a:ext cx="9144000" cy="863886"/>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8534400" y="6355080"/>
            <a:ext cx="3048000" cy="365760"/>
          </a:xfrm>
        </p:spPr>
        <p:txBody>
          <a:bodyPr/>
          <a:lstStyle>
            <a:lvl1pPr>
              <a:defRPr sz="1400"/>
            </a:lvl1pPr>
          </a:lstStyle>
          <a:p>
            <a:endParaRPr lang="en-US"/>
          </a:p>
        </p:txBody>
      </p:sp>
      <p:sp>
        <p:nvSpPr>
          <p:cNvPr id="17" name="Footer Placeholder 16"/>
          <p:cNvSpPr>
            <a:spLocks noGrp="1"/>
          </p:cNvSpPr>
          <p:nvPr>
            <p:ph type="ftr" sz="quarter" idx="11"/>
          </p:nvPr>
        </p:nvSpPr>
        <p:spPr>
          <a:xfrm>
            <a:off x="3864864" y="6355080"/>
            <a:ext cx="4632960" cy="365760"/>
          </a:xfrm>
        </p:spPr>
        <p:txBody>
          <a:bodyPr/>
          <a:lstStyle/>
          <a:p>
            <a:endParaRPr lang="en-US"/>
          </a:p>
        </p:txBody>
      </p:sp>
      <p:sp>
        <p:nvSpPr>
          <p:cNvPr id="29" name="Slide Number Placeholder 28"/>
          <p:cNvSpPr>
            <a:spLocks noGrp="1"/>
          </p:cNvSpPr>
          <p:nvPr>
            <p:ph type="sldNum" sz="quarter" idx="12"/>
          </p:nvPr>
        </p:nvSpPr>
        <p:spPr>
          <a:xfrm>
            <a:off x="1621536" y="6355080"/>
            <a:ext cx="1625600" cy="365760"/>
          </a:xfrm>
        </p:spPr>
        <p:txBody>
          <a:bodyPr/>
          <a:lstStyle/>
          <a:p>
            <a:fld id="{FD39BC4A-B0B4-4DD3-84E2-580BB6F64EF7}" type="slidenum">
              <a:rPr lang="en-US" smtClean="0"/>
              <a:t>‹#›</a:t>
            </a:fld>
            <a:endParaRPr lang="en-US"/>
          </a:p>
        </p:txBody>
      </p:sp>
      <p:sp>
        <p:nvSpPr>
          <p:cNvPr id="21" name="Rectangle 20"/>
          <p:cNvSpPr/>
          <p:nvPr/>
        </p:nvSpPr>
        <p:spPr>
          <a:xfrm>
            <a:off x="1206500" y="1064106"/>
            <a:ext cx="9753600" cy="168053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1219200" y="2864659"/>
            <a:ext cx="9753600" cy="863886"/>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1206500" y="1064106"/>
            <a:ext cx="304800" cy="168053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1219200" y="2864659"/>
            <a:ext cx="304800" cy="863886"/>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
        <p:nvSpPr>
          <p:cNvPr id="7" name="Straight Connector 6"/>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5814836"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
        <p:nvSpPr>
          <p:cNvPr id="8" name="Content Placeholder 7"/>
          <p:cNvSpPr>
            <a:spLocks noGrp="1"/>
          </p:cNvSpPr>
          <p:nvPr>
            <p:ph sz="quarter" idx="1"/>
          </p:nvPr>
        </p:nvSpPr>
        <p:spPr>
          <a:xfrm>
            <a:off x="609600" y="1005840"/>
            <a:ext cx="10972800" cy="53949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25600" y="2971800"/>
            <a:ext cx="9144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727200" y="4267200"/>
            <a:ext cx="90424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8534400" y="6355080"/>
            <a:ext cx="3048000" cy="365760"/>
          </a:xfrm>
        </p:spPr>
        <p:txBody>
          <a:bodyPr/>
          <a:lstStyle/>
          <a:p>
            <a:endParaRPr lang="en-US"/>
          </a:p>
        </p:txBody>
      </p:sp>
      <p:sp>
        <p:nvSpPr>
          <p:cNvPr id="5" name="Footer Placeholder 4"/>
          <p:cNvSpPr>
            <a:spLocks noGrp="1"/>
          </p:cNvSpPr>
          <p:nvPr>
            <p:ph type="ftr" sz="quarter" idx="11"/>
          </p:nvPr>
        </p:nvSpPr>
        <p:spPr>
          <a:xfrm>
            <a:off x="3864864" y="6355080"/>
            <a:ext cx="4632960" cy="365760"/>
          </a:xfrm>
        </p:spPr>
        <p:txBody>
          <a:bodyPr/>
          <a:lstStyle/>
          <a:p>
            <a:endParaRPr lang="en-US"/>
          </a:p>
        </p:txBody>
      </p:sp>
      <p:sp>
        <p:nvSpPr>
          <p:cNvPr id="6" name="Slide Number Placeholder 5"/>
          <p:cNvSpPr>
            <a:spLocks noGrp="1"/>
          </p:cNvSpPr>
          <p:nvPr>
            <p:ph type="sldNum" sz="quarter" idx="12"/>
          </p:nvPr>
        </p:nvSpPr>
        <p:spPr>
          <a:xfrm>
            <a:off x="1426464" y="6355080"/>
            <a:ext cx="2027936" cy="365760"/>
          </a:xfrm>
        </p:spPr>
        <p:txBody>
          <a:bodyPr/>
          <a:lstStyle/>
          <a:p>
            <a:fld id="{FD39BC4A-B0B4-4DD3-84E2-580BB6F64EF7}" type="slidenum">
              <a:rPr lang="en-US" smtClean="0"/>
              <a:t>‹#›</a:t>
            </a:fld>
            <a:endParaRPr lang="en-US"/>
          </a:p>
        </p:txBody>
      </p:sp>
      <p:sp>
        <p:nvSpPr>
          <p:cNvPr id="7" name="Rectangle 6"/>
          <p:cNvSpPr/>
          <p:nvPr/>
        </p:nvSpPr>
        <p:spPr>
          <a:xfrm>
            <a:off x="1219200" y="2819400"/>
            <a:ext cx="97536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1219200" y="2819400"/>
            <a:ext cx="3048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
        <p:nvSpPr>
          <p:cNvPr id="9" name="Content Placeholder 8"/>
          <p:cNvSpPr>
            <a:spLocks noGrp="1"/>
          </p:cNvSpPr>
          <p:nvPr>
            <p:ph sz="quarter" idx="1"/>
          </p:nvPr>
        </p:nvSpPr>
        <p:spPr>
          <a:xfrm>
            <a:off x="609600" y="1005840"/>
            <a:ext cx="5388864" cy="53949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176264" y="1005840"/>
            <a:ext cx="5388864" cy="53949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p:spPr>
        <p:txBody>
          <a:bodyPr anchor="b"/>
          <a:lstStyle>
            <a:lvl1pPr>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609600" y="1005840"/>
            <a:ext cx="5386917" cy="64008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7601" y="1005840"/>
            <a:ext cx="5389033" cy="64008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
        <p:nvSpPr>
          <p:cNvPr id="11" name="Content Placeholder 10"/>
          <p:cNvSpPr>
            <a:spLocks noGrp="1"/>
          </p:cNvSpPr>
          <p:nvPr>
            <p:ph sz="quarter" idx="2"/>
          </p:nvPr>
        </p:nvSpPr>
        <p:spPr>
          <a:xfrm>
            <a:off x="609600" y="1783080"/>
            <a:ext cx="5384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197600" y="1783080"/>
            <a:ext cx="5384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00584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
        <p:nvSpPr>
          <p:cNvPr id="6" name="Isosceles Triang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
        <p:nvSpPr>
          <p:cNvPr id="5" name="Straight Connector 4"/>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2800" y="304800"/>
            <a:ext cx="33528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
        <p:nvSpPr>
          <p:cNvPr id="8" name="Straight Connector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522003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406400" y="304800"/>
            <a:ext cx="7620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609600" y="1905000"/>
            <a:ext cx="109728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9600" y="1219200"/>
            <a:ext cx="109728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9BC4A-B0B4-4DD3-84E2-580BB6F64EF7}" type="slidenum">
              <a:rPr lang="en-US" smtClean="0"/>
              <a:t>‹#›</a:t>
            </a:fld>
            <a:endParaRPr lang="en-US"/>
          </a:p>
        </p:txBody>
      </p:sp>
      <p:sp>
        <p:nvSpPr>
          <p:cNvPr id="8" name="Straight Connector 7"/>
          <p:cNvSpPr>
            <a:spLocks noChangeShapeType="1"/>
          </p:cNvSpPr>
          <p:nvPr/>
        </p:nvSpPr>
        <p:spPr bwMode="auto">
          <a:xfrm>
            <a:off x="609600" y="6353175"/>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590609" y="6447423"/>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09600" y="500856"/>
            <a:ext cx="24384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a:off x="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0"/>
            <a:ext cx="10972800" cy="9144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005840"/>
            <a:ext cx="10972800" cy="539496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8534400" y="6474595"/>
            <a:ext cx="3052064" cy="365760"/>
          </a:xfrm>
          <a:prstGeom prst="rect">
            <a:avLst/>
          </a:prstGeom>
        </p:spPr>
        <p:txBody>
          <a:bodyPr vert="horz"/>
          <a:lstStyle>
            <a:lvl1pPr algn="l"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3864864" y="6474595"/>
            <a:ext cx="46736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816864" y="6474595"/>
            <a:ext cx="2641600" cy="365760"/>
          </a:xfrm>
          <a:prstGeom prst="rect">
            <a:avLst/>
          </a:prstGeom>
        </p:spPr>
        <p:txBody>
          <a:bodyPr vert="horz"/>
          <a:lstStyle>
            <a:lvl1pPr algn="l" eaLnBrk="1" latinLnBrk="0" hangingPunct="1">
              <a:defRPr kumimoji="0" sz="1400">
                <a:solidFill>
                  <a:schemeClr val="tx2"/>
                </a:solidFill>
              </a:defRPr>
            </a:lvl1pPr>
          </a:lstStyle>
          <a:p>
            <a:fld id="{E31375A4-56A4-47D6-9801-1991572033F7}" type="slidenum">
              <a:rPr lang="en-US" smtClean="0"/>
              <a:pPr/>
              <a:t>‹#›</a:t>
            </a:fld>
            <a:endParaRPr lang="en-US"/>
          </a:p>
        </p:txBody>
      </p:sp>
      <p:sp>
        <p:nvSpPr>
          <p:cNvPr id="28" name="Straight Connector 27"/>
          <p:cNvSpPr>
            <a:spLocks noChangeShapeType="1"/>
          </p:cNvSpPr>
          <p:nvPr/>
        </p:nvSpPr>
        <p:spPr bwMode="auto">
          <a:xfrm>
            <a:off x="609600" y="6471420"/>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609600" y="914400"/>
            <a:ext cx="109728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590609" y="6565668"/>
            <a:ext cx="190849" cy="16041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1">
              <a:lumMod val="85000"/>
              <a:lumOff val="15000"/>
            </a:schemeClr>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hyperlink" Target="https://github.com/CMU-SAFARI/NOCulator/tree/Maze-routing" TargetMode="External"/><Relationship Id="rId2" Type="http://schemas.openxmlformats.org/officeDocument/2006/relationships/hyperlink" Target="https://github.com/CMU-SAFARI/NOCulato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9254" y="1072047"/>
            <a:ext cx="9427780" cy="1686909"/>
          </a:xfrm>
        </p:spPr>
        <p:txBody>
          <a:bodyPr>
            <a:normAutofit/>
          </a:bodyPr>
          <a:lstStyle/>
          <a:p>
            <a:pPr algn="ctr"/>
            <a:r>
              <a:rPr lang="en-US" dirty="0"/>
              <a:t>A Low-Overhead, Fully-Distributed, Guaranteed-Delivery Routing Algorithm for Faulty Network-on-Chips</a:t>
            </a:r>
          </a:p>
        </p:txBody>
      </p:sp>
      <p:sp>
        <p:nvSpPr>
          <p:cNvPr id="3" name="Subtitle 2"/>
          <p:cNvSpPr>
            <a:spLocks noGrp="1"/>
          </p:cNvSpPr>
          <p:nvPr>
            <p:ph type="subTitle" idx="1"/>
          </p:nvPr>
        </p:nvSpPr>
        <p:spPr>
          <a:xfrm>
            <a:off x="1529255" y="2864659"/>
            <a:ext cx="9435661" cy="863886"/>
          </a:xfrm>
        </p:spPr>
        <p:txBody>
          <a:bodyPr>
            <a:normAutofit fontScale="85000" lnSpcReduction="10000"/>
          </a:bodyPr>
          <a:lstStyle/>
          <a:p>
            <a:r>
              <a:rPr lang="en-US" b="1" dirty="0"/>
              <a:t>Mohammad </a:t>
            </a:r>
            <a:r>
              <a:rPr lang="en-US" b="1" dirty="0" smtClean="0"/>
              <a:t>Fattah</a:t>
            </a:r>
            <a:r>
              <a:rPr lang="en-US" baseline="30000" dirty="0" smtClean="0"/>
              <a:t>1</a:t>
            </a:r>
            <a:r>
              <a:rPr lang="en-US" dirty="0" smtClean="0"/>
              <a:t>, </a:t>
            </a:r>
            <a:r>
              <a:rPr lang="en-US" dirty="0"/>
              <a:t>Antti </a:t>
            </a:r>
            <a:r>
              <a:rPr lang="en-US" dirty="0" smtClean="0"/>
              <a:t>Airola</a:t>
            </a:r>
            <a:r>
              <a:rPr lang="en-US" baseline="30000" dirty="0" smtClean="0"/>
              <a:t>1</a:t>
            </a:r>
            <a:r>
              <a:rPr lang="en-US" dirty="0" smtClean="0"/>
              <a:t>, </a:t>
            </a:r>
            <a:r>
              <a:rPr lang="en-US" dirty="0" err="1"/>
              <a:t>Rachata</a:t>
            </a:r>
            <a:r>
              <a:rPr lang="en-US" dirty="0"/>
              <a:t> </a:t>
            </a:r>
            <a:r>
              <a:rPr lang="en-US" dirty="0" smtClean="0"/>
              <a:t>Ausavarungnirun</a:t>
            </a:r>
            <a:r>
              <a:rPr lang="en-US" baseline="30000" dirty="0" smtClean="0"/>
              <a:t>2</a:t>
            </a:r>
            <a:r>
              <a:rPr lang="en-US" dirty="0" smtClean="0"/>
              <a:t>, </a:t>
            </a:r>
            <a:r>
              <a:rPr lang="en-US" dirty="0" err="1"/>
              <a:t>Nima</a:t>
            </a:r>
            <a:r>
              <a:rPr lang="en-US" dirty="0"/>
              <a:t> </a:t>
            </a:r>
            <a:r>
              <a:rPr lang="en-US" dirty="0" smtClean="0"/>
              <a:t>Mirzaei</a:t>
            </a:r>
            <a:r>
              <a:rPr lang="en-US" baseline="30000" dirty="0" smtClean="0"/>
              <a:t>3</a:t>
            </a:r>
            <a:r>
              <a:rPr lang="en-US" dirty="0" smtClean="0"/>
              <a:t>,</a:t>
            </a:r>
            <a:br>
              <a:rPr lang="en-US" dirty="0" smtClean="0"/>
            </a:br>
            <a:r>
              <a:rPr lang="en-US" dirty="0" err="1" smtClean="0"/>
              <a:t>Pasi</a:t>
            </a:r>
            <a:r>
              <a:rPr lang="en-US" dirty="0" smtClean="0"/>
              <a:t> Liljeberg</a:t>
            </a:r>
            <a:r>
              <a:rPr lang="en-US" baseline="30000" dirty="0"/>
              <a:t>1</a:t>
            </a:r>
            <a:r>
              <a:rPr lang="en-US" dirty="0" smtClean="0"/>
              <a:t>, </a:t>
            </a:r>
            <a:r>
              <a:rPr lang="en-US" dirty="0" err="1"/>
              <a:t>Juha</a:t>
            </a:r>
            <a:r>
              <a:rPr lang="en-US" dirty="0"/>
              <a:t> </a:t>
            </a:r>
            <a:r>
              <a:rPr lang="en-US" dirty="0" smtClean="0"/>
              <a:t>Plosila</a:t>
            </a:r>
            <a:r>
              <a:rPr lang="en-US" baseline="30000" dirty="0"/>
              <a:t>1</a:t>
            </a:r>
            <a:r>
              <a:rPr lang="en-US" dirty="0" smtClean="0"/>
              <a:t>, </a:t>
            </a:r>
            <a:r>
              <a:rPr lang="en-US" dirty="0" err="1"/>
              <a:t>Siamak</a:t>
            </a:r>
            <a:r>
              <a:rPr lang="en-US" dirty="0"/>
              <a:t> </a:t>
            </a:r>
            <a:r>
              <a:rPr lang="en-US" dirty="0" smtClean="0"/>
              <a:t>Mohammadi</a:t>
            </a:r>
            <a:r>
              <a:rPr lang="en-US" baseline="30000" dirty="0" smtClean="0"/>
              <a:t>3</a:t>
            </a:r>
            <a:r>
              <a:rPr lang="en-US" dirty="0" smtClean="0"/>
              <a:t>, </a:t>
            </a:r>
            <a:r>
              <a:rPr lang="en-US" dirty="0" err="1"/>
              <a:t>Tapio</a:t>
            </a:r>
            <a:r>
              <a:rPr lang="en-US" dirty="0"/>
              <a:t> </a:t>
            </a:r>
            <a:r>
              <a:rPr lang="en-US" dirty="0" smtClean="0"/>
              <a:t>Pahikkala</a:t>
            </a:r>
            <a:r>
              <a:rPr lang="en-US" baseline="30000" dirty="0"/>
              <a:t>1</a:t>
            </a:r>
            <a:r>
              <a:rPr lang="en-US" dirty="0" smtClean="0"/>
              <a:t>,</a:t>
            </a:r>
            <a:br>
              <a:rPr lang="en-US" dirty="0" smtClean="0"/>
            </a:br>
            <a:r>
              <a:rPr lang="en-US" dirty="0" err="1" smtClean="0"/>
              <a:t>Onur</a:t>
            </a:r>
            <a:r>
              <a:rPr lang="en-US" dirty="0" smtClean="0"/>
              <a:t> Mutlu</a:t>
            </a:r>
            <a:r>
              <a:rPr lang="en-US" baseline="30000" dirty="0" smtClean="0"/>
              <a:t>2</a:t>
            </a:r>
            <a:r>
              <a:rPr lang="en-US" dirty="0" smtClean="0"/>
              <a:t> </a:t>
            </a:r>
            <a:r>
              <a:rPr lang="en-US" dirty="0"/>
              <a:t>and </a:t>
            </a:r>
            <a:r>
              <a:rPr lang="en-US" dirty="0" err="1"/>
              <a:t>Hannu</a:t>
            </a:r>
            <a:r>
              <a:rPr lang="en-US" dirty="0"/>
              <a:t> </a:t>
            </a:r>
            <a:r>
              <a:rPr lang="en-US" dirty="0" smtClean="0"/>
              <a:t>Tenhunen</a:t>
            </a:r>
            <a:r>
              <a:rPr lang="en-US" baseline="30000" dirty="0"/>
              <a:t>1</a:t>
            </a:r>
            <a:endParaRPr lang="en-US" dirty="0" smtClean="0"/>
          </a:p>
        </p:txBody>
      </p:sp>
      <p:pic>
        <p:nvPicPr>
          <p:cNvPr id="1026" name="Picture 2" descr="https://www.utu.fi/fi/Yliopisto/galleria/PublishingImages/logo_rgb/turun_yliopisto_logo_rg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8535" y="5394715"/>
            <a:ext cx="4223088" cy="1218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ubitomusic.com/smc_wp_site/wp-content/uploads/2014/03/Galbraith-Carnegie-Mellon-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2010" y="5394715"/>
            <a:ext cx="1286969" cy="12848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pload.wikimedia.org/wikipedia/en/thumb/f/fd/University_of_Tehran_logo.svg/480px-University_of_Tehran_logo.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00049" y="5346643"/>
            <a:ext cx="1314489" cy="1314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22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 Low Area Overhead</a:t>
            </a:r>
            <a:endParaRPr lang="en-US" dirty="0"/>
          </a:p>
        </p:txBody>
      </p:sp>
      <p:sp>
        <p:nvSpPr>
          <p:cNvPr id="3" name="Text Placeholder 2"/>
          <p:cNvSpPr>
            <a:spLocks noGrp="1"/>
          </p:cNvSpPr>
          <p:nvPr>
            <p:ph type="body" idx="1"/>
          </p:nvPr>
        </p:nvSpPr>
        <p:spPr/>
        <p:txBody>
          <a:bodyPr/>
          <a:lstStyle/>
          <a:p>
            <a:r>
              <a:rPr lang="en-US" dirty="0" smtClean="0"/>
              <a:t>Literature</a:t>
            </a:r>
            <a:endParaRPr lang="en-US" dirty="0"/>
          </a:p>
        </p:txBody>
      </p:sp>
      <p:sp>
        <p:nvSpPr>
          <p:cNvPr id="4" name="Text Placeholder 3"/>
          <p:cNvSpPr>
            <a:spLocks noGrp="1"/>
          </p:cNvSpPr>
          <p:nvPr>
            <p:ph type="body" sz="half" idx="3"/>
          </p:nvPr>
        </p:nvSpPr>
        <p:spPr/>
        <p:txBody>
          <a:bodyPr/>
          <a:lstStyle/>
          <a:p>
            <a:r>
              <a:rPr lang="en-US" dirty="0" smtClean="0"/>
              <a:t>Maze-Routing</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10</a:t>
            </a:fld>
            <a:endParaRPr lang="en-US"/>
          </a:p>
        </p:txBody>
      </p:sp>
      <p:sp>
        <p:nvSpPr>
          <p:cNvPr id="6" name="Content Placeholder 5"/>
          <p:cNvSpPr>
            <a:spLocks noGrp="1"/>
          </p:cNvSpPr>
          <p:nvPr>
            <p:ph sz="quarter" idx="2"/>
          </p:nvPr>
        </p:nvSpPr>
        <p:spPr/>
        <p:txBody>
          <a:bodyPr>
            <a:normAutofit fontScale="92500"/>
          </a:bodyPr>
          <a:lstStyle/>
          <a:p>
            <a:r>
              <a:rPr lang="en-US" dirty="0" smtClean="0"/>
              <a:t>Routing tables</a:t>
            </a:r>
          </a:p>
          <a:p>
            <a:pPr lvl="1"/>
            <a:r>
              <a:rPr lang="en-US" dirty="0" smtClean="0"/>
              <a:t>High </a:t>
            </a:r>
            <a:r>
              <a:rPr lang="en-US" dirty="0"/>
              <a:t>area overhead</a:t>
            </a:r>
          </a:p>
          <a:p>
            <a:pPr lvl="2"/>
            <a:r>
              <a:rPr lang="en-US" dirty="0" smtClean="0"/>
              <a:t>5 </a:t>
            </a:r>
            <a:r>
              <a:rPr lang="en-US" dirty="0"/>
              <a:t>read ports</a:t>
            </a:r>
          </a:p>
          <a:p>
            <a:pPr lvl="1"/>
            <a:endParaRPr lang="en-US" dirty="0" smtClean="0"/>
          </a:p>
          <a:p>
            <a:r>
              <a:rPr lang="en-US" dirty="0" smtClean="0">
                <a:solidFill>
                  <a:srgbClr val="0000FF"/>
                </a:solidFill>
              </a:rPr>
              <a:t>Implementation</a:t>
            </a:r>
            <a:r>
              <a:rPr lang="en-US" dirty="0" smtClean="0"/>
              <a:t> cost</a:t>
            </a:r>
          </a:p>
          <a:p>
            <a:pPr lvl="1"/>
            <a:endParaRPr lang="en-US" dirty="0" smtClean="0"/>
          </a:p>
          <a:p>
            <a:r>
              <a:rPr lang="en-US" dirty="0" smtClean="0">
                <a:solidFill>
                  <a:srgbClr val="0000FF"/>
                </a:solidFill>
              </a:rPr>
              <a:t>Power</a:t>
            </a:r>
            <a:r>
              <a:rPr lang="en-US" dirty="0" smtClean="0"/>
              <a:t> dissipation</a:t>
            </a:r>
          </a:p>
          <a:p>
            <a:pPr lvl="1"/>
            <a:endParaRPr lang="en-US" dirty="0" smtClean="0"/>
          </a:p>
          <a:p>
            <a:r>
              <a:rPr lang="en-US" dirty="0" smtClean="0"/>
              <a:t>Vulnerability to </a:t>
            </a:r>
            <a:r>
              <a:rPr lang="en-US" dirty="0">
                <a:solidFill>
                  <a:srgbClr val="0000FF"/>
                </a:solidFill>
              </a:rPr>
              <a:t>run-time faults</a:t>
            </a:r>
          </a:p>
          <a:p>
            <a:pPr lvl="1"/>
            <a:r>
              <a:rPr lang="en-US" dirty="0" smtClean="0"/>
              <a:t>One failed bit: affects the </a:t>
            </a:r>
            <a:r>
              <a:rPr lang="en-US" dirty="0" smtClean="0">
                <a:solidFill>
                  <a:srgbClr val="0000FF"/>
                </a:solidFill>
              </a:rPr>
              <a:t>whole</a:t>
            </a:r>
            <a:r>
              <a:rPr lang="en-US" dirty="0" smtClean="0"/>
              <a:t> </a:t>
            </a:r>
            <a:r>
              <a:rPr lang="en-US" dirty="0" smtClean="0">
                <a:sym typeface="Wingdings" panose="05000000000000000000" pitchFamily="2" charset="2"/>
              </a:rPr>
              <a:t>router</a:t>
            </a:r>
          </a:p>
          <a:p>
            <a:pPr lvl="1"/>
            <a:r>
              <a:rPr lang="en-US" dirty="0" smtClean="0"/>
              <a:t>Area ~ fault probability of router</a:t>
            </a:r>
          </a:p>
        </p:txBody>
      </p:sp>
      <p:sp>
        <p:nvSpPr>
          <p:cNvPr id="7" name="Content Placeholder 6"/>
          <p:cNvSpPr>
            <a:spLocks noGrp="1"/>
          </p:cNvSpPr>
          <p:nvPr>
            <p:ph sz="quarter" idx="4"/>
          </p:nvPr>
        </p:nvSpPr>
        <p:spPr/>
        <p:txBody>
          <a:bodyPr/>
          <a:lstStyle/>
          <a:p>
            <a:r>
              <a:rPr lang="en-US" dirty="0" smtClean="0"/>
              <a:t>An algorithmic approach</a:t>
            </a:r>
          </a:p>
          <a:p>
            <a:endParaRPr lang="en-US" dirty="0"/>
          </a:p>
          <a:p>
            <a:r>
              <a:rPr lang="en-US" dirty="0" smtClean="0"/>
              <a:t>No routing table</a:t>
            </a:r>
          </a:p>
          <a:p>
            <a:endParaRPr lang="en-US" dirty="0"/>
          </a:p>
          <a:p>
            <a:endParaRPr lang="en-US" dirty="0"/>
          </a:p>
        </p:txBody>
      </p:sp>
    </p:spTree>
    <p:extLst>
      <p:ext uri="{BB962C8B-B14F-4D97-AF65-F5344CB8AC3E}">
        <p14:creationId xmlns:p14="http://schemas.microsoft.com/office/powerpoint/2010/main" val="93764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fade">
                                      <p:cBhvr>
                                        <p:cTn id="18" dur="500"/>
                                        <p:tgtEl>
                                          <p:spTgt spid="6">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animEffect transition="in" filter="fade">
                                      <p:cBhvr>
                                        <p:cTn id="23" dur="500"/>
                                        <p:tgtEl>
                                          <p:spTgt spid="6">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500"/>
                                        <p:tgtEl>
                                          <p:spTgt spid="6">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animEffect transition="in" filter="fade">
                                      <p:cBhvr>
                                        <p:cTn id="31" dur="500"/>
                                        <p:tgtEl>
                                          <p:spTgt spid="6">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txEl>
                                              <p:pRg st="10" end="10"/>
                                            </p:txEl>
                                          </p:spTgt>
                                        </p:tgtEl>
                                        <p:attrNameLst>
                                          <p:attrName>style.visibility</p:attrName>
                                        </p:attrNameLst>
                                      </p:cBhvr>
                                      <p:to>
                                        <p:strVal val="visible"/>
                                      </p:to>
                                    </p:set>
                                    <p:animEffect transition="in" filter="fade">
                                      <p:cBhvr>
                                        <p:cTn id="34" dur="500"/>
                                        <p:tgtEl>
                                          <p:spTgt spid="6">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Effect transition="in" filter="fade">
                                      <p:cBhvr>
                                        <p:cTn id="39" dur="500"/>
                                        <p:tgtEl>
                                          <p:spTgt spid="7">
                                            <p:txEl>
                                              <p:pRg st="0" end="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fade">
                                      <p:cBhvr>
                                        <p:cTn id="4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 Low Reconfiguration Overhead</a:t>
            </a:r>
            <a:endParaRPr lang="en-US" dirty="0"/>
          </a:p>
        </p:txBody>
      </p:sp>
      <p:sp>
        <p:nvSpPr>
          <p:cNvPr id="3" name="Text Placeholder 2"/>
          <p:cNvSpPr>
            <a:spLocks noGrp="1"/>
          </p:cNvSpPr>
          <p:nvPr>
            <p:ph type="body" idx="1"/>
          </p:nvPr>
        </p:nvSpPr>
        <p:spPr/>
        <p:txBody>
          <a:bodyPr/>
          <a:lstStyle/>
          <a:p>
            <a:r>
              <a:rPr lang="en-US" dirty="0" smtClean="0"/>
              <a:t>Literature</a:t>
            </a:r>
            <a:endParaRPr lang="en-US" dirty="0"/>
          </a:p>
        </p:txBody>
      </p:sp>
      <p:sp>
        <p:nvSpPr>
          <p:cNvPr id="4" name="Text Placeholder 3"/>
          <p:cNvSpPr>
            <a:spLocks noGrp="1"/>
          </p:cNvSpPr>
          <p:nvPr>
            <p:ph type="body" sz="half" idx="3"/>
          </p:nvPr>
        </p:nvSpPr>
        <p:spPr/>
        <p:txBody>
          <a:bodyPr/>
          <a:lstStyle/>
          <a:p>
            <a:r>
              <a:rPr lang="en-US" dirty="0" smtClean="0"/>
              <a:t>Maze-Routing</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11</a:t>
            </a:fld>
            <a:endParaRPr lang="en-US"/>
          </a:p>
        </p:txBody>
      </p:sp>
      <p:sp>
        <p:nvSpPr>
          <p:cNvPr id="6" name="Content Placeholder 5"/>
          <p:cNvSpPr>
            <a:spLocks noGrp="1"/>
          </p:cNvSpPr>
          <p:nvPr>
            <p:ph sz="quarter" idx="2"/>
          </p:nvPr>
        </p:nvSpPr>
        <p:spPr/>
        <p:txBody>
          <a:bodyPr>
            <a:normAutofit fontScale="92500"/>
          </a:bodyPr>
          <a:lstStyle/>
          <a:p>
            <a:r>
              <a:rPr lang="en-US" dirty="0" smtClean="0"/>
              <a:t>New failure detected?</a:t>
            </a:r>
          </a:p>
          <a:p>
            <a:pPr marL="576263" lvl="1" indent="-303213">
              <a:buFont typeface="+mj-lt"/>
              <a:buAutoNum type="arabicParenR"/>
            </a:pPr>
            <a:r>
              <a:rPr lang="en-US" dirty="0" smtClean="0"/>
              <a:t>Pause the network</a:t>
            </a:r>
          </a:p>
          <a:p>
            <a:pPr marL="576263" lvl="1" indent="-303213">
              <a:buFont typeface="+mj-lt"/>
              <a:buAutoNum type="arabicParenR"/>
            </a:pPr>
            <a:r>
              <a:rPr lang="en-US" dirty="0" smtClean="0"/>
              <a:t>Reconfigure to an alternative solution</a:t>
            </a:r>
          </a:p>
          <a:p>
            <a:pPr marL="576263" lvl="1" indent="-303213">
              <a:buFont typeface="+mj-lt"/>
              <a:buAutoNum type="arabicParenR"/>
            </a:pPr>
            <a:r>
              <a:rPr lang="en-US" dirty="0" smtClean="0"/>
              <a:t>Resume normal operation</a:t>
            </a:r>
          </a:p>
          <a:p>
            <a:endParaRPr lang="en-US" dirty="0" smtClean="0"/>
          </a:p>
          <a:p>
            <a:r>
              <a:rPr lang="en-US" dirty="0" smtClean="0"/>
              <a:t>Issues?</a:t>
            </a:r>
          </a:p>
          <a:p>
            <a:pPr lvl="1"/>
            <a:r>
              <a:rPr lang="en-US" dirty="0" smtClean="0"/>
              <a:t>Severe degradation of </a:t>
            </a:r>
            <a:r>
              <a:rPr lang="en-US" dirty="0" smtClean="0">
                <a:solidFill>
                  <a:srgbClr val="0000FF"/>
                </a:solidFill>
              </a:rPr>
              <a:t>performance</a:t>
            </a:r>
          </a:p>
          <a:p>
            <a:pPr lvl="1"/>
            <a:r>
              <a:rPr lang="en-US" dirty="0" smtClean="0"/>
              <a:t>aggressive </a:t>
            </a:r>
            <a:r>
              <a:rPr lang="en-US" dirty="0" smtClean="0">
                <a:solidFill>
                  <a:srgbClr val="0000FF"/>
                </a:solidFill>
              </a:rPr>
              <a:t>online testing</a:t>
            </a:r>
          </a:p>
          <a:p>
            <a:pPr lvl="1"/>
            <a:endParaRPr lang="en-US" dirty="0" smtClean="0"/>
          </a:p>
          <a:p>
            <a:r>
              <a:rPr lang="en-US" dirty="0" smtClean="0"/>
              <a:t>Few works with fast reconfiguration</a:t>
            </a:r>
          </a:p>
        </p:txBody>
      </p:sp>
      <p:sp>
        <p:nvSpPr>
          <p:cNvPr id="7" name="Content Placeholder 6"/>
          <p:cNvSpPr>
            <a:spLocks noGrp="1"/>
          </p:cNvSpPr>
          <p:nvPr>
            <p:ph sz="quarter" idx="4"/>
          </p:nvPr>
        </p:nvSpPr>
        <p:spPr/>
        <p:txBody>
          <a:bodyPr/>
          <a:lstStyle/>
          <a:p>
            <a:r>
              <a:rPr lang="en-US" dirty="0" smtClean="0"/>
              <a:t>No reconfiguration phase</a:t>
            </a:r>
          </a:p>
          <a:p>
            <a:endParaRPr lang="en-US" dirty="0"/>
          </a:p>
          <a:p>
            <a:r>
              <a:rPr lang="en-US" dirty="0" smtClean="0"/>
              <a:t>Path to destination is </a:t>
            </a:r>
            <a:r>
              <a:rPr lang="en-US" dirty="0" smtClean="0">
                <a:solidFill>
                  <a:srgbClr val="0000FF"/>
                </a:solidFill>
              </a:rPr>
              <a:t>dynamically</a:t>
            </a:r>
            <a:r>
              <a:rPr lang="en-US" dirty="0" smtClean="0"/>
              <a:t> calculated per packet</a:t>
            </a:r>
          </a:p>
          <a:p>
            <a:endParaRPr lang="en-US" dirty="0"/>
          </a:p>
          <a:p>
            <a:r>
              <a:rPr lang="en-US" dirty="0" smtClean="0"/>
              <a:t>Called </a:t>
            </a:r>
            <a:r>
              <a:rPr lang="en-US" dirty="0" smtClean="0">
                <a:solidFill>
                  <a:srgbClr val="0000FF"/>
                </a:solidFill>
              </a:rPr>
              <a:t>on the fly </a:t>
            </a:r>
            <a:r>
              <a:rPr lang="en-US" dirty="0" smtClean="0"/>
              <a:t>reconfiguration</a:t>
            </a:r>
            <a:endParaRPr lang="en-US" dirty="0"/>
          </a:p>
        </p:txBody>
      </p:sp>
    </p:spTree>
    <p:extLst>
      <p:ext uri="{BB962C8B-B14F-4D97-AF65-F5344CB8AC3E}">
        <p14:creationId xmlns:p14="http://schemas.microsoft.com/office/powerpoint/2010/main" val="352460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fade">
                                      <p:cBhvr>
                                        <p:cTn id="21" dur="500"/>
                                        <p:tgtEl>
                                          <p:spTgt spid="6">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xEl>
                                              <p:pRg st="6" end="6"/>
                                            </p:txEl>
                                          </p:spTgt>
                                        </p:tgtEl>
                                        <p:attrNameLst>
                                          <p:attrName>style.visibility</p:attrName>
                                        </p:attrNameLst>
                                      </p:cBhvr>
                                      <p:to>
                                        <p:strVal val="visible"/>
                                      </p:to>
                                    </p:set>
                                    <p:animEffect transition="in" filter="fade">
                                      <p:cBhvr>
                                        <p:cTn id="24" dur="500"/>
                                        <p:tgtEl>
                                          <p:spTgt spid="6">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fade">
                                      <p:cBhvr>
                                        <p:cTn id="27" dur="500"/>
                                        <p:tgtEl>
                                          <p:spTgt spid="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9" end="9"/>
                                            </p:txEl>
                                          </p:spTgt>
                                        </p:tgtEl>
                                        <p:attrNameLst>
                                          <p:attrName>style.visibility</p:attrName>
                                        </p:attrNameLst>
                                      </p:cBhvr>
                                      <p:to>
                                        <p:strVal val="visible"/>
                                      </p:to>
                                    </p:set>
                                    <p:animEffect transition="in" filter="fade">
                                      <p:cBhvr>
                                        <p:cTn id="32" dur="500"/>
                                        <p:tgtEl>
                                          <p:spTgt spid="6">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fade">
                                      <p:cBhvr>
                                        <p:cTn id="37" dur="500"/>
                                        <p:tgtEl>
                                          <p:spTgt spid="7">
                                            <p:txEl>
                                              <p:pRg st="0" end="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txEl>
                                              <p:pRg st="2" end="2"/>
                                            </p:txEl>
                                          </p:spTgt>
                                        </p:tgtEl>
                                        <p:attrNameLst>
                                          <p:attrName>style.visibility</p:attrName>
                                        </p:attrNameLst>
                                      </p:cBhvr>
                                      <p:to>
                                        <p:strVal val="visible"/>
                                      </p:to>
                                    </p:set>
                                    <p:animEffect transition="in" filter="fade">
                                      <p:cBhvr>
                                        <p:cTn id="40" dur="500"/>
                                        <p:tgtEl>
                                          <p:spTgt spid="7">
                                            <p:txEl>
                                              <p:pRg st="2" end="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Effect transition="in" filter="fade">
                                      <p:cBhvr>
                                        <p:cTn id="43"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767200" y="5429226"/>
            <a:ext cx="8237682" cy="3429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p:cNvSpPr>
            <a:spLocks noGrp="1"/>
          </p:cNvSpPr>
          <p:nvPr>
            <p:ph type="title"/>
          </p:nvPr>
        </p:nvSpPr>
        <p:spPr/>
        <p:txBody>
          <a:bodyPr/>
          <a:lstStyle/>
          <a:p>
            <a:r>
              <a:rPr lang="en-US" dirty="0" smtClean="0"/>
              <a:t>Maze-Routing: </a:t>
            </a:r>
            <a:r>
              <a:rPr lang="en-US" dirty="0"/>
              <a:t>T</a:t>
            </a:r>
            <a:r>
              <a:rPr lang="en-US" dirty="0" smtClean="0"/>
              <a:t>he First to Provide All</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12</a:t>
            </a:fld>
            <a:endParaRPr lang="en-US"/>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732244788"/>
              </p:ext>
            </p:extLst>
          </p:nvPr>
        </p:nvGraphicFramePr>
        <p:xfrm>
          <a:off x="1756993" y="1048849"/>
          <a:ext cx="8269416" cy="4714875"/>
        </p:xfrm>
        <a:graphic>
          <a:graphicData uri="http://schemas.openxmlformats.org/drawingml/2006/table">
            <a:tbl>
              <a:tblPr firstRow="1" firstCol="1">
                <a:tableStyleId>{5A111915-BE36-4E01-A7E5-04B1672EAD32}</a:tableStyleId>
              </a:tblPr>
              <a:tblGrid>
                <a:gridCol w="2235327"/>
                <a:gridCol w="1235075"/>
                <a:gridCol w="2093913"/>
                <a:gridCol w="1262063"/>
                <a:gridCol w="1443038"/>
              </a:tblGrid>
              <a:tr h="190500">
                <a:tc>
                  <a:txBody>
                    <a:bodyPr/>
                    <a:lstStyle/>
                    <a:p>
                      <a:pPr algn="l" fontAlgn="b">
                        <a:lnSpc>
                          <a:spcPct val="100000"/>
                        </a:lnSpc>
                      </a:pPr>
                      <a:endParaRPr lang="en-US" sz="2000" b="0" i="0" u="none" strike="noStrike" dirty="0">
                        <a:solidFill>
                          <a:srgbClr val="000000"/>
                        </a:solidFill>
                        <a:effectLst/>
                        <a:latin typeface="Calibri"/>
                      </a:endParaRPr>
                    </a:p>
                  </a:txBody>
                  <a:tcPr marL="9525" marR="9525" marT="9525" marB="0" anchor="b"/>
                </a:tc>
                <a:tc>
                  <a:txBody>
                    <a:bodyPr/>
                    <a:lstStyle/>
                    <a:p>
                      <a:pPr algn="l" fontAlgn="b">
                        <a:lnSpc>
                          <a:spcPct val="100000"/>
                        </a:lnSpc>
                      </a:pPr>
                      <a:r>
                        <a:rPr lang="en-US" sz="2000" u="none" strike="noStrike" dirty="0">
                          <a:effectLst/>
                        </a:rPr>
                        <a:t>Coverage</a:t>
                      </a:r>
                      <a:endParaRPr lang="en-US" sz="2000" b="0" i="0" u="none" strike="noStrike" dirty="0">
                        <a:solidFill>
                          <a:srgbClr val="000000"/>
                        </a:solidFill>
                        <a:effectLst/>
                        <a:latin typeface="Calibri"/>
                      </a:endParaRPr>
                    </a:p>
                  </a:txBody>
                  <a:tcPr marL="9525" marR="9525" marT="9525" marB="0" anchor="b"/>
                </a:tc>
                <a:tc>
                  <a:txBody>
                    <a:bodyPr/>
                    <a:lstStyle/>
                    <a:p>
                      <a:pPr algn="l" fontAlgn="b">
                        <a:lnSpc>
                          <a:spcPct val="100000"/>
                        </a:lnSpc>
                      </a:pPr>
                      <a:r>
                        <a:rPr lang="en-US" sz="2000" u="none" strike="noStrike">
                          <a:effectLst/>
                        </a:rPr>
                        <a:t> Reconfiguration</a:t>
                      </a:r>
                      <a:endParaRPr lang="en-US" sz="2000" b="0" i="0" u="none" strike="noStrike">
                        <a:solidFill>
                          <a:srgbClr val="000000"/>
                        </a:solidFill>
                        <a:effectLst/>
                        <a:latin typeface="Calibri"/>
                      </a:endParaRPr>
                    </a:p>
                  </a:txBody>
                  <a:tcPr marL="9525" marR="9525" marT="9525" marB="0" anchor="b"/>
                </a:tc>
                <a:tc>
                  <a:txBody>
                    <a:bodyPr/>
                    <a:lstStyle/>
                    <a:p>
                      <a:pPr algn="l" fontAlgn="b">
                        <a:lnSpc>
                          <a:spcPct val="100000"/>
                        </a:lnSpc>
                      </a:pPr>
                      <a:r>
                        <a:rPr lang="en-US" sz="2000" u="none" strike="noStrike" dirty="0">
                          <a:effectLst/>
                        </a:rPr>
                        <a:t> O(Area)</a:t>
                      </a:r>
                      <a:endParaRPr lang="en-US" sz="2000" b="0" i="0" u="none" strike="noStrike" dirty="0">
                        <a:solidFill>
                          <a:srgbClr val="000000"/>
                        </a:solidFill>
                        <a:effectLst/>
                        <a:latin typeface="Calibri"/>
                      </a:endParaRPr>
                    </a:p>
                  </a:txBody>
                  <a:tcPr marL="9525" marR="9525" marT="9525" marB="0" anchor="b"/>
                </a:tc>
                <a:tc>
                  <a:txBody>
                    <a:bodyPr/>
                    <a:lstStyle/>
                    <a:p>
                      <a:pPr algn="l" fontAlgn="b">
                        <a:lnSpc>
                          <a:spcPct val="100000"/>
                        </a:lnSpc>
                      </a:pPr>
                      <a:r>
                        <a:rPr lang="en-US" sz="2000" u="none" strike="noStrike" dirty="0">
                          <a:effectLst/>
                        </a:rPr>
                        <a:t> O(</a:t>
                      </a:r>
                      <a:r>
                        <a:rPr lang="en-US" sz="2000" u="none" strike="noStrike" dirty="0" err="1">
                          <a:effectLst/>
                        </a:rPr>
                        <a:t>Reconf</a:t>
                      </a:r>
                      <a:r>
                        <a:rPr lang="en-US" sz="2000" u="none" strike="noStrike" dirty="0">
                          <a:effectLst/>
                        </a:rPr>
                        <a:t>.)</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tcPr>
                </a:tc>
              </a:tr>
              <a:tr h="190500">
                <a:tc>
                  <a:txBody>
                    <a:bodyPr/>
                    <a:lstStyle/>
                    <a:p>
                      <a:pPr algn="l" fontAlgn="b">
                        <a:lnSpc>
                          <a:spcPct val="100000"/>
                        </a:lnSpc>
                      </a:pPr>
                      <a:r>
                        <a:rPr lang="en-US" sz="2000" u="none" strike="noStrike" dirty="0">
                          <a:effectLst/>
                        </a:rPr>
                        <a:t>Zhang et al. [43]</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few</a:t>
                      </a:r>
                      <a:endParaRPr lang="en-US" sz="2000" b="0" i="0" u="none" strike="noStrike">
                        <a:solidFill>
                          <a:srgbClr val="000000"/>
                        </a:solidFill>
                        <a:effectLst/>
                        <a:latin typeface="Calibri"/>
                      </a:endParaRPr>
                    </a:p>
                  </a:txBody>
                  <a:tcPr marL="9525" marR="9525" marT="9525" marB="0" anchor="b">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fully </a:t>
                      </a:r>
                      <a:r>
                        <a:rPr lang="en-US" sz="2000" u="none" strike="noStrike" dirty="0" smtClean="0">
                          <a:effectLst/>
                        </a:rPr>
                        <a:t>distributed</a:t>
                      </a:r>
                      <a:endParaRPr lang="en-US" sz="2000" b="1" i="0" u="none" strike="noStrike" dirty="0">
                        <a:solidFill>
                          <a:srgbClr val="000000"/>
                        </a:solidFill>
                        <a:effectLst/>
                        <a:latin typeface="Calibri"/>
                      </a:endParaRPr>
                    </a:p>
                  </a:txBody>
                  <a:tcPr marL="9525" marR="9525" marT="9525" marB="0" anchor="b">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low</a:t>
                      </a:r>
                      <a:endParaRPr lang="en-US" sz="2000" b="1" i="0" u="none" strike="noStrike" dirty="0">
                        <a:solidFill>
                          <a:srgbClr val="0000FF"/>
                        </a:solidFill>
                        <a:effectLst/>
                        <a:latin typeface="Calibri"/>
                      </a:endParaRPr>
                    </a:p>
                  </a:txBody>
                  <a:tcPr marL="9525" marR="9525" marT="9525" marB="0" anchor="b">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on the fly</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LBDR [35]</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moderate</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central</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low</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N/A</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d2-LBDR [7]</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moderate</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central</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low</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N/A</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OSR-Lite [38]</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moderate</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central</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low</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moderate</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TOSR [5]</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moderate</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distributed</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fast</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BLINC [25]</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moderate</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distributed</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fast</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err="1">
                          <a:effectLst/>
                        </a:rPr>
                        <a:t>uLBDR</a:t>
                      </a:r>
                      <a:r>
                        <a:rPr lang="en-US" sz="2000" u="none" strike="noStrike" dirty="0">
                          <a:effectLst/>
                        </a:rPr>
                        <a:t> [36]</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central</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N/A</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err="1">
                          <a:effectLst/>
                        </a:rPr>
                        <a:t>Wachter</a:t>
                      </a:r>
                      <a:r>
                        <a:rPr lang="en-US" sz="2000" u="none" strike="noStrike" dirty="0">
                          <a:effectLst/>
                        </a:rPr>
                        <a:t> et al. [39]</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distributed</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slow</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Fick et al. [19]</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high</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distributed</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slow</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307712">
                <a:tc>
                  <a:txBody>
                    <a:bodyPr/>
                    <a:lstStyle/>
                    <a:p>
                      <a:pPr algn="l" fontAlgn="b">
                        <a:lnSpc>
                          <a:spcPct val="100000"/>
                        </a:lnSpc>
                      </a:pPr>
                      <a:r>
                        <a:rPr lang="en-US" sz="2000" u="none" strike="noStrike" dirty="0">
                          <a:effectLst/>
                        </a:rPr>
                        <a:t>Face routing [11]</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high</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smtClean="0">
                          <a:solidFill>
                            <a:srgbClr val="0000FF"/>
                          </a:solidFill>
                          <a:effectLst/>
                        </a:rPr>
                        <a:t> fully distributed</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excessive</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on the fly</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FTDR-H [18]</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smtClean="0">
                          <a:solidFill>
                            <a:srgbClr val="0000FF"/>
                          </a:solidFill>
                          <a:effectLst/>
                        </a:rPr>
                        <a:t> fully distributed</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fast</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err="1">
                          <a:effectLst/>
                        </a:rPr>
                        <a:t>uDIREC</a:t>
                      </a:r>
                      <a:r>
                        <a:rPr lang="en-US" sz="2000" u="none" strike="noStrike" dirty="0">
                          <a:effectLst/>
                        </a:rPr>
                        <a:t> [32]</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full</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central</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excessive</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ARIADNE [3]</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solidFill>
                            <a:srgbClr val="0000FF"/>
                          </a:solidFill>
                          <a:effectLst/>
                        </a:rPr>
                        <a:t> full</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distributed</a:t>
                      </a:r>
                      <a:endParaRPr lang="en-US" sz="2000" b="0" i="0" u="none" strike="noStrike" dirty="0">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a:effectLst/>
                        </a:rPr>
                        <a:t> high</a:t>
                      </a:r>
                      <a:endParaRPr lang="en-US" sz="2000" b="0" i="0" u="none" strike="noStrike">
                        <a:solidFill>
                          <a:srgbClr val="000000"/>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l" fontAlgn="b">
                        <a:lnSpc>
                          <a:spcPct val="100000"/>
                        </a:lnSpc>
                      </a:pPr>
                      <a:r>
                        <a:rPr lang="en-US" sz="2000" u="none" strike="noStrike" dirty="0">
                          <a:effectLst/>
                        </a:rPr>
                        <a:t> slow</a:t>
                      </a:r>
                      <a:endParaRPr lang="en-US" sz="2000" b="0" i="0" u="none" strike="noStrike" dirty="0">
                        <a:solidFill>
                          <a:srgbClr val="000000"/>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r>
              <a:tr h="190500">
                <a:tc>
                  <a:txBody>
                    <a:bodyPr/>
                    <a:lstStyle/>
                    <a:p>
                      <a:pPr algn="l" fontAlgn="b">
                        <a:lnSpc>
                          <a:spcPct val="100000"/>
                        </a:lnSpc>
                      </a:pPr>
                      <a:r>
                        <a:rPr lang="en-US" sz="2000" u="none" strike="noStrike" dirty="0">
                          <a:effectLst/>
                        </a:rPr>
                        <a:t>Maze-routing</a:t>
                      </a:r>
                      <a:endParaRPr lang="en-US"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tcPr>
                </a:tc>
                <a:tc>
                  <a:txBody>
                    <a:bodyPr/>
                    <a:lstStyle/>
                    <a:p>
                      <a:pPr algn="l" fontAlgn="b">
                        <a:lnSpc>
                          <a:spcPct val="100000"/>
                        </a:lnSpc>
                      </a:pPr>
                      <a:r>
                        <a:rPr lang="en-US" sz="2000" u="none" strike="noStrike" dirty="0">
                          <a:solidFill>
                            <a:srgbClr val="0000FF"/>
                          </a:solidFill>
                          <a:effectLst/>
                        </a:rPr>
                        <a:t> full</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tcPr>
                </a:tc>
                <a:tc>
                  <a:txBody>
                    <a:bodyPr/>
                    <a:lstStyle/>
                    <a:p>
                      <a:pPr algn="l" fontAlgn="b">
                        <a:lnSpc>
                          <a:spcPct val="100000"/>
                        </a:lnSpc>
                      </a:pPr>
                      <a:r>
                        <a:rPr lang="en-US" sz="2000" u="none" strike="noStrike" dirty="0" smtClean="0">
                          <a:solidFill>
                            <a:srgbClr val="0000FF"/>
                          </a:solidFill>
                          <a:effectLst/>
                        </a:rPr>
                        <a:t> fully distributed</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tcPr>
                </a:tc>
                <a:tc>
                  <a:txBody>
                    <a:bodyPr/>
                    <a:lstStyle/>
                    <a:p>
                      <a:pPr algn="l" fontAlgn="b">
                        <a:lnSpc>
                          <a:spcPct val="100000"/>
                        </a:lnSpc>
                      </a:pPr>
                      <a:r>
                        <a:rPr lang="en-US" sz="2000" u="none" strike="noStrike" dirty="0">
                          <a:solidFill>
                            <a:srgbClr val="0000FF"/>
                          </a:solidFill>
                          <a:effectLst/>
                        </a:rPr>
                        <a:t> low</a:t>
                      </a:r>
                      <a:endParaRPr lang="en-US" sz="2000" b="1" i="0" u="none" strike="noStrike" dirty="0">
                        <a:solidFill>
                          <a:srgbClr val="0000FF"/>
                        </a:solidFill>
                        <a:effectLst/>
                        <a:latin typeface="Calibri"/>
                      </a:endParaRPr>
                    </a:p>
                  </a:txBody>
                  <a:tcPr marL="9525" marR="9525" marT="9525" marB="0" anchor="b">
                    <a:lnT w="12700" cap="flat" cmpd="sng" algn="ctr">
                      <a:solidFill>
                        <a:schemeClr val="accent5">
                          <a:lumMod val="75000"/>
                        </a:schemeClr>
                      </a:solidFill>
                      <a:prstDash val="solid"/>
                      <a:round/>
                      <a:headEnd type="none" w="med" len="med"/>
                      <a:tailEnd type="none" w="med" len="med"/>
                    </a:lnT>
                  </a:tcPr>
                </a:tc>
                <a:tc>
                  <a:txBody>
                    <a:bodyPr/>
                    <a:lstStyle/>
                    <a:p>
                      <a:pPr algn="l" fontAlgn="b">
                        <a:lnSpc>
                          <a:spcPct val="100000"/>
                        </a:lnSpc>
                      </a:pPr>
                      <a:r>
                        <a:rPr lang="en-US" sz="2000" u="none" strike="noStrike" dirty="0">
                          <a:solidFill>
                            <a:srgbClr val="0000FF"/>
                          </a:solidFill>
                          <a:effectLst/>
                        </a:rPr>
                        <a:t> on the fly</a:t>
                      </a:r>
                      <a:endParaRPr lang="en-US" sz="2000" b="1" i="0" u="none" strike="noStrike" dirty="0">
                        <a:solidFill>
                          <a:srgbClr val="0000FF"/>
                        </a:solidFill>
                        <a:effectLst/>
                        <a:latin typeface="Calibri"/>
                      </a:endParaRPr>
                    </a:p>
                  </a:txBody>
                  <a:tcPr marL="9525" marR="9525" marT="9525" marB="0" anchor="b">
                    <a:lnR w="12700" cap="flat" cmpd="sng" algn="ctr">
                      <a:no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96130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106753053"/>
              </p:ext>
            </p:extLst>
          </p:nvPr>
        </p:nvGraphicFramePr>
        <p:xfrm>
          <a:off x="609600" y="1219200"/>
          <a:ext cx="109728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1375A4-56A4-47D6-9801-1991572033F7}" type="slidenum">
              <a:rPr lang="en-US" smtClean="0"/>
              <a:t>13</a:t>
            </a:fld>
            <a:endParaRPr lang="en-US"/>
          </a:p>
        </p:txBody>
      </p:sp>
    </p:spTree>
    <p:extLst>
      <p:ext uri="{BB962C8B-B14F-4D97-AF65-F5344CB8AC3E}">
        <p14:creationId xmlns:p14="http://schemas.microsoft.com/office/powerpoint/2010/main" val="55806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Preliminaries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14</a:t>
            </a:fld>
            <a:endParaRPr lang="en-US" dirty="0"/>
          </a:p>
        </p:txBody>
      </p:sp>
      <p:sp>
        <p:nvSpPr>
          <p:cNvPr id="6" name="Content Placeholder 5"/>
          <p:cNvSpPr>
            <a:spLocks noGrp="1"/>
          </p:cNvSpPr>
          <p:nvPr>
            <p:ph sz="quarter" idx="1"/>
          </p:nvPr>
        </p:nvSpPr>
        <p:spPr/>
        <p:txBody>
          <a:bodyPr>
            <a:normAutofit/>
          </a:bodyPr>
          <a:lstStyle/>
          <a:p>
            <a:r>
              <a:rPr lang="en-US" dirty="0" smtClean="0">
                <a:solidFill>
                  <a:srgbClr val="0000FF"/>
                </a:solidFill>
              </a:rPr>
              <a:t>Face</a:t>
            </a:r>
            <a:r>
              <a:rPr lang="en-US" dirty="0" smtClean="0"/>
              <a:t>: regions bounded by links and routers</a:t>
            </a:r>
          </a:p>
          <a:p>
            <a:pPr lvl="1"/>
            <a:r>
              <a:rPr lang="en-US" dirty="0" smtClean="0"/>
              <a:t>4 </a:t>
            </a:r>
            <a:r>
              <a:rPr lang="en-US" dirty="0" smtClean="0">
                <a:solidFill>
                  <a:srgbClr val="0000FF"/>
                </a:solidFill>
              </a:rPr>
              <a:t>inner</a:t>
            </a:r>
            <a:r>
              <a:rPr lang="en-US" dirty="0" smtClean="0"/>
              <a:t> faces</a:t>
            </a:r>
          </a:p>
          <a:p>
            <a:pPr lvl="1"/>
            <a:r>
              <a:rPr lang="en-US" dirty="0" smtClean="0"/>
              <a:t>1 </a:t>
            </a:r>
            <a:r>
              <a:rPr lang="en-US" dirty="0" smtClean="0">
                <a:solidFill>
                  <a:srgbClr val="0000FF"/>
                </a:solidFill>
              </a:rPr>
              <a:t>outer</a:t>
            </a:r>
            <a:r>
              <a:rPr lang="en-US" dirty="0" smtClean="0"/>
              <a:t> face</a:t>
            </a:r>
          </a:p>
          <a:p>
            <a:pPr lvl="1"/>
            <a:endParaRPr lang="en-US" dirty="0" smtClean="0"/>
          </a:p>
          <a:p>
            <a:r>
              <a:rPr lang="en-US" dirty="0" smtClean="0">
                <a:solidFill>
                  <a:srgbClr val="FF0000"/>
                </a:solidFill>
              </a:rPr>
              <a:t>Right</a:t>
            </a:r>
            <a:r>
              <a:rPr lang="en-US" dirty="0" smtClean="0"/>
              <a:t>/</a:t>
            </a:r>
            <a:r>
              <a:rPr lang="en-US" dirty="0" smtClean="0">
                <a:solidFill>
                  <a:srgbClr val="00B050"/>
                </a:solidFill>
              </a:rPr>
              <a:t>Left</a:t>
            </a:r>
            <a:r>
              <a:rPr lang="en-US" dirty="0" smtClean="0"/>
              <a:t> hand rule: exit from </a:t>
            </a:r>
            <a:r>
              <a:rPr lang="en-US" dirty="0" smtClean="0">
                <a:solidFill>
                  <a:srgbClr val="0000FF"/>
                </a:solidFill>
              </a:rPr>
              <a:t>first</a:t>
            </a:r>
            <a:r>
              <a:rPr lang="en-US" dirty="0" smtClean="0"/>
              <a:t> output in </a:t>
            </a:r>
            <a:r>
              <a:rPr lang="en-US" dirty="0" smtClean="0">
                <a:solidFill>
                  <a:srgbClr val="FF0000"/>
                </a:solidFill>
              </a:rPr>
              <a:t>right</a:t>
            </a:r>
            <a:r>
              <a:rPr lang="en-US" dirty="0" smtClean="0"/>
              <a:t>/</a:t>
            </a:r>
            <a:r>
              <a:rPr lang="en-US" dirty="0" smtClean="0">
                <a:solidFill>
                  <a:srgbClr val="00B050"/>
                </a:solidFill>
              </a:rPr>
              <a:t>left</a:t>
            </a:r>
            <a:r>
              <a:rPr lang="en-US" dirty="0" smtClean="0"/>
              <a:t> side.</a:t>
            </a:r>
          </a:p>
          <a:p>
            <a:pPr lvl="1"/>
            <a:r>
              <a:rPr lang="en-US" dirty="0" smtClean="0">
                <a:solidFill>
                  <a:srgbClr val="FF0000"/>
                </a:solidFill>
                <a:sym typeface="Wingdings 3"/>
              </a:rPr>
              <a:t></a:t>
            </a:r>
            <a:r>
              <a:rPr lang="en-US" dirty="0" smtClean="0">
                <a:sym typeface="Wingdings 3"/>
              </a:rPr>
              <a:t>: </a:t>
            </a:r>
            <a:r>
              <a:rPr lang="en-US" dirty="0" smtClean="0">
                <a:solidFill>
                  <a:srgbClr val="FF0000"/>
                </a:solidFill>
                <a:sym typeface="Wingdings 3"/>
              </a:rPr>
              <a:t>clockwise </a:t>
            </a:r>
            <a:r>
              <a:rPr lang="en-US" dirty="0" smtClean="0">
                <a:sym typeface="Wingdings 3"/>
              </a:rPr>
              <a:t>around </a:t>
            </a:r>
            <a:r>
              <a:rPr lang="en-US" dirty="0">
                <a:solidFill>
                  <a:srgbClr val="0000FF"/>
                </a:solidFill>
                <a:sym typeface="Wingdings 3"/>
              </a:rPr>
              <a:t>inner</a:t>
            </a:r>
            <a:r>
              <a:rPr lang="en-US" dirty="0">
                <a:sym typeface="Wingdings 3"/>
              </a:rPr>
              <a:t> faces</a:t>
            </a:r>
          </a:p>
          <a:p>
            <a:pPr lvl="1"/>
            <a:r>
              <a:rPr lang="en-US" dirty="0" smtClean="0">
                <a:solidFill>
                  <a:srgbClr val="00B050"/>
                </a:solidFill>
                <a:sym typeface="Wingdings 3"/>
              </a:rPr>
              <a:t></a:t>
            </a:r>
            <a:r>
              <a:rPr lang="en-US" dirty="0" smtClean="0">
                <a:sym typeface="Wingdings 3"/>
              </a:rPr>
              <a:t>: </a:t>
            </a:r>
            <a:r>
              <a:rPr lang="en-US" dirty="0" smtClean="0">
                <a:solidFill>
                  <a:srgbClr val="00B050"/>
                </a:solidFill>
                <a:sym typeface="Wingdings 3"/>
              </a:rPr>
              <a:t>counterclockwise</a:t>
            </a:r>
            <a:r>
              <a:rPr lang="en-US" dirty="0">
                <a:solidFill>
                  <a:srgbClr val="FF0000"/>
                </a:solidFill>
                <a:sym typeface="Wingdings 3"/>
              </a:rPr>
              <a:t> </a:t>
            </a:r>
            <a:r>
              <a:rPr lang="en-US" dirty="0">
                <a:sym typeface="Wingdings 3"/>
              </a:rPr>
              <a:t>around </a:t>
            </a:r>
            <a:r>
              <a:rPr lang="en-US" dirty="0">
                <a:solidFill>
                  <a:srgbClr val="0000FF"/>
                </a:solidFill>
                <a:sym typeface="Wingdings 3"/>
              </a:rPr>
              <a:t>inner</a:t>
            </a:r>
            <a:r>
              <a:rPr lang="en-US" dirty="0">
                <a:sym typeface="Wingdings 3"/>
              </a:rPr>
              <a:t> faces</a:t>
            </a:r>
          </a:p>
          <a:p>
            <a:pPr lvl="1"/>
            <a:r>
              <a:rPr lang="en-US" dirty="0" smtClean="0">
                <a:solidFill>
                  <a:srgbClr val="0000FF"/>
                </a:solidFill>
                <a:sym typeface="Wingdings 3"/>
              </a:rPr>
              <a:t>Opposite</a:t>
            </a:r>
            <a:r>
              <a:rPr lang="en-US" dirty="0" smtClean="0">
                <a:sym typeface="Wingdings 3"/>
              </a:rPr>
              <a:t> direction around </a:t>
            </a:r>
            <a:r>
              <a:rPr lang="en-US" dirty="0" smtClean="0">
                <a:solidFill>
                  <a:srgbClr val="0000FF"/>
                </a:solidFill>
                <a:sym typeface="Wingdings 3"/>
              </a:rPr>
              <a:t>outer</a:t>
            </a:r>
            <a:r>
              <a:rPr lang="en-US" dirty="0" smtClean="0">
                <a:sym typeface="Wingdings 3"/>
              </a:rPr>
              <a:t> faces </a:t>
            </a:r>
            <a:endParaRPr lang="en-US" dirty="0"/>
          </a:p>
        </p:txBody>
      </p:sp>
      <p:sp>
        <p:nvSpPr>
          <p:cNvPr id="8" name="Oval 7"/>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8"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8"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1"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4"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4"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a:stCxn id="17"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9"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9"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2"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25"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5"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a:stCxn id="28"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30"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a:stCxn id="36"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a:stCxn id="39"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a:stCxn id="41" idx="6"/>
          </p:cNvCxnSpPr>
          <p:nvPr/>
        </p:nvCxnSpPr>
        <p:spPr>
          <a:xfrm flipV="1">
            <a:off x="8171120"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a:stCxn id="43"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a:stCxn id="45"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8171120" y="4000803"/>
            <a:ext cx="1962999" cy="1763502"/>
            <a:chOff x="3756083" y="4381196"/>
            <a:chExt cx="1962999" cy="1763502"/>
          </a:xfrm>
        </p:grpSpPr>
        <p:sp>
          <p:nvSpPr>
            <p:cNvPr id="49" name="Arc 48"/>
            <p:cNvSpPr/>
            <p:nvPr/>
          </p:nvSpPr>
          <p:spPr>
            <a:xfrm>
              <a:off x="3984683" y="4422384"/>
              <a:ext cx="807753" cy="827252"/>
            </a:xfrm>
            <a:prstGeom prst="arc">
              <a:avLst>
                <a:gd name="adj1" fmla="val 1620000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Arc 49"/>
            <p:cNvSpPr/>
            <p:nvPr/>
          </p:nvSpPr>
          <p:spPr>
            <a:xfrm>
              <a:off x="5339443" y="4381196"/>
              <a:ext cx="302078" cy="827252"/>
            </a:xfrm>
            <a:prstGeom prst="arc">
              <a:avLst>
                <a:gd name="adj1" fmla="val 14863628"/>
                <a:gd name="adj2" fmla="val 8237432"/>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Arc 50"/>
            <p:cNvSpPr/>
            <p:nvPr/>
          </p:nvSpPr>
          <p:spPr>
            <a:xfrm>
              <a:off x="3756083" y="5676461"/>
              <a:ext cx="457200" cy="468237"/>
            </a:xfrm>
            <a:prstGeom prst="arc">
              <a:avLst>
                <a:gd name="adj1" fmla="val 1532299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Arc 51"/>
            <p:cNvSpPr/>
            <p:nvPr/>
          </p:nvSpPr>
          <p:spPr>
            <a:xfrm>
              <a:off x="5261882" y="5666770"/>
              <a:ext cx="457200" cy="468237"/>
            </a:xfrm>
            <a:prstGeom prst="arc">
              <a:avLst>
                <a:gd name="adj1" fmla="val 1532299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ounded Rectangle 61"/>
          <p:cNvSpPr/>
          <p:nvPr/>
        </p:nvSpPr>
        <p:spPr>
          <a:xfrm>
            <a:off x="7770558" y="3399670"/>
            <a:ext cx="2751704" cy="2754715"/>
          </a:xfrm>
          <a:custGeom>
            <a:avLst/>
            <a:gdLst>
              <a:gd name="connsiteX0" fmla="*/ 0 w 2743200"/>
              <a:gd name="connsiteY0" fmla="*/ 226588 h 2743200"/>
              <a:gd name="connsiteX1" fmla="*/ 226588 w 2743200"/>
              <a:gd name="connsiteY1" fmla="*/ 0 h 2743200"/>
              <a:gd name="connsiteX2" fmla="*/ 2516612 w 2743200"/>
              <a:gd name="connsiteY2" fmla="*/ 0 h 2743200"/>
              <a:gd name="connsiteX3" fmla="*/ 2743200 w 2743200"/>
              <a:gd name="connsiteY3" fmla="*/ 226588 h 2743200"/>
              <a:gd name="connsiteX4" fmla="*/ 2743200 w 2743200"/>
              <a:gd name="connsiteY4" fmla="*/ 2516612 h 2743200"/>
              <a:gd name="connsiteX5" fmla="*/ 2516612 w 2743200"/>
              <a:gd name="connsiteY5" fmla="*/ 2743200 h 2743200"/>
              <a:gd name="connsiteX6" fmla="*/ 226588 w 2743200"/>
              <a:gd name="connsiteY6" fmla="*/ 2743200 h 2743200"/>
              <a:gd name="connsiteX7" fmla="*/ 0 w 2743200"/>
              <a:gd name="connsiteY7" fmla="*/ 2516612 h 2743200"/>
              <a:gd name="connsiteX8" fmla="*/ 0 w 2743200"/>
              <a:gd name="connsiteY8" fmla="*/ 226588 h 2743200"/>
              <a:gd name="connsiteX0" fmla="*/ 0 w 2743200"/>
              <a:gd name="connsiteY0" fmla="*/ 238103 h 2754715"/>
              <a:gd name="connsiteX1" fmla="*/ 226588 w 2743200"/>
              <a:gd name="connsiteY1" fmla="*/ 11515 h 2754715"/>
              <a:gd name="connsiteX2" fmla="*/ 1281454 w 2743200"/>
              <a:gd name="connsiteY2" fmla="*/ 0 h 2754715"/>
              <a:gd name="connsiteX3" fmla="*/ 2516612 w 2743200"/>
              <a:gd name="connsiteY3" fmla="*/ 11515 h 2754715"/>
              <a:gd name="connsiteX4" fmla="*/ 2743200 w 2743200"/>
              <a:gd name="connsiteY4" fmla="*/ 238103 h 2754715"/>
              <a:gd name="connsiteX5" fmla="*/ 2743200 w 2743200"/>
              <a:gd name="connsiteY5" fmla="*/ 2528127 h 2754715"/>
              <a:gd name="connsiteX6" fmla="*/ 2516612 w 2743200"/>
              <a:gd name="connsiteY6" fmla="*/ 2754715 h 2754715"/>
              <a:gd name="connsiteX7" fmla="*/ 226588 w 2743200"/>
              <a:gd name="connsiteY7" fmla="*/ 2754715 h 2754715"/>
              <a:gd name="connsiteX8" fmla="*/ 0 w 2743200"/>
              <a:gd name="connsiteY8" fmla="*/ 2528127 h 2754715"/>
              <a:gd name="connsiteX9" fmla="*/ 0 w 2743200"/>
              <a:gd name="connsiteY9" fmla="*/ 238103 h 2754715"/>
              <a:gd name="connsiteX0" fmla="*/ 8504 w 2751704"/>
              <a:gd name="connsiteY0" fmla="*/ 238103 h 2754715"/>
              <a:gd name="connsiteX1" fmla="*/ 235092 w 2751704"/>
              <a:gd name="connsiteY1" fmla="*/ 11515 h 2754715"/>
              <a:gd name="connsiteX2" fmla="*/ 1289958 w 2751704"/>
              <a:gd name="connsiteY2" fmla="*/ 0 h 2754715"/>
              <a:gd name="connsiteX3" fmla="*/ 2525116 w 2751704"/>
              <a:gd name="connsiteY3" fmla="*/ 11515 h 2754715"/>
              <a:gd name="connsiteX4" fmla="*/ 2751704 w 2751704"/>
              <a:gd name="connsiteY4" fmla="*/ 238103 h 2754715"/>
              <a:gd name="connsiteX5" fmla="*/ 2751704 w 2751704"/>
              <a:gd name="connsiteY5" fmla="*/ 2528127 h 2754715"/>
              <a:gd name="connsiteX6" fmla="*/ 2525116 w 2751704"/>
              <a:gd name="connsiteY6" fmla="*/ 2754715 h 2754715"/>
              <a:gd name="connsiteX7" fmla="*/ 235092 w 2751704"/>
              <a:gd name="connsiteY7" fmla="*/ 2754715 h 2754715"/>
              <a:gd name="connsiteX8" fmla="*/ 8504 w 2751704"/>
              <a:gd name="connsiteY8" fmla="*/ 2528127 h 2754715"/>
              <a:gd name="connsiteX9" fmla="*/ 0 w 2751704"/>
              <a:gd name="connsiteY9" fmla="*/ 914401 h 2754715"/>
              <a:gd name="connsiteX10" fmla="*/ 8504 w 2751704"/>
              <a:gd name="connsiteY10" fmla="*/ 238103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9" fmla="*/ 8504 w 2751704"/>
              <a:gd name="connsiteY9" fmla="*/ 238103 h 2754715"/>
              <a:gd name="connsiteX10" fmla="*/ 326532 w 2751704"/>
              <a:gd name="connsiteY10" fmla="*/ 102955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9" fmla="*/ 8504 w 2751704"/>
              <a:gd name="connsiteY9" fmla="*/ 238103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0" fmla="*/ 1289958 w 2751704"/>
              <a:gd name="connsiteY0" fmla="*/ 0 h 2754715"/>
              <a:gd name="connsiteX1" fmla="*/ 2525116 w 2751704"/>
              <a:gd name="connsiteY1" fmla="*/ 11515 h 2754715"/>
              <a:gd name="connsiteX2" fmla="*/ 2751704 w 2751704"/>
              <a:gd name="connsiteY2" fmla="*/ 238103 h 2754715"/>
              <a:gd name="connsiteX3" fmla="*/ 2751704 w 2751704"/>
              <a:gd name="connsiteY3" fmla="*/ 2528127 h 2754715"/>
              <a:gd name="connsiteX4" fmla="*/ 2525116 w 2751704"/>
              <a:gd name="connsiteY4" fmla="*/ 2754715 h 2754715"/>
              <a:gd name="connsiteX5" fmla="*/ 235092 w 2751704"/>
              <a:gd name="connsiteY5" fmla="*/ 2754715 h 2754715"/>
              <a:gd name="connsiteX6" fmla="*/ 8504 w 2751704"/>
              <a:gd name="connsiteY6" fmla="*/ 2528127 h 2754715"/>
              <a:gd name="connsiteX7" fmla="*/ 0 w 2751704"/>
              <a:gd name="connsiteY7" fmla="*/ 914401 h 2754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1704" h="2754715">
                <a:moveTo>
                  <a:pt x="1289958" y="0"/>
                </a:moveTo>
                <a:lnTo>
                  <a:pt x="2525116" y="11515"/>
                </a:lnTo>
                <a:cubicBezTo>
                  <a:pt x="2650257" y="11515"/>
                  <a:pt x="2751704" y="112962"/>
                  <a:pt x="2751704" y="238103"/>
                </a:cubicBezTo>
                <a:lnTo>
                  <a:pt x="2751704" y="2528127"/>
                </a:lnTo>
                <a:cubicBezTo>
                  <a:pt x="2751704" y="2653268"/>
                  <a:pt x="2650257" y="2754715"/>
                  <a:pt x="2525116" y="2754715"/>
                </a:cubicBezTo>
                <a:lnTo>
                  <a:pt x="235092" y="2754715"/>
                </a:lnTo>
                <a:cubicBezTo>
                  <a:pt x="109951" y="2754715"/>
                  <a:pt x="8504" y="2653268"/>
                  <a:pt x="8504" y="2528127"/>
                </a:cubicBezTo>
                <a:cubicBezTo>
                  <a:pt x="5669" y="1990218"/>
                  <a:pt x="2835" y="1452310"/>
                  <a:pt x="0" y="914401"/>
                </a:cubicBezTo>
              </a:path>
            </a:pathLst>
          </a:custGeom>
          <a:noFill/>
          <a:ln w="28575">
            <a:solidFill>
              <a:schemeClr val="accent5">
                <a:lumMod val="75000"/>
              </a:schemeClr>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H="1">
            <a:off x="8781126" y="5123446"/>
            <a:ext cx="510711" cy="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8314684" y="5123446"/>
            <a:ext cx="977154"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0" name="Freeform 79"/>
          <p:cNvSpPr/>
          <p:nvPr/>
        </p:nvSpPr>
        <p:spPr>
          <a:xfrm>
            <a:off x="8815587" y="5163153"/>
            <a:ext cx="478631" cy="409575"/>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p:nvPr/>
        </p:nvGrpSpPr>
        <p:grpSpPr>
          <a:xfrm>
            <a:off x="8122165" y="3717107"/>
            <a:ext cx="1860235" cy="453069"/>
            <a:chOff x="3707128" y="4097500"/>
            <a:chExt cx="1860235" cy="453069"/>
          </a:xfrm>
        </p:grpSpPr>
        <p:grpSp>
          <p:nvGrpSpPr>
            <p:cNvPr id="83" name="Group 82"/>
            <p:cNvGrpSpPr/>
            <p:nvPr/>
          </p:nvGrpSpPr>
          <p:grpSpPr>
            <a:xfrm>
              <a:off x="3707128" y="4129604"/>
              <a:ext cx="398148" cy="420965"/>
              <a:chOff x="3707128" y="4129604"/>
              <a:chExt cx="398148" cy="420965"/>
            </a:xfrm>
          </p:grpSpPr>
          <p:sp>
            <p:nvSpPr>
              <p:cNvPr id="81" name="Freeform 80"/>
              <p:cNvSpPr/>
              <p:nvPr/>
            </p:nvSpPr>
            <p:spPr>
              <a:xfrm>
                <a:off x="3756084" y="4176408"/>
                <a:ext cx="349192" cy="374161"/>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p:nvPr/>
            </p:nvSpPr>
            <p:spPr>
              <a:xfrm>
                <a:off x="3707128" y="4129604"/>
                <a:ext cx="398147" cy="420965"/>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p:cNvGrpSpPr/>
            <p:nvPr/>
          </p:nvGrpSpPr>
          <p:grpSpPr>
            <a:xfrm rot="5400000">
              <a:off x="4995858" y="3875189"/>
              <a:ext cx="349194" cy="793816"/>
              <a:chOff x="3756084" y="3756753"/>
              <a:chExt cx="349194" cy="793816"/>
            </a:xfrm>
          </p:grpSpPr>
          <p:sp>
            <p:nvSpPr>
              <p:cNvPr id="85" name="Freeform 84"/>
              <p:cNvSpPr/>
              <p:nvPr/>
            </p:nvSpPr>
            <p:spPr>
              <a:xfrm>
                <a:off x="3756084" y="4176408"/>
                <a:ext cx="349192" cy="374161"/>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85"/>
              <p:cNvSpPr/>
              <p:nvPr/>
            </p:nvSpPr>
            <p:spPr>
              <a:xfrm flipV="1">
                <a:off x="3756087" y="3756753"/>
                <a:ext cx="349191" cy="372852"/>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83860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500"/>
                                        <p:tgtEl>
                                          <p:spTgt spid="6">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63"/>
                                        </p:tgtEl>
                                        <p:attrNameLst>
                                          <p:attrName>style.visibility</p:attrName>
                                        </p:attrNameLst>
                                      </p:cBhvr>
                                      <p:to>
                                        <p:strVal val="visible"/>
                                      </p:to>
                                    </p:set>
                                    <p:animEffect transition="in" filter="fade">
                                      <p:cBhvr>
                                        <p:cTn id="14" dur="500"/>
                                        <p:tgtEl>
                                          <p:spTgt spid="6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fade">
                                      <p:cBhvr>
                                        <p:cTn id="22" dur="500"/>
                                        <p:tgtEl>
                                          <p:spTgt spid="6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wipe(right)">
                                      <p:cBhvr>
                                        <p:cTn id="32" dur="500"/>
                                        <p:tgtEl>
                                          <p:spTgt spid="6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right)">
                                      <p:cBhvr>
                                        <p:cTn id="37" dur="500"/>
                                        <p:tgtEl>
                                          <p:spTgt spid="7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80"/>
                                        </p:tgtEl>
                                        <p:attrNameLst>
                                          <p:attrName>style.visibility</p:attrName>
                                        </p:attrNameLst>
                                      </p:cBhvr>
                                      <p:to>
                                        <p:strVal val="visible"/>
                                      </p:to>
                                    </p:set>
                                    <p:animEffect transition="in" filter="strips(downLeft)">
                                      <p:cBhvr>
                                        <p:cTn id="42" dur="500"/>
                                        <p:tgtEl>
                                          <p:spTgt spid="8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fade">
                                      <p:cBhvr>
                                        <p:cTn id="47" dur="500"/>
                                        <p:tgtEl>
                                          <p:spTgt spid="8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5" end="5"/>
                                            </p:txEl>
                                          </p:spTgt>
                                        </p:tgtEl>
                                        <p:attrNameLst>
                                          <p:attrName>style.visibility</p:attrName>
                                        </p:attrNameLst>
                                      </p:cBhvr>
                                      <p:to>
                                        <p:strVal val="visible"/>
                                      </p:to>
                                    </p:set>
                                    <p:animEffect transition="in" filter="fade">
                                      <p:cBhvr>
                                        <p:cTn id="52" dur="500"/>
                                        <p:tgtEl>
                                          <p:spTgt spid="6">
                                            <p:txEl>
                                              <p:pRg st="5" end="5"/>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Effect transition="in" filter="fade">
                                      <p:cBhvr>
                                        <p:cTn id="55" dur="500"/>
                                        <p:tgtEl>
                                          <p:spTgt spid="6">
                                            <p:txEl>
                                              <p:pRg st="6" end="6"/>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6">
                                            <p:txEl>
                                              <p:pRg st="7" end="7"/>
                                            </p:txEl>
                                          </p:spTgt>
                                        </p:tgtEl>
                                        <p:attrNameLst>
                                          <p:attrName>style.visibility</p:attrName>
                                        </p:attrNameLst>
                                      </p:cBhvr>
                                      <p:to>
                                        <p:strVal val="visible"/>
                                      </p:to>
                                    </p:set>
                                    <p:animEffect transition="in" filter="fade">
                                      <p:cBhvr>
                                        <p:cTn id="5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8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Preliminaries (II)</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15</a:t>
            </a:fld>
            <a:endParaRPr lang="en-US"/>
          </a:p>
        </p:txBody>
      </p:sp>
      <p:sp>
        <p:nvSpPr>
          <p:cNvPr id="7" name="Content Placeholder 6"/>
          <p:cNvSpPr>
            <a:spLocks noGrp="1"/>
          </p:cNvSpPr>
          <p:nvPr>
            <p:ph sz="quarter" idx="1"/>
          </p:nvPr>
        </p:nvSpPr>
        <p:spPr/>
        <p:txBody>
          <a:bodyPr/>
          <a:lstStyle/>
          <a:p>
            <a:r>
              <a:rPr lang="en-US" dirty="0" smtClean="0"/>
              <a:t>Few additional </a:t>
            </a:r>
            <a:r>
              <a:rPr lang="en-US" dirty="0"/>
              <a:t>fields in the header</a:t>
            </a:r>
          </a:p>
          <a:p>
            <a:pPr lvl="1"/>
            <a:endParaRPr lang="en-US" dirty="0"/>
          </a:p>
          <a:p>
            <a:pPr marL="287338" indent="-287338">
              <a:buFont typeface="+mj-lt"/>
              <a:buAutoNum type="arabicPeriod"/>
            </a:pPr>
            <a:r>
              <a:rPr lang="en-US" dirty="0" err="1">
                <a:solidFill>
                  <a:srgbClr val="0000FF"/>
                </a:solidFill>
              </a:rPr>
              <a:t>MD</a:t>
            </a:r>
            <a:r>
              <a:rPr lang="en-US" baseline="-25000" dirty="0" err="1">
                <a:solidFill>
                  <a:srgbClr val="0000FF"/>
                </a:solidFill>
              </a:rPr>
              <a:t>best</a:t>
            </a:r>
            <a:r>
              <a:rPr lang="en-US" dirty="0">
                <a:solidFill>
                  <a:srgbClr val="0000FF"/>
                </a:solidFill>
              </a:rPr>
              <a:t> </a:t>
            </a:r>
            <a:r>
              <a:rPr lang="en-US" dirty="0"/>
              <a:t>: </a:t>
            </a:r>
            <a:r>
              <a:rPr lang="en-US" dirty="0">
                <a:solidFill>
                  <a:srgbClr val="0000FF"/>
                </a:solidFill>
              </a:rPr>
              <a:t>closest</a:t>
            </a:r>
            <a:r>
              <a:rPr lang="en-US" dirty="0"/>
              <a:t> </a:t>
            </a:r>
            <a:r>
              <a:rPr lang="en-US" dirty="0">
                <a:solidFill>
                  <a:srgbClr val="0000FF"/>
                </a:solidFill>
              </a:rPr>
              <a:t>distance</a:t>
            </a:r>
            <a:r>
              <a:rPr lang="en-US" dirty="0"/>
              <a:t> (MD) to </a:t>
            </a:r>
            <a:r>
              <a:rPr lang="en-US" i="1" dirty="0" err="1"/>
              <a:t>dst</a:t>
            </a:r>
            <a:r>
              <a:rPr lang="en-US" dirty="0"/>
              <a:t> that the packet has reached </a:t>
            </a:r>
            <a:r>
              <a:rPr lang="en-US" dirty="0">
                <a:solidFill>
                  <a:srgbClr val="0000FF"/>
                </a:solidFill>
              </a:rPr>
              <a:t>so far</a:t>
            </a:r>
          </a:p>
          <a:p>
            <a:pPr lvl="1"/>
            <a:r>
              <a:rPr lang="en-US" dirty="0">
                <a:solidFill>
                  <a:srgbClr val="0000FF"/>
                </a:solidFill>
              </a:rPr>
              <a:t>Initial</a:t>
            </a:r>
            <a:r>
              <a:rPr lang="en-US" dirty="0"/>
              <a:t>: </a:t>
            </a:r>
            <a:r>
              <a:rPr lang="en-US" dirty="0" err="1" smtClean="0"/>
              <a:t>MD</a:t>
            </a:r>
            <a:r>
              <a:rPr lang="en-US" i="1" baseline="-25000" dirty="0" err="1" smtClean="0"/>
              <a:t>src</a:t>
            </a:r>
            <a:r>
              <a:rPr lang="en-US" baseline="-25000" dirty="0"/>
              <a:t>, </a:t>
            </a:r>
            <a:r>
              <a:rPr lang="en-US" i="1" baseline="-25000" dirty="0" err="1" smtClean="0"/>
              <a:t>dst</a:t>
            </a:r>
            <a:endParaRPr lang="en-US" baseline="-25000" dirty="0"/>
          </a:p>
          <a:p>
            <a:pPr lvl="1"/>
            <a:r>
              <a:rPr lang="en-US" dirty="0"/>
              <a:t>Only </a:t>
            </a:r>
            <a:r>
              <a:rPr lang="en-US" dirty="0">
                <a:solidFill>
                  <a:srgbClr val="0000FF"/>
                </a:solidFill>
              </a:rPr>
              <a:t>decrements</a:t>
            </a:r>
          </a:p>
          <a:p>
            <a:pPr lvl="1"/>
            <a:endParaRPr lang="en-US" dirty="0"/>
          </a:p>
          <a:p>
            <a:pPr marL="457200" lvl="1" indent="-457200">
              <a:spcBef>
                <a:spcPts val="600"/>
              </a:spcBef>
              <a:buClr>
                <a:schemeClr val="accent1"/>
              </a:buClr>
              <a:buFont typeface="+mj-lt"/>
              <a:buAutoNum type="arabicPeriod" startAt="2"/>
            </a:pPr>
            <a:r>
              <a:rPr lang="en-US" dirty="0" smtClean="0">
                <a:solidFill>
                  <a:srgbClr val="0000FF"/>
                </a:solidFill>
              </a:rPr>
              <a:t>Mode</a:t>
            </a:r>
            <a:r>
              <a:rPr lang="en-US" dirty="0" smtClean="0"/>
              <a:t>: routing mode used for the packet</a:t>
            </a:r>
          </a:p>
          <a:p>
            <a:pPr lvl="1"/>
            <a:r>
              <a:rPr lang="en-US" dirty="0">
                <a:solidFill>
                  <a:srgbClr val="0000FF"/>
                </a:solidFill>
              </a:rPr>
              <a:t>Values</a:t>
            </a:r>
            <a:r>
              <a:rPr lang="en-US" dirty="0"/>
              <a:t>: normal, traversal (</a:t>
            </a:r>
            <a:r>
              <a:rPr lang="en-US" dirty="0">
                <a:solidFill>
                  <a:srgbClr val="FF0000"/>
                </a:solidFill>
                <a:sym typeface="Wingdings 3"/>
              </a:rPr>
              <a:t></a:t>
            </a:r>
            <a:r>
              <a:rPr lang="en-US" dirty="0">
                <a:sym typeface="Wingdings 3"/>
              </a:rPr>
              <a:t> or </a:t>
            </a:r>
            <a:r>
              <a:rPr lang="en-US" dirty="0">
                <a:solidFill>
                  <a:srgbClr val="00B050"/>
                </a:solidFill>
                <a:sym typeface="Wingdings 3"/>
              </a:rPr>
              <a:t></a:t>
            </a:r>
            <a:r>
              <a:rPr lang="en-US" dirty="0"/>
              <a:t>), unreachable</a:t>
            </a:r>
          </a:p>
          <a:p>
            <a:pPr lvl="1"/>
            <a:r>
              <a:rPr lang="en-US" dirty="0" smtClean="0">
                <a:solidFill>
                  <a:srgbClr val="0000FF"/>
                </a:solidFill>
              </a:rPr>
              <a:t>Initial</a:t>
            </a:r>
            <a:r>
              <a:rPr lang="en-US" dirty="0"/>
              <a:t>: </a:t>
            </a:r>
            <a:r>
              <a:rPr lang="en-US" dirty="0" smtClean="0"/>
              <a:t>normal</a:t>
            </a:r>
          </a:p>
          <a:p>
            <a:pPr lvl="1"/>
            <a:endParaRPr lang="en-US" dirty="0" smtClean="0"/>
          </a:p>
          <a:p>
            <a:r>
              <a:rPr lang="en-US" dirty="0" smtClean="0"/>
              <a:t>2 more fields to detect disconnected nodes</a:t>
            </a:r>
            <a:endParaRPr lang="en-US" dirty="0"/>
          </a:p>
          <a:p>
            <a:endParaRPr lang="en-US" dirty="0"/>
          </a:p>
        </p:txBody>
      </p:sp>
      <p:sp>
        <p:nvSpPr>
          <p:cNvPr id="8" name="Oval 7"/>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8"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8"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1"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3"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18"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8"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a:stCxn id="21"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3"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3"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26"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a:stCxn id="28"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a:stCxn id="31"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33"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35" idx="6"/>
          </p:cNvCxnSpPr>
          <p:nvPr/>
        </p:nvCxnSpPr>
        <p:spPr>
          <a:xfrm flipV="1">
            <a:off x="8171120"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stCxn id="37"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a:stCxn id="39"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8171120" y="4000803"/>
            <a:ext cx="1962999" cy="1763502"/>
            <a:chOff x="3756083" y="4381196"/>
            <a:chExt cx="1962999" cy="1763502"/>
          </a:xfrm>
        </p:grpSpPr>
        <p:sp>
          <p:nvSpPr>
            <p:cNvPr id="43" name="Arc 42"/>
            <p:cNvSpPr/>
            <p:nvPr/>
          </p:nvSpPr>
          <p:spPr>
            <a:xfrm>
              <a:off x="3984683" y="4422384"/>
              <a:ext cx="807753" cy="827252"/>
            </a:xfrm>
            <a:prstGeom prst="arc">
              <a:avLst>
                <a:gd name="adj1" fmla="val 1620000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p:cNvSpPr/>
            <p:nvPr/>
          </p:nvSpPr>
          <p:spPr>
            <a:xfrm>
              <a:off x="5339443" y="4381196"/>
              <a:ext cx="302078" cy="827252"/>
            </a:xfrm>
            <a:prstGeom prst="arc">
              <a:avLst>
                <a:gd name="adj1" fmla="val 14863628"/>
                <a:gd name="adj2" fmla="val 8237432"/>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a:off x="3756083" y="5676461"/>
              <a:ext cx="457200" cy="468237"/>
            </a:xfrm>
            <a:prstGeom prst="arc">
              <a:avLst>
                <a:gd name="adj1" fmla="val 1532299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p:cNvSpPr/>
            <p:nvPr/>
          </p:nvSpPr>
          <p:spPr>
            <a:xfrm>
              <a:off x="5261882" y="5666770"/>
              <a:ext cx="457200" cy="468237"/>
            </a:xfrm>
            <a:prstGeom prst="arc">
              <a:avLst>
                <a:gd name="adj1" fmla="val 15322990"/>
                <a:gd name="adj2" fmla="val 10800000"/>
              </a:avLst>
            </a:prstGeom>
            <a:ln w="28575">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Rounded Rectangle 61"/>
          <p:cNvSpPr/>
          <p:nvPr/>
        </p:nvSpPr>
        <p:spPr>
          <a:xfrm>
            <a:off x="7770558" y="3399670"/>
            <a:ext cx="2751704" cy="2754715"/>
          </a:xfrm>
          <a:custGeom>
            <a:avLst/>
            <a:gdLst>
              <a:gd name="connsiteX0" fmla="*/ 0 w 2743200"/>
              <a:gd name="connsiteY0" fmla="*/ 226588 h 2743200"/>
              <a:gd name="connsiteX1" fmla="*/ 226588 w 2743200"/>
              <a:gd name="connsiteY1" fmla="*/ 0 h 2743200"/>
              <a:gd name="connsiteX2" fmla="*/ 2516612 w 2743200"/>
              <a:gd name="connsiteY2" fmla="*/ 0 h 2743200"/>
              <a:gd name="connsiteX3" fmla="*/ 2743200 w 2743200"/>
              <a:gd name="connsiteY3" fmla="*/ 226588 h 2743200"/>
              <a:gd name="connsiteX4" fmla="*/ 2743200 w 2743200"/>
              <a:gd name="connsiteY4" fmla="*/ 2516612 h 2743200"/>
              <a:gd name="connsiteX5" fmla="*/ 2516612 w 2743200"/>
              <a:gd name="connsiteY5" fmla="*/ 2743200 h 2743200"/>
              <a:gd name="connsiteX6" fmla="*/ 226588 w 2743200"/>
              <a:gd name="connsiteY6" fmla="*/ 2743200 h 2743200"/>
              <a:gd name="connsiteX7" fmla="*/ 0 w 2743200"/>
              <a:gd name="connsiteY7" fmla="*/ 2516612 h 2743200"/>
              <a:gd name="connsiteX8" fmla="*/ 0 w 2743200"/>
              <a:gd name="connsiteY8" fmla="*/ 226588 h 2743200"/>
              <a:gd name="connsiteX0" fmla="*/ 0 w 2743200"/>
              <a:gd name="connsiteY0" fmla="*/ 238103 h 2754715"/>
              <a:gd name="connsiteX1" fmla="*/ 226588 w 2743200"/>
              <a:gd name="connsiteY1" fmla="*/ 11515 h 2754715"/>
              <a:gd name="connsiteX2" fmla="*/ 1281454 w 2743200"/>
              <a:gd name="connsiteY2" fmla="*/ 0 h 2754715"/>
              <a:gd name="connsiteX3" fmla="*/ 2516612 w 2743200"/>
              <a:gd name="connsiteY3" fmla="*/ 11515 h 2754715"/>
              <a:gd name="connsiteX4" fmla="*/ 2743200 w 2743200"/>
              <a:gd name="connsiteY4" fmla="*/ 238103 h 2754715"/>
              <a:gd name="connsiteX5" fmla="*/ 2743200 w 2743200"/>
              <a:gd name="connsiteY5" fmla="*/ 2528127 h 2754715"/>
              <a:gd name="connsiteX6" fmla="*/ 2516612 w 2743200"/>
              <a:gd name="connsiteY6" fmla="*/ 2754715 h 2754715"/>
              <a:gd name="connsiteX7" fmla="*/ 226588 w 2743200"/>
              <a:gd name="connsiteY7" fmla="*/ 2754715 h 2754715"/>
              <a:gd name="connsiteX8" fmla="*/ 0 w 2743200"/>
              <a:gd name="connsiteY8" fmla="*/ 2528127 h 2754715"/>
              <a:gd name="connsiteX9" fmla="*/ 0 w 2743200"/>
              <a:gd name="connsiteY9" fmla="*/ 238103 h 2754715"/>
              <a:gd name="connsiteX0" fmla="*/ 8504 w 2751704"/>
              <a:gd name="connsiteY0" fmla="*/ 238103 h 2754715"/>
              <a:gd name="connsiteX1" fmla="*/ 235092 w 2751704"/>
              <a:gd name="connsiteY1" fmla="*/ 11515 h 2754715"/>
              <a:gd name="connsiteX2" fmla="*/ 1289958 w 2751704"/>
              <a:gd name="connsiteY2" fmla="*/ 0 h 2754715"/>
              <a:gd name="connsiteX3" fmla="*/ 2525116 w 2751704"/>
              <a:gd name="connsiteY3" fmla="*/ 11515 h 2754715"/>
              <a:gd name="connsiteX4" fmla="*/ 2751704 w 2751704"/>
              <a:gd name="connsiteY4" fmla="*/ 238103 h 2754715"/>
              <a:gd name="connsiteX5" fmla="*/ 2751704 w 2751704"/>
              <a:gd name="connsiteY5" fmla="*/ 2528127 h 2754715"/>
              <a:gd name="connsiteX6" fmla="*/ 2525116 w 2751704"/>
              <a:gd name="connsiteY6" fmla="*/ 2754715 h 2754715"/>
              <a:gd name="connsiteX7" fmla="*/ 235092 w 2751704"/>
              <a:gd name="connsiteY7" fmla="*/ 2754715 h 2754715"/>
              <a:gd name="connsiteX8" fmla="*/ 8504 w 2751704"/>
              <a:gd name="connsiteY8" fmla="*/ 2528127 h 2754715"/>
              <a:gd name="connsiteX9" fmla="*/ 0 w 2751704"/>
              <a:gd name="connsiteY9" fmla="*/ 914401 h 2754715"/>
              <a:gd name="connsiteX10" fmla="*/ 8504 w 2751704"/>
              <a:gd name="connsiteY10" fmla="*/ 238103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9" fmla="*/ 8504 w 2751704"/>
              <a:gd name="connsiteY9" fmla="*/ 238103 h 2754715"/>
              <a:gd name="connsiteX10" fmla="*/ 326532 w 2751704"/>
              <a:gd name="connsiteY10" fmla="*/ 102955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9" fmla="*/ 8504 w 2751704"/>
              <a:gd name="connsiteY9" fmla="*/ 238103 h 2754715"/>
              <a:gd name="connsiteX0" fmla="*/ 235092 w 2751704"/>
              <a:gd name="connsiteY0" fmla="*/ 11515 h 2754715"/>
              <a:gd name="connsiteX1" fmla="*/ 1289958 w 2751704"/>
              <a:gd name="connsiteY1" fmla="*/ 0 h 2754715"/>
              <a:gd name="connsiteX2" fmla="*/ 2525116 w 2751704"/>
              <a:gd name="connsiteY2" fmla="*/ 11515 h 2754715"/>
              <a:gd name="connsiteX3" fmla="*/ 2751704 w 2751704"/>
              <a:gd name="connsiteY3" fmla="*/ 238103 h 2754715"/>
              <a:gd name="connsiteX4" fmla="*/ 2751704 w 2751704"/>
              <a:gd name="connsiteY4" fmla="*/ 2528127 h 2754715"/>
              <a:gd name="connsiteX5" fmla="*/ 2525116 w 2751704"/>
              <a:gd name="connsiteY5" fmla="*/ 2754715 h 2754715"/>
              <a:gd name="connsiteX6" fmla="*/ 235092 w 2751704"/>
              <a:gd name="connsiteY6" fmla="*/ 2754715 h 2754715"/>
              <a:gd name="connsiteX7" fmla="*/ 8504 w 2751704"/>
              <a:gd name="connsiteY7" fmla="*/ 2528127 h 2754715"/>
              <a:gd name="connsiteX8" fmla="*/ 0 w 2751704"/>
              <a:gd name="connsiteY8" fmla="*/ 914401 h 2754715"/>
              <a:gd name="connsiteX0" fmla="*/ 1289958 w 2751704"/>
              <a:gd name="connsiteY0" fmla="*/ 0 h 2754715"/>
              <a:gd name="connsiteX1" fmla="*/ 2525116 w 2751704"/>
              <a:gd name="connsiteY1" fmla="*/ 11515 h 2754715"/>
              <a:gd name="connsiteX2" fmla="*/ 2751704 w 2751704"/>
              <a:gd name="connsiteY2" fmla="*/ 238103 h 2754715"/>
              <a:gd name="connsiteX3" fmla="*/ 2751704 w 2751704"/>
              <a:gd name="connsiteY3" fmla="*/ 2528127 h 2754715"/>
              <a:gd name="connsiteX4" fmla="*/ 2525116 w 2751704"/>
              <a:gd name="connsiteY4" fmla="*/ 2754715 h 2754715"/>
              <a:gd name="connsiteX5" fmla="*/ 235092 w 2751704"/>
              <a:gd name="connsiteY5" fmla="*/ 2754715 h 2754715"/>
              <a:gd name="connsiteX6" fmla="*/ 8504 w 2751704"/>
              <a:gd name="connsiteY6" fmla="*/ 2528127 h 2754715"/>
              <a:gd name="connsiteX7" fmla="*/ 0 w 2751704"/>
              <a:gd name="connsiteY7" fmla="*/ 914401 h 2754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1704" h="2754715">
                <a:moveTo>
                  <a:pt x="1289958" y="0"/>
                </a:moveTo>
                <a:lnTo>
                  <a:pt x="2525116" y="11515"/>
                </a:lnTo>
                <a:cubicBezTo>
                  <a:pt x="2650257" y="11515"/>
                  <a:pt x="2751704" y="112962"/>
                  <a:pt x="2751704" y="238103"/>
                </a:cubicBezTo>
                <a:lnTo>
                  <a:pt x="2751704" y="2528127"/>
                </a:lnTo>
                <a:cubicBezTo>
                  <a:pt x="2751704" y="2653268"/>
                  <a:pt x="2650257" y="2754715"/>
                  <a:pt x="2525116" y="2754715"/>
                </a:cubicBezTo>
                <a:lnTo>
                  <a:pt x="235092" y="2754715"/>
                </a:lnTo>
                <a:cubicBezTo>
                  <a:pt x="109951" y="2754715"/>
                  <a:pt x="8504" y="2653268"/>
                  <a:pt x="8504" y="2528127"/>
                </a:cubicBezTo>
                <a:cubicBezTo>
                  <a:pt x="5669" y="1990218"/>
                  <a:pt x="2835" y="1452310"/>
                  <a:pt x="0" y="914401"/>
                </a:cubicBezTo>
              </a:path>
            </a:pathLst>
          </a:custGeom>
          <a:noFill/>
          <a:ln w="28575">
            <a:solidFill>
              <a:schemeClr val="accent5">
                <a:lumMod val="75000"/>
              </a:schemeClr>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H="1">
            <a:off x="8781126" y="5123446"/>
            <a:ext cx="510711" cy="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8314684" y="5123446"/>
            <a:ext cx="977154"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0" name="Freeform 49"/>
          <p:cNvSpPr/>
          <p:nvPr/>
        </p:nvSpPr>
        <p:spPr>
          <a:xfrm>
            <a:off x="8815587" y="5163153"/>
            <a:ext cx="478631" cy="409575"/>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p:cNvGrpSpPr/>
          <p:nvPr/>
        </p:nvGrpSpPr>
        <p:grpSpPr>
          <a:xfrm>
            <a:off x="8122165" y="3717107"/>
            <a:ext cx="1860235" cy="453069"/>
            <a:chOff x="3707128" y="4097500"/>
            <a:chExt cx="1860235" cy="453069"/>
          </a:xfrm>
        </p:grpSpPr>
        <p:grpSp>
          <p:nvGrpSpPr>
            <p:cNvPr id="52" name="Group 51"/>
            <p:cNvGrpSpPr/>
            <p:nvPr/>
          </p:nvGrpSpPr>
          <p:grpSpPr>
            <a:xfrm>
              <a:off x="3707128" y="4129604"/>
              <a:ext cx="398148" cy="420965"/>
              <a:chOff x="3707128" y="4129604"/>
              <a:chExt cx="398148" cy="420965"/>
            </a:xfrm>
          </p:grpSpPr>
          <p:sp>
            <p:nvSpPr>
              <p:cNvPr id="56" name="Freeform 55"/>
              <p:cNvSpPr/>
              <p:nvPr/>
            </p:nvSpPr>
            <p:spPr>
              <a:xfrm>
                <a:off x="3756084" y="4176408"/>
                <a:ext cx="349192" cy="374161"/>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3707128" y="4129604"/>
                <a:ext cx="398147" cy="420965"/>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p:cNvGrpSpPr/>
            <p:nvPr/>
          </p:nvGrpSpPr>
          <p:grpSpPr>
            <a:xfrm rot="5400000">
              <a:off x="4995858" y="3875189"/>
              <a:ext cx="349194" cy="793816"/>
              <a:chOff x="3756084" y="3756753"/>
              <a:chExt cx="349194" cy="793816"/>
            </a:xfrm>
          </p:grpSpPr>
          <p:sp>
            <p:nvSpPr>
              <p:cNvPr id="54" name="Freeform 53"/>
              <p:cNvSpPr/>
              <p:nvPr/>
            </p:nvSpPr>
            <p:spPr>
              <a:xfrm>
                <a:off x="3756084" y="4176408"/>
                <a:ext cx="349192" cy="374161"/>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flipV="1">
                <a:off x="3756087" y="3756753"/>
                <a:ext cx="349191" cy="372852"/>
              </a:xfrm>
              <a:custGeom>
                <a:avLst/>
                <a:gdLst>
                  <a:gd name="connsiteX0" fmla="*/ 478631 w 478631"/>
                  <a:gd name="connsiteY0" fmla="*/ 0 h 409575"/>
                  <a:gd name="connsiteX1" fmla="*/ 0 w 478631"/>
                  <a:gd name="connsiteY1" fmla="*/ 0 h 409575"/>
                  <a:gd name="connsiteX2" fmla="*/ 0 w 478631"/>
                  <a:gd name="connsiteY2" fmla="*/ 409575 h 409575"/>
                </a:gdLst>
                <a:ahLst/>
                <a:cxnLst>
                  <a:cxn ang="0">
                    <a:pos x="connsiteX0" y="connsiteY0"/>
                  </a:cxn>
                  <a:cxn ang="0">
                    <a:pos x="connsiteX1" y="connsiteY1"/>
                  </a:cxn>
                  <a:cxn ang="0">
                    <a:pos x="connsiteX2" y="connsiteY2"/>
                  </a:cxn>
                </a:cxnLst>
                <a:rect l="l" t="t" r="r" b="b"/>
                <a:pathLst>
                  <a:path w="478631" h="409575">
                    <a:moveTo>
                      <a:pt x="478631" y="0"/>
                    </a:moveTo>
                    <a:lnTo>
                      <a:pt x="0" y="0"/>
                    </a:lnTo>
                    <a:lnTo>
                      <a:pt x="0" y="409575"/>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37937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animEffect transition="in" filter="fade">
                                      <p:cBhvr>
                                        <p:cTn id="23" dur="500"/>
                                        <p:tgtEl>
                                          <p:spTgt spid="7">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
                                            <p:txEl>
                                              <p:pRg st="8" end="8"/>
                                            </p:txEl>
                                          </p:spTgt>
                                        </p:tgtEl>
                                        <p:attrNameLst>
                                          <p:attrName>style.visibility</p:attrName>
                                        </p:attrNameLst>
                                      </p:cBhvr>
                                      <p:to>
                                        <p:strVal val="visible"/>
                                      </p:to>
                                    </p:set>
                                    <p:animEffect transition="in" filter="fade">
                                      <p:cBhvr>
                                        <p:cTn id="26" dur="500"/>
                                        <p:tgtEl>
                                          <p:spTgt spid="7">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animEffect transition="in" filter="fade">
                                      <p:cBhvr>
                                        <p:cTn id="29" dur="500"/>
                                        <p:tgtEl>
                                          <p:spTgt spid="7">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
                                            <p:txEl>
                                              <p:pRg st="10" end="10"/>
                                            </p:txEl>
                                          </p:spTgt>
                                        </p:tgtEl>
                                        <p:attrNameLst>
                                          <p:attrName>style.visibility</p:attrName>
                                        </p:attrNameLst>
                                      </p:cBhvr>
                                      <p:to>
                                        <p:strVal val="visible"/>
                                      </p:to>
                                    </p:set>
                                    <p:animEffect transition="in" filter="fade">
                                      <p:cBhvr>
                                        <p:cTn id="34"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Arc 76"/>
          <p:cNvSpPr/>
          <p:nvPr/>
        </p:nvSpPr>
        <p:spPr>
          <a:xfrm>
            <a:off x="7990732" y="1940344"/>
            <a:ext cx="1658323" cy="1698354"/>
          </a:xfrm>
          <a:prstGeom prst="arc">
            <a:avLst>
              <a:gd name="adj1" fmla="val 16200000"/>
              <a:gd name="adj2" fmla="val 10800000"/>
            </a:avLst>
          </a:prstGeom>
          <a:ln w="57150">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Maze-Routing</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16</a:t>
            </a:fld>
            <a:endParaRPr lang="en-US"/>
          </a:p>
        </p:txBody>
      </p:sp>
      <p:sp>
        <p:nvSpPr>
          <p:cNvPr id="5" name="Content Placeholder 4"/>
          <p:cNvSpPr>
            <a:spLocks noGrp="1"/>
          </p:cNvSpPr>
          <p:nvPr>
            <p:ph sz="quarter" idx="1"/>
          </p:nvPr>
        </p:nvSpPr>
        <p:spPr>
          <a:ln>
            <a:noFill/>
          </a:ln>
        </p:spPr>
        <p:txBody>
          <a:bodyPr>
            <a:normAutofit/>
          </a:bodyPr>
          <a:lstStyle/>
          <a:p>
            <a:r>
              <a:rPr lang="en-US" dirty="0" smtClean="0"/>
              <a:t>Normal mode:</a:t>
            </a:r>
          </a:p>
          <a:p>
            <a:pPr lvl="1"/>
            <a:r>
              <a:rPr lang="en-US" dirty="0" smtClean="0"/>
              <a:t>Is there any </a:t>
            </a:r>
            <a:r>
              <a:rPr lang="en-US" dirty="0" smtClean="0">
                <a:solidFill>
                  <a:srgbClr val="0000FF"/>
                </a:solidFill>
              </a:rPr>
              <a:t>productive</a:t>
            </a:r>
            <a:r>
              <a:rPr lang="en-US" dirty="0" smtClean="0"/>
              <a:t> output?</a:t>
            </a:r>
          </a:p>
          <a:p>
            <a:pPr lvl="2"/>
            <a:r>
              <a:rPr lang="en-US" dirty="0" smtClean="0"/>
              <a:t>Take it and </a:t>
            </a:r>
            <a:r>
              <a:rPr lang="en-US" dirty="0" err="1" smtClean="0">
                <a:solidFill>
                  <a:srgbClr val="0000FF"/>
                </a:solidFill>
              </a:rPr>
              <a:t>dec</a:t>
            </a:r>
            <a:r>
              <a:rPr lang="en-US" dirty="0" smtClean="0"/>
              <a:t>(</a:t>
            </a:r>
            <a:r>
              <a:rPr lang="en-US" dirty="0" err="1" smtClean="0"/>
              <a:t>MD</a:t>
            </a:r>
            <a:r>
              <a:rPr lang="en-US" baseline="-25000" dirty="0" err="1" smtClean="0"/>
              <a:t>best</a:t>
            </a:r>
            <a:r>
              <a:rPr lang="en-US" dirty="0" smtClean="0"/>
              <a:t>)</a:t>
            </a:r>
          </a:p>
          <a:p>
            <a:pPr lvl="1"/>
            <a:r>
              <a:rPr lang="en-US" dirty="0" smtClean="0"/>
              <a:t>No? we should enter </a:t>
            </a:r>
            <a:r>
              <a:rPr lang="en-US" dirty="0" smtClean="0">
                <a:solidFill>
                  <a:srgbClr val="0000FF"/>
                </a:solidFill>
              </a:rPr>
              <a:t>traversal</a:t>
            </a:r>
            <a:r>
              <a:rPr lang="en-US" dirty="0" smtClean="0"/>
              <a:t> mode:</a:t>
            </a:r>
          </a:p>
          <a:p>
            <a:pPr lvl="2"/>
            <a:r>
              <a:rPr lang="en-US" dirty="0"/>
              <a:t>Draw </a:t>
            </a:r>
            <a:r>
              <a:rPr lang="en-US" i="1" dirty="0">
                <a:solidFill>
                  <a:srgbClr val="0000FF"/>
                </a:solidFill>
                <a:sym typeface="Wingdings 3"/>
              </a:rPr>
              <a:t>line</a:t>
            </a:r>
            <a:r>
              <a:rPr lang="en-US" i="1" baseline="-25000" dirty="0">
                <a:solidFill>
                  <a:srgbClr val="0000FF"/>
                </a:solidFill>
                <a:sym typeface="Wingdings 3"/>
              </a:rPr>
              <a:t>(cur, </a:t>
            </a:r>
            <a:r>
              <a:rPr lang="en-US" i="1" baseline="-25000" dirty="0" err="1">
                <a:solidFill>
                  <a:srgbClr val="0000FF"/>
                </a:solidFill>
                <a:sym typeface="Wingdings 3"/>
              </a:rPr>
              <a:t>dst</a:t>
            </a:r>
            <a:r>
              <a:rPr lang="en-US" i="1" baseline="-25000" dirty="0">
                <a:solidFill>
                  <a:srgbClr val="0000FF"/>
                </a:solidFill>
                <a:sym typeface="Wingdings 3"/>
              </a:rPr>
              <a:t>)</a:t>
            </a:r>
            <a:r>
              <a:rPr lang="en-US" i="1" dirty="0">
                <a:solidFill>
                  <a:srgbClr val="0000FF"/>
                </a:solidFill>
                <a:sym typeface="Wingdings 3"/>
              </a:rPr>
              <a:t> </a:t>
            </a:r>
            <a:r>
              <a:rPr lang="en-US" dirty="0"/>
              <a:t>between current node and </a:t>
            </a:r>
            <a:r>
              <a:rPr lang="en-US" i="1" dirty="0" err="1"/>
              <a:t>dst</a:t>
            </a:r>
            <a:endParaRPr lang="en-US" i="1" dirty="0"/>
          </a:p>
          <a:p>
            <a:pPr lvl="2"/>
            <a:r>
              <a:rPr lang="en-US" dirty="0">
                <a:sym typeface="Wingdings 3"/>
              </a:rPr>
              <a:t>? Take the first output in the </a:t>
            </a:r>
            <a:r>
              <a:rPr lang="en-US" dirty="0">
                <a:solidFill>
                  <a:srgbClr val="0000FF"/>
                </a:solidFill>
                <a:sym typeface="Wingdings 3"/>
              </a:rPr>
              <a:t>left</a:t>
            </a:r>
            <a:r>
              <a:rPr lang="en-US" dirty="0">
                <a:sym typeface="Wingdings 3"/>
              </a:rPr>
              <a:t> of </a:t>
            </a:r>
            <a:r>
              <a:rPr lang="en-US" i="1" dirty="0">
                <a:sym typeface="Wingdings 3"/>
              </a:rPr>
              <a:t>line</a:t>
            </a:r>
            <a:r>
              <a:rPr lang="en-US" i="1" baseline="-25000" dirty="0">
                <a:sym typeface="Wingdings 3"/>
              </a:rPr>
              <a:t>(cur, </a:t>
            </a:r>
            <a:r>
              <a:rPr lang="en-US" i="1" baseline="-25000" dirty="0" err="1">
                <a:sym typeface="Wingdings 3"/>
              </a:rPr>
              <a:t>dst</a:t>
            </a:r>
            <a:r>
              <a:rPr lang="en-US" i="1" baseline="-25000" dirty="0">
                <a:sym typeface="Wingdings 3"/>
              </a:rPr>
              <a:t>)</a:t>
            </a:r>
          </a:p>
          <a:p>
            <a:pPr lvl="2"/>
            <a:r>
              <a:rPr lang="en-US" dirty="0">
                <a:sym typeface="Wingdings 3"/>
              </a:rPr>
              <a:t>? Take the first output in the </a:t>
            </a:r>
            <a:r>
              <a:rPr lang="en-US" dirty="0">
                <a:solidFill>
                  <a:srgbClr val="0000FF"/>
                </a:solidFill>
                <a:sym typeface="Wingdings 3"/>
              </a:rPr>
              <a:t>right</a:t>
            </a:r>
            <a:r>
              <a:rPr lang="en-US" dirty="0">
                <a:sym typeface="Wingdings 3"/>
              </a:rPr>
              <a:t> of </a:t>
            </a:r>
            <a:r>
              <a:rPr lang="en-US" i="1" dirty="0">
                <a:sym typeface="Wingdings 3"/>
              </a:rPr>
              <a:t>line</a:t>
            </a:r>
            <a:r>
              <a:rPr lang="en-US" i="1" baseline="-25000" dirty="0">
                <a:sym typeface="Wingdings 3"/>
              </a:rPr>
              <a:t>(cur, </a:t>
            </a:r>
            <a:r>
              <a:rPr lang="en-US" i="1" baseline="-25000" dirty="0" err="1">
                <a:sym typeface="Wingdings 3"/>
              </a:rPr>
              <a:t>dst</a:t>
            </a:r>
            <a:r>
              <a:rPr lang="en-US" i="1" baseline="-25000" dirty="0">
                <a:sym typeface="Wingdings 3"/>
              </a:rPr>
              <a:t>)</a:t>
            </a:r>
          </a:p>
          <a:p>
            <a:pPr lvl="2"/>
            <a:r>
              <a:rPr lang="en-US" dirty="0" smtClean="0"/>
              <a:t>Set the mode (either </a:t>
            </a:r>
            <a:r>
              <a:rPr lang="en-US" dirty="0" smtClean="0">
                <a:sym typeface="Wingdings 3"/>
              </a:rPr>
              <a:t> or </a:t>
            </a:r>
            <a:r>
              <a:rPr lang="en-US" dirty="0" smtClean="0"/>
              <a:t>), accordingly</a:t>
            </a:r>
          </a:p>
          <a:p>
            <a:endParaRPr lang="en-US" dirty="0" smtClean="0"/>
          </a:p>
          <a:p>
            <a:r>
              <a:rPr lang="en-US" dirty="0" smtClean="0"/>
              <a:t>Traversal mode:</a:t>
            </a:r>
          </a:p>
          <a:p>
            <a:pPr lvl="1"/>
            <a:r>
              <a:rPr lang="en-US" dirty="0"/>
              <a:t>If </a:t>
            </a:r>
            <a:r>
              <a:rPr lang="en-US" i="1" dirty="0" err="1">
                <a:solidFill>
                  <a:srgbClr val="0000FF"/>
                </a:solidFill>
              </a:rPr>
              <a:t>MD</a:t>
            </a:r>
            <a:r>
              <a:rPr lang="en-US" i="1" baseline="-25000" dirty="0" err="1">
                <a:solidFill>
                  <a:srgbClr val="0000FF"/>
                </a:solidFill>
              </a:rPr>
              <a:t>cur</a:t>
            </a:r>
            <a:r>
              <a:rPr lang="en-US" i="1" baseline="-25000" dirty="0">
                <a:solidFill>
                  <a:srgbClr val="0000FF"/>
                </a:solidFill>
              </a:rPr>
              <a:t>, </a:t>
            </a:r>
            <a:r>
              <a:rPr lang="en-US" i="1" baseline="-25000" dirty="0" err="1">
                <a:solidFill>
                  <a:srgbClr val="0000FF"/>
                </a:solidFill>
              </a:rPr>
              <a:t>dst</a:t>
            </a:r>
            <a:r>
              <a:rPr lang="en-US" i="1" dirty="0">
                <a:solidFill>
                  <a:srgbClr val="0000FF"/>
                </a:solidFill>
              </a:rPr>
              <a:t> </a:t>
            </a:r>
            <a:r>
              <a:rPr lang="en-US" dirty="0">
                <a:solidFill>
                  <a:srgbClr val="0000FF"/>
                </a:solidFill>
              </a:rPr>
              <a:t>= </a:t>
            </a:r>
            <a:r>
              <a:rPr lang="en-US" i="1" dirty="0" err="1" smtClean="0">
                <a:solidFill>
                  <a:srgbClr val="0000FF"/>
                </a:solidFill>
              </a:rPr>
              <a:t>MD</a:t>
            </a:r>
            <a:r>
              <a:rPr lang="en-US" i="1" baseline="-25000" dirty="0" err="1" smtClean="0">
                <a:solidFill>
                  <a:srgbClr val="0000FF"/>
                </a:solidFill>
              </a:rPr>
              <a:t>best</a:t>
            </a:r>
            <a:r>
              <a:rPr lang="en-US" dirty="0" smtClean="0">
                <a:solidFill>
                  <a:srgbClr val="0000FF"/>
                </a:solidFill>
              </a:rPr>
              <a:t> </a:t>
            </a:r>
            <a:r>
              <a:rPr lang="en-US" dirty="0" smtClean="0"/>
              <a:t>with </a:t>
            </a:r>
            <a:r>
              <a:rPr lang="en-US" dirty="0" smtClean="0">
                <a:solidFill>
                  <a:srgbClr val="0000FF"/>
                </a:solidFill>
              </a:rPr>
              <a:t>productive</a:t>
            </a:r>
            <a:r>
              <a:rPr lang="en-US" dirty="0" smtClean="0"/>
              <a:t> output?</a:t>
            </a:r>
            <a:endParaRPr lang="en-US" baseline="-25000" dirty="0"/>
          </a:p>
          <a:p>
            <a:pPr lvl="2"/>
            <a:r>
              <a:rPr lang="en-US" dirty="0"/>
              <a:t>Return </a:t>
            </a:r>
            <a:r>
              <a:rPr lang="en-US" dirty="0" smtClean="0"/>
              <a:t>to (and act as in) </a:t>
            </a:r>
            <a:r>
              <a:rPr lang="en-US" dirty="0">
                <a:solidFill>
                  <a:srgbClr val="0000FF"/>
                </a:solidFill>
              </a:rPr>
              <a:t>normal</a:t>
            </a:r>
            <a:r>
              <a:rPr lang="en-US" dirty="0"/>
              <a:t> </a:t>
            </a:r>
            <a:r>
              <a:rPr lang="en-US" dirty="0" smtClean="0"/>
              <a:t>mode</a:t>
            </a:r>
            <a:endParaRPr lang="en-US" dirty="0"/>
          </a:p>
          <a:p>
            <a:pPr lvl="1"/>
            <a:r>
              <a:rPr lang="en-US" dirty="0" smtClean="0"/>
              <a:t>Otherwise, follow the hand rule</a:t>
            </a:r>
          </a:p>
        </p:txBody>
      </p:sp>
      <p:grpSp>
        <p:nvGrpSpPr>
          <p:cNvPr id="57" name="Group 56"/>
          <p:cNvGrpSpPr/>
          <p:nvPr/>
        </p:nvGrpSpPr>
        <p:grpSpPr>
          <a:xfrm>
            <a:off x="7246949" y="1237129"/>
            <a:ext cx="4438454" cy="4438454"/>
            <a:chOff x="7883443" y="3525714"/>
            <a:chExt cx="2522308" cy="2522308"/>
          </a:xfrm>
        </p:grpSpPr>
        <p:sp>
          <p:nvSpPr>
            <p:cNvPr id="7" name="Oval 6"/>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5</a:t>
              </a:r>
              <a:endParaRPr lang="en-US" sz="3200" dirty="0">
                <a:solidFill>
                  <a:srgbClr val="FFFF00"/>
                </a:solidFill>
                <a:latin typeface="+mj-lt"/>
              </a:endParaRPr>
            </a:p>
          </p:txBody>
        </p:sp>
        <p:cxnSp>
          <p:nvCxnSpPr>
            <p:cNvPr id="8" name="Straight Connector 7"/>
            <p:cNvCxnSpPr>
              <a:stCxn id="7"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7"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11" name="Straight Connector 10"/>
            <p:cNvCxnSpPr>
              <a:stCxn id="10"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13" name="Straight Connector 12"/>
            <p:cNvCxnSpPr>
              <a:stCxn id="12"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16" name="Straight Connector 15"/>
            <p:cNvCxnSpPr>
              <a:stCxn id="15"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18" name="Straight Connector 17"/>
            <p:cNvCxnSpPr>
              <a:stCxn id="17"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7"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21" name="Straight Connector 20"/>
            <p:cNvCxnSpPr>
              <a:stCxn id="20"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23" name="Straight Connector 22"/>
            <p:cNvCxnSpPr>
              <a:stCxn id="22"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2"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26" name="Straight Connector 25"/>
            <p:cNvCxnSpPr>
              <a:stCxn id="25"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28" name="Straight Connector 27"/>
            <p:cNvCxnSpPr>
              <a:stCxn id="27"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sp>
          <p:nvSpPr>
            <p:cNvPr id="30" name="Oval 29"/>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31" name="Straight Connector 30"/>
            <p:cNvCxnSpPr>
              <a:stCxn id="30"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cxnSp>
          <p:nvCxnSpPr>
            <p:cNvPr id="33" name="Straight Connector 32"/>
            <p:cNvCxnSpPr>
              <a:stCxn id="32"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35" name="Straight Connector 34"/>
            <p:cNvCxnSpPr>
              <a:stCxn id="34" idx="6"/>
            </p:cNvCxnSpPr>
            <p:nvPr/>
          </p:nvCxnSpPr>
          <p:spPr>
            <a:xfrm flipV="1">
              <a:off x="8171120"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37" name="Straight Connector 36"/>
            <p:cNvCxnSpPr>
              <a:stCxn id="36"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39" name="Straight Connector 38"/>
            <p:cNvCxnSpPr>
              <a:stCxn id="38"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grpSp>
      <p:sp>
        <p:nvSpPr>
          <p:cNvPr id="58" name="TextBox 57"/>
          <p:cNvSpPr txBox="1"/>
          <p:nvPr/>
        </p:nvSpPr>
        <p:spPr>
          <a:xfrm>
            <a:off x="11447838" y="2941145"/>
            <a:ext cx="625021" cy="371172"/>
          </a:xfrm>
          <a:prstGeom prst="rect">
            <a:avLst/>
          </a:prstGeom>
          <a:noFill/>
        </p:spPr>
        <p:txBody>
          <a:bodyPr wrap="square" rtlCol="0">
            <a:spAutoFit/>
          </a:bodyPr>
          <a:lstStyle/>
          <a:p>
            <a:r>
              <a:rPr lang="en-US" i="1" dirty="0" err="1" smtClean="0"/>
              <a:t>dst</a:t>
            </a:r>
            <a:endParaRPr lang="en-US" i="1" dirty="0"/>
          </a:p>
        </p:txBody>
      </p:sp>
      <p:sp>
        <p:nvSpPr>
          <p:cNvPr id="59" name="TextBox 58"/>
          <p:cNvSpPr txBox="1"/>
          <p:nvPr/>
        </p:nvSpPr>
        <p:spPr>
          <a:xfrm>
            <a:off x="7515603" y="5594698"/>
            <a:ext cx="694765" cy="369332"/>
          </a:xfrm>
          <a:prstGeom prst="rect">
            <a:avLst/>
          </a:prstGeom>
          <a:noFill/>
        </p:spPr>
        <p:txBody>
          <a:bodyPr wrap="square" rtlCol="0">
            <a:spAutoFit/>
          </a:bodyPr>
          <a:lstStyle/>
          <a:p>
            <a:r>
              <a:rPr lang="en-US" i="1" dirty="0" err="1" smtClean="0"/>
              <a:t>src</a:t>
            </a:r>
            <a:endParaRPr lang="en-US" i="1" dirty="0"/>
          </a:p>
        </p:txBody>
      </p:sp>
      <p:grpSp>
        <p:nvGrpSpPr>
          <p:cNvPr id="72" name="Group 71"/>
          <p:cNvGrpSpPr/>
          <p:nvPr/>
        </p:nvGrpSpPr>
        <p:grpSpPr>
          <a:xfrm>
            <a:off x="7492027" y="4712164"/>
            <a:ext cx="718341" cy="710310"/>
            <a:chOff x="7492027" y="4712164"/>
            <a:chExt cx="718341" cy="710310"/>
          </a:xfrm>
        </p:grpSpPr>
        <p:cxnSp>
          <p:nvCxnSpPr>
            <p:cNvPr id="69" name="Straight Arrow Connector 68"/>
            <p:cNvCxnSpPr>
              <a:stCxn id="7" idx="6"/>
            </p:cNvCxnSpPr>
            <p:nvPr/>
          </p:nvCxnSpPr>
          <p:spPr>
            <a:xfrm>
              <a:off x="7753168" y="5422474"/>
              <a:ext cx="457200" cy="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0800000">
              <a:off x="7492027" y="4712164"/>
              <a:ext cx="0" cy="457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1" name="TextBox 60"/>
          <p:cNvSpPr txBox="1"/>
          <p:nvPr/>
        </p:nvSpPr>
        <p:spPr>
          <a:xfrm>
            <a:off x="6525290" y="5677941"/>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5│</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grpSp>
        <p:nvGrpSpPr>
          <p:cNvPr id="73" name="Group 72"/>
          <p:cNvGrpSpPr/>
          <p:nvPr/>
        </p:nvGrpSpPr>
        <p:grpSpPr>
          <a:xfrm>
            <a:off x="7500272" y="3401420"/>
            <a:ext cx="718341" cy="710310"/>
            <a:chOff x="7492027" y="4712164"/>
            <a:chExt cx="718341" cy="710310"/>
          </a:xfrm>
        </p:grpSpPr>
        <p:cxnSp>
          <p:nvCxnSpPr>
            <p:cNvPr id="74" name="Straight Arrow Connector 73"/>
            <p:cNvCxnSpPr/>
            <p:nvPr/>
          </p:nvCxnSpPr>
          <p:spPr>
            <a:xfrm>
              <a:off x="7753168" y="5422474"/>
              <a:ext cx="457200" cy="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0800000">
              <a:off x="7492027" y="4712164"/>
              <a:ext cx="0" cy="457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0" name="TextBox 59"/>
          <p:cNvSpPr txBox="1"/>
          <p:nvPr/>
        </p:nvSpPr>
        <p:spPr>
          <a:xfrm>
            <a:off x="7134598" y="4396849"/>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4│</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sp>
        <p:nvSpPr>
          <p:cNvPr id="62" name="TextBox 61"/>
          <p:cNvSpPr txBox="1"/>
          <p:nvPr/>
        </p:nvSpPr>
        <p:spPr>
          <a:xfrm>
            <a:off x="7137784" y="3103141"/>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3│</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cxnSp>
        <p:nvCxnSpPr>
          <p:cNvPr id="6" name="Straight Connector 5"/>
          <p:cNvCxnSpPr>
            <a:stCxn id="27" idx="6"/>
            <a:endCxn id="32" idx="2"/>
          </p:cNvCxnSpPr>
          <p:nvPr/>
        </p:nvCxnSpPr>
        <p:spPr>
          <a:xfrm>
            <a:off x="7753168" y="2800984"/>
            <a:ext cx="3426016" cy="0"/>
          </a:xfrm>
          <a:prstGeom prst="line">
            <a:avLst/>
          </a:prstGeom>
          <a:ln w="57150">
            <a:solidFill>
              <a:srgbClr val="000000"/>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7492027" y="3054093"/>
            <a:ext cx="0" cy="45720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10800000">
            <a:off x="7500272" y="2081269"/>
            <a:ext cx="0" cy="457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7140970" y="1764608"/>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3│</a:t>
            </a:r>
            <a:r>
              <a:rPr lang="en-US" sz="2400" dirty="0">
                <a:latin typeface="Courier New" panose="02070309020205020404" pitchFamily="49" charset="0"/>
                <a:cs typeface="Courier New" panose="02070309020205020404" pitchFamily="49" charset="0"/>
                <a:sym typeface="Wingdings 3"/>
              </a:rPr>
              <a:t></a:t>
            </a:r>
            <a:endParaRPr lang="en-US" sz="2800" dirty="0">
              <a:latin typeface="Courier New" panose="02070309020205020404" pitchFamily="49" charset="0"/>
              <a:cs typeface="Courier New" panose="02070309020205020404" pitchFamily="49" charset="0"/>
            </a:endParaRPr>
          </a:p>
        </p:txBody>
      </p:sp>
      <p:grpSp>
        <p:nvGrpSpPr>
          <p:cNvPr id="79" name="Group 78"/>
          <p:cNvGrpSpPr/>
          <p:nvPr/>
        </p:nvGrpSpPr>
        <p:grpSpPr>
          <a:xfrm rot="5400000">
            <a:off x="10117532" y="1486950"/>
            <a:ext cx="718341" cy="710310"/>
            <a:chOff x="7492027" y="4712164"/>
            <a:chExt cx="718341" cy="710310"/>
          </a:xfrm>
        </p:grpSpPr>
        <p:cxnSp>
          <p:nvCxnSpPr>
            <p:cNvPr id="80" name="Straight Arrow Connector 79"/>
            <p:cNvCxnSpPr/>
            <p:nvPr/>
          </p:nvCxnSpPr>
          <p:spPr>
            <a:xfrm>
              <a:off x="7753168" y="5422474"/>
              <a:ext cx="457200" cy="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rot="10800000">
              <a:off x="7492027" y="4712164"/>
              <a:ext cx="0" cy="457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5" name="TextBox 64"/>
          <p:cNvSpPr txBox="1"/>
          <p:nvPr/>
        </p:nvSpPr>
        <p:spPr>
          <a:xfrm rot="5400000">
            <a:off x="9293611" y="1298395"/>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2│</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sp>
        <p:nvSpPr>
          <p:cNvPr id="66" name="TextBox 65"/>
          <p:cNvSpPr txBox="1"/>
          <p:nvPr/>
        </p:nvSpPr>
        <p:spPr>
          <a:xfrm rot="5400000">
            <a:off x="10604356" y="1292169"/>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1│</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sp>
        <p:nvSpPr>
          <p:cNvPr id="67" name="TextBox 66"/>
          <p:cNvSpPr txBox="1"/>
          <p:nvPr/>
        </p:nvSpPr>
        <p:spPr>
          <a:xfrm rot="10800000">
            <a:off x="11071463" y="2142031"/>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0│</a:t>
            </a:r>
            <a:r>
              <a:rPr lang="en-US" sz="2800" dirty="0" smtClean="0">
                <a:latin typeface="Courier New" panose="02070309020205020404" pitchFamily="49" charset="0"/>
                <a:cs typeface="Courier New" panose="02070309020205020404" pitchFamily="49" charset="0"/>
              </a:rPr>
              <a:t>N</a:t>
            </a:r>
            <a:endParaRPr lang="en-US" sz="2800" dirty="0">
              <a:latin typeface="Courier New" panose="02070309020205020404" pitchFamily="49" charset="0"/>
              <a:cs typeface="Courier New" panose="02070309020205020404" pitchFamily="49" charset="0"/>
            </a:endParaRPr>
          </a:p>
        </p:txBody>
      </p:sp>
      <p:sp>
        <p:nvSpPr>
          <p:cNvPr id="82" name="TextBox 81"/>
          <p:cNvSpPr txBox="1"/>
          <p:nvPr/>
        </p:nvSpPr>
        <p:spPr>
          <a:xfrm>
            <a:off x="3657600" y="2468880"/>
            <a:ext cx="5029200" cy="18288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chor="t">
            <a:noAutofit/>
          </a:bodyPr>
          <a:lstStyle/>
          <a:p>
            <a:pPr algn="ctr"/>
            <a:endParaRPr lang="en-US" dirty="0" smtClean="0">
              <a:solidFill>
                <a:schemeClr val="tx1"/>
              </a:solidFill>
              <a:latin typeface="+mj-lt"/>
            </a:endParaRPr>
          </a:p>
          <a:p>
            <a:pPr algn="ctr"/>
            <a:r>
              <a:rPr lang="en-US" dirty="0" smtClean="0">
                <a:solidFill>
                  <a:schemeClr val="tx1"/>
                </a:solidFill>
                <a:latin typeface="+mj-lt"/>
              </a:rPr>
              <a:t>Maze-Routing definitely </a:t>
            </a:r>
            <a:r>
              <a:rPr lang="en-US" dirty="0">
                <a:solidFill>
                  <a:srgbClr val="0000FF"/>
                </a:solidFill>
                <a:latin typeface="+mj-lt"/>
              </a:rPr>
              <a:t>reaches </a:t>
            </a:r>
            <a:r>
              <a:rPr lang="en-US" i="1" dirty="0" err="1" smtClean="0">
                <a:solidFill>
                  <a:srgbClr val="0000FF"/>
                </a:solidFill>
                <a:latin typeface="+mj-lt"/>
              </a:rPr>
              <a:t>dst</a:t>
            </a:r>
            <a:r>
              <a:rPr lang="en-US" dirty="0" smtClean="0">
                <a:solidFill>
                  <a:schemeClr val="tx1"/>
                </a:solidFill>
                <a:latin typeface="+mj-lt"/>
              </a:rPr>
              <a:t>,</a:t>
            </a:r>
            <a:br>
              <a:rPr lang="en-US" dirty="0" smtClean="0">
                <a:solidFill>
                  <a:schemeClr val="tx1"/>
                </a:solidFill>
                <a:latin typeface="+mj-lt"/>
              </a:rPr>
            </a:br>
            <a:r>
              <a:rPr lang="en-US" dirty="0" smtClean="0">
                <a:solidFill>
                  <a:schemeClr val="tx1"/>
                </a:solidFill>
                <a:latin typeface="+mj-lt"/>
              </a:rPr>
              <a:t>if a </a:t>
            </a:r>
            <a:r>
              <a:rPr lang="en-US" dirty="0">
                <a:solidFill>
                  <a:srgbClr val="0000FF"/>
                </a:solidFill>
                <a:latin typeface="+mj-lt"/>
              </a:rPr>
              <a:t>path </a:t>
            </a:r>
            <a:r>
              <a:rPr lang="en-US" dirty="0" smtClean="0">
                <a:solidFill>
                  <a:srgbClr val="0000FF"/>
                </a:solidFill>
                <a:latin typeface="+mj-lt"/>
              </a:rPr>
              <a:t>to </a:t>
            </a:r>
            <a:r>
              <a:rPr lang="en-US" i="1" dirty="0" err="1" smtClean="0">
                <a:solidFill>
                  <a:srgbClr val="0000FF"/>
                </a:solidFill>
                <a:latin typeface="+mj-lt"/>
              </a:rPr>
              <a:t>dst</a:t>
            </a:r>
            <a:r>
              <a:rPr lang="en-US" i="1" dirty="0" smtClean="0">
                <a:solidFill>
                  <a:srgbClr val="0000FF"/>
                </a:solidFill>
                <a:latin typeface="+mj-lt"/>
              </a:rPr>
              <a:t> </a:t>
            </a:r>
            <a:r>
              <a:rPr lang="en-US" dirty="0" smtClean="0">
                <a:solidFill>
                  <a:srgbClr val="0000FF"/>
                </a:solidFill>
                <a:latin typeface="+mj-lt"/>
              </a:rPr>
              <a:t>exists</a:t>
            </a:r>
            <a:r>
              <a:rPr lang="en-US" dirty="0" smtClean="0">
                <a:solidFill>
                  <a:schemeClr val="tx1"/>
                </a:solidFill>
                <a:latin typeface="+mj-lt"/>
              </a:rPr>
              <a:t>.</a:t>
            </a:r>
          </a:p>
          <a:p>
            <a:pPr algn="ctr"/>
            <a:endParaRPr lang="en-US" dirty="0">
              <a:solidFill>
                <a:schemeClr val="tx1"/>
              </a:solidFill>
              <a:latin typeface="+mj-lt"/>
            </a:endParaRPr>
          </a:p>
          <a:p>
            <a:pPr algn="ctr"/>
            <a:r>
              <a:rPr lang="en-US" dirty="0" smtClean="0">
                <a:solidFill>
                  <a:schemeClr val="tx1"/>
                </a:solidFill>
                <a:latin typeface="+mj-lt"/>
              </a:rPr>
              <a:t>We provide the </a:t>
            </a:r>
            <a:r>
              <a:rPr lang="en-US" dirty="0" smtClean="0">
                <a:solidFill>
                  <a:srgbClr val="0000FF"/>
                </a:solidFill>
                <a:latin typeface="+mj-lt"/>
              </a:rPr>
              <a:t>formal proof </a:t>
            </a:r>
            <a:r>
              <a:rPr lang="en-US" dirty="0" smtClean="0">
                <a:solidFill>
                  <a:schemeClr val="tx1"/>
                </a:solidFill>
                <a:latin typeface="+mj-lt"/>
              </a:rPr>
              <a:t>in the paper.</a:t>
            </a:r>
          </a:p>
        </p:txBody>
      </p:sp>
    </p:spTree>
    <p:extLst>
      <p:ext uri="{BB962C8B-B14F-4D97-AF65-F5344CB8AC3E}">
        <p14:creationId xmlns:p14="http://schemas.microsoft.com/office/powerpoint/2010/main" val="3770679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8" presetClass="entr" presetSubtype="3"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strips(upRight)">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3" presetClass="path" presetSubtype="0" accel="50000" decel="50000" fill="hold" grpId="1" nodeType="clickEffect">
                                  <p:stCondLst>
                                    <p:cond delay="0"/>
                                  </p:stCondLst>
                                  <p:childTnLst>
                                    <p:animMotion origin="layout" path="M -3.54167E-6 3.7037E-7 L 0.025 3.7037E-7 C 0.0362 3.7037E-7 0.05 -0.05232 0.05 -0.09421 L 0.05 -0.1875 " pathEditMode="relative" rAng="0" ptsTypes="FfFF">
                                      <p:cBhvr>
                                        <p:cTn id="24" dur="2000" fill="hold"/>
                                        <p:tgtEl>
                                          <p:spTgt spid="61"/>
                                        </p:tgtEl>
                                        <p:attrNameLst>
                                          <p:attrName>ppt_x</p:attrName>
                                          <p:attrName>ppt_y</p:attrName>
                                        </p:attrNameLst>
                                      </p:cBhvr>
                                      <p:rCtr x="2500" y="-9375"/>
                                    </p:animMotion>
                                  </p:childTnLst>
                                </p:cTn>
                              </p:par>
                              <p:par>
                                <p:cTn id="25" presetID="10" presetClass="entr" presetSubtype="0" fill="hold" grpId="0" nodeType="withEffect">
                                  <p:stCondLst>
                                    <p:cond delay="1750"/>
                                  </p:stCondLst>
                                  <p:childTnLst>
                                    <p:set>
                                      <p:cBhvr>
                                        <p:cTn id="26" dur="1" fill="hold">
                                          <p:stCondLst>
                                            <p:cond delay="0"/>
                                          </p:stCondLst>
                                        </p:cTn>
                                        <p:tgtEl>
                                          <p:spTgt spid="60"/>
                                        </p:tgtEl>
                                        <p:attrNameLst>
                                          <p:attrName>style.visibility</p:attrName>
                                        </p:attrNameLst>
                                      </p:cBhvr>
                                      <p:to>
                                        <p:strVal val="visible"/>
                                      </p:to>
                                    </p:set>
                                    <p:animEffect transition="in" filter="fade">
                                      <p:cBhvr>
                                        <p:cTn id="27" dur="500"/>
                                        <p:tgtEl>
                                          <p:spTgt spid="60"/>
                                        </p:tgtEl>
                                      </p:cBhvr>
                                    </p:animEffect>
                                  </p:childTnLst>
                                </p:cTn>
                              </p:par>
                            </p:childTnLst>
                          </p:cTn>
                        </p:par>
                        <p:par>
                          <p:cTn id="28" fill="hold">
                            <p:stCondLst>
                              <p:cond delay="2250"/>
                            </p:stCondLst>
                            <p:childTnLst>
                              <p:par>
                                <p:cTn id="29" presetID="1" presetClass="exit" presetSubtype="0" fill="hold" grpId="2" nodeType="afterEffect">
                                  <p:stCondLst>
                                    <p:cond delay="0"/>
                                  </p:stCondLst>
                                  <p:childTnLst>
                                    <p:set>
                                      <p:cBhvr>
                                        <p:cTn id="30" dur="1" fill="hold">
                                          <p:stCondLst>
                                            <p:cond delay="0"/>
                                          </p:stCondLst>
                                        </p:cTn>
                                        <p:tgtEl>
                                          <p:spTgt spid="6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8" presetClass="entr" presetSubtype="3" fill="hold" nodeType="clickEffect">
                                  <p:stCondLst>
                                    <p:cond delay="0"/>
                                  </p:stCondLst>
                                  <p:childTnLst>
                                    <p:set>
                                      <p:cBhvr>
                                        <p:cTn id="34" dur="1" fill="hold">
                                          <p:stCondLst>
                                            <p:cond delay="0"/>
                                          </p:stCondLst>
                                        </p:cTn>
                                        <p:tgtEl>
                                          <p:spTgt spid="73"/>
                                        </p:tgtEl>
                                        <p:attrNameLst>
                                          <p:attrName>style.visibility</p:attrName>
                                        </p:attrNameLst>
                                      </p:cBhvr>
                                      <p:to>
                                        <p:strVal val="visible"/>
                                      </p:to>
                                    </p:set>
                                    <p:animEffect transition="in" filter="strips(upRight)">
                                      <p:cBhvr>
                                        <p:cTn id="35" dur="500"/>
                                        <p:tgtEl>
                                          <p:spTgt spid="73"/>
                                        </p:tgtEl>
                                      </p:cBhvr>
                                    </p:animEffect>
                                  </p:childTnLst>
                                </p:cTn>
                              </p:par>
                            </p:childTnLst>
                          </p:cTn>
                        </p:par>
                      </p:childTnLst>
                    </p:cTn>
                  </p:par>
                  <p:par>
                    <p:cTn id="36" fill="hold">
                      <p:stCondLst>
                        <p:cond delay="indefinite"/>
                      </p:stCondLst>
                      <p:childTnLst>
                        <p:par>
                          <p:cTn id="37" fill="hold">
                            <p:stCondLst>
                              <p:cond delay="0"/>
                            </p:stCondLst>
                            <p:childTnLst>
                              <p:par>
                                <p:cTn id="38" presetID="64" presetClass="path" presetSubtype="0" accel="50000" decel="50000" fill="hold" grpId="1" nodeType="clickEffect">
                                  <p:stCondLst>
                                    <p:cond delay="0"/>
                                  </p:stCondLst>
                                  <p:childTnLst>
                                    <p:animMotion origin="layout" path="M -3.54167E-6 -0.00069 L -3.54167E-6 -0.18796 " pathEditMode="relative" rAng="0" ptsTypes="AA">
                                      <p:cBhvr>
                                        <p:cTn id="39" dur="2000" fill="hold"/>
                                        <p:tgtEl>
                                          <p:spTgt spid="60"/>
                                        </p:tgtEl>
                                        <p:attrNameLst>
                                          <p:attrName>ppt_x</p:attrName>
                                          <p:attrName>ppt_y</p:attrName>
                                        </p:attrNameLst>
                                      </p:cBhvr>
                                      <p:rCtr x="0" y="-9375"/>
                                    </p:animMotion>
                                  </p:childTnLst>
                                </p:cTn>
                              </p:par>
                              <p:par>
                                <p:cTn id="40" presetID="10" presetClass="entr" presetSubtype="0" fill="hold" grpId="0" nodeType="withEffect">
                                  <p:stCondLst>
                                    <p:cond delay="1750"/>
                                  </p:stCondLst>
                                  <p:childTnLst>
                                    <p:set>
                                      <p:cBhvr>
                                        <p:cTn id="41" dur="1" fill="hold">
                                          <p:stCondLst>
                                            <p:cond delay="0"/>
                                          </p:stCondLst>
                                        </p:cTn>
                                        <p:tgtEl>
                                          <p:spTgt spid="62"/>
                                        </p:tgtEl>
                                        <p:attrNameLst>
                                          <p:attrName>style.visibility</p:attrName>
                                        </p:attrNameLst>
                                      </p:cBhvr>
                                      <p:to>
                                        <p:strVal val="visible"/>
                                      </p:to>
                                    </p:set>
                                    <p:animEffect transition="in" filter="fade">
                                      <p:cBhvr>
                                        <p:cTn id="42" dur="500"/>
                                        <p:tgtEl>
                                          <p:spTgt spid="62"/>
                                        </p:tgtEl>
                                      </p:cBhvr>
                                    </p:animEffect>
                                  </p:childTnLst>
                                </p:cTn>
                              </p:par>
                            </p:childTnLst>
                          </p:cTn>
                        </p:par>
                        <p:par>
                          <p:cTn id="43" fill="hold">
                            <p:stCondLst>
                              <p:cond delay="2250"/>
                            </p:stCondLst>
                            <p:childTnLst>
                              <p:par>
                                <p:cTn id="44" presetID="1" presetClass="exit" presetSubtype="0" fill="hold" grpId="2" nodeType="afterEffect">
                                  <p:stCondLst>
                                    <p:cond delay="0"/>
                                  </p:stCondLst>
                                  <p:childTnLst>
                                    <p:set>
                                      <p:cBhvr>
                                        <p:cTn id="45" dur="1" fill="hold">
                                          <p:stCondLst>
                                            <p:cond delay="0"/>
                                          </p:stCondLst>
                                        </p:cTn>
                                        <p:tgtEl>
                                          <p:spTgt spid="60"/>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
                                            <p:txEl>
                                              <p:pRg st="3" end="3"/>
                                            </p:txEl>
                                          </p:spTgt>
                                        </p:tgtEl>
                                        <p:attrNameLst>
                                          <p:attrName>style.visibility</p:attrName>
                                        </p:attrNameLst>
                                      </p:cBhvr>
                                      <p:to>
                                        <p:strVal val="visible"/>
                                      </p:to>
                                    </p:set>
                                    <p:animEffect transition="in" filter="fade">
                                      <p:cBhvr>
                                        <p:cTn id="50" dur="500"/>
                                        <p:tgtEl>
                                          <p:spTgt spid="5">
                                            <p:txEl>
                                              <p:pRg st="3" end="3"/>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500"/>
                                        <p:tgtEl>
                                          <p:spTgt spid="7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
                                            <p:txEl>
                                              <p:pRg st="4" end="4"/>
                                            </p:txEl>
                                          </p:spTgt>
                                        </p:tgtEl>
                                        <p:attrNameLst>
                                          <p:attrName>style.visibility</p:attrName>
                                        </p:attrNameLst>
                                      </p:cBhvr>
                                      <p:to>
                                        <p:strVal val="visible"/>
                                      </p:to>
                                    </p:set>
                                    <p:animEffect transition="in" filter="fade">
                                      <p:cBhvr>
                                        <p:cTn id="58" dur="500"/>
                                        <p:tgtEl>
                                          <p:spTgt spid="5">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left)">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5">
                                            <p:txEl>
                                              <p:pRg st="5" end="5"/>
                                            </p:txEl>
                                          </p:spTgt>
                                        </p:tgtEl>
                                        <p:attrNameLst>
                                          <p:attrName>style.visibility</p:attrName>
                                        </p:attrNameLst>
                                      </p:cBhvr>
                                      <p:to>
                                        <p:strVal val="visible"/>
                                      </p:to>
                                    </p:set>
                                    <p:animEffect transition="in" filter="fade">
                                      <p:cBhvr>
                                        <p:cTn id="68" dur="500"/>
                                        <p:tgtEl>
                                          <p:spTgt spid="5">
                                            <p:txEl>
                                              <p:pRg st="5" end="5"/>
                                            </p:txEl>
                                          </p:spTgt>
                                        </p:tgtEl>
                                      </p:cBhvr>
                                    </p:animEffect>
                                  </p:childTnLst>
                                </p:cTn>
                              </p:par>
                            </p:childTnLst>
                          </p:cTn>
                        </p:par>
                        <p:par>
                          <p:cTn id="69" fill="hold">
                            <p:stCondLst>
                              <p:cond delay="500"/>
                            </p:stCondLst>
                            <p:childTnLst>
                              <p:par>
                                <p:cTn id="70" presetID="22" presetClass="entr" presetSubtype="4" fill="hold" nodeType="afterEffect">
                                  <p:stCondLst>
                                    <p:cond delay="0"/>
                                  </p:stCondLst>
                                  <p:childTnLst>
                                    <p:set>
                                      <p:cBhvr>
                                        <p:cTn id="71" dur="1" fill="hold">
                                          <p:stCondLst>
                                            <p:cond delay="0"/>
                                          </p:stCondLst>
                                        </p:cTn>
                                        <p:tgtEl>
                                          <p:spTgt spid="76"/>
                                        </p:tgtEl>
                                        <p:attrNameLst>
                                          <p:attrName>style.visibility</p:attrName>
                                        </p:attrNameLst>
                                      </p:cBhvr>
                                      <p:to>
                                        <p:strVal val="visible"/>
                                      </p:to>
                                    </p:set>
                                    <p:animEffect transition="in" filter="wipe(down)">
                                      <p:cBhvr>
                                        <p:cTn id="72" dur="500"/>
                                        <p:tgtEl>
                                          <p:spTgt spid="7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
                                            <p:txEl>
                                              <p:pRg st="6" end="6"/>
                                            </p:txEl>
                                          </p:spTgt>
                                        </p:tgtEl>
                                        <p:attrNameLst>
                                          <p:attrName>style.visibility</p:attrName>
                                        </p:attrNameLst>
                                      </p:cBhvr>
                                      <p:to>
                                        <p:strVal val="visible"/>
                                      </p:to>
                                    </p:set>
                                    <p:animEffect transition="in" filter="fade">
                                      <p:cBhvr>
                                        <p:cTn id="77" dur="500"/>
                                        <p:tgtEl>
                                          <p:spTgt spid="5">
                                            <p:txEl>
                                              <p:pRg st="6" end="6"/>
                                            </p:txEl>
                                          </p:spTgt>
                                        </p:tgtEl>
                                      </p:cBhvr>
                                    </p:animEffect>
                                  </p:childTnLst>
                                </p:cTn>
                              </p:par>
                            </p:childTnLst>
                          </p:cTn>
                        </p:par>
                        <p:par>
                          <p:cTn id="78" fill="hold">
                            <p:stCondLst>
                              <p:cond delay="500"/>
                            </p:stCondLst>
                            <p:childTnLst>
                              <p:par>
                                <p:cTn id="79" presetID="22" presetClass="entr" presetSubtype="1" fill="hold"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wipe(up)">
                                      <p:cBhvr>
                                        <p:cTn id="81" dur="500"/>
                                        <p:tgtEl>
                                          <p:spTgt spid="71"/>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5">
                                            <p:txEl>
                                              <p:pRg st="7" end="7"/>
                                            </p:txEl>
                                          </p:spTgt>
                                        </p:tgtEl>
                                        <p:attrNameLst>
                                          <p:attrName>style.visibility</p:attrName>
                                        </p:attrNameLst>
                                      </p:cBhvr>
                                      <p:to>
                                        <p:strVal val="visible"/>
                                      </p:to>
                                    </p:set>
                                    <p:animEffect transition="in" filter="fade">
                                      <p:cBhvr>
                                        <p:cTn id="86" dur="500"/>
                                        <p:tgtEl>
                                          <p:spTgt spid="5">
                                            <p:txEl>
                                              <p:pRg st="7" end="7"/>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64" presetClass="path" presetSubtype="0" accel="50000" decel="50000" fill="hold" grpId="1" nodeType="clickEffect">
                                  <p:stCondLst>
                                    <p:cond delay="0"/>
                                  </p:stCondLst>
                                  <p:childTnLst>
                                    <p:animMotion origin="layout" path="M -0.00026 0.00069 L -0.00026 -0.19514 " pathEditMode="relative" rAng="0" ptsTypes="AA">
                                      <p:cBhvr>
                                        <p:cTn id="90" dur="2000" fill="hold"/>
                                        <p:tgtEl>
                                          <p:spTgt spid="62"/>
                                        </p:tgtEl>
                                        <p:attrNameLst>
                                          <p:attrName>ppt_x</p:attrName>
                                          <p:attrName>ppt_y</p:attrName>
                                        </p:attrNameLst>
                                      </p:cBhvr>
                                      <p:rCtr x="0" y="-9792"/>
                                    </p:animMotion>
                                  </p:childTnLst>
                                </p:cTn>
                              </p:par>
                              <p:par>
                                <p:cTn id="91" presetID="10" presetClass="entr" presetSubtype="0" fill="hold" grpId="0" nodeType="withEffect">
                                  <p:stCondLst>
                                    <p:cond delay="1750"/>
                                  </p:stCondLst>
                                  <p:childTnLst>
                                    <p:set>
                                      <p:cBhvr>
                                        <p:cTn id="92" dur="1" fill="hold">
                                          <p:stCondLst>
                                            <p:cond delay="0"/>
                                          </p:stCondLst>
                                        </p:cTn>
                                        <p:tgtEl>
                                          <p:spTgt spid="63"/>
                                        </p:tgtEl>
                                        <p:attrNameLst>
                                          <p:attrName>style.visibility</p:attrName>
                                        </p:attrNameLst>
                                      </p:cBhvr>
                                      <p:to>
                                        <p:strVal val="visible"/>
                                      </p:to>
                                    </p:set>
                                    <p:animEffect transition="in" filter="fade">
                                      <p:cBhvr>
                                        <p:cTn id="93" dur="500"/>
                                        <p:tgtEl>
                                          <p:spTgt spid="63"/>
                                        </p:tgtEl>
                                      </p:cBhvr>
                                    </p:animEffect>
                                  </p:childTnLst>
                                </p:cTn>
                              </p:par>
                            </p:childTnLst>
                          </p:cTn>
                        </p:par>
                        <p:par>
                          <p:cTn id="94" fill="hold">
                            <p:stCondLst>
                              <p:cond delay="2250"/>
                            </p:stCondLst>
                            <p:childTnLst>
                              <p:par>
                                <p:cTn id="95" presetID="1" presetClass="exit" presetSubtype="0" fill="hold" grpId="2" nodeType="afterEffect">
                                  <p:stCondLst>
                                    <p:cond delay="0"/>
                                  </p:stCondLst>
                                  <p:childTnLst>
                                    <p:set>
                                      <p:cBhvr>
                                        <p:cTn id="96" dur="1" fill="hold">
                                          <p:stCondLst>
                                            <p:cond delay="0"/>
                                          </p:stCondLst>
                                        </p:cTn>
                                        <p:tgtEl>
                                          <p:spTgt spid="62"/>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6"/>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5">
                                            <p:txEl>
                                              <p:pRg st="9" end="9"/>
                                            </p:txEl>
                                          </p:spTgt>
                                        </p:tgtEl>
                                        <p:attrNameLst>
                                          <p:attrName>style.visibility</p:attrName>
                                        </p:attrNameLst>
                                      </p:cBhvr>
                                      <p:to>
                                        <p:strVal val="visible"/>
                                      </p:to>
                                    </p:set>
                                    <p:animEffect transition="in" filter="fade">
                                      <p:cBhvr>
                                        <p:cTn id="103" dur="500"/>
                                        <p:tgtEl>
                                          <p:spTgt spid="5">
                                            <p:txEl>
                                              <p:pRg st="9" end="9"/>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5">
                                            <p:txEl>
                                              <p:pRg st="10" end="10"/>
                                            </p:txEl>
                                          </p:spTgt>
                                        </p:tgtEl>
                                        <p:attrNameLst>
                                          <p:attrName>style.visibility</p:attrName>
                                        </p:attrNameLst>
                                      </p:cBhvr>
                                      <p:to>
                                        <p:strVal val="visible"/>
                                      </p:to>
                                    </p:set>
                                    <p:animEffect transition="in" filter="fade">
                                      <p:cBhvr>
                                        <p:cTn id="108" dur="500"/>
                                        <p:tgtEl>
                                          <p:spTgt spid="5">
                                            <p:txEl>
                                              <p:pRg st="10" end="10"/>
                                            </p:txEl>
                                          </p:spTgt>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5">
                                            <p:txEl>
                                              <p:pRg st="11" end="11"/>
                                            </p:txEl>
                                          </p:spTgt>
                                        </p:tgtEl>
                                        <p:attrNameLst>
                                          <p:attrName>style.visibility</p:attrName>
                                        </p:attrNameLst>
                                      </p:cBhvr>
                                      <p:to>
                                        <p:strVal val="visible"/>
                                      </p:to>
                                    </p:set>
                                    <p:animEffect transition="in" filter="fade">
                                      <p:cBhvr>
                                        <p:cTn id="111" dur="500"/>
                                        <p:tgtEl>
                                          <p:spTgt spid="5">
                                            <p:txEl>
                                              <p:pRg st="11" end="11"/>
                                            </p:txEl>
                                          </p:spTgt>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5">
                                            <p:txEl>
                                              <p:pRg st="12" end="12"/>
                                            </p:txEl>
                                          </p:spTgt>
                                        </p:tgtEl>
                                        <p:attrNameLst>
                                          <p:attrName>style.visibility</p:attrName>
                                        </p:attrNameLst>
                                      </p:cBhvr>
                                      <p:to>
                                        <p:strVal val="visible"/>
                                      </p:to>
                                    </p:set>
                                    <p:animEffect transition="in" filter="fade">
                                      <p:cBhvr>
                                        <p:cTn id="114" dur="500"/>
                                        <p:tgtEl>
                                          <p:spTgt spid="5">
                                            <p:txEl>
                                              <p:pRg st="12" end="12"/>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8" presetClass="emph" presetSubtype="0" fill="hold" grpId="1" nodeType="clickEffect">
                                  <p:stCondLst>
                                    <p:cond delay="0"/>
                                  </p:stCondLst>
                                  <p:childTnLst>
                                    <p:animRot by="5400000">
                                      <p:cBhvr>
                                        <p:cTn id="118" dur="1500" fill="hold"/>
                                        <p:tgtEl>
                                          <p:spTgt spid="63"/>
                                        </p:tgtEl>
                                        <p:attrNameLst>
                                          <p:attrName>r</p:attrName>
                                        </p:attrNameLst>
                                      </p:cBhvr>
                                    </p:animRot>
                                  </p:childTnLst>
                                </p:cTn>
                              </p:par>
                              <p:par>
                                <p:cTn id="119" presetID="57" presetClass="path" presetSubtype="0" accel="50000" decel="50000" fill="hold" grpId="2" nodeType="withEffect">
                                  <p:stCondLst>
                                    <p:cond delay="0"/>
                                  </p:stCondLst>
                                  <p:childTnLst>
                                    <p:animMotion origin="layout" path="M -0.00052 2.22222E-6 L -0.00052 -0.03912 C -0.00052 -0.05602 0.01849 -0.07662 0.03425 -0.07662 L 0.06915 -0.07662 " pathEditMode="relative" rAng="0" ptsTypes="FfFF">
                                      <p:cBhvr>
                                        <p:cTn id="120" dur="2000" fill="hold"/>
                                        <p:tgtEl>
                                          <p:spTgt spid="63"/>
                                        </p:tgtEl>
                                        <p:attrNameLst>
                                          <p:attrName>ppt_x</p:attrName>
                                          <p:attrName>ppt_y</p:attrName>
                                        </p:attrNameLst>
                                      </p:cBhvr>
                                      <p:rCtr x="3477" y="-3843"/>
                                    </p:animMotion>
                                  </p:childTnLst>
                                </p:cTn>
                              </p:par>
                            </p:childTnLst>
                          </p:cTn>
                        </p:par>
                      </p:childTnLst>
                    </p:cTn>
                  </p:par>
                  <p:par>
                    <p:cTn id="121" fill="hold">
                      <p:stCondLst>
                        <p:cond delay="indefinite"/>
                      </p:stCondLst>
                      <p:childTnLst>
                        <p:par>
                          <p:cTn id="122" fill="hold">
                            <p:stCondLst>
                              <p:cond delay="0"/>
                            </p:stCondLst>
                            <p:childTnLst>
                              <p:par>
                                <p:cTn id="123" presetID="63" presetClass="path" presetSubtype="0" accel="50000" decel="50000" fill="hold" grpId="3" nodeType="clickEffect">
                                  <p:stCondLst>
                                    <p:cond delay="0"/>
                                  </p:stCondLst>
                                  <p:childTnLst>
                                    <p:animMotion origin="layout" path="M 0.06915 -0.07639 L 0.17383 -0.07639 " pathEditMode="relative" rAng="0" ptsTypes="AA">
                                      <p:cBhvr>
                                        <p:cTn id="124" dur="2000" fill="hold"/>
                                        <p:tgtEl>
                                          <p:spTgt spid="63"/>
                                        </p:tgtEl>
                                        <p:attrNameLst>
                                          <p:attrName>ppt_x</p:attrName>
                                          <p:attrName>ppt_y</p:attrName>
                                        </p:attrNameLst>
                                      </p:cBhvr>
                                      <p:rCtr x="5234" y="0"/>
                                    </p:animMotion>
                                  </p:childTnLst>
                                </p:cTn>
                              </p:par>
                              <p:par>
                                <p:cTn id="125" presetID="10" presetClass="entr" presetSubtype="0" fill="hold" grpId="0" nodeType="withEffect">
                                  <p:stCondLst>
                                    <p:cond delay="1750"/>
                                  </p:stCondLst>
                                  <p:childTnLst>
                                    <p:set>
                                      <p:cBhvr>
                                        <p:cTn id="126" dur="1" fill="hold">
                                          <p:stCondLst>
                                            <p:cond delay="0"/>
                                          </p:stCondLst>
                                        </p:cTn>
                                        <p:tgtEl>
                                          <p:spTgt spid="65"/>
                                        </p:tgtEl>
                                        <p:attrNameLst>
                                          <p:attrName>style.visibility</p:attrName>
                                        </p:attrNameLst>
                                      </p:cBhvr>
                                      <p:to>
                                        <p:strVal val="visible"/>
                                      </p:to>
                                    </p:set>
                                    <p:animEffect transition="in" filter="fade">
                                      <p:cBhvr>
                                        <p:cTn id="127" dur="500"/>
                                        <p:tgtEl>
                                          <p:spTgt spid="65"/>
                                        </p:tgtEl>
                                      </p:cBhvr>
                                    </p:animEffect>
                                  </p:childTnLst>
                                </p:cTn>
                              </p:par>
                            </p:childTnLst>
                          </p:cTn>
                        </p:par>
                        <p:par>
                          <p:cTn id="128" fill="hold">
                            <p:stCondLst>
                              <p:cond delay="2250"/>
                            </p:stCondLst>
                            <p:childTnLst>
                              <p:par>
                                <p:cTn id="129" presetID="1" presetClass="exit" presetSubtype="0" fill="hold" grpId="4" nodeType="afterEffect">
                                  <p:stCondLst>
                                    <p:cond delay="0"/>
                                  </p:stCondLst>
                                  <p:childTnLst>
                                    <p:set>
                                      <p:cBhvr>
                                        <p:cTn id="130" dur="1" fill="hold">
                                          <p:stCondLst>
                                            <p:cond delay="0"/>
                                          </p:stCondLst>
                                        </p:cTn>
                                        <p:tgtEl>
                                          <p:spTgt spid="63"/>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8" presetClass="entr" presetSubtype="3" fill="hold" nodeType="click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strips(upRight)">
                                      <p:cBhvr>
                                        <p:cTn id="135" dur="500"/>
                                        <p:tgtEl>
                                          <p:spTgt spid="79"/>
                                        </p:tgtEl>
                                      </p:cBhvr>
                                    </p:animEffect>
                                  </p:childTnLst>
                                </p:cTn>
                              </p:par>
                            </p:childTnLst>
                          </p:cTn>
                        </p:par>
                      </p:childTnLst>
                    </p:cTn>
                  </p:par>
                  <p:par>
                    <p:cTn id="136" fill="hold">
                      <p:stCondLst>
                        <p:cond delay="indefinite"/>
                      </p:stCondLst>
                      <p:childTnLst>
                        <p:par>
                          <p:cTn id="137" fill="hold">
                            <p:stCondLst>
                              <p:cond delay="0"/>
                            </p:stCondLst>
                            <p:childTnLst>
                              <p:par>
                                <p:cTn id="138" presetID="63" presetClass="path" presetSubtype="0" accel="50000" decel="50000" fill="hold" grpId="1" nodeType="clickEffect">
                                  <p:stCondLst>
                                    <p:cond delay="0"/>
                                  </p:stCondLst>
                                  <p:childTnLst>
                                    <p:animMotion origin="layout" path="M -0.00117 -2.22222E-6 L 0.10846 -2.22222E-6 " pathEditMode="relative" rAng="0" ptsTypes="AA">
                                      <p:cBhvr>
                                        <p:cTn id="139" dur="2000" fill="hold"/>
                                        <p:tgtEl>
                                          <p:spTgt spid="65"/>
                                        </p:tgtEl>
                                        <p:attrNameLst>
                                          <p:attrName>ppt_x</p:attrName>
                                          <p:attrName>ppt_y</p:attrName>
                                        </p:attrNameLst>
                                      </p:cBhvr>
                                      <p:rCtr x="5482" y="0"/>
                                    </p:animMotion>
                                  </p:childTnLst>
                                </p:cTn>
                              </p:par>
                              <p:par>
                                <p:cTn id="140" presetID="10" presetClass="entr" presetSubtype="0" fill="hold" grpId="0" nodeType="withEffect">
                                  <p:stCondLst>
                                    <p:cond delay="1750"/>
                                  </p:stCondLst>
                                  <p:childTnLst>
                                    <p:set>
                                      <p:cBhvr>
                                        <p:cTn id="141" dur="1" fill="hold">
                                          <p:stCondLst>
                                            <p:cond delay="0"/>
                                          </p:stCondLst>
                                        </p:cTn>
                                        <p:tgtEl>
                                          <p:spTgt spid="66"/>
                                        </p:tgtEl>
                                        <p:attrNameLst>
                                          <p:attrName>style.visibility</p:attrName>
                                        </p:attrNameLst>
                                      </p:cBhvr>
                                      <p:to>
                                        <p:strVal val="visible"/>
                                      </p:to>
                                    </p:set>
                                    <p:animEffect transition="in" filter="fade">
                                      <p:cBhvr>
                                        <p:cTn id="142" dur="500"/>
                                        <p:tgtEl>
                                          <p:spTgt spid="66"/>
                                        </p:tgtEl>
                                      </p:cBhvr>
                                    </p:animEffect>
                                  </p:childTnLst>
                                </p:cTn>
                              </p:par>
                            </p:childTnLst>
                          </p:cTn>
                        </p:par>
                        <p:par>
                          <p:cTn id="143" fill="hold">
                            <p:stCondLst>
                              <p:cond delay="2250"/>
                            </p:stCondLst>
                            <p:childTnLst>
                              <p:par>
                                <p:cTn id="144" presetID="1" presetClass="exit" presetSubtype="0" fill="hold" grpId="2" nodeType="afterEffect">
                                  <p:stCondLst>
                                    <p:cond delay="0"/>
                                  </p:stCondLst>
                                  <p:childTnLst>
                                    <p:set>
                                      <p:cBhvr>
                                        <p:cTn id="145" dur="1" fill="hold">
                                          <p:stCondLst>
                                            <p:cond delay="0"/>
                                          </p:stCondLst>
                                        </p:cTn>
                                        <p:tgtEl>
                                          <p:spTgt spid="65"/>
                                        </p:tgtEl>
                                        <p:attrNameLst>
                                          <p:attrName>style.visibility</p:attrName>
                                        </p:attrNameLst>
                                      </p:cBhvr>
                                      <p:to>
                                        <p:strVal val="hidden"/>
                                      </p:to>
                                    </p:set>
                                  </p:childTnLst>
                                </p:cTn>
                              </p:par>
                            </p:childTnLst>
                          </p:cTn>
                        </p:par>
                      </p:childTnLst>
                    </p:cTn>
                  </p:par>
                  <p:par>
                    <p:cTn id="146" fill="hold">
                      <p:stCondLst>
                        <p:cond delay="indefinite"/>
                      </p:stCondLst>
                      <p:childTnLst>
                        <p:par>
                          <p:cTn id="147" fill="hold">
                            <p:stCondLst>
                              <p:cond delay="0"/>
                            </p:stCondLst>
                            <p:childTnLst>
                              <p:par>
                                <p:cTn id="148" presetID="8" presetClass="emph" presetSubtype="0" fill="hold" grpId="2" nodeType="clickEffect">
                                  <p:stCondLst>
                                    <p:cond delay="0"/>
                                  </p:stCondLst>
                                  <p:childTnLst>
                                    <p:animRot by="5400000">
                                      <p:cBhvr>
                                        <p:cTn id="149" dur="1500" fill="hold"/>
                                        <p:tgtEl>
                                          <p:spTgt spid="66"/>
                                        </p:tgtEl>
                                        <p:attrNameLst>
                                          <p:attrName>r</p:attrName>
                                        </p:attrNameLst>
                                      </p:cBhvr>
                                    </p:animRot>
                                  </p:childTnLst>
                                </p:cTn>
                              </p:par>
                              <p:par>
                                <p:cTn id="150" presetID="50" presetClass="path" presetSubtype="0" accel="50000" decel="50000" fill="hold" grpId="1" nodeType="withEffect">
                                  <p:stCondLst>
                                    <p:cond delay="0"/>
                                  </p:stCondLst>
                                  <p:childTnLst>
                                    <p:animMotion origin="layout" path="M 0.00091 0.00092 L 0.022 0.00092 C 0.03125 0.00092 0.0431 0.03194 0.0431 0.05787 L 0.0431 0.11481 " pathEditMode="relative" rAng="0" ptsTypes="FfFF">
                                      <p:cBhvr>
                                        <p:cTn id="151" dur="2000" fill="hold"/>
                                        <p:tgtEl>
                                          <p:spTgt spid="66"/>
                                        </p:tgtEl>
                                        <p:attrNameLst>
                                          <p:attrName>ppt_x</p:attrName>
                                          <p:attrName>ppt_y</p:attrName>
                                        </p:attrNameLst>
                                      </p:cBhvr>
                                      <p:rCtr x="2109" y="5694"/>
                                    </p:animMotion>
                                  </p:childTnLst>
                                </p:cTn>
                              </p:par>
                              <p:par>
                                <p:cTn id="152" presetID="10" presetClass="entr" presetSubtype="0" fill="hold" grpId="0" nodeType="withEffect">
                                  <p:stCondLst>
                                    <p:cond delay="1750"/>
                                  </p:stCondLst>
                                  <p:childTnLst>
                                    <p:set>
                                      <p:cBhvr>
                                        <p:cTn id="153" dur="1" fill="hold">
                                          <p:stCondLst>
                                            <p:cond delay="0"/>
                                          </p:stCondLst>
                                        </p:cTn>
                                        <p:tgtEl>
                                          <p:spTgt spid="67"/>
                                        </p:tgtEl>
                                        <p:attrNameLst>
                                          <p:attrName>style.visibility</p:attrName>
                                        </p:attrNameLst>
                                      </p:cBhvr>
                                      <p:to>
                                        <p:strVal val="visible"/>
                                      </p:to>
                                    </p:set>
                                    <p:animEffect transition="in" filter="fade">
                                      <p:cBhvr>
                                        <p:cTn id="154" dur="500"/>
                                        <p:tgtEl>
                                          <p:spTgt spid="67"/>
                                        </p:tgtEl>
                                      </p:cBhvr>
                                    </p:animEffect>
                                  </p:childTnLst>
                                </p:cTn>
                              </p:par>
                            </p:childTnLst>
                          </p:cTn>
                        </p:par>
                        <p:par>
                          <p:cTn id="155" fill="hold">
                            <p:stCondLst>
                              <p:cond delay="2250"/>
                            </p:stCondLst>
                            <p:childTnLst>
                              <p:par>
                                <p:cTn id="156" presetID="1" presetClass="exit" presetSubtype="0" fill="hold" grpId="3" nodeType="afterEffect">
                                  <p:stCondLst>
                                    <p:cond delay="0"/>
                                  </p:stCondLst>
                                  <p:childTnLst>
                                    <p:set>
                                      <p:cBhvr>
                                        <p:cTn id="157" dur="1" fill="hold">
                                          <p:stCondLst>
                                            <p:cond delay="0"/>
                                          </p:stCondLst>
                                        </p:cTn>
                                        <p:tgtEl>
                                          <p:spTgt spid="66"/>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42" presetClass="entr" presetSubtype="0" fill="hold" grpId="0" nodeType="click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fade">
                                      <p:cBhvr>
                                        <p:cTn id="162" dur="1000"/>
                                        <p:tgtEl>
                                          <p:spTgt spid="82"/>
                                        </p:tgtEl>
                                      </p:cBhvr>
                                    </p:animEffect>
                                    <p:anim calcmode="lin" valueType="num">
                                      <p:cBhvr>
                                        <p:cTn id="163" dur="1000" fill="hold"/>
                                        <p:tgtEl>
                                          <p:spTgt spid="82"/>
                                        </p:tgtEl>
                                        <p:attrNameLst>
                                          <p:attrName>ppt_x</p:attrName>
                                        </p:attrNameLst>
                                      </p:cBhvr>
                                      <p:tavLst>
                                        <p:tav tm="0">
                                          <p:val>
                                            <p:strVal val="#ppt_x"/>
                                          </p:val>
                                        </p:tav>
                                        <p:tav tm="100000">
                                          <p:val>
                                            <p:strVal val="#ppt_x"/>
                                          </p:val>
                                        </p:tav>
                                      </p:tavLst>
                                    </p:anim>
                                    <p:anim calcmode="lin" valueType="num">
                                      <p:cBhvr>
                                        <p:cTn id="164"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5" grpId="0" uiExpand="1" build="p"/>
      <p:bldP spid="61" grpId="1" animBg="1"/>
      <p:bldP spid="61" grpId="2" animBg="1"/>
      <p:bldP spid="60" grpId="0" animBg="1"/>
      <p:bldP spid="60" grpId="1" animBg="1"/>
      <p:bldP spid="60" grpId="2" animBg="1"/>
      <p:bldP spid="62" grpId="0" animBg="1"/>
      <p:bldP spid="62" grpId="1" animBg="1"/>
      <p:bldP spid="62" grpId="2" animBg="1"/>
      <p:bldP spid="63" grpId="0" animBg="1"/>
      <p:bldP spid="63" grpId="1" animBg="1"/>
      <p:bldP spid="63" grpId="2" animBg="1"/>
      <p:bldP spid="63" grpId="3" animBg="1"/>
      <p:bldP spid="63" grpId="4" animBg="1"/>
      <p:bldP spid="65" grpId="0" animBg="1"/>
      <p:bldP spid="65" grpId="1" animBg="1"/>
      <p:bldP spid="65" grpId="2" animBg="1"/>
      <p:bldP spid="66" grpId="0" animBg="1"/>
      <p:bldP spid="66" grpId="1" animBg="1"/>
      <p:bldP spid="66" grpId="2" animBg="1"/>
      <p:bldP spid="66" grpId="3" animBg="1"/>
      <p:bldP spid="67" grpId="0" animBg="1"/>
      <p:bldP spid="8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7161429" y="1156480"/>
            <a:ext cx="3297305" cy="3299274"/>
            <a:chOff x="7161429" y="1156480"/>
            <a:chExt cx="3297305" cy="3299274"/>
          </a:xfrm>
        </p:grpSpPr>
        <p:sp>
          <p:nvSpPr>
            <p:cNvPr id="6" name="Oval 5"/>
            <p:cNvSpPr/>
            <p:nvPr/>
          </p:nvSpPr>
          <p:spPr>
            <a:xfrm>
              <a:off x="8473619" y="1156480"/>
              <a:ext cx="674370" cy="67437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9784364" y="2470492"/>
              <a:ext cx="674370" cy="67437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8481177" y="3781384"/>
              <a:ext cx="674370" cy="67437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161429" y="2460074"/>
              <a:ext cx="674370" cy="67437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Detecting Disconnected Nodes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17</a:t>
            </a:fld>
            <a:endParaRPr lang="en-US"/>
          </a:p>
        </p:txBody>
      </p:sp>
      <p:sp>
        <p:nvSpPr>
          <p:cNvPr id="5" name="Content Placeholder 4"/>
          <p:cNvSpPr>
            <a:spLocks noGrp="1"/>
          </p:cNvSpPr>
          <p:nvPr>
            <p:ph sz="quarter" idx="1"/>
          </p:nvPr>
        </p:nvSpPr>
        <p:spPr>
          <a:ln>
            <a:noFill/>
          </a:ln>
        </p:spPr>
        <p:txBody>
          <a:bodyPr>
            <a:normAutofit/>
          </a:bodyPr>
          <a:lstStyle/>
          <a:p>
            <a:r>
              <a:rPr lang="en-US" dirty="0" smtClean="0"/>
              <a:t>Traversal mode:</a:t>
            </a:r>
          </a:p>
          <a:p>
            <a:pPr lvl="1"/>
            <a:r>
              <a:rPr lang="en-US" dirty="0"/>
              <a:t>If </a:t>
            </a:r>
            <a:r>
              <a:rPr lang="en-US" i="1" dirty="0" err="1">
                <a:solidFill>
                  <a:srgbClr val="0000FF"/>
                </a:solidFill>
              </a:rPr>
              <a:t>MD</a:t>
            </a:r>
            <a:r>
              <a:rPr lang="en-US" i="1" baseline="-25000" dirty="0" err="1">
                <a:solidFill>
                  <a:srgbClr val="0000FF"/>
                </a:solidFill>
              </a:rPr>
              <a:t>cur</a:t>
            </a:r>
            <a:r>
              <a:rPr lang="en-US" i="1" baseline="-25000" dirty="0">
                <a:solidFill>
                  <a:srgbClr val="0000FF"/>
                </a:solidFill>
              </a:rPr>
              <a:t>, </a:t>
            </a:r>
            <a:r>
              <a:rPr lang="en-US" i="1" baseline="-25000" dirty="0" err="1">
                <a:solidFill>
                  <a:srgbClr val="0000FF"/>
                </a:solidFill>
              </a:rPr>
              <a:t>dst</a:t>
            </a:r>
            <a:r>
              <a:rPr lang="en-US" i="1" dirty="0">
                <a:solidFill>
                  <a:srgbClr val="0000FF"/>
                </a:solidFill>
              </a:rPr>
              <a:t> </a:t>
            </a:r>
            <a:r>
              <a:rPr lang="en-US" dirty="0">
                <a:solidFill>
                  <a:srgbClr val="0000FF"/>
                </a:solidFill>
              </a:rPr>
              <a:t>= </a:t>
            </a:r>
            <a:r>
              <a:rPr lang="en-US" i="1" dirty="0" err="1" smtClean="0">
                <a:solidFill>
                  <a:srgbClr val="0000FF"/>
                </a:solidFill>
              </a:rPr>
              <a:t>MD</a:t>
            </a:r>
            <a:r>
              <a:rPr lang="en-US" i="1" baseline="-25000" dirty="0" err="1" smtClean="0">
                <a:solidFill>
                  <a:srgbClr val="0000FF"/>
                </a:solidFill>
              </a:rPr>
              <a:t>best</a:t>
            </a:r>
            <a:r>
              <a:rPr lang="en-US" dirty="0" smtClean="0">
                <a:solidFill>
                  <a:srgbClr val="0000FF"/>
                </a:solidFill>
              </a:rPr>
              <a:t> </a:t>
            </a:r>
            <a:r>
              <a:rPr lang="en-US" dirty="0" smtClean="0"/>
              <a:t>with </a:t>
            </a:r>
            <a:r>
              <a:rPr lang="en-US" dirty="0" smtClean="0">
                <a:solidFill>
                  <a:srgbClr val="0000FF"/>
                </a:solidFill>
              </a:rPr>
              <a:t>productive</a:t>
            </a:r>
            <a:r>
              <a:rPr lang="en-US" dirty="0" smtClean="0"/>
              <a:t> output?</a:t>
            </a:r>
            <a:endParaRPr lang="en-US" baseline="-25000" dirty="0"/>
          </a:p>
          <a:p>
            <a:pPr lvl="2"/>
            <a:r>
              <a:rPr lang="en-US" dirty="0"/>
              <a:t>Return to </a:t>
            </a:r>
            <a:r>
              <a:rPr lang="en-US" dirty="0">
                <a:solidFill>
                  <a:srgbClr val="0000FF"/>
                </a:solidFill>
              </a:rPr>
              <a:t>normal</a:t>
            </a:r>
            <a:r>
              <a:rPr lang="en-US" dirty="0"/>
              <a:t> </a:t>
            </a:r>
            <a:r>
              <a:rPr lang="en-US" dirty="0" smtClean="0"/>
              <a:t>mode</a:t>
            </a:r>
            <a:endParaRPr lang="en-US" dirty="0"/>
          </a:p>
          <a:p>
            <a:pPr lvl="1"/>
            <a:r>
              <a:rPr lang="en-US" dirty="0" smtClean="0"/>
              <a:t>No?</a:t>
            </a:r>
          </a:p>
          <a:p>
            <a:pPr lvl="2"/>
            <a:r>
              <a:rPr lang="en-US" dirty="0" smtClean="0"/>
              <a:t>Follow the hand rule</a:t>
            </a:r>
          </a:p>
          <a:p>
            <a:pPr lvl="1"/>
            <a:endParaRPr lang="en-US" dirty="0"/>
          </a:p>
          <a:p>
            <a:r>
              <a:rPr lang="en-US" dirty="0" smtClean="0"/>
              <a:t>The destination is unreachable if:</a:t>
            </a:r>
          </a:p>
          <a:p>
            <a:pPr lvl="1"/>
            <a:r>
              <a:rPr lang="en-US" dirty="0" smtClean="0"/>
              <a:t>In </a:t>
            </a:r>
            <a:r>
              <a:rPr lang="en-US" dirty="0" smtClean="0">
                <a:solidFill>
                  <a:srgbClr val="0000FF"/>
                </a:solidFill>
              </a:rPr>
              <a:t>traversal</a:t>
            </a:r>
            <a:r>
              <a:rPr lang="en-US" dirty="0" smtClean="0"/>
              <a:t> mode, we meet the </a:t>
            </a:r>
            <a:r>
              <a:rPr lang="en-US" dirty="0" smtClean="0">
                <a:solidFill>
                  <a:srgbClr val="0000FF"/>
                </a:solidFill>
              </a:rPr>
              <a:t>same node</a:t>
            </a:r>
            <a:r>
              <a:rPr lang="en-US" dirty="0" smtClean="0"/>
              <a:t/>
            </a:r>
            <a:br>
              <a:rPr lang="en-US" dirty="0" smtClean="0"/>
            </a:br>
            <a:r>
              <a:rPr lang="en-US" dirty="0" smtClean="0"/>
              <a:t>as the one we </a:t>
            </a:r>
            <a:r>
              <a:rPr lang="en-US" dirty="0" smtClean="0">
                <a:solidFill>
                  <a:srgbClr val="0000FF"/>
                </a:solidFill>
              </a:rPr>
              <a:t>entered</a:t>
            </a:r>
            <a:r>
              <a:rPr lang="en-US" dirty="0" smtClean="0"/>
              <a:t> the traversal mode</a:t>
            </a:r>
          </a:p>
          <a:p>
            <a:pPr lvl="1"/>
            <a:endParaRPr lang="en-US" dirty="0" smtClean="0"/>
          </a:p>
          <a:p>
            <a:pPr lvl="1"/>
            <a:r>
              <a:rPr lang="en-US" dirty="0" smtClean="0"/>
              <a:t>The </a:t>
            </a:r>
            <a:r>
              <a:rPr lang="en-US" dirty="0" smtClean="0">
                <a:solidFill>
                  <a:srgbClr val="0000FF"/>
                </a:solidFill>
              </a:rPr>
              <a:t>hand rule </a:t>
            </a:r>
            <a:r>
              <a:rPr lang="en-US" dirty="0" smtClean="0"/>
              <a:t>picks the </a:t>
            </a:r>
            <a:r>
              <a:rPr lang="en-US" dirty="0" smtClean="0">
                <a:solidFill>
                  <a:srgbClr val="0000FF"/>
                </a:solidFill>
              </a:rPr>
              <a:t>same output </a:t>
            </a:r>
            <a:r>
              <a:rPr lang="en-US" dirty="0" smtClean="0"/>
              <a:t>as</a:t>
            </a:r>
            <a:br>
              <a:rPr lang="en-US" dirty="0" smtClean="0"/>
            </a:br>
            <a:r>
              <a:rPr lang="en-US" dirty="0" smtClean="0"/>
              <a:t>when we </a:t>
            </a:r>
            <a:r>
              <a:rPr lang="en-US" dirty="0" smtClean="0">
                <a:solidFill>
                  <a:srgbClr val="0000FF"/>
                </a:solidFill>
              </a:rPr>
              <a:t>entered</a:t>
            </a:r>
            <a:r>
              <a:rPr lang="en-US" dirty="0" smtClean="0"/>
              <a:t> the traversal mode</a:t>
            </a:r>
          </a:p>
        </p:txBody>
      </p:sp>
      <p:grpSp>
        <p:nvGrpSpPr>
          <p:cNvPr id="57" name="Group 56"/>
          <p:cNvGrpSpPr/>
          <p:nvPr/>
        </p:nvGrpSpPr>
        <p:grpSpPr>
          <a:xfrm>
            <a:off x="7246950" y="1237130"/>
            <a:ext cx="4438455" cy="4438455"/>
            <a:chOff x="7883443" y="3525714"/>
            <a:chExt cx="2522308" cy="2522308"/>
          </a:xfrm>
        </p:grpSpPr>
        <p:sp>
          <p:nvSpPr>
            <p:cNvPr id="7" name="Oval 6"/>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3</a:t>
              </a:r>
            </a:p>
          </p:txBody>
        </p:sp>
        <p:cxnSp>
          <p:nvCxnSpPr>
            <p:cNvPr id="8" name="Straight Connector 7"/>
            <p:cNvCxnSpPr>
              <a:stCxn id="7"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7"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cxnSp>
          <p:nvCxnSpPr>
            <p:cNvPr id="11" name="Straight Connector 10"/>
            <p:cNvCxnSpPr>
              <a:stCxn id="10"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3</a:t>
              </a:r>
            </a:p>
          </p:txBody>
        </p:sp>
        <p:cxnSp>
          <p:nvCxnSpPr>
            <p:cNvPr id="13" name="Straight Connector 12"/>
            <p:cNvCxnSpPr>
              <a:stCxn id="12"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4</a:t>
              </a:r>
            </a:p>
          </p:txBody>
        </p:sp>
        <p:cxnSp>
          <p:nvCxnSpPr>
            <p:cNvPr id="16" name="Straight Connector 15"/>
            <p:cNvCxnSpPr>
              <a:stCxn id="15"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cxnSp>
          <p:nvCxnSpPr>
            <p:cNvPr id="18" name="Straight Connector 17"/>
            <p:cNvCxnSpPr>
              <a:stCxn id="17"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7"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1</a:t>
              </a:r>
            </a:p>
          </p:txBody>
        </p:sp>
        <p:cxnSp>
          <p:nvCxnSpPr>
            <p:cNvPr id="21" name="Straight Connector 20"/>
            <p:cNvCxnSpPr>
              <a:stCxn id="20"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cxnSp>
          <p:nvCxnSpPr>
            <p:cNvPr id="23" name="Straight Connector 22"/>
            <p:cNvCxnSpPr>
              <a:stCxn id="22"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2"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3</a:t>
              </a:r>
            </a:p>
          </p:txBody>
        </p:sp>
        <p:cxnSp>
          <p:nvCxnSpPr>
            <p:cNvPr id="26" name="Straight Connector 25"/>
            <p:cNvCxnSpPr>
              <a:stCxn id="25"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1</a:t>
              </a:r>
            </a:p>
          </p:txBody>
        </p:sp>
        <p:cxnSp>
          <p:nvCxnSpPr>
            <p:cNvPr id="28" name="Straight Connector 27"/>
            <p:cNvCxnSpPr>
              <a:stCxn id="27"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sp>
          <p:nvSpPr>
            <p:cNvPr id="30" name="Oval 29"/>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1</a:t>
              </a:r>
            </a:p>
          </p:txBody>
        </p:sp>
        <p:cxnSp>
          <p:nvCxnSpPr>
            <p:cNvPr id="31" name="Straight Connector 30"/>
            <p:cNvCxnSpPr>
              <a:stCxn id="30"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cxnSp>
          <p:nvCxnSpPr>
            <p:cNvPr id="33" name="Straight Connector 32"/>
            <p:cNvCxnSpPr>
              <a:stCxn id="32"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sp>
          <p:nvSpPr>
            <p:cNvPr id="36" name="Oval 35"/>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1</a:t>
              </a:r>
            </a:p>
          </p:txBody>
        </p:sp>
        <p:cxnSp>
          <p:nvCxnSpPr>
            <p:cNvPr id="37" name="Straight Connector 36"/>
            <p:cNvCxnSpPr>
              <a:stCxn id="36"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2</a:t>
              </a:r>
            </a:p>
          </p:txBody>
        </p:sp>
        <p:cxnSp>
          <p:nvCxnSpPr>
            <p:cNvPr id="39" name="Straight Connector 38"/>
            <p:cNvCxnSpPr>
              <a:stCxn id="38"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FF00"/>
                  </a:solidFill>
                  <a:latin typeface="+mj-lt"/>
                </a:rPr>
                <a:t>3</a:t>
              </a:r>
            </a:p>
          </p:txBody>
        </p:sp>
      </p:grpSp>
      <p:sp>
        <p:nvSpPr>
          <p:cNvPr id="58" name="TextBox 57"/>
          <p:cNvSpPr txBox="1"/>
          <p:nvPr/>
        </p:nvSpPr>
        <p:spPr>
          <a:xfrm>
            <a:off x="8852115" y="2941146"/>
            <a:ext cx="518020" cy="369332"/>
          </a:xfrm>
          <a:prstGeom prst="rect">
            <a:avLst/>
          </a:prstGeom>
          <a:noFill/>
        </p:spPr>
        <p:txBody>
          <a:bodyPr wrap="square" rtlCol="0">
            <a:spAutoFit/>
          </a:bodyPr>
          <a:lstStyle/>
          <a:p>
            <a:r>
              <a:rPr lang="en-US" i="1" dirty="0" err="1"/>
              <a:t>dst</a:t>
            </a:r>
            <a:endParaRPr lang="en-US" i="1" dirty="0"/>
          </a:p>
        </p:txBody>
      </p:sp>
      <p:sp>
        <p:nvSpPr>
          <p:cNvPr id="59" name="TextBox 58"/>
          <p:cNvSpPr txBox="1"/>
          <p:nvPr/>
        </p:nvSpPr>
        <p:spPr>
          <a:xfrm>
            <a:off x="7515604" y="5594698"/>
            <a:ext cx="584891" cy="369332"/>
          </a:xfrm>
          <a:prstGeom prst="rect">
            <a:avLst/>
          </a:prstGeom>
          <a:noFill/>
        </p:spPr>
        <p:txBody>
          <a:bodyPr wrap="square" rtlCol="0">
            <a:spAutoFit/>
          </a:bodyPr>
          <a:lstStyle/>
          <a:p>
            <a:r>
              <a:rPr lang="en-US" i="1" dirty="0" err="1"/>
              <a:t>src</a:t>
            </a:r>
            <a:endParaRPr lang="en-US" i="1" dirty="0"/>
          </a:p>
        </p:txBody>
      </p:sp>
      <p:sp>
        <p:nvSpPr>
          <p:cNvPr id="61" name="TextBox 60"/>
          <p:cNvSpPr txBox="1"/>
          <p:nvPr/>
        </p:nvSpPr>
        <p:spPr>
          <a:xfrm>
            <a:off x="6525291" y="5677941"/>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a:latin typeface="Courier New"/>
                <a:cs typeface="Courier New"/>
              </a:rPr>
              <a:t>3│</a:t>
            </a:r>
            <a:r>
              <a:rPr lang="en-US" sz="2800" dirty="0">
                <a:latin typeface="Courier New" panose="02070309020205020404" pitchFamily="49" charset="0"/>
                <a:cs typeface="Courier New" panose="02070309020205020404" pitchFamily="49" charset="0"/>
              </a:rPr>
              <a:t>N</a:t>
            </a:r>
          </a:p>
        </p:txBody>
      </p:sp>
      <p:sp>
        <p:nvSpPr>
          <p:cNvPr id="62" name="TextBox 61"/>
          <p:cNvSpPr txBox="1"/>
          <p:nvPr/>
        </p:nvSpPr>
        <p:spPr>
          <a:xfrm>
            <a:off x="7137785" y="3103141"/>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1│</a:t>
            </a:r>
            <a:r>
              <a:rPr lang="en-US" sz="2800" dirty="0">
                <a:latin typeface="Courier New" panose="02070309020205020404" pitchFamily="49" charset="0"/>
                <a:cs typeface="Courier New" panose="02070309020205020404" pitchFamily="49" charset="0"/>
              </a:rPr>
              <a:t>N</a:t>
            </a:r>
          </a:p>
        </p:txBody>
      </p:sp>
      <p:cxnSp>
        <p:nvCxnSpPr>
          <p:cNvPr id="56" name="Straight Connector 55"/>
          <p:cNvCxnSpPr/>
          <p:nvPr/>
        </p:nvCxnSpPr>
        <p:spPr>
          <a:xfrm flipV="1">
            <a:off x="7753169" y="1490239"/>
            <a:ext cx="804526" cy="2"/>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7101306" y="1796716"/>
            <a:ext cx="751468" cy="37618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1│</a:t>
            </a:r>
            <a:r>
              <a:rPr lang="en-US" sz="2400" dirty="0" smtClean="0">
                <a:latin typeface="Courier New"/>
                <a:cs typeface="Courier New"/>
                <a:sym typeface="Wingdings 3" panose="05040102010807070707" pitchFamily="18" charset="2"/>
              </a:rPr>
              <a:t></a:t>
            </a:r>
            <a:endParaRPr lang="en-US" dirty="0">
              <a:latin typeface="Courier New" panose="02070309020205020404" pitchFamily="49" charset="0"/>
              <a:cs typeface="Courier New" panose="02070309020205020404" pitchFamily="49" charset="0"/>
            </a:endParaRPr>
          </a:p>
        </p:txBody>
      </p:sp>
      <p:sp>
        <p:nvSpPr>
          <p:cNvPr id="45" name="TextBox 44"/>
          <p:cNvSpPr txBox="1"/>
          <p:nvPr/>
        </p:nvSpPr>
        <p:spPr>
          <a:xfrm>
            <a:off x="5397693" y="3142788"/>
            <a:ext cx="3480184" cy="84159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chor="t">
            <a:noAutofit/>
          </a:bodyPr>
          <a:lstStyle/>
          <a:p>
            <a:pPr algn="ctr"/>
            <a:r>
              <a:rPr lang="en-US" dirty="0" smtClean="0">
                <a:solidFill>
                  <a:schemeClr val="tx1"/>
                </a:solidFill>
                <a:latin typeface="+mj-lt"/>
              </a:rPr>
              <a:t>More implementation details are available in the paper</a:t>
            </a:r>
          </a:p>
        </p:txBody>
      </p:sp>
    </p:spTree>
    <p:extLst>
      <p:ext uri="{BB962C8B-B14F-4D97-AF65-F5344CB8AC3E}">
        <p14:creationId xmlns:p14="http://schemas.microsoft.com/office/powerpoint/2010/main" val="489968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path" presetSubtype="0" accel="50000" decel="50000" fill="hold" grpId="0" nodeType="clickEffect">
                                  <p:stCondLst>
                                    <p:cond delay="0"/>
                                  </p:stCondLst>
                                  <p:childTnLst>
                                    <p:animMotion origin="layout" path="M -3.54167E-6 3.7037E-7 L 0.025 3.7037E-7 C 0.0362 3.7037E-7 0.05 -0.10417 0.05 -0.18727 L 0.05 -0.37199 " pathEditMode="relative" rAng="0" ptsTypes="AAAA">
                                      <p:cBhvr>
                                        <p:cTn id="6" dur="2000" fill="hold"/>
                                        <p:tgtEl>
                                          <p:spTgt spid="61"/>
                                        </p:tgtEl>
                                        <p:attrNameLst>
                                          <p:attrName>ppt_x</p:attrName>
                                          <p:attrName>ppt_y</p:attrName>
                                        </p:attrNameLst>
                                      </p:cBhvr>
                                      <p:rCtr x="2500" y="-18611"/>
                                    </p:animMotion>
                                  </p:childTnLst>
                                </p:cTn>
                              </p:par>
                              <p:par>
                                <p:cTn id="7" presetID="10" presetClass="entr" presetSubtype="0" fill="hold" grpId="0" nodeType="withEffect">
                                  <p:stCondLst>
                                    <p:cond delay="1750"/>
                                  </p:stCondLst>
                                  <p:childTnLst>
                                    <p:set>
                                      <p:cBhvr>
                                        <p:cTn id="8" dur="1" fill="hold">
                                          <p:stCondLst>
                                            <p:cond delay="0"/>
                                          </p:stCondLst>
                                        </p:cTn>
                                        <p:tgtEl>
                                          <p:spTgt spid="62"/>
                                        </p:tgtEl>
                                        <p:attrNameLst>
                                          <p:attrName>style.visibility</p:attrName>
                                        </p:attrNameLst>
                                      </p:cBhvr>
                                      <p:to>
                                        <p:strVal val="visible"/>
                                      </p:to>
                                    </p:set>
                                    <p:animEffect transition="in" filter="fade">
                                      <p:cBhvr>
                                        <p:cTn id="9" dur="500"/>
                                        <p:tgtEl>
                                          <p:spTgt spid="62"/>
                                        </p:tgtEl>
                                      </p:cBhvr>
                                    </p:animEffect>
                                  </p:childTnLst>
                                </p:cTn>
                              </p:par>
                            </p:childTnLst>
                          </p:cTn>
                        </p:par>
                        <p:par>
                          <p:cTn id="10" fill="hold">
                            <p:stCondLst>
                              <p:cond delay="2250"/>
                            </p:stCondLst>
                            <p:childTnLst>
                              <p:par>
                                <p:cTn id="11" presetID="1" presetClass="exit" presetSubtype="0" fill="hold" grpId="1" nodeType="afterEffect">
                                  <p:stCondLst>
                                    <p:cond delay="0"/>
                                  </p:stCondLst>
                                  <p:childTnLst>
                                    <p:set>
                                      <p:cBhvr>
                                        <p:cTn id="12" dur="1" fill="hold">
                                          <p:stCondLst>
                                            <p:cond delay="0"/>
                                          </p:stCondLst>
                                        </p:cTn>
                                        <p:tgtEl>
                                          <p:spTgt spid="6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4" presetClass="path" presetSubtype="0" accel="50000" decel="50000" fill="hold" grpId="1" nodeType="clickEffect">
                                  <p:stCondLst>
                                    <p:cond delay="0"/>
                                  </p:stCondLst>
                                  <p:childTnLst>
                                    <p:animMotion origin="layout" path="M -3.95833E-6 3.33333E-6 L -3.95833E-6 -0.19121 " pathEditMode="relative" rAng="0" ptsTypes="AA">
                                      <p:cBhvr>
                                        <p:cTn id="16" dur="2000" fill="hold"/>
                                        <p:tgtEl>
                                          <p:spTgt spid="62"/>
                                        </p:tgtEl>
                                        <p:attrNameLst>
                                          <p:attrName>ppt_x</p:attrName>
                                          <p:attrName>ppt_y</p:attrName>
                                        </p:attrNameLst>
                                      </p:cBhvr>
                                      <p:rCtr x="0" y="-9560"/>
                                    </p:animMotion>
                                  </p:childTnLst>
                                </p:cTn>
                              </p:par>
                              <p:par>
                                <p:cTn id="17" presetID="10" presetClass="entr" presetSubtype="0" fill="hold" grpId="0" nodeType="withEffect">
                                  <p:stCondLst>
                                    <p:cond delay="1750"/>
                                  </p:stCondLst>
                                  <p:childTnLst>
                                    <p:set>
                                      <p:cBhvr>
                                        <p:cTn id="18" dur="1" fill="hold">
                                          <p:stCondLst>
                                            <p:cond delay="0"/>
                                          </p:stCondLst>
                                        </p:cTn>
                                        <p:tgtEl>
                                          <p:spTgt spid="64"/>
                                        </p:tgtEl>
                                        <p:attrNameLst>
                                          <p:attrName>style.visibility</p:attrName>
                                        </p:attrNameLst>
                                      </p:cBhvr>
                                      <p:to>
                                        <p:strVal val="visible"/>
                                      </p:to>
                                    </p:set>
                                    <p:animEffect transition="in" filter="fade">
                                      <p:cBhvr>
                                        <p:cTn id="19" dur="500"/>
                                        <p:tgtEl>
                                          <p:spTgt spid="64"/>
                                        </p:tgtEl>
                                      </p:cBhvr>
                                    </p:animEffect>
                                  </p:childTnLst>
                                </p:cTn>
                              </p:par>
                            </p:childTnLst>
                          </p:cTn>
                        </p:par>
                        <p:par>
                          <p:cTn id="20" fill="hold">
                            <p:stCondLst>
                              <p:cond delay="2250"/>
                            </p:stCondLst>
                            <p:childTnLst>
                              <p:par>
                                <p:cTn id="21" presetID="1" presetClass="exit" presetSubtype="0" fill="hold" grpId="2" nodeType="afterEffect">
                                  <p:stCondLst>
                                    <p:cond delay="0"/>
                                  </p:stCondLst>
                                  <p:childTnLst>
                                    <p:set>
                                      <p:cBhvr>
                                        <p:cTn id="22" dur="1" fill="hold">
                                          <p:stCondLst>
                                            <p:cond delay="0"/>
                                          </p:stCondLst>
                                        </p:cTn>
                                        <p:tgtEl>
                                          <p:spTgt spid="6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fade">
                                      <p:cBhvr>
                                        <p:cTn id="30" dur="500"/>
                                        <p:tgtEl>
                                          <p:spTgt spid="5">
                                            <p:txEl>
                                              <p:pRg st="1" end="1"/>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500"/>
                                        <p:tgtEl>
                                          <p:spTgt spid="5">
                                            <p:txEl>
                                              <p:pRg st="2" end="2"/>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500"/>
                                        <p:tgtEl>
                                          <p:spTgt spid="5">
                                            <p:txEl>
                                              <p:pRg st="3" end="3"/>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fade">
                                      <p:cBhvr>
                                        <p:cTn id="39" dur="500"/>
                                        <p:tgtEl>
                                          <p:spTgt spid="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35"/>
                                        </p:tgtEl>
                                        <p:attrNameLst>
                                          <p:attrName>style.visibility</p:attrName>
                                        </p:attrNameLst>
                                      </p:cBhvr>
                                      <p:to>
                                        <p:strVal val="hidden"/>
                                      </p:to>
                                    </p:set>
                                  </p:childTnLst>
                                </p:cTn>
                              </p:par>
                              <p:par>
                                <p:cTn id="49" presetID="57" presetClass="path" presetSubtype="0" accel="50000" fill="hold" grpId="1" nodeType="withEffect">
                                  <p:stCondLst>
                                    <p:cond delay="0"/>
                                  </p:stCondLst>
                                  <p:childTnLst>
                                    <p:animMotion origin="layout" path="M 0.00052 -0.00208 L 0.00052 -0.03773 C 0.00052 -0.0537 0.04857 -0.07268 0.08763 -0.07268 L 0.17474 -0.07268 " pathEditMode="relative" rAng="0" ptsTypes="AAAA">
                                      <p:cBhvr>
                                        <p:cTn id="50" dur="2000" fill="hold"/>
                                        <p:tgtEl>
                                          <p:spTgt spid="64"/>
                                        </p:tgtEl>
                                        <p:attrNameLst>
                                          <p:attrName>ppt_x</p:attrName>
                                          <p:attrName>ppt_y</p:attrName>
                                        </p:attrNameLst>
                                      </p:cBhvr>
                                      <p:rCtr x="8711" y="-3542"/>
                                    </p:animMotion>
                                  </p:childTnLst>
                                </p:cTn>
                              </p:par>
                              <p:par>
                                <p:cTn id="51" presetID="8" presetClass="emph" presetSubtype="0" fill="hold" grpId="4" nodeType="withEffect">
                                  <p:stCondLst>
                                    <p:cond delay="0"/>
                                  </p:stCondLst>
                                  <p:childTnLst>
                                    <p:animRot by="5400000">
                                      <p:cBhvr>
                                        <p:cTn id="52" dur="900" fill="hold"/>
                                        <p:tgtEl>
                                          <p:spTgt spid="64"/>
                                        </p:tgtEl>
                                        <p:attrNameLst>
                                          <p:attrName>r</p:attrName>
                                        </p:attrNameLst>
                                      </p:cBhvr>
                                    </p:animRot>
                                  </p:childTnLst>
                                </p:cTn>
                              </p:par>
                            </p:childTnLst>
                          </p:cTn>
                        </p:par>
                        <p:par>
                          <p:cTn id="53" fill="hold">
                            <p:stCondLst>
                              <p:cond delay="2000"/>
                            </p:stCondLst>
                            <p:childTnLst>
                              <p:par>
                                <p:cTn id="54" presetID="50" presetClass="path" presetSubtype="0" fill="hold" grpId="2" nodeType="afterEffect">
                                  <p:stCondLst>
                                    <p:cond delay="0"/>
                                  </p:stCondLst>
                                  <p:childTnLst>
                                    <p:animMotion origin="layout" path="M 0.17474 -0.07268 L 0.19688 -0.07268 C 0.20677 -0.07268 0.21914 0.01204 0.21914 0.08148 L 0.21914 0.23565 " pathEditMode="relative" rAng="0" ptsTypes="AAAA">
                                      <p:cBhvr>
                                        <p:cTn id="55" dur="1500" fill="hold"/>
                                        <p:tgtEl>
                                          <p:spTgt spid="64"/>
                                        </p:tgtEl>
                                        <p:attrNameLst>
                                          <p:attrName>ppt_x</p:attrName>
                                          <p:attrName>ppt_y</p:attrName>
                                        </p:attrNameLst>
                                      </p:cBhvr>
                                      <p:rCtr x="2214" y="15417"/>
                                    </p:animMotion>
                                  </p:childTnLst>
                                </p:cTn>
                              </p:par>
                              <p:par>
                                <p:cTn id="56" presetID="8" presetClass="emph" presetSubtype="0" fill="hold" grpId="5" nodeType="withEffect">
                                  <p:stCondLst>
                                    <p:cond delay="0"/>
                                  </p:stCondLst>
                                  <p:childTnLst>
                                    <p:animRot by="5400000">
                                      <p:cBhvr>
                                        <p:cTn id="57" dur="900" fill="hold"/>
                                        <p:tgtEl>
                                          <p:spTgt spid="64"/>
                                        </p:tgtEl>
                                        <p:attrNameLst>
                                          <p:attrName>r</p:attrName>
                                        </p:attrNameLst>
                                      </p:cBhvr>
                                    </p:animRot>
                                  </p:childTnLst>
                                </p:cTn>
                              </p:par>
                            </p:childTnLst>
                          </p:cTn>
                        </p:par>
                        <p:par>
                          <p:cTn id="58" fill="hold">
                            <p:stCondLst>
                              <p:cond delay="3500"/>
                            </p:stCondLst>
                            <p:childTnLst>
                              <p:par>
                                <p:cTn id="59" presetID="50" presetClass="path" presetSubtype="0" fill="hold" grpId="3" nodeType="afterEffect">
                                  <p:stCondLst>
                                    <p:cond delay="0"/>
                                  </p:stCondLst>
                                  <p:childTnLst>
                                    <p:animMotion origin="layout" path="M 0.21927 0.23542 L 0.21927 0.2706 C 0.21927 0.28634 0.1681 0.30602 0.12643 0.30602 L 0.0332 0.30602 " pathEditMode="relative" rAng="5400000" ptsTypes="AAAA">
                                      <p:cBhvr>
                                        <p:cTn id="60" dur="1500" fill="hold"/>
                                        <p:tgtEl>
                                          <p:spTgt spid="64"/>
                                        </p:tgtEl>
                                        <p:attrNameLst>
                                          <p:attrName>ppt_x</p:attrName>
                                          <p:attrName>ppt_y</p:attrName>
                                        </p:attrNameLst>
                                      </p:cBhvr>
                                      <p:rCtr x="-9297" y="3519"/>
                                    </p:animMotion>
                                  </p:childTnLst>
                                </p:cTn>
                              </p:par>
                              <p:par>
                                <p:cTn id="61" presetID="8" presetClass="emph" presetSubtype="0" fill="hold" grpId="6" nodeType="withEffect">
                                  <p:stCondLst>
                                    <p:cond delay="0"/>
                                  </p:stCondLst>
                                  <p:childTnLst>
                                    <p:animRot by="5400000">
                                      <p:cBhvr>
                                        <p:cTn id="62" dur="900" fill="hold"/>
                                        <p:tgtEl>
                                          <p:spTgt spid="64"/>
                                        </p:tgtEl>
                                        <p:attrNameLst>
                                          <p:attrName>r</p:attrName>
                                        </p:attrNameLst>
                                      </p:cBhvr>
                                    </p:animRot>
                                  </p:childTnLst>
                                </p:cTn>
                              </p:par>
                            </p:childTnLst>
                          </p:cTn>
                        </p:par>
                        <p:par>
                          <p:cTn id="63" fill="hold">
                            <p:stCondLst>
                              <p:cond delay="5000"/>
                            </p:stCondLst>
                            <p:childTnLst>
                              <p:par>
                                <p:cTn id="64" presetID="50" presetClass="path" presetSubtype="0" decel="50000" fill="hold" grpId="7" nodeType="afterEffect">
                                  <p:stCondLst>
                                    <p:cond delay="0"/>
                                  </p:stCondLst>
                                  <p:childTnLst>
                                    <p:animMotion origin="layout" path="M 0.03333 0.30579 L 0.01758 0.30579 C 0.01055 0.30579 0.00169 0.27385 0.00169 0.24769 L 0.00169 0.18912 " pathEditMode="relative" rAng="10800000" ptsTypes="AAAA">
                                      <p:cBhvr>
                                        <p:cTn id="65" dur="1500" fill="hold"/>
                                        <p:tgtEl>
                                          <p:spTgt spid="64"/>
                                        </p:tgtEl>
                                        <p:attrNameLst>
                                          <p:attrName>ppt_x</p:attrName>
                                          <p:attrName>ppt_y</p:attrName>
                                        </p:attrNameLst>
                                      </p:cBhvr>
                                      <p:rCtr x="-1576" y="-5833"/>
                                    </p:animMotion>
                                  </p:childTnLst>
                                </p:cTn>
                              </p:par>
                              <p:par>
                                <p:cTn id="66" presetID="8" presetClass="emph" presetSubtype="0" fill="hold" grpId="8" nodeType="withEffect">
                                  <p:stCondLst>
                                    <p:cond delay="0"/>
                                  </p:stCondLst>
                                  <p:childTnLst>
                                    <p:animRot by="5400000">
                                      <p:cBhvr>
                                        <p:cTn id="67" dur="900" fill="hold"/>
                                        <p:tgtEl>
                                          <p:spTgt spid="64"/>
                                        </p:tgtEl>
                                        <p:attrNameLst>
                                          <p:attrName>r</p:attrName>
                                        </p:attrNameLst>
                                      </p:cBhvr>
                                    </p:animRo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fade">
                                      <p:cBhvr>
                                        <p:cTn id="72" dur="500"/>
                                        <p:tgtEl>
                                          <p:spTgt spid="5">
                                            <p:txEl>
                                              <p:pRg st="6" end="6"/>
                                            </p:txEl>
                                          </p:spTgt>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fade">
                                      <p:cBhvr>
                                        <p:cTn id="75" dur="500"/>
                                        <p:tgtEl>
                                          <p:spTgt spid="5">
                                            <p:txEl>
                                              <p:pRg st="7" end="7"/>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63" presetClass="path" presetSubtype="0" accel="50000" decel="50000" fill="hold" grpId="0" nodeType="clickEffect">
                                  <p:stCondLst>
                                    <p:cond delay="0"/>
                                  </p:stCondLst>
                                  <p:childTnLst>
                                    <p:animMotion origin="layout" path="M 4.375E-6 2.96296E-6 L 0.22187 2.96296E-6 " pathEditMode="relative" rAng="0" ptsTypes="AA">
                                      <p:cBhvr>
                                        <p:cTn id="79" dur="2000" fill="hold"/>
                                        <p:tgtEl>
                                          <p:spTgt spid="58"/>
                                        </p:tgtEl>
                                        <p:attrNameLst>
                                          <p:attrName>ppt_x</p:attrName>
                                          <p:attrName>ppt_y</p:attrName>
                                        </p:attrNameLst>
                                      </p:cBhvr>
                                      <p:rCtr x="11094" y="0"/>
                                    </p:animMotion>
                                  </p:childTnLst>
                                </p:cTn>
                              </p:par>
                            </p:childTnLst>
                          </p:cTn>
                        </p:par>
                        <p:par>
                          <p:cTn id="80" fill="hold">
                            <p:stCondLst>
                              <p:cond delay="2000"/>
                            </p:stCondLst>
                            <p:childTnLst>
                              <p:par>
                                <p:cTn id="81" presetID="1" presetClass="exit" presetSubtype="0" fill="hold" grpId="10" nodeType="afterEffect">
                                  <p:stCondLst>
                                    <p:cond delay="0"/>
                                  </p:stCondLst>
                                  <p:childTnLst>
                                    <p:set>
                                      <p:cBhvr>
                                        <p:cTn id="82" dur="1" fill="hold">
                                          <p:stCondLst>
                                            <p:cond delay="0"/>
                                          </p:stCondLst>
                                        </p:cTn>
                                        <p:tgtEl>
                                          <p:spTgt spid="64"/>
                                        </p:tgtEl>
                                        <p:attrNameLst>
                                          <p:attrName>style.visibility</p:attrName>
                                        </p:attrNameLst>
                                      </p:cBhvr>
                                      <p:to>
                                        <p:strVal val="hidden"/>
                                      </p:to>
                                    </p:set>
                                  </p:childTnLst>
                                </p:cTn>
                              </p:par>
                            </p:childTnLst>
                          </p:cTn>
                        </p:par>
                        <p:par>
                          <p:cTn id="83" fill="hold">
                            <p:stCondLst>
                              <p:cond delay="2000"/>
                            </p:stCondLst>
                            <p:childTnLst>
                              <p:par>
                                <p:cTn id="84" presetID="64" presetClass="path" presetSubtype="0" accel="50000" decel="50000" fill="hold" grpId="11" nodeType="afterEffect">
                                  <p:stCondLst>
                                    <p:cond delay="0"/>
                                  </p:stCondLst>
                                  <p:childTnLst>
                                    <p:animMotion origin="layout" path="M 0.00313 0.18912 L -4.16667E-6 -2.96296E-6 " pathEditMode="relative" rAng="0" ptsTypes="AA">
                                      <p:cBhvr>
                                        <p:cTn id="85" dur="100" fill="hold"/>
                                        <p:tgtEl>
                                          <p:spTgt spid="64"/>
                                        </p:tgtEl>
                                        <p:attrNameLst>
                                          <p:attrName>ppt_x</p:attrName>
                                          <p:attrName>ppt_y</p:attrName>
                                        </p:attrNameLst>
                                      </p:cBhvr>
                                      <p:rCtr x="-65" y="-9537"/>
                                    </p:animMotion>
                                  </p:childTnLst>
                                </p:cTn>
                              </p:par>
                            </p:childTnLst>
                          </p:cTn>
                        </p:par>
                        <p:par>
                          <p:cTn id="86" fill="hold">
                            <p:stCondLst>
                              <p:cond delay="2100"/>
                            </p:stCondLst>
                            <p:childTnLst>
                              <p:par>
                                <p:cTn id="87" presetID="10" presetClass="entr" presetSubtype="0" fill="hold" grpId="9" nodeType="afterEffect">
                                  <p:stCondLst>
                                    <p:cond delay="0"/>
                                  </p:stCondLst>
                                  <p:childTnLst>
                                    <p:set>
                                      <p:cBhvr>
                                        <p:cTn id="88" dur="1" fill="hold">
                                          <p:stCondLst>
                                            <p:cond delay="0"/>
                                          </p:stCondLst>
                                        </p:cTn>
                                        <p:tgtEl>
                                          <p:spTgt spid="64"/>
                                        </p:tgtEl>
                                        <p:attrNameLst>
                                          <p:attrName>style.visibility</p:attrName>
                                        </p:attrNameLst>
                                      </p:cBhvr>
                                      <p:to>
                                        <p:strVal val="visible"/>
                                      </p:to>
                                    </p:set>
                                    <p:animEffect transition="in" filter="fade">
                                      <p:cBhvr>
                                        <p:cTn id="89" dur="500"/>
                                        <p:tgtEl>
                                          <p:spTgt spid="64"/>
                                        </p:tgtEl>
                                      </p:cBhvr>
                                    </p:animEffect>
                                  </p:childTnLst>
                                </p:cTn>
                              </p:par>
                            </p:childTnLst>
                          </p:cTn>
                        </p:par>
                      </p:childTnLst>
                    </p:cTn>
                  </p:par>
                  <p:par>
                    <p:cTn id="90" fill="hold">
                      <p:stCondLst>
                        <p:cond delay="indefinite"/>
                      </p:stCondLst>
                      <p:childTnLst>
                        <p:par>
                          <p:cTn id="91" fill="hold">
                            <p:stCondLst>
                              <p:cond delay="0"/>
                            </p:stCondLst>
                            <p:childTnLst>
                              <p:par>
                                <p:cTn id="92" presetID="42" presetClass="exit" presetSubtype="0" fill="hold" nodeType="clickEffect">
                                  <p:stCondLst>
                                    <p:cond delay="0"/>
                                  </p:stCondLst>
                                  <p:childTnLst>
                                    <p:animEffect transition="out" filter="fade">
                                      <p:cBhvr>
                                        <p:cTn id="93" dur="1000"/>
                                        <p:tgtEl>
                                          <p:spTgt spid="56"/>
                                        </p:tgtEl>
                                      </p:cBhvr>
                                    </p:animEffect>
                                    <p:anim calcmode="lin" valueType="num">
                                      <p:cBhvr>
                                        <p:cTn id="94" dur="1000"/>
                                        <p:tgtEl>
                                          <p:spTgt spid="56"/>
                                        </p:tgtEl>
                                        <p:attrNameLst>
                                          <p:attrName>ppt_x</p:attrName>
                                        </p:attrNameLst>
                                      </p:cBhvr>
                                      <p:tavLst>
                                        <p:tav tm="0">
                                          <p:val>
                                            <p:strVal val="ppt_x"/>
                                          </p:val>
                                        </p:tav>
                                        <p:tav tm="100000">
                                          <p:val>
                                            <p:strVal val="ppt_x"/>
                                          </p:val>
                                        </p:tav>
                                      </p:tavLst>
                                    </p:anim>
                                    <p:anim calcmode="lin" valueType="num">
                                      <p:cBhvr>
                                        <p:cTn id="95" dur="1000"/>
                                        <p:tgtEl>
                                          <p:spTgt spid="56"/>
                                        </p:tgtEl>
                                        <p:attrNameLst>
                                          <p:attrName>ppt_y</p:attrName>
                                        </p:attrNameLst>
                                      </p:cBhvr>
                                      <p:tavLst>
                                        <p:tav tm="0">
                                          <p:val>
                                            <p:strVal val="ppt_y"/>
                                          </p:val>
                                        </p:tav>
                                        <p:tav tm="100000">
                                          <p:val>
                                            <p:strVal val="ppt_y+.1"/>
                                          </p:val>
                                        </p:tav>
                                      </p:tavLst>
                                    </p:anim>
                                    <p:set>
                                      <p:cBhvr>
                                        <p:cTn id="96" dur="1" fill="hold">
                                          <p:stCondLst>
                                            <p:cond delay="999"/>
                                          </p:stCondLst>
                                        </p:cTn>
                                        <p:tgtEl>
                                          <p:spTgt spid="56"/>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5">
                                            <p:txEl>
                                              <p:pRg st="9" end="9"/>
                                            </p:txEl>
                                          </p:spTgt>
                                        </p:tgtEl>
                                        <p:attrNameLst>
                                          <p:attrName>style.visibility</p:attrName>
                                        </p:attrNameLst>
                                      </p:cBhvr>
                                      <p:to>
                                        <p:strVal val="visible"/>
                                      </p:to>
                                    </p:set>
                                    <p:animEffect transition="in" filter="fade">
                                      <p:cBhvr>
                                        <p:cTn id="101" dur="500"/>
                                        <p:tgtEl>
                                          <p:spTgt spid="5">
                                            <p:txEl>
                                              <p:pRg st="9" end="9"/>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grpId="0" nodeType="clickEffect">
                                  <p:stCondLst>
                                    <p:cond delay="0"/>
                                  </p:stCondLst>
                                  <p:childTnLst>
                                    <p:set>
                                      <p:cBhvr>
                                        <p:cTn id="105" dur="1" fill="hold">
                                          <p:stCondLst>
                                            <p:cond delay="0"/>
                                          </p:stCondLst>
                                        </p:cTn>
                                        <p:tgtEl>
                                          <p:spTgt spid="45"/>
                                        </p:tgtEl>
                                        <p:attrNameLst>
                                          <p:attrName>style.visibility</p:attrName>
                                        </p:attrNameLst>
                                      </p:cBhvr>
                                      <p:to>
                                        <p:strVal val="visible"/>
                                      </p:to>
                                    </p:set>
                                    <p:animEffect transition="in" filter="fade">
                                      <p:cBhvr>
                                        <p:cTn id="106" dur="1000"/>
                                        <p:tgtEl>
                                          <p:spTgt spid="45"/>
                                        </p:tgtEl>
                                      </p:cBhvr>
                                    </p:animEffect>
                                    <p:anim calcmode="lin" valueType="num">
                                      <p:cBhvr>
                                        <p:cTn id="107" dur="1000" fill="hold"/>
                                        <p:tgtEl>
                                          <p:spTgt spid="45"/>
                                        </p:tgtEl>
                                        <p:attrNameLst>
                                          <p:attrName>ppt_x</p:attrName>
                                        </p:attrNameLst>
                                      </p:cBhvr>
                                      <p:tavLst>
                                        <p:tav tm="0">
                                          <p:val>
                                            <p:strVal val="#ppt_x"/>
                                          </p:val>
                                        </p:tav>
                                        <p:tav tm="100000">
                                          <p:val>
                                            <p:strVal val="#ppt_x"/>
                                          </p:val>
                                        </p:tav>
                                      </p:tavLst>
                                    </p:anim>
                                    <p:anim calcmode="lin" valueType="num">
                                      <p:cBhvr>
                                        <p:cTn id="108"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58" grpId="0" uiExpand="1"/>
      <p:bldP spid="61" grpId="0" animBg="1"/>
      <p:bldP spid="61" grpId="1" animBg="1"/>
      <p:bldP spid="62" grpId="0" animBg="1"/>
      <p:bldP spid="62" grpId="1" animBg="1"/>
      <p:bldP spid="62" grpId="2" animBg="1"/>
      <p:bldP spid="64" grpId="0" animBg="1"/>
      <p:bldP spid="64" grpId="1" uiExpand="1" animBg="1"/>
      <p:bldP spid="64" grpId="2" uiExpand="1" animBg="1"/>
      <p:bldP spid="64" grpId="3" uiExpand="1" animBg="1"/>
      <p:bldP spid="64" grpId="4" uiExpand="1" animBg="1"/>
      <p:bldP spid="64" grpId="5" uiExpand="1" animBg="1"/>
      <p:bldP spid="64" grpId="6" uiExpand="1" animBg="1"/>
      <p:bldP spid="64" grpId="7" uiExpand="1" animBg="1"/>
      <p:bldP spid="64" grpId="8" uiExpand="1" animBg="1"/>
      <p:bldP spid="64" grpId="9" uiExpand="1" animBg="1"/>
      <p:bldP spid="64" grpId="10" uiExpand="1" animBg="1"/>
      <p:bldP spid="64" grpId="11" uiExpand="1" animBg="1"/>
      <p:bldP spid="4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616975670"/>
              </p:ext>
            </p:extLst>
          </p:nvPr>
        </p:nvGraphicFramePr>
        <p:xfrm>
          <a:off x="609600" y="1219200"/>
          <a:ext cx="109728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1375A4-56A4-47D6-9801-1991572033F7}" type="slidenum">
              <a:rPr lang="en-US" smtClean="0"/>
              <a:t>18</a:t>
            </a:fld>
            <a:endParaRPr lang="en-US"/>
          </a:p>
        </p:txBody>
      </p:sp>
    </p:spTree>
    <p:extLst>
      <p:ext uri="{BB962C8B-B14F-4D97-AF65-F5344CB8AC3E}">
        <p14:creationId xmlns:p14="http://schemas.microsoft.com/office/powerpoint/2010/main" val="1492911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Methodology</a:t>
            </a:r>
          </a:p>
        </p:txBody>
      </p:sp>
      <p:sp>
        <p:nvSpPr>
          <p:cNvPr id="3" name="Slide Number Placeholder 2"/>
          <p:cNvSpPr>
            <a:spLocks noGrp="1"/>
          </p:cNvSpPr>
          <p:nvPr>
            <p:ph type="sldNum" sz="quarter" idx="12"/>
          </p:nvPr>
        </p:nvSpPr>
        <p:spPr/>
        <p:txBody>
          <a:bodyPr/>
          <a:lstStyle/>
          <a:p>
            <a:fld id="{E31375A4-56A4-47D6-9801-1991572033F7}" type="slidenum">
              <a:rPr lang="en-US" smtClean="0"/>
              <a:t>19</a:t>
            </a:fld>
            <a:endParaRPr lang="en-US"/>
          </a:p>
        </p:txBody>
      </p:sp>
      <p:sp>
        <p:nvSpPr>
          <p:cNvPr id="4" name="Content Placeholder 3"/>
          <p:cNvSpPr>
            <a:spLocks noGrp="1"/>
          </p:cNvSpPr>
          <p:nvPr>
            <p:ph sz="quarter" idx="1"/>
          </p:nvPr>
        </p:nvSpPr>
        <p:spPr/>
        <p:txBody>
          <a:bodyPr>
            <a:normAutofit/>
          </a:bodyPr>
          <a:lstStyle/>
          <a:p>
            <a:r>
              <a:rPr lang="en-US" dirty="0" err="1" smtClean="0"/>
              <a:t>NOCulator</a:t>
            </a:r>
            <a:r>
              <a:rPr lang="en-US" dirty="0" smtClean="0"/>
              <a:t>[1]</a:t>
            </a:r>
          </a:p>
          <a:p>
            <a:pPr lvl="1"/>
            <a:r>
              <a:rPr lang="en-US" dirty="0" smtClean="0"/>
              <a:t>8x8 mesh for performance analysis</a:t>
            </a:r>
          </a:p>
          <a:p>
            <a:pPr lvl="1"/>
            <a:r>
              <a:rPr lang="en-US" dirty="0" smtClean="0"/>
              <a:t>Synthetic traffic for performance evaluation</a:t>
            </a:r>
          </a:p>
          <a:p>
            <a:pPr lvl="1"/>
            <a:r>
              <a:rPr lang="en-US" dirty="0" smtClean="0"/>
              <a:t>SPEC CPU2006 benchmarks are also evaluated</a:t>
            </a:r>
          </a:p>
          <a:p>
            <a:pPr lvl="1"/>
            <a:endParaRPr lang="en-US" dirty="0"/>
          </a:p>
          <a:p>
            <a:r>
              <a:rPr lang="en-US" dirty="0" smtClean="0"/>
              <a:t>Maze-Routing[2] implanted in minBD[3] routers</a:t>
            </a:r>
          </a:p>
          <a:p>
            <a:pPr lvl="1"/>
            <a:r>
              <a:rPr lang="en-US" dirty="0" smtClean="0"/>
              <a:t>Deflection-based: deadlock freedom</a:t>
            </a:r>
          </a:p>
          <a:p>
            <a:pPr lvl="1"/>
            <a:r>
              <a:rPr lang="en-US" dirty="0" smtClean="0"/>
              <a:t>Golden and sliver flits: router-level livelock freedom</a:t>
            </a:r>
          </a:p>
          <a:p>
            <a:pPr lvl="1"/>
            <a:r>
              <a:rPr lang="en-US" dirty="0" smtClean="0"/>
              <a:t>Retransmit-once: protocol-level deadlock freedom</a:t>
            </a:r>
          </a:p>
          <a:p>
            <a:pPr lvl="1"/>
            <a:endParaRPr lang="en-US" dirty="0"/>
          </a:p>
          <a:p>
            <a:pPr lvl="1"/>
            <a:endParaRPr lang="en-US" dirty="0" smtClean="0"/>
          </a:p>
          <a:p>
            <a:pPr lvl="1"/>
            <a:endParaRPr lang="en-US" dirty="0" smtClean="0"/>
          </a:p>
          <a:p>
            <a:pPr lvl="1"/>
            <a:endParaRPr lang="en-US" dirty="0" smtClean="0"/>
          </a:p>
        </p:txBody>
      </p:sp>
      <p:sp>
        <p:nvSpPr>
          <p:cNvPr id="5" name="TextBox 4"/>
          <p:cNvSpPr txBox="1"/>
          <p:nvPr/>
        </p:nvSpPr>
        <p:spPr>
          <a:xfrm>
            <a:off x="609600" y="4997338"/>
            <a:ext cx="10972800" cy="1477328"/>
          </a:xfrm>
          <a:prstGeom prst="rect">
            <a:avLst/>
          </a:prstGeom>
          <a:noFill/>
        </p:spPr>
        <p:txBody>
          <a:bodyPr wrap="square" rtlCol="0">
            <a:spAutoFit/>
          </a:bodyPr>
          <a:lstStyle/>
          <a:p>
            <a:pPr marL="457200" indent="-457200">
              <a:spcAft>
                <a:spcPts val="600"/>
              </a:spcAft>
            </a:pPr>
            <a:r>
              <a:rPr lang="en-US" sz="2000" dirty="0" smtClean="0"/>
              <a:t>[1] </a:t>
            </a:r>
            <a:r>
              <a:rPr lang="en-US" sz="2000" dirty="0" err="1" smtClean="0"/>
              <a:t>NOCulator</a:t>
            </a:r>
            <a:r>
              <a:rPr lang="en-US" sz="2000" dirty="0" smtClean="0"/>
              <a:t>: </a:t>
            </a:r>
            <a:r>
              <a:rPr lang="en-US" sz="2000" dirty="0">
                <a:hlinkClick r:id="rId2"/>
              </a:rPr>
              <a:t>https://</a:t>
            </a:r>
            <a:r>
              <a:rPr lang="en-US" sz="2000" dirty="0" smtClean="0">
                <a:hlinkClick r:id="rId2"/>
              </a:rPr>
              <a:t>github.com/CMU-SAFARI/NOCulator</a:t>
            </a:r>
            <a:endParaRPr lang="en-US" sz="2000" dirty="0"/>
          </a:p>
          <a:p>
            <a:pPr marL="457200" indent="-457200">
              <a:spcAft>
                <a:spcPts val="600"/>
              </a:spcAft>
            </a:pPr>
            <a:r>
              <a:rPr lang="en-US" sz="2000" dirty="0" smtClean="0"/>
              <a:t>[2] </a:t>
            </a:r>
            <a:r>
              <a:rPr lang="en-US" sz="2000" dirty="0"/>
              <a:t>Maze-Routing: </a:t>
            </a:r>
            <a:r>
              <a:rPr lang="en-US" sz="2000" dirty="0">
                <a:hlinkClick r:id="rId3"/>
              </a:rPr>
              <a:t>https://github.com/CMU-SAFARI/NOCulator/tree/Maze-routing</a:t>
            </a:r>
            <a:endParaRPr lang="en-US" sz="2000" dirty="0"/>
          </a:p>
          <a:p>
            <a:pPr marL="342900" indent="-342900">
              <a:spcAft>
                <a:spcPts val="600"/>
              </a:spcAft>
            </a:pPr>
            <a:r>
              <a:rPr lang="en-US" sz="2000" dirty="0" smtClean="0"/>
              <a:t>[3] MinBD</a:t>
            </a:r>
            <a:r>
              <a:rPr lang="en-US" sz="2000" dirty="0"/>
              <a:t>: </a:t>
            </a:r>
            <a:r>
              <a:rPr lang="en-US" sz="2000" dirty="0" err="1"/>
              <a:t>Fallin</a:t>
            </a:r>
            <a:r>
              <a:rPr lang="en-US" sz="2000" dirty="0"/>
              <a:t>, Chris, et al. "MinBD: Minimally-buffered deflection routing for energy-efficient </a:t>
            </a:r>
            <a:r>
              <a:rPr lang="en-US" sz="2000" dirty="0" smtClean="0"/>
              <a:t>interconnect." </a:t>
            </a:r>
            <a:r>
              <a:rPr lang="en-US" sz="2000" dirty="0" err="1" smtClean="0"/>
              <a:t>NoCS</a:t>
            </a:r>
            <a:r>
              <a:rPr lang="en-US" sz="2000" dirty="0" smtClean="0"/>
              <a:t> 2012.</a:t>
            </a:r>
            <a:endParaRPr lang="en-US" sz="2000" dirty="0"/>
          </a:p>
        </p:txBody>
      </p:sp>
    </p:spTree>
    <p:extLst>
      <p:ext uri="{BB962C8B-B14F-4D97-AF65-F5344CB8AC3E}">
        <p14:creationId xmlns:p14="http://schemas.microsoft.com/office/powerpoint/2010/main" val="2988936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Talk About?</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dirty="0"/>
          </a:p>
        </p:txBody>
      </p:sp>
      <p:sp>
        <p:nvSpPr>
          <p:cNvPr id="3" name="Content Placeholder 2"/>
          <p:cNvSpPr>
            <a:spLocks noGrp="1"/>
          </p:cNvSpPr>
          <p:nvPr>
            <p:ph sz="quarter" idx="1"/>
          </p:nvPr>
        </p:nvSpPr>
        <p:spPr>
          <a:xfrm>
            <a:off x="609600" y="1097280"/>
            <a:ext cx="6725920" cy="5303520"/>
          </a:xfrm>
        </p:spPr>
        <p:txBody>
          <a:bodyPr>
            <a:normAutofit fontScale="70000" lnSpcReduction="20000"/>
          </a:bodyPr>
          <a:lstStyle/>
          <a:p>
            <a:r>
              <a:rPr lang="en-US" dirty="0" smtClean="0"/>
              <a:t>Overtime</a:t>
            </a:r>
            <a:r>
              <a:rPr lang="en-US" dirty="0"/>
              <a:t>,</a:t>
            </a:r>
            <a:r>
              <a:rPr lang="en-US" dirty="0">
                <a:solidFill>
                  <a:srgbClr val="0000FF"/>
                </a:solidFill>
              </a:rPr>
              <a:t> routers </a:t>
            </a:r>
            <a:r>
              <a:rPr lang="en-US" dirty="0"/>
              <a:t>and</a:t>
            </a:r>
            <a:r>
              <a:rPr lang="en-US" dirty="0">
                <a:solidFill>
                  <a:srgbClr val="0000FF"/>
                </a:solidFill>
              </a:rPr>
              <a:t> links </a:t>
            </a:r>
            <a:r>
              <a:rPr lang="en-US" dirty="0"/>
              <a:t>can become </a:t>
            </a:r>
            <a:r>
              <a:rPr lang="en-US" dirty="0" smtClean="0">
                <a:solidFill>
                  <a:srgbClr val="0000FF"/>
                </a:solidFill>
              </a:rPr>
              <a:t>faulty</a:t>
            </a:r>
            <a:r>
              <a:rPr lang="en-US" dirty="0" smtClean="0"/>
              <a:t>.</a:t>
            </a:r>
          </a:p>
          <a:p>
            <a:pPr lvl="1"/>
            <a:endParaRPr lang="en-US" dirty="0" smtClean="0"/>
          </a:p>
          <a:p>
            <a:r>
              <a:rPr lang="en-US" dirty="0" smtClean="0">
                <a:solidFill>
                  <a:srgbClr val="0000FF"/>
                </a:solidFill>
              </a:rPr>
              <a:t>Dynamically </a:t>
            </a:r>
            <a:r>
              <a:rPr lang="en-US" dirty="0" smtClean="0"/>
              <a:t>find </a:t>
            </a:r>
            <a:r>
              <a:rPr lang="en-US" dirty="0" smtClean="0">
                <a:solidFill>
                  <a:srgbClr val="0000FF"/>
                </a:solidFill>
              </a:rPr>
              <a:t>alternative</a:t>
            </a:r>
            <a:r>
              <a:rPr lang="en-US" dirty="0" smtClean="0"/>
              <a:t> paths.</a:t>
            </a:r>
          </a:p>
          <a:p>
            <a:pPr lvl="1"/>
            <a:endParaRPr lang="en-US" dirty="0" smtClean="0"/>
          </a:p>
          <a:p>
            <a:r>
              <a:rPr lang="en-US" dirty="0" smtClean="0"/>
              <a:t>Previous works have at least one of the following limitations:</a:t>
            </a:r>
          </a:p>
          <a:p>
            <a:pPr lvl="1"/>
            <a:r>
              <a:rPr lang="en-US" dirty="0" smtClean="0"/>
              <a:t>Cover only </a:t>
            </a:r>
            <a:r>
              <a:rPr lang="en-US" dirty="0" smtClean="0">
                <a:solidFill>
                  <a:srgbClr val="0000FF"/>
                </a:solidFill>
              </a:rPr>
              <a:t>few number </a:t>
            </a:r>
            <a:r>
              <a:rPr lang="en-US" dirty="0" smtClean="0"/>
              <a:t>of faults</a:t>
            </a:r>
          </a:p>
          <a:p>
            <a:pPr lvl="1"/>
            <a:r>
              <a:rPr lang="en-US" dirty="0" smtClean="0"/>
              <a:t>Use a </a:t>
            </a:r>
            <a:r>
              <a:rPr lang="en-US" dirty="0" smtClean="0">
                <a:solidFill>
                  <a:srgbClr val="0000FF"/>
                </a:solidFill>
              </a:rPr>
              <a:t>central</a:t>
            </a:r>
            <a:r>
              <a:rPr lang="en-US" dirty="0" smtClean="0"/>
              <a:t> controller</a:t>
            </a:r>
          </a:p>
          <a:p>
            <a:pPr lvl="1"/>
            <a:r>
              <a:rPr lang="en-US" dirty="0" smtClean="0"/>
              <a:t>High </a:t>
            </a:r>
            <a:r>
              <a:rPr lang="en-US" dirty="0" smtClean="0">
                <a:solidFill>
                  <a:srgbClr val="0000FF"/>
                </a:solidFill>
              </a:rPr>
              <a:t>area overhead</a:t>
            </a:r>
          </a:p>
          <a:p>
            <a:pPr lvl="1"/>
            <a:r>
              <a:rPr lang="en-US" dirty="0" smtClean="0">
                <a:solidFill>
                  <a:schemeClr val="tx1"/>
                </a:solidFill>
              </a:rPr>
              <a:t>High</a:t>
            </a:r>
            <a:r>
              <a:rPr lang="en-US" dirty="0" smtClean="0">
                <a:solidFill>
                  <a:srgbClr val="0000FF"/>
                </a:solidFill>
              </a:rPr>
              <a:t> reconfiguration overhead </a:t>
            </a:r>
            <a:r>
              <a:rPr lang="en-US" dirty="0" smtClean="0"/>
              <a:t>upon new faults</a:t>
            </a:r>
          </a:p>
          <a:p>
            <a:pPr lvl="1"/>
            <a:endParaRPr lang="en-US" dirty="0" smtClean="0"/>
          </a:p>
          <a:p>
            <a:r>
              <a:rPr lang="en-US" dirty="0" smtClean="0">
                <a:solidFill>
                  <a:srgbClr val="0000FF"/>
                </a:solidFill>
              </a:rPr>
              <a:t>Maze-Routing</a:t>
            </a:r>
            <a:r>
              <a:rPr lang="en-US" dirty="0" smtClean="0"/>
              <a:t> overcomes all the above limitations:</a:t>
            </a:r>
            <a:endParaRPr lang="en-US" dirty="0"/>
          </a:p>
          <a:p>
            <a:pPr lvl="1"/>
            <a:r>
              <a:rPr lang="en-US" b="1" dirty="0" smtClean="0"/>
              <a:t>Full-coverage:</a:t>
            </a:r>
            <a:r>
              <a:rPr lang="en-US" dirty="0"/>
              <a:t> </a:t>
            </a:r>
            <a:r>
              <a:rPr lang="en-US" dirty="0" smtClean="0"/>
              <a:t>formally </a:t>
            </a:r>
            <a:r>
              <a:rPr lang="en-US" dirty="0" smtClean="0">
                <a:solidFill>
                  <a:srgbClr val="0000FF"/>
                </a:solidFill>
              </a:rPr>
              <a:t>proven</a:t>
            </a:r>
            <a:endParaRPr lang="en-US" dirty="0"/>
          </a:p>
          <a:p>
            <a:pPr lvl="1"/>
            <a:r>
              <a:rPr lang="en-US" b="1" dirty="0" smtClean="0"/>
              <a:t>Fully-distributed: </a:t>
            </a:r>
            <a:r>
              <a:rPr lang="en-US" dirty="0" smtClean="0"/>
              <a:t>using autonomous and standalone routers</a:t>
            </a:r>
            <a:endParaRPr lang="en-US" dirty="0"/>
          </a:p>
          <a:p>
            <a:pPr lvl="1"/>
            <a:r>
              <a:rPr lang="en-US" b="1" dirty="0"/>
              <a:t>Low area </a:t>
            </a:r>
            <a:r>
              <a:rPr lang="en-US" b="1" dirty="0" smtClean="0"/>
              <a:t>overhead:</a:t>
            </a:r>
            <a:r>
              <a:rPr lang="en-US" dirty="0" smtClean="0"/>
              <a:t>  using an algorithmic approach (</a:t>
            </a:r>
            <a:r>
              <a:rPr lang="en-US" dirty="0">
                <a:solidFill>
                  <a:srgbClr val="0000FF"/>
                </a:solidFill>
              </a:rPr>
              <a:t>16X </a:t>
            </a:r>
            <a:r>
              <a:rPr lang="en-US" dirty="0" smtClean="0">
                <a:solidFill>
                  <a:srgbClr val="0000FF"/>
                </a:solidFill>
              </a:rPr>
              <a:t>less area </a:t>
            </a:r>
            <a:r>
              <a:rPr lang="en-US" dirty="0" smtClean="0">
                <a:solidFill>
                  <a:schemeClr val="tx1"/>
                </a:solidFill>
              </a:rPr>
              <a:t>compared to routing tables</a:t>
            </a:r>
            <a:r>
              <a:rPr lang="en-US" dirty="0" smtClean="0"/>
              <a:t>)</a:t>
            </a:r>
          </a:p>
          <a:p>
            <a:pPr lvl="1"/>
            <a:r>
              <a:rPr lang="en-US" b="1" dirty="0" smtClean="0"/>
              <a:t>Low reconfiguration overhead:</a:t>
            </a:r>
            <a:r>
              <a:rPr lang="en-US" dirty="0" smtClean="0"/>
              <a:t> by on the fly path exploration (</a:t>
            </a:r>
            <a:r>
              <a:rPr lang="en-US" dirty="0">
                <a:solidFill>
                  <a:srgbClr val="0000FF"/>
                </a:solidFill>
              </a:rPr>
              <a:t>Instantaneous operation </a:t>
            </a:r>
            <a:r>
              <a:rPr lang="en-US" dirty="0"/>
              <a:t>on new </a:t>
            </a:r>
            <a:r>
              <a:rPr lang="en-US" dirty="0" smtClean="0"/>
              <a:t>failures)</a:t>
            </a:r>
          </a:p>
          <a:p>
            <a:pPr lvl="1"/>
            <a:r>
              <a:rPr lang="en-US" b="1" dirty="0"/>
              <a:t>Better performance: </a:t>
            </a:r>
            <a:r>
              <a:rPr lang="en-US" dirty="0">
                <a:solidFill>
                  <a:srgbClr val="0000FF"/>
                </a:solidFill>
              </a:rPr>
              <a:t>50% higher saturation </a:t>
            </a:r>
            <a:r>
              <a:rPr lang="en-US" dirty="0"/>
              <a:t>throughput </a:t>
            </a:r>
            <a:r>
              <a:rPr lang="en-US" dirty="0" smtClean="0"/>
              <a:t>and,</a:t>
            </a:r>
            <a:br>
              <a:rPr lang="en-US" dirty="0" smtClean="0"/>
            </a:br>
            <a:r>
              <a:rPr lang="en-US" dirty="0" smtClean="0"/>
              <a:t>                                   </a:t>
            </a:r>
            <a:r>
              <a:rPr lang="en-US" dirty="0" smtClean="0">
                <a:solidFill>
                  <a:srgbClr val="0000FF"/>
                </a:solidFill>
              </a:rPr>
              <a:t>28</a:t>
            </a:r>
            <a:r>
              <a:rPr lang="en-US" dirty="0">
                <a:solidFill>
                  <a:srgbClr val="0000FF"/>
                </a:solidFill>
              </a:rPr>
              <a:t>% lower latency</a:t>
            </a:r>
            <a:r>
              <a:rPr lang="en-US" dirty="0"/>
              <a:t> on </a:t>
            </a:r>
            <a:r>
              <a:rPr lang="en-US" dirty="0" smtClean="0"/>
              <a:t>SPEC benchmarks</a:t>
            </a:r>
            <a:br>
              <a:rPr lang="en-US" dirty="0" smtClean="0"/>
            </a:br>
            <a:r>
              <a:rPr lang="en-US" dirty="0" smtClean="0"/>
              <a:t>                                   compared to state-of-the-art</a:t>
            </a:r>
            <a:endParaRPr lang="en-US" dirty="0" smtClean="0">
              <a:solidFill>
                <a:srgbClr val="0000FF"/>
              </a:solidFill>
            </a:endParaRPr>
          </a:p>
        </p:txBody>
      </p:sp>
      <p:pic>
        <p:nvPicPr>
          <p:cNvPr id="8" name="Picture 4" descr="http://imgc-cn.artprintimages.com/images/P-473-488-90/60/6056/HG9D100Z/posters/leo-cullum-mouse-in-a-suit-stands-in-front-of-a-maze-an-arrow-reads-personnel-new-yorker-cartoon.jpg"/>
          <p:cNvPicPr>
            <a:picLocks noGrp="1" noChangeAspect="1" noChangeArrowheads="1"/>
          </p:cNvPicPr>
          <p:nvPr>
            <p:ph sz="quarter" idx="2"/>
          </p:nvPr>
        </p:nvPicPr>
        <p:blipFill rotWithShape="1">
          <a:blip r:embed="rId3">
            <a:extLst>
              <a:ext uri="{28A0092B-C50C-407E-A947-70E740481C1C}">
                <a14:useLocalDpi xmlns:a14="http://schemas.microsoft.com/office/drawing/2010/main" val="0"/>
              </a:ext>
            </a:extLst>
          </a:blip>
          <a:stretch/>
        </p:blipFill>
        <p:spPr bwMode="auto">
          <a:xfrm>
            <a:off x="7492049" y="3789680"/>
            <a:ext cx="3532318" cy="2651106"/>
          </a:xfrm>
          <a:prstGeom prst="rect">
            <a:avLst/>
          </a:prstGeom>
          <a:ln>
            <a:noFill/>
          </a:ln>
          <a:effectLst>
            <a:outerShdw blurRad="292100" dist="63500" dir="2700000" sx="99000" sy="99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9" name="Oval 8"/>
          <p:cNvSpPr/>
          <p:nvPr/>
        </p:nvSpPr>
        <p:spPr>
          <a:xfrm>
            <a:off x="7231985" y="332296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9" idx="0"/>
          </p:cNvCxnSpPr>
          <p:nvPr/>
        </p:nvCxnSpPr>
        <p:spPr>
          <a:xfrm flipV="1">
            <a:off x="7375824" y="286576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9" idx="6"/>
          </p:cNvCxnSpPr>
          <p:nvPr/>
        </p:nvCxnSpPr>
        <p:spPr>
          <a:xfrm flipV="1">
            <a:off x="7519662" y="3466799"/>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976862" y="332296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12" idx="0"/>
          </p:cNvCxnSpPr>
          <p:nvPr/>
        </p:nvCxnSpPr>
        <p:spPr>
          <a:xfrm flipV="1">
            <a:off x="8120701" y="286576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6"/>
          </p:cNvCxnSpPr>
          <p:nvPr/>
        </p:nvCxnSpPr>
        <p:spPr>
          <a:xfrm flipV="1">
            <a:off x="8264539" y="3466799"/>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8721739" y="332296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5" idx="0"/>
          </p:cNvCxnSpPr>
          <p:nvPr/>
        </p:nvCxnSpPr>
        <p:spPr>
          <a:xfrm flipV="1">
            <a:off x="8865578" y="286576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5" idx="6"/>
          </p:cNvCxnSpPr>
          <p:nvPr/>
        </p:nvCxnSpPr>
        <p:spPr>
          <a:xfrm flipV="1">
            <a:off x="9009416" y="3466799"/>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9466616" y="332296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18" idx="0"/>
          </p:cNvCxnSpPr>
          <p:nvPr/>
        </p:nvCxnSpPr>
        <p:spPr>
          <a:xfrm flipV="1">
            <a:off x="9610455" y="286576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231985" y="257808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a:stCxn id="20" idx="0"/>
          </p:cNvCxnSpPr>
          <p:nvPr/>
        </p:nvCxnSpPr>
        <p:spPr>
          <a:xfrm flipV="1">
            <a:off x="7375824" y="212088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20" idx="6"/>
          </p:cNvCxnSpPr>
          <p:nvPr/>
        </p:nvCxnSpPr>
        <p:spPr>
          <a:xfrm flipV="1">
            <a:off x="7519662" y="272192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976862" y="257808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3" idx="0"/>
          </p:cNvCxnSpPr>
          <p:nvPr/>
        </p:nvCxnSpPr>
        <p:spPr>
          <a:xfrm flipV="1">
            <a:off x="8120701" y="212088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3" idx="6"/>
          </p:cNvCxnSpPr>
          <p:nvPr/>
        </p:nvCxnSpPr>
        <p:spPr>
          <a:xfrm flipV="1">
            <a:off x="8264539" y="272192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8721739" y="257808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26" idx="0"/>
          </p:cNvCxnSpPr>
          <p:nvPr/>
        </p:nvCxnSpPr>
        <p:spPr>
          <a:xfrm flipV="1">
            <a:off x="8865578" y="212088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6" idx="6"/>
          </p:cNvCxnSpPr>
          <p:nvPr/>
        </p:nvCxnSpPr>
        <p:spPr>
          <a:xfrm flipV="1">
            <a:off x="9009416" y="272192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9466616" y="257808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a:stCxn id="29" idx="0"/>
          </p:cNvCxnSpPr>
          <p:nvPr/>
        </p:nvCxnSpPr>
        <p:spPr>
          <a:xfrm flipV="1">
            <a:off x="9610455" y="212088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7231985" y="183320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a:stCxn id="31" idx="0"/>
          </p:cNvCxnSpPr>
          <p:nvPr/>
        </p:nvCxnSpPr>
        <p:spPr>
          <a:xfrm flipV="1">
            <a:off x="7375824" y="137600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31" idx="6"/>
          </p:cNvCxnSpPr>
          <p:nvPr/>
        </p:nvCxnSpPr>
        <p:spPr>
          <a:xfrm flipV="1">
            <a:off x="7519662" y="197704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976862" y="183320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34" idx="0"/>
          </p:cNvCxnSpPr>
          <p:nvPr/>
        </p:nvCxnSpPr>
        <p:spPr>
          <a:xfrm flipV="1">
            <a:off x="8120701" y="137600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34" idx="6"/>
          </p:cNvCxnSpPr>
          <p:nvPr/>
        </p:nvCxnSpPr>
        <p:spPr>
          <a:xfrm flipV="1">
            <a:off x="8264539" y="197704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8721739" y="183320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stCxn id="37" idx="0"/>
          </p:cNvCxnSpPr>
          <p:nvPr/>
        </p:nvCxnSpPr>
        <p:spPr>
          <a:xfrm flipV="1">
            <a:off x="8865578" y="137600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37" idx="6"/>
          </p:cNvCxnSpPr>
          <p:nvPr/>
        </p:nvCxnSpPr>
        <p:spPr>
          <a:xfrm flipV="1">
            <a:off x="9009416" y="197704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9466616" y="183320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a:stCxn id="40" idx="0"/>
          </p:cNvCxnSpPr>
          <p:nvPr/>
        </p:nvCxnSpPr>
        <p:spPr>
          <a:xfrm flipV="1">
            <a:off x="9610455" y="137600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231985" y="108833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a:stCxn id="42" idx="6"/>
          </p:cNvCxnSpPr>
          <p:nvPr/>
        </p:nvCxnSpPr>
        <p:spPr>
          <a:xfrm flipV="1">
            <a:off x="7519662" y="123216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7976862" y="108833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a:stCxn id="44" idx="6"/>
          </p:cNvCxnSpPr>
          <p:nvPr/>
        </p:nvCxnSpPr>
        <p:spPr>
          <a:xfrm flipV="1">
            <a:off x="8264539" y="123216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8721739" y="108833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p:cNvCxnSpPr>
            <a:stCxn id="46" idx="6"/>
          </p:cNvCxnSpPr>
          <p:nvPr/>
        </p:nvCxnSpPr>
        <p:spPr>
          <a:xfrm flipV="1">
            <a:off x="9009416" y="123216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9466616" y="108833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a:off x="7369435" y="1921510"/>
            <a:ext cx="2286000" cy="771525"/>
          </a:xfrm>
          <a:custGeom>
            <a:avLst/>
            <a:gdLst>
              <a:gd name="connsiteX0" fmla="*/ 0 w 2286000"/>
              <a:gd name="connsiteY0" fmla="*/ 0 h 771525"/>
              <a:gd name="connsiteX1" fmla="*/ 2286000 w 2286000"/>
              <a:gd name="connsiteY1" fmla="*/ 0 h 771525"/>
              <a:gd name="connsiteX2" fmla="*/ 2286000 w 2286000"/>
              <a:gd name="connsiteY2" fmla="*/ 771525 h 771525"/>
            </a:gdLst>
            <a:ahLst/>
            <a:cxnLst>
              <a:cxn ang="0">
                <a:pos x="connsiteX0" y="connsiteY0"/>
              </a:cxn>
              <a:cxn ang="0">
                <a:pos x="connsiteX1" y="connsiteY1"/>
              </a:cxn>
              <a:cxn ang="0">
                <a:pos x="connsiteX2" y="connsiteY2"/>
              </a:cxn>
            </a:cxnLst>
            <a:rect l="l" t="t" r="r" b="b"/>
            <a:pathLst>
              <a:path w="2286000" h="771525">
                <a:moveTo>
                  <a:pt x="0" y="0"/>
                </a:moveTo>
                <a:lnTo>
                  <a:pt x="2286000" y="0"/>
                </a:lnTo>
                <a:lnTo>
                  <a:pt x="2286000" y="771525"/>
                </a:lnTo>
              </a:path>
            </a:pathLst>
          </a:custGeom>
          <a:noFill/>
          <a:ln w="38100">
            <a:solidFill>
              <a:srgbClr val="00B050"/>
            </a:solidFill>
            <a:headEnd type="none" w="med" len="me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8337681" y="1775392"/>
            <a:ext cx="336550" cy="276999"/>
          </a:xfrm>
          <a:prstGeom prst="rect">
            <a:avLst/>
          </a:prstGeom>
          <a:noFill/>
          <a:effectLst>
            <a:outerShdw blurRad="50800" dist="38100" dir="2700000" algn="tl" rotWithShape="0">
              <a:prstClr val="black">
                <a:alpha val="40000"/>
              </a:prstClr>
            </a:outerShdw>
          </a:effectLst>
        </p:spPr>
        <p:txBody>
          <a:bodyPr wrap="square" lIns="0" tIns="0" rIns="0" bIns="0" rtlCol="0" anchor="ctr" anchorCtr="1">
            <a:noAutofit/>
          </a:bodyPr>
          <a:lstStyle/>
          <a:p>
            <a:r>
              <a:rPr lang="en-US" sz="2800" b="1" dirty="0" smtClean="0">
                <a:solidFill>
                  <a:srgbClr val="FF0000"/>
                </a:solidFill>
                <a:sym typeface="Wingdings"/>
              </a:rPr>
              <a:t></a:t>
            </a:r>
            <a:endParaRPr lang="en-US" sz="2800" b="1" dirty="0">
              <a:solidFill>
                <a:srgbClr val="FF0000"/>
              </a:solidFill>
            </a:endParaRPr>
          </a:p>
        </p:txBody>
      </p:sp>
      <p:sp>
        <p:nvSpPr>
          <p:cNvPr id="74" name="Freeform 73"/>
          <p:cNvSpPr/>
          <p:nvPr/>
        </p:nvSpPr>
        <p:spPr>
          <a:xfrm>
            <a:off x="7367848" y="1920716"/>
            <a:ext cx="2200275" cy="759619"/>
          </a:xfrm>
          <a:custGeom>
            <a:avLst/>
            <a:gdLst>
              <a:gd name="connsiteX0" fmla="*/ 0 w 2200275"/>
              <a:gd name="connsiteY0" fmla="*/ 0 h 759619"/>
              <a:gd name="connsiteX1" fmla="*/ 792956 w 2200275"/>
              <a:gd name="connsiteY1" fmla="*/ 0 h 759619"/>
              <a:gd name="connsiteX2" fmla="*/ 792956 w 2200275"/>
              <a:gd name="connsiteY2" fmla="*/ 757238 h 759619"/>
              <a:gd name="connsiteX3" fmla="*/ 2200275 w 2200275"/>
              <a:gd name="connsiteY3" fmla="*/ 757238 h 759619"/>
              <a:gd name="connsiteX4" fmla="*/ 2200275 w 2200275"/>
              <a:gd name="connsiteY4" fmla="*/ 759619 h 759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0275" h="759619">
                <a:moveTo>
                  <a:pt x="0" y="0"/>
                </a:moveTo>
                <a:lnTo>
                  <a:pt x="792956" y="0"/>
                </a:lnTo>
                <a:lnTo>
                  <a:pt x="792956" y="757238"/>
                </a:lnTo>
                <a:lnTo>
                  <a:pt x="2200275" y="757238"/>
                </a:lnTo>
                <a:lnTo>
                  <a:pt x="2200275" y="759619"/>
                </a:lnTo>
              </a:path>
            </a:pathLst>
          </a:custGeom>
          <a:noFill/>
          <a:ln w="38100">
            <a:solidFill>
              <a:srgbClr val="00B050"/>
            </a:solidFill>
            <a:headEnd type="none" w="med" len="me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ed Rectangle 74"/>
          <p:cNvSpPr/>
          <p:nvPr/>
        </p:nvSpPr>
        <p:spPr>
          <a:xfrm>
            <a:off x="7125551" y="2470187"/>
            <a:ext cx="499401" cy="1239408"/>
          </a:xfrm>
          <a:prstGeom prst="roundRect">
            <a:avLst/>
          </a:prstGeom>
          <a:noFill/>
          <a:ln w="57150">
            <a:solidFill>
              <a:srgbClr val="FF000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438386" y="6047512"/>
            <a:ext cx="1736373" cy="253916"/>
          </a:xfrm>
          <a:prstGeom prst="rect">
            <a:avLst/>
          </a:prstGeom>
        </p:spPr>
        <p:txBody>
          <a:bodyPr wrap="none">
            <a:spAutoFit/>
          </a:bodyPr>
          <a:lstStyle/>
          <a:p>
            <a:r>
              <a:rPr lang="en-US" sz="1050" dirty="0" smtClean="0"/>
              <a:t>Source: condenaststore.com</a:t>
            </a:r>
            <a:endParaRPr lang="en-US" sz="1050" dirty="0"/>
          </a:p>
        </p:txBody>
      </p:sp>
      <p:sp>
        <p:nvSpPr>
          <p:cNvPr id="76" name="TextBox 75"/>
          <p:cNvSpPr txBox="1"/>
          <p:nvPr/>
        </p:nvSpPr>
        <p:spPr>
          <a:xfrm>
            <a:off x="9928859" y="1191341"/>
            <a:ext cx="1873674"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solidFill>
                  <a:srgbClr val="00B050"/>
                </a:solidFill>
                <a:sym typeface="Wingdings"/>
              </a:rPr>
              <a:t> </a:t>
            </a:r>
            <a:r>
              <a:rPr lang="en-US" dirty="0" smtClean="0"/>
              <a:t>Any # of faults</a:t>
            </a:r>
            <a:endParaRPr lang="en-US" dirty="0"/>
          </a:p>
        </p:txBody>
      </p:sp>
      <p:sp>
        <p:nvSpPr>
          <p:cNvPr id="77" name="TextBox 76"/>
          <p:cNvSpPr txBox="1"/>
          <p:nvPr/>
        </p:nvSpPr>
        <p:spPr>
          <a:xfrm>
            <a:off x="9928859" y="1684401"/>
            <a:ext cx="1873673"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33363" indent="-233363"/>
            <a:r>
              <a:rPr lang="en-US" dirty="0" smtClean="0">
                <a:solidFill>
                  <a:srgbClr val="00B050"/>
                </a:solidFill>
                <a:sym typeface="Wingdings"/>
              </a:rPr>
              <a:t> </a:t>
            </a:r>
            <a:r>
              <a:rPr lang="en-US" dirty="0" smtClean="0"/>
              <a:t>Detect partitioning</a:t>
            </a:r>
            <a:endParaRPr lang="en-US" dirty="0"/>
          </a:p>
        </p:txBody>
      </p:sp>
      <p:sp>
        <p:nvSpPr>
          <p:cNvPr id="78" name="TextBox 77"/>
          <p:cNvSpPr txBox="1"/>
          <p:nvPr/>
        </p:nvSpPr>
        <p:spPr>
          <a:xfrm>
            <a:off x="9928860" y="2466904"/>
            <a:ext cx="1873672"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33363" indent="-233363"/>
            <a:r>
              <a:rPr lang="en-US" dirty="0" smtClean="0">
                <a:solidFill>
                  <a:srgbClr val="00B050"/>
                </a:solidFill>
                <a:sym typeface="Wingdings"/>
              </a:rPr>
              <a:t> </a:t>
            </a:r>
            <a:r>
              <a:rPr lang="en-US" dirty="0" smtClean="0"/>
              <a:t>No central component</a:t>
            </a:r>
            <a:endParaRPr lang="en-US" dirty="0"/>
          </a:p>
        </p:txBody>
      </p:sp>
      <p:sp>
        <p:nvSpPr>
          <p:cNvPr id="79" name="TextBox 78"/>
          <p:cNvSpPr txBox="1"/>
          <p:nvPr/>
        </p:nvSpPr>
        <p:spPr>
          <a:xfrm>
            <a:off x="9868631" y="4064366"/>
            <a:ext cx="193390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33363" indent="-233363"/>
            <a:r>
              <a:rPr lang="en-US" dirty="0" smtClean="0">
                <a:solidFill>
                  <a:srgbClr val="00B050"/>
                </a:solidFill>
                <a:sym typeface="Wingdings"/>
              </a:rPr>
              <a:t> </a:t>
            </a:r>
            <a:r>
              <a:rPr lang="en-US" dirty="0" smtClean="0"/>
              <a:t>No reconfiguration phase</a:t>
            </a:r>
            <a:endParaRPr lang="en-US" dirty="0"/>
          </a:p>
        </p:txBody>
      </p:sp>
      <p:sp>
        <p:nvSpPr>
          <p:cNvPr id="80" name="TextBox 79"/>
          <p:cNvSpPr txBox="1"/>
          <p:nvPr/>
        </p:nvSpPr>
        <p:spPr>
          <a:xfrm>
            <a:off x="9928860" y="3265635"/>
            <a:ext cx="1873672"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33363" indent="-233363"/>
            <a:r>
              <a:rPr lang="en-US" dirty="0" smtClean="0">
                <a:solidFill>
                  <a:srgbClr val="00B050"/>
                </a:solidFill>
                <a:sym typeface="Wingdings"/>
              </a:rPr>
              <a:t> </a:t>
            </a:r>
            <a:r>
              <a:rPr lang="en-US" dirty="0" smtClean="0"/>
              <a:t>No routing table</a:t>
            </a:r>
            <a:endParaRPr lang="en-US" dirty="0"/>
          </a:p>
        </p:txBody>
      </p:sp>
    </p:spTree>
    <p:extLst>
      <p:ext uri="{BB962C8B-B14F-4D97-AF65-F5344CB8AC3E}">
        <p14:creationId xmlns:p14="http://schemas.microsoft.com/office/powerpoint/2010/main" val="25701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strips(downRight)">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42" presetClass="exit" presetSubtype="0" fill="hold" nodeType="afterEffect">
                                  <p:stCondLst>
                                    <p:cond delay="0"/>
                                  </p:stCondLst>
                                  <p:childTnLst>
                                    <p:animEffect transition="out" filter="fade">
                                      <p:cBhvr>
                                        <p:cTn id="15" dur="1000"/>
                                        <p:tgtEl>
                                          <p:spTgt spid="36"/>
                                        </p:tgtEl>
                                      </p:cBhvr>
                                    </p:animEffect>
                                    <p:anim calcmode="lin" valueType="num">
                                      <p:cBhvr>
                                        <p:cTn id="16" dur="1000"/>
                                        <p:tgtEl>
                                          <p:spTgt spid="36"/>
                                        </p:tgtEl>
                                        <p:attrNameLst>
                                          <p:attrName>ppt_x</p:attrName>
                                        </p:attrNameLst>
                                      </p:cBhvr>
                                      <p:tavLst>
                                        <p:tav tm="0">
                                          <p:val>
                                            <p:strVal val="ppt_x"/>
                                          </p:val>
                                        </p:tav>
                                        <p:tav tm="100000">
                                          <p:val>
                                            <p:strVal val="ppt_x"/>
                                          </p:val>
                                        </p:tav>
                                      </p:tavLst>
                                    </p:anim>
                                    <p:anim calcmode="lin" valueType="num">
                                      <p:cBhvr>
                                        <p:cTn id="17" dur="1000"/>
                                        <p:tgtEl>
                                          <p:spTgt spid="36"/>
                                        </p:tgtEl>
                                        <p:attrNameLst>
                                          <p:attrName>ppt_y</p:attrName>
                                        </p:attrNameLst>
                                      </p:cBhvr>
                                      <p:tavLst>
                                        <p:tav tm="0">
                                          <p:val>
                                            <p:strVal val="ppt_y"/>
                                          </p:val>
                                        </p:tav>
                                        <p:tav tm="100000">
                                          <p:val>
                                            <p:strVal val="ppt_y+.1"/>
                                          </p:val>
                                        </p:tav>
                                      </p:tavLst>
                                    </p:anim>
                                    <p:set>
                                      <p:cBhvr>
                                        <p:cTn id="18" dur="1" fill="hold">
                                          <p:stCondLst>
                                            <p:cond delay="999"/>
                                          </p:stCondLst>
                                        </p:cTn>
                                        <p:tgtEl>
                                          <p:spTgt spid="36"/>
                                        </p:tgtEl>
                                        <p:attrNameLst>
                                          <p:attrName>style.visibility</p:attrName>
                                        </p:attrNameLst>
                                      </p:cBhvr>
                                      <p:to>
                                        <p:strVal val="hidden"/>
                                      </p:to>
                                    </p:set>
                                  </p:childTnLst>
                                </p:cTn>
                              </p:par>
                            </p:childTnLst>
                          </p:cTn>
                        </p:par>
                        <p:par>
                          <p:cTn id="19" fill="hold">
                            <p:stCondLst>
                              <p:cond delay="1500"/>
                            </p:stCondLst>
                            <p:childTnLst>
                              <p:par>
                                <p:cTn id="20" presetID="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7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72"/>
                                        </p:tgtEl>
                                        <p:attrNameLst>
                                          <p:attrName>style.visibility</p:attrName>
                                        </p:attrNameLst>
                                      </p:cBhvr>
                                      <p:to>
                                        <p:strVal val="hidden"/>
                                      </p:to>
                                    </p:se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strips(downRight)">
                                      <p:cBhvr>
                                        <p:cTn id="34" dur="500"/>
                                        <p:tgtEl>
                                          <p:spTgt spid="7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500"/>
                                        <p:tgtEl>
                                          <p:spTgt spid="3">
                                            <p:txEl>
                                              <p:pRg st="5" end="5"/>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500"/>
                                        <p:tgtEl>
                                          <p:spTgt spid="3">
                                            <p:txEl>
                                              <p:pRg st="7" end="7"/>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5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childTnLst>
                                </p:cTn>
                              </p:par>
                              <p:par>
                                <p:cTn id="58" presetID="1" presetClass="exit" presetSubtype="0" fill="hold" grpId="1" nodeType="withEffect">
                                  <p:stCondLst>
                                    <p:cond delay="0"/>
                                  </p:stCondLst>
                                  <p:childTnLst>
                                    <p:set>
                                      <p:cBhvr>
                                        <p:cTn id="59" dur="1" fill="hold">
                                          <p:stCondLst>
                                            <p:cond delay="0"/>
                                          </p:stCondLst>
                                        </p:cTn>
                                        <p:tgtEl>
                                          <p:spTgt spid="74"/>
                                        </p:tgtEl>
                                        <p:attrNameLst>
                                          <p:attrName>style.visibility</p:attrName>
                                        </p:attrNameLst>
                                      </p:cBhvr>
                                      <p:to>
                                        <p:strVal val="hidden"/>
                                      </p:to>
                                    </p:set>
                                  </p:childTnLst>
                                </p:cTn>
                              </p:par>
                              <p:par>
                                <p:cTn id="60" presetID="10" presetClass="entr" presetSubtype="0" fill="hold" nodeType="with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750"/>
                                        <p:tgtEl>
                                          <p:spTgt spid="8"/>
                                        </p:tgtEl>
                                      </p:cBhvr>
                                    </p:animEffect>
                                  </p:childTnLst>
                                </p:cTn>
                              </p:par>
                            </p:childTnLst>
                          </p:cTn>
                        </p:par>
                        <p:par>
                          <p:cTn id="63" fill="hold">
                            <p:stCondLst>
                              <p:cond delay="750"/>
                            </p:stCondLst>
                            <p:childTnLst>
                              <p:par>
                                <p:cTn id="64" presetID="1" presetClass="entr" presetSubtype="0" fill="hold" grpId="0" nodeType="afterEffect">
                                  <p:stCondLst>
                                    <p:cond delay="0"/>
                                  </p:stCondLst>
                                  <p:childTnLst>
                                    <p:set>
                                      <p:cBhvr>
                                        <p:cTn id="65" dur="1" fill="hold">
                                          <p:stCondLst>
                                            <p:cond delay="0"/>
                                          </p:stCondLst>
                                        </p:cTn>
                                        <p:tgtEl>
                                          <p:spTgt spid="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500"/>
                                        <p:tgtEl>
                                          <p:spTgt spid="3">
                                            <p:txEl>
                                              <p:pRg st="11" end="1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2" presetClass="exit" presetSubtype="0" fill="hold" nodeType="clickEffect">
                                  <p:stCondLst>
                                    <p:cond delay="0"/>
                                  </p:stCondLst>
                                  <p:childTnLst>
                                    <p:animEffect transition="out" filter="fade">
                                      <p:cBhvr>
                                        <p:cTn id="74" dur="1000"/>
                                        <p:tgtEl>
                                          <p:spTgt spid="19"/>
                                        </p:tgtEl>
                                      </p:cBhvr>
                                    </p:animEffect>
                                    <p:anim calcmode="lin" valueType="num">
                                      <p:cBhvr>
                                        <p:cTn id="75" dur="1000"/>
                                        <p:tgtEl>
                                          <p:spTgt spid="19"/>
                                        </p:tgtEl>
                                        <p:attrNameLst>
                                          <p:attrName>ppt_x</p:attrName>
                                        </p:attrNameLst>
                                      </p:cBhvr>
                                      <p:tavLst>
                                        <p:tav tm="0">
                                          <p:val>
                                            <p:strVal val="ppt_x"/>
                                          </p:val>
                                        </p:tav>
                                        <p:tav tm="100000">
                                          <p:val>
                                            <p:strVal val="ppt_x"/>
                                          </p:val>
                                        </p:tav>
                                      </p:tavLst>
                                    </p:anim>
                                    <p:anim calcmode="lin" valueType="num">
                                      <p:cBhvr>
                                        <p:cTn id="76" dur="1000"/>
                                        <p:tgtEl>
                                          <p:spTgt spid="19"/>
                                        </p:tgtEl>
                                        <p:attrNameLst>
                                          <p:attrName>ppt_y</p:attrName>
                                        </p:attrNameLst>
                                      </p:cBhvr>
                                      <p:tavLst>
                                        <p:tav tm="0">
                                          <p:val>
                                            <p:strVal val="ppt_y"/>
                                          </p:val>
                                        </p:tav>
                                        <p:tav tm="100000">
                                          <p:val>
                                            <p:strVal val="ppt_y+.1"/>
                                          </p:val>
                                        </p:tav>
                                      </p:tavLst>
                                    </p:anim>
                                    <p:set>
                                      <p:cBhvr>
                                        <p:cTn id="77" dur="1" fill="hold">
                                          <p:stCondLst>
                                            <p:cond delay="999"/>
                                          </p:stCondLst>
                                        </p:cTn>
                                        <p:tgtEl>
                                          <p:spTgt spid="19"/>
                                        </p:tgtEl>
                                        <p:attrNameLst>
                                          <p:attrName>style.visibility</p:attrName>
                                        </p:attrNameLst>
                                      </p:cBhvr>
                                      <p:to>
                                        <p:strVal val="hidden"/>
                                      </p:to>
                                    </p:set>
                                  </p:childTnLst>
                                </p:cTn>
                              </p:par>
                              <p:par>
                                <p:cTn id="78" presetID="42" presetClass="exit" presetSubtype="0" fill="hold" nodeType="withEffect">
                                  <p:stCondLst>
                                    <p:cond delay="0"/>
                                  </p:stCondLst>
                                  <p:childTnLst>
                                    <p:animEffect transition="out" filter="fade">
                                      <p:cBhvr>
                                        <p:cTn id="79" dur="1000"/>
                                        <p:tgtEl>
                                          <p:spTgt spid="14"/>
                                        </p:tgtEl>
                                      </p:cBhvr>
                                    </p:animEffect>
                                    <p:anim calcmode="lin" valueType="num">
                                      <p:cBhvr>
                                        <p:cTn id="80" dur="1000"/>
                                        <p:tgtEl>
                                          <p:spTgt spid="14"/>
                                        </p:tgtEl>
                                        <p:attrNameLst>
                                          <p:attrName>ppt_x</p:attrName>
                                        </p:attrNameLst>
                                      </p:cBhvr>
                                      <p:tavLst>
                                        <p:tav tm="0">
                                          <p:val>
                                            <p:strVal val="ppt_x"/>
                                          </p:val>
                                        </p:tav>
                                        <p:tav tm="100000">
                                          <p:val>
                                            <p:strVal val="ppt_x"/>
                                          </p:val>
                                        </p:tav>
                                      </p:tavLst>
                                    </p:anim>
                                    <p:anim calcmode="lin" valueType="num">
                                      <p:cBhvr>
                                        <p:cTn id="81" dur="1000"/>
                                        <p:tgtEl>
                                          <p:spTgt spid="14"/>
                                        </p:tgtEl>
                                        <p:attrNameLst>
                                          <p:attrName>ppt_y</p:attrName>
                                        </p:attrNameLst>
                                      </p:cBhvr>
                                      <p:tavLst>
                                        <p:tav tm="0">
                                          <p:val>
                                            <p:strVal val="ppt_y"/>
                                          </p:val>
                                        </p:tav>
                                        <p:tav tm="100000">
                                          <p:val>
                                            <p:strVal val="ppt_y+.1"/>
                                          </p:val>
                                        </p:tav>
                                      </p:tavLst>
                                    </p:anim>
                                    <p:set>
                                      <p:cBhvr>
                                        <p:cTn id="82" dur="1" fill="hold">
                                          <p:stCondLst>
                                            <p:cond delay="999"/>
                                          </p:stCondLst>
                                        </p:cTn>
                                        <p:tgtEl>
                                          <p:spTgt spid="14"/>
                                        </p:tgtEl>
                                        <p:attrNameLst>
                                          <p:attrName>style.visibility</p:attrName>
                                        </p:attrNameLst>
                                      </p:cBhvr>
                                      <p:to>
                                        <p:strVal val="hidden"/>
                                      </p:to>
                                    </p:set>
                                  </p:childTnLst>
                                </p:cTn>
                              </p:par>
                              <p:par>
                                <p:cTn id="83" presetID="42" presetClass="exit" presetSubtype="0" fill="hold" nodeType="withEffect">
                                  <p:stCondLst>
                                    <p:cond delay="0"/>
                                  </p:stCondLst>
                                  <p:childTnLst>
                                    <p:animEffect transition="out" filter="fade">
                                      <p:cBhvr>
                                        <p:cTn id="84" dur="1000"/>
                                        <p:tgtEl>
                                          <p:spTgt spid="22"/>
                                        </p:tgtEl>
                                      </p:cBhvr>
                                    </p:animEffect>
                                    <p:anim calcmode="lin" valueType="num">
                                      <p:cBhvr>
                                        <p:cTn id="85" dur="1000"/>
                                        <p:tgtEl>
                                          <p:spTgt spid="22"/>
                                        </p:tgtEl>
                                        <p:attrNameLst>
                                          <p:attrName>ppt_x</p:attrName>
                                        </p:attrNameLst>
                                      </p:cBhvr>
                                      <p:tavLst>
                                        <p:tav tm="0">
                                          <p:val>
                                            <p:strVal val="ppt_x"/>
                                          </p:val>
                                        </p:tav>
                                        <p:tav tm="100000">
                                          <p:val>
                                            <p:strVal val="ppt_x"/>
                                          </p:val>
                                        </p:tav>
                                      </p:tavLst>
                                    </p:anim>
                                    <p:anim calcmode="lin" valueType="num">
                                      <p:cBhvr>
                                        <p:cTn id="86" dur="1000"/>
                                        <p:tgtEl>
                                          <p:spTgt spid="22"/>
                                        </p:tgtEl>
                                        <p:attrNameLst>
                                          <p:attrName>ppt_y</p:attrName>
                                        </p:attrNameLst>
                                      </p:cBhvr>
                                      <p:tavLst>
                                        <p:tav tm="0">
                                          <p:val>
                                            <p:strVal val="ppt_y"/>
                                          </p:val>
                                        </p:tav>
                                        <p:tav tm="100000">
                                          <p:val>
                                            <p:strVal val="ppt_y+.1"/>
                                          </p:val>
                                        </p:tav>
                                      </p:tavLst>
                                    </p:anim>
                                    <p:set>
                                      <p:cBhvr>
                                        <p:cTn id="87" dur="1" fill="hold">
                                          <p:stCondLst>
                                            <p:cond delay="999"/>
                                          </p:stCondLst>
                                        </p:cTn>
                                        <p:tgtEl>
                                          <p:spTgt spid="22"/>
                                        </p:tgtEl>
                                        <p:attrNameLst>
                                          <p:attrName>style.visibility</p:attrName>
                                        </p:attrNameLst>
                                      </p:cBhvr>
                                      <p:to>
                                        <p:strVal val="hidden"/>
                                      </p:to>
                                    </p:set>
                                  </p:childTnLst>
                                </p:cTn>
                              </p:par>
                              <p:par>
                                <p:cTn id="88" presetID="42" presetClass="exit" presetSubtype="0" fill="hold" nodeType="withEffect">
                                  <p:stCondLst>
                                    <p:cond delay="0"/>
                                  </p:stCondLst>
                                  <p:childTnLst>
                                    <p:animEffect transition="out" filter="fade">
                                      <p:cBhvr>
                                        <p:cTn id="89" dur="1000"/>
                                        <p:tgtEl>
                                          <p:spTgt spid="47"/>
                                        </p:tgtEl>
                                      </p:cBhvr>
                                    </p:animEffect>
                                    <p:anim calcmode="lin" valueType="num">
                                      <p:cBhvr>
                                        <p:cTn id="90" dur="1000"/>
                                        <p:tgtEl>
                                          <p:spTgt spid="47"/>
                                        </p:tgtEl>
                                        <p:attrNameLst>
                                          <p:attrName>ppt_x</p:attrName>
                                        </p:attrNameLst>
                                      </p:cBhvr>
                                      <p:tavLst>
                                        <p:tav tm="0">
                                          <p:val>
                                            <p:strVal val="ppt_x"/>
                                          </p:val>
                                        </p:tav>
                                        <p:tav tm="100000">
                                          <p:val>
                                            <p:strVal val="ppt_x"/>
                                          </p:val>
                                        </p:tav>
                                      </p:tavLst>
                                    </p:anim>
                                    <p:anim calcmode="lin" valueType="num">
                                      <p:cBhvr>
                                        <p:cTn id="91" dur="1000"/>
                                        <p:tgtEl>
                                          <p:spTgt spid="47"/>
                                        </p:tgtEl>
                                        <p:attrNameLst>
                                          <p:attrName>ppt_y</p:attrName>
                                        </p:attrNameLst>
                                      </p:cBhvr>
                                      <p:tavLst>
                                        <p:tav tm="0">
                                          <p:val>
                                            <p:strVal val="ppt_y"/>
                                          </p:val>
                                        </p:tav>
                                        <p:tav tm="100000">
                                          <p:val>
                                            <p:strVal val="ppt_y+.1"/>
                                          </p:val>
                                        </p:tav>
                                      </p:tavLst>
                                    </p:anim>
                                    <p:set>
                                      <p:cBhvr>
                                        <p:cTn id="92" dur="1" fill="hold">
                                          <p:stCondLst>
                                            <p:cond delay="999"/>
                                          </p:stCondLst>
                                        </p:cTn>
                                        <p:tgtEl>
                                          <p:spTgt spid="47"/>
                                        </p:tgtEl>
                                        <p:attrNameLst>
                                          <p:attrName>style.visibility</p:attrName>
                                        </p:attrNameLst>
                                      </p:cBhvr>
                                      <p:to>
                                        <p:strVal val="hidden"/>
                                      </p:to>
                                    </p:set>
                                  </p:childTnLst>
                                </p:cTn>
                              </p:par>
                              <p:par>
                                <p:cTn id="93" presetID="42" presetClass="exit" presetSubtype="0" fill="hold" nodeType="withEffect">
                                  <p:stCondLst>
                                    <p:cond delay="0"/>
                                  </p:stCondLst>
                                  <p:childTnLst>
                                    <p:animEffect transition="out" filter="fade">
                                      <p:cBhvr>
                                        <p:cTn id="94" dur="1000"/>
                                        <p:tgtEl>
                                          <p:spTgt spid="39"/>
                                        </p:tgtEl>
                                      </p:cBhvr>
                                    </p:animEffect>
                                    <p:anim calcmode="lin" valueType="num">
                                      <p:cBhvr>
                                        <p:cTn id="95" dur="1000"/>
                                        <p:tgtEl>
                                          <p:spTgt spid="39"/>
                                        </p:tgtEl>
                                        <p:attrNameLst>
                                          <p:attrName>ppt_x</p:attrName>
                                        </p:attrNameLst>
                                      </p:cBhvr>
                                      <p:tavLst>
                                        <p:tav tm="0">
                                          <p:val>
                                            <p:strVal val="ppt_x"/>
                                          </p:val>
                                        </p:tav>
                                        <p:tav tm="100000">
                                          <p:val>
                                            <p:strVal val="ppt_x"/>
                                          </p:val>
                                        </p:tav>
                                      </p:tavLst>
                                    </p:anim>
                                    <p:anim calcmode="lin" valueType="num">
                                      <p:cBhvr>
                                        <p:cTn id="96" dur="1000"/>
                                        <p:tgtEl>
                                          <p:spTgt spid="39"/>
                                        </p:tgtEl>
                                        <p:attrNameLst>
                                          <p:attrName>ppt_y</p:attrName>
                                        </p:attrNameLst>
                                      </p:cBhvr>
                                      <p:tavLst>
                                        <p:tav tm="0">
                                          <p:val>
                                            <p:strVal val="ppt_y"/>
                                          </p:val>
                                        </p:tav>
                                        <p:tav tm="100000">
                                          <p:val>
                                            <p:strVal val="ppt_y+.1"/>
                                          </p:val>
                                        </p:tav>
                                      </p:tavLst>
                                    </p:anim>
                                    <p:set>
                                      <p:cBhvr>
                                        <p:cTn id="97" dur="1" fill="hold">
                                          <p:stCondLst>
                                            <p:cond delay="999"/>
                                          </p:stCondLst>
                                        </p:cTn>
                                        <p:tgtEl>
                                          <p:spTgt spid="39"/>
                                        </p:tgtEl>
                                        <p:attrNameLst>
                                          <p:attrName>style.visibility</p:attrName>
                                        </p:attrNameLst>
                                      </p:cBhvr>
                                      <p:to>
                                        <p:strVal val="hidden"/>
                                      </p:to>
                                    </p:set>
                                  </p:childTnLst>
                                </p:cTn>
                              </p:par>
                              <p:par>
                                <p:cTn id="98" presetID="42" presetClass="exit" presetSubtype="0" fill="hold" nodeType="withEffect">
                                  <p:stCondLst>
                                    <p:cond delay="0"/>
                                  </p:stCondLst>
                                  <p:childTnLst>
                                    <p:animEffect transition="out" filter="fade">
                                      <p:cBhvr>
                                        <p:cTn id="99" dur="1000"/>
                                        <p:tgtEl>
                                          <p:spTgt spid="21"/>
                                        </p:tgtEl>
                                      </p:cBhvr>
                                    </p:animEffect>
                                    <p:anim calcmode="lin" valueType="num">
                                      <p:cBhvr>
                                        <p:cTn id="100" dur="1000"/>
                                        <p:tgtEl>
                                          <p:spTgt spid="21"/>
                                        </p:tgtEl>
                                        <p:attrNameLst>
                                          <p:attrName>ppt_x</p:attrName>
                                        </p:attrNameLst>
                                      </p:cBhvr>
                                      <p:tavLst>
                                        <p:tav tm="0">
                                          <p:val>
                                            <p:strVal val="ppt_x"/>
                                          </p:val>
                                        </p:tav>
                                        <p:tav tm="100000">
                                          <p:val>
                                            <p:strVal val="ppt_x"/>
                                          </p:val>
                                        </p:tav>
                                      </p:tavLst>
                                    </p:anim>
                                    <p:anim calcmode="lin" valueType="num">
                                      <p:cBhvr>
                                        <p:cTn id="101" dur="1000"/>
                                        <p:tgtEl>
                                          <p:spTgt spid="21"/>
                                        </p:tgtEl>
                                        <p:attrNameLst>
                                          <p:attrName>ppt_y</p:attrName>
                                        </p:attrNameLst>
                                      </p:cBhvr>
                                      <p:tavLst>
                                        <p:tav tm="0">
                                          <p:val>
                                            <p:strVal val="ppt_y"/>
                                          </p:val>
                                        </p:tav>
                                        <p:tav tm="100000">
                                          <p:val>
                                            <p:strVal val="ppt_y+.1"/>
                                          </p:val>
                                        </p:tav>
                                      </p:tavLst>
                                    </p:anim>
                                    <p:set>
                                      <p:cBhvr>
                                        <p:cTn id="102" dur="1" fill="hold">
                                          <p:stCondLst>
                                            <p:cond delay="999"/>
                                          </p:stCondLst>
                                        </p:cTn>
                                        <p:tgtEl>
                                          <p:spTgt spid="21"/>
                                        </p:tgtEl>
                                        <p:attrNameLst>
                                          <p:attrName>style.visibility</p:attrName>
                                        </p:attrNameLst>
                                      </p:cBhvr>
                                      <p:to>
                                        <p:strVal val="hidden"/>
                                      </p:to>
                                    </p:set>
                                  </p:childTnLst>
                                </p:cTn>
                              </p:par>
                              <p:par>
                                <p:cTn id="103" presetID="42" presetClass="exit" presetSubtype="0" fill="hold" nodeType="withEffect">
                                  <p:stCondLst>
                                    <p:cond delay="0"/>
                                  </p:stCondLst>
                                  <p:childTnLst>
                                    <p:animEffect transition="out" filter="fade">
                                      <p:cBhvr>
                                        <p:cTn id="104" dur="1000"/>
                                        <p:tgtEl>
                                          <p:spTgt spid="43"/>
                                        </p:tgtEl>
                                      </p:cBhvr>
                                    </p:animEffect>
                                    <p:anim calcmode="lin" valueType="num">
                                      <p:cBhvr>
                                        <p:cTn id="105" dur="1000"/>
                                        <p:tgtEl>
                                          <p:spTgt spid="43"/>
                                        </p:tgtEl>
                                        <p:attrNameLst>
                                          <p:attrName>ppt_x</p:attrName>
                                        </p:attrNameLst>
                                      </p:cBhvr>
                                      <p:tavLst>
                                        <p:tav tm="0">
                                          <p:val>
                                            <p:strVal val="ppt_x"/>
                                          </p:val>
                                        </p:tav>
                                        <p:tav tm="100000">
                                          <p:val>
                                            <p:strVal val="ppt_x"/>
                                          </p:val>
                                        </p:tav>
                                      </p:tavLst>
                                    </p:anim>
                                    <p:anim calcmode="lin" valueType="num">
                                      <p:cBhvr>
                                        <p:cTn id="106" dur="1000"/>
                                        <p:tgtEl>
                                          <p:spTgt spid="43"/>
                                        </p:tgtEl>
                                        <p:attrNameLst>
                                          <p:attrName>ppt_y</p:attrName>
                                        </p:attrNameLst>
                                      </p:cBhvr>
                                      <p:tavLst>
                                        <p:tav tm="0">
                                          <p:val>
                                            <p:strVal val="ppt_y"/>
                                          </p:val>
                                        </p:tav>
                                        <p:tav tm="100000">
                                          <p:val>
                                            <p:strVal val="ppt_y+.1"/>
                                          </p:val>
                                        </p:tav>
                                      </p:tavLst>
                                    </p:anim>
                                    <p:set>
                                      <p:cBhvr>
                                        <p:cTn id="107" dur="1" fill="hold">
                                          <p:stCondLst>
                                            <p:cond delay="999"/>
                                          </p:stCondLst>
                                        </p:cTn>
                                        <p:tgtEl>
                                          <p:spTgt spid="43"/>
                                        </p:tgtEl>
                                        <p:attrNameLst>
                                          <p:attrName>style.visibility</p:attrName>
                                        </p:attrNameLst>
                                      </p:cBhvr>
                                      <p:to>
                                        <p:strVal val="hidden"/>
                                      </p:to>
                                    </p:set>
                                  </p:childTnLst>
                                </p:cTn>
                              </p:par>
                              <p:par>
                                <p:cTn id="108" presetID="42" presetClass="exit" presetSubtype="0" fill="hold" nodeType="withEffect">
                                  <p:stCondLst>
                                    <p:cond delay="0"/>
                                  </p:stCondLst>
                                  <p:childTnLst>
                                    <p:animEffect transition="out" filter="fade">
                                      <p:cBhvr>
                                        <p:cTn id="109" dur="1000"/>
                                        <p:tgtEl>
                                          <p:spTgt spid="35"/>
                                        </p:tgtEl>
                                      </p:cBhvr>
                                    </p:animEffect>
                                    <p:anim calcmode="lin" valueType="num">
                                      <p:cBhvr>
                                        <p:cTn id="110" dur="1000"/>
                                        <p:tgtEl>
                                          <p:spTgt spid="35"/>
                                        </p:tgtEl>
                                        <p:attrNameLst>
                                          <p:attrName>ppt_x</p:attrName>
                                        </p:attrNameLst>
                                      </p:cBhvr>
                                      <p:tavLst>
                                        <p:tav tm="0">
                                          <p:val>
                                            <p:strVal val="ppt_x"/>
                                          </p:val>
                                        </p:tav>
                                        <p:tav tm="100000">
                                          <p:val>
                                            <p:strVal val="ppt_x"/>
                                          </p:val>
                                        </p:tav>
                                      </p:tavLst>
                                    </p:anim>
                                    <p:anim calcmode="lin" valueType="num">
                                      <p:cBhvr>
                                        <p:cTn id="111" dur="1000"/>
                                        <p:tgtEl>
                                          <p:spTgt spid="35"/>
                                        </p:tgtEl>
                                        <p:attrNameLst>
                                          <p:attrName>ppt_y</p:attrName>
                                        </p:attrNameLst>
                                      </p:cBhvr>
                                      <p:tavLst>
                                        <p:tav tm="0">
                                          <p:val>
                                            <p:strVal val="ppt_y"/>
                                          </p:val>
                                        </p:tav>
                                        <p:tav tm="100000">
                                          <p:val>
                                            <p:strVal val="ppt_y+.1"/>
                                          </p:val>
                                        </p:tav>
                                      </p:tavLst>
                                    </p:anim>
                                    <p:set>
                                      <p:cBhvr>
                                        <p:cTn id="112" dur="1" fill="hold">
                                          <p:stCondLst>
                                            <p:cond delay="999"/>
                                          </p:stCondLst>
                                        </p:cTn>
                                        <p:tgtEl>
                                          <p:spTgt spid="35"/>
                                        </p:tgtEl>
                                        <p:attrNameLst>
                                          <p:attrName>style.visibility</p:attrName>
                                        </p:attrNameLst>
                                      </p:cBhvr>
                                      <p:to>
                                        <p:strVal val="hidden"/>
                                      </p:to>
                                    </p:set>
                                  </p:childTnLst>
                                </p:cTn>
                              </p:par>
                              <p:par>
                                <p:cTn id="113" presetID="42" presetClass="entr" presetSubtype="0" fill="hold" grpId="0" nodeType="withEffect">
                                  <p:stCondLst>
                                    <p:cond delay="0"/>
                                  </p:stCondLst>
                                  <p:childTnLst>
                                    <p:set>
                                      <p:cBhvr>
                                        <p:cTn id="114" dur="1" fill="hold">
                                          <p:stCondLst>
                                            <p:cond delay="0"/>
                                          </p:stCondLst>
                                        </p:cTn>
                                        <p:tgtEl>
                                          <p:spTgt spid="76"/>
                                        </p:tgtEl>
                                        <p:attrNameLst>
                                          <p:attrName>style.visibility</p:attrName>
                                        </p:attrNameLst>
                                      </p:cBhvr>
                                      <p:to>
                                        <p:strVal val="visible"/>
                                      </p:to>
                                    </p:set>
                                    <p:animEffect transition="in" filter="fade">
                                      <p:cBhvr>
                                        <p:cTn id="115" dur="1000"/>
                                        <p:tgtEl>
                                          <p:spTgt spid="76"/>
                                        </p:tgtEl>
                                      </p:cBhvr>
                                    </p:animEffect>
                                    <p:anim calcmode="lin" valueType="num">
                                      <p:cBhvr>
                                        <p:cTn id="116" dur="1000" fill="hold"/>
                                        <p:tgtEl>
                                          <p:spTgt spid="76"/>
                                        </p:tgtEl>
                                        <p:attrNameLst>
                                          <p:attrName>ppt_x</p:attrName>
                                        </p:attrNameLst>
                                      </p:cBhvr>
                                      <p:tavLst>
                                        <p:tav tm="0">
                                          <p:val>
                                            <p:strVal val="#ppt_x"/>
                                          </p:val>
                                        </p:tav>
                                        <p:tav tm="100000">
                                          <p:val>
                                            <p:strVal val="#ppt_x"/>
                                          </p:val>
                                        </p:tav>
                                      </p:tavLst>
                                    </p:anim>
                                    <p:anim calcmode="lin" valueType="num">
                                      <p:cBhvr>
                                        <p:cTn id="117"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xit" presetSubtype="0" fill="hold" nodeType="clickEffect">
                                  <p:stCondLst>
                                    <p:cond delay="0"/>
                                  </p:stCondLst>
                                  <p:childTnLst>
                                    <p:animEffect transition="out" filter="fade">
                                      <p:cBhvr>
                                        <p:cTn id="121" dur="1000"/>
                                        <p:tgtEl>
                                          <p:spTgt spid="11"/>
                                        </p:tgtEl>
                                      </p:cBhvr>
                                    </p:animEffect>
                                    <p:anim calcmode="lin" valueType="num">
                                      <p:cBhvr>
                                        <p:cTn id="122" dur="1000"/>
                                        <p:tgtEl>
                                          <p:spTgt spid="11"/>
                                        </p:tgtEl>
                                        <p:attrNameLst>
                                          <p:attrName>ppt_x</p:attrName>
                                        </p:attrNameLst>
                                      </p:cBhvr>
                                      <p:tavLst>
                                        <p:tav tm="0">
                                          <p:val>
                                            <p:strVal val="ppt_x"/>
                                          </p:val>
                                        </p:tav>
                                        <p:tav tm="100000">
                                          <p:val>
                                            <p:strVal val="ppt_x"/>
                                          </p:val>
                                        </p:tav>
                                      </p:tavLst>
                                    </p:anim>
                                    <p:anim calcmode="lin" valueType="num">
                                      <p:cBhvr>
                                        <p:cTn id="123" dur="1000"/>
                                        <p:tgtEl>
                                          <p:spTgt spid="11"/>
                                        </p:tgtEl>
                                        <p:attrNameLst>
                                          <p:attrName>ppt_y</p:attrName>
                                        </p:attrNameLst>
                                      </p:cBhvr>
                                      <p:tavLst>
                                        <p:tav tm="0">
                                          <p:val>
                                            <p:strVal val="ppt_y"/>
                                          </p:val>
                                        </p:tav>
                                        <p:tav tm="100000">
                                          <p:val>
                                            <p:strVal val="ppt_y+.1"/>
                                          </p:val>
                                        </p:tav>
                                      </p:tavLst>
                                    </p:anim>
                                    <p:set>
                                      <p:cBhvr>
                                        <p:cTn id="124" dur="1" fill="hold">
                                          <p:stCondLst>
                                            <p:cond delay="999"/>
                                          </p:stCondLst>
                                        </p:cTn>
                                        <p:tgtEl>
                                          <p:spTgt spid="11"/>
                                        </p:tgtEl>
                                        <p:attrNameLst>
                                          <p:attrName>style.visibility</p:attrName>
                                        </p:attrNameLst>
                                      </p:cBhvr>
                                      <p:to>
                                        <p:strVal val="hidden"/>
                                      </p:to>
                                    </p:set>
                                  </p:childTnLst>
                                </p:cTn>
                              </p:par>
                              <p:par>
                                <p:cTn id="125" presetID="42" presetClass="entr" presetSubtype="0" fill="hold" grpId="0" nodeType="withEffect">
                                  <p:stCondLst>
                                    <p:cond delay="0"/>
                                  </p:stCondLst>
                                  <p:childTnLst>
                                    <p:set>
                                      <p:cBhvr>
                                        <p:cTn id="126" dur="1" fill="hold">
                                          <p:stCondLst>
                                            <p:cond delay="0"/>
                                          </p:stCondLst>
                                        </p:cTn>
                                        <p:tgtEl>
                                          <p:spTgt spid="77"/>
                                        </p:tgtEl>
                                        <p:attrNameLst>
                                          <p:attrName>style.visibility</p:attrName>
                                        </p:attrNameLst>
                                      </p:cBhvr>
                                      <p:to>
                                        <p:strVal val="visible"/>
                                      </p:to>
                                    </p:set>
                                    <p:animEffect transition="in" filter="fade">
                                      <p:cBhvr>
                                        <p:cTn id="127" dur="1000"/>
                                        <p:tgtEl>
                                          <p:spTgt spid="77"/>
                                        </p:tgtEl>
                                      </p:cBhvr>
                                    </p:animEffect>
                                    <p:anim calcmode="lin" valueType="num">
                                      <p:cBhvr>
                                        <p:cTn id="128" dur="1000" fill="hold"/>
                                        <p:tgtEl>
                                          <p:spTgt spid="77"/>
                                        </p:tgtEl>
                                        <p:attrNameLst>
                                          <p:attrName>ppt_x</p:attrName>
                                        </p:attrNameLst>
                                      </p:cBhvr>
                                      <p:tavLst>
                                        <p:tav tm="0">
                                          <p:val>
                                            <p:strVal val="#ppt_x"/>
                                          </p:val>
                                        </p:tav>
                                        <p:tav tm="100000">
                                          <p:val>
                                            <p:strVal val="#ppt_x"/>
                                          </p:val>
                                        </p:tav>
                                      </p:tavLst>
                                    </p:anim>
                                    <p:anim calcmode="lin" valueType="num">
                                      <p:cBhvr>
                                        <p:cTn id="129" dur="1000" fill="hold"/>
                                        <p:tgtEl>
                                          <p:spTgt spid="77"/>
                                        </p:tgtEl>
                                        <p:attrNameLst>
                                          <p:attrName>ppt_y</p:attrName>
                                        </p:attrNameLst>
                                      </p:cBhvr>
                                      <p:tavLst>
                                        <p:tav tm="0">
                                          <p:val>
                                            <p:strVal val="#ppt_y+.1"/>
                                          </p:val>
                                        </p:tav>
                                        <p:tav tm="100000">
                                          <p:val>
                                            <p:strVal val="#ppt_y"/>
                                          </p:val>
                                        </p:tav>
                                      </p:tavLst>
                                    </p:anim>
                                  </p:childTnLst>
                                </p:cTn>
                              </p:par>
                            </p:childTnLst>
                          </p:cTn>
                        </p:par>
                        <p:par>
                          <p:cTn id="130" fill="hold">
                            <p:stCondLst>
                              <p:cond delay="1000"/>
                            </p:stCondLst>
                            <p:childTnLst>
                              <p:par>
                                <p:cTn id="131" presetID="10" presetClass="entr" presetSubtype="0" fill="hold" grpId="0" nodeType="afterEffect">
                                  <p:stCondLst>
                                    <p:cond delay="0"/>
                                  </p:stCondLst>
                                  <p:childTnLst>
                                    <p:set>
                                      <p:cBhvr>
                                        <p:cTn id="132" dur="1" fill="hold">
                                          <p:stCondLst>
                                            <p:cond delay="0"/>
                                          </p:stCondLst>
                                        </p:cTn>
                                        <p:tgtEl>
                                          <p:spTgt spid="75"/>
                                        </p:tgtEl>
                                        <p:attrNameLst>
                                          <p:attrName>style.visibility</p:attrName>
                                        </p:attrNameLst>
                                      </p:cBhvr>
                                      <p:to>
                                        <p:strVal val="visible"/>
                                      </p:to>
                                    </p:set>
                                    <p:animEffect transition="in" filter="fade">
                                      <p:cBhvr>
                                        <p:cTn id="133" dur="250"/>
                                        <p:tgtEl>
                                          <p:spTgt spid="75"/>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3">
                                            <p:txEl>
                                              <p:pRg st="12" end="12"/>
                                            </p:txEl>
                                          </p:spTgt>
                                        </p:tgtEl>
                                        <p:attrNameLst>
                                          <p:attrName>style.visibility</p:attrName>
                                        </p:attrNameLst>
                                      </p:cBhvr>
                                      <p:to>
                                        <p:strVal val="visible"/>
                                      </p:to>
                                    </p:set>
                                    <p:animEffect transition="in" filter="fade">
                                      <p:cBhvr>
                                        <p:cTn id="138" dur="500"/>
                                        <p:tgtEl>
                                          <p:spTgt spid="3">
                                            <p:txEl>
                                              <p:pRg st="12" end="12"/>
                                            </p:txEl>
                                          </p:spTgt>
                                        </p:tgtEl>
                                      </p:cBhvr>
                                    </p:animEffect>
                                  </p:childTnLst>
                                </p:cTn>
                              </p:par>
                              <p:par>
                                <p:cTn id="139" presetID="42" presetClass="entr" presetSubtype="0" fill="hold" grpId="0" nodeType="withEffect">
                                  <p:stCondLst>
                                    <p:cond delay="0"/>
                                  </p:stCondLst>
                                  <p:childTnLst>
                                    <p:set>
                                      <p:cBhvr>
                                        <p:cTn id="140" dur="1" fill="hold">
                                          <p:stCondLst>
                                            <p:cond delay="0"/>
                                          </p:stCondLst>
                                        </p:cTn>
                                        <p:tgtEl>
                                          <p:spTgt spid="78"/>
                                        </p:tgtEl>
                                        <p:attrNameLst>
                                          <p:attrName>style.visibility</p:attrName>
                                        </p:attrNameLst>
                                      </p:cBhvr>
                                      <p:to>
                                        <p:strVal val="visible"/>
                                      </p:to>
                                    </p:set>
                                    <p:animEffect transition="in" filter="fade">
                                      <p:cBhvr>
                                        <p:cTn id="141" dur="1000"/>
                                        <p:tgtEl>
                                          <p:spTgt spid="78"/>
                                        </p:tgtEl>
                                      </p:cBhvr>
                                    </p:animEffect>
                                    <p:anim calcmode="lin" valueType="num">
                                      <p:cBhvr>
                                        <p:cTn id="142" dur="1000" fill="hold"/>
                                        <p:tgtEl>
                                          <p:spTgt spid="78"/>
                                        </p:tgtEl>
                                        <p:attrNameLst>
                                          <p:attrName>ppt_x</p:attrName>
                                        </p:attrNameLst>
                                      </p:cBhvr>
                                      <p:tavLst>
                                        <p:tav tm="0">
                                          <p:val>
                                            <p:strVal val="#ppt_x"/>
                                          </p:val>
                                        </p:tav>
                                        <p:tav tm="100000">
                                          <p:val>
                                            <p:strVal val="#ppt_x"/>
                                          </p:val>
                                        </p:tav>
                                      </p:tavLst>
                                    </p:anim>
                                    <p:anim calcmode="lin" valueType="num">
                                      <p:cBhvr>
                                        <p:cTn id="143"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nodeType="clickEffect">
                                  <p:stCondLst>
                                    <p:cond delay="0"/>
                                  </p:stCondLst>
                                  <p:childTnLst>
                                    <p:set>
                                      <p:cBhvr>
                                        <p:cTn id="147" dur="1" fill="hold">
                                          <p:stCondLst>
                                            <p:cond delay="0"/>
                                          </p:stCondLst>
                                        </p:cTn>
                                        <p:tgtEl>
                                          <p:spTgt spid="3">
                                            <p:txEl>
                                              <p:pRg st="13" end="13"/>
                                            </p:txEl>
                                          </p:spTgt>
                                        </p:tgtEl>
                                        <p:attrNameLst>
                                          <p:attrName>style.visibility</p:attrName>
                                        </p:attrNameLst>
                                      </p:cBhvr>
                                      <p:to>
                                        <p:strVal val="visible"/>
                                      </p:to>
                                    </p:set>
                                    <p:animEffect transition="in" filter="fade">
                                      <p:cBhvr>
                                        <p:cTn id="148" dur="500"/>
                                        <p:tgtEl>
                                          <p:spTgt spid="3">
                                            <p:txEl>
                                              <p:pRg st="13" end="13"/>
                                            </p:txEl>
                                          </p:spTgt>
                                        </p:tgtEl>
                                      </p:cBhvr>
                                    </p:animEffect>
                                  </p:childTnLst>
                                </p:cTn>
                              </p:par>
                              <p:par>
                                <p:cTn id="149" presetID="42" presetClass="entr" presetSubtype="0" fill="hold" grpId="0" nodeType="with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fade">
                                      <p:cBhvr>
                                        <p:cTn id="151" dur="1000"/>
                                        <p:tgtEl>
                                          <p:spTgt spid="80"/>
                                        </p:tgtEl>
                                      </p:cBhvr>
                                    </p:animEffect>
                                    <p:anim calcmode="lin" valueType="num">
                                      <p:cBhvr>
                                        <p:cTn id="152" dur="1000" fill="hold"/>
                                        <p:tgtEl>
                                          <p:spTgt spid="80"/>
                                        </p:tgtEl>
                                        <p:attrNameLst>
                                          <p:attrName>ppt_x</p:attrName>
                                        </p:attrNameLst>
                                      </p:cBhvr>
                                      <p:tavLst>
                                        <p:tav tm="0">
                                          <p:val>
                                            <p:strVal val="#ppt_x"/>
                                          </p:val>
                                        </p:tav>
                                        <p:tav tm="100000">
                                          <p:val>
                                            <p:strVal val="#ppt_x"/>
                                          </p:val>
                                        </p:tav>
                                      </p:tavLst>
                                    </p:anim>
                                    <p:anim calcmode="lin" valueType="num">
                                      <p:cBhvr>
                                        <p:cTn id="153"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nodeType="clickEffect">
                                  <p:stCondLst>
                                    <p:cond delay="0"/>
                                  </p:stCondLst>
                                  <p:childTnLst>
                                    <p:set>
                                      <p:cBhvr>
                                        <p:cTn id="157" dur="1" fill="hold">
                                          <p:stCondLst>
                                            <p:cond delay="0"/>
                                          </p:stCondLst>
                                        </p:cTn>
                                        <p:tgtEl>
                                          <p:spTgt spid="3">
                                            <p:txEl>
                                              <p:pRg st="14" end="14"/>
                                            </p:txEl>
                                          </p:spTgt>
                                        </p:tgtEl>
                                        <p:attrNameLst>
                                          <p:attrName>style.visibility</p:attrName>
                                        </p:attrNameLst>
                                      </p:cBhvr>
                                      <p:to>
                                        <p:strVal val="visible"/>
                                      </p:to>
                                    </p:set>
                                    <p:animEffect transition="in" filter="fade">
                                      <p:cBhvr>
                                        <p:cTn id="158" dur="500"/>
                                        <p:tgtEl>
                                          <p:spTgt spid="3">
                                            <p:txEl>
                                              <p:pRg st="14" end="14"/>
                                            </p:txEl>
                                          </p:spTgt>
                                        </p:tgtEl>
                                      </p:cBhvr>
                                    </p:animEffect>
                                  </p:childTnLst>
                                </p:cTn>
                              </p:par>
                              <p:par>
                                <p:cTn id="159" presetID="42" presetClass="entr" presetSubtype="0" fill="hold" grpId="0" nodeType="withEffect">
                                  <p:stCondLst>
                                    <p:cond delay="0"/>
                                  </p:stCondLst>
                                  <p:childTnLst>
                                    <p:set>
                                      <p:cBhvr>
                                        <p:cTn id="160" dur="1" fill="hold">
                                          <p:stCondLst>
                                            <p:cond delay="0"/>
                                          </p:stCondLst>
                                        </p:cTn>
                                        <p:tgtEl>
                                          <p:spTgt spid="79"/>
                                        </p:tgtEl>
                                        <p:attrNameLst>
                                          <p:attrName>style.visibility</p:attrName>
                                        </p:attrNameLst>
                                      </p:cBhvr>
                                      <p:to>
                                        <p:strVal val="visible"/>
                                      </p:to>
                                    </p:set>
                                    <p:animEffect transition="in" filter="fade">
                                      <p:cBhvr>
                                        <p:cTn id="161" dur="1000"/>
                                        <p:tgtEl>
                                          <p:spTgt spid="79"/>
                                        </p:tgtEl>
                                      </p:cBhvr>
                                    </p:animEffect>
                                    <p:anim calcmode="lin" valueType="num">
                                      <p:cBhvr>
                                        <p:cTn id="162" dur="1000" fill="hold"/>
                                        <p:tgtEl>
                                          <p:spTgt spid="79"/>
                                        </p:tgtEl>
                                        <p:attrNameLst>
                                          <p:attrName>ppt_x</p:attrName>
                                        </p:attrNameLst>
                                      </p:cBhvr>
                                      <p:tavLst>
                                        <p:tav tm="0">
                                          <p:val>
                                            <p:strVal val="#ppt_x"/>
                                          </p:val>
                                        </p:tav>
                                        <p:tav tm="100000">
                                          <p:val>
                                            <p:strVal val="#ppt_x"/>
                                          </p:val>
                                        </p:tav>
                                      </p:tavLst>
                                    </p:anim>
                                    <p:anim calcmode="lin" valueType="num">
                                      <p:cBhvr>
                                        <p:cTn id="16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10" presetClass="entr" presetSubtype="0" fill="hold" nodeType="clickEffect">
                                  <p:stCondLst>
                                    <p:cond delay="0"/>
                                  </p:stCondLst>
                                  <p:childTnLst>
                                    <p:set>
                                      <p:cBhvr>
                                        <p:cTn id="167" dur="1" fill="hold">
                                          <p:stCondLst>
                                            <p:cond delay="0"/>
                                          </p:stCondLst>
                                        </p:cTn>
                                        <p:tgtEl>
                                          <p:spTgt spid="3">
                                            <p:txEl>
                                              <p:pRg st="15" end="15"/>
                                            </p:txEl>
                                          </p:spTgt>
                                        </p:tgtEl>
                                        <p:attrNameLst>
                                          <p:attrName>style.visibility</p:attrName>
                                        </p:attrNameLst>
                                      </p:cBhvr>
                                      <p:to>
                                        <p:strVal val="visible"/>
                                      </p:to>
                                    </p:set>
                                    <p:animEffect transition="in" filter="fade">
                                      <p:cBhvr>
                                        <p:cTn id="168"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1" grpId="1" animBg="1"/>
      <p:bldP spid="72" grpId="0"/>
      <p:bldP spid="72" grpId="1"/>
      <p:bldP spid="74" grpId="0" animBg="1"/>
      <p:bldP spid="74" grpId="1" animBg="1"/>
      <p:bldP spid="75" grpId="0" animBg="1"/>
      <p:bldP spid="7" grpId="0"/>
      <p:bldP spid="76" grpId="0" animBg="1"/>
      <p:bldP spid="77" grpId="0" animBg="1"/>
      <p:bldP spid="78" grpId="0" animBg="1"/>
      <p:bldP spid="79" grpId="0" animBg="1"/>
      <p:bldP spid="8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20</a:t>
            </a:fld>
            <a:endParaRPr lang="en-US"/>
          </a:p>
        </p:txBody>
      </p:sp>
      <p:sp>
        <p:nvSpPr>
          <p:cNvPr id="4" name="Content Placeholder 3"/>
          <p:cNvSpPr>
            <a:spLocks noGrp="1"/>
          </p:cNvSpPr>
          <p:nvPr>
            <p:ph sz="quarter" idx="1"/>
          </p:nvPr>
        </p:nvSpPr>
        <p:spPr/>
        <p:txBody>
          <a:bodyPr>
            <a:normAutofit/>
          </a:bodyPr>
          <a:lstStyle/>
          <a:p>
            <a:r>
              <a:rPr lang="en-US" dirty="0"/>
              <a:t>Maze-Routing</a:t>
            </a:r>
          </a:p>
          <a:p>
            <a:pPr lvl="1"/>
            <a:r>
              <a:rPr lang="en-US" dirty="0" smtClean="0"/>
              <a:t>16 </a:t>
            </a:r>
            <a:r>
              <a:rPr lang="en-US" dirty="0"/>
              <a:t>buffer spaces per (minBD) </a:t>
            </a:r>
            <a:r>
              <a:rPr lang="en-US" dirty="0" smtClean="0"/>
              <a:t>router</a:t>
            </a:r>
          </a:p>
          <a:p>
            <a:pPr lvl="1"/>
            <a:endParaRPr lang="en-US" dirty="0"/>
          </a:p>
          <a:p>
            <a:r>
              <a:rPr lang="en-US" dirty="0"/>
              <a:t>Base-line router</a:t>
            </a:r>
          </a:p>
          <a:p>
            <a:pPr lvl="1"/>
            <a:r>
              <a:rPr lang="en-US" dirty="0"/>
              <a:t>Wormhole buffered </a:t>
            </a:r>
            <a:r>
              <a:rPr lang="en-US" dirty="0" smtClean="0"/>
              <a:t>routers</a:t>
            </a:r>
          </a:p>
          <a:p>
            <a:pPr lvl="1"/>
            <a:r>
              <a:rPr lang="en-US" dirty="0" smtClean="0"/>
              <a:t>1 VC per port</a:t>
            </a:r>
            <a:endParaRPr lang="en-US" dirty="0"/>
          </a:p>
          <a:p>
            <a:pPr lvl="1"/>
            <a:r>
              <a:rPr lang="en-US" dirty="0"/>
              <a:t>40 buffer spaces per </a:t>
            </a:r>
            <a:r>
              <a:rPr lang="en-US" dirty="0" smtClean="0"/>
              <a:t>router</a:t>
            </a:r>
            <a:endParaRPr lang="en-US" dirty="0"/>
          </a:p>
          <a:p>
            <a:pPr lvl="1"/>
            <a:endParaRPr lang="en-US" dirty="0"/>
          </a:p>
          <a:p>
            <a:r>
              <a:rPr lang="en-US" dirty="0" smtClean="0"/>
              <a:t>Faults:</a:t>
            </a:r>
          </a:p>
          <a:p>
            <a:pPr lvl="1"/>
            <a:r>
              <a:rPr lang="en-US" dirty="0" smtClean="0"/>
              <a:t>Links disabled randomly</a:t>
            </a:r>
          </a:p>
          <a:p>
            <a:pPr lvl="1"/>
            <a:r>
              <a:rPr lang="en-US" dirty="0" smtClean="0"/>
              <a:t>From 1 to 5 link failures</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205748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Workloads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21</a:t>
            </a:fld>
            <a:endParaRPr lang="en-US"/>
          </a:p>
        </p:txBody>
      </p:sp>
      <p:sp>
        <p:nvSpPr>
          <p:cNvPr id="4" name="Content Placeholder 3"/>
          <p:cNvSpPr>
            <a:spLocks noGrp="1"/>
          </p:cNvSpPr>
          <p:nvPr>
            <p:ph sz="quarter" idx="1"/>
          </p:nvPr>
        </p:nvSpPr>
        <p:spPr/>
        <p:txBody>
          <a:bodyPr>
            <a:normAutofit/>
          </a:bodyPr>
          <a:lstStyle/>
          <a:p>
            <a:r>
              <a:rPr lang="en-US" dirty="0" smtClean="0"/>
              <a:t>Synthetic traffic</a:t>
            </a:r>
          </a:p>
          <a:p>
            <a:pPr lvl="1"/>
            <a:r>
              <a:rPr lang="en-US" dirty="0" smtClean="0"/>
              <a:t>Uniform random traffic with variant injection rates</a:t>
            </a:r>
            <a:endParaRPr lang="en-US" dirty="0"/>
          </a:p>
          <a:p>
            <a:pPr lvl="1"/>
            <a:endParaRPr lang="en-US" dirty="0"/>
          </a:p>
          <a:p>
            <a:r>
              <a:rPr lang="en-US" dirty="0"/>
              <a:t>SPEC CPU2006 benchmarks</a:t>
            </a:r>
          </a:p>
          <a:p>
            <a:pPr lvl="1"/>
            <a:r>
              <a:rPr lang="en-US" dirty="0"/>
              <a:t>Grouped based on L1 misses per kilo instruction (MPKI)</a:t>
            </a:r>
          </a:p>
          <a:p>
            <a:pPr lvl="1"/>
            <a:r>
              <a:rPr lang="en-US" dirty="0"/>
              <a:t>3 groups: High (&gt;50), Low (&lt;5), and Medium (rest) intensity</a:t>
            </a:r>
          </a:p>
          <a:p>
            <a:pPr lvl="1"/>
            <a:r>
              <a:rPr lang="en-US" dirty="0"/>
              <a:t>4 mixes: L (all Low), ML (Medium/Low), M (all Medium), and H (all High).</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1945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Overhead</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22</a:t>
            </a:fld>
            <a:endParaRPr lang="en-US"/>
          </a:p>
        </p:txBody>
      </p:sp>
      <p:sp>
        <p:nvSpPr>
          <p:cNvPr id="5" name="Content Placeholder 4"/>
          <p:cNvSpPr>
            <a:spLocks noGrp="1"/>
          </p:cNvSpPr>
          <p:nvPr>
            <p:ph sz="quarter" idx="1"/>
          </p:nvPr>
        </p:nvSpPr>
        <p:spPr>
          <a:xfrm>
            <a:off x="609600" y="1005840"/>
            <a:ext cx="3838832" cy="5394960"/>
          </a:xfrm>
        </p:spPr>
        <p:txBody>
          <a:bodyPr>
            <a:normAutofit fontScale="92500" lnSpcReduction="20000"/>
          </a:bodyPr>
          <a:lstStyle/>
          <a:p>
            <a:r>
              <a:rPr lang="en-US" dirty="0" err="1"/>
              <a:t>STMicro</a:t>
            </a:r>
            <a:r>
              <a:rPr lang="en-US" dirty="0"/>
              <a:t> 60nm technology node</a:t>
            </a:r>
            <a:endParaRPr lang="en-US" dirty="0" smtClean="0"/>
          </a:p>
          <a:p>
            <a:pPr lvl="1"/>
            <a:endParaRPr lang="en-US" dirty="0"/>
          </a:p>
          <a:p>
            <a:r>
              <a:rPr lang="en-US" dirty="0" smtClean="0"/>
              <a:t>Maze-routing:</a:t>
            </a:r>
          </a:p>
          <a:p>
            <a:pPr lvl="1"/>
            <a:r>
              <a:rPr lang="en-US" dirty="0" smtClean="0">
                <a:solidFill>
                  <a:srgbClr val="0000FF"/>
                </a:solidFill>
              </a:rPr>
              <a:t>5 copies </a:t>
            </a:r>
            <a:r>
              <a:rPr lang="en-US" dirty="0">
                <a:solidFill>
                  <a:schemeClr val="tx1"/>
                </a:solidFill>
              </a:rPr>
              <a:t>of </a:t>
            </a:r>
            <a:r>
              <a:rPr lang="en-US" dirty="0" smtClean="0">
                <a:solidFill>
                  <a:schemeClr val="tx1"/>
                </a:solidFill>
              </a:rPr>
              <a:t>alg.,</a:t>
            </a:r>
            <a:r>
              <a:rPr lang="en-US" dirty="0" smtClean="0"/>
              <a:t> 1 per port</a:t>
            </a:r>
            <a:endParaRPr lang="en-US" dirty="0"/>
          </a:p>
          <a:p>
            <a:pPr lvl="1"/>
            <a:endParaRPr lang="en-US" dirty="0"/>
          </a:p>
          <a:p>
            <a:r>
              <a:rPr lang="en-US" dirty="0" smtClean="0"/>
              <a:t>ARIADNE:</a:t>
            </a:r>
          </a:p>
          <a:p>
            <a:pPr lvl="1"/>
            <a:r>
              <a:rPr lang="en-US" dirty="0" smtClean="0">
                <a:solidFill>
                  <a:srgbClr val="0000FF"/>
                </a:solidFill>
              </a:rPr>
              <a:t>Smallest</a:t>
            </a:r>
            <a:r>
              <a:rPr lang="en-US" dirty="0" smtClean="0"/>
              <a:t> table</a:t>
            </a:r>
          </a:p>
          <a:p>
            <a:pPr lvl="1"/>
            <a:r>
              <a:rPr lang="en-US" dirty="0" smtClean="0"/>
              <a:t>Reconfiguration logic </a:t>
            </a:r>
            <a:r>
              <a:rPr lang="en-US" dirty="0" smtClean="0">
                <a:solidFill>
                  <a:srgbClr val="0000FF"/>
                </a:solidFill>
              </a:rPr>
              <a:t>is not </a:t>
            </a:r>
            <a:r>
              <a:rPr lang="en-US" dirty="0" smtClean="0"/>
              <a:t>implemented</a:t>
            </a:r>
          </a:p>
          <a:p>
            <a:pPr lvl="1"/>
            <a:r>
              <a:rPr lang="en-US" dirty="0" smtClean="0"/>
              <a:t>5 read ports</a:t>
            </a:r>
          </a:p>
          <a:p>
            <a:pPr lvl="1"/>
            <a:endParaRPr lang="en-US" dirty="0"/>
          </a:p>
          <a:p>
            <a:r>
              <a:rPr lang="en-US" dirty="0" err="1" smtClean="0"/>
              <a:t>LBDRe</a:t>
            </a:r>
            <a:r>
              <a:rPr lang="en-US" dirty="0" smtClean="0"/>
              <a:t>:</a:t>
            </a:r>
          </a:p>
          <a:p>
            <a:pPr lvl="1"/>
            <a:r>
              <a:rPr lang="en-US" dirty="0" smtClean="0">
                <a:solidFill>
                  <a:srgbClr val="0000FF"/>
                </a:solidFill>
              </a:rPr>
              <a:t>Logic-based</a:t>
            </a:r>
            <a:r>
              <a:rPr lang="en-US" dirty="0" smtClean="0"/>
              <a:t> method</a:t>
            </a:r>
          </a:p>
          <a:p>
            <a:pPr lvl="1"/>
            <a:r>
              <a:rPr lang="en-US" dirty="0" smtClean="0">
                <a:solidFill>
                  <a:srgbClr val="0000FF"/>
                </a:solidFill>
              </a:rPr>
              <a:t>Central</a:t>
            </a:r>
            <a:r>
              <a:rPr lang="en-US" dirty="0" smtClean="0"/>
              <a:t> approach</a:t>
            </a:r>
          </a:p>
          <a:p>
            <a:pPr lvl="1"/>
            <a:r>
              <a:rPr lang="en-US" dirty="0" smtClean="0">
                <a:solidFill>
                  <a:srgbClr val="0000FF"/>
                </a:solidFill>
              </a:rPr>
              <a:t>Limited</a:t>
            </a:r>
            <a:r>
              <a:rPr lang="en-US" dirty="0" smtClean="0"/>
              <a:t> coverage</a:t>
            </a:r>
            <a:endParaRPr lang="en-US" dirty="0"/>
          </a:p>
        </p:txBody>
      </p:sp>
      <p:graphicFrame>
        <p:nvGraphicFramePr>
          <p:cNvPr id="7" name="Content Placeholder 6"/>
          <p:cNvGraphicFramePr>
            <a:graphicFrameLocks noGrp="1"/>
          </p:cNvGraphicFramePr>
          <p:nvPr>
            <p:ph sz="quarter" idx="2"/>
            <p:extLst>
              <p:ext uri="{D42A27DB-BD31-4B8C-83A1-F6EECF244321}">
                <p14:modId xmlns:p14="http://schemas.microsoft.com/office/powerpoint/2010/main" val="28648997"/>
              </p:ext>
            </p:extLst>
          </p:nvPr>
        </p:nvGraphicFramePr>
        <p:xfrm>
          <a:off x="4633785" y="1006475"/>
          <a:ext cx="6931154" cy="5394325"/>
        </p:xfrm>
        <a:graphic>
          <a:graphicData uri="http://schemas.openxmlformats.org/drawingml/2006/chart">
            <c:chart xmlns:c="http://schemas.openxmlformats.org/drawingml/2006/chart" xmlns:r="http://schemas.openxmlformats.org/officeDocument/2006/relationships" r:id="rId3"/>
          </a:graphicData>
        </a:graphic>
      </p:graphicFrame>
      <p:grpSp>
        <p:nvGrpSpPr>
          <p:cNvPr id="14" name="Group 13"/>
          <p:cNvGrpSpPr/>
          <p:nvPr/>
        </p:nvGrpSpPr>
        <p:grpSpPr>
          <a:xfrm>
            <a:off x="6096000" y="2069432"/>
            <a:ext cx="1839372" cy="2836946"/>
            <a:chOff x="6096000" y="2069432"/>
            <a:chExt cx="1839372" cy="2836946"/>
          </a:xfrm>
        </p:grpSpPr>
        <p:cxnSp>
          <p:nvCxnSpPr>
            <p:cNvPr id="9" name="Straight Arrow Connector 8"/>
            <p:cNvCxnSpPr/>
            <p:nvPr/>
          </p:nvCxnSpPr>
          <p:spPr>
            <a:xfrm>
              <a:off x="7796463" y="2069432"/>
              <a:ext cx="0" cy="2836946"/>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58373" y="3335112"/>
              <a:ext cx="276999" cy="520515"/>
            </a:xfrm>
            <a:prstGeom prst="rect">
              <a:avLst/>
            </a:prstGeom>
            <a:solidFill>
              <a:schemeClr val="bg1"/>
            </a:solidFill>
          </p:spPr>
          <p:txBody>
            <a:bodyPr vert="vert270" wrap="square" lIns="0" tIns="0" rIns="0" bIns="0" rtlCol="0">
              <a:noAutofit/>
            </a:bodyPr>
            <a:lstStyle/>
            <a:p>
              <a:r>
                <a:rPr lang="en-US" dirty="0" smtClean="0"/>
                <a:t>3.8 x</a:t>
              </a:r>
              <a:endParaRPr lang="en-US" dirty="0"/>
            </a:p>
          </p:txBody>
        </p:sp>
        <p:cxnSp>
          <p:nvCxnSpPr>
            <p:cNvPr id="12" name="Straight Connector 11"/>
            <p:cNvCxnSpPr/>
            <p:nvPr/>
          </p:nvCxnSpPr>
          <p:spPr>
            <a:xfrm>
              <a:off x="6096000" y="4906378"/>
              <a:ext cx="1700463"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7801935" y="4906378"/>
            <a:ext cx="2534766" cy="541922"/>
            <a:chOff x="6096000" y="4906378"/>
            <a:chExt cx="1838574" cy="541922"/>
          </a:xfrm>
        </p:grpSpPr>
        <p:cxnSp>
          <p:nvCxnSpPr>
            <p:cNvPr id="16" name="Straight Arrow Connector 15"/>
            <p:cNvCxnSpPr/>
            <p:nvPr/>
          </p:nvCxnSpPr>
          <p:spPr>
            <a:xfrm flipV="1">
              <a:off x="7796463" y="4906378"/>
              <a:ext cx="0" cy="541922"/>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rot="5400000">
              <a:off x="7554854" y="5002909"/>
              <a:ext cx="381887" cy="377552"/>
            </a:xfrm>
            <a:prstGeom prst="rect">
              <a:avLst/>
            </a:prstGeom>
            <a:noFill/>
          </p:spPr>
          <p:txBody>
            <a:bodyPr vert="vert270" wrap="square" lIns="0" tIns="0" rIns="0" bIns="0" rtlCol="0">
              <a:noAutofit/>
            </a:bodyPr>
            <a:lstStyle/>
            <a:p>
              <a:r>
                <a:rPr lang="en-US" dirty="0" smtClean="0"/>
                <a:t>2.1 x</a:t>
              </a:r>
              <a:endParaRPr lang="en-US" dirty="0"/>
            </a:p>
          </p:txBody>
        </p:sp>
        <p:cxnSp>
          <p:nvCxnSpPr>
            <p:cNvPr id="18" name="Straight Connector 17"/>
            <p:cNvCxnSpPr/>
            <p:nvPr/>
          </p:nvCxnSpPr>
          <p:spPr>
            <a:xfrm>
              <a:off x="6096000" y="4906378"/>
              <a:ext cx="1700463"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5774269" y="4631379"/>
            <a:ext cx="1216640" cy="281572"/>
            <a:chOff x="6517872" y="5166727"/>
            <a:chExt cx="882481" cy="281572"/>
          </a:xfrm>
        </p:grpSpPr>
        <p:cxnSp>
          <p:nvCxnSpPr>
            <p:cNvPr id="21" name="Straight Arrow Connector 20"/>
            <p:cNvCxnSpPr/>
            <p:nvPr/>
          </p:nvCxnSpPr>
          <p:spPr>
            <a:xfrm flipV="1">
              <a:off x="6870672" y="5166728"/>
              <a:ext cx="0" cy="272830"/>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rot="5400000">
              <a:off x="6553486" y="5131113"/>
              <a:ext cx="281572" cy="352800"/>
            </a:xfrm>
            <a:prstGeom prst="rect">
              <a:avLst/>
            </a:prstGeom>
            <a:noFill/>
          </p:spPr>
          <p:txBody>
            <a:bodyPr vert="vert270" wrap="square" lIns="0" tIns="0" rIns="0" bIns="0" rtlCol="0">
              <a:noAutofit/>
            </a:bodyPr>
            <a:lstStyle/>
            <a:p>
              <a:r>
                <a:rPr lang="en-US" dirty="0" smtClean="0"/>
                <a:t>27%</a:t>
              </a:r>
              <a:endParaRPr lang="en-US" dirty="0"/>
            </a:p>
          </p:txBody>
        </p:sp>
        <p:cxnSp>
          <p:nvCxnSpPr>
            <p:cNvPr id="23" name="Straight Connector 22"/>
            <p:cNvCxnSpPr/>
            <p:nvPr/>
          </p:nvCxnSpPr>
          <p:spPr>
            <a:xfrm>
              <a:off x="6870672" y="5166728"/>
              <a:ext cx="529681"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6946231" y="1604211"/>
            <a:ext cx="2408868" cy="3027168"/>
            <a:chOff x="5526504" y="1879210"/>
            <a:chExt cx="2408868" cy="3027168"/>
          </a:xfrm>
        </p:grpSpPr>
        <p:cxnSp>
          <p:nvCxnSpPr>
            <p:cNvPr id="29" name="Straight Arrow Connector 28"/>
            <p:cNvCxnSpPr/>
            <p:nvPr/>
          </p:nvCxnSpPr>
          <p:spPr>
            <a:xfrm>
              <a:off x="7796463" y="1879210"/>
              <a:ext cx="0" cy="3027168"/>
            </a:xfrm>
            <a:prstGeom prst="straightConnector1">
              <a:avLst/>
            </a:prstGeom>
            <a:ln w="2540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658373" y="3280457"/>
              <a:ext cx="276999" cy="629824"/>
            </a:xfrm>
            <a:prstGeom prst="rect">
              <a:avLst/>
            </a:prstGeom>
            <a:solidFill>
              <a:schemeClr val="bg1"/>
            </a:solidFill>
          </p:spPr>
          <p:txBody>
            <a:bodyPr vert="vert270" wrap="square" lIns="0" tIns="0" rIns="0" bIns="0" rtlCol="0">
              <a:noAutofit/>
            </a:bodyPr>
            <a:lstStyle/>
            <a:p>
              <a:r>
                <a:rPr lang="en-US" dirty="0" smtClean="0"/>
                <a:t>15.9 x</a:t>
              </a:r>
              <a:endParaRPr lang="en-US" dirty="0"/>
            </a:p>
          </p:txBody>
        </p:sp>
        <p:cxnSp>
          <p:nvCxnSpPr>
            <p:cNvPr id="31" name="Straight Connector 30"/>
            <p:cNvCxnSpPr/>
            <p:nvPr/>
          </p:nvCxnSpPr>
          <p:spPr>
            <a:xfrm>
              <a:off x="5526504" y="4906378"/>
              <a:ext cx="2269959"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440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wipe(down)">
                                      <p:cBhvr>
                                        <p:cTn id="12" dur="500"/>
                                        <p:tgtEl>
                                          <p:spTgt spid="7">
                                            <p:graphicEl>
                                              <a:chart seriesIdx="0" categoryIdx="-4" bldStep="series"/>
                                            </p:graphic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par>
                                <p:cTn id="16" presetID="22" presetClass="entr" presetSubtype="1"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up)">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wipe(down)">
                                      <p:cBhvr>
                                        <p:cTn id="23" dur="500"/>
                                        <p:tgtEl>
                                          <p:spTgt spid="7">
                                            <p:graphicEl>
                                              <a:chart seriesIdx="1" categoryIdx="-4" bldStep="series"/>
                                            </p:graphic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down)">
                                      <p:cBhvr>
                                        <p:cTn id="26" dur="500"/>
                                        <p:tgtEl>
                                          <p:spTgt spid="20"/>
                                        </p:tgtEl>
                                      </p:cBhvr>
                                    </p:animEffect>
                                  </p:childTnLst>
                                </p:cTn>
                              </p:par>
                              <p:par>
                                <p:cTn id="27" presetID="22" presetClass="entr" presetSubtype="4"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down)">
                                      <p:cBhvr>
                                        <p:cTn id="2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Uniform Random Traffic </a:t>
            </a:r>
            <a:endParaRPr lang="en-US" dirty="0"/>
          </a:p>
        </p:txBody>
      </p:sp>
      <p:sp>
        <p:nvSpPr>
          <p:cNvPr id="10" name="Text Placeholder 9"/>
          <p:cNvSpPr>
            <a:spLocks noGrp="1"/>
          </p:cNvSpPr>
          <p:nvPr>
            <p:ph type="body" idx="1"/>
          </p:nvPr>
        </p:nvSpPr>
        <p:spPr/>
        <p:txBody>
          <a:bodyPr/>
          <a:lstStyle/>
          <a:p>
            <a:r>
              <a:rPr lang="en-US" dirty="0" smtClean="0"/>
              <a:t>1 disabled link</a:t>
            </a:r>
            <a:endParaRPr lang="en-US" dirty="0"/>
          </a:p>
        </p:txBody>
      </p:sp>
      <p:sp>
        <p:nvSpPr>
          <p:cNvPr id="11" name="Text Placeholder 10"/>
          <p:cNvSpPr>
            <a:spLocks noGrp="1"/>
          </p:cNvSpPr>
          <p:nvPr>
            <p:ph type="body" sz="half" idx="3"/>
          </p:nvPr>
        </p:nvSpPr>
        <p:spPr/>
        <p:txBody>
          <a:bodyPr/>
          <a:lstStyle/>
          <a:p>
            <a:r>
              <a:rPr lang="en-US" dirty="0" smtClean="0"/>
              <a:t>5 disabled links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23</a:t>
            </a:fld>
            <a:endParaRPr lang="en-US"/>
          </a:p>
        </p:txBody>
      </p:sp>
      <p:graphicFrame>
        <p:nvGraphicFramePr>
          <p:cNvPr id="13" name="Content Placeholder 12"/>
          <p:cNvGraphicFramePr>
            <a:graphicFrameLocks noGrp="1"/>
          </p:cNvGraphicFramePr>
          <p:nvPr>
            <p:ph sz="quarter" idx="2"/>
            <p:extLst>
              <p:ext uri="{D42A27DB-BD31-4B8C-83A1-F6EECF244321}">
                <p14:modId xmlns:p14="http://schemas.microsoft.com/office/powerpoint/2010/main" val="2037783456"/>
              </p:ext>
            </p:extLst>
          </p:nvPr>
        </p:nvGraphicFramePr>
        <p:xfrm>
          <a:off x="609600" y="1782763"/>
          <a:ext cx="538480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14"/>
          <p:cNvGraphicFramePr>
            <a:graphicFrameLocks noGrp="1"/>
          </p:cNvGraphicFramePr>
          <p:nvPr>
            <p:ph sz="quarter" idx="4"/>
            <p:extLst>
              <p:ext uri="{D42A27DB-BD31-4B8C-83A1-F6EECF244321}">
                <p14:modId xmlns:p14="http://schemas.microsoft.com/office/powerpoint/2010/main" val="1738007665"/>
              </p:ext>
            </p:extLst>
          </p:nvPr>
        </p:nvGraphicFramePr>
        <p:xfrm>
          <a:off x="6197600" y="1782763"/>
          <a:ext cx="5384800" cy="4572000"/>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Group 15"/>
          <p:cNvGrpSpPr/>
          <p:nvPr/>
        </p:nvGrpSpPr>
        <p:grpSpPr>
          <a:xfrm>
            <a:off x="9148236" y="2704487"/>
            <a:ext cx="1223437" cy="305410"/>
            <a:chOff x="7202596" y="4501203"/>
            <a:chExt cx="887411" cy="305410"/>
          </a:xfrm>
        </p:grpSpPr>
        <p:cxnSp>
          <p:nvCxnSpPr>
            <p:cNvPr id="17" name="Straight Arrow Connector 16"/>
            <p:cNvCxnSpPr/>
            <p:nvPr/>
          </p:nvCxnSpPr>
          <p:spPr>
            <a:xfrm flipH="1">
              <a:off x="7202596" y="4806613"/>
              <a:ext cx="887411" cy="0"/>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5400000">
              <a:off x="7512646" y="4446082"/>
              <a:ext cx="267309" cy="377552"/>
            </a:xfrm>
            <a:prstGeom prst="rect">
              <a:avLst/>
            </a:prstGeom>
            <a:noFill/>
          </p:spPr>
          <p:txBody>
            <a:bodyPr vert="vert270" wrap="square" lIns="0" tIns="0" rIns="0" bIns="0" rtlCol="0">
              <a:noAutofit/>
            </a:bodyPr>
            <a:lstStyle/>
            <a:p>
              <a:r>
                <a:rPr lang="en-US" dirty="0" smtClean="0"/>
                <a:t>50%</a:t>
              </a:r>
              <a:endParaRPr lang="en-US" dirty="0"/>
            </a:p>
          </p:txBody>
        </p:sp>
      </p:grpSp>
      <p:sp>
        <p:nvSpPr>
          <p:cNvPr id="25" name="Oval 24"/>
          <p:cNvSpPr/>
          <p:nvPr/>
        </p:nvSpPr>
        <p:spPr>
          <a:xfrm>
            <a:off x="7137400" y="4868332"/>
            <a:ext cx="304800" cy="49552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ine Callout 2 25"/>
          <p:cNvSpPr/>
          <p:nvPr/>
        </p:nvSpPr>
        <p:spPr>
          <a:xfrm flipH="1">
            <a:off x="5284871" y="4124497"/>
            <a:ext cx="1443790" cy="646450"/>
          </a:xfrm>
          <a:prstGeom prst="borderCallout2">
            <a:avLst>
              <a:gd name="adj1" fmla="val 21231"/>
              <a:gd name="adj2" fmla="val -3889"/>
              <a:gd name="adj3" fmla="val 18750"/>
              <a:gd name="adj4" fmla="val -16667"/>
              <a:gd name="adj5" fmla="val 115291"/>
              <a:gd name="adj6" fmla="val -35709"/>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Sub-optimal paths</a:t>
            </a:r>
            <a:endParaRPr lang="en-US" dirty="0"/>
          </a:p>
        </p:txBody>
      </p:sp>
      <p:sp>
        <p:nvSpPr>
          <p:cNvPr id="27" name="Line Callout 2 26"/>
          <p:cNvSpPr/>
          <p:nvPr/>
        </p:nvSpPr>
        <p:spPr>
          <a:xfrm flipH="1">
            <a:off x="7289800" y="2381262"/>
            <a:ext cx="1596190" cy="646450"/>
          </a:xfrm>
          <a:prstGeom prst="borderCallout2">
            <a:avLst>
              <a:gd name="adj1" fmla="val 21231"/>
              <a:gd name="adj2" fmla="val -3889"/>
              <a:gd name="adj3" fmla="val 18750"/>
              <a:gd name="adj4" fmla="val -16667"/>
              <a:gd name="adj5" fmla="val 97610"/>
              <a:gd name="adj6" fmla="val -33334"/>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Provided path divergence</a:t>
            </a:r>
            <a:endParaRPr lang="en-US" dirty="0"/>
          </a:p>
        </p:txBody>
      </p:sp>
    </p:spTree>
    <p:extLst>
      <p:ext uri="{BB962C8B-B14F-4D97-AF65-F5344CB8AC3E}">
        <p14:creationId xmlns:p14="http://schemas.microsoft.com/office/powerpoint/2010/main" val="10059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wipe(left)">
                                      <p:cBhvr>
                                        <p:cTn id="7" dur="500"/>
                                        <p:tgtEl>
                                          <p:spTgt spid="13">
                                            <p:graphicEl>
                                              <a:chart seriesIdx="-3" categoryIdx="-3" bldStep="gridLegend"/>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wipe(left)">
                                      <p:cBhvr>
                                        <p:cTn id="10" dur="500"/>
                                        <p:tgtEl>
                                          <p:spTgt spid="15">
                                            <p:graphicEl>
                                              <a:chart seriesIdx="-3" categoryIdx="-3" bldStep="gridLegend"/>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
                                            <p:graphicEl>
                                              <a:chart seriesIdx="0" categoryIdx="-4" bldStep="series"/>
                                            </p:graphicEl>
                                          </p:spTgt>
                                        </p:tgtEl>
                                        <p:attrNameLst>
                                          <p:attrName>style.visibility</p:attrName>
                                        </p:attrNameLst>
                                      </p:cBhvr>
                                      <p:to>
                                        <p:strVal val="visible"/>
                                      </p:to>
                                    </p:set>
                                    <p:animEffect transition="in" filter="wipe(left)">
                                      <p:cBhvr>
                                        <p:cTn id="15" dur="500"/>
                                        <p:tgtEl>
                                          <p:spTgt spid="13">
                                            <p:graphicEl>
                                              <a:chart seriesIdx="0" categoryIdx="-4" bldStep="series"/>
                                            </p:graphic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3">
                                            <p:graphicEl>
                                              <a:chart seriesIdx="1" categoryIdx="-4" bldStep="series"/>
                                            </p:graphicEl>
                                          </p:spTgt>
                                        </p:tgtEl>
                                        <p:attrNameLst>
                                          <p:attrName>style.visibility</p:attrName>
                                        </p:attrNameLst>
                                      </p:cBhvr>
                                      <p:to>
                                        <p:strVal val="visible"/>
                                      </p:to>
                                    </p:set>
                                    <p:animEffect transition="in" filter="wipe(left)">
                                      <p:cBhvr>
                                        <p:cTn id="18" dur="500"/>
                                        <p:tgtEl>
                                          <p:spTgt spid="13">
                                            <p:graphicEl>
                                              <a:chart seriesIdx="1" categoryIdx="-4" bldStep="series"/>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
                                            <p:graphicEl>
                                              <a:chart seriesIdx="0" categoryIdx="-4" bldStep="series"/>
                                            </p:graphicEl>
                                          </p:spTgt>
                                        </p:tgtEl>
                                        <p:attrNameLst>
                                          <p:attrName>style.visibility</p:attrName>
                                        </p:attrNameLst>
                                      </p:cBhvr>
                                      <p:to>
                                        <p:strVal val="visible"/>
                                      </p:to>
                                    </p:set>
                                    <p:animEffect transition="in" filter="wipe(left)">
                                      <p:cBhvr>
                                        <p:cTn id="23" dur="500"/>
                                        <p:tgtEl>
                                          <p:spTgt spid="15">
                                            <p:graphicEl>
                                              <a:chart seriesIdx="0" categoryIdx="-4" bldStep="series"/>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5">
                                            <p:graphicEl>
                                              <a:chart seriesIdx="1" categoryIdx="-4" bldStep="series"/>
                                            </p:graphicEl>
                                          </p:spTgt>
                                        </p:tgtEl>
                                        <p:attrNameLst>
                                          <p:attrName>style.visibility</p:attrName>
                                        </p:attrNameLst>
                                      </p:cBhvr>
                                      <p:to>
                                        <p:strVal val="visible"/>
                                      </p:to>
                                    </p:set>
                                    <p:animEffect transition="in" filter="wipe(left)">
                                      <p:cBhvr>
                                        <p:cTn id="28" dur="500"/>
                                        <p:tgtEl>
                                          <p:spTgt spid="15">
                                            <p:graphicEl>
                                              <a:chart seriesIdx="1" categoryIdx="-4" bldStep="series"/>
                                            </p:graphic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5">
                                            <p:graphicEl>
                                              <a:chart seriesIdx="2" categoryIdx="-4" bldStep="series"/>
                                            </p:graphicEl>
                                          </p:spTgt>
                                        </p:tgtEl>
                                        <p:attrNameLst>
                                          <p:attrName>style.visibility</p:attrName>
                                        </p:attrNameLst>
                                      </p:cBhvr>
                                      <p:to>
                                        <p:strVal val="visible"/>
                                      </p:to>
                                    </p:set>
                                    <p:animEffect transition="in" filter="wipe(left)">
                                      <p:cBhvr>
                                        <p:cTn id="31" dur="500"/>
                                        <p:tgtEl>
                                          <p:spTgt spid="15">
                                            <p:graphicEl>
                                              <a:chart seriesIdx="2" categoryIdx="-4" bldStep="series"/>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500"/>
                                        <p:tgtEl>
                                          <p:spTgt spid="2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5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left)">
                                      <p:cBhvr>
                                        <p:cTn id="44" dur="500"/>
                                        <p:tgtEl>
                                          <p:spTgt spid="1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uiExpand="1">
        <p:bldSub>
          <a:bldChart bld="series"/>
        </p:bldSub>
      </p:bldGraphic>
      <p:bldGraphic spid="15" grpId="0" uiExpand="1">
        <p:bldSub>
          <a:bldChart bld="series"/>
        </p:bldSub>
      </p:bldGraphic>
      <p:bldP spid="25" grpId="0" animBg="1"/>
      <p:bldP spid="26" grpId="0" animBg="1"/>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SPEC CPU</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24</a:t>
            </a:fld>
            <a:endParaRPr lang="en-US"/>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4037498606"/>
              </p:ext>
            </p:extLst>
          </p:nvPr>
        </p:nvGraphicFramePr>
        <p:xfrm>
          <a:off x="2140730" y="2193590"/>
          <a:ext cx="7910539" cy="3483960"/>
        </p:xfrm>
        <a:graphic>
          <a:graphicData uri="http://schemas.openxmlformats.org/drawingml/2006/table">
            <a:tbl>
              <a:tblPr firstRow="1" firstCol="1" lastRow="1">
                <a:tableStyleId>{74C1A8A3-306A-4EB7-A6B1-4F7E0EB9C5D6}</a:tableStyleId>
              </a:tblPr>
              <a:tblGrid>
                <a:gridCol w="1599253"/>
                <a:gridCol w="1569090"/>
                <a:gridCol w="1586553"/>
                <a:gridCol w="1569090"/>
                <a:gridCol w="1586553"/>
              </a:tblGrid>
              <a:tr h="465223">
                <a:tc rowSpan="2">
                  <a:txBody>
                    <a:bodyPr/>
                    <a:lstStyle/>
                    <a:p>
                      <a:pPr algn="ctr" fontAlgn="b"/>
                      <a:r>
                        <a:rPr lang="en-US" sz="2400" u="none" strike="noStrike" dirty="0">
                          <a:effectLst/>
                        </a:rPr>
                        <a:t>workload</a:t>
                      </a:r>
                      <a:br>
                        <a:rPr lang="en-US" sz="2400" u="none" strike="noStrike" dirty="0">
                          <a:effectLst/>
                        </a:rPr>
                      </a:br>
                      <a:r>
                        <a:rPr lang="en-US" sz="2400" u="none" strike="noStrike" dirty="0">
                          <a:effectLst/>
                        </a:rPr>
                        <a:t>mix</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gridSpan="2">
                  <a:txBody>
                    <a:bodyPr/>
                    <a:lstStyle/>
                    <a:p>
                      <a:pPr algn="ctr" fontAlgn="b"/>
                      <a:r>
                        <a:rPr lang="en-US" sz="2400" u="none" strike="noStrike" dirty="0">
                          <a:effectLst/>
                        </a:rPr>
                        <a:t> Up*/Down*</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noFill/>
                      <a:prstDash val="solid"/>
                      <a:round/>
                      <a:headEnd type="none" w="med" len="med"/>
                      <a:tailEnd type="none" w="med" len="med"/>
                    </a:lnB>
                  </a:tcPr>
                </a:tc>
                <a:tc hMerge="1">
                  <a:txBody>
                    <a:bodyPr/>
                    <a:lstStyle/>
                    <a:p>
                      <a:endParaRPr lang="en-US"/>
                    </a:p>
                  </a:txBody>
                  <a:tcPr/>
                </a:tc>
                <a:tc gridSpan="2">
                  <a:txBody>
                    <a:bodyPr/>
                    <a:lstStyle/>
                    <a:p>
                      <a:pPr algn="ctr" fontAlgn="b"/>
                      <a:r>
                        <a:rPr lang="en-US" sz="2400" u="none" strike="noStrike" dirty="0">
                          <a:effectLst/>
                        </a:rPr>
                        <a:t> Maze-routing</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noFill/>
                      <a:prstDash val="solid"/>
                      <a:round/>
                      <a:headEnd type="none" w="med" len="med"/>
                      <a:tailEnd type="none" w="med" len="med"/>
                    </a:lnB>
                  </a:tcPr>
                </a:tc>
                <a:tc hMerge="1">
                  <a:txBody>
                    <a:bodyPr/>
                    <a:lstStyle/>
                    <a:p>
                      <a:endParaRPr lang="en-US"/>
                    </a:p>
                  </a:txBody>
                  <a:tcPr/>
                </a:tc>
              </a:tr>
              <a:tr h="545432">
                <a:tc vMerge="1">
                  <a:txBody>
                    <a:bodyPr/>
                    <a:lstStyle/>
                    <a:p>
                      <a:endParaRPr lang="en-US"/>
                    </a:p>
                  </a:txBody>
                  <a:tcPr/>
                </a:tc>
                <a:tc>
                  <a:txBody>
                    <a:bodyPr/>
                    <a:lstStyle/>
                    <a:p>
                      <a:pPr algn="l" fontAlgn="b"/>
                      <a:r>
                        <a:rPr lang="en-US" sz="2400" u="none" strike="noStrike" dirty="0">
                          <a:solidFill>
                            <a:schemeClr val="bg1"/>
                          </a:solidFill>
                          <a:effectLst/>
                        </a:rPr>
                        <a:t> 5 failures</a:t>
                      </a:r>
                      <a:endParaRPr lang="en-US" sz="2400" b="0" i="0" u="none" strike="noStrike" dirty="0">
                        <a:solidFill>
                          <a:schemeClr val="bg1"/>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c>
                  <a:txBody>
                    <a:bodyPr/>
                    <a:lstStyle/>
                    <a:p>
                      <a:pPr algn="l" fontAlgn="b"/>
                      <a:r>
                        <a:rPr lang="en-US" sz="2400" u="none" strike="noStrike" dirty="0">
                          <a:solidFill>
                            <a:schemeClr val="bg1"/>
                          </a:solidFill>
                          <a:effectLst/>
                        </a:rPr>
                        <a:t> no failure</a:t>
                      </a:r>
                      <a:endParaRPr lang="en-US" sz="2400" b="0" i="0" u="none" strike="noStrike" dirty="0">
                        <a:solidFill>
                          <a:schemeClr val="bg1"/>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c>
                  <a:txBody>
                    <a:bodyPr/>
                    <a:lstStyle/>
                    <a:p>
                      <a:pPr algn="l" fontAlgn="b"/>
                      <a:r>
                        <a:rPr lang="en-US" sz="2400" u="none" strike="noStrike" dirty="0">
                          <a:solidFill>
                            <a:schemeClr val="bg1"/>
                          </a:solidFill>
                          <a:effectLst/>
                        </a:rPr>
                        <a:t> 5 failures</a:t>
                      </a:r>
                      <a:endParaRPr lang="en-US" sz="2400" b="0" i="0" u="none" strike="noStrike" dirty="0">
                        <a:solidFill>
                          <a:schemeClr val="bg1"/>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c>
                  <a:txBody>
                    <a:bodyPr/>
                    <a:lstStyle/>
                    <a:p>
                      <a:pPr algn="l" fontAlgn="b"/>
                      <a:r>
                        <a:rPr lang="en-US" sz="2400" u="none" strike="noStrike" dirty="0">
                          <a:solidFill>
                            <a:schemeClr val="bg1"/>
                          </a:solidFill>
                          <a:effectLst/>
                        </a:rPr>
                        <a:t> no failure</a:t>
                      </a:r>
                      <a:endParaRPr lang="en-US" sz="2400" b="0" i="0" u="none" strike="noStrike" dirty="0">
                        <a:solidFill>
                          <a:schemeClr val="bg1"/>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r>
              <a:tr h="494661">
                <a:tc>
                  <a:txBody>
                    <a:bodyPr/>
                    <a:lstStyle/>
                    <a:p>
                      <a:pPr algn="ctr" fontAlgn="b"/>
                      <a:r>
                        <a:rPr lang="en-US" sz="2400" u="none" strike="noStrike" dirty="0">
                          <a:effectLst/>
                        </a:rPr>
                        <a:t>L</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tcPr>
                </a:tc>
                <a:tc>
                  <a:txBody>
                    <a:bodyPr/>
                    <a:lstStyle/>
                    <a:p>
                      <a:pPr algn="r" fontAlgn="b"/>
                      <a:r>
                        <a:rPr lang="en-US" sz="2400" u="none" strike="noStrike" dirty="0">
                          <a:effectLst/>
                        </a:rPr>
                        <a:t>16.7</a:t>
                      </a:r>
                      <a:endParaRPr lang="en-US" sz="2400" b="0" i="0" u="none" strike="noStrike" dirty="0">
                        <a:solidFill>
                          <a:srgbClr val="000000"/>
                        </a:solidFill>
                        <a:effectLst/>
                        <a:latin typeface="Calibri" panose="020F0502020204030204" pitchFamily="34" charset="0"/>
                      </a:endParaRPr>
                    </a:p>
                  </a:txBody>
                  <a:tcPr marL="89220" marR="89220" anchor="b">
                    <a:lnT w="28575" cap="flat" cmpd="sng" algn="ctr">
                      <a:solidFill>
                        <a:schemeClr val="tx1"/>
                      </a:solidFill>
                      <a:prstDash val="solid"/>
                      <a:round/>
                      <a:headEnd type="none" w="med" len="med"/>
                      <a:tailEnd type="none" w="med" len="med"/>
                    </a:lnT>
                  </a:tcPr>
                </a:tc>
                <a:tc>
                  <a:txBody>
                    <a:bodyPr/>
                    <a:lstStyle/>
                    <a:p>
                      <a:pPr algn="r" fontAlgn="b"/>
                      <a:r>
                        <a:rPr lang="en-US" sz="2400" u="none" strike="noStrike">
                          <a:effectLst/>
                        </a:rPr>
                        <a:t>16.4</a:t>
                      </a:r>
                      <a:endParaRPr lang="en-US" sz="2400" b="0" i="0" u="none" strike="noStrike">
                        <a:solidFill>
                          <a:srgbClr val="000000"/>
                        </a:solidFill>
                        <a:effectLst/>
                        <a:latin typeface="Calibri" panose="020F0502020204030204" pitchFamily="34" charset="0"/>
                      </a:endParaRPr>
                    </a:p>
                  </a:txBody>
                  <a:tcPr marL="89220" marR="89220" anchor="b">
                    <a:lnT w="28575" cap="flat" cmpd="sng" algn="ctr">
                      <a:solidFill>
                        <a:schemeClr val="tx1"/>
                      </a:solidFill>
                      <a:prstDash val="solid"/>
                      <a:round/>
                      <a:headEnd type="none" w="med" len="med"/>
                      <a:tailEnd type="none" w="med" len="med"/>
                    </a:lnT>
                  </a:tcPr>
                </a:tc>
                <a:tc>
                  <a:txBody>
                    <a:bodyPr/>
                    <a:lstStyle/>
                    <a:p>
                      <a:pPr algn="r" fontAlgn="b"/>
                      <a:r>
                        <a:rPr lang="en-US" sz="2400" u="none" strike="noStrike">
                          <a:effectLst/>
                        </a:rPr>
                        <a:t>17.8</a:t>
                      </a:r>
                      <a:endParaRPr lang="en-US" sz="2400" b="0" i="0" u="none" strike="noStrike">
                        <a:solidFill>
                          <a:srgbClr val="000000"/>
                        </a:solidFill>
                        <a:effectLst/>
                        <a:latin typeface="Calibri" panose="020F0502020204030204" pitchFamily="34" charset="0"/>
                      </a:endParaRPr>
                    </a:p>
                  </a:txBody>
                  <a:tcPr marL="89220" marR="89220" anchor="b">
                    <a:lnT w="28575" cap="flat" cmpd="sng" algn="ctr">
                      <a:solidFill>
                        <a:schemeClr val="tx1"/>
                      </a:solidFill>
                      <a:prstDash val="solid"/>
                      <a:round/>
                      <a:headEnd type="none" w="med" len="med"/>
                      <a:tailEnd type="none" w="med" len="med"/>
                    </a:lnT>
                  </a:tcPr>
                </a:tc>
                <a:tc>
                  <a:txBody>
                    <a:bodyPr/>
                    <a:lstStyle/>
                    <a:p>
                      <a:pPr algn="r" fontAlgn="b"/>
                      <a:r>
                        <a:rPr lang="en-US" sz="2400" u="none" strike="noStrike" dirty="0">
                          <a:effectLst/>
                        </a:rPr>
                        <a:t>16.4</a:t>
                      </a:r>
                      <a:endParaRPr lang="en-US" sz="2400" b="0" i="0" u="none" strike="noStrike" dirty="0">
                        <a:solidFill>
                          <a:srgbClr val="000000"/>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494661">
                <a:tc>
                  <a:txBody>
                    <a:bodyPr/>
                    <a:lstStyle/>
                    <a:p>
                      <a:pPr algn="ctr" fontAlgn="b"/>
                      <a:r>
                        <a:rPr lang="en-US" sz="2400" u="none" strike="noStrike" dirty="0">
                          <a:effectLst/>
                        </a:rPr>
                        <a:t>ML</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tcPr>
                </a:tc>
                <a:tc>
                  <a:txBody>
                    <a:bodyPr/>
                    <a:lstStyle/>
                    <a:p>
                      <a:pPr algn="r" fontAlgn="b"/>
                      <a:r>
                        <a:rPr lang="en-US" sz="2400" u="none" strike="noStrike" dirty="0">
                          <a:effectLst/>
                        </a:rPr>
                        <a:t>18.8</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18.2</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a:effectLst/>
                        </a:rPr>
                        <a:t>18.9</a:t>
                      </a:r>
                      <a:endParaRPr lang="en-US" sz="2400" b="0" i="0" u="none" strike="noStrike">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a:effectLst/>
                        </a:rPr>
                        <a:t>17.2</a:t>
                      </a:r>
                      <a:endParaRPr lang="en-US" sz="2400" b="0" i="0" u="none" strike="noStrike">
                        <a:solidFill>
                          <a:srgbClr val="000000"/>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tcPr>
                </a:tc>
              </a:tr>
              <a:tr h="494661">
                <a:tc>
                  <a:txBody>
                    <a:bodyPr/>
                    <a:lstStyle/>
                    <a:p>
                      <a:pPr algn="ctr" fontAlgn="b"/>
                      <a:r>
                        <a:rPr lang="en-US" sz="2400" u="none" strike="noStrike" dirty="0">
                          <a:effectLst/>
                        </a:rPr>
                        <a:t>M</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tcPr>
                </a:tc>
                <a:tc>
                  <a:txBody>
                    <a:bodyPr/>
                    <a:lstStyle/>
                    <a:p>
                      <a:pPr algn="r" fontAlgn="b"/>
                      <a:r>
                        <a:rPr lang="en-US" sz="2400" u="none" strike="noStrike" dirty="0">
                          <a:effectLst/>
                        </a:rPr>
                        <a:t>27.7</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25.7</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21.6</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a:effectLst/>
                        </a:rPr>
                        <a:t>19.2</a:t>
                      </a:r>
                      <a:endParaRPr lang="en-US" sz="2400" b="0" i="0" u="none" strike="noStrike">
                        <a:solidFill>
                          <a:srgbClr val="000000"/>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tcPr>
                </a:tc>
              </a:tr>
              <a:tr h="494661">
                <a:tc>
                  <a:txBody>
                    <a:bodyPr/>
                    <a:lstStyle/>
                    <a:p>
                      <a:pPr algn="ctr" fontAlgn="b"/>
                      <a:r>
                        <a:rPr lang="en-US" sz="2400" u="none" strike="noStrike" dirty="0">
                          <a:effectLst/>
                        </a:rPr>
                        <a:t>H</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tcPr>
                </a:tc>
                <a:tc>
                  <a:txBody>
                    <a:bodyPr/>
                    <a:lstStyle/>
                    <a:p>
                      <a:pPr algn="r" fontAlgn="b"/>
                      <a:r>
                        <a:rPr lang="en-US" sz="2400" u="none" strike="noStrike" dirty="0">
                          <a:effectLst/>
                        </a:rPr>
                        <a:t>54.4</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50.5</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25.8</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a:effectLst/>
                        </a:rPr>
                        <a:t>23.1</a:t>
                      </a:r>
                      <a:endParaRPr lang="en-US" sz="2400" b="0" i="0" u="none" strike="noStrike">
                        <a:solidFill>
                          <a:srgbClr val="000000"/>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tcPr>
                </a:tc>
              </a:tr>
              <a:tr h="494661">
                <a:tc>
                  <a:txBody>
                    <a:bodyPr/>
                    <a:lstStyle/>
                    <a:p>
                      <a:pPr algn="ctr" fontAlgn="b"/>
                      <a:r>
                        <a:rPr lang="en-US" sz="2400" u="none" strike="noStrike" dirty="0">
                          <a:effectLst/>
                        </a:rPr>
                        <a:t>AVG</a:t>
                      </a:r>
                      <a:endParaRPr lang="en-US" sz="2400" b="0" i="0" u="none" strike="noStrike" dirty="0">
                        <a:solidFill>
                          <a:srgbClr val="000000"/>
                        </a:solidFill>
                        <a:effectLst/>
                        <a:latin typeface="Calibri" panose="020F0502020204030204" pitchFamily="34" charset="0"/>
                      </a:endParaRPr>
                    </a:p>
                  </a:txBody>
                  <a:tcPr marL="89220" marR="89220" anchor="b">
                    <a:lnL w="28575" cap="flat" cmpd="sng" algn="ctr">
                      <a:solidFill>
                        <a:schemeClr val="tx1"/>
                      </a:solidFill>
                      <a:prstDash val="solid"/>
                      <a:round/>
                      <a:headEnd type="none" w="med" len="med"/>
                      <a:tailEnd type="none" w="med" len="med"/>
                    </a:lnL>
                  </a:tcPr>
                </a:tc>
                <a:tc>
                  <a:txBody>
                    <a:bodyPr/>
                    <a:lstStyle/>
                    <a:p>
                      <a:pPr algn="r" fontAlgn="b"/>
                      <a:r>
                        <a:rPr lang="en-US" sz="2400" u="none" strike="noStrike">
                          <a:effectLst/>
                        </a:rPr>
                        <a:t>29.4</a:t>
                      </a:r>
                      <a:endParaRPr lang="en-US" sz="2400" b="0" i="0" u="none" strike="noStrike">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a:effectLst/>
                        </a:rPr>
                        <a:t>27.7</a:t>
                      </a:r>
                      <a:endParaRPr lang="en-US" sz="2400" b="0" i="0" u="none" strike="noStrike">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21</a:t>
                      </a:r>
                      <a:endParaRPr lang="en-US" sz="2400" b="0" i="0" u="none" strike="noStrike" dirty="0">
                        <a:solidFill>
                          <a:srgbClr val="000000"/>
                        </a:solidFill>
                        <a:effectLst/>
                        <a:latin typeface="Calibri" panose="020F0502020204030204" pitchFamily="34" charset="0"/>
                      </a:endParaRPr>
                    </a:p>
                  </a:txBody>
                  <a:tcPr marL="89220" marR="89220" anchor="b"/>
                </a:tc>
                <a:tc>
                  <a:txBody>
                    <a:bodyPr/>
                    <a:lstStyle/>
                    <a:p>
                      <a:pPr algn="r" fontAlgn="b"/>
                      <a:r>
                        <a:rPr lang="en-US" sz="2400" u="none" strike="noStrike" dirty="0">
                          <a:effectLst/>
                        </a:rPr>
                        <a:t>19</a:t>
                      </a:r>
                      <a:endParaRPr lang="en-US" sz="2400" b="0" i="0" u="none" strike="noStrike" dirty="0">
                        <a:solidFill>
                          <a:srgbClr val="000000"/>
                        </a:solidFill>
                        <a:effectLst/>
                        <a:latin typeface="Calibri" panose="020F0502020204030204" pitchFamily="34" charset="0"/>
                      </a:endParaRPr>
                    </a:p>
                  </a:txBody>
                  <a:tcPr marL="89220" marR="89220" anchor="b">
                    <a:lnR w="28575" cap="flat" cmpd="sng" algn="ctr">
                      <a:solidFill>
                        <a:schemeClr val="tx1"/>
                      </a:solidFill>
                      <a:prstDash val="solid"/>
                      <a:round/>
                      <a:headEnd type="none" w="med" len="med"/>
                      <a:tailEnd type="none" w="med" len="med"/>
                    </a:lnR>
                  </a:tcPr>
                </a:tc>
              </a:tr>
            </a:tbl>
          </a:graphicData>
        </a:graphic>
      </p:graphicFrame>
      <p:sp>
        <p:nvSpPr>
          <p:cNvPr id="17" name="Rectangle 16"/>
          <p:cNvSpPr/>
          <p:nvPr/>
        </p:nvSpPr>
        <p:spPr>
          <a:xfrm>
            <a:off x="4405857" y="1731925"/>
            <a:ext cx="3380284" cy="461665"/>
          </a:xfrm>
          <a:prstGeom prst="rect">
            <a:avLst/>
          </a:prstGeom>
        </p:spPr>
        <p:txBody>
          <a:bodyPr wrap="none">
            <a:spAutoFit/>
          </a:bodyPr>
          <a:lstStyle/>
          <a:p>
            <a:r>
              <a:rPr lang="en-US" sz="2400" dirty="0">
                <a:latin typeface="NimbusRomNo9L-Medi"/>
              </a:rPr>
              <a:t>Average packet latency</a:t>
            </a:r>
            <a:endParaRPr lang="en-US" sz="2400" dirty="0"/>
          </a:p>
        </p:txBody>
      </p:sp>
      <p:sp>
        <p:nvSpPr>
          <p:cNvPr id="6" name="Rectangle 5"/>
          <p:cNvSpPr/>
          <p:nvPr/>
        </p:nvSpPr>
        <p:spPr>
          <a:xfrm>
            <a:off x="3902937" y="5677550"/>
            <a:ext cx="5812810" cy="461665"/>
          </a:xfrm>
          <a:prstGeom prst="rect">
            <a:avLst/>
          </a:prstGeom>
        </p:spPr>
        <p:txBody>
          <a:bodyPr wrap="none">
            <a:spAutoFit/>
          </a:bodyPr>
          <a:lstStyle/>
          <a:p>
            <a:r>
              <a:rPr lang="en-US" sz="2400" b="1" dirty="0" smtClean="0">
                <a:solidFill>
                  <a:srgbClr val="0000FF"/>
                </a:solidFill>
                <a:latin typeface="NimbusRomNo9L-Medi"/>
              </a:rPr>
              <a:t>30% latency reduction in average case</a:t>
            </a:r>
            <a:endParaRPr lang="en-US" sz="2400" b="1" dirty="0">
              <a:solidFill>
                <a:srgbClr val="0000FF"/>
              </a:solidFill>
            </a:endParaRPr>
          </a:p>
        </p:txBody>
      </p:sp>
    </p:spTree>
    <p:extLst>
      <p:ext uri="{BB962C8B-B14F-4D97-AF65-F5344CB8AC3E}">
        <p14:creationId xmlns:p14="http://schemas.microsoft.com/office/powerpoint/2010/main" val="158449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Reconfiguration Overhead</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25</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707855728"/>
              </p:ext>
            </p:extLst>
          </p:nvPr>
        </p:nvGraphicFramePr>
        <p:xfrm>
          <a:off x="609600" y="1006475"/>
          <a:ext cx="10972800" cy="5394325"/>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rot="16200000">
            <a:off x="-616376" y="3862395"/>
            <a:ext cx="2082621" cy="369332"/>
          </a:xfrm>
          <a:prstGeom prst="rect">
            <a:avLst/>
          </a:prstGeom>
        </p:spPr>
        <p:txBody>
          <a:bodyPr wrap="none">
            <a:spAutoFit/>
          </a:bodyPr>
          <a:lstStyle/>
          <a:p>
            <a:r>
              <a:rPr lang="en-US" dirty="0" smtClean="0"/>
              <a:t>0.2 flits/node/cycle</a:t>
            </a:r>
            <a:endParaRPr lang="en-US" dirty="0"/>
          </a:p>
        </p:txBody>
      </p:sp>
      <p:grpSp>
        <p:nvGrpSpPr>
          <p:cNvPr id="9" name="Group 8"/>
          <p:cNvGrpSpPr/>
          <p:nvPr/>
        </p:nvGrpSpPr>
        <p:grpSpPr>
          <a:xfrm>
            <a:off x="2919216" y="1686962"/>
            <a:ext cx="1223437" cy="1318788"/>
            <a:chOff x="7202596" y="3487825"/>
            <a:chExt cx="887411" cy="1318788"/>
          </a:xfrm>
        </p:grpSpPr>
        <p:cxnSp>
          <p:nvCxnSpPr>
            <p:cNvPr id="10" name="Straight Arrow Connector 9"/>
            <p:cNvCxnSpPr/>
            <p:nvPr/>
          </p:nvCxnSpPr>
          <p:spPr>
            <a:xfrm flipH="1">
              <a:off x="7202596" y="4806613"/>
              <a:ext cx="887411" cy="0"/>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25143" y="3487825"/>
              <a:ext cx="335401" cy="1227350"/>
            </a:xfrm>
            <a:prstGeom prst="rect">
              <a:avLst/>
            </a:prstGeom>
            <a:noFill/>
          </p:spPr>
          <p:txBody>
            <a:bodyPr vert="vert270" wrap="square" lIns="0" tIns="0" rIns="0" bIns="0" rtlCol="0">
              <a:noAutofit/>
            </a:bodyPr>
            <a:lstStyle/>
            <a:p>
              <a:r>
                <a:rPr lang="en-US" dirty="0" smtClean="0"/>
                <a:t>40K Cycles</a:t>
              </a:r>
              <a:endParaRPr lang="en-US" dirty="0"/>
            </a:p>
          </p:txBody>
        </p:sp>
      </p:grpSp>
      <p:grpSp>
        <p:nvGrpSpPr>
          <p:cNvPr id="12" name="Group 11"/>
          <p:cNvGrpSpPr/>
          <p:nvPr/>
        </p:nvGrpSpPr>
        <p:grpSpPr>
          <a:xfrm>
            <a:off x="8180359" y="1641243"/>
            <a:ext cx="1797830" cy="1318788"/>
            <a:chOff x="7202596" y="3487825"/>
            <a:chExt cx="887411" cy="1318788"/>
          </a:xfrm>
        </p:grpSpPr>
        <p:cxnSp>
          <p:nvCxnSpPr>
            <p:cNvPr id="13" name="Straight Arrow Connector 12"/>
            <p:cNvCxnSpPr/>
            <p:nvPr/>
          </p:nvCxnSpPr>
          <p:spPr>
            <a:xfrm flipH="1">
              <a:off x="7202596" y="4806613"/>
              <a:ext cx="887411" cy="0"/>
            </a:xfrm>
            <a:prstGeom prst="straightConnector1">
              <a:avLst/>
            </a:prstGeom>
            <a:ln w="254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525143" y="3487825"/>
              <a:ext cx="335401" cy="1227350"/>
            </a:xfrm>
            <a:prstGeom prst="rect">
              <a:avLst/>
            </a:prstGeom>
            <a:noFill/>
          </p:spPr>
          <p:txBody>
            <a:bodyPr vert="vert270" wrap="square" lIns="0" tIns="0" rIns="0" bIns="0" rtlCol="0">
              <a:noAutofit/>
            </a:bodyPr>
            <a:lstStyle/>
            <a:p>
              <a:r>
                <a:rPr lang="en-US" dirty="0" smtClean="0"/>
                <a:t>66K Cycles</a:t>
              </a:r>
              <a:endParaRPr lang="en-US" dirty="0"/>
            </a:p>
          </p:txBody>
        </p:sp>
      </p:grpSp>
      <p:sp>
        <p:nvSpPr>
          <p:cNvPr id="7" name="Rectangle 6"/>
          <p:cNvSpPr/>
          <p:nvPr/>
        </p:nvSpPr>
        <p:spPr>
          <a:xfrm>
            <a:off x="8166100" y="1607419"/>
            <a:ext cx="2679477" cy="41245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6" name="Rectangle 5"/>
          <p:cNvSpPr/>
          <p:nvPr/>
        </p:nvSpPr>
        <p:spPr>
          <a:xfrm>
            <a:off x="2887133" y="1607418"/>
            <a:ext cx="5293226" cy="41245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4" name="TextBox 3"/>
          <p:cNvSpPr txBox="1"/>
          <p:nvPr/>
        </p:nvSpPr>
        <p:spPr>
          <a:xfrm>
            <a:off x="3752331" y="4842933"/>
            <a:ext cx="3699368"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400" dirty="0" smtClean="0"/>
              <a:t>Maze-Routing has</a:t>
            </a:r>
            <a:br>
              <a:rPr lang="en-US" sz="2400" dirty="0" smtClean="0"/>
            </a:br>
            <a:r>
              <a:rPr lang="en-US" sz="2400" dirty="0" smtClean="0"/>
              <a:t>no reconfiguration phase</a:t>
            </a:r>
            <a:endParaRPr lang="en-US" sz="2400" dirty="0"/>
          </a:p>
        </p:txBody>
      </p:sp>
    </p:spTree>
    <p:extLst>
      <p:ext uri="{BB962C8B-B14F-4D97-AF65-F5344CB8AC3E}">
        <p14:creationId xmlns:p14="http://schemas.microsoft.com/office/powerpoint/2010/main" val="2504987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26</a:t>
            </a:fld>
            <a:endParaRPr lang="en-US"/>
          </a:p>
        </p:txBody>
      </p:sp>
      <p:sp>
        <p:nvSpPr>
          <p:cNvPr id="4" name="Content Placeholder 3"/>
          <p:cNvSpPr>
            <a:spLocks noGrp="1"/>
          </p:cNvSpPr>
          <p:nvPr>
            <p:ph sz="quarter" idx="1"/>
          </p:nvPr>
        </p:nvSpPr>
        <p:spPr/>
        <p:txBody>
          <a:bodyPr/>
          <a:lstStyle/>
          <a:p>
            <a:r>
              <a:rPr lang="en-US" dirty="0" smtClean="0"/>
              <a:t>A </a:t>
            </a:r>
            <a:r>
              <a:rPr lang="en-US" dirty="0" smtClean="0">
                <a:solidFill>
                  <a:srgbClr val="0000FF"/>
                </a:solidFill>
              </a:rPr>
              <a:t>practical</a:t>
            </a:r>
            <a:r>
              <a:rPr lang="en-US" dirty="0" smtClean="0"/>
              <a:t> fault-tolerant routing algorithm must</a:t>
            </a:r>
          </a:p>
          <a:p>
            <a:pPr lvl="1"/>
            <a:r>
              <a:rPr lang="en-US" dirty="0" smtClean="0"/>
              <a:t>Provide </a:t>
            </a:r>
            <a:r>
              <a:rPr lang="en-US" dirty="0" smtClean="0">
                <a:solidFill>
                  <a:srgbClr val="0000FF"/>
                </a:solidFill>
              </a:rPr>
              <a:t>full coverage </a:t>
            </a:r>
            <a:r>
              <a:rPr lang="en-US" dirty="0" smtClean="0"/>
              <a:t>with </a:t>
            </a:r>
            <a:r>
              <a:rPr lang="en-US" dirty="0" smtClean="0">
                <a:solidFill>
                  <a:srgbClr val="0000FF"/>
                </a:solidFill>
              </a:rPr>
              <a:t>guaranteed delivery</a:t>
            </a:r>
          </a:p>
          <a:p>
            <a:pPr lvl="1"/>
            <a:r>
              <a:rPr lang="en-US" dirty="0" smtClean="0"/>
              <a:t>Operate in </a:t>
            </a:r>
            <a:r>
              <a:rPr lang="en-US" dirty="0" smtClean="0">
                <a:solidFill>
                  <a:srgbClr val="0000FF"/>
                </a:solidFill>
              </a:rPr>
              <a:t>fully-distributed </a:t>
            </a:r>
            <a:r>
              <a:rPr lang="en-US" dirty="0" smtClean="0"/>
              <a:t>manner</a:t>
            </a:r>
          </a:p>
          <a:p>
            <a:pPr lvl="1"/>
            <a:r>
              <a:rPr lang="en-US" dirty="0" smtClean="0"/>
              <a:t>Impose </a:t>
            </a:r>
            <a:r>
              <a:rPr lang="en-US" dirty="0" smtClean="0">
                <a:solidFill>
                  <a:srgbClr val="0000FF"/>
                </a:solidFill>
              </a:rPr>
              <a:t>low area </a:t>
            </a:r>
            <a:r>
              <a:rPr lang="en-US" dirty="0" smtClean="0"/>
              <a:t>overhead</a:t>
            </a:r>
          </a:p>
          <a:p>
            <a:pPr lvl="1"/>
            <a:r>
              <a:rPr lang="en-US" dirty="0" smtClean="0"/>
              <a:t>Have </a:t>
            </a:r>
            <a:r>
              <a:rPr lang="en-US" dirty="0" smtClean="0">
                <a:solidFill>
                  <a:srgbClr val="0000FF"/>
                </a:solidFill>
              </a:rPr>
              <a:t>low reconfiguration </a:t>
            </a:r>
            <a:r>
              <a:rPr lang="en-US" dirty="0" smtClean="0"/>
              <a:t>overhead</a:t>
            </a:r>
          </a:p>
          <a:p>
            <a:endParaRPr lang="en-US" dirty="0"/>
          </a:p>
          <a:p>
            <a:r>
              <a:rPr lang="en-US" dirty="0" smtClean="0">
                <a:solidFill>
                  <a:srgbClr val="0000FF"/>
                </a:solidFill>
              </a:rPr>
              <a:t>Maze-Routing</a:t>
            </a:r>
            <a:r>
              <a:rPr lang="en-US" dirty="0" smtClean="0"/>
              <a:t> is </a:t>
            </a:r>
            <a:r>
              <a:rPr lang="en-US" dirty="0" smtClean="0">
                <a:solidFill>
                  <a:srgbClr val="0000FF"/>
                </a:solidFill>
              </a:rPr>
              <a:t>the first work to meet all </a:t>
            </a:r>
            <a:r>
              <a:rPr lang="en-US" dirty="0" smtClean="0"/>
              <a:t>the above goals</a:t>
            </a:r>
          </a:p>
          <a:p>
            <a:endParaRPr lang="en-US" dirty="0"/>
          </a:p>
          <a:p>
            <a:r>
              <a:rPr lang="en-US" dirty="0" err="1" smtClean="0">
                <a:solidFill>
                  <a:srgbClr val="0000FF"/>
                </a:solidFill>
              </a:rPr>
              <a:t>NOCulator</a:t>
            </a:r>
            <a:r>
              <a:rPr lang="en-US" dirty="0" smtClean="0">
                <a:solidFill>
                  <a:srgbClr val="0000FF"/>
                </a:solidFill>
              </a:rPr>
              <a:t> </a:t>
            </a:r>
            <a:r>
              <a:rPr lang="en-US" dirty="0" smtClean="0"/>
              <a:t>and </a:t>
            </a:r>
            <a:r>
              <a:rPr lang="en-US" dirty="0" smtClean="0">
                <a:solidFill>
                  <a:srgbClr val="0000FF"/>
                </a:solidFill>
              </a:rPr>
              <a:t>Maze-Routing</a:t>
            </a:r>
            <a:r>
              <a:rPr lang="en-US" dirty="0" smtClean="0"/>
              <a:t> are available on </a:t>
            </a:r>
            <a:r>
              <a:rPr lang="en-US" dirty="0" smtClean="0">
                <a:solidFill>
                  <a:srgbClr val="0000FF"/>
                </a:solidFill>
              </a:rPr>
              <a:t>GitHub</a:t>
            </a:r>
          </a:p>
          <a:p>
            <a:pPr lvl="1"/>
            <a:r>
              <a:rPr lang="en-US" dirty="0" smtClean="0"/>
              <a:t>https</a:t>
            </a:r>
            <a:r>
              <a:rPr lang="en-US" dirty="0"/>
              <a:t>://github.com/CMU-SAFARI/NOCulator</a:t>
            </a:r>
          </a:p>
          <a:p>
            <a:pPr lvl="1"/>
            <a:r>
              <a:rPr lang="en-US" dirty="0" smtClean="0"/>
              <a:t>https</a:t>
            </a:r>
            <a:r>
              <a:rPr lang="en-US" dirty="0"/>
              <a:t>://github.com/CMU-SAFARI/NOCulator/tree/Maze-routing</a:t>
            </a:r>
          </a:p>
          <a:p>
            <a:pPr lvl="1"/>
            <a:endParaRPr lang="en-US" dirty="0"/>
          </a:p>
        </p:txBody>
      </p:sp>
    </p:spTree>
    <p:extLst>
      <p:ext uri="{BB962C8B-B14F-4D97-AF65-F5344CB8AC3E}">
        <p14:creationId xmlns:p14="http://schemas.microsoft.com/office/powerpoint/2010/main" val="1713081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9254" y="1072047"/>
            <a:ext cx="9427780" cy="1686909"/>
          </a:xfrm>
        </p:spPr>
        <p:txBody>
          <a:bodyPr>
            <a:normAutofit/>
          </a:bodyPr>
          <a:lstStyle/>
          <a:p>
            <a:pPr algn="ctr"/>
            <a:r>
              <a:rPr lang="en-US" dirty="0"/>
              <a:t>A Low-Overhead, Fully-Distributed, Guaranteed-Delivery Routing Algorithm for Faulty Network-on-Chips</a:t>
            </a:r>
          </a:p>
        </p:txBody>
      </p:sp>
      <p:sp>
        <p:nvSpPr>
          <p:cNvPr id="3" name="Subtitle 2"/>
          <p:cNvSpPr>
            <a:spLocks noGrp="1"/>
          </p:cNvSpPr>
          <p:nvPr>
            <p:ph type="subTitle" idx="1"/>
          </p:nvPr>
        </p:nvSpPr>
        <p:spPr>
          <a:xfrm>
            <a:off x="1529255" y="2864659"/>
            <a:ext cx="9435661" cy="863886"/>
          </a:xfrm>
        </p:spPr>
        <p:txBody>
          <a:bodyPr>
            <a:normAutofit fontScale="85000" lnSpcReduction="10000"/>
          </a:bodyPr>
          <a:lstStyle/>
          <a:p>
            <a:r>
              <a:rPr lang="en-US" b="1" dirty="0"/>
              <a:t>Mohammad </a:t>
            </a:r>
            <a:r>
              <a:rPr lang="en-US" b="1" dirty="0" smtClean="0"/>
              <a:t>Fattah</a:t>
            </a:r>
            <a:r>
              <a:rPr lang="en-US" baseline="30000" dirty="0" smtClean="0"/>
              <a:t>1</a:t>
            </a:r>
            <a:r>
              <a:rPr lang="en-US" dirty="0" smtClean="0"/>
              <a:t>, </a:t>
            </a:r>
            <a:r>
              <a:rPr lang="en-US" dirty="0"/>
              <a:t>Antti </a:t>
            </a:r>
            <a:r>
              <a:rPr lang="en-US" dirty="0" smtClean="0"/>
              <a:t>Airola</a:t>
            </a:r>
            <a:r>
              <a:rPr lang="en-US" baseline="30000" dirty="0" smtClean="0"/>
              <a:t>1</a:t>
            </a:r>
            <a:r>
              <a:rPr lang="en-US" dirty="0" smtClean="0"/>
              <a:t>, </a:t>
            </a:r>
            <a:r>
              <a:rPr lang="en-US" dirty="0" err="1"/>
              <a:t>Rachata</a:t>
            </a:r>
            <a:r>
              <a:rPr lang="en-US" dirty="0"/>
              <a:t> </a:t>
            </a:r>
            <a:r>
              <a:rPr lang="en-US" dirty="0" smtClean="0"/>
              <a:t>Ausavarungnirun</a:t>
            </a:r>
            <a:r>
              <a:rPr lang="en-US" baseline="30000" dirty="0" smtClean="0"/>
              <a:t>2</a:t>
            </a:r>
            <a:r>
              <a:rPr lang="en-US" dirty="0" smtClean="0"/>
              <a:t>, </a:t>
            </a:r>
            <a:r>
              <a:rPr lang="en-US" dirty="0" err="1"/>
              <a:t>Nima</a:t>
            </a:r>
            <a:r>
              <a:rPr lang="en-US" dirty="0"/>
              <a:t> </a:t>
            </a:r>
            <a:r>
              <a:rPr lang="en-US" dirty="0" smtClean="0"/>
              <a:t>Mirzaei</a:t>
            </a:r>
            <a:r>
              <a:rPr lang="en-US" baseline="30000" dirty="0" smtClean="0"/>
              <a:t>3</a:t>
            </a:r>
            <a:r>
              <a:rPr lang="en-US" dirty="0" smtClean="0"/>
              <a:t>,</a:t>
            </a:r>
            <a:br>
              <a:rPr lang="en-US" dirty="0" smtClean="0"/>
            </a:br>
            <a:r>
              <a:rPr lang="en-US" dirty="0" err="1" smtClean="0"/>
              <a:t>Pasi</a:t>
            </a:r>
            <a:r>
              <a:rPr lang="en-US" dirty="0" smtClean="0"/>
              <a:t> Liljeberg</a:t>
            </a:r>
            <a:r>
              <a:rPr lang="en-US" baseline="30000" dirty="0"/>
              <a:t>1</a:t>
            </a:r>
            <a:r>
              <a:rPr lang="en-US" dirty="0" smtClean="0"/>
              <a:t>, </a:t>
            </a:r>
            <a:r>
              <a:rPr lang="en-US" dirty="0" err="1"/>
              <a:t>Juha</a:t>
            </a:r>
            <a:r>
              <a:rPr lang="en-US" dirty="0"/>
              <a:t> </a:t>
            </a:r>
            <a:r>
              <a:rPr lang="en-US" dirty="0" smtClean="0"/>
              <a:t>Plosila</a:t>
            </a:r>
            <a:r>
              <a:rPr lang="en-US" baseline="30000" dirty="0"/>
              <a:t>1</a:t>
            </a:r>
            <a:r>
              <a:rPr lang="en-US" dirty="0" smtClean="0"/>
              <a:t>, </a:t>
            </a:r>
            <a:r>
              <a:rPr lang="en-US" dirty="0" err="1"/>
              <a:t>Siamak</a:t>
            </a:r>
            <a:r>
              <a:rPr lang="en-US" dirty="0"/>
              <a:t> </a:t>
            </a:r>
            <a:r>
              <a:rPr lang="en-US" dirty="0" smtClean="0"/>
              <a:t>Mohammadi</a:t>
            </a:r>
            <a:r>
              <a:rPr lang="en-US" baseline="30000" dirty="0" smtClean="0"/>
              <a:t>3</a:t>
            </a:r>
            <a:r>
              <a:rPr lang="en-US" dirty="0" smtClean="0"/>
              <a:t>, </a:t>
            </a:r>
            <a:r>
              <a:rPr lang="en-US" dirty="0" err="1"/>
              <a:t>Tapio</a:t>
            </a:r>
            <a:r>
              <a:rPr lang="en-US" dirty="0"/>
              <a:t> </a:t>
            </a:r>
            <a:r>
              <a:rPr lang="en-US" dirty="0" smtClean="0"/>
              <a:t>Pahikkala</a:t>
            </a:r>
            <a:r>
              <a:rPr lang="en-US" baseline="30000" dirty="0"/>
              <a:t>1</a:t>
            </a:r>
            <a:r>
              <a:rPr lang="en-US" dirty="0" smtClean="0"/>
              <a:t>,</a:t>
            </a:r>
            <a:br>
              <a:rPr lang="en-US" dirty="0" smtClean="0"/>
            </a:br>
            <a:r>
              <a:rPr lang="en-US" dirty="0" err="1" smtClean="0"/>
              <a:t>Onur</a:t>
            </a:r>
            <a:r>
              <a:rPr lang="en-US" dirty="0" smtClean="0"/>
              <a:t> Mutlu</a:t>
            </a:r>
            <a:r>
              <a:rPr lang="en-US" baseline="30000" dirty="0" smtClean="0"/>
              <a:t>2</a:t>
            </a:r>
            <a:r>
              <a:rPr lang="en-US" dirty="0" smtClean="0"/>
              <a:t> </a:t>
            </a:r>
            <a:r>
              <a:rPr lang="en-US" dirty="0"/>
              <a:t>and </a:t>
            </a:r>
            <a:r>
              <a:rPr lang="en-US" dirty="0" err="1"/>
              <a:t>Hannu</a:t>
            </a:r>
            <a:r>
              <a:rPr lang="en-US" dirty="0"/>
              <a:t> </a:t>
            </a:r>
            <a:r>
              <a:rPr lang="en-US" dirty="0" smtClean="0"/>
              <a:t>Tenhunen</a:t>
            </a:r>
            <a:r>
              <a:rPr lang="en-US" baseline="30000" dirty="0"/>
              <a:t>1</a:t>
            </a:r>
            <a:endParaRPr lang="en-US" dirty="0" smtClean="0"/>
          </a:p>
        </p:txBody>
      </p:sp>
      <p:pic>
        <p:nvPicPr>
          <p:cNvPr id="1026" name="Picture 2" descr="https://www.utu.fi/fi/Yliopisto/galleria/PublishingImages/logo_rgb/turun_yliopisto_logo_rg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8535" y="5394715"/>
            <a:ext cx="4223088" cy="1218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ubitomusic.com/smc_wp_site/wp-content/uploads/2014/03/Galbraith-Carnegie-Mellon-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2010" y="5394715"/>
            <a:ext cx="1286969" cy="12848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pload.wikimedia.org/wikipedia/en/thumb/f/fd/University_of_Tehran_logo.svg/480px-University_of_Tehran_logo.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00049" y="5346643"/>
            <a:ext cx="1314489" cy="1314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38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Backup slides</a:t>
            </a:r>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943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Overhead</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29</a:t>
            </a:fld>
            <a:endParaRPr lang="en-US"/>
          </a:p>
        </p:txBody>
      </p:sp>
      <p:sp>
        <p:nvSpPr>
          <p:cNvPr id="4" name="Content Placeholder 3"/>
          <p:cNvSpPr>
            <a:spLocks noGrp="1"/>
          </p:cNvSpPr>
          <p:nvPr>
            <p:ph sz="quarter" idx="1"/>
          </p:nvPr>
        </p:nvSpPr>
        <p:spPr/>
        <p:txBody>
          <a:bodyPr/>
          <a:lstStyle/>
          <a:p>
            <a:r>
              <a:rPr lang="en-US" dirty="0" smtClean="0"/>
              <a:t>Header fields can </a:t>
            </a:r>
            <a:r>
              <a:rPr lang="en-US" dirty="0"/>
              <a:t>be coded in 14/17 bits in 8x8/16x16 meshes</a:t>
            </a:r>
            <a:r>
              <a:rPr lang="en-US" dirty="0" smtClean="0"/>
              <a:t>.</a:t>
            </a:r>
          </a:p>
          <a:p>
            <a:endParaRPr lang="en-US" dirty="0"/>
          </a:p>
          <a:p>
            <a:r>
              <a:rPr lang="en-US" dirty="0"/>
              <a:t>Assuming a </a:t>
            </a:r>
            <a:r>
              <a:rPr lang="en-US" dirty="0" smtClean="0"/>
              <a:t>baseline router </a:t>
            </a:r>
            <a:r>
              <a:rPr lang="en-US" dirty="0"/>
              <a:t>with 144-bit channel </a:t>
            </a:r>
            <a:r>
              <a:rPr lang="en-US" dirty="0" smtClean="0"/>
              <a:t>width, </a:t>
            </a:r>
            <a:r>
              <a:rPr lang="en-US" dirty="0"/>
              <a:t>we need to widen </a:t>
            </a:r>
            <a:r>
              <a:rPr lang="en-US" dirty="0" smtClean="0"/>
              <a:t>the channel </a:t>
            </a:r>
            <a:r>
              <a:rPr lang="en-US" dirty="0"/>
              <a:t>by 10%/12</a:t>
            </a:r>
            <a:r>
              <a:rPr lang="en-US" dirty="0" smtClean="0"/>
              <a:t>%.</a:t>
            </a:r>
          </a:p>
          <a:p>
            <a:endParaRPr lang="en-US" dirty="0"/>
          </a:p>
          <a:p>
            <a:r>
              <a:rPr lang="en-US" dirty="0" smtClean="0"/>
              <a:t>Results </a:t>
            </a:r>
            <a:r>
              <a:rPr lang="en-US" dirty="0"/>
              <a:t>in almost 20%/25% </a:t>
            </a:r>
            <a:r>
              <a:rPr lang="en-US" dirty="0" smtClean="0"/>
              <a:t>increase in </a:t>
            </a:r>
            <a:r>
              <a:rPr lang="en-US" dirty="0"/>
              <a:t>the router area.</a:t>
            </a:r>
          </a:p>
        </p:txBody>
      </p:sp>
    </p:spTree>
    <p:extLst>
      <p:ext uri="{BB962C8B-B14F-4D97-AF65-F5344CB8AC3E}">
        <p14:creationId xmlns:p14="http://schemas.microsoft.com/office/powerpoint/2010/main" val="73270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smtClean="0"/>
              <a:t>Aggressive Transistor Scaling</a:t>
            </a:r>
            <a:endParaRPr lang="en-US" dirty="0"/>
          </a:p>
        </p:txBody>
      </p:sp>
      <p:sp>
        <p:nvSpPr>
          <p:cNvPr id="5" name="Text Placeholder 4"/>
          <p:cNvSpPr>
            <a:spLocks noGrp="1"/>
          </p:cNvSpPr>
          <p:nvPr>
            <p:ph type="body" idx="1"/>
          </p:nvPr>
        </p:nvSpPr>
        <p:spPr/>
        <p:txBody>
          <a:bodyPr/>
          <a:lstStyle/>
          <a:p>
            <a:r>
              <a:rPr lang="en-US" dirty="0" smtClean="0">
                <a:solidFill>
                  <a:srgbClr val="00B050"/>
                </a:solidFill>
              </a:rPr>
              <a:t>Key Benefit</a:t>
            </a:r>
            <a:endParaRPr lang="en-US" dirty="0">
              <a:solidFill>
                <a:srgbClr val="00B050"/>
              </a:solidFill>
            </a:endParaRPr>
          </a:p>
        </p:txBody>
      </p:sp>
      <p:sp>
        <p:nvSpPr>
          <p:cNvPr id="7" name="Text Placeholder 6"/>
          <p:cNvSpPr>
            <a:spLocks noGrp="1"/>
          </p:cNvSpPr>
          <p:nvPr>
            <p:ph type="body" sz="half" idx="3"/>
          </p:nvPr>
        </p:nvSpPr>
        <p:spPr/>
        <p:txBody>
          <a:bodyPr/>
          <a:lstStyle/>
          <a:p>
            <a:r>
              <a:rPr lang="en-US" dirty="0" smtClean="0">
                <a:solidFill>
                  <a:srgbClr val="FF0000"/>
                </a:solidFill>
              </a:rPr>
              <a:t>A Major Curse</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E31375A4-56A4-47D6-9801-1991572033F7}" type="slidenum">
              <a:rPr lang="en-US" smtClean="0"/>
              <a:t>3</a:t>
            </a:fld>
            <a:endParaRPr lang="en-US"/>
          </a:p>
        </p:txBody>
      </p:sp>
      <p:sp>
        <p:nvSpPr>
          <p:cNvPr id="6" name="Content Placeholder 5"/>
          <p:cNvSpPr>
            <a:spLocks noGrp="1"/>
          </p:cNvSpPr>
          <p:nvPr>
            <p:ph sz="quarter" idx="2"/>
          </p:nvPr>
        </p:nvSpPr>
        <p:spPr/>
        <p:txBody>
          <a:bodyPr/>
          <a:lstStyle/>
          <a:p>
            <a:r>
              <a:rPr lang="en-US" dirty="0" smtClean="0"/>
              <a:t>Integrating many IPs</a:t>
            </a:r>
          </a:p>
          <a:p>
            <a:pPr lvl="1"/>
            <a:r>
              <a:rPr lang="en-US" dirty="0" smtClean="0"/>
              <a:t>Processors</a:t>
            </a:r>
          </a:p>
          <a:p>
            <a:pPr lvl="1"/>
            <a:r>
              <a:rPr lang="en-US" dirty="0" smtClean="0"/>
              <a:t>Cache slices</a:t>
            </a:r>
          </a:p>
          <a:p>
            <a:pPr lvl="1"/>
            <a:r>
              <a:rPr lang="en-US" dirty="0" smtClean="0"/>
              <a:t>Memory controllers</a:t>
            </a:r>
          </a:p>
          <a:p>
            <a:pPr lvl="1"/>
            <a:r>
              <a:rPr lang="en-US" dirty="0" smtClean="0"/>
              <a:t>Specialized HW</a:t>
            </a:r>
          </a:p>
          <a:p>
            <a:pPr lvl="1"/>
            <a:r>
              <a:rPr lang="en-US" dirty="0" smtClean="0"/>
              <a:t>Etc.</a:t>
            </a:r>
          </a:p>
          <a:p>
            <a:pPr lvl="1"/>
            <a:endParaRPr lang="en-US" dirty="0"/>
          </a:p>
          <a:p>
            <a:pPr lvl="1"/>
            <a:endParaRPr lang="en-US" dirty="0"/>
          </a:p>
        </p:txBody>
      </p:sp>
      <p:sp>
        <p:nvSpPr>
          <p:cNvPr id="8" name="Content Placeholder 7"/>
          <p:cNvSpPr>
            <a:spLocks noGrp="1"/>
          </p:cNvSpPr>
          <p:nvPr>
            <p:ph sz="quarter" idx="4"/>
          </p:nvPr>
        </p:nvSpPr>
        <p:spPr/>
        <p:txBody>
          <a:bodyPr>
            <a:normAutofit/>
          </a:bodyPr>
          <a:lstStyle/>
          <a:p>
            <a:r>
              <a:rPr lang="en-US" dirty="0" smtClean="0"/>
              <a:t>Reduced reliability</a:t>
            </a:r>
          </a:p>
          <a:p>
            <a:pPr lvl="1"/>
            <a:r>
              <a:rPr lang="en-US" dirty="0" smtClean="0">
                <a:solidFill>
                  <a:srgbClr val="0000FF"/>
                </a:solidFill>
              </a:rPr>
              <a:t>Fabrication</a:t>
            </a:r>
            <a:r>
              <a:rPr lang="en-US" dirty="0" smtClean="0"/>
              <a:t> time:</a:t>
            </a:r>
          </a:p>
          <a:p>
            <a:pPr lvl="2"/>
            <a:r>
              <a:rPr lang="en-US" dirty="0" smtClean="0"/>
              <a:t>Defect</a:t>
            </a:r>
          </a:p>
          <a:p>
            <a:pPr lvl="2"/>
            <a:r>
              <a:rPr lang="en-US" dirty="0" smtClean="0"/>
              <a:t>Process variation</a:t>
            </a:r>
          </a:p>
          <a:p>
            <a:pPr lvl="1"/>
            <a:r>
              <a:rPr lang="en-US" dirty="0" smtClean="0">
                <a:solidFill>
                  <a:srgbClr val="0000FF"/>
                </a:solidFill>
              </a:rPr>
              <a:t>Run-time</a:t>
            </a:r>
            <a:r>
              <a:rPr lang="en-US" dirty="0" smtClean="0"/>
              <a:t>:</a:t>
            </a:r>
          </a:p>
          <a:p>
            <a:pPr lvl="2"/>
            <a:r>
              <a:rPr lang="en-US" dirty="0" smtClean="0"/>
              <a:t>Negative </a:t>
            </a:r>
            <a:r>
              <a:rPr lang="en-US" dirty="0"/>
              <a:t>bias temperature </a:t>
            </a:r>
            <a:r>
              <a:rPr lang="en-US" dirty="0" smtClean="0"/>
              <a:t>instability (NBTI)</a:t>
            </a:r>
          </a:p>
          <a:p>
            <a:pPr lvl="2"/>
            <a:r>
              <a:rPr lang="en-US" dirty="0" smtClean="0"/>
              <a:t>Hot carrier injection (HCI)</a:t>
            </a:r>
          </a:p>
          <a:p>
            <a:pPr lvl="2"/>
            <a:r>
              <a:rPr lang="en-US" dirty="0" smtClean="0"/>
              <a:t>Gate oxide breakdown</a:t>
            </a:r>
          </a:p>
          <a:p>
            <a:pPr lvl="2"/>
            <a:r>
              <a:rPr lang="en-US" dirty="0"/>
              <a:t>Electro-Migration</a:t>
            </a:r>
          </a:p>
          <a:p>
            <a:endParaRPr lang="en-US" dirty="0" smtClean="0"/>
          </a:p>
          <a:p>
            <a:pPr lvl="1"/>
            <a:endParaRPr lang="en-US" dirty="0" smtClean="0"/>
          </a:p>
        </p:txBody>
      </p:sp>
      <p:sp>
        <p:nvSpPr>
          <p:cNvPr id="4" name="TextBox 3"/>
          <p:cNvSpPr txBox="1"/>
          <p:nvPr/>
        </p:nvSpPr>
        <p:spPr>
          <a:xfrm>
            <a:off x="3657600" y="2468880"/>
            <a:ext cx="5029200" cy="18288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oAutofit/>
          </a:bodyPr>
          <a:lstStyle/>
          <a:p>
            <a:pPr marL="0" lvl="1" algn="ctr">
              <a:lnSpc>
                <a:spcPct val="300000"/>
              </a:lnSpc>
            </a:pPr>
            <a:r>
              <a:rPr lang="en-US" dirty="0" smtClean="0">
                <a:latin typeface="+mj-lt"/>
              </a:rPr>
              <a:t>Our designs </a:t>
            </a:r>
            <a:r>
              <a:rPr lang="en-US" dirty="0" smtClean="0">
                <a:solidFill>
                  <a:srgbClr val="0000FF"/>
                </a:solidFill>
                <a:latin typeface="+mj-lt"/>
              </a:rPr>
              <a:t>must</a:t>
            </a:r>
            <a:r>
              <a:rPr lang="en-US" dirty="0" smtClean="0">
                <a:latin typeface="+mj-lt"/>
              </a:rPr>
              <a:t> be:</a:t>
            </a:r>
          </a:p>
          <a:p>
            <a:pPr marL="0" lvl="1" algn="ctr"/>
            <a:r>
              <a:rPr lang="en-US" b="1" dirty="0" smtClean="0">
                <a:latin typeface="+mj-lt"/>
              </a:rPr>
              <a:t>Fault-tolerant by construction!</a:t>
            </a:r>
            <a:endParaRPr lang="en-US" b="1" dirty="0">
              <a:latin typeface="+mj-lt"/>
            </a:endParaRPr>
          </a:p>
        </p:txBody>
      </p:sp>
    </p:spTree>
    <p:extLst>
      <p:ext uri="{BB962C8B-B14F-4D97-AF65-F5344CB8AC3E}">
        <p14:creationId xmlns:p14="http://schemas.microsoft.com/office/powerpoint/2010/main" val="2290542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500"/>
                                        <p:tgtEl>
                                          <p:spTgt spid="8">
                                            <p:txEl>
                                              <p:pRg st="1" end="1"/>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500"/>
                                        <p:tgtEl>
                                          <p:spTgt spid="8">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fade">
                                      <p:cBhvr>
                                        <p:cTn id="40" dur="500"/>
                                        <p:tgtEl>
                                          <p:spTgt spid="8">
                                            <p:txEl>
                                              <p:pRg st="2" end="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animEffect transition="in" filter="fade">
                                      <p:cBhvr>
                                        <p:cTn id="43" dur="500"/>
                                        <p:tgtEl>
                                          <p:spTgt spid="8">
                                            <p:txEl>
                                              <p:pRg st="3" end="3"/>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8">
                                            <p:txEl>
                                              <p:pRg st="5" end="5"/>
                                            </p:txEl>
                                          </p:spTgt>
                                        </p:tgtEl>
                                        <p:attrNameLst>
                                          <p:attrName>style.visibility</p:attrName>
                                        </p:attrNameLst>
                                      </p:cBhvr>
                                      <p:to>
                                        <p:strVal val="visible"/>
                                      </p:to>
                                    </p:set>
                                    <p:animEffect transition="in" filter="fade">
                                      <p:cBhvr>
                                        <p:cTn id="46" dur="500"/>
                                        <p:tgtEl>
                                          <p:spTgt spid="8">
                                            <p:txEl>
                                              <p:pRg st="5" end="5"/>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fade">
                                      <p:cBhvr>
                                        <p:cTn id="49" dur="500"/>
                                        <p:tgtEl>
                                          <p:spTgt spid="8">
                                            <p:txEl>
                                              <p:pRg st="6" end="6"/>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fade">
                                      <p:cBhvr>
                                        <p:cTn id="52" dur="500"/>
                                        <p:tgtEl>
                                          <p:spTgt spid="8">
                                            <p:txEl>
                                              <p:pRg st="7" end="7"/>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Effect transition="in" filter="fade">
                                      <p:cBhvr>
                                        <p:cTn id="55" dur="500"/>
                                        <p:tgtEl>
                                          <p:spTgt spid="8">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1000"/>
                                        <p:tgtEl>
                                          <p:spTgt spid="4"/>
                                        </p:tgtEl>
                                      </p:cBhvr>
                                    </p:animEffect>
                                    <p:anim calcmode="lin" valueType="num">
                                      <p:cBhvr>
                                        <p:cTn id="61" dur="1000" fill="hold"/>
                                        <p:tgtEl>
                                          <p:spTgt spid="4"/>
                                        </p:tgtEl>
                                        <p:attrNameLst>
                                          <p:attrName>ppt_x</p:attrName>
                                        </p:attrNameLst>
                                      </p:cBhvr>
                                      <p:tavLst>
                                        <p:tav tm="0">
                                          <p:val>
                                            <p:strVal val="#ppt_x"/>
                                          </p:val>
                                        </p:tav>
                                        <p:tav tm="100000">
                                          <p:val>
                                            <p:strVal val="#ppt_x"/>
                                          </p:val>
                                        </p:tav>
                                      </p:tavLst>
                                    </p:anim>
                                    <p:anim calcmode="lin" valueType="num">
                                      <p:cBhvr>
                                        <p:cTn id="6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uiExpand="1"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Deflection Implications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30</a:t>
            </a:fld>
            <a:endParaRPr lang="en-US"/>
          </a:p>
        </p:txBody>
      </p:sp>
      <p:sp>
        <p:nvSpPr>
          <p:cNvPr id="4" name="Content Placeholder 3"/>
          <p:cNvSpPr>
            <a:spLocks noGrp="1"/>
          </p:cNvSpPr>
          <p:nvPr>
            <p:ph sz="quarter" idx="1"/>
          </p:nvPr>
        </p:nvSpPr>
        <p:spPr/>
        <p:txBody>
          <a:bodyPr/>
          <a:lstStyle/>
          <a:p>
            <a:r>
              <a:rPr lang="en-US" dirty="0" smtClean="0"/>
              <a:t>When a packet is deflected</a:t>
            </a:r>
          </a:p>
          <a:p>
            <a:pPr lvl="1"/>
            <a:r>
              <a:rPr lang="en-US" dirty="0" smtClean="0"/>
              <a:t>Header values are not valid anymore</a:t>
            </a:r>
          </a:p>
          <a:p>
            <a:endParaRPr lang="en-US" dirty="0"/>
          </a:p>
          <a:p>
            <a:r>
              <a:rPr lang="en-US" dirty="0" smtClean="0"/>
              <a:t>We need to reset the header values:</a:t>
            </a:r>
          </a:p>
          <a:p>
            <a:pPr lvl="1"/>
            <a:r>
              <a:rPr lang="en-US" dirty="0" smtClean="0"/>
              <a:t>Mode </a:t>
            </a:r>
            <a:r>
              <a:rPr lang="en-US" dirty="0" smtClean="0">
                <a:sym typeface="Wingdings" panose="05000000000000000000" pitchFamily="2" charset="2"/>
              </a:rPr>
              <a:t> Normal</a:t>
            </a:r>
          </a:p>
          <a:p>
            <a:pPr lvl="1"/>
            <a:r>
              <a:rPr lang="en-US" dirty="0" err="1" smtClean="0">
                <a:sym typeface="Wingdings" panose="05000000000000000000" pitchFamily="2" charset="2"/>
              </a:rPr>
              <a:t>MD</a:t>
            </a:r>
            <a:r>
              <a:rPr lang="en-US" baseline="-25000" dirty="0" err="1" smtClean="0">
                <a:sym typeface="Wingdings" panose="05000000000000000000" pitchFamily="2" charset="2"/>
              </a:rPr>
              <a:t>best</a:t>
            </a:r>
            <a:r>
              <a:rPr lang="en-US" dirty="0" smtClean="0">
                <a:sym typeface="Wingdings" panose="05000000000000000000" pitchFamily="2" charset="2"/>
              </a:rPr>
              <a:t>  MD (next router, </a:t>
            </a:r>
            <a:r>
              <a:rPr lang="en-US" dirty="0" err="1" smtClean="0">
                <a:sym typeface="Wingdings" panose="05000000000000000000" pitchFamily="2" charset="2"/>
              </a:rPr>
              <a:t>dst</a:t>
            </a:r>
            <a:r>
              <a:rPr lang="en-US" dirty="0" smtClean="0">
                <a:sym typeface="Wingdings" panose="05000000000000000000" pitchFamily="2" charset="2"/>
              </a:rPr>
              <a:t>)</a:t>
            </a:r>
            <a:endParaRPr lang="en-US" dirty="0"/>
          </a:p>
        </p:txBody>
      </p:sp>
      <p:grpSp>
        <p:nvGrpSpPr>
          <p:cNvPr id="40" name="Group 39"/>
          <p:cNvGrpSpPr/>
          <p:nvPr/>
        </p:nvGrpSpPr>
        <p:grpSpPr>
          <a:xfrm>
            <a:off x="7246949" y="1237129"/>
            <a:ext cx="4438454" cy="4438454"/>
            <a:chOff x="7883443" y="3525714"/>
            <a:chExt cx="2522308" cy="2522308"/>
          </a:xfrm>
        </p:grpSpPr>
        <p:sp>
          <p:nvSpPr>
            <p:cNvPr id="41" name="Oval 40"/>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5</a:t>
              </a:r>
              <a:endParaRPr lang="en-US" sz="3200" dirty="0">
                <a:solidFill>
                  <a:srgbClr val="FFFF00"/>
                </a:solidFill>
                <a:latin typeface="+mj-lt"/>
              </a:endParaRPr>
            </a:p>
          </p:txBody>
        </p:sp>
        <p:cxnSp>
          <p:nvCxnSpPr>
            <p:cNvPr id="42" name="Straight Connector 41"/>
            <p:cNvCxnSpPr>
              <a:stCxn id="41"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1"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45" name="Straight Connector 44"/>
            <p:cNvCxnSpPr>
              <a:stCxn id="44"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47" name="Straight Connector 46"/>
            <p:cNvCxnSpPr>
              <a:stCxn id="46"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6"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50" name="Straight Connector 49"/>
            <p:cNvCxnSpPr>
              <a:stCxn id="49"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52" name="Straight Connector 51"/>
            <p:cNvCxnSpPr>
              <a:stCxn id="51"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51"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55" name="Straight Connector 54"/>
            <p:cNvCxnSpPr>
              <a:stCxn id="54"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57" name="Straight Connector 56"/>
            <p:cNvCxnSpPr>
              <a:stCxn id="56"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6"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60" name="Straight Connector 59"/>
            <p:cNvCxnSpPr>
              <a:stCxn id="59"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62" name="Straight Connector 61"/>
            <p:cNvCxnSpPr>
              <a:stCxn id="61"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sp>
          <p:nvSpPr>
            <p:cNvPr id="64" name="Oval 63"/>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65" name="Straight Connector 64"/>
            <p:cNvCxnSpPr>
              <a:stCxn id="64"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cxnSp>
          <p:nvCxnSpPr>
            <p:cNvPr id="67" name="Straight Connector 66"/>
            <p:cNvCxnSpPr>
              <a:stCxn id="66"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69" name="Straight Connector 68"/>
            <p:cNvCxnSpPr>
              <a:stCxn id="68" idx="6"/>
            </p:cNvCxnSpPr>
            <p:nvPr/>
          </p:nvCxnSpPr>
          <p:spPr>
            <a:xfrm flipV="1">
              <a:off x="8171120"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71" name="Straight Connector 70"/>
            <p:cNvCxnSpPr>
              <a:stCxn id="70"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73" name="Straight Connector 72"/>
            <p:cNvCxnSpPr>
              <a:stCxn id="72"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grpSp>
      <p:sp>
        <p:nvSpPr>
          <p:cNvPr id="75" name="TextBox 74"/>
          <p:cNvSpPr txBox="1"/>
          <p:nvPr/>
        </p:nvSpPr>
        <p:spPr>
          <a:xfrm>
            <a:off x="11447838" y="2941145"/>
            <a:ext cx="490675" cy="369332"/>
          </a:xfrm>
          <a:prstGeom prst="rect">
            <a:avLst/>
          </a:prstGeom>
          <a:noFill/>
        </p:spPr>
        <p:txBody>
          <a:bodyPr wrap="square" rtlCol="0">
            <a:spAutoFit/>
          </a:bodyPr>
          <a:lstStyle/>
          <a:p>
            <a:r>
              <a:rPr lang="en-US" i="1" dirty="0" err="1" smtClean="0"/>
              <a:t>dst</a:t>
            </a:r>
            <a:endParaRPr lang="en-US" i="1" dirty="0"/>
          </a:p>
        </p:txBody>
      </p:sp>
      <p:sp>
        <p:nvSpPr>
          <p:cNvPr id="76" name="TextBox 75"/>
          <p:cNvSpPr txBox="1"/>
          <p:nvPr/>
        </p:nvSpPr>
        <p:spPr>
          <a:xfrm>
            <a:off x="7515603" y="5594698"/>
            <a:ext cx="685978" cy="369332"/>
          </a:xfrm>
          <a:prstGeom prst="rect">
            <a:avLst/>
          </a:prstGeom>
          <a:noFill/>
        </p:spPr>
        <p:txBody>
          <a:bodyPr wrap="square" rtlCol="0">
            <a:spAutoFit/>
          </a:bodyPr>
          <a:lstStyle/>
          <a:p>
            <a:r>
              <a:rPr lang="en-US" i="1" dirty="0" err="1" smtClean="0"/>
              <a:t>src</a:t>
            </a:r>
            <a:endParaRPr lang="en-US" i="1" dirty="0"/>
          </a:p>
        </p:txBody>
      </p:sp>
      <p:sp>
        <p:nvSpPr>
          <p:cNvPr id="77" name="TextBox 76"/>
          <p:cNvSpPr txBox="1"/>
          <p:nvPr/>
        </p:nvSpPr>
        <p:spPr>
          <a:xfrm>
            <a:off x="7140970" y="1764608"/>
            <a:ext cx="721659" cy="365760"/>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en-US" sz="2800" dirty="0" smtClean="0">
                <a:latin typeface="Courier New"/>
                <a:cs typeface="Courier New"/>
              </a:rPr>
              <a:t>3│</a:t>
            </a:r>
            <a:r>
              <a:rPr lang="en-US" sz="2400" dirty="0">
                <a:latin typeface="Courier New" panose="02070309020205020404" pitchFamily="49" charset="0"/>
                <a:cs typeface="Courier New" panose="02070309020205020404" pitchFamily="49" charset="0"/>
                <a:sym typeface="Wingdings 3"/>
              </a:rPr>
              <a:t></a:t>
            </a:r>
            <a:endParaRPr 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01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Delivery Proof</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31</a:t>
            </a:fld>
            <a:endParaRPr lang="en-US"/>
          </a:p>
        </p:txBody>
      </p:sp>
      <p:sp>
        <p:nvSpPr>
          <p:cNvPr id="4" name="Content Placeholder 3"/>
          <p:cNvSpPr>
            <a:spLocks noGrp="1"/>
          </p:cNvSpPr>
          <p:nvPr>
            <p:ph sz="quarter" idx="1"/>
          </p:nvPr>
        </p:nvSpPr>
        <p:spPr>
          <a:xfrm>
            <a:off x="609600" y="1005840"/>
            <a:ext cx="6503004" cy="5394960"/>
          </a:xfrm>
        </p:spPr>
        <p:txBody>
          <a:bodyPr>
            <a:normAutofit fontScale="92500" lnSpcReduction="10000"/>
          </a:bodyPr>
          <a:lstStyle/>
          <a:p>
            <a:r>
              <a:rPr lang="en-US" dirty="0" smtClean="0"/>
              <a:t>Property: Given there is a path between </a:t>
            </a:r>
            <a:r>
              <a:rPr lang="en-US" i="1" dirty="0" err="1" smtClean="0"/>
              <a:t>src</a:t>
            </a:r>
            <a:r>
              <a:rPr lang="en-US" dirty="0" smtClean="0"/>
              <a:t> and </a:t>
            </a:r>
            <a:r>
              <a:rPr lang="en-US" i="1" dirty="0" err="1" smtClean="0"/>
              <a:t>dst</a:t>
            </a:r>
            <a:r>
              <a:rPr lang="en-US" dirty="0" smtClean="0"/>
              <a:t>, starting </a:t>
            </a:r>
            <a:r>
              <a:rPr lang="en-US" dirty="0"/>
              <a:t>from </a:t>
            </a:r>
            <a:r>
              <a:rPr lang="en-US" i="1" dirty="0" err="1"/>
              <a:t>src</a:t>
            </a:r>
            <a:r>
              <a:rPr lang="en-US" dirty="0"/>
              <a:t>, by traversing </a:t>
            </a:r>
            <a:r>
              <a:rPr lang="en-US" dirty="0" smtClean="0"/>
              <a:t>the face underlying line</a:t>
            </a:r>
            <a:r>
              <a:rPr lang="en-US" baseline="-25000" dirty="0" smtClean="0"/>
              <a:t>(</a:t>
            </a:r>
            <a:r>
              <a:rPr lang="en-US" i="1" baseline="-25000" dirty="0" err="1" smtClean="0"/>
              <a:t>src,dst</a:t>
            </a:r>
            <a:r>
              <a:rPr lang="en-US" baseline="-25000" dirty="0"/>
              <a:t>)</a:t>
            </a:r>
            <a:r>
              <a:rPr lang="en-US" dirty="0"/>
              <a:t>, the packet will definitely </a:t>
            </a:r>
            <a:r>
              <a:rPr lang="en-US" dirty="0" smtClean="0"/>
              <a:t>intersect the line </a:t>
            </a:r>
            <a:r>
              <a:rPr lang="en-US" dirty="0"/>
              <a:t>at some point (p) other than </a:t>
            </a:r>
            <a:r>
              <a:rPr lang="en-US" i="1" dirty="0" err="1" smtClean="0"/>
              <a:t>src</a:t>
            </a:r>
            <a:endParaRPr lang="en-US" i="1" dirty="0" smtClean="0"/>
          </a:p>
          <a:p>
            <a:pPr lvl="1"/>
            <a:endParaRPr lang="en-US" dirty="0" smtClean="0"/>
          </a:p>
          <a:p>
            <a:r>
              <a:rPr lang="en-US" dirty="0" smtClean="0"/>
              <a:t>The MD(</a:t>
            </a:r>
            <a:r>
              <a:rPr lang="en-US" dirty="0" err="1" smtClean="0"/>
              <a:t>p,</a:t>
            </a:r>
            <a:r>
              <a:rPr lang="en-US" i="1" dirty="0" err="1" smtClean="0"/>
              <a:t>dst</a:t>
            </a:r>
            <a:r>
              <a:rPr lang="en-US" dirty="0" smtClean="0"/>
              <a:t>) is definitely smaller than MD(</a:t>
            </a:r>
            <a:r>
              <a:rPr lang="en-US" dirty="0" err="1" smtClean="0"/>
              <a:t>src,</a:t>
            </a:r>
            <a:r>
              <a:rPr lang="en-US" i="1" dirty="0" err="1" smtClean="0"/>
              <a:t>dst</a:t>
            </a:r>
            <a:r>
              <a:rPr lang="en-US" dirty="0" smtClean="0"/>
              <a:t>).</a:t>
            </a:r>
          </a:p>
          <a:p>
            <a:pPr lvl="1"/>
            <a:endParaRPr lang="en-US" dirty="0"/>
          </a:p>
          <a:p>
            <a:r>
              <a:rPr lang="en-US" dirty="0" smtClean="0"/>
              <a:t>In traversal mode: If </a:t>
            </a:r>
            <a:r>
              <a:rPr lang="en-US" i="1" dirty="0" err="1">
                <a:solidFill>
                  <a:srgbClr val="0000FF"/>
                </a:solidFill>
              </a:rPr>
              <a:t>MD</a:t>
            </a:r>
            <a:r>
              <a:rPr lang="en-US" i="1" baseline="-25000" dirty="0" err="1">
                <a:solidFill>
                  <a:srgbClr val="0000FF"/>
                </a:solidFill>
              </a:rPr>
              <a:t>cur</a:t>
            </a:r>
            <a:r>
              <a:rPr lang="en-US" i="1" baseline="-25000" dirty="0">
                <a:solidFill>
                  <a:srgbClr val="0000FF"/>
                </a:solidFill>
              </a:rPr>
              <a:t>, </a:t>
            </a:r>
            <a:r>
              <a:rPr lang="en-US" i="1" baseline="-25000" dirty="0" err="1">
                <a:solidFill>
                  <a:srgbClr val="0000FF"/>
                </a:solidFill>
              </a:rPr>
              <a:t>dst</a:t>
            </a:r>
            <a:r>
              <a:rPr lang="en-US" i="1" dirty="0">
                <a:solidFill>
                  <a:srgbClr val="0000FF"/>
                </a:solidFill>
              </a:rPr>
              <a:t> </a:t>
            </a:r>
            <a:r>
              <a:rPr lang="en-US" dirty="0">
                <a:solidFill>
                  <a:srgbClr val="0000FF"/>
                </a:solidFill>
              </a:rPr>
              <a:t>= </a:t>
            </a:r>
            <a:r>
              <a:rPr lang="en-US" i="1" dirty="0" err="1">
                <a:solidFill>
                  <a:srgbClr val="0000FF"/>
                </a:solidFill>
              </a:rPr>
              <a:t>MD</a:t>
            </a:r>
            <a:r>
              <a:rPr lang="en-US" i="1" baseline="-25000" dirty="0" err="1">
                <a:solidFill>
                  <a:srgbClr val="0000FF"/>
                </a:solidFill>
              </a:rPr>
              <a:t>best</a:t>
            </a:r>
            <a:r>
              <a:rPr lang="en-US" dirty="0">
                <a:solidFill>
                  <a:srgbClr val="0000FF"/>
                </a:solidFill>
              </a:rPr>
              <a:t> </a:t>
            </a:r>
            <a:r>
              <a:rPr lang="en-US" dirty="0"/>
              <a:t>with </a:t>
            </a:r>
            <a:r>
              <a:rPr lang="en-US" dirty="0">
                <a:solidFill>
                  <a:srgbClr val="0000FF"/>
                </a:solidFill>
              </a:rPr>
              <a:t>productive</a:t>
            </a:r>
            <a:r>
              <a:rPr lang="en-US" dirty="0"/>
              <a:t> output?</a:t>
            </a:r>
            <a:endParaRPr lang="en-US" baseline="-25000" dirty="0"/>
          </a:p>
          <a:p>
            <a:pPr lvl="1"/>
            <a:r>
              <a:rPr lang="en-US" dirty="0"/>
              <a:t>Return to (and act as in) </a:t>
            </a:r>
            <a:r>
              <a:rPr lang="en-US" dirty="0">
                <a:solidFill>
                  <a:srgbClr val="0000FF"/>
                </a:solidFill>
              </a:rPr>
              <a:t>normal</a:t>
            </a:r>
            <a:r>
              <a:rPr lang="en-US" dirty="0"/>
              <a:t> </a:t>
            </a:r>
            <a:r>
              <a:rPr lang="en-US" dirty="0" smtClean="0"/>
              <a:t>mode</a:t>
            </a:r>
          </a:p>
          <a:p>
            <a:pPr lvl="1"/>
            <a:endParaRPr lang="en-US" dirty="0"/>
          </a:p>
          <a:p>
            <a:pPr marL="0" indent="0">
              <a:buNone/>
            </a:pPr>
            <a:r>
              <a:rPr lang="en-US" dirty="0" smtClean="0">
                <a:sym typeface="Wingdings" panose="05000000000000000000" pitchFamily="2" charset="2"/>
              </a:rPr>
              <a:t> we definitely exit to normal mode</a:t>
            </a:r>
            <a:endParaRPr lang="en-US" dirty="0"/>
          </a:p>
          <a:p>
            <a:endParaRPr lang="en-US" dirty="0"/>
          </a:p>
        </p:txBody>
      </p:sp>
      <p:sp>
        <p:nvSpPr>
          <p:cNvPr id="5" name="Arc 4"/>
          <p:cNvSpPr/>
          <p:nvPr/>
        </p:nvSpPr>
        <p:spPr>
          <a:xfrm>
            <a:off x="7990732" y="1940344"/>
            <a:ext cx="1658323" cy="1698354"/>
          </a:xfrm>
          <a:prstGeom prst="arc">
            <a:avLst>
              <a:gd name="adj1" fmla="val 16200000"/>
              <a:gd name="adj2" fmla="val 10800000"/>
            </a:avLst>
          </a:prstGeom>
          <a:ln w="57150">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5"/>
          <p:cNvGrpSpPr/>
          <p:nvPr/>
        </p:nvGrpSpPr>
        <p:grpSpPr>
          <a:xfrm>
            <a:off x="7246949" y="1237129"/>
            <a:ext cx="4438454" cy="4438454"/>
            <a:chOff x="7883443" y="3525714"/>
            <a:chExt cx="2522308" cy="2522308"/>
          </a:xfrm>
        </p:grpSpPr>
        <p:sp>
          <p:nvSpPr>
            <p:cNvPr id="7" name="Oval 6"/>
            <p:cNvSpPr/>
            <p:nvPr/>
          </p:nvSpPr>
          <p:spPr>
            <a:xfrm>
              <a:off x="7883443"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5</a:t>
              </a:r>
              <a:endParaRPr lang="en-US" sz="3200" dirty="0">
                <a:solidFill>
                  <a:srgbClr val="FFFF00"/>
                </a:solidFill>
                <a:latin typeface="+mj-lt"/>
              </a:endParaRPr>
            </a:p>
          </p:txBody>
        </p:sp>
        <p:cxnSp>
          <p:nvCxnSpPr>
            <p:cNvPr id="8" name="Straight Connector 7"/>
            <p:cNvCxnSpPr>
              <a:stCxn id="7" idx="0"/>
            </p:cNvCxnSpPr>
            <p:nvPr/>
          </p:nvCxnSpPr>
          <p:spPr>
            <a:xfrm flipV="1">
              <a:off x="8027282"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7" idx="6"/>
            </p:cNvCxnSpPr>
            <p:nvPr/>
          </p:nvCxnSpPr>
          <p:spPr>
            <a:xfrm flipV="1">
              <a:off x="8171120"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8628320"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11" name="Straight Connector 10"/>
            <p:cNvCxnSpPr>
              <a:stCxn id="10" idx="0"/>
            </p:cNvCxnSpPr>
            <p:nvPr/>
          </p:nvCxnSpPr>
          <p:spPr>
            <a:xfrm flipV="1">
              <a:off x="8772159"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9373197"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13" name="Straight Connector 12"/>
            <p:cNvCxnSpPr>
              <a:stCxn id="12" idx="0"/>
            </p:cNvCxnSpPr>
            <p:nvPr/>
          </p:nvCxnSpPr>
          <p:spPr>
            <a:xfrm flipV="1">
              <a:off x="9517036"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6"/>
            </p:cNvCxnSpPr>
            <p:nvPr/>
          </p:nvCxnSpPr>
          <p:spPr>
            <a:xfrm flipV="1">
              <a:off x="9660874" y="5904183"/>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0118074" y="5760345"/>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16" name="Straight Connector 15"/>
            <p:cNvCxnSpPr>
              <a:stCxn id="15" idx="0"/>
            </p:cNvCxnSpPr>
            <p:nvPr/>
          </p:nvCxnSpPr>
          <p:spPr>
            <a:xfrm flipV="1">
              <a:off x="10261913" y="5303145"/>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883443"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18" name="Straight Connector 17"/>
            <p:cNvCxnSpPr>
              <a:stCxn id="17" idx="0"/>
            </p:cNvCxnSpPr>
            <p:nvPr/>
          </p:nvCxnSpPr>
          <p:spPr>
            <a:xfrm flipV="1">
              <a:off x="8027282"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7" idx="6"/>
            </p:cNvCxnSpPr>
            <p:nvPr/>
          </p:nvCxnSpPr>
          <p:spPr>
            <a:xfrm flipV="1">
              <a:off x="8171120"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8628320"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21" name="Straight Connector 20"/>
            <p:cNvCxnSpPr>
              <a:stCxn id="20" idx="6"/>
            </p:cNvCxnSpPr>
            <p:nvPr/>
          </p:nvCxnSpPr>
          <p:spPr>
            <a:xfrm flipV="1">
              <a:off x="8915997"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9373197"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23" name="Straight Connector 22"/>
            <p:cNvCxnSpPr>
              <a:stCxn id="22" idx="0"/>
            </p:cNvCxnSpPr>
            <p:nvPr/>
          </p:nvCxnSpPr>
          <p:spPr>
            <a:xfrm flipV="1">
              <a:off x="9517036"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2" idx="6"/>
            </p:cNvCxnSpPr>
            <p:nvPr/>
          </p:nvCxnSpPr>
          <p:spPr>
            <a:xfrm flipV="1">
              <a:off x="9660874" y="5159306"/>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0118074" y="5015468"/>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26" name="Straight Connector 25"/>
            <p:cNvCxnSpPr>
              <a:stCxn id="25" idx="0"/>
            </p:cNvCxnSpPr>
            <p:nvPr/>
          </p:nvCxnSpPr>
          <p:spPr>
            <a:xfrm flipV="1">
              <a:off x="10261913" y="4558268"/>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883443"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28" name="Straight Connector 27"/>
            <p:cNvCxnSpPr>
              <a:stCxn id="27" idx="0"/>
            </p:cNvCxnSpPr>
            <p:nvPr/>
          </p:nvCxnSpPr>
          <p:spPr>
            <a:xfrm flipV="1">
              <a:off x="8027282"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8628320" y="4270591"/>
              <a:ext cx="287677" cy="287677"/>
            </a:xfrm>
            <a:prstGeom prst="ellipse">
              <a:avLst/>
            </a:prstGeom>
            <a:solidFill>
              <a:srgbClr val="727CA3">
                <a:alpha val="60000"/>
              </a:srgbClr>
            </a:solidFill>
            <a:ln>
              <a:solidFill>
                <a:srgbClr val="525977">
                  <a:alpha val="60000"/>
                </a:srgb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sp>
          <p:nvSpPr>
            <p:cNvPr id="30" name="Oval 29"/>
            <p:cNvSpPr/>
            <p:nvPr/>
          </p:nvSpPr>
          <p:spPr>
            <a:xfrm>
              <a:off x="9373197"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cxnSp>
          <p:nvCxnSpPr>
            <p:cNvPr id="31" name="Straight Connector 30"/>
            <p:cNvCxnSpPr>
              <a:stCxn id="30" idx="0"/>
            </p:cNvCxnSpPr>
            <p:nvPr/>
          </p:nvCxnSpPr>
          <p:spPr>
            <a:xfrm flipV="1">
              <a:off x="9517036"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10118074" y="4270591"/>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FFFF00"/>
                </a:solidFill>
                <a:latin typeface="+mj-lt"/>
              </a:endParaRPr>
            </a:p>
          </p:txBody>
        </p:sp>
        <p:cxnSp>
          <p:nvCxnSpPr>
            <p:cNvPr id="33" name="Straight Connector 32"/>
            <p:cNvCxnSpPr>
              <a:stCxn id="32" idx="0"/>
            </p:cNvCxnSpPr>
            <p:nvPr/>
          </p:nvCxnSpPr>
          <p:spPr>
            <a:xfrm flipV="1">
              <a:off x="10261913" y="3813391"/>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883443"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4</a:t>
              </a:r>
              <a:endParaRPr lang="en-US" sz="3200" dirty="0">
                <a:solidFill>
                  <a:srgbClr val="FFFF00"/>
                </a:solidFill>
                <a:latin typeface="+mj-lt"/>
              </a:endParaRPr>
            </a:p>
          </p:txBody>
        </p:sp>
        <p:cxnSp>
          <p:nvCxnSpPr>
            <p:cNvPr id="35" name="Straight Connector 34"/>
            <p:cNvCxnSpPr>
              <a:stCxn id="34" idx="6"/>
            </p:cNvCxnSpPr>
            <p:nvPr/>
          </p:nvCxnSpPr>
          <p:spPr>
            <a:xfrm flipV="1">
              <a:off x="8171120"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8628320"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3</a:t>
              </a:r>
              <a:endParaRPr lang="en-US" sz="3200" dirty="0">
                <a:solidFill>
                  <a:srgbClr val="FFFF00"/>
                </a:solidFill>
                <a:latin typeface="+mj-lt"/>
              </a:endParaRPr>
            </a:p>
          </p:txBody>
        </p:sp>
        <p:cxnSp>
          <p:nvCxnSpPr>
            <p:cNvPr id="37" name="Straight Connector 36"/>
            <p:cNvCxnSpPr>
              <a:stCxn id="36" idx="6"/>
            </p:cNvCxnSpPr>
            <p:nvPr/>
          </p:nvCxnSpPr>
          <p:spPr>
            <a:xfrm flipV="1">
              <a:off x="8915997"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9373197"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2</a:t>
              </a:r>
              <a:endParaRPr lang="en-US" sz="3200" dirty="0">
                <a:solidFill>
                  <a:srgbClr val="FFFF00"/>
                </a:solidFill>
                <a:latin typeface="+mj-lt"/>
              </a:endParaRPr>
            </a:p>
          </p:txBody>
        </p:sp>
        <p:cxnSp>
          <p:nvCxnSpPr>
            <p:cNvPr id="39" name="Straight Connector 38"/>
            <p:cNvCxnSpPr>
              <a:stCxn id="38" idx="6"/>
            </p:cNvCxnSpPr>
            <p:nvPr/>
          </p:nvCxnSpPr>
          <p:spPr>
            <a:xfrm flipV="1">
              <a:off x="9660874" y="36695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0118074" y="35257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FF00"/>
                  </a:solidFill>
                  <a:latin typeface="+mj-lt"/>
                </a:rPr>
                <a:t>1</a:t>
              </a:r>
              <a:endParaRPr lang="en-US" sz="3200" dirty="0">
                <a:solidFill>
                  <a:srgbClr val="FFFF00"/>
                </a:solidFill>
                <a:latin typeface="+mj-lt"/>
              </a:endParaRPr>
            </a:p>
          </p:txBody>
        </p:sp>
      </p:grpSp>
      <p:sp>
        <p:nvSpPr>
          <p:cNvPr id="41" name="TextBox 40"/>
          <p:cNvSpPr txBox="1"/>
          <p:nvPr/>
        </p:nvSpPr>
        <p:spPr>
          <a:xfrm>
            <a:off x="11447838" y="2941145"/>
            <a:ext cx="625021" cy="371172"/>
          </a:xfrm>
          <a:prstGeom prst="rect">
            <a:avLst/>
          </a:prstGeom>
          <a:noFill/>
        </p:spPr>
        <p:txBody>
          <a:bodyPr wrap="square" rtlCol="0">
            <a:spAutoFit/>
          </a:bodyPr>
          <a:lstStyle/>
          <a:p>
            <a:r>
              <a:rPr lang="en-US" i="1" dirty="0" err="1" smtClean="0"/>
              <a:t>dst</a:t>
            </a:r>
            <a:endParaRPr lang="en-US" i="1" dirty="0"/>
          </a:p>
        </p:txBody>
      </p:sp>
      <p:sp>
        <p:nvSpPr>
          <p:cNvPr id="42" name="TextBox 41"/>
          <p:cNvSpPr txBox="1"/>
          <p:nvPr/>
        </p:nvSpPr>
        <p:spPr>
          <a:xfrm>
            <a:off x="7515603" y="5594698"/>
            <a:ext cx="694765" cy="369332"/>
          </a:xfrm>
          <a:prstGeom prst="rect">
            <a:avLst/>
          </a:prstGeom>
          <a:noFill/>
        </p:spPr>
        <p:txBody>
          <a:bodyPr wrap="square" rtlCol="0">
            <a:spAutoFit/>
          </a:bodyPr>
          <a:lstStyle/>
          <a:p>
            <a:r>
              <a:rPr lang="en-US" i="1" dirty="0" err="1" smtClean="0"/>
              <a:t>src</a:t>
            </a:r>
            <a:endParaRPr lang="en-US" i="1" dirty="0"/>
          </a:p>
        </p:txBody>
      </p:sp>
      <p:cxnSp>
        <p:nvCxnSpPr>
          <p:cNvPr id="51" name="Straight Connector 50"/>
          <p:cNvCxnSpPr>
            <a:stCxn id="7" idx="7"/>
            <a:endCxn id="32" idx="3"/>
          </p:cNvCxnSpPr>
          <p:nvPr/>
        </p:nvCxnSpPr>
        <p:spPr>
          <a:xfrm flipV="1">
            <a:off x="7679034" y="2979959"/>
            <a:ext cx="3574284" cy="2263539"/>
          </a:xfrm>
          <a:prstGeom prst="line">
            <a:avLst/>
          </a:prstGeom>
          <a:ln w="5715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63" name="Arc 62"/>
          <p:cNvSpPr/>
          <p:nvPr/>
        </p:nvSpPr>
        <p:spPr>
          <a:xfrm>
            <a:off x="7827035" y="4473390"/>
            <a:ext cx="650440" cy="666141"/>
          </a:xfrm>
          <a:prstGeom prst="arc">
            <a:avLst>
              <a:gd name="adj1" fmla="val 14090751"/>
              <a:gd name="adj2" fmla="val 10800000"/>
            </a:avLst>
          </a:prstGeom>
          <a:ln w="57150">
            <a:solidFill>
              <a:schemeClr val="accent5">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4" name="Straight Connector 63"/>
          <p:cNvCxnSpPr>
            <a:stCxn id="27" idx="6"/>
            <a:endCxn id="32" idx="2"/>
          </p:cNvCxnSpPr>
          <p:nvPr/>
        </p:nvCxnSpPr>
        <p:spPr>
          <a:xfrm>
            <a:off x="7753168" y="2800984"/>
            <a:ext cx="3426016" cy="0"/>
          </a:xfrm>
          <a:prstGeom prst="line">
            <a:avLst/>
          </a:prstGeom>
          <a:ln w="57150">
            <a:solidFill>
              <a:srgbClr val="00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989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wipe(left)">
                                      <p:cBhvr>
                                        <p:cTn id="15" dur="500"/>
                                        <p:tgtEl>
                                          <p:spTgt spid="5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fade">
                                      <p:cBhvr>
                                        <p:cTn id="18" dur="500"/>
                                        <p:tgtEl>
                                          <p:spTgt spid="6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500"/>
                                        <p:tgtEl>
                                          <p:spTgt spid="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5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500"/>
                                        <p:tgtEl>
                                          <p:spTgt spid="4">
                                            <p:txEl>
                                              <p:pRg st="4" end="4"/>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500"/>
                                        <p:tgtEl>
                                          <p:spTgt spid="4">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fade">
                                      <p:cBhvr>
                                        <p:cTn id="39"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P spid="6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9254" y="1072047"/>
            <a:ext cx="9427780" cy="1686909"/>
          </a:xfrm>
        </p:spPr>
        <p:txBody>
          <a:bodyPr>
            <a:normAutofit/>
          </a:bodyPr>
          <a:lstStyle/>
          <a:p>
            <a:pPr algn="ctr"/>
            <a:r>
              <a:rPr lang="en-US" dirty="0"/>
              <a:t>A Low-Overhead, Fully-Distributed, Guaranteed-Delivery Routing Algorithm for Faulty Network-on-Chips</a:t>
            </a:r>
          </a:p>
        </p:txBody>
      </p:sp>
      <p:sp>
        <p:nvSpPr>
          <p:cNvPr id="3" name="Subtitle 2"/>
          <p:cNvSpPr>
            <a:spLocks noGrp="1"/>
          </p:cNvSpPr>
          <p:nvPr>
            <p:ph type="subTitle" idx="1"/>
          </p:nvPr>
        </p:nvSpPr>
        <p:spPr>
          <a:xfrm>
            <a:off x="1529255" y="2864659"/>
            <a:ext cx="9435661" cy="863886"/>
          </a:xfrm>
        </p:spPr>
        <p:txBody>
          <a:bodyPr>
            <a:normAutofit fontScale="85000" lnSpcReduction="10000"/>
          </a:bodyPr>
          <a:lstStyle/>
          <a:p>
            <a:r>
              <a:rPr lang="en-US" b="1" dirty="0"/>
              <a:t>Mohammad </a:t>
            </a:r>
            <a:r>
              <a:rPr lang="en-US" b="1" dirty="0" smtClean="0"/>
              <a:t>Fattah</a:t>
            </a:r>
            <a:r>
              <a:rPr lang="en-US" baseline="30000" dirty="0" smtClean="0"/>
              <a:t>1</a:t>
            </a:r>
            <a:r>
              <a:rPr lang="en-US" dirty="0" smtClean="0"/>
              <a:t>, </a:t>
            </a:r>
            <a:r>
              <a:rPr lang="en-US" dirty="0"/>
              <a:t>Antti </a:t>
            </a:r>
            <a:r>
              <a:rPr lang="en-US" dirty="0" smtClean="0"/>
              <a:t>Airola</a:t>
            </a:r>
            <a:r>
              <a:rPr lang="en-US" baseline="30000" dirty="0" smtClean="0"/>
              <a:t>1</a:t>
            </a:r>
            <a:r>
              <a:rPr lang="en-US" dirty="0" smtClean="0"/>
              <a:t>, </a:t>
            </a:r>
            <a:r>
              <a:rPr lang="en-US" dirty="0" err="1"/>
              <a:t>Rachata</a:t>
            </a:r>
            <a:r>
              <a:rPr lang="en-US" dirty="0"/>
              <a:t> </a:t>
            </a:r>
            <a:r>
              <a:rPr lang="en-US" dirty="0" smtClean="0"/>
              <a:t>Ausavarungnirun</a:t>
            </a:r>
            <a:r>
              <a:rPr lang="en-US" baseline="30000" dirty="0" smtClean="0"/>
              <a:t>2</a:t>
            </a:r>
            <a:r>
              <a:rPr lang="en-US" dirty="0" smtClean="0"/>
              <a:t>, </a:t>
            </a:r>
            <a:r>
              <a:rPr lang="en-US" dirty="0" err="1"/>
              <a:t>Nima</a:t>
            </a:r>
            <a:r>
              <a:rPr lang="en-US" dirty="0"/>
              <a:t> </a:t>
            </a:r>
            <a:r>
              <a:rPr lang="en-US" dirty="0" smtClean="0"/>
              <a:t>Mirzaei</a:t>
            </a:r>
            <a:r>
              <a:rPr lang="en-US" baseline="30000" dirty="0" smtClean="0"/>
              <a:t>3</a:t>
            </a:r>
            <a:r>
              <a:rPr lang="en-US" dirty="0" smtClean="0"/>
              <a:t>,</a:t>
            </a:r>
            <a:br>
              <a:rPr lang="en-US" dirty="0" smtClean="0"/>
            </a:br>
            <a:r>
              <a:rPr lang="en-US" dirty="0" err="1" smtClean="0"/>
              <a:t>Pasi</a:t>
            </a:r>
            <a:r>
              <a:rPr lang="en-US" dirty="0" smtClean="0"/>
              <a:t> Liljeberg</a:t>
            </a:r>
            <a:r>
              <a:rPr lang="en-US" baseline="30000" dirty="0"/>
              <a:t>1</a:t>
            </a:r>
            <a:r>
              <a:rPr lang="en-US" dirty="0" smtClean="0"/>
              <a:t>, </a:t>
            </a:r>
            <a:r>
              <a:rPr lang="en-US" dirty="0" err="1"/>
              <a:t>Juha</a:t>
            </a:r>
            <a:r>
              <a:rPr lang="en-US" dirty="0"/>
              <a:t> </a:t>
            </a:r>
            <a:r>
              <a:rPr lang="en-US" dirty="0" smtClean="0"/>
              <a:t>Plosila</a:t>
            </a:r>
            <a:r>
              <a:rPr lang="en-US" baseline="30000" dirty="0"/>
              <a:t>1</a:t>
            </a:r>
            <a:r>
              <a:rPr lang="en-US" dirty="0" smtClean="0"/>
              <a:t>, </a:t>
            </a:r>
            <a:r>
              <a:rPr lang="en-US" dirty="0" err="1"/>
              <a:t>Siamak</a:t>
            </a:r>
            <a:r>
              <a:rPr lang="en-US" dirty="0"/>
              <a:t> </a:t>
            </a:r>
            <a:r>
              <a:rPr lang="en-US" dirty="0" smtClean="0"/>
              <a:t>Mohammadi</a:t>
            </a:r>
            <a:r>
              <a:rPr lang="en-US" baseline="30000" dirty="0" smtClean="0"/>
              <a:t>3</a:t>
            </a:r>
            <a:r>
              <a:rPr lang="en-US" dirty="0" smtClean="0"/>
              <a:t>, </a:t>
            </a:r>
            <a:r>
              <a:rPr lang="en-US" dirty="0" err="1"/>
              <a:t>Tapio</a:t>
            </a:r>
            <a:r>
              <a:rPr lang="en-US" dirty="0"/>
              <a:t> </a:t>
            </a:r>
            <a:r>
              <a:rPr lang="en-US" dirty="0" smtClean="0"/>
              <a:t>Pahikkala</a:t>
            </a:r>
            <a:r>
              <a:rPr lang="en-US" baseline="30000" dirty="0"/>
              <a:t>1</a:t>
            </a:r>
            <a:r>
              <a:rPr lang="en-US" dirty="0" smtClean="0"/>
              <a:t>,</a:t>
            </a:r>
            <a:br>
              <a:rPr lang="en-US" dirty="0" smtClean="0"/>
            </a:br>
            <a:r>
              <a:rPr lang="en-US" dirty="0" err="1" smtClean="0"/>
              <a:t>Onur</a:t>
            </a:r>
            <a:r>
              <a:rPr lang="en-US" dirty="0" smtClean="0"/>
              <a:t> Mutlu</a:t>
            </a:r>
            <a:r>
              <a:rPr lang="en-US" baseline="30000" dirty="0" smtClean="0"/>
              <a:t>2</a:t>
            </a:r>
            <a:r>
              <a:rPr lang="en-US" dirty="0" smtClean="0"/>
              <a:t> </a:t>
            </a:r>
            <a:r>
              <a:rPr lang="en-US" dirty="0"/>
              <a:t>and </a:t>
            </a:r>
            <a:r>
              <a:rPr lang="en-US" dirty="0" err="1"/>
              <a:t>Hannu</a:t>
            </a:r>
            <a:r>
              <a:rPr lang="en-US" dirty="0"/>
              <a:t> </a:t>
            </a:r>
            <a:r>
              <a:rPr lang="en-US" dirty="0" smtClean="0"/>
              <a:t>Tenhunen</a:t>
            </a:r>
            <a:r>
              <a:rPr lang="en-US" baseline="30000" dirty="0"/>
              <a:t>1</a:t>
            </a:r>
            <a:endParaRPr lang="en-US" dirty="0" smtClean="0"/>
          </a:p>
        </p:txBody>
      </p:sp>
      <p:pic>
        <p:nvPicPr>
          <p:cNvPr id="1026" name="Picture 2" descr="https://www.utu.fi/fi/Yliopisto/galleria/PublishingImages/logo_rgb/turun_yliopisto_logo_rg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8535" y="5394715"/>
            <a:ext cx="4223088" cy="1218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ubitomusic.com/smc_wp_site/wp-content/uploads/2014/03/Galbraith-Carnegie-Mellon-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12010" y="5394715"/>
            <a:ext cx="1286969" cy="12848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pload.wikimedia.org/wikipedia/en/thumb/f/fd/University_of_Tehran_logo.svg/480px-University_of_Tehran_logo.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00049" y="5346643"/>
            <a:ext cx="1314489" cy="1314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000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IP vs. Network Faults</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4</a:t>
            </a:fld>
            <a:endParaRPr lang="en-US"/>
          </a:p>
        </p:txBody>
      </p:sp>
      <p:sp>
        <p:nvSpPr>
          <p:cNvPr id="11" name="Content Placeholder 10"/>
          <p:cNvSpPr>
            <a:spLocks noGrp="1"/>
          </p:cNvSpPr>
          <p:nvPr>
            <p:ph sz="quarter" idx="1"/>
          </p:nvPr>
        </p:nvSpPr>
        <p:spPr/>
        <p:txBody>
          <a:bodyPr/>
          <a:lstStyle/>
          <a:p>
            <a:r>
              <a:rPr lang="en-US" dirty="0" smtClean="0"/>
              <a:t>IP</a:t>
            </a:r>
          </a:p>
          <a:p>
            <a:pPr lvl="1"/>
            <a:r>
              <a:rPr lang="en-US" dirty="0" smtClean="0"/>
              <a:t>Degrades the performance</a:t>
            </a:r>
          </a:p>
          <a:p>
            <a:pPr lvl="1"/>
            <a:r>
              <a:rPr lang="en-US" dirty="0" smtClean="0"/>
              <a:t>Rest of the system can continue</a:t>
            </a:r>
          </a:p>
          <a:p>
            <a:endParaRPr lang="en-US" dirty="0"/>
          </a:p>
          <a:p>
            <a:r>
              <a:rPr lang="en-US" dirty="0" smtClean="0"/>
              <a:t>Network Elements</a:t>
            </a:r>
          </a:p>
          <a:p>
            <a:pPr lvl="1"/>
            <a:r>
              <a:rPr lang="en-US" dirty="0" smtClean="0"/>
              <a:t>Cripples the performance</a:t>
            </a:r>
          </a:p>
          <a:p>
            <a:pPr lvl="1"/>
            <a:r>
              <a:rPr lang="en-US" dirty="0" smtClean="0"/>
              <a:t>Single point of failure</a:t>
            </a:r>
          </a:p>
          <a:p>
            <a:pPr lvl="1"/>
            <a:endParaRPr lang="en-US" dirty="0"/>
          </a:p>
        </p:txBody>
      </p:sp>
      <p:sp>
        <p:nvSpPr>
          <p:cNvPr id="12" name="Content Placeholder 11"/>
          <p:cNvSpPr>
            <a:spLocks noGrp="1"/>
          </p:cNvSpPr>
          <p:nvPr>
            <p:ph sz="quarter" idx="2"/>
          </p:nvPr>
        </p:nvSpPr>
        <p:spPr/>
        <p:txBody>
          <a:bodyPr/>
          <a:lstStyle/>
          <a:p>
            <a:endParaRPr lang="en-US" dirty="0"/>
          </a:p>
        </p:txBody>
      </p:sp>
      <p:sp>
        <p:nvSpPr>
          <p:cNvPr id="13" name="Oval 12"/>
          <p:cNvSpPr/>
          <p:nvPr/>
        </p:nvSpPr>
        <p:spPr>
          <a:xfrm>
            <a:off x="6818208"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0"/>
          </p:cNvCxnSpPr>
          <p:nvPr/>
        </p:nvCxnSpPr>
        <p:spPr>
          <a:xfrm flipV="1">
            <a:off x="6962047"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3" idx="6"/>
          </p:cNvCxnSpPr>
          <p:nvPr/>
        </p:nvCxnSpPr>
        <p:spPr>
          <a:xfrm flipV="1">
            <a:off x="7105885"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563085"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0"/>
          </p:cNvCxnSpPr>
          <p:nvPr/>
        </p:nvCxnSpPr>
        <p:spPr>
          <a:xfrm flipV="1">
            <a:off x="7706924"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6" idx="6"/>
          </p:cNvCxnSpPr>
          <p:nvPr/>
        </p:nvCxnSpPr>
        <p:spPr>
          <a:xfrm flipV="1">
            <a:off x="7850762"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8307962"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9" idx="0"/>
          </p:cNvCxnSpPr>
          <p:nvPr/>
        </p:nvCxnSpPr>
        <p:spPr>
          <a:xfrm flipV="1">
            <a:off x="8451801"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9" idx="6"/>
          </p:cNvCxnSpPr>
          <p:nvPr/>
        </p:nvCxnSpPr>
        <p:spPr>
          <a:xfrm flipV="1">
            <a:off x="8595639"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9052839"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stCxn id="22" idx="0"/>
          </p:cNvCxnSpPr>
          <p:nvPr/>
        </p:nvCxnSpPr>
        <p:spPr>
          <a:xfrm flipV="1">
            <a:off x="9196678"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2" idx="6"/>
          </p:cNvCxnSpPr>
          <p:nvPr/>
        </p:nvCxnSpPr>
        <p:spPr>
          <a:xfrm flipV="1">
            <a:off x="9340516"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9797716"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25" idx="0"/>
          </p:cNvCxnSpPr>
          <p:nvPr/>
        </p:nvCxnSpPr>
        <p:spPr>
          <a:xfrm flipV="1">
            <a:off x="9941555"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5" idx="6"/>
          </p:cNvCxnSpPr>
          <p:nvPr/>
        </p:nvCxnSpPr>
        <p:spPr>
          <a:xfrm flipV="1">
            <a:off x="10085393"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10542593"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a:stCxn id="28" idx="0"/>
          </p:cNvCxnSpPr>
          <p:nvPr/>
        </p:nvCxnSpPr>
        <p:spPr>
          <a:xfrm flipV="1">
            <a:off x="10686432"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8" idx="6"/>
          </p:cNvCxnSpPr>
          <p:nvPr/>
        </p:nvCxnSpPr>
        <p:spPr>
          <a:xfrm flipV="1">
            <a:off x="10830270" y="5777496"/>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1287470" y="5633658"/>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a:stCxn id="31" idx="0"/>
          </p:cNvCxnSpPr>
          <p:nvPr/>
        </p:nvCxnSpPr>
        <p:spPr>
          <a:xfrm flipV="1">
            <a:off x="11431309" y="5176458"/>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6818208"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33" idx="0"/>
          </p:cNvCxnSpPr>
          <p:nvPr/>
        </p:nvCxnSpPr>
        <p:spPr>
          <a:xfrm flipV="1">
            <a:off x="6962047"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33" idx="6"/>
          </p:cNvCxnSpPr>
          <p:nvPr/>
        </p:nvCxnSpPr>
        <p:spPr>
          <a:xfrm flipV="1">
            <a:off x="7105885"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63085"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a:stCxn id="36" idx="0"/>
          </p:cNvCxnSpPr>
          <p:nvPr/>
        </p:nvCxnSpPr>
        <p:spPr>
          <a:xfrm flipV="1">
            <a:off x="7706924"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6" idx="6"/>
          </p:cNvCxnSpPr>
          <p:nvPr/>
        </p:nvCxnSpPr>
        <p:spPr>
          <a:xfrm flipV="1">
            <a:off x="7850762"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8307962"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a:stCxn id="39" idx="0"/>
          </p:cNvCxnSpPr>
          <p:nvPr/>
        </p:nvCxnSpPr>
        <p:spPr>
          <a:xfrm flipV="1">
            <a:off x="8451801"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39" idx="6"/>
          </p:cNvCxnSpPr>
          <p:nvPr/>
        </p:nvCxnSpPr>
        <p:spPr>
          <a:xfrm flipV="1">
            <a:off x="8595639"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9052839"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a:stCxn id="42" idx="0"/>
          </p:cNvCxnSpPr>
          <p:nvPr/>
        </p:nvCxnSpPr>
        <p:spPr>
          <a:xfrm flipV="1">
            <a:off x="9196678"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42" idx="6"/>
          </p:cNvCxnSpPr>
          <p:nvPr/>
        </p:nvCxnSpPr>
        <p:spPr>
          <a:xfrm flipV="1">
            <a:off x="9340516"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9797716"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a:stCxn id="45" idx="0"/>
          </p:cNvCxnSpPr>
          <p:nvPr/>
        </p:nvCxnSpPr>
        <p:spPr>
          <a:xfrm flipV="1">
            <a:off x="9941555"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45" idx="6"/>
          </p:cNvCxnSpPr>
          <p:nvPr/>
        </p:nvCxnSpPr>
        <p:spPr>
          <a:xfrm flipV="1">
            <a:off x="10085393"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10542593"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a:stCxn id="48" idx="0"/>
          </p:cNvCxnSpPr>
          <p:nvPr/>
        </p:nvCxnSpPr>
        <p:spPr>
          <a:xfrm flipV="1">
            <a:off x="10686432"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8" idx="6"/>
          </p:cNvCxnSpPr>
          <p:nvPr/>
        </p:nvCxnSpPr>
        <p:spPr>
          <a:xfrm flipV="1">
            <a:off x="10830270" y="503261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11287470" y="488878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stCxn id="51" idx="0"/>
          </p:cNvCxnSpPr>
          <p:nvPr/>
        </p:nvCxnSpPr>
        <p:spPr>
          <a:xfrm flipV="1">
            <a:off x="11431309" y="443158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818208"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a:stCxn id="53" idx="0"/>
          </p:cNvCxnSpPr>
          <p:nvPr/>
        </p:nvCxnSpPr>
        <p:spPr>
          <a:xfrm flipV="1">
            <a:off x="6962047"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53" idx="6"/>
          </p:cNvCxnSpPr>
          <p:nvPr/>
        </p:nvCxnSpPr>
        <p:spPr>
          <a:xfrm flipV="1">
            <a:off x="7105885"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7563085"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Connector 56"/>
          <p:cNvCxnSpPr>
            <a:stCxn id="56" idx="0"/>
          </p:cNvCxnSpPr>
          <p:nvPr/>
        </p:nvCxnSpPr>
        <p:spPr>
          <a:xfrm flipV="1">
            <a:off x="7706924"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6" idx="6"/>
          </p:cNvCxnSpPr>
          <p:nvPr/>
        </p:nvCxnSpPr>
        <p:spPr>
          <a:xfrm flipV="1">
            <a:off x="7850762"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8307962"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p:cNvCxnSpPr>
            <a:stCxn id="59" idx="0"/>
          </p:cNvCxnSpPr>
          <p:nvPr/>
        </p:nvCxnSpPr>
        <p:spPr>
          <a:xfrm flipV="1">
            <a:off x="8451801"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9" idx="6"/>
          </p:cNvCxnSpPr>
          <p:nvPr/>
        </p:nvCxnSpPr>
        <p:spPr>
          <a:xfrm flipV="1">
            <a:off x="8595639"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9052839"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a:stCxn id="62" idx="0"/>
          </p:cNvCxnSpPr>
          <p:nvPr/>
        </p:nvCxnSpPr>
        <p:spPr>
          <a:xfrm flipV="1">
            <a:off x="9196678"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62" idx="6"/>
          </p:cNvCxnSpPr>
          <p:nvPr/>
        </p:nvCxnSpPr>
        <p:spPr>
          <a:xfrm flipV="1">
            <a:off x="9340516"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9797716"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p:cNvCxnSpPr>
            <a:stCxn id="65" idx="0"/>
          </p:cNvCxnSpPr>
          <p:nvPr/>
        </p:nvCxnSpPr>
        <p:spPr>
          <a:xfrm flipV="1">
            <a:off x="9941555"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5" idx="6"/>
          </p:cNvCxnSpPr>
          <p:nvPr/>
        </p:nvCxnSpPr>
        <p:spPr>
          <a:xfrm flipV="1">
            <a:off x="10085393"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10542593"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Connector 68"/>
          <p:cNvCxnSpPr>
            <a:stCxn id="68" idx="0"/>
          </p:cNvCxnSpPr>
          <p:nvPr/>
        </p:nvCxnSpPr>
        <p:spPr>
          <a:xfrm flipV="1">
            <a:off x="10686432"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8" idx="6"/>
          </p:cNvCxnSpPr>
          <p:nvPr/>
        </p:nvCxnSpPr>
        <p:spPr>
          <a:xfrm flipV="1">
            <a:off x="10830270" y="428774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1287470" y="414390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Connector 71"/>
          <p:cNvCxnSpPr>
            <a:stCxn id="71" idx="0"/>
          </p:cNvCxnSpPr>
          <p:nvPr/>
        </p:nvCxnSpPr>
        <p:spPr>
          <a:xfrm flipV="1">
            <a:off x="11431309" y="368670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6818208"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Connector 73"/>
          <p:cNvCxnSpPr>
            <a:stCxn id="73" idx="0"/>
          </p:cNvCxnSpPr>
          <p:nvPr/>
        </p:nvCxnSpPr>
        <p:spPr>
          <a:xfrm flipV="1">
            <a:off x="6962047"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73" idx="6"/>
          </p:cNvCxnSpPr>
          <p:nvPr/>
        </p:nvCxnSpPr>
        <p:spPr>
          <a:xfrm flipV="1">
            <a:off x="7105885"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7563085"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p:cNvCxnSpPr>
            <a:stCxn id="76" idx="0"/>
          </p:cNvCxnSpPr>
          <p:nvPr/>
        </p:nvCxnSpPr>
        <p:spPr>
          <a:xfrm flipV="1">
            <a:off x="7706924"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6" idx="6"/>
          </p:cNvCxnSpPr>
          <p:nvPr/>
        </p:nvCxnSpPr>
        <p:spPr>
          <a:xfrm flipV="1">
            <a:off x="7850762"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8307962"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stCxn id="79" idx="0"/>
          </p:cNvCxnSpPr>
          <p:nvPr/>
        </p:nvCxnSpPr>
        <p:spPr>
          <a:xfrm flipV="1">
            <a:off x="8451801"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9052839"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Connector 82"/>
          <p:cNvCxnSpPr>
            <a:stCxn id="82" idx="0"/>
          </p:cNvCxnSpPr>
          <p:nvPr/>
        </p:nvCxnSpPr>
        <p:spPr>
          <a:xfrm flipV="1">
            <a:off x="9196678"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82" idx="6"/>
          </p:cNvCxnSpPr>
          <p:nvPr/>
        </p:nvCxnSpPr>
        <p:spPr>
          <a:xfrm flipV="1">
            <a:off x="9340516"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5" name="Oval 84"/>
          <p:cNvSpPr/>
          <p:nvPr/>
        </p:nvSpPr>
        <p:spPr>
          <a:xfrm>
            <a:off x="9797716"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Connector 85"/>
          <p:cNvCxnSpPr>
            <a:stCxn id="85" idx="0"/>
          </p:cNvCxnSpPr>
          <p:nvPr/>
        </p:nvCxnSpPr>
        <p:spPr>
          <a:xfrm flipV="1">
            <a:off x="9941555"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5" idx="6"/>
          </p:cNvCxnSpPr>
          <p:nvPr/>
        </p:nvCxnSpPr>
        <p:spPr>
          <a:xfrm flipV="1">
            <a:off x="10085393"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10542593"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p:cNvCxnSpPr>
            <a:stCxn id="88" idx="0"/>
          </p:cNvCxnSpPr>
          <p:nvPr/>
        </p:nvCxnSpPr>
        <p:spPr>
          <a:xfrm flipV="1">
            <a:off x="10686432"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8" idx="6"/>
          </p:cNvCxnSpPr>
          <p:nvPr/>
        </p:nvCxnSpPr>
        <p:spPr>
          <a:xfrm flipV="1">
            <a:off x="10830270"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11287470" y="339902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1" idx="0"/>
          </p:cNvCxnSpPr>
          <p:nvPr/>
        </p:nvCxnSpPr>
        <p:spPr>
          <a:xfrm flipV="1">
            <a:off x="11431309" y="294182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818208"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stCxn id="93" idx="0"/>
          </p:cNvCxnSpPr>
          <p:nvPr/>
        </p:nvCxnSpPr>
        <p:spPr>
          <a:xfrm flipV="1">
            <a:off x="6962047"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93" idx="6"/>
          </p:cNvCxnSpPr>
          <p:nvPr/>
        </p:nvCxnSpPr>
        <p:spPr>
          <a:xfrm flipV="1">
            <a:off x="7105885"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7563085"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Connector 96"/>
          <p:cNvCxnSpPr>
            <a:stCxn id="96" idx="0"/>
          </p:cNvCxnSpPr>
          <p:nvPr/>
        </p:nvCxnSpPr>
        <p:spPr>
          <a:xfrm flipV="1">
            <a:off x="7706924"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96" idx="6"/>
          </p:cNvCxnSpPr>
          <p:nvPr/>
        </p:nvCxnSpPr>
        <p:spPr>
          <a:xfrm flipV="1">
            <a:off x="7850762"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8307962"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Connector 99"/>
          <p:cNvCxnSpPr>
            <a:stCxn id="99" idx="0"/>
          </p:cNvCxnSpPr>
          <p:nvPr/>
        </p:nvCxnSpPr>
        <p:spPr>
          <a:xfrm flipV="1">
            <a:off x="8451801"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99" idx="6"/>
          </p:cNvCxnSpPr>
          <p:nvPr/>
        </p:nvCxnSpPr>
        <p:spPr>
          <a:xfrm flipV="1">
            <a:off x="8595639"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9052839"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Connector 102"/>
          <p:cNvCxnSpPr>
            <a:stCxn id="102" idx="0"/>
          </p:cNvCxnSpPr>
          <p:nvPr/>
        </p:nvCxnSpPr>
        <p:spPr>
          <a:xfrm flipV="1">
            <a:off x="9196678"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102" idx="6"/>
          </p:cNvCxnSpPr>
          <p:nvPr/>
        </p:nvCxnSpPr>
        <p:spPr>
          <a:xfrm flipV="1">
            <a:off x="9340516"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5" name="Oval 104"/>
          <p:cNvSpPr/>
          <p:nvPr/>
        </p:nvSpPr>
        <p:spPr>
          <a:xfrm>
            <a:off x="9797716"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p:cNvCxnSpPr>
            <a:stCxn id="105" idx="0"/>
          </p:cNvCxnSpPr>
          <p:nvPr/>
        </p:nvCxnSpPr>
        <p:spPr>
          <a:xfrm flipV="1">
            <a:off x="9941555"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105" idx="6"/>
          </p:cNvCxnSpPr>
          <p:nvPr/>
        </p:nvCxnSpPr>
        <p:spPr>
          <a:xfrm flipV="1">
            <a:off x="10085393"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10542593"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Connector 108"/>
          <p:cNvCxnSpPr>
            <a:stCxn id="108" idx="0"/>
          </p:cNvCxnSpPr>
          <p:nvPr/>
        </p:nvCxnSpPr>
        <p:spPr>
          <a:xfrm flipV="1">
            <a:off x="10686432"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108" idx="6"/>
          </p:cNvCxnSpPr>
          <p:nvPr/>
        </p:nvCxnSpPr>
        <p:spPr>
          <a:xfrm flipV="1">
            <a:off x="10830270" y="279798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11287470" y="265415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2" name="Straight Connector 111"/>
          <p:cNvCxnSpPr>
            <a:stCxn id="111" idx="0"/>
          </p:cNvCxnSpPr>
          <p:nvPr/>
        </p:nvCxnSpPr>
        <p:spPr>
          <a:xfrm flipV="1">
            <a:off x="11431309" y="2196950"/>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6818208"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Connector 113"/>
          <p:cNvCxnSpPr>
            <a:stCxn id="113" idx="0"/>
          </p:cNvCxnSpPr>
          <p:nvPr/>
        </p:nvCxnSpPr>
        <p:spPr>
          <a:xfrm flipV="1">
            <a:off x="6962047"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113" idx="6"/>
          </p:cNvCxnSpPr>
          <p:nvPr/>
        </p:nvCxnSpPr>
        <p:spPr>
          <a:xfrm flipV="1">
            <a:off x="7105885"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7563085"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7" name="Straight Connector 116"/>
          <p:cNvCxnSpPr>
            <a:stCxn id="116" idx="0"/>
          </p:cNvCxnSpPr>
          <p:nvPr/>
        </p:nvCxnSpPr>
        <p:spPr>
          <a:xfrm flipV="1">
            <a:off x="7706924"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16" idx="6"/>
          </p:cNvCxnSpPr>
          <p:nvPr/>
        </p:nvCxnSpPr>
        <p:spPr>
          <a:xfrm flipV="1">
            <a:off x="7850762"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8307962"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0" name="Straight Connector 119"/>
          <p:cNvCxnSpPr>
            <a:stCxn id="119" idx="0"/>
          </p:cNvCxnSpPr>
          <p:nvPr/>
        </p:nvCxnSpPr>
        <p:spPr>
          <a:xfrm flipV="1">
            <a:off x="8451801"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119" idx="6"/>
          </p:cNvCxnSpPr>
          <p:nvPr/>
        </p:nvCxnSpPr>
        <p:spPr>
          <a:xfrm flipV="1">
            <a:off x="8595639"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9052839"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3" name="Straight Connector 122"/>
          <p:cNvCxnSpPr>
            <a:stCxn id="122" idx="0"/>
          </p:cNvCxnSpPr>
          <p:nvPr/>
        </p:nvCxnSpPr>
        <p:spPr>
          <a:xfrm flipV="1">
            <a:off x="9196678"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122" idx="6"/>
          </p:cNvCxnSpPr>
          <p:nvPr/>
        </p:nvCxnSpPr>
        <p:spPr>
          <a:xfrm flipV="1">
            <a:off x="9340516"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5" name="Oval 124"/>
          <p:cNvSpPr/>
          <p:nvPr/>
        </p:nvSpPr>
        <p:spPr>
          <a:xfrm>
            <a:off x="9797716"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6" name="Straight Connector 125"/>
          <p:cNvCxnSpPr>
            <a:stCxn id="125" idx="0"/>
          </p:cNvCxnSpPr>
          <p:nvPr/>
        </p:nvCxnSpPr>
        <p:spPr>
          <a:xfrm flipV="1">
            <a:off x="9941555"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125" idx="6"/>
          </p:cNvCxnSpPr>
          <p:nvPr/>
        </p:nvCxnSpPr>
        <p:spPr>
          <a:xfrm flipV="1">
            <a:off x="10085393"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10542593"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Connector 128"/>
          <p:cNvCxnSpPr>
            <a:stCxn id="128" idx="0"/>
          </p:cNvCxnSpPr>
          <p:nvPr/>
        </p:nvCxnSpPr>
        <p:spPr>
          <a:xfrm flipV="1">
            <a:off x="10686432"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128" idx="6"/>
          </p:cNvCxnSpPr>
          <p:nvPr/>
        </p:nvCxnSpPr>
        <p:spPr>
          <a:xfrm flipV="1">
            <a:off x="10830270" y="2053111"/>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11287470" y="1909273"/>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Connector 131"/>
          <p:cNvCxnSpPr>
            <a:stCxn id="131" idx="0"/>
          </p:cNvCxnSpPr>
          <p:nvPr/>
        </p:nvCxnSpPr>
        <p:spPr>
          <a:xfrm flipV="1">
            <a:off x="11431309" y="1452073"/>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6818208"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4" name="Straight Connector 133"/>
          <p:cNvCxnSpPr>
            <a:stCxn id="133" idx="6"/>
          </p:cNvCxnSpPr>
          <p:nvPr/>
        </p:nvCxnSpPr>
        <p:spPr>
          <a:xfrm flipV="1">
            <a:off x="7105885"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Oval 134"/>
          <p:cNvSpPr/>
          <p:nvPr/>
        </p:nvSpPr>
        <p:spPr>
          <a:xfrm>
            <a:off x="7563085"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6" name="Straight Connector 135"/>
          <p:cNvCxnSpPr>
            <a:stCxn id="135" idx="6"/>
          </p:cNvCxnSpPr>
          <p:nvPr/>
        </p:nvCxnSpPr>
        <p:spPr>
          <a:xfrm flipV="1">
            <a:off x="7850762"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7" name="Oval 136"/>
          <p:cNvSpPr/>
          <p:nvPr/>
        </p:nvSpPr>
        <p:spPr>
          <a:xfrm>
            <a:off x="8307962"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8" name="Straight Connector 137"/>
          <p:cNvCxnSpPr>
            <a:stCxn id="137" idx="6"/>
          </p:cNvCxnSpPr>
          <p:nvPr/>
        </p:nvCxnSpPr>
        <p:spPr>
          <a:xfrm flipV="1">
            <a:off x="8595639"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9052839"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0" name="Straight Connector 139"/>
          <p:cNvCxnSpPr>
            <a:stCxn id="139" idx="6"/>
          </p:cNvCxnSpPr>
          <p:nvPr/>
        </p:nvCxnSpPr>
        <p:spPr>
          <a:xfrm flipV="1">
            <a:off x="9340516"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9797716"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Connector 141"/>
          <p:cNvCxnSpPr>
            <a:stCxn id="141" idx="6"/>
          </p:cNvCxnSpPr>
          <p:nvPr/>
        </p:nvCxnSpPr>
        <p:spPr>
          <a:xfrm flipV="1">
            <a:off x="10085393"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10542593"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Connector 143"/>
          <p:cNvCxnSpPr>
            <a:stCxn id="143" idx="6"/>
          </p:cNvCxnSpPr>
          <p:nvPr/>
        </p:nvCxnSpPr>
        <p:spPr>
          <a:xfrm flipV="1">
            <a:off x="10830270" y="1308234"/>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11287470" y="1164396"/>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p:cNvGrpSpPr/>
          <p:nvPr/>
        </p:nvGrpSpPr>
        <p:grpSpPr>
          <a:xfrm>
            <a:off x="6386847" y="1416394"/>
            <a:ext cx="4945027" cy="4924895"/>
            <a:chOff x="6386847" y="1416394"/>
            <a:chExt cx="4945027" cy="4924895"/>
          </a:xfrm>
        </p:grpSpPr>
        <p:grpSp>
          <p:nvGrpSpPr>
            <p:cNvPr id="149" name="Group 148"/>
            <p:cNvGrpSpPr/>
            <p:nvPr/>
          </p:nvGrpSpPr>
          <p:grpSpPr>
            <a:xfrm>
              <a:off x="7130125" y="5134329"/>
              <a:ext cx="1689071" cy="459247"/>
              <a:chOff x="5916143" y="5134329"/>
              <a:chExt cx="1689071" cy="459247"/>
            </a:xfrm>
          </p:grpSpPr>
          <p:sp>
            <p:nvSpPr>
              <p:cNvPr id="291" name="Snip Single Corner Rectangle 29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92" name="Straight Connector 291"/>
              <p:cNvCxnSpPr>
                <a:stCxn id="36" idx="3"/>
              </p:cNvCxnSpPr>
              <p:nvPr/>
            </p:nvCxnSpPr>
            <p:spPr>
              <a:xfrm flipH="1">
                <a:off x="7512388"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0" name="Group 149"/>
            <p:cNvGrpSpPr/>
            <p:nvPr/>
          </p:nvGrpSpPr>
          <p:grpSpPr>
            <a:xfrm>
              <a:off x="7875457" y="5134329"/>
              <a:ext cx="475089" cy="459247"/>
              <a:chOff x="5916143" y="5134329"/>
              <a:chExt cx="475089" cy="459247"/>
            </a:xfrm>
          </p:grpSpPr>
          <p:sp>
            <p:nvSpPr>
              <p:cNvPr id="289" name="Snip Single Corner Rectangle 28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90" name="Straight Connector 28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1" name="Group 150"/>
            <p:cNvGrpSpPr/>
            <p:nvPr/>
          </p:nvGrpSpPr>
          <p:grpSpPr>
            <a:xfrm>
              <a:off x="8620789" y="5134329"/>
              <a:ext cx="475089" cy="459247"/>
              <a:chOff x="5916143" y="5134329"/>
              <a:chExt cx="475089" cy="459247"/>
            </a:xfrm>
          </p:grpSpPr>
          <p:sp>
            <p:nvSpPr>
              <p:cNvPr id="287" name="Snip Single Corner Rectangle 28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88" name="Straight Connector 28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2" name="Group 151"/>
            <p:cNvGrpSpPr/>
            <p:nvPr/>
          </p:nvGrpSpPr>
          <p:grpSpPr>
            <a:xfrm>
              <a:off x="9366121" y="5134329"/>
              <a:ext cx="475089" cy="459247"/>
              <a:chOff x="5916143" y="5134329"/>
              <a:chExt cx="475089" cy="459247"/>
            </a:xfrm>
          </p:grpSpPr>
          <p:sp>
            <p:nvSpPr>
              <p:cNvPr id="285" name="Snip Single Corner Rectangle 28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86" name="Straight Connector 28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3" name="Group 152"/>
            <p:cNvGrpSpPr/>
            <p:nvPr/>
          </p:nvGrpSpPr>
          <p:grpSpPr>
            <a:xfrm>
              <a:off x="10111453" y="5134329"/>
              <a:ext cx="475089" cy="459247"/>
              <a:chOff x="5916143" y="5134329"/>
              <a:chExt cx="475089" cy="459247"/>
            </a:xfrm>
          </p:grpSpPr>
          <p:sp>
            <p:nvSpPr>
              <p:cNvPr id="283" name="Snip Single Corner Rectangle 28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84" name="Straight Connector 28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 153"/>
            <p:cNvGrpSpPr/>
            <p:nvPr/>
          </p:nvGrpSpPr>
          <p:grpSpPr>
            <a:xfrm>
              <a:off x="10856785" y="5134329"/>
              <a:ext cx="475089" cy="459247"/>
              <a:chOff x="5916143" y="5134329"/>
              <a:chExt cx="475089" cy="459247"/>
            </a:xfrm>
          </p:grpSpPr>
          <p:sp>
            <p:nvSpPr>
              <p:cNvPr id="281" name="Snip Single Corner Rectangle 28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82" name="Straight Connector 28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5" name="Group 154"/>
            <p:cNvGrpSpPr/>
            <p:nvPr/>
          </p:nvGrpSpPr>
          <p:grpSpPr>
            <a:xfrm>
              <a:off x="7130125" y="4391377"/>
              <a:ext cx="475089" cy="459247"/>
              <a:chOff x="5916143" y="5134329"/>
              <a:chExt cx="475089" cy="459247"/>
            </a:xfrm>
          </p:grpSpPr>
          <p:sp>
            <p:nvSpPr>
              <p:cNvPr id="279" name="Snip Single Corner Rectangle 27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80" name="Straight Connector 27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6" name="Group 155"/>
            <p:cNvGrpSpPr/>
            <p:nvPr/>
          </p:nvGrpSpPr>
          <p:grpSpPr>
            <a:xfrm>
              <a:off x="7875457" y="4391377"/>
              <a:ext cx="475089" cy="459247"/>
              <a:chOff x="5916143" y="5134329"/>
              <a:chExt cx="475089" cy="459247"/>
            </a:xfrm>
          </p:grpSpPr>
          <p:sp>
            <p:nvSpPr>
              <p:cNvPr id="277" name="Snip Single Corner Rectangle 27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78" name="Straight Connector 27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7" name="Group 156"/>
            <p:cNvGrpSpPr/>
            <p:nvPr/>
          </p:nvGrpSpPr>
          <p:grpSpPr>
            <a:xfrm>
              <a:off x="8620789" y="4391377"/>
              <a:ext cx="475089" cy="459247"/>
              <a:chOff x="5916143" y="5134329"/>
              <a:chExt cx="475089" cy="459247"/>
            </a:xfrm>
          </p:grpSpPr>
          <p:sp>
            <p:nvSpPr>
              <p:cNvPr id="275" name="Snip Single Corner Rectangle 27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76" name="Straight Connector 27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8" name="Group 157"/>
            <p:cNvGrpSpPr/>
            <p:nvPr/>
          </p:nvGrpSpPr>
          <p:grpSpPr>
            <a:xfrm>
              <a:off x="9366121" y="4391377"/>
              <a:ext cx="475089" cy="459247"/>
              <a:chOff x="5916143" y="5134329"/>
              <a:chExt cx="475089" cy="459247"/>
            </a:xfrm>
          </p:grpSpPr>
          <p:sp>
            <p:nvSpPr>
              <p:cNvPr id="273" name="Snip Single Corner Rectangle 27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74" name="Straight Connector 27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9" name="Group 158"/>
            <p:cNvGrpSpPr/>
            <p:nvPr/>
          </p:nvGrpSpPr>
          <p:grpSpPr>
            <a:xfrm>
              <a:off x="10111453" y="4391377"/>
              <a:ext cx="475089" cy="459247"/>
              <a:chOff x="5916143" y="5134329"/>
              <a:chExt cx="475089" cy="459247"/>
            </a:xfrm>
          </p:grpSpPr>
          <p:sp>
            <p:nvSpPr>
              <p:cNvPr id="271" name="Snip Single Corner Rectangle 27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72" name="Straight Connector 27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0" name="Group 159"/>
            <p:cNvGrpSpPr/>
            <p:nvPr/>
          </p:nvGrpSpPr>
          <p:grpSpPr>
            <a:xfrm>
              <a:off x="10856785" y="4391377"/>
              <a:ext cx="475089" cy="459247"/>
              <a:chOff x="5916143" y="5134329"/>
              <a:chExt cx="475089" cy="459247"/>
            </a:xfrm>
          </p:grpSpPr>
          <p:sp>
            <p:nvSpPr>
              <p:cNvPr id="269" name="Snip Single Corner Rectangle 26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70" name="Straight Connector 26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1" name="Group 160"/>
            <p:cNvGrpSpPr/>
            <p:nvPr/>
          </p:nvGrpSpPr>
          <p:grpSpPr>
            <a:xfrm>
              <a:off x="7130125" y="3648425"/>
              <a:ext cx="475089" cy="459247"/>
              <a:chOff x="5916143" y="5134329"/>
              <a:chExt cx="475089" cy="459247"/>
            </a:xfrm>
          </p:grpSpPr>
          <p:sp>
            <p:nvSpPr>
              <p:cNvPr id="267" name="Snip Single Corner Rectangle 26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68" name="Straight Connector 26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2" name="Group 161"/>
            <p:cNvGrpSpPr/>
            <p:nvPr/>
          </p:nvGrpSpPr>
          <p:grpSpPr>
            <a:xfrm>
              <a:off x="7875457" y="3648425"/>
              <a:ext cx="475089" cy="459247"/>
              <a:chOff x="5916143" y="5134329"/>
              <a:chExt cx="475089" cy="459247"/>
            </a:xfrm>
          </p:grpSpPr>
          <p:sp>
            <p:nvSpPr>
              <p:cNvPr id="265" name="Snip Single Corner Rectangle 26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66" name="Straight Connector 26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3" name="Group 162"/>
            <p:cNvGrpSpPr/>
            <p:nvPr/>
          </p:nvGrpSpPr>
          <p:grpSpPr>
            <a:xfrm>
              <a:off x="9366121" y="3648425"/>
              <a:ext cx="475089" cy="459247"/>
              <a:chOff x="5916143" y="5134329"/>
              <a:chExt cx="475089" cy="459247"/>
            </a:xfrm>
          </p:grpSpPr>
          <p:sp>
            <p:nvSpPr>
              <p:cNvPr id="263" name="Snip Single Corner Rectangle 26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64" name="Straight Connector 26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4" name="Group 163"/>
            <p:cNvGrpSpPr/>
            <p:nvPr/>
          </p:nvGrpSpPr>
          <p:grpSpPr>
            <a:xfrm>
              <a:off x="10111453" y="3648425"/>
              <a:ext cx="475089" cy="459247"/>
              <a:chOff x="5916143" y="5134329"/>
              <a:chExt cx="475089" cy="459247"/>
            </a:xfrm>
          </p:grpSpPr>
          <p:sp>
            <p:nvSpPr>
              <p:cNvPr id="261" name="Snip Single Corner Rectangle 26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62" name="Straight Connector 26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5" name="Group 164"/>
            <p:cNvGrpSpPr/>
            <p:nvPr/>
          </p:nvGrpSpPr>
          <p:grpSpPr>
            <a:xfrm>
              <a:off x="10856785" y="3648425"/>
              <a:ext cx="475089" cy="459247"/>
              <a:chOff x="5916143" y="5134329"/>
              <a:chExt cx="475089" cy="459247"/>
            </a:xfrm>
          </p:grpSpPr>
          <p:sp>
            <p:nvSpPr>
              <p:cNvPr id="259" name="Snip Single Corner Rectangle 25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60" name="Straight Connector 25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6" name="Group 165"/>
            <p:cNvGrpSpPr/>
            <p:nvPr/>
          </p:nvGrpSpPr>
          <p:grpSpPr>
            <a:xfrm>
              <a:off x="7130125" y="2905473"/>
              <a:ext cx="475089" cy="459247"/>
              <a:chOff x="5916143" y="5134329"/>
              <a:chExt cx="475089" cy="459247"/>
            </a:xfrm>
          </p:grpSpPr>
          <p:sp>
            <p:nvSpPr>
              <p:cNvPr id="257" name="Snip Single Corner Rectangle 25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58" name="Straight Connector 25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7" name="Group 166"/>
            <p:cNvGrpSpPr/>
            <p:nvPr/>
          </p:nvGrpSpPr>
          <p:grpSpPr>
            <a:xfrm>
              <a:off x="7875457" y="2905473"/>
              <a:ext cx="475089" cy="459247"/>
              <a:chOff x="5916143" y="5134329"/>
              <a:chExt cx="475089" cy="459247"/>
            </a:xfrm>
          </p:grpSpPr>
          <p:sp>
            <p:nvSpPr>
              <p:cNvPr id="255" name="Snip Single Corner Rectangle 25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56" name="Straight Connector 25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8" name="Group 167"/>
            <p:cNvGrpSpPr/>
            <p:nvPr/>
          </p:nvGrpSpPr>
          <p:grpSpPr>
            <a:xfrm>
              <a:off x="8620789" y="2905473"/>
              <a:ext cx="475089" cy="459247"/>
              <a:chOff x="5916143" y="5134329"/>
              <a:chExt cx="475089" cy="459247"/>
            </a:xfrm>
          </p:grpSpPr>
          <p:sp>
            <p:nvSpPr>
              <p:cNvPr id="253" name="Snip Single Corner Rectangle 25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54" name="Straight Connector 25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9" name="Group 168"/>
            <p:cNvGrpSpPr/>
            <p:nvPr/>
          </p:nvGrpSpPr>
          <p:grpSpPr>
            <a:xfrm>
              <a:off x="9366121" y="2905473"/>
              <a:ext cx="475089" cy="459247"/>
              <a:chOff x="5916143" y="5134329"/>
              <a:chExt cx="475089" cy="459247"/>
            </a:xfrm>
          </p:grpSpPr>
          <p:sp>
            <p:nvSpPr>
              <p:cNvPr id="251" name="Snip Single Corner Rectangle 25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52" name="Straight Connector 25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0" name="Group 169"/>
            <p:cNvGrpSpPr/>
            <p:nvPr/>
          </p:nvGrpSpPr>
          <p:grpSpPr>
            <a:xfrm>
              <a:off x="10111453" y="2905473"/>
              <a:ext cx="475089" cy="459247"/>
              <a:chOff x="5916143" y="5134329"/>
              <a:chExt cx="475089" cy="459247"/>
            </a:xfrm>
          </p:grpSpPr>
          <p:sp>
            <p:nvSpPr>
              <p:cNvPr id="249" name="Snip Single Corner Rectangle 24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50" name="Straight Connector 24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1" name="Group 170"/>
            <p:cNvGrpSpPr/>
            <p:nvPr/>
          </p:nvGrpSpPr>
          <p:grpSpPr>
            <a:xfrm>
              <a:off x="10856785" y="2905473"/>
              <a:ext cx="475089" cy="459247"/>
              <a:chOff x="5916143" y="5134329"/>
              <a:chExt cx="475089" cy="459247"/>
            </a:xfrm>
          </p:grpSpPr>
          <p:sp>
            <p:nvSpPr>
              <p:cNvPr id="247" name="Snip Single Corner Rectangle 24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48" name="Straight Connector 24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2" name="Group 171"/>
            <p:cNvGrpSpPr/>
            <p:nvPr/>
          </p:nvGrpSpPr>
          <p:grpSpPr>
            <a:xfrm>
              <a:off x="7130125" y="2162521"/>
              <a:ext cx="475089" cy="459247"/>
              <a:chOff x="5916143" y="5134329"/>
              <a:chExt cx="475089" cy="459247"/>
            </a:xfrm>
          </p:grpSpPr>
          <p:sp>
            <p:nvSpPr>
              <p:cNvPr id="245" name="Snip Single Corner Rectangle 24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46" name="Straight Connector 24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3" name="Group 172"/>
            <p:cNvGrpSpPr/>
            <p:nvPr/>
          </p:nvGrpSpPr>
          <p:grpSpPr>
            <a:xfrm>
              <a:off x="7875457" y="2162521"/>
              <a:ext cx="475089" cy="459247"/>
              <a:chOff x="5916143" y="5134329"/>
              <a:chExt cx="475089" cy="459247"/>
            </a:xfrm>
          </p:grpSpPr>
          <p:sp>
            <p:nvSpPr>
              <p:cNvPr id="243" name="Snip Single Corner Rectangle 24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44" name="Straight Connector 24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4" name="Group 173"/>
            <p:cNvGrpSpPr/>
            <p:nvPr/>
          </p:nvGrpSpPr>
          <p:grpSpPr>
            <a:xfrm>
              <a:off x="8620789" y="2162521"/>
              <a:ext cx="475089" cy="459247"/>
              <a:chOff x="5916143" y="5134329"/>
              <a:chExt cx="475089" cy="459247"/>
            </a:xfrm>
          </p:grpSpPr>
          <p:sp>
            <p:nvSpPr>
              <p:cNvPr id="241" name="Snip Single Corner Rectangle 24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42" name="Straight Connector 24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5" name="Group 174"/>
            <p:cNvGrpSpPr/>
            <p:nvPr/>
          </p:nvGrpSpPr>
          <p:grpSpPr>
            <a:xfrm>
              <a:off x="9366121" y="2162521"/>
              <a:ext cx="475089" cy="459247"/>
              <a:chOff x="5916143" y="5134329"/>
              <a:chExt cx="475089" cy="459247"/>
            </a:xfrm>
          </p:grpSpPr>
          <p:sp>
            <p:nvSpPr>
              <p:cNvPr id="239" name="Snip Single Corner Rectangle 23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40" name="Straight Connector 23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6" name="Group 175"/>
            <p:cNvGrpSpPr/>
            <p:nvPr/>
          </p:nvGrpSpPr>
          <p:grpSpPr>
            <a:xfrm>
              <a:off x="10111453" y="2162521"/>
              <a:ext cx="475089" cy="459247"/>
              <a:chOff x="5916143" y="5134329"/>
              <a:chExt cx="475089" cy="459247"/>
            </a:xfrm>
          </p:grpSpPr>
          <p:sp>
            <p:nvSpPr>
              <p:cNvPr id="237" name="Snip Single Corner Rectangle 23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38" name="Straight Connector 23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7" name="Group 176"/>
            <p:cNvGrpSpPr/>
            <p:nvPr/>
          </p:nvGrpSpPr>
          <p:grpSpPr>
            <a:xfrm>
              <a:off x="10856785" y="2162521"/>
              <a:ext cx="475089" cy="459247"/>
              <a:chOff x="5916143" y="5134329"/>
              <a:chExt cx="475089" cy="459247"/>
            </a:xfrm>
          </p:grpSpPr>
          <p:sp>
            <p:nvSpPr>
              <p:cNvPr id="235" name="Snip Single Corner Rectangle 23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36" name="Straight Connector 23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a:xfrm>
              <a:off x="7130125" y="1419569"/>
              <a:ext cx="475089" cy="459247"/>
              <a:chOff x="5916143" y="5134329"/>
              <a:chExt cx="475089" cy="459247"/>
            </a:xfrm>
          </p:grpSpPr>
          <p:sp>
            <p:nvSpPr>
              <p:cNvPr id="233" name="Snip Single Corner Rectangle 23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34" name="Straight Connector 23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p:nvGrpSpPr>
          <p:grpSpPr>
            <a:xfrm>
              <a:off x="7875457" y="1419569"/>
              <a:ext cx="475089" cy="459247"/>
              <a:chOff x="5916143" y="5134329"/>
              <a:chExt cx="475089" cy="459247"/>
            </a:xfrm>
          </p:grpSpPr>
          <p:sp>
            <p:nvSpPr>
              <p:cNvPr id="231" name="Snip Single Corner Rectangle 23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32" name="Straight Connector 23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0" name="Group 179"/>
            <p:cNvGrpSpPr/>
            <p:nvPr/>
          </p:nvGrpSpPr>
          <p:grpSpPr>
            <a:xfrm>
              <a:off x="8620789" y="1419569"/>
              <a:ext cx="475089" cy="459247"/>
              <a:chOff x="5916143" y="5134329"/>
              <a:chExt cx="475089" cy="459247"/>
            </a:xfrm>
          </p:grpSpPr>
          <p:sp>
            <p:nvSpPr>
              <p:cNvPr id="229" name="Snip Single Corner Rectangle 22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30" name="Straight Connector 22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1" name="Group 180"/>
            <p:cNvGrpSpPr/>
            <p:nvPr/>
          </p:nvGrpSpPr>
          <p:grpSpPr>
            <a:xfrm>
              <a:off x="9366121" y="1419569"/>
              <a:ext cx="475089" cy="459247"/>
              <a:chOff x="5916143" y="5134329"/>
              <a:chExt cx="475089" cy="459247"/>
            </a:xfrm>
          </p:grpSpPr>
          <p:sp>
            <p:nvSpPr>
              <p:cNvPr id="227" name="Snip Single Corner Rectangle 22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28" name="Straight Connector 22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2" name="Group 181"/>
            <p:cNvGrpSpPr/>
            <p:nvPr/>
          </p:nvGrpSpPr>
          <p:grpSpPr>
            <a:xfrm>
              <a:off x="10111453" y="1419569"/>
              <a:ext cx="475089" cy="459247"/>
              <a:chOff x="5916143" y="5134329"/>
              <a:chExt cx="475089" cy="459247"/>
            </a:xfrm>
          </p:grpSpPr>
          <p:sp>
            <p:nvSpPr>
              <p:cNvPr id="225" name="Snip Single Corner Rectangle 22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26" name="Straight Connector 22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3" name="Group 182"/>
            <p:cNvGrpSpPr/>
            <p:nvPr/>
          </p:nvGrpSpPr>
          <p:grpSpPr>
            <a:xfrm>
              <a:off x="10856785" y="1419569"/>
              <a:ext cx="475089" cy="459247"/>
              <a:chOff x="5916143" y="5134329"/>
              <a:chExt cx="475089" cy="459247"/>
            </a:xfrm>
          </p:grpSpPr>
          <p:sp>
            <p:nvSpPr>
              <p:cNvPr id="223" name="Snip Single Corner Rectangle 22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24" name="Straight Connector 22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4" name="Group 183"/>
            <p:cNvGrpSpPr/>
            <p:nvPr/>
          </p:nvGrpSpPr>
          <p:grpSpPr>
            <a:xfrm>
              <a:off x="7130125" y="5882042"/>
              <a:ext cx="475089" cy="459247"/>
              <a:chOff x="5916143" y="5134329"/>
              <a:chExt cx="475089" cy="459247"/>
            </a:xfrm>
          </p:grpSpPr>
          <p:sp>
            <p:nvSpPr>
              <p:cNvPr id="221" name="Snip Single Corner Rectangle 22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22" name="Straight Connector 22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5" name="Group 184"/>
            <p:cNvGrpSpPr/>
            <p:nvPr/>
          </p:nvGrpSpPr>
          <p:grpSpPr>
            <a:xfrm>
              <a:off x="7875457" y="5882042"/>
              <a:ext cx="475089" cy="459247"/>
              <a:chOff x="5916143" y="5134329"/>
              <a:chExt cx="475089" cy="459247"/>
            </a:xfrm>
          </p:grpSpPr>
          <p:sp>
            <p:nvSpPr>
              <p:cNvPr id="219" name="Snip Single Corner Rectangle 21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20" name="Straight Connector 21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6" name="Group 185"/>
            <p:cNvGrpSpPr/>
            <p:nvPr/>
          </p:nvGrpSpPr>
          <p:grpSpPr>
            <a:xfrm>
              <a:off x="8620789" y="5882042"/>
              <a:ext cx="475089" cy="459247"/>
              <a:chOff x="5916143" y="5134329"/>
              <a:chExt cx="475089" cy="459247"/>
            </a:xfrm>
          </p:grpSpPr>
          <p:sp>
            <p:nvSpPr>
              <p:cNvPr id="217" name="Snip Single Corner Rectangle 21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18" name="Straight Connector 21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7" name="Group 186"/>
            <p:cNvGrpSpPr/>
            <p:nvPr/>
          </p:nvGrpSpPr>
          <p:grpSpPr>
            <a:xfrm>
              <a:off x="9366121" y="5882042"/>
              <a:ext cx="475089" cy="459247"/>
              <a:chOff x="5916143" y="5134329"/>
              <a:chExt cx="475089" cy="459247"/>
            </a:xfrm>
          </p:grpSpPr>
          <p:sp>
            <p:nvSpPr>
              <p:cNvPr id="215" name="Snip Single Corner Rectangle 21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16" name="Straight Connector 21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8" name="Group 187"/>
            <p:cNvGrpSpPr/>
            <p:nvPr/>
          </p:nvGrpSpPr>
          <p:grpSpPr>
            <a:xfrm>
              <a:off x="10111453" y="5882042"/>
              <a:ext cx="475089" cy="459247"/>
              <a:chOff x="5916143" y="5134329"/>
              <a:chExt cx="475089" cy="459247"/>
            </a:xfrm>
          </p:grpSpPr>
          <p:sp>
            <p:nvSpPr>
              <p:cNvPr id="213" name="Snip Single Corner Rectangle 21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14" name="Straight Connector 21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9" name="Group 188"/>
            <p:cNvGrpSpPr/>
            <p:nvPr/>
          </p:nvGrpSpPr>
          <p:grpSpPr>
            <a:xfrm>
              <a:off x="10856785" y="5882042"/>
              <a:ext cx="475089" cy="459247"/>
              <a:chOff x="5916143" y="5134329"/>
              <a:chExt cx="475089" cy="459247"/>
            </a:xfrm>
          </p:grpSpPr>
          <p:sp>
            <p:nvSpPr>
              <p:cNvPr id="211" name="Snip Single Corner Rectangle 21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12" name="Straight Connector 21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0" name="Group 189"/>
            <p:cNvGrpSpPr/>
            <p:nvPr/>
          </p:nvGrpSpPr>
          <p:grpSpPr>
            <a:xfrm>
              <a:off x="6386847" y="5131154"/>
              <a:ext cx="475089" cy="459247"/>
              <a:chOff x="5916143" y="5134329"/>
              <a:chExt cx="475089" cy="459247"/>
            </a:xfrm>
          </p:grpSpPr>
          <p:sp>
            <p:nvSpPr>
              <p:cNvPr id="209" name="Snip Single Corner Rectangle 20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10" name="Straight Connector 20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1" name="Group 190"/>
            <p:cNvGrpSpPr/>
            <p:nvPr/>
          </p:nvGrpSpPr>
          <p:grpSpPr>
            <a:xfrm>
              <a:off x="6386847" y="4388202"/>
              <a:ext cx="475089" cy="459247"/>
              <a:chOff x="5916143" y="5134329"/>
              <a:chExt cx="475089" cy="459247"/>
            </a:xfrm>
          </p:grpSpPr>
          <p:sp>
            <p:nvSpPr>
              <p:cNvPr id="207" name="Snip Single Corner Rectangle 20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08" name="Straight Connector 20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2" name="Group 191"/>
            <p:cNvGrpSpPr/>
            <p:nvPr/>
          </p:nvGrpSpPr>
          <p:grpSpPr>
            <a:xfrm>
              <a:off x="6386847" y="3645250"/>
              <a:ext cx="475089" cy="459247"/>
              <a:chOff x="5916143" y="5134329"/>
              <a:chExt cx="475089" cy="459247"/>
            </a:xfrm>
          </p:grpSpPr>
          <p:sp>
            <p:nvSpPr>
              <p:cNvPr id="205" name="Snip Single Corner Rectangle 204"/>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206" name="Straight Connector 205"/>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3" name="Group 192"/>
            <p:cNvGrpSpPr/>
            <p:nvPr/>
          </p:nvGrpSpPr>
          <p:grpSpPr>
            <a:xfrm>
              <a:off x="6386847" y="2902298"/>
              <a:ext cx="475089" cy="459247"/>
              <a:chOff x="5916143" y="5134329"/>
              <a:chExt cx="475089" cy="459247"/>
            </a:xfrm>
          </p:grpSpPr>
          <p:sp>
            <p:nvSpPr>
              <p:cNvPr id="203" name="Snip Single Corner Rectangle 202"/>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04" name="Straight Connector 203"/>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4" name="Group 193"/>
            <p:cNvGrpSpPr/>
            <p:nvPr/>
          </p:nvGrpSpPr>
          <p:grpSpPr>
            <a:xfrm>
              <a:off x="6386847" y="2159346"/>
              <a:ext cx="475089" cy="459247"/>
              <a:chOff x="5916143" y="5134329"/>
              <a:chExt cx="475089" cy="459247"/>
            </a:xfrm>
          </p:grpSpPr>
          <p:sp>
            <p:nvSpPr>
              <p:cNvPr id="201" name="Snip Single Corner Rectangle 200"/>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02" name="Straight Connector 201"/>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5" name="Group 194"/>
            <p:cNvGrpSpPr/>
            <p:nvPr/>
          </p:nvGrpSpPr>
          <p:grpSpPr>
            <a:xfrm>
              <a:off x="6386847" y="1416394"/>
              <a:ext cx="475089" cy="459247"/>
              <a:chOff x="5916143" y="5134329"/>
              <a:chExt cx="475089" cy="459247"/>
            </a:xfrm>
          </p:grpSpPr>
          <p:sp>
            <p:nvSpPr>
              <p:cNvPr id="199" name="Snip Single Corner Rectangle 198"/>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1000" dirty="0" smtClean="0"/>
                  <a:t> </a:t>
                </a:r>
                <a:endParaRPr lang="en-US" sz="1000" dirty="0"/>
              </a:p>
            </p:txBody>
          </p:sp>
          <p:cxnSp>
            <p:nvCxnSpPr>
              <p:cNvPr id="200" name="Straight Connector 199"/>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96" name="Group 195"/>
            <p:cNvGrpSpPr/>
            <p:nvPr/>
          </p:nvGrpSpPr>
          <p:grpSpPr>
            <a:xfrm>
              <a:off x="6386847" y="5878867"/>
              <a:ext cx="475089" cy="459247"/>
              <a:chOff x="5916143" y="5134329"/>
              <a:chExt cx="475089" cy="459247"/>
            </a:xfrm>
          </p:grpSpPr>
          <p:sp>
            <p:nvSpPr>
              <p:cNvPr id="197" name="Snip Single Corner Rectangle 196"/>
              <p:cNvSpPr/>
              <p:nvPr/>
            </p:nvSpPr>
            <p:spPr>
              <a:xfrm>
                <a:off x="5916143" y="5176078"/>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198" name="Straight Connector 197"/>
              <p:cNvCxnSpPr/>
              <p:nvPr/>
            </p:nvCxnSpPr>
            <p:spPr>
              <a:xfrm flipH="1">
                <a:off x="6298406" y="5134329"/>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302" name="Group 301"/>
          <p:cNvGrpSpPr/>
          <p:nvPr/>
        </p:nvGrpSpPr>
        <p:grpSpPr>
          <a:xfrm>
            <a:off x="8620789" y="3648425"/>
            <a:ext cx="475089" cy="459247"/>
            <a:chOff x="8620789" y="3648425"/>
            <a:chExt cx="475089" cy="459247"/>
          </a:xfrm>
        </p:grpSpPr>
        <p:sp>
          <p:nvSpPr>
            <p:cNvPr id="300" name="Snip Single Corner Rectangle 299"/>
            <p:cNvSpPr/>
            <p:nvPr/>
          </p:nvSpPr>
          <p:spPr>
            <a:xfrm>
              <a:off x="8620789" y="3690174"/>
              <a:ext cx="432960" cy="417498"/>
            </a:xfrm>
            <a:prstGeom prst="snip1Rect">
              <a:avLst>
                <a:gd name="adj" fmla="val 26995"/>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endParaRPr lang="en-US" sz="1000" dirty="0" smtClean="0"/>
            </a:p>
            <a:p>
              <a:pPr algn="ctr"/>
              <a:r>
                <a:rPr lang="en-US" sz="100" dirty="0" smtClean="0"/>
                <a:t/>
              </a:r>
              <a:br>
                <a:rPr lang="en-US" sz="100" dirty="0" smtClean="0"/>
              </a:br>
              <a:endParaRPr lang="en-US" sz="1000" dirty="0"/>
            </a:p>
          </p:txBody>
        </p:sp>
        <p:cxnSp>
          <p:nvCxnSpPr>
            <p:cNvPr id="301" name="Straight Connector 300"/>
            <p:cNvCxnSpPr/>
            <p:nvPr/>
          </p:nvCxnSpPr>
          <p:spPr>
            <a:xfrm flipH="1">
              <a:off x="9003052" y="3648425"/>
              <a:ext cx="92826" cy="10204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03" name="TextBox 302"/>
          <p:cNvSpPr txBox="1"/>
          <p:nvPr/>
        </p:nvSpPr>
        <p:spPr>
          <a:xfrm>
            <a:off x="8620789" y="3686999"/>
            <a:ext cx="428676" cy="417498"/>
          </a:xfrm>
          <a:prstGeom prst="rect">
            <a:avLst/>
          </a:prstGeom>
          <a:noFill/>
        </p:spPr>
        <p:txBody>
          <a:bodyPr wrap="square" lIns="0" tIns="0" rIns="0" bIns="0" rtlCol="0" anchor="ctr" anchorCtr="1">
            <a:noAutofit/>
          </a:bodyPr>
          <a:lstStyle/>
          <a:p>
            <a:r>
              <a:rPr lang="en-US" sz="5400" dirty="0" smtClean="0">
                <a:solidFill>
                  <a:srgbClr val="FF0000"/>
                </a:solidFill>
                <a:sym typeface="Wingdings"/>
              </a:rPr>
              <a:t></a:t>
            </a:r>
            <a:endParaRPr lang="en-US" sz="5400" dirty="0">
              <a:solidFill>
                <a:srgbClr val="FF0000"/>
              </a:solidFill>
            </a:endParaRPr>
          </a:p>
        </p:txBody>
      </p:sp>
      <p:cxnSp>
        <p:nvCxnSpPr>
          <p:cNvPr id="81" name="Straight Connector 80"/>
          <p:cNvCxnSpPr>
            <a:stCxn id="79" idx="6"/>
          </p:cNvCxnSpPr>
          <p:nvPr/>
        </p:nvCxnSpPr>
        <p:spPr>
          <a:xfrm flipV="1">
            <a:off x="8595639" y="354286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4" name="TextBox 303"/>
          <p:cNvSpPr txBox="1"/>
          <p:nvPr/>
        </p:nvSpPr>
        <p:spPr>
          <a:xfrm>
            <a:off x="8632883" y="2944047"/>
            <a:ext cx="416582" cy="417498"/>
          </a:xfrm>
          <a:prstGeom prst="rect">
            <a:avLst/>
          </a:prstGeom>
          <a:noFill/>
        </p:spPr>
        <p:txBody>
          <a:bodyPr wrap="square" lIns="0" tIns="0" rIns="0" bIns="0" rtlCol="0" anchor="ctr" anchorCtr="1">
            <a:noAutofit/>
          </a:bodyPr>
          <a:lstStyle/>
          <a:p>
            <a:r>
              <a:rPr lang="en-US" sz="5400" dirty="0" smtClean="0">
                <a:solidFill>
                  <a:srgbClr val="FF0000"/>
                </a:solidFill>
                <a:sym typeface="Wingdings"/>
              </a:rPr>
              <a:t></a:t>
            </a:r>
            <a:endParaRPr lang="en-US" sz="5400" dirty="0">
              <a:solidFill>
                <a:srgbClr val="FF0000"/>
              </a:solidFill>
            </a:endParaRPr>
          </a:p>
        </p:txBody>
      </p:sp>
      <p:sp>
        <p:nvSpPr>
          <p:cNvPr id="305" name="Rectangle 304"/>
          <p:cNvSpPr/>
          <p:nvPr/>
        </p:nvSpPr>
        <p:spPr>
          <a:xfrm>
            <a:off x="9366121" y="1164396"/>
            <a:ext cx="2263903" cy="519913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Rectangle 305"/>
          <p:cNvSpPr/>
          <p:nvPr/>
        </p:nvSpPr>
        <p:spPr>
          <a:xfrm>
            <a:off x="6343650" y="1100138"/>
            <a:ext cx="2277139" cy="5263395"/>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TextBox 306"/>
          <p:cNvSpPr txBox="1"/>
          <p:nvPr/>
        </p:nvSpPr>
        <p:spPr>
          <a:xfrm>
            <a:off x="3657600" y="2468880"/>
            <a:ext cx="5029200" cy="18288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chor="t">
            <a:noAutofit/>
          </a:bodyPr>
          <a:lstStyle/>
          <a:p>
            <a:pPr algn="ctr">
              <a:lnSpc>
                <a:spcPct val="300000"/>
              </a:lnSpc>
            </a:pPr>
            <a:r>
              <a:rPr lang="en-US" dirty="0" smtClean="0">
                <a:latin typeface="+mj-lt"/>
              </a:rPr>
              <a:t>It is </a:t>
            </a:r>
            <a:r>
              <a:rPr lang="en-US" dirty="0" smtClean="0">
                <a:solidFill>
                  <a:srgbClr val="0000FF"/>
                </a:solidFill>
                <a:latin typeface="+mj-lt"/>
              </a:rPr>
              <a:t>crucial</a:t>
            </a:r>
            <a:r>
              <a:rPr lang="en-US" dirty="0" smtClean="0">
                <a:latin typeface="+mj-lt"/>
              </a:rPr>
              <a:t> to </a:t>
            </a:r>
            <a:r>
              <a:rPr lang="en-US" dirty="0" smtClean="0">
                <a:solidFill>
                  <a:srgbClr val="0000FF"/>
                </a:solidFill>
                <a:latin typeface="+mj-lt"/>
              </a:rPr>
              <a:t>tolerate</a:t>
            </a:r>
          </a:p>
          <a:p>
            <a:pPr algn="ctr"/>
            <a:r>
              <a:rPr lang="en-US" b="1" dirty="0" smtClean="0">
                <a:solidFill>
                  <a:srgbClr val="0000FF"/>
                </a:solidFill>
                <a:latin typeface="+mj-lt"/>
              </a:rPr>
              <a:t>Many</a:t>
            </a:r>
            <a:r>
              <a:rPr lang="en-US" b="1" dirty="0" smtClean="0">
                <a:solidFill>
                  <a:schemeClr val="tx1"/>
                </a:solidFill>
                <a:latin typeface="+mj-lt"/>
              </a:rPr>
              <a:t> faults in links and routers!</a:t>
            </a:r>
            <a:endParaRPr lang="en-US" b="1" dirty="0">
              <a:solidFill>
                <a:schemeClr val="tx1"/>
              </a:solidFill>
              <a:latin typeface="+mj-lt"/>
            </a:endParaRPr>
          </a:p>
        </p:txBody>
      </p:sp>
    </p:spTree>
    <p:extLst>
      <p:ext uri="{BB962C8B-B14F-4D97-AF65-F5344CB8AC3E}">
        <p14:creationId xmlns:p14="http://schemas.microsoft.com/office/powerpoint/2010/main" val="400402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303"/>
                                        </p:tgtEl>
                                        <p:attrNameLst>
                                          <p:attrName>style.visibility</p:attrName>
                                        </p:attrNameLst>
                                      </p:cBhvr>
                                      <p:to>
                                        <p:strVal val="visible"/>
                                      </p:to>
                                    </p:set>
                                    <p:animEffect transition="in" filter="fade">
                                      <p:cBhvr>
                                        <p:cTn id="10" dur="500"/>
                                        <p:tgtEl>
                                          <p:spTgt spid="30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animEffect transition="in" filter="fade">
                                      <p:cBhvr>
                                        <p:cTn id="15" dur="500"/>
                                        <p:tgtEl>
                                          <p:spTgt spid="11">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Effect transition="in" filter="fade">
                                      <p:cBhvr>
                                        <p:cTn id="18" dur="500"/>
                                        <p:tgtEl>
                                          <p:spTgt spid="11">
                                            <p:txEl>
                                              <p:pRg st="2" end="2"/>
                                            </p:txEl>
                                          </p:spTgt>
                                        </p:tgtEl>
                                      </p:cBhvr>
                                    </p:animEffect>
                                  </p:childTnLst>
                                </p:cTn>
                              </p:par>
                            </p:childTnLst>
                          </p:cTn>
                        </p:par>
                        <p:par>
                          <p:cTn id="19" fill="hold">
                            <p:stCondLst>
                              <p:cond delay="500"/>
                            </p:stCondLst>
                            <p:childTnLst>
                              <p:par>
                                <p:cTn id="20" presetID="10" presetClass="exit" presetSubtype="0" fill="hold" grpId="1" nodeType="afterEffect">
                                  <p:stCondLst>
                                    <p:cond delay="0"/>
                                  </p:stCondLst>
                                  <p:childTnLst>
                                    <p:animEffect transition="out" filter="fade">
                                      <p:cBhvr>
                                        <p:cTn id="21" dur="500"/>
                                        <p:tgtEl>
                                          <p:spTgt spid="303"/>
                                        </p:tgtEl>
                                      </p:cBhvr>
                                    </p:animEffect>
                                    <p:set>
                                      <p:cBhvr>
                                        <p:cTn id="22" dur="1" fill="hold">
                                          <p:stCondLst>
                                            <p:cond delay="499"/>
                                          </p:stCondLst>
                                        </p:cTn>
                                        <p:tgtEl>
                                          <p:spTgt spid="303"/>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302"/>
                                        </p:tgtEl>
                                      </p:cBhvr>
                                    </p:animEffect>
                                    <p:set>
                                      <p:cBhvr>
                                        <p:cTn id="25" dur="1" fill="hold">
                                          <p:stCondLst>
                                            <p:cond delay="499"/>
                                          </p:stCondLst>
                                        </p:cTn>
                                        <p:tgtEl>
                                          <p:spTgt spid="30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childTnLst>
                                </p:cTn>
                              </p:par>
                            </p:childTnLst>
                          </p:cTn>
                        </p:par>
                        <p:par>
                          <p:cTn id="30" fill="hold">
                            <p:stCondLst>
                              <p:cond delay="0"/>
                            </p:stCondLst>
                            <p:childTnLst>
                              <p:par>
                                <p:cTn id="31" presetID="42" presetClass="exit" presetSubtype="0" fill="hold" nodeType="afterEffect">
                                  <p:stCondLst>
                                    <p:cond delay="0"/>
                                  </p:stCondLst>
                                  <p:childTnLst>
                                    <p:animEffect transition="out" filter="fade">
                                      <p:cBhvr>
                                        <p:cTn id="32" dur="1000"/>
                                        <p:tgtEl>
                                          <p:spTgt spid="101"/>
                                        </p:tgtEl>
                                      </p:cBhvr>
                                    </p:animEffect>
                                    <p:anim calcmode="lin" valueType="num">
                                      <p:cBhvr>
                                        <p:cTn id="33" dur="1000"/>
                                        <p:tgtEl>
                                          <p:spTgt spid="101"/>
                                        </p:tgtEl>
                                        <p:attrNameLst>
                                          <p:attrName>ppt_x</p:attrName>
                                        </p:attrNameLst>
                                      </p:cBhvr>
                                      <p:tavLst>
                                        <p:tav tm="0">
                                          <p:val>
                                            <p:strVal val="ppt_x"/>
                                          </p:val>
                                        </p:tav>
                                        <p:tav tm="100000">
                                          <p:val>
                                            <p:strVal val="ppt_x"/>
                                          </p:val>
                                        </p:tav>
                                      </p:tavLst>
                                    </p:anim>
                                    <p:anim calcmode="lin" valueType="num">
                                      <p:cBhvr>
                                        <p:cTn id="34" dur="1000"/>
                                        <p:tgtEl>
                                          <p:spTgt spid="101"/>
                                        </p:tgtEl>
                                        <p:attrNameLst>
                                          <p:attrName>ppt_y</p:attrName>
                                        </p:attrNameLst>
                                      </p:cBhvr>
                                      <p:tavLst>
                                        <p:tav tm="0">
                                          <p:val>
                                            <p:strVal val="ppt_y"/>
                                          </p:val>
                                        </p:tav>
                                        <p:tav tm="100000">
                                          <p:val>
                                            <p:strVal val="ppt_y+.1"/>
                                          </p:val>
                                        </p:tav>
                                      </p:tavLst>
                                    </p:anim>
                                    <p:set>
                                      <p:cBhvr>
                                        <p:cTn id="35" dur="1" fill="hold">
                                          <p:stCondLst>
                                            <p:cond delay="999"/>
                                          </p:stCondLst>
                                        </p:cTn>
                                        <p:tgtEl>
                                          <p:spTgt spid="101"/>
                                        </p:tgtEl>
                                        <p:attrNameLst>
                                          <p:attrName>style.visibility</p:attrName>
                                        </p:attrNameLst>
                                      </p:cBhvr>
                                      <p:to>
                                        <p:strVal val="hidden"/>
                                      </p:to>
                                    </p:set>
                                  </p:childTnLst>
                                </p:cTn>
                              </p:par>
                              <p:par>
                                <p:cTn id="36" presetID="42" presetClass="exit" presetSubtype="0" fill="hold" nodeType="withEffect">
                                  <p:stCondLst>
                                    <p:cond delay="0"/>
                                  </p:stCondLst>
                                  <p:childTnLst>
                                    <p:animEffect transition="out" filter="fade">
                                      <p:cBhvr>
                                        <p:cTn id="37" dur="1000"/>
                                        <p:tgtEl>
                                          <p:spTgt spid="83"/>
                                        </p:tgtEl>
                                      </p:cBhvr>
                                    </p:animEffect>
                                    <p:anim calcmode="lin" valueType="num">
                                      <p:cBhvr>
                                        <p:cTn id="38" dur="1000"/>
                                        <p:tgtEl>
                                          <p:spTgt spid="83"/>
                                        </p:tgtEl>
                                        <p:attrNameLst>
                                          <p:attrName>ppt_x</p:attrName>
                                        </p:attrNameLst>
                                      </p:cBhvr>
                                      <p:tavLst>
                                        <p:tav tm="0">
                                          <p:val>
                                            <p:strVal val="ppt_x"/>
                                          </p:val>
                                        </p:tav>
                                        <p:tav tm="100000">
                                          <p:val>
                                            <p:strVal val="ppt_x"/>
                                          </p:val>
                                        </p:tav>
                                      </p:tavLst>
                                    </p:anim>
                                    <p:anim calcmode="lin" valueType="num">
                                      <p:cBhvr>
                                        <p:cTn id="39" dur="1000"/>
                                        <p:tgtEl>
                                          <p:spTgt spid="83"/>
                                        </p:tgtEl>
                                        <p:attrNameLst>
                                          <p:attrName>ppt_y</p:attrName>
                                        </p:attrNameLst>
                                      </p:cBhvr>
                                      <p:tavLst>
                                        <p:tav tm="0">
                                          <p:val>
                                            <p:strVal val="ppt_y"/>
                                          </p:val>
                                        </p:tav>
                                        <p:tav tm="100000">
                                          <p:val>
                                            <p:strVal val="ppt_y+.1"/>
                                          </p:val>
                                        </p:tav>
                                      </p:tavLst>
                                    </p:anim>
                                    <p:set>
                                      <p:cBhvr>
                                        <p:cTn id="40" dur="1" fill="hold">
                                          <p:stCondLst>
                                            <p:cond delay="999"/>
                                          </p:stCondLst>
                                        </p:cTn>
                                        <p:tgtEl>
                                          <p:spTgt spid="83"/>
                                        </p:tgtEl>
                                        <p:attrNameLst>
                                          <p:attrName>style.visibility</p:attrName>
                                        </p:attrNameLst>
                                      </p:cBhvr>
                                      <p:to>
                                        <p:strVal val="hidden"/>
                                      </p:to>
                                    </p:set>
                                  </p:childTnLst>
                                </p:cTn>
                              </p:par>
                              <p:par>
                                <p:cTn id="41" presetID="42" presetClass="exit" presetSubtype="0" fill="hold" nodeType="withEffect">
                                  <p:stCondLst>
                                    <p:cond delay="0"/>
                                  </p:stCondLst>
                                  <p:childTnLst>
                                    <p:animEffect transition="out" filter="fade">
                                      <p:cBhvr>
                                        <p:cTn id="42" dur="1000"/>
                                        <p:tgtEl>
                                          <p:spTgt spid="104"/>
                                        </p:tgtEl>
                                      </p:cBhvr>
                                    </p:animEffect>
                                    <p:anim calcmode="lin" valueType="num">
                                      <p:cBhvr>
                                        <p:cTn id="43" dur="1000"/>
                                        <p:tgtEl>
                                          <p:spTgt spid="104"/>
                                        </p:tgtEl>
                                        <p:attrNameLst>
                                          <p:attrName>ppt_x</p:attrName>
                                        </p:attrNameLst>
                                      </p:cBhvr>
                                      <p:tavLst>
                                        <p:tav tm="0">
                                          <p:val>
                                            <p:strVal val="ppt_x"/>
                                          </p:val>
                                        </p:tav>
                                        <p:tav tm="100000">
                                          <p:val>
                                            <p:strVal val="ppt_x"/>
                                          </p:val>
                                        </p:tav>
                                      </p:tavLst>
                                    </p:anim>
                                    <p:anim calcmode="lin" valueType="num">
                                      <p:cBhvr>
                                        <p:cTn id="44" dur="1000"/>
                                        <p:tgtEl>
                                          <p:spTgt spid="104"/>
                                        </p:tgtEl>
                                        <p:attrNameLst>
                                          <p:attrName>ppt_y</p:attrName>
                                        </p:attrNameLst>
                                      </p:cBhvr>
                                      <p:tavLst>
                                        <p:tav tm="0">
                                          <p:val>
                                            <p:strVal val="ppt_y"/>
                                          </p:val>
                                        </p:tav>
                                        <p:tav tm="100000">
                                          <p:val>
                                            <p:strVal val="ppt_y+.1"/>
                                          </p:val>
                                        </p:tav>
                                      </p:tavLst>
                                    </p:anim>
                                    <p:set>
                                      <p:cBhvr>
                                        <p:cTn id="45" dur="1" fill="hold">
                                          <p:stCondLst>
                                            <p:cond delay="999"/>
                                          </p:stCondLst>
                                        </p:cTn>
                                        <p:tgtEl>
                                          <p:spTgt spid="104"/>
                                        </p:tgtEl>
                                        <p:attrNameLst>
                                          <p:attrName>style.visibility</p:attrName>
                                        </p:attrNameLst>
                                      </p:cBhvr>
                                      <p:to>
                                        <p:strVal val="hidden"/>
                                      </p:to>
                                    </p:set>
                                  </p:childTnLst>
                                </p:cTn>
                              </p:par>
                              <p:par>
                                <p:cTn id="46" presetID="42" presetClass="exit" presetSubtype="0" fill="hold" nodeType="withEffect">
                                  <p:stCondLst>
                                    <p:cond delay="0"/>
                                  </p:stCondLst>
                                  <p:childTnLst>
                                    <p:animEffect transition="out" filter="fade">
                                      <p:cBhvr>
                                        <p:cTn id="47" dur="1000"/>
                                        <p:tgtEl>
                                          <p:spTgt spid="103"/>
                                        </p:tgtEl>
                                      </p:cBhvr>
                                    </p:animEffect>
                                    <p:anim calcmode="lin" valueType="num">
                                      <p:cBhvr>
                                        <p:cTn id="48" dur="1000"/>
                                        <p:tgtEl>
                                          <p:spTgt spid="103"/>
                                        </p:tgtEl>
                                        <p:attrNameLst>
                                          <p:attrName>ppt_x</p:attrName>
                                        </p:attrNameLst>
                                      </p:cBhvr>
                                      <p:tavLst>
                                        <p:tav tm="0">
                                          <p:val>
                                            <p:strVal val="ppt_x"/>
                                          </p:val>
                                        </p:tav>
                                        <p:tav tm="100000">
                                          <p:val>
                                            <p:strVal val="ppt_x"/>
                                          </p:val>
                                        </p:tav>
                                      </p:tavLst>
                                    </p:anim>
                                    <p:anim calcmode="lin" valueType="num">
                                      <p:cBhvr>
                                        <p:cTn id="49" dur="1000"/>
                                        <p:tgtEl>
                                          <p:spTgt spid="103"/>
                                        </p:tgtEl>
                                        <p:attrNameLst>
                                          <p:attrName>ppt_y</p:attrName>
                                        </p:attrNameLst>
                                      </p:cBhvr>
                                      <p:tavLst>
                                        <p:tav tm="0">
                                          <p:val>
                                            <p:strVal val="ppt_y"/>
                                          </p:val>
                                        </p:tav>
                                        <p:tav tm="100000">
                                          <p:val>
                                            <p:strVal val="ppt_y+.1"/>
                                          </p:val>
                                        </p:tav>
                                      </p:tavLst>
                                    </p:anim>
                                    <p:set>
                                      <p:cBhvr>
                                        <p:cTn id="50" dur="1" fill="hold">
                                          <p:stCondLst>
                                            <p:cond delay="999"/>
                                          </p:stCondLst>
                                        </p:cTn>
                                        <p:tgtEl>
                                          <p:spTgt spid="103"/>
                                        </p:tgtEl>
                                        <p:attrNameLst>
                                          <p:attrName>style.visibility</p:attrName>
                                        </p:attrNameLst>
                                      </p:cBhvr>
                                      <p:to>
                                        <p:strVal val="hidden"/>
                                      </p:to>
                                    </p:set>
                                  </p:childTnLst>
                                </p:cTn>
                              </p:par>
                              <p:par>
                                <p:cTn id="51" presetID="42" presetClass="exit" presetSubtype="0" fill="hold" grpId="0" nodeType="withEffect">
                                  <p:stCondLst>
                                    <p:cond delay="0"/>
                                  </p:stCondLst>
                                  <p:childTnLst>
                                    <p:animEffect transition="out" filter="fade">
                                      <p:cBhvr>
                                        <p:cTn id="52" dur="1000"/>
                                        <p:tgtEl>
                                          <p:spTgt spid="102"/>
                                        </p:tgtEl>
                                      </p:cBhvr>
                                    </p:animEffect>
                                    <p:anim calcmode="lin" valueType="num">
                                      <p:cBhvr>
                                        <p:cTn id="53" dur="1000"/>
                                        <p:tgtEl>
                                          <p:spTgt spid="102"/>
                                        </p:tgtEl>
                                        <p:attrNameLst>
                                          <p:attrName>ppt_x</p:attrName>
                                        </p:attrNameLst>
                                      </p:cBhvr>
                                      <p:tavLst>
                                        <p:tav tm="0">
                                          <p:val>
                                            <p:strVal val="ppt_x"/>
                                          </p:val>
                                        </p:tav>
                                        <p:tav tm="100000">
                                          <p:val>
                                            <p:strVal val="ppt_x"/>
                                          </p:val>
                                        </p:tav>
                                      </p:tavLst>
                                    </p:anim>
                                    <p:anim calcmode="lin" valueType="num">
                                      <p:cBhvr>
                                        <p:cTn id="54" dur="1000"/>
                                        <p:tgtEl>
                                          <p:spTgt spid="102"/>
                                        </p:tgtEl>
                                        <p:attrNameLst>
                                          <p:attrName>ppt_y</p:attrName>
                                        </p:attrNameLst>
                                      </p:cBhvr>
                                      <p:tavLst>
                                        <p:tav tm="0">
                                          <p:val>
                                            <p:strVal val="ppt_y"/>
                                          </p:val>
                                        </p:tav>
                                        <p:tav tm="100000">
                                          <p:val>
                                            <p:strVal val="ppt_y+.1"/>
                                          </p:val>
                                        </p:tav>
                                      </p:tavLst>
                                    </p:anim>
                                    <p:set>
                                      <p:cBhvr>
                                        <p:cTn id="55" dur="1" fill="hold">
                                          <p:stCondLst>
                                            <p:cond delay="999"/>
                                          </p:stCondLst>
                                        </p:cTn>
                                        <p:tgtEl>
                                          <p:spTgt spid="102"/>
                                        </p:tgtEl>
                                        <p:attrNameLst>
                                          <p:attrName>style.visibility</p:attrName>
                                        </p:attrNameLst>
                                      </p:cBhvr>
                                      <p:to>
                                        <p:strVal val="hidden"/>
                                      </p:to>
                                    </p:set>
                                  </p:childTnLst>
                                </p:cTn>
                              </p:par>
                            </p:childTnLst>
                          </p:cTn>
                        </p:par>
                        <p:par>
                          <p:cTn id="56" fill="hold">
                            <p:stCondLst>
                              <p:cond delay="1000"/>
                            </p:stCondLst>
                            <p:childTnLst>
                              <p:par>
                                <p:cTn id="57" presetID="10" presetClass="entr" presetSubtype="0" fill="hold" grpId="0" nodeType="afterEffect">
                                  <p:stCondLst>
                                    <p:cond delay="0"/>
                                  </p:stCondLst>
                                  <p:childTnLst>
                                    <p:set>
                                      <p:cBhvr>
                                        <p:cTn id="58" dur="1" fill="hold">
                                          <p:stCondLst>
                                            <p:cond delay="0"/>
                                          </p:stCondLst>
                                        </p:cTn>
                                        <p:tgtEl>
                                          <p:spTgt spid="304"/>
                                        </p:tgtEl>
                                        <p:attrNameLst>
                                          <p:attrName>style.visibility</p:attrName>
                                        </p:attrNameLst>
                                      </p:cBhvr>
                                      <p:to>
                                        <p:strVal val="visible"/>
                                      </p:to>
                                    </p:set>
                                    <p:animEffect transition="in" filter="fade">
                                      <p:cBhvr>
                                        <p:cTn id="59" dur="500"/>
                                        <p:tgtEl>
                                          <p:spTgt spid="304"/>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1">
                                            <p:txEl>
                                              <p:pRg st="5" end="5"/>
                                            </p:txEl>
                                          </p:spTgt>
                                        </p:tgtEl>
                                        <p:attrNameLst>
                                          <p:attrName>style.visibility</p:attrName>
                                        </p:attrNameLst>
                                      </p:cBhvr>
                                      <p:to>
                                        <p:strVal val="visible"/>
                                      </p:to>
                                    </p:set>
                                  </p:childTnLst>
                                </p:cTn>
                              </p:par>
                            </p:childTnLst>
                          </p:cTn>
                        </p:par>
                        <p:par>
                          <p:cTn id="64" fill="hold">
                            <p:stCondLst>
                              <p:cond delay="0"/>
                            </p:stCondLst>
                            <p:childTnLst>
                              <p:par>
                                <p:cTn id="65" presetID="10" presetClass="entr" presetSubtype="0" fill="hold" grpId="0" nodeType="afterEffect">
                                  <p:stCondLst>
                                    <p:cond delay="0"/>
                                  </p:stCondLst>
                                  <p:childTnLst>
                                    <p:set>
                                      <p:cBhvr>
                                        <p:cTn id="66" dur="1" fill="hold">
                                          <p:stCondLst>
                                            <p:cond delay="0"/>
                                          </p:stCondLst>
                                        </p:cTn>
                                        <p:tgtEl>
                                          <p:spTgt spid="305"/>
                                        </p:tgtEl>
                                        <p:attrNameLst>
                                          <p:attrName>style.visibility</p:attrName>
                                        </p:attrNameLst>
                                      </p:cBhvr>
                                      <p:to>
                                        <p:strVal val="visible"/>
                                      </p:to>
                                    </p:set>
                                    <p:animEffect transition="in" filter="fade">
                                      <p:cBhvr>
                                        <p:cTn id="67" dur="500"/>
                                        <p:tgtEl>
                                          <p:spTgt spid="30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06"/>
                                        </p:tgtEl>
                                        <p:attrNameLst>
                                          <p:attrName>style.visibility</p:attrName>
                                        </p:attrNameLst>
                                      </p:cBhvr>
                                      <p:to>
                                        <p:strVal val="visible"/>
                                      </p:to>
                                    </p:set>
                                    <p:animEffect transition="in" filter="fade">
                                      <p:cBhvr>
                                        <p:cTn id="70" dur="500"/>
                                        <p:tgtEl>
                                          <p:spTgt spid="306"/>
                                        </p:tgtEl>
                                      </p:cBhvr>
                                    </p:animEffect>
                                  </p:childTnLst>
                                </p:cTn>
                              </p:par>
                              <p:par>
                                <p:cTn id="71" presetID="10" presetClass="entr" presetSubtype="0" fill="hold" nodeType="withEffect">
                                  <p:stCondLst>
                                    <p:cond delay="0"/>
                                  </p:stCondLst>
                                  <p:childTnLst>
                                    <p:set>
                                      <p:cBhvr>
                                        <p:cTn id="72" dur="1" fill="hold">
                                          <p:stCondLst>
                                            <p:cond delay="0"/>
                                          </p:stCondLst>
                                        </p:cTn>
                                        <p:tgtEl>
                                          <p:spTgt spid="11">
                                            <p:txEl>
                                              <p:pRg st="6" end="6"/>
                                            </p:txEl>
                                          </p:spTgt>
                                        </p:tgtEl>
                                        <p:attrNameLst>
                                          <p:attrName>style.visibility</p:attrName>
                                        </p:attrNameLst>
                                      </p:cBhvr>
                                      <p:to>
                                        <p:strVal val="visible"/>
                                      </p:to>
                                    </p:set>
                                    <p:animEffect transition="in" filter="fade">
                                      <p:cBhvr>
                                        <p:cTn id="73" dur="500"/>
                                        <p:tgtEl>
                                          <p:spTgt spid="11">
                                            <p:txEl>
                                              <p:pRg st="6" end="6"/>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307"/>
                                        </p:tgtEl>
                                        <p:attrNameLst>
                                          <p:attrName>style.visibility</p:attrName>
                                        </p:attrNameLst>
                                      </p:cBhvr>
                                      <p:to>
                                        <p:strVal val="visible"/>
                                      </p:to>
                                    </p:set>
                                    <p:animEffect transition="in" filter="fade">
                                      <p:cBhvr>
                                        <p:cTn id="78" dur="1000"/>
                                        <p:tgtEl>
                                          <p:spTgt spid="307"/>
                                        </p:tgtEl>
                                      </p:cBhvr>
                                    </p:animEffect>
                                    <p:anim calcmode="lin" valueType="num">
                                      <p:cBhvr>
                                        <p:cTn id="79" dur="1000" fill="hold"/>
                                        <p:tgtEl>
                                          <p:spTgt spid="307"/>
                                        </p:tgtEl>
                                        <p:attrNameLst>
                                          <p:attrName>ppt_x</p:attrName>
                                        </p:attrNameLst>
                                      </p:cBhvr>
                                      <p:tavLst>
                                        <p:tav tm="0">
                                          <p:val>
                                            <p:strVal val="#ppt_x"/>
                                          </p:val>
                                        </p:tav>
                                        <p:tav tm="100000">
                                          <p:val>
                                            <p:strVal val="#ppt_x"/>
                                          </p:val>
                                        </p:tav>
                                      </p:tavLst>
                                    </p:anim>
                                    <p:anim calcmode="lin" valueType="num">
                                      <p:cBhvr>
                                        <p:cTn id="80" dur="1000" fill="hold"/>
                                        <p:tgtEl>
                                          <p:spTgt spid="3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303" grpId="0"/>
      <p:bldP spid="303" grpId="1"/>
      <p:bldP spid="304" grpId="0"/>
      <p:bldP spid="305" grpId="0" animBg="1"/>
      <p:bldP spid="306" grpId="0" animBg="1"/>
      <p:bldP spid="30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Maze-Routing</a:t>
            </a:r>
            <a:endParaRPr lang="en-US" dirty="0"/>
          </a:p>
        </p:txBody>
      </p:sp>
      <p:sp>
        <p:nvSpPr>
          <p:cNvPr id="6" name="Text Placeholder 5"/>
          <p:cNvSpPr>
            <a:spLocks noGrp="1"/>
          </p:cNvSpPr>
          <p:nvPr>
            <p:ph type="body" idx="1"/>
          </p:nvPr>
        </p:nvSpPr>
        <p:spPr/>
        <p:txBody>
          <a:bodyPr/>
          <a:lstStyle/>
          <a:p>
            <a:r>
              <a:rPr lang="en-US" dirty="0" smtClean="0"/>
              <a:t>Fault-Tolerant by Construction</a:t>
            </a:r>
            <a:endParaRPr lang="en-US" dirty="0"/>
          </a:p>
        </p:txBody>
      </p:sp>
      <p:sp>
        <p:nvSpPr>
          <p:cNvPr id="7" name="Text Placeholder 6"/>
          <p:cNvSpPr>
            <a:spLocks noGrp="1"/>
          </p:cNvSpPr>
          <p:nvPr>
            <p:ph type="body" sz="half" idx="3"/>
          </p:nvPr>
        </p:nvSpPr>
        <p:spPr/>
        <p:txBody>
          <a:bodyPr/>
          <a:lstStyle/>
          <a:p>
            <a:r>
              <a:rPr lang="en-US" dirty="0" smtClean="0"/>
              <a:t>Four Critical Goals</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5</a:t>
            </a:fld>
            <a:endParaRPr lang="en-US"/>
          </a:p>
        </p:txBody>
      </p:sp>
      <p:sp>
        <p:nvSpPr>
          <p:cNvPr id="4" name="Content Placeholder 3"/>
          <p:cNvSpPr>
            <a:spLocks noGrp="1"/>
          </p:cNvSpPr>
          <p:nvPr>
            <p:ph sz="quarter" idx="2"/>
          </p:nvPr>
        </p:nvSpPr>
        <p:spPr/>
        <p:txBody>
          <a:bodyPr/>
          <a:lstStyle/>
          <a:p>
            <a:r>
              <a:rPr lang="en-US" dirty="0" smtClean="0"/>
              <a:t>It is </a:t>
            </a:r>
            <a:r>
              <a:rPr lang="en-US" dirty="0" smtClean="0">
                <a:solidFill>
                  <a:srgbClr val="FF0000"/>
                </a:solidFill>
              </a:rPr>
              <a:t>not</a:t>
            </a:r>
            <a:r>
              <a:rPr lang="en-US" dirty="0" smtClean="0"/>
              <a:t>:</a:t>
            </a:r>
          </a:p>
          <a:p>
            <a:pPr lvl="1"/>
            <a:r>
              <a:rPr lang="en-US" dirty="0" smtClean="0"/>
              <a:t>A router architecture, </a:t>
            </a:r>
            <a:r>
              <a:rPr lang="en-US" dirty="0"/>
              <a:t/>
            </a:r>
            <a:br>
              <a:rPr lang="en-US" dirty="0"/>
            </a:br>
            <a:r>
              <a:rPr lang="en-US" dirty="0" smtClean="0"/>
              <a:t>with fault tolerance patched to it</a:t>
            </a:r>
          </a:p>
          <a:p>
            <a:endParaRPr lang="en-US" dirty="0"/>
          </a:p>
          <a:p>
            <a:r>
              <a:rPr lang="en-US" dirty="0" smtClean="0"/>
              <a:t>Rather, it is</a:t>
            </a:r>
          </a:p>
          <a:p>
            <a:pPr lvl="1"/>
            <a:r>
              <a:rPr lang="en-US" dirty="0" smtClean="0">
                <a:solidFill>
                  <a:srgbClr val="0000FF"/>
                </a:solidFill>
              </a:rPr>
              <a:t>Essentially</a:t>
            </a:r>
            <a:r>
              <a:rPr lang="en-US" dirty="0" smtClean="0"/>
              <a:t> a routing algorithm, which</a:t>
            </a:r>
          </a:p>
          <a:p>
            <a:pPr lvl="1"/>
            <a:r>
              <a:rPr lang="en-US" dirty="0" smtClean="0"/>
              <a:t>Is </a:t>
            </a:r>
            <a:r>
              <a:rPr lang="en-US" dirty="0" smtClean="0">
                <a:solidFill>
                  <a:srgbClr val="0000FF"/>
                </a:solidFill>
              </a:rPr>
              <a:t>inherently</a:t>
            </a:r>
            <a:r>
              <a:rPr lang="en-US" dirty="0" smtClean="0"/>
              <a:t> fault-tolerant</a:t>
            </a:r>
            <a:endParaRPr lang="en-US" dirty="0"/>
          </a:p>
          <a:p>
            <a:endParaRPr lang="en-US" dirty="0"/>
          </a:p>
        </p:txBody>
      </p:sp>
      <p:sp>
        <p:nvSpPr>
          <p:cNvPr id="8" name="Content Placeholder 7"/>
          <p:cNvSpPr>
            <a:spLocks noGrp="1"/>
          </p:cNvSpPr>
          <p:nvPr>
            <p:ph sz="quarter" idx="4"/>
          </p:nvPr>
        </p:nvSpPr>
        <p:spPr>
          <a:xfrm>
            <a:off x="6197600" y="1783080"/>
            <a:ext cx="5567680" cy="4572000"/>
          </a:xfrm>
        </p:spPr>
        <p:txBody>
          <a:bodyPr/>
          <a:lstStyle/>
          <a:p>
            <a:r>
              <a:rPr lang="en-US" dirty="0"/>
              <a:t>Full </a:t>
            </a:r>
            <a:r>
              <a:rPr lang="en-US" dirty="0" smtClean="0"/>
              <a:t>coverage (guaranteed delivery)</a:t>
            </a:r>
          </a:p>
          <a:p>
            <a:endParaRPr lang="en-US" dirty="0"/>
          </a:p>
          <a:p>
            <a:r>
              <a:rPr lang="en-US" dirty="0" smtClean="0"/>
              <a:t>Fully-distributed operation</a:t>
            </a:r>
          </a:p>
          <a:p>
            <a:endParaRPr lang="en-US" dirty="0"/>
          </a:p>
          <a:p>
            <a:r>
              <a:rPr lang="en-US" dirty="0" smtClean="0"/>
              <a:t>Low </a:t>
            </a:r>
            <a:r>
              <a:rPr lang="en-US" dirty="0"/>
              <a:t>area </a:t>
            </a:r>
            <a:r>
              <a:rPr lang="en-US" dirty="0" smtClean="0"/>
              <a:t>footprint</a:t>
            </a:r>
          </a:p>
          <a:p>
            <a:endParaRPr lang="en-US" dirty="0"/>
          </a:p>
          <a:p>
            <a:r>
              <a:rPr lang="en-US" dirty="0" smtClean="0"/>
              <a:t>No reconfiguration component/phase</a:t>
            </a:r>
            <a:endParaRPr lang="en-US" dirty="0"/>
          </a:p>
          <a:p>
            <a:endParaRPr lang="en-US" dirty="0"/>
          </a:p>
        </p:txBody>
      </p:sp>
      <p:sp>
        <p:nvSpPr>
          <p:cNvPr id="9" name="TextBox 8"/>
          <p:cNvSpPr txBox="1"/>
          <p:nvPr/>
        </p:nvSpPr>
        <p:spPr>
          <a:xfrm>
            <a:off x="3657600" y="2468880"/>
            <a:ext cx="5029200" cy="18288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chor="t">
            <a:noAutofit/>
          </a:bodyPr>
          <a:lstStyle/>
          <a:p>
            <a:pPr algn="ctr">
              <a:lnSpc>
                <a:spcPct val="300000"/>
              </a:lnSpc>
            </a:pPr>
            <a:r>
              <a:rPr lang="en-US" dirty="0" smtClean="0">
                <a:solidFill>
                  <a:srgbClr val="0000FF"/>
                </a:solidFill>
                <a:latin typeface="+mj-lt"/>
              </a:rPr>
              <a:t>Maze-Routing</a:t>
            </a:r>
            <a:r>
              <a:rPr lang="en-US" dirty="0" smtClean="0">
                <a:latin typeface="+mj-lt"/>
              </a:rPr>
              <a:t> is</a:t>
            </a:r>
            <a:endParaRPr lang="en-US" dirty="0" smtClean="0">
              <a:solidFill>
                <a:srgbClr val="0000FF"/>
              </a:solidFill>
              <a:latin typeface="+mj-lt"/>
            </a:endParaRPr>
          </a:p>
          <a:p>
            <a:pPr algn="ctr"/>
            <a:r>
              <a:rPr lang="en-US" b="1" dirty="0" smtClean="0">
                <a:solidFill>
                  <a:schemeClr val="tx1"/>
                </a:solidFill>
                <a:latin typeface="+mj-lt"/>
              </a:rPr>
              <a:t>The </a:t>
            </a:r>
            <a:r>
              <a:rPr lang="en-US" b="1" dirty="0" smtClean="0">
                <a:solidFill>
                  <a:srgbClr val="0000FF"/>
                </a:solidFill>
                <a:latin typeface="+mj-lt"/>
              </a:rPr>
              <a:t>first</a:t>
            </a:r>
            <a:r>
              <a:rPr lang="en-US" b="1" dirty="0" smtClean="0">
                <a:solidFill>
                  <a:schemeClr val="tx1"/>
                </a:solidFill>
                <a:latin typeface="+mj-lt"/>
              </a:rPr>
              <a:t> to provide </a:t>
            </a:r>
            <a:r>
              <a:rPr lang="en-US" b="1" dirty="0" smtClean="0">
                <a:solidFill>
                  <a:srgbClr val="0000FF"/>
                </a:solidFill>
                <a:latin typeface="+mj-lt"/>
              </a:rPr>
              <a:t>all</a:t>
            </a:r>
            <a:r>
              <a:rPr lang="en-US" b="1" dirty="0" smtClean="0">
                <a:solidFill>
                  <a:schemeClr val="tx1"/>
                </a:solidFill>
                <a:latin typeface="+mj-lt"/>
              </a:rPr>
              <a:t>!</a:t>
            </a:r>
            <a:endParaRPr lang="en-US" b="1" dirty="0">
              <a:solidFill>
                <a:schemeClr val="tx1"/>
              </a:solidFill>
              <a:latin typeface="+mj-lt"/>
            </a:endParaRPr>
          </a:p>
        </p:txBody>
      </p:sp>
      <p:grpSp>
        <p:nvGrpSpPr>
          <p:cNvPr id="10" name="Group 9"/>
          <p:cNvGrpSpPr/>
          <p:nvPr/>
        </p:nvGrpSpPr>
        <p:grpSpPr>
          <a:xfrm>
            <a:off x="2318199" y="5241311"/>
            <a:ext cx="2145931" cy="1027279"/>
            <a:chOff x="7944299" y="1819782"/>
            <a:chExt cx="2145931" cy="1027279"/>
          </a:xfrm>
        </p:grpSpPr>
        <p:sp>
          <p:nvSpPr>
            <p:cNvPr id="11" name="Rectangle 10"/>
            <p:cNvSpPr/>
            <p:nvPr/>
          </p:nvSpPr>
          <p:spPr>
            <a:xfrm>
              <a:off x="8225693" y="1837765"/>
              <a:ext cx="1535069" cy="10092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800"/>
            </a:p>
          </p:txBody>
        </p:sp>
        <p:sp>
          <p:nvSpPr>
            <p:cNvPr id="12" name="Rectangle 11"/>
            <p:cNvSpPr/>
            <p:nvPr/>
          </p:nvSpPr>
          <p:spPr>
            <a:xfrm>
              <a:off x="8286721" y="186358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13" name="Rectangle 12"/>
            <p:cNvSpPr/>
            <p:nvPr/>
          </p:nvSpPr>
          <p:spPr>
            <a:xfrm>
              <a:off x="8286721" y="206409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14" name="Rectangle 13"/>
            <p:cNvSpPr/>
            <p:nvPr/>
          </p:nvSpPr>
          <p:spPr>
            <a:xfrm>
              <a:off x="8286721" y="226460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15" name="Rectangle 14"/>
            <p:cNvSpPr/>
            <p:nvPr/>
          </p:nvSpPr>
          <p:spPr>
            <a:xfrm>
              <a:off x="8286720" y="246511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16" name="Rectangle 15"/>
            <p:cNvSpPr/>
            <p:nvPr/>
          </p:nvSpPr>
          <p:spPr>
            <a:xfrm>
              <a:off x="8286720" y="266562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cxnSp>
          <p:nvCxnSpPr>
            <p:cNvPr id="17" name="Straight Arrow Connector 16"/>
            <p:cNvCxnSpPr>
              <a:endCxn id="12" idx="1"/>
            </p:cNvCxnSpPr>
            <p:nvPr/>
          </p:nvCxnSpPr>
          <p:spPr>
            <a:xfrm>
              <a:off x="8098945" y="1941394"/>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3" idx="1"/>
            </p:cNvCxnSpPr>
            <p:nvPr/>
          </p:nvCxnSpPr>
          <p:spPr>
            <a:xfrm flipV="1">
              <a:off x="8098945" y="2141903"/>
              <a:ext cx="191531" cy="41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4" idx="1"/>
            </p:cNvCxnSpPr>
            <p:nvPr/>
          </p:nvCxnSpPr>
          <p:spPr>
            <a:xfrm flipV="1">
              <a:off x="8098945" y="2342413"/>
              <a:ext cx="191531"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5" idx="1"/>
            </p:cNvCxnSpPr>
            <p:nvPr/>
          </p:nvCxnSpPr>
          <p:spPr>
            <a:xfrm>
              <a:off x="8098945" y="2542923"/>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6" idx="1"/>
            </p:cNvCxnSpPr>
            <p:nvPr/>
          </p:nvCxnSpPr>
          <p:spPr>
            <a:xfrm>
              <a:off x="8098945" y="2743433"/>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8420644" y="186358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200" dirty="0" smtClean="0"/>
                <a:t>XY</a:t>
              </a:r>
              <a:endParaRPr lang="en-US" sz="1200" dirty="0"/>
            </a:p>
          </p:txBody>
        </p:sp>
        <p:sp>
          <p:nvSpPr>
            <p:cNvPr id="23" name="Rectangle 22"/>
            <p:cNvSpPr/>
            <p:nvPr/>
          </p:nvSpPr>
          <p:spPr>
            <a:xfrm>
              <a:off x="8420643" y="206409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200" dirty="0" smtClean="0"/>
                <a:t>XY</a:t>
              </a:r>
              <a:endParaRPr lang="en-US" sz="1200" dirty="0"/>
            </a:p>
          </p:txBody>
        </p:sp>
        <p:sp>
          <p:nvSpPr>
            <p:cNvPr id="24" name="Rectangle 23"/>
            <p:cNvSpPr/>
            <p:nvPr/>
          </p:nvSpPr>
          <p:spPr>
            <a:xfrm>
              <a:off x="8420643" y="226460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200" dirty="0" smtClean="0"/>
                <a:t>XY</a:t>
              </a:r>
              <a:endParaRPr lang="en-US" sz="1200" dirty="0"/>
            </a:p>
          </p:txBody>
        </p:sp>
        <p:sp>
          <p:nvSpPr>
            <p:cNvPr id="25" name="Rectangle 24"/>
            <p:cNvSpPr/>
            <p:nvPr/>
          </p:nvSpPr>
          <p:spPr>
            <a:xfrm>
              <a:off x="8420643" y="2465113"/>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200" dirty="0" smtClean="0"/>
                <a:t>XY</a:t>
              </a:r>
              <a:endParaRPr lang="en-US" sz="1200" dirty="0"/>
            </a:p>
          </p:txBody>
        </p:sp>
        <p:sp>
          <p:nvSpPr>
            <p:cNvPr id="26" name="Rectangle 25"/>
            <p:cNvSpPr/>
            <p:nvPr/>
          </p:nvSpPr>
          <p:spPr>
            <a:xfrm>
              <a:off x="8420642" y="2665623"/>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200" dirty="0" smtClean="0"/>
                <a:t>XY</a:t>
              </a:r>
              <a:endParaRPr lang="en-US" sz="1200" dirty="0"/>
            </a:p>
          </p:txBody>
        </p:sp>
        <p:cxnSp>
          <p:nvCxnSpPr>
            <p:cNvPr id="27" name="Straight Arrow Connector 26"/>
            <p:cNvCxnSpPr>
              <a:stCxn id="12" idx="3"/>
              <a:endCxn id="22" idx="1"/>
            </p:cNvCxnSpPr>
            <p:nvPr/>
          </p:nvCxnSpPr>
          <p:spPr>
            <a:xfrm>
              <a:off x="8320755" y="1941394"/>
              <a:ext cx="99889"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3" idx="3"/>
              <a:endCxn id="23" idx="1"/>
            </p:cNvCxnSpPr>
            <p:nvPr/>
          </p:nvCxnSpPr>
          <p:spPr>
            <a:xfrm>
              <a:off x="8320755" y="2141904"/>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4" idx="3"/>
              <a:endCxn id="24" idx="1"/>
            </p:cNvCxnSpPr>
            <p:nvPr/>
          </p:nvCxnSpPr>
          <p:spPr>
            <a:xfrm>
              <a:off x="8320755" y="2342414"/>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5" idx="3"/>
              <a:endCxn id="25" idx="1"/>
            </p:cNvCxnSpPr>
            <p:nvPr/>
          </p:nvCxnSpPr>
          <p:spPr>
            <a:xfrm>
              <a:off x="8320754" y="2542923"/>
              <a:ext cx="99889"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6" idx="3"/>
              <a:endCxn id="26" idx="1"/>
            </p:cNvCxnSpPr>
            <p:nvPr/>
          </p:nvCxnSpPr>
          <p:spPr>
            <a:xfrm>
              <a:off x="8320754" y="2743433"/>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9013031" y="1863585"/>
              <a:ext cx="579902" cy="95765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dirty="0"/>
                <a:t>X</a:t>
              </a:r>
              <a:endParaRPr lang="en-US" sz="300" dirty="0"/>
            </a:p>
          </p:txBody>
        </p:sp>
        <p:cxnSp>
          <p:nvCxnSpPr>
            <p:cNvPr id="33" name="Straight Arrow Connector 32"/>
            <p:cNvCxnSpPr/>
            <p:nvPr/>
          </p:nvCxnSpPr>
          <p:spPr>
            <a:xfrm>
              <a:off x="8664300" y="1941394"/>
              <a:ext cx="113834" cy="822"/>
            </a:xfrm>
            <a:prstGeom prst="straightConnector1">
              <a:avLst/>
            </a:prstGeom>
            <a:ln w="12700">
              <a:solidFill>
                <a:srgbClr val="002060"/>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8664300" y="2141903"/>
              <a:ext cx="113835" cy="41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4" idx="3"/>
              <a:endCxn id="53" idx="1"/>
            </p:cNvCxnSpPr>
            <p:nvPr/>
          </p:nvCxnSpPr>
          <p:spPr>
            <a:xfrm flipV="1">
              <a:off x="8664301" y="2342413"/>
              <a:ext cx="113834"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8664299" y="2542923"/>
              <a:ext cx="113835"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8664299" y="2743433"/>
              <a:ext cx="113836"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9696207" y="186358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39" name="Rectangle 38"/>
            <p:cNvSpPr/>
            <p:nvPr/>
          </p:nvSpPr>
          <p:spPr>
            <a:xfrm>
              <a:off x="9696207" y="206409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40" name="Rectangle 39"/>
            <p:cNvSpPr/>
            <p:nvPr/>
          </p:nvSpPr>
          <p:spPr>
            <a:xfrm>
              <a:off x="9696207" y="226460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41" name="Rectangle 40"/>
            <p:cNvSpPr/>
            <p:nvPr/>
          </p:nvSpPr>
          <p:spPr>
            <a:xfrm>
              <a:off x="9696207" y="246511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sp>
          <p:nvSpPr>
            <p:cNvPr id="42" name="Rectangle 41"/>
            <p:cNvSpPr/>
            <p:nvPr/>
          </p:nvSpPr>
          <p:spPr>
            <a:xfrm>
              <a:off x="9696206" y="266562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a:p>
          </p:txBody>
        </p:sp>
        <p:cxnSp>
          <p:nvCxnSpPr>
            <p:cNvPr id="43" name="Straight Arrow Connector 42"/>
            <p:cNvCxnSpPr>
              <a:endCxn id="38" idx="1"/>
            </p:cNvCxnSpPr>
            <p:nvPr/>
          </p:nvCxnSpPr>
          <p:spPr>
            <a:xfrm>
              <a:off x="9592933" y="1941394"/>
              <a:ext cx="10327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39" idx="1"/>
            </p:cNvCxnSpPr>
            <p:nvPr/>
          </p:nvCxnSpPr>
          <p:spPr>
            <a:xfrm>
              <a:off x="9592933" y="2139381"/>
              <a:ext cx="103274" cy="2522"/>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2" idx="3"/>
              <a:endCxn id="40" idx="1"/>
            </p:cNvCxnSpPr>
            <p:nvPr/>
          </p:nvCxnSpPr>
          <p:spPr>
            <a:xfrm>
              <a:off x="9592933" y="2342414"/>
              <a:ext cx="10327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41" idx="1"/>
            </p:cNvCxnSpPr>
            <p:nvPr/>
          </p:nvCxnSpPr>
          <p:spPr>
            <a:xfrm>
              <a:off x="9592933" y="2542923"/>
              <a:ext cx="103273"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42" idx="1"/>
            </p:cNvCxnSpPr>
            <p:nvPr/>
          </p:nvCxnSpPr>
          <p:spPr>
            <a:xfrm>
              <a:off x="9592933" y="2743433"/>
              <a:ext cx="103273"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8" idx="3"/>
            </p:cNvCxnSpPr>
            <p:nvPr/>
          </p:nvCxnSpPr>
          <p:spPr>
            <a:xfrm>
              <a:off x="9730241" y="194139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9" idx="3"/>
            </p:cNvCxnSpPr>
            <p:nvPr/>
          </p:nvCxnSpPr>
          <p:spPr>
            <a:xfrm>
              <a:off x="9730241" y="214190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0" idx="3"/>
            </p:cNvCxnSpPr>
            <p:nvPr/>
          </p:nvCxnSpPr>
          <p:spPr>
            <a:xfrm>
              <a:off x="9730241" y="234241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1" idx="3"/>
            </p:cNvCxnSpPr>
            <p:nvPr/>
          </p:nvCxnSpPr>
          <p:spPr>
            <a:xfrm>
              <a:off x="9730241" y="2542923"/>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2" idx="3"/>
            </p:cNvCxnSpPr>
            <p:nvPr/>
          </p:nvCxnSpPr>
          <p:spPr>
            <a:xfrm>
              <a:off x="9730240" y="2743433"/>
              <a:ext cx="29244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8778135" y="1863584"/>
              <a:ext cx="118538" cy="957658"/>
            </a:xfrm>
            <a:prstGeom prst="rect">
              <a:avLst/>
            </a:prstGeom>
          </p:spPr>
          <p:style>
            <a:lnRef idx="1">
              <a:schemeClr val="accent1"/>
            </a:lnRef>
            <a:fillRef idx="2">
              <a:schemeClr val="accent1"/>
            </a:fillRef>
            <a:effectRef idx="1">
              <a:schemeClr val="accent1"/>
            </a:effectRef>
            <a:fontRef idx="minor">
              <a:schemeClr val="dk1"/>
            </a:fontRef>
          </p:style>
          <p:txBody>
            <a:bodyPr vert="vert270" lIns="0" tIns="0" rIns="0" bIns="0" rtlCol="0" anchor="ctr"/>
            <a:lstStyle/>
            <a:p>
              <a:pPr algn="ctr"/>
              <a:r>
                <a:rPr lang="en-US" sz="800" dirty="0" smtClean="0"/>
                <a:t>Priority Arbiter</a:t>
              </a:r>
              <a:endParaRPr lang="en-US" sz="800" dirty="0"/>
            </a:p>
          </p:txBody>
        </p:sp>
        <p:cxnSp>
          <p:nvCxnSpPr>
            <p:cNvPr id="54" name="Straight Arrow Connector 53"/>
            <p:cNvCxnSpPr/>
            <p:nvPr/>
          </p:nvCxnSpPr>
          <p:spPr>
            <a:xfrm>
              <a:off x="8896673" y="1942215"/>
              <a:ext cx="11383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8896673" y="2142313"/>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53" idx="3"/>
              <a:endCxn id="32" idx="1"/>
            </p:cNvCxnSpPr>
            <p:nvPr/>
          </p:nvCxnSpPr>
          <p:spPr>
            <a:xfrm>
              <a:off x="8896673" y="2342413"/>
              <a:ext cx="116358"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8896672" y="2542922"/>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8896672" y="2743432"/>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7948613" y="1820719"/>
              <a:ext cx="272387" cy="123111"/>
            </a:xfrm>
            <a:prstGeom prst="rect">
              <a:avLst/>
            </a:prstGeom>
            <a:noFill/>
          </p:spPr>
          <p:txBody>
            <a:bodyPr wrap="square" lIns="0" tIns="0" rIns="0" bIns="0" rtlCol="0">
              <a:spAutoFit/>
            </a:bodyPr>
            <a:lstStyle/>
            <a:p>
              <a:r>
                <a:rPr lang="en-US" sz="800" dirty="0" smtClean="0"/>
                <a:t>North</a:t>
              </a:r>
              <a:endParaRPr lang="en-US" sz="800" dirty="0"/>
            </a:p>
          </p:txBody>
        </p:sp>
        <p:sp>
          <p:nvSpPr>
            <p:cNvPr id="60" name="TextBox 59"/>
            <p:cNvSpPr txBox="1"/>
            <p:nvPr/>
          </p:nvSpPr>
          <p:spPr>
            <a:xfrm>
              <a:off x="7948992" y="2017794"/>
              <a:ext cx="274320" cy="123111"/>
            </a:xfrm>
            <a:prstGeom prst="rect">
              <a:avLst/>
            </a:prstGeom>
            <a:noFill/>
          </p:spPr>
          <p:txBody>
            <a:bodyPr wrap="square" lIns="0" tIns="0" rIns="0" bIns="0" rtlCol="0">
              <a:spAutoFit/>
            </a:bodyPr>
            <a:lstStyle/>
            <a:p>
              <a:r>
                <a:rPr lang="en-US" sz="800" dirty="0" smtClean="0"/>
                <a:t>East</a:t>
              </a:r>
              <a:endParaRPr lang="en-US" sz="800" dirty="0"/>
            </a:p>
          </p:txBody>
        </p:sp>
        <p:sp>
          <p:nvSpPr>
            <p:cNvPr id="61" name="TextBox 60"/>
            <p:cNvSpPr txBox="1"/>
            <p:nvPr/>
          </p:nvSpPr>
          <p:spPr>
            <a:xfrm>
              <a:off x="7948613" y="2221526"/>
              <a:ext cx="274320" cy="123111"/>
            </a:xfrm>
            <a:prstGeom prst="rect">
              <a:avLst/>
            </a:prstGeom>
            <a:noFill/>
          </p:spPr>
          <p:txBody>
            <a:bodyPr wrap="square" lIns="0" tIns="0" rIns="0" bIns="0" rtlCol="0">
              <a:spAutoFit/>
            </a:bodyPr>
            <a:lstStyle/>
            <a:p>
              <a:r>
                <a:rPr lang="en-US" sz="800" dirty="0" smtClean="0"/>
                <a:t>South</a:t>
              </a:r>
              <a:endParaRPr lang="en-US" sz="800" dirty="0"/>
            </a:p>
          </p:txBody>
        </p:sp>
        <p:sp>
          <p:nvSpPr>
            <p:cNvPr id="62" name="TextBox 61"/>
            <p:cNvSpPr txBox="1"/>
            <p:nvPr/>
          </p:nvSpPr>
          <p:spPr>
            <a:xfrm>
              <a:off x="7944299" y="2419811"/>
              <a:ext cx="274320" cy="123111"/>
            </a:xfrm>
            <a:prstGeom prst="rect">
              <a:avLst/>
            </a:prstGeom>
            <a:noFill/>
          </p:spPr>
          <p:txBody>
            <a:bodyPr wrap="square" lIns="0" tIns="0" rIns="0" bIns="0" rtlCol="0">
              <a:spAutoFit/>
            </a:bodyPr>
            <a:lstStyle/>
            <a:p>
              <a:r>
                <a:rPr lang="en-US" sz="800" dirty="0" smtClean="0"/>
                <a:t>West</a:t>
              </a:r>
              <a:endParaRPr lang="en-US" sz="800" dirty="0"/>
            </a:p>
          </p:txBody>
        </p:sp>
        <p:sp>
          <p:nvSpPr>
            <p:cNvPr id="63" name="TextBox 62"/>
            <p:cNvSpPr txBox="1"/>
            <p:nvPr/>
          </p:nvSpPr>
          <p:spPr>
            <a:xfrm>
              <a:off x="7944299" y="2619794"/>
              <a:ext cx="274320" cy="123111"/>
            </a:xfrm>
            <a:prstGeom prst="rect">
              <a:avLst/>
            </a:prstGeom>
            <a:noFill/>
          </p:spPr>
          <p:txBody>
            <a:bodyPr wrap="square" lIns="0" tIns="0" rIns="0" bIns="0" rtlCol="0">
              <a:spAutoFit/>
            </a:bodyPr>
            <a:lstStyle/>
            <a:p>
              <a:r>
                <a:rPr lang="en-US" sz="800" dirty="0" smtClean="0"/>
                <a:t>Local</a:t>
              </a:r>
              <a:endParaRPr lang="en-US" sz="800" dirty="0"/>
            </a:p>
          </p:txBody>
        </p:sp>
        <p:sp>
          <p:nvSpPr>
            <p:cNvPr id="64" name="TextBox 63"/>
            <p:cNvSpPr txBox="1"/>
            <p:nvPr/>
          </p:nvSpPr>
          <p:spPr>
            <a:xfrm>
              <a:off x="9760762" y="1819782"/>
              <a:ext cx="324775" cy="123111"/>
            </a:xfrm>
            <a:prstGeom prst="rect">
              <a:avLst/>
            </a:prstGeom>
            <a:noFill/>
          </p:spPr>
          <p:txBody>
            <a:bodyPr wrap="square" lIns="0" tIns="0" rIns="0" bIns="0" rtlCol="0">
              <a:spAutoFit/>
            </a:bodyPr>
            <a:lstStyle/>
            <a:p>
              <a:r>
                <a:rPr lang="en-US" sz="800" dirty="0" smtClean="0"/>
                <a:t>North</a:t>
              </a:r>
              <a:endParaRPr lang="en-US" sz="800" dirty="0"/>
            </a:p>
          </p:txBody>
        </p:sp>
        <p:sp>
          <p:nvSpPr>
            <p:cNvPr id="65" name="TextBox 64"/>
            <p:cNvSpPr txBox="1"/>
            <p:nvPr/>
          </p:nvSpPr>
          <p:spPr>
            <a:xfrm>
              <a:off x="9765455" y="2019157"/>
              <a:ext cx="324775" cy="123111"/>
            </a:xfrm>
            <a:prstGeom prst="rect">
              <a:avLst/>
            </a:prstGeom>
            <a:noFill/>
          </p:spPr>
          <p:txBody>
            <a:bodyPr wrap="square" lIns="0" tIns="0" rIns="0" bIns="0" rtlCol="0">
              <a:spAutoFit/>
            </a:bodyPr>
            <a:lstStyle/>
            <a:p>
              <a:r>
                <a:rPr lang="en-US" sz="800" dirty="0" smtClean="0"/>
                <a:t>East</a:t>
              </a:r>
              <a:endParaRPr lang="en-US" sz="800" dirty="0"/>
            </a:p>
          </p:txBody>
        </p:sp>
        <p:sp>
          <p:nvSpPr>
            <p:cNvPr id="66" name="TextBox 65"/>
            <p:cNvSpPr txBox="1"/>
            <p:nvPr/>
          </p:nvSpPr>
          <p:spPr>
            <a:xfrm>
              <a:off x="9760761" y="2220589"/>
              <a:ext cx="324775" cy="123111"/>
            </a:xfrm>
            <a:prstGeom prst="rect">
              <a:avLst/>
            </a:prstGeom>
            <a:noFill/>
          </p:spPr>
          <p:txBody>
            <a:bodyPr wrap="square" lIns="0" tIns="0" rIns="0" bIns="0" rtlCol="0">
              <a:spAutoFit/>
            </a:bodyPr>
            <a:lstStyle/>
            <a:p>
              <a:r>
                <a:rPr lang="en-US" sz="800" dirty="0" smtClean="0"/>
                <a:t>South</a:t>
              </a:r>
              <a:endParaRPr lang="en-US" sz="800" dirty="0"/>
            </a:p>
          </p:txBody>
        </p:sp>
        <p:sp>
          <p:nvSpPr>
            <p:cNvPr id="67" name="TextBox 66"/>
            <p:cNvSpPr txBox="1"/>
            <p:nvPr/>
          </p:nvSpPr>
          <p:spPr>
            <a:xfrm>
              <a:off x="9760760" y="2421255"/>
              <a:ext cx="324775" cy="123111"/>
            </a:xfrm>
            <a:prstGeom prst="rect">
              <a:avLst/>
            </a:prstGeom>
            <a:noFill/>
          </p:spPr>
          <p:txBody>
            <a:bodyPr wrap="square" lIns="0" tIns="0" rIns="0" bIns="0" rtlCol="0">
              <a:spAutoFit/>
            </a:bodyPr>
            <a:lstStyle/>
            <a:p>
              <a:r>
                <a:rPr lang="en-US" sz="800" dirty="0" smtClean="0"/>
                <a:t>West</a:t>
              </a:r>
              <a:endParaRPr lang="en-US" sz="800" dirty="0"/>
            </a:p>
          </p:txBody>
        </p:sp>
        <p:sp>
          <p:nvSpPr>
            <p:cNvPr id="68" name="TextBox 67"/>
            <p:cNvSpPr txBox="1"/>
            <p:nvPr/>
          </p:nvSpPr>
          <p:spPr>
            <a:xfrm>
              <a:off x="9765454" y="2619795"/>
              <a:ext cx="324775" cy="123111"/>
            </a:xfrm>
            <a:prstGeom prst="rect">
              <a:avLst/>
            </a:prstGeom>
            <a:noFill/>
          </p:spPr>
          <p:txBody>
            <a:bodyPr wrap="square" lIns="0" tIns="0" rIns="0" bIns="0" rtlCol="0">
              <a:spAutoFit/>
            </a:bodyPr>
            <a:lstStyle/>
            <a:p>
              <a:r>
                <a:rPr lang="en-US" sz="800" dirty="0" smtClean="0"/>
                <a:t>Local</a:t>
              </a:r>
              <a:endParaRPr lang="en-US" sz="800" dirty="0"/>
            </a:p>
          </p:txBody>
        </p:sp>
      </p:grpSp>
      <p:grpSp>
        <p:nvGrpSpPr>
          <p:cNvPr id="5" name="Group 4"/>
          <p:cNvGrpSpPr/>
          <p:nvPr/>
        </p:nvGrpSpPr>
        <p:grpSpPr>
          <a:xfrm>
            <a:off x="2794544" y="5285067"/>
            <a:ext cx="243658" cy="953847"/>
            <a:chOff x="2781844" y="5081867"/>
            <a:chExt cx="243658" cy="953847"/>
          </a:xfrm>
        </p:grpSpPr>
        <p:sp>
          <p:nvSpPr>
            <p:cNvPr id="70" name="Rectangle 69"/>
            <p:cNvSpPr/>
            <p:nvPr/>
          </p:nvSpPr>
          <p:spPr>
            <a:xfrm>
              <a:off x="2781844" y="5081867"/>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700" dirty="0" smtClean="0"/>
                <a:t>Maze</a:t>
              </a:r>
              <a:endParaRPr lang="en-US" sz="700" dirty="0"/>
            </a:p>
          </p:txBody>
        </p:sp>
        <p:sp>
          <p:nvSpPr>
            <p:cNvPr id="71" name="Rectangle 70"/>
            <p:cNvSpPr/>
            <p:nvPr/>
          </p:nvSpPr>
          <p:spPr>
            <a:xfrm>
              <a:off x="2781844" y="528142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700" dirty="0" smtClean="0"/>
                <a:t>Maze</a:t>
              </a:r>
              <a:endParaRPr lang="en-US" sz="700" dirty="0"/>
            </a:p>
          </p:txBody>
        </p:sp>
        <p:sp>
          <p:nvSpPr>
            <p:cNvPr id="72" name="Rectangle 71"/>
            <p:cNvSpPr/>
            <p:nvPr/>
          </p:nvSpPr>
          <p:spPr>
            <a:xfrm>
              <a:off x="2781844" y="5480981"/>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700" dirty="0" smtClean="0"/>
                <a:t>Maze</a:t>
              </a:r>
              <a:endParaRPr lang="en-US" sz="700" dirty="0"/>
            </a:p>
          </p:txBody>
        </p:sp>
        <p:sp>
          <p:nvSpPr>
            <p:cNvPr id="73" name="Rectangle 72"/>
            <p:cNvSpPr/>
            <p:nvPr/>
          </p:nvSpPr>
          <p:spPr>
            <a:xfrm>
              <a:off x="2781844" y="5680538"/>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700" dirty="0" smtClean="0"/>
                <a:t>Maze</a:t>
              </a:r>
              <a:endParaRPr lang="en-US" sz="700" dirty="0"/>
            </a:p>
          </p:txBody>
        </p:sp>
        <p:sp>
          <p:nvSpPr>
            <p:cNvPr id="74" name="Rectangle 73"/>
            <p:cNvSpPr/>
            <p:nvPr/>
          </p:nvSpPr>
          <p:spPr>
            <a:xfrm>
              <a:off x="2781844" y="5880095"/>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700" dirty="0" smtClean="0"/>
                <a:t>Maze</a:t>
              </a:r>
              <a:endParaRPr lang="en-US" sz="700" dirty="0"/>
            </a:p>
          </p:txBody>
        </p:sp>
      </p:grpSp>
    </p:spTree>
    <p:extLst>
      <p:ext uri="{BB962C8B-B14F-4D97-AF65-F5344CB8AC3E}">
        <p14:creationId xmlns:p14="http://schemas.microsoft.com/office/powerpoint/2010/main" val="3972867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par>
                          <p:cTn id="30" fill="hold">
                            <p:stCondLst>
                              <p:cond delay="500"/>
                            </p:stCondLst>
                            <p:childTnLst>
                              <p:par>
                                <p:cTn id="31" presetID="26" presetClass="emph" presetSubtype="0" fill="hold" nodeType="afterEffect">
                                  <p:stCondLst>
                                    <p:cond delay="0"/>
                                  </p:stCondLst>
                                  <p:childTnLst>
                                    <p:animEffect transition="out" filter="fade">
                                      <p:cBhvr>
                                        <p:cTn id="32" dur="500" tmFilter="0, 0; .2, .5; .8, .5; 1, 0"/>
                                        <p:tgtEl>
                                          <p:spTgt spid="5"/>
                                        </p:tgtEl>
                                      </p:cBhvr>
                                    </p:animEffect>
                                    <p:animScale>
                                      <p:cBhvr>
                                        <p:cTn id="33" dur="250" autoRev="1" fill="hold"/>
                                        <p:tgtEl>
                                          <p:spTgt spid="5"/>
                                        </p:tgtEl>
                                      </p:cBhvr>
                                      <p:by x="105000" y="105000"/>
                                    </p:animScale>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xEl>
                                              <p:pRg st="0" end="0"/>
                                            </p:txEl>
                                          </p:spTgt>
                                        </p:tgtEl>
                                        <p:attrNameLst>
                                          <p:attrName>style.visibility</p:attrName>
                                        </p:attrNameLst>
                                      </p:cBhvr>
                                      <p:to>
                                        <p:strVal val="visible"/>
                                      </p:to>
                                    </p:set>
                                    <p:animEffect transition="in" filter="fade">
                                      <p:cBhvr>
                                        <p:cTn id="38" dur="500"/>
                                        <p:tgtEl>
                                          <p:spTgt spid="8">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animEffect transition="in" filter="fade">
                                      <p:cBhvr>
                                        <p:cTn id="41" dur="500"/>
                                        <p:tgtEl>
                                          <p:spTgt spid="8">
                                            <p:txEl>
                                              <p:pRg st="2" end="2"/>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Effect transition="in" filter="fade">
                                      <p:cBhvr>
                                        <p:cTn id="44" dur="500"/>
                                        <p:tgtEl>
                                          <p:spTgt spid="8">
                                            <p:txEl>
                                              <p:pRg st="4" end="4"/>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fade">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348264453"/>
              </p:ext>
            </p:extLst>
          </p:nvPr>
        </p:nvGraphicFramePr>
        <p:xfrm>
          <a:off x="609600" y="1219200"/>
          <a:ext cx="109728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1375A4-56A4-47D6-9801-1991572033F7}" type="slidenum">
              <a:rPr lang="en-US" smtClean="0"/>
              <a:t>6</a:t>
            </a:fld>
            <a:endParaRPr lang="en-US"/>
          </a:p>
        </p:txBody>
      </p:sp>
    </p:spTree>
    <p:extLst>
      <p:ext uri="{BB962C8B-B14F-4D97-AF65-F5344CB8AC3E}">
        <p14:creationId xmlns:p14="http://schemas.microsoft.com/office/powerpoint/2010/main" val="112290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372557724"/>
              </p:ext>
            </p:extLst>
          </p:nvPr>
        </p:nvGraphicFramePr>
        <p:xfrm>
          <a:off x="609600" y="1219200"/>
          <a:ext cx="109728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1375A4-56A4-47D6-9801-1991572033F7}" type="slidenum">
              <a:rPr lang="en-US" smtClean="0"/>
              <a:t>7</a:t>
            </a:fld>
            <a:endParaRPr lang="en-US"/>
          </a:p>
        </p:txBody>
      </p:sp>
    </p:spTree>
    <p:extLst>
      <p:ext uri="{BB962C8B-B14F-4D97-AF65-F5344CB8AC3E}">
        <p14:creationId xmlns:p14="http://schemas.microsoft.com/office/powerpoint/2010/main" val="4169459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Full (Fault) Coverage</a:t>
            </a:r>
            <a:endParaRPr lang="en-US" dirty="0"/>
          </a:p>
        </p:txBody>
      </p:sp>
      <p:sp>
        <p:nvSpPr>
          <p:cNvPr id="6" name="Text Placeholder 5"/>
          <p:cNvSpPr>
            <a:spLocks noGrp="1"/>
          </p:cNvSpPr>
          <p:nvPr>
            <p:ph type="body" idx="1"/>
          </p:nvPr>
        </p:nvSpPr>
        <p:spPr/>
        <p:txBody>
          <a:bodyPr/>
          <a:lstStyle/>
          <a:p>
            <a:r>
              <a:rPr lang="en-US" dirty="0" smtClean="0"/>
              <a:t>Literature</a:t>
            </a:r>
            <a:endParaRPr lang="en-US" dirty="0"/>
          </a:p>
        </p:txBody>
      </p:sp>
      <p:sp>
        <p:nvSpPr>
          <p:cNvPr id="7" name="Text Placeholder 6"/>
          <p:cNvSpPr>
            <a:spLocks noGrp="1"/>
          </p:cNvSpPr>
          <p:nvPr>
            <p:ph type="body" sz="half" idx="3"/>
          </p:nvPr>
        </p:nvSpPr>
        <p:spPr/>
        <p:txBody>
          <a:bodyPr/>
          <a:lstStyle/>
          <a:p>
            <a:r>
              <a:rPr lang="en-US" dirty="0" smtClean="0"/>
              <a:t>Maze-Routing</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8</a:t>
            </a:fld>
            <a:endParaRPr lang="en-US"/>
          </a:p>
        </p:txBody>
      </p:sp>
      <p:sp>
        <p:nvSpPr>
          <p:cNvPr id="5" name="Content Placeholder 4"/>
          <p:cNvSpPr>
            <a:spLocks noGrp="1"/>
          </p:cNvSpPr>
          <p:nvPr>
            <p:ph sz="quarter" idx="2"/>
          </p:nvPr>
        </p:nvSpPr>
        <p:spPr/>
        <p:txBody>
          <a:bodyPr/>
          <a:lstStyle/>
          <a:p>
            <a:r>
              <a:rPr lang="en-US" dirty="0" smtClean="0"/>
              <a:t>Limited </a:t>
            </a:r>
            <a:r>
              <a:rPr lang="en-US" dirty="0" smtClean="0">
                <a:solidFill>
                  <a:srgbClr val="0000FF"/>
                </a:solidFill>
              </a:rPr>
              <a:t>number</a:t>
            </a:r>
            <a:r>
              <a:rPr lang="en-US" dirty="0" smtClean="0"/>
              <a:t> of faults</a:t>
            </a:r>
          </a:p>
          <a:p>
            <a:endParaRPr lang="en-US" dirty="0" smtClean="0"/>
          </a:p>
          <a:p>
            <a:endParaRPr lang="en-US" dirty="0" smtClean="0"/>
          </a:p>
          <a:p>
            <a:endParaRPr lang="en-US" dirty="0" smtClean="0"/>
          </a:p>
          <a:p>
            <a:endParaRPr lang="en-US" dirty="0"/>
          </a:p>
          <a:p>
            <a:r>
              <a:rPr lang="en-US" dirty="0" smtClean="0"/>
              <a:t>Limited fault </a:t>
            </a:r>
            <a:r>
              <a:rPr lang="en-US" dirty="0" smtClean="0">
                <a:solidFill>
                  <a:srgbClr val="0000FF"/>
                </a:solidFill>
              </a:rPr>
              <a:t>pattern</a:t>
            </a:r>
          </a:p>
          <a:p>
            <a:pPr lvl="1"/>
            <a:endParaRPr lang="en-US" dirty="0"/>
          </a:p>
          <a:p>
            <a:endParaRPr lang="en-US" sz="1100" dirty="0" smtClean="0"/>
          </a:p>
          <a:p>
            <a:r>
              <a:rPr lang="en-US" dirty="0" smtClean="0"/>
              <a:t>Limited when </a:t>
            </a:r>
            <a:r>
              <a:rPr lang="en-US" dirty="0" smtClean="0">
                <a:solidFill>
                  <a:srgbClr val="0000FF"/>
                </a:solidFill>
              </a:rPr>
              <a:t>disconnected</a:t>
            </a:r>
            <a:r>
              <a:rPr lang="en-US" dirty="0" smtClean="0"/>
              <a:t> nodes</a:t>
            </a:r>
          </a:p>
          <a:p>
            <a:pPr lvl="1"/>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733" y="2300263"/>
            <a:ext cx="5361371" cy="48259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941" y="4619574"/>
            <a:ext cx="5361370" cy="45263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940" y="5789994"/>
            <a:ext cx="5361371" cy="50218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7"/>
          <p:cNvSpPr>
            <a:spLocks noGrp="1"/>
          </p:cNvSpPr>
          <p:nvPr>
            <p:ph sz="quarter" idx="4"/>
          </p:nvPr>
        </p:nvSpPr>
        <p:spPr>
          <a:xfrm>
            <a:off x="6197600" y="1783080"/>
            <a:ext cx="5384800" cy="2309980"/>
          </a:xfrm>
        </p:spPr>
        <p:txBody>
          <a:bodyPr>
            <a:normAutofit fontScale="92500" lnSpcReduction="10000"/>
          </a:bodyPr>
          <a:lstStyle/>
          <a:p>
            <a:r>
              <a:rPr lang="en-US" dirty="0"/>
              <a:t>No restriction on</a:t>
            </a:r>
          </a:p>
          <a:p>
            <a:pPr lvl="1"/>
            <a:r>
              <a:rPr lang="en-US" dirty="0"/>
              <a:t>Fault count</a:t>
            </a:r>
          </a:p>
          <a:p>
            <a:pPr lvl="1"/>
            <a:r>
              <a:rPr lang="en-US" dirty="0"/>
              <a:t>Fault </a:t>
            </a:r>
            <a:r>
              <a:rPr lang="en-US" dirty="0" smtClean="0"/>
              <a:t>pattern</a:t>
            </a:r>
          </a:p>
          <a:p>
            <a:pPr lvl="1"/>
            <a:endParaRPr lang="en-US" dirty="0"/>
          </a:p>
          <a:p>
            <a:r>
              <a:rPr lang="en-US" dirty="0" smtClean="0"/>
              <a:t>Detect </a:t>
            </a:r>
            <a:r>
              <a:rPr lang="en-US" dirty="0"/>
              <a:t>disconnected nodes</a:t>
            </a:r>
          </a:p>
          <a:p>
            <a:pPr lvl="1"/>
            <a:r>
              <a:rPr lang="en-US" dirty="0"/>
              <a:t>At router level</a:t>
            </a:r>
          </a:p>
          <a:p>
            <a:endParaRPr lang="en-US" dirty="0"/>
          </a:p>
        </p:txBody>
      </p:sp>
      <p:pic>
        <p:nvPicPr>
          <p:cNvPr id="15" name="Picture 5"/>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rot="60000">
            <a:off x="663511" y="2815913"/>
            <a:ext cx="5384800" cy="64122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60000">
            <a:off x="690734" y="3444183"/>
            <a:ext cx="5361370" cy="48142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6" name="Oval 155"/>
          <p:cNvSpPr/>
          <p:nvPr/>
        </p:nvSpPr>
        <p:spPr>
          <a:xfrm>
            <a:off x="9044613" y="60400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7" name="Straight Connector 156"/>
          <p:cNvCxnSpPr>
            <a:stCxn id="156" idx="0"/>
          </p:cNvCxnSpPr>
          <p:nvPr/>
        </p:nvCxnSpPr>
        <p:spPr>
          <a:xfrm flipV="1">
            <a:off x="9188452" y="558281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56" idx="6"/>
          </p:cNvCxnSpPr>
          <p:nvPr/>
        </p:nvCxnSpPr>
        <p:spPr>
          <a:xfrm flipV="1">
            <a:off x="9332290" y="61838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9" name="Oval 158"/>
          <p:cNvSpPr/>
          <p:nvPr/>
        </p:nvSpPr>
        <p:spPr>
          <a:xfrm>
            <a:off x="9789490" y="60400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0" name="Straight Connector 159"/>
          <p:cNvCxnSpPr>
            <a:stCxn id="159" idx="0"/>
          </p:cNvCxnSpPr>
          <p:nvPr/>
        </p:nvCxnSpPr>
        <p:spPr>
          <a:xfrm flipV="1">
            <a:off x="9933329" y="558281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159" idx="6"/>
          </p:cNvCxnSpPr>
          <p:nvPr/>
        </p:nvCxnSpPr>
        <p:spPr>
          <a:xfrm flipV="1">
            <a:off x="10077167" y="61838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10534367" y="60400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3" name="Straight Connector 162"/>
          <p:cNvCxnSpPr>
            <a:stCxn id="162" idx="0"/>
          </p:cNvCxnSpPr>
          <p:nvPr/>
        </p:nvCxnSpPr>
        <p:spPr>
          <a:xfrm flipV="1">
            <a:off x="10678206" y="558281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4" name="Straight Connector 163"/>
          <p:cNvCxnSpPr>
            <a:stCxn id="162" idx="6"/>
          </p:cNvCxnSpPr>
          <p:nvPr/>
        </p:nvCxnSpPr>
        <p:spPr>
          <a:xfrm flipV="1">
            <a:off x="10822044" y="6183852"/>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5" name="Oval 164"/>
          <p:cNvSpPr/>
          <p:nvPr/>
        </p:nvSpPr>
        <p:spPr>
          <a:xfrm>
            <a:off x="11279244" y="6040014"/>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6" name="Straight Connector 165"/>
          <p:cNvCxnSpPr>
            <a:stCxn id="165" idx="0"/>
          </p:cNvCxnSpPr>
          <p:nvPr/>
        </p:nvCxnSpPr>
        <p:spPr>
          <a:xfrm flipV="1">
            <a:off x="11423083" y="5582814"/>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7" name="Oval 166"/>
          <p:cNvSpPr/>
          <p:nvPr/>
        </p:nvSpPr>
        <p:spPr>
          <a:xfrm>
            <a:off x="9044613" y="529513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8" name="Straight Connector 167"/>
          <p:cNvCxnSpPr>
            <a:stCxn id="167" idx="0"/>
          </p:cNvCxnSpPr>
          <p:nvPr/>
        </p:nvCxnSpPr>
        <p:spPr>
          <a:xfrm flipV="1">
            <a:off x="9188452" y="483793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167" idx="6"/>
          </p:cNvCxnSpPr>
          <p:nvPr/>
        </p:nvCxnSpPr>
        <p:spPr>
          <a:xfrm flipV="1">
            <a:off x="9332290" y="543897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0" name="Oval 169"/>
          <p:cNvSpPr/>
          <p:nvPr/>
        </p:nvSpPr>
        <p:spPr>
          <a:xfrm>
            <a:off x="9789490" y="529513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1" name="Straight Connector 170"/>
          <p:cNvCxnSpPr>
            <a:stCxn id="170" idx="0"/>
          </p:cNvCxnSpPr>
          <p:nvPr/>
        </p:nvCxnSpPr>
        <p:spPr>
          <a:xfrm flipV="1">
            <a:off x="9933329" y="483793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2" name="Straight Connector 171"/>
          <p:cNvCxnSpPr>
            <a:stCxn id="170" idx="6"/>
          </p:cNvCxnSpPr>
          <p:nvPr/>
        </p:nvCxnSpPr>
        <p:spPr>
          <a:xfrm flipV="1">
            <a:off x="10077167" y="543897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10534367" y="529513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4" name="Straight Connector 173"/>
          <p:cNvCxnSpPr>
            <a:stCxn id="173" idx="0"/>
          </p:cNvCxnSpPr>
          <p:nvPr/>
        </p:nvCxnSpPr>
        <p:spPr>
          <a:xfrm flipV="1">
            <a:off x="10678206" y="483793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5" name="Straight Connector 174"/>
          <p:cNvCxnSpPr>
            <a:stCxn id="173" idx="6"/>
          </p:cNvCxnSpPr>
          <p:nvPr/>
        </p:nvCxnSpPr>
        <p:spPr>
          <a:xfrm flipV="1">
            <a:off x="10822044" y="5438975"/>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6" name="Oval 175"/>
          <p:cNvSpPr/>
          <p:nvPr/>
        </p:nvSpPr>
        <p:spPr>
          <a:xfrm>
            <a:off x="11279244" y="5295137"/>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7" name="Straight Connector 176"/>
          <p:cNvCxnSpPr>
            <a:stCxn id="176" idx="0"/>
          </p:cNvCxnSpPr>
          <p:nvPr/>
        </p:nvCxnSpPr>
        <p:spPr>
          <a:xfrm flipV="1">
            <a:off x="11423083" y="4837937"/>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9044613" y="455026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9" name="Straight Connector 178"/>
          <p:cNvCxnSpPr>
            <a:stCxn id="178" idx="0"/>
          </p:cNvCxnSpPr>
          <p:nvPr/>
        </p:nvCxnSpPr>
        <p:spPr>
          <a:xfrm flipV="1">
            <a:off x="9188452" y="4093060"/>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0" name="Straight Connector 179"/>
          <p:cNvCxnSpPr>
            <a:stCxn id="178" idx="6"/>
          </p:cNvCxnSpPr>
          <p:nvPr/>
        </p:nvCxnSpPr>
        <p:spPr>
          <a:xfrm flipV="1">
            <a:off x="9332290" y="469409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9789490" y="455026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2" name="Straight Connector 181"/>
          <p:cNvCxnSpPr>
            <a:stCxn id="181" idx="0"/>
          </p:cNvCxnSpPr>
          <p:nvPr/>
        </p:nvCxnSpPr>
        <p:spPr>
          <a:xfrm flipV="1">
            <a:off x="9933329" y="4093060"/>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3" name="Straight Connector 182"/>
          <p:cNvCxnSpPr>
            <a:stCxn id="181" idx="6"/>
          </p:cNvCxnSpPr>
          <p:nvPr/>
        </p:nvCxnSpPr>
        <p:spPr>
          <a:xfrm flipV="1">
            <a:off x="10077167" y="469409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10534367" y="455026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5" name="Straight Connector 184"/>
          <p:cNvCxnSpPr>
            <a:stCxn id="184" idx="0"/>
          </p:cNvCxnSpPr>
          <p:nvPr/>
        </p:nvCxnSpPr>
        <p:spPr>
          <a:xfrm flipV="1">
            <a:off x="10678206" y="4093060"/>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6" name="Straight Connector 185"/>
          <p:cNvCxnSpPr>
            <a:stCxn id="184" idx="6"/>
          </p:cNvCxnSpPr>
          <p:nvPr/>
        </p:nvCxnSpPr>
        <p:spPr>
          <a:xfrm flipV="1">
            <a:off x="10822044" y="4694098"/>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7" name="Oval 186"/>
          <p:cNvSpPr/>
          <p:nvPr/>
        </p:nvSpPr>
        <p:spPr>
          <a:xfrm>
            <a:off x="11279244" y="4550260"/>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8" name="Straight Connector 187"/>
          <p:cNvCxnSpPr>
            <a:stCxn id="187" idx="0"/>
          </p:cNvCxnSpPr>
          <p:nvPr/>
        </p:nvCxnSpPr>
        <p:spPr>
          <a:xfrm flipV="1">
            <a:off x="11423083" y="4093060"/>
            <a:ext cx="0" cy="457200"/>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9" name="Oval 188"/>
          <p:cNvSpPr/>
          <p:nvPr/>
        </p:nvSpPr>
        <p:spPr>
          <a:xfrm>
            <a:off x="9044613" y="3805383"/>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0" name="Straight Connector 189"/>
          <p:cNvCxnSpPr>
            <a:stCxn id="189" idx="6"/>
          </p:cNvCxnSpPr>
          <p:nvPr/>
        </p:nvCxnSpPr>
        <p:spPr>
          <a:xfrm flipV="1">
            <a:off x="9332290" y="3949221"/>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9789490" y="3805383"/>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2" name="Straight Connector 191"/>
          <p:cNvCxnSpPr>
            <a:stCxn id="191" idx="6"/>
          </p:cNvCxnSpPr>
          <p:nvPr/>
        </p:nvCxnSpPr>
        <p:spPr>
          <a:xfrm flipV="1">
            <a:off x="10077167" y="3949221"/>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10534367" y="3805383"/>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4" name="Straight Connector 193"/>
          <p:cNvCxnSpPr>
            <a:stCxn id="193" idx="6"/>
          </p:cNvCxnSpPr>
          <p:nvPr/>
        </p:nvCxnSpPr>
        <p:spPr>
          <a:xfrm flipV="1">
            <a:off x="10822044" y="3949221"/>
            <a:ext cx="457200" cy="1"/>
          </a:xfrm>
          <a:prstGeom prst="line">
            <a:avLst/>
          </a:prstGeom>
          <a:ln w="38100">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11279244" y="3805383"/>
            <a:ext cx="287677" cy="287677"/>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p:cNvSpPr/>
          <p:nvPr/>
        </p:nvSpPr>
        <p:spPr>
          <a:xfrm>
            <a:off x="8938179" y="5187240"/>
            <a:ext cx="499401" cy="1239408"/>
          </a:xfrm>
          <a:prstGeom prst="roundRect">
            <a:avLst/>
          </a:prstGeom>
          <a:noFill/>
          <a:ln w="57150">
            <a:solidFill>
              <a:srgbClr val="FF000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698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1000"/>
                                        <p:tgtEl>
                                          <p:spTgt spid="1026"/>
                                        </p:tgtEl>
                                      </p:cBhvr>
                                    </p:animEffect>
                                    <p:anim calcmode="lin" valueType="num">
                                      <p:cBhvr>
                                        <p:cTn id="12" dur="1000" fill="hold"/>
                                        <p:tgtEl>
                                          <p:spTgt spid="1026"/>
                                        </p:tgtEl>
                                        <p:attrNameLst>
                                          <p:attrName>ppt_x</p:attrName>
                                        </p:attrNameLst>
                                      </p:cBhvr>
                                      <p:tavLst>
                                        <p:tav tm="0">
                                          <p:val>
                                            <p:strVal val="#ppt_x"/>
                                          </p:val>
                                        </p:tav>
                                        <p:tav tm="100000">
                                          <p:val>
                                            <p:strVal val="#ppt_x"/>
                                          </p:val>
                                        </p:tav>
                                      </p:tavLst>
                                    </p:anim>
                                    <p:anim calcmode="lin" valueType="num">
                                      <p:cBhvr>
                                        <p:cTn id="13" dur="1000" fill="hold"/>
                                        <p:tgtEl>
                                          <p:spTgt spid="10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fade">
                                      <p:cBhvr>
                                        <p:cTn id="23" dur="1000"/>
                                        <p:tgtEl>
                                          <p:spTgt spid="1028"/>
                                        </p:tgtEl>
                                      </p:cBhvr>
                                    </p:animEffect>
                                    <p:anim calcmode="lin" valueType="num">
                                      <p:cBhvr>
                                        <p:cTn id="24" dur="1000" fill="hold"/>
                                        <p:tgtEl>
                                          <p:spTgt spid="1028"/>
                                        </p:tgtEl>
                                        <p:attrNameLst>
                                          <p:attrName>ppt_x</p:attrName>
                                        </p:attrNameLst>
                                      </p:cBhvr>
                                      <p:tavLst>
                                        <p:tav tm="0">
                                          <p:val>
                                            <p:strVal val="#ppt_x"/>
                                          </p:val>
                                        </p:tav>
                                        <p:tav tm="100000">
                                          <p:val>
                                            <p:strVal val="#ppt_x"/>
                                          </p:val>
                                        </p:tav>
                                      </p:tavLst>
                                    </p:anim>
                                    <p:anim calcmode="lin" valueType="num">
                                      <p:cBhvr>
                                        <p:cTn id="25"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par>
                          <p:cTn id="31" fill="hold">
                            <p:stCondLst>
                              <p:cond delay="500"/>
                            </p:stCondLst>
                            <p:childTnLst>
                              <p:par>
                                <p:cTn id="32" presetID="42" presetClass="entr" presetSubtype="0" fill="hold" nodeType="afterEffect">
                                  <p:stCondLst>
                                    <p:cond delay="0"/>
                                  </p:stCondLst>
                                  <p:childTnLst>
                                    <p:set>
                                      <p:cBhvr>
                                        <p:cTn id="33" dur="1" fill="hold">
                                          <p:stCondLst>
                                            <p:cond delay="0"/>
                                          </p:stCondLst>
                                        </p:cTn>
                                        <p:tgtEl>
                                          <p:spTgt spid="1030"/>
                                        </p:tgtEl>
                                        <p:attrNameLst>
                                          <p:attrName>style.visibility</p:attrName>
                                        </p:attrNameLst>
                                      </p:cBhvr>
                                      <p:to>
                                        <p:strVal val="visible"/>
                                      </p:to>
                                    </p:set>
                                    <p:animEffect transition="in" filter="fade">
                                      <p:cBhvr>
                                        <p:cTn id="34" dur="1000"/>
                                        <p:tgtEl>
                                          <p:spTgt spid="1030"/>
                                        </p:tgtEl>
                                      </p:cBhvr>
                                    </p:animEffect>
                                    <p:anim calcmode="lin" valueType="num">
                                      <p:cBhvr>
                                        <p:cTn id="35" dur="1000" fill="hold"/>
                                        <p:tgtEl>
                                          <p:spTgt spid="1030"/>
                                        </p:tgtEl>
                                        <p:attrNameLst>
                                          <p:attrName>ppt_x</p:attrName>
                                        </p:attrNameLst>
                                      </p:cBhvr>
                                      <p:tavLst>
                                        <p:tav tm="0">
                                          <p:val>
                                            <p:strVal val="#ppt_x"/>
                                          </p:val>
                                        </p:tav>
                                        <p:tav tm="100000">
                                          <p:val>
                                            <p:strVal val="#ppt_x"/>
                                          </p:val>
                                        </p:tav>
                                      </p:tavLst>
                                    </p:anim>
                                    <p:anim calcmode="lin" valueType="num">
                                      <p:cBhvr>
                                        <p:cTn id="36"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Effect transition="in" filter="fade">
                                      <p:cBhvr>
                                        <p:cTn id="41" dur="500"/>
                                        <p:tgtEl>
                                          <p:spTgt spid="5">
                                            <p:txEl>
                                              <p:pRg st="8" end="8"/>
                                            </p:txEl>
                                          </p:spTgt>
                                        </p:tgtEl>
                                      </p:cBhvr>
                                    </p:animEffect>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83"/>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166"/>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61"/>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169"/>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94"/>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86"/>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168"/>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90"/>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182"/>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158"/>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56"/>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157"/>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159"/>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160"/>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162"/>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163"/>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164"/>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65"/>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67"/>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170"/>
                                        </p:tgtEl>
                                        <p:attrNameLst>
                                          <p:attrName>style.visibility</p:attrName>
                                        </p:attrNameLst>
                                      </p:cBhvr>
                                      <p:to>
                                        <p:strVal val="visible"/>
                                      </p:to>
                                    </p:set>
                                  </p:childTnLst>
                                </p:cTn>
                              </p:par>
                              <p:par>
                                <p:cTn id="90" presetID="1" presetClass="entr" presetSubtype="0" fill="hold" nodeType="withEffect">
                                  <p:stCondLst>
                                    <p:cond delay="0"/>
                                  </p:stCondLst>
                                  <p:childTnLst>
                                    <p:set>
                                      <p:cBhvr>
                                        <p:cTn id="91" dur="1" fill="hold">
                                          <p:stCondLst>
                                            <p:cond delay="0"/>
                                          </p:stCondLst>
                                        </p:cTn>
                                        <p:tgtEl>
                                          <p:spTgt spid="171"/>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172"/>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173"/>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174"/>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175"/>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176"/>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177"/>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178"/>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179"/>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180"/>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181"/>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184"/>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185"/>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187"/>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188"/>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18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191"/>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192"/>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193"/>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195"/>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nodeType="clickEffect">
                                  <p:stCondLst>
                                    <p:cond delay="0"/>
                                  </p:stCondLst>
                                  <p:childTnLst>
                                    <p:set>
                                      <p:cBhvr>
                                        <p:cTn id="133" dur="1" fill="hold">
                                          <p:stCondLst>
                                            <p:cond delay="0"/>
                                          </p:stCondLst>
                                        </p:cTn>
                                        <p:tgtEl>
                                          <p:spTgt spid="8">
                                            <p:txEl>
                                              <p:pRg st="0" end="0"/>
                                            </p:txEl>
                                          </p:spTgt>
                                        </p:tgtEl>
                                        <p:attrNameLst>
                                          <p:attrName>style.visibility</p:attrName>
                                        </p:attrNameLst>
                                      </p:cBhvr>
                                      <p:to>
                                        <p:strVal val="visible"/>
                                      </p:to>
                                    </p:set>
                                    <p:animEffect transition="in" filter="fade">
                                      <p:cBhvr>
                                        <p:cTn id="134" dur="500"/>
                                        <p:tgtEl>
                                          <p:spTgt spid="8">
                                            <p:txEl>
                                              <p:pRg st="0" end="0"/>
                                            </p:txEl>
                                          </p:spTgt>
                                        </p:tgtEl>
                                      </p:cBhvr>
                                    </p:animEffect>
                                  </p:childTnLst>
                                </p:cTn>
                              </p:par>
                              <p:par>
                                <p:cTn id="135" presetID="10" presetClass="entr" presetSubtype="0" fill="hold" nodeType="withEffect">
                                  <p:stCondLst>
                                    <p:cond delay="0"/>
                                  </p:stCondLst>
                                  <p:childTnLst>
                                    <p:set>
                                      <p:cBhvr>
                                        <p:cTn id="136" dur="1" fill="hold">
                                          <p:stCondLst>
                                            <p:cond delay="0"/>
                                          </p:stCondLst>
                                        </p:cTn>
                                        <p:tgtEl>
                                          <p:spTgt spid="8">
                                            <p:txEl>
                                              <p:pRg st="1" end="1"/>
                                            </p:txEl>
                                          </p:spTgt>
                                        </p:tgtEl>
                                        <p:attrNameLst>
                                          <p:attrName>style.visibility</p:attrName>
                                        </p:attrNameLst>
                                      </p:cBhvr>
                                      <p:to>
                                        <p:strVal val="visible"/>
                                      </p:to>
                                    </p:set>
                                    <p:animEffect transition="in" filter="fade">
                                      <p:cBhvr>
                                        <p:cTn id="137" dur="500"/>
                                        <p:tgtEl>
                                          <p:spTgt spid="8">
                                            <p:txEl>
                                              <p:pRg st="1" end="1"/>
                                            </p:txEl>
                                          </p:spTgt>
                                        </p:tgtEl>
                                      </p:cBhvr>
                                    </p:animEffect>
                                  </p:childTnLst>
                                </p:cTn>
                              </p:par>
                              <p:par>
                                <p:cTn id="138" presetID="10" presetClass="entr" presetSubtype="0" fill="hold" nodeType="withEffect">
                                  <p:stCondLst>
                                    <p:cond delay="0"/>
                                  </p:stCondLst>
                                  <p:childTnLst>
                                    <p:set>
                                      <p:cBhvr>
                                        <p:cTn id="139" dur="1" fill="hold">
                                          <p:stCondLst>
                                            <p:cond delay="0"/>
                                          </p:stCondLst>
                                        </p:cTn>
                                        <p:tgtEl>
                                          <p:spTgt spid="8">
                                            <p:txEl>
                                              <p:pRg st="2" end="2"/>
                                            </p:txEl>
                                          </p:spTgt>
                                        </p:tgtEl>
                                        <p:attrNameLst>
                                          <p:attrName>style.visibility</p:attrName>
                                        </p:attrNameLst>
                                      </p:cBhvr>
                                      <p:to>
                                        <p:strVal val="visible"/>
                                      </p:to>
                                    </p:set>
                                    <p:animEffect transition="in" filter="fade">
                                      <p:cBhvr>
                                        <p:cTn id="140" dur="500"/>
                                        <p:tgtEl>
                                          <p:spTgt spid="8">
                                            <p:txEl>
                                              <p:pRg st="2" end="2"/>
                                            </p:txEl>
                                          </p:spTgt>
                                        </p:tgtEl>
                                      </p:cBhvr>
                                    </p:animEffect>
                                  </p:childTnLst>
                                </p:cTn>
                              </p:par>
                            </p:childTnLst>
                          </p:cTn>
                        </p:par>
                        <p:par>
                          <p:cTn id="141" fill="hold">
                            <p:stCondLst>
                              <p:cond delay="500"/>
                            </p:stCondLst>
                            <p:childTnLst>
                              <p:par>
                                <p:cTn id="142" presetID="42" presetClass="exit" presetSubtype="0" fill="hold" nodeType="afterEffect">
                                  <p:stCondLst>
                                    <p:cond delay="0"/>
                                  </p:stCondLst>
                                  <p:childTnLst>
                                    <p:animEffect transition="out" filter="fade">
                                      <p:cBhvr>
                                        <p:cTn id="143" dur="1000"/>
                                        <p:tgtEl>
                                          <p:spTgt spid="183"/>
                                        </p:tgtEl>
                                      </p:cBhvr>
                                    </p:animEffect>
                                    <p:anim calcmode="lin" valueType="num">
                                      <p:cBhvr>
                                        <p:cTn id="144" dur="1000"/>
                                        <p:tgtEl>
                                          <p:spTgt spid="183"/>
                                        </p:tgtEl>
                                        <p:attrNameLst>
                                          <p:attrName>ppt_x</p:attrName>
                                        </p:attrNameLst>
                                      </p:cBhvr>
                                      <p:tavLst>
                                        <p:tav tm="0">
                                          <p:val>
                                            <p:strVal val="ppt_x"/>
                                          </p:val>
                                        </p:tav>
                                        <p:tav tm="100000">
                                          <p:val>
                                            <p:strVal val="ppt_x"/>
                                          </p:val>
                                        </p:tav>
                                      </p:tavLst>
                                    </p:anim>
                                    <p:anim calcmode="lin" valueType="num">
                                      <p:cBhvr>
                                        <p:cTn id="145" dur="1000"/>
                                        <p:tgtEl>
                                          <p:spTgt spid="183"/>
                                        </p:tgtEl>
                                        <p:attrNameLst>
                                          <p:attrName>ppt_y</p:attrName>
                                        </p:attrNameLst>
                                      </p:cBhvr>
                                      <p:tavLst>
                                        <p:tav tm="0">
                                          <p:val>
                                            <p:strVal val="ppt_y"/>
                                          </p:val>
                                        </p:tav>
                                        <p:tav tm="100000">
                                          <p:val>
                                            <p:strVal val="ppt_y+.1"/>
                                          </p:val>
                                        </p:tav>
                                      </p:tavLst>
                                    </p:anim>
                                    <p:set>
                                      <p:cBhvr>
                                        <p:cTn id="146" dur="1" fill="hold">
                                          <p:stCondLst>
                                            <p:cond delay="999"/>
                                          </p:stCondLst>
                                        </p:cTn>
                                        <p:tgtEl>
                                          <p:spTgt spid="183"/>
                                        </p:tgtEl>
                                        <p:attrNameLst>
                                          <p:attrName>style.visibility</p:attrName>
                                        </p:attrNameLst>
                                      </p:cBhvr>
                                      <p:to>
                                        <p:strVal val="hidden"/>
                                      </p:to>
                                    </p:set>
                                  </p:childTnLst>
                                </p:cTn>
                              </p:par>
                              <p:par>
                                <p:cTn id="147" presetID="42" presetClass="exit" presetSubtype="0" fill="hold" nodeType="withEffect">
                                  <p:stCondLst>
                                    <p:cond delay="0"/>
                                  </p:stCondLst>
                                  <p:childTnLst>
                                    <p:animEffect transition="out" filter="fade">
                                      <p:cBhvr>
                                        <p:cTn id="148" dur="1000"/>
                                        <p:tgtEl>
                                          <p:spTgt spid="166"/>
                                        </p:tgtEl>
                                      </p:cBhvr>
                                    </p:animEffect>
                                    <p:anim calcmode="lin" valueType="num">
                                      <p:cBhvr>
                                        <p:cTn id="149" dur="1000"/>
                                        <p:tgtEl>
                                          <p:spTgt spid="166"/>
                                        </p:tgtEl>
                                        <p:attrNameLst>
                                          <p:attrName>ppt_x</p:attrName>
                                        </p:attrNameLst>
                                      </p:cBhvr>
                                      <p:tavLst>
                                        <p:tav tm="0">
                                          <p:val>
                                            <p:strVal val="ppt_x"/>
                                          </p:val>
                                        </p:tav>
                                        <p:tav tm="100000">
                                          <p:val>
                                            <p:strVal val="ppt_x"/>
                                          </p:val>
                                        </p:tav>
                                      </p:tavLst>
                                    </p:anim>
                                    <p:anim calcmode="lin" valueType="num">
                                      <p:cBhvr>
                                        <p:cTn id="150" dur="1000"/>
                                        <p:tgtEl>
                                          <p:spTgt spid="166"/>
                                        </p:tgtEl>
                                        <p:attrNameLst>
                                          <p:attrName>ppt_y</p:attrName>
                                        </p:attrNameLst>
                                      </p:cBhvr>
                                      <p:tavLst>
                                        <p:tav tm="0">
                                          <p:val>
                                            <p:strVal val="ppt_y"/>
                                          </p:val>
                                        </p:tav>
                                        <p:tav tm="100000">
                                          <p:val>
                                            <p:strVal val="ppt_y+.1"/>
                                          </p:val>
                                        </p:tav>
                                      </p:tavLst>
                                    </p:anim>
                                    <p:set>
                                      <p:cBhvr>
                                        <p:cTn id="151" dur="1" fill="hold">
                                          <p:stCondLst>
                                            <p:cond delay="999"/>
                                          </p:stCondLst>
                                        </p:cTn>
                                        <p:tgtEl>
                                          <p:spTgt spid="166"/>
                                        </p:tgtEl>
                                        <p:attrNameLst>
                                          <p:attrName>style.visibility</p:attrName>
                                        </p:attrNameLst>
                                      </p:cBhvr>
                                      <p:to>
                                        <p:strVal val="hidden"/>
                                      </p:to>
                                    </p:set>
                                  </p:childTnLst>
                                </p:cTn>
                              </p:par>
                              <p:par>
                                <p:cTn id="152" presetID="42" presetClass="exit" presetSubtype="0" fill="hold" nodeType="withEffect">
                                  <p:stCondLst>
                                    <p:cond delay="0"/>
                                  </p:stCondLst>
                                  <p:childTnLst>
                                    <p:animEffect transition="out" filter="fade">
                                      <p:cBhvr>
                                        <p:cTn id="153" dur="1000"/>
                                        <p:tgtEl>
                                          <p:spTgt spid="161"/>
                                        </p:tgtEl>
                                      </p:cBhvr>
                                    </p:animEffect>
                                    <p:anim calcmode="lin" valueType="num">
                                      <p:cBhvr>
                                        <p:cTn id="154" dur="1000"/>
                                        <p:tgtEl>
                                          <p:spTgt spid="161"/>
                                        </p:tgtEl>
                                        <p:attrNameLst>
                                          <p:attrName>ppt_x</p:attrName>
                                        </p:attrNameLst>
                                      </p:cBhvr>
                                      <p:tavLst>
                                        <p:tav tm="0">
                                          <p:val>
                                            <p:strVal val="ppt_x"/>
                                          </p:val>
                                        </p:tav>
                                        <p:tav tm="100000">
                                          <p:val>
                                            <p:strVal val="ppt_x"/>
                                          </p:val>
                                        </p:tav>
                                      </p:tavLst>
                                    </p:anim>
                                    <p:anim calcmode="lin" valueType="num">
                                      <p:cBhvr>
                                        <p:cTn id="155" dur="1000"/>
                                        <p:tgtEl>
                                          <p:spTgt spid="161"/>
                                        </p:tgtEl>
                                        <p:attrNameLst>
                                          <p:attrName>ppt_y</p:attrName>
                                        </p:attrNameLst>
                                      </p:cBhvr>
                                      <p:tavLst>
                                        <p:tav tm="0">
                                          <p:val>
                                            <p:strVal val="ppt_y"/>
                                          </p:val>
                                        </p:tav>
                                        <p:tav tm="100000">
                                          <p:val>
                                            <p:strVal val="ppt_y+.1"/>
                                          </p:val>
                                        </p:tav>
                                      </p:tavLst>
                                    </p:anim>
                                    <p:set>
                                      <p:cBhvr>
                                        <p:cTn id="156" dur="1" fill="hold">
                                          <p:stCondLst>
                                            <p:cond delay="999"/>
                                          </p:stCondLst>
                                        </p:cTn>
                                        <p:tgtEl>
                                          <p:spTgt spid="161"/>
                                        </p:tgtEl>
                                        <p:attrNameLst>
                                          <p:attrName>style.visibility</p:attrName>
                                        </p:attrNameLst>
                                      </p:cBhvr>
                                      <p:to>
                                        <p:strVal val="hidden"/>
                                      </p:to>
                                    </p:set>
                                  </p:childTnLst>
                                </p:cTn>
                              </p:par>
                              <p:par>
                                <p:cTn id="157" presetID="42" presetClass="exit" presetSubtype="0" fill="hold" nodeType="withEffect">
                                  <p:stCondLst>
                                    <p:cond delay="0"/>
                                  </p:stCondLst>
                                  <p:childTnLst>
                                    <p:animEffect transition="out" filter="fade">
                                      <p:cBhvr>
                                        <p:cTn id="158" dur="1000"/>
                                        <p:tgtEl>
                                          <p:spTgt spid="169"/>
                                        </p:tgtEl>
                                      </p:cBhvr>
                                    </p:animEffect>
                                    <p:anim calcmode="lin" valueType="num">
                                      <p:cBhvr>
                                        <p:cTn id="159" dur="1000"/>
                                        <p:tgtEl>
                                          <p:spTgt spid="169"/>
                                        </p:tgtEl>
                                        <p:attrNameLst>
                                          <p:attrName>ppt_x</p:attrName>
                                        </p:attrNameLst>
                                      </p:cBhvr>
                                      <p:tavLst>
                                        <p:tav tm="0">
                                          <p:val>
                                            <p:strVal val="ppt_x"/>
                                          </p:val>
                                        </p:tav>
                                        <p:tav tm="100000">
                                          <p:val>
                                            <p:strVal val="ppt_x"/>
                                          </p:val>
                                        </p:tav>
                                      </p:tavLst>
                                    </p:anim>
                                    <p:anim calcmode="lin" valueType="num">
                                      <p:cBhvr>
                                        <p:cTn id="160" dur="1000"/>
                                        <p:tgtEl>
                                          <p:spTgt spid="169"/>
                                        </p:tgtEl>
                                        <p:attrNameLst>
                                          <p:attrName>ppt_y</p:attrName>
                                        </p:attrNameLst>
                                      </p:cBhvr>
                                      <p:tavLst>
                                        <p:tav tm="0">
                                          <p:val>
                                            <p:strVal val="ppt_y"/>
                                          </p:val>
                                        </p:tav>
                                        <p:tav tm="100000">
                                          <p:val>
                                            <p:strVal val="ppt_y+.1"/>
                                          </p:val>
                                        </p:tav>
                                      </p:tavLst>
                                    </p:anim>
                                    <p:set>
                                      <p:cBhvr>
                                        <p:cTn id="161" dur="1" fill="hold">
                                          <p:stCondLst>
                                            <p:cond delay="999"/>
                                          </p:stCondLst>
                                        </p:cTn>
                                        <p:tgtEl>
                                          <p:spTgt spid="169"/>
                                        </p:tgtEl>
                                        <p:attrNameLst>
                                          <p:attrName>style.visibility</p:attrName>
                                        </p:attrNameLst>
                                      </p:cBhvr>
                                      <p:to>
                                        <p:strVal val="hidden"/>
                                      </p:to>
                                    </p:set>
                                  </p:childTnLst>
                                </p:cTn>
                              </p:par>
                              <p:par>
                                <p:cTn id="162" presetID="42" presetClass="exit" presetSubtype="0" fill="hold" nodeType="withEffect">
                                  <p:stCondLst>
                                    <p:cond delay="0"/>
                                  </p:stCondLst>
                                  <p:childTnLst>
                                    <p:animEffect transition="out" filter="fade">
                                      <p:cBhvr>
                                        <p:cTn id="163" dur="1000"/>
                                        <p:tgtEl>
                                          <p:spTgt spid="194"/>
                                        </p:tgtEl>
                                      </p:cBhvr>
                                    </p:animEffect>
                                    <p:anim calcmode="lin" valueType="num">
                                      <p:cBhvr>
                                        <p:cTn id="164" dur="1000"/>
                                        <p:tgtEl>
                                          <p:spTgt spid="194"/>
                                        </p:tgtEl>
                                        <p:attrNameLst>
                                          <p:attrName>ppt_x</p:attrName>
                                        </p:attrNameLst>
                                      </p:cBhvr>
                                      <p:tavLst>
                                        <p:tav tm="0">
                                          <p:val>
                                            <p:strVal val="ppt_x"/>
                                          </p:val>
                                        </p:tav>
                                        <p:tav tm="100000">
                                          <p:val>
                                            <p:strVal val="ppt_x"/>
                                          </p:val>
                                        </p:tav>
                                      </p:tavLst>
                                    </p:anim>
                                    <p:anim calcmode="lin" valueType="num">
                                      <p:cBhvr>
                                        <p:cTn id="165" dur="1000"/>
                                        <p:tgtEl>
                                          <p:spTgt spid="194"/>
                                        </p:tgtEl>
                                        <p:attrNameLst>
                                          <p:attrName>ppt_y</p:attrName>
                                        </p:attrNameLst>
                                      </p:cBhvr>
                                      <p:tavLst>
                                        <p:tav tm="0">
                                          <p:val>
                                            <p:strVal val="ppt_y"/>
                                          </p:val>
                                        </p:tav>
                                        <p:tav tm="100000">
                                          <p:val>
                                            <p:strVal val="ppt_y+.1"/>
                                          </p:val>
                                        </p:tav>
                                      </p:tavLst>
                                    </p:anim>
                                    <p:set>
                                      <p:cBhvr>
                                        <p:cTn id="166" dur="1" fill="hold">
                                          <p:stCondLst>
                                            <p:cond delay="999"/>
                                          </p:stCondLst>
                                        </p:cTn>
                                        <p:tgtEl>
                                          <p:spTgt spid="194"/>
                                        </p:tgtEl>
                                        <p:attrNameLst>
                                          <p:attrName>style.visibility</p:attrName>
                                        </p:attrNameLst>
                                      </p:cBhvr>
                                      <p:to>
                                        <p:strVal val="hidden"/>
                                      </p:to>
                                    </p:set>
                                  </p:childTnLst>
                                </p:cTn>
                              </p:par>
                              <p:par>
                                <p:cTn id="167" presetID="42" presetClass="exit" presetSubtype="0" fill="hold" nodeType="withEffect">
                                  <p:stCondLst>
                                    <p:cond delay="0"/>
                                  </p:stCondLst>
                                  <p:childTnLst>
                                    <p:animEffect transition="out" filter="fade">
                                      <p:cBhvr>
                                        <p:cTn id="168" dur="1000"/>
                                        <p:tgtEl>
                                          <p:spTgt spid="186"/>
                                        </p:tgtEl>
                                      </p:cBhvr>
                                    </p:animEffect>
                                    <p:anim calcmode="lin" valueType="num">
                                      <p:cBhvr>
                                        <p:cTn id="169" dur="1000"/>
                                        <p:tgtEl>
                                          <p:spTgt spid="186"/>
                                        </p:tgtEl>
                                        <p:attrNameLst>
                                          <p:attrName>ppt_x</p:attrName>
                                        </p:attrNameLst>
                                      </p:cBhvr>
                                      <p:tavLst>
                                        <p:tav tm="0">
                                          <p:val>
                                            <p:strVal val="ppt_x"/>
                                          </p:val>
                                        </p:tav>
                                        <p:tav tm="100000">
                                          <p:val>
                                            <p:strVal val="ppt_x"/>
                                          </p:val>
                                        </p:tav>
                                      </p:tavLst>
                                    </p:anim>
                                    <p:anim calcmode="lin" valueType="num">
                                      <p:cBhvr>
                                        <p:cTn id="170" dur="1000"/>
                                        <p:tgtEl>
                                          <p:spTgt spid="186"/>
                                        </p:tgtEl>
                                        <p:attrNameLst>
                                          <p:attrName>ppt_y</p:attrName>
                                        </p:attrNameLst>
                                      </p:cBhvr>
                                      <p:tavLst>
                                        <p:tav tm="0">
                                          <p:val>
                                            <p:strVal val="ppt_y"/>
                                          </p:val>
                                        </p:tav>
                                        <p:tav tm="100000">
                                          <p:val>
                                            <p:strVal val="ppt_y+.1"/>
                                          </p:val>
                                        </p:tav>
                                      </p:tavLst>
                                    </p:anim>
                                    <p:set>
                                      <p:cBhvr>
                                        <p:cTn id="171" dur="1" fill="hold">
                                          <p:stCondLst>
                                            <p:cond delay="999"/>
                                          </p:stCondLst>
                                        </p:cTn>
                                        <p:tgtEl>
                                          <p:spTgt spid="186"/>
                                        </p:tgtEl>
                                        <p:attrNameLst>
                                          <p:attrName>style.visibility</p:attrName>
                                        </p:attrNameLst>
                                      </p:cBhvr>
                                      <p:to>
                                        <p:strVal val="hidden"/>
                                      </p:to>
                                    </p:set>
                                  </p:childTnLst>
                                </p:cTn>
                              </p:par>
                              <p:par>
                                <p:cTn id="172" presetID="42" presetClass="exit" presetSubtype="0" fill="hold" nodeType="withEffect">
                                  <p:stCondLst>
                                    <p:cond delay="0"/>
                                  </p:stCondLst>
                                  <p:childTnLst>
                                    <p:animEffect transition="out" filter="fade">
                                      <p:cBhvr>
                                        <p:cTn id="173" dur="1000"/>
                                        <p:tgtEl>
                                          <p:spTgt spid="168"/>
                                        </p:tgtEl>
                                      </p:cBhvr>
                                    </p:animEffect>
                                    <p:anim calcmode="lin" valueType="num">
                                      <p:cBhvr>
                                        <p:cTn id="174" dur="1000"/>
                                        <p:tgtEl>
                                          <p:spTgt spid="168"/>
                                        </p:tgtEl>
                                        <p:attrNameLst>
                                          <p:attrName>ppt_x</p:attrName>
                                        </p:attrNameLst>
                                      </p:cBhvr>
                                      <p:tavLst>
                                        <p:tav tm="0">
                                          <p:val>
                                            <p:strVal val="ppt_x"/>
                                          </p:val>
                                        </p:tav>
                                        <p:tav tm="100000">
                                          <p:val>
                                            <p:strVal val="ppt_x"/>
                                          </p:val>
                                        </p:tav>
                                      </p:tavLst>
                                    </p:anim>
                                    <p:anim calcmode="lin" valueType="num">
                                      <p:cBhvr>
                                        <p:cTn id="175" dur="1000"/>
                                        <p:tgtEl>
                                          <p:spTgt spid="168"/>
                                        </p:tgtEl>
                                        <p:attrNameLst>
                                          <p:attrName>ppt_y</p:attrName>
                                        </p:attrNameLst>
                                      </p:cBhvr>
                                      <p:tavLst>
                                        <p:tav tm="0">
                                          <p:val>
                                            <p:strVal val="ppt_y"/>
                                          </p:val>
                                        </p:tav>
                                        <p:tav tm="100000">
                                          <p:val>
                                            <p:strVal val="ppt_y+.1"/>
                                          </p:val>
                                        </p:tav>
                                      </p:tavLst>
                                    </p:anim>
                                    <p:set>
                                      <p:cBhvr>
                                        <p:cTn id="176" dur="1" fill="hold">
                                          <p:stCondLst>
                                            <p:cond delay="999"/>
                                          </p:stCondLst>
                                        </p:cTn>
                                        <p:tgtEl>
                                          <p:spTgt spid="168"/>
                                        </p:tgtEl>
                                        <p:attrNameLst>
                                          <p:attrName>style.visibility</p:attrName>
                                        </p:attrNameLst>
                                      </p:cBhvr>
                                      <p:to>
                                        <p:strVal val="hidden"/>
                                      </p:to>
                                    </p:set>
                                  </p:childTnLst>
                                </p:cTn>
                              </p:par>
                              <p:par>
                                <p:cTn id="177" presetID="42" presetClass="exit" presetSubtype="0" fill="hold" nodeType="withEffect">
                                  <p:stCondLst>
                                    <p:cond delay="0"/>
                                  </p:stCondLst>
                                  <p:childTnLst>
                                    <p:animEffect transition="out" filter="fade">
                                      <p:cBhvr>
                                        <p:cTn id="178" dur="1000"/>
                                        <p:tgtEl>
                                          <p:spTgt spid="190"/>
                                        </p:tgtEl>
                                      </p:cBhvr>
                                    </p:animEffect>
                                    <p:anim calcmode="lin" valueType="num">
                                      <p:cBhvr>
                                        <p:cTn id="179" dur="1000"/>
                                        <p:tgtEl>
                                          <p:spTgt spid="190"/>
                                        </p:tgtEl>
                                        <p:attrNameLst>
                                          <p:attrName>ppt_x</p:attrName>
                                        </p:attrNameLst>
                                      </p:cBhvr>
                                      <p:tavLst>
                                        <p:tav tm="0">
                                          <p:val>
                                            <p:strVal val="ppt_x"/>
                                          </p:val>
                                        </p:tav>
                                        <p:tav tm="100000">
                                          <p:val>
                                            <p:strVal val="ppt_x"/>
                                          </p:val>
                                        </p:tav>
                                      </p:tavLst>
                                    </p:anim>
                                    <p:anim calcmode="lin" valueType="num">
                                      <p:cBhvr>
                                        <p:cTn id="180" dur="1000"/>
                                        <p:tgtEl>
                                          <p:spTgt spid="190"/>
                                        </p:tgtEl>
                                        <p:attrNameLst>
                                          <p:attrName>ppt_y</p:attrName>
                                        </p:attrNameLst>
                                      </p:cBhvr>
                                      <p:tavLst>
                                        <p:tav tm="0">
                                          <p:val>
                                            <p:strVal val="ppt_y"/>
                                          </p:val>
                                        </p:tav>
                                        <p:tav tm="100000">
                                          <p:val>
                                            <p:strVal val="ppt_y+.1"/>
                                          </p:val>
                                        </p:tav>
                                      </p:tavLst>
                                    </p:anim>
                                    <p:set>
                                      <p:cBhvr>
                                        <p:cTn id="181" dur="1" fill="hold">
                                          <p:stCondLst>
                                            <p:cond delay="999"/>
                                          </p:stCondLst>
                                        </p:cTn>
                                        <p:tgtEl>
                                          <p:spTgt spid="190"/>
                                        </p:tgtEl>
                                        <p:attrNameLst>
                                          <p:attrName>style.visibility</p:attrName>
                                        </p:attrNameLst>
                                      </p:cBhvr>
                                      <p:to>
                                        <p:strVal val="hidden"/>
                                      </p:to>
                                    </p:set>
                                  </p:childTnLst>
                                </p:cTn>
                              </p:par>
                              <p:par>
                                <p:cTn id="182" presetID="42" presetClass="exit" presetSubtype="0" fill="hold" nodeType="withEffect">
                                  <p:stCondLst>
                                    <p:cond delay="0"/>
                                  </p:stCondLst>
                                  <p:childTnLst>
                                    <p:animEffect transition="out" filter="fade">
                                      <p:cBhvr>
                                        <p:cTn id="183" dur="1000"/>
                                        <p:tgtEl>
                                          <p:spTgt spid="182"/>
                                        </p:tgtEl>
                                      </p:cBhvr>
                                    </p:animEffect>
                                    <p:anim calcmode="lin" valueType="num">
                                      <p:cBhvr>
                                        <p:cTn id="184" dur="1000"/>
                                        <p:tgtEl>
                                          <p:spTgt spid="182"/>
                                        </p:tgtEl>
                                        <p:attrNameLst>
                                          <p:attrName>ppt_x</p:attrName>
                                        </p:attrNameLst>
                                      </p:cBhvr>
                                      <p:tavLst>
                                        <p:tav tm="0">
                                          <p:val>
                                            <p:strVal val="ppt_x"/>
                                          </p:val>
                                        </p:tav>
                                        <p:tav tm="100000">
                                          <p:val>
                                            <p:strVal val="ppt_x"/>
                                          </p:val>
                                        </p:tav>
                                      </p:tavLst>
                                    </p:anim>
                                    <p:anim calcmode="lin" valueType="num">
                                      <p:cBhvr>
                                        <p:cTn id="185" dur="1000"/>
                                        <p:tgtEl>
                                          <p:spTgt spid="182"/>
                                        </p:tgtEl>
                                        <p:attrNameLst>
                                          <p:attrName>ppt_y</p:attrName>
                                        </p:attrNameLst>
                                      </p:cBhvr>
                                      <p:tavLst>
                                        <p:tav tm="0">
                                          <p:val>
                                            <p:strVal val="ppt_y"/>
                                          </p:val>
                                        </p:tav>
                                        <p:tav tm="100000">
                                          <p:val>
                                            <p:strVal val="ppt_y+.1"/>
                                          </p:val>
                                        </p:tav>
                                      </p:tavLst>
                                    </p:anim>
                                    <p:set>
                                      <p:cBhvr>
                                        <p:cTn id="186" dur="1" fill="hold">
                                          <p:stCondLst>
                                            <p:cond delay="999"/>
                                          </p:stCondLst>
                                        </p:cTn>
                                        <p:tgtEl>
                                          <p:spTgt spid="182"/>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nodeType="clickEffect">
                                  <p:stCondLst>
                                    <p:cond delay="0"/>
                                  </p:stCondLst>
                                  <p:childTnLst>
                                    <p:set>
                                      <p:cBhvr>
                                        <p:cTn id="190" dur="1" fill="hold">
                                          <p:stCondLst>
                                            <p:cond delay="0"/>
                                          </p:stCondLst>
                                        </p:cTn>
                                        <p:tgtEl>
                                          <p:spTgt spid="8">
                                            <p:txEl>
                                              <p:pRg st="4" end="4"/>
                                            </p:txEl>
                                          </p:spTgt>
                                        </p:tgtEl>
                                        <p:attrNameLst>
                                          <p:attrName>style.visibility</p:attrName>
                                        </p:attrNameLst>
                                      </p:cBhvr>
                                      <p:to>
                                        <p:strVal val="visible"/>
                                      </p:to>
                                    </p:set>
                                    <p:animEffect transition="in" filter="fade">
                                      <p:cBhvr>
                                        <p:cTn id="191" dur="500"/>
                                        <p:tgtEl>
                                          <p:spTgt spid="8">
                                            <p:txEl>
                                              <p:pRg st="4" end="4"/>
                                            </p:txEl>
                                          </p:spTgt>
                                        </p:tgtEl>
                                      </p:cBhvr>
                                    </p:animEffect>
                                  </p:childTnLst>
                                </p:cTn>
                              </p:par>
                              <p:par>
                                <p:cTn id="192" presetID="10" presetClass="entr" presetSubtype="0" fill="hold" nodeType="withEffect">
                                  <p:stCondLst>
                                    <p:cond delay="0"/>
                                  </p:stCondLst>
                                  <p:childTnLst>
                                    <p:set>
                                      <p:cBhvr>
                                        <p:cTn id="193" dur="1" fill="hold">
                                          <p:stCondLst>
                                            <p:cond delay="0"/>
                                          </p:stCondLst>
                                        </p:cTn>
                                        <p:tgtEl>
                                          <p:spTgt spid="8">
                                            <p:txEl>
                                              <p:pRg st="5" end="5"/>
                                            </p:txEl>
                                          </p:spTgt>
                                        </p:tgtEl>
                                        <p:attrNameLst>
                                          <p:attrName>style.visibility</p:attrName>
                                        </p:attrNameLst>
                                      </p:cBhvr>
                                      <p:to>
                                        <p:strVal val="visible"/>
                                      </p:to>
                                    </p:set>
                                    <p:animEffect transition="in" filter="fade">
                                      <p:cBhvr>
                                        <p:cTn id="194" dur="500"/>
                                        <p:tgtEl>
                                          <p:spTgt spid="8">
                                            <p:txEl>
                                              <p:pRg st="5" end="5"/>
                                            </p:txEl>
                                          </p:spTgt>
                                        </p:tgtEl>
                                      </p:cBhvr>
                                    </p:animEffect>
                                  </p:childTnLst>
                                </p:cTn>
                              </p:par>
                            </p:childTnLst>
                          </p:cTn>
                        </p:par>
                        <p:par>
                          <p:cTn id="195" fill="hold">
                            <p:stCondLst>
                              <p:cond delay="500"/>
                            </p:stCondLst>
                            <p:childTnLst>
                              <p:par>
                                <p:cTn id="196" presetID="42" presetClass="exit" presetSubtype="0" fill="hold" nodeType="afterEffect">
                                  <p:stCondLst>
                                    <p:cond delay="0"/>
                                  </p:stCondLst>
                                  <p:childTnLst>
                                    <p:animEffect transition="out" filter="fade">
                                      <p:cBhvr>
                                        <p:cTn id="197" dur="1000"/>
                                        <p:tgtEl>
                                          <p:spTgt spid="158"/>
                                        </p:tgtEl>
                                      </p:cBhvr>
                                    </p:animEffect>
                                    <p:anim calcmode="lin" valueType="num">
                                      <p:cBhvr>
                                        <p:cTn id="198" dur="1000"/>
                                        <p:tgtEl>
                                          <p:spTgt spid="158"/>
                                        </p:tgtEl>
                                        <p:attrNameLst>
                                          <p:attrName>ppt_x</p:attrName>
                                        </p:attrNameLst>
                                      </p:cBhvr>
                                      <p:tavLst>
                                        <p:tav tm="0">
                                          <p:val>
                                            <p:strVal val="ppt_x"/>
                                          </p:val>
                                        </p:tav>
                                        <p:tav tm="100000">
                                          <p:val>
                                            <p:strVal val="ppt_x"/>
                                          </p:val>
                                        </p:tav>
                                      </p:tavLst>
                                    </p:anim>
                                    <p:anim calcmode="lin" valueType="num">
                                      <p:cBhvr>
                                        <p:cTn id="199" dur="1000"/>
                                        <p:tgtEl>
                                          <p:spTgt spid="158"/>
                                        </p:tgtEl>
                                        <p:attrNameLst>
                                          <p:attrName>ppt_y</p:attrName>
                                        </p:attrNameLst>
                                      </p:cBhvr>
                                      <p:tavLst>
                                        <p:tav tm="0">
                                          <p:val>
                                            <p:strVal val="ppt_y"/>
                                          </p:val>
                                        </p:tav>
                                        <p:tav tm="100000">
                                          <p:val>
                                            <p:strVal val="ppt_y+.1"/>
                                          </p:val>
                                        </p:tav>
                                      </p:tavLst>
                                    </p:anim>
                                    <p:set>
                                      <p:cBhvr>
                                        <p:cTn id="200" dur="1" fill="hold">
                                          <p:stCondLst>
                                            <p:cond delay="999"/>
                                          </p:stCondLst>
                                        </p:cTn>
                                        <p:tgtEl>
                                          <p:spTgt spid="158"/>
                                        </p:tgtEl>
                                        <p:attrNameLst>
                                          <p:attrName>style.visibility</p:attrName>
                                        </p:attrNameLst>
                                      </p:cBhvr>
                                      <p:to>
                                        <p:strVal val="hidden"/>
                                      </p:to>
                                    </p:set>
                                  </p:childTnLst>
                                </p:cTn>
                              </p:par>
                            </p:childTnLst>
                          </p:cTn>
                        </p:par>
                        <p:par>
                          <p:cTn id="201" fill="hold">
                            <p:stCondLst>
                              <p:cond delay="1500"/>
                            </p:stCondLst>
                            <p:childTnLst>
                              <p:par>
                                <p:cTn id="202" presetID="10" presetClass="entr" presetSubtype="0" fill="hold" grpId="0" nodeType="afterEffect">
                                  <p:stCondLst>
                                    <p:cond delay="0"/>
                                  </p:stCondLst>
                                  <p:childTnLst>
                                    <p:set>
                                      <p:cBhvr>
                                        <p:cTn id="203" dur="1" fill="hold">
                                          <p:stCondLst>
                                            <p:cond delay="0"/>
                                          </p:stCondLst>
                                        </p:cTn>
                                        <p:tgtEl>
                                          <p:spTgt spid="199"/>
                                        </p:tgtEl>
                                        <p:attrNameLst>
                                          <p:attrName>style.visibility</p:attrName>
                                        </p:attrNameLst>
                                      </p:cBhvr>
                                      <p:to>
                                        <p:strVal val="visible"/>
                                      </p:to>
                                    </p:set>
                                    <p:animEffect transition="in" filter="fade">
                                      <p:cBhvr>
                                        <p:cTn id="204" dur="25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animBg="1"/>
      <p:bldP spid="159" grpId="0" animBg="1"/>
      <p:bldP spid="162" grpId="0" animBg="1"/>
      <p:bldP spid="165" grpId="0" animBg="1"/>
      <p:bldP spid="167" grpId="0" animBg="1"/>
      <p:bldP spid="170" grpId="0" animBg="1"/>
      <p:bldP spid="173" grpId="0" animBg="1"/>
      <p:bldP spid="176" grpId="0" animBg="1"/>
      <p:bldP spid="178" grpId="0" animBg="1"/>
      <p:bldP spid="181" grpId="0" animBg="1"/>
      <p:bldP spid="184" grpId="0" animBg="1"/>
      <p:bldP spid="187" grpId="0" animBg="1"/>
      <p:bldP spid="189" grpId="0" animBg="1"/>
      <p:bldP spid="191" grpId="0" animBg="1"/>
      <p:bldP spid="193" grpId="0" animBg="1"/>
      <p:bldP spid="195" grpId="0" animBg="1"/>
      <p:bldP spid="1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Fully Distributed Operation</a:t>
            </a:r>
            <a:endParaRPr lang="en-US" dirty="0"/>
          </a:p>
        </p:txBody>
      </p:sp>
      <p:sp>
        <p:nvSpPr>
          <p:cNvPr id="5" name="Text Placeholder 4"/>
          <p:cNvSpPr>
            <a:spLocks noGrp="1"/>
          </p:cNvSpPr>
          <p:nvPr>
            <p:ph type="body" idx="1"/>
          </p:nvPr>
        </p:nvSpPr>
        <p:spPr/>
        <p:txBody>
          <a:bodyPr/>
          <a:lstStyle/>
          <a:p>
            <a:r>
              <a:rPr lang="en-US" dirty="0" smtClean="0"/>
              <a:t>Literature</a:t>
            </a:r>
            <a:endParaRPr lang="en-US" dirty="0"/>
          </a:p>
        </p:txBody>
      </p:sp>
      <p:sp>
        <p:nvSpPr>
          <p:cNvPr id="7" name="Text Placeholder 6"/>
          <p:cNvSpPr>
            <a:spLocks noGrp="1"/>
          </p:cNvSpPr>
          <p:nvPr>
            <p:ph type="body" sz="half" idx="3"/>
          </p:nvPr>
        </p:nvSpPr>
        <p:spPr>
          <a:xfrm>
            <a:off x="5999889" y="1005840"/>
            <a:ext cx="5389033" cy="640080"/>
          </a:xfrm>
        </p:spPr>
        <p:txBody>
          <a:bodyPr/>
          <a:lstStyle/>
          <a:p>
            <a:r>
              <a:rPr lang="en-US" dirty="0" smtClean="0"/>
              <a:t>Maze-Routing</a:t>
            </a:r>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9</a:t>
            </a:fld>
            <a:endParaRPr lang="en-US"/>
          </a:p>
        </p:txBody>
      </p:sp>
      <p:sp>
        <p:nvSpPr>
          <p:cNvPr id="6" name="Content Placeholder 5"/>
          <p:cNvSpPr>
            <a:spLocks noGrp="1"/>
          </p:cNvSpPr>
          <p:nvPr>
            <p:ph sz="quarter" idx="2"/>
          </p:nvPr>
        </p:nvSpPr>
        <p:spPr/>
        <p:txBody>
          <a:bodyPr>
            <a:normAutofit/>
          </a:bodyPr>
          <a:lstStyle/>
          <a:p>
            <a:r>
              <a:rPr lang="en-US" dirty="0" smtClean="0"/>
              <a:t>Centralized methods</a:t>
            </a:r>
          </a:p>
          <a:p>
            <a:pPr lvl="1"/>
            <a:r>
              <a:rPr lang="en-US" dirty="0" smtClean="0"/>
              <a:t>Single point of failure</a:t>
            </a:r>
          </a:p>
          <a:p>
            <a:pPr lvl="2"/>
            <a:r>
              <a:rPr lang="en-US" dirty="0" smtClean="0"/>
              <a:t>TMR: Expensive</a:t>
            </a:r>
          </a:p>
          <a:p>
            <a:endParaRPr lang="en-US" dirty="0"/>
          </a:p>
          <a:p>
            <a:r>
              <a:rPr lang="en-US" dirty="0" smtClean="0"/>
              <a:t>Distributed methods</a:t>
            </a:r>
          </a:p>
          <a:p>
            <a:pPr lvl="1"/>
            <a:r>
              <a:rPr lang="en-US" dirty="0" smtClean="0"/>
              <a:t>Synchronization points.</a:t>
            </a:r>
          </a:p>
          <a:p>
            <a:pPr lvl="1"/>
            <a:r>
              <a:rPr lang="en-US" dirty="0" smtClean="0"/>
              <a:t>Fault in </a:t>
            </a:r>
            <a:r>
              <a:rPr lang="en-US" dirty="0" err="1" smtClean="0"/>
              <a:t>Reconf</a:t>
            </a:r>
            <a:r>
              <a:rPr lang="en-US" dirty="0" smtClean="0"/>
              <a:t>. unit.</a:t>
            </a:r>
          </a:p>
        </p:txBody>
      </p:sp>
      <p:sp>
        <p:nvSpPr>
          <p:cNvPr id="4" name="Content Placeholder 3"/>
          <p:cNvSpPr>
            <a:spLocks noGrp="1"/>
          </p:cNvSpPr>
          <p:nvPr>
            <p:ph sz="quarter" idx="4"/>
          </p:nvPr>
        </p:nvSpPr>
        <p:spPr>
          <a:xfrm>
            <a:off x="5999888" y="1783080"/>
            <a:ext cx="5384800" cy="2583949"/>
          </a:xfrm>
        </p:spPr>
        <p:txBody>
          <a:bodyPr>
            <a:normAutofit fontScale="92500" lnSpcReduction="20000"/>
          </a:bodyPr>
          <a:lstStyle/>
          <a:p>
            <a:r>
              <a:rPr lang="en-US" dirty="0" smtClean="0"/>
              <a:t>No </a:t>
            </a:r>
            <a:r>
              <a:rPr lang="en-US" dirty="0" smtClean="0">
                <a:solidFill>
                  <a:srgbClr val="0000FF"/>
                </a:solidFill>
              </a:rPr>
              <a:t>central</a:t>
            </a:r>
            <a:r>
              <a:rPr lang="en-US" dirty="0" smtClean="0"/>
              <a:t> component</a:t>
            </a:r>
          </a:p>
          <a:p>
            <a:r>
              <a:rPr lang="en-US" dirty="0" smtClean="0"/>
              <a:t>No </a:t>
            </a:r>
            <a:r>
              <a:rPr lang="en-US" dirty="0" smtClean="0">
                <a:solidFill>
                  <a:srgbClr val="0000FF"/>
                </a:solidFill>
              </a:rPr>
              <a:t>reconfiguration</a:t>
            </a:r>
            <a:r>
              <a:rPr lang="en-US" dirty="0" smtClean="0"/>
              <a:t> unit</a:t>
            </a:r>
          </a:p>
          <a:p>
            <a:r>
              <a:rPr lang="en-US" dirty="0" smtClean="0"/>
              <a:t>Each router makes</a:t>
            </a:r>
            <a:br>
              <a:rPr lang="en-US" dirty="0" smtClean="0"/>
            </a:br>
            <a:r>
              <a:rPr lang="en-US" dirty="0" smtClean="0">
                <a:solidFill>
                  <a:srgbClr val="0000FF"/>
                </a:solidFill>
              </a:rPr>
              <a:t>individual</a:t>
            </a:r>
            <a:r>
              <a:rPr lang="en-US" dirty="0" smtClean="0"/>
              <a:t> decisions</a:t>
            </a:r>
          </a:p>
          <a:p>
            <a:r>
              <a:rPr lang="en-US" dirty="0" smtClean="0"/>
              <a:t>Faults in algorithm</a:t>
            </a:r>
            <a:br>
              <a:rPr lang="en-US" dirty="0" smtClean="0"/>
            </a:br>
            <a:r>
              <a:rPr lang="en-US" dirty="0" smtClean="0">
                <a:solidFill>
                  <a:srgbClr val="0000FF"/>
                </a:solidFill>
              </a:rPr>
              <a:t>only disables </a:t>
            </a:r>
            <a:r>
              <a:rPr lang="en-US" dirty="0" smtClean="0"/>
              <a:t>the</a:t>
            </a:r>
            <a:br>
              <a:rPr lang="en-US" dirty="0" smtClean="0"/>
            </a:br>
            <a:r>
              <a:rPr lang="en-US" dirty="0" smtClean="0"/>
              <a:t>associated links</a:t>
            </a:r>
          </a:p>
          <a:p>
            <a:pPr lvl="1"/>
            <a:endParaRPr lang="en-US" dirty="0"/>
          </a:p>
        </p:txBody>
      </p:sp>
      <p:sp>
        <p:nvSpPr>
          <p:cNvPr id="81" name="Oval 80"/>
          <p:cNvSpPr/>
          <p:nvPr/>
        </p:nvSpPr>
        <p:spPr>
          <a:xfrm>
            <a:off x="9062687" y="587772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81" idx="0"/>
          </p:cNvCxnSpPr>
          <p:nvPr/>
        </p:nvCxnSpPr>
        <p:spPr>
          <a:xfrm flipV="1">
            <a:off x="9206526" y="542052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81" idx="6"/>
          </p:cNvCxnSpPr>
          <p:nvPr/>
        </p:nvCxnSpPr>
        <p:spPr>
          <a:xfrm flipV="1">
            <a:off x="9350364" y="602155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9807564" y="587772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p:cNvCxnSpPr>
            <a:stCxn id="84" idx="0"/>
          </p:cNvCxnSpPr>
          <p:nvPr/>
        </p:nvCxnSpPr>
        <p:spPr>
          <a:xfrm flipV="1">
            <a:off x="9951403" y="542052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4" idx="6"/>
          </p:cNvCxnSpPr>
          <p:nvPr/>
        </p:nvCxnSpPr>
        <p:spPr>
          <a:xfrm flipV="1">
            <a:off x="10095241" y="602155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10552441" y="587772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7" idx="0"/>
          </p:cNvCxnSpPr>
          <p:nvPr/>
        </p:nvCxnSpPr>
        <p:spPr>
          <a:xfrm flipV="1">
            <a:off x="10696280" y="542052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87" idx="6"/>
          </p:cNvCxnSpPr>
          <p:nvPr/>
        </p:nvCxnSpPr>
        <p:spPr>
          <a:xfrm flipV="1">
            <a:off x="10840118" y="6021559"/>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1297318" y="5877721"/>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p:cNvCxnSpPr>
            <a:stCxn id="90" idx="0"/>
          </p:cNvCxnSpPr>
          <p:nvPr/>
        </p:nvCxnSpPr>
        <p:spPr>
          <a:xfrm flipV="1">
            <a:off x="11441157" y="5420521"/>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9062687" y="513284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92" idx="0"/>
          </p:cNvCxnSpPr>
          <p:nvPr/>
        </p:nvCxnSpPr>
        <p:spPr>
          <a:xfrm flipV="1">
            <a:off x="9206526" y="467564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92" idx="6"/>
          </p:cNvCxnSpPr>
          <p:nvPr/>
        </p:nvCxnSpPr>
        <p:spPr>
          <a:xfrm flipV="1">
            <a:off x="9350364" y="527668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9807564" y="513284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95" idx="0"/>
          </p:cNvCxnSpPr>
          <p:nvPr/>
        </p:nvCxnSpPr>
        <p:spPr>
          <a:xfrm flipV="1">
            <a:off x="9951403" y="467564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95" idx="6"/>
          </p:cNvCxnSpPr>
          <p:nvPr/>
        </p:nvCxnSpPr>
        <p:spPr>
          <a:xfrm flipV="1">
            <a:off x="10095241" y="527668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10552441" y="513284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98" idx="0"/>
          </p:cNvCxnSpPr>
          <p:nvPr/>
        </p:nvCxnSpPr>
        <p:spPr>
          <a:xfrm flipV="1">
            <a:off x="10696280" y="467564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98" idx="6"/>
          </p:cNvCxnSpPr>
          <p:nvPr/>
        </p:nvCxnSpPr>
        <p:spPr>
          <a:xfrm flipV="1">
            <a:off x="10840118" y="5276682"/>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11297318" y="5132844"/>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Connector 101"/>
          <p:cNvCxnSpPr>
            <a:stCxn id="101" idx="0"/>
          </p:cNvCxnSpPr>
          <p:nvPr/>
        </p:nvCxnSpPr>
        <p:spPr>
          <a:xfrm flipV="1">
            <a:off x="11441157" y="4675644"/>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9062687" y="438796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a:stCxn id="103" idx="0"/>
          </p:cNvCxnSpPr>
          <p:nvPr/>
        </p:nvCxnSpPr>
        <p:spPr>
          <a:xfrm flipV="1">
            <a:off x="9206526" y="393076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103" idx="6"/>
          </p:cNvCxnSpPr>
          <p:nvPr/>
        </p:nvCxnSpPr>
        <p:spPr>
          <a:xfrm flipV="1">
            <a:off x="9350364" y="453180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9807564" y="438796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Connector 106"/>
          <p:cNvCxnSpPr>
            <a:stCxn id="106" idx="0"/>
          </p:cNvCxnSpPr>
          <p:nvPr/>
        </p:nvCxnSpPr>
        <p:spPr>
          <a:xfrm flipV="1">
            <a:off x="9951403" y="393076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106" idx="6"/>
          </p:cNvCxnSpPr>
          <p:nvPr/>
        </p:nvCxnSpPr>
        <p:spPr>
          <a:xfrm flipV="1">
            <a:off x="10095241" y="453180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10552441" y="438796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a:stCxn id="109" idx="0"/>
          </p:cNvCxnSpPr>
          <p:nvPr/>
        </p:nvCxnSpPr>
        <p:spPr>
          <a:xfrm flipV="1">
            <a:off x="10696280" y="393076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11297318" y="4387967"/>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3" name="Straight Connector 112"/>
          <p:cNvCxnSpPr>
            <a:stCxn id="112" idx="0"/>
          </p:cNvCxnSpPr>
          <p:nvPr/>
        </p:nvCxnSpPr>
        <p:spPr>
          <a:xfrm flipV="1">
            <a:off x="11441157" y="3930767"/>
            <a:ext cx="0" cy="4572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Oval 113"/>
          <p:cNvSpPr/>
          <p:nvPr/>
        </p:nvSpPr>
        <p:spPr>
          <a:xfrm>
            <a:off x="9062687" y="364309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5" name="Straight Connector 114"/>
          <p:cNvCxnSpPr>
            <a:stCxn id="114" idx="6"/>
          </p:cNvCxnSpPr>
          <p:nvPr/>
        </p:nvCxnSpPr>
        <p:spPr>
          <a:xfrm flipV="1">
            <a:off x="9350364" y="378692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9807564" y="364309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7" name="Straight Connector 116"/>
          <p:cNvCxnSpPr>
            <a:stCxn id="116" idx="6"/>
          </p:cNvCxnSpPr>
          <p:nvPr/>
        </p:nvCxnSpPr>
        <p:spPr>
          <a:xfrm flipV="1">
            <a:off x="10095241" y="378692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8" name="Oval 117"/>
          <p:cNvSpPr/>
          <p:nvPr/>
        </p:nvSpPr>
        <p:spPr>
          <a:xfrm>
            <a:off x="10552441" y="364309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9" name="Straight Connector 118"/>
          <p:cNvCxnSpPr>
            <a:stCxn id="118" idx="6"/>
          </p:cNvCxnSpPr>
          <p:nvPr/>
        </p:nvCxnSpPr>
        <p:spPr>
          <a:xfrm flipV="1">
            <a:off x="10840118" y="3786928"/>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0" name="Oval 119"/>
          <p:cNvSpPr/>
          <p:nvPr/>
        </p:nvSpPr>
        <p:spPr>
          <a:xfrm>
            <a:off x="11297318" y="3643090"/>
            <a:ext cx="287677" cy="287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7" name="Group 1036"/>
          <p:cNvGrpSpPr/>
          <p:nvPr/>
        </p:nvGrpSpPr>
        <p:grpSpPr>
          <a:xfrm>
            <a:off x="9128026" y="3703349"/>
            <a:ext cx="2389656" cy="2399633"/>
            <a:chOff x="9128026" y="3703349"/>
            <a:chExt cx="2389656" cy="2399633"/>
          </a:xfrm>
        </p:grpSpPr>
        <p:grpSp>
          <p:nvGrpSpPr>
            <p:cNvPr id="1036" name="Group 1035"/>
            <p:cNvGrpSpPr/>
            <p:nvPr/>
          </p:nvGrpSpPr>
          <p:grpSpPr>
            <a:xfrm>
              <a:off x="9129997" y="3703349"/>
              <a:ext cx="2387685" cy="167161"/>
              <a:chOff x="9129997" y="3703349"/>
              <a:chExt cx="2387685" cy="167161"/>
            </a:xfrm>
          </p:grpSpPr>
          <p:pic>
            <p:nvPicPr>
              <p:cNvPr id="1035"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129997" y="3703349"/>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874873" y="3703350"/>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0619749" y="3703351"/>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1364625" y="3703352"/>
                <a:ext cx="153057" cy="16715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6" name="Group 125"/>
            <p:cNvGrpSpPr/>
            <p:nvPr/>
          </p:nvGrpSpPr>
          <p:grpSpPr>
            <a:xfrm>
              <a:off x="9129340" y="4438776"/>
              <a:ext cx="2387685" cy="167161"/>
              <a:chOff x="9129997" y="3703349"/>
              <a:chExt cx="2387685" cy="167161"/>
            </a:xfrm>
          </p:grpSpPr>
          <p:pic>
            <p:nvPicPr>
              <p:cNvPr id="127"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129997" y="3703349"/>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874873" y="3703350"/>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0619749" y="3703351"/>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1364625" y="3703352"/>
                <a:ext cx="153057" cy="16715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1" name="Group 130"/>
            <p:cNvGrpSpPr/>
            <p:nvPr/>
          </p:nvGrpSpPr>
          <p:grpSpPr>
            <a:xfrm>
              <a:off x="9128683" y="5190870"/>
              <a:ext cx="2387685" cy="167161"/>
              <a:chOff x="9129997" y="3703349"/>
              <a:chExt cx="2387685" cy="167161"/>
            </a:xfrm>
          </p:grpSpPr>
          <p:pic>
            <p:nvPicPr>
              <p:cNvPr id="132"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129997" y="3703349"/>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874873" y="3703350"/>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0619749" y="3703351"/>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1364625" y="3703352"/>
                <a:ext cx="153057" cy="16715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6" name="Group 135"/>
            <p:cNvGrpSpPr/>
            <p:nvPr/>
          </p:nvGrpSpPr>
          <p:grpSpPr>
            <a:xfrm>
              <a:off x="9128026" y="5935821"/>
              <a:ext cx="2387685" cy="167161"/>
              <a:chOff x="9129997" y="3703349"/>
              <a:chExt cx="2387685" cy="167161"/>
            </a:xfrm>
          </p:grpSpPr>
          <p:pic>
            <p:nvPicPr>
              <p:cNvPr id="137"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129997" y="3703349"/>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8"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9874873" y="3703350"/>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39"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0619749" y="3703351"/>
                <a:ext cx="153057" cy="167158"/>
              </a:xfrm>
              <a:prstGeom prst="rect">
                <a:avLst/>
              </a:prstGeom>
              <a:noFill/>
              <a:extLst>
                <a:ext uri="{909E8E84-426E-40DD-AFC4-6F175D3DCCD1}">
                  <a14:hiddenFill xmlns:a14="http://schemas.microsoft.com/office/drawing/2010/main">
                    <a:solidFill>
                      <a:srgbClr val="FFFFFF"/>
                    </a:solidFill>
                  </a14:hiddenFill>
                </a:ext>
              </a:extLst>
            </p:spPr>
          </p:pic>
          <p:pic>
            <p:nvPicPr>
              <p:cNvPr id="140" name="Picture 4" descr="http://static.iconsplace.com/icons/preview/orange/pause-25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138" t="17733" r="20737" b="18788"/>
              <a:stretch/>
            </p:blipFill>
            <p:spPr bwMode="auto">
              <a:xfrm>
                <a:off x="11364625" y="3703352"/>
                <a:ext cx="153057" cy="167158"/>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040" name="Group 1039"/>
          <p:cNvGrpSpPr/>
          <p:nvPr/>
        </p:nvGrpSpPr>
        <p:grpSpPr>
          <a:xfrm>
            <a:off x="8900350" y="3930767"/>
            <a:ext cx="2492064" cy="2357365"/>
            <a:chOff x="8900350" y="3930767"/>
            <a:chExt cx="2492064" cy="2357365"/>
          </a:xfrm>
        </p:grpSpPr>
        <p:grpSp>
          <p:nvGrpSpPr>
            <p:cNvPr id="1039" name="Group 1038"/>
            <p:cNvGrpSpPr/>
            <p:nvPr/>
          </p:nvGrpSpPr>
          <p:grpSpPr>
            <a:xfrm>
              <a:off x="8900350" y="3930767"/>
              <a:ext cx="2492064" cy="123787"/>
              <a:chOff x="8900350" y="3930767"/>
              <a:chExt cx="2492064" cy="123787"/>
            </a:xfrm>
          </p:grpSpPr>
          <p:sp>
            <p:nvSpPr>
              <p:cNvPr id="1038" name="Rectangle 1037"/>
              <p:cNvSpPr/>
              <p:nvPr/>
            </p:nvSpPr>
            <p:spPr>
              <a:xfrm>
                <a:off x="8900350"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64" name="Rectangle 163"/>
              <p:cNvSpPr/>
              <p:nvPr/>
            </p:nvSpPr>
            <p:spPr>
              <a:xfrm>
                <a:off x="9645914"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65" name="Rectangle 164"/>
              <p:cNvSpPr/>
              <p:nvPr/>
            </p:nvSpPr>
            <p:spPr>
              <a:xfrm>
                <a:off x="10391245"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66" name="Rectangle 165"/>
              <p:cNvSpPr/>
              <p:nvPr/>
            </p:nvSpPr>
            <p:spPr>
              <a:xfrm>
                <a:off x="11136576"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grpSp>
        <p:grpSp>
          <p:nvGrpSpPr>
            <p:cNvPr id="168" name="Group 167"/>
            <p:cNvGrpSpPr/>
            <p:nvPr/>
          </p:nvGrpSpPr>
          <p:grpSpPr>
            <a:xfrm>
              <a:off x="8900350" y="4675293"/>
              <a:ext cx="2492064" cy="123787"/>
              <a:chOff x="8900350" y="3930767"/>
              <a:chExt cx="2492064" cy="123787"/>
            </a:xfrm>
          </p:grpSpPr>
          <p:sp>
            <p:nvSpPr>
              <p:cNvPr id="169" name="Rectangle 168"/>
              <p:cNvSpPr/>
              <p:nvPr/>
            </p:nvSpPr>
            <p:spPr>
              <a:xfrm>
                <a:off x="8900350"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0" name="Rectangle 169"/>
              <p:cNvSpPr/>
              <p:nvPr/>
            </p:nvSpPr>
            <p:spPr>
              <a:xfrm>
                <a:off x="9645914"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1" name="Rectangle 170"/>
              <p:cNvSpPr/>
              <p:nvPr/>
            </p:nvSpPr>
            <p:spPr>
              <a:xfrm>
                <a:off x="10391245"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2" name="Rectangle 171"/>
              <p:cNvSpPr/>
              <p:nvPr/>
            </p:nvSpPr>
            <p:spPr>
              <a:xfrm>
                <a:off x="11136576"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grpSp>
        <p:grpSp>
          <p:nvGrpSpPr>
            <p:cNvPr id="173" name="Group 172"/>
            <p:cNvGrpSpPr/>
            <p:nvPr/>
          </p:nvGrpSpPr>
          <p:grpSpPr>
            <a:xfrm>
              <a:off x="8900350" y="5419819"/>
              <a:ext cx="2492064" cy="123787"/>
              <a:chOff x="8900350" y="3930767"/>
              <a:chExt cx="2492064" cy="123787"/>
            </a:xfrm>
          </p:grpSpPr>
          <p:sp>
            <p:nvSpPr>
              <p:cNvPr id="174" name="Rectangle 173"/>
              <p:cNvSpPr/>
              <p:nvPr/>
            </p:nvSpPr>
            <p:spPr>
              <a:xfrm>
                <a:off x="8900350"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5" name="Rectangle 174"/>
              <p:cNvSpPr/>
              <p:nvPr/>
            </p:nvSpPr>
            <p:spPr>
              <a:xfrm>
                <a:off x="9645914"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6" name="Rectangle 175"/>
              <p:cNvSpPr/>
              <p:nvPr/>
            </p:nvSpPr>
            <p:spPr>
              <a:xfrm>
                <a:off x="10391245"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77" name="Rectangle 176"/>
              <p:cNvSpPr/>
              <p:nvPr/>
            </p:nvSpPr>
            <p:spPr>
              <a:xfrm>
                <a:off x="11136576"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grpSp>
        <p:grpSp>
          <p:nvGrpSpPr>
            <p:cNvPr id="178" name="Group 177"/>
            <p:cNvGrpSpPr/>
            <p:nvPr/>
          </p:nvGrpSpPr>
          <p:grpSpPr>
            <a:xfrm>
              <a:off x="8900350" y="6164345"/>
              <a:ext cx="2492064" cy="123787"/>
              <a:chOff x="8900350" y="3930767"/>
              <a:chExt cx="2492064" cy="123787"/>
            </a:xfrm>
          </p:grpSpPr>
          <p:sp>
            <p:nvSpPr>
              <p:cNvPr id="179" name="Rectangle 178"/>
              <p:cNvSpPr/>
              <p:nvPr/>
            </p:nvSpPr>
            <p:spPr>
              <a:xfrm>
                <a:off x="8900350"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80" name="Rectangle 179"/>
              <p:cNvSpPr/>
              <p:nvPr/>
            </p:nvSpPr>
            <p:spPr>
              <a:xfrm>
                <a:off x="9645914"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81" name="Rectangle 180"/>
              <p:cNvSpPr/>
              <p:nvPr/>
            </p:nvSpPr>
            <p:spPr>
              <a:xfrm>
                <a:off x="10391245"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sp>
            <p:nvSpPr>
              <p:cNvPr id="182" name="Rectangle 181"/>
              <p:cNvSpPr/>
              <p:nvPr/>
            </p:nvSpPr>
            <p:spPr>
              <a:xfrm>
                <a:off x="11136576" y="3930767"/>
                <a:ext cx="255838" cy="123787"/>
              </a:xfrm>
              <a:prstGeom prst="rect">
                <a:avLst/>
              </a:prstGeom>
            </p:spPr>
            <p:style>
              <a:lnRef idx="1">
                <a:schemeClr val="accent4"/>
              </a:lnRef>
              <a:fillRef idx="2">
                <a:schemeClr val="accent4"/>
              </a:fillRef>
              <a:effectRef idx="1">
                <a:schemeClr val="accent4"/>
              </a:effectRef>
              <a:fontRef idx="minor">
                <a:schemeClr val="dk1"/>
              </a:fontRef>
            </p:style>
            <p:txBody>
              <a:bodyPr lIns="0" tIns="0" rIns="0" bIns="0" rtlCol="0" anchor="ctr" anchorCtr="1">
                <a:normAutofit fontScale="47500" lnSpcReduction="20000"/>
              </a:bodyPr>
              <a:lstStyle/>
              <a:p>
                <a:pPr algn="ctr"/>
                <a:r>
                  <a:rPr lang="en-US" sz="1000" dirty="0" err="1" smtClean="0"/>
                  <a:t>Reconf</a:t>
                </a:r>
                <a:r>
                  <a:rPr lang="en-US" sz="1000" dirty="0" smtClean="0"/>
                  <a:t>.</a:t>
                </a:r>
                <a:endParaRPr lang="en-US" sz="1000" dirty="0"/>
              </a:p>
            </p:txBody>
          </p:sp>
        </p:grpSp>
      </p:grpSp>
      <p:sp>
        <p:nvSpPr>
          <p:cNvPr id="190" name="Rectangle 189"/>
          <p:cNvSpPr/>
          <p:nvPr/>
        </p:nvSpPr>
        <p:spPr>
          <a:xfrm>
            <a:off x="7208436" y="4384886"/>
            <a:ext cx="1466279" cy="6664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Cent. SW/HW Controller</a:t>
            </a:r>
            <a:endParaRPr lang="en-US" sz="1400" dirty="0"/>
          </a:p>
        </p:txBody>
      </p:sp>
      <p:sp>
        <p:nvSpPr>
          <p:cNvPr id="198" name="Freeform 197"/>
          <p:cNvSpPr/>
          <p:nvPr/>
        </p:nvSpPr>
        <p:spPr>
          <a:xfrm>
            <a:off x="8678650" y="4301788"/>
            <a:ext cx="1891553" cy="107714"/>
          </a:xfrm>
          <a:custGeom>
            <a:avLst/>
            <a:gdLst>
              <a:gd name="connsiteX0" fmla="*/ 1999130 w 1999130"/>
              <a:gd name="connsiteY0" fmla="*/ 107714 h 107714"/>
              <a:gd name="connsiteX1" fmla="*/ 932330 w 1999130"/>
              <a:gd name="connsiteY1" fmla="*/ 137 h 107714"/>
              <a:gd name="connsiteX2" fmla="*/ 0 w 1999130"/>
              <a:gd name="connsiteY2" fmla="*/ 89784 h 107714"/>
            </a:gdLst>
            <a:ahLst/>
            <a:cxnLst>
              <a:cxn ang="0">
                <a:pos x="connsiteX0" y="connsiteY0"/>
              </a:cxn>
              <a:cxn ang="0">
                <a:pos x="connsiteX1" y="connsiteY1"/>
              </a:cxn>
              <a:cxn ang="0">
                <a:pos x="connsiteX2" y="connsiteY2"/>
              </a:cxn>
            </a:cxnLst>
            <a:rect l="l" t="t" r="r" b="b"/>
            <a:pathLst>
              <a:path w="1999130" h="107714">
                <a:moveTo>
                  <a:pt x="1999130" y="107714"/>
                </a:moveTo>
                <a:cubicBezTo>
                  <a:pt x="1632324" y="55419"/>
                  <a:pt x="1265518" y="3125"/>
                  <a:pt x="932330" y="137"/>
                </a:cubicBezTo>
                <a:cubicBezTo>
                  <a:pt x="599142" y="-2851"/>
                  <a:pt x="299571" y="43466"/>
                  <a:pt x="0" y="89784"/>
                </a:cubicBezTo>
              </a:path>
            </a:pathLst>
          </a:custGeom>
          <a:noFill/>
          <a:ln w="38100">
            <a:solidFill>
              <a:srgbClr val="7030A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9" name="Picture 2" descr="https://pixabay.com/static/uploads/photo/2013/07/12/17/22/hourglass-152090_64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6293" y="3783847"/>
            <a:ext cx="310564" cy="566271"/>
          </a:xfrm>
          <a:prstGeom prst="rect">
            <a:avLst/>
          </a:prstGeom>
          <a:noFill/>
          <a:extLst>
            <a:ext uri="{909E8E84-426E-40DD-AFC4-6F175D3DCCD1}">
              <a14:hiddenFill xmlns:a14="http://schemas.microsoft.com/office/drawing/2010/main">
                <a:solidFill>
                  <a:srgbClr val="FFFFFF"/>
                </a:solidFill>
              </a14:hiddenFill>
            </a:ext>
          </a:extLst>
        </p:spPr>
      </p:pic>
      <p:grpSp>
        <p:nvGrpSpPr>
          <p:cNvPr id="211" name="Group 210"/>
          <p:cNvGrpSpPr/>
          <p:nvPr/>
        </p:nvGrpSpPr>
        <p:grpSpPr>
          <a:xfrm>
            <a:off x="8685123" y="3989806"/>
            <a:ext cx="1089473" cy="1693263"/>
            <a:chOff x="8518380" y="3861603"/>
            <a:chExt cx="1089473" cy="1693263"/>
          </a:xfrm>
        </p:grpSpPr>
        <p:cxnSp>
          <p:nvCxnSpPr>
            <p:cNvPr id="212" name="Straight Arrow Connector 211"/>
            <p:cNvCxnSpPr>
              <a:stCxn id="190" idx="3"/>
            </p:cNvCxnSpPr>
            <p:nvPr/>
          </p:nvCxnSpPr>
          <p:spPr>
            <a:xfrm flipV="1">
              <a:off x="8522315" y="3861603"/>
              <a:ext cx="340661" cy="704085"/>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3" name="Straight Arrow Connector 212"/>
            <p:cNvCxnSpPr>
              <a:stCxn id="190" idx="3"/>
            </p:cNvCxnSpPr>
            <p:nvPr/>
          </p:nvCxnSpPr>
          <p:spPr>
            <a:xfrm flipV="1">
              <a:off x="8522315" y="4439453"/>
              <a:ext cx="246530" cy="126235"/>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4" name="Straight Arrow Connector 213"/>
            <p:cNvCxnSpPr>
              <a:stCxn id="190" idx="3"/>
            </p:cNvCxnSpPr>
            <p:nvPr/>
          </p:nvCxnSpPr>
          <p:spPr>
            <a:xfrm>
              <a:off x="8522315" y="4565688"/>
              <a:ext cx="322730" cy="411675"/>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a:stCxn id="190" idx="3"/>
            </p:cNvCxnSpPr>
            <p:nvPr/>
          </p:nvCxnSpPr>
          <p:spPr>
            <a:xfrm>
              <a:off x="8518380" y="4570703"/>
              <a:ext cx="250465" cy="984163"/>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6" name="Straight Arrow Connector 215"/>
            <p:cNvCxnSpPr/>
            <p:nvPr/>
          </p:nvCxnSpPr>
          <p:spPr>
            <a:xfrm flipV="1">
              <a:off x="8538780" y="4484323"/>
              <a:ext cx="1002006" cy="63118"/>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stCxn id="190" idx="3"/>
            </p:cNvCxnSpPr>
            <p:nvPr/>
          </p:nvCxnSpPr>
          <p:spPr>
            <a:xfrm>
              <a:off x="8522315" y="4565688"/>
              <a:ext cx="1085538" cy="411675"/>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grpSp>
        <p:nvGrpSpPr>
          <p:cNvPr id="218" name="Group 217"/>
          <p:cNvGrpSpPr/>
          <p:nvPr/>
        </p:nvGrpSpPr>
        <p:grpSpPr>
          <a:xfrm>
            <a:off x="7208436" y="4159367"/>
            <a:ext cx="2449097" cy="704470"/>
            <a:chOff x="1652019" y="4178466"/>
            <a:chExt cx="2449097" cy="704470"/>
          </a:xfrm>
        </p:grpSpPr>
        <p:sp>
          <p:nvSpPr>
            <p:cNvPr id="219" name="TextBox 218"/>
            <p:cNvSpPr txBox="1"/>
            <p:nvPr/>
          </p:nvSpPr>
          <p:spPr>
            <a:xfrm>
              <a:off x="3764566" y="4178466"/>
              <a:ext cx="336550" cy="276999"/>
            </a:xfrm>
            <a:prstGeom prst="rect">
              <a:avLst/>
            </a:prstGeom>
            <a:noFill/>
          </p:spPr>
          <p:txBody>
            <a:bodyPr wrap="square" lIns="0" tIns="0" rIns="0" bIns="0" rtlCol="0" anchor="ctr" anchorCtr="1">
              <a:noAutofit/>
            </a:bodyPr>
            <a:lstStyle/>
            <a:p>
              <a:r>
                <a:rPr lang="en-US" sz="3600" b="1" dirty="0" smtClean="0">
                  <a:solidFill>
                    <a:srgbClr val="FF0000"/>
                  </a:solidFill>
                  <a:sym typeface="Wingdings"/>
                </a:rPr>
                <a:t></a:t>
              </a:r>
              <a:endParaRPr lang="en-US" sz="3600" b="1" dirty="0">
                <a:solidFill>
                  <a:srgbClr val="FF0000"/>
                </a:solidFill>
              </a:endParaRPr>
            </a:p>
          </p:txBody>
        </p:sp>
        <p:sp>
          <p:nvSpPr>
            <p:cNvPr id="220" name="TextBox 219"/>
            <p:cNvSpPr txBox="1"/>
            <p:nvPr/>
          </p:nvSpPr>
          <p:spPr>
            <a:xfrm>
              <a:off x="1652019" y="4417055"/>
              <a:ext cx="336550" cy="276999"/>
            </a:xfrm>
            <a:prstGeom prst="rect">
              <a:avLst/>
            </a:prstGeom>
            <a:noFill/>
          </p:spPr>
          <p:txBody>
            <a:bodyPr wrap="square" lIns="0" tIns="0" rIns="0" bIns="0" rtlCol="0" anchor="ctr" anchorCtr="1">
              <a:noAutofit/>
            </a:bodyPr>
            <a:lstStyle/>
            <a:p>
              <a:r>
                <a:rPr lang="en-US" sz="3600" b="1" dirty="0" smtClean="0">
                  <a:solidFill>
                    <a:srgbClr val="FF0000"/>
                  </a:solidFill>
                  <a:sym typeface="Wingdings"/>
                </a:rPr>
                <a:t></a:t>
              </a:r>
              <a:endParaRPr lang="en-US" sz="3600" b="1" dirty="0">
                <a:solidFill>
                  <a:srgbClr val="FF0000"/>
                </a:solidFill>
              </a:endParaRPr>
            </a:p>
          </p:txBody>
        </p:sp>
        <p:sp>
          <p:nvSpPr>
            <p:cNvPr id="221" name="TextBox 220"/>
            <p:cNvSpPr txBox="1"/>
            <p:nvPr/>
          </p:nvSpPr>
          <p:spPr>
            <a:xfrm>
              <a:off x="3118298" y="4605937"/>
              <a:ext cx="336550" cy="276999"/>
            </a:xfrm>
            <a:prstGeom prst="rect">
              <a:avLst/>
            </a:prstGeom>
            <a:noFill/>
          </p:spPr>
          <p:txBody>
            <a:bodyPr wrap="square" lIns="0" tIns="0" rIns="0" bIns="0" rtlCol="0" anchor="ctr" anchorCtr="1">
              <a:noAutofit/>
            </a:bodyPr>
            <a:lstStyle/>
            <a:p>
              <a:r>
                <a:rPr lang="en-US" sz="3600" b="1" dirty="0" smtClean="0">
                  <a:solidFill>
                    <a:srgbClr val="FF0000"/>
                  </a:solidFill>
                  <a:sym typeface="Wingdings"/>
                </a:rPr>
                <a:t></a:t>
              </a:r>
              <a:endParaRPr lang="en-US" sz="3600" b="1" dirty="0">
                <a:solidFill>
                  <a:srgbClr val="FF0000"/>
                </a:solidFill>
              </a:endParaRPr>
            </a:p>
          </p:txBody>
        </p:sp>
      </p:grpSp>
      <p:cxnSp>
        <p:nvCxnSpPr>
          <p:cNvPr id="111" name="Straight Connector 110"/>
          <p:cNvCxnSpPr>
            <a:stCxn id="109" idx="6"/>
          </p:cNvCxnSpPr>
          <p:nvPr/>
        </p:nvCxnSpPr>
        <p:spPr>
          <a:xfrm flipV="1">
            <a:off x="10840118" y="4531805"/>
            <a:ext cx="4572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9026743" y="3986951"/>
            <a:ext cx="2240507" cy="2247850"/>
            <a:chOff x="9026743" y="3986951"/>
            <a:chExt cx="2240507" cy="2247850"/>
          </a:xfrm>
        </p:grpSpPr>
        <p:cxnSp>
          <p:nvCxnSpPr>
            <p:cNvPr id="203" name="Straight Arrow Connector 202"/>
            <p:cNvCxnSpPr/>
            <p:nvPr/>
          </p:nvCxnSpPr>
          <p:spPr>
            <a:xfrm flipV="1">
              <a:off x="9773833" y="4799782"/>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2" name="Straight Arrow Connector 1041"/>
            <p:cNvCxnSpPr>
              <a:stCxn id="1038" idx="3"/>
              <a:endCxn id="164" idx="1"/>
            </p:cNvCxnSpPr>
            <p:nvPr/>
          </p:nvCxnSpPr>
          <p:spPr>
            <a:xfrm>
              <a:off x="9156188" y="399266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6" name="Straight Arrow Connector 185"/>
            <p:cNvCxnSpPr/>
            <p:nvPr/>
          </p:nvCxnSpPr>
          <p:spPr>
            <a:xfrm>
              <a:off x="9897879" y="3989806"/>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p:nvPr/>
          </p:nvCxnSpPr>
          <p:spPr>
            <a:xfrm>
              <a:off x="10639570" y="398695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8" name="Straight Arrow Connector 187"/>
            <p:cNvCxnSpPr/>
            <p:nvPr/>
          </p:nvCxnSpPr>
          <p:spPr>
            <a:xfrm>
              <a:off x="9160061" y="474004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p:nvPr/>
          </p:nvCxnSpPr>
          <p:spPr>
            <a:xfrm>
              <a:off x="9901752" y="4737186"/>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a:off x="9163934" y="548742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a:off x="9905625" y="5484566"/>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a:off x="10647316" y="548171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p:nvPr/>
          </p:nvCxnSpPr>
          <p:spPr>
            <a:xfrm>
              <a:off x="9167807" y="623480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a:off x="9909498" y="6231946"/>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p:nvPr/>
          </p:nvCxnSpPr>
          <p:spPr>
            <a:xfrm>
              <a:off x="10651189" y="6229091"/>
              <a:ext cx="489726" cy="0"/>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a:stCxn id="169" idx="0"/>
              <a:endCxn id="1038" idx="2"/>
            </p:cNvCxnSpPr>
            <p:nvPr/>
          </p:nvCxnSpPr>
          <p:spPr>
            <a:xfrm flipV="1">
              <a:off x="9028269" y="4054554"/>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flipV="1">
              <a:off x="9027506" y="4799080"/>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9026743" y="5543606"/>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flipV="1">
              <a:off x="9774596" y="4055256"/>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V="1">
              <a:off x="9773070" y="5544308"/>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V="1">
              <a:off x="10520923" y="4055958"/>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p:nvPr/>
          </p:nvCxnSpPr>
          <p:spPr>
            <a:xfrm flipV="1">
              <a:off x="10520160" y="4800484"/>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flipV="1">
              <a:off x="10519397" y="5545010"/>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flipV="1">
              <a:off x="11267250" y="4056660"/>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p:nvPr/>
          </p:nvCxnSpPr>
          <p:spPr>
            <a:xfrm flipV="1">
              <a:off x="11266487" y="4801186"/>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p:nvPr/>
          </p:nvCxnSpPr>
          <p:spPr>
            <a:xfrm flipV="1">
              <a:off x="11265724" y="5545712"/>
              <a:ext cx="0" cy="620739"/>
            </a:xfrm>
            <a:prstGeom prst="straightConnector1">
              <a:avLst/>
            </a:prstGeom>
            <a:ln w="1905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5" name="Group 54"/>
          <p:cNvGrpSpPr/>
          <p:nvPr/>
        </p:nvGrpSpPr>
        <p:grpSpPr>
          <a:xfrm>
            <a:off x="9107016" y="3795048"/>
            <a:ext cx="2435619" cy="2441022"/>
            <a:chOff x="9107016" y="3795048"/>
            <a:chExt cx="2435619" cy="2441022"/>
          </a:xfrm>
        </p:grpSpPr>
        <p:pic>
          <p:nvPicPr>
            <p:cNvPr id="53"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107016" y="6040995"/>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2"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851892" y="6040995"/>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0596768" y="6040995"/>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4"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341644" y="6040995"/>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5"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108988" y="5292346"/>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853864" y="5292346"/>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7"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0598740" y="5292346"/>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8"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343616" y="5292346"/>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110960" y="4543697"/>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855836" y="4543697"/>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1"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0600712" y="4543697"/>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345588" y="4543697"/>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112932" y="3795048"/>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4"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857808" y="3795048"/>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0602684" y="3795048"/>
              <a:ext cx="195075" cy="19507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2" descr="http://edwards.sdsu.edu/ribopicker/img/icon-upload-128x12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347560" y="3795048"/>
              <a:ext cx="195075" cy="195075"/>
            </a:xfrm>
            <a:prstGeom prst="rect">
              <a:avLst/>
            </a:prstGeom>
            <a:noFill/>
            <a:extLst>
              <a:ext uri="{909E8E84-426E-40DD-AFC4-6F175D3DCCD1}">
                <a14:hiddenFill xmlns:a14="http://schemas.microsoft.com/office/drawing/2010/main">
                  <a:solidFill>
                    <a:srgbClr val="FFFFFF"/>
                  </a:solidFill>
                </a14:hiddenFill>
              </a:ext>
            </a:extLst>
          </p:spPr>
        </p:pic>
      </p:gr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436" y="1752039"/>
            <a:ext cx="5378724" cy="70944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085" y="2406025"/>
            <a:ext cx="5378724" cy="76410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37" name="Group 236"/>
          <p:cNvGrpSpPr/>
          <p:nvPr/>
        </p:nvGrpSpPr>
        <p:grpSpPr>
          <a:xfrm>
            <a:off x="8955902" y="2454404"/>
            <a:ext cx="3154502" cy="4150416"/>
            <a:chOff x="7875947" y="1806378"/>
            <a:chExt cx="2214283" cy="2913357"/>
          </a:xfrm>
          <a:effectLst>
            <a:outerShdw blurRad="50800" dist="88900" dir="2700000" algn="tl" rotWithShape="0">
              <a:prstClr val="black">
                <a:alpha val="40000"/>
              </a:prstClr>
            </a:outerShdw>
          </a:effectLst>
        </p:grpSpPr>
        <p:sp>
          <p:nvSpPr>
            <p:cNvPr id="299" name="Rectangle 298"/>
            <p:cNvSpPr/>
            <p:nvPr/>
          </p:nvSpPr>
          <p:spPr>
            <a:xfrm>
              <a:off x="7875947" y="1806378"/>
              <a:ext cx="2209588" cy="1064247"/>
            </a:xfrm>
            <a:prstGeom prst="rect">
              <a:avLst/>
            </a:prstGeom>
            <a:solidFill>
              <a:srgbClr val="FFFFFF">
                <a:alpha val="50196"/>
              </a:srgbClr>
            </a:solidFill>
            <a:ln>
              <a:noFill/>
            </a:ln>
            <a:effectLst/>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noFill/>
                </a:rPr>
                <a:t>Maze</a:t>
              </a:r>
            </a:p>
          </p:txBody>
        </p:sp>
        <p:sp>
          <p:nvSpPr>
            <p:cNvPr id="238" name="Rectangle 237"/>
            <p:cNvSpPr/>
            <p:nvPr/>
          </p:nvSpPr>
          <p:spPr>
            <a:xfrm>
              <a:off x="8225693" y="1837765"/>
              <a:ext cx="1535069" cy="10092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000" b="1"/>
            </a:p>
          </p:txBody>
        </p:sp>
        <p:sp>
          <p:nvSpPr>
            <p:cNvPr id="239" name="Rectangle 238"/>
            <p:cNvSpPr/>
            <p:nvPr/>
          </p:nvSpPr>
          <p:spPr>
            <a:xfrm>
              <a:off x="8286721" y="186358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40" name="Rectangle 239"/>
            <p:cNvSpPr/>
            <p:nvPr/>
          </p:nvSpPr>
          <p:spPr>
            <a:xfrm>
              <a:off x="8286721" y="206409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41" name="Rectangle 240"/>
            <p:cNvSpPr/>
            <p:nvPr/>
          </p:nvSpPr>
          <p:spPr>
            <a:xfrm>
              <a:off x="8286721" y="226460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42" name="Rectangle 241"/>
            <p:cNvSpPr/>
            <p:nvPr/>
          </p:nvSpPr>
          <p:spPr>
            <a:xfrm>
              <a:off x="8286720" y="246511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43" name="Rectangle 242"/>
            <p:cNvSpPr/>
            <p:nvPr/>
          </p:nvSpPr>
          <p:spPr>
            <a:xfrm>
              <a:off x="8286720" y="266562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cxnSp>
          <p:nvCxnSpPr>
            <p:cNvPr id="244" name="Straight Arrow Connector 243"/>
            <p:cNvCxnSpPr>
              <a:endCxn id="239" idx="1"/>
            </p:cNvCxnSpPr>
            <p:nvPr/>
          </p:nvCxnSpPr>
          <p:spPr>
            <a:xfrm>
              <a:off x="8098945" y="1941394"/>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45" name="Straight Arrow Connector 244"/>
            <p:cNvCxnSpPr>
              <a:endCxn id="240" idx="1"/>
            </p:cNvCxnSpPr>
            <p:nvPr/>
          </p:nvCxnSpPr>
          <p:spPr>
            <a:xfrm flipV="1">
              <a:off x="8098945" y="2141903"/>
              <a:ext cx="191531" cy="41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46" name="Straight Arrow Connector 245"/>
            <p:cNvCxnSpPr>
              <a:endCxn id="241" idx="1"/>
            </p:cNvCxnSpPr>
            <p:nvPr/>
          </p:nvCxnSpPr>
          <p:spPr>
            <a:xfrm flipV="1">
              <a:off x="8098945" y="2342413"/>
              <a:ext cx="191531"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47" name="Straight Arrow Connector 246"/>
            <p:cNvCxnSpPr>
              <a:endCxn id="242" idx="1"/>
            </p:cNvCxnSpPr>
            <p:nvPr/>
          </p:nvCxnSpPr>
          <p:spPr>
            <a:xfrm>
              <a:off x="8098945" y="2542923"/>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48" name="Straight Arrow Connector 247"/>
            <p:cNvCxnSpPr>
              <a:endCxn id="243" idx="1"/>
            </p:cNvCxnSpPr>
            <p:nvPr/>
          </p:nvCxnSpPr>
          <p:spPr>
            <a:xfrm>
              <a:off x="8098945" y="2743433"/>
              <a:ext cx="19153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49" name="Rectangle 248"/>
            <p:cNvSpPr/>
            <p:nvPr/>
          </p:nvSpPr>
          <p:spPr>
            <a:xfrm>
              <a:off x="8420644" y="186358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smtClean="0"/>
                <a:t>Maze</a:t>
              </a:r>
              <a:endParaRPr lang="en-US" sz="1050" b="1" dirty="0"/>
            </a:p>
          </p:txBody>
        </p:sp>
        <p:sp>
          <p:nvSpPr>
            <p:cNvPr id="250" name="Rectangle 249"/>
            <p:cNvSpPr/>
            <p:nvPr/>
          </p:nvSpPr>
          <p:spPr>
            <a:xfrm>
              <a:off x="8420643" y="206409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t>Maze</a:t>
              </a:r>
            </a:p>
          </p:txBody>
        </p:sp>
        <p:sp>
          <p:nvSpPr>
            <p:cNvPr id="251" name="Rectangle 250"/>
            <p:cNvSpPr/>
            <p:nvPr/>
          </p:nvSpPr>
          <p:spPr>
            <a:xfrm>
              <a:off x="8420643" y="2264604"/>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t>Maze</a:t>
              </a:r>
            </a:p>
          </p:txBody>
        </p:sp>
        <p:sp>
          <p:nvSpPr>
            <p:cNvPr id="252" name="Rectangle 251"/>
            <p:cNvSpPr/>
            <p:nvPr/>
          </p:nvSpPr>
          <p:spPr>
            <a:xfrm>
              <a:off x="8420643" y="2465113"/>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t>Maze</a:t>
              </a:r>
            </a:p>
          </p:txBody>
        </p:sp>
        <p:sp>
          <p:nvSpPr>
            <p:cNvPr id="253" name="Rectangle 252"/>
            <p:cNvSpPr/>
            <p:nvPr/>
          </p:nvSpPr>
          <p:spPr>
            <a:xfrm>
              <a:off x="8420642" y="2665623"/>
              <a:ext cx="243658" cy="155619"/>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t>Maze</a:t>
              </a:r>
            </a:p>
          </p:txBody>
        </p:sp>
        <p:cxnSp>
          <p:nvCxnSpPr>
            <p:cNvPr id="254" name="Straight Arrow Connector 253"/>
            <p:cNvCxnSpPr>
              <a:stCxn id="239" idx="3"/>
              <a:endCxn id="249" idx="1"/>
            </p:cNvCxnSpPr>
            <p:nvPr/>
          </p:nvCxnSpPr>
          <p:spPr>
            <a:xfrm>
              <a:off x="8320755" y="1941394"/>
              <a:ext cx="99889"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55" name="Straight Arrow Connector 254"/>
            <p:cNvCxnSpPr>
              <a:stCxn id="240" idx="3"/>
              <a:endCxn id="250" idx="1"/>
            </p:cNvCxnSpPr>
            <p:nvPr/>
          </p:nvCxnSpPr>
          <p:spPr>
            <a:xfrm>
              <a:off x="8320755" y="2141904"/>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a:stCxn id="241" idx="3"/>
              <a:endCxn id="251" idx="1"/>
            </p:cNvCxnSpPr>
            <p:nvPr/>
          </p:nvCxnSpPr>
          <p:spPr>
            <a:xfrm>
              <a:off x="8320755" y="2342414"/>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a:stCxn id="242" idx="3"/>
              <a:endCxn id="252" idx="1"/>
            </p:cNvCxnSpPr>
            <p:nvPr/>
          </p:nvCxnSpPr>
          <p:spPr>
            <a:xfrm>
              <a:off x="8320754" y="2542923"/>
              <a:ext cx="99889"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58" name="Straight Arrow Connector 257"/>
            <p:cNvCxnSpPr>
              <a:stCxn id="243" idx="3"/>
              <a:endCxn id="253" idx="1"/>
            </p:cNvCxnSpPr>
            <p:nvPr/>
          </p:nvCxnSpPr>
          <p:spPr>
            <a:xfrm>
              <a:off x="8320754" y="2743433"/>
              <a:ext cx="99888"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9013031" y="1863585"/>
              <a:ext cx="579902" cy="95765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6000" b="1" dirty="0"/>
                <a:t>X</a:t>
              </a:r>
              <a:endParaRPr lang="en-US" sz="500" b="1" dirty="0"/>
            </a:p>
          </p:txBody>
        </p:sp>
        <p:cxnSp>
          <p:nvCxnSpPr>
            <p:cNvPr id="260" name="Straight Arrow Connector 259"/>
            <p:cNvCxnSpPr/>
            <p:nvPr/>
          </p:nvCxnSpPr>
          <p:spPr>
            <a:xfrm>
              <a:off x="8664300" y="1941394"/>
              <a:ext cx="113834" cy="822"/>
            </a:xfrm>
            <a:prstGeom prst="straightConnector1">
              <a:avLst/>
            </a:prstGeom>
            <a:ln w="12700">
              <a:solidFill>
                <a:srgbClr val="002060"/>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61" name="Straight Arrow Connector 260"/>
            <p:cNvCxnSpPr/>
            <p:nvPr/>
          </p:nvCxnSpPr>
          <p:spPr>
            <a:xfrm>
              <a:off x="8664300" y="2141903"/>
              <a:ext cx="113835" cy="41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62" name="Straight Arrow Connector 261"/>
            <p:cNvCxnSpPr>
              <a:stCxn id="251" idx="3"/>
              <a:endCxn id="280" idx="1"/>
            </p:cNvCxnSpPr>
            <p:nvPr/>
          </p:nvCxnSpPr>
          <p:spPr>
            <a:xfrm flipV="1">
              <a:off x="8664301" y="2342413"/>
              <a:ext cx="113834"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63" name="Straight Arrow Connector 262"/>
            <p:cNvCxnSpPr/>
            <p:nvPr/>
          </p:nvCxnSpPr>
          <p:spPr>
            <a:xfrm>
              <a:off x="8664299" y="2542923"/>
              <a:ext cx="113835"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64" name="Straight Arrow Connector 263"/>
            <p:cNvCxnSpPr/>
            <p:nvPr/>
          </p:nvCxnSpPr>
          <p:spPr>
            <a:xfrm>
              <a:off x="8664299" y="2743433"/>
              <a:ext cx="113836"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65" name="Rectangle 264"/>
            <p:cNvSpPr/>
            <p:nvPr/>
          </p:nvSpPr>
          <p:spPr>
            <a:xfrm>
              <a:off x="9696207" y="186358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66" name="Rectangle 265"/>
            <p:cNvSpPr/>
            <p:nvPr/>
          </p:nvSpPr>
          <p:spPr>
            <a:xfrm>
              <a:off x="9696207" y="206409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67" name="Rectangle 266"/>
            <p:cNvSpPr/>
            <p:nvPr/>
          </p:nvSpPr>
          <p:spPr>
            <a:xfrm>
              <a:off x="9696207" y="2264604"/>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68" name="Rectangle 267"/>
            <p:cNvSpPr/>
            <p:nvPr/>
          </p:nvSpPr>
          <p:spPr>
            <a:xfrm>
              <a:off x="9696207" y="246511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sp>
          <p:nvSpPr>
            <p:cNvPr id="269" name="Rectangle 268"/>
            <p:cNvSpPr/>
            <p:nvPr/>
          </p:nvSpPr>
          <p:spPr>
            <a:xfrm>
              <a:off x="9696206" y="2665623"/>
              <a:ext cx="34034" cy="1556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0" b="1"/>
            </a:p>
          </p:txBody>
        </p:sp>
        <p:cxnSp>
          <p:nvCxnSpPr>
            <p:cNvPr id="270" name="Straight Arrow Connector 269"/>
            <p:cNvCxnSpPr>
              <a:endCxn id="265" idx="1"/>
            </p:cNvCxnSpPr>
            <p:nvPr/>
          </p:nvCxnSpPr>
          <p:spPr>
            <a:xfrm>
              <a:off x="9592933" y="1941394"/>
              <a:ext cx="10327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1" name="Straight Arrow Connector 270"/>
            <p:cNvCxnSpPr>
              <a:endCxn id="266" idx="1"/>
            </p:cNvCxnSpPr>
            <p:nvPr/>
          </p:nvCxnSpPr>
          <p:spPr>
            <a:xfrm>
              <a:off x="9592933" y="2139381"/>
              <a:ext cx="103274" cy="2522"/>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2" name="Straight Arrow Connector 271"/>
            <p:cNvCxnSpPr>
              <a:stCxn id="259" idx="3"/>
              <a:endCxn id="267" idx="1"/>
            </p:cNvCxnSpPr>
            <p:nvPr/>
          </p:nvCxnSpPr>
          <p:spPr>
            <a:xfrm>
              <a:off x="9592933" y="2342414"/>
              <a:ext cx="10327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3" name="Straight Arrow Connector 272"/>
            <p:cNvCxnSpPr>
              <a:endCxn id="268" idx="1"/>
            </p:cNvCxnSpPr>
            <p:nvPr/>
          </p:nvCxnSpPr>
          <p:spPr>
            <a:xfrm>
              <a:off x="9592933" y="2542923"/>
              <a:ext cx="103273"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4" name="Straight Arrow Connector 273"/>
            <p:cNvCxnSpPr>
              <a:endCxn id="269" idx="1"/>
            </p:cNvCxnSpPr>
            <p:nvPr/>
          </p:nvCxnSpPr>
          <p:spPr>
            <a:xfrm>
              <a:off x="9592933" y="2743433"/>
              <a:ext cx="103273"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5" name="Straight Arrow Connector 274"/>
            <p:cNvCxnSpPr>
              <a:stCxn id="265" idx="3"/>
            </p:cNvCxnSpPr>
            <p:nvPr/>
          </p:nvCxnSpPr>
          <p:spPr>
            <a:xfrm>
              <a:off x="9730241" y="194139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6" name="Straight Arrow Connector 275"/>
            <p:cNvCxnSpPr>
              <a:stCxn id="266" idx="3"/>
            </p:cNvCxnSpPr>
            <p:nvPr/>
          </p:nvCxnSpPr>
          <p:spPr>
            <a:xfrm>
              <a:off x="9730241" y="214190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7" name="Straight Arrow Connector 276"/>
            <p:cNvCxnSpPr>
              <a:stCxn id="267" idx="3"/>
            </p:cNvCxnSpPr>
            <p:nvPr/>
          </p:nvCxnSpPr>
          <p:spPr>
            <a:xfrm>
              <a:off x="9730241" y="2342414"/>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8" name="Straight Arrow Connector 277"/>
            <p:cNvCxnSpPr>
              <a:stCxn id="268" idx="3"/>
            </p:cNvCxnSpPr>
            <p:nvPr/>
          </p:nvCxnSpPr>
          <p:spPr>
            <a:xfrm>
              <a:off x="9730241" y="2542923"/>
              <a:ext cx="292440"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79" name="Straight Arrow Connector 278"/>
            <p:cNvCxnSpPr>
              <a:stCxn id="269" idx="3"/>
            </p:cNvCxnSpPr>
            <p:nvPr/>
          </p:nvCxnSpPr>
          <p:spPr>
            <a:xfrm>
              <a:off x="9730240" y="2743433"/>
              <a:ext cx="292441"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80" name="Rectangle 279"/>
            <p:cNvSpPr/>
            <p:nvPr/>
          </p:nvSpPr>
          <p:spPr>
            <a:xfrm>
              <a:off x="8778135" y="1863584"/>
              <a:ext cx="118538" cy="957658"/>
            </a:xfrm>
            <a:prstGeom prst="rect">
              <a:avLst/>
            </a:prstGeom>
          </p:spPr>
          <p:style>
            <a:lnRef idx="1">
              <a:schemeClr val="accent1"/>
            </a:lnRef>
            <a:fillRef idx="2">
              <a:schemeClr val="accent1"/>
            </a:fillRef>
            <a:effectRef idx="1">
              <a:schemeClr val="accent1"/>
            </a:effectRef>
            <a:fontRef idx="minor">
              <a:schemeClr val="dk1"/>
            </a:fontRef>
          </p:style>
          <p:txBody>
            <a:bodyPr vert="vert270" lIns="0" tIns="0" rIns="0" bIns="0" rtlCol="0" anchor="ctr"/>
            <a:lstStyle/>
            <a:p>
              <a:pPr algn="ctr"/>
              <a:r>
                <a:rPr lang="en-US" sz="1000" b="1" dirty="0" smtClean="0"/>
                <a:t>Priority Arbiter</a:t>
              </a:r>
              <a:endParaRPr lang="en-US" sz="1000" b="1" dirty="0"/>
            </a:p>
          </p:txBody>
        </p:sp>
        <p:cxnSp>
          <p:nvCxnSpPr>
            <p:cNvPr id="281" name="Straight Arrow Connector 280"/>
            <p:cNvCxnSpPr/>
            <p:nvPr/>
          </p:nvCxnSpPr>
          <p:spPr>
            <a:xfrm>
              <a:off x="8896673" y="1942215"/>
              <a:ext cx="113834" cy="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82" name="Straight Arrow Connector 281"/>
            <p:cNvCxnSpPr/>
            <p:nvPr/>
          </p:nvCxnSpPr>
          <p:spPr>
            <a:xfrm>
              <a:off x="8896673" y="2142313"/>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83" name="Straight Arrow Connector 282"/>
            <p:cNvCxnSpPr>
              <a:stCxn id="280" idx="3"/>
              <a:endCxn id="259" idx="1"/>
            </p:cNvCxnSpPr>
            <p:nvPr/>
          </p:nvCxnSpPr>
          <p:spPr>
            <a:xfrm>
              <a:off x="8896673" y="2342413"/>
              <a:ext cx="116358"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84" name="Straight Arrow Connector 283"/>
            <p:cNvCxnSpPr/>
            <p:nvPr/>
          </p:nvCxnSpPr>
          <p:spPr>
            <a:xfrm>
              <a:off x="8896672" y="2542922"/>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85" name="Straight Arrow Connector 284"/>
            <p:cNvCxnSpPr/>
            <p:nvPr/>
          </p:nvCxnSpPr>
          <p:spPr>
            <a:xfrm>
              <a:off x="8896672" y="2743432"/>
              <a:ext cx="113835" cy="1"/>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86" name="TextBox 285"/>
            <p:cNvSpPr txBox="1"/>
            <p:nvPr/>
          </p:nvSpPr>
          <p:spPr>
            <a:xfrm>
              <a:off x="7948613" y="1820719"/>
              <a:ext cx="272387" cy="108021"/>
            </a:xfrm>
            <a:prstGeom prst="rect">
              <a:avLst/>
            </a:prstGeom>
            <a:noFill/>
          </p:spPr>
          <p:txBody>
            <a:bodyPr wrap="square" lIns="0" tIns="0" rIns="0" bIns="0" rtlCol="0">
              <a:spAutoFit/>
            </a:bodyPr>
            <a:lstStyle/>
            <a:p>
              <a:r>
                <a:rPr lang="en-US" sz="1000" b="1" dirty="0" smtClean="0"/>
                <a:t>North</a:t>
              </a:r>
              <a:endParaRPr lang="en-US" sz="1000" b="1" dirty="0"/>
            </a:p>
          </p:txBody>
        </p:sp>
        <p:sp>
          <p:nvSpPr>
            <p:cNvPr id="287" name="TextBox 286"/>
            <p:cNvSpPr txBox="1"/>
            <p:nvPr/>
          </p:nvSpPr>
          <p:spPr>
            <a:xfrm>
              <a:off x="7948992" y="2017794"/>
              <a:ext cx="274320" cy="108021"/>
            </a:xfrm>
            <a:prstGeom prst="rect">
              <a:avLst/>
            </a:prstGeom>
            <a:noFill/>
          </p:spPr>
          <p:txBody>
            <a:bodyPr wrap="square" lIns="0" tIns="0" rIns="0" bIns="0" rtlCol="0">
              <a:spAutoFit/>
            </a:bodyPr>
            <a:lstStyle/>
            <a:p>
              <a:r>
                <a:rPr lang="en-US" sz="1000" b="1" dirty="0" smtClean="0"/>
                <a:t>East</a:t>
              </a:r>
              <a:endParaRPr lang="en-US" sz="1000" b="1" dirty="0"/>
            </a:p>
          </p:txBody>
        </p:sp>
        <p:sp>
          <p:nvSpPr>
            <p:cNvPr id="288" name="TextBox 287"/>
            <p:cNvSpPr txBox="1"/>
            <p:nvPr/>
          </p:nvSpPr>
          <p:spPr>
            <a:xfrm>
              <a:off x="7948613" y="2221526"/>
              <a:ext cx="274320" cy="108021"/>
            </a:xfrm>
            <a:prstGeom prst="rect">
              <a:avLst/>
            </a:prstGeom>
            <a:noFill/>
          </p:spPr>
          <p:txBody>
            <a:bodyPr wrap="square" lIns="0" tIns="0" rIns="0" bIns="0" rtlCol="0">
              <a:spAutoFit/>
            </a:bodyPr>
            <a:lstStyle/>
            <a:p>
              <a:r>
                <a:rPr lang="en-US" sz="1000" b="1" dirty="0" smtClean="0"/>
                <a:t>South</a:t>
              </a:r>
              <a:endParaRPr lang="en-US" sz="1000" b="1" dirty="0"/>
            </a:p>
          </p:txBody>
        </p:sp>
        <p:sp>
          <p:nvSpPr>
            <p:cNvPr id="289" name="TextBox 288"/>
            <p:cNvSpPr txBox="1"/>
            <p:nvPr/>
          </p:nvSpPr>
          <p:spPr>
            <a:xfrm>
              <a:off x="7944299" y="2419811"/>
              <a:ext cx="274320" cy="108021"/>
            </a:xfrm>
            <a:prstGeom prst="rect">
              <a:avLst/>
            </a:prstGeom>
            <a:noFill/>
          </p:spPr>
          <p:txBody>
            <a:bodyPr wrap="square" lIns="0" tIns="0" rIns="0" bIns="0" rtlCol="0">
              <a:spAutoFit/>
            </a:bodyPr>
            <a:lstStyle/>
            <a:p>
              <a:r>
                <a:rPr lang="en-US" sz="1000" b="1" dirty="0" smtClean="0"/>
                <a:t>West</a:t>
              </a:r>
              <a:endParaRPr lang="en-US" sz="1000" b="1" dirty="0"/>
            </a:p>
          </p:txBody>
        </p:sp>
        <p:sp>
          <p:nvSpPr>
            <p:cNvPr id="290" name="TextBox 289"/>
            <p:cNvSpPr txBox="1"/>
            <p:nvPr/>
          </p:nvSpPr>
          <p:spPr>
            <a:xfrm>
              <a:off x="7944299" y="2619794"/>
              <a:ext cx="274320" cy="108021"/>
            </a:xfrm>
            <a:prstGeom prst="rect">
              <a:avLst/>
            </a:prstGeom>
            <a:noFill/>
          </p:spPr>
          <p:txBody>
            <a:bodyPr wrap="square" lIns="0" tIns="0" rIns="0" bIns="0" rtlCol="0">
              <a:spAutoFit/>
            </a:bodyPr>
            <a:lstStyle/>
            <a:p>
              <a:r>
                <a:rPr lang="en-US" sz="1000" b="1" dirty="0" smtClean="0"/>
                <a:t>Local</a:t>
              </a:r>
              <a:endParaRPr lang="en-US" sz="1000" b="1" dirty="0"/>
            </a:p>
          </p:txBody>
        </p:sp>
        <p:sp>
          <p:nvSpPr>
            <p:cNvPr id="291" name="TextBox 290"/>
            <p:cNvSpPr txBox="1"/>
            <p:nvPr/>
          </p:nvSpPr>
          <p:spPr>
            <a:xfrm>
              <a:off x="9760762" y="1819782"/>
              <a:ext cx="324775" cy="108021"/>
            </a:xfrm>
            <a:prstGeom prst="rect">
              <a:avLst/>
            </a:prstGeom>
            <a:noFill/>
          </p:spPr>
          <p:txBody>
            <a:bodyPr wrap="square" lIns="0" tIns="0" rIns="0" bIns="0" rtlCol="0">
              <a:spAutoFit/>
            </a:bodyPr>
            <a:lstStyle/>
            <a:p>
              <a:r>
                <a:rPr lang="en-US" sz="1000" b="1" dirty="0" smtClean="0"/>
                <a:t>North</a:t>
              </a:r>
              <a:endParaRPr lang="en-US" sz="1000" b="1" dirty="0"/>
            </a:p>
          </p:txBody>
        </p:sp>
        <p:sp>
          <p:nvSpPr>
            <p:cNvPr id="292" name="TextBox 291"/>
            <p:cNvSpPr txBox="1"/>
            <p:nvPr/>
          </p:nvSpPr>
          <p:spPr>
            <a:xfrm>
              <a:off x="9765455" y="2019157"/>
              <a:ext cx="324775" cy="108021"/>
            </a:xfrm>
            <a:prstGeom prst="rect">
              <a:avLst/>
            </a:prstGeom>
            <a:noFill/>
          </p:spPr>
          <p:txBody>
            <a:bodyPr wrap="square" lIns="0" tIns="0" rIns="0" bIns="0" rtlCol="0">
              <a:spAutoFit/>
            </a:bodyPr>
            <a:lstStyle/>
            <a:p>
              <a:r>
                <a:rPr lang="en-US" sz="1000" b="1" dirty="0" smtClean="0"/>
                <a:t>East</a:t>
              </a:r>
              <a:endParaRPr lang="en-US" sz="1000" b="1" dirty="0"/>
            </a:p>
          </p:txBody>
        </p:sp>
        <p:sp>
          <p:nvSpPr>
            <p:cNvPr id="293" name="TextBox 292"/>
            <p:cNvSpPr txBox="1"/>
            <p:nvPr/>
          </p:nvSpPr>
          <p:spPr>
            <a:xfrm>
              <a:off x="9760761" y="2220589"/>
              <a:ext cx="324775" cy="108021"/>
            </a:xfrm>
            <a:prstGeom prst="rect">
              <a:avLst/>
            </a:prstGeom>
            <a:noFill/>
          </p:spPr>
          <p:txBody>
            <a:bodyPr wrap="square" lIns="0" tIns="0" rIns="0" bIns="0" rtlCol="0">
              <a:spAutoFit/>
            </a:bodyPr>
            <a:lstStyle/>
            <a:p>
              <a:r>
                <a:rPr lang="en-US" sz="1000" b="1" dirty="0" smtClean="0"/>
                <a:t>South</a:t>
              </a:r>
              <a:endParaRPr lang="en-US" sz="1000" b="1" dirty="0"/>
            </a:p>
          </p:txBody>
        </p:sp>
        <p:sp>
          <p:nvSpPr>
            <p:cNvPr id="294" name="TextBox 293"/>
            <p:cNvSpPr txBox="1"/>
            <p:nvPr/>
          </p:nvSpPr>
          <p:spPr>
            <a:xfrm>
              <a:off x="9760760" y="2421255"/>
              <a:ext cx="324775" cy="108021"/>
            </a:xfrm>
            <a:prstGeom prst="rect">
              <a:avLst/>
            </a:prstGeom>
            <a:noFill/>
          </p:spPr>
          <p:txBody>
            <a:bodyPr wrap="square" lIns="0" tIns="0" rIns="0" bIns="0" rtlCol="0">
              <a:spAutoFit/>
            </a:bodyPr>
            <a:lstStyle/>
            <a:p>
              <a:r>
                <a:rPr lang="en-US" sz="1000" b="1" dirty="0" smtClean="0"/>
                <a:t>West</a:t>
              </a:r>
              <a:endParaRPr lang="en-US" sz="1000" b="1" dirty="0"/>
            </a:p>
          </p:txBody>
        </p:sp>
        <p:sp>
          <p:nvSpPr>
            <p:cNvPr id="295" name="TextBox 294"/>
            <p:cNvSpPr txBox="1"/>
            <p:nvPr/>
          </p:nvSpPr>
          <p:spPr>
            <a:xfrm>
              <a:off x="9765454" y="2619795"/>
              <a:ext cx="324775" cy="108021"/>
            </a:xfrm>
            <a:prstGeom prst="rect">
              <a:avLst/>
            </a:prstGeom>
            <a:noFill/>
          </p:spPr>
          <p:txBody>
            <a:bodyPr wrap="square" lIns="0" tIns="0" rIns="0" bIns="0" rtlCol="0">
              <a:spAutoFit/>
            </a:bodyPr>
            <a:lstStyle/>
            <a:p>
              <a:r>
                <a:rPr lang="en-US" sz="1000" b="1" dirty="0" smtClean="0"/>
                <a:t>Local</a:t>
              </a:r>
              <a:endParaRPr lang="en-US" sz="1000" b="1" dirty="0"/>
            </a:p>
          </p:txBody>
        </p:sp>
        <p:sp>
          <p:nvSpPr>
            <p:cNvPr id="298" name="Rectangle 297"/>
            <p:cNvSpPr/>
            <p:nvPr/>
          </p:nvSpPr>
          <p:spPr>
            <a:xfrm>
              <a:off x="8979833" y="4564116"/>
              <a:ext cx="243658" cy="155619"/>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vert="horz" lIns="0" tIns="0" rIns="0" bIns="0" rtlCol="0" anchor="ctr"/>
            <a:lstStyle/>
            <a:p>
              <a:pPr algn="ctr"/>
              <a:r>
                <a:rPr lang="en-US" sz="1050" b="1" dirty="0">
                  <a:noFill/>
                </a:rPr>
                <a:t>Maze</a:t>
              </a:r>
            </a:p>
          </p:txBody>
        </p:sp>
        <p:cxnSp>
          <p:nvCxnSpPr>
            <p:cNvPr id="300" name="Straight Arrow Connector 299"/>
            <p:cNvCxnSpPr>
              <a:stCxn id="109" idx="5"/>
            </p:cNvCxnSpPr>
            <p:nvPr/>
          </p:nvCxnSpPr>
          <p:spPr>
            <a:xfrm flipV="1">
              <a:off x="9168988" y="2847061"/>
              <a:ext cx="591774" cy="488930"/>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01" name="Straight Arrow Connector 300"/>
            <p:cNvCxnSpPr>
              <a:stCxn id="109" idx="3"/>
            </p:cNvCxnSpPr>
            <p:nvPr/>
          </p:nvCxnSpPr>
          <p:spPr>
            <a:xfrm flipH="1" flipV="1">
              <a:off x="8225694" y="2842702"/>
              <a:ext cx="800506" cy="493289"/>
            </a:xfrm>
            <a:prstGeom prst="straightConnector1">
              <a:avLst/>
            </a:prstGeom>
            <a:ln w="12700">
              <a:solidFill>
                <a:srgbClr val="002060"/>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297" name="TextBox 296"/>
          <p:cNvSpPr txBox="1"/>
          <p:nvPr/>
        </p:nvSpPr>
        <p:spPr>
          <a:xfrm>
            <a:off x="9742631" y="2837009"/>
            <a:ext cx="336370" cy="208822"/>
          </a:xfrm>
          <a:prstGeom prst="rect">
            <a:avLst/>
          </a:prstGeom>
          <a:noFill/>
        </p:spPr>
        <p:txBody>
          <a:bodyPr wrap="square" lIns="0" tIns="0" rIns="0" bIns="0" rtlCol="0" anchor="ctr" anchorCtr="1">
            <a:noAutofit/>
          </a:bodyPr>
          <a:lstStyle/>
          <a:p>
            <a:r>
              <a:rPr lang="en-US" sz="3200" b="1" dirty="0" smtClean="0">
                <a:solidFill>
                  <a:srgbClr val="FF0000"/>
                </a:solidFill>
                <a:sym typeface="Wingdings"/>
              </a:rPr>
              <a:t></a:t>
            </a:r>
            <a:endParaRPr lang="en-US" sz="3200" b="1" dirty="0">
              <a:solidFill>
                <a:srgbClr val="FF0000"/>
              </a:solidFill>
            </a:endParaRPr>
          </a:p>
        </p:txBody>
      </p:sp>
    </p:spTree>
    <p:extLst>
      <p:ext uri="{BB962C8B-B14F-4D97-AF65-F5344CB8AC3E}">
        <p14:creationId xmlns:p14="http://schemas.microsoft.com/office/powerpoint/2010/main" val="424682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xit" presetSubtype="0" fill="hold" nodeType="clickEffect">
                                  <p:stCondLst>
                                    <p:cond delay="0"/>
                                  </p:stCondLst>
                                  <p:childTnLst>
                                    <p:animEffect transition="out" filter="fade">
                                      <p:cBhvr>
                                        <p:cTn id="14" dur="1000"/>
                                        <p:tgtEl>
                                          <p:spTgt spid="111"/>
                                        </p:tgtEl>
                                      </p:cBhvr>
                                    </p:animEffect>
                                    <p:anim calcmode="lin" valueType="num">
                                      <p:cBhvr>
                                        <p:cTn id="15" dur="1000"/>
                                        <p:tgtEl>
                                          <p:spTgt spid="111"/>
                                        </p:tgtEl>
                                        <p:attrNameLst>
                                          <p:attrName>ppt_x</p:attrName>
                                        </p:attrNameLst>
                                      </p:cBhvr>
                                      <p:tavLst>
                                        <p:tav tm="0">
                                          <p:val>
                                            <p:strVal val="ppt_x"/>
                                          </p:val>
                                        </p:tav>
                                        <p:tav tm="100000">
                                          <p:val>
                                            <p:strVal val="ppt_x"/>
                                          </p:val>
                                        </p:tav>
                                      </p:tavLst>
                                    </p:anim>
                                    <p:anim calcmode="lin" valueType="num">
                                      <p:cBhvr>
                                        <p:cTn id="16" dur="1000"/>
                                        <p:tgtEl>
                                          <p:spTgt spid="111"/>
                                        </p:tgtEl>
                                        <p:attrNameLst>
                                          <p:attrName>ppt_y</p:attrName>
                                        </p:attrNameLst>
                                      </p:cBhvr>
                                      <p:tavLst>
                                        <p:tav tm="0">
                                          <p:val>
                                            <p:strVal val="ppt_y"/>
                                          </p:val>
                                        </p:tav>
                                        <p:tav tm="100000">
                                          <p:val>
                                            <p:strVal val="ppt_y+.1"/>
                                          </p:val>
                                        </p:tav>
                                      </p:tavLst>
                                    </p:anim>
                                    <p:set>
                                      <p:cBhvr>
                                        <p:cTn id="17" dur="1" fill="hold">
                                          <p:stCondLst>
                                            <p:cond delay="999"/>
                                          </p:stCondLst>
                                        </p:cTn>
                                        <p:tgtEl>
                                          <p:spTgt spid="1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98"/>
                                        </p:tgtEl>
                                        <p:attrNameLst>
                                          <p:attrName>style.visibility</p:attrName>
                                        </p:attrNameLst>
                                      </p:cBhvr>
                                      <p:to>
                                        <p:strVal val="visible"/>
                                      </p:to>
                                    </p:set>
                                    <p:animEffect transition="in" filter="wipe(right)">
                                      <p:cBhvr>
                                        <p:cTn id="22" dur="500"/>
                                        <p:tgtEl>
                                          <p:spTgt spid="198"/>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037"/>
                                        </p:tgtEl>
                                        <p:attrNameLst>
                                          <p:attrName>style.visibility</p:attrName>
                                        </p:attrNameLst>
                                      </p:cBhvr>
                                      <p:to>
                                        <p:strVal val="visible"/>
                                      </p:to>
                                    </p:set>
                                    <p:animEffect transition="in" filter="fade">
                                      <p:cBhvr>
                                        <p:cTn id="26" dur="500"/>
                                        <p:tgtEl>
                                          <p:spTgt spid="1037"/>
                                        </p:tgtEl>
                                      </p:cBhvr>
                                    </p:animEffect>
                                  </p:childTnLst>
                                </p:cTn>
                              </p:par>
                              <p:par>
                                <p:cTn id="27" presetID="1" presetClass="entr" presetSubtype="0" fill="hold" nodeType="withEffect">
                                  <p:stCondLst>
                                    <p:cond delay="0"/>
                                  </p:stCondLst>
                                  <p:childTnLst>
                                    <p:set>
                                      <p:cBhvr>
                                        <p:cTn id="28" dur="1" fill="hold">
                                          <p:stCondLst>
                                            <p:cond delay="0"/>
                                          </p:stCondLst>
                                        </p:cTn>
                                        <p:tgtEl>
                                          <p:spTgt spid="199"/>
                                        </p:tgtEl>
                                        <p:attrNameLst>
                                          <p:attrName>style.visibility</p:attrName>
                                        </p:attrNameLst>
                                      </p:cBhvr>
                                      <p:to>
                                        <p:strVal val="visible"/>
                                      </p:to>
                                    </p:set>
                                  </p:childTnLst>
                                </p:cTn>
                              </p:par>
                              <p:par>
                                <p:cTn id="29" presetID="8" presetClass="emph" presetSubtype="0" repeatCount="indefinite" fill="hold" nodeType="withEffect">
                                  <p:stCondLst>
                                    <p:cond delay="0"/>
                                  </p:stCondLst>
                                  <p:endCondLst>
                                    <p:cond evt="onNext" delay="0">
                                      <p:tgtEl>
                                        <p:sldTgt/>
                                      </p:tgtEl>
                                    </p:cond>
                                  </p:endCondLst>
                                  <p:childTnLst>
                                    <p:animRot by="21600000">
                                      <p:cBhvr>
                                        <p:cTn id="30" dur="2000" fill="hold"/>
                                        <p:tgtEl>
                                          <p:spTgt spid="199"/>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11"/>
                                        </p:tgtEl>
                                        <p:attrNameLst>
                                          <p:attrName>style.visibility</p:attrName>
                                        </p:attrNameLst>
                                      </p:cBhvr>
                                      <p:to>
                                        <p:strVal val="visible"/>
                                      </p:to>
                                    </p:set>
                                    <p:animEffect transition="in" filter="wipe(left)">
                                      <p:cBhvr>
                                        <p:cTn id="35" dur="750"/>
                                        <p:tgtEl>
                                          <p:spTgt spid="211"/>
                                        </p:tgtEl>
                                      </p:cBhvr>
                                    </p:animEffect>
                                  </p:childTnLst>
                                </p:cTn>
                              </p:par>
                              <p:par>
                                <p:cTn id="36" presetID="10" presetClass="exit" presetSubtype="0" fill="hold" nodeType="withEffect">
                                  <p:stCondLst>
                                    <p:cond delay="0"/>
                                  </p:stCondLst>
                                  <p:childTnLst>
                                    <p:animEffect transition="out" filter="fade">
                                      <p:cBhvr>
                                        <p:cTn id="37" dur="500"/>
                                        <p:tgtEl>
                                          <p:spTgt spid="199"/>
                                        </p:tgtEl>
                                      </p:cBhvr>
                                    </p:animEffect>
                                    <p:set>
                                      <p:cBhvr>
                                        <p:cTn id="38" dur="1" fill="hold">
                                          <p:stCondLst>
                                            <p:cond delay="499"/>
                                          </p:stCondLst>
                                        </p:cTn>
                                        <p:tgtEl>
                                          <p:spTgt spid="199"/>
                                        </p:tgtEl>
                                        <p:attrNameLst>
                                          <p:attrName>style.visibility</p:attrName>
                                        </p:attrNameLst>
                                      </p:cBhvr>
                                      <p:to>
                                        <p:strVal val="hidden"/>
                                      </p:to>
                                    </p:set>
                                  </p:childTnLst>
                                </p:cTn>
                              </p:par>
                            </p:childTnLst>
                          </p:cTn>
                        </p:par>
                        <p:par>
                          <p:cTn id="39" fill="hold">
                            <p:stCondLst>
                              <p:cond delay="750"/>
                            </p:stCondLst>
                            <p:childTnLst>
                              <p:par>
                                <p:cTn id="40" presetID="10" presetClass="exit" presetSubtype="0" fill="hold" nodeType="afterEffect">
                                  <p:stCondLst>
                                    <p:cond delay="0"/>
                                  </p:stCondLst>
                                  <p:childTnLst>
                                    <p:animEffect transition="out" filter="fade">
                                      <p:cBhvr>
                                        <p:cTn id="41" dur="500"/>
                                        <p:tgtEl>
                                          <p:spTgt spid="1037"/>
                                        </p:tgtEl>
                                      </p:cBhvr>
                                    </p:animEffect>
                                    <p:set>
                                      <p:cBhvr>
                                        <p:cTn id="42" dur="1" fill="hold">
                                          <p:stCondLst>
                                            <p:cond delay="499"/>
                                          </p:stCondLst>
                                        </p:cTn>
                                        <p:tgtEl>
                                          <p:spTgt spid="1037"/>
                                        </p:tgtEl>
                                        <p:attrNameLst>
                                          <p:attrName>style.visibility</p:attrName>
                                        </p:attrNameLst>
                                      </p:cBhvr>
                                      <p:to>
                                        <p:strVal val="hidden"/>
                                      </p:to>
                                    </p:set>
                                  </p:childTnLst>
                                </p:cTn>
                              </p:par>
                              <p:par>
                                <p:cTn id="43" presetID="5" presetClass="entr" presetSubtype="10" fill="hold" nodeType="withEffect">
                                  <p:stCondLst>
                                    <p:cond delay="0"/>
                                  </p:stCondLst>
                                  <p:childTnLst>
                                    <p:set>
                                      <p:cBhvr>
                                        <p:cTn id="44" dur="1" fill="hold">
                                          <p:stCondLst>
                                            <p:cond delay="0"/>
                                          </p:stCondLst>
                                        </p:cTn>
                                        <p:tgtEl>
                                          <p:spTgt spid="55"/>
                                        </p:tgtEl>
                                        <p:attrNameLst>
                                          <p:attrName>style.visibility</p:attrName>
                                        </p:attrNameLst>
                                      </p:cBhvr>
                                      <p:to>
                                        <p:strVal val="visible"/>
                                      </p:to>
                                    </p:set>
                                    <p:animEffect transition="in" filter="checkerboard(across)">
                                      <p:cBhvr>
                                        <p:cTn id="45" dur="500"/>
                                        <p:tgtEl>
                                          <p:spTgt spid="55"/>
                                        </p:tgtEl>
                                      </p:cBhvr>
                                    </p:animEffect>
                                  </p:childTnLst>
                                </p:cTn>
                              </p:par>
                            </p:childTnLst>
                          </p:cTn>
                        </p:par>
                        <p:par>
                          <p:cTn id="46" fill="hold">
                            <p:stCondLst>
                              <p:cond delay="1250"/>
                            </p:stCondLst>
                            <p:childTnLst>
                              <p:par>
                                <p:cTn id="47" presetID="10" presetClass="exit" presetSubtype="0" fill="hold" nodeType="afterEffect">
                                  <p:stCondLst>
                                    <p:cond delay="500"/>
                                  </p:stCondLst>
                                  <p:childTnLst>
                                    <p:animEffect transition="out" filter="fade">
                                      <p:cBhvr>
                                        <p:cTn id="48" dur="500"/>
                                        <p:tgtEl>
                                          <p:spTgt spid="55"/>
                                        </p:tgtEl>
                                      </p:cBhvr>
                                    </p:animEffect>
                                    <p:set>
                                      <p:cBhvr>
                                        <p:cTn id="49" dur="1" fill="hold">
                                          <p:stCondLst>
                                            <p:cond delay="499"/>
                                          </p:stCondLst>
                                        </p:cTn>
                                        <p:tgtEl>
                                          <p:spTgt spid="5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6">
                                            <p:txEl>
                                              <p:pRg st="1" end="1"/>
                                            </p:txEl>
                                          </p:spTgt>
                                        </p:tgtEl>
                                        <p:attrNameLst>
                                          <p:attrName>style.visibility</p:attrName>
                                        </p:attrNameLst>
                                      </p:cBhvr>
                                      <p:to>
                                        <p:strVal val="visible"/>
                                      </p:to>
                                    </p:set>
                                  </p:childTnLst>
                                </p:cTn>
                              </p:par>
                            </p:childTnLst>
                          </p:cTn>
                        </p:par>
                        <p:par>
                          <p:cTn id="54" fill="hold">
                            <p:stCondLst>
                              <p:cond delay="0"/>
                            </p:stCondLst>
                            <p:childTnLst>
                              <p:par>
                                <p:cTn id="55" presetID="10" presetClass="entr" presetSubtype="0" fill="hold" nodeType="afterEffect">
                                  <p:stCondLst>
                                    <p:cond delay="0"/>
                                  </p:stCondLst>
                                  <p:childTnLst>
                                    <p:set>
                                      <p:cBhvr>
                                        <p:cTn id="56" dur="1" fill="hold">
                                          <p:stCondLst>
                                            <p:cond delay="0"/>
                                          </p:stCondLst>
                                        </p:cTn>
                                        <p:tgtEl>
                                          <p:spTgt spid="218"/>
                                        </p:tgtEl>
                                        <p:attrNameLst>
                                          <p:attrName>style.visibility</p:attrName>
                                        </p:attrNameLst>
                                      </p:cBhvr>
                                      <p:to>
                                        <p:strVal val="visible"/>
                                      </p:to>
                                    </p:set>
                                    <p:animEffect transition="in" filter="fade">
                                      <p:cBhvr>
                                        <p:cTn id="57" dur="500"/>
                                        <p:tgtEl>
                                          <p:spTgt spid="21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6">
                                            <p:txEl>
                                              <p:pRg st="4" end="4"/>
                                            </p:txEl>
                                          </p:spTgt>
                                        </p:tgtEl>
                                        <p:attrNameLst>
                                          <p:attrName>style.visibility</p:attrName>
                                        </p:attrNameLst>
                                      </p:cBhvr>
                                      <p:to>
                                        <p:strVal val="visible"/>
                                      </p:to>
                                    </p:set>
                                  </p:childTnLst>
                                </p:cTn>
                              </p:par>
                              <p:par>
                                <p:cTn id="66" presetID="1" presetClass="exit" presetSubtype="0" fill="hold" grpId="1" nodeType="withEffect">
                                  <p:stCondLst>
                                    <p:cond delay="0"/>
                                  </p:stCondLst>
                                  <p:childTnLst>
                                    <p:set>
                                      <p:cBhvr>
                                        <p:cTn id="67" dur="1" fill="hold">
                                          <p:stCondLst>
                                            <p:cond delay="0"/>
                                          </p:stCondLst>
                                        </p:cTn>
                                        <p:tgtEl>
                                          <p:spTgt spid="198"/>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211"/>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218"/>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99"/>
                                        </p:tgtEl>
                                        <p:attrNameLst>
                                          <p:attrName>style.visibility</p:attrName>
                                        </p:attrNameLst>
                                      </p:cBhvr>
                                      <p:to>
                                        <p:strVal val="hidden"/>
                                      </p:to>
                                    </p:set>
                                  </p:childTnLst>
                                </p:cTn>
                              </p:par>
                              <p:par>
                                <p:cTn id="74" presetID="1" presetClass="entr" presetSubtype="0" fill="hold" nodeType="withEffect">
                                  <p:stCondLst>
                                    <p:cond delay="0"/>
                                  </p:stCondLst>
                                  <p:childTnLst>
                                    <p:set>
                                      <p:cBhvr>
                                        <p:cTn id="75" dur="1" fill="hold">
                                          <p:stCondLst>
                                            <p:cond delay="0"/>
                                          </p:stCondLst>
                                        </p:cTn>
                                        <p:tgtEl>
                                          <p:spTgt spid="111"/>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190"/>
                                        </p:tgtEl>
                                      </p:cBhvr>
                                    </p:animEffect>
                                    <p:set>
                                      <p:cBhvr>
                                        <p:cTn id="80" dur="1" fill="hold">
                                          <p:stCondLst>
                                            <p:cond delay="499"/>
                                          </p:stCondLst>
                                        </p:cTn>
                                        <p:tgtEl>
                                          <p:spTgt spid="190"/>
                                        </p:tgtEl>
                                        <p:attrNameLst>
                                          <p:attrName>style.visibility</p:attrName>
                                        </p:attrNameLst>
                                      </p:cBhvr>
                                      <p:to>
                                        <p:strVal val="hidden"/>
                                      </p:to>
                                    </p:set>
                                  </p:childTnLst>
                                </p:cTn>
                              </p:par>
                            </p:childTnLst>
                          </p:cTn>
                        </p:par>
                        <p:par>
                          <p:cTn id="81" fill="hold">
                            <p:stCondLst>
                              <p:cond delay="500"/>
                            </p:stCondLst>
                            <p:childTnLst>
                              <p:par>
                                <p:cTn id="82" presetID="10" presetClass="entr" presetSubtype="0" fill="hold" nodeType="afterEffect">
                                  <p:stCondLst>
                                    <p:cond delay="0"/>
                                  </p:stCondLst>
                                  <p:childTnLst>
                                    <p:set>
                                      <p:cBhvr>
                                        <p:cTn id="83" dur="1" fill="hold">
                                          <p:stCondLst>
                                            <p:cond delay="0"/>
                                          </p:stCondLst>
                                        </p:cTn>
                                        <p:tgtEl>
                                          <p:spTgt spid="1040"/>
                                        </p:tgtEl>
                                        <p:attrNameLst>
                                          <p:attrName>style.visibility</p:attrName>
                                        </p:attrNameLst>
                                      </p:cBhvr>
                                      <p:to>
                                        <p:strVal val="visible"/>
                                      </p:to>
                                    </p:set>
                                    <p:animEffect transition="in" filter="fade">
                                      <p:cBhvr>
                                        <p:cTn id="84" dur="500"/>
                                        <p:tgtEl>
                                          <p:spTgt spid="1040"/>
                                        </p:tgtEl>
                                      </p:cBhvr>
                                    </p:animEffect>
                                  </p:childTnLst>
                                </p:cTn>
                              </p:par>
                            </p:childTnLst>
                          </p:cTn>
                        </p:par>
                      </p:childTnLst>
                    </p:cTn>
                  </p:par>
                  <p:par>
                    <p:cTn id="85" fill="hold">
                      <p:stCondLst>
                        <p:cond delay="indefinite"/>
                      </p:stCondLst>
                      <p:childTnLst>
                        <p:par>
                          <p:cTn id="86" fill="hold">
                            <p:stCondLst>
                              <p:cond delay="0"/>
                            </p:stCondLst>
                            <p:childTnLst>
                              <p:par>
                                <p:cTn id="87" presetID="42" presetClass="exit" presetSubtype="0" fill="hold" nodeType="clickEffect">
                                  <p:stCondLst>
                                    <p:cond delay="0"/>
                                  </p:stCondLst>
                                  <p:childTnLst>
                                    <p:animEffect transition="out" filter="fade">
                                      <p:cBhvr>
                                        <p:cTn id="88" dur="1000"/>
                                        <p:tgtEl>
                                          <p:spTgt spid="111"/>
                                        </p:tgtEl>
                                      </p:cBhvr>
                                    </p:animEffect>
                                    <p:anim calcmode="lin" valueType="num">
                                      <p:cBhvr>
                                        <p:cTn id="89" dur="1000"/>
                                        <p:tgtEl>
                                          <p:spTgt spid="111"/>
                                        </p:tgtEl>
                                        <p:attrNameLst>
                                          <p:attrName>ppt_x</p:attrName>
                                        </p:attrNameLst>
                                      </p:cBhvr>
                                      <p:tavLst>
                                        <p:tav tm="0">
                                          <p:val>
                                            <p:strVal val="ppt_x"/>
                                          </p:val>
                                        </p:tav>
                                        <p:tav tm="100000">
                                          <p:val>
                                            <p:strVal val="ppt_x"/>
                                          </p:val>
                                        </p:tav>
                                      </p:tavLst>
                                    </p:anim>
                                    <p:anim calcmode="lin" valueType="num">
                                      <p:cBhvr>
                                        <p:cTn id="90" dur="1000"/>
                                        <p:tgtEl>
                                          <p:spTgt spid="111"/>
                                        </p:tgtEl>
                                        <p:attrNameLst>
                                          <p:attrName>ppt_y</p:attrName>
                                        </p:attrNameLst>
                                      </p:cBhvr>
                                      <p:tavLst>
                                        <p:tav tm="0">
                                          <p:val>
                                            <p:strVal val="ppt_y"/>
                                          </p:val>
                                        </p:tav>
                                        <p:tav tm="100000">
                                          <p:val>
                                            <p:strVal val="ppt_y+.1"/>
                                          </p:val>
                                        </p:tav>
                                      </p:tavLst>
                                    </p:anim>
                                    <p:set>
                                      <p:cBhvr>
                                        <p:cTn id="91" dur="1" fill="hold">
                                          <p:stCondLst>
                                            <p:cond delay="999"/>
                                          </p:stCondLst>
                                        </p:cTn>
                                        <p:tgtEl>
                                          <p:spTgt spid="111"/>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037"/>
                                        </p:tgtEl>
                                        <p:attrNameLst>
                                          <p:attrName>style.visibility</p:attrName>
                                        </p:attrNameLst>
                                      </p:cBhvr>
                                      <p:to>
                                        <p:strVal val="visible"/>
                                      </p:to>
                                    </p:set>
                                    <p:animEffect transition="in" filter="fade">
                                      <p:cBhvr>
                                        <p:cTn id="96" dur="500"/>
                                        <p:tgtEl>
                                          <p:spTgt spid="1037"/>
                                        </p:tgtEl>
                                      </p:cBhvr>
                                    </p:animEffect>
                                  </p:childTnLst>
                                </p:cTn>
                              </p:par>
                            </p:childTnLst>
                          </p:cTn>
                        </p:par>
                        <p:par>
                          <p:cTn id="97" fill="hold">
                            <p:stCondLst>
                              <p:cond delay="500"/>
                            </p:stCondLst>
                            <p:childTnLst>
                              <p:par>
                                <p:cTn id="98" presetID="1" presetClass="entr" presetSubtype="0" fill="hold" nodeType="afterEffect">
                                  <p:stCondLst>
                                    <p:cond delay="500"/>
                                  </p:stCondLst>
                                  <p:childTnLst>
                                    <p:set>
                                      <p:cBhvr>
                                        <p:cTn id="99" dur="1" fill="hold">
                                          <p:stCondLst>
                                            <p:cond delay="0"/>
                                          </p:stCondLst>
                                        </p:cTn>
                                        <p:tgtEl>
                                          <p:spTgt spid="199"/>
                                        </p:tgtEl>
                                        <p:attrNameLst>
                                          <p:attrName>style.visibility</p:attrName>
                                        </p:attrNameLst>
                                      </p:cBhvr>
                                      <p:to>
                                        <p:strVal val="visible"/>
                                      </p:to>
                                    </p:set>
                                  </p:childTnLst>
                                </p:cTn>
                              </p:par>
                              <p:par>
                                <p:cTn id="100" presetID="8" presetClass="emph" presetSubtype="0" repeatCount="indefinite" fill="hold" nodeType="withEffect">
                                  <p:stCondLst>
                                    <p:cond delay="500"/>
                                  </p:stCondLst>
                                  <p:endCondLst>
                                    <p:cond evt="onNext" delay="0">
                                      <p:tgtEl>
                                        <p:sldTgt/>
                                      </p:tgtEl>
                                    </p:cond>
                                  </p:endCondLst>
                                  <p:childTnLst>
                                    <p:animRot by="21600000">
                                      <p:cBhvr>
                                        <p:cTn id="101" dur="2000" fill="hold"/>
                                        <p:tgtEl>
                                          <p:spTgt spid="199"/>
                                        </p:tgtEl>
                                        <p:attrNameLst>
                                          <p:attrName>r</p:attrName>
                                        </p:attrNameLst>
                                      </p:cBhvr>
                                    </p:animRot>
                                  </p:childTnLst>
                                </p:cTn>
                              </p:par>
                              <p:par>
                                <p:cTn id="102" presetID="1" presetClass="entr" presetSubtype="0" fill="hold" nodeType="withEffect">
                                  <p:stCondLst>
                                    <p:cond delay="500"/>
                                  </p:stCondLst>
                                  <p:childTnLst>
                                    <p:set>
                                      <p:cBhvr>
                                        <p:cTn id="103" dur="1" fill="hold">
                                          <p:stCondLst>
                                            <p:cond delay="0"/>
                                          </p:stCondLst>
                                        </p:cTn>
                                        <p:tgtEl>
                                          <p:spTgt spid="52"/>
                                        </p:tgtEl>
                                        <p:attrNameLst>
                                          <p:attrName>style.visibility</p:attrName>
                                        </p:attrNameLst>
                                      </p:cBhvr>
                                      <p:to>
                                        <p:strVal val="visible"/>
                                      </p:to>
                                    </p:set>
                                  </p:childTnLst>
                                </p:cTn>
                              </p:par>
                              <p:par>
                                <p:cTn id="104" presetID="35" presetClass="emph" presetSubtype="0" repeatCount="indefinite" fill="hold" nodeType="withEffect">
                                  <p:stCondLst>
                                    <p:cond delay="500"/>
                                  </p:stCondLst>
                                  <p:endCondLst>
                                    <p:cond evt="onNext" delay="0">
                                      <p:tgtEl>
                                        <p:sldTgt/>
                                      </p:tgtEl>
                                    </p:cond>
                                  </p:endCondLst>
                                  <p:childTnLst>
                                    <p:anim calcmode="discrete" valueType="str">
                                      <p:cBhvr>
                                        <p:cTn id="105" dur="1000" fill="hold"/>
                                        <p:tgtEl>
                                          <p:spTgt spid="52"/>
                                        </p:tgtEl>
                                        <p:attrNameLst>
                                          <p:attrName>style.visibility</p:attrName>
                                        </p:attrNameLst>
                                      </p:cBhvr>
                                      <p:tavLst>
                                        <p:tav tm="0">
                                          <p:val>
                                            <p:strVal val="hidden"/>
                                          </p:val>
                                        </p:tav>
                                        <p:tav tm="50000">
                                          <p:val>
                                            <p:strVal val="visible"/>
                                          </p:val>
                                        </p:tav>
                                      </p:tavLst>
                                    </p:anim>
                                  </p:childTnLst>
                                </p:cTn>
                              </p:par>
                            </p:childTnLst>
                          </p:cTn>
                        </p:par>
                      </p:childTnLst>
                    </p:cTn>
                  </p:par>
                  <p:par>
                    <p:cTn id="106" fill="hold">
                      <p:stCondLst>
                        <p:cond delay="indefinite"/>
                      </p:stCondLst>
                      <p:childTnLst>
                        <p:par>
                          <p:cTn id="107" fill="hold">
                            <p:stCondLst>
                              <p:cond delay="0"/>
                            </p:stCondLst>
                            <p:childTnLst>
                              <p:par>
                                <p:cTn id="108" presetID="10" presetClass="exit" presetSubtype="0" fill="hold" nodeType="clickEffect">
                                  <p:stCondLst>
                                    <p:cond delay="0"/>
                                  </p:stCondLst>
                                  <p:childTnLst>
                                    <p:animEffect transition="out" filter="fade">
                                      <p:cBhvr>
                                        <p:cTn id="109" dur="500"/>
                                        <p:tgtEl>
                                          <p:spTgt spid="199"/>
                                        </p:tgtEl>
                                      </p:cBhvr>
                                    </p:animEffect>
                                    <p:set>
                                      <p:cBhvr>
                                        <p:cTn id="110" dur="1" fill="hold">
                                          <p:stCondLst>
                                            <p:cond delay="499"/>
                                          </p:stCondLst>
                                        </p:cTn>
                                        <p:tgtEl>
                                          <p:spTgt spid="199"/>
                                        </p:tgtEl>
                                        <p:attrNameLst>
                                          <p:attrName>style.visibility</p:attrName>
                                        </p:attrNameLst>
                                      </p:cBhvr>
                                      <p:to>
                                        <p:strVal val="hidden"/>
                                      </p:to>
                                    </p:set>
                                  </p:childTnLst>
                                </p:cTn>
                              </p:par>
                              <p:par>
                                <p:cTn id="111" presetID="10" presetClass="exit" presetSubtype="0" fill="hold" nodeType="withEffect">
                                  <p:stCondLst>
                                    <p:cond delay="0"/>
                                  </p:stCondLst>
                                  <p:childTnLst>
                                    <p:animEffect transition="out" filter="fade">
                                      <p:cBhvr>
                                        <p:cTn id="112" dur="500"/>
                                        <p:tgtEl>
                                          <p:spTgt spid="1037"/>
                                        </p:tgtEl>
                                      </p:cBhvr>
                                    </p:animEffect>
                                    <p:set>
                                      <p:cBhvr>
                                        <p:cTn id="113" dur="1" fill="hold">
                                          <p:stCondLst>
                                            <p:cond delay="499"/>
                                          </p:stCondLst>
                                        </p:cTn>
                                        <p:tgtEl>
                                          <p:spTgt spid="1037"/>
                                        </p:tgtEl>
                                        <p:attrNameLst>
                                          <p:attrName>style.visibility</p:attrName>
                                        </p:attrNameLst>
                                      </p:cBhvr>
                                      <p:to>
                                        <p:strVal val="hidden"/>
                                      </p:to>
                                    </p:set>
                                  </p:childTnLst>
                                </p:cTn>
                              </p:par>
                              <p:par>
                                <p:cTn id="114" presetID="10" presetClass="exit" presetSubtype="0" fill="hold" nodeType="withEffect">
                                  <p:stCondLst>
                                    <p:cond delay="0"/>
                                  </p:stCondLst>
                                  <p:childTnLst>
                                    <p:animEffect transition="out" filter="fade">
                                      <p:cBhvr>
                                        <p:cTn id="115" dur="500"/>
                                        <p:tgtEl>
                                          <p:spTgt spid="52"/>
                                        </p:tgtEl>
                                      </p:cBhvr>
                                    </p:animEffect>
                                    <p:set>
                                      <p:cBhvr>
                                        <p:cTn id="116" dur="1" fill="hold">
                                          <p:stCondLst>
                                            <p:cond delay="499"/>
                                          </p:stCondLst>
                                        </p:cTn>
                                        <p:tgtEl>
                                          <p:spTgt spid="52"/>
                                        </p:tgtEl>
                                        <p:attrNameLst>
                                          <p:attrName>style.visibility</p:attrName>
                                        </p:attrNameLst>
                                      </p:cBhvr>
                                      <p:to>
                                        <p:strVal val="hidden"/>
                                      </p:to>
                                    </p:set>
                                  </p:childTnLst>
                                </p:cTn>
                              </p:par>
                            </p:childTnLst>
                          </p:cTn>
                        </p:par>
                        <p:par>
                          <p:cTn id="117" fill="hold">
                            <p:stCondLst>
                              <p:cond delay="500"/>
                            </p:stCondLst>
                            <p:childTnLst>
                              <p:par>
                                <p:cTn id="118" presetID="5" presetClass="entr" presetSubtype="10" fill="hold" nodeType="afterEffect">
                                  <p:stCondLst>
                                    <p:cond delay="0"/>
                                  </p:stCondLst>
                                  <p:childTnLst>
                                    <p:set>
                                      <p:cBhvr>
                                        <p:cTn id="119" dur="1" fill="hold">
                                          <p:stCondLst>
                                            <p:cond delay="0"/>
                                          </p:stCondLst>
                                        </p:cTn>
                                        <p:tgtEl>
                                          <p:spTgt spid="55"/>
                                        </p:tgtEl>
                                        <p:attrNameLst>
                                          <p:attrName>style.visibility</p:attrName>
                                        </p:attrNameLst>
                                      </p:cBhvr>
                                      <p:to>
                                        <p:strVal val="visible"/>
                                      </p:to>
                                    </p:set>
                                    <p:animEffect transition="in" filter="checkerboard(across)">
                                      <p:cBhvr>
                                        <p:cTn id="120" dur="500"/>
                                        <p:tgtEl>
                                          <p:spTgt spid="55"/>
                                        </p:tgtEl>
                                      </p:cBhvr>
                                    </p:animEffect>
                                  </p:childTnLst>
                                </p:cTn>
                              </p:par>
                            </p:childTnLst>
                          </p:cTn>
                        </p:par>
                        <p:par>
                          <p:cTn id="121" fill="hold">
                            <p:stCondLst>
                              <p:cond delay="1000"/>
                            </p:stCondLst>
                            <p:childTnLst>
                              <p:par>
                                <p:cTn id="122" presetID="10" presetClass="exit" presetSubtype="0" fill="hold" nodeType="afterEffect">
                                  <p:stCondLst>
                                    <p:cond delay="500"/>
                                  </p:stCondLst>
                                  <p:childTnLst>
                                    <p:animEffect transition="out" filter="fade">
                                      <p:cBhvr>
                                        <p:cTn id="123" dur="500"/>
                                        <p:tgtEl>
                                          <p:spTgt spid="55"/>
                                        </p:tgtEl>
                                      </p:cBhvr>
                                    </p:animEffect>
                                    <p:set>
                                      <p:cBhvr>
                                        <p:cTn id="124" dur="1" fill="hold">
                                          <p:stCondLst>
                                            <p:cond delay="499"/>
                                          </p:stCondLst>
                                        </p:cTn>
                                        <p:tgtEl>
                                          <p:spTgt spid="55"/>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6">
                                            <p:txEl>
                                              <p:pRg st="5" end="5"/>
                                            </p:txEl>
                                          </p:spTgt>
                                        </p:tgtEl>
                                        <p:attrNameLst>
                                          <p:attrName>style.visibility</p:attrName>
                                        </p:attrNameLst>
                                      </p:cBhvr>
                                      <p:to>
                                        <p:strVal val="visible"/>
                                      </p:to>
                                    </p:set>
                                  </p:childTnLst>
                                </p:cTn>
                              </p:par>
                            </p:childTnLst>
                          </p:cTn>
                        </p:par>
                        <p:par>
                          <p:cTn id="129" fill="hold">
                            <p:stCondLst>
                              <p:cond delay="0"/>
                            </p:stCondLst>
                            <p:childTnLst>
                              <p:par>
                                <p:cTn id="130" presetID="42" presetClass="entr" presetSubtype="0" fill="hold" nodeType="afterEffect">
                                  <p:stCondLst>
                                    <p:cond delay="0"/>
                                  </p:stCondLst>
                                  <p:childTnLst>
                                    <p:set>
                                      <p:cBhvr>
                                        <p:cTn id="131" dur="1" fill="hold">
                                          <p:stCondLst>
                                            <p:cond delay="0"/>
                                          </p:stCondLst>
                                        </p:cTn>
                                        <p:tgtEl>
                                          <p:spTgt spid="1027"/>
                                        </p:tgtEl>
                                        <p:attrNameLst>
                                          <p:attrName>style.visibility</p:attrName>
                                        </p:attrNameLst>
                                      </p:cBhvr>
                                      <p:to>
                                        <p:strVal val="visible"/>
                                      </p:to>
                                    </p:set>
                                    <p:animEffect transition="in" filter="fade">
                                      <p:cBhvr>
                                        <p:cTn id="132" dur="1000"/>
                                        <p:tgtEl>
                                          <p:spTgt spid="1027"/>
                                        </p:tgtEl>
                                      </p:cBhvr>
                                    </p:animEffect>
                                    <p:anim calcmode="lin" valueType="num">
                                      <p:cBhvr>
                                        <p:cTn id="133" dur="1000" fill="hold"/>
                                        <p:tgtEl>
                                          <p:spTgt spid="1027"/>
                                        </p:tgtEl>
                                        <p:attrNameLst>
                                          <p:attrName>ppt_x</p:attrName>
                                        </p:attrNameLst>
                                      </p:cBhvr>
                                      <p:tavLst>
                                        <p:tav tm="0">
                                          <p:val>
                                            <p:strVal val="#ppt_x"/>
                                          </p:val>
                                        </p:tav>
                                        <p:tav tm="100000">
                                          <p:val>
                                            <p:strVal val="#ppt_x"/>
                                          </p:val>
                                        </p:tav>
                                      </p:tavLst>
                                    </p:anim>
                                    <p:anim calcmode="lin" valueType="num">
                                      <p:cBhvr>
                                        <p:cTn id="13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6">
                                            <p:txEl>
                                              <p:pRg st="6" end="6"/>
                                            </p:txEl>
                                          </p:spTgt>
                                        </p:tgtEl>
                                        <p:attrNameLst>
                                          <p:attrName>style.visibility</p:attrName>
                                        </p:attrNameLst>
                                      </p:cBhvr>
                                      <p:to>
                                        <p:strVal val="visible"/>
                                      </p:to>
                                    </p:set>
                                  </p:childTnLst>
                                </p:cTn>
                              </p:par>
                            </p:childTnLst>
                          </p:cTn>
                        </p:par>
                        <p:par>
                          <p:cTn id="139" fill="hold">
                            <p:stCondLst>
                              <p:cond delay="0"/>
                            </p:stCondLst>
                            <p:childTnLst>
                              <p:par>
                                <p:cTn id="140" presetID="42" presetClass="entr" presetSubtype="0" fill="hold" nodeType="afterEffect">
                                  <p:stCondLst>
                                    <p:cond delay="0"/>
                                  </p:stCondLst>
                                  <p:childTnLst>
                                    <p:set>
                                      <p:cBhvr>
                                        <p:cTn id="141" dur="1" fill="hold">
                                          <p:stCondLst>
                                            <p:cond delay="0"/>
                                          </p:stCondLst>
                                        </p:cTn>
                                        <p:tgtEl>
                                          <p:spTgt spid="1028"/>
                                        </p:tgtEl>
                                        <p:attrNameLst>
                                          <p:attrName>style.visibility</p:attrName>
                                        </p:attrNameLst>
                                      </p:cBhvr>
                                      <p:to>
                                        <p:strVal val="visible"/>
                                      </p:to>
                                    </p:set>
                                    <p:animEffect transition="in" filter="fade">
                                      <p:cBhvr>
                                        <p:cTn id="142" dur="1000"/>
                                        <p:tgtEl>
                                          <p:spTgt spid="1028"/>
                                        </p:tgtEl>
                                      </p:cBhvr>
                                    </p:animEffect>
                                    <p:anim calcmode="lin" valueType="num">
                                      <p:cBhvr>
                                        <p:cTn id="143" dur="1000" fill="hold"/>
                                        <p:tgtEl>
                                          <p:spTgt spid="1028"/>
                                        </p:tgtEl>
                                        <p:attrNameLst>
                                          <p:attrName>ppt_x</p:attrName>
                                        </p:attrNameLst>
                                      </p:cBhvr>
                                      <p:tavLst>
                                        <p:tav tm="0">
                                          <p:val>
                                            <p:strVal val="#ppt_x"/>
                                          </p:val>
                                        </p:tav>
                                        <p:tav tm="100000">
                                          <p:val>
                                            <p:strVal val="#ppt_x"/>
                                          </p:val>
                                        </p:tav>
                                      </p:tavLst>
                                    </p:anim>
                                    <p:anim calcmode="lin" valueType="num">
                                      <p:cBhvr>
                                        <p:cTn id="144"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7">
                                            <p:txEl>
                                              <p:pRg st="0" end="0"/>
                                            </p:txEl>
                                          </p:spTgt>
                                        </p:tgtEl>
                                        <p:attrNameLst>
                                          <p:attrName>style.visibility</p:attrName>
                                        </p:attrNameLst>
                                      </p:cBhvr>
                                      <p:to>
                                        <p:strVal val="visible"/>
                                      </p:to>
                                    </p:set>
                                  </p:childTnLst>
                                </p:cTn>
                              </p:par>
                              <p:par>
                                <p:cTn id="149" presetID="1" presetClass="entr" presetSubtype="0" fill="hold" grpId="2" nodeType="withEffect">
                                  <p:stCondLst>
                                    <p:cond delay="0"/>
                                  </p:stCondLst>
                                  <p:childTnLst>
                                    <p:set>
                                      <p:cBhvr>
                                        <p:cTn id="150" dur="1" fill="hold">
                                          <p:stCondLst>
                                            <p:cond delay="0"/>
                                          </p:stCondLst>
                                        </p:cTn>
                                        <p:tgtEl>
                                          <p:spTgt spid="190"/>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11"/>
                                        </p:tgtEl>
                                        <p:attrNameLst>
                                          <p:attrName>style.visibility</p:attrName>
                                        </p:attrNameLst>
                                      </p:cBhvr>
                                      <p:to>
                                        <p:strVal val="visible"/>
                                      </p:to>
                                    </p:set>
                                  </p:childTnLst>
                                </p:cTn>
                              </p:par>
                              <p:par>
                                <p:cTn id="153" presetID="1" presetClass="exit" presetSubtype="0" fill="hold" nodeType="withEffect">
                                  <p:stCondLst>
                                    <p:cond delay="0"/>
                                  </p:stCondLst>
                                  <p:childTnLst>
                                    <p:set>
                                      <p:cBhvr>
                                        <p:cTn id="154" dur="1" fill="hold">
                                          <p:stCondLst>
                                            <p:cond delay="0"/>
                                          </p:stCondLst>
                                        </p:cTn>
                                        <p:tgtEl>
                                          <p:spTgt spid="1027"/>
                                        </p:tgtEl>
                                        <p:attrNameLst>
                                          <p:attrName>style.visibility</p:attrName>
                                        </p:attrNameLst>
                                      </p:cBhvr>
                                      <p:to>
                                        <p:strVal val="hidden"/>
                                      </p:to>
                                    </p:set>
                                  </p:childTnLst>
                                </p:cTn>
                              </p:par>
                              <p:par>
                                <p:cTn id="155" presetID="1" presetClass="exit" presetSubtype="0" fill="hold" nodeType="withEffect">
                                  <p:stCondLst>
                                    <p:cond delay="0"/>
                                  </p:stCondLst>
                                  <p:childTnLst>
                                    <p:set>
                                      <p:cBhvr>
                                        <p:cTn id="156" dur="1" fill="hold">
                                          <p:stCondLst>
                                            <p:cond delay="0"/>
                                          </p:stCondLst>
                                        </p:cTn>
                                        <p:tgtEl>
                                          <p:spTgt spid="1028"/>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0" presetClass="entr" presetSubtype="0" fill="hold" nodeType="clickEffect">
                                  <p:stCondLst>
                                    <p:cond delay="0"/>
                                  </p:stCondLst>
                                  <p:childTnLst>
                                    <p:set>
                                      <p:cBhvr>
                                        <p:cTn id="160" dur="1" fill="hold">
                                          <p:stCondLst>
                                            <p:cond delay="0"/>
                                          </p:stCondLst>
                                        </p:cTn>
                                        <p:tgtEl>
                                          <p:spTgt spid="4">
                                            <p:txEl>
                                              <p:pRg st="0" end="0"/>
                                            </p:txEl>
                                          </p:spTgt>
                                        </p:tgtEl>
                                        <p:attrNameLst>
                                          <p:attrName>style.visibility</p:attrName>
                                        </p:attrNameLst>
                                      </p:cBhvr>
                                      <p:to>
                                        <p:strVal val="visible"/>
                                      </p:to>
                                    </p:set>
                                    <p:animEffect transition="in" filter="fade">
                                      <p:cBhvr>
                                        <p:cTn id="161" dur="500"/>
                                        <p:tgtEl>
                                          <p:spTgt spid="4">
                                            <p:txEl>
                                              <p:pRg st="0" end="0"/>
                                            </p:txEl>
                                          </p:spTgt>
                                        </p:tgtEl>
                                      </p:cBhvr>
                                    </p:animEffect>
                                  </p:childTnLst>
                                </p:cTn>
                              </p:par>
                              <p:par>
                                <p:cTn id="162" presetID="10" presetClass="exit" presetSubtype="0" fill="hold" grpId="3" nodeType="withEffect">
                                  <p:stCondLst>
                                    <p:cond delay="0"/>
                                  </p:stCondLst>
                                  <p:childTnLst>
                                    <p:animEffect transition="out" filter="fade">
                                      <p:cBhvr>
                                        <p:cTn id="163" dur="500"/>
                                        <p:tgtEl>
                                          <p:spTgt spid="190"/>
                                        </p:tgtEl>
                                      </p:cBhvr>
                                    </p:animEffect>
                                    <p:set>
                                      <p:cBhvr>
                                        <p:cTn id="164" dur="1" fill="hold">
                                          <p:stCondLst>
                                            <p:cond delay="499"/>
                                          </p:stCondLst>
                                        </p:cTn>
                                        <p:tgtEl>
                                          <p:spTgt spid="190"/>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nodeType="clickEffect">
                                  <p:stCondLst>
                                    <p:cond delay="0"/>
                                  </p:stCondLst>
                                  <p:childTnLst>
                                    <p:set>
                                      <p:cBhvr>
                                        <p:cTn id="168" dur="1" fill="hold">
                                          <p:stCondLst>
                                            <p:cond delay="0"/>
                                          </p:stCondLst>
                                        </p:cTn>
                                        <p:tgtEl>
                                          <p:spTgt spid="4">
                                            <p:txEl>
                                              <p:pRg st="1" end="1"/>
                                            </p:txEl>
                                          </p:spTgt>
                                        </p:tgtEl>
                                        <p:attrNameLst>
                                          <p:attrName>style.visibility</p:attrName>
                                        </p:attrNameLst>
                                      </p:cBhvr>
                                      <p:to>
                                        <p:strVal val="visible"/>
                                      </p:to>
                                    </p:set>
                                    <p:animEffect transition="in" filter="fade">
                                      <p:cBhvr>
                                        <p:cTn id="169" dur="500"/>
                                        <p:tgtEl>
                                          <p:spTgt spid="4">
                                            <p:txEl>
                                              <p:pRg st="1" end="1"/>
                                            </p:txEl>
                                          </p:spTgt>
                                        </p:tgtEl>
                                      </p:cBhvr>
                                    </p:animEffect>
                                  </p:childTnLst>
                                </p:cTn>
                              </p:par>
                              <p:par>
                                <p:cTn id="170" presetID="10" presetClass="exit" presetSubtype="0" fill="hold" nodeType="withEffect">
                                  <p:stCondLst>
                                    <p:cond delay="0"/>
                                  </p:stCondLst>
                                  <p:childTnLst>
                                    <p:animEffect transition="out" filter="fade">
                                      <p:cBhvr>
                                        <p:cTn id="171" dur="500"/>
                                        <p:tgtEl>
                                          <p:spTgt spid="1040"/>
                                        </p:tgtEl>
                                      </p:cBhvr>
                                    </p:animEffect>
                                    <p:set>
                                      <p:cBhvr>
                                        <p:cTn id="172" dur="1" fill="hold">
                                          <p:stCondLst>
                                            <p:cond delay="499"/>
                                          </p:stCondLst>
                                        </p:cTn>
                                        <p:tgtEl>
                                          <p:spTgt spid="1040"/>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nodeType="clickEffect">
                                  <p:stCondLst>
                                    <p:cond delay="0"/>
                                  </p:stCondLst>
                                  <p:childTnLst>
                                    <p:set>
                                      <p:cBhvr>
                                        <p:cTn id="176" dur="1" fill="hold">
                                          <p:stCondLst>
                                            <p:cond delay="0"/>
                                          </p:stCondLst>
                                        </p:cTn>
                                        <p:tgtEl>
                                          <p:spTgt spid="4">
                                            <p:txEl>
                                              <p:pRg st="2" end="2"/>
                                            </p:txEl>
                                          </p:spTgt>
                                        </p:tgtEl>
                                        <p:attrNameLst>
                                          <p:attrName>style.visibility</p:attrName>
                                        </p:attrNameLst>
                                      </p:cBhvr>
                                      <p:to>
                                        <p:strVal val="visible"/>
                                      </p:to>
                                    </p:set>
                                    <p:animEffect transition="in" filter="fade">
                                      <p:cBhvr>
                                        <p:cTn id="177" dur="500"/>
                                        <p:tgtEl>
                                          <p:spTgt spid="4">
                                            <p:txEl>
                                              <p:pRg st="2" end="2"/>
                                            </p:txEl>
                                          </p:spTgt>
                                        </p:tgtEl>
                                      </p:cBhvr>
                                    </p:animEffect>
                                  </p:childTnLst>
                                </p:cTn>
                              </p:par>
                              <p:par>
                                <p:cTn id="178" presetID="53" presetClass="entr" presetSubtype="16" fill="hold" nodeType="withEffect">
                                  <p:stCondLst>
                                    <p:cond delay="0"/>
                                  </p:stCondLst>
                                  <p:childTnLst>
                                    <p:set>
                                      <p:cBhvr>
                                        <p:cTn id="179" dur="1" fill="hold">
                                          <p:stCondLst>
                                            <p:cond delay="0"/>
                                          </p:stCondLst>
                                        </p:cTn>
                                        <p:tgtEl>
                                          <p:spTgt spid="237"/>
                                        </p:tgtEl>
                                        <p:attrNameLst>
                                          <p:attrName>style.visibility</p:attrName>
                                        </p:attrNameLst>
                                      </p:cBhvr>
                                      <p:to>
                                        <p:strVal val="visible"/>
                                      </p:to>
                                    </p:set>
                                    <p:anim calcmode="lin" valueType="num">
                                      <p:cBhvr>
                                        <p:cTn id="180" dur="500" fill="hold"/>
                                        <p:tgtEl>
                                          <p:spTgt spid="237"/>
                                        </p:tgtEl>
                                        <p:attrNameLst>
                                          <p:attrName>ppt_w</p:attrName>
                                        </p:attrNameLst>
                                      </p:cBhvr>
                                      <p:tavLst>
                                        <p:tav tm="0">
                                          <p:val>
                                            <p:fltVal val="0"/>
                                          </p:val>
                                        </p:tav>
                                        <p:tav tm="100000">
                                          <p:val>
                                            <p:strVal val="#ppt_w"/>
                                          </p:val>
                                        </p:tav>
                                      </p:tavLst>
                                    </p:anim>
                                    <p:anim calcmode="lin" valueType="num">
                                      <p:cBhvr>
                                        <p:cTn id="181" dur="500" fill="hold"/>
                                        <p:tgtEl>
                                          <p:spTgt spid="237"/>
                                        </p:tgtEl>
                                        <p:attrNameLst>
                                          <p:attrName>ppt_h</p:attrName>
                                        </p:attrNameLst>
                                      </p:cBhvr>
                                      <p:tavLst>
                                        <p:tav tm="0">
                                          <p:val>
                                            <p:fltVal val="0"/>
                                          </p:val>
                                        </p:tav>
                                        <p:tav tm="100000">
                                          <p:val>
                                            <p:strVal val="#ppt_h"/>
                                          </p:val>
                                        </p:tav>
                                      </p:tavLst>
                                    </p:anim>
                                    <p:animEffect transition="in" filter="fade">
                                      <p:cBhvr>
                                        <p:cTn id="182" dur="500"/>
                                        <p:tgtEl>
                                          <p:spTgt spid="237"/>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nodeType="clickEffect">
                                  <p:stCondLst>
                                    <p:cond delay="0"/>
                                  </p:stCondLst>
                                  <p:childTnLst>
                                    <p:set>
                                      <p:cBhvr>
                                        <p:cTn id="186" dur="1" fill="hold">
                                          <p:stCondLst>
                                            <p:cond delay="0"/>
                                          </p:stCondLst>
                                        </p:cTn>
                                        <p:tgtEl>
                                          <p:spTgt spid="4">
                                            <p:txEl>
                                              <p:pRg st="3" end="3"/>
                                            </p:txEl>
                                          </p:spTgt>
                                        </p:tgtEl>
                                        <p:attrNameLst>
                                          <p:attrName>style.visibility</p:attrName>
                                        </p:attrNameLst>
                                      </p:cBhvr>
                                      <p:to>
                                        <p:strVal val="visible"/>
                                      </p:to>
                                    </p:set>
                                    <p:animEffect transition="in" filter="fade">
                                      <p:cBhvr>
                                        <p:cTn id="187" dur="500"/>
                                        <p:tgtEl>
                                          <p:spTgt spid="4">
                                            <p:txEl>
                                              <p:pRg st="3" end="3"/>
                                            </p:txEl>
                                          </p:spTgt>
                                        </p:tgtEl>
                                      </p:cBhvr>
                                    </p:animEffect>
                                  </p:childTnLst>
                                </p:cTn>
                              </p:par>
                            </p:childTnLst>
                          </p:cTn>
                        </p:par>
                        <p:par>
                          <p:cTn id="188" fill="hold">
                            <p:stCondLst>
                              <p:cond delay="500"/>
                            </p:stCondLst>
                            <p:childTnLst>
                              <p:par>
                                <p:cTn id="189" presetID="10" presetClass="entr" presetSubtype="0" fill="hold" grpId="0" nodeType="afterEffect">
                                  <p:stCondLst>
                                    <p:cond delay="0"/>
                                  </p:stCondLst>
                                  <p:childTnLst>
                                    <p:set>
                                      <p:cBhvr>
                                        <p:cTn id="190" dur="1" fill="hold">
                                          <p:stCondLst>
                                            <p:cond delay="0"/>
                                          </p:stCondLst>
                                        </p:cTn>
                                        <p:tgtEl>
                                          <p:spTgt spid="297"/>
                                        </p:tgtEl>
                                        <p:attrNameLst>
                                          <p:attrName>style.visibility</p:attrName>
                                        </p:attrNameLst>
                                      </p:cBhvr>
                                      <p:to>
                                        <p:strVal val="visible"/>
                                      </p:to>
                                    </p:set>
                                    <p:animEffect transition="in" filter="fade">
                                      <p:cBhvr>
                                        <p:cTn id="191" dur="500"/>
                                        <p:tgtEl>
                                          <p:spTgt spid="297"/>
                                        </p:tgtEl>
                                      </p:cBhvr>
                                    </p:animEffect>
                                  </p:childTnLst>
                                </p:cTn>
                              </p:par>
                            </p:childTnLst>
                          </p:cTn>
                        </p:par>
                      </p:childTnLst>
                    </p:cTn>
                  </p:par>
                  <p:par>
                    <p:cTn id="192" fill="hold">
                      <p:stCondLst>
                        <p:cond delay="indefinite"/>
                      </p:stCondLst>
                      <p:childTnLst>
                        <p:par>
                          <p:cTn id="193" fill="hold">
                            <p:stCondLst>
                              <p:cond delay="0"/>
                            </p:stCondLst>
                            <p:childTnLst>
                              <p:par>
                                <p:cTn id="194" presetID="42" presetClass="exit" presetSubtype="0" fill="hold" nodeType="clickEffect">
                                  <p:stCondLst>
                                    <p:cond delay="0"/>
                                  </p:stCondLst>
                                  <p:childTnLst>
                                    <p:animEffect transition="out" filter="fade">
                                      <p:cBhvr>
                                        <p:cTn id="195" dur="1000"/>
                                        <p:tgtEl>
                                          <p:spTgt spid="111"/>
                                        </p:tgtEl>
                                      </p:cBhvr>
                                    </p:animEffect>
                                    <p:anim calcmode="lin" valueType="num">
                                      <p:cBhvr>
                                        <p:cTn id="196" dur="1000"/>
                                        <p:tgtEl>
                                          <p:spTgt spid="111"/>
                                        </p:tgtEl>
                                        <p:attrNameLst>
                                          <p:attrName>ppt_x</p:attrName>
                                        </p:attrNameLst>
                                      </p:cBhvr>
                                      <p:tavLst>
                                        <p:tav tm="0">
                                          <p:val>
                                            <p:strVal val="ppt_x"/>
                                          </p:val>
                                        </p:tav>
                                        <p:tav tm="100000">
                                          <p:val>
                                            <p:strVal val="ppt_x"/>
                                          </p:val>
                                        </p:tav>
                                      </p:tavLst>
                                    </p:anim>
                                    <p:anim calcmode="lin" valueType="num">
                                      <p:cBhvr>
                                        <p:cTn id="197" dur="1000"/>
                                        <p:tgtEl>
                                          <p:spTgt spid="111"/>
                                        </p:tgtEl>
                                        <p:attrNameLst>
                                          <p:attrName>ppt_y</p:attrName>
                                        </p:attrNameLst>
                                      </p:cBhvr>
                                      <p:tavLst>
                                        <p:tav tm="0">
                                          <p:val>
                                            <p:strVal val="ppt_y"/>
                                          </p:val>
                                        </p:tav>
                                        <p:tav tm="100000">
                                          <p:val>
                                            <p:strVal val="ppt_y+.1"/>
                                          </p:val>
                                        </p:tav>
                                      </p:tavLst>
                                    </p:anim>
                                    <p:set>
                                      <p:cBhvr>
                                        <p:cTn id="198" dur="1" fill="hold">
                                          <p:stCondLst>
                                            <p:cond delay="999"/>
                                          </p:stCondLst>
                                        </p:cTn>
                                        <p:tgtEl>
                                          <p:spTgt spid="1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90" grpId="0" animBg="1"/>
      <p:bldP spid="190" grpId="1" animBg="1"/>
      <p:bldP spid="190" grpId="2" animBg="1"/>
      <p:bldP spid="190" grpId="3" animBg="1"/>
      <p:bldP spid="198" grpId="0" animBg="1"/>
      <p:bldP spid="198" grpId="1" animBg="1"/>
      <p:bldP spid="29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WireframeBuilding">
      <a:dk1>
        <a:srgbClr val="404040"/>
      </a:dk1>
      <a:lt1>
        <a:sysClr val="window" lastClr="FFFFFF"/>
      </a:lt1>
      <a:dk2>
        <a:srgbClr val="000000"/>
      </a:dk2>
      <a:lt2>
        <a:srgbClr val="E4F9F9"/>
      </a:lt2>
      <a:accent1>
        <a:srgbClr val="1BDCFF"/>
      </a:accent1>
      <a:accent2>
        <a:srgbClr val="3AC673"/>
      </a:accent2>
      <a:accent3>
        <a:srgbClr val="F6BD1E"/>
      </a:accent3>
      <a:accent4>
        <a:srgbClr val="C74167"/>
      </a:accent4>
      <a:accent5>
        <a:srgbClr val="F17E1F"/>
      </a:accent5>
      <a:accent6>
        <a:srgbClr val="6681CC"/>
      </a:accent6>
      <a:hlink>
        <a:srgbClr val="F17E1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WireframeBuilding">
      <a:dk1>
        <a:srgbClr val="404040"/>
      </a:dk1>
      <a:lt1>
        <a:sysClr val="window" lastClr="FFFFFF"/>
      </a:lt1>
      <a:dk2>
        <a:srgbClr val="000000"/>
      </a:dk2>
      <a:lt2>
        <a:srgbClr val="E4F9F9"/>
      </a:lt2>
      <a:accent1>
        <a:srgbClr val="1BDCFF"/>
      </a:accent1>
      <a:accent2>
        <a:srgbClr val="3AC673"/>
      </a:accent2>
      <a:accent3>
        <a:srgbClr val="F6BD1E"/>
      </a:accent3>
      <a:accent4>
        <a:srgbClr val="C74167"/>
      </a:accent4>
      <a:accent5>
        <a:srgbClr val="F17E1F"/>
      </a:accent5>
      <a:accent6>
        <a:srgbClr val="6681CC"/>
      </a:accent6>
      <a:hlink>
        <a:srgbClr val="F17E1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EF0E57-12D2-4B54-A790-AA6D167593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Origin</Template>
  <TotalTime>0</TotalTime>
  <Words>2468</Words>
  <Application>Microsoft Office PowerPoint</Application>
  <PresentationFormat>Widescreen</PresentationFormat>
  <Paragraphs>754</Paragraphs>
  <Slides>32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Bookman Old Style</vt:lpstr>
      <vt:lpstr>Calibri</vt:lpstr>
      <vt:lpstr>Courier New</vt:lpstr>
      <vt:lpstr>Gill Sans MT</vt:lpstr>
      <vt:lpstr>NimbusRomNo9L-Medi</vt:lpstr>
      <vt:lpstr>Wingdings</vt:lpstr>
      <vt:lpstr>Wingdings 3</vt:lpstr>
      <vt:lpstr>Origin</vt:lpstr>
      <vt:lpstr>A Low-Overhead, Fully-Distributed, Guaranteed-Delivery Routing Algorithm for Faulty Network-on-Chips</vt:lpstr>
      <vt:lpstr>What is This Talk About?</vt:lpstr>
      <vt:lpstr>Aggressive Transistor Scaling</vt:lpstr>
      <vt:lpstr>IP vs. Network Faults</vt:lpstr>
      <vt:lpstr>Maze-Routing</vt:lpstr>
      <vt:lpstr>PowerPoint Presentation</vt:lpstr>
      <vt:lpstr>PowerPoint Presentation</vt:lpstr>
      <vt:lpstr>Goal 1: Full (Fault) Coverage</vt:lpstr>
      <vt:lpstr>Goal 2: Fully Distributed Operation</vt:lpstr>
      <vt:lpstr>Goal 3: Low Area Overhead</vt:lpstr>
      <vt:lpstr>Goal 4: Low Reconfiguration Overhead</vt:lpstr>
      <vt:lpstr>Maze-Routing: The First to Provide All</vt:lpstr>
      <vt:lpstr>PowerPoint Presentation</vt:lpstr>
      <vt:lpstr>Preliminaries</vt:lpstr>
      <vt:lpstr>Preliminaries (II)</vt:lpstr>
      <vt:lpstr>Maze-Routing</vt:lpstr>
      <vt:lpstr>Detecting Disconnected Nodes</vt:lpstr>
      <vt:lpstr>PowerPoint Presentation</vt:lpstr>
      <vt:lpstr>Simulation Methodology</vt:lpstr>
      <vt:lpstr>Configurations</vt:lpstr>
      <vt:lpstr>Workloads</vt:lpstr>
      <vt:lpstr>Area Overhead</vt:lpstr>
      <vt:lpstr>Throughput: Uniform Random Traffic </vt:lpstr>
      <vt:lpstr>Throughput: SPEC CPU</vt:lpstr>
      <vt:lpstr>Reconfiguration Overhead</vt:lpstr>
      <vt:lpstr>Summary</vt:lpstr>
      <vt:lpstr>A Low-Overhead, Fully-Distributed, Guaranteed-Delivery Routing Algorithm for Faulty Network-on-Chips</vt:lpstr>
      <vt:lpstr>Backup slides</vt:lpstr>
      <vt:lpstr>Area Overhead</vt:lpstr>
      <vt:lpstr>Deflection Implications</vt:lpstr>
      <vt:lpstr>Delivery Proof</vt:lpstr>
      <vt:lpstr>A Low-Overhead, Fully-Distributed, Guaranteed-Delivery Routing Algorithm for Faulty Network-on-Chips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2015-09-03T08:17:18Z</dcterms:created>
  <dcterms:modified xsi:type="dcterms:W3CDTF">2015-10-31T13:07:00Z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TC030310279991</vt:lpwstr>
  </property>
</Properties>
</file>