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7.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theme/themeOverride8.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theme/themeOverride9.xml" ContentType="application/vnd.openxmlformats-officedocument.themeOverride+xml"/>
  <Override PartName="/ppt/charts/chart27.xml" ContentType="application/vnd.openxmlformats-officedocument.drawingml.chart+xml"/>
  <Override PartName="/ppt/theme/themeOverride10.xml" ContentType="application/vnd.openxmlformats-officedocument.themeOverride+xml"/>
  <Override PartName="/ppt/charts/chart28.xml" ContentType="application/vnd.openxmlformats-officedocument.drawingml.chart+xml"/>
  <Override PartName="/ppt/theme/themeOverride11.xml" ContentType="application/vnd.openxmlformats-officedocument.themeOverride+xml"/>
  <Override PartName="/ppt/charts/chart29.xml" ContentType="application/vnd.openxmlformats-officedocument.drawingml.chart+xml"/>
  <Override PartName="/ppt/theme/themeOverride12.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69"/>
  </p:notesMasterIdLst>
  <p:handoutMasterIdLst>
    <p:handoutMasterId r:id="rId70"/>
  </p:handoutMasterIdLst>
  <p:sldIdLst>
    <p:sldId id="688" r:id="rId3"/>
    <p:sldId id="986" r:id="rId4"/>
    <p:sldId id="779" r:id="rId5"/>
    <p:sldId id="899" r:id="rId6"/>
    <p:sldId id="897" r:id="rId7"/>
    <p:sldId id="924" r:id="rId8"/>
    <p:sldId id="914" r:id="rId9"/>
    <p:sldId id="783" r:id="rId10"/>
    <p:sldId id="915" r:id="rId11"/>
    <p:sldId id="907" r:id="rId12"/>
    <p:sldId id="925" r:id="rId13"/>
    <p:sldId id="916" r:id="rId14"/>
    <p:sldId id="788" r:id="rId15"/>
    <p:sldId id="926" r:id="rId16"/>
    <p:sldId id="918" r:id="rId17"/>
    <p:sldId id="789" r:id="rId18"/>
    <p:sldId id="928" r:id="rId19"/>
    <p:sldId id="929" r:id="rId20"/>
    <p:sldId id="930" r:id="rId21"/>
    <p:sldId id="790" r:id="rId22"/>
    <p:sldId id="922" r:id="rId23"/>
    <p:sldId id="931" r:id="rId24"/>
    <p:sldId id="923" r:id="rId25"/>
    <p:sldId id="932" r:id="rId26"/>
    <p:sldId id="792" r:id="rId27"/>
    <p:sldId id="936" r:id="rId28"/>
    <p:sldId id="794" r:id="rId29"/>
    <p:sldId id="953" r:id="rId30"/>
    <p:sldId id="954" r:id="rId31"/>
    <p:sldId id="955" r:id="rId32"/>
    <p:sldId id="950" r:id="rId33"/>
    <p:sldId id="962" r:id="rId34"/>
    <p:sldId id="963" r:id="rId35"/>
    <p:sldId id="964" r:id="rId36"/>
    <p:sldId id="965" r:id="rId37"/>
    <p:sldId id="966" r:id="rId38"/>
    <p:sldId id="967" r:id="rId39"/>
    <p:sldId id="968" r:id="rId40"/>
    <p:sldId id="969" r:id="rId41"/>
    <p:sldId id="976" r:id="rId42"/>
    <p:sldId id="975" r:id="rId43"/>
    <p:sldId id="995" r:id="rId44"/>
    <p:sldId id="920" r:id="rId45"/>
    <p:sldId id="979" r:id="rId46"/>
    <p:sldId id="980" r:id="rId47"/>
    <p:sldId id="1000" r:id="rId48"/>
    <p:sldId id="1001" r:id="rId49"/>
    <p:sldId id="988" r:id="rId50"/>
    <p:sldId id="989" r:id="rId51"/>
    <p:sldId id="990" r:id="rId52"/>
    <p:sldId id="991" r:id="rId53"/>
    <p:sldId id="992" r:id="rId54"/>
    <p:sldId id="993" r:id="rId55"/>
    <p:sldId id="994" r:id="rId56"/>
    <p:sldId id="985" r:id="rId57"/>
    <p:sldId id="981" r:id="rId58"/>
    <p:sldId id="782" r:id="rId59"/>
    <p:sldId id="1002" r:id="rId60"/>
    <p:sldId id="1003" r:id="rId61"/>
    <p:sldId id="1004" r:id="rId62"/>
    <p:sldId id="1005" r:id="rId63"/>
    <p:sldId id="1006" r:id="rId64"/>
    <p:sldId id="996" r:id="rId65"/>
    <p:sldId id="997" r:id="rId66"/>
    <p:sldId id="998" r:id="rId67"/>
    <p:sldId id="999" r:id="rId68"/>
  </p:sldIdLst>
  <p:sldSz cx="8229600" cy="5715000"/>
  <p:notesSz cx="6858000" cy="9296400"/>
  <p:custDataLst>
    <p:tags r:id="rId72"/>
  </p:custDataLst>
  <p:defaultTextStyle>
    <a:defPPr>
      <a:defRPr lang="en-US"/>
    </a:defPPr>
    <a:lvl1pPr algn="ctr" rtl="0" fontAlgn="base">
      <a:lnSpc>
        <a:spcPct val="90000"/>
      </a:lnSpc>
      <a:spcBef>
        <a:spcPct val="0"/>
      </a:spcBef>
      <a:spcAft>
        <a:spcPct val="0"/>
      </a:spcAft>
      <a:defRPr sz="1000" kern="1200">
        <a:solidFill>
          <a:schemeClr val="tx1"/>
        </a:solidFill>
        <a:latin typeface="Arial" charset="0"/>
        <a:ea typeface="+mn-ea"/>
        <a:cs typeface="+mn-cs"/>
      </a:defRPr>
    </a:lvl1pPr>
    <a:lvl2pPr marL="332247" algn="ctr" rtl="0" fontAlgn="base">
      <a:lnSpc>
        <a:spcPct val="90000"/>
      </a:lnSpc>
      <a:spcBef>
        <a:spcPct val="0"/>
      </a:spcBef>
      <a:spcAft>
        <a:spcPct val="0"/>
      </a:spcAft>
      <a:defRPr sz="1000" kern="1200">
        <a:solidFill>
          <a:schemeClr val="tx1"/>
        </a:solidFill>
        <a:latin typeface="Arial" charset="0"/>
        <a:ea typeface="+mn-ea"/>
        <a:cs typeface="+mn-cs"/>
      </a:defRPr>
    </a:lvl2pPr>
    <a:lvl3pPr marL="664494" algn="ctr" rtl="0" fontAlgn="base">
      <a:lnSpc>
        <a:spcPct val="90000"/>
      </a:lnSpc>
      <a:spcBef>
        <a:spcPct val="0"/>
      </a:spcBef>
      <a:spcAft>
        <a:spcPct val="0"/>
      </a:spcAft>
      <a:defRPr sz="1000" kern="1200">
        <a:solidFill>
          <a:schemeClr val="tx1"/>
        </a:solidFill>
        <a:latin typeface="Arial" charset="0"/>
        <a:ea typeface="+mn-ea"/>
        <a:cs typeface="+mn-cs"/>
      </a:defRPr>
    </a:lvl3pPr>
    <a:lvl4pPr marL="996742" algn="ctr" rtl="0" fontAlgn="base">
      <a:lnSpc>
        <a:spcPct val="90000"/>
      </a:lnSpc>
      <a:spcBef>
        <a:spcPct val="0"/>
      </a:spcBef>
      <a:spcAft>
        <a:spcPct val="0"/>
      </a:spcAft>
      <a:defRPr sz="1000" kern="1200">
        <a:solidFill>
          <a:schemeClr val="tx1"/>
        </a:solidFill>
        <a:latin typeface="Arial" charset="0"/>
        <a:ea typeface="+mn-ea"/>
        <a:cs typeface="+mn-cs"/>
      </a:defRPr>
    </a:lvl4pPr>
    <a:lvl5pPr marL="1328989" algn="ctr" rtl="0" fontAlgn="base">
      <a:lnSpc>
        <a:spcPct val="90000"/>
      </a:lnSpc>
      <a:spcBef>
        <a:spcPct val="0"/>
      </a:spcBef>
      <a:spcAft>
        <a:spcPct val="0"/>
      </a:spcAft>
      <a:defRPr sz="1000" kern="1200">
        <a:solidFill>
          <a:schemeClr val="tx1"/>
        </a:solidFill>
        <a:latin typeface="Arial" charset="0"/>
        <a:ea typeface="+mn-ea"/>
        <a:cs typeface="+mn-cs"/>
      </a:defRPr>
    </a:lvl5pPr>
    <a:lvl6pPr marL="1661236" algn="l" defTabSz="664494" rtl="0" eaLnBrk="1" latinLnBrk="0" hangingPunct="1">
      <a:defRPr sz="1000" kern="1200">
        <a:solidFill>
          <a:schemeClr val="tx1"/>
        </a:solidFill>
        <a:latin typeface="Arial" charset="0"/>
        <a:ea typeface="+mn-ea"/>
        <a:cs typeface="+mn-cs"/>
      </a:defRPr>
    </a:lvl6pPr>
    <a:lvl7pPr marL="1993483" algn="l" defTabSz="664494" rtl="0" eaLnBrk="1" latinLnBrk="0" hangingPunct="1">
      <a:defRPr sz="1000" kern="1200">
        <a:solidFill>
          <a:schemeClr val="tx1"/>
        </a:solidFill>
        <a:latin typeface="Arial" charset="0"/>
        <a:ea typeface="+mn-ea"/>
        <a:cs typeface="+mn-cs"/>
      </a:defRPr>
    </a:lvl7pPr>
    <a:lvl8pPr marL="2325731" algn="l" defTabSz="664494" rtl="0" eaLnBrk="1" latinLnBrk="0" hangingPunct="1">
      <a:defRPr sz="1000" kern="1200">
        <a:solidFill>
          <a:schemeClr val="tx1"/>
        </a:solidFill>
        <a:latin typeface="Arial" charset="0"/>
        <a:ea typeface="+mn-ea"/>
        <a:cs typeface="+mn-cs"/>
      </a:defRPr>
    </a:lvl8pPr>
    <a:lvl9pPr marL="2657978" algn="l" defTabSz="664494" rtl="0" eaLnBrk="1" latinLnBrk="0" hangingPunct="1">
      <a:defRPr sz="1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Tha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800080"/>
    <a:srgbClr val="669900"/>
    <a:srgbClr val="3985D0"/>
    <a:srgbClr val="3399FF"/>
    <a:srgbClr val="FF9900"/>
    <a:srgbClr val="000000"/>
    <a:srgbClr val="990000"/>
    <a:srgbClr val="660033"/>
    <a:srgbClr val="D1E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89063" autoAdjust="0"/>
  </p:normalViewPr>
  <p:slideViewPr>
    <p:cSldViewPr snapToGrid="0">
      <p:cViewPr>
        <p:scale>
          <a:sx n="94" d="100"/>
          <a:sy n="94" d="100"/>
        </p:scale>
        <p:origin x="-448" y="-264"/>
      </p:cViewPr>
      <p:guideLst>
        <p:guide orient="horz" pos="2818"/>
        <p:guide pos="4837"/>
      </p:guideLst>
    </p:cSldViewPr>
  </p:slideViewPr>
  <p:notesTextViewPr>
    <p:cViewPr>
      <p:scale>
        <a:sx n="100" d="100"/>
        <a:sy n="100" d="100"/>
      </p:scale>
      <p:origin x="0" y="0"/>
    </p:cViewPr>
  </p:notesTextViewPr>
  <p:sorterViewPr>
    <p:cViewPr>
      <p:scale>
        <a:sx n="100" d="100"/>
        <a:sy n="100" d="100"/>
      </p:scale>
      <p:origin x="0" y="8928"/>
    </p:cViewPr>
  </p:sorterViewPr>
  <p:notesViewPr>
    <p:cSldViewPr snapToGrid="0">
      <p:cViewPr>
        <p:scale>
          <a:sx n="100" d="100"/>
          <a:sy n="100" d="100"/>
        </p:scale>
        <p:origin x="-864" y="82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tags" Target="tags/tag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asitmishra:Desktop:net20:MICRO-paper-plots:application-properties-v17.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asitmishra:Desktop:net20:MICRO-paper-plots:application-properties-v17.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asitmishra:Desktop:net20:MICRO-paper-plots:application-properties-v17.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Macintosh%20HD:Users:asitmishra:Desktop:net20:MICRO-paper-plots:application-properties-v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asitmishra:Desktop:net20:MICRO-paper-plots:application-properties-v17.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Macintosh%20HD:Users:asitmishra:Desktop:net20:MICRO-paper-plots:application-properties-v17.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Macintosh%20HD:Users:asitmishra:Desktop:net20:MICRO-paper-plots:application-properties-v17.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speedup_hpc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lat-bw-classification.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akmishr1:Downloads:Research:PennStateResearch:DAC-2013-MultipleNetworks:DAC-2013%20Camera%20Ready%20Files:DAC-2013-Plots:Plots_DAC-2013-CameraRea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3.551255516069819</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115592728"/>
        <c:axId val="-2115589016"/>
      </c:barChart>
      <c:catAx>
        <c:axId val="-2115592728"/>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589016"/>
        <c:crosses val="autoZero"/>
        <c:auto val="1"/>
        <c:lblAlgn val="ctr"/>
        <c:lblOffset val="100"/>
        <c:noMultiLvlLbl val="0"/>
      </c:catAx>
      <c:valAx>
        <c:axId val="-2115589016"/>
        <c:scaling>
          <c:orientation val="minMax"/>
          <c:max val="7.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115592728"/>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latin typeface="+mn-lt"/>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3.551255516069816</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115943240"/>
        <c:axId val="-2115946968"/>
      </c:barChart>
      <c:catAx>
        <c:axId val="-2115943240"/>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946968"/>
        <c:crosses val="autoZero"/>
        <c:auto val="1"/>
        <c:lblAlgn val="ctr"/>
        <c:lblOffset val="100"/>
        <c:noMultiLvlLbl val="0"/>
      </c:catAx>
      <c:valAx>
        <c:axId val="-2115946968"/>
        <c:scaling>
          <c:orientation val="minMax"/>
          <c:max val="7.0"/>
          <c:min val="0.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115943240"/>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legend>
    <c:plotVisOnly val="1"/>
    <c:dispBlanksAs val="gap"/>
    <c:showDLblsOverMax val="0"/>
  </c:chart>
  <c:spPr>
    <a:ln>
      <a:noFill/>
    </a:ln>
  </c:spPr>
  <c:txPr>
    <a:bodyPr/>
    <a:lstStyle/>
    <a:p>
      <a:pPr>
        <a:defRPr sz="900" b="0">
          <a:latin typeface="+mn-lt"/>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6004456"/>
        <c:axId val="-2116008136"/>
      </c:barChart>
      <c:catAx>
        <c:axId val="-2116004456"/>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6008136"/>
        <c:crosses val="autoZero"/>
        <c:auto val="1"/>
        <c:lblAlgn val="ctr"/>
        <c:lblOffset val="100"/>
        <c:noMultiLvlLbl val="0"/>
      </c:catAx>
      <c:valAx>
        <c:axId val="-2116008136"/>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6004456"/>
        <c:crosses val="autoZero"/>
        <c:crossBetween val="between"/>
        <c:majorUnit val="0.2"/>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legend>
    <c:plotVisOnly val="1"/>
    <c:dispBlanksAs val="gap"/>
    <c:showDLblsOverMax val="0"/>
  </c:chart>
  <c:spPr>
    <a:ln>
      <a:noFill/>
    </a:ln>
  </c:spPr>
  <c:txPr>
    <a:bodyPr/>
    <a:lstStyle/>
    <a:p>
      <a:pPr>
        <a:defRPr sz="900" b="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3.551255516069816</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080220616"/>
        <c:axId val="-2080216904"/>
      </c:barChart>
      <c:catAx>
        <c:axId val="-2080220616"/>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080216904"/>
        <c:crosses val="autoZero"/>
        <c:auto val="1"/>
        <c:lblAlgn val="ctr"/>
        <c:lblOffset val="100"/>
        <c:noMultiLvlLbl val="0"/>
      </c:catAx>
      <c:valAx>
        <c:axId val="-2080216904"/>
        <c:scaling>
          <c:orientation val="minMax"/>
          <c:max val="7.0"/>
          <c:min val="0.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080220616"/>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legend>
    <c:plotVisOnly val="1"/>
    <c:dispBlanksAs val="gap"/>
    <c:showDLblsOverMax val="0"/>
  </c:chart>
  <c:spPr>
    <a:ln>
      <a:noFill/>
    </a:ln>
  </c:spPr>
  <c:txPr>
    <a:bodyPr/>
    <a:lstStyle/>
    <a:p>
      <a:pPr>
        <a:defRPr sz="900" b="0">
          <a:latin typeface="+mn-lt"/>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7810488"/>
        <c:axId val="-2077806792"/>
      </c:barChart>
      <c:catAx>
        <c:axId val="-2077810488"/>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7806792"/>
        <c:crosses val="autoZero"/>
        <c:auto val="1"/>
        <c:lblAlgn val="ctr"/>
        <c:lblOffset val="100"/>
        <c:noMultiLvlLbl val="0"/>
      </c:catAx>
      <c:valAx>
        <c:axId val="-2077806792"/>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7810488"/>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5895512"/>
        <c:axId val="-2075891816"/>
      </c:barChart>
      <c:catAx>
        <c:axId val="-2075895512"/>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891816"/>
        <c:crosses val="autoZero"/>
        <c:auto val="1"/>
        <c:lblAlgn val="ctr"/>
        <c:lblOffset val="100"/>
        <c:noMultiLvlLbl val="0"/>
      </c:catAx>
      <c:valAx>
        <c:axId val="-2075891816"/>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5895512"/>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126758488"/>
        <c:axId val="2126762184"/>
      </c:barChart>
      <c:catAx>
        <c:axId val="2126758488"/>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126762184"/>
        <c:crosses val="autoZero"/>
        <c:auto val="1"/>
        <c:lblAlgn val="ctr"/>
        <c:lblOffset val="100"/>
        <c:noMultiLvlLbl val="0"/>
      </c:catAx>
      <c:valAx>
        <c:axId val="2126762184"/>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126758488"/>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5767944"/>
        <c:axId val="-2075519720"/>
      </c:barChart>
      <c:catAx>
        <c:axId val="-2075767944"/>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519720"/>
        <c:crosses val="autoZero"/>
        <c:auto val="1"/>
        <c:lblAlgn val="ctr"/>
        <c:lblOffset val="100"/>
        <c:noMultiLvlLbl val="0"/>
      </c:catAx>
      <c:valAx>
        <c:axId val="-2075519720"/>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5767944"/>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7711144"/>
        <c:axId val="-2077707448"/>
      </c:barChart>
      <c:catAx>
        <c:axId val="-2077711144"/>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7707448"/>
        <c:crosses val="autoZero"/>
        <c:auto val="1"/>
        <c:lblAlgn val="ctr"/>
        <c:lblOffset val="100"/>
        <c:noMultiLvlLbl val="0"/>
      </c:catAx>
      <c:valAx>
        <c:axId val="-2077707448"/>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7711144"/>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5293800"/>
        <c:axId val="-2075290232"/>
      </c:barChart>
      <c:catAx>
        <c:axId val="-2075293800"/>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290232"/>
        <c:crosses val="autoZero"/>
        <c:auto val="1"/>
        <c:lblAlgn val="ctr"/>
        <c:lblOffset val="100"/>
        <c:noMultiLvlLbl val="0"/>
      </c:catAx>
      <c:valAx>
        <c:axId val="-2075290232"/>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5293800"/>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5333944"/>
        <c:axId val="-2075360728"/>
      </c:barChart>
      <c:catAx>
        <c:axId val="-2075333944"/>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360728"/>
        <c:crosses val="autoZero"/>
        <c:auto val="1"/>
        <c:lblAlgn val="ctr"/>
        <c:lblOffset val="100"/>
        <c:noMultiLvlLbl val="0"/>
      </c:catAx>
      <c:valAx>
        <c:axId val="-2075360728"/>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5333944"/>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3.551255516069817</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115534424"/>
        <c:axId val="-2115530712"/>
      </c:barChart>
      <c:catAx>
        <c:axId val="-2115534424"/>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530712"/>
        <c:crosses val="autoZero"/>
        <c:auto val="1"/>
        <c:lblAlgn val="ctr"/>
        <c:lblOffset val="100"/>
        <c:noMultiLvlLbl val="0"/>
      </c:catAx>
      <c:valAx>
        <c:axId val="-2115530712"/>
        <c:scaling>
          <c:orientation val="minMax"/>
          <c:max val="7.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115534424"/>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latin typeface="+mn-lt"/>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75766552"/>
        <c:axId val="-2075583496"/>
      </c:barChart>
      <c:catAx>
        <c:axId val="-2075766552"/>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583496"/>
        <c:crosses val="autoZero"/>
        <c:auto val="1"/>
        <c:lblAlgn val="ctr"/>
        <c:lblOffset val="100"/>
        <c:noMultiLvlLbl val="0"/>
      </c:catAx>
      <c:valAx>
        <c:axId val="-2075583496"/>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75766552"/>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123721832"/>
        <c:axId val="2123725528"/>
      </c:barChart>
      <c:catAx>
        <c:axId val="2123721832"/>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123725528"/>
        <c:crosses val="autoZero"/>
        <c:auto val="1"/>
        <c:lblAlgn val="ctr"/>
        <c:lblOffset val="100"/>
        <c:noMultiLvlLbl val="0"/>
      </c:catAx>
      <c:valAx>
        <c:axId val="2123725528"/>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123721832"/>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536502381647"/>
          <c:y val="0.0366575957146461"/>
          <c:w val="0.820674637892486"/>
          <c:h val="0.538092539568918"/>
        </c:manualLayout>
      </c:layout>
      <c:barChart>
        <c:barDir val="col"/>
        <c:grouping val="clustered"/>
        <c:varyColors val="0"/>
        <c:ser>
          <c:idx val="0"/>
          <c:order val="0"/>
          <c:tx>
            <c:strRef>
              <c:f>Sheet3!$B$41</c:f>
              <c:strCache>
                <c:ptCount val="1"/>
                <c:pt idx="0">
                  <c:v>Energy</c:v>
                </c:pt>
              </c:strCache>
            </c:strRef>
          </c:tx>
          <c:spPr>
            <a:solidFill>
              <a:srgbClr val="669900"/>
            </a:solidFill>
            <a:ln>
              <a:solidFill>
                <a:srgbClr val="3C3C3C">
                  <a:lumMod val="50000"/>
                </a:srgbClr>
              </a:solidFill>
            </a:ln>
          </c:spPr>
          <c:invertIfNegative val="0"/>
          <c:dLbls>
            <c:delete val="1"/>
          </c:dLbls>
          <c:cat>
            <c:strRef>
              <c:f>Sheet3!$C$40:$K$40</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Sheet3!$C$41:$K$41</c:f>
              <c:numCache>
                <c:formatCode>General</c:formatCode>
                <c:ptCount val="9"/>
                <c:pt idx="0">
                  <c:v>1.0</c:v>
                </c:pt>
                <c:pt idx="1">
                  <c:v>1.38</c:v>
                </c:pt>
                <c:pt idx="2">
                  <c:v>1.02</c:v>
                </c:pt>
                <c:pt idx="3">
                  <c:v>1.75</c:v>
                </c:pt>
                <c:pt idx="4">
                  <c:v>1.42</c:v>
                </c:pt>
                <c:pt idx="5">
                  <c:v>1.33</c:v>
                </c:pt>
                <c:pt idx="6">
                  <c:v>1.16</c:v>
                </c:pt>
                <c:pt idx="7">
                  <c:v>1.49</c:v>
                </c:pt>
                <c:pt idx="8">
                  <c:v>1.63</c:v>
                </c:pt>
              </c:numCache>
            </c:numRef>
          </c:val>
        </c:ser>
        <c:dLbls>
          <c:showLegendKey val="0"/>
          <c:showVal val="1"/>
          <c:showCatName val="0"/>
          <c:showSerName val="0"/>
          <c:showPercent val="0"/>
          <c:showBubbleSize val="0"/>
        </c:dLbls>
        <c:gapWidth val="25"/>
        <c:axId val="-2075197464"/>
        <c:axId val="-2075193928"/>
      </c:barChart>
      <c:catAx>
        <c:axId val="-2075197464"/>
        <c:scaling>
          <c:orientation val="minMax"/>
        </c:scaling>
        <c:delete val="0"/>
        <c:axPos val="b"/>
        <c:majorGridlines>
          <c:spPr>
            <a:ln>
              <a:solidFill>
                <a:srgbClr val="D9D9D9"/>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75193928"/>
        <c:crosses val="autoZero"/>
        <c:auto val="1"/>
        <c:lblAlgn val="ctr"/>
        <c:lblOffset val="100"/>
        <c:noMultiLvlLbl val="0"/>
      </c:catAx>
      <c:valAx>
        <c:axId val="-2075193928"/>
        <c:scaling>
          <c:orientation val="minMax"/>
        </c:scaling>
        <c:delete val="0"/>
        <c:axPos val="l"/>
        <c:majorGridlines>
          <c:spPr>
            <a:ln w="6350">
              <a:solidFill>
                <a:srgbClr val="D9D9D9"/>
              </a:solidFill>
              <a:prstDash val="dash"/>
            </a:ln>
          </c:spPr>
        </c:majorGridlines>
        <c:title>
          <c:tx>
            <c:rich>
              <a:bodyPr rot="-5400000" vert="horz"/>
              <a:lstStyle/>
              <a:p>
                <a:pPr>
                  <a:defRPr/>
                </a:pPr>
                <a:r>
                  <a:rPr lang="en-US"/>
                  <a:t>Normalized energy</a:t>
                </a:r>
              </a:p>
            </c:rich>
          </c:tx>
          <c:layout/>
          <c:overlay val="0"/>
        </c:title>
        <c:numFmt formatCode="General" sourceLinked="1"/>
        <c:majorTickMark val="out"/>
        <c:minorTickMark val="none"/>
        <c:tickLblPos val="nextTo"/>
        <c:spPr>
          <a:ln>
            <a:solidFill>
              <a:sysClr val="windowText" lastClr="000000"/>
            </a:solidFill>
          </a:ln>
        </c:spPr>
        <c:crossAx val="-2075197464"/>
        <c:crosses val="autoZero"/>
        <c:crossBetween val="between"/>
        <c:majorUnit val="0.4"/>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74990261005"/>
          <c:y val="0.0366575957146461"/>
          <c:w val="0.820630599922088"/>
          <c:h val="0.526563440735792"/>
        </c:manualLayout>
      </c:layout>
      <c:barChart>
        <c:barDir val="col"/>
        <c:grouping val="clustered"/>
        <c:varyColors val="0"/>
        <c:ser>
          <c:idx val="0"/>
          <c:order val="0"/>
          <c:tx>
            <c:strRef>
              <c:f>Sheet3!$B$37</c:f>
              <c:strCache>
                <c:ptCount val="1"/>
                <c:pt idx="0">
                  <c:v>WS</c:v>
                </c:pt>
              </c:strCache>
            </c:strRef>
          </c:tx>
          <c:spPr>
            <a:solidFill>
              <a:srgbClr val="FF8000"/>
            </a:solidFill>
            <a:ln>
              <a:solidFill>
                <a:schemeClr val="tx1">
                  <a:lumMod val="50000"/>
                </a:schemeClr>
              </a:solidFill>
            </a:ln>
          </c:spPr>
          <c:invertIfNegative val="0"/>
          <c:cat>
            <c:strRef>
              <c:f>Sheet3!$C$36:$K$36</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Sheet3!$C$37:$K$37</c:f>
              <c:numCache>
                <c:formatCode>General</c:formatCode>
                <c:ptCount val="9"/>
                <c:pt idx="0">
                  <c:v>38.88</c:v>
                </c:pt>
                <c:pt idx="1">
                  <c:v>44.14</c:v>
                </c:pt>
                <c:pt idx="2">
                  <c:v>43.98</c:v>
                </c:pt>
                <c:pt idx="3">
                  <c:v>53.15</c:v>
                </c:pt>
                <c:pt idx="4">
                  <c:v>46.02</c:v>
                </c:pt>
                <c:pt idx="5">
                  <c:v>48.79</c:v>
                </c:pt>
                <c:pt idx="6">
                  <c:v>52.18</c:v>
                </c:pt>
                <c:pt idx="7">
                  <c:v>49.84</c:v>
                </c:pt>
                <c:pt idx="8">
                  <c:v>53.18</c:v>
                </c:pt>
              </c:numCache>
            </c:numRef>
          </c:val>
        </c:ser>
        <c:dLbls>
          <c:showLegendKey val="0"/>
          <c:showVal val="0"/>
          <c:showCatName val="0"/>
          <c:showSerName val="0"/>
          <c:showPercent val="0"/>
          <c:showBubbleSize val="0"/>
        </c:dLbls>
        <c:gapWidth val="25"/>
        <c:axId val="2092741176"/>
        <c:axId val="2092744872"/>
      </c:barChart>
      <c:catAx>
        <c:axId val="2092741176"/>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92744872"/>
        <c:crosses val="autoZero"/>
        <c:auto val="1"/>
        <c:lblAlgn val="ctr"/>
        <c:lblOffset val="100"/>
        <c:noMultiLvlLbl val="0"/>
      </c:catAx>
      <c:valAx>
        <c:axId val="2092744872"/>
        <c:scaling>
          <c:orientation val="minMax"/>
        </c:scaling>
        <c:delete val="0"/>
        <c:axPos val="l"/>
        <c:majorGridlines>
          <c:spPr>
            <a:ln w="6350">
              <a:solidFill>
                <a:srgbClr val="D9D9D9"/>
              </a:solidFill>
              <a:prstDash val="dash"/>
            </a:ln>
          </c:spPr>
        </c:majorGridlines>
        <c:title>
          <c:tx>
            <c:rich>
              <a:bodyPr rot="-5400000" vert="horz"/>
              <a:lstStyle/>
              <a:p>
                <a:pPr>
                  <a:defRPr/>
                </a:pPr>
                <a:r>
                  <a:rPr lang="en-US"/>
                  <a:t>Weighted speedup</a:t>
                </a:r>
              </a:p>
            </c:rich>
          </c:tx>
          <c:layout/>
          <c:overlay val="0"/>
        </c:title>
        <c:numFmt formatCode="General" sourceLinked="1"/>
        <c:majorTickMark val="out"/>
        <c:minorTickMark val="none"/>
        <c:tickLblPos val="nextTo"/>
        <c:spPr>
          <a:ln>
            <a:solidFill>
              <a:sysClr val="windowText" lastClr="000000"/>
            </a:solidFill>
          </a:ln>
        </c:spPr>
        <c:crossAx val="2092741176"/>
        <c:crosses val="autoZero"/>
        <c:crossBetween val="between"/>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536502381647"/>
          <c:y val="0.0366575957146461"/>
          <c:w val="0.820674637892486"/>
          <c:h val="0.538092539568918"/>
        </c:manualLayout>
      </c:layout>
      <c:barChart>
        <c:barDir val="col"/>
        <c:grouping val="clustered"/>
        <c:varyColors val="0"/>
        <c:ser>
          <c:idx val="0"/>
          <c:order val="0"/>
          <c:tx>
            <c:strRef>
              <c:f>Sheet3!$B$41</c:f>
              <c:strCache>
                <c:ptCount val="1"/>
                <c:pt idx="0">
                  <c:v>Energy</c:v>
                </c:pt>
              </c:strCache>
            </c:strRef>
          </c:tx>
          <c:spPr>
            <a:solidFill>
              <a:srgbClr val="669900"/>
            </a:solidFill>
            <a:ln>
              <a:solidFill>
                <a:srgbClr val="3C3C3C">
                  <a:lumMod val="50000"/>
                </a:srgbClr>
              </a:solidFill>
            </a:ln>
          </c:spPr>
          <c:invertIfNegative val="0"/>
          <c:dLbls>
            <c:delete val="1"/>
          </c:dLbls>
          <c:cat>
            <c:strRef>
              <c:f>Sheet3!$C$40:$K$40</c:f>
              <c:strCache>
                <c:ptCount val="9"/>
                <c:pt idx="0">
                  <c:v>1N-128</c:v>
                </c:pt>
                <c:pt idx="1">
                  <c:v>1N-256</c:v>
                </c:pt>
                <c:pt idx="2">
                  <c:v>2N-128x128</c:v>
                </c:pt>
                <c:pt idx="3">
                  <c:v>1N-512</c:v>
                </c:pt>
                <c:pt idx="4">
                  <c:v>2N-64x256-ST</c:v>
                </c:pt>
                <c:pt idx="5">
                  <c:v>2N-64x256-ST+RK(no FS)</c:v>
                </c:pt>
                <c:pt idx="6">
                  <c:v>2N-64x256-ST+RK(FS)</c:v>
                </c:pt>
                <c:pt idx="7">
                  <c:v>1N-320(no FS)</c:v>
                </c:pt>
                <c:pt idx="8">
                  <c:v>1N-320 (FS)</c:v>
                </c:pt>
              </c:strCache>
            </c:strRef>
          </c:cat>
          <c:val>
            <c:numRef>
              <c:f>Sheet3!$C$41:$K$41</c:f>
              <c:numCache>
                <c:formatCode>General</c:formatCode>
                <c:ptCount val="9"/>
                <c:pt idx="0">
                  <c:v>1.0</c:v>
                </c:pt>
                <c:pt idx="1">
                  <c:v>1.38</c:v>
                </c:pt>
                <c:pt idx="2">
                  <c:v>1.02</c:v>
                </c:pt>
                <c:pt idx="3">
                  <c:v>1.75</c:v>
                </c:pt>
                <c:pt idx="4">
                  <c:v>1.42</c:v>
                </c:pt>
                <c:pt idx="5">
                  <c:v>1.33</c:v>
                </c:pt>
                <c:pt idx="6">
                  <c:v>1.16</c:v>
                </c:pt>
                <c:pt idx="7">
                  <c:v>1.49</c:v>
                </c:pt>
                <c:pt idx="8">
                  <c:v>1.63</c:v>
                </c:pt>
              </c:numCache>
            </c:numRef>
          </c:val>
        </c:ser>
        <c:dLbls>
          <c:showLegendKey val="0"/>
          <c:showVal val="1"/>
          <c:showCatName val="0"/>
          <c:showSerName val="0"/>
          <c:showPercent val="0"/>
          <c:showBubbleSize val="0"/>
        </c:dLbls>
        <c:gapWidth val="25"/>
        <c:axId val="2092800424"/>
        <c:axId val="2092803960"/>
      </c:barChart>
      <c:catAx>
        <c:axId val="2092800424"/>
        <c:scaling>
          <c:orientation val="minMax"/>
        </c:scaling>
        <c:delete val="0"/>
        <c:axPos val="b"/>
        <c:majorGridlines>
          <c:spPr>
            <a:ln>
              <a:solidFill>
                <a:srgbClr val="D9D9D9"/>
              </a:solidFill>
              <a:prstDash val="sysDash"/>
            </a:ln>
          </c:spPr>
        </c:majorGridlines>
        <c:majorTickMark val="out"/>
        <c:minorTickMark val="none"/>
        <c:tickLblPos val="nextTo"/>
        <c:spPr>
          <a:ln>
            <a:solidFill>
              <a:sysClr val="windowText" lastClr="000000"/>
            </a:solidFill>
          </a:ln>
        </c:spPr>
        <c:txPr>
          <a:bodyPr rot="-2700000" vert="horz"/>
          <a:lstStyle/>
          <a:p>
            <a:pPr>
              <a:defRPr/>
            </a:pPr>
            <a:endParaRPr lang="en-US"/>
          </a:p>
        </c:txPr>
        <c:crossAx val="2092803960"/>
        <c:crosses val="autoZero"/>
        <c:auto val="1"/>
        <c:lblAlgn val="ctr"/>
        <c:lblOffset val="100"/>
        <c:noMultiLvlLbl val="0"/>
      </c:catAx>
      <c:valAx>
        <c:axId val="2092803960"/>
        <c:scaling>
          <c:orientation val="minMax"/>
        </c:scaling>
        <c:delete val="0"/>
        <c:axPos val="l"/>
        <c:majorGridlines>
          <c:spPr>
            <a:ln w="6350">
              <a:solidFill>
                <a:srgbClr val="D9D9D9"/>
              </a:solidFill>
              <a:prstDash val="dash"/>
            </a:ln>
          </c:spPr>
        </c:majorGridlines>
        <c:title>
          <c:tx>
            <c:rich>
              <a:bodyPr rot="-5400000" vert="horz"/>
              <a:lstStyle/>
              <a:p>
                <a:pPr>
                  <a:defRPr/>
                </a:pPr>
                <a:r>
                  <a:rPr lang="en-US"/>
                  <a:t>Normalized energy</a:t>
                </a:r>
              </a:p>
            </c:rich>
          </c:tx>
          <c:layout/>
          <c:overlay val="0"/>
        </c:title>
        <c:numFmt formatCode="General" sourceLinked="1"/>
        <c:majorTickMark val="out"/>
        <c:minorTickMark val="none"/>
        <c:tickLblPos val="nextTo"/>
        <c:spPr>
          <a:ln>
            <a:solidFill>
              <a:sysClr val="windowText" lastClr="000000"/>
            </a:solidFill>
          </a:ln>
        </c:spPr>
        <c:crossAx val="2092800424"/>
        <c:crosses val="autoZero"/>
        <c:crossBetween val="between"/>
        <c:majorUnit val="0.4"/>
      </c:valAx>
      <c:spPr>
        <a:ln>
          <a:solidFill>
            <a:sysClr val="windowText" lastClr="000000"/>
          </a:solidFill>
        </a:ln>
      </c:spPr>
    </c:plotArea>
    <c:plotVisOnly val="1"/>
    <c:dispBlanksAs val="gap"/>
    <c:showDLblsOverMax val="0"/>
  </c:chart>
  <c:spPr>
    <a:ln>
      <a:noFill/>
    </a:ln>
  </c:spPr>
  <c:txPr>
    <a:bodyPr/>
    <a:lstStyle/>
    <a:p>
      <a:pPr>
        <a:defRPr sz="1400" b="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76397051988686"/>
          <c:y val="0.0223916375248667"/>
          <c:w val="0.794314557229511"/>
          <c:h val="0.876826778367063"/>
        </c:manualLayout>
      </c:layout>
      <c:barChart>
        <c:barDir val="col"/>
        <c:grouping val="clustered"/>
        <c:varyColors val="0"/>
        <c:ser>
          <c:idx val="0"/>
          <c:order val="0"/>
          <c:tx>
            <c:strRef>
              <c:f>'l1-l2-l1p-slack'!$C$3</c:f>
              <c:strCache>
                <c:ptCount val="1"/>
                <c:pt idx="0">
                  <c:v>L1MPKI</c:v>
                </c:pt>
              </c:strCache>
            </c:strRef>
          </c:tx>
          <c:spPr>
            <a:solidFill>
              <a:srgbClr val="FF9900"/>
            </a:solidFill>
            <a:ln>
              <a:solidFill>
                <a:srgbClr val="000000"/>
              </a:solidFill>
            </a:ln>
          </c:spPr>
          <c:invertIfNegative val="0"/>
          <c:cat>
            <c:strRef>
              <c:f>'l1-l2-l1p-slack'!$B$4:$B$33</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'l1-l2-l1p-slack'!$C$4:$C$33</c:f>
              <c:numCache>
                <c:formatCode>General</c:formatCode>
                <c:ptCount val="30"/>
                <c:pt idx="0">
                  <c:v>0.1</c:v>
                </c:pt>
                <c:pt idx="1">
                  <c:v>0.55</c:v>
                </c:pt>
                <c:pt idx="2">
                  <c:v>2.66</c:v>
                </c:pt>
                <c:pt idx="3">
                  <c:v>3.15</c:v>
                </c:pt>
                <c:pt idx="4">
                  <c:v>3.31</c:v>
                </c:pt>
                <c:pt idx="5">
                  <c:v>3.84</c:v>
                </c:pt>
                <c:pt idx="6">
                  <c:v>5.149999999999999</c:v>
                </c:pt>
                <c:pt idx="7">
                  <c:v>6.41</c:v>
                </c:pt>
                <c:pt idx="8">
                  <c:v>6.619999999999996</c:v>
                </c:pt>
                <c:pt idx="9">
                  <c:v>8.5</c:v>
                </c:pt>
                <c:pt idx="10">
                  <c:v>10.33</c:v>
                </c:pt>
                <c:pt idx="11">
                  <c:v>12.24</c:v>
                </c:pt>
                <c:pt idx="12">
                  <c:v>12.32</c:v>
                </c:pt>
                <c:pt idx="13">
                  <c:v>15.91</c:v>
                </c:pt>
                <c:pt idx="14">
                  <c:v>16.85</c:v>
                </c:pt>
                <c:pt idx="15">
                  <c:v>18.8</c:v>
                </c:pt>
                <c:pt idx="16">
                  <c:v>22.73</c:v>
                </c:pt>
                <c:pt idx="17">
                  <c:v>22.03</c:v>
                </c:pt>
                <c:pt idx="18">
                  <c:v>24.02</c:v>
                </c:pt>
                <c:pt idx="19">
                  <c:v>25.04</c:v>
                </c:pt>
                <c:pt idx="20">
                  <c:v>25.03</c:v>
                </c:pt>
                <c:pt idx="21">
                  <c:v>28.9</c:v>
                </c:pt>
                <c:pt idx="22">
                  <c:v>28.9</c:v>
                </c:pt>
                <c:pt idx="23">
                  <c:v>37.16</c:v>
                </c:pt>
                <c:pt idx="24">
                  <c:v>40.29</c:v>
                </c:pt>
                <c:pt idx="25">
                  <c:v>46.71</c:v>
                </c:pt>
                <c:pt idx="26">
                  <c:v>53.4</c:v>
                </c:pt>
                <c:pt idx="27">
                  <c:v>57.42</c:v>
                </c:pt>
                <c:pt idx="28">
                  <c:v>106.72</c:v>
                </c:pt>
                <c:pt idx="29">
                  <c:v>120.23</c:v>
                </c:pt>
              </c:numCache>
            </c:numRef>
          </c:val>
        </c:ser>
        <c:ser>
          <c:idx val="1"/>
          <c:order val="1"/>
          <c:tx>
            <c:strRef>
              <c:f>'l1-l2-l1p-slack'!$D$3</c:f>
              <c:strCache>
                <c:ptCount val="1"/>
                <c:pt idx="0">
                  <c:v>L2MPKI</c:v>
                </c:pt>
              </c:strCache>
            </c:strRef>
          </c:tx>
          <c:spPr>
            <a:solidFill>
              <a:srgbClr val="669900"/>
            </a:solidFill>
            <a:ln>
              <a:solidFill>
                <a:schemeClr val="tx1">
                  <a:lumMod val="50000"/>
                </a:schemeClr>
              </a:solidFill>
            </a:ln>
          </c:spPr>
          <c:invertIfNegative val="0"/>
          <c:cat>
            <c:strRef>
              <c:f>'l1-l2-l1p-slack'!$B$4:$B$33</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'l1-l2-l1p-slack'!$D$4:$D$33</c:f>
              <c:numCache>
                <c:formatCode>General</c:formatCode>
                <c:ptCount val="30"/>
                <c:pt idx="0">
                  <c:v>0.05</c:v>
                </c:pt>
                <c:pt idx="1">
                  <c:v>0.46</c:v>
                </c:pt>
                <c:pt idx="2">
                  <c:v>0.4</c:v>
                </c:pt>
                <c:pt idx="3">
                  <c:v>1.28</c:v>
                </c:pt>
                <c:pt idx="4">
                  <c:v>1.79</c:v>
                </c:pt>
                <c:pt idx="5">
                  <c:v>0.63</c:v>
                </c:pt>
                <c:pt idx="6">
                  <c:v>4.24</c:v>
                </c:pt>
                <c:pt idx="7">
                  <c:v>3.4</c:v>
                </c:pt>
                <c:pt idx="8">
                  <c:v>2.79</c:v>
                </c:pt>
                <c:pt idx="9">
                  <c:v>6.44</c:v>
                </c:pt>
                <c:pt idx="10">
                  <c:v>7.35</c:v>
                </c:pt>
                <c:pt idx="11">
                  <c:v>1.65</c:v>
                </c:pt>
                <c:pt idx="12">
                  <c:v>12.09</c:v>
                </c:pt>
                <c:pt idx="13">
                  <c:v>6.43</c:v>
                </c:pt>
                <c:pt idx="14">
                  <c:v>3.9</c:v>
                </c:pt>
                <c:pt idx="15">
                  <c:v>18.47</c:v>
                </c:pt>
                <c:pt idx="16">
                  <c:v>2.95</c:v>
                </c:pt>
                <c:pt idx="17">
                  <c:v>8.93</c:v>
                </c:pt>
                <c:pt idx="18">
                  <c:v>6.76</c:v>
                </c:pt>
                <c:pt idx="19">
                  <c:v>3.59</c:v>
                </c:pt>
                <c:pt idx="20">
                  <c:v>23.32</c:v>
                </c:pt>
                <c:pt idx="21">
                  <c:v>15.0</c:v>
                </c:pt>
                <c:pt idx="22">
                  <c:v>11.48</c:v>
                </c:pt>
                <c:pt idx="23">
                  <c:v>18.45</c:v>
                </c:pt>
                <c:pt idx="24">
                  <c:v>6.109999999999999</c:v>
                </c:pt>
                <c:pt idx="25">
                  <c:v>37.04</c:v>
                </c:pt>
                <c:pt idx="26">
                  <c:v>19.58</c:v>
                </c:pt>
                <c:pt idx="27">
                  <c:v>55.47</c:v>
                </c:pt>
                <c:pt idx="28">
                  <c:v>69.9</c:v>
                </c:pt>
                <c:pt idx="29">
                  <c:v>102.15</c:v>
                </c:pt>
              </c:numCache>
            </c:numRef>
          </c:val>
        </c:ser>
        <c:dLbls>
          <c:showLegendKey val="0"/>
          <c:showVal val="0"/>
          <c:showCatName val="0"/>
          <c:showSerName val="0"/>
          <c:showPercent val="0"/>
          <c:showBubbleSize val="0"/>
        </c:dLbls>
        <c:gapWidth val="45"/>
        <c:axId val="-2076135000"/>
        <c:axId val="-2076138168"/>
      </c:barChart>
      <c:lineChart>
        <c:grouping val="standard"/>
        <c:varyColors val="0"/>
        <c:ser>
          <c:idx val="2"/>
          <c:order val="2"/>
          <c:tx>
            <c:strRef>
              <c:f>'l1-l2-l1p-slack'!$G$3</c:f>
              <c:strCache>
                <c:ptCount val="1"/>
                <c:pt idx="0">
                  <c:v>Slack</c:v>
                </c:pt>
              </c:strCache>
            </c:strRef>
          </c:tx>
          <c:spPr>
            <a:ln w="25400">
              <a:solidFill>
                <a:srgbClr val="1E1E1E"/>
              </a:solidFill>
              <a:prstDash val="solid"/>
            </a:ln>
          </c:spPr>
          <c:marker>
            <c:symbol val="circle"/>
            <c:size val="6"/>
            <c:spPr>
              <a:solidFill>
                <a:schemeClr val="tx1">
                  <a:lumMod val="50000"/>
                </a:schemeClr>
              </a:solidFill>
              <a:ln>
                <a:solidFill>
                  <a:srgbClr val="1E1E1E"/>
                </a:solidFill>
              </a:ln>
            </c:spPr>
          </c:marker>
          <c:cat>
            <c:strRef>
              <c:f>'l1-l2-l1p-slack'!$B$4:$B$33</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'l1-l2-l1p-slack'!$G$4:$G$33</c:f>
              <c:numCache>
                <c:formatCode>General</c:formatCode>
                <c:ptCount val="30"/>
                <c:pt idx="0">
                  <c:v>24.46</c:v>
                </c:pt>
                <c:pt idx="1">
                  <c:v>41.4844</c:v>
                </c:pt>
                <c:pt idx="2">
                  <c:v>38.665</c:v>
                </c:pt>
                <c:pt idx="3">
                  <c:v>27.9688</c:v>
                </c:pt>
                <c:pt idx="4">
                  <c:v>51.6875</c:v>
                </c:pt>
                <c:pt idx="5">
                  <c:v>58.375</c:v>
                </c:pt>
                <c:pt idx="6">
                  <c:v>68.9375</c:v>
                </c:pt>
                <c:pt idx="7">
                  <c:v>97.9688</c:v>
                </c:pt>
                <c:pt idx="8">
                  <c:v>117.953</c:v>
                </c:pt>
                <c:pt idx="9">
                  <c:v>117.656</c:v>
                </c:pt>
                <c:pt idx="10">
                  <c:v>124.406</c:v>
                </c:pt>
                <c:pt idx="11">
                  <c:v>95.3125</c:v>
                </c:pt>
                <c:pt idx="12">
                  <c:v>189.5</c:v>
                </c:pt>
                <c:pt idx="13">
                  <c:v>175.484</c:v>
                </c:pt>
                <c:pt idx="14">
                  <c:v>107.641</c:v>
                </c:pt>
                <c:pt idx="15">
                  <c:v>320.25</c:v>
                </c:pt>
                <c:pt idx="16">
                  <c:v>104.938</c:v>
                </c:pt>
                <c:pt idx="17">
                  <c:v>262.33</c:v>
                </c:pt>
                <c:pt idx="18">
                  <c:v>157.938</c:v>
                </c:pt>
                <c:pt idx="19">
                  <c:v>151.938</c:v>
                </c:pt>
                <c:pt idx="20">
                  <c:v>364.016</c:v>
                </c:pt>
                <c:pt idx="21">
                  <c:v>316.094</c:v>
                </c:pt>
                <c:pt idx="22">
                  <c:v>214.359</c:v>
                </c:pt>
                <c:pt idx="23">
                  <c:v>338.172</c:v>
                </c:pt>
                <c:pt idx="24">
                  <c:v>227.562</c:v>
                </c:pt>
                <c:pt idx="25">
                  <c:v>742.8119999999994</c:v>
                </c:pt>
                <c:pt idx="26">
                  <c:v>226.062</c:v>
                </c:pt>
                <c:pt idx="27">
                  <c:v>442.734</c:v>
                </c:pt>
                <c:pt idx="28">
                  <c:v>761.141</c:v>
                </c:pt>
                <c:pt idx="29">
                  <c:v>1823.45</c:v>
                </c:pt>
              </c:numCache>
            </c:numRef>
          </c:val>
          <c:smooth val="0"/>
        </c:ser>
        <c:dLbls>
          <c:showLegendKey val="0"/>
          <c:showVal val="0"/>
          <c:showCatName val="0"/>
          <c:showSerName val="0"/>
          <c:showPercent val="0"/>
          <c:showBubbleSize val="0"/>
        </c:dLbls>
        <c:marker val="1"/>
        <c:smooth val="0"/>
        <c:axId val="-2076149720"/>
        <c:axId val="-2076144168"/>
      </c:lineChart>
      <c:catAx>
        <c:axId val="-2076135000"/>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w="6350">
            <a:solidFill>
              <a:schemeClr val="tx1"/>
            </a:solidFill>
            <a:prstDash val="solid"/>
          </a:ln>
        </c:spPr>
        <c:crossAx val="-2076138168"/>
        <c:crosses val="autoZero"/>
        <c:auto val="1"/>
        <c:lblAlgn val="ctr"/>
        <c:lblOffset val="100"/>
        <c:noMultiLvlLbl val="0"/>
      </c:catAx>
      <c:valAx>
        <c:axId val="-2076138168"/>
        <c:scaling>
          <c:orientation val="minMax"/>
          <c:max val="120.0"/>
        </c:scaling>
        <c:delete val="0"/>
        <c:axPos val="l"/>
        <c:majorGridlines>
          <c:spPr>
            <a:ln w="6350">
              <a:solidFill>
                <a:srgbClr val="D9D9D9"/>
              </a:solidFill>
              <a:prstDash val="sysDash"/>
            </a:ln>
          </c:spPr>
        </c:majorGridlines>
        <c:title>
          <c:tx>
            <c:rich>
              <a:bodyPr rot="-5400000" vert="horz"/>
              <a:lstStyle/>
              <a:p>
                <a:pPr>
                  <a:defRPr/>
                </a:pPr>
                <a:r>
                  <a:rPr lang="en-US"/>
                  <a:t>L1/L2 MPKI</a:t>
                </a:r>
              </a:p>
            </c:rich>
          </c:tx>
          <c:layout/>
          <c:overlay val="0"/>
        </c:title>
        <c:numFmt formatCode="General" sourceLinked="1"/>
        <c:majorTickMark val="out"/>
        <c:minorTickMark val="none"/>
        <c:tickLblPos val="nextTo"/>
        <c:spPr>
          <a:ln>
            <a:solidFill>
              <a:sysClr val="windowText" lastClr="000000"/>
            </a:solidFill>
          </a:ln>
        </c:spPr>
        <c:crossAx val="-2076135000"/>
        <c:crosses val="autoZero"/>
        <c:crossBetween val="between"/>
      </c:valAx>
      <c:valAx>
        <c:axId val="-2076144168"/>
        <c:scaling>
          <c:orientation val="minMax"/>
        </c:scaling>
        <c:delete val="0"/>
        <c:axPos val="r"/>
        <c:title>
          <c:tx>
            <c:rich>
              <a:bodyPr rot="-5400000" vert="horz"/>
              <a:lstStyle/>
              <a:p>
                <a:pPr>
                  <a:defRPr/>
                </a:pPr>
                <a:r>
                  <a:rPr lang="en-US"/>
                  <a:t>Slack (in cycles)</a:t>
                </a:r>
              </a:p>
            </c:rich>
          </c:tx>
          <c:layout/>
          <c:overlay val="0"/>
        </c:title>
        <c:numFmt formatCode="General" sourceLinked="1"/>
        <c:majorTickMark val="out"/>
        <c:minorTickMark val="none"/>
        <c:tickLblPos val="nextTo"/>
        <c:spPr>
          <a:ln>
            <a:solidFill>
              <a:schemeClr val="tx1"/>
            </a:solidFill>
          </a:ln>
        </c:spPr>
        <c:crossAx val="-2076149720"/>
        <c:crosses val="max"/>
        <c:crossBetween val="between"/>
      </c:valAx>
      <c:catAx>
        <c:axId val="-2076149720"/>
        <c:scaling>
          <c:orientation val="minMax"/>
        </c:scaling>
        <c:delete val="1"/>
        <c:axPos val="b"/>
        <c:majorTickMark val="out"/>
        <c:minorTickMark val="none"/>
        <c:tickLblPos val="nextTo"/>
        <c:crossAx val="-2076144168"/>
        <c:crosses val="autoZero"/>
        <c:auto val="1"/>
        <c:lblAlgn val="ctr"/>
        <c:lblOffset val="100"/>
        <c:noMultiLvlLbl val="0"/>
      </c:catAx>
      <c:spPr>
        <a:ln>
          <a:solidFill>
            <a:sysClr val="windowText" lastClr="000000"/>
          </a:solidFill>
        </a:ln>
      </c:spPr>
    </c:plotArea>
    <c:legend>
      <c:legendPos val="r"/>
      <c:layout>
        <c:manualLayout>
          <c:xMode val="edge"/>
          <c:yMode val="edge"/>
          <c:x val="0.273565106317489"/>
          <c:y val="0.0579232283464567"/>
          <c:w val="0.389588739805581"/>
          <c:h val="0.112838473315836"/>
        </c:manualLayout>
      </c:layout>
      <c:overlay val="0"/>
      <c:spPr>
        <a:solidFill>
          <a:schemeClr val="bg1"/>
        </a:solidFill>
      </c:spPr>
    </c:legend>
    <c:plotVisOnly val="1"/>
    <c:dispBlanksAs val="gap"/>
    <c:showDLblsOverMax val="0"/>
  </c:chart>
  <c:spPr>
    <a:ln>
      <a:noFill/>
    </a:ln>
  </c:spPr>
  <c:txPr>
    <a:bodyPr/>
    <a:lstStyle/>
    <a:p>
      <a:pPr>
        <a:defRPr sz="1400" b="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4503407979175"/>
          <c:y val="0.0375116652085156"/>
          <c:w val="0.890090382021213"/>
          <c:h val="0.735004374453195"/>
        </c:manualLayout>
      </c:layout>
      <c:barChart>
        <c:barDir val="col"/>
        <c:grouping val="clustered"/>
        <c:varyColors val="0"/>
        <c:ser>
          <c:idx val="0"/>
          <c:order val="0"/>
          <c:tx>
            <c:strRef>
              <c:f>len_height!$J$1</c:f>
              <c:strCache>
                <c:ptCount val="1"/>
                <c:pt idx="0">
                  <c:v>Avg. Episode Height</c:v>
                </c:pt>
              </c:strCache>
            </c:strRef>
          </c:tx>
          <c:spPr>
            <a:ln>
              <a:solidFill>
                <a:srgbClr val="000000"/>
              </a:solidFill>
            </a:ln>
          </c:spPr>
          <c:invertIfNegative val="0"/>
          <c:dPt>
            <c:idx val="0"/>
            <c:invertIfNegative val="0"/>
            <c:bubble3D val="0"/>
            <c:spPr>
              <a:solidFill>
                <a:srgbClr val="FF6600"/>
              </a:solidFill>
              <a:ln>
                <a:solidFill>
                  <a:srgbClr val="000000"/>
                </a:solidFill>
              </a:ln>
            </c:spPr>
          </c:dPt>
          <c:dPt>
            <c:idx val="3"/>
            <c:invertIfNegative val="0"/>
            <c:bubble3D val="0"/>
            <c:spPr>
              <a:solidFill>
                <a:sysClr val="windowText" lastClr="000000"/>
              </a:solidFill>
              <a:ln>
                <a:solidFill>
                  <a:srgbClr val="000000"/>
                </a:solidFill>
              </a:ln>
            </c:spPr>
          </c:dPt>
          <c:dPt>
            <c:idx val="4"/>
            <c:invertIfNegative val="0"/>
            <c:bubble3D val="0"/>
            <c:spPr>
              <a:solidFill>
                <a:srgbClr val="800000"/>
              </a:solidFill>
              <a:ln>
                <a:solidFill>
                  <a:srgbClr val="000000"/>
                </a:solidFill>
              </a:ln>
            </c:spPr>
          </c:dPt>
          <c:dPt>
            <c:idx val="5"/>
            <c:invertIfNegative val="0"/>
            <c:bubble3D val="0"/>
            <c:spPr>
              <a:solidFill>
                <a:srgbClr val="FF6600"/>
              </a:solidFill>
              <a:ln>
                <a:solidFill>
                  <a:srgbClr val="000000"/>
                </a:solidFill>
              </a:ln>
            </c:spPr>
          </c:dPt>
          <c:dPt>
            <c:idx val="6"/>
            <c:invertIfNegative val="0"/>
            <c:bubble3D val="0"/>
            <c:spPr>
              <a:solidFill>
                <a:srgbClr val="FF6600"/>
              </a:solidFill>
              <a:ln>
                <a:solidFill>
                  <a:srgbClr val="000000"/>
                </a:solidFill>
              </a:ln>
            </c:spPr>
          </c:dPt>
          <c:dPt>
            <c:idx val="7"/>
            <c:invertIfNegative val="0"/>
            <c:bubble3D val="0"/>
            <c:spPr>
              <a:solidFill>
                <a:srgbClr val="FF6600"/>
              </a:solidFill>
              <a:ln>
                <a:solidFill>
                  <a:srgbClr val="000000"/>
                </a:solidFill>
              </a:ln>
            </c:spPr>
          </c:dPt>
          <c:dPt>
            <c:idx val="8"/>
            <c:invertIfNegative val="0"/>
            <c:bubble3D val="0"/>
            <c:spPr>
              <a:solidFill>
                <a:srgbClr val="FF6600"/>
              </a:solidFill>
              <a:ln>
                <a:solidFill>
                  <a:srgbClr val="000000"/>
                </a:solidFill>
              </a:ln>
            </c:spPr>
          </c:dPt>
          <c:dPt>
            <c:idx val="9"/>
            <c:invertIfNegative val="0"/>
            <c:bubble3D val="0"/>
            <c:spPr>
              <a:solidFill>
                <a:srgbClr val="FF6600"/>
              </a:solidFill>
              <a:ln>
                <a:solidFill>
                  <a:srgbClr val="000000"/>
                </a:solidFill>
              </a:ln>
            </c:spPr>
          </c:dPt>
          <c:dPt>
            <c:idx val="10"/>
            <c:invertIfNegative val="0"/>
            <c:bubble3D val="0"/>
            <c:spPr>
              <a:solidFill>
                <a:srgbClr val="FF6600"/>
              </a:solidFill>
              <a:ln>
                <a:solidFill>
                  <a:srgbClr val="000000"/>
                </a:solidFill>
              </a:ln>
            </c:spPr>
          </c:dPt>
          <c:dPt>
            <c:idx val="11"/>
            <c:invertIfNegative val="0"/>
            <c:bubble3D val="0"/>
            <c:spPr>
              <a:solidFill>
                <a:srgbClr val="800000"/>
              </a:solidFill>
              <a:ln>
                <a:solidFill>
                  <a:srgbClr val="000000"/>
                </a:solidFill>
              </a:ln>
            </c:spPr>
          </c:dPt>
          <c:dPt>
            <c:idx val="13"/>
            <c:invertIfNegative val="0"/>
            <c:bubble3D val="0"/>
            <c:spPr>
              <a:solidFill>
                <a:srgbClr val="FF6600"/>
              </a:solidFill>
              <a:ln>
                <a:solidFill>
                  <a:srgbClr val="000000"/>
                </a:solidFill>
              </a:ln>
            </c:spPr>
          </c:dPt>
          <c:dPt>
            <c:idx val="14"/>
            <c:invertIfNegative val="0"/>
            <c:bubble3D val="0"/>
            <c:spPr>
              <a:solidFill>
                <a:srgbClr val="FF6600"/>
              </a:solidFill>
              <a:ln>
                <a:solidFill>
                  <a:srgbClr val="000000"/>
                </a:solidFill>
              </a:ln>
            </c:spPr>
          </c:dPt>
          <c:dPt>
            <c:idx val="15"/>
            <c:invertIfNegative val="0"/>
            <c:bubble3D val="0"/>
            <c:spPr>
              <a:solidFill>
                <a:sysClr val="windowText" lastClr="000000"/>
              </a:solidFill>
              <a:ln>
                <a:solidFill>
                  <a:srgbClr val="000000"/>
                </a:solidFill>
              </a:ln>
            </c:spPr>
          </c:dPt>
          <c:dPt>
            <c:idx val="16"/>
            <c:invertIfNegative val="0"/>
            <c:bubble3D val="0"/>
            <c:spPr>
              <a:solidFill>
                <a:srgbClr val="FF6600"/>
              </a:solidFill>
              <a:ln>
                <a:solidFill>
                  <a:srgbClr val="000000"/>
                </a:solidFill>
              </a:ln>
            </c:spPr>
          </c:dPt>
          <c:dPt>
            <c:idx val="17"/>
            <c:invertIfNegative val="0"/>
            <c:bubble3D val="0"/>
            <c:spPr>
              <a:solidFill>
                <a:sysClr val="windowText" lastClr="000000"/>
              </a:solidFill>
              <a:ln>
                <a:solidFill>
                  <a:srgbClr val="000000"/>
                </a:solidFill>
              </a:ln>
            </c:spPr>
          </c:dPt>
          <c:dPt>
            <c:idx val="18"/>
            <c:invertIfNegative val="0"/>
            <c:bubble3D val="0"/>
            <c:spPr>
              <a:solidFill>
                <a:srgbClr val="FF6600"/>
              </a:solidFill>
              <a:ln>
                <a:solidFill>
                  <a:srgbClr val="000000"/>
                </a:solidFill>
              </a:ln>
            </c:spPr>
          </c:dPt>
          <c:dPt>
            <c:idx val="19"/>
            <c:invertIfNegative val="0"/>
            <c:bubble3D val="0"/>
            <c:spPr>
              <a:solidFill>
                <a:srgbClr val="FF6600"/>
              </a:solidFill>
              <a:ln>
                <a:solidFill>
                  <a:srgbClr val="000000"/>
                </a:solidFill>
              </a:ln>
            </c:spPr>
          </c:dPt>
          <c:dPt>
            <c:idx val="20"/>
            <c:invertIfNegative val="0"/>
            <c:bubble3D val="0"/>
            <c:spPr>
              <a:solidFill>
                <a:srgbClr val="800000"/>
              </a:solidFill>
              <a:ln>
                <a:solidFill>
                  <a:srgbClr val="000000"/>
                </a:solidFill>
              </a:ln>
            </c:spPr>
          </c:dPt>
          <c:dPt>
            <c:idx val="21"/>
            <c:invertIfNegative val="0"/>
            <c:bubble3D val="0"/>
            <c:spPr>
              <a:solidFill>
                <a:srgbClr val="800000"/>
              </a:solidFill>
              <a:ln>
                <a:solidFill>
                  <a:srgbClr val="000000"/>
                </a:solidFill>
              </a:ln>
            </c:spPr>
          </c:dPt>
          <c:dPt>
            <c:idx val="22"/>
            <c:invertIfNegative val="0"/>
            <c:bubble3D val="0"/>
            <c:spPr>
              <a:solidFill>
                <a:srgbClr val="FF6600"/>
              </a:solidFill>
              <a:ln>
                <a:solidFill>
                  <a:srgbClr val="000000"/>
                </a:solidFill>
              </a:ln>
            </c:spPr>
          </c:dPt>
          <c:dPt>
            <c:idx val="23"/>
            <c:invertIfNegative val="0"/>
            <c:bubble3D val="0"/>
            <c:spPr>
              <a:solidFill>
                <a:srgbClr val="800000"/>
              </a:solidFill>
              <a:ln>
                <a:solidFill>
                  <a:srgbClr val="000000"/>
                </a:solidFill>
              </a:ln>
            </c:spPr>
          </c:dPt>
          <c:dPt>
            <c:idx val="24"/>
            <c:invertIfNegative val="0"/>
            <c:bubble3D val="0"/>
            <c:spPr>
              <a:solidFill>
                <a:srgbClr val="FF6600"/>
              </a:solidFill>
              <a:ln>
                <a:solidFill>
                  <a:srgbClr val="000000"/>
                </a:solidFill>
              </a:ln>
            </c:spPr>
          </c:dPt>
          <c:dPt>
            <c:idx val="25"/>
            <c:invertIfNegative val="0"/>
            <c:bubble3D val="0"/>
            <c:spPr>
              <a:solidFill>
                <a:srgbClr val="FF6600"/>
              </a:solidFill>
              <a:ln>
                <a:solidFill>
                  <a:srgbClr val="000000"/>
                </a:solidFill>
              </a:ln>
            </c:spPr>
          </c:dPt>
          <c:dPt>
            <c:idx val="26"/>
            <c:invertIfNegative val="0"/>
            <c:bubble3D val="0"/>
            <c:spPr>
              <a:solidFill>
                <a:srgbClr val="800000"/>
              </a:solidFill>
              <a:ln>
                <a:solidFill>
                  <a:srgbClr val="000000"/>
                </a:solidFill>
              </a:ln>
            </c:spPr>
          </c:dPt>
          <c:dPt>
            <c:idx val="27"/>
            <c:invertIfNegative val="0"/>
            <c:bubble3D val="0"/>
            <c:spPr>
              <a:solidFill>
                <a:srgbClr val="FF6600"/>
              </a:solidFill>
              <a:ln>
                <a:solidFill>
                  <a:srgbClr val="000000"/>
                </a:solidFill>
              </a:ln>
            </c:spPr>
          </c:dPt>
          <c:dPt>
            <c:idx val="28"/>
            <c:invertIfNegative val="0"/>
            <c:bubble3D val="0"/>
            <c:spPr>
              <a:solidFill>
                <a:srgbClr val="800000"/>
              </a:solidFill>
              <a:ln>
                <a:solidFill>
                  <a:srgbClr val="000000"/>
                </a:solidFill>
              </a:ln>
            </c:spPr>
          </c:dPt>
          <c:dPt>
            <c:idx val="29"/>
            <c:invertIfNegative val="0"/>
            <c:bubble3D val="0"/>
            <c:spPr>
              <a:solidFill>
                <a:srgbClr val="800000"/>
              </a:solidFill>
              <a:ln>
                <a:solidFill>
                  <a:srgbClr val="000000"/>
                </a:solidFill>
              </a:ln>
            </c:spPr>
          </c:dPt>
          <c:cat>
            <c:strRef>
              <c:f>len_height!$I$2:$I$31</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len_height!$J$2:$J$31</c:f>
              <c:numCache>
                <c:formatCode>General</c:formatCode>
                <c:ptCount val="30"/>
                <c:pt idx="0">
                  <c:v>6.817047385808756</c:v>
                </c:pt>
                <c:pt idx="1">
                  <c:v>1.78142</c:v>
                </c:pt>
                <c:pt idx="2">
                  <c:v>1.063599999999999</c:v>
                </c:pt>
                <c:pt idx="3">
                  <c:v>1.26862</c:v>
                </c:pt>
                <c:pt idx="4">
                  <c:v>9.310622959895056</c:v>
                </c:pt>
                <c:pt idx="5">
                  <c:v>2.954790754692284</c:v>
                </c:pt>
                <c:pt idx="6">
                  <c:v>3.00497427272443</c:v>
                </c:pt>
                <c:pt idx="7">
                  <c:v>3.131503279846797</c:v>
                </c:pt>
                <c:pt idx="8">
                  <c:v>3.851136776807768</c:v>
                </c:pt>
                <c:pt idx="9">
                  <c:v>4.826009376458336</c:v>
                </c:pt>
                <c:pt idx="10">
                  <c:v>4.250719573426136</c:v>
                </c:pt>
                <c:pt idx="11">
                  <c:v>7.819793556432612</c:v>
                </c:pt>
                <c:pt idx="12">
                  <c:v>1.91698</c:v>
                </c:pt>
                <c:pt idx="13">
                  <c:v>5.305257352715206</c:v>
                </c:pt>
                <c:pt idx="14">
                  <c:v>2.797268111092458</c:v>
                </c:pt>
                <c:pt idx="15">
                  <c:v>2.450819999999998</c:v>
                </c:pt>
                <c:pt idx="16">
                  <c:v>4.922051203233663</c:v>
                </c:pt>
                <c:pt idx="17">
                  <c:v>1.928180000000001</c:v>
                </c:pt>
                <c:pt idx="18">
                  <c:v>2.59829</c:v>
                </c:pt>
                <c:pt idx="19">
                  <c:v>6.395284028734188</c:v>
                </c:pt>
                <c:pt idx="20">
                  <c:v>10.82248692819014</c:v>
                </c:pt>
                <c:pt idx="21">
                  <c:v>8.650751286323236</c:v>
                </c:pt>
                <c:pt idx="22">
                  <c:v>3.11795095740806</c:v>
                </c:pt>
                <c:pt idx="23">
                  <c:v>9.233619447511293</c:v>
                </c:pt>
                <c:pt idx="24">
                  <c:v>4.77594</c:v>
                </c:pt>
                <c:pt idx="25">
                  <c:v>4.663019224706037</c:v>
                </c:pt>
                <c:pt idx="26">
                  <c:v>12.23845694011291</c:v>
                </c:pt>
                <c:pt idx="27">
                  <c:v>6.397982663589679</c:v>
                </c:pt>
                <c:pt idx="28">
                  <c:v>10.8347</c:v>
                </c:pt>
                <c:pt idx="29">
                  <c:v>12.03132747305279</c:v>
                </c:pt>
              </c:numCache>
            </c:numRef>
          </c:val>
        </c:ser>
        <c:dLbls>
          <c:showLegendKey val="0"/>
          <c:showVal val="0"/>
          <c:showCatName val="0"/>
          <c:showSerName val="0"/>
          <c:showPercent val="0"/>
          <c:showBubbleSize val="0"/>
        </c:dLbls>
        <c:gapWidth val="10"/>
        <c:axId val="2092906280"/>
        <c:axId val="2092909992"/>
      </c:barChart>
      <c:catAx>
        <c:axId val="2092906280"/>
        <c:scaling>
          <c:orientation val="minMax"/>
        </c:scaling>
        <c:delete val="0"/>
        <c:axPos val="b"/>
        <c:majorGridlines>
          <c:spPr>
            <a:ln>
              <a:solidFill>
                <a:sysClr val="window" lastClr="FFFFFF">
                  <a:lumMod val="75000"/>
                </a:sysClr>
              </a:solidFill>
              <a:prstDash val="dash"/>
            </a:ln>
          </c:spPr>
        </c:majorGridlines>
        <c:majorTickMark val="out"/>
        <c:minorTickMark val="none"/>
        <c:tickLblPos val="nextTo"/>
        <c:spPr>
          <a:ln>
            <a:noFill/>
          </a:ln>
        </c:spPr>
        <c:txPr>
          <a:bodyPr rot="-5400000" vert="horz"/>
          <a:lstStyle/>
          <a:p>
            <a:pPr>
              <a:defRPr/>
            </a:pPr>
            <a:endParaRPr lang="en-US"/>
          </a:p>
        </c:txPr>
        <c:crossAx val="2092909992"/>
        <c:crosses val="autoZero"/>
        <c:auto val="1"/>
        <c:lblAlgn val="ctr"/>
        <c:lblOffset val="100"/>
        <c:noMultiLvlLbl val="0"/>
      </c:catAx>
      <c:valAx>
        <c:axId val="2092909992"/>
        <c:scaling>
          <c:orientation val="minMax"/>
          <c:max val="14.0"/>
          <c:min val="0.0"/>
        </c:scaling>
        <c:delete val="0"/>
        <c:axPos val="l"/>
        <c:majorGridlines>
          <c:spPr>
            <a:ln>
              <a:solidFill>
                <a:sysClr val="window" lastClr="FFFFFF">
                  <a:lumMod val="75000"/>
                </a:sysClr>
              </a:solidFill>
              <a:prstDash val="dash"/>
            </a:ln>
          </c:spPr>
        </c:majorGridlines>
        <c:title>
          <c:tx>
            <c:rich>
              <a:bodyPr rot="-5400000" vert="horz"/>
              <a:lstStyle/>
              <a:p>
                <a:pPr>
                  <a:defRPr sz="1000" b="0"/>
                </a:pPr>
                <a:r>
                  <a:rPr lang="en-US" sz="1000" b="0"/>
                  <a:t>Avg. episode height (network packets)</a:t>
                </a:r>
              </a:p>
            </c:rich>
          </c:tx>
          <c:layout/>
          <c:overlay val="0"/>
        </c:title>
        <c:numFmt formatCode="General" sourceLinked="1"/>
        <c:majorTickMark val="out"/>
        <c:minorTickMark val="none"/>
        <c:tickLblPos val="nextTo"/>
        <c:spPr>
          <a:ln>
            <a:noFill/>
          </a:ln>
        </c:spPr>
        <c:crossAx val="2092906280"/>
        <c:crosses val="autoZero"/>
        <c:crossBetween val="between"/>
        <c:majorUnit val="2.0"/>
      </c:valAx>
      <c:spPr>
        <a:ln>
          <a:solidFill>
            <a:srgbClr val="000000"/>
          </a:solidFill>
        </a:ln>
      </c:spPr>
    </c:plotArea>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69994978941848"/>
          <c:y val="0.0809143974190727"/>
          <c:w val="0.89266481689721"/>
          <c:h val="0.610626640419947"/>
        </c:manualLayout>
      </c:layout>
      <c:barChart>
        <c:barDir val="col"/>
        <c:grouping val="clustered"/>
        <c:varyColors val="0"/>
        <c:ser>
          <c:idx val="0"/>
          <c:order val="0"/>
          <c:tx>
            <c:strRef>
              <c:f>len_height!$K$1</c:f>
              <c:strCache>
                <c:ptCount val="1"/>
                <c:pt idx="0">
                  <c:v>Avg. Episode Length</c:v>
                </c:pt>
              </c:strCache>
            </c:strRef>
          </c:tx>
          <c:spPr>
            <a:ln>
              <a:solidFill>
                <a:srgbClr val="000000"/>
              </a:solidFill>
            </a:ln>
          </c:spPr>
          <c:invertIfNegative val="0"/>
          <c:dPt>
            <c:idx val="2"/>
            <c:invertIfNegative val="0"/>
            <c:bubble3D val="0"/>
            <c:spPr>
              <a:solidFill>
                <a:srgbClr val="FF6600"/>
              </a:solidFill>
              <a:ln>
                <a:solidFill>
                  <a:srgbClr val="000000"/>
                </a:solidFill>
              </a:ln>
            </c:spPr>
          </c:dPt>
          <c:dPt>
            <c:idx val="3"/>
            <c:invertIfNegative val="0"/>
            <c:bubble3D val="0"/>
            <c:spPr>
              <a:solidFill>
                <a:sysClr val="windowText" lastClr="000000"/>
              </a:solidFill>
              <a:ln>
                <a:solidFill>
                  <a:srgbClr val="000000"/>
                </a:solidFill>
              </a:ln>
            </c:spPr>
          </c:dPt>
          <c:dPt>
            <c:idx val="12"/>
            <c:invertIfNegative val="0"/>
            <c:bubble3D val="0"/>
            <c:spPr>
              <a:solidFill>
                <a:srgbClr val="FF6600"/>
              </a:solidFill>
              <a:ln>
                <a:solidFill>
                  <a:srgbClr val="000000"/>
                </a:solidFill>
              </a:ln>
            </c:spPr>
          </c:dPt>
          <c:dPt>
            <c:idx val="14"/>
            <c:invertIfNegative val="0"/>
            <c:bubble3D val="0"/>
            <c:spPr>
              <a:solidFill>
                <a:sysClr val="windowText" lastClr="000000"/>
              </a:solidFill>
              <a:ln>
                <a:solidFill>
                  <a:srgbClr val="000000"/>
                </a:solidFill>
              </a:ln>
            </c:spPr>
          </c:dPt>
          <c:dPt>
            <c:idx val="15"/>
            <c:invertIfNegative val="0"/>
            <c:bubble3D val="0"/>
            <c:spPr>
              <a:solidFill>
                <a:srgbClr val="FF6600"/>
              </a:solidFill>
              <a:ln>
                <a:solidFill>
                  <a:srgbClr val="000000"/>
                </a:solidFill>
              </a:ln>
            </c:spPr>
          </c:dPt>
          <c:dPt>
            <c:idx val="17"/>
            <c:invertIfNegative val="0"/>
            <c:bubble3D val="0"/>
            <c:spPr>
              <a:solidFill>
                <a:srgbClr val="FF6600"/>
              </a:solidFill>
              <a:ln>
                <a:solidFill>
                  <a:srgbClr val="000000"/>
                </a:solidFill>
              </a:ln>
            </c:spPr>
          </c:dPt>
          <c:dPt>
            <c:idx val="18"/>
            <c:invertIfNegative val="0"/>
            <c:bubble3D val="0"/>
            <c:spPr>
              <a:solidFill>
                <a:srgbClr val="FF6600"/>
              </a:solidFill>
              <a:ln>
                <a:solidFill>
                  <a:srgbClr val="000000"/>
                </a:solidFill>
              </a:ln>
            </c:spPr>
          </c:dPt>
          <c:dPt>
            <c:idx val="19"/>
            <c:invertIfNegative val="0"/>
            <c:bubble3D val="0"/>
            <c:spPr>
              <a:solidFill>
                <a:srgbClr val="FF6600"/>
              </a:solidFill>
              <a:ln>
                <a:solidFill>
                  <a:srgbClr val="000000"/>
                </a:solidFill>
              </a:ln>
            </c:spPr>
          </c:dPt>
          <c:dPt>
            <c:idx val="20"/>
            <c:invertIfNegative val="0"/>
            <c:bubble3D val="0"/>
            <c:spPr>
              <a:solidFill>
                <a:srgbClr val="FF6600"/>
              </a:solidFill>
              <a:ln>
                <a:solidFill>
                  <a:srgbClr val="000000"/>
                </a:solidFill>
              </a:ln>
            </c:spPr>
          </c:dPt>
          <c:dPt>
            <c:idx val="21"/>
            <c:invertIfNegative val="0"/>
            <c:bubble3D val="0"/>
            <c:spPr>
              <a:solidFill>
                <a:srgbClr val="FF6600"/>
              </a:solidFill>
              <a:ln>
                <a:solidFill>
                  <a:srgbClr val="000000"/>
                </a:solidFill>
              </a:ln>
            </c:spPr>
          </c:dPt>
          <c:dPt>
            <c:idx val="22"/>
            <c:invertIfNegative val="0"/>
            <c:bubble3D val="0"/>
            <c:spPr>
              <a:solidFill>
                <a:srgbClr val="FF6600"/>
              </a:solidFill>
              <a:ln>
                <a:solidFill>
                  <a:srgbClr val="000000"/>
                </a:solidFill>
              </a:ln>
            </c:spPr>
          </c:dPt>
          <c:dPt>
            <c:idx val="23"/>
            <c:invertIfNegative val="0"/>
            <c:bubble3D val="0"/>
            <c:spPr>
              <a:solidFill>
                <a:srgbClr val="FF6600"/>
              </a:solidFill>
              <a:ln>
                <a:solidFill>
                  <a:srgbClr val="000000"/>
                </a:solidFill>
              </a:ln>
            </c:spPr>
          </c:dPt>
          <c:dPt>
            <c:idx val="24"/>
            <c:invertIfNegative val="0"/>
            <c:bubble3D val="0"/>
            <c:spPr>
              <a:solidFill>
                <a:srgbClr val="FF6600"/>
              </a:solidFill>
              <a:ln>
                <a:solidFill>
                  <a:srgbClr val="000000"/>
                </a:solidFill>
              </a:ln>
            </c:spPr>
          </c:dPt>
          <c:dPt>
            <c:idx val="25"/>
            <c:invertIfNegative val="0"/>
            <c:bubble3D val="0"/>
            <c:spPr>
              <a:solidFill>
                <a:srgbClr val="FF6600"/>
              </a:solidFill>
              <a:ln>
                <a:solidFill>
                  <a:srgbClr val="000000"/>
                </a:solidFill>
              </a:ln>
            </c:spPr>
          </c:dPt>
          <c:dPt>
            <c:idx val="26"/>
            <c:invertIfNegative val="0"/>
            <c:bubble3D val="0"/>
            <c:spPr>
              <a:solidFill>
                <a:srgbClr val="FF6600"/>
              </a:solidFill>
              <a:ln>
                <a:solidFill>
                  <a:srgbClr val="000000"/>
                </a:solidFill>
              </a:ln>
            </c:spPr>
          </c:dPt>
          <c:dPt>
            <c:idx val="27"/>
            <c:invertIfNegative val="0"/>
            <c:bubble3D val="0"/>
            <c:spPr>
              <a:solidFill>
                <a:srgbClr val="800000"/>
              </a:solidFill>
              <a:ln>
                <a:solidFill>
                  <a:srgbClr val="000000"/>
                </a:solidFill>
              </a:ln>
            </c:spPr>
          </c:dPt>
          <c:dPt>
            <c:idx val="28"/>
            <c:invertIfNegative val="0"/>
            <c:bubble3D val="0"/>
            <c:spPr>
              <a:solidFill>
                <a:srgbClr val="800000"/>
              </a:solidFill>
              <a:ln>
                <a:solidFill>
                  <a:srgbClr val="000000"/>
                </a:solidFill>
              </a:ln>
            </c:spPr>
          </c:dPt>
          <c:dPt>
            <c:idx val="29"/>
            <c:invertIfNegative val="0"/>
            <c:bubble3D val="0"/>
            <c:spPr>
              <a:solidFill>
                <a:srgbClr val="800000"/>
              </a:solidFill>
              <a:ln>
                <a:solidFill>
                  <a:srgbClr val="000000"/>
                </a:solidFill>
              </a:ln>
            </c:spPr>
          </c:dPt>
          <c:cat>
            <c:strRef>
              <c:f>len_height!$I$2:$I$31</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len_height!$K$2:$K$31</c:f>
              <c:numCache>
                <c:formatCode>General</c:formatCode>
                <c:ptCount val="30"/>
                <c:pt idx="0">
                  <c:v>374.3953715450986</c:v>
                </c:pt>
                <c:pt idx="1">
                  <c:v>463.4529195160439</c:v>
                </c:pt>
                <c:pt idx="2">
                  <c:v>11776.33519036574</c:v>
                </c:pt>
                <c:pt idx="3">
                  <c:v>359.4547233266027</c:v>
                </c:pt>
                <c:pt idx="4">
                  <c:v>261.6161491275635</c:v>
                </c:pt>
                <c:pt idx="5">
                  <c:v>150.453791736575</c:v>
                </c:pt>
                <c:pt idx="6">
                  <c:v>364.236018520763</c:v>
                </c:pt>
                <c:pt idx="7">
                  <c:v>353.4330310181086</c:v>
                </c:pt>
                <c:pt idx="8">
                  <c:v>366.8438378839868</c:v>
                </c:pt>
                <c:pt idx="9">
                  <c:v>524.8792025534176</c:v>
                </c:pt>
                <c:pt idx="10">
                  <c:v>551.8800201153074</c:v>
                </c:pt>
                <c:pt idx="11">
                  <c:v>263.6628995554363</c:v>
                </c:pt>
                <c:pt idx="12">
                  <c:v>5378.354510800508</c:v>
                </c:pt>
                <c:pt idx="13">
                  <c:v>613.879753370858</c:v>
                </c:pt>
                <c:pt idx="14">
                  <c:v>564.3670759218904</c:v>
                </c:pt>
                <c:pt idx="15">
                  <c:v>2755.201955439649</c:v>
                </c:pt>
                <c:pt idx="16">
                  <c:v>500.7454869623357</c:v>
                </c:pt>
                <c:pt idx="17">
                  <c:v>1973.5588165221</c:v>
                </c:pt>
                <c:pt idx="18">
                  <c:v>807.179700292907</c:v>
                </c:pt>
                <c:pt idx="19">
                  <c:v>809.331741403748</c:v>
                </c:pt>
                <c:pt idx="20">
                  <c:v>903.7175284909388</c:v>
                </c:pt>
                <c:pt idx="21">
                  <c:v>914.687690478332</c:v>
                </c:pt>
                <c:pt idx="22">
                  <c:v>1675.918898619341</c:v>
                </c:pt>
                <c:pt idx="23">
                  <c:v>929.32591277266</c:v>
                </c:pt>
                <c:pt idx="24">
                  <c:v>1460.756762217168</c:v>
                </c:pt>
                <c:pt idx="25">
                  <c:v>4665.022851819271</c:v>
                </c:pt>
                <c:pt idx="26">
                  <c:v>1522.248243559719</c:v>
                </c:pt>
                <c:pt idx="27">
                  <c:v>18085.91620393741</c:v>
                </c:pt>
                <c:pt idx="28">
                  <c:v>336454.9763033177</c:v>
                </c:pt>
                <c:pt idx="29">
                  <c:v>457949.8606512834</c:v>
                </c:pt>
              </c:numCache>
            </c:numRef>
          </c:val>
        </c:ser>
        <c:dLbls>
          <c:showLegendKey val="0"/>
          <c:showVal val="0"/>
          <c:showCatName val="0"/>
          <c:showSerName val="0"/>
          <c:showPercent val="0"/>
          <c:showBubbleSize val="0"/>
        </c:dLbls>
        <c:gapWidth val="10"/>
        <c:axId val="2092003576"/>
        <c:axId val="2091999864"/>
      </c:barChart>
      <c:catAx>
        <c:axId val="2092003576"/>
        <c:scaling>
          <c:orientation val="minMax"/>
        </c:scaling>
        <c:delete val="0"/>
        <c:axPos val="b"/>
        <c:majorGridlines>
          <c:spPr>
            <a:ln>
              <a:solidFill>
                <a:sysClr val="window" lastClr="FFFFFF">
                  <a:lumMod val="75000"/>
                </a:sysClr>
              </a:solidFill>
              <a:prstDash val="dash"/>
            </a:ln>
          </c:spPr>
        </c:majorGridlines>
        <c:majorTickMark val="out"/>
        <c:minorTickMark val="none"/>
        <c:tickLblPos val="nextTo"/>
        <c:spPr>
          <a:ln>
            <a:noFill/>
          </a:ln>
        </c:spPr>
        <c:txPr>
          <a:bodyPr rot="-5400000" vert="horz"/>
          <a:lstStyle/>
          <a:p>
            <a:pPr>
              <a:defRPr/>
            </a:pPr>
            <a:endParaRPr lang="en-US"/>
          </a:p>
        </c:txPr>
        <c:crossAx val="2091999864"/>
        <c:crosses val="autoZero"/>
        <c:auto val="1"/>
        <c:lblAlgn val="ctr"/>
        <c:lblOffset val="100"/>
        <c:noMultiLvlLbl val="0"/>
      </c:catAx>
      <c:valAx>
        <c:axId val="2091999864"/>
        <c:scaling>
          <c:orientation val="minMax"/>
          <c:max val="6000.0"/>
        </c:scaling>
        <c:delete val="0"/>
        <c:axPos val="l"/>
        <c:majorGridlines>
          <c:spPr>
            <a:ln>
              <a:solidFill>
                <a:sysClr val="window" lastClr="FFFFFF">
                  <a:lumMod val="75000"/>
                </a:sysClr>
              </a:solidFill>
              <a:prstDash val="dash"/>
            </a:ln>
          </c:spPr>
        </c:majorGridlines>
        <c:title>
          <c:tx>
            <c:rich>
              <a:bodyPr rot="-5400000" vert="horz"/>
              <a:lstStyle/>
              <a:p>
                <a:pPr>
                  <a:defRPr sz="1100" b="0"/>
                </a:pPr>
                <a:r>
                  <a:rPr lang="en-US" sz="1100" b="0" dirty="0"/>
                  <a:t>Avg. episode length</a:t>
                </a:r>
                <a:r>
                  <a:rPr lang="en-US" sz="1100" b="0" dirty="0" smtClean="0"/>
                  <a:t> </a:t>
                </a:r>
              </a:p>
              <a:p>
                <a:pPr>
                  <a:defRPr sz="1100" b="0"/>
                </a:pPr>
                <a:r>
                  <a:rPr lang="en-US" sz="1100" b="0" dirty="0" smtClean="0"/>
                  <a:t>(</a:t>
                </a:r>
                <a:r>
                  <a:rPr lang="en-US" sz="1100" b="0" dirty="0"/>
                  <a:t>in cycles)</a:t>
                </a:r>
              </a:p>
            </c:rich>
          </c:tx>
          <c:layout/>
          <c:overlay val="0"/>
        </c:title>
        <c:numFmt formatCode="General" sourceLinked="1"/>
        <c:majorTickMark val="out"/>
        <c:minorTickMark val="none"/>
        <c:tickLblPos val="nextTo"/>
        <c:spPr>
          <a:ln>
            <a:noFill/>
          </a:ln>
        </c:spPr>
        <c:crossAx val="2092003576"/>
        <c:crosses val="autoZero"/>
        <c:crossBetween val="between"/>
      </c:valAx>
      <c:spPr>
        <a:ln>
          <a:solidFill>
            <a:srgbClr val="000000"/>
          </a:solidFill>
        </a:ln>
      </c:spPr>
    </c:plotArea>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4503407979175"/>
          <c:y val="0.0375116652085156"/>
          <c:w val="0.890090382021213"/>
          <c:h val="0.735004374453195"/>
        </c:manualLayout>
      </c:layout>
      <c:barChart>
        <c:barDir val="col"/>
        <c:grouping val="clustered"/>
        <c:varyColors val="0"/>
        <c:ser>
          <c:idx val="0"/>
          <c:order val="0"/>
          <c:tx>
            <c:strRef>
              <c:f>len_height!$J$1</c:f>
              <c:strCache>
                <c:ptCount val="1"/>
                <c:pt idx="0">
                  <c:v>Avg. Episode Height</c:v>
                </c:pt>
              </c:strCache>
            </c:strRef>
          </c:tx>
          <c:spPr>
            <a:ln>
              <a:solidFill>
                <a:srgbClr val="000000"/>
              </a:solidFill>
            </a:ln>
          </c:spPr>
          <c:invertIfNegative val="0"/>
          <c:dPt>
            <c:idx val="0"/>
            <c:invertIfNegative val="0"/>
            <c:bubble3D val="0"/>
            <c:spPr>
              <a:solidFill>
                <a:srgbClr val="FF6600"/>
              </a:solidFill>
              <a:ln>
                <a:solidFill>
                  <a:srgbClr val="000000"/>
                </a:solidFill>
              </a:ln>
            </c:spPr>
          </c:dPt>
          <c:dPt>
            <c:idx val="3"/>
            <c:invertIfNegative val="0"/>
            <c:bubble3D val="0"/>
            <c:spPr>
              <a:solidFill>
                <a:sysClr val="windowText" lastClr="000000"/>
              </a:solidFill>
              <a:ln>
                <a:solidFill>
                  <a:srgbClr val="000000"/>
                </a:solidFill>
              </a:ln>
            </c:spPr>
          </c:dPt>
          <c:dPt>
            <c:idx val="4"/>
            <c:invertIfNegative val="0"/>
            <c:bubble3D val="0"/>
            <c:spPr>
              <a:solidFill>
                <a:srgbClr val="800000"/>
              </a:solidFill>
              <a:ln>
                <a:solidFill>
                  <a:srgbClr val="000000"/>
                </a:solidFill>
              </a:ln>
            </c:spPr>
          </c:dPt>
          <c:dPt>
            <c:idx val="5"/>
            <c:invertIfNegative val="0"/>
            <c:bubble3D val="0"/>
            <c:spPr>
              <a:solidFill>
                <a:srgbClr val="FF6600"/>
              </a:solidFill>
              <a:ln>
                <a:solidFill>
                  <a:srgbClr val="000000"/>
                </a:solidFill>
              </a:ln>
            </c:spPr>
          </c:dPt>
          <c:dPt>
            <c:idx val="6"/>
            <c:invertIfNegative val="0"/>
            <c:bubble3D val="0"/>
            <c:spPr>
              <a:solidFill>
                <a:srgbClr val="FF6600"/>
              </a:solidFill>
              <a:ln>
                <a:solidFill>
                  <a:srgbClr val="000000"/>
                </a:solidFill>
              </a:ln>
            </c:spPr>
          </c:dPt>
          <c:dPt>
            <c:idx val="7"/>
            <c:invertIfNegative val="0"/>
            <c:bubble3D val="0"/>
            <c:spPr>
              <a:solidFill>
                <a:srgbClr val="FF6600"/>
              </a:solidFill>
              <a:ln>
                <a:solidFill>
                  <a:srgbClr val="000000"/>
                </a:solidFill>
              </a:ln>
            </c:spPr>
          </c:dPt>
          <c:dPt>
            <c:idx val="8"/>
            <c:invertIfNegative val="0"/>
            <c:bubble3D val="0"/>
            <c:spPr>
              <a:solidFill>
                <a:srgbClr val="FF6600"/>
              </a:solidFill>
              <a:ln>
                <a:solidFill>
                  <a:srgbClr val="000000"/>
                </a:solidFill>
              </a:ln>
            </c:spPr>
          </c:dPt>
          <c:dPt>
            <c:idx val="9"/>
            <c:invertIfNegative val="0"/>
            <c:bubble3D val="0"/>
            <c:spPr>
              <a:solidFill>
                <a:srgbClr val="FF6600"/>
              </a:solidFill>
              <a:ln>
                <a:solidFill>
                  <a:srgbClr val="000000"/>
                </a:solidFill>
              </a:ln>
            </c:spPr>
          </c:dPt>
          <c:dPt>
            <c:idx val="10"/>
            <c:invertIfNegative val="0"/>
            <c:bubble3D val="0"/>
            <c:spPr>
              <a:solidFill>
                <a:srgbClr val="FF6600"/>
              </a:solidFill>
              <a:ln>
                <a:solidFill>
                  <a:srgbClr val="000000"/>
                </a:solidFill>
              </a:ln>
            </c:spPr>
          </c:dPt>
          <c:dPt>
            <c:idx val="11"/>
            <c:invertIfNegative val="0"/>
            <c:bubble3D val="0"/>
            <c:spPr>
              <a:solidFill>
                <a:srgbClr val="800000"/>
              </a:solidFill>
              <a:ln>
                <a:solidFill>
                  <a:srgbClr val="000000"/>
                </a:solidFill>
              </a:ln>
            </c:spPr>
          </c:dPt>
          <c:dPt>
            <c:idx val="13"/>
            <c:invertIfNegative val="0"/>
            <c:bubble3D val="0"/>
            <c:spPr>
              <a:solidFill>
                <a:srgbClr val="FF6600"/>
              </a:solidFill>
              <a:ln>
                <a:solidFill>
                  <a:srgbClr val="000000"/>
                </a:solidFill>
              </a:ln>
            </c:spPr>
          </c:dPt>
          <c:dPt>
            <c:idx val="14"/>
            <c:invertIfNegative val="0"/>
            <c:bubble3D val="0"/>
            <c:spPr>
              <a:solidFill>
                <a:srgbClr val="FF6600"/>
              </a:solidFill>
              <a:ln>
                <a:solidFill>
                  <a:srgbClr val="000000"/>
                </a:solidFill>
              </a:ln>
            </c:spPr>
          </c:dPt>
          <c:dPt>
            <c:idx val="15"/>
            <c:invertIfNegative val="0"/>
            <c:bubble3D val="0"/>
            <c:spPr>
              <a:solidFill>
                <a:sysClr val="windowText" lastClr="000000"/>
              </a:solidFill>
              <a:ln>
                <a:solidFill>
                  <a:srgbClr val="000000"/>
                </a:solidFill>
              </a:ln>
            </c:spPr>
          </c:dPt>
          <c:dPt>
            <c:idx val="16"/>
            <c:invertIfNegative val="0"/>
            <c:bubble3D val="0"/>
            <c:spPr>
              <a:solidFill>
                <a:srgbClr val="FF6600"/>
              </a:solidFill>
              <a:ln>
                <a:solidFill>
                  <a:srgbClr val="000000"/>
                </a:solidFill>
              </a:ln>
            </c:spPr>
          </c:dPt>
          <c:dPt>
            <c:idx val="17"/>
            <c:invertIfNegative val="0"/>
            <c:bubble3D val="0"/>
            <c:spPr>
              <a:solidFill>
                <a:sysClr val="windowText" lastClr="000000"/>
              </a:solidFill>
              <a:ln>
                <a:solidFill>
                  <a:srgbClr val="000000"/>
                </a:solidFill>
              </a:ln>
            </c:spPr>
          </c:dPt>
          <c:dPt>
            <c:idx val="18"/>
            <c:invertIfNegative val="0"/>
            <c:bubble3D val="0"/>
            <c:spPr>
              <a:solidFill>
                <a:srgbClr val="FF6600"/>
              </a:solidFill>
              <a:ln>
                <a:solidFill>
                  <a:srgbClr val="000000"/>
                </a:solidFill>
              </a:ln>
            </c:spPr>
          </c:dPt>
          <c:dPt>
            <c:idx val="19"/>
            <c:invertIfNegative val="0"/>
            <c:bubble3D val="0"/>
            <c:spPr>
              <a:solidFill>
                <a:srgbClr val="FF6600"/>
              </a:solidFill>
              <a:ln>
                <a:solidFill>
                  <a:srgbClr val="000000"/>
                </a:solidFill>
              </a:ln>
            </c:spPr>
          </c:dPt>
          <c:dPt>
            <c:idx val="20"/>
            <c:invertIfNegative val="0"/>
            <c:bubble3D val="0"/>
            <c:spPr>
              <a:solidFill>
                <a:srgbClr val="800000"/>
              </a:solidFill>
              <a:ln>
                <a:solidFill>
                  <a:srgbClr val="000000"/>
                </a:solidFill>
              </a:ln>
            </c:spPr>
          </c:dPt>
          <c:dPt>
            <c:idx val="21"/>
            <c:invertIfNegative val="0"/>
            <c:bubble3D val="0"/>
            <c:spPr>
              <a:solidFill>
                <a:srgbClr val="800000"/>
              </a:solidFill>
              <a:ln>
                <a:solidFill>
                  <a:srgbClr val="000000"/>
                </a:solidFill>
              </a:ln>
            </c:spPr>
          </c:dPt>
          <c:dPt>
            <c:idx val="22"/>
            <c:invertIfNegative val="0"/>
            <c:bubble3D val="0"/>
            <c:spPr>
              <a:solidFill>
                <a:srgbClr val="FF6600"/>
              </a:solidFill>
              <a:ln>
                <a:solidFill>
                  <a:srgbClr val="000000"/>
                </a:solidFill>
              </a:ln>
            </c:spPr>
          </c:dPt>
          <c:dPt>
            <c:idx val="23"/>
            <c:invertIfNegative val="0"/>
            <c:bubble3D val="0"/>
            <c:spPr>
              <a:solidFill>
                <a:srgbClr val="800000"/>
              </a:solidFill>
              <a:ln>
                <a:solidFill>
                  <a:srgbClr val="000000"/>
                </a:solidFill>
              </a:ln>
            </c:spPr>
          </c:dPt>
          <c:dPt>
            <c:idx val="24"/>
            <c:invertIfNegative val="0"/>
            <c:bubble3D val="0"/>
            <c:spPr>
              <a:solidFill>
                <a:srgbClr val="FF6600"/>
              </a:solidFill>
              <a:ln>
                <a:solidFill>
                  <a:srgbClr val="000000"/>
                </a:solidFill>
              </a:ln>
            </c:spPr>
          </c:dPt>
          <c:dPt>
            <c:idx val="25"/>
            <c:invertIfNegative val="0"/>
            <c:bubble3D val="0"/>
            <c:spPr>
              <a:solidFill>
                <a:srgbClr val="FF6600"/>
              </a:solidFill>
              <a:ln>
                <a:solidFill>
                  <a:srgbClr val="000000"/>
                </a:solidFill>
              </a:ln>
            </c:spPr>
          </c:dPt>
          <c:dPt>
            <c:idx val="26"/>
            <c:invertIfNegative val="0"/>
            <c:bubble3D val="0"/>
            <c:spPr>
              <a:solidFill>
                <a:srgbClr val="800000"/>
              </a:solidFill>
              <a:ln>
                <a:solidFill>
                  <a:srgbClr val="000000"/>
                </a:solidFill>
              </a:ln>
            </c:spPr>
          </c:dPt>
          <c:dPt>
            <c:idx val="27"/>
            <c:invertIfNegative val="0"/>
            <c:bubble3D val="0"/>
            <c:spPr>
              <a:solidFill>
                <a:srgbClr val="FF6600"/>
              </a:solidFill>
              <a:ln>
                <a:solidFill>
                  <a:srgbClr val="000000"/>
                </a:solidFill>
              </a:ln>
            </c:spPr>
          </c:dPt>
          <c:dPt>
            <c:idx val="28"/>
            <c:invertIfNegative val="0"/>
            <c:bubble3D val="0"/>
            <c:spPr>
              <a:solidFill>
                <a:srgbClr val="800000"/>
              </a:solidFill>
              <a:ln>
                <a:solidFill>
                  <a:srgbClr val="000000"/>
                </a:solidFill>
              </a:ln>
            </c:spPr>
          </c:dPt>
          <c:dPt>
            <c:idx val="29"/>
            <c:invertIfNegative val="0"/>
            <c:bubble3D val="0"/>
            <c:spPr>
              <a:solidFill>
                <a:srgbClr val="800000"/>
              </a:solidFill>
              <a:ln>
                <a:solidFill>
                  <a:srgbClr val="000000"/>
                </a:solidFill>
              </a:ln>
            </c:spPr>
          </c:dPt>
          <c:cat>
            <c:strRef>
              <c:f>len_height!$I$2:$I$31</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len_height!$J$2:$J$31</c:f>
              <c:numCache>
                <c:formatCode>General</c:formatCode>
                <c:ptCount val="30"/>
                <c:pt idx="0">
                  <c:v>6.817047385808756</c:v>
                </c:pt>
                <c:pt idx="1">
                  <c:v>1.78142</c:v>
                </c:pt>
                <c:pt idx="2">
                  <c:v>1.063599999999999</c:v>
                </c:pt>
                <c:pt idx="3">
                  <c:v>1.26862</c:v>
                </c:pt>
                <c:pt idx="4">
                  <c:v>9.310622959895056</c:v>
                </c:pt>
                <c:pt idx="5">
                  <c:v>2.954790754692284</c:v>
                </c:pt>
                <c:pt idx="6">
                  <c:v>3.00497427272443</c:v>
                </c:pt>
                <c:pt idx="7">
                  <c:v>3.131503279846797</c:v>
                </c:pt>
                <c:pt idx="8">
                  <c:v>3.851136776807768</c:v>
                </c:pt>
                <c:pt idx="9">
                  <c:v>4.826009376458336</c:v>
                </c:pt>
                <c:pt idx="10">
                  <c:v>4.250719573426136</c:v>
                </c:pt>
                <c:pt idx="11">
                  <c:v>7.819793556432612</c:v>
                </c:pt>
                <c:pt idx="12">
                  <c:v>1.91698</c:v>
                </c:pt>
                <c:pt idx="13">
                  <c:v>5.305257352715206</c:v>
                </c:pt>
                <c:pt idx="14">
                  <c:v>2.797268111092458</c:v>
                </c:pt>
                <c:pt idx="15">
                  <c:v>2.450819999999998</c:v>
                </c:pt>
                <c:pt idx="16">
                  <c:v>4.922051203233663</c:v>
                </c:pt>
                <c:pt idx="17">
                  <c:v>1.928180000000001</c:v>
                </c:pt>
                <c:pt idx="18">
                  <c:v>2.59829</c:v>
                </c:pt>
                <c:pt idx="19">
                  <c:v>6.395284028734188</c:v>
                </c:pt>
                <c:pt idx="20">
                  <c:v>10.82248692819014</c:v>
                </c:pt>
                <c:pt idx="21">
                  <c:v>8.650751286323236</c:v>
                </c:pt>
                <c:pt idx="22">
                  <c:v>3.11795095740806</c:v>
                </c:pt>
                <c:pt idx="23">
                  <c:v>9.233619447511293</c:v>
                </c:pt>
                <c:pt idx="24">
                  <c:v>4.77594</c:v>
                </c:pt>
                <c:pt idx="25">
                  <c:v>4.663019224706035</c:v>
                </c:pt>
                <c:pt idx="26">
                  <c:v>12.23845694011291</c:v>
                </c:pt>
                <c:pt idx="27">
                  <c:v>6.397982663589677</c:v>
                </c:pt>
                <c:pt idx="28">
                  <c:v>10.8347</c:v>
                </c:pt>
                <c:pt idx="29">
                  <c:v>12.03132747305279</c:v>
                </c:pt>
              </c:numCache>
            </c:numRef>
          </c:val>
        </c:ser>
        <c:dLbls>
          <c:showLegendKey val="0"/>
          <c:showVal val="0"/>
          <c:showCatName val="0"/>
          <c:showSerName val="0"/>
          <c:showPercent val="0"/>
          <c:showBubbleSize val="0"/>
        </c:dLbls>
        <c:gapWidth val="10"/>
        <c:axId val="-2077315688"/>
        <c:axId val="-2077312584"/>
      </c:barChart>
      <c:catAx>
        <c:axId val="-2077315688"/>
        <c:scaling>
          <c:orientation val="minMax"/>
        </c:scaling>
        <c:delete val="0"/>
        <c:axPos val="b"/>
        <c:majorGridlines>
          <c:spPr>
            <a:ln>
              <a:solidFill>
                <a:sysClr val="window" lastClr="FFFFFF">
                  <a:lumMod val="75000"/>
                </a:sysClr>
              </a:solidFill>
              <a:prstDash val="dash"/>
            </a:ln>
          </c:spPr>
        </c:majorGridlines>
        <c:majorTickMark val="out"/>
        <c:minorTickMark val="none"/>
        <c:tickLblPos val="nextTo"/>
        <c:spPr>
          <a:ln>
            <a:noFill/>
          </a:ln>
        </c:spPr>
        <c:txPr>
          <a:bodyPr rot="-5400000" vert="horz"/>
          <a:lstStyle/>
          <a:p>
            <a:pPr>
              <a:defRPr/>
            </a:pPr>
            <a:endParaRPr lang="en-US"/>
          </a:p>
        </c:txPr>
        <c:crossAx val="-2077312584"/>
        <c:crosses val="autoZero"/>
        <c:auto val="1"/>
        <c:lblAlgn val="ctr"/>
        <c:lblOffset val="100"/>
        <c:noMultiLvlLbl val="0"/>
      </c:catAx>
      <c:valAx>
        <c:axId val="-2077312584"/>
        <c:scaling>
          <c:orientation val="minMax"/>
          <c:max val="14.0"/>
          <c:min val="0.0"/>
        </c:scaling>
        <c:delete val="0"/>
        <c:axPos val="l"/>
        <c:majorGridlines>
          <c:spPr>
            <a:ln>
              <a:solidFill>
                <a:sysClr val="window" lastClr="FFFFFF">
                  <a:lumMod val="75000"/>
                </a:sysClr>
              </a:solidFill>
              <a:prstDash val="dash"/>
            </a:ln>
          </c:spPr>
        </c:majorGridlines>
        <c:title>
          <c:tx>
            <c:rich>
              <a:bodyPr rot="-5400000" vert="horz"/>
              <a:lstStyle/>
              <a:p>
                <a:pPr>
                  <a:defRPr sz="1000" b="0"/>
                </a:pPr>
                <a:r>
                  <a:rPr lang="en-US" sz="1000" b="0"/>
                  <a:t>Avg. episode height (network packets)</a:t>
                </a:r>
              </a:p>
            </c:rich>
          </c:tx>
          <c:layout/>
          <c:overlay val="0"/>
        </c:title>
        <c:numFmt formatCode="General" sourceLinked="1"/>
        <c:majorTickMark val="out"/>
        <c:minorTickMark val="none"/>
        <c:tickLblPos val="nextTo"/>
        <c:spPr>
          <a:ln>
            <a:noFill/>
          </a:ln>
        </c:spPr>
        <c:crossAx val="-2077315688"/>
        <c:crosses val="autoZero"/>
        <c:crossBetween val="between"/>
        <c:majorUnit val="2.0"/>
      </c:valAx>
      <c:spPr>
        <a:ln>
          <a:solidFill>
            <a:srgbClr val="000000"/>
          </a:solidFill>
        </a:ln>
      </c:spPr>
    </c:plotArea>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69994978941848"/>
          <c:y val="0.0809143974190727"/>
          <c:w val="0.89266481689721"/>
          <c:h val="0.610626640419947"/>
        </c:manualLayout>
      </c:layout>
      <c:barChart>
        <c:barDir val="col"/>
        <c:grouping val="clustered"/>
        <c:varyColors val="0"/>
        <c:ser>
          <c:idx val="0"/>
          <c:order val="0"/>
          <c:tx>
            <c:strRef>
              <c:f>len_height!$K$1</c:f>
              <c:strCache>
                <c:ptCount val="1"/>
                <c:pt idx="0">
                  <c:v>Avg. Episode Length</c:v>
                </c:pt>
              </c:strCache>
            </c:strRef>
          </c:tx>
          <c:spPr>
            <a:ln>
              <a:solidFill>
                <a:srgbClr val="000000"/>
              </a:solidFill>
            </a:ln>
          </c:spPr>
          <c:invertIfNegative val="0"/>
          <c:dPt>
            <c:idx val="2"/>
            <c:invertIfNegative val="0"/>
            <c:bubble3D val="0"/>
            <c:spPr>
              <a:solidFill>
                <a:srgbClr val="FF6600"/>
              </a:solidFill>
              <a:ln>
                <a:solidFill>
                  <a:srgbClr val="000000"/>
                </a:solidFill>
              </a:ln>
            </c:spPr>
          </c:dPt>
          <c:dPt>
            <c:idx val="3"/>
            <c:invertIfNegative val="0"/>
            <c:bubble3D val="0"/>
            <c:spPr>
              <a:solidFill>
                <a:sysClr val="windowText" lastClr="000000"/>
              </a:solidFill>
              <a:ln>
                <a:solidFill>
                  <a:srgbClr val="000000"/>
                </a:solidFill>
              </a:ln>
            </c:spPr>
          </c:dPt>
          <c:dPt>
            <c:idx val="12"/>
            <c:invertIfNegative val="0"/>
            <c:bubble3D val="0"/>
            <c:spPr>
              <a:solidFill>
                <a:srgbClr val="FF6600"/>
              </a:solidFill>
              <a:ln>
                <a:solidFill>
                  <a:srgbClr val="000000"/>
                </a:solidFill>
              </a:ln>
            </c:spPr>
          </c:dPt>
          <c:dPt>
            <c:idx val="14"/>
            <c:invertIfNegative val="0"/>
            <c:bubble3D val="0"/>
            <c:spPr>
              <a:solidFill>
                <a:sysClr val="windowText" lastClr="000000"/>
              </a:solidFill>
              <a:ln>
                <a:solidFill>
                  <a:srgbClr val="000000"/>
                </a:solidFill>
              </a:ln>
            </c:spPr>
          </c:dPt>
          <c:dPt>
            <c:idx val="15"/>
            <c:invertIfNegative val="0"/>
            <c:bubble3D val="0"/>
            <c:spPr>
              <a:solidFill>
                <a:srgbClr val="FF6600"/>
              </a:solidFill>
              <a:ln>
                <a:solidFill>
                  <a:srgbClr val="000000"/>
                </a:solidFill>
              </a:ln>
            </c:spPr>
          </c:dPt>
          <c:dPt>
            <c:idx val="17"/>
            <c:invertIfNegative val="0"/>
            <c:bubble3D val="0"/>
            <c:spPr>
              <a:solidFill>
                <a:srgbClr val="FF6600"/>
              </a:solidFill>
              <a:ln>
                <a:solidFill>
                  <a:srgbClr val="000000"/>
                </a:solidFill>
              </a:ln>
            </c:spPr>
          </c:dPt>
          <c:dPt>
            <c:idx val="18"/>
            <c:invertIfNegative val="0"/>
            <c:bubble3D val="0"/>
            <c:spPr>
              <a:solidFill>
                <a:srgbClr val="FF6600"/>
              </a:solidFill>
              <a:ln>
                <a:solidFill>
                  <a:srgbClr val="000000"/>
                </a:solidFill>
              </a:ln>
            </c:spPr>
          </c:dPt>
          <c:dPt>
            <c:idx val="19"/>
            <c:invertIfNegative val="0"/>
            <c:bubble3D val="0"/>
            <c:spPr>
              <a:solidFill>
                <a:srgbClr val="FF6600"/>
              </a:solidFill>
              <a:ln>
                <a:solidFill>
                  <a:srgbClr val="000000"/>
                </a:solidFill>
              </a:ln>
            </c:spPr>
          </c:dPt>
          <c:dPt>
            <c:idx val="20"/>
            <c:invertIfNegative val="0"/>
            <c:bubble3D val="0"/>
            <c:spPr>
              <a:solidFill>
                <a:srgbClr val="FF6600"/>
              </a:solidFill>
              <a:ln>
                <a:solidFill>
                  <a:srgbClr val="000000"/>
                </a:solidFill>
              </a:ln>
            </c:spPr>
          </c:dPt>
          <c:dPt>
            <c:idx val="21"/>
            <c:invertIfNegative val="0"/>
            <c:bubble3D val="0"/>
            <c:spPr>
              <a:solidFill>
                <a:srgbClr val="FF6600"/>
              </a:solidFill>
              <a:ln>
                <a:solidFill>
                  <a:srgbClr val="000000"/>
                </a:solidFill>
              </a:ln>
            </c:spPr>
          </c:dPt>
          <c:dPt>
            <c:idx val="22"/>
            <c:invertIfNegative val="0"/>
            <c:bubble3D val="0"/>
            <c:spPr>
              <a:solidFill>
                <a:srgbClr val="FF6600"/>
              </a:solidFill>
              <a:ln>
                <a:solidFill>
                  <a:srgbClr val="000000"/>
                </a:solidFill>
              </a:ln>
            </c:spPr>
          </c:dPt>
          <c:dPt>
            <c:idx val="23"/>
            <c:invertIfNegative val="0"/>
            <c:bubble3D val="0"/>
            <c:spPr>
              <a:solidFill>
                <a:srgbClr val="FF6600"/>
              </a:solidFill>
              <a:ln>
                <a:solidFill>
                  <a:srgbClr val="000000"/>
                </a:solidFill>
              </a:ln>
            </c:spPr>
          </c:dPt>
          <c:dPt>
            <c:idx val="24"/>
            <c:invertIfNegative val="0"/>
            <c:bubble3D val="0"/>
            <c:spPr>
              <a:solidFill>
                <a:srgbClr val="FF6600"/>
              </a:solidFill>
              <a:ln>
                <a:solidFill>
                  <a:srgbClr val="000000"/>
                </a:solidFill>
              </a:ln>
            </c:spPr>
          </c:dPt>
          <c:dPt>
            <c:idx val="25"/>
            <c:invertIfNegative val="0"/>
            <c:bubble3D val="0"/>
            <c:spPr>
              <a:solidFill>
                <a:srgbClr val="FF6600"/>
              </a:solidFill>
              <a:ln>
                <a:solidFill>
                  <a:srgbClr val="000000"/>
                </a:solidFill>
              </a:ln>
            </c:spPr>
          </c:dPt>
          <c:dPt>
            <c:idx val="26"/>
            <c:invertIfNegative val="0"/>
            <c:bubble3D val="0"/>
            <c:spPr>
              <a:solidFill>
                <a:srgbClr val="FF6600"/>
              </a:solidFill>
              <a:ln>
                <a:solidFill>
                  <a:srgbClr val="000000"/>
                </a:solidFill>
              </a:ln>
            </c:spPr>
          </c:dPt>
          <c:dPt>
            <c:idx val="27"/>
            <c:invertIfNegative val="0"/>
            <c:bubble3D val="0"/>
            <c:spPr>
              <a:solidFill>
                <a:srgbClr val="800000"/>
              </a:solidFill>
              <a:ln>
                <a:solidFill>
                  <a:srgbClr val="000000"/>
                </a:solidFill>
              </a:ln>
            </c:spPr>
          </c:dPt>
          <c:dPt>
            <c:idx val="28"/>
            <c:invertIfNegative val="0"/>
            <c:bubble3D val="0"/>
            <c:spPr>
              <a:solidFill>
                <a:srgbClr val="800000"/>
              </a:solidFill>
              <a:ln>
                <a:solidFill>
                  <a:srgbClr val="000000"/>
                </a:solidFill>
              </a:ln>
            </c:spPr>
          </c:dPt>
          <c:dPt>
            <c:idx val="29"/>
            <c:invertIfNegative val="0"/>
            <c:bubble3D val="0"/>
            <c:spPr>
              <a:solidFill>
                <a:srgbClr val="800000"/>
              </a:solidFill>
              <a:ln>
                <a:solidFill>
                  <a:srgbClr val="000000"/>
                </a:solidFill>
              </a:ln>
            </c:spPr>
          </c:dPt>
          <c:cat>
            <c:strRef>
              <c:f>len_height!$I$2:$I$31</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len_height!$K$2:$K$31</c:f>
              <c:numCache>
                <c:formatCode>General</c:formatCode>
                <c:ptCount val="30"/>
                <c:pt idx="0">
                  <c:v>374.3953715450986</c:v>
                </c:pt>
                <c:pt idx="1">
                  <c:v>463.4529195160439</c:v>
                </c:pt>
                <c:pt idx="2">
                  <c:v>11776.33519036574</c:v>
                </c:pt>
                <c:pt idx="3">
                  <c:v>359.4547233266027</c:v>
                </c:pt>
                <c:pt idx="4">
                  <c:v>261.6161491275635</c:v>
                </c:pt>
                <c:pt idx="5">
                  <c:v>150.453791736575</c:v>
                </c:pt>
                <c:pt idx="6">
                  <c:v>364.236018520763</c:v>
                </c:pt>
                <c:pt idx="7">
                  <c:v>353.4330310181084</c:v>
                </c:pt>
                <c:pt idx="8">
                  <c:v>366.8438378839868</c:v>
                </c:pt>
                <c:pt idx="9">
                  <c:v>524.8792025534176</c:v>
                </c:pt>
                <c:pt idx="10">
                  <c:v>551.8800201153074</c:v>
                </c:pt>
                <c:pt idx="11">
                  <c:v>263.6628995554363</c:v>
                </c:pt>
                <c:pt idx="12">
                  <c:v>5378.354510800508</c:v>
                </c:pt>
                <c:pt idx="13">
                  <c:v>613.879753370858</c:v>
                </c:pt>
                <c:pt idx="14">
                  <c:v>564.3670759218904</c:v>
                </c:pt>
                <c:pt idx="15">
                  <c:v>2755.201955439649</c:v>
                </c:pt>
                <c:pt idx="16">
                  <c:v>500.7454869623357</c:v>
                </c:pt>
                <c:pt idx="17">
                  <c:v>1973.5588165221</c:v>
                </c:pt>
                <c:pt idx="18">
                  <c:v>807.179700292907</c:v>
                </c:pt>
                <c:pt idx="19">
                  <c:v>809.3317414037479</c:v>
                </c:pt>
                <c:pt idx="20">
                  <c:v>903.7175284909382</c:v>
                </c:pt>
                <c:pt idx="21">
                  <c:v>914.687690478332</c:v>
                </c:pt>
                <c:pt idx="22">
                  <c:v>1675.918898619341</c:v>
                </c:pt>
                <c:pt idx="23">
                  <c:v>929.32591277266</c:v>
                </c:pt>
                <c:pt idx="24">
                  <c:v>1460.756762217168</c:v>
                </c:pt>
                <c:pt idx="25">
                  <c:v>4665.022851819271</c:v>
                </c:pt>
                <c:pt idx="26">
                  <c:v>1522.248243559719</c:v>
                </c:pt>
                <c:pt idx="27">
                  <c:v>18085.91620393741</c:v>
                </c:pt>
                <c:pt idx="28">
                  <c:v>336454.9763033177</c:v>
                </c:pt>
                <c:pt idx="29">
                  <c:v>457949.8606512834</c:v>
                </c:pt>
              </c:numCache>
            </c:numRef>
          </c:val>
        </c:ser>
        <c:dLbls>
          <c:showLegendKey val="0"/>
          <c:showVal val="0"/>
          <c:showCatName val="0"/>
          <c:showSerName val="0"/>
          <c:showPercent val="0"/>
          <c:showBubbleSize val="0"/>
        </c:dLbls>
        <c:gapWidth val="10"/>
        <c:axId val="-2077254520"/>
        <c:axId val="-2077250984"/>
      </c:barChart>
      <c:catAx>
        <c:axId val="-2077254520"/>
        <c:scaling>
          <c:orientation val="minMax"/>
        </c:scaling>
        <c:delete val="0"/>
        <c:axPos val="b"/>
        <c:majorGridlines>
          <c:spPr>
            <a:ln>
              <a:solidFill>
                <a:sysClr val="window" lastClr="FFFFFF">
                  <a:lumMod val="75000"/>
                </a:sysClr>
              </a:solidFill>
              <a:prstDash val="dash"/>
            </a:ln>
          </c:spPr>
        </c:majorGridlines>
        <c:majorTickMark val="out"/>
        <c:minorTickMark val="none"/>
        <c:tickLblPos val="nextTo"/>
        <c:spPr>
          <a:ln>
            <a:noFill/>
          </a:ln>
        </c:spPr>
        <c:txPr>
          <a:bodyPr rot="-5400000" vert="horz"/>
          <a:lstStyle/>
          <a:p>
            <a:pPr>
              <a:defRPr/>
            </a:pPr>
            <a:endParaRPr lang="en-US"/>
          </a:p>
        </c:txPr>
        <c:crossAx val="-2077250984"/>
        <c:crosses val="autoZero"/>
        <c:auto val="1"/>
        <c:lblAlgn val="ctr"/>
        <c:lblOffset val="100"/>
        <c:noMultiLvlLbl val="0"/>
      </c:catAx>
      <c:valAx>
        <c:axId val="-2077250984"/>
        <c:scaling>
          <c:orientation val="minMax"/>
          <c:max val="6000.0"/>
        </c:scaling>
        <c:delete val="0"/>
        <c:axPos val="l"/>
        <c:majorGridlines>
          <c:spPr>
            <a:ln>
              <a:solidFill>
                <a:sysClr val="window" lastClr="FFFFFF">
                  <a:lumMod val="75000"/>
                </a:sysClr>
              </a:solidFill>
              <a:prstDash val="dash"/>
            </a:ln>
          </c:spPr>
        </c:majorGridlines>
        <c:title>
          <c:tx>
            <c:rich>
              <a:bodyPr rot="-5400000" vert="horz"/>
              <a:lstStyle/>
              <a:p>
                <a:pPr>
                  <a:defRPr sz="1100" b="0"/>
                </a:pPr>
                <a:r>
                  <a:rPr lang="en-US" sz="1100" b="0" dirty="0"/>
                  <a:t>Avg. episode length</a:t>
                </a:r>
                <a:r>
                  <a:rPr lang="en-US" sz="1100" b="0" dirty="0" smtClean="0"/>
                  <a:t> </a:t>
                </a:r>
              </a:p>
              <a:p>
                <a:pPr>
                  <a:defRPr sz="1100" b="0"/>
                </a:pPr>
                <a:r>
                  <a:rPr lang="en-US" sz="1100" b="0" dirty="0" smtClean="0"/>
                  <a:t>(</a:t>
                </a:r>
                <a:r>
                  <a:rPr lang="en-US" sz="1100" b="0" dirty="0"/>
                  <a:t>in cycles)</a:t>
                </a:r>
              </a:p>
            </c:rich>
          </c:tx>
          <c:layout/>
          <c:overlay val="0"/>
        </c:title>
        <c:numFmt formatCode="General" sourceLinked="1"/>
        <c:majorTickMark val="out"/>
        <c:minorTickMark val="none"/>
        <c:tickLblPos val="nextTo"/>
        <c:spPr>
          <a:ln>
            <a:noFill/>
          </a:ln>
        </c:spPr>
        <c:crossAx val="-2077254520"/>
        <c:crosses val="autoZero"/>
        <c:crossBetween val="between"/>
      </c:valAx>
      <c:spPr>
        <a:ln>
          <a:solidFill>
            <a:srgbClr val="000000"/>
          </a:solid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3.551255516069819</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115460824"/>
        <c:axId val="-2115457112"/>
      </c:barChart>
      <c:catAx>
        <c:axId val="-2115460824"/>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457112"/>
        <c:crosses val="autoZero"/>
        <c:auto val="1"/>
        <c:lblAlgn val="ctr"/>
        <c:lblOffset val="100"/>
        <c:noMultiLvlLbl val="0"/>
      </c:catAx>
      <c:valAx>
        <c:axId val="-2115457112"/>
        <c:scaling>
          <c:orientation val="minMax"/>
          <c:max val="7.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115460824"/>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latin typeface="+mn-lt"/>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13011159865"/>
          <c:y val="0.0525971128608924"/>
          <c:w val="0.799449820680812"/>
          <c:h val="0.755054024496938"/>
        </c:manualLayout>
      </c:layout>
      <c:scatterChart>
        <c:scatterStyle val="smoothMarker"/>
        <c:varyColors val="0"/>
        <c:ser>
          <c:idx val="0"/>
          <c:order val="0"/>
          <c:marker>
            <c:symbol val="diamond"/>
            <c:size val="6"/>
            <c:spPr>
              <a:solidFill>
                <a:schemeClr val="accent1"/>
              </a:solidFill>
            </c:spPr>
          </c:marker>
          <c:xVal>
            <c:numRef>
              <c:f>WSS!$A$2:$A$37</c:f>
              <c:numCache>
                <c:formatCode>General</c:formatCode>
                <c:ptCount val="3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numCache>
            </c:numRef>
          </c:xVal>
          <c:yVal>
            <c:numRef>
              <c:f>WSS!$B$2:$B$37</c:f>
              <c:numCache>
                <c:formatCode>General</c:formatCode>
                <c:ptCount val="36"/>
                <c:pt idx="0">
                  <c:v>210.0</c:v>
                </c:pt>
                <c:pt idx="1">
                  <c:v>112.9271522</c:v>
                </c:pt>
                <c:pt idx="2">
                  <c:v>54.32812800000002</c:v>
                </c:pt>
                <c:pt idx="3">
                  <c:v>41.7992876</c:v>
                </c:pt>
                <c:pt idx="4">
                  <c:v>35.6335965</c:v>
                </c:pt>
                <c:pt idx="5">
                  <c:v>25.129082</c:v>
                </c:pt>
                <c:pt idx="6">
                  <c:v>23.8931385</c:v>
                </c:pt>
                <c:pt idx="7">
                  <c:v>16.61994630000001</c:v>
                </c:pt>
                <c:pt idx="8">
                  <c:v>15.9996871</c:v>
                </c:pt>
                <c:pt idx="9">
                  <c:v>15.043086</c:v>
                </c:pt>
                <c:pt idx="10">
                  <c:v>11.35010400000001</c:v>
                </c:pt>
                <c:pt idx="11">
                  <c:v>10.5140783</c:v>
                </c:pt>
                <c:pt idx="12">
                  <c:v>11.3109602</c:v>
                </c:pt>
                <c:pt idx="13">
                  <c:v>9.308826</c:v>
                </c:pt>
                <c:pt idx="14">
                  <c:v>9.0505081</c:v>
                </c:pt>
                <c:pt idx="15">
                  <c:v>5.881809100000003</c:v>
                </c:pt>
                <c:pt idx="16">
                  <c:v>8.716742</c:v>
                </c:pt>
                <c:pt idx="17">
                  <c:v>7.326025199999997</c:v>
                </c:pt>
                <c:pt idx="18">
                  <c:v>6.824371699999979</c:v>
                </c:pt>
                <c:pt idx="19">
                  <c:v>4.977258700000003</c:v>
                </c:pt>
                <c:pt idx="20">
                  <c:v>2.7336838</c:v>
                </c:pt>
                <c:pt idx="21">
                  <c:v>5.497062000000001</c:v>
                </c:pt>
                <c:pt idx="22">
                  <c:v>4.017454299999971</c:v>
                </c:pt>
                <c:pt idx="23">
                  <c:v>4.8952475</c:v>
                </c:pt>
                <c:pt idx="24">
                  <c:v>2.8246071</c:v>
                </c:pt>
                <c:pt idx="25">
                  <c:v>1.243366699999997</c:v>
                </c:pt>
                <c:pt idx="26">
                  <c:v>4.412297300000001</c:v>
                </c:pt>
                <c:pt idx="27">
                  <c:v>0.6838227</c:v>
                </c:pt>
                <c:pt idx="28">
                  <c:v>4.436120600000002</c:v>
                </c:pt>
                <c:pt idx="29">
                  <c:v>3.449657999999998</c:v>
                </c:pt>
                <c:pt idx="30">
                  <c:v>0.628332</c:v>
                </c:pt>
                <c:pt idx="31">
                  <c:v>0.3826782</c:v>
                </c:pt>
                <c:pt idx="32">
                  <c:v>0.4818003</c:v>
                </c:pt>
                <c:pt idx="33">
                  <c:v>0.4704396</c:v>
                </c:pt>
                <c:pt idx="34">
                  <c:v>0.3709544</c:v>
                </c:pt>
                <c:pt idx="35">
                  <c:v>0.23</c:v>
                </c:pt>
              </c:numCache>
            </c:numRef>
          </c:yVal>
          <c:smooth val="1"/>
        </c:ser>
        <c:dLbls>
          <c:showLegendKey val="0"/>
          <c:showVal val="0"/>
          <c:showCatName val="0"/>
          <c:showSerName val="0"/>
          <c:showPercent val="0"/>
          <c:showBubbleSize val="0"/>
        </c:dLbls>
        <c:axId val="-2056900232"/>
        <c:axId val="-2056873896"/>
      </c:scatterChart>
      <c:valAx>
        <c:axId val="-2056900232"/>
        <c:scaling>
          <c:orientation val="minMax"/>
          <c:max val="36.0"/>
          <c:min val="0.0"/>
        </c:scaling>
        <c:delete val="0"/>
        <c:axPos val="b"/>
        <c:majorGridlines>
          <c:spPr>
            <a:ln>
              <a:solidFill>
                <a:schemeClr val="bg1">
                  <a:lumMod val="75000"/>
                </a:schemeClr>
              </a:solidFill>
              <a:prstDash val="dash"/>
            </a:ln>
          </c:spPr>
        </c:majorGridlines>
        <c:title>
          <c:tx>
            <c:rich>
              <a:bodyPr/>
              <a:lstStyle/>
              <a:p>
                <a:pPr>
                  <a:defRPr b="1"/>
                </a:pPr>
                <a:r>
                  <a:rPr lang="en-US" b="1"/>
                  <a:t>Number of clusters</a:t>
                </a:r>
              </a:p>
            </c:rich>
          </c:tx>
          <c:layout/>
          <c:overlay val="0"/>
        </c:title>
        <c:numFmt formatCode="General" sourceLinked="1"/>
        <c:majorTickMark val="out"/>
        <c:minorTickMark val="none"/>
        <c:tickLblPos val="low"/>
        <c:spPr>
          <a:ln>
            <a:solidFill>
              <a:sysClr val="windowText" lastClr="000000"/>
            </a:solidFill>
          </a:ln>
        </c:spPr>
        <c:txPr>
          <a:bodyPr rot="0" vert="horz"/>
          <a:lstStyle/>
          <a:p>
            <a:pPr>
              <a:defRPr/>
            </a:pPr>
            <a:endParaRPr lang="en-US"/>
          </a:p>
        </c:txPr>
        <c:crossAx val="-2056873896"/>
        <c:crosses val="autoZero"/>
        <c:crossBetween val="midCat"/>
        <c:majorUnit val="5.0"/>
      </c:valAx>
      <c:valAx>
        <c:axId val="-2056873896"/>
        <c:scaling>
          <c:orientation val="minMax"/>
          <c:max val="225.0"/>
        </c:scaling>
        <c:delete val="0"/>
        <c:axPos val="l"/>
        <c:majorGridlines>
          <c:spPr>
            <a:ln w="6350">
              <a:solidFill>
                <a:schemeClr val="bg1">
                  <a:lumMod val="75000"/>
                </a:schemeClr>
              </a:solidFill>
              <a:prstDash val="dash"/>
            </a:ln>
          </c:spPr>
        </c:majorGridlines>
        <c:title>
          <c:tx>
            <c:rich>
              <a:bodyPr rot="-5400000" vert="horz"/>
              <a:lstStyle/>
              <a:p>
                <a:pPr>
                  <a:defRPr sz="1200" b="1"/>
                </a:pPr>
                <a:r>
                  <a:rPr lang="en-US" sz="1200" b="1"/>
                  <a:t>Within group sum of squares</a:t>
                </a:r>
              </a:p>
            </c:rich>
          </c:tx>
          <c:layout/>
          <c:overlay val="0"/>
        </c:title>
        <c:numFmt formatCode="General" sourceLinked="1"/>
        <c:majorTickMark val="out"/>
        <c:minorTickMark val="none"/>
        <c:tickLblPos val="nextTo"/>
        <c:spPr>
          <a:ln>
            <a:solidFill>
              <a:sysClr val="windowText" lastClr="000000"/>
            </a:solidFill>
          </a:ln>
        </c:spPr>
        <c:crossAx val="-2056900232"/>
        <c:crosses val="autoZero"/>
        <c:crossBetween val="midCat"/>
        <c:majorUnit val="25.0"/>
      </c:valAx>
      <c:spPr>
        <a:ln>
          <a:solidFill>
            <a:sysClr val="windowText" lastClr="000000"/>
          </a:solidFill>
        </a:ln>
      </c:spPr>
    </c:plotArea>
    <c:plotVisOnly val="1"/>
    <c:dispBlanksAs val="gap"/>
    <c:showDLblsOverMax val="0"/>
  </c:chart>
  <c:spPr>
    <a:ln>
      <a:noFill/>
    </a:ln>
  </c:spPr>
  <c:txPr>
    <a:bodyPr/>
    <a:lstStyle/>
    <a:p>
      <a:pPr>
        <a:defRPr sz="1000" b="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13011159865"/>
          <c:y val="0.0525971128608924"/>
          <c:w val="0.799449820680812"/>
          <c:h val="0.755054024496938"/>
        </c:manualLayout>
      </c:layout>
      <c:scatterChart>
        <c:scatterStyle val="smoothMarker"/>
        <c:varyColors val="0"/>
        <c:ser>
          <c:idx val="0"/>
          <c:order val="0"/>
          <c:marker>
            <c:symbol val="diamond"/>
            <c:size val="6"/>
            <c:spPr>
              <a:solidFill>
                <a:schemeClr val="accent1"/>
              </a:solidFill>
            </c:spPr>
          </c:marker>
          <c:xVal>
            <c:numRef>
              <c:f>WSS!$A$2:$A$37</c:f>
              <c:numCache>
                <c:formatCode>General</c:formatCode>
                <c:ptCount val="3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numCache>
            </c:numRef>
          </c:xVal>
          <c:yVal>
            <c:numRef>
              <c:f>WSS!$B$2:$B$37</c:f>
              <c:numCache>
                <c:formatCode>General</c:formatCode>
                <c:ptCount val="36"/>
                <c:pt idx="0">
                  <c:v>210.0</c:v>
                </c:pt>
                <c:pt idx="1">
                  <c:v>112.9271522</c:v>
                </c:pt>
                <c:pt idx="2">
                  <c:v>54.32812800000002</c:v>
                </c:pt>
                <c:pt idx="3">
                  <c:v>41.7992876</c:v>
                </c:pt>
                <c:pt idx="4">
                  <c:v>35.6335965</c:v>
                </c:pt>
                <c:pt idx="5">
                  <c:v>25.129082</c:v>
                </c:pt>
                <c:pt idx="6">
                  <c:v>23.8931385</c:v>
                </c:pt>
                <c:pt idx="7">
                  <c:v>16.61994630000001</c:v>
                </c:pt>
                <c:pt idx="8">
                  <c:v>15.9996871</c:v>
                </c:pt>
                <c:pt idx="9">
                  <c:v>15.043086</c:v>
                </c:pt>
                <c:pt idx="10">
                  <c:v>11.35010400000001</c:v>
                </c:pt>
                <c:pt idx="11">
                  <c:v>10.5140783</c:v>
                </c:pt>
                <c:pt idx="12">
                  <c:v>11.3109602</c:v>
                </c:pt>
                <c:pt idx="13">
                  <c:v>9.308826</c:v>
                </c:pt>
                <c:pt idx="14">
                  <c:v>9.0505081</c:v>
                </c:pt>
                <c:pt idx="15">
                  <c:v>5.881809100000003</c:v>
                </c:pt>
                <c:pt idx="16">
                  <c:v>8.716742</c:v>
                </c:pt>
                <c:pt idx="17">
                  <c:v>7.326025199999997</c:v>
                </c:pt>
                <c:pt idx="18">
                  <c:v>6.824371699999977</c:v>
                </c:pt>
                <c:pt idx="19">
                  <c:v>4.977258700000003</c:v>
                </c:pt>
                <c:pt idx="20">
                  <c:v>2.7336838</c:v>
                </c:pt>
                <c:pt idx="21">
                  <c:v>5.497062000000001</c:v>
                </c:pt>
                <c:pt idx="22">
                  <c:v>4.017454299999969</c:v>
                </c:pt>
                <c:pt idx="23">
                  <c:v>4.8952475</c:v>
                </c:pt>
                <c:pt idx="24">
                  <c:v>2.8246071</c:v>
                </c:pt>
                <c:pt idx="25">
                  <c:v>1.243366699999997</c:v>
                </c:pt>
                <c:pt idx="26">
                  <c:v>4.412297300000001</c:v>
                </c:pt>
                <c:pt idx="27">
                  <c:v>0.6838227</c:v>
                </c:pt>
                <c:pt idx="28">
                  <c:v>4.436120600000002</c:v>
                </c:pt>
                <c:pt idx="29">
                  <c:v>3.449657999999998</c:v>
                </c:pt>
                <c:pt idx="30">
                  <c:v>0.628332</c:v>
                </c:pt>
                <c:pt idx="31">
                  <c:v>0.3826782</c:v>
                </c:pt>
                <c:pt idx="32">
                  <c:v>0.4818003</c:v>
                </c:pt>
                <c:pt idx="33">
                  <c:v>0.4704396</c:v>
                </c:pt>
                <c:pt idx="34">
                  <c:v>0.3709544</c:v>
                </c:pt>
                <c:pt idx="35">
                  <c:v>0.23</c:v>
                </c:pt>
              </c:numCache>
            </c:numRef>
          </c:yVal>
          <c:smooth val="1"/>
        </c:ser>
        <c:dLbls>
          <c:showLegendKey val="0"/>
          <c:showVal val="0"/>
          <c:showCatName val="0"/>
          <c:showSerName val="0"/>
          <c:showPercent val="0"/>
          <c:showBubbleSize val="0"/>
        </c:dLbls>
        <c:axId val="-2056797160"/>
        <c:axId val="-2056510200"/>
      </c:scatterChart>
      <c:valAx>
        <c:axId val="-2056797160"/>
        <c:scaling>
          <c:orientation val="minMax"/>
          <c:max val="36.0"/>
          <c:min val="0.0"/>
        </c:scaling>
        <c:delete val="0"/>
        <c:axPos val="b"/>
        <c:majorGridlines>
          <c:spPr>
            <a:ln>
              <a:solidFill>
                <a:schemeClr val="bg1">
                  <a:lumMod val="75000"/>
                </a:schemeClr>
              </a:solidFill>
              <a:prstDash val="dash"/>
            </a:ln>
          </c:spPr>
        </c:majorGridlines>
        <c:title>
          <c:tx>
            <c:rich>
              <a:bodyPr/>
              <a:lstStyle/>
              <a:p>
                <a:pPr>
                  <a:defRPr b="1"/>
                </a:pPr>
                <a:r>
                  <a:rPr lang="en-US" b="1"/>
                  <a:t>Number of clusters</a:t>
                </a:r>
              </a:p>
            </c:rich>
          </c:tx>
          <c:layout/>
          <c:overlay val="0"/>
        </c:title>
        <c:numFmt formatCode="General" sourceLinked="1"/>
        <c:majorTickMark val="out"/>
        <c:minorTickMark val="none"/>
        <c:tickLblPos val="low"/>
        <c:spPr>
          <a:ln>
            <a:solidFill>
              <a:sysClr val="windowText" lastClr="000000"/>
            </a:solidFill>
          </a:ln>
        </c:spPr>
        <c:txPr>
          <a:bodyPr rot="0" vert="horz"/>
          <a:lstStyle/>
          <a:p>
            <a:pPr>
              <a:defRPr/>
            </a:pPr>
            <a:endParaRPr lang="en-US"/>
          </a:p>
        </c:txPr>
        <c:crossAx val="-2056510200"/>
        <c:crosses val="autoZero"/>
        <c:crossBetween val="midCat"/>
        <c:majorUnit val="5.0"/>
      </c:valAx>
      <c:valAx>
        <c:axId val="-2056510200"/>
        <c:scaling>
          <c:orientation val="minMax"/>
          <c:max val="225.0"/>
        </c:scaling>
        <c:delete val="0"/>
        <c:axPos val="l"/>
        <c:majorGridlines>
          <c:spPr>
            <a:ln w="6350">
              <a:solidFill>
                <a:schemeClr val="bg1">
                  <a:lumMod val="75000"/>
                </a:schemeClr>
              </a:solidFill>
              <a:prstDash val="dash"/>
            </a:ln>
          </c:spPr>
        </c:majorGridlines>
        <c:title>
          <c:tx>
            <c:rich>
              <a:bodyPr rot="-5400000" vert="horz"/>
              <a:lstStyle/>
              <a:p>
                <a:pPr>
                  <a:defRPr sz="1200" b="1"/>
                </a:pPr>
                <a:r>
                  <a:rPr lang="en-US" sz="1200" b="1"/>
                  <a:t>Within group sum of squares</a:t>
                </a:r>
              </a:p>
            </c:rich>
          </c:tx>
          <c:layout/>
          <c:overlay val="0"/>
        </c:title>
        <c:numFmt formatCode="General" sourceLinked="1"/>
        <c:majorTickMark val="out"/>
        <c:minorTickMark val="none"/>
        <c:tickLblPos val="nextTo"/>
        <c:spPr>
          <a:ln>
            <a:solidFill>
              <a:sysClr val="windowText" lastClr="000000"/>
            </a:solidFill>
          </a:ln>
        </c:spPr>
        <c:crossAx val="-2056797160"/>
        <c:crosses val="autoZero"/>
        <c:crossBetween val="midCat"/>
        <c:majorUnit val="25.0"/>
      </c:valAx>
      <c:spPr>
        <a:ln>
          <a:solidFill>
            <a:sysClr val="windowText" lastClr="000000"/>
          </a:solidFill>
        </a:ln>
      </c:spPr>
    </c:plotArea>
    <c:plotVisOnly val="1"/>
    <c:dispBlanksAs val="gap"/>
    <c:showDLblsOverMax val="0"/>
  </c:chart>
  <c:spPr>
    <a:ln>
      <a:noFill/>
    </a:ln>
  </c:spPr>
  <c:txPr>
    <a:bodyPr/>
    <a:lstStyle/>
    <a:p>
      <a:pPr>
        <a:defRPr sz="1000" b="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13011159865"/>
          <c:y val="0.0525971128608924"/>
          <c:w val="0.799449820680812"/>
          <c:h val="0.755054024496938"/>
        </c:manualLayout>
      </c:layout>
      <c:scatterChart>
        <c:scatterStyle val="smoothMarker"/>
        <c:varyColors val="0"/>
        <c:ser>
          <c:idx val="0"/>
          <c:order val="0"/>
          <c:marker>
            <c:symbol val="diamond"/>
            <c:size val="6"/>
            <c:spPr>
              <a:solidFill>
                <a:schemeClr val="accent1"/>
              </a:solidFill>
            </c:spPr>
          </c:marker>
          <c:xVal>
            <c:numRef>
              <c:f>WSS!$A$2:$A$37</c:f>
              <c:numCache>
                <c:formatCode>General</c:formatCode>
                <c:ptCount val="3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numCache>
            </c:numRef>
          </c:xVal>
          <c:yVal>
            <c:numRef>
              <c:f>WSS!$B$2:$B$37</c:f>
              <c:numCache>
                <c:formatCode>General</c:formatCode>
                <c:ptCount val="36"/>
                <c:pt idx="0">
                  <c:v>210.0</c:v>
                </c:pt>
                <c:pt idx="1">
                  <c:v>112.9271522</c:v>
                </c:pt>
                <c:pt idx="2">
                  <c:v>54.32812800000002</c:v>
                </c:pt>
                <c:pt idx="3">
                  <c:v>41.7992876</c:v>
                </c:pt>
                <c:pt idx="4">
                  <c:v>35.6335965</c:v>
                </c:pt>
                <c:pt idx="5">
                  <c:v>25.129082</c:v>
                </c:pt>
                <c:pt idx="6">
                  <c:v>23.8931385</c:v>
                </c:pt>
                <c:pt idx="7">
                  <c:v>16.61994630000001</c:v>
                </c:pt>
                <c:pt idx="8">
                  <c:v>15.9996871</c:v>
                </c:pt>
                <c:pt idx="9">
                  <c:v>15.043086</c:v>
                </c:pt>
                <c:pt idx="10">
                  <c:v>11.35010400000001</c:v>
                </c:pt>
                <c:pt idx="11">
                  <c:v>10.5140783</c:v>
                </c:pt>
                <c:pt idx="12">
                  <c:v>11.3109602</c:v>
                </c:pt>
                <c:pt idx="13">
                  <c:v>9.308826</c:v>
                </c:pt>
                <c:pt idx="14">
                  <c:v>9.0505081</c:v>
                </c:pt>
                <c:pt idx="15">
                  <c:v>5.881809100000003</c:v>
                </c:pt>
                <c:pt idx="16">
                  <c:v>8.716742</c:v>
                </c:pt>
                <c:pt idx="17">
                  <c:v>7.326025199999997</c:v>
                </c:pt>
                <c:pt idx="18">
                  <c:v>6.824371699999975</c:v>
                </c:pt>
                <c:pt idx="19">
                  <c:v>4.977258700000003</c:v>
                </c:pt>
                <c:pt idx="20">
                  <c:v>2.7336838</c:v>
                </c:pt>
                <c:pt idx="21">
                  <c:v>5.497062000000001</c:v>
                </c:pt>
                <c:pt idx="22">
                  <c:v>4.017454299999967</c:v>
                </c:pt>
                <c:pt idx="23">
                  <c:v>4.8952475</c:v>
                </c:pt>
                <c:pt idx="24">
                  <c:v>2.8246071</c:v>
                </c:pt>
                <c:pt idx="25">
                  <c:v>1.243366699999997</c:v>
                </c:pt>
                <c:pt idx="26">
                  <c:v>4.412297300000001</c:v>
                </c:pt>
                <c:pt idx="27">
                  <c:v>0.6838227</c:v>
                </c:pt>
                <c:pt idx="28">
                  <c:v>4.436120600000002</c:v>
                </c:pt>
                <c:pt idx="29">
                  <c:v>3.449657999999998</c:v>
                </c:pt>
                <c:pt idx="30">
                  <c:v>0.628332</c:v>
                </c:pt>
                <c:pt idx="31">
                  <c:v>0.3826782</c:v>
                </c:pt>
                <c:pt idx="32">
                  <c:v>0.4818003</c:v>
                </c:pt>
                <c:pt idx="33">
                  <c:v>0.4704396</c:v>
                </c:pt>
                <c:pt idx="34">
                  <c:v>0.3709544</c:v>
                </c:pt>
                <c:pt idx="35">
                  <c:v>0.23</c:v>
                </c:pt>
              </c:numCache>
            </c:numRef>
          </c:yVal>
          <c:smooth val="1"/>
        </c:ser>
        <c:dLbls>
          <c:showLegendKey val="0"/>
          <c:showVal val="0"/>
          <c:showCatName val="0"/>
          <c:showSerName val="0"/>
          <c:showPercent val="0"/>
          <c:showBubbleSize val="0"/>
        </c:dLbls>
        <c:axId val="-2056655976"/>
        <c:axId val="-2056664440"/>
      </c:scatterChart>
      <c:valAx>
        <c:axId val="-2056655976"/>
        <c:scaling>
          <c:orientation val="minMax"/>
          <c:max val="36.0"/>
          <c:min val="0.0"/>
        </c:scaling>
        <c:delete val="0"/>
        <c:axPos val="b"/>
        <c:majorGridlines>
          <c:spPr>
            <a:ln>
              <a:solidFill>
                <a:schemeClr val="bg1">
                  <a:lumMod val="75000"/>
                </a:schemeClr>
              </a:solidFill>
              <a:prstDash val="dash"/>
            </a:ln>
          </c:spPr>
        </c:majorGridlines>
        <c:title>
          <c:tx>
            <c:rich>
              <a:bodyPr/>
              <a:lstStyle/>
              <a:p>
                <a:pPr>
                  <a:defRPr b="1"/>
                </a:pPr>
                <a:r>
                  <a:rPr lang="en-US" b="1"/>
                  <a:t>Number of clusters</a:t>
                </a:r>
              </a:p>
            </c:rich>
          </c:tx>
          <c:layout/>
          <c:overlay val="0"/>
        </c:title>
        <c:numFmt formatCode="General" sourceLinked="1"/>
        <c:majorTickMark val="out"/>
        <c:minorTickMark val="none"/>
        <c:tickLblPos val="low"/>
        <c:spPr>
          <a:ln>
            <a:solidFill>
              <a:sysClr val="windowText" lastClr="000000"/>
            </a:solidFill>
          </a:ln>
        </c:spPr>
        <c:txPr>
          <a:bodyPr rot="0" vert="horz"/>
          <a:lstStyle/>
          <a:p>
            <a:pPr>
              <a:defRPr/>
            </a:pPr>
            <a:endParaRPr lang="en-US"/>
          </a:p>
        </c:txPr>
        <c:crossAx val="-2056664440"/>
        <c:crosses val="autoZero"/>
        <c:crossBetween val="midCat"/>
        <c:majorUnit val="5.0"/>
      </c:valAx>
      <c:valAx>
        <c:axId val="-2056664440"/>
        <c:scaling>
          <c:orientation val="minMax"/>
          <c:max val="225.0"/>
        </c:scaling>
        <c:delete val="0"/>
        <c:axPos val="l"/>
        <c:majorGridlines>
          <c:spPr>
            <a:ln w="6350">
              <a:solidFill>
                <a:schemeClr val="bg1">
                  <a:lumMod val="75000"/>
                </a:schemeClr>
              </a:solidFill>
              <a:prstDash val="dash"/>
            </a:ln>
          </c:spPr>
        </c:majorGridlines>
        <c:title>
          <c:tx>
            <c:rich>
              <a:bodyPr rot="-5400000" vert="horz"/>
              <a:lstStyle/>
              <a:p>
                <a:pPr>
                  <a:defRPr sz="1200" b="1"/>
                </a:pPr>
                <a:r>
                  <a:rPr lang="en-US" sz="1200" b="1"/>
                  <a:t>Within group sum of squares</a:t>
                </a:r>
              </a:p>
            </c:rich>
          </c:tx>
          <c:layout/>
          <c:overlay val="0"/>
        </c:title>
        <c:numFmt formatCode="General" sourceLinked="1"/>
        <c:majorTickMark val="out"/>
        <c:minorTickMark val="none"/>
        <c:tickLblPos val="nextTo"/>
        <c:spPr>
          <a:ln>
            <a:solidFill>
              <a:sysClr val="windowText" lastClr="000000"/>
            </a:solidFill>
          </a:ln>
        </c:spPr>
        <c:crossAx val="-2056655976"/>
        <c:crosses val="autoZero"/>
        <c:crossBetween val="midCat"/>
        <c:majorUnit val="25.0"/>
      </c:valAx>
      <c:spPr>
        <a:ln>
          <a:solidFill>
            <a:sysClr val="windowText" lastClr="000000"/>
          </a:solidFill>
        </a:ln>
      </c:spPr>
    </c:plotArea>
    <c:plotVisOnly val="1"/>
    <c:dispBlanksAs val="gap"/>
    <c:showDLblsOverMax val="0"/>
  </c:chart>
  <c:spPr>
    <a:ln>
      <a:noFill/>
    </a:ln>
  </c:spPr>
  <c:txPr>
    <a:bodyPr/>
    <a:lstStyle/>
    <a:p>
      <a:pPr>
        <a:defRPr sz="1000" b="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959288362901"/>
          <c:y val="0.0651820338714624"/>
          <c:w val="0.855435231396638"/>
          <c:h val="0.737746437950033"/>
        </c:manualLayout>
      </c:layout>
      <c:barChart>
        <c:barDir val="col"/>
        <c:grouping val="clustered"/>
        <c:varyColors val="0"/>
        <c:ser>
          <c:idx val="0"/>
          <c:order val="0"/>
          <c:tx>
            <c:strRef>
              <c:f>Sheet2!$K$29</c:f>
              <c:strCache>
                <c:ptCount val="1"/>
                <c:pt idx="0">
                  <c:v>WS</c:v>
                </c:pt>
              </c:strCache>
            </c:strRef>
          </c:tx>
          <c:spPr>
            <a:solidFill>
              <a:srgbClr val="FF8000"/>
            </a:solidFill>
            <a:ln>
              <a:solidFill>
                <a:schemeClr val="tx1"/>
              </a:solidFill>
            </a:ln>
          </c:spPr>
          <c:invertIfNegative val="0"/>
          <c:dLbls>
            <c:delete val="1"/>
          </c:dLbls>
          <c:cat>
            <c:strRef>
              <c:f>Sheet2!$L$28:$P$28</c:f>
              <c:strCache>
                <c:ptCount val="5"/>
                <c:pt idx="0">
                  <c:v>0% BANDWIDTH 100% LATENCY</c:v>
                </c:pt>
                <c:pt idx="1">
                  <c:v>25% BANDWIDTH 75% LATENCY</c:v>
                </c:pt>
                <c:pt idx="2">
                  <c:v>50% BANDWIDTH 50% LATENCY</c:v>
                </c:pt>
                <c:pt idx="3">
                  <c:v>75% BANDWIDTH 25% LATENCY</c:v>
                </c:pt>
                <c:pt idx="4">
                  <c:v>100% BANDWIDTH 0% LATENCY</c:v>
                </c:pt>
              </c:strCache>
            </c:strRef>
          </c:cat>
          <c:val>
            <c:numRef>
              <c:f>Sheet2!$L$29:$P$29</c:f>
              <c:numCache>
                <c:formatCode>General</c:formatCode>
                <c:ptCount val="5"/>
                <c:pt idx="0">
                  <c:v>1.038114569237708</c:v>
                </c:pt>
                <c:pt idx="1">
                  <c:v>1.273247140726007</c:v>
                </c:pt>
                <c:pt idx="2">
                  <c:v>1.342078189300411</c:v>
                </c:pt>
                <c:pt idx="3">
                  <c:v>1.393766937669377</c:v>
                </c:pt>
                <c:pt idx="4">
                  <c:v>1.27002700270027</c:v>
                </c:pt>
              </c:numCache>
            </c:numRef>
          </c:val>
        </c:ser>
        <c:ser>
          <c:idx val="1"/>
          <c:order val="1"/>
          <c:tx>
            <c:strRef>
              <c:f>Sheet2!$K$30</c:f>
              <c:strCache>
                <c:ptCount val="1"/>
                <c:pt idx="0">
                  <c:v>IT</c:v>
                </c:pt>
              </c:strCache>
            </c:strRef>
          </c:tx>
          <c:spPr>
            <a:solidFill>
              <a:srgbClr val="669900"/>
            </a:solidFill>
            <a:ln>
              <a:solidFill>
                <a:sysClr val="windowText" lastClr="000000"/>
              </a:solidFill>
            </a:ln>
          </c:spPr>
          <c:invertIfNegative val="0"/>
          <c:dLbls>
            <c:delete val="1"/>
          </c:dLbls>
          <c:cat>
            <c:strRef>
              <c:f>Sheet2!$L$28:$P$28</c:f>
              <c:strCache>
                <c:ptCount val="5"/>
                <c:pt idx="0">
                  <c:v>0% BANDWIDTH 100% LATENCY</c:v>
                </c:pt>
                <c:pt idx="1">
                  <c:v>25% BANDWIDTH 75% LATENCY</c:v>
                </c:pt>
                <c:pt idx="2">
                  <c:v>50% BANDWIDTH 50% LATENCY</c:v>
                </c:pt>
                <c:pt idx="3">
                  <c:v>75% BANDWIDTH 25% LATENCY</c:v>
                </c:pt>
                <c:pt idx="4">
                  <c:v>100% BANDWIDTH 0% LATENCY</c:v>
                </c:pt>
              </c:strCache>
            </c:strRef>
          </c:cat>
          <c:val>
            <c:numRef>
              <c:f>Sheet2!$L$30:$P$30</c:f>
              <c:numCache>
                <c:formatCode>General</c:formatCode>
                <c:ptCount val="5"/>
                <c:pt idx="0">
                  <c:v>1.085854585775384</c:v>
                </c:pt>
                <c:pt idx="1">
                  <c:v>1.217051630434782</c:v>
                </c:pt>
                <c:pt idx="2">
                  <c:v>1.242820990497927</c:v>
                </c:pt>
                <c:pt idx="3">
                  <c:v>1.207244212098581</c:v>
                </c:pt>
                <c:pt idx="4">
                  <c:v>1.47247305563647</c:v>
                </c:pt>
              </c:numCache>
            </c:numRef>
          </c:val>
        </c:ser>
        <c:dLbls>
          <c:showLegendKey val="0"/>
          <c:showVal val="1"/>
          <c:showCatName val="0"/>
          <c:showSerName val="0"/>
          <c:showPercent val="0"/>
          <c:showBubbleSize val="0"/>
        </c:dLbls>
        <c:gapWidth val="60"/>
        <c:axId val="2091735064"/>
        <c:axId val="2091738584"/>
      </c:barChart>
      <c:catAx>
        <c:axId val="2091735064"/>
        <c:scaling>
          <c:orientation val="minMax"/>
        </c:scaling>
        <c:delete val="0"/>
        <c:axPos val="b"/>
        <c:majorGridlines>
          <c:spPr>
            <a:ln>
              <a:solidFill>
                <a:schemeClr val="bg1">
                  <a:lumMod val="85000"/>
                </a:schemeClr>
              </a:solidFill>
              <a:prstDash val="sysDash"/>
            </a:ln>
          </c:spPr>
        </c:majorGridlines>
        <c:majorTickMark val="out"/>
        <c:minorTickMark val="none"/>
        <c:tickLblPos val="nextTo"/>
        <c:spPr>
          <a:ln>
            <a:solidFill>
              <a:sysClr val="windowText" lastClr="000000"/>
            </a:solidFill>
          </a:ln>
        </c:spPr>
        <c:txPr>
          <a:bodyPr rot="0" vert="horz"/>
          <a:lstStyle/>
          <a:p>
            <a:pPr>
              <a:defRPr sz="1200"/>
            </a:pPr>
            <a:endParaRPr lang="en-US"/>
          </a:p>
        </c:txPr>
        <c:crossAx val="2091738584"/>
        <c:crosses val="autoZero"/>
        <c:auto val="1"/>
        <c:lblAlgn val="ctr"/>
        <c:lblOffset val="100"/>
        <c:noMultiLvlLbl val="0"/>
      </c:catAx>
      <c:valAx>
        <c:axId val="2091738584"/>
        <c:scaling>
          <c:orientation val="minMax"/>
          <c:max val="1.5"/>
          <c:min val="0.7"/>
        </c:scaling>
        <c:delete val="0"/>
        <c:axPos val="l"/>
        <c:majorGridlines>
          <c:spPr>
            <a:ln>
              <a:solidFill>
                <a:srgbClr val="D9D9D9"/>
              </a:solidFill>
              <a:prstDash val="sysDash"/>
            </a:ln>
          </c:spPr>
        </c:majorGridlines>
        <c:title>
          <c:tx>
            <c:rich>
              <a:bodyPr rot="-5400000" vert="horz"/>
              <a:lstStyle/>
              <a:p>
                <a:pPr>
                  <a:defRPr/>
                </a:pPr>
                <a:r>
                  <a:rPr lang="en-US"/>
                  <a:t>WS and IT (norm. to 1N-128 net.)</a:t>
                </a:r>
              </a:p>
            </c:rich>
          </c:tx>
          <c:layout>
            <c:manualLayout>
              <c:xMode val="edge"/>
              <c:yMode val="edge"/>
              <c:x val="0.0269925318537084"/>
              <c:y val="0.0967753346832139"/>
            </c:manualLayout>
          </c:layout>
          <c:overlay val="0"/>
        </c:title>
        <c:numFmt formatCode="#,##0.0" sourceLinked="0"/>
        <c:majorTickMark val="out"/>
        <c:minorTickMark val="none"/>
        <c:tickLblPos val="nextTo"/>
        <c:spPr>
          <a:ln>
            <a:solidFill>
              <a:sysClr val="windowText" lastClr="000000"/>
            </a:solidFill>
          </a:ln>
        </c:spPr>
        <c:crossAx val="2091735064"/>
        <c:crosses val="autoZero"/>
        <c:crossBetween val="between"/>
        <c:majorUnit val="0.2"/>
      </c:valAx>
      <c:spPr>
        <a:ln>
          <a:solidFill>
            <a:schemeClr val="tx1"/>
          </a:solidFill>
        </a:ln>
      </c:spPr>
    </c:plotArea>
    <c:legend>
      <c:legendPos val="r"/>
      <c:layout>
        <c:manualLayout>
          <c:xMode val="edge"/>
          <c:yMode val="edge"/>
          <c:x val="0.150179340018934"/>
          <c:y val="0.0714143241721596"/>
          <c:w val="0.306873578302713"/>
          <c:h val="0.130973069291115"/>
        </c:manualLayout>
      </c:layout>
      <c:overlay val="0"/>
      <c:spPr>
        <a:solidFill>
          <a:schemeClr val="bg1"/>
        </a:solidFill>
      </c:spPr>
    </c:legend>
    <c:plotVisOnly val="1"/>
    <c:dispBlanksAs val="gap"/>
    <c:showDLblsOverMax val="0"/>
  </c:chart>
  <c:spPr>
    <a:ln>
      <a:noFill/>
    </a:ln>
  </c:spPr>
  <c:txPr>
    <a:bodyPr/>
    <a:lstStyle/>
    <a:p>
      <a:pPr>
        <a:defRPr sz="1300" b="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44057124307"/>
          <c:y val="0.0513585790557586"/>
          <c:w val="0.857910366284018"/>
          <c:h val="0.499951409508459"/>
        </c:manualLayout>
      </c:layout>
      <c:barChart>
        <c:barDir val="col"/>
        <c:grouping val="clustered"/>
        <c:varyColors val="0"/>
        <c:ser>
          <c:idx val="0"/>
          <c:order val="0"/>
          <c:tx>
            <c:strRef>
              <c:f>Sheet2!$M$4</c:f>
              <c:strCache>
                <c:ptCount val="1"/>
                <c:pt idx="0">
                  <c:v>WS</c:v>
                </c:pt>
              </c:strCache>
            </c:strRef>
          </c:tx>
          <c:spPr>
            <a:solidFill>
              <a:srgbClr val="FF8000"/>
            </a:solidFill>
            <a:ln>
              <a:solidFill>
                <a:schemeClr val="tx1"/>
              </a:solidFill>
            </a:ln>
          </c:spPr>
          <c:invertIfNegative val="0"/>
          <c:dLbls>
            <c:delete val="1"/>
          </c:dLbls>
          <c:cat>
            <c:strRef>
              <c:f>(Sheet2!$O$3:$Q$3,Sheet2!$S$3:$T$3)</c:f>
              <c:strCache>
                <c:ptCount val="5"/>
                <c:pt idx="0">
                  <c:v>1N-128-STC</c:v>
                </c:pt>
                <c:pt idx="1">
                  <c:v>1N-128-ST+RK</c:v>
                </c:pt>
                <c:pt idx="2">
                  <c:v>2N-128x128-LD-BAL</c:v>
                </c:pt>
                <c:pt idx="3">
                  <c:v>2N-64x256-W-LD-BAL</c:v>
                </c:pt>
                <c:pt idx="4">
                  <c:v>2N-64x256-ST+RK(FS)</c:v>
                </c:pt>
              </c:strCache>
            </c:strRef>
          </c:cat>
          <c:val>
            <c:numRef>
              <c:f>(Sheet2!$O$4:$Q$4,Sheet2!$S$4:$T$4)</c:f>
              <c:numCache>
                <c:formatCode>General</c:formatCode>
                <c:ptCount val="5"/>
                <c:pt idx="0">
                  <c:v>1.056841563786008</c:v>
                </c:pt>
                <c:pt idx="1">
                  <c:v>1.111625514403292</c:v>
                </c:pt>
                <c:pt idx="2">
                  <c:v>1.131172839506173</c:v>
                </c:pt>
                <c:pt idx="3">
                  <c:v>1.159722222222222</c:v>
                </c:pt>
                <c:pt idx="4">
                  <c:v>1.342078189300411</c:v>
                </c:pt>
              </c:numCache>
            </c:numRef>
          </c:val>
        </c:ser>
        <c:ser>
          <c:idx val="1"/>
          <c:order val="1"/>
          <c:tx>
            <c:strRef>
              <c:f>Sheet2!$M$5</c:f>
              <c:strCache>
                <c:ptCount val="1"/>
                <c:pt idx="0">
                  <c:v>IT</c:v>
                </c:pt>
              </c:strCache>
            </c:strRef>
          </c:tx>
          <c:spPr>
            <a:solidFill>
              <a:srgbClr val="669900"/>
            </a:solidFill>
            <a:ln>
              <a:solidFill>
                <a:sysClr val="windowText" lastClr="000000"/>
              </a:solidFill>
            </a:ln>
          </c:spPr>
          <c:invertIfNegative val="0"/>
          <c:dLbls>
            <c:delete val="1"/>
          </c:dLbls>
          <c:cat>
            <c:strRef>
              <c:f>(Sheet2!$O$3:$Q$3,Sheet2!$S$3:$T$3)</c:f>
              <c:strCache>
                <c:ptCount val="5"/>
                <c:pt idx="0">
                  <c:v>1N-128-STC</c:v>
                </c:pt>
                <c:pt idx="1">
                  <c:v>1N-128-ST+RK</c:v>
                </c:pt>
                <c:pt idx="2">
                  <c:v>2N-128x128-LD-BAL</c:v>
                </c:pt>
                <c:pt idx="3">
                  <c:v>2N-64x256-W-LD-BAL</c:v>
                </c:pt>
                <c:pt idx="4">
                  <c:v>2N-64x256-ST+RK(FS)</c:v>
                </c:pt>
              </c:strCache>
            </c:strRef>
          </c:cat>
          <c:val>
            <c:numRef>
              <c:f>(Sheet2!$O$5:$Q$5,Sheet2!$S$5:$T$5)</c:f>
              <c:numCache>
                <c:formatCode>General</c:formatCode>
                <c:ptCount val="5"/>
                <c:pt idx="0">
                  <c:v>1.033388931227087</c:v>
                </c:pt>
                <c:pt idx="1">
                  <c:v>1.083108924802914</c:v>
                </c:pt>
                <c:pt idx="2">
                  <c:v>1.1068958282043</c:v>
                </c:pt>
                <c:pt idx="3">
                  <c:v>1.142486758857499</c:v>
                </c:pt>
                <c:pt idx="4">
                  <c:v>1.242820990497927</c:v>
                </c:pt>
              </c:numCache>
            </c:numRef>
          </c:val>
        </c:ser>
        <c:dLbls>
          <c:showLegendKey val="0"/>
          <c:showVal val="1"/>
          <c:showCatName val="0"/>
          <c:showSerName val="0"/>
          <c:showPercent val="0"/>
          <c:showBubbleSize val="0"/>
        </c:dLbls>
        <c:gapWidth val="60"/>
        <c:axId val="-2078173304"/>
        <c:axId val="-2078169848"/>
      </c:barChart>
      <c:catAx>
        <c:axId val="-2078173304"/>
        <c:scaling>
          <c:orientation val="minMax"/>
        </c:scaling>
        <c:delete val="0"/>
        <c:axPos val="b"/>
        <c:majorGridlines>
          <c:spPr>
            <a:ln w="6350">
              <a:solidFill>
                <a:srgbClr val="D9D9D9"/>
              </a:solidFill>
              <a:prstDash val="sysDash"/>
            </a:ln>
          </c:spPr>
        </c:majorGridlines>
        <c:majorTickMark val="out"/>
        <c:minorTickMark val="none"/>
        <c:tickLblPos val="nextTo"/>
        <c:spPr>
          <a:ln>
            <a:solidFill>
              <a:schemeClr val="tx1"/>
            </a:solidFill>
          </a:ln>
        </c:spPr>
        <c:txPr>
          <a:bodyPr rot="-5400000" vert="horz"/>
          <a:lstStyle/>
          <a:p>
            <a:pPr>
              <a:defRPr/>
            </a:pPr>
            <a:endParaRPr lang="en-US"/>
          </a:p>
        </c:txPr>
        <c:crossAx val="-2078169848"/>
        <c:crosses val="autoZero"/>
        <c:auto val="1"/>
        <c:lblAlgn val="ctr"/>
        <c:lblOffset val="100"/>
        <c:noMultiLvlLbl val="0"/>
      </c:catAx>
      <c:valAx>
        <c:axId val="-2078169848"/>
        <c:scaling>
          <c:orientation val="minMax"/>
          <c:max val="1.4"/>
          <c:min val="0.8"/>
        </c:scaling>
        <c:delete val="0"/>
        <c:axPos val="l"/>
        <c:majorGridlines>
          <c:spPr>
            <a:ln w="6350">
              <a:solidFill>
                <a:schemeClr val="bg1">
                  <a:lumMod val="85000"/>
                </a:schemeClr>
              </a:solidFill>
              <a:prstDash val="sysDash"/>
            </a:ln>
          </c:spPr>
        </c:majorGridlines>
        <c:title>
          <c:tx>
            <c:rich>
              <a:bodyPr rot="-5400000" vert="horz"/>
              <a:lstStyle/>
              <a:p>
                <a:pPr>
                  <a:defRPr/>
                </a:pPr>
                <a:r>
                  <a:rPr lang="en-US"/>
                  <a:t>WS and IT (norm. to 1N-128 net.)</a:t>
                </a:r>
              </a:p>
            </c:rich>
          </c:tx>
          <c:layout>
            <c:manualLayout>
              <c:xMode val="edge"/>
              <c:yMode val="edge"/>
              <c:x val="0.0205514906381881"/>
              <c:y val="0.0421424203127239"/>
            </c:manualLayout>
          </c:layout>
          <c:overlay val="0"/>
        </c:title>
        <c:numFmt formatCode="#,##0.0" sourceLinked="0"/>
        <c:majorTickMark val="out"/>
        <c:minorTickMark val="none"/>
        <c:tickLblPos val="nextTo"/>
        <c:spPr>
          <a:ln>
            <a:solidFill>
              <a:sysClr val="windowText" lastClr="000000"/>
            </a:solidFill>
          </a:ln>
        </c:spPr>
        <c:crossAx val="-2078173304"/>
        <c:crosses val="autoZero"/>
        <c:crossBetween val="between"/>
        <c:majorUnit val="0.2"/>
        <c:minorUnit val="0.02"/>
      </c:valAx>
      <c:spPr>
        <a:ln>
          <a:solidFill>
            <a:sysClr val="windowText" lastClr="000000"/>
          </a:solidFill>
        </a:ln>
      </c:spPr>
    </c:plotArea>
    <c:legend>
      <c:legendPos val="r"/>
      <c:layout>
        <c:manualLayout>
          <c:xMode val="edge"/>
          <c:yMode val="edge"/>
          <c:x val="0.407416283243637"/>
          <c:y val="0.057195492044183"/>
          <c:w val="0.191096393170374"/>
          <c:h val="0.045707641308491"/>
        </c:manualLayout>
      </c:layout>
      <c:overlay val="0"/>
      <c:spPr>
        <a:solidFill>
          <a:schemeClr val="bg1"/>
        </a:solidFill>
      </c:spPr>
    </c:legend>
    <c:plotVisOnly val="1"/>
    <c:dispBlanksAs val="gap"/>
    <c:showDLblsOverMax val="0"/>
  </c:chart>
  <c:spPr>
    <a:ln>
      <a:noFill/>
    </a:ln>
  </c:spPr>
  <c:txPr>
    <a:bodyPr/>
    <a:lstStyle/>
    <a:p>
      <a:pPr>
        <a:defRPr sz="1400" b="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7542268448893"/>
          <c:y val="0.0203317536303756"/>
          <c:w val="0.872353426484668"/>
          <c:h val="0.732771471821669"/>
        </c:manualLayout>
      </c:layout>
      <c:barChart>
        <c:barDir val="col"/>
        <c:grouping val="percentStacked"/>
        <c:varyColors val="0"/>
        <c:ser>
          <c:idx val="0"/>
          <c:order val="0"/>
          <c:tx>
            <c:strRef>
              <c:f>Sheet1!$C$3</c:f>
              <c:strCache>
                <c:ptCount val="1"/>
                <c:pt idx="0">
                  <c:v>Bandwidth-optimized network</c:v>
                </c:pt>
              </c:strCache>
            </c:strRef>
          </c:tx>
          <c:spPr>
            <a:solidFill>
              <a:srgbClr val="800080"/>
            </a:solidFill>
            <a:ln w="12700">
              <a:solidFill>
                <a:schemeClr val="tx1">
                  <a:lumMod val="50000"/>
                </a:schemeClr>
              </a:solidFill>
            </a:ln>
          </c:spPr>
          <c:invertIfNegative val="0"/>
          <c:cat>
            <c:strRef>
              <c:f>Sheet1!$B$4:$B$39</c:f>
              <c:strCache>
                <c:ptCount val="36"/>
                <c:pt idx="0">
                  <c:v>applu</c:v>
                </c:pt>
                <c:pt idx="1">
                  <c:v>wrf</c:v>
                </c:pt>
                <c:pt idx="2">
                  <c:v>art</c:v>
                </c:pt>
                <c:pt idx="3">
                  <c:v>deal</c:v>
                </c:pt>
                <c:pt idx="4">
                  <c:v>barnes</c:v>
                </c:pt>
                <c:pt idx="5">
                  <c:v>grmcs</c:v>
                </c:pt>
                <c:pt idx="6">
                  <c:v>namd</c:v>
                </c:pt>
                <c:pt idx="7">
                  <c:v>h264</c:v>
                </c:pt>
                <c:pt idx="8">
                  <c:v>gcc</c:v>
                </c:pt>
                <c:pt idx="9">
                  <c:v>pvray</c:v>
                </c:pt>
                <c:pt idx="10">
                  <c:v>libq</c:v>
                </c:pt>
                <c:pt idx="11">
                  <c:v>gobmk</c:v>
                </c:pt>
                <c:pt idx="12">
                  <c:v>astar</c:v>
                </c:pt>
                <c:pt idx="13">
                  <c:v>milc</c:v>
                </c:pt>
                <c:pt idx="14">
                  <c:v>hmmer</c:v>
                </c:pt>
                <c:pt idx="15">
                  <c:v>swim</c:v>
                </c:pt>
                <c:pt idx="16">
                  <c:v>leslie</c:v>
                </c:pt>
                <c:pt idx="17">
                  <c:v>perl</c:v>
                </c:pt>
                <c:pt idx="18">
                  <c:v>calculix</c:v>
                </c:pt>
                <c:pt idx="19">
                  <c:v>tonto</c:v>
                </c:pt>
                <c:pt idx="20">
                  <c:v>sjeng</c:v>
                </c:pt>
                <c:pt idx="21">
                  <c:v>sjbb</c:v>
                </c:pt>
                <c:pt idx="22">
                  <c:v>sap</c:v>
                </c:pt>
                <c:pt idx="23">
                  <c:v>xalan</c:v>
                </c:pt>
                <c:pt idx="24">
                  <c:v>sphnx</c:v>
                </c:pt>
                <c:pt idx="25">
                  <c:v>bzip</c:v>
                </c:pt>
                <c:pt idx="26">
                  <c:v>lbm</c:v>
                </c:pt>
                <c:pt idx="27">
                  <c:v>sjas</c:v>
                </c:pt>
                <c:pt idx="28">
                  <c:v>soplx</c:v>
                </c:pt>
                <c:pt idx="29">
                  <c:v>cacts</c:v>
                </c:pt>
                <c:pt idx="30">
                  <c:v>omnet</c:v>
                </c:pt>
                <c:pt idx="31">
                  <c:v>gems</c:v>
                </c:pt>
                <c:pt idx="32">
                  <c:v>mcf</c:v>
                </c:pt>
                <c:pt idx="33">
                  <c:v>apsi</c:v>
                </c:pt>
                <c:pt idx="34">
                  <c:v>ocean</c:v>
                </c:pt>
                <c:pt idx="35">
                  <c:v>tpc</c:v>
                </c:pt>
              </c:strCache>
            </c:strRef>
          </c:cat>
          <c:val>
            <c:numRef>
              <c:f>Sheet1!$C$4:$C$39</c:f>
              <c:numCache>
                <c:formatCode>General</c:formatCode>
                <c:ptCount val="36"/>
                <c:pt idx="0">
                  <c:v>3.0</c:v>
                </c:pt>
                <c:pt idx="1">
                  <c:v>2.0</c:v>
                </c:pt>
                <c:pt idx="2">
                  <c:v>2.0</c:v>
                </c:pt>
                <c:pt idx="3">
                  <c:v>5.0</c:v>
                </c:pt>
                <c:pt idx="4">
                  <c:v>4.0</c:v>
                </c:pt>
                <c:pt idx="5">
                  <c:v>2.0</c:v>
                </c:pt>
                <c:pt idx="6">
                  <c:v>4.0</c:v>
                </c:pt>
                <c:pt idx="7">
                  <c:v>6.0</c:v>
                </c:pt>
                <c:pt idx="8">
                  <c:v>2.0</c:v>
                </c:pt>
                <c:pt idx="9">
                  <c:v>4.0</c:v>
                </c:pt>
                <c:pt idx="10">
                  <c:v>8.0</c:v>
                </c:pt>
                <c:pt idx="11">
                  <c:v>4.0</c:v>
                </c:pt>
                <c:pt idx="12">
                  <c:v>2.0</c:v>
                </c:pt>
                <c:pt idx="13">
                  <c:v>5.0</c:v>
                </c:pt>
                <c:pt idx="14">
                  <c:v>6.0</c:v>
                </c:pt>
                <c:pt idx="15">
                  <c:v>8.0</c:v>
                </c:pt>
                <c:pt idx="16">
                  <c:v>18.0</c:v>
                </c:pt>
                <c:pt idx="17">
                  <c:v>4.0</c:v>
                </c:pt>
                <c:pt idx="18">
                  <c:v>4.0</c:v>
                </c:pt>
                <c:pt idx="19">
                  <c:v>82.0</c:v>
                </c:pt>
                <c:pt idx="20">
                  <c:v>81.0</c:v>
                </c:pt>
                <c:pt idx="21">
                  <c:v>85.0</c:v>
                </c:pt>
                <c:pt idx="22">
                  <c:v>88.0</c:v>
                </c:pt>
                <c:pt idx="23">
                  <c:v>88.0</c:v>
                </c:pt>
                <c:pt idx="24">
                  <c:v>90.0</c:v>
                </c:pt>
                <c:pt idx="25">
                  <c:v>88.0</c:v>
                </c:pt>
                <c:pt idx="26">
                  <c:v>93.0</c:v>
                </c:pt>
                <c:pt idx="27">
                  <c:v>94.0</c:v>
                </c:pt>
                <c:pt idx="28">
                  <c:v>92.0</c:v>
                </c:pt>
                <c:pt idx="29">
                  <c:v>96.0</c:v>
                </c:pt>
                <c:pt idx="30">
                  <c:v>98.0</c:v>
                </c:pt>
                <c:pt idx="31">
                  <c:v>99.0</c:v>
                </c:pt>
                <c:pt idx="32">
                  <c:v>99.0</c:v>
                </c:pt>
                <c:pt idx="33">
                  <c:v>96.0</c:v>
                </c:pt>
                <c:pt idx="34">
                  <c:v>97.0</c:v>
                </c:pt>
                <c:pt idx="35">
                  <c:v>94.0</c:v>
                </c:pt>
              </c:numCache>
            </c:numRef>
          </c:val>
        </c:ser>
        <c:ser>
          <c:idx val="1"/>
          <c:order val="1"/>
          <c:tx>
            <c:strRef>
              <c:f>Sheet1!$D$3</c:f>
              <c:strCache>
                <c:ptCount val="1"/>
                <c:pt idx="0">
                  <c:v>Latency-optimized network</c:v>
                </c:pt>
              </c:strCache>
            </c:strRef>
          </c:tx>
          <c:spPr>
            <a:solidFill>
              <a:srgbClr val="FF8000"/>
            </a:solidFill>
            <a:ln w="12700">
              <a:solidFill>
                <a:schemeClr val="tx1">
                  <a:lumMod val="50000"/>
                </a:schemeClr>
              </a:solidFill>
            </a:ln>
          </c:spPr>
          <c:invertIfNegative val="0"/>
          <c:cat>
            <c:strRef>
              <c:f>Sheet1!$B$4:$B$39</c:f>
              <c:strCache>
                <c:ptCount val="36"/>
                <c:pt idx="0">
                  <c:v>applu</c:v>
                </c:pt>
                <c:pt idx="1">
                  <c:v>wrf</c:v>
                </c:pt>
                <c:pt idx="2">
                  <c:v>art</c:v>
                </c:pt>
                <c:pt idx="3">
                  <c:v>deal</c:v>
                </c:pt>
                <c:pt idx="4">
                  <c:v>barnes</c:v>
                </c:pt>
                <c:pt idx="5">
                  <c:v>grmcs</c:v>
                </c:pt>
                <c:pt idx="6">
                  <c:v>namd</c:v>
                </c:pt>
                <c:pt idx="7">
                  <c:v>h264</c:v>
                </c:pt>
                <c:pt idx="8">
                  <c:v>gcc</c:v>
                </c:pt>
                <c:pt idx="9">
                  <c:v>pvray</c:v>
                </c:pt>
                <c:pt idx="10">
                  <c:v>libq</c:v>
                </c:pt>
                <c:pt idx="11">
                  <c:v>gobmk</c:v>
                </c:pt>
                <c:pt idx="12">
                  <c:v>astar</c:v>
                </c:pt>
                <c:pt idx="13">
                  <c:v>milc</c:v>
                </c:pt>
                <c:pt idx="14">
                  <c:v>hmmer</c:v>
                </c:pt>
                <c:pt idx="15">
                  <c:v>swim</c:v>
                </c:pt>
                <c:pt idx="16">
                  <c:v>leslie</c:v>
                </c:pt>
                <c:pt idx="17">
                  <c:v>perl</c:v>
                </c:pt>
                <c:pt idx="18">
                  <c:v>calculix</c:v>
                </c:pt>
                <c:pt idx="19">
                  <c:v>tonto</c:v>
                </c:pt>
                <c:pt idx="20">
                  <c:v>sjeng</c:v>
                </c:pt>
                <c:pt idx="21">
                  <c:v>sjbb</c:v>
                </c:pt>
                <c:pt idx="22">
                  <c:v>sap</c:v>
                </c:pt>
                <c:pt idx="23">
                  <c:v>xalan</c:v>
                </c:pt>
                <c:pt idx="24">
                  <c:v>sphnx</c:v>
                </c:pt>
                <c:pt idx="25">
                  <c:v>bzip</c:v>
                </c:pt>
                <c:pt idx="26">
                  <c:v>lbm</c:v>
                </c:pt>
                <c:pt idx="27">
                  <c:v>sjas</c:v>
                </c:pt>
                <c:pt idx="28">
                  <c:v>soplx</c:v>
                </c:pt>
                <c:pt idx="29">
                  <c:v>cacts</c:v>
                </c:pt>
                <c:pt idx="30">
                  <c:v>omnet</c:v>
                </c:pt>
                <c:pt idx="31">
                  <c:v>gems</c:v>
                </c:pt>
                <c:pt idx="32">
                  <c:v>mcf</c:v>
                </c:pt>
                <c:pt idx="33">
                  <c:v>apsi</c:v>
                </c:pt>
                <c:pt idx="34">
                  <c:v>ocean</c:v>
                </c:pt>
                <c:pt idx="35">
                  <c:v>tpc</c:v>
                </c:pt>
              </c:strCache>
            </c:strRef>
          </c:cat>
          <c:val>
            <c:numRef>
              <c:f>Sheet1!$D$4:$D$39</c:f>
              <c:numCache>
                <c:formatCode>General</c:formatCode>
                <c:ptCount val="36"/>
                <c:pt idx="0">
                  <c:v>97.0</c:v>
                </c:pt>
                <c:pt idx="1">
                  <c:v>98.0</c:v>
                </c:pt>
                <c:pt idx="2">
                  <c:v>98.0</c:v>
                </c:pt>
                <c:pt idx="3">
                  <c:v>95.0</c:v>
                </c:pt>
                <c:pt idx="4">
                  <c:v>96.0</c:v>
                </c:pt>
                <c:pt idx="5">
                  <c:v>98.0</c:v>
                </c:pt>
                <c:pt idx="6">
                  <c:v>96.0</c:v>
                </c:pt>
                <c:pt idx="7">
                  <c:v>94.0</c:v>
                </c:pt>
                <c:pt idx="8">
                  <c:v>98.0</c:v>
                </c:pt>
                <c:pt idx="9">
                  <c:v>96.0</c:v>
                </c:pt>
                <c:pt idx="10">
                  <c:v>92.0</c:v>
                </c:pt>
                <c:pt idx="11">
                  <c:v>96.0</c:v>
                </c:pt>
                <c:pt idx="12">
                  <c:v>98.0</c:v>
                </c:pt>
                <c:pt idx="13">
                  <c:v>95.0</c:v>
                </c:pt>
                <c:pt idx="14">
                  <c:v>94.0</c:v>
                </c:pt>
                <c:pt idx="15">
                  <c:v>92.0</c:v>
                </c:pt>
                <c:pt idx="16">
                  <c:v>82.0</c:v>
                </c:pt>
                <c:pt idx="17">
                  <c:v>96.0</c:v>
                </c:pt>
                <c:pt idx="18">
                  <c:v>96.0</c:v>
                </c:pt>
                <c:pt idx="19">
                  <c:v>18.0</c:v>
                </c:pt>
                <c:pt idx="20">
                  <c:v>19.0</c:v>
                </c:pt>
                <c:pt idx="21">
                  <c:v>15.0</c:v>
                </c:pt>
                <c:pt idx="22">
                  <c:v>12.0</c:v>
                </c:pt>
                <c:pt idx="23">
                  <c:v>12.0</c:v>
                </c:pt>
                <c:pt idx="24">
                  <c:v>10.0</c:v>
                </c:pt>
                <c:pt idx="25">
                  <c:v>12.0</c:v>
                </c:pt>
                <c:pt idx="26">
                  <c:v>7.0</c:v>
                </c:pt>
                <c:pt idx="27">
                  <c:v>6.0</c:v>
                </c:pt>
                <c:pt idx="28">
                  <c:v>8.0</c:v>
                </c:pt>
                <c:pt idx="29">
                  <c:v>4.0</c:v>
                </c:pt>
                <c:pt idx="30">
                  <c:v>2.0</c:v>
                </c:pt>
                <c:pt idx="31">
                  <c:v>1.0</c:v>
                </c:pt>
                <c:pt idx="32">
                  <c:v>1.0</c:v>
                </c:pt>
                <c:pt idx="33">
                  <c:v>4.0</c:v>
                </c:pt>
                <c:pt idx="34">
                  <c:v>3.0</c:v>
                </c:pt>
                <c:pt idx="35">
                  <c:v>6.0</c:v>
                </c:pt>
              </c:numCache>
            </c:numRef>
          </c:val>
        </c:ser>
        <c:dLbls>
          <c:showLegendKey val="0"/>
          <c:showVal val="0"/>
          <c:showCatName val="0"/>
          <c:showSerName val="0"/>
          <c:showPercent val="0"/>
          <c:showBubbleSize val="0"/>
        </c:dLbls>
        <c:gapWidth val="35"/>
        <c:overlap val="100"/>
        <c:axId val="-2078241992"/>
        <c:axId val="-2078238776"/>
      </c:barChart>
      <c:catAx>
        <c:axId val="-2078241992"/>
        <c:scaling>
          <c:orientation val="minMax"/>
        </c:scaling>
        <c:delete val="0"/>
        <c:axPos val="b"/>
        <c:majorTickMark val="out"/>
        <c:minorTickMark val="none"/>
        <c:tickLblPos val="nextTo"/>
        <c:spPr>
          <a:ln>
            <a:solidFill>
              <a:schemeClr val="tx1"/>
            </a:solidFill>
          </a:ln>
        </c:spPr>
        <c:txPr>
          <a:bodyPr rot="-5400000" vert="horz"/>
          <a:lstStyle/>
          <a:p>
            <a:pPr>
              <a:defRPr/>
            </a:pPr>
            <a:endParaRPr lang="en-US"/>
          </a:p>
        </c:txPr>
        <c:crossAx val="-2078238776"/>
        <c:crosses val="autoZero"/>
        <c:auto val="1"/>
        <c:lblAlgn val="ctr"/>
        <c:lblOffset val="100"/>
        <c:noMultiLvlLbl val="0"/>
      </c:catAx>
      <c:valAx>
        <c:axId val="-2078238776"/>
        <c:scaling>
          <c:orientation val="minMax"/>
        </c:scaling>
        <c:delete val="0"/>
        <c:axPos val="l"/>
        <c:majorGridlines>
          <c:spPr>
            <a:ln w="6350" cmpd="sng">
              <a:solidFill>
                <a:schemeClr val="tx1">
                  <a:lumMod val="65000"/>
                  <a:lumOff val="35000"/>
                </a:schemeClr>
              </a:solidFill>
              <a:prstDash val="lgDash"/>
            </a:ln>
          </c:spPr>
        </c:majorGridlines>
        <c:title>
          <c:tx>
            <c:rich>
              <a:bodyPr rot="-5400000" vert="horz"/>
              <a:lstStyle/>
              <a:p>
                <a:pPr>
                  <a:defRPr b="0"/>
                </a:pPr>
                <a:r>
                  <a:rPr lang="en-US" b="0"/>
                  <a:t>% packets in sub-network</a:t>
                </a:r>
              </a:p>
            </c:rich>
          </c:tx>
          <c:layout>
            <c:manualLayout>
              <c:xMode val="edge"/>
              <c:yMode val="edge"/>
              <c:x val="0.00623275762390585"/>
              <c:y val="0.0821415432660229"/>
            </c:manualLayout>
          </c:layout>
          <c:overlay val="0"/>
        </c:title>
        <c:numFmt formatCode="0%" sourceLinked="1"/>
        <c:majorTickMark val="out"/>
        <c:minorTickMark val="none"/>
        <c:tickLblPos val="nextTo"/>
        <c:spPr>
          <a:ln>
            <a:solidFill>
              <a:schemeClr val="tx1"/>
            </a:solidFill>
          </a:ln>
        </c:spPr>
        <c:crossAx val="-2078241992"/>
        <c:crosses val="autoZero"/>
        <c:crossBetween val="between"/>
        <c:majorUnit val="0.2"/>
        <c:minorUnit val="0.02"/>
      </c:valAx>
      <c:spPr>
        <a:ln>
          <a:solidFill>
            <a:schemeClr val="tx1"/>
          </a:solidFill>
        </a:ln>
      </c:spPr>
    </c:plotArea>
    <c:legend>
      <c:legendPos val="r"/>
      <c:layout>
        <c:manualLayout>
          <c:xMode val="edge"/>
          <c:yMode val="edge"/>
          <c:x val="0.157378706161225"/>
          <c:y val="0.0964077922695864"/>
          <c:w val="0.322019968277622"/>
          <c:h val="0.155232118594336"/>
        </c:manualLayout>
      </c:layout>
      <c:overlay val="0"/>
      <c:spPr>
        <a:solidFill>
          <a:schemeClr val="bg1"/>
        </a:solidFill>
      </c:spPr>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5343960"/>
        <c:axId val="-2115340296"/>
      </c:barChart>
      <c:catAx>
        <c:axId val="-2115343960"/>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340296"/>
        <c:crosses val="autoZero"/>
        <c:auto val="1"/>
        <c:lblAlgn val="ctr"/>
        <c:lblOffset val="100"/>
        <c:noMultiLvlLbl val="0"/>
      </c:catAx>
      <c:valAx>
        <c:axId val="-2115340296"/>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5343960"/>
        <c:crosses val="autoZero"/>
        <c:crossBetween val="between"/>
        <c:majorUnit val="0.1"/>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5280392"/>
        <c:axId val="-2115276728"/>
      </c:barChart>
      <c:catAx>
        <c:axId val="-2115280392"/>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276728"/>
        <c:crosses val="autoZero"/>
        <c:auto val="1"/>
        <c:lblAlgn val="ctr"/>
        <c:lblOffset val="100"/>
        <c:noMultiLvlLbl val="0"/>
      </c:catAx>
      <c:valAx>
        <c:axId val="-2115276728"/>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5280392"/>
        <c:crosses val="autoZero"/>
        <c:crossBetween val="between"/>
        <c:majorUnit val="0.1"/>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5206840"/>
        <c:axId val="-2115203176"/>
      </c:barChart>
      <c:catAx>
        <c:axId val="-2115206840"/>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203176"/>
        <c:crosses val="autoZero"/>
        <c:auto val="1"/>
        <c:lblAlgn val="ctr"/>
        <c:lblOffset val="100"/>
        <c:noMultiLvlLbl val="0"/>
      </c:catAx>
      <c:valAx>
        <c:axId val="-2115203176"/>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5206840"/>
        <c:crosses val="autoZero"/>
        <c:crossBetween val="between"/>
        <c:majorUnit val="0.1"/>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txPr>
        <a:bodyPr/>
        <a:lstStyle/>
        <a:p>
          <a:pPr>
            <a:defRPr sz="1400"/>
          </a:pPr>
          <a:endParaRPr lang="en-US"/>
        </a:p>
      </c:txPr>
    </c:legend>
    <c:plotVisOnly val="1"/>
    <c:dispBlanksAs val="gap"/>
    <c:showDLblsOverMax val="0"/>
  </c:chart>
  <c:spPr>
    <a:ln>
      <a:noFill/>
    </a:ln>
  </c:spPr>
  <c:txPr>
    <a:bodyPr/>
    <a:lstStyle/>
    <a:p>
      <a:pPr>
        <a:defRPr sz="1100" b="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5126232"/>
        <c:axId val="-2115122568"/>
      </c:barChart>
      <c:catAx>
        <c:axId val="-2115126232"/>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122568"/>
        <c:crosses val="autoZero"/>
        <c:auto val="1"/>
        <c:lblAlgn val="ctr"/>
        <c:lblOffset val="100"/>
        <c:noMultiLvlLbl val="0"/>
      </c:catAx>
      <c:valAx>
        <c:axId val="-2115122568"/>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5126232"/>
        <c:crosses val="autoZero"/>
        <c:crossBetween val="between"/>
        <c:majorUnit val="0.2"/>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legend>
    <c:plotVisOnly val="1"/>
    <c:dispBlanksAs val="gap"/>
    <c:showDLblsOverMax val="0"/>
  </c:chart>
  <c:spPr>
    <a:ln>
      <a:noFill/>
    </a:ln>
  </c:spPr>
  <c:txPr>
    <a:bodyPr/>
    <a:lstStyle/>
    <a:p>
      <a:pPr>
        <a:defRPr sz="900" b="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657218685368003"/>
          <c:y val="0.049323053368329"/>
          <c:w val="0.925608762099628"/>
          <c:h val="0.691450908952118"/>
        </c:manualLayout>
      </c:layout>
      <c:barChart>
        <c:barDir val="col"/>
        <c:grouping val="clustered"/>
        <c:varyColors val="0"/>
        <c:ser>
          <c:idx val="0"/>
          <c:order val="0"/>
          <c:tx>
            <c:strRef>
              <c:f>'sorted_l1mpki-BW'!$Q$40</c:f>
              <c:strCache>
                <c:ptCount val="1"/>
                <c:pt idx="0">
                  <c:v>64b links</c:v>
                </c:pt>
              </c:strCache>
            </c:strRef>
          </c:tx>
          <c:spPr>
            <a:solidFill>
              <a:srgbClr val="9900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'sorted_l1mpki-BW'!$Q$41:$Q$70</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'sorted_l1mpki-BW'!$R$40</c:f>
              <c:strCache>
                <c:ptCount val="1"/>
                <c:pt idx="0">
                  <c:v>128b links</c:v>
                </c:pt>
              </c:strCache>
            </c:strRef>
          </c:tx>
          <c:spPr>
            <a:solidFill>
              <a:srgbClr val="FF66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'sorted_l1mpki-BW'!$R$41:$R$70</c:f>
              <c:numCache>
                <c:formatCode>General</c:formatCode>
                <c:ptCount val="30"/>
                <c:pt idx="0">
                  <c:v>1.007418390562246</c:v>
                </c:pt>
                <c:pt idx="1">
                  <c:v>1.088853170802407</c:v>
                </c:pt>
                <c:pt idx="2">
                  <c:v>1.005170223627506</c:v>
                </c:pt>
                <c:pt idx="3">
                  <c:v>1.023267757854543</c:v>
                </c:pt>
                <c:pt idx="4">
                  <c:v>1.109555039953694</c:v>
                </c:pt>
                <c:pt idx="5">
                  <c:v>1.120841848231128</c:v>
                </c:pt>
                <c:pt idx="6">
                  <c:v>1.1170733192595</c:v>
                </c:pt>
                <c:pt idx="7">
                  <c:v>1.153307810994265</c:v>
                </c:pt>
                <c:pt idx="8">
                  <c:v>1.282228457611584</c:v>
                </c:pt>
                <c:pt idx="9">
                  <c:v>1.216692248797518</c:v>
                </c:pt>
                <c:pt idx="10">
                  <c:v>1.41843655647931</c:v>
                </c:pt>
                <c:pt idx="11">
                  <c:v>1.509179449452637</c:v>
                </c:pt>
                <c:pt idx="12">
                  <c:v>1.303734644580491</c:v>
                </c:pt>
                <c:pt idx="13">
                  <c:v>1.472249065842031</c:v>
                </c:pt>
                <c:pt idx="14">
                  <c:v>1.472789813339224</c:v>
                </c:pt>
                <c:pt idx="15">
                  <c:v>1.65041964902082</c:v>
                </c:pt>
                <c:pt idx="16">
                  <c:v>1.387868260847569</c:v>
                </c:pt>
                <c:pt idx="17">
                  <c:v>1.436834424039894</c:v>
                </c:pt>
                <c:pt idx="18">
                  <c:v>1.77008967821347</c:v>
                </c:pt>
                <c:pt idx="19">
                  <c:v>1.708467211258545</c:v>
                </c:pt>
                <c:pt idx="20">
                  <c:v>1.935702475742941</c:v>
                </c:pt>
                <c:pt idx="21">
                  <c:v>1.624236080357502</c:v>
                </c:pt>
                <c:pt idx="22">
                  <c:v>1.889549151974599</c:v>
                </c:pt>
                <c:pt idx="23">
                  <c:v>1.998657314165335</c:v>
                </c:pt>
                <c:pt idx="24">
                  <c:v>2.046664161514023</c:v>
                </c:pt>
                <c:pt idx="25">
                  <c:v>1.853932584269663</c:v>
                </c:pt>
                <c:pt idx="26">
                  <c:v>2.11566959780885</c:v>
                </c:pt>
                <c:pt idx="27">
                  <c:v>1.9602909972719</c:v>
                </c:pt>
                <c:pt idx="28">
                  <c:v>2.223805990549459</c:v>
                </c:pt>
                <c:pt idx="29">
                  <c:v>2.009468281257786</c:v>
                </c:pt>
              </c:numCache>
            </c:numRef>
          </c:val>
        </c:ser>
        <c:ser>
          <c:idx val="2"/>
          <c:order val="2"/>
          <c:tx>
            <c:strRef>
              <c:f>'sorted_l1mpki-BW'!$S$40</c:f>
              <c:strCache>
                <c:ptCount val="1"/>
                <c:pt idx="0">
                  <c:v>256b links</c:v>
                </c:pt>
              </c:strCache>
            </c:strRef>
          </c:tx>
          <c:spPr>
            <a:solidFill>
              <a:srgbClr val="66990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'sorted_l1mpki-BW'!$S$41:$S$70</c:f>
              <c:numCache>
                <c:formatCode>General</c:formatCode>
                <c:ptCount val="30"/>
                <c:pt idx="0">
                  <c:v>1.010698751585599</c:v>
                </c:pt>
                <c:pt idx="1">
                  <c:v>1.110420010444473</c:v>
                </c:pt>
                <c:pt idx="2">
                  <c:v>1.007620457174665</c:v>
                </c:pt>
                <c:pt idx="3">
                  <c:v>1.035277523465005</c:v>
                </c:pt>
                <c:pt idx="4">
                  <c:v>1.147996265429222</c:v>
                </c:pt>
                <c:pt idx="5">
                  <c:v>1.172292012828211</c:v>
                </c:pt>
                <c:pt idx="6">
                  <c:v>1.170905732380643</c:v>
                </c:pt>
                <c:pt idx="7">
                  <c:v>1.21767097246431</c:v>
                </c:pt>
                <c:pt idx="8">
                  <c:v>1.398881726156036</c:v>
                </c:pt>
                <c:pt idx="9">
                  <c:v>1.26800426409551</c:v>
                </c:pt>
                <c:pt idx="10">
                  <c:v>1.530780943153013</c:v>
                </c:pt>
                <c:pt idx="11">
                  <c:v>1.64829038244046</c:v>
                </c:pt>
                <c:pt idx="12">
                  <c:v>1.36915547344323</c:v>
                </c:pt>
                <c:pt idx="13">
                  <c:v>1.760215339518103</c:v>
                </c:pt>
                <c:pt idx="14">
                  <c:v>1.677308013948278</c:v>
                </c:pt>
                <c:pt idx="15">
                  <c:v>1.854676089089126</c:v>
                </c:pt>
                <c:pt idx="16">
                  <c:v>1.46784600077573</c:v>
                </c:pt>
                <c:pt idx="17">
                  <c:v>1.600146458942504</c:v>
                </c:pt>
                <c:pt idx="18">
                  <c:v>2.20347576343708</c:v>
                </c:pt>
                <c:pt idx="19">
                  <c:v>2.315340358984288</c:v>
                </c:pt>
                <c:pt idx="20">
                  <c:v>2.920125745115955</c:v>
                </c:pt>
                <c:pt idx="21">
                  <c:v>2.044228833688957</c:v>
                </c:pt>
                <c:pt idx="22">
                  <c:v>2.472949846707302</c:v>
                </c:pt>
                <c:pt idx="23">
                  <c:v>3.189619649512697</c:v>
                </c:pt>
                <c:pt idx="24">
                  <c:v>3.2963550029037</c:v>
                </c:pt>
                <c:pt idx="25">
                  <c:v>2.695992509363296</c:v>
                </c:pt>
                <c:pt idx="26">
                  <c:v>2.98433040219115</c:v>
                </c:pt>
                <c:pt idx="27">
                  <c:v>3.685965444073962</c:v>
                </c:pt>
                <c:pt idx="28">
                  <c:v>3.551255516069817</c:v>
                </c:pt>
                <c:pt idx="29">
                  <c:v>3.887128120795336</c:v>
                </c:pt>
              </c:numCache>
            </c:numRef>
          </c:val>
        </c:ser>
        <c:ser>
          <c:idx val="3"/>
          <c:order val="3"/>
          <c:tx>
            <c:strRef>
              <c:f>'sorted_l1mpki-BW'!$T$40</c:f>
              <c:strCache>
                <c:ptCount val="1"/>
                <c:pt idx="0">
                  <c:v>512b links</c:v>
                </c:pt>
              </c:strCache>
            </c:strRef>
          </c:tx>
          <c:spPr>
            <a:solidFill>
              <a:srgbClr val="3985D0"/>
            </a:solidFill>
            <a:ln>
              <a:solidFill>
                <a:sysClr val="windowText" lastClr="000000"/>
              </a:solidFill>
            </a:ln>
          </c:spPr>
          <c:invertIfNegative val="0"/>
          <c:cat>
            <c:strRef>
              <c:f>'sorted_l1mpki-BW'!$P$41:$P$70</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'sorted_l1mpki-BW'!$T$41:$T$70</c:f>
              <c:numCache>
                <c:formatCode>General</c:formatCode>
                <c:ptCount val="30"/>
                <c:pt idx="0">
                  <c:v>1.011814876909945</c:v>
                </c:pt>
                <c:pt idx="1">
                  <c:v>1.112111677641543</c:v>
                </c:pt>
                <c:pt idx="2">
                  <c:v>1.008487767299704</c:v>
                </c:pt>
                <c:pt idx="3">
                  <c:v>1.079185554042084</c:v>
                </c:pt>
                <c:pt idx="4">
                  <c:v>1.168421947634254</c:v>
                </c:pt>
                <c:pt idx="5">
                  <c:v>1.200743526909158</c:v>
                </c:pt>
                <c:pt idx="6">
                  <c:v>1.187980404893364</c:v>
                </c:pt>
                <c:pt idx="7">
                  <c:v>1.22701014749946</c:v>
                </c:pt>
                <c:pt idx="8">
                  <c:v>1.396887368728271</c:v>
                </c:pt>
                <c:pt idx="9">
                  <c:v>1.289760675807852</c:v>
                </c:pt>
                <c:pt idx="10">
                  <c:v>1.560329091365245</c:v>
                </c:pt>
                <c:pt idx="11">
                  <c:v>1.707910138021148</c:v>
                </c:pt>
                <c:pt idx="12">
                  <c:v>1.407787155668524</c:v>
                </c:pt>
                <c:pt idx="13">
                  <c:v>1.840146244040716</c:v>
                </c:pt>
                <c:pt idx="14">
                  <c:v>1.756236489578238</c:v>
                </c:pt>
                <c:pt idx="15">
                  <c:v>1.913063619518221</c:v>
                </c:pt>
                <c:pt idx="16">
                  <c:v>1.548164387257795</c:v>
                </c:pt>
                <c:pt idx="17">
                  <c:v>1.659745965932825</c:v>
                </c:pt>
                <c:pt idx="18">
                  <c:v>2.342784713674463</c:v>
                </c:pt>
                <c:pt idx="19">
                  <c:v>2.473722730748655</c:v>
                </c:pt>
                <c:pt idx="20">
                  <c:v>3.091513292433538</c:v>
                </c:pt>
                <c:pt idx="21">
                  <c:v>2.120874431337815</c:v>
                </c:pt>
                <c:pt idx="22">
                  <c:v>2.566214435001711</c:v>
                </c:pt>
                <c:pt idx="23">
                  <c:v>3.912343449776603</c:v>
                </c:pt>
                <c:pt idx="24">
                  <c:v>3.650018788644826</c:v>
                </c:pt>
                <c:pt idx="25">
                  <c:v>2.867003745318352</c:v>
                </c:pt>
                <c:pt idx="26">
                  <c:v>3.122142136370186</c:v>
                </c:pt>
                <c:pt idx="27">
                  <c:v>5.284252803879964</c:v>
                </c:pt>
                <c:pt idx="28">
                  <c:v>5.465692974577264</c:v>
                </c:pt>
                <c:pt idx="29">
                  <c:v>6.668809488214482</c:v>
                </c:pt>
              </c:numCache>
            </c:numRef>
          </c:val>
        </c:ser>
        <c:dLbls>
          <c:showLegendKey val="0"/>
          <c:showVal val="0"/>
          <c:showCatName val="0"/>
          <c:showSerName val="0"/>
          <c:showPercent val="0"/>
          <c:showBubbleSize val="0"/>
        </c:dLbls>
        <c:gapWidth val="150"/>
        <c:axId val="-2115077720"/>
        <c:axId val="-2115074008"/>
      </c:barChart>
      <c:catAx>
        <c:axId val="-2115077720"/>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074008"/>
        <c:crosses val="autoZero"/>
        <c:auto val="1"/>
        <c:lblAlgn val="ctr"/>
        <c:lblOffset val="100"/>
        <c:noMultiLvlLbl val="0"/>
      </c:catAx>
      <c:valAx>
        <c:axId val="-2115074008"/>
        <c:scaling>
          <c:orientation val="minMax"/>
          <c:max val="7.0"/>
          <c:min val="0.0"/>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64b links)</a:t>
                </a:r>
              </a:p>
            </c:rich>
          </c:tx>
          <c:layout>
            <c:manualLayout>
              <c:xMode val="edge"/>
              <c:yMode val="edge"/>
              <c:x val="0.00556807032246573"/>
              <c:y val="0.087980561432537"/>
            </c:manualLayout>
          </c:layout>
          <c:overlay val="0"/>
        </c:title>
        <c:numFmt formatCode="General" sourceLinked="1"/>
        <c:majorTickMark val="out"/>
        <c:minorTickMark val="none"/>
        <c:tickLblPos val="nextTo"/>
        <c:spPr>
          <a:ln w="6350">
            <a:solidFill>
              <a:sysClr val="windowText" lastClr="000000"/>
            </a:solidFill>
          </a:ln>
        </c:spPr>
        <c:crossAx val="-2115077720"/>
        <c:crosses val="autoZero"/>
        <c:crossBetween val="between"/>
      </c:valAx>
      <c:spPr>
        <a:ln w="6350">
          <a:solidFill>
            <a:schemeClr val="tx1"/>
          </a:solidFill>
        </a:ln>
      </c:spPr>
    </c:plotArea>
    <c:legend>
      <c:legendPos val="r"/>
      <c:layout>
        <c:manualLayout>
          <c:xMode val="edge"/>
          <c:yMode val="edge"/>
          <c:x val="0.206202762903623"/>
          <c:y val="0.0869159996822819"/>
          <c:w val="0.595332534840163"/>
          <c:h val="0.158624858548421"/>
        </c:manualLayout>
      </c:layout>
      <c:overlay val="0"/>
      <c:spPr>
        <a:solidFill>
          <a:schemeClr val="bg1"/>
        </a:solidFill>
      </c:spPr>
    </c:legend>
    <c:plotVisOnly val="1"/>
    <c:dispBlanksAs val="gap"/>
    <c:showDLblsOverMax val="0"/>
  </c:chart>
  <c:spPr>
    <a:ln>
      <a:noFill/>
    </a:ln>
  </c:spPr>
  <c:txPr>
    <a:bodyPr/>
    <a:lstStyle/>
    <a:p>
      <a:pPr>
        <a:defRPr sz="900" b="0">
          <a:latin typeface="+mn-lt"/>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16687115562973"/>
          <c:y val="0.049323053368329"/>
          <c:w val="0.909661919080131"/>
          <c:h val="0.741078897817902"/>
        </c:manualLayout>
      </c:layout>
      <c:barChart>
        <c:barDir val="col"/>
        <c:grouping val="clustered"/>
        <c:varyColors val="0"/>
        <c:ser>
          <c:idx val="0"/>
          <c:order val="0"/>
          <c:tx>
            <c:strRef>
              <c:f>'sorted_l1mpki-LAT'!$M$115</c:f>
              <c:strCache>
                <c:ptCount val="1"/>
                <c:pt idx="0">
                  <c:v>2-cycle router</c:v>
                </c:pt>
              </c:strCache>
            </c:strRef>
          </c:tx>
          <c:spPr>
            <a:solidFill>
              <a:srgbClr val="9900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'sorted_l1mpki-LAT'!$M$116:$M$145</c:f>
              <c:numCache>
                <c:formatCode>General</c:formatCode>
                <c:ptCount val="30"/>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numCache>
            </c:numRef>
          </c:val>
        </c:ser>
        <c:ser>
          <c:idx val="1"/>
          <c:order val="1"/>
          <c:tx>
            <c:strRef>
              <c:f>'sorted_l1mpki-LAT'!$N$115</c:f>
              <c:strCache>
                <c:ptCount val="1"/>
                <c:pt idx="0">
                  <c:v>4-cycle router</c:v>
                </c:pt>
              </c:strCache>
            </c:strRef>
          </c:tx>
          <c:spPr>
            <a:solidFill>
              <a:srgbClr val="FF66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'sorted_l1mpki-LAT'!$N$116:$N$145</c:f>
              <c:numCache>
                <c:formatCode>General</c:formatCode>
                <c:ptCount val="30"/>
                <c:pt idx="0">
                  <c:v>0.901548308928739</c:v>
                </c:pt>
                <c:pt idx="1">
                  <c:v>0.944135247987684</c:v>
                </c:pt>
                <c:pt idx="2">
                  <c:v>0.901548308928739</c:v>
                </c:pt>
                <c:pt idx="3">
                  <c:v>0.901548308928739</c:v>
                </c:pt>
                <c:pt idx="4">
                  <c:v>0.901548308928739</c:v>
                </c:pt>
                <c:pt idx="5">
                  <c:v>0.944135247987686</c:v>
                </c:pt>
                <c:pt idx="6">
                  <c:v>0.950110391321334</c:v>
                </c:pt>
                <c:pt idx="7">
                  <c:v>0.934957901850127</c:v>
                </c:pt>
                <c:pt idx="8">
                  <c:v>0.924327281512496</c:v>
                </c:pt>
                <c:pt idx="9">
                  <c:v>0.951533891951621</c:v>
                </c:pt>
                <c:pt idx="10">
                  <c:v>0.949475832084693</c:v>
                </c:pt>
                <c:pt idx="11">
                  <c:v>0.929281060493068</c:v>
                </c:pt>
                <c:pt idx="12">
                  <c:v>0.939104143928458</c:v>
                </c:pt>
                <c:pt idx="13">
                  <c:v>0.939104143928458</c:v>
                </c:pt>
                <c:pt idx="14">
                  <c:v>0.934859815086618</c:v>
                </c:pt>
                <c:pt idx="15">
                  <c:v>0.955536109368292</c:v>
                </c:pt>
                <c:pt idx="16">
                  <c:v>0.961987479829694</c:v>
                </c:pt>
                <c:pt idx="17">
                  <c:v>0.934157161418142</c:v>
                </c:pt>
                <c:pt idx="18">
                  <c:v>0.985243039066498</c:v>
                </c:pt>
                <c:pt idx="19">
                  <c:v>0.99744539863459</c:v>
                </c:pt>
                <c:pt idx="20">
                  <c:v>0.985557984411614</c:v>
                </c:pt>
                <c:pt idx="21">
                  <c:v>0.985483747745791</c:v>
                </c:pt>
                <c:pt idx="22">
                  <c:v>0.994500689573961</c:v>
                </c:pt>
                <c:pt idx="23">
                  <c:v>0.982314164054312</c:v>
                </c:pt>
                <c:pt idx="24">
                  <c:v>0.98534183469088</c:v>
                </c:pt>
                <c:pt idx="25">
                  <c:v>0.983152466453151</c:v>
                </c:pt>
                <c:pt idx="26">
                  <c:v>0.993317890711099</c:v>
                </c:pt>
                <c:pt idx="27">
                  <c:v>0.991688572753982</c:v>
                </c:pt>
                <c:pt idx="28">
                  <c:v>0.980939648600355</c:v>
                </c:pt>
                <c:pt idx="29">
                  <c:v>0.986038091459181</c:v>
                </c:pt>
              </c:numCache>
            </c:numRef>
          </c:val>
        </c:ser>
        <c:ser>
          <c:idx val="2"/>
          <c:order val="2"/>
          <c:tx>
            <c:strRef>
              <c:f>'sorted_l1mpki-LAT'!$O$115</c:f>
              <c:strCache>
                <c:ptCount val="1"/>
                <c:pt idx="0">
                  <c:v>6-cycle router</c:v>
                </c:pt>
              </c:strCache>
            </c:strRef>
          </c:tx>
          <c:spPr>
            <a:solidFill>
              <a:srgbClr val="669900"/>
            </a:solidFill>
            <a:ln>
              <a:solidFill>
                <a:sysClr val="windowText" lastClr="000000"/>
              </a:solidFill>
            </a:ln>
          </c:spPr>
          <c:invertIfNegative val="0"/>
          <c:cat>
            <c:strRef>
              <c:f>'sorted_l1mpki-LAT'!$L$78:$L$107</c:f>
              <c:strCache>
                <c:ptCount val="30"/>
                <c:pt idx="0">
                  <c:v>applu</c:v>
                </c:pt>
                <c:pt idx="1">
                  <c:v>wrf</c:v>
                </c:pt>
                <c:pt idx="2">
                  <c:v>art</c:v>
                </c:pt>
                <c:pt idx="3">
                  <c:v>deal</c:v>
                </c:pt>
                <c:pt idx="4">
                  <c:v>sjeng</c:v>
                </c:pt>
                <c:pt idx="5">
                  <c:v>barnes</c:v>
                </c:pt>
                <c:pt idx="6">
                  <c:v>grmcs</c:v>
                </c:pt>
                <c:pt idx="7">
                  <c:v>namd</c:v>
                </c:pt>
                <c:pt idx="8">
                  <c:v>h264</c:v>
                </c:pt>
                <c:pt idx="9">
                  <c:v>gcc</c:v>
                </c:pt>
                <c:pt idx="10">
                  <c:v>pvray</c:v>
                </c:pt>
                <c:pt idx="11">
                  <c:v>tonto</c:v>
                </c:pt>
                <c:pt idx="12">
                  <c:v>libq</c:v>
                </c:pt>
                <c:pt idx="13">
                  <c:v>gobmk</c:v>
                </c:pt>
                <c:pt idx="14">
                  <c:v>astar</c:v>
                </c:pt>
                <c:pt idx="15">
                  <c:v>milc</c:v>
                </c:pt>
                <c:pt idx="16">
                  <c:v>hmmer</c:v>
                </c:pt>
                <c:pt idx="17">
                  <c:v>swim</c:v>
                </c:pt>
                <c:pt idx="18">
                  <c:v>sjbb</c:v>
                </c:pt>
                <c:pt idx="19">
                  <c:v>sap</c:v>
                </c:pt>
                <c:pt idx="20">
                  <c:v>xalan</c:v>
                </c:pt>
                <c:pt idx="21">
                  <c:v>sphnx</c:v>
                </c:pt>
                <c:pt idx="22">
                  <c:v>bzip</c:v>
                </c:pt>
                <c:pt idx="23">
                  <c:v>lbm</c:v>
                </c:pt>
                <c:pt idx="24">
                  <c:v>sjas</c:v>
                </c:pt>
                <c:pt idx="25">
                  <c:v>soplx</c:v>
                </c:pt>
                <c:pt idx="26">
                  <c:v>cacts</c:v>
                </c:pt>
                <c:pt idx="27">
                  <c:v>omnet</c:v>
                </c:pt>
                <c:pt idx="28">
                  <c:v>gems</c:v>
                </c:pt>
                <c:pt idx="29">
                  <c:v>mcf</c:v>
                </c:pt>
              </c:strCache>
            </c:strRef>
          </c:cat>
          <c:val>
            <c:numRef>
              <c:f>'sorted_l1mpki-LAT'!$O$116:$O$145</c:f>
              <c:numCache>
                <c:formatCode>General</c:formatCode>
                <c:ptCount val="30"/>
                <c:pt idx="0">
                  <c:v>0.806008150609179</c:v>
                </c:pt>
                <c:pt idx="1">
                  <c:v>0.806008150609179</c:v>
                </c:pt>
                <c:pt idx="2">
                  <c:v>0.806008150609179</c:v>
                </c:pt>
                <c:pt idx="3">
                  <c:v>0.806008150609179</c:v>
                </c:pt>
                <c:pt idx="4">
                  <c:v>0.806008150609179</c:v>
                </c:pt>
                <c:pt idx="5">
                  <c:v>0.806008150609179</c:v>
                </c:pt>
                <c:pt idx="6">
                  <c:v>0.837844386094025</c:v>
                </c:pt>
                <c:pt idx="7">
                  <c:v>0.821391065329754</c:v>
                </c:pt>
                <c:pt idx="8">
                  <c:v>0.7</c:v>
                </c:pt>
                <c:pt idx="9">
                  <c:v>0.826037473391363</c:v>
                </c:pt>
                <c:pt idx="10">
                  <c:v>0.826037473391363</c:v>
                </c:pt>
                <c:pt idx="11">
                  <c:v>0.72</c:v>
                </c:pt>
                <c:pt idx="12">
                  <c:v>0.74</c:v>
                </c:pt>
                <c:pt idx="13">
                  <c:v>0.71</c:v>
                </c:pt>
                <c:pt idx="14">
                  <c:v>0.72</c:v>
                </c:pt>
                <c:pt idx="15">
                  <c:v>0.78</c:v>
                </c:pt>
                <c:pt idx="16">
                  <c:v>0.77</c:v>
                </c:pt>
                <c:pt idx="17">
                  <c:v>0.72</c:v>
                </c:pt>
                <c:pt idx="18">
                  <c:v>0.84</c:v>
                </c:pt>
                <c:pt idx="19">
                  <c:v>0.91630071332141</c:v>
                </c:pt>
                <c:pt idx="20">
                  <c:v>0.947958168729945</c:v>
                </c:pt>
                <c:pt idx="21">
                  <c:v>0.895239702293553</c:v>
                </c:pt>
                <c:pt idx="22">
                  <c:v>0.900168748444804</c:v>
                </c:pt>
                <c:pt idx="23">
                  <c:v>0.923501928408828</c:v>
                </c:pt>
                <c:pt idx="24">
                  <c:v>0.926018159967953</c:v>
                </c:pt>
                <c:pt idx="25">
                  <c:v>0.917328331052356</c:v>
                </c:pt>
                <c:pt idx="26">
                  <c:v>0.904728754079502</c:v>
                </c:pt>
                <c:pt idx="27">
                  <c:v>0.957527962476161</c:v>
                </c:pt>
                <c:pt idx="28">
                  <c:v>0.929620978800323</c:v>
                </c:pt>
                <c:pt idx="29">
                  <c:v>0.955237575637338</c:v>
                </c:pt>
              </c:numCache>
            </c:numRef>
          </c:val>
        </c:ser>
        <c:dLbls>
          <c:showLegendKey val="0"/>
          <c:showVal val="0"/>
          <c:showCatName val="0"/>
          <c:showSerName val="0"/>
          <c:showPercent val="0"/>
          <c:showBubbleSize val="0"/>
        </c:dLbls>
        <c:gapWidth val="150"/>
        <c:axId val="-2115016168"/>
        <c:axId val="-2115012504"/>
      </c:barChart>
      <c:catAx>
        <c:axId val="-2115016168"/>
        <c:scaling>
          <c:orientation val="minMax"/>
        </c:scaling>
        <c:delete val="0"/>
        <c:axPos val="b"/>
        <c:majorGridlines>
          <c:spPr>
            <a:ln w="6350">
              <a:solidFill>
                <a:schemeClr val="bg1">
                  <a:lumMod val="85000"/>
                </a:schemeClr>
              </a:solidFill>
              <a:prstDash val="dash"/>
            </a:ln>
          </c:spPr>
        </c:majorGridlines>
        <c:majorTickMark val="out"/>
        <c:minorTickMark val="none"/>
        <c:tickLblPos val="nextTo"/>
        <c:spPr>
          <a:ln w="6350">
            <a:solidFill>
              <a:sysClr val="windowText" lastClr="000000"/>
            </a:solidFill>
          </a:ln>
        </c:spPr>
        <c:txPr>
          <a:bodyPr rot="-5400000" vert="horz"/>
          <a:lstStyle/>
          <a:p>
            <a:pPr>
              <a:defRPr/>
            </a:pPr>
            <a:endParaRPr lang="en-US"/>
          </a:p>
        </c:txPr>
        <c:crossAx val="-2115012504"/>
        <c:crosses val="autoZero"/>
        <c:auto val="1"/>
        <c:lblAlgn val="ctr"/>
        <c:lblOffset val="100"/>
        <c:noMultiLvlLbl val="0"/>
      </c:catAx>
      <c:valAx>
        <c:axId val="-2115012504"/>
        <c:scaling>
          <c:orientation val="minMax"/>
          <c:max val="1.1"/>
          <c:min val="0.5"/>
        </c:scaling>
        <c:delete val="0"/>
        <c:axPos val="l"/>
        <c:majorGridlines>
          <c:spPr>
            <a:ln w="6350" cmpd="sng">
              <a:solidFill>
                <a:schemeClr val="bg1">
                  <a:lumMod val="85000"/>
                </a:schemeClr>
              </a:solidFill>
              <a:prstDash val="dash"/>
            </a:ln>
          </c:spPr>
        </c:majorGridlines>
        <c:title>
          <c:tx>
            <c:rich>
              <a:bodyPr rot="-5400000" vert="horz"/>
              <a:lstStyle/>
              <a:p>
                <a:pPr>
                  <a:defRPr/>
                </a:pPr>
                <a:r>
                  <a:rPr lang="en-US"/>
                  <a:t>IT (norm. to 2-cycle router)</a:t>
                </a:r>
              </a:p>
            </c:rich>
          </c:tx>
          <c:layout>
            <c:manualLayout>
              <c:xMode val="edge"/>
              <c:yMode val="edge"/>
              <c:x val="0.00128812537606991"/>
              <c:y val="0.0404271899291889"/>
            </c:manualLayout>
          </c:layout>
          <c:overlay val="0"/>
        </c:title>
        <c:numFmt formatCode="#,##0.0" sourceLinked="0"/>
        <c:majorTickMark val="out"/>
        <c:minorTickMark val="none"/>
        <c:tickLblPos val="nextTo"/>
        <c:spPr>
          <a:ln w="6350">
            <a:solidFill>
              <a:sysClr val="windowText" lastClr="000000"/>
            </a:solidFill>
          </a:ln>
        </c:spPr>
        <c:crossAx val="-2115016168"/>
        <c:crosses val="autoZero"/>
        <c:crossBetween val="between"/>
        <c:majorUnit val="0.2"/>
      </c:valAx>
      <c:spPr>
        <a:ln w="6350">
          <a:solidFill>
            <a:sysClr val="windowText" lastClr="000000"/>
          </a:solidFill>
        </a:ln>
      </c:spPr>
    </c:plotArea>
    <c:legend>
      <c:legendPos val="r"/>
      <c:layout>
        <c:manualLayout>
          <c:xMode val="edge"/>
          <c:yMode val="edge"/>
          <c:x val="0.189721051790435"/>
          <c:y val="0.0522125045749085"/>
          <c:w val="0.687448957030168"/>
          <c:h val="0.120133670336381"/>
        </c:manualLayout>
      </c:layout>
      <c:overlay val="0"/>
      <c:spPr>
        <a:solidFill>
          <a:schemeClr val="bg1"/>
        </a:solidFill>
      </c:spPr>
    </c:legend>
    <c:plotVisOnly val="1"/>
    <c:dispBlanksAs val="gap"/>
    <c:showDLblsOverMax val="0"/>
  </c:chart>
  <c:spPr>
    <a:ln>
      <a:noFill/>
    </a:ln>
  </c:spPr>
  <c:txPr>
    <a:bodyPr/>
    <a:lstStyle/>
    <a:p>
      <a:pPr>
        <a:defRPr sz="900" b="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70213" cy="465138"/>
          </a:xfrm>
          <a:prstGeom prst="rect">
            <a:avLst/>
          </a:prstGeom>
          <a:noFill/>
          <a:ln w="9525">
            <a:noFill/>
            <a:miter lim="800000"/>
            <a:headEnd/>
            <a:tailEnd/>
          </a:ln>
          <a:effectLst/>
        </p:spPr>
        <p:txBody>
          <a:bodyPr vert="horz" wrap="square" lIns="93042" tIns="46522" rIns="93042" bIns="46522" numCol="1" anchor="t" anchorCtr="0" compatLnSpc="1">
            <a:prstTxWarp prst="textNoShape">
              <a:avLst/>
            </a:prstTxWarp>
          </a:bodyPr>
          <a:lstStyle>
            <a:lvl1pPr algn="l" defTabSz="930275">
              <a:lnSpc>
                <a:spcPct val="100000"/>
              </a:lnSpc>
              <a:defRPr sz="1200"/>
            </a:lvl1pPr>
          </a:lstStyle>
          <a:p>
            <a:endParaRPr lang="en-US"/>
          </a:p>
        </p:txBody>
      </p:sp>
      <p:sp>
        <p:nvSpPr>
          <p:cNvPr id="18435" name="Rectangle 1027"/>
          <p:cNvSpPr>
            <a:spLocks noGrp="1" noChangeArrowheads="1"/>
          </p:cNvSpPr>
          <p:nvPr>
            <p:ph type="dt" sz="quarter" idx="1"/>
          </p:nvPr>
        </p:nvSpPr>
        <p:spPr bwMode="auto">
          <a:xfrm>
            <a:off x="3887788" y="0"/>
            <a:ext cx="2970212" cy="465138"/>
          </a:xfrm>
          <a:prstGeom prst="rect">
            <a:avLst/>
          </a:prstGeom>
          <a:noFill/>
          <a:ln w="9525">
            <a:noFill/>
            <a:miter lim="800000"/>
            <a:headEnd/>
            <a:tailEnd/>
          </a:ln>
          <a:effectLst/>
        </p:spPr>
        <p:txBody>
          <a:bodyPr vert="horz" wrap="square" lIns="93042" tIns="46522" rIns="93042" bIns="46522" numCol="1" anchor="t" anchorCtr="0" compatLnSpc="1">
            <a:prstTxWarp prst="textNoShape">
              <a:avLst/>
            </a:prstTxWarp>
          </a:bodyPr>
          <a:lstStyle>
            <a:lvl1pPr algn="r" defTabSz="930275">
              <a:lnSpc>
                <a:spcPct val="100000"/>
              </a:lnSpc>
              <a:defRPr sz="1200"/>
            </a:lvl1pPr>
          </a:lstStyle>
          <a:p>
            <a:endParaRPr lang="en-US"/>
          </a:p>
        </p:txBody>
      </p:sp>
      <p:sp>
        <p:nvSpPr>
          <p:cNvPr id="18436" name="Rectangle 1028"/>
          <p:cNvSpPr>
            <a:spLocks noGrp="1" noChangeArrowheads="1"/>
          </p:cNvSpPr>
          <p:nvPr>
            <p:ph type="ftr" sz="quarter" idx="2"/>
          </p:nvPr>
        </p:nvSpPr>
        <p:spPr bwMode="auto">
          <a:xfrm>
            <a:off x="0" y="8831263"/>
            <a:ext cx="2970213" cy="465137"/>
          </a:xfrm>
          <a:prstGeom prst="rect">
            <a:avLst/>
          </a:prstGeom>
          <a:noFill/>
          <a:ln w="9525">
            <a:noFill/>
            <a:miter lim="800000"/>
            <a:headEnd/>
            <a:tailEnd/>
          </a:ln>
          <a:effectLst/>
        </p:spPr>
        <p:txBody>
          <a:bodyPr vert="horz" wrap="square" lIns="93042" tIns="46522" rIns="93042" bIns="46522" numCol="1" anchor="b" anchorCtr="0" compatLnSpc="1">
            <a:prstTxWarp prst="textNoShape">
              <a:avLst/>
            </a:prstTxWarp>
          </a:bodyPr>
          <a:lstStyle>
            <a:lvl1pPr algn="l" defTabSz="930275">
              <a:lnSpc>
                <a:spcPct val="100000"/>
              </a:lnSpc>
              <a:defRPr sz="1200"/>
            </a:lvl1pPr>
          </a:lstStyle>
          <a:p>
            <a:endParaRPr lang="en-US"/>
          </a:p>
        </p:txBody>
      </p:sp>
      <p:sp>
        <p:nvSpPr>
          <p:cNvPr id="18437" name="Rectangle 1029"/>
          <p:cNvSpPr>
            <a:spLocks noGrp="1" noChangeArrowheads="1"/>
          </p:cNvSpPr>
          <p:nvPr>
            <p:ph type="sldNum" sz="quarter" idx="3"/>
          </p:nvPr>
        </p:nvSpPr>
        <p:spPr bwMode="auto">
          <a:xfrm>
            <a:off x="3887788" y="8831263"/>
            <a:ext cx="2970212" cy="465137"/>
          </a:xfrm>
          <a:prstGeom prst="rect">
            <a:avLst/>
          </a:prstGeom>
          <a:noFill/>
          <a:ln w="9525">
            <a:noFill/>
            <a:miter lim="800000"/>
            <a:headEnd/>
            <a:tailEnd/>
          </a:ln>
          <a:effectLst/>
        </p:spPr>
        <p:txBody>
          <a:bodyPr vert="horz" wrap="square" lIns="93042" tIns="46522" rIns="93042" bIns="46522" numCol="1" anchor="b" anchorCtr="0" compatLnSpc="1">
            <a:prstTxWarp prst="textNoShape">
              <a:avLst/>
            </a:prstTxWarp>
          </a:bodyPr>
          <a:lstStyle>
            <a:lvl1pPr algn="r" defTabSz="930275">
              <a:lnSpc>
                <a:spcPct val="100000"/>
              </a:lnSpc>
              <a:defRPr sz="1200"/>
            </a:lvl1pPr>
          </a:lstStyle>
          <a:p>
            <a:fld id="{C68D51B4-C8D6-4024-B28E-F9B2729EF7A5}" type="slidenum">
              <a:rPr lang="en-US"/>
              <a:pPr/>
              <a:t>‹#›</a:t>
            </a:fld>
            <a:endParaRPr lang="en-US"/>
          </a:p>
        </p:txBody>
      </p:sp>
    </p:spTree>
    <p:extLst>
      <p:ext uri="{BB962C8B-B14F-4D97-AF65-F5344CB8AC3E}">
        <p14:creationId xmlns:p14="http://schemas.microsoft.com/office/powerpoint/2010/main" val="3985021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bwMode="auto">
          <a:xfrm>
            <a:off x="0" y="0"/>
            <a:ext cx="2938463" cy="460375"/>
          </a:xfrm>
          <a:prstGeom prst="rect">
            <a:avLst/>
          </a:prstGeom>
          <a:noFill/>
          <a:ln w="9525">
            <a:noFill/>
            <a:miter lim="800000"/>
            <a:headEnd/>
            <a:tailEnd/>
          </a:ln>
          <a:effectLst/>
        </p:spPr>
        <p:txBody>
          <a:bodyPr vert="horz" wrap="square" lIns="92413" tIns="46206" rIns="92413" bIns="46206" numCol="1" anchor="t" anchorCtr="0" compatLnSpc="1">
            <a:prstTxWarp prst="textNoShape">
              <a:avLst/>
            </a:prstTxWarp>
          </a:bodyPr>
          <a:lstStyle>
            <a:lvl1pPr algn="l" defTabSz="923925">
              <a:lnSpc>
                <a:spcPct val="100000"/>
              </a:lnSpc>
              <a:defRPr sz="1200"/>
            </a:lvl1pPr>
          </a:lstStyle>
          <a:p>
            <a:endParaRPr lang="en-US"/>
          </a:p>
        </p:txBody>
      </p:sp>
      <p:sp>
        <p:nvSpPr>
          <p:cNvPr id="46083" name="Rectangle 1027"/>
          <p:cNvSpPr>
            <a:spLocks noGrp="1" noChangeArrowheads="1"/>
          </p:cNvSpPr>
          <p:nvPr>
            <p:ph type="dt" idx="1"/>
          </p:nvPr>
        </p:nvSpPr>
        <p:spPr bwMode="auto">
          <a:xfrm>
            <a:off x="3919538" y="0"/>
            <a:ext cx="2938462" cy="460375"/>
          </a:xfrm>
          <a:prstGeom prst="rect">
            <a:avLst/>
          </a:prstGeom>
          <a:noFill/>
          <a:ln w="9525">
            <a:noFill/>
            <a:miter lim="800000"/>
            <a:headEnd/>
            <a:tailEnd/>
          </a:ln>
          <a:effectLst/>
        </p:spPr>
        <p:txBody>
          <a:bodyPr vert="horz" wrap="square" lIns="92413" tIns="46206" rIns="92413" bIns="46206" numCol="1" anchor="t" anchorCtr="0" compatLnSpc="1">
            <a:prstTxWarp prst="textNoShape">
              <a:avLst/>
            </a:prstTxWarp>
          </a:bodyPr>
          <a:lstStyle>
            <a:lvl1pPr algn="r" defTabSz="923925">
              <a:lnSpc>
                <a:spcPct val="100000"/>
              </a:lnSpc>
              <a:defRPr sz="1200"/>
            </a:lvl1pPr>
          </a:lstStyle>
          <a:p>
            <a:endParaRPr lang="en-US"/>
          </a:p>
        </p:txBody>
      </p:sp>
      <p:sp>
        <p:nvSpPr>
          <p:cNvPr id="46084" name="Rectangle 1028"/>
          <p:cNvSpPr>
            <a:spLocks noGrp="1" noRot="1" noChangeAspect="1" noChangeArrowheads="1" noTextEdit="1"/>
          </p:cNvSpPr>
          <p:nvPr>
            <p:ph type="sldImg" idx="2"/>
          </p:nvPr>
        </p:nvSpPr>
        <p:spPr bwMode="auto">
          <a:xfrm>
            <a:off x="890588" y="690563"/>
            <a:ext cx="5078412" cy="3527425"/>
          </a:xfrm>
          <a:prstGeom prst="rect">
            <a:avLst/>
          </a:prstGeom>
          <a:noFill/>
          <a:ln w="9525">
            <a:solidFill>
              <a:srgbClr val="000000"/>
            </a:solidFill>
            <a:miter lim="800000"/>
            <a:headEnd/>
            <a:tailEnd/>
          </a:ln>
          <a:effectLst/>
        </p:spPr>
      </p:sp>
      <p:sp>
        <p:nvSpPr>
          <p:cNvPr id="46085" name="Rectangle 1029"/>
          <p:cNvSpPr>
            <a:spLocks noGrp="1" noChangeArrowheads="1"/>
          </p:cNvSpPr>
          <p:nvPr>
            <p:ph type="body" sz="quarter" idx="3"/>
          </p:nvPr>
        </p:nvSpPr>
        <p:spPr bwMode="auto">
          <a:xfrm>
            <a:off x="904875" y="4451350"/>
            <a:ext cx="5048250" cy="4141788"/>
          </a:xfrm>
          <a:prstGeom prst="rect">
            <a:avLst/>
          </a:prstGeom>
          <a:noFill/>
          <a:ln w="9525">
            <a:noFill/>
            <a:miter lim="800000"/>
            <a:headEnd/>
            <a:tailEnd/>
          </a:ln>
          <a:effectLst/>
        </p:spPr>
        <p:txBody>
          <a:bodyPr vert="horz" wrap="square" lIns="92413" tIns="46206" rIns="92413" bIns="462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1030"/>
          <p:cNvSpPr>
            <a:spLocks noGrp="1" noChangeArrowheads="1"/>
          </p:cNvSpPr>
          <p:nvPr>
            <p:ph type="ftr" sz="quarter" idx="4"/>
          </p:nvPr>
        </p:nvSpPr>
        <p:spPr bwMode="auto">
          <a:xfrm>
            <a:off x="0" y="8823325"/>
            <a:ext cx="2938463" cy="460375"/>
          </a:xfrm>
          <a:prstGeom prst="rect">
            <a:avLst/>
          </a:prstGeom>
          <a:noFill/>
          <a:ln w="9525">
            <a:noFill/>
            <a:miter lim="800000"/>
            <a:headEnd/>
            <a:tailEnd/>
          </a:ln>
          <a:effectLst/>
        </p:spPr>
        <p:txBody>
          <a:bodyPr vert="horz" wrap="square" lIns="92413" tIns="46206" rIns="92413" bIns="46206" numCol="1" anchor="b" anchorCtr="0" compatLnSpc="1">
            <a:prstTxWarp prst="textNoShape">
              <a:avLst/>
            </a:prstTxWarp>
          </a:bodyPr>
          <a:lstStyle>
            <a:lvl1pPr algn="l" defTabSz="923925">
              <a:lnSpc>
                <a:spcPct val="100000"/>
              </a:lnSpc>
              <a:defRPr sz="1200"/>
            </a:lvl1pPr>
          </a:lstStyle>
          <a:p>
            <a:endParaRPr lang="en-US"/>
          </a:p>
        </p:txBody>
      </p:sp>
      <p:sp>
        <p:nvSpPr>
          <p:cNvPr id="46087" name="Rectangle 1031"/>
          <p:cNvSpPr>
            <a:spLocks noGrp="1" noChangeArrowheads="1"/>
          </p:cNvSpPr>
          <p:nvPr>
            <p:ph type="sldNum" sz="quarter" idx="5"/>
          </p:nvPr>
        </p:nvSpPr>
        <p:spPr bwMode="auto">
          <a:xfrm>
            <a:off x="3919538" y="8823325"/>
            <a:ext cx="2938462" cy="460375"/>
          </a:xfrm>
          <a:prstGeom prst="rect">
            <a:avLst/>
          </a:prstGeom>
          <a:noFill/>
          <a:ln w="9525">
            <a:noFill/>
            <a:miter lim="800000"/>
            <a:headEnd/>
            <a:tailEnd/>
          </a:ln>
          <a:effectLst/>
        </p:spPr>
        <p:txBody>
          <a:bodyPr vert="horz" wrap="square" lIns="92413" tIns="46206" rIns="92413" bIns="46206" numCol="1" anchor="b" anchorCtr="0" compatLnSpc="1">
            <a:prstTxWarp prst="textNoShape">
              <a:avLst/>
            </a:prstTxWarp>
          </a:bodyPr>
          <a:lstStyle>
            <a:lvl1pPr algn="r" defTabSz="923925">
              <a:lnSpc>
                <a:spcPct val="100000"/>
              </a:lnSpc>
              <a:defRPr sz="1200"/>
            </a:lvl1pPr>
          </a:lstStyle>
          <a:p>
            <a:fld id="{DDE35904-5632-462F-8461-5EA014D37994}" type="slidenum">
              <a:rPr lang="en-US"/>
              <a:pPr/>
              <a:t>‹#›</a:t>
            </a:fld>
            <a:endParaRPr lang="en-US"/>
          </a:p>
        </p:txBody>
      </p:sp>
    </p:spTree>
    <p:extLst>
      <p:ext uri="{BB962C8B-B14F-4D97-AF65-F5344CB8AC3E}">
        <p14:creationId xmlns:p14="http://schemas.microsoft.com/office/powerpoint/2010/main" val="3102484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32247" algn="l" rtl="0" fontAlgn="base">
      <a:spcBef>
        <a:spcPct val="30000"/>
      </a:spcBef>
      <a:spcAft>
        <a:spcPct val="0"/>
      </a:spcAft>
      <a:defRPr sz="900" kern="1200">
        <a:solidFill>
          <a:schemeClr val="tx1"/>
        </a:solidFill>
        <a:latin typeface="Arial" charset="0"/>
        <a:ea typeface="+mn-ea"/>
        <a:cs typeface="+mn-cs"/>
      </a:defRPr>
    </a:lvl2pPr>
    <a:lvl3pPr marL="664494" algn="l" rtl="0" fontAlgn="base">
      <a:spcBef>
        <a:spcPct val="30000"/>
      </a:spcBef>
      <a:spcAft>
        <a:spcPct val="0"/>
      </a:spcAft>
      <a:defRPr sz="900" kern="1200">
        <a:solidFill>
          <a:schemeClr val="tx1"/>
        </a:solidFill>
        <a:latin typeface="Arial" charset="0"/>
        <a:ea typeface="+mn-ea"/>
        <a:cs typeface="+mn-cs"/>
      </a:defRPr>
    </a:lvl3pPr>
    <a:lvl4pPr marL="996742" algn="l" rtl="0" fontAlgn="base">
      <a:spcBef>
        <a:spcPct val="30000"/>
      </a:spcBef>
      <a:spcAft>
        <a:spcPct val="0"/>
      </a:spcAft>
      <a:defRPr sz="900" kern="1200">
        <a:solidFill>
          <a:schemeClr val="tx1"/>
        </a:solidFill>
        <a:latin typeface="Arial" charset="0"/>
        <a:ea typeface="+mn-ea"/>
        <a:cs typeface="+mn-cs"/>
      </a:defRPr>
    </a:lvl4pPr>
    <a:lvl5pPr marL="1328989" algn="l" rtl="0" fontAlgn="base">
      <a:spcBef>
        <a:spcPct val="30000"/>
      </a:spcBef>
      <a:spcAft>
        <a:spcPct val="0"/>
      </a:spcAft>
      <a:defRPr sz="900" kern="1200">
        <a:solidFill>
          <a:schemeClr val="tx1"/>
        </a:solidFill>
        <a:latin typeface="Arial" charset="0"/>
        <a:ea typeface="+mn-ea"/>
        <a:cs typeface="+mn-cs"/>
      </a:defRPr>
    </a:lvl5pPr>
    <a:lvl6pPr marL="1661236" algn="l" defTabSz="664494" rtl="0" eaLnBrk="1" latinLnBrk="0" hangingPunct="1">
      <a:defRPr sz="900" kern="1200">
        <a:solidFill>
          <a:schemeClr val="tx1"/>
        </a:solidFill>
        <a:latin typeface="+mn-lt"/>
        <a:ea typeface="+mn-ea"/>
        <a:cs typeface="+mn-cs"/>
      </a:defRPr>
    </a:lvl6pPr>
    <a:lvl7pPr marL="1993483" algn="l" defTabSz="664494" rtl="0" eaLnBrk="1" latinLnBrk="0" hangingPunct="1">
      <a:defRPr sz="900" kern="1200">
        <a:solidFill>
          <a:schemeClr val="tx1"/>
        </a:solidFill>
        <a:latin typeface="+mn-lt"/>
        <a:ea typeface="+mn-ea"/>
        <a:cs typeface="+mn-cs"/>
      </a:defRPr>
    </a:lvl7pPr>
    <a:lvl8pPr marL="2325731" algn="l" defTabSz="664494" rtl="0" eaLnBrk="1" latinLnBrk="0" hangingPunct="1">
      <a:defRPr sz="900" kern="1200">
        <a:solidFill>
          <a:schemeClr val="tx1"/>
        </a:solidFill>
        <a:latin typeface="+mn-lt"/>
        <a:ea typeface="+mn-ea"/>
        <a:cs typeface="+mn-cs"/>
      </a:defRPr>
    </a:lvl8pPr>
    <a:lvl9pPr marL="2657978" algn="l" defTabSz="66449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1"/>
          <p:cNvSpPr>
            <a:spLocks noGrp="1" noChangeArrowheads="1"/>
          </p:cNvSpPr>
          <p:nvPr>
            <p:ph type="sldNum" sz="quarter" idx="5"/>
          </p:nvPr>
        </p:nvSpPr>
        <p:spPr>
          <a:ln/>
        </p:spPr>
        <p:txBody>
          <a:bodyPr/>
          <a:lstStyle/>
          <a:p>
            <a:fld id="{A560BE78-F321-4854-8FBC-2C164FC00236}" type="slidenum">
              <a:rPr lang="en-US"/>
              <a:pPr/>
              <a:t>1</a:t>
            </a:fld>
            <a:endParaRPr lang="en-US"/>
          </a:p>
        </p:txBody>
      </p:sp>
      <p:sp>
        <p:nvSpPr>
          <p:cNvPr id="1995778" name="Rectangle 2"/>
          <p:cNvSpPr txBox="1">
            <a:spLocks noGrp="1" noChangeArrowheads="1"/>
          </p:cNvSpPr>
          <p:nvPr/>
        </p:nvSpPr>
        <p:spPr bwMode="auto">
          <a:xfrm>
            <a:off x="1498600" y="36513"/>
            <a:ext cx="4954588" cy="327025"/>
          </a:xfrm>
          <a:prstGeom prst="rect">
            <a:avLst/>
          </a:prstGeom>
          <a:noFill/>
          <a:ln w="9525">
            <a:noFill/>
            <a:miter lim="800000"/>
            <a:headEnd/>
            <a:tailEnd/>
          </a:ln>
        </p:spPr>
        <p:txBody>
          <a:bodyPr anchor="b"/>
          <a:lstStyle/>
          <a:p>
            <a:pPr algn="l" eaLnBrk="0" hangingPunct="0">
              <a:lnSpc>
                <a:spcPct val="100000"/>
              </a:lnSpc>
            </a:pPr>
            <a:r>
              <a:rPr lang="en-US" sz="1100">
                <a:cs typeface="Arial" charset="0"/>
              </a:rPr>
              <a:t>Enter Title of Presentation Here</a:t>
            </a:r>
          </a:p>
        </p:txBody>
      </p:sp>
      <p:sp>
        <p:nvSpPr>
          <p:cNvPr id="1995779" name="Rectangle 6"/>
          <p:cNvSpPr txBox="1">
            <a:spLocks noGrp="1" noChangeArrowheads="1"/>
          </p:cNvSpPr>
          <p:nvPr/>
        </p:nvSpPr>
        <p:spPr bwMode="auto">
          <a:xfrm>
            <a:off x="88900" y="8831263"/>
            <a:ext cx="2971800" cy="465137"/>
          </a:xfrm>
          <a:prstGeom prst="rect">
            <a:avLst/>
          </a:prstGeom>
          <a:noFill/>
          <a:ln w="9525">
            <a:noFill/>
            <a:miter lim="800000"/>
            <a:headEnd/>
            <a:tailEnd/>
          </a:ln>
        </p:spPr>
        <p:txBody>
          <a:bodyPr anchor="b"/>
          <a:lstStyle/>
          <a:p>
            <a:pPr algn="l" eaLnBrk="0" hangingPunct="0">
              <a:lnSpc>
                <a:spcPct val="100000"/>
              </a:lnSpc>
            </a:pPr>
            <a:r>
              <a:rPr lang="en-US" sz="700">
                <a:cs typeface="Arial" charset="0"/>
              </a:rPr>
              <a:t>Google Confidential</a:t>
            </a:r>
          </a:p>
        </p:txBody>
      </p:sp>
      <p:sp>
        <p:nvSpPr>
          <p:cNvPr id="1995780" name="Rectangle 7"/>
          <p:cNvSpPr txBox="1">
            <a:spLocks noGrp="1" noChangeArrowheads="1"/>
          </p:cNvSpPr>
          <p:nvPr/>
        </p:nvSpPr>
        <p:spPr bwMode="auto">
          <a:xfrm>
            <a:off x="3852863" y="8831263"/>
            <a:ext cx="2971800" cy="465137"/>
          </a:xfrm>
          <a:prstGeom prst="rect">
            <a:avLst/>
          </a:prstGeom>
          <a:noFill/>
          <a:ln w="9525">
            <a:noFill/>
            <a:miter lim="800000"/>
            <a:headEnd/>
            <a:tailEnd/>
          </a:ln>
        </p:spPr>
        <p:txBody>
          <a:bodyPr anchor="b"/>
          <a:lstStyle/>
          <a:p>
            <a:pPr algn="r" eaLnBrk="0" hangingPunct="0">
              <a:lnSpc>
                <a:spcPct val="100000"/>
              </a:lnSpc>
            </a:pPr>
            <a:fld id="{BF1041E8-6769-4938-BB85-E336E035C29B}" type="slidenum">
              <a:rPr lang="en-US" sz="700">
                <a:cs typeface="Arial" charset="0"/>
              </a:rPr>
              <a:pPr algn="r" eaLnBrk="0" hangingPunct="0">
                <a:lnSpc>
                  <a:spcPct val="100000"/>
                </a:lnSpc>
              </a:pPr>
              <a:t>1</a:t>
            </a:fld>
            <a:endParaRPr lang="en-US" sz="700">
              <a:cs typeface="Arial" charset="0"/>
            </a:endParaRPr>
          </a:p>
        </p:txBody>
      </p:sp>
      <p:sp>
        <p:nvSpPr>
          <p:cNvPr id="1995781" name="Rectangle 2"/>
          <p:cNvSpPr>
            <a:spLocks noGrp="1" noRot="1" noChangeAspect="1" noChangeArrowheads="1" noTextEdit="1"/>
          </p:cNvSpPr>
          <p:nvPr>
            <p:ph type="sldImg"/>
          </p:nvPr>
        </p:nvSpPr>
        <p:spPr>
          <a:xfrm>
            <a:off x="922338" y="696913"/>
            <a:ext cx="5018087" cy="3484562"/>
          </a:xfrm>
          <a:ln/>
        </p:spPr>
      </p:sp>
      <p:sp>
        <p:nvSpPr>
          <p:cNvPr id="1995782" name="Rectangle 3"/>
          <p:cNvSpPr>
            <a:spLocks noGrp="1" noChangeArrowheads="1"/>
          </p:cNvSpPr>
          <p:nvPr>
            <p:ph type="body" idx="1"/>
          </p:nvPr>
        </p:nvSpPr>
        <p:spPr>
          <a:xfrm>
            <a:off x="914400" y="4416425"/>
            <a:ext cx="5029200" cy="4183063"/>
          </a:xfrm>
        </p:spPr>
        <p:txBody>
          <a:bodyPr lIns="91440" tIns="45720" rIns="91440" bIns="45720"/>
          <a:lstStyle/>
          <a:p>
            <a:pPr>
              <a:buSzPct val="125000"/>
            </a:pPr>
            <a:endParaRPr lang="en-US" sz="2000" dirty="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latin typeface="Arial" charset="0"/>
                <a:ea typeface="+mn-ea"/>
                <a:cs typeface="+mn-cs"/>
              </a:rPr>
              <a:t>Length is the number of cycles the episode lasts starting from when the first packet is injected into the network until there are no more outstanding packets belonging to that episode. </a:t>
            </a:r>
          </a:p>
          <a:p>
            <a:endParaRPr lang="en-US" sz="900" kern="1200" dirty="0" smtClean="0">
              <a:solidFill>
                <a:schemeClr val="tx1"/>
              </a:solidFill>
              <a:latin typeface="Arial" charset="0"/>
              <a:ea typeface="+mn-ea"/>
              <a:cs typeface="+mn-cs"/>
            </a:endParaRPr>
          </a:p>
          <a:p>
            <a:r>
              <a:rPr lang="en-US" sz="900" kern="1200" dirty="0" smtClean="0">
                <a:solidFill>
                  <a:schemeClr val="tx1"/>
                </a:solidFill>
                <a:latin typeface="Arial" charset="0"/>
                <a:ea typeface="+mn-ea"/>
                <a:cs typeface="+mn-cs"/>
              </a:rPr>
              <a:t>Height is the average number of packets (L1 misses) injected by the application during the network episode. </a:t>
            </a:r>
          </a:p>
        </p:txBody>
      </p:sp>
      <p:sp>
        <p:nvSpPr>
          <p:cNvPr id="4" name="Slide Number Placeholder 3"/>
          <p:cNvSpPr>
            <a:spLocks noGrp="1"/>
          </p:cNvSpPr>
          <p:nvPr>
            <p:ph type="sldNum" sz="quarter" idx="10"/>
          </p:nvPr>
        </p:nvSpPr>
        <p:spPr/>
        <p:txBody>
          <a:bodyPr/>
          <a:lstStyle/>
          <a:p>
            <a:fld id="{DDE35904-5632-462F-8461-5EA014D37994}" type="slidenum">
              <a:rPr lang="en-US" smtClean="0"/>
              <a:pPr/>
              <a:t>23</a:t>
            </a:fld>
            <a:endParaRPr lang="en-US"/>
          </a:p>
        </p:txBody>
      </p:sp>
    </p:spTree>
    <p:extLst>
      <p:ext uri="{BB962C8B-B14F-4D97-AF65-F5344CB8AC3E}">
        <p14:creationId xmlns:p14="http://schemas.microsoft.com/office/powerpoint/2010/main" val="93712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8628" name="Rectangle 4"/>
          <p:cNvSpPr>
            <a:spLocks noGrp="1" noChangeArrowheads="1"/>
          </p:cNvSpPr>
          <p:nvPr>
            <p:ph type="subTitle" idx="1"/>
          </p:nvPr>
        </p:nvSpPr>
        <p:spPr bwMode="gray">
          <a:xfrm>
            <a:off x="2393158" y="3175002"/>
            <a:ext cx="5339238" cy="257151"/>
          </a:xfrm>
          <a:ln algn="ctr"/>
        </p:spPr>
        <p:txBody>
          <a:bodyPr>
            <a:spAutoFit/>
          </a:bodyPr>
          <a:lstStyle>
            <a:lvl1pPr>
              <a:spcBef>
                <a:spcPct val="0"/>
              </a:spcBef>
              <a:defRPr sz="1300">
                <a:solidFill>
                  <a:schemeClr val="bg2"/>
                </a:solidFill>
              </a:defRPr>
            </a:lvl1pPr>
          </a:lstStyle>
          <a:p>
            <a:endParaRPr lang="en-US"/>
          </a:p>
        </p:txBody>
      </p:sp>
      <p:sp>
        <p:nvSpPr>
          <p:cNvPr id="538629" name="Rectangle 5"/>
          <p:cNvSpPr>
            <a:spLocks noGrp="1" noChangeArrowheads="1"/>
          </p:cNvSpPr>
          <p:nvPr>
            <p:ph type="ctrTitle"/>
          </p:nvPr>
        </p:nvSpPr>
        <p:spPr>
          <a:xfrm>
            <a:off x="2393158" y="2755637"/>
            <a:ext cx="5339238" cy="371798"/>
          </a:xfrm>
          <a:ln algn="ctr"/>
        </p:spPr>
        <p:txBody>
          <a:bodyPr anchor="b">
            <a:spAutoFit/>
          </a:bodyPr>
          <a:lstStyle>
            <a:lvl1pPr>
              <a:defRPr sz="2200" b="0"/>
            </a:lvl1pPr>
          </a:lstStyle>
          <a:p>
            <a:r>
              <a:rPr lang="en-US"/>
              <a:t>Click to edit Master title style</a:t>
            </a:r>
          </a:p>
        </p:txBody>
      </p:sp>
      <p:sp>
        <p:nvSpPr>
          <p:cNvPr id="538670" name="Rectangle 46"/>
          <p:cNvSpPr>
            <a:spLocks noGrp="1" noChangeArrowheads="1"/>
          </p:cNvSpPr>
          <p:nvPr>
            <p:ph type="sldNum" sz="quarter" idx="4"/>
          </p:nvPr>
        </p:nvSpPr>
        <p:spPr>
          <a:xfrm>
            <a:off x="7778979" y="5406574"/>
            <a:ext cx="277178" cy="190210"/>
          </a:xfrm>
        </p:spPr>
        <p:txBody>
          <a:bodyPr/>
          <a:lstStyle>
            <a:lvl1pPr>
              <a:lnSpc>
                <a:spcPct val="100000"/>
              </a:lnSpc>
              <a:defRPr sz="800"/>
            </a:lvl1pPr>
          </a:lstStyle>
          <a:p>
            <a:fld id="{F67D5E01-02E0-43F0-B320-840D24D6C83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2718763-F2F8-4C63-9C84-D35CD513AF41}"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301624"/>
            <a:ext cx="1851660" cy="50323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301624"/>
            <a:ext cx="5417820" cy="50323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B22BFE6-1E85-41E9-B564-EDA2371D2A1E}"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1480" y="301624"/>
            <a:ext cx="7406640" cy="396876"/>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11480" y="1016000"/>
            <a:ext cx="7406640" cy="4318000"/>
          </a:xfrm>
        </p:spPr>
        <p:txBody>
          <a:bodyPr/>
          <a:lstStyle/>
          <a:p>
            <a:endParaRPr lang="en-US"/>
          </a:p>
        </p:txBody>
      </p:sp>
      <p:sp>
        <p:nvSpPr>
          <p:cNvPr id="4" name="Slide Number Placeholder 3"/>
          <p:cNvSpPr>
            <a:spLocks noGrp="1"/>
          </p:cNvSpPr>
          <p:nvPr>
            <p:ph type="sldNum" sz="quarter" idx="10"/>
          </p:nvPr>
        </p:nvSpPr>
        <p:spPr>
          <a:xfrm>
            <a:off x="7767321" y="5457372"/>
            <a:ext cx="277178" cy="154815"/>
          </a:xfrm>
        </p:spPr>
        <p:txBody>
          <a:bodyPr/>
          <a:lstStyle>
            <a:lvl1pPr>
              <a:defRPr/>
            </a:lvl1pPr>
          </a:lstStyle>
          <a:p>
            <a:fld id="{6F861A5B-0C3D-42E8-9D48-077E43135EF0}" type="slidenum">
              <a:rPr lang="en-US"/>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30594" name="Rectangle 2"/>
          <p:cNvSpPr>
            <a:spLocks noGrp="1" noChangeArrowheads="1"/>
          </p:cNvSpPr>
          <p:nvPr>
            <p:ph type="subTitle" idx="1"/>
          </p:nvPr>
        </p:nvSpPr>
        <p:spPr bwMode="gray">
          <a:xfrm>
            <a:off x="2393158" y="3175002"/>
            <a:ext cx="5339238" cy="257151"/>
          </a:xfrm>
          <a:ln algn="ctr"/>
        </p:spPr>
        <p:txBody>
          <a:bodyPr>
            <a:spAutoFit/>
          </a:bodyPr>
          <a:lstStyle>
            <a:lvl1pPr>
              <a:spcBef>
                <a:spcPct val="0"/>
              </a:spcBef>
              <a:defRPr sz="1300">
                <a:solidFill>
                  <a:schemeClr val="bg2"/>
                </a:solidFill>
              </a:defRPr>
            </a:lvl1pPr>
          </a:lstStyle>
          <a:p>
            <a:endParaRPr lang="en-US"/>
          </a:p>
        </p:txBody>
      </p:sp>
      <p:sp>
        <p:nvSpPr>
          <p:cNvPr id="2030595" name="Rectangle 3"/>
          <p:cNvSpPr>
            <a:spLocks noGrp="1" noChangeArrowheads="1"/>
          </p:cNvSpPr>
          <p:nvPr>
            <p:ph type="ctrTitle"/>
          </p:nvPr>
        </p:nvSpPr>
        <p:spPr>
          <a:xfrm>
            <a:off x="2393158" y="2755637"/>
            <a:ext cx="5339238" cy="371798"/>
          </a:xfrm>
          <a:ln algn="ctr"/>
        </p:spPr>
        <p:txBody>
          <a:bodyPr anchor="b">
            <a:spAutoFit/>
          </a:bodyPr>
          <a:lstStyle>
            <a:lvl1pPr>
              <a:defRPr sz="2200" b="0"/>
            </a:lvl1pPr>
          </a:lstStyle>
          <a:p>
            <a:r>
              <a:rPr lang="en-US"/>
              <a:t>Click to edit Master title style</a:t>
            </a:r>
          </a:p>
        </p:txBody>
      </p:sp>
      <p:sp>
        <p:nvSpPr>
          <p:cNvPr id="2030596" name="Line 4"/>
          <p:cNvSpPr>
            <a:spLocks noChangeShapeType="1"/>
          </p:cNvSpPr>
          <p:nvPr/>
        </p:nvSpPr>
        <p:spPr bwMode="gray">
          <a:xfrm>
            <a:off x="2263140" y="1928813"/>
            <a:ext cx="0" cy="2928938"/>
          </a:xfrm>
          <a:prstGeom prst="line">
            <a:avLst/>
          </a:prstGeom>
          <a:noFill/>
          <a:ln w="9525">
            <a:solidFill>
              <a:schemeClr val="bg2"/>
            </a:solidFill>
            <a:round/>
            <a:headEnd/>
            <a:tailEnd/>
          </a:ln>
          <a:effectLst/>
        </p:spPr>
        <p:txBody>
          <a:bodyPr lIns="66449" tIns="33225" rIns="66449" bIns="33225">
            <a:spAutoFit/>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9C2DE9-7581-4AE8-8614-648114E8C8A1}"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672418"/>
            <a:ext cx="6995160" cy="1135062"/>
          </a:xfrm>
        </p:spPr>
        <p:txBody>
          <a:bodyPr/>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422261"/>
            <a:ext cx="6995160" cy="1250156"/>
          </a:xfrm>
        </p:spPr>
        <p:txBody>
          <a:bodyPr anchor="b"/>
          <a:lstStyle>
            <a:lvl1pPr marL="0" indent="0">
              <a:buNone/>
              <a:defRPr sz="1500"/>
            </a:lvl1pPr>
            <a:lvl2pPr marL="332247" indent="0">
              <a:buNone/>
              <a:defRPr sz="1300"/>
            </a:lvl2pPr>
            <a:lvl3pPr marL="664494" indent="0">
              <a:buNone/>
              <a:defRPr sz="1200"/>
            </a:lvl3pPr>
            <a:lvl4pPr marL="996742" indent="0">
              <a:buNone/>
              <a:defRPr sz="1000"/>
            </a:lvl4pPr>
            <a:lvl5pPr marL="1328989" indent="0">
              <a:buNone/>
              <a:defRPr sz="1000"/>
            </a:lvl5pPr>
            <a:lvl6pPr marL="1661236" indent="0">
              <a:buNone/>
              <a:defRPr sz="1000"/>
            </a:lvl6pPr>
            <a:lvl7pPr marL="1993483" indent="0">
              <a:buNone/>
              <a:defRPr sz="1000"/>
            </a:lvl7pPr>
            <a:lvl8pPr marL="2325731" indent="0">
              <a:buNone/>
              <a:defRPr sz="1000"/>
            </a:lvl8pPr>
            <a:lvl9pPr marL="2657978"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8B18733-94CB-4FA6-91EC-0A4F08B8BFA5}"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016000"/>
            <a:ext cx="3634740" cy="431800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016000"/>
            <a:ext cx="3634740" cy="431800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2B7E288-322E-4A7A-8F49-126317599058}"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28866"/>
            <a:ext cx="740664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279261"/>
            <a:ext cx="3636169" cy="533136"/>
          </a:xfrm>
        </p:spPr>
        <p:txBody>
          <a:bodyPr anchor="b"/>
          <a:lstStyle>
            <a:lvl1pPr marL="0" indent="0">
              <a:buNone/>
              <a:defRPr sz="1700" b="1"/>
            </a:lvl1pPr>
            <a:lvl2pPr marL="332247" indent="0">
              <a:buNone/>
              <a:defRPr sz="1500" b="1"/>
            </a:lvl2pPr>
            <a:lvl3pPr marL="664494" indent="0">
              <a:buNone/>
              <a:defRPr sz="1300" b="1"/>
            </a:lvl3pPr>
            <a:lvl4pPr marL="996742" indent="0">
              <a:buNone/>
              <a:defRPr sz="1200" b="1"/>
            </a:lvl4pPr>
            <a:lvl5pPr marL="1328989" indent="0">
              <a:buNone/>
              <a:defRPr sz="1200" b="1"/>
            </a:lvl5pPr>
            <a:lvl6pPr marL="1661236" indent="0">
              <a:buNone/>
              <a:defRPr sz="1200" b="1"/>
            </a:lvl6pPr>
            <a:lvl7pPr marL="1993483" indent="0">
              <a:buNone/>
              <a:defRPr sz="1200" b="1"/>
            </a:lvl7pPr>
            <a:lvl8pPr marL="2325731" indent="0">
              <a:buNone/>
              <a:defRPr sz="1200" b="1"/>
            </a:lvl8pPr>
            <a:lvl9pPr marL="265797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11480" y="1812396"/>
            <a:ext cx="3636169" cy="3292740"/>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4" y="1279261"/>
            <a:ext cx="3637598" cy="533136"/>
          </a:xfrm>
        </p:spPr>
        <p:txBody>
          <a:bodyPr anchor="b"/>
          <a:lstStyle>
            <a:lvl1pPr marL="0" indent="0">
              <a:buNone/>
              <a:defRPr sz="1700" b="1"/>
            </a:lvl1pPr>
            <a:lvl2pPr marL="332247" indent="0">
              <a:buNone/>
              <a:defRPr sz="1500" b="1"/>
            </a:lvl2pPr>
            <a:lvl3pPr marL="664494" indent="0">
              <a:buNone/>
              <a:defRPr sz="1300" b="1"/>
            </a:lvl3pPr>
            <a:lvl4pPr marL="996742" indent="0">
              <a:buNone/>
              <a:defRPr sz="1200" b="1"/>
            </a:lvl4pPr>
            <a:lvl5pPr marL="1328989" indent="0">
              <a:buNone/>
              <a:defRPr sz="1200" b="1"/>
            </a:lvl5pPr>
            <a:lvl6pPr marL="1661236" indent="0">
              <a:buNone/>
              <a:defRPr sz="1200" b="1"/>
            </a:lvl6pPr>
            <a:lvl7pPr marL="1993483" indent="0">
              <a:buNone/>
              <a:defRPr sz="1200" b="1"/>
            </a:lvl7pPr>
            <a:lvl8pPr marL="2325731" indent="0">
              <a:buNone/>
              <a:defRPr sz="1200" b="1"/>
            </a:lvl8pPr>
            <a:lvl9pPr marL="265797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80524" y="1812396"/>
            <a:ext cx="3637598" cy="3292740"/>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F8E7A75-1EA8-4E03-A687-0335E22442A9}"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767321" y="5442857"/>
            <a:ext cx="277178" cy="154815"/>
          </a:xfrm>
        </p:spPr>
        <p:txBody>
          <a:bodyPr/>
          <a:lstStyle>
            <a:lvl1pPr>
              <a:defRPr/>
            </a:lvl1pPr>
          </a:lstStyle>
          <a:p>
            <a:fld id="{CF29D483-196F-4D11-BAC8-8B6291C23440}"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767322" y="5450116"/>
            <a:ext cx="277178" cy="154815"/>
          </a:xfrm>
        </p:spPr>
        <p:txBody>
          <a:bodyPr/>
          <a:lstStyle>
            <a:lvl1pPr>
              <a:defRPr/>
            </a:lvl1pPr>
          </a:lstStyle>
          <a:p>
            <a:fld id="{3C8F577A-0E16-4141-8E49-0F854675BBC4}"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774578" y="5413830"/>
            <a:ext cx="277178" cy="184054"/>
          </a:xfrm>
        </p:spPr>
        <p:txBody>
          <a:bodyPr/>
          <a:lstStyle>
            <a:lvl1pPr>
              <a:defRPr sz="800"/>
            </a:lvl1pPr>
          </a:lstStyle>
          <a:p>
            <a:fld id="{5D55814A-EFF7-4279-8F52-1E7C8C78BB4E}"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227541"/>
            <a:ext cx="2707482" cy="968376"/>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217545" y="227544"/>
            <a:ext cx="4600575" cy="4877594"/>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1" y="1195918"/>
            <a:ext cx="2707482" cy="3909219"/>
          </a:xfrm>
        </p:spPr>
        <p:txBody>
          <a:bodyPr/>
          <a:lstStyle>
            <a:lvl1pPr marL="0" indent="0">
              <a:buNone/>
              <a:defRPr sz="1000"/>
            </a:lvl1pPr>
            <a:lvl2pPr marL="332247" indent="0">
              <a:buNone/>
              <a:defRPr sz="900"/>
            </a:lvl2pPr>
            <a:lvl3pPr marL="664494" indent="0">
              <a:buNone/>
              <a:defRPr sz="700"/>
            </a:lvl3pPr>
            <a:lvl4pPr marL="996742" indent="0">
              <a:buNone/>
              <a:defRPr sz="700"/>
            </a:lvl4pPr>
            <a:lvl5pPr marL="1328989" indent="0">
              <a:buNone/>
              <a:defRPr sz="700"/>
            </a:lvl5pPr>
            <a:lvl6pPr marL="1661236" indent="0">
              <a:buNone/>
              <a:defRPr sz="700"/>
            </a:lvl6pPr>
            <a:lvl7pPr marL="1993483" indent="0">
              <a:buNone/>
              <a:defRPr sz="700"/>
            </a:lvl7pPr>
            <a:lvl8pPr marL="2325731" indent="0">
              <a:buNone/>
              <a:defRPr sz="700"/>
            </a:lvl8pPr>
            <a:lvl9pPr marL="2657978" indent="0">
              <a:buNone/>
              <a:defRPr sz="7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38F0938-4AED-40C5-8B66-10564E9BEC11}"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000500"/>
            <a:ext cx="4937760" cy="472282"/>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613059" y="510646"/>
            <a:ext cx="4937760" cy="3429000"/>
          </a:xfrm>
        </p:spPr>
        <p:txBody>
          <a:bodyPr/>
          <a:lstStyle>
            <a:lvl1pPr marL="0" indent="0">
              <a:buNone/>
              <a:defRPr sz="2300"/>
            </a:lvl1pPr>
            <a:lvl2pPr marL="332247" indent="0">
              <a:buNone/>
              <a:defRPr sz="2000"/>
            </a:lvl2pPr>
            <a:lvl3pPr marL="664494" indent="0">
              <a:buNone/>
              <a:defRPr sz="1700"/>
            </a:lvl3pPr>
            <a:lvl4pPr marL="996742" indent="0">
              <a:buNone/>
              <a:defRPr sz="1500"/>
            </a:lvl4pPr>
            <a:lvl5pPr marL="1328989" indent="0">
              <a:buNone/>
              <a:defRPr sz="1500"/>
            </a:lvl5pPr>
            <a:lvl6pPr marL="1661236" indent="0">
              <a:buNone/>
              <a:defRPr sz="1500"/>
            </a:lvl6pPr>
            <a:lvl7pPr marL="1993483" indent="0">
              <a:buNone/>
              <a:defRPr sz="1500"/>
            </a:lvl7pPr>
            <a:lvl8pPr marL="2325731" indent="0">
              <a:buNone/>
              <a:defRPr sz="1500"/>
            </a:lvl8pPr>
            <a:lvl9pPr marL="2657978" indent="0">
              <a:buNone/>
              <a:defRPr sz="1500"/>
            </a:lvl9pPr>
          </a:lstStyle>
          <a:p>
            <a:endParaRPr lang="en-US"/>
          </a:p>
        </p:txBody>
      </p:sp>
      <p:sp>
        <p:nvSpPr>
          <p:cNvPr id="4" name="Text Placeholder 3"/>
          <p:cNvSpPr>
            <a:spLocks noGrp="1"/>
          </p:cNvSpPr>
          <p:nvPr>
            <p:ph type="body" sz="half" idx="2"/>
          </p:nvPr>
        </p:nvSpPr>
        <p:spPr>
          <a:xfrm>
            <a:off x="1613059" y="4472782"/>
            <a:ext cx="4937760" cy="670719"/>
          </a:xfrm>
        </p:spPr>
        <p:txBody>
          <a:bodyPr/>
          <a:lstStyle>
            <a:lvl1pPr marL="0" indent="0">
              <a:buNone/>
              <a:defRPr sz="1000"/>
            </a:lvl1pPr>
            <a:lvl2pPr marL="332247" indent="0">
              <a:buNone/>
              <a:defRPr sz="900"/>
            </a:lvl2pPr>
            <a:lvl3pPr marL="664494" indent="0">
              <a:buNone/>
              <a:defRPr sz="700"/>
            </a:lvl3pPr>
            <a:lvl4pPr marL="996742" indent="0">
              <a:buNone/>
              <a:defRPr sz="700"/>
            </a:lvl4pPr>
            <a:lvl5pPr marL="1328989" indent="0">
              <a:buNone/>
              <a:defRPr sz="700"/>
            </a:lvl5pPr>
            <a:lvl6pPr marL="1661236" indent="0">
              <a:buNone/>
              <a:defRPr sz="700"/>
            </a:lvl6pPr>
            <a:lvl7pPr marL="1993483" indent="0">
              <a:buNone/>
              <a:defRPr sz="700"/>
            </a:lvl7pPr>
            <a:lvl8pPr marL="2325731" indent="0">
              <a:buNone/>
              <a:defRPr sz="700"/>
            </a:lvl8pPr>
            <a:lvl9pPr marL="2657978" indent="0">
              <a:buNone/>
              <a:defRPr sz="7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793DC31-B49A-4CAF-8F57-1E25002DD127}"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4556F14-30E7-4E00-A6A7-A02D2BBAC72E}"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301624"/>
            <a:ext cx="1851660" cy="50323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301624"/>
            <a:ext cx="5417820" cy="50323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9049716-FE43-492C-BD03-F536E91B5804}"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672418"/>
            <a:ext cx="6995160" cy="1135062"/>
          </a:xfrm>
        </p:spPr>
        <p:txBody>
          <a:bodyPr/>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422261"/>
            <a:ext cx="6995160" cy="1250156"/>
          </a:xfrm>
        </p:spPr>
        <p:txBody>
          <a:bodyPr anchor="b"/>
          <a:lstStyle>
            <a:lvl1pPr marL="0" indent="0">
              <a:buNone/>
              <a:defRPr sz="1500"/>
            </a:lvl1pPr>
            <a:lvl2pPr marL="332247" indent="0">
              <a:buNone/>
              <a:defRPr sz="1300"/>
            </a:lvl2pPr>
            <a:lvl3pPr marL="664494" indent="0">
              <a:buNone/>
              <a:defRPr sz="1200"/>
            </a:lvl3pPr>
            <a:lvl4pPr marL="996742" indent="0">
              <a:buNone/>
              <a:defRPr sz="1000"/>
            </a:lvl4pPr>
            <a:lvl5pPr marL="1328989" indent="0">
              <a:buNone/>
              <a:defRPr sz="1000"/>
            </a:lvl5pPr>
            <a:lvl6pPr marL="1661236" indent="0">
              <a:buNone/>
              <a:defRPr sz="1000"/>
            </a:lvl6pPr>
            <a:lvl7pPr marL="1993483" indent="0">
              <a:buNone/>
              <a:defRPr sz="1000"/>
            </a:lvl7pPr>
            <a:lvl8pPr marL="2325731" indent="0">
              <a:buNone/>
              <a:defRPr sz="1000"/>
            </a:lvl8pPr>
            <a:lvl9pPr marL="2657978"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a:xfrm>
            <a:off x="7774578" y="5413829"/>
            <a:ext cx="277178" cy="184054"/>
          </a:xfrm>
        </p:spPr>
        <p:txBody>
          <a:bodyPr/>
          <a:lstStyle>
            <a:lvl1pPr>
              <a:defRPr sz="800"/>
            </a:lvl1pPr>
          </a:lstStyle>
          <a:p>
            <a:fld id="{8D5B4232-0C26-42A5-AD34-CEE3CE66027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016000"/>
            <a:ext cx="3634740" cy="431800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016000"/>
            <a:ext cx="3634740" cy="4318000"/>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774578" y="5428344"/>
            <a:ext cx="277178" cy="184054"/>
          </a:xfrm>
        </p:spPr>
        <p:txBody>
          <a:bodyPr/>
          <a:lstStyle>
            <a:lvl1pPr>
              <a:defRPr sz="800"/>
            </a:lvl1pPr>
          </a:lstStyle>
          <a:p>
            <a:fld id="{F523EFD8-D414-45AB-90E4-575ABB8CDC7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228866"/>
            <a:ext cx="740664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279261"/>
            <a:ext cx="3636169" cy="533136"/>
          </a:xfrm>
        </p:spPr>
        <p:txBody>
          <a:bodyPr anchor="b"/>
          <a:lstStyle>
            <a:lvl1pPr marL="0" indent="0">
              <a:buNone/>
              <a:defRPr sz="1700" b="1"/>
            </a:lvl1pPr>
            <a:lvl2pPr marL="332247" indent="0">
              <a:buNone/>
              <a:defRPr sz="1500" b="1"/>
            </a:lvl2pPr>
            <a:lvl3pPr marL="664494" indent="0">
              <a:buNone/>
              <a:defRPr sz="1300" b="1"/>
            </a:lvl3pPr>
            <a:lvl4pPr marL="996742" indent="0">
              <a:buNone/>
              <a:defRPr sz="1200" b="1"/>
            </a:lvl4pPr>
            <a:lvl5pPr marL="1328989" indent="0">
              <a:buNone/>
              <a:defRPr sz="1200" b="1"/>
            </a:lvl5pPr>
            <a:lvl6pPr marL="1661236" indent="0">
              <a:buNone/>
              <a:defRPr sz="1200" b="1"/>
            </a:lvl6pPr>
            <a:lvl7pPr marL="1993483" indent="0">
              <a:buNone/>
              <a:defRPr sz="1200" b="1"/>
            </a:lvl7pPr>
            <a:lvl8pPr marL="2325731" indent="0">
              <a:buNone/>
              <a:defRPr sz="1200" b="1"/>
            </a:lvl8pPr>
            <a:lvl9pPr marL="265797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11480" y="1812396"/>
            <a:ext cx="3636169" cy="3292740"/>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4" y="1279261"/>
            <a:ext cx="3637598" cy="533136"/>
          </a:xfrm>
        </p:spPr>
        <p:txBody>
          <a:bodyPr anchor="b"/>
          <a:lstStyle>
            <a:lvl1pPr marL="0" indent="0">
              <a:buNone/>
              <a:defRPr sz="1700" b="1"/>
            </a:lvl1pPr>
            <a:lvl2pPr marL="332247" indent="0">
              <a:buNone/>
              <a:defRPr sz="1500" b="1"/>
            </a:lvl2pPr>
            <a:lvl3pPr marL="664494" indent="0">
              <a:buNone/>
              <a:defRPr sz="1300" b="1"/>
            </a:lvl3pPr>
            <a:lvl4pPr marL="996742" indent="0">
              <a:buNone/>
              <a:defRPr sz="1200" b="1"/>
            </a:lvl4pPr>
            <a:lvl5pPr marL="1328989" indent="0">
              <a:buNone/>
              <a:defRPr sz="1200" b="1"/>
            </a:lvl5pPr>
            <a:lvl6pPr marL="1661236" indent="0">
              <a:buNone/>
              <a:defRPr sz="1200" b="1"/>
            </a:lvl6pPr>
            <a:lvl7pPr marL="1993483" indent="0">
              <a:buNone/>
              <a:defRPr sz="1200" b="1"/>
            </a:lvl7pPr>
            <a:lvl8pPr marL="2325731" indent="0">
              <a:buNone/>
              <a:defRPr sz="1200" b="1"/>
            </a:lvl8pPr>
            <a:lvl9pPr marL="265797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80524" y="1812396"/>
            <a:ext cx="3637598" cy="3292740"/>
          </a:xfrm>
        </p:spPr>
        <p:txBody>
          <a:bodyPr/>
          <a:lstStyle>
            <a:lvl1pPr>
              <a:defRPr sz="17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767321" y="5413829"/>
            <a:ext cx="277178" cy="184054"/>
          </a:xfrm>
        </p:spPr>
        <p:txBody>
          <a:bodyPr/>
          <a:lstStyle>
            <a:lvl1pPr>
              <a:defRPr sz="800"/>
            </a:lvl1pPr>
          </a:lstStyle>
          <a:p>
            <a:fld id="{8DFE5643-16F0-4D59-B695-E59207D2189C}"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774578" y="5413830"/>
            <a:ext cx="277178" cy="184054"/>
          </a:xfrm>
        </p:spPr>
        <p:txBody>
          <a:bodyPr/>
          <a:lstStyle>
            <a:lvl1pPr>
              <a:defRPr sz="800"/>
            </a:lvl1pPr>
          </a:lstStyle>
          <a:p>
            <a:fld id="{F970ACCF-BC24-45A2-A4AE-E98498D14EE8}"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767321" y="5413829"/>
            <a:ext cx="277178" cy="184054"/>
          </a:xfrm>
        </p:spPr>
        <p:txBody>
          <a:bodyPr/>
          <a:lstStyle>
            <a:lvl1pPr>
              <a:defRPr sz="800"/>
            </a:lvl1pPr>
          </a:lstStyle>
          <a:p>
            <a:fld id="{752E4816-F530-474B-AC46-7B98A8177C1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227541"/>
            <a:ext cx="2707482" cy="968376"/>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217545" y="227544"/>
            <a:ext cx="4600575" cy="4877594"/>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1" y="1195918"/>
            <a:ext cx="2707482" cy="3909219"/>
          </a:xfrm>
        </p:spPr>
        <p:txBody>
          <a:bodyPr/>
          <a:lstStyle>
            <a:lvl1pPr marL="0" indent="0">
              <a:buNone/>
              <a:defRPr sz="1000"/>
            </a:lvl1pPr>
            <a:lvl2pPr marL="332247" indent="0">
              <a:buNone/>
              <a:defRPr sz="900"/>
            </a:lvl2pPr>
            <a:lvl3pPr marL="664494" indent="0">
              <a:buNone/>
              <a:defRPr sz="700"/>
            </a:lvl3pPr>
            <a:lvl4pPr marL="996742" indent="0">
              <a:buNone/>
              <a:defRPr sz="700"/>
            </a:lvl4pPr>
            <a:lvl5pPr marL="1328989" indent="0">
              <a:buNone/>
              <a:defRPr sz="700"/>
            </a:lvl5pPr>
            <a:lvl6pPr marL="1661236" indent="0">
              <a:buNone/>
              <a:defRPr sz="700"/>
            </a:lvl6pPr>
            <a:lvl7pPr marL="1993483" indent="0">
              <a:buNone/>
              <a:defRPr sz="700"/>
            </a:lvl7pPr>
            <a:lvl8pPr marL="2325731" indent="0">
              <a:buNone/>
              <a:defRPr sz="700"/>
            </a:lvl8pPr>
            <a:lvl9pPr marL="2657978" indent="0">
              <a:buNone/>
              <a:defRPr sz="7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3FEDA2-9F6F-4101-847C-65BD649ECE69}"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000500"/>
            <a:ext cx="4937760" cy="472282"/>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613059" y="510646"/>
            <a:ext cx="4937760" cy="3429000"/>
          </a:xfrm>
        </p:spPr>
        <p:txBody>
          <a:bodyPr/>
          <a:lstStyle>
            <a:lvl1pPr marL="0" indent="0">
              <a:buNone/>
              <a:defRPr sz="2300"/>
            </a:lvl1pPr>
            <a:lvl2pPr marL="332247" indent="0">
              <a:buNone/>
              <a:defRPr sz="2000"/>
            </a:lvl2pPr>
            <a:lvl3pPr marL="664494" indent="0">
              <a:buNone/>
              <a:defRPr sz="1700"/>
            </a:lvl3pPr>
            <a:lvl4pPr marL="996742" indent="0">
              <a:buNone/>
              <a:defRPr sz="1500"/>
            </a:lvl4pPr>
            <a:lvl5pPr marL="1328989" indent="0">
              <a:buNone/>
              <a:defRPr sz="1500"/>
            </a:lvl5pPr>
            <a:lvl6pPr marL="1661236" indent="0">
              <a:buNone/>
              <a:defRPr sz="1500"/>
            </a:lvl6pPr>
            <a:lvl7pPr marL="1993483" indent="0">
              <a:buNone/>
              <a:defRPr sz="1500"/>
            </a:lvl7pPr>
            <a:lvl8pPr marL="2325731" indent="0">
              <a:buNone/>
              <a:defRPr sz="1500"/>
            </a:lvl8pPr>
            <a:lvl9pPr marL="2657978" indent="0">
              <a:buNone/>
              <a:defRPr sz="1500"/>
            </a:lvl9pPr>
          </a:lstStyle>
          <a:p>
            <a:endParaRPr lang="en-US"/>
          </a:p>
        </p:txBody>
      </p:sp>
      <p:sp>
        <p:nvSpPr>
          <p:cNvPr id="4" name="Text Placeholder 3"/>
          <p:cNvSpPr>
            <a:spLocks noGrp="1"/>
          </p:cNvSpPr>
          <p:nvPr>
            <p:ph type="body" sz="half" idx="2"/>
          </p:nvPr>
        </p:nvSpPr>
        <p:spPr>
          <a:xfrm>
            <a:off x="1613059" y="4472782"/>
            <a:ext cx="4937760" cy="670719"/>
          </a:xfrm>
        </p:spPr>
        <p:txBody>
          <a:bodyPr/>
          <a:lstStyle>
            <a:lvl1pPr marL="0" indent="0">
              <a:buNone/>
              <a:defRPr sz="1000"/>
            </a:lvl1pPr>
            <a:lvl2pPr marL="332247" indent="0">
              <a:buNone/>
              <a:defRPr sz="900"/>
            </a:lvl2pPr>
            <a:lvl3pPr marL="664494" indent="0">
              <a:buNone/>
              <a:defRPr sz="700"/>
            </a:lvl3pPr>
            <a:lvl4pPr marL="996742" indent="0">
              <a:buNone/>
              <a:defRPr sz="700"/>
            </a:lvl4pPr>
            <a:lvl5pPr marL="1328989" indent="0">
              <a:buNone/>
              <a:defRPr sz="700"/>
            </a:lvl5pPr>
            <a:lvl6pPr marL="1661236" indent="0">
              <a:buNone/>
              <a:defRPr sz="700"/>
            </a:lvl6pPr>
            <a:lvl7pPr marL="1993483" indent="0">
              <a:buNone/>
              <a:defRPr sz="700"/>
            </a:lvl7pPr>
            <a:lvl8pPr marL="2325731" indent="0">
              <a:buNone/>
              <a:defRPr sz="700"/>
            </a:lvl8pPr>
            <a:lvl9pPr marL="2657978" indent="0">
              <a:buNone/>
              <a:defRPr sz="7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15E3A8-BA84-4B81-950E-6FCA853B9CCB}"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bwMode="auto">
          <a:xfrm>
            <a:off x="411480" y="1016000"/>
            <a:ext cx="7406640" cy="4318000"/>
          </a:xfrm>
          <a:prstGeom prst="rect">
            <a:avLst/>
          </a:prstGeom>
          <a:noFill/>
          <a:ln w="9525">
            <a:noFill/>
            <a:miter lim="800000"/>
            <a:headEnd/>
            <a:tailEnd/>
          </a:ln>
          <a:effectLst/>
        </p:spPr>
        <p:txBody>
          <a:bodyPr vert="horz" wrap="square" lIns="66449" tIns="33225" rIns="66449" bIns="332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7605" name="Rectangle 5"/>
          <p:cNvSpPr>
            <a:spLocks noGrp="1" noChangeArrowheads="1"/>
          </p:cNvSpPr>
          <p:nvPr>
            <p:ph type="title"/>
          </p:nvPr>
        </p:nvSpPr>
        <p:spPr bwMode="auto">
          <a:xfrm>
            <a:off x="411480" y="301624"/>
            <a:ext cx="7406640" cy="396876"/>
          </a:xfrm>
          <a:prstGeom prst="rect">
            <a:avLst/>
          </a:prstGeom>
          <a:noFill/>
          <a:ln w="9525">
            <a:noFill/>
            <a:miter lim="800000"/>
            <a:headEnd/>
            <a:tailEnd/>
          </a:ln>
          <a:effectLst/>
        </p:spPr>
        <p:txBody>
          <a:bodyPr vert="horz" wrap="square" lIns="66449" tIns="33225" rIns="66449" bIns="33225" numCol="1" anchor="t" anchorCtr="0" compatLnSpc="1">
            <a:prstTxWarp prst="textNoShape">
              <a:avLst/>
            </a:prstTxWarp>
          </a:bodyPr>
          <a:lstStyle/>
          <a:p>
            <a:pPr lvl="0"/>
            <a:r>
              <a:rPr lang="en-US" smtClean="0"/>
              <a:t>Click to edit Master title style</a:t>
            </a:r>
          </a:p>
        </p:txBody>
      </p:sp>
      <p:sp>
        <p:nvSpPr>
          <p:cNvPr id="537608" name="Rectangle 8"/>
          <p:cNvSpPr>
            <a:spLocks noGrp="1" noChangeArrowheads="1"/>
          </p:cNvSpPr>
          <p:nvPr>
            <p:ph type="sldNum" sz="quarter" idx="4"/>
          </p:nvPr>
        </p:nvSpPr>
        <p:spPr bwMode="auto">
          <a:xfrm>
            <a:off x="7774578" y="5442858"/>
            <a:ext cx="277178" cy="154815"/>
          </a:xfrm>
          <a:prstGeom prst="rect">
            <a:avLst/>
          </a:prstGeom>
          <a:noFill/>
          <a:ln w="9525" algn="ctr">
            <a:noFill/>
            <a:miter lim="800000"/>
            <a:headEnd/>
            <a:tailEnd/>
          </a:ln>
          <a:effectLst/>
        </p:spPr>
        <p:txBody>
          <a:bodyPr vert="horz" wrap="square" lIns="66449" tIns="33225" rIns="66449" bIns="33225" numCol="1" anchor="t" anchorCtr="0" compatLnSpc="1">
            <a:prstTxWarp prst="textNoShape">
              <a:avLst/>
            </a:prstTxWarp>
            <a:spAutoFit/>
          </a:bodyPr>
          <a:lstStyle>
            <a:lvl1pPr algn="l">
              <a:lnSpc>
                <a:spcPct val="95000"/>
              </a:lnSpc>
              <a:defRPr sz="600">
                <a:solidFill>
                  <a:schemeClr val="bg2"/>
                </a:solidFill>
                <a:cs typeface="Arial" charset="0"/>
              </a:defRPr>
            </a:lvl1pPr>
          </a:lstStyle>
          <a:p>
            <a:fld id="{11CF0E0C-5123-4DB1-A035-22AA23E456F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76" r:id="rId12"/>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defRPr>
      </a:lvl2pPr>
      <a:lvl3pPr algn="l" rtl="0" fontAlgn="base">
        <a:lnSpc>
          <a:spcPct val="90000"/>
        </a:lnSpc>
        <a:spcBef>
          <a:spcPct val="0"/>
        </a:spcBef>
        <a:spcAft>
          <a:spcPct val="0"/>
        </a:spcAft>
        <a:defRPr sz="2000" b="1">
          <a:solidFill>
            <a:schemeClr val="tx1"/>
          </a:solidFill>
          <a:latin typeface="Arial" charset="0"/>
        </a:defRPr>
      </a:lvl3pPr>
      <a:lvl4pPr algn="l" rtl="0" fontAlgn="base">
        <a:lnSpc>
          <a:spcPct val="90000"/>
        </a:lnSpc>
        <a:spcBef>
          <a:spcPct val="0"/>
        </a:spcBef>
        <a:spcAft>
          <a:spcPct val="0"/>
        </a:spcAft>
        <a:defRPr sz="2000" b="1">
          <a:solidFill>
            <a:schemeClr val="tx1"/>
          </a:solidFill>
          <a:latin typeface="Arial" charset="0"/>
        </a:defRPr>
      </a:lvl4pPr>
      <a:lvl5pPr algn="l" rtl="0" fontAlgn="base">
        <a:lnSpc>
          <a:spcPct val="90000"/>
        </a:lnSpc>
        <a:spcBef>
          <a:spcPct val="0"/>
        </a:spcBef>
        <a:spcAft>
          <a:spcPct val="0"/>
        </a:spcAft>
        <a:defRPr sz="2000" b="1">
          <a:solidFill>
            <a:schemeClr val="tx1"/>
          </a:solidFill>
          <a:latin typeface="Arial" charset="0"/>
        </a:defRPr>
      </a:lvl5pPr>
      <a:lvl6pPr marL="332247" algn="l" rtl="0" fontAlgn="base">
        <a:lnSpc>
          <a:spcPct val="90000"/>
        </a:lnSpc>
        <a:spcBef>
          <a:spcPct val="0"/>
        </a:spcBef>
        <a:spcAft>
          <a:spcPct val="0"/>
        </a:spcAft>
        <a:defRPr sz="2000" b="1">
          <a:solidFill>
            <a:schemeClr val="tx1"/>
          </a:solidFill>
          <a:latin typeface="Arial" charset="0"/>
        </a:defRPr>
      </a:lvl6pPr>
      <a:lvl7pPr marL="664494" algn="l" rtl="0" fontAlgn="base">
        <a:lnSpc>
          <a:spcPct val="90000"/>
        </a:lnSpc>
        <a:spcBef>
          <a:spcPct val="0"/>
        </a:spcBef>
        <a:spcAft>
          <a:spcPct val="0"/>
        </a:spcAft>
        <a:defRPr sz="2000" b="1">
          <a:solidFill>
            <a:schemeClr val="tx1"/>
          </a:solidFill>
          <a:latin typeface="Arial" charset="0"/>
        </a:defRPr>
      </a:lvl7pPr>
      <a:lvl8pPr marL="996742" algn="l" rtl="0" fontAlgn="base">
        <a:lnSpc>
          <a:spcPct val="90000"/>
        </a:lnSpc>
        <a:spcBef>
          <a:spcPct val="0"/>
        </a:spcBef>
        <a:spcAft>
          <a:spcPct val="0"/>
        </a:spcAft>
        <a:defRPr sz="2000" b="1">
          <a:solidFill>
            <a:schemeClr val="tx1"/>
          </a:solidFill>
          <a:latin typeface="Arial" charset="0"/>
        </a:defRPr>
      </a:lvl8pPr>
      <a:lvl9pPr marL="1328989" algn="l" rtl="0" fontAlgn="base">
        <a:lnSpc>
          <a:spcPct val="90000"/>
        </a:lnSpc>
        <a:spcBef>
          <a:spcPct val="0"/>
        </a:spcBef>
        <a:spcAft>
          <a:spcPct val="0"/>
        </a:spcAft>
        <a:defRPr sz="2000" b="1">
          <a:solidFill>
            <a:schemeClr val="tx1"/>
          </a:solidFill>
          <a:latin typeface="Arial" charset="0"/>
        </a:defRPr>
      </a:lvl9pPr>
    </p:titleStyle>
    <p:bodyStyle>
      <a:lvl1pPr algn="l" rtl="0" fontAlgn="base">
        <a:lnSpc>
          <a:spcPct val="95000"/>
        </a:lnSpc>
        <a:spcBef>
          <a:spcPct val="100000"/>
        </a:spcBef>
        <a:spcAft>
          <a:spcPct val="5000"/>
        </a:spcAft>
        <a:defRPr sz="1600">
          <a:solidFill>
            <a:schemeClr val="tx1"/>
          </a:solidFill>
          <a:latin typeface="+mn-lt"/>
          <a:ea typeface="+mn-ea"/>
          <a:cs typeface="+mn-cs"/>
        </a:defRPr>
      </a:lvl1pPr>
      <a:lvl2pPr marL="167278" indent="-166124" algn="l" rtl="0" fontAlgn="base">
        <a:lnSpc>
          <a:spcPct val="95000"/>
        </a:lnSpc>
        <a:spcBef>
          <a:spcPct val="45000"/>
        </a:spcBef>
        <a:spcAft>
          <a:spcPct val="5000"/>
        </a:spcAft>
        <a:buChar char="•"/>
        <a:defRPr sz="1500">
          <a:solidFill>
            <a:schemeClr val="tx1"/>
          </a:solidFill>
          <a:latin typeface="+mn-lt"/>
        </a:defRPr>
      </a:lvl2pPr>
      <a:lvl3pPr marL="333401" indent="-164970" algn="l" rtl="0" fontAlgn="base">
        <a:lnSpc>
          <a:spcPct val="95000"/>
        </a:lnSpc>
        <a:spcBef>
          <a:spcPct val="45000"/>
        </a:spcBef>
        <a:spcAft>
          <a:spcPct val="5000"/>
        </a:spcAft>
        <a:buFont typeface="Arial" charset="0"/>
        <a:buChar char="–"/>
        <a:defRPr>
          <a:solidFill>
            <a:schemeClr val="tx1"/>
          </a:solidFill>
          <a:latin typeface="+mn-lt"/>
        </a:defRPr>
      </a:lvl3pPr>
      <a:lvl4pPr marL="497218" indent="-162663" algn="l" rtl="0" fontAlgn="base">
        <a:lnSpc>
          <a:spcPct val="95000"/>
        </a:lnSpc>
        <a:spcBef>
          <a:spcPct val="45000"/>
        </a:spcBef>
        <a:spcAft>
          <a:spcPct val="5000"/>
        </a:spcAft>
        <a:buChar char="•"/>
        <a:defRPr sz="1200">
          <a:solidFill>
            <a:schemeClr val="tx1"/>
          </a:solidFill>
          <a:latin typeface="+mn-lt"/>
        </a:defRPr>
      </a:lvl4pPr>
      <a:lvl5pPr marL="663341" indent="-164970" algn="l" rtl="0" fontAlgn="base">
        <a:lnSpc>
          <a:spcPct val="95000"/>
        </a:lnSpc>
        <a:spcBef>
          <a:spcPct val="45000"/>
        </a:spcBef>
        <a:spcAft>
          <a:spcPct val="5000"/>
        </a:spcAft>
        <a:buFont typeface="Arial" charset="0"/>
        <a:buChar char="–"/>
        <a:defRPr sz="1200">
          <a:solidFill>
            <a:schemeClr val="tx1"/>
          </a:solidFill>
          <a:latin typeface="+mn-lt"/>
        </a:defRPr>
      </a:lvl5pPr>
      <a:lvl6pPr marL="995588" indent="-164970" algn="l" rtl="0" fontAlgn="base">
        <a:lnSpc>
          <a:spcPct val="95000"/>
        </a:lnSpc>
        <a:spcBef>
          <a:spcPct val="45000"/>
        </a:spcBef>
        <a:spcAft>
          <a:spcPct val="5000"/>
        </a:spcAft>
        <a:buFont typeface="Arial" charset="0"/>
        <a:buChar char="–"/>
        <a:defRPr sz="1200">
          <a:solidFill>
            <a:schemeClr val="tx1"/>
          </a:solidFill>
          <a:latin typeface="+mn-lt"/>
        </a:defRPr>
      </a:lvl6pPr>
      <a:lvl7pPr marL="1327836" indent="-164970" algn="l" rtl="0" fontAlgn="base">
        <a:lnSpc>
          <a:spcPct val="95000"/>
        </a:lnSpc>
        <a:spcBef>
          <a:spcPct val="45000"/>
        </a:spcBef>
        <a:spcAft>
          <a:spcPct val="5000"/>
        </a:spcAft>
        <a:buFont typeface="Arial" charset="0"/>
        <a:buChar char="–"/>
        <a:defRPr sz="1200">
          <a:solidFill>
            <a:schemeClr val="tx1"/>
          </a:solidFill>
          <a:latin typeface="+mn-lt"/>
        </a:defRPr>
      </a:lvl7pPr>
      <a:lvl8pPr marL="1660083" indent="-164970" algn="l" rtl="0" fontAlgn="base">
        <a:lnSpc>
          <a:spcPct val="95000"/>
        </a:lnSpc>
        <a:spcBef>
          <a:spcPct val="45000"/>
        </a:spcBef>
        <a:spcAft>
          <a:spcPct val="5000"/>
        </a:spcAft>
        <a:buFont typeface="Arial" charset="0"/>
        <a:buChar char="–"/>
        <a:defRPr sz="1200">
          <a:solidFill>
            <a:schemeClr val="tx1"/>
          </a:solidFill>
          <a:latin typeface="+mn-lt"/>
        </a:defRPr>
      </a:lvl8pPr>
      <a:lvl9pPr marL="1992330" indent="-164970" algn="l" rtl="0" fontAlgn="base">
        <a:lnSpc>
          <a:spcPct val="95000"/>
        </a:lnSpc>
        <a:spcBef>
          <a:spcPct val="45000"/>
        </a:spcBef>
        <a:spcAft>
          <a:spcPct val="5000"/>
        </a:spcAft>
        <a:buFont typeface="Arial" charset="0"/>
        <a:buChar char="–"/>
        <a:defRPr sz="1200">
          <a:solidFill>
            <a:schemeClr val="tx1"/>
          </a:solidFill>
          <a:latin typeface="+mn-lt"/>
        </a:defRPr>
      </a:lvl9pPr>
    </p:bodyStyle>
    <p:otherStyle>
      <a:defPPr>
        <a:defRPr lang="en-US"/>
      </a:defPPr>
      <a:lvl1pPr marL="0" algn="l" defTabSz="664494" rtl="0" eaLnBrk="1" latinLnBrk="0" hangingPunct="1">
        <a:defRPr sz="1300" kern="1200">
          <a:solidFill>
            <a:schemeClr val="tx1"/>
          </a:solidFill>
          <a:latin typeface="+mn-lt"/>
          <a:ea typeface="+mn-ea"/>
          <a:cs typeface="+mn-cs"/>
        </a:defRPr>
      </a:lvl1pPr>
      <a:lvl2pPr marL="332247" algn="l" defTabSz="664494" rtl="0" eaLnBrk="1" latinLnBrk="0" hangingPunct="1">
        <a:defRPr sz="1300" kern="1200">
          <a:solidFill>
            <a:schemeClr val="tx1"/>
          </a:solidFill>
          <a:latin typeface="+mn-lt"/>
          <a:ea typeface="+mn-ea"/>
          <a:cs typeface="+mn-cs"/>
        </a:defRPr>
      </a:lvl2pPr>
      <a:lvl3pPr marL="664494" algn="l" defTabSz="664494" rtl="0" eaLnBrk="1" latinLnBrk="0" hangingPunct="1">
        <a:defRPr sz="1300" kern="1200">
          <a:solidFill>
            <a:schemeClr val="tx1"/>
          </a:solidFill>
          <a:latin typeface="+mn-lt"/>
          <a:ea typeface="+mn-ea"/>
          <a:cs typeface="+mn-cs"/>
        </a:defRPr>
      </a:lvl3pPr>
      <a:lvl4pPr marL="996742" algn="l" defTabSz="664494" rtl="0" eaLnBrk="1" latinLnBrk="0" hangingPunct="1">
        <a:defRPr sz="1300" kern="1200">
          <a:solidFill>
            <a:schemeClr val="tx1"/>
          </a:solidFill>
          <a:latin typeface="+mn-lt"/>
          <a:ea typeface="+mn-ea"/>
          <a:cs typeface="+mn-cs"/>
        </a:defRPr>
      </a:lvl4pPr>
      <a:lvl5pPr marL="1328989" algn="l" defTabSz="664494" rtl="0" eaLnBrk="1" latinLnBrk="0" hangingPunct="1">
        <a:defRPr sz="1300" kern="1200">
          <a:solidFill>
            <a:schemeClr val="tx1"/>
          </a:solidFill>
          <a:latin typeface="+mn-lt"/>
          <a:ea typeface="+mn-ea"/>
          <a:cs typeface="+mn-cs"/>
        </a:defRPr>
      </a:lvl5pPr>
      <a:lvl6pPr marL="1661236" algn="l" defTabSz="664494" rtl="0" eaLnBrk="1" latinLnBrk="0" hangingPunct="1">
        <a:defRPr sz="1300" kern="1200">
          <a:solidFill>
            <a:schemeClr val="tx1"/>
          </a:solidFill>
          <a:latin typeface="+mn-lt"/>
          <a:ea typeface="+mn-ea"/>
          <a:cs typeface="+mn-cs"/>
        </a:defRPr>
      </a:lvl6pPr>
      <a:lvl7pPr marL="1993483" algn="l" defTabSz="664494" rtl="0" eaLnBrk="1" latinLnBrk="0" hangingPunct="1">
        <a:defRPr sz="1300" kern="1200">
          <a:solidFill>
            <a:schemeClr val="tx1"/>
          </a:solidFill>
          <a:latin typeface="+mn-lt"/>
          <a:ea typeface="+mn-ea"/>
          <a:cs typeface="+mn-cs"/>
        </a:defRPr>
      </a:lvl7pPr>
      <a:lvl8pPr marL="2325731" algn="l" defTabSz="664494" rtl="0" eaLnBrk="1" latinLnBrk="0" hangingPunct="1">
        <a:defRPr sz="1300" kern="1200">
          <a:solidFill>
            <a:schemeClr val="tx1"/>
          </a:solidFill>
          <a:latin typeface="+mn-lt"/>
          <a:ea typeface="+mn-ea"/>
          <a:cs typeface="+mn-cs"/>
        </a:defRPr>
      </a:lvl8pPr>
      <a:lvl9pPr marL="2657978" algn="l" defTabSz="66449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29570" name="Rectangle 2"/>
          <p:cNvSpPr>
            <a:spLocks noGrp="1" noChangeArrowheads="1"/>
          </p:cNvSpPr>
          <p:nvPr>
            <p:ph type="body" idx="1"/>
          </p:nvPr>
        </p:nvSpPr>
        <p:spPr bwMode="auto">
          <a:xfrm>
            <a:off x="411480" y="1016000"/>
            <a:ext cx="7406640" cy="4318000"/>
          </a:xfrm>
          <a:prstGeom prst="rect">
            <a:avLst/>
          </a:prstGeom>
          <a:noFill/>
          <a:ln w="9525">
            <a:noFill/>
            <a:miter lim="800000"/>
            <a:headEnd/>
            <a:tailEnd/>
          </a:ln>
          <a:effectLst/>
        </p:spPr>
        <p:txBody>
          <a:bodyPr vert="horz" wrap="square" lIns="66449" tIns="33225" rIns="66449" bIns="332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29571" name="Rectangle 3"/>
          <p:cNvSpPr>
            <a:spLocks noGrp="1" noChangeArrowheads="1"/>
          </p:cNvSpPr>
          <p:nvPr>
            <p:ph type="title"/>
          </p:nvPr>
        </p:nvSpPr>
        <p:spPr bwMode="auto">
          <a:xfrm>
            <a:off x="411480" y="301624"/>
            <a:ext cx="7406640" cy="396876"/>
          </a:xfrm>
          <a:prstGeom prst="rect">
            <a:avLst/>
          </a:prstGeom>
          <a:noFill/>
          <a:ln w="9525">
            <a:noFill/>
            <a:miter lim="800000"/>
            <a:headEnd/>
            <a:tailEnd/>
          </a:ln>
          <a:effectLst/>
        </p:spPr>
        <p:txBody>
          <a:bodyPr vert="horz" wrap="square" lIns="66449" tIns="33225" rIns="66449" bIns="33225" numCol="1" anchor="t" anchorCtr="0" compatLnSpc="1">
            <a:prstTxWarp prst="textNoShape">
              <a:avLst/>
            </a:prstTxWarp>
          </a:bodyPr>
          <a:lstStyle/>
          <a:p>
            <a:pPr lvl="0"/>
            <a:r>
              <a:rPr lang="en-US" smtClean="0"/>
              <a:t>Click to edit Master title style</a:t>
            </a:r>
          </a:p>
        </p:txBody>
      </p:sp>
      <p:sp>
        <p:nvSpPr>
          <p:cNvPr id="2029572" name="Rectangle 4"/>
          <p:cNvSpPr>
            <a:spLocks noGrp="1" noChangeArrowheads="1"/>
          </p:cNvSpPr>
          <p:nvPr>
            <p:ph type="sldNum" sz="quarter" idx="4"/>
          </p:nvPr>
        </p:nvSpPr>
        <p:spPr bwMode="auto">
          <a:xfrm>
            <a:off x="7767321" y="5450115"/>
            <a:ext cx="277178" cy="154815"/>
          </a:xfrm>
          <a:prstGeom prst="rect">
            <a:avLst/>
          </a:prstGeom>
          <a:noFill/>
          <a:ln w="9525" algn="ctr">
            <a:noFill/>
            <a:miter lim="800000"/>
            <a:headEnd/>
            <a:tailEnd/>
          </a:ln>
          <a:effectLst/>
        </p:spPr>
        <p:txBody>
          <a:bodyPr vert="horz" wrap="square" lIns="66449" tIns="33225" rIns="66449" bIns="33225" numCol="1" anchor="t" anchorCtr="0" compatLnSpc="1">
            <a:prstTxWarp prst="textNoShape">
              <a:avLst/>
            </a:prstTxWarp>
            <a:spAutoFit/>
          </a:bodyPr>
          <a:lstStyle>
            <a:lvl1pPr algn="l">
              <a:lnSpc>
                <a:spcPct val="95000"/>
              </a:lnSpc>
              <a:defRPr sz="600">
                <a:solidFill>
                  <a:schemeClr val="bg2"/>
                </a:solidFill>
                <a:cs typeface="Arial" charset="0"/>
              </a:defRPr>
            </a:lvl1pPr>
          </a:lstStyle>
          <a:p>
            <a:fld id="{BE1FF02D-5FAD-4EEF-AD2C-36C3F0294F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xmlns:p14="http://schemas.microsoft.com/office/powerpoint/2010/main" id="1" dur="indefinite" restart="never" nodeType="tmRoot"/>
      </p:par>
    </p:tnLst>
  </p:timing>
  <p:hf hdr="0" ft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defRPr>
      </a:lvl2pPr>
      <a:lvl3pPr algn="l" rtl="0" fontAlgn="base">
        <a:lnSpc>
          <a:spcPct val="90000"/>
        </a:lnSpc>
        <a:spcBef>
          <a:spcPct val="0"/>
        </a:spcBef>
        <a:spcAft>
          <a:spcPct val="0"/>
        </a:spcAft>
        <a:defRPr sz="2000" b="1">
          <a:solidFill>
            <a:schemeClr val="tx1"/>
          </a:solidFill>
          <a:latin typeface="Arial" charset="0"/>
        </a:defRPr>
      </a:lvl3pPr>
      <a:lvl4pPr algn="l" rtl="0" fontAlgn="base">
        <a:lnSpc>
          <a:spcPct val="90000"/>
        </a:lnSpc>
        <a:spcBef>
          <a:spcPct val="0"/>
        </a:spcBef>
        <a:spcAft>
          <a:spcPct val="0"/>
        </a:spcAft>
        <a:defRPr sz="2000" b="1">
          <a:solidFill>
            <a:schemeClr val="tx1"/>
          </a:solidFill>
          <a:latin typeface="Arial" charset="0"/>
        </a:defRPr>
      </a:lvl4pPr>
      <a:lvl5pPr algn="l" rtl="0" fontAlgn="base">
        <a:lnSpc>
          <a:spcPct val="90000"/>
        </a:lnSpc>
        <a:spcBef>
          <a:spcPct val="0"/>
        </a:spcBef>
        <a:spcAft>
          <a:spcPct val="0"/>
        </a:spcAft>
        <a:defRPr sz="2000" b="1">
          <a:solidFill>
            <a:schemeClr val="tx1"/>
          </a:solidFill>
          <a:latin typeface="Arial" charset="0"/>
        </a:defRPr>
      </a:lvl5pPr>
      <a:lvl6pPr marL="332247" algn="l" rtl="0" fontAlgn="base">
        <a:lnSpc>
          <a:spcPct val="90000"/>
        </a:lnSpc>
        <a:spcBef>
          <a:spcPct val="0"/>
        </a:spcBef>
        <a:spcAft>
          <a:spcPct val="0"/>
        </a:spcAft>
        <a:defRPr sz="2000" b="1">
          <a:solidFill>
            <a:schemeClr val="tx1"/>
          </a:solidFill>
          <a:latin typeface="Arial" charset="0"/>
        </a:defRPr>
      </a:lvl6pPr>
      <a:lvl7pPr marL="664494" algn="l" rtl="0" fontAlgn="base">
        <a:lnSpc>
          <a:spcPct val="90000"/>
        </a:lnSpc>
        <a:spcBef>
          <a:spcPct val="0"/>
        </a:spcBef>
        <a:spcAft>
          <a:spcPct val="0"/>
        </a:spcAft>
        <a:defRPr sz="2000" b="1">
          <a:solidFill>
            <a:schemeClr val="tx1"/>
          </a:solidFill>
          <a:latin typeface="Arial" charset="0"/>
        </a:defRPr>
      </a:lvl7pPr>
      <a:lvl8pPr marL="996742" algn="l" rtl="0" fontAlgn="base">
        <a:lnSpc>
          <a:spcPct val="90000"/>
        </a:lnSpc>
        <a:spcBef>
          <a:spcPct val="0"/>
        </a:spcBef>
        <a:spcAft>
          <a:spcPct val="0"/>
        </a:spcAft>
        <a:defRPr sz="2000" b="1">
          <a:solidFill>
            <a:schemeClr val="tx1"/>
          </a:solidFill>
          <a:latin typeface="Arial" charset="0"/>
        </a:defRPr>
      </a:lvl8pPr>
      <a:lvl9pPr marL="1328989" algn="l" rtl="0" fontAlgn="base">
        <a:lnSpc>
          <a:spcPct val="90000"/>
        </a:lnSpc>
        <a:spcBef>
          <a:spcPct val="0"/>
        </a:spcBef>
        <a:spcAft>
          <a:spcPct val="0"/>
        </a:spcAft>
        <a:defRPr sz="2000" b="1">
          <a:solidFill>
            <a:schemeClr val="tx1"/>
          </a:solidFill>
          <a:latin typeface="Arial" charset="0"/>
        </a:defRPr>
      </a:lvl9pPr>
    </p:titleStyle>
    <p:bodyStyle>
      <a:lvl1pPr algn="l" rtl="0" fontAlgn="base">
        <a:lnSpc>
          <a:spcPct val="95000"/>
        </a:lnSpc>
        <a:spcBef>
          <a:spcPct val="100000"/>
        </a:spcBef>
        <a:spcAft>
          <a:spcPct val="5000"/>
        </a:spcAft>
        <a:defRPr sz="1600">
          <a:solidFill>
            <a:schemeClr val="tx1"/>
          </a:solidFill>
          <a:latin typeface="+mn-lt"/>
          <a:ea typeface="+mn-ea"/>
          <a:cs typeface="+mn-cs"/>
        </a:defRPr>
      </a:lvl1pPr>
      <a:lvl2pPr marL="167278" indent="-166124" algn="l" rtl="0" fontAlgn="base">
        <a:lnSpc>
          <a:spcPct val="95000"/>
        </a:lnSpc>
        <a:spcBef>
          <a:spcPct val="45000"/>
        </a:spcBef>
        <a:spcAft>
          <a:spcPct val="5000"/>
        </a:spcAft>
        <a:buChar char="•"/>
        <a:defRPr sz="1500">
          <a:solidFill>
            <a:schemeClr val="tx1"/>
          </a:solidFill>
          <a:latin typeface="+mn-lt"/>
        </a:defRPr>
      </a:lvl2pPr>
      <a:lvl3pPr marL="333401" indent="-164970" algn="l" rtl="0" fontAlgn="base">
        <a:lnSpc>
          <a:spcPct val="95000"/>
        </a:lnSpc>
        <a:spcBef>
          <a:spcPct val="45000"/>
        </a:spcBef>
        <a:spcAft>
          <a:spcPct val="5000"/>
        </a:spcAft>
        <a:buFont typeface="Arial" charset="0"/>
        <a:buChar char="–"/>
        <a:defRPr>
          <a:solidFill>
            <a:schemeClr val="tx1"/>
          </a:solidFill>
          <a:latin typeface="+mn-lt"/>
        </a:defRPr>
      </a:lvl3pPr>
      <a:lvl4pPr marL="497218" indent="-162663" algn="l" rtl="0" fontAlgn="base">
        <a:lnSpc>
          <a:spcPct val="95000"/>
        </a:lnSpc>
        <a:spcBef>
          <a:spcPct val="45000"/>
        </a:spcBef>
        <a:spcAft>
          <a:spcPct val="5000"/>
        </a:spcAft>
        <a:buChar char="•"/>
        <a:defRPr sz="1200">
          <a:solidFill>
            <a:schemeClr val="tx1"/>
          </a:solidFill>
          <a:latin typeface="+mn-lt"/>
        </a:defRPr>
      </a:lvl4pPr>
      <a:lvl5pPr marL="663341" indent="-164970" algn="l" rtl="0" fontAlgn="base">
        <a:lnSpc>
          <a:spcPct val="95000"/>
        </a:lnSpc>
        <a:spcBef>
          <a:spcPct val="45000"/>
        </a:spcBef>
        <a:spcAft>
          <a:spcPct val="5000"/>
        </a:spcAft>
        <a:buFont typeface="Arial" charset="0"/>
        <a:buChar char="–"/>
        <a:defRPr sz="1200">
          <a:solidFill>
            <a:schemeClr val="tx1"/>
          </a:solidFill>
          <a:latin typeface="+mn-lt"/>
        </a:defRPr>
      </a:lvl5pPr>
      <a:lvl6pPr marL="995588" indent="-164970" algn="l" rtl="0" fontAlgn="base">
        <a:lnSpc>
          <a:spcPct val="95000"/>
        </a:lnSpc>
        <a:spcBef>
          <a:spcPct val="45000"/>
        </a:spcBef>
        <a:spcAft>
          <a:spcPct val="5000"/>
        </a:spcAft>
        <a:buFont typeface="Arial" charset="0"/>
        <a:buChar char="–"/>
        <a:defRPr sz="1200">
          <a:solidFill>
            <a:schemeClr val="tx1"/>
          </a:solidFill>
          <a:latin typeface="+mn-lt"/>
        </a:defRPr>
      </a:lvl6pPr>
      <a:lvl7pPr marL="1327836" indent="-164970" algn="l" rtl="0" fontAlgn="base">
        <a:lnSpc>
          <a:spcPct val="95000"/>
        </a:lnSpc>
        <a:spcBef>
          <a:spcPct val="45000"/>
        </a:spcBef>
        <a:spcAft>
          <a:spcPct val="5000"/>
        </a:spcAft>
        <a:buFont typeface="Arial" charset="0"/>
        <a:buChar char="–"/>
        <a:defRPr sz="1200">
          <a:solidFill>
            <a:schemeClr val="tx1"/>
          </a:solidFill>
          <a:latin typeface="+mn-lt"/>
        </a:defRPr>
      </a:lvl7pPr>
      <a:lvl8pPr marL="1660083" indent="-164970" algn="l" rtl="0" fontAlgn="base">
        <a:lnSpc>
          <a:spcPct val="95000"/>
        </a:lnSpc>
        <a:spcBef>
          <a:spcPct val="45000"/>
        </a:spcBef>
        <a:spcAft>
          <a:spcPct val="5000"/>
        </a:spcAft>
        <a:buFont typeface="Arial" charset="0"/>
        <a:buChar char="–"/>
        <a:defRPr sz="1200">
          <a:solidFill>
            <a:schemeClr val="tx1"/>
          </a:solidFill>
          <a:latin typeface="+mn-lt"/>
        </a:defRPr>
      </a:lvl8pPr>
      <a:lvl9pPr marL="1992330" indent="-164970" algn="l" rtl="0" fontAlgn="base">
        <a:lnSpc>
          <a:spcPct val="95000"/>
        </a:lnSpc>
        <a:spcBef>
          <a:spcPct val="45000"/>
        </a:spcBef>
        <a:spcAft>
          <a:spcPct val="5000"/>
        </a:spcAft>
        <a:buFont typeface="Arial" charset="0"/>
        <a:buChar char="–"/>
        <a:defRPr sz="1200">
          <a:solidFill>
            <a:schemeClr val="tx1"/>
          </a:solidFill>
          <a:latin typeface="+mn-lt"/>
        </a:defRPr>
      </a:lvl9pPr>
    </p:bodyStyle>
    <p:otherStyle>
      <a:defPPr>
        <a:defRPr lang="en-US"/>
      </a:defPPr>
      <a:lvl1pPr marL="0" algn="l" defTabSz="664494" rtl="0" eaLnBrk="1" latinLnBrk="0" hangingPunct="1">
        <a:defRPr sz="1300" kern="1200">
          <a:solidFill>
            <a:schemeClr val="tx1"/>
          </a:solidFill>
          <a:latin typeface="+mn-lt"/>
          <a:ea typeface="+mn-ea"/>
          <a:cs typeface="+mn-cs"/>
        </a:defRPr>
      </a:lvl1pPr>
      <a:lvl2pPr marL="332247" algn="l" defTabSz="664494" rtl="0" eaLnBrk="1" latinLnBrk="0" hangingPunct="1">
        <a:defRPr sz="1300" kern="1200">
          <a:solidFill>
            <a:schemeClr val="tx1"/>
          </a:solidFill>
          <a:latin typeface="+mn-lt"/>
          <a:ea typeface="+mn-ea"/>
          <a:cs typeface="+mn-cs"/>
        </a:defRPr>
      </a:lvl2pPr>
      <a:lvl3pPr marL="664494" algn="l" defTabSz="664494" rtl="0" eaLnBrk="1" latinLnBrk="0" hangingPunct="1">
        <a:defRPr sz="1300" kern="1200">
          <a:solidFill>
            <a:schemeClr val="tx1"/>
          </a:solidFill>
          <a:latin typeface="+mn-lt"/>
          <a:ea typeface="+mn-ea"/>
          <a:cs typeface="+mn-cs"/>
        </a:defRPr>
      </a:lvl3pPr>
      <a:lvl4pPr marL="996742" algn="l" defTabSz="664494" rtl="0" eaLnBrk="1" latinLnBrk="0" hangingPunct="1">
        <a:defRPr sz="1300" kern="1200">
          <a:solidFill>
            <a:schemeClr val="tx1"/>
          </a:solidFill>
          <a:latin typeface="+mn-lt"/>
          <a:ea typeface="+mn-ea"/>
          <a:cs typeface="+mn-cs"/>
        </a:defRPr>
      </a:lvl4pPr>
      <a:lvl5pPr marL="1328989" algn="l" defTabSz="664494" rtl="0" eaLnBrk="1" latinLnBrk="0" hangingPunct="1">
        <a:defRPr sz="1300" kern="1200">
          <a:solidFill>
            <a:schemeClr val="tx1"/>
          </a:solidFill>
          <a:latin typeface="+mn-lt"/>
          <a:ea typeface="+mn-ea"/>
          <a:cs typeface="+mn-cs"/>
        </a:defRPr>
      </a:lvl5pPr>
      <a:lvl6pPr marL="1661236" algn="l" defTabSz="664494" rtl="0" eaLnBrk="1" latinLnBrk="0" hangingPunct="1">
        <a:defRPr sz="1300" kern="1200">
          <a:solidFill>
            <a:schemeClr val="tx1"/>
          </a:solidFill>
          <a:latin typeface="+mn-lt"/>
          <a:ea typeface="+mn-ea"/>
          <a:cs typeface="+mn-cs"/>
        </a:defRPr>
      </a:lvl6pPr>
      <a:lvl7pPr marL="1993483" algn="l" defTabSz="664494" rtl="0" eaLnBrk="1" latinLnBrk="0" hangingPunct="1">
        <a:defRPr sz="1300" kern="1200">
          <a:solidFill>
            <a:schemeClr val="tx1"/>
          </a:solidFill>
          <a:latin typeface="+mn-lt"/>
          <a:ea typeface="+mn-ea"/>
          <a:cs typeface="+mn-cs"/>
        </a:defRPr>
      </a:lvl7pPr>
      <a:lvl8pPr marL="2325731" algn="l" defTabSz="664494" rtl="0" eaLnBrk="1" latinLnBrk="0" hangingPunct="1">
        <a:defRPr sz="1300" kern="1200">
          <a:solidFill>
            <a:schemeClr val="tx1"/>
          </a:solidFill>
          <a:latin typeface="+mn-lt"/>
          <a:ea typeface="+mn-ea"/>
          <a:cs typeface="+mn-cs"/>
        </a:defRPr>
      </a:lvl8pPr>
      <a:lvl9pPr marL="2657978" algn="l" defTabSz="66449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7.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9.xml"/><Relationship Id="rId3"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1.xml"/><Relationship Id="rId3" Type="http://schemas.openxmlformats.org/officeDocument/2006/relationships/chart" Target="../charts/char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3.xml"/><Relationship Id="rId3" Type="http://schemas.openxmlformats.org/officeDocument/2006/relationships/chart" Target="../charts/char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6.xml"/><Relationship Id="rId3" Type="http://schemas.openxmlformats.org/officeDocument/2006/relationships/chart" Target="../charts/char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8.xml"/><Relationship Id="rId3" Type="http://schemas.openxmlformats.org/officeDocument/2006/relationships/chart" Target="../charts/char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chart" Target="../charts/char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chart" Target="../charts/char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chart" Target="../charts/char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63" name="Rectangle 11"/>
          <p:cNvSpPr>
            <a:spLocks noGrp="1" noChangeArrowheads="1"/>
          </p:cNvSpPr>
          <p:nvPr>
            <p:ph type="ctrTitle"/>
          </p:nvPr>
        </p:nvSpPr>
        <p:spPr>
          <a:xfrm>
            <a:off x="925774" y="909990"/>
            <a:ext cx="6385470" cy="2152285"/>
          </a:xfrm>
          <a:noFill/>
          <a:ln/>
        </p:spPr>
        <p:txBody>
          <a:bodyPr/>
          <a:lstStyle/>
          <a:p>
            <a:pPr algn="ctr"/>
            <a:r>
              <a:rPr lang="en-US" sz="3000" b="1" dirty="0"/>
              <a:t>A Heterogeneous Multiple Network-On-Chip Design: </a:t>
            </a:r>
            <a:r>
              <a:rPr lang="en-US" sz="3000" b="1" dirty="0" smtClean="0"/>
              <a:t/>
            </a:r>
            <a:br>
              <a:rPr lang="en-US" sz="3000" b="1" dirty="0" smtClean="0"/>
            </a:br>
            <a:r>
              <a:rPr lang="en-US" sz="3000" b="1" dirty="0" smtClean="0"/>
              <a:t>An </a:t>
            </a:r>
            <a:r>
              <a:rPr lang="en-US" sz="3000" b="1" dirty="0"/>
              <a:t>Application-Aware Approach </a:t>
            </a:r>
            <a:r>
              <a:rPr lang="en-US" sz="3000" dirty="0"/>
              <a:t/>
            </a:r>
            <a:br>
              <a:rPr lang="en-US" sz="3000" dirty="0"/>
            </a:br>
            <a:endParaRPr lang="en-US" sz="3000" dirty="0">
              <a:solidFill>
                <a:schemeClr val="tx1">
                  <a:lumMod val="60000"/>
                  <a:lumOff val="40000"/>
                </a:schemeClr>
              </a:solidFill>
            </a:endParaRPr>
          </a:p>
        </p:txBody>
      </p:sp>
      <p:sp>
        <p:nvSpPr>
          <p:cNvPr id="1994764" name="Rectangle 12"/>
          <p:cNvSpPr>
            <a:spLocks noGrp="1" noChangeArrowheads="1"/>
          </p:cNvSpPr>
          <p:nvPr>
            <p:ph type="subTitle" idx="1"/>
          </p:nvPr>
        </p:nvSpPr>
        <p:spPr>
          <a:xfrm>
            <a:off x="1479655" y="3267619"/>
            <a:ext cx="1450107" cy="458873"/>
          </a:xfrm>
          <a:noFill/>
          <a:ln/>
        </p:spPr>
        <p:txBody>
          <a:bodyPr/>
          <a:lstStyle/>
          <a:p>
            <a:pPr algn="ctr"/>
            <a:r>
              <a:rPr lang="en-US" b="1" dirty="0" smtClean="0">
                <a:solidFill>
                  <a:srgbClr val="3985D0"/>
                </a:solidFill>
              </a:rPr>
              <a:t>Asit K. Mishra</a:t>
            </a:r>
          </a:p>
          <a:p>
            <a:pPr algn="ctr"/>
            <a:endParaRPr lang="en-US" dirty="0" smtClean="0">
              <a:solidFill>
                <a:schemeClr val="tx1">
                  <a:lumMod val="75000"/>
                </a:schemeClr>
              </a:solidFill>
            </a:endParaRPr>
          </a:p>
        </p:txBody>
      </p:sp>
      <p:pic>
        <p:nvPicPr>
          <p:cNvPr id="1034" name="Picture 10"/>
          <p:cNvPicPr>
            <a:picLocks noChangeAspect="1" noChangeArrowheads="1"/>
          </p:cNvPicPr>
          <p:nvPr/>
        </p:nvPicPr>
        <p:blipFill>
          <a:blip r:embed="rId3" cstate="print"/>
          <a:srcRect/>
          <a:stretch>
            <a:fillRect/>
          </a:stretch>
        </p:blipFill>
        <p:spPr bwMode="auto">
          <a:xfrm>
            <a:off x="2334024" y="3727757"/>
            <a:ext cx="810506" cy="477421"/>
          </a:xfrm>
          <a:prstGeom prst="rect">
            <a:avLst/>
          </a:prstGeom>
          <a:noFill/>
          <a:ln w="9525">
            <a:noFill/>
            <a:miter lim="800000"/>
            <a:headEnd/>
            <a:tailEnd/>
          </a:ln>
        </p:spPr>
      </p:pic>
      <p:sp>
        <p:nvSpPr>
          <p:cNvPr id="6" name="Rectangle 12"/>
          <p:cNvSpPr txBox="1">
            <a:spLocks noChangeArrowheads="1"/>
          </p:cNvSpPr>
          <p:nvPr/>
        </p:nvSpPr>
        <p:spPr bwMode="gray">
          <a:xfrm>
            <a:off x="5138529" y="3267619"/>
            <a:ext cx="1450107" cy="258818"/>
          </a:xfrm>
          <a:prstGeom prst="rect">
            <a:avLst/>
          </a:prstGeom>
          <a:noFill/>
          <a:ln w="9525" algn="ctr">
            <a:noFill/>
            <a:miter lim="800000"/>
            <a:headEnd/>
            <a:tailEnd/>
          </a:ln>
          <a:effectLst/>
        </p:spPr>
        <p:txBody>
          <a:bodyPr vert="horz" wrap="square" lIns="66449" tIns="33225" rIns="66449" bIns="33225" numCol="1" anchor="t" anchorCtr="0" compatLnSpc="1">
            <a:prstTxWarp prst="textNoShape">
              <a:avLst/>
            </a:prstTxWarp>
            <a:spAutoFit/>
          </a:bodyPr>
          <a:lstStyle>
            <a:lvl1pPr algn="l" rtl="0" fontAlgn="base">
              <a:lnSpc>
                <a:spcPct val="95000"/>
              </a:lnSpc>
              <a:spcBef>
                <a:spcPct val="0"/>
              </a:spcBef>
              <a:spcAft>
                <a:spcPct val="5000"/>
              </a:spcAft>
              <a:defRPr sz="1300">
                <a:solidFill>
                  <a:schemeClr val="bg2"/>
                </a:solidFill>
                <a:latin typeface="+mn-lt"/>
                <a:ea typeface="+mn-ea"/>
                <a:cs typeface="+mn-cs"/>
              </a:defRPr>
            </a:lvl1pPr>
            <a:lvl2pPr marL="167278" indent="-166124" algn="l" rtl="0" fontAlgn="base">
              <a:lnSpc>
                <a:spcPct val="95000"/>
              </a:lnSpc>
              <a:spcBef>
                <a:spcPct val="45000"/>
              </a:spcBef>
              <a:spcAft>
                <a:spcPct val="5000"/>
              </a:spcAft>
              <a:buChar char="•"/>
              <a:defRPr sz="1500">
                <a:solidFill>
                  <a:schemeClr val="tx1"/>
                </a:solidFill>
                <a:latin typeface="+mn-lt"/>
              </a:defRPr>
            </a:lvl2pPr>
            <a:lvl3pPr marL="333401" indent="-164970" algn="l" rtl="0" fontAlgn="base">
              <a:lnSpc>
                <a:spcPct val="95000"/>
              </a:lnSpc>
              <a:spcBef>
                <a:spcPct val="45000"/>
              </a:spcBef>
              <a:spcAft>
                <a:spcPct val="5000"/>
              </a:spcAft>
              <a:buFont typeface="Arial" charset="0"/>
              <a:buChar char="–"/>
              <a:defRPr>
                <a:solidFill>
                  <a:schemeClr val="tx1"/>
                </a:solidFill>
                <a:latin typeface="+mn-lt"/>
              </a:defRPr>
            </a:lvl3pPr>
            <a:lvl4pPr marL="497218" indent="-162663" algn="l" rtl="0" fontAlgn="base">
              <a:lnSpc>
                <a:spcPct val="95000"/>
              </a:lnSpc>
              <a:spcBef>
                <a:spcPct val="45000"/>
              </a:spcBef>
              <a:spcAft>
                <a:spcPct val="5000"/>
              </a:spcAft>
              <a:buChar char="•"/>
              <a:defRPr sz="1200">
                <a:solidFill>
                  <a:schemeClr val="tx1"/>
                </a:solidFill>
                <a:latin typeface="+mn-lt"/>
              </a:defRPr>
            </a:lvl4pPr>
            <a:lvl5pPr marL="663341" indent="-164970" algn="l" rtl="0" fontAlgn="base">
              <a:lnSpc>
                <a:spcPct val="95000"/>
              </a:lnSpc>
              <a:spcBef>
                <a:spcPct val="45000"/>
              </a:spcBef>
              <a:spcAft>
                <a:spcPct val="5000"/>
              </a:spcAft>
              <a:buFont typeface="Arial" charset="0"/>
              <a:buChar char="–"/>
              <a:defRPr sz="1200">
                <a:solidFill>
                  <a:schemeClr val="tx1"/>
                </a:solidFill>
                <a:latin typeface="+mn-lt"/>
              </a:defRPr>
            </a:lvl5pPr>
            <a:lvl6pPr marL="995588" indent="-164970" algn="l" rtl="0" fontAlgn="base">
              <a:lnSpc>
                <a:spcPct val="95000"/>
              </a:lnSpc>
              <a:spcBef>
                <a:spcPct val="45000"/>
              </a:spcBef>
              <a:spcAft>
                <a:spcPct val="5000"/>
              </a:spcAft>
              <a:buFont typeface="Arial" charset="0"/>
              <a:buChar char="–"/>
              <a:defRPr sz="1200">
                <a:solidFill>
                  <a:schemeClr val="tx1"/>
                </a:solidFill>
                <a:latin typeface="+mn-lt"/>
              </a:defRPr>
            </a:lvl6pPr>
            <a:lvl7pPr marL="1327836" indent="-164970" algn="l" rtl="0" fontAlgn="base">
              <a:lnSpc>
                <a:spcPct val="95000"/>
              </a:lnSpc>
              <a:spcBef>
                <a:spcPct val="45000"/>
              </a:spcBef>
              <a:spcAft>
                <a:spcPct val="5000"/>
              </a:spcAft>
              <a:buFont typeface="Arial" charset="0"/>
              <a:buChar char="–"/>
              <a:defRPr sz="1200">
                <a:solidFill>
                  <a:schemeClr val="tx1"/>
                </a:solidFill>
                <a:latin typeface="+mn-lt"/>
              </a:defRPr>
            </a:lvl7pPr>
            <a:lvl8pPr marL="1660083" indent="-164970" algn="l" rtl="0" fontAlgn="base">
              <a:lnSpc>
                <a:spcPct val="95000"/>
              </a:lnSpc>
              <a:spcBef>
                <a:spcPct val="45000"/>
              </a:spcBef>
              <a:spcAft>
                <a:spcPct val="5000"/>
              </a:spcAft>
              <a:buFont typeface="Arial" charset="0"/>
              <a:buChar char="–"/>
              <a:defRPr sz="1200">
                <a:solidFill>
                  <a:schemeClr val="tx1"/>
                </a:solidFill>
                <a:latin typeface="+mn-lt"/>
              </a:defRPr>
            </a:lvl8pPr>
            <a:lvl9pPr marL="1992330" indent="-164970" algn="l" rtl="0" fontAlgn="base">
              <a:lnSpc>
                <a:spcPct val="95000"/>
              </a:lnSpc>
              <a:spcBef>
                <a:spcPct val="45000"/>
              </a:spcBef>
              <a:spcAft>
                <a:spcPct val="5000"/>
              </a:spcAft>
              <a:buFont typeface="Arial" charset="0"/>
              <a:buChar char="–"/>
              <a:defRPr sz="1200">
                <a:solidFill>
                  <a:schemeClr val="tx1"/>
                </a:solidFill>
                <a:latin typeface="+mn-lt"/>
              </a:defRPr>
            </a:lvl9pPr>
          </a:lstStyle>
          <a:p>
            <a:pPr algn="ctr"/>
            <a:r>
              <a:rPr lang="en-US" b="1" dirty="0" smtClean="0">
                <a:solidFill>
                  <a:schemeClr val="tx1">
                    <a:lumMod val="75000"/>
                  </a:schemeClr>
                </a:solidFill>
              </a:rPr>
              <a:t>Chita R. Das</a:t>
            </a:r>
          </a:p>
        </p:txBody>
      </p:sp>
      <p:sp>
        <p:nvSpPr>
          <p:cNvPr id="7" name="Rectangle 12"/>
          <p:cNvSpPr txBox="1">
            <a:spLocks noChangeArrowheads="1"/>
          </p:cNvSpPr>
          <p:nvPr/>
        </p:nvSpPr>
        <p:spPr bwMode="gray">
          <a:xfrm>
            <a:off x="3445555" y="3267619"/>
            <a:ext cx="1450107" cy="458873"/>
          </a:xfrm>
          <a:prstGeom prst="rect">
            <a:avLst/>
          </a:prstGeom>
          <a:noFill/>
          <a:ln w="9525" algn="ctr">
            <a:noFill/>
            <a:miter lim="800000"/>
            <a:headEnd/>
            <a:tailEnd/>
          </a:ln>
          <a:effectLst/>
        </p:spPr>
        <p:txBody>
          <a:bodyPr vert="horz" wrap="square" lIns="66449" tIns="33225" rIns="66449" bIns="33225" numCol="1" anchor="t" anchorCtr="0" compatLnSpc="1">
            <a:prstTxWarp prst="textNoShape">
              <a:avLst/>
            </a:prstTxWarp>
            <a:spAutoFit/>
          </a:bodyPr>
          <a:lstStyle>
            <a:lvl1pPr algn="l" rtl="0" fontAlgn="base">
              <a:lnSpc>
                <a:spcPct val="95000"/>
              </a:lnSpc>
              <a:spcBef>
                <a:spcPct val="0"/>
              </a:spcBef>
              <a:spcAft>
                <a:spcPct val="5000"/>
              </a:spcAft>
              <a:defRPr sz="1300">
                <a:solidFill>
                  <a:schemeClr val="bg2"/>
                </a:solidFill>
                <a:latin typeface="+mn-lt"/>
                <a:ea typeface="+mn-ea"/>
                <a:cs typeface="+mn-cs"/>
              </a:defRPr>
            </a:lvl1pPr>
            <a:lvl2pPr marL="167278" indent="-166124" algn="l" rtl="0" fontAlgn="base">
              <a:lnSpc>
                <a:spcPct val="95000"/>
              </a:lnSpc>
              <a:spcBef>
                <a:spcPct val="45000"/>
              </a:spcBef>
              <a:spcAft>
                <a:spcPct val="5000"/>
              </a:spcAft>
              <a:buChar char="•"/>
              <a:defRPr sz="1500">
                <a:solidFill>
                  <a:schemeClr val="tx1"/>
                </a:solidFill>
                <a:latin typeface="+mn-lt"/>
              </a:defRPr>
            </a:lvl2pPr>
            <a:lvl3pPr marL="333401" indent="-164970" algn="l" rtl="0" fontAlgn="base">
              <a:lnSpc>
                <a:spcPct val="95000"/>
              </a:lnSpc>
              <a:spcBef>
                <a:spcPct val="45000"/>
              </a:spcBef>
              <a:spcAft>
                <a:spcPct val="5000"/>
              </a:spcAft>
              <a:buFont typeface="Arial" charset="0"/>
              <a:buChar char="–"/>
              <a:defRPr>
                <a:solidFill>
                  <a:schemeClr val="tx1"/>
                </a:solidFill>
                <a:latin typeface="+mn-lt"/>
              </a:defRPr>
            </a:lvl3pPr>
            <a:lvl4pPr marL="497218" indent="-162663" algn="l" rtl="0" fontAlgn="base">
              <a:lnSpc>
                <a:spcPct val="95000"/>
              </a:lnSpc>
              <a:spcBef>
                <a:spcPct val="45000"/>
              </a:spcBef>
              <a:spcAft>
                <a:spcPct val="5000"/>
              </a:spcAft>
              <a:buChar char="•"/>
              <a:defRPr sz="1200">
                <a:solidFill>
                  <a:schemeClr val="tx1"/>
                </a:solidFill>
                <a:latin typeface="+mn-lt"/>
              </a:defRPr>
            </a:lvl4pPr>
            <a:lvl5pPr marL="663341" indent="-164970" algn="l" rtl="0" fontAlgn="base">
              <a:lnSpc>
                <a:spcPct val="95000"/>
              </a:lnSpc>
              <a:spcBef>
                <a:spcPct val="45000"/>
              </a:spcBef>
              <a:spcAft>
                <a:spcPct val="5000"/>
              </a:spcAft>
              <a:buFont typeface="Arial" charset="0"/>
              <a:buChar char="–"/>
              <a:defRPr sz="1200">
                <a:solidFill>
                  <a:schemeClr val="tx1"/>
                </a:solidFill>
                <a:latin typeface="+mn-lt"/>
              </a:defRPr>
            </a:lvl5pPr>
            <a:lvl6pPr marL="995588" indent="-164970" algn="l" rtl="0" fontAlgn="base">
              <a:lnSpc>
                <a:spcPct val="95000"/>
              </a:lnSpc>
              <a:spcBef>
                <a:spcPct val="45000"/>
              </a:spcBef>
              <a:spcAft>
                <a:spcPct val="5000"/>
              </a:spcAft>
              <a:buFont typeface="Arial" charset="0"/>
              <a:buChar char="–"/>
              <a:defRPr sz="1200">
                <a:solidFill>
                  <a:schemeClr val="tx1"/>
                </a:solidFill>
                <a:latin typeface="+mn-lt"/>
              </a:defRPr>
            </a:lvl6pPr>
            <a:lvl7pPr marL="1327836" indent="-164970" algn="l" rtl="0" fontAlgn="base">
              <a:lnSpc>
                <a:spcPct val="95000"/>
              </a:lnSpc>
              <a:spcBef>
                <a:spcPct val="45000"/>
              </a:spcBef>
              <a:spcAft>
                <a:spcPct val="5000"/>
              </a:spcAft>
              <a:buFont typeface="Arial" charset="0"/>
              <a:buChar char="–"/>
              <a:defRPr sz="1200">
                <a:solidFill>
                  <a:schemeClr val="tx1"/>
                </a:solidFill>
                <a:latin typeface="+mn-lt"/>
              </a:defRPr>
            </a:lvl7pPr>
            <a:lvl8pPr marL="1660083" indent="-164970" algn="l" rtl="0" fontAlgn="base">
              <a:lnSpc>
                <a:spcPct val="95000"/>
              </a:lnSpc>
              <a:spcBef>
                <a:spcPct val="45000"/>
              </a:spcBef>
              <a:spcAft>
                <a:spcPct val="5000"/>
              </a:spcAft>
              <a:buFont typeface="Arial" charset="0"/>
              <a:buChar char="–"/>
              <a:defRPr sz="1200">
                <a:solidFill>
                  <a:schemeClr val="tx1"/>
                </a:solidFill>
                <a:latin typeface="+mn-lt"/>
              </a:defRPr>
            </a:lvl8pPr>
            <a:lvl9pPr marL="1992330" indent="-164970" algn="l" rtl="0" fontAlgn="base">
              <a:lnSpc>
                <a:spcPct val="95000"/>
              </a:lnSpc>
              <a:spcBef>
                <a:spcPct val="45000"/>
              </a:spcBef>
              <a:spcAft>
                <a:spcPct val="5000"/>
              </a:spcAft>
              <a:buFont typeface="Arial" charset="0"/>
              <a:buChar char="–"/>
              <a:defRPr sz="1200">
                <a:solidFill>
                  <a:schemeClr val="tx1"/>
                </a:solidFill>
                <a:latin typeface="+mn-lt"/>
              </a:defRPr>
            </a:lvl9pPr>
          </a:lstStyle>
          <a:p>
            <a:pPr algn="ctr"/>
            <a:r>
              <a:rPr lang="en-US" b="1" dirty="0" err="1" smtClean="0">
                <a:solidFill>
                  <a:schemeClr val="tx1">
                    <a:lumMod val="75000"/>
                  </a:schemeClr>
                </a:solidFill>
              </a:rPr>
              <a:t>Onur</a:t>
            </a:r>
            <a:r>
              <a:rPr lang="en-US" b="1" dirty="0" smtClean="0">
                <a:solidFill>
                  <a:schemeClr val="tx1">
                    <a:lumMod val="75000"/>
                  </a:schemeClr>
                </a:solidFill>
              </a:rPr>
              <a:t> </a:t>
            </a:r>
            <a:r>
              <a:rPr lang="en-US" b="1" dirty="0" err="1" smtClean="0">
                <a:solidFill>
                  <a:schemeClr val="tx1">
                    <a:lumMod val="75000"/>
                  </a:schemeClr>
                </a:solidFill>
              </a:rPr>
              <a:t>Mutlu</a:t>
            </a:r>
            <a:endParaRPr lang="en-US" b="1" dirty="0" smtClean="0">
              <a:solidFill>
                <a:schemeClr val="tx1">
                  <a:lumMod val="75000"/>
                </a:schemeClr>
              </a:solidFill>
            </a:endParaRPr>
          </a:p>
          <a:p>
            <a:pPr algn="ctr"/>
            <a:endParaRPr lang="en-US" dirty="0" smtClean="0">
              <a:solidFill>
                <a:schemeClr val="tx1">
                  <a:lumMod val="75000"/>
                </a:schemeClr>
              </a:solidFill>
            </a:endParaRPr>
          </a:p>
        </p:txBody>
      </p:sp>
      <p:pic>
        <p:nvPicPr>
          <p:cNvPr id="8" name="Picture 10"/>
          <p:cNvPicPr>
            <a:picLocks noChangeAspect="1" noChangeArrowheads="1"/>
          </p:cNvPicPr>
          <p:nvPr/>
        </p:nvPicPr>
        <p:blipFill>
          <a:blip r:embed="rId3" cstate="print"/>
          <a:srcRect/>
          <a:stretch>
            <a:fillRect/>
          </a:stretch>
        </p:blipFill>
        <p:spPr bwMode="auto">
          <a:xfrm>
            <a:off x="5569582" y="3727757"/>
            <a:ext cx="810506" cy="477421"/>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809671" y="3727757"/>
            <a:ext cx="806717" cy="524295"/>
          </a:xfrm>
          <a:prstGeom prst="rect">
            <a:avLst/>
          </a:prstGeom>
        </p:spPr>
      </p:pic>
      <p:pic>
        <p:nvPicPr>
          <p:cNvPr id="3" name="Picture 2"/>
          <p:cNvPicPr>
            <a:picLocks noChangeAspect="1"/>
          </p:cNvPicPr>
          <p:nvPr/>
        </p:nvPicPr>
        <p:blipFill>
          <a:blip r:embed="rId5"/>
          <a:stretch>
            <a:fillRect/>
          </a:stretch>
        </p:blipFill>
        <p:spPr>
          <a:xfrm>
            <a:off x="1437012" y="3727757"/>
            <a:ext cx="877266" cy="5940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10</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1518738981"/>
              </p:ext>
            </p:extLst>
          </p:nvPr>
        </p:nvGraphicFramePr>
        <p:xfrm>
          <a:off x="117604" y="1399353"/>
          <a:ext cx="8028398" cy="223099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52605" y="983556"/>
            <a:ext cx="6469956" cy="289823"/>
          </a:xfrm>
          <a:prstGeom prst="rect">
            <a:avLst/>
          </a:prstGeom>
          <a:noFill/>
        </p:spPr>
        <p:txBody>
          <a:bodyPr wrap="square" rtlCol="0">
            <a:spAutoFit/>
          </a:bodyPr>
          <a:lstStyle/>
          <a:p>
            <a:r>
              <a:rPr lang="en-US" sz="1400" b="1" dirty="0" smtClean="0">
                <a:solidFill>
                  <a:srgbClr val="FF0000"/>
                </a:solidFill>
              </a:rPr>
              <a:t>Impact of network latency on application performance</a:t>
            </a:r>
            <a:endParaRPr lang="en-US" sz="1400" b="1" dirty="0">
              <a:solidFill>
                <a:srgbClr val="FF0000"/>
              </a:solidFill>
            </a:endParaRPr>
          </a:p>
        </p:txBody>
      </p:sp>
    </p:spTree>
    <p:extLst>
      <p:ext uri="{BB962C8B-B14F-4D97-AF65-F5344CB8AC3E}">
        <p14:creationId xmlns:p14="http://schemas.microsoft.com/office/powerpoint/2010/main" val="8533601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11</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1730355054"/>
              </p:ext>
            </p:extLst>
          </p:nvPr>
        </p:nvGraphicFramePr>
        <p:xfrm>
          <a:off x="117604" y="1399353"/>
          <a:ext cx="8028398" cy="2230994"/>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bwMode="auto">
          <a:xfrm>
            <a:off x="761997" y="3189458"/>
            <a:ext cx="4400059"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03430" y="3813147"/>
            <a:ext cx="7015522" cy="539635"/>
          </a:xfrm>
          <a:prstGeom prst="rect">
            <a:avLst/>
          </a:prstGeom>
          <a:noFill/>
        </p:spPr>
        <p:txBody>
          <a:bodyPr wrap="square" rtlCol="0">
            <a:spAutoFit/>
          </a:bodyPr>
          <a:lstStyle/>
          <a:p>
            <a:pPr marL="228600" indent="-228600" algn="l">
              <a:buFont typeface="+mj-lt"/>
              <a:buAutoNum type="arabicPeriod"/>
            </a:pPr>
            <a:r>
              <a:rPr lang="en-US" sz="1600" dirty="0" smtClean="0"/>
              <a:t>18/30 (21/36 total) applications’ performance is sensitive to network latency (3x latency reduction → at least 25% performance improvement)</a:t>
            </a:r>
            <a:endParaRPr lang="en-US" sz="1600" dirty="0"/>
          </a:p>
        </p:txBody>
      </p:sp>
      <p:cxnSp>
        <p:nvCxnSpPr>
          <p:cNvPr id="12" name="Straight Connector 11"/>
          <p:cNvCxnSpPr/>
          <p:nvPr/>
        </p:nvCxnSpPr>
        <p:spPr bwMode="auto">
          <a:xfrm flipV="1">
            <a:off x="764314" y="2222499"/>
            <a:ext cx="4491812" cy="11759"/>
          </a:xfrm>
          <a:prstGeom prst="line">
            <a:avLst/>
          </a:prstGeom>
          <a:solidFill>
            <a:schemeClr val="accent1"/>
          </a:solidFill>
          <a:ln w="19050" cap="flat" cmpd="sng" algn="ctr">
            <a:solidFill>
              <a:srgbClr val="800080"/>
            </a:solidFill>
            <a:prstDash val="dash"/>
            <a:round/>
            <a:headEnd type="none" w="med" len="med"/>
            <a:tailEnd type="none" w="med" len="med"/>
          </a:ln>
          <a:effectLst/>
        </p:spPr>
      </p:cxnSp>
      <p:sp>
        <p:nvSpPr>
          <p:cNvPr id="13" name="Down Arrow 12"/>
          <p:cNvSpPr/>
          <p:nvPr/>
        </p:nvSpPr>
        <p:spPr bwMode="auto">
          <a:xfrm>
            <a:off x="3033737" y="1952032"/>
            <a:ext cx="270449" cy="352777"/>
          </a:xfrm>
          <a:prstGeom prst="downArrow">
            <a:avLst/>
          </a:prstGeom>
          <a:solidFill>
            <a:srgbClr val="80008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152605" y="983556"/>
            <a:ext cx="6469956" cy="289823"/>
          </a:xfrm>
          <a:prstGeom prst="rect">
            <a:avLst/>
          </a:prstGeom>
          <a:noFill/>
        </p:spPr>
        <p:txBody>
          <a:bodyPr wrap="square" rtlCol="0">
            <a:spAutoFit/>
          </a:bodyPr>
          <a:lstStyle/>
          <a:p>
            <a:r>
              <a:rPr lang="en-US" sz="1400" b="1" dirty="0" smtClean="0">
                <a:solidFill>
                  <a:srgbClr val="FF0000"/>
                </a:solidFill>
              </a:rPr>
              <a:t>Impact of network latency on application performance</a:t>
            </a:r>
            <a:endParaRPr lang="en-US" sz="1400" b="1" dirty="0">
              <a:solidFill>
                <a:srgbClr val="FF0000"/>
              </a:solidFill>
            </a:endParaRPr>
          </a:p>
        </p:txBody>
      </p:sp>
    </p:spTree>
    <p:extLst>
      <p:ext uri="{BB962C8B-B14F-4D97-AF65-F5344CB8AC3E}">
        <p14:creationId xmlns:p14="http://schemas.microsoft.com/office/powerpoint/2010/main" val="30909491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12</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1897397612"/>
              </p:ext>
            </p:extLst>
          </p:nvPr>
        </p:nvGraphicFramePr>
        <p:xfrm>
          <a:off x="117604" y="1399353"/>
          <a:ext cx="8028398" cy="2230994"/>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bwMode="auto">
          <a:xfrm>
            <a:off x="761997" y="3189458"/>
            <a:ext cx="4400059"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flipV="1">
            <a:off x="764314" y="2222499"/>
            <a:ext cx="4491812" cy="11759"/>
          </a:xfrm>
          <a:prstGeom prst="line">
            <a:avLst/>
          </a:prstGeom>
          <a:solidFill>
            <a:schemeClr val="accent1"/>
          </a:solidFill>
          <a:ln w="19050" cap="flat" cmpd="sng" algn="ctr">
            <a:solidFill>
              <a:srgbClr val="800080"/>
            </a:solidFill>
            <a:prstDash val="dash"/>
            <a:round/>
            <a:headEnd type="none" w="med" len="med"/>
            <a:tailEnd type="none" w="med" len="med"/>
          </a:ln>
          <a:effectLst/>
        </p:spPr>
      </p:cxnSp>
      <p:sp>
        <p:nvSpPr>
          <p:cNvPr id="13" name="Down Arrow 12"/>
          <p:cNvSpPr/>
          <p:nvPr/>
        </p:nvSpPr>
        <p:spPr bwMode="auto">
          <a:xfrm>
            <a:off x="3033737" y="1952032"/>
            <a:ext cx="270449" cy="352777"/>
          </a:xfrm>
          <a:prstGeom prst="downArrow">
            <a:avLst/>
          </a:prstGeom>
          <a:solidFill>
            <a:srgbClr val="80008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5167745" y="3192253"/>
            <a:ext cx="2863427" cy="402497"/>
          </a:xfrm>
          <a:prstGeom prst="ellipse">
            <a:avLst/>
          </a:prstGeom>
          <a:solidFill>
            <a:srgbClr val="FF8000">
              <a:alpha val="30000"/>
            </a:srgbClr>
          </a:solidFill>
          <a:ln w="63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11113" y="4305388"/>
            <a:ext cx="7146151" cy="761234"/>
          </a:xfrm>
          <a:prstGeom prst="rect">
            <a:avLst/>
          </a:prstGeom>
          <a:noFill/>
        </p:spPr>
        <p:txBody>
          <a:bodyPr wrap="square" rtlCol="0">
            <a:spAutoFit/>
          </a:bodyPr>
          <a:lstStyle/>
          <a:p>
            <a:pPr algn="l"/>
            <a:r>
              <a:rPr lang="en-US" sz="1600" dirty="0" smtClean="0"/>
              <a:t>2. 12/30 (15/36 total) applications’ performance is marginally sensitive to network latency  (3x latency increase → less than 15% performance improvement)</a:t>
            </a:r>
            <a:endParaRPr lang="en-US" sz="1600" dirty="0"/>
          </a:p>
        </p:txBody>
      </p:sp>
      <p:cxnSp>
        <p:nvCxnSpPr>
          <p:cNvPr id="16" name="Straight Connector 15"/>
          <p:cNvCxnSpPr/>
          <p:nvPr/>
        </p:nvCxnSpPr>
        <p:spPr bwMode="auto">
          <a:xfrm flipV="1">
            <a:off x="5067987" y="2210747"/>
            <a:ext cx="3010220" cy="11758"/>
          </a:xfrm>
          <a:prstGeom prst="line">
            <a:avLst/>
          </a:prstGeom>
          <a:solidFill>
            <a:schemeClr val="accent1"/>
          </a:solidFill>
          <a:ln w="19050" cap="flat" cmpd="sng" algn="ctr">
            <a:solidFill>
              <a:srgbClr val="FF8000"/>
            </a:solidFill>
            <a:prstDash val="dash"/>
            <a:round/>
            <a:headEnd type="none" w="med" len="med"/>
            <a:tailEnd type="none" w="med" len="med"/>
          </a:ln>
          <a:effectLst/>
        </p:spPr>
      </p:cxnSp>
      <p:sp>
        <p:nvSpPr>
          <p:cNvPr id="17" name="Down Arrow 16"/>
          <p:cNvSpPr/>
          <p:nvPr/>
        </p:nvSpPr>
        <p:spPr bwMode="auto">
          <a:xfrm rot="10800000">
            <a:off x="6479030" y="1869724"/>
            <a:ext cx="270449" cy="352777"/>
          </a:xfrm>
          <a:prstGeom prst="downArrow">
            <a:avLst/>
          </a:prstGeom>
          <a:solidFill>
            <a:srgbClr val="FF8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603430" y="3813147"/>
            <a:ext cx="7015522" cy="539635"/>
          </a:xfrm>
          <a:prstGeom prst="rect">
            <a:avLst/>
          </a:prstGeom>
          <a:noFill/>
        </p:spPr>
        <p:txBody>
          <a:bodyPr wrap="square" rtlCol="0">
            <a:spAutoFit/>
          </a:bodyPr>
          <a:lstStyle/>
          <a:p>
            <a:pPr marL="228600" indent="-228600" algn="l">
              <a:buFont typeface="+mj-lt"/>
              <a:buAutoNum type="arabicPeriod"/>
            </a:pPr>
            <a:r>
              <a:rPr lang="en-US" sz="1600" dirty="0" smtClean="0"/>
              <a:t>18/30 (21/36 total) applications’ performance is sensitive to network latency (3x latency reduction → at least 25% performance improvement)</a:t>
            </a:r>
            <a:endParaRPr lang="en-US" sz="1600" dirty="0"/>
          </a:p>
        </p:txBody>
      </p:sp>
      <p:sp>
        <p:nvSpPr>
          <p:cNvPr id="19" name="TextBox 18"/>
          <p:cNvSpPr txBox="1"/>
          <p:nvPr/>
        </p:nvSpPr>
        <p:spPr>
          <a:xfrm>
            <a:off x="1152605" y="983556"/>
            <a:ext cx="6469956" cy="289823"/>
          </a:xfrm>
          <a:prstGeom prst="rect">
            <a:avLst/>
          </a:prstGeom>
          <a:noFill/>
        </p:spPr>
        <p:txBody>
          <a:bodyPr wrap="square" rtlCol="0">
            <a:spAutoFit/>
          </a:bodyPr>
          <a:lstStyle/>
          <a:p>
            <a:r>
              <a:rPr lang="en-US" sz="1400" b="1" dirty="0" smtClean="0">
                <a:solidFill>
                  <a:srgbClr val="FF0000"/>
                </a:solidFill>
              </a:rPr>
              <a:t>Impact of network latency on application performance</a:t>
            </a:r>
            <a:endParaRPr lang="en-US" sz="1400" b="1" dirty="0">
              <a:solidFill>
                <a:srgbClr val="FF0000"/>
              </a:solidFill>
            </a:endParaRPr>
          </a:p>
        </p:txBody>
      </p:sp>
    </p:spTree>
    <p:extLst>
      <p:ext uri="{BB962C8B-B14F-4D97-AF65-F5344CB8AC3E}">
        <p14:creationId xmlns:p14="http://schemas.microsoft.com/office/powerpoint/2010/main" val="38315431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noGrp="1"/>
          </p:cNvGraphicFramePr>
          <p:nvPr>
            <p:extLst>
              <p:ext uri="{D42A27DB-BD31-4B8C-83A1-F6EECF244321}">
                <p14:modId xmlns:p14="http://schemas.microsoft.com/office/powerpoint/2010/main" val="3238783741"/>
              </p:ext>
            </p:extLst>
          </p:nvPr>
        </p:nvGraphicFramePr>
        <p:xfrm>
          <a:off x="0" y="1928519"/>
          <a:ext cx="8101724" cy="137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Application-aware approach to designing </a:t>
            </a:r>
            <a:r>
              <a:rPr lang="en-US" dirty="0"/>
              <a:t>m</a:t>
            </a:r>
            <a:r>
              <a:rPr lang="en-US" dirty="0" smtClean="0"/>
              <a:t>ultiple </a:t>
            </a:r>
            <a:r>
              <a:rPr lang="en-US" dirty="0" err="1" smtClean="0"/>
              <a:t>NoCs</a:t>
            </a:r>
            <a:r>
              <a:rPr lang="en-US" dirty="0" smtClean="0"/>
              <a:t> </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13</a:t>
            </a:fld>
            <a:endParaRPr lang="en-US"/>
          </a:p>
        </p:txBody>
      </p:sp>
      <p:graphicFrame>
        <p:nvGraphicFramePr>
          <p:cNvPr id="17" name="Chart 16"/>
          <p:cNvGraphicFramePr>
            <a:graphicFrameLocks noGrp="1"/>
          </p:cNvGraphicFramePr>
          <p:nvPr>
            <p:extLst>
              <p:ext uri="{D42A27DB-BD31-4B8C-83A1-F6EECF244321}">
                <p14:modId xmlns:p14="http://schemas.microsoft.com/office/powerpoint/2010/main" val="2537447119"/>
              </p:ext>
            </p:extLst>
          </p:nvPr>
        </p:nvGraphicFramePr>
        <p:xfrm>
          <a:off x="87880" y="636238"/>
          <a:ext cx="8020727" cy="137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noGrp="1"/>
          </p:cNvGraphicFramePr>
          <p:nvPr>
            <p:extLst>
              <p:ext uri="{D42A27DB-BD31-4B8C-83A1-F6EECF244321}">
                <p14:modId xmlns:p14="http://schemas.microsoft.com/office/powerpoint/2010/main" val="1430316241"/>
              </p:ext>
            </p:extLst>
          </p:nvPr>
        </p:nvGraphicFramePr>
        <p:xfrm>
          <a:off x="0" y="1928519"/>
          <a:ext cx="8101724" cy="137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Application-aware approach to designing multiple </a:t>
            </a:r>
            <a:r>
              <a:rPr lang="en-US" dirty="0" err="1"/>
              <a:t>NoCs</a:t>
            </a:r>
            <a:r>
              <a:rPr lang="en-US" dirty="0"/>
              <a:t>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14</a:t>
            </a:fld>
            <a:endParaRPr lang="en-US"/>
          </a:p>
        </p:txBody>
      </p:sp>
      <p:grpSp>
        <p:nvGrpSpPr>
          <p:cNvPr id="7" name="Group 6"/>
          <p:cNvGrpSpPr/>
          <p:nvPr/>
        </p:nvGrpSpPr>
        <p:grpSpPr>
          <a:xfrm>
            <a:off x="540981" y="3507883"/>
            <a:ext cx="7600182" cy="1647631"/>
            <a:chOff x="391063" y="3349390"/>
            <a:chExt cx="7375110" cy="2588034"/>
          </a:xfrm>
        </p:grpSpPr>
        <p:sp>
          <p:nvSpPr>
            <p:cNvPr id="11" name="TextBox 10"/>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9" name="TextBox 8"/>
            <p:cNvSpPr txBox="1"/>
            <p:nvPr/>
          </p:nvSpPr>
          <p:spPr>
            <a:xfrm>
              <a:off x="391063" y="3349390"/>
              <a:ext cx="7267072" cy="2588034"/>
            </a:xfrm>
            <a:prstGeom prst="rect">
              <a:avLst/>
            </a:prstGeom>
            <a:noFill/>
          </p:spPr>
          <p:txBody>
            <a:bodyPr wrap="square" rtlCol="0">
              <a:spAutoFit/>
            </a:bodyPr>
            <a:lstStyle/>
            <a:p>
              <a:pPr marL="228600" indent="-228600" algn="l"/>
              <a:r>
                <a:rPr lang="en-US" sz="1600" dirty="0" smtClean="0"/>
                <a:t>Based on the observations:</a:t>
              </a:r>
            </a:p>
            <a:p>
              <a:pPr marL="228600" indent="-228600" algn="l"/>
              <a:endParaRPr lang="en-US" sz="1600" dirty="0" smtClean="0"/>
            </a:p>
            <a:p>
              <a:pPr marL="227013" indent="-227013" algn="l">
                <a:buFont typeface="+mj-lt"/>
                <a:buAutoNum type="arabicPeriod"/>
              </a:pPr>
              <a:r>
                <a:rPr lang="en-US" sz="1600" dirty="0" smtClean="0"/>
                <a:t>Applications can be classified into distinct classes: typically </a:t>
              </a:r>
              <a:r>
                <a:rPr lang="en-US" sz="1600" dirty="0" smtClean="0">
                  <a:solidFill>
                    <a:srgbClr val="800080"/>
                  </a:solidFill>
                </a:rPr>
                <a:t>LAT</a:t>
              </a:r>
              <a:r>
                <a:rPr lang="en-US" sz="1600" dirty="0" smtClean="0"/>
                <a:t>/</a:t>
              </a:r>
              <a:r>
                <a:rPr lang="en-US" sz="1600" dirty="0" smtClean="0">
                  <a:solidFill>
                    <a:srgbClr val="FF9900"/>
                  </a:solidFill>
                </a:rPr>
                <a:t>BW</a:t>
              </a:r>
              <a:r>
                <a:rPr lang="en-US" sz="1600" dirty="0" smtClean="0">
                  <a:solidFill>
                    <a:srgbClr val="FF0000"/>
                  </a:solidFill>
                </a:rPr>
                <a:t> </a:t>
              </a:r>
              <a:r>
                <a:rPr lang="en-US" sz="1600" dirty="0" smtClean="0"/>
                <a:t>sensitive</a:t>
              </a:r>
            </a:p>
            <a:p>
              <a:pPr marL="227013" indent="-227013" algn="l">
                <a:buFont typeface="+mj-lt"/>
                <a:buAutoNum type="arabicPeriod"/>
              </a:pPr>
              <a:r>
                <a:rPr lang="en-US" sz="1600" dirty="0" smtClean="0"/>
                <a:t>LAT sensitive applications can benefit from low network latency</a:t>
              </a:r>
            </a:p>
            <a:p>
              <a:pPr marL="227013" indent="-227013" algn="l">
                <a:buFont typeface="+mj-lt"/>
                <a:buAutoNum type="arabicPeriod"/>
              </a:pPr>
              <a:r>
                <a:rPr lang="en-US" sz="1600" dirty="0" smtClean="0"/>
                <a:t>BW sensitive applications can benefit from high network bandwidth</a:t>
              </a:r>
            </a:p>
            <a:p>
              <a:pPr marL="227013" indent="-227013" algn="l">
                <a:buFont typeface="+mj-lt"/>
                <a:buAutoNum type="arabicPeriod"/>
              </a:pPr>
              <a:r>
                <a:rPr lang="en-US" sz="1600" dirty="0" smtClean="0"/>
                <a:t>Not all applications are equally sensitive to either LAT or BW</a:t>
              </a:r>
            </a:p>
            <a:p>
              <a:pPr marL="227013" indent="-227013" algn="l">
                <a:buFont typeface="+mj-lt"/>
                <a:buAutoNum type="arabicPeriod"/>
              </a:pPr>
              <a:r>
                <a:rPr lang="en-US" sz="1600" dirty="0"/>
                <a:t>Monolithic network cannot optimize both classes </a:t>
              </a:r>
              <a:r>
                <a:rPr lang="en-US" sz="1600" dirty="0" smtClean="0"/>
                <a:t>simultaneously</a:t>
              </a:r>
              <a:endParaRPr lang="en-US" sz="1600" dirty="0"/>
            </a:p>
          </p:txBody>
        </p:sp>
      </p:grpSp>
      <p:sp>
        <p:nvSpPr>
          <p:cNvPr id="16" name="Oval 15"/>
          <p:cNvSpPr/>
          <p:nvPr/>
        </p:nvSpPr>
        <p:spPr bwMode="auto">
          <a:xfrm>
            <a:off x="5057489" y="2868396"/>
            <a:ext cx="2914891" cy="402497"/>
          </a:xfrm>
          <a:prstGeom prst="ellipse">
            <a:avLst/>
          </a:prstGeom>
          <a:solidFill>
            <a:srgbClr val="FF9900">
              <a:alpha val="30000"/>
            </a:srgbClr>
          </a:solidFill>
          <a:ln w="63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aphicFrame>
        <p:nvGraphicFramePr>
          <p:cNvPr id="17" name="Chart 16"/>
          <p:cNvGraphicFramePr>
            <a:graphicFrameLocks noGrp="1"/>
          </p:cNvGraphicFramePr>
          <p:nvPr>
            <p:extLst>
              <p:ext uri="{D42A27DB-BD31-4B8C-83A1-F6EECF244321}">
                <p14:modId xmlns:p14="http://schemas.microsoft.com/office/powerpoint/2010/main" val="3917605843"/>
              </p:ext>
            </p:extLst>
          </p:nvPr>
        </p:nvGraphicFramePr>
        <p:xfrm>
          <a:off x="87880" y="636238"/>
          <a:ext cx="8020727"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bwMode="auto">
          <a:xfrm>
            <a:off x="562664" y="2859356"/>
            <a:ext cx="4490273"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08370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noGrp="1"/>
          </p:cNvGraphicFramePr>
          <p:nvPr>
            <p:extLst>
              <p:ext uri="{D42A27DB-BD31-4B8C-83A1-F6EECF244321}">
                <p14:modId xmlns:p14="http://schemas.microsoft.com/office/powerpoint/2010/main" val="2328341809"/>
              </p:ext>
            </p:extLst>
          </p:nvPr>
        </p:nvGraphicFramePr>
        <p:xfrm>
          <a:off x="0" y="1928519"/>
          <a:ext cx="8101724" cy="137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Application-aware approach to designing multiple </a:t>
            </a:r>
            <a:r>
              <a:rPr lang="en-US" dirty="0" err="1"/>
              <a:t>NoCs</a:t>
            </a:r>
            <a:r>
              <a:rPr lang="en-US" dirty="0"/>
              <a:t>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15</a:t>
            </a:fld>
            <a:endParaRPr lang="en-US"/>
          </a:p>
        </p:txBody>
      </p:sp>
      <p:sp>
        <p:nvSpPr>
          <p:cNvPr id="14" name="TextBox 13"/>
          <p:cNvSpPr txBox="1"/>
          <p:nvPr/>
        </p:nvSpPr>
        <p:spPr>
          <a:xfrm>
            <a:off x="116117" y="3617808"/>
            <a:ext cx="7983710" cy="1205458"/>
          </a:xfrm>
          <a:prstGeom prst="rect">
            <a:avLst/>
          </a:prstGeom>
          <a:solidFill>
            <a:srgbClr val="3399FF"/>
          </a:solidFill>
        </p:spPr>
        <p:txBody>
          <a:bodyPr wrap="square" rtlCol="0">
            <a:spAutoFit/>
          </a:bodyPr>
          <a:lstStyle/>
          <a:p>
            <a:r>
              <a:rPr lang="en-US" sz="2000" b="1" dirty="0" smtClean="0">
                <a:solidFill>
                  <a:srgbClr val="FFFFFF"/>
                </a:solidFill>
              </a:rPr>
              <a:t>Solution</a:t>
            </a:r>
          </a:p>
          <a:p>
            <a:endParaRPr lang="en-US" sz="2000" b="1" dirty="0" smtClean="0">
              <a:solidFill>
                <a:srgbClr val="FFFFFF"/>
              </a:solidFill>
            </a:endParaRPr>
          </a:p>
          <a:p>
            <a:r>
              <a:rPr lang="en-US" sz="2000" b="1" dirty="0" smtClean="0">
                <a:solidFill>
                  <a:srgbClr val="FF0000"/>
                </a:solidFill>
              </a:rPr>
              <a:t>Two </a:t>
            </a:r>
            <a:r>
              <a:rPr lang="en-US" sz="2000" b="1" dirty="0" err="1" smtClean="0">
                <a:solidFill>
                  <a:srgbClr val="FF0000"/>
                </a:solidFill>
              </a:rPr>
              <a:t>NoCs</a:t>
            </a:r>
            <a:r>
              <a:rPr lang="en-US" sz="2000" b="1" dirty="0" smtClean="0">
                <a:solidFill>
                  <a:srgbClr val="FF0000"/>
                </a:solidFill>
              </a:rPr>
              <a:t> where each (sub)network is optimized for either LAT or BW sensitive applications</a:t>
            </a:r>
            <a:endParaRPr lang="en-US" sz="2000" b="1" dirty="0">
              <a:solidFill>
                <a:srgbClr val="FF0000"/>
              </a:solidFill>
            </a:endParaRPr>
          </a:p>
        </p:txBody>
      </p:sp>
      <p:sp>
        <p:nvSpPr>
          <p:cNvPr id="16" name="Oval 15"/>
          <p:cNvSpPr/>
          <p:nvPr/>
        </p:nvSpPr>
        <p:spPr bwMode="auto">
          <a:xfrm>
            <a:off x="5057489" y="2868396"/>
            <a:ext cx="2914891" cy="402497"/>
          </a:xfrm>
          <a:prstGeom prst="ellipse">
            <a:avLst/>
          </a:prstGeom>
          <a:solidFill>
            <a:srgbClr val="FF9900">
              <a:alpha val="30000"/>
            </a:srgbClr>
          </a:solidFill>
          <a:ln w="635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aphicFrame>
        <p:nvGraphicFramePr>
          <p:cNvPr id="17" name="Chart 16"/>
          <p:cNvGraphicFramePr>
            <a:graphicFrameLocks noGrp="1"/>
          </p:cNvGraphicFramePr>
          <p:nvPr>
            <p:extLst>
              <p:ext uri="{D42A27DB-BD31-4B8C-83A1-F6EECF244321}">
                <p14:modId xmlns:p14="http://schemas.microsoft.com/office/powerpoint/2010/main" val="3671673479"/>
              </p:ext>
            </p:extLst>
          </p:nvPr>
        </p:nvGraphicFramePr>
        <p:xfrm>
          <a:off x="87880" y="636238"/>
          <a:ext cx="8020727"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bwMode="auto">
          <a:xfrm>
            <a:off x="562664" y="2859356"/>
            <a:ext cx="4490273"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99512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605622" y="1280666"/>
            <a:ext cx="1518525" cy="1318108"/>
            <a:chOff x="6295222" y="3172966"/>
            <a:chExt cx="1518525" cy="1318108"/>
          </a:xfrm>
          <a:effectLst>
            <a:outerShdw blurRad="50800" dist="38100" dir="2700000" algn="tl" rotWithShape="0">
              <a:srgbClr val="000000">
                <a:alpha val="43000"/>
              </a:srgbClr>
            </a:outerShdw>
          </a:effectLst>
        </p:grpSpPr>
        <p:sp>
          <p:nvSpPr>
            <p:cNvPr id="200" name="Rectangle 199"/>
            <p:cNvSpPr/>
            <p:nvPr/>
          </p:nvSpPr>
          <p:spPr bwMode="auto">
            <a:xfrm>
              <a:off x="7078575"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1" name="Rectangle 200"/>
            <p:cNvSpPr/>
            <p:nvPr/>
          </p:nvSpPr>
          <p:spPr bwMode="auto">
            <a:xfrm>
              <a:off x="7465494"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2" name="Rectangle 201"/>
            <p:cNvSpPr/>
            <p:nvPr/>
          </p:nvSpPr>
          <p:spPr bwMode="auto">
            <a:xfrm>
              <a:off x="7078575"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3" name="Rectangle 202"/>
            <p:cNvSpPr/>
            <p:nvPr/>
          </p:nvSpPr>
          <p:spPr bwMode="auto">
            <a:xfrm>
              <a:off x="7465494"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4" name="Rectangle 203"/>
            <p:cNvSpPr/>
            <p:nvPr/>
          </p:nvSpPr>
          <p:spPr bwMode="auto">
            <a:xfrm>
              <a:off x="6295222"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5" name="Rectangle 204"/>
            <p:cNvSpPr/>
            <p:nvPr/>
          </p:nvSpPr>
          <p:spPr bwMode="auto">
            <a:xfrm>
              <a:off x="6682141"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6" name="Rectangle 205"/>
            <p:cNvSpPr/>
            <p:nvPr/>
          </p:nvSpPr>
          <p:spPr bwMode="auto">
            <a:xfrm>
              <a:off x="6295222"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7" name="Rectangle 206"/>
            <p:cNvSpPr/>
            <p:nvPr/>
          </p:nvSpPr>
          <p:spPr bwMode="auto">
            <a:xfrm>
              <a:off x="6682141"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8" name="Rectangle 207"/>
            <p:cNvSpPr/>
            <p:nvPr/>
          </p:nvSpPr>
          <p:spPr bwMode="auto">
            <a:xfrm>
              <a:off x="7083928"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9" name="Rectangle 208"/>
            <p:cNvSpPr/>
            <p:nvPr/>
          </p:nvSpPr>
          <p:spPr bwMode="auto">
            <a:xfrm>
              <a:off x="7470847"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0" name="Rectangle 209"/>
            <p:cNvSpPr/>
            <p:nvPr/>
          </p:nvSpPr>
          <p:spPr bwMode="auto">
            <a:xfrm>
              <a:off x="7083928"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1" name="Rectangle 210"/>
            <p:cNvSpPr/>
            <p:nvPr/>
          </p:nvSpPr>
          <p:spPr bwMode="auto">
            <a:xfrm>
              <a:off x="7470847"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2" name="Rectangle 211"/>
            <p:cNvSpPr/>
            <p:nvPr/>
          </p:nvSpPr>
          <p:spPr bwMode="auto">
            <a:xfrm>
              <a:off x="6300575"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3" name="Rectangle 212"/>
            <p:cNvSpPr/>
            <p:nvPr/>
          </p:nvSpPr>
          <p:spPr bwMode="auto">
            <a:xfrm>
              <a:off x="6687494"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4" name="Rectangle 213"/>
            <p:cNvSpPr/>
            <p:nvPr/>
          </p:nvSpPr>
          <p:spPr bwMode="auto">
            <a:xfrm>
              <a:off x="6300575"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5" name="Rectangle 214"/>
            <p:cNvSpPr/>
            <p:nvPr/>
          </p:nvSpPr>
          <p:spPr bwMode="auto">
            <a:xfrm>
              <a:off x="6687494"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US" dirty="0" smtClean="0"/>
              <a:t>Design methodology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16</a:t>
            </a:fld>
            <a:endParaRPr lang="en-US"/>
          </a:p>
        </p:txBody>
      </p:sp>
      <p:grpSp>
        <p:nvGrpSpPr>
          <p:cNvPr id="84" name="Group 83"/>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31" name="Rectangle 30"/>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219" name="Group 218"/>
          <p:cNvGrpSpPr/>
          <p:nvPr/>
        </p:nvGrpSpPr>
        <p:grpSpPr>
          <a:xfrm>
            <a:off x="2487142" y="1373826"/>
            <a:ext cx="3597682" cy="1231679"/>
            <a:chOff x="2131542" y="3177226"/>
            <a:chExt cx="3597682" cy="1231679"/>
          </a:xfrm>
          <a:effectLst>
            <a:outerShdw blurRad="50800" dist="38100" dir="2700000" algn="tl" rotWithShape="0">
              <a:srgbClr val="000000">
                <a:alpha val="43000"/>
              </a:srgbClr>
            </a:outerShdw>
          </a:effectLst>
        </p:grpSpPr>
        <p:sp>
          <p:nvSpPr>
            <p:cNvPr id="29" name="Cube 28"/>
            <p:cNvSpPr/>
            <p:nvPr/>
          </p:nvSpPr>
          <p:spPr bwMode="auto">
            <a:xfrm>
              <a:off x="2131542" y="3177226"/>
              <a:ext cx="3597682" cy="1231679"/>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48" name="Cube 47"/>
            <p:cNvSpPr/>
            <p:nvPr/>
          </p:nvSpPr>
          <p:spPr bwMode="auto">
            <a:xfrm>
              <a:off x="306070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49" name="Cube 48"/>
            <p:cNvSpPr/>
            <p:nvPr/>
          </p:nvSpPr>
          <p:spPr bwMode="auto">
            <a:xfrm>
              <a:off x="355600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0" name="Cube 49"/>
            <p:cNvSpPr/>
            <p:nvPr/>
          </p:nvSpPr>
          <p:spPr bwMode="auto">
            <a:xfrm>
              <a:off x="40449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1" name="Cube 50"/>
            <p:cNvSpPr/>
            <p:nvPr/>
          </p:nvSpPr>
          <p:spPr bwMode="auto">
            <a:xfrm>
              <a:off x="45402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2" name="Cube 51"/>
            <p:cNvSpPr/>
            <p:nvPr/>
          </p:nvSpPr>
          <p:spPr bwMode="auto">
            <a:xfrm>
              <a:off x="50355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3" name="Cube 52"/>
            <p:cNvSpPr/>
            <p:nvPr/>
          </p:nvSpPr>
          <p:spPr bwMode="auto">
            <a:xfrm>
              <a:off x="288290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4" name="Cube 53"/>
            <p:cNvSpPr/>
            <p:nvPr/>
          </p:nvSpPr>
          <p:spPr bwMode="auto">
            <a:xfrm>
              <a:off x="337820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5" name="Cube 54"/>
            <p:cNvSpPr/>
            <p:nvPr/>
          </p:nvSpPr>
          <p:spPr bwMode="auto">
            <a:xfrm>
              <a:off x="38671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6" name="Cube 55"/>
            <p:cNvSpPr/>
            <p:nvPr/>
          </p:nvSpPr>
          <p:spPr bwMode="auto">
            <a:xfrm>
              <a:off x="43624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7" name="Cube 56"/>
            <p:cNvSpPr/>
            <p:nvPr/>
          </p:nvSpPr>
          <p:spPr bwMode="auto">
            <a:xfrm>
              <a:off x="48577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8" name="Cube 57"/>
            <p:cNvSpPr/>
            <p:nvPr/>
          </p:nvSpPr>
          <p:spPr bwMode="auto">
            <a:xfrm>
              <a:off x="268605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9" name="Cube 58"/>
            <p:cNvSpPr/>
            <p:nvPr/>
          </p:nvSpPr>
          <p:spPr bwMode="auto">
            <a:xfrm>
              <a:off x="318135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0" name="Cube 59"/>
            <p:cNvSpPr/>
            <p:nvPr/>
          </p:nvSpPr>
          <p:spPr bwMode="auto">
            <a:xfrm>
              <a:off x="36703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1" name="Cube 60"/>
            <p:cNvSpPr/>
            <p:nvPr/>
          </p:nvSpPr>
          <p:spPr bwMode="auto">
            <a:xfrm>
              <a:off x="41656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2" name="Cube 61"/>
            <p:cNvSpPr/>
            <p:nvPr/>
          </p:nvSpPr>
          <p:spPr bwMode="auto">
            <a:xfrm>
              <a:off x="46609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3" name="Cube 62"/>
            <p:cNvSpPr/>
            <p:nvPr/>
          </p:nvSpPr>
          <p:spPr bwMode="auto">
            <a:xfrm>
              <a:off x="250825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4" name="Cube 63"/>
            <p:cNvSpPr/>
            <p:nvPr/>
          </p:nvSpPr>
          <p:spPr bwMode="auto">
            <a:xfrm>
              <a:off x="300355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5" name="Cube 64"/>
            <p:cNvSpPr/>
            <p:nvPr/>
          </p:nvSpPr>
          <p:spPr bwMode="auto">
            <a:xfrm>
              <a:off x="34925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6" name="Cube 65"/>
            <p:cNvSpPr/>
            <p:nvPr/>
          </p:nvSpPr>
          <p:spPr bwMode="auto">
            <a:xfrm>
              <a:off x="39878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7" name="Cube 66"/>
            <p:cNvSpPr/>
            <p:nvPr/>
          </p:nvSpPr>
          <p:spPr bwMode="auto">
            <a:xfrm>
              <a:off x="44831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8" name="Cube 67"/>
            <p:cNvSpPr/>
            <p:nvPr/>
          </p:nvSpPr>
          <p:spPr bwMode="auto">
            <a:xfrm>
              <a:off x="233045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9" name="Cube 68"/>
            <p:cNvSpPr/>
            <p:nvPr/>
          </p:nvSpPr>
          <p:spPr bwMode="auto">
            <a:xfrm>
              <a:off x="282575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0" name="Cube 69"/>
            <p:cNvSpPr/>
            <p:nvPr/>
          </p:nvSpPr>
          <p:spPr bwMode="auto">
            <a:xfrm>
              <a:off x="33147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1" name="Cube 70"/>
            <p:cNvSpPr/>
            <p:nvPr/>
          </p:nvSpPr>
          <p:spPr bwMode="auto">
            <a:xfrm>
              <a:off x="38100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2" name="Cube 71"/>
            <p:cNvSpPr/>
            <p:nvPr/>
          </p:nvSpPr>
          <p:spPr bwMode="auto">
            <a:xfrm>
              <a:off x="43053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3" name="Cube 72"/>
            <p:cNvSpPr/>
            <p:nvPr/>
          </p:nvSpPr>
          <p:spPr bwMode="auto">
            <a:xfrm>
              <a:off x="214630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4" name="Cube 73"/>
            <p:cNvSpPr/>
            <p:nvPr/>
          </p:nvSpPr>
          <p:spPr bwMode="auto">
            <a:xfrm>
              <a:off x="264160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5" name="Cube 74"/>
            <p:cNvSpPr/>
            <p:nvPr/>
          </p:nvSpPr>
          <p:spPr bwMode="auto">
            <a:xfrm>
              <a:off x="31305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6" name="Cube 75"/>
            <p:cNvSpPr/>
            <p:nvPr/>
          </p:nvSpPr>
          <p:spPr bwMode="auto">
            <a:xfrm>
              <a:off x="36258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7" name="Cube 76"/>
            <p:cNvSpPr/>
            <p:nvPr/>
          </p:nvSpPr>
          <p:spPr bwMode="auto">
            <a:xfrm>
              <a:off x="41211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grpSp>
      <p:sp>
        <p:nvSpPr>
          <p:cNvPr id="80" name="TextBox 79"/>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81" name="TextBox 80"/>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82" name="TextBox 81"/>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83" name="TextBox 82"/>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sp>
        <p:nvSpPr>
          <p:cNvPr id="185" name="Right Arrow 184"/>
          <p:cNvSpPr/>
          <p:nvPr/>
        </p:nvSpPr>
        <p:spPr bwMode="auto">
          <a:xfrm>
            <a:off x="57810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4" name="Right Arrow 183"/>
          <p:cNvSpPr/>
          <p:nvPr/>
        </p:nvSpPr>
        <p:spPr bwMode="auto">
          <a:xfrm>
            <a:off x="21869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605622" y="1280666"/>
            <a:ext cx="1518525" cy="1318108"/>
            <a:chOff x="6295222" y="3172966"/>
            <a:chExt cx="1518525" cy="1318108"/>
          </a:xfrm>
        </p:grpSpPr>
        <p:sp>
          <p:nvSpPr>
            <p:cNvPr id="200" name="Rectangle 199"/>
            <p:cNvSpPr/>
            <p:nvPr/>
          </p:nvSpPr>
          <p:spPr bwMode="auto">
            <a:xfrm>
              <a:off x="7078575"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1" name="Rectangle 200"/>
            <p:cNvSpPr/>
            <p:nvPr/>
          </p:nvSpPr>
          <p:spPr bwMode="auto">
            <a:xfrm>
              <a:off x="7465494"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2" name="Rectangle 201"/>
            <p:cNvSpPr/>
            <p:nvPr/>
          </p:nvSpPr>
          <p:spPr bwMode="auto">
            <a:xfrm>
              <a:off x="7078575"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3" name="Rectangle 202"/>
            <p:cNvSpPr/>
            <p:nvPr/>
          </p:nvSpPr>
          <p:spPr bwMode="auto">
            <a:xfrm>
              <a:off x="7465494"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4" name="Rectangle 203"/>
            <p:cNvSpPr/>
            <p:nvPr/>
          </p:nvSpPr>
          <p:spPr bwMode="auto">
            <a:xfrm>
              <a:off x="6295222"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5" name="Rectangle 204"/>
            <p:cNvSpPr/>
            <p:nvPr/>
          </p:nvSpPr>
          <p:spPr bwMode="auto">
            <a:xfrm>
              <a:off x="6682141"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6" name="Rectangle 205"/>
            <p:cNvSpPr/>
            <p:nvPr/>
          </p:nvSpPr>
          <p:spPr bwMode="auto">
            <a:xfrm>
              <a:off x="6295222"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7" name="Rectangle 206"/>
            <p:cNvSpPr/>
            <p:nvPr/>
          </p:nvSpPr>
          <p:spPr bwMode="auto">
            <a:xfrm>
              <a:off x="6682141"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8" name="Rectangle 207"/>
            <p:cNvSpPr/>
            <p:nvPr/>
          </p:nvSpPr>
          <p:spPr bwMode="auto">
            <a:xfrm>
              <a:off x="7083928"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9" name="Rectangle 208"/>
            <p:cNvSpPr/>
            <p:nvPr/>
          </p:nvSpPr>
          <p:spPr bwMode="auto">
            <a:xfrm>
              <a:off x="7470847"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0" name="Rectangle 209"/>
            <p:cNvSpPr/>
            <p:nvPr/>
          </p:nvSpPr>
          <p:spPr bwMode="auto">
            <a:xfrm>
              <a:off x="7083928"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1" name="Rectangle 210"/>
            <p:cNvSpPr/>
            <p:nvPr/>
          </p:nvSpPr>
          <p:spPr bwMode="auto">
            <a:xfrm>
              <a:off x="7470847"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2" name="Rectangle 211"/>
            <p:cNvSpPr/>
            <p:nvPr/>
          </p:nvSpPr>
          <p:spPr bwMode="auto">
            <a:xfrm>
              <a:off x="6300575"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3" name="Rectangle 212"/>
            <p:cNvSpPr/>
            <p:nvPr/>
          </p:nvSpPr>
          <p:spPr bwMode="auto">
            <a:xfrm>
              <a:off x="6687494"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4" name="Rectangle 213"/>
            <p:cNvSpPr/>
            <p:nvPr/>
          </p:nvSpPr>
          <p:spPr bwMode="auto">
            <a:xfrm>
              <a:off x="6300575"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5" name="Rectangle 214"/>
            <p:cNvSpPr/>
            <p:nvPr/>
          </p:nvSpPr>
          <p:spPr bwMode="auto">
            <a:xfrm>
              <a:off x="6687494"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US" dirty="0" smtClean="0"/>
              <a:t>Design methodology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17</a:t>
            </a:fld>
            <a:endParaRPr lang="en-US"/>
          </a:p>
        </p:txBody>
      </p:sp>
      <p:grpSp>
        <p:nvGrpSpPr>
          <p:cNvPr id="84" name="Group 83"/>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31" name="Rectangle 30"/>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219" name="Group 218"/>
          <p:cNvGrpSpPr/>
          <p:nvPr/>
        </p:nvGrpSpPr>
        <p:grpSpPr>
          <a:xfrm>
            <a:off x="2487142" y="1373826"/>
            <a:ext cx="3597682" cy="1231679"/>
            <a:chOff x="2131542" y="3177226"/>
            <a:chExt cx="3597682" cy="1231679"/>
          </a:xfrm>
          <a:effectLst>
            <a:outerShdw blurRad="50800" dist="38100" dir="2700000" algn="tl" rotWithShape="0">
              <a:srgbClr val="000000">
                <a:alpha val="43000"/>
              </a:srgbClr>
            </a:outerShdw>
          </a:effectLst>
        </p:grpSpPr>
        <p:sp>
          <p:nvSpPr>
            <p:cNvPr id="29" name="Cube 28"/>
            <p:cNvSpPr/>
            <p:nvPr/>
          </p:nvSpPr>
          <p:spPr bwMode="auto">
            <a:xfrm>
              <a:off x="2131542" y="3177226"/>
              <a:ext cx="3597682" cy="1231679"/>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48" name="Cube 47"/>
            <p:cNvSpPr/>
            <p:nvPr/>
          </p:nvSpPr>
          <p:spPr bwMode="auto">
            <a:xfrm>
              <a:off x="306070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49" name="Cube 48"/>
            <p:cNvSpPr/>
            <p:nvPr/>
          </p:nvSpPr>
          <p:spPr bwMode="auto">
            <a:xfrm>
              <a:off x="355600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0" name="Cube 49"/>
            <p:cNvSpPr/>
            <p:nvPr/>
          </p:nvSpPr>
          <p:spPr bwMode="auto">
            <a:xfrm>
              <a:off x="40449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1" name="Cube 50"/>
            <p:cNvSpPr/>
            <p:nvPr/>
          </p:nvSpPr>
          <p:spPr bwMode="auto">
            <a:xfrm>
              <a:off x="45402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2" name="Cube 51"/>
            <p:cNvSpPr/>
            <p:nvPr/>
          </p:nvSpPr>
          <p:spPr bwMode="auto">
            <a:xfrm>
              <a:off x="5035551" y="31877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3" name="Cube 52"/>
            <p:cNvSpPr/>
            <p:nvPr/>
          </p:nvSpPr>
          <p:spPr bwMode="auto">
            <a:xfrm>
              <a:off x="288290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4" name="Cube 53"/>
            <p:cNvSpPr/>
            <p:nvPr/>
          </p:nvSpPr>
          <p:spPr bwMode="auto">
            <a:xfrm>
              <a:off x="337820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5" name="Cube 54"/>
            <p:cNvSpPr/>
            <p:nvPr/>
          </p:nvSpPr>
          <p:spPr bwMode="auto">
            <a:xfrm>
              <a:off x="38671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6" name="Cube 55"/>
            <p:cNvSpPr/>
            <p:nvPr/>
          </p:nvSpPr>
          <p:spPr bwMode="auto">
            <a:xfrm>
              <a:off x="43624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7" name="Cube 56"/>
            <p:cNvSpPr/>
            <p:nvPr/>
          </p:nvSpPr>
          <p:spPr bwMode="auto">
            <a:xfrm>
              <a:off x="4857751" y="33718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8" name="Cube 57"/>
            <p:cNvSpPr/>
            <p:nvPr/>
          </p:nvSpPr>
          <p:spPr bwMode="auto">
            <a:xfrm>
              <a:off x="268605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59" name="Cube 58"/>
            <p:cNvSpPr/>
            <p:nvPr/>
          </p:nvSpPr>
          <p:spPr bwMode="auto">
            <a:xfrm>
              <a:off x="318135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0" name="Cube 59"/>
            <p:cNvSpPr/>
            <p:nvPr/>
          </p:nvSpPr>
          <p:spPr bwMode="auto">
            <a:xfrm>
              <a:off x="36703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1" name="Cube 60"/>
            <p:cNvSpPr/>
            <p:nvPr/>
          </p:nvSpPr>
          <p:spPr bwMode="auto">
            <a:xfrm>
              <a:off x="41656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2" name="Cube 61"/>
            <p:cNvSpPr/>
            <p:nvPr/>
          </p:nvSpPr>
          <p:spPr bwMode="auto">
            <a:xfrm>
              <a:off x="4660901" y="35623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3" name="Cube 62"/>
            <p:cNvSpPr/>
            <p:nvPr/>
          </p:nvSpPr>
          <p:spPr bwMode="auto">
            <a:xfrm>
              <a:off x="250825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4" name="Cube 63"/>
            <p:cNvSpPr/>
            <p:nvPr/>
          </p:nvSpPr>
          <p:spPr bwMode="auto">
            <a:xfrm>
              <a:off x="300355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5" name="Cube 64"/>
            <p:cNvSpPr/>
            <p:nvPr/>
          </p:nvSpPr>
          <p:spPr bwMode="auto">
            <a:xfrm>
              <a:off x="34925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6" name="Cube 65"/>
            <p:cNvSpPr/>
            <p:nvPr/>
          </p:nvSpPr>
          <p:spPr bwMode="auto">
            <a:xfrm>
              <a:off x="39878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7" name="Cube 66"/>
            <p:cNvSpPr/>
            <p:nvPr/>
          </p:nvSpPr>
          <p:spPr bwMode="auto">
            <a:xfrm>
              <a:off x="4483101" y="37465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8" name="Cube 67"/>
            <p:cNvSpPr/>
            <p:nvPr/>
          </p:nvSpPr>
          <p:spPr bwMode="auto">
            <a:xfrm>
              <a:off x="233045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69" name="Cube 68"/>
            <p:cNvSpPr/>
            <p:nvPr/>
          </p:nvSpPr>
          <p:spPr bwMode="auto">
            <a:xfrm>
              <a:off x="282575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0" name="Cube 69"/>
            <p:cNvSpPr/>
            <p:nvPr/>
          </p:nvSpPr>
          <p:spPr bwMode="auto">
            <a:xfrm>
              <a:off x="33147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1" name="Cube 70"/>
            <p:cNvSpPr/>
            <p:nvPr/>
          </p:nvSpPr>
          <p:spPr bwMode="auto">
            <a:xfrm>
              <a:off x="38100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2" name="Cube 71"/>
            <p:cNvSpPr/>
            <p:nvPr/>
          </p:nvSpPr>
          <p:spPr bwMode="auto">
            <a:xfrm>
              <a:off x="4305301" y="392430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3" name="Cube 72"/>
            <p:cNvSpPr/>
            <p:nvPr/>
          </p:nvSpPr>
          <p:spPr bwMode="auto">
            <a:xfrm>
              <a:off x="214630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4" name="Cube 73"/>
            <p:cNvSpPr/>
            <p:nvPr/>
          </p:nvSpPr>
          <p:spPr bwMode="auto">
            <a:xfrm>
              <a:off x="264160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5" name="Cube 74"/>
            <p:cNvSpPr/>
            <p:nvPr/>
          </p:nvSpPr>
          <p:spPr bwMode="auto">
            <a:xfrm>
              <a:off x="31305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6" name="Cube 75"/>
            <p:cNvSpPr/>
            <p:nvPr/>
          </p:nvSpPr>
          <p:spPr bwMode="auto">
            <a:xfrm>
              <a:off x="36258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sp>
          <p:nvSpPr>
            <p:cNvPr id="77" name="Cube 76"/>
            <p:cNvSpPr/>
            <p:nvPr/>
          </p:nvSpPr>
          <p:spPr bwMode="auto">
            <a:xfrm>
              <a:off x="4121151" y="4108451"/>
              <a:ext cx="660400" cy="196850"/>
            </a:xfrm>
            <a:prstGeom prst="cube">
              <a:avLst>
                <a:gd name="adj" fmla="val 90111"/>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rgbClr val="FF9900"/>
                </a:solidFill>
                <a:effectLst/>
                <a:latin typeface="Arial" charset="0"/>
              </a:endParaRPr>
            </a:p>
          </p:txBody>
        </p:sp>
      </p:grpSp>
      <p:sp>
        <p:nvSpPr>
          <p:cNvPr id="80" name="TextBox 79"/>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81" name="TextBox 80"/>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82" name="TextBox 81"/>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83" name="TextBox 82"/>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sp>
        <p:nvSpPr>
          <p:cNvPr id="185" name="Right Arrow 184"/>
          <p:cNvSpPr/>
          <p:nvPr/>
        </p:nvSpPr>
        <p:spPr bwMode="auto">
          <a:xfrm>
            <a:off x="57810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4" name="Right Arrow 183"/>
          <p:cNvSpPr/>
          <p:nvPr/>
        </p:nvSpPr>
        <p:spPr bwMode="auto">
          <a:xfrm>
            <a:off x="21869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78" name="Group 77"/>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9" name="Rectangle 78"/>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00" name="Group 99"/>
          <p:cNvGrpSpPr/>
          <p:nvPr/>
        </p:nvGrpSpPr>
        <p:grpSpPr>
          <a:xfrm>
            <a:off x="186268" y="1609880"/>
            <a:ext cx="365760" cy="361826"/>
            <a:chOff x="5016500" y="2541213"/>
            <a:chExt cx="365760" cy="361826"/>
          </a:xfrm>
        </p:grpSpPr>
        <p:sp>
          <p:nvSpPr>
            <p:cNvPr id="101" name="Oval 100"/>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2" name="TextBox 101"/>
            <p:cNvSpPr txBox="1"/>
            <p:nvPr/>
          </p:nvSpPr>
          <p:spPr>
            <a:xfrm>
              <a:off x="5054600" y="2578100"/>
              <a:ext cx="304800" cy="289823"/>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grpSp>
        <p:nvGrpSpPr>
          <p:cNvPr id="103" name="Group 102"/>
          <p:cNvGrpSpPr/>
          <p:nvPr/>
        </p:nvGrpSpPr>
        <p:grpSpPr>
          <a:xfrm>
            <a:off x="459937" y="3797492"/>
            <a:ext cx="7871261" cy="595548"/>
            <a:chOff x="495043" y="3459403"/>
            <a:chExt cx="7638159" cy="765586"/>
          </a:xfrm>
        </p:grpSpPr>
        <p:sp>
          <p:nvSpPr>
            <p:cNvPr id="104" name="TextBox 103"/>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105" name="TextBox 104"/>
            <p:cNvSpPr txBox="1"/>
            <p:nvPr/>
          </p:nvSpPr>
          <p:spPr>
            <a:xfrm>
              <a:off x="866130" y="3459403"/>
              <a:ext cx="7267072" cy="765586"/>
            </a:xfrm>
            <a:prstGeom prst="rect">
              <a:avLst/>
            </a:prstGeom>
            <a:noFill/>
          </p:spPr>
          <p:txBody>
            <a:bodyPr wrap="square" rtlCol="0">
              <a:spAutoFit/>
            </a:bodyPr>
            <a:lstStyle/>
            <a:p>
              <a:pPr marL="342900" indent="-342900" algn="l"/>
              <a:r>
                <a:rPr lang="en-US" sz="1800" dirty="0" smtClean="0"/>
                <a:t>Identify </a:t>
              </a:r>
              <a:r>
                <a:rPr lang="en-US" sz="1800" dirty="0" smtClean="0">
                  <a:solidFill>
                    <a:srgbClr val="800080"/>
                  </a:solidFill>
                </a:rPr>
                <a:t>LAT</a:t>
              </a:r>
              <a:r>
                <a:rPr lang="en-US" sz="1800" dirty="0" smtClean="0"/>
                <a:t>/</a:t>
              </a:r>
              <a:r>
                <a:rPr lang="en-US" sz="1800" dirty="0" smtClean="0">
                  <a:solidFill>
                    <a:srgbClr val="FF8000"/>
                  </a:solidFill>
                </a:rPr>
                <a:t>BW </a:t>
              </a:r>
              <a:r>
                <a:rPr lang="en-US" sz="1800" dirty="0" smtClean="0"/>
                <a:t>sensitive applications</a:t>
              </a:r>
            </a:p>
            <a:p>
              <a:pPr marL="342900" indent="-342900" algn="l"/>
              <a:r>
                <a:rPr lang="en-US" sz="1800" dirty="0" smtClean="0"/>
                <a:t>- Proposes a novel dynamic application classification scheme </a:t>
              </a:r>
            </a:p>
          </p:txBody>
        </p:sp>
      </p:grpSp>
      <p:grpSp>
        <p:nvGrpSpPr>
          <p:cNvPr id="106" name="Group 105"/>
          <p:cNvGrpSpPr/>
          <p:nvPr/>
        </p:nvGrpSpPr>
        <p:grpSpPr>
          <a:xfrm>
            <a:off x="564281" y="3843641"/>
            <a:ext cx="252762" cy="243035"/>
            <a:chOff x="4977842" y="2511629"/>
            <a:chExt cx="404418" cy="391410"/>
          </a:xfrm>
        </p:grpSpPr>
        <p:sp>
          <p:nvSpPr>
            <p:cNvPr id="107" name="Oval 106"/>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8" name="TextBox 107"/>
            <p:cNvSpPr txBox="1"/>
            <p:nvPr/>
          </p:nvSpPr>
          <p:spPr>
            <a:xfrm>
              <a:off x="4977842" y="2511629"/>
              <a:ext cx="304799" cy="289824"/>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spTree>
    <p:extLst>
      <p:ext uri="{BB962C8B-B14F-4D97-AF65-F5344CB8AC3E}">
        <p14:creationId xmlns:p14="http://schemas.microsoft.com/office/powerpoint/2010/main" val="25622883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605622" y="1280666"/>
            <a:ext cx="1518525" cy="1318108"/>
            <a:chOff x="6295222" y="3172966"/>
            <a:chExt cx="1518525" cy="1318108"/>
          </a:xfrm>
        </p:grpSpPr>
        <p:sp>
          <p:nvSpPr>
            <p:cNvPr id="200" name="Rectangle 199"/>
            <p:cNvSpPr/>
            <p:nvPr/>
          </p:nvSpPr>
          <p:spPr bwMode="auto">
            <a:xfrm>
              <a:off x="7078575"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1" name="Rectangle 200"/>
            <p:cNvSpPr/>
            <p:nvPr/>
          </p:nvSpPr>
          <p:spPr bwMode="auto">
            <a:xfrm>
              <a:off x="7465494"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2" name="Rectangle 201"/>
            <p:cNvSpPr/>
            <p:nvPr/>
          </p:nvSpPr>
          <p:spPr bwMode="auto">
            <a:xfrm>
              <a:off x="7078575"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3" name="Rectangle 202"/>
            <p:cNvSpPr/>
            <p:nvPr/>
          </p:nvSpPr>
          <p:spPr bwMode="auto">
            <a:xfrm>
              <a:off x="7465494"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4" name="Rectangle 203"/>
            <p:cNvSpPr/>
            <p:nvPr/>
          </p:nvSpPr>
          <p:spPr bwMode="auto">
            <a:xfrm>
              <a:off x="6295222"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5" name="Rectangle 204"/>
            <p:cNvSpPr/>
            <p:nvPr/>
          </p:nvSpPr>
          <p:spPr bwMode="auto">
            <a:xfrm>
              <a:off x="6682141"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6" name="Rectangle 205"/>
            <p:cNvSpPr/>
            <p:nvPr/>
          </p:nvSpPr>
          <p:spPr bwMode="auto">
            <a:xfrm>
              <a:off x="6295222"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7" name="Rectangle 206"/>
            <p:cNvSpPr/>
            <p:nvPr/>
          </p:nvSpPr>
          <p:spPr bwMode="auto">
            <a:xfrm>
              <a:off x="6682141"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8" name="Rectangle 207"/>
            <p:cNvSpPr/>
            <p:nvPr/>
          </p:nvSpPr>
          <p:spPr bwMode="auto">
            <a:xfrm>
              <a:off x="7083928"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9" name="Rectangle 208"/>
            <p:cNvSpPr/>
            <p:nvPr/>
          </p:nvSpPr>
          <p:spPr bwMode="auto">
            <a:xfrm>
              <a:off x="7470847"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0" name="Rectangle 209"/>
            <p:cNvSpPr/>
            <p:nvPr/>
          </p:nvSpPr>
          <p:spPr bwMode="auto">
            <a:xfrm>
              <a:off x="7083928"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1" name="Rectangle 210"/>
            <p:cNvSpPr/>
            <p:nvPr/>
          </p:nvSpPr>
          <p:spPr bwMode="auto">
            <a:xfrm>
              <a:off x="7470847"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2" name="Rectangle 211"/>
            <p:cNvSpPr/>
            <p:nvPr/>
          </p:nvSpPr>
          <p:spPr bwMode="auto">
            <a:xfrm>
              <a:off x="6300575"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3" name="Rectangle 212"/>
            <p:cNvSpPr/>
            <p:nvPr/>
          </p:nvSpPr>
          <p:spPr bwMode="auto">
            <a:xfrm>
              <a:off x="6687494"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4" name="Rectangle 213"/>
            <p:cNvSpPr/>
            <p:nvPr/>
          </p:nvSpPr>
          <p:spPr bwMode="auto">
            <a:xfrm>
              <a:off x="6300575"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5" name="Rectangle 214"/>
            <p:cNvSpPr/>
            <p:nvPr/>
          </p:nvSpPr>
          <p:spPr bwMode="auto">
            <a:xfrm>
              <a:off x="6687494"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US" dirty="0" smtClean="0"/>
              <a:t>Design methodology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18</a:t>
            </a:fld>
            <a:endParaRPr lang="en-US"/>
          </a:p>
        </p:txBody>
      </p:sp>
      <p:grpSp>
        <p:nvGrpSpPr>
          <p:cNvPr id="84" name="Group 83"/>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31" name="Rectangle 30"/>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80" name="TextBox 79"/>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81" name="TextBox 80"/>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82" name="TextBox 81"/>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83" name="TextBox 82"/>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sp>
        <p:nvSpPr>
          <p:cNvPr id="185" name="Right Arrow 184"/>
          <p:cNvSpPr/>
          <p:nvPr/>
        </p:nvSpPr>
        <p:spPr bwMode="auto">
          <a:xfrm>
            <a:off x="57810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4" name="Right Arrow 183"/>
          <p:cNvSpPr/>
          <p:nvPr/>
        </p:nvSpPr>
        <p:spPr bwMode="auto">
          <a:xfrm>
            <a:off x="21869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78" name="Group 77"/>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9" name="Rectangle 78"/>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00" name="Group 99"/>
          <p:cNvGrpSpPr/>
          <p:nvPr/>
        </p:nvGrpSpPr>
        <p:grpSpPr>
          <a:xfrm>
            <a:off x="186268" y="1609880"/>
            <a:ext cx="365760" cy="361826"/>
            <a:chOff x="5016500" y="2541213"/>
            <a:chExt cx="365760" cy="361826"/>
          </a:xfrm>
        </p:grpSpPr>
        <p:sp>
          <p:nvSpPr>
            <p:cNvPr id="101" name="Oval 100"/>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2" name="TextBox 101"/>
            <p:cNvSpPr txBox="1"/>
            <p:nvPr/>
          </p:nvSpPr>
          <p:spPr>
            <a:xfrm>
              <a:off x="5054600" y="2578100"/>
              <a:ext cx="304800" cy="289823"/>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grpSp>
        <p:nvGrpSpPr>
          <p:cNvPr id="103" name="Group 102"/>
          <p:cNvGrpSpPr/>
          <p:nvPr/>
        </p:nvGrpSpPr>
        <p:grpSpPr>
          <a:xfrm>
            <a:off x="459937" y="3797492"/>
            <a:ext cx="7871261" cy="595548"/>
            <a:chOff x="495043" y="3459403"/>
            <a:chExt cx="7638159" cy="765586"/>
          </a:xfrm>
        </p:grpSpPr>
        <p:sp>
          <p:nvSpPr>
            <p:cNvPr id="104" name="TextBox 103"/>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105" name="TextBox 104"/>
            <p:cNvSpPr txBox="1"/>
            <p:nvPr/>
          </p:nvSpPr>
          <p:spPr>
            <a:xfrm>
              <a:off x="866130" y="3459403"/>
              <a:ext cx="7267072" cy="765586"/>
            </a:xfrm>
            <a:prstGeom prst="rect">
              <a:avLst/>
            </a:prstGeom>
            <a:noFill/>
          </p:spPr>
          <p:txBody>
            <a:bodyPr wrap="square" rtlCol="0">
              <a:spAutoFit/>
            </a:bodyPr>
            <a:lstStyle/>
            <a:p>
              <a:pPr marL="342900" indent="-342900" algn="l"/>
              <a:r>
                <a:rPr lang="en-US" sz="1800" dirty="0" smtClean="0"/>
                <a:t>Identify </a:t>
              </a:r>
              <a:r>
                <a:rPr lang="en-US" sz="1800" dirty="0" smtClean="0">
                  <a:solidFill>
                    <a:srgbClr val="800080"/>
                  </a:solidFill>
                </a:rPr>
                <a:t>LAT</a:t>
              </a:r>
              <a:r>
                <a:rPr lang="en-US" sz="1800" dirty="0" smtClean="0"/>
                <a:t>/</a:t>
              </a:r>
              <a:r>
                <a:rPr lang="en-US" sz="1800" dirty="0" smtClean="0">
                  <a:solidFill>
                    <a:srgbClr val="FF8000"/>
                  </a:solidFill>
                </a:rPr>
                <a:t>BW </a:t>
              </a:r>
              <a:r>
                <a:rPr lang="en-US" sz="1800" dirty="0" smtClean="0"/>
                <a:t>sensitive applications</a:t>
              </a:r>
            </a:p>
            <a:p>
              <a:pPr marL="342900" indent="-342900" algn="l"/>
              <a:r>
                <a:rPr lang="en-US" sz="1800" dirty="0" smtClean="0"/>
                <a:t>- Proposes a novel dynamic application classification scheme </a:t>
              </a:r>
            </a:p>
          </p:txBody>
        </p:sp>
      </p:grpSp>
      <p:grpSp>
        <p:nvGrpSpPr>
          <p:cNvPr id="106" name="Group 105"/>
          <p:cNvGrpSpPr/>
          <p:nvPr/>
        </p:nvGrpSpPr>
        <p:grpSpPr>
          <a:xfrm>
            <a:off x="564281" y="3843641"/>
            <a:ext cx="252762" cy="243035"/>
            <a:chOff x="4977842" y="2511629"/>
            <a:chExt cx="404418" cy="391410"/>
          </a:xfrm>
        </p:grpSpPr>
        <p:sp>
          <p:nvSpPr>
            <p:cNvPr id="107" name="Oval 106"/>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8" name="TextBox 107"/>
            <p:cNvSpPr txBox="1"/>
            <p:nvPr/>
          </p:nvSpPr>
          <p:spPr>
            <a:xfrm>
              <a:off x="4977842" y="2511629"/>
              <a:ext cx="304799" cy="289824"/>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grpSp>
        <p:nvGrpSpPr>
          <p:cNvPr id="109" name="Group 108"/>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110" name="Group 109"/>
            <p:cNvGrpSpPr/>
            <p:nvPr/>
          </p:nvGrpSpPr>
          <p:grpSpPr>
            <a:xfrm>
              <a:off x="2247900" y="3281834"/>
              <a:ext cx="3067050" cy="458316"/>
              <a:chOff x="2247900" y="3281834"/>
              <a:chExt cx="3067050" cy="458316"/>
            </a:xfrm>
          </p:grpSpPr>
          <p:sp>
            <p:nvSpPr>
              <p:cNvPr id="121" name="Cube 120"/>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5" name="Cube 124"/>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6" name="Cube 125"/>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8" name="Cube 127"/>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1" name="Group 110"/>
            <p:cNvGrpSpPr/>
            <p:nvPr/>
          </p:nvGrpSpPr>
          <p:grpSpPr>
            <a:xfrm>
              <a:off x="2070100" y="3942234"/>
              <a:ext cx="3067050" cy="458316"/>
              <a:chOff x="2070100" y="3942234"/>
              <a:chExt cx="3067050" cy="458316"/>
            </a:xfrm>
          </p:grpSpPr>
          <p:sp>
            <p:nvSpPr>
              <p:cNvPr id="112" name="Cube 111"/>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3" name="Cube 112"/>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4" name="Cube 113"/>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5" name="Cube 114"/>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6" name="Cube 115"/>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7" name="Cube 116"/>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8" name="Cube 117"/>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9" name="Cube 118"/>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grpSp>
        <p:nvGrpSpPr>
          <p:cNvPr id="130" name="Group 129"/>
          <p:cNvGrpSpPr/>
          <p:nvPr/>
        </p:nvGrpSpPr>
        <p:grpSpPr>
          <a:xfrm>
            <a:off x="564281" y="4475349"/>
            <a:ext cx="252762" cy="483722"/>
            <a:chOff x="4977842" y="2492685"/>
            <a:chExt cx="404418" cy="779036"/>
          </a:xfrm>
        </p:grpSpPr>
        <p:sp>
          <p:nvSpPr>
            <p:cNvPr id="131" name="Oval 130"/>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32" name="TextBox 131"/>
            <p:cNvSpPr txBox="1"/>
            <p:nvPr/>
          </p:nvSpPr>
          <p:spPr>
            <a:xfrm>
              <a:off x="4977842" y="2492685"/>
              <a:ext cx="304799" cy="779036"/>
            </a:xfrm>
            <a:prstGeom prst="rect">
              <a:avLst/>
            </a:prstGeom>
            <a:noFill/>
          </p:spPr>
          <p:txBody>
            <a:bodyPr wrap="square" rtlCol="0">
              <a:spAutoFit/>
            </a:bodyPr>
            <a:lstStyle/>
            <a:p>
              <a:r>
                <a:rPr lang="en-US" sz="1400" dirty="0" smtClean="0">
                  <a:solidFill>
                    <a:srgbClr val="FFFFFF"/>
                  </a:solidFill>
                </a:rPr>
                <a:t>2</a:t>
              </a:r>
              <a:endParaRPr lang="en-US" sz="1400" dirty="0">
                <a:solidFill>
                  <a:srgbClr val="FFFFFF"/>
                </a:solidFill>
              </a:endParaRPr>
            </a:p>
          </p:txBody>
        </p:sp>
      </p:grpSp>
      <p:sp>
        <p:nvSpPr>
          <p:cNvPr id="133" name="TextBox 132"/>
          <p:cNvSpPr txBox="1"/>
          <p:nvPr/>
        </p:nvSpPr>
        <p:spPr>
          <a:xfrm>
            <a:off x="812800" y="4419600"/>
            <a:ext cx="7010401" cy="844847"/>
          </a:xfrm>
          <a:prstGeom prst="rect">
            <a:avLst/>
          </a:prstGeom>
          <a:noFill/>
        </p:spPr>
        <p:txBody>
          <a:bodyPr wrap="square" rtlCol="0">
            <a:spAutoFit/>
          </a:bodyPr>
          <a:lstStyle/>
          <a:p>
            <a:pPr marL="342900" indent="-342900" algn="l"/>
            <a:r>
              <a:rPr lang="en-US" sz="1800" dirty="0" smtClean="0"/>
              <a:t>Design sub-networks based on applications’ demand</a:t>
            </a:r>
          </a:p>
          <a:p>
            <a:pPr marL="342900" indent="-342900" algn="l"/>
            <a:r>
              <a:rPr lang="en-US" sz="1800" dirty="0" smtClean="0"/>
              <a:t>- This network architecture is better than a monolithic </a:t>
            </a:r>
            <a:r>
              <a:rPr lang="en-US" sz="1800" dirty="0" err="1" smtClean="0"/>
              <a:t>iso</a:t>
            </a:r>
            <a:r>
              <a:rPr lang="en-US" sz="1800" dirty="0" smtClean="0"/>
              <a:t>-resource network</a:t>
            </a:r>
          </a:p>
        </p:txBody>
      </p:sp>
      <p:grpSp>
        <p:nvGrpSpPr>
          <p:cNvPr id="134" name="Group 133"/>
          <p:cNvGrpSpPr/>
          <p:nvPr/>
        </p:nvGrpSpPr>
        <p:grpSpPr>
          <a:xfrm>
            <a:off x="5050368" y="2532747"/>
            <a:ext cx="365760" cy="361826"/>
            <a:chOff x="5016500" y="2541213"/>
            <a:chExt cx="365760" cy="361826"/>
          </a:xfrm>
        </p:grpSpPr>
        <p:sp>
          <p:nvSpPr>
            <p:cNvPr id="135" name="Oval 134"/>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36" name="TextBox 135"/>
            <p:cNvSpPr txBox="1"/>
            <p:nvPr/>
          </p:nvSpPr>
          <p:spPr>
            <a:xfrm>
              <a:off x="5054600" y="2578100"/>
              <a:ext cx="304800" cy="289823"/>
            </a:xfrm>
            <a:prstGeom prst="rect">
              <a:avLst/>
            </a:prstGeom>
            <a:noFill/>
          </p:spPr>
          <p:txBody>
            <a:bodyPr wrap="square" rtlCol="0">
              <a:spAutoFit/>
            </a:bodyPr>
            <a:lstStyle/>
            <a:p>
              <a:r>
                <a:rPr lang="en-US" sz="1400" dirty="0" smtClean="0">
                  <a:solidFill>
                    <a:srgbClr val="FFFFFF"/>
                  </a:solidFill>
                </a:rPr>
                <a:t>2</a:t>
              </a:r>
              <a:endParaRPr lang="en-US" sz="1400" dirty="0">
                <a:solidFill>
                  <a:srgbClr val="FFFFFF"/>
                </a:solidFill>
              </a:endParaRPr>
            </a:p>
          </p:txBody>
        </p:sp>
      </p:grpSp>
    </p:spTree>
    <p:extLst>
      <p:ext uri="{BB962C8B-B14F-4D97-AF65-F5344CB8AC3E}">
        <p14:creationId xmlns:p14="http://schemas.microsoft.com/office/powerpoint/2010/main" val="176616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605622" y="1280666"/>
            <a:ext cx="1518525" cy="1318108"/>
            <a:chOff x="6295222" y="3172966"/>
            <a:chExt cx="1518525" cy="1318108"/>
          </a:xfrm>
        </p:grpSpPr>
        <p:sp>
          <p:nvSpPr>
            <p:cNvPr id="200" name="Rectangle 199"/>
            <p:cNvSpPr/>
            <p:nvPr/>
          </p:nvSpPr>
          <p:spPr bwMode="auto">
            <a:xfrm>
              <a:off x="7078575"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1" name="Rectangle 200"/>
            <p:cNvSpPr/>
            <p:nvPr/>
          </p:nvSpPr>
          <p:spPr bwMode="auto">
            <a:xfrm>
              <a:off x="7465494" y="3172966"/>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2" name="Rectangle 201"/>
            <p:cNvSpPr/>
            <p:nvPr/>
          </p:nvSpPr>
          <p:spPr bwMode="auto">
            <a:xfrm>
              <a:off x="7078575"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3" name="Rectangle 202"/>
            <p:cNvSpPr/>
            <p:nvPr/>
          </p:nvSpPr>
          <p:spPr bwMode="auto">
            <a:xfrm>
              <a:off x="7465494" y="3517705"/>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4" name="Rectangle 203"/>
            <p:cNvSpPr/>
            <p:nvPr/>
          </p:nvSpPr>
          <p:spPr bwMode="auto">
            <a:xfrm>
              <a:off x="6295222"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5" name="Rectangle 204"/>
            <p:cNvSpPr/>
            <p:nvPr/>
          </p:nvSpPr>
          <p:spPr bwMode="auto">
            <a:xfrm>
              <a:off x="6682141" y="3172966"/>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6" name="Rectangle 205"/>
            <p:cNvSpPr/>
            <p:nvPr/>
          </p:nvSpPr>
          <p:spPr bwMode="auto">
            <a:xfrm>
              <a:off x="6295222"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7" name="Rectangle 206"/>
            <p:cNvSpPr/>
            <p:nvPr/>
          </p:nvSpPr>
          <p:spPr bwMode="auto">
            <a:xfrm>
              <a:off x="6682141" y="3517705"/>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8" name="Rectangle 207"/>
            <p:cNvSpPr/>
            <p:nvPr/>
          </p:nvSpPr>
          <p:spPr bwMode="auto">
            <a:xfrm>
              <a:off x="7083928"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9" name="Rectangle 208"/>
            <p:cNvSpPr/>
            <p:nvPr/>
          </p:nvSpPr>
          <p:spPr bwMode="auto">
            <a:xfrm>
              <a:off x="7470847" y="3860103"/>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0" name="Rectangle 209"/>
            <p:cNvSpPr/>
            <p:nvPr/>
          </p:nvSpPr>
          <p:spPr bwMode="auto">
            <a:xfrm>
              <a:off x="7083928"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1" name="Rectangle 210"/>
            <p:cNvSpPr/>
            <p:nvPr/>
          </p:nvSpPr>
          <p:spPr bwMode="auto">
            <a:xfrm>
              <a:off x="7470847" y="4204842"/>
              <a:ext cx="342900" cy="286232"/>
            </a:xfrm>
            <a:prstGeom prst="rect">
              <a:avLst/>
            </a:prstGeom>
            <a:solidFill>
              <a:srgbClr val="3366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2" name="Rectangle 211"/>
            <p:cNvSpPr/>
            <p:nvPr/>
          </p:nvSpPr>
          <p:spPr bwMode="auto">
            <a:xfrm>
              <a:off x="6300575"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3" name="Rectangle 212"/>
            <p:cNvSpPr/>
            <p:nvPr/>
          </p:nvSpPr>
          <p:spPr bwMode="auto">
            <a:xfrm>
              <a:off x="6687494" y="3860103"/>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4" name="Rectangle 213"/>
            <p:cNvSpPr/>
            <p:nvPr/>
          </p:nvSpPr>
          <p:spPr bwMode="auto">
            <a:xfrm>
              <a:off x="6300575"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5" name="Rectangle 214"/>
            <p:cNvSpPr/>
            <p:nvPr/>
          </p:nvSpPr>
          <p:spPr bwMode="auto">
            <a:xfrm>
              <a:off x="6687494" y="4204842"/>
              <a:ext cx="342900" cy="286232"/>
            </a:xfrm>
            <a:prstGeom prst="rect">
              <a:avLst/>
            </a:prstGeom>
            <a:solidFill>
              <a:srgbClr val="3366FF"/>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US" dirty="0" smtClean="0"/>
              <a:t>Design methodology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19</a:t>
            </a:fld>
            <a:endParaRPr lang="en-US"/>
          </a:p>
        </p:txBody>
      </p:sp>
      <p:grpSp>
        <p:nvGrpSpPr>
          <p:cNvPr id="84" name="Group 83"/>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31" name="Rectangle 30"/>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Rectangle 38"/>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Rectangle 39"/>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Rectangle 40"/>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Rectangle 41"/>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6" name="Rectangle 45"/>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80" name="TextBox 79"/>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81" name="TextBox 80"/>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82" name="TextBox 81"/>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83" name="TextBox 82"/>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sp>
        <p:nvSpPr>
          <p:cNvPr id="185" name="Right Arrow 184"/>
          <p:cNvSpPr/>
          <p:nvPr/>
        </p:nvSpPr>
        <p:spPr bwMode="auto">
          <a:xfrm>
            <a:off x="57810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4" name="Right Arrow 183"/>
          <p:cNvSpPr/>
          <p:nvPr/>
        </p:nvSpPr>
        <p:spPr bwMode="auto">
          <a:xfrm>
            <a:off x="21869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78" name="Group 77"/>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9" name="Rectangle 78"/>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00" name="Group 99"/>
          <p:cNvGrpSpPr/>
          <p:nvPr/>
        </p:nvGrpSpPr>
        <p:grpSpPr>
          <a:xfrm>
            <a:off x="186268" y="1609880"/>
            <a:ext cx="365760" cy="361826"/>
            <a:chOff x="5016500" y="2541213"/>
            <a:chExt cx="365760" cy="361826"/>
          </a:xfrm>
        </p:grpSpPr>
        <p:sp>
          <p:nvSpPr>
            <p:cNvPr id="101" name="Oval 100"/>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2" name="TextBox 101"/>
            <p:cNvSpPr txBox="1"/>
            <p:nvPr/>
          </p:nvSpPr>
          <p:spPr>
            <a:xfrm>
              <a:off x="5054600" y="2578100"/>
              <a:ext cx="304800" cy="289823"/>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grpSp>
        <p:nvGrpSpPr>
          <p:cNvPr id="103" name="Group 102"/>
          <p:cNvGrpSpPr/>
          <p:nvPr/>
        </p:nvGrpSpPr>
        <p:grpSpPr>
          <a:xfrm>
            <a:off x="459937" y="3797492"/>
            <a:ext cx="7871261" cy="595548"/>
            <a:chOff x="495043" y="3459403"/>
            <a:chExt cx="7638159" cy="765586"/>
          </a:xfrm>
        </p:grpSpPr>
        <p:sp>
          <p:nvSpPr>
            <p:cNvPr id="104" name="TextBox 103"/>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105" name="TextBox 104"/>
            <p:cNvSpPr txBox="1"/>
            <p:nvPr/>
          </p:nvSpPr>
          <p:spPr>
            <a:xfrm>
              <a:off x="866130" y="3459403"/>
              <a:ext cx="7267072" cy="765586"/>
            </a:xfrm>
            <a:prstGeom prst="rect">
              <a:avLst/>
            </a:prstGeom>
            <a:noFill/>
          </p:spPr>
          <p:txBody>
            <a:bodyPr wrap="square" rtlCol="0">
              <a:spAutoFit/>
            </a:bodyPr>
            <a:lstStyle/>
            <a:p>
              <a:pPr marL="342900" indent="-342900" algn="l"/>
              <a:r>
                <a:rPr lang="en-US" sz="1800" dirty="0" smtClean="0"/>
                <a:t>Identify </a:t>
              </a:r>
              <a:r>
                <a:rPr lang="en-US" sz="1800" dirty="0" smtClean="0">
                  <a:solidFill>
                    <a:srgbClr val="800080"/>
                  </a:solidFill>
                </a:rPr>
                <a:t>LAT</a:t>
              </a:r>
              <a:r>
                <a:rPr lang="en-US" sz="1800" dirty="0" smtClean="0"/>
                <a:t>/</a:t>
              </a:r>
              <a:r>
                <a:rPr lang="en-US" sz="1800" dirty="0" smtClean="0">
                  <a:solidFill>
                    <a:srgbClr val="FF8000"/>
                  </a:solidFill>
                </a:rPr>
                <a:t>BW</a:t>
              </a:r>
              <a:r>
                <a:rPr lang="en-US" sz="1800" dirty="0" smtClean="0"/>
                <a:t> sensitive applications</a:t>
              </a:r>
            </a:p>
            <a:p>
              <a:pPr marL="342900" indent="-342900" algn="l"/>
              <a:r>
                <a:rPr lang="en-US" sz="1800" dirty="0" smtClean="0"/>
                <a:t>- Proposes a novel dynamic application classification scheme </a:t>
              </a:r>
            </a:p>
          </p:txBody>
        </p:sp>
      </p:grpSp>
      <p:grpSp>
        <p:nvGrpSpPr>
          <p:cNvPr id="106" name="Group 105"/>
          <p:cNvGrpSpPr/>
          <p:nvPr/>
        </p:nvGrpSpPr>
        <p:grpSpPr>
          <a:xfrm>
            <a:off x="564281" y="3843641"/>
            <a:ext cx="252762" cy="243035"/>
            <a:chOff x="4977842" y="2511629"/>
            <a:chExt cx="404418" cy="391410"/>
          </a:xfrm>
        </p:grpSpPr>
        <p:sp>
          <p:nvSpPr>
            <p:cNvPr id="107" name="Oval 106"/>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08" name="TextBox 107"/>
            <p:cNvSpPr txBox="1"/>
            <p:nvPr/>
          </p:nvSpPr>
          <p:spPr>
            <a:xfrm>
              <a:off x="4977842" y="2511629"/>
              <a:ext cx="304799" cy="289824"/>
            </a:xfrm>
            <a:prstGeom prst="rect">
              <a:avLst/>
            </a:prstGeom>
            <a:noFill/>
          </p:spPr>
          <p:txBody>
            <a:bodyPr wrap="square" rtlCol="0">
              <a:spAutoFit/>
            </a:bodyPr>
            <a:lstStyle/>
            <a:p>
              <a:r>
                <a:rPr lang="en-US" sz="1400" dirty="0" smtClean="0">
                  <a:solidFill>
                    <a:srgbClr val="FFFFFF"/>
                  </a:solidFill>
                </a:rPr>
                <a:t>1</a:t>
              </a:r>
              <a:endParaRPr lang="en-US" sz="1400" dirty="0">
                <a:solidFill>
                  <a:srgbClr val="FFFFFF"/>
                </a:solidFill>
              </a:endParaRPr>
            </a:p>
          </p:txBody>
        </p:sp>
      </p:grpSp>
      <p:grpSp>
        <p:nvGrpSpPr>
          <p:cNvPr id="109" name="Group 108"/>
          <p:cNvGrpSpPr/>
          <p:nvPr/>
        </p:nvGrpSpPr>
        <p:grpSpPr>
          <a:xfrm>
            <a:off x="2726267" y="1381067"/>
            <a:ext cx="3244850" cy="1118716"/>
            <a:chOff x="2070100" y="3281834"/>
            <a:chExt cx="3244850" cy="1118716"/>
          </a:xfrm>
        </p:grpSpPr>
        <p:grpSp>
          <p:nvGrpSpPr>
            <p:cNvPr id="110" name="Group 109"/>
            <p:cNvGrpSpPr/>
            <p:nvPr/>
          </p:nvGrpSpPr>
          <p:grpSpPr>
            <a:xfrm>
              <a:off x="2247900" y="3281834"/>
              <a:ext cx="3067050" cy="458316"/>
              <a:chOff x="2247900" y="3281834"/>
              <a:chExt cx="3067050" cy="458316"/>
            </a:xfrm>
          </p:grpSpPr>
          <p:sp>
            <p:nvSpPr>
              <p:cNvPr id="121" name="Cube 120"/>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5" name="Cube 124"/>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6" name="Cube 125"/>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8" name="Cube 127"/>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1" name="Group 110"/>
            <p:cNvGrpSpPr/>
            <p:nvPr/>
          </p:nvGrpSpPr>
          <p:grpSpPr>
            <a:xfrm>
              <a:off x="2070100" y="3942234"/>
              <a:ext cx="3067050" cy="458316"/>
              <a:chOff x="2070100" y="3942234"/>
              <a:chExt cx="3067050" cy="458316"/>
            </a:xfrm>
          </p:grpSpPr>
          <p:sp>
            <p:nvSpPr>
              <p:cNvPr id="112" name="Cube 111"/>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3" name="Cube 112"/>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4" name="Cube 113"/>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5" name="Cube 114"/>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6" name="Cube 115"/>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7" name="Cube 116"/>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8" name="Cube 117"/>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9" name="Cube 118"/>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grpSp>
        <p:nvGrpSpPr>
          <p:cNvPr id="130" name="Group 129"/>
          <p:cNvGrpSpPr/>
          <p:nvPr/>
        </p:nvGrpSpPr>
        <p:grpSpPr>
          <a:xfrm>
            <a:off x="564281" y="4475349"/>
            <a:ext cx="252762" cy="483722"/>
            <a:chOff x="4977842" y="2492685"/>
            <a:chExt cx="404418" cy="779036"/>
          </a:xfrm>
        </p:grpSpPr>
        <p:sp>
          <p:nvSpPr>
            <p:cNvPr id="131" name="Oval 130"/>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32" name="TextBox 131"/>
            <p:cNvSpPr txBox="1"/>
            <p:nvPr/>
          </p:nvSpPr>
          <p:spPr>
            <a:xfrm>
              <a:off x="4977842" y="2492685"/>
              <a:ext cx="304799" cy="779036"/>
            </a:xfrm>
            <a:prstGeom prst="rect">
              <a:avLst/>
            </a:prstGeom>
            <a:noFill/>
          </p:spPr>
          <p:txBody>
            <a:bodyPr wrap="square" rtlCol="0">
              <a:spAutoFit/>
            </a:bodyPr>
            <a:lstStyle/>
            <a:p>
              <a:r>
                <a:rPr lang="en-US" sz="1400" dirty="0" smtClean="0">
                  <a:solidFill>
                    <a:srgbClr val="FFFFFF"/>
                  </a:solidFill>
                </a:rPr>
                <a:t>2</a:t>
              </a:r>
              <a:endParaRPr lang="en-US" sz="1400" dirty="0">
                <a:solidFill>
                  <a:srgbClr val="FFFFFF"/>
                </a:solidFill>
              </a:endParaRPr>
            </a:p>
          </p:txBody>
        </p:sp>
      </p:grpSp>
      <p:sp>
        <p:nvSpPr>
          <p:cNvPr id="133" name="TextBox 132"/>
          <p:cNvSpPr txBox="1"/>
          <p:nvPr/>
        </p:nvSpPr>
        <p:spPr>
          <a:xfrm>
            <a:off x="812800" y="4419600"/>
            <a:ext cx="7010401" cy="844847"/>
          </a:xfrm>
          <a:prstGeom prst="rect">
            <a:avLst/>
          </a:prstGeom>
          <a:noFill/>
        </p:spPr>
        <p:txBody>
          <a:bodyPr wrap="square" rtlCol="0">
            <a:spAutoFit/>
          </a:bodyPr>
          <a:lstStyle/>
          <a:p>
            <a:pPr marL="342900" indent="-342900" algn="l"/>
            <a:r>
              <a:rPr lang="en-US" sz="1800" dirty="0" smtClean="0"/>
              <a:t>Design sub-networks based on applications’ demand</a:t>
            </a:r>
          </a:p>
          <a:p>
            <a:pPr marL="342900" indent="-342900" algn="l"/>
            <a:r>
              <a:rPr lang="en-US" sz="1800" dirty="0" smtClean="0"/>
              <a:t>- This network architecture is better than a monolithic </a:t>
            </a:r>
            <a:r>
              <a:rPr lang="en-US" sz="1800" dirty="0" err="1" smtClean="0"/>
              <a:t>iso</a:t>
            </a:r>
            <a:r>
              <a:rPr lang="en-US" sz="1800" dirty="0" smtClean="0"/>
              <a:t>-resource network</a:t>
            </a:r>
          </a:p>
        </p:txBody>
      </p:sp>
      <p:grpSp>
        <p:nvGrpSpPr>
          <p:cNvPr id="134" name="Group 133"/>
          <p:cNvGrpSpPr/>
          <p:nvPr/>
        </p:nvGrpSpPr>
        <p:grpSpPr>
          <a:xfrm>
            <a:off x="5050368" y="2532747"/>
            <a:ext cx="365760" cy="361826"/>
            <a:chOff x="5016500" y="2541213"/>
            <a:chExt cx="365760" cy="361826"/>
          </a:xfrm>
        </p:grpSpPr>
        <p:sp>
          <p:nvSpPr>
            <p:cNvPr id="135" name="Oval 134"/>
            <p:cNvSpPr/>
            <p:nvPr/>
          </p:nvSpPr>
          <p:spPr bwMode="auto">
            <a:xfrm>
              <a:off x="5016500" y="2541213"/>
              <a:ext cx="365760" cy="361826"/>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p:txBody>
        </p:sp>
        <p:sp>
          <p:nvSpPr>
            <p:cNvPr id="136" name="TextBox 135"/>
            <p:cNvSpPr txBox="1"/>
            <p:nvPr/>
          </p:nvSpPr>
          <p:spPr>
            <a:xfrm>
              <a:off x="5054600" y="2578100"/>
              <a:ext cx="304800" cy="289823"/>
            </a:xfrm>
            <a:prstGeom prst="rect">
              <a:avLst/>
            </a:prstGeom>
            <a:noFill/>
          </p:spPr>
          <p:txBody>
            <a:bodyPr wrap="square" rtlCol="0">
              <a:spAutoFit/>
            </a:bodyPr>
            <a:lstStyle/>
            <a:p>
              <a:r>
                <a:rPr lang="en-US" sz="1400" dirty="0" smtClean="0">
                  <a:solidFill>
                    <a:srgbClr val="FFFFFF"/>
                  </a:solidFill>
                </a:rPr>
                <a:t>2</a:t>
              </a:r>
              <a:endParaRPr lang="en-US" sz="1400" dirty="0">
                <a:solidFill>
                  <a:srgbClr val="FFFFFF"/>
                </a:solidFill>
              </a:endParaRPr>
            </a:p>
          </p:txBody>
        </p:sp>
      </p:grpSp>
      <p:cxnSp>
        <p:nvCxnSpPr>
          <p:cNvPr id="137" name="Straight Arrow Connector 136"/>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a:outerShdw blurRad="50800" dist="38100" dir="2700000" algn="tl" rotWithShape="0">
              <a:srgbClr val="000000">
                <a:alpha val="43000"/>
              </a:srgbClr>
            </a:outerShdw>
          </a:effectLst>
        </p:spPr>
      </p:cxnSp>
      <p:grpSp>
        <p:nvGrpSpPr>
          <p:cNvPr id="138" name="Group 137"/>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139" name="Flowchart: Manual Operation 23"/>
            <p:cNvSpPr/>
            <p:nvPr/>
          </p:nvSpPr>
          <p:spPr bwMode="auto">
            <a:xfrm rot="5400000">
              <a:off x="2006212" y="1814519"/>
              <a:ext cx="1188720" cy="233397"/>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DEMUX</a:t>
              </a:r>
            </a:p>
          </p:txBody>
        </p:sp>
        <p:cxnSp>
          <p:nvCxnSpPr>
            <p:cNvPr id="140" name="Elbow Connector 139"/>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41" name="Straight Arrow Connector 140"/>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42" name="Straight Arrow Connector 141"/>
            <p:cNvCxnSpPr>
              <a:stCxn id="139" idx="0"/>
            </p:cNvCxnSpPr>
            <p:nvPr/>
          </p:nvCxnSpPr>
          <p:spPr bwMode="auto">
            <a:xfrm flipV="1">
              <a:off x="2717271" y="1784574"/>
              <a:ext cx="224896" cy="14664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143" name="Straight Arrow Connector 142"/>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a:outerShdw blurRad="50800" dist="38100" dir="2700000" algn="tl" rotWithShape="0">
              <a:srgbClr val="000000">
                <a:alpha val="43000"/>
              </a:srgbClr>
            </a:outerShdw>
          </a:effectLst>
        </p:spPr>
      </p:cxnSp>
    </p:spTree>
    <p:extLst>
      <p:ext uri="{BB962C8B-B14F-4D97-AF65-F5344CB8AC3E}">
        <p14:creationId xmlns:p14="http://schemas.microsoft.com/office/powerpoint/2010/main" val="42225525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45" y="180025"/>
            <a:ext cx="7406640" cy="396876"/>
          </a:xfrm>
        </p:spPr>
        <p:txBody>
          <a:bodyPr/>
          <a:lstStyle/>
          <a:p>
            <a:r>
              <a:rPr lang="en-US" dirty="0" smtClean="0"/>
              <a:t>Executive summary</a:t>
            </a:r>
            <a:endParaRPr lang="en-US" dirty="0"/>
          </a:p>
        </p:txBody>
      </p:sp>
      <p:sp>
        <p:nvSpPr>
          <p:cNvPr id="3" name="Content Placeholder 2"/>
          <p:cNvSpPr>
            <a:spLocks noGrp="1"/>
          </p:cNvSpPr>
          <p:nvPr>
            <p:ph idx="1"/>
          </p:nvPr>
        </p:nvSpPr>
        <p:spPr>
          <a:xfrm>
            <a:off x="243189" y="556637"/>
            <a:ext cx="7836105" cy="4793574"/>
          </a:xfrm>
        </p:spPr>
        <p:txBody>
          <a:bodyPr/>
          <a:lstStyle/>
          <a:p>
            <a:pPr algn="just">
              <a:lnSpc>
                <a:spcPct val="90000"/>
              </a:lnSpc>
              <a:spcBef>
                <a:spcPts val="0"/>
              </a:spcBef>
              <a:spcAft>
                <a:spcPts val="0"/>
              </a:spcAft>
              <a:buFont typeface="Arial" pitchFamily="34" charset="0"/>
              <a:buChar char="•"/>
            </a:pPr>
            <a:r>
              <a:rPr lang="en-US" sz="1650" dirty="0">
                <a:solidFill>
                  <a:srgbClr val="FF0000"/>
                </a:solidFill>
              </a:rPr>
              <a:t> </a:t>
            </a:r>
            <a:r>
              <a:rPr lang="en-US" sz="1550" b="1" u="sng" dirty="0" smtClean="0">
                <a:solidFill>
                  <a:srgbClr val="FF0000"/>
                </a:solidFill>
              </a:rPr>
              <a:t>Problem</a:t>
            </a:r>
            <a:r>
              <a:rPr lang="en-US" sz="1550" dirty="0" smtClean="0">
                <a:solidFill>
                  <a:srgbClr val="FF0000"/>
                </a:solidFill>
              </a:rPr>
              <a:t>: Current day </a:t>
            </a:r>
            <a:r>
              <a:rPr lang="en-US" sz="1550" dirty="0" err="1" smtClean="0">
                <a:solidFill>
                  <a:srgbClr val="FF0000"/>
                </a:solidFill>
              </a:rPr>
              <a:t>NoC</a:t>
            </a:r>
            <a:r>
              <a:rPr lang="en-US" sz="1550" dirty="0" smtClean="0">
                <a:solidFill>
                  <a:srgbClr val="FF0000"/>
                </a:solidFill>
              </a:rPr>
              <a:t> designs are </a:t>
            </a:r>
            <a:r>
              <a:rPr lang="en-US" sz="1550" b="1" dirty="0" smtClean="0">
                <a:solidFill>
                  <a:srgbClr val="FF0000"/>
                </a:solidFill>
              </a:rPr>
              <a:t>agnostic </a:t>
            </a:r>
            <a:r>
              <a:rPr lang="en-US" sz="1550" dirty="0" smtClean="0">
                <a:solidFill>
                  <a:srgbClr val="FF0000"/>
                </a:solidFill>
              </a:rPr>
              <a:t>to application requirements and are provisioned for the general case </a:t>
            </a:r>
            <a:r>
              <a:rPr lang="en-US" sz="1550" dirty="0" smtClean="0">
                <a:solidFill>
                  <a:srgbClr val="FF0000"/>
                </a:solidFill>
                <a:sym typeface="Wingdings"/>
              </a:rPr>
              <a:t>or worst case. Applications have widely differing demands from the network</a:t>
            </a:r>
            <a:endParaRPr lang="en-US" sz="1550" dirty="0" smtClean="0">
              <a:solidFill>
                <a:srgbClr val="FF0000"/>
              </a:solidFill>
            </a:endParaRPr>
          </a:p>
          <a:p>
            <a:pPr algn="just">
              <a:lnSpc>
                <a:spcPct val="90000"/>
              </a:lnSpc>
              <a:spcBef>
                <a:spcPts val="0"/>
              </a:spcBef>
              <a:spcAft>
                <a:spcPts val="0"/>
              </a:spcAft>
            </a:pPr>
            <a:endParaRPr lang="en-US" sz="1550" dirty="0" smtClean="0">
              <a:solidFill>
                <a:srgbClr val="3C3C3C"/>
              </a:solidFill>
            </a:endParaRPr>
          </a:p>
          <a:p>
            <a:pPr algn="just">
              <a:lnSpc>
                <a:spcPct val="90000"/>
              </a:lnSpc>
              <a:spcBef>
                <a:spcPts val="0"/>
              </a:spcBef>
              <a:spcAft>
                <a:spcPts val="0"/>
              </a:spcAft>
              <a:buFont typeface="Arial" pitchFamily="34" charset="0"/>
              <a:buChar char="•"/>
            </a:pPr>
            <a:r>
              <a:rPr lang="en-US" sz="1550" dirty="0" smtClean="0">
                <a:solidFill>
                  <a:srgbClr val="3C3C3C"/>
                </a:solidFill>
              </a:rPr>
              <a:t> </a:t>
            </a:r>
            <a:r>
              <a:rPr lang="en-US" sz="1550" b="1" u="sng" dirty="0" smtClean="0"/>
              <a:t>Our goal</a:t>
            </a:r>
            <a:r>
              <a:rPr lang="en-US" sz="1550" dirty="0" smtClean="0"/>
              <a:t>: To design a </a:t>
            </a:r>
            <a:r>
              <a:rPr lang="en-US" sz="1550" dirty="0" err="1" smtClean="0"/>
              <a:t>NoC</a:t>
            </a:r>
            <a:r>
              <a:rPr lang="en-US" sz="1550" dirty="0" smtClean="0"/>
              <a:t> </a:t>
            </a:r>
            <a:r>
              <a:rPr lang="en-US" sz="1550" dirty="0"/>
              <a:t>that can satisfy the </a:t>
            </a:r>
            <a:r>
              <a:rPr lang="en-US" sz="1550" b="1" dirty="0"/>
              <a:t>diverse</a:t>
            </a:r>
            <a:r>
              <a:rPr lang="en-US" sz="1550" i="1" dirty="0"/>
              <a:t> </a:t>
            </a:r>
            <a:r>
              <a:rPr lang="en-US" sz="1550" dirty="0" smtClean="0"/>
              <a:t>dynamic performance </a:t>
            </a:r>
            <a:r>
              <a:rPr lang="en-US" sz="1550" dirty="0"/>
              <a:t>requirements </a:t>
            </a:r>
            <a:r>
              <a:rPr lang="en-US" sz="1550" dirty="0" smtClean="0"/>
              <a:t>of applications</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t> </a:t>
            </a:r>
            <a:r>
              <a:rPr lang="en-US" sz="1550" b="1" u="sng" dirty="0" smtClean="0"/>
              <a:t>Observation</a:t>
            </a:r>
            <a:r>
              <a:rPr lang="en-US" sz="1550" dirty="0" smtClean="0"/>
              <a:t>: Applications </a:t>
            </a:r>
            <a:r>
              <a:rPr lang="en-US" sz="1550" dirty="0"/>
              <a:t>can be divided into two general classes in terms of their </a:t>
            </a:r>
            <a:r>
              <a:rPr lang="en-US" sz="1550" dirty="0" smtClean="0"/>
              <a:t>requirements </a:t>
            </a:r>
            <a:r>
              <a:rPr lang="en-US" sz="1550" dirty="0"/>
              <a:t>from the network: </a:t>
            </a:r>
            <a:r>
              <a:rPr lang="en-US" sz="1550" b="1" dirty="0"/>
              <a:t>bandwidth-sensitive</a:t>
            </a:r>
            <a:r>
              <a:rPr lang="en-US" sz="1550" dirty="0"/>
              <a:t> and </a:t>
            </a:r>
            <a:r>
              <a:rPr lang="en-US" sz="1550" b="1" dirty="0"/>
              <a:t>latency-</a:t>
            </a:r>
            <a:r>
              <a:rPr lang="en-US" sz="1550" b="1" dirty="0" smtClean="0"/>
              <a:t>sensitive</a:t>
            </a:r>
          </a:p>
          <a:p>
            <a:pPr algn="just">
              <a:lnSpc>
                <a:spcPct val="90000"/>
              </a:lnSpc>
              <a:spcBef>
                <a:spcPts val="0"/>
              </a:spcBef>
              <a:spcAft>
                <a:spcPts val="0"/>
              </a:spcAft>
            </a:pPr>
            <a:r>
              <a:rPr lang="en-US" sz="1550" dirty="0" smtClean="0"/>
              <a:t>      - Not all applications are equally sensitive to bandwidth and latency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solidFill>
                  <a:srgbClr val="008000"/>
                </a:solidFill>
              </a:rPr>
              <a:t> </a:t>
            </a:r>
            <a:r>
              <a:rPr lang="en-US" sz="1550" b="1" u="sng" dirty="0" smtClean="0">
                <a:solidFill>
                  <a:srgbClr val="008000"/>
                </a:solidFill>
              </a:rPr>
              <a:t>Key idea</a:t>
            </a:r>
            <a:r>
              <a:rPr lang="en-US" sz="1550" dirty="0" smtClean="0">
                <a:solidFill>
                  <a:srgbClr val="008000"/>
                </a:solidFill>
              </a:rPr>
              <a:t>: Design two </a:t>
            </a:r>
            <a:r>
              <a:rPr lang="en-US" sz="1550" dirty="0" err="1">
                <a:solidFill>
                  <a:srgbClr val="008000"/>
                </a:solidFill>
              </a:rPr>
              <a:t>NoC</a:t>
            </a:r>
            <a:r>
              <a:rPr lang="en-US" sz="1550" dirty="0">
                <a:solidFill>
                  <a:srgbClr val="008000"/>
                </a:solidFill>
              </a:rPr>
              <a:t> </a:t>
            </a:r>
            <a:endParaRPr lang="en-US" sz="1550" dirty="0" smtClean="0">
              <a:solidFill>
                <a:srgbClr val="008000"/>
              </a:solidFill>
            </a:endParaRPr>
          </a:p>
          <a:p>
            <a:pPr algn="just">
              <a:lnSpc>
                <a:spcPct val="90000"/>
              </a:lnSpc>
              <a:spcBef>
                <a:spcPts val="0"/>
              </a:spcBef>
              <a:spcAft>
                <a:spcPts val="0"/>
              </a:spcAft>
            </a:pPr>
            <a:r>
              <a:rPr lang="en-US" sz="1550" dirty="0" smtClean="0"/>
              <a:t>  </a:t>
            </a:r>
            <a:r>
              <a:rPr lang="en-US" sz="1550" dirty="0" smtClean="0">
                <a:solidFill>
                  <a:srgbClr val="008000"/>
                </a:solidFill>
              </a:rPr>
              <a:t>- Each sub-network customized for either </a:t>
            </a:r>
            <a:r>
              <a:rPr lang="en-US" sz="1550" dirty="0" smtClean="0">
                <a:solidFill>
                  <a:srgbClr val="FF8000"/>
                </a:solidFill>
              </a:rPr>
              <a:t>BW</a:t>
            </a:r>
            <a:r>
              <a:rPr lang="en-US" sz="1550" dirty="0" smtClean="0">
                <a:solidFill>
                  <a:srgbClr val="008000"/>
                </a:solidFill>
              </a:rPr>
              <a:t> or </a:t>
            </a:r>
            <a:r>
              <a:rPr lang="en-US" sz="1550" dirty="0" smtClean="0">
                <a:solidFill>
                  <a:srgbClr val="800080"/>
                </a:solidFill>
              </a:rPr>
              <a:t>LAT</a:t>
            </a:r>
            <a:r>
              <a:rPr lang="en-US" sz="1550" dirty="0" smtClean="0">
                <a:solidFill>
                  <a:srgbClr val="008000"/>
                </a:solidFill>
              </a:rPr>
              <a:t> sensitive applications</a:t>
            </a:r>
          </a:p>
          <a:p>
            <a:pPr algn="just">
              <a:lnSpc>
                <a:spcPct val="90000"/>
              </a:lnSpc>
              <a:spcBef>
                <a:spcPts val="0"/>
              </a:spcBef>
              <a:spcAft>
                <a:spcPts val="0"/>
              </a:spcAft>
            </a:pPr>
            <a:r>
              <a:rPr lang="en-US" sz="1550" dirty="0" smtClean="0"/>
              <a:t>  </a:t>
            </a:r>
            <a:r>
              <a:rPr lang="en-US" sz="1550" dirty="0" smtClean="0">
                <a:solidFill>
                  <a:srgbClr val="008000"/>
                </a:solidFill>
              </a:rPr>
              <a:t>- Propose </a:t>
            </a:r>
            <a:r>
              <a:rPr lang="en-US" sz="1550" b="1" dirty="0" smtClean="0">
                <a:solidFill>
                  <a:srgbClr val="008000"/>
                </a:solidFill>
              </a:rPr>
              <a:t>metrics</a:t>
            </a:r>
            <a:r>
              <a:rPr lang="en-US" sz="1550" dirty="0" smtClean="0">
                <a:solidFill>
                  <a:srgbClr val="008000"/>
                </a:solidFill>
              </a:rPr>
              <a:t> to classify applications as </a:t>
            </a:r>
            <a:r>
              <a:rPr lang="en-US" sz="1550" dirty="0" smtClean="0">
                <a:solidFill>
                  <a:srgbClr val="FF8000"/>
                </a:solidFill>
              </a:rPr>
              <a:t>BW</a:t>
            </a:r>
            <a:r>
              <a:rPr lang="en-US" sz="1550" dirty="0" smtClean="0">
                <a:solidFill>
                  <a:srgbClr val="008000"/>
                </a:solidFill>
              </a:rPr>
              <a:t> or </a:t>
            </a:r>
            <a:r>
              <a:rPr lang="en-US" sz="1550" dirty="0" smtClean="0">
                <a:solidFill>
                  <a:srgbClr val="800080"/>
                </a:solidFill>
              </a:rPr>
              <a:t>LAT</a:t>
            </a:r>
            <a:r>
              <a:rPr lang="en-US" sz="1550" dirty="0" smtClean="0">
                <a:solidFill>
                  <a:srgbClr val="008000"/>
                </a:solidFill>
              </a:rPr>
              <a:t> sensitive</a:t>
            </a:r>
          </a:p>
          <a:p>
            <a:pPr algn="just">
              <a:lnSpc>
                <a:spcPct val="90000"/>
              </a:lnSpc>
              <a:spcBef>
                <a:spcPts val="0"/>
              </a:spcBef>
              <a:spcAft>
                <a:spcPts val="0"/>
              </a:spcAft>
            </a:pPr>
            <a:r>
              <a:rPr lang="en-US" sz="1550" dirty="0">
                <a:solidFill>
                  <a:srgbClr val="008000"/>
                </a:solidFill>
              </a:rPr>
              <a:t> </a:t>
            </a:r>
            <a:r>
              <a:rPr lang="en-US" sz="1550" dirty="0" smtClean="0">
                <a:solidFill>
                  <a:srgbClr val="008000"/>
                </a:solidFill>
              </a:rPr>
              <a:t> - Prioritize applications’ packets within the sub-networks based on their sensitivity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t> </a:t>
            </a:r>
            <a:r>
              <a:rPr lang="en-US" sz="1550" b="1" u="sng" dirty="0" smtClean="0"/>
              <a:t>Network design</a:t>
            </a:r>
            <a:r>
              <a:rPr lang="en-US" sz="1550" dirty="0" smtClean="0"/>
              <a:t>: </a:t>
            </a:r>
            <a:r>
              <a:rPr lang="en-US" sz="1550" dirty="0" smtClean="0">
                <a:solidFill>
                  <a:srgbClr val="FF8000"/>
                </a:solidFill>
              </a:rPr>
              <a:t>BW</a:t>
            </a:r>
            <a:r>
              <a:rPr lang="en-US" sz="1550" dirty="0" smtClean="0"/>
              <a:t> optimized network has </a:t>
            </a:r>
            <a:r>
              <a:rPr lang="en-US" sz="1550" dirty="0" smtClean="0">
                <a:solidFill>
                  <a:srgbClr val="FF8000"/>
                </a:solidFill>
              </a:rPr>
              <a:t>wider link width but operates at a lower frequency </a:t>
            </a:r>
            <a:r>
              <a:rPr lang="en-US" sz="1550" dirty="0" smtClean="0"/>
              <a:t>and </a:t>
            </a:r>
            <a:r>
              <a:rPr lang="en-US" sz="1550" dirty="0" smtClean="0">
                <a:solidFill>
                  <a:srgbClr val="800080"/>
                </a:solidFill>
              </a:rPr>
              <a:t>LAT</a:t>
            </a:r>
            <a:r>
              <a:rPr lang="en-US" sz="1550" dirty="0" smtClean="0"/>
              <a:t> optimized network has </a:t>
            </a:r>
            <a:r>
              <a:rPr lang="en-US" sz="1550" dirty="0" smtClean="0">
                <a:solidFill>
                  <a:srgbClr val="800080"/>
                </a:solidFill>
              </a:rPr>
              <a:t>narrow link width but operates at a higher frequency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a:t> </a:t>
            </a:r>
            <a:r>
              <a:rPr lang="en-US" sz="1550" b="1" u="sng" dirty="0" smtClean="0"/>
              <a:t>Results</a:t>
            </a:r>
            <a:r>
              <a:rPr lang="en-US" sz="1550" dirty="0" smtClean="0"/>
              <a:t>: Our proposal is significantly better when compared to an </a:t>
            </a:r>
            <a:r>
              <a:rPr lang="en-US" sz="1550" dirty="0" err="1" smtClean="0"/>
              <a:t>iso</a:t>
            </a:r>
            <a:r>
              <a:rPr lang="en-US" sz="1550" dirty="0" smtClean="0"/>
              <a:t>-resource monolithic network (</a:t>
            </a:r>
            <a:r>
              <a:rPr lang="en-US" sz="1550" dirty="0"/>
              <a:t>5%/3% weighted/instruction throughput improvement and 31% energy </a:t>
            </a:r>
            <a:r>
              <a:rPr lang="en-US" sz="1550" dirty="0" smtClean="0"/>
              <a:t>reduction)</a:t>
            </a:r>
            <a:endParaRPr lang="en-US" sz="1550" dirty="0"/>
          </a:p>
          <a:p>
            <a:pPr algn="just">
              <a:lnSpc>
                <a:spcPct val="100000"/>
              </a:lnSpc>
            </a:pPr>
            <a:endParaRPr lang="en-US" sz="1650" dirty="0">
              <a:solidFill>
                <a:srgbClr val="FF0000"/>
              </a:solidFill>
            </a:endParaRPr>
          </a:p>
          <a:p>
            <a:pPr algn="just">
              <a:lnSpc>
                <a:spcPct val="100000"/>
              </a:lnSpc>
            </a:pPr>
            <a:r>
              <a:rPr lang="en-US" sz="1650" dirty="0" smtClean="0"/>
              <a:t> </a:t>
            </a:r>
            <a:endParaRPr lang="en-US" sz="1650" dirty="0"/>
          </a:p>
        </p:txBody>
      </p:sp>
      <p:sp>
        <p:nvSpPr>
          <p:cNvPr id="4" name="Slide Number Placeholder 3"/>
          <p:cNvSpPr>
            <a:spLocks noGrp="1"/>
          </p:cNvSpPr>
          <p:nvPr>
            <p:ph type="sldNum" sz="quarter" idx="10"/>
          </p:nvPr>
        </p:nvSpPr>
        <p:spPr/>
        <p:txBody>
          <a:bodyPr/>
          <a:lstStyle/>
          <a:p>
            <a:fld id="{5D55814A-EFF7-4279-8F52-1E7C8C78BB4E}" type="slidenum">
              <a:rPr lang="en-US" smtClean="0"/>
              <a:pPr/>
              <a:t>2</a:t>
            </a:fld>
            <a:endParaRPr lang="en-US"/>
          </a:p>
        </p:txBody>
      </p:sp>
    </p:spTree>
    <p:extLst>
      <p:ext uri="{BB962C8B-B14F-4D97-AF65-F5344CB8AC3E}">
        <p14:creationId xmlns:p14="http://schemas.microsoft.com/office/powerpoint/2010/main" val="3986296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Dynamic classification of applications</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20</a:t>
            </a:fld>
            <a:endParaRPr lang="en-US"/>
          </a:p>
        </p:txBody>
      </p:sp>
      <p:cxnSp>
        <p:nvCxnSpPr>
          <p:cNvPr id="12" name="Straight Connector 11"/>
          <p:cNvCxnSpPr/>
          <p:nvPr/>
        </p:nvCxnSpPr>
        <p:spPr>
          <a:xfrm>
            <a:off x="1203482" y="2663821"/>
            <a:ext cx="5486400" cy="2117"/>
          </a:xfrm>
          <a:prstGeom prst="line">
            <a:avLst/>
          </a:prstGeom>
          <a:ln w="34925" cap="flat" cmpd="sng" algn="ctr">
            <a:solidFill>
              <a:srgbClr val="000000"/>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05495" y="1758748"/>
            <a:ext cx="1828800" cy="6"/>
          </a:xfrm>
          <a:prstGeom prst="straightConnector1">
            <a:avLst/>
          </a:prstGeom>
          <a:ln w="34925" cap="flat" cmpd="sng" algn="ctr">
            <a:solidFill>
              <a:schemeClr val="tx1">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327848" y="2711450"/>
            <a:ext cx="1087421"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86569" y="2698983"/>
            <a:ext cx="1390600" cy="233397"/>
          </a:xfrm>
          <a:prstGeom prst="rect">
            <a:avLst/>
          </a:prstGeom>
          <a:noFill/>
          <a:effectLst/>
        </p:spPr>
        <p:txBody>
          <a:bodyPr wrap="square" rtlCol="0">
            <a:spAutoFit/>
          </a:bodyPr>
          <a:lstStyle/>
          <a:p>
            <a:pPr algn="ctr"/>
            <a:r>
              <a:rPr lang="en-US" b="1" dirty="0" smtClean="0">
                <a:solidFill>
                  <a:schemeClr val="bg1"/>
                </a:solidFill>
              </a:rPr>
              <a:t>Network episode</a:t>
            </a:r>
            <a:endParaRPr lang="en-US" b="1" dirty="0">
              <a:solidFill>
                <a:schemeClr val="bg1"/>
              </a:solidFill>
            </a:endParaRPr>
          </a:p>
        </p:txBody>
      </p:sp>
      <p:sp>
        <p:nvSpPr>
          <p:cNvPr id="25" name="Rounded Rectangle 24"/>
          <p:cNvSpPr/>
          <p:nvPr/>
        </p:nvSpPr>
        <p:spPr>
          <a:xfrm>
            <a:off x="2421100" y="2711450"/>
            <a:ext cx="1110602" cy="209550"/>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90412" y="2711774"/>
            <a:ext cx="1388442" cy="233397"/>
          </a:xfrm>
          <a:prstGeom prst="rect">
            <a:avLst/>
          </a:prstGeom>
          <a:noFill/>
          <a:effectLst/>
        </p:spPr>
        <p:txBody>
          <a:bodyPr wrap="square" rtlCol="0">
            <a:spAutoFit/>
          </a:bodyPr>
          <a:lstStyle/>
          <a:p>
            <a:pPr algn="ctr"/>
            <a:r>
              <a:rPr lang="en-US" b="1" dirty="0" smtClean="0"/>
              <a:t>Compute episode</a:t>
            </a:r>
            <a:endParaRPr lang="en-US" b="1" dirty="0"/>
          </a:p>
        </p:txBody>
      </p:sp>
      <p:sp>
        <p:nvSpPr>
          <p:cNvPr id="55" name="Rounded Rectangle 54"/>
          <p:cNvSpPr/>
          <p:nvPr/>
        </p:nvSpPr>
        <p:spPr>
          <a:xfrm>
            <a:off x="3543722" y="2711451"/>
            <a:ext cx="400129" cy="210014"/>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3956093" y="2711450"/>
            <a:ext cx="388311" cy="214986"/>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4354771" y="2711450"/>
            <a:ext cx="1299404"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663745" y="2711451"/>
            <a:ext cx="252638" cy="211814"/>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875638" y="2401704"/>
            <a:ext cx="1005117" cy="289823"/>
          </a:xfrm>
          <a:prstGeom prst="rect">
            <a:avLst/>
          </a:prstGeom>
          <a:noFill/>
        </p:spPr>
        <p:txBody>
          <a:bodyPr wrap="square" rtlCol="0">
            <a:spAutoFit/>
          </a:bodyPr>
          <a:lstStyle/>
          <a:p>
            <a:r>
              <a:rPr lang="en-US" sz="1400" dirty="0" smtClean="0"/>
              <a:t>time</a:t>
            </a:r>
            <a:endParaRPr lang="en-US" sz="1400" dirty="0"/>
          </a:p>
        </p:txBody>
      </p:sp>
      <p:sp>
        <p:nvSpPr>
          <p:cNvPr id="69" name="TextBox 68"/>
          <p:cNvSpPr txBox="1"/>
          <p:nvPr/>
        </p:nvSpPr>
        <p:spPr>
          <a:xfrm>
            <a:off x="2006600" y="850900"/>
            <a:ext cx="3289300" cy="289823"/>
          </a:xfrm>
          <a:prstGeom prst="rect">
            <a:avLst/>
          </a:prstGeom>
          <a:noFill/>
        </p:spPr>
        <p:txBody>
          <a:bodyPr wrap="square" rtlCol="0">
            <a:spAutoFit/>
          </a:bodyPr>
          <a:lstStyle/>
          <a:p>
            <a:r>
              <a:rPr lang="en-US" sz="1400" b="1" dirty="0" smtClean="0"/>
              <a:t>Application life cycle</a:t>
            </a:r>
            <a:endParaRPr lang="en-US" sz="1400" b="1" dirty="0"/>
          </a:p>
        </p:txBody>
      </p:sp>
      <p:sp>
        <p:nvSpPr>
          <p:cNvPr id="71" name="Rounded Rectangle 70"/>
          <p:cNvSpPr/>
          <p:nvPr/>
        </p:nvSpPr>
        <p:spPr>
          <a:xfrm>
            <a:off x="59689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1213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62737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rot="16200000">
            <a:off x="-133230" y="1530076"/>
            <a:ext cx="2228845" cy="438582"/>
          </a:xfrm>
          <a:prstGeom prst="rect">
            <a:avLst/>
          </a:prstGeom>
          <a:noFill/>
          <a:effectLst/>
        </p:spPr>
        <p:txBody>
          <a:bodyPr wrap="square" rtlCol="0">
            <a:spAutoFit/>
          </a:bodyPr>
          <a:lstStyle/>
          <a:p>
            <a:pPr algn="ctr">
              <a:lnSpc>
                <a:spcPts val="1320"/>
              </a:lnSpc>
              <a:spcBef>
                <a:spcPts val="1200"/>
              </a:spcBef>
            </a:pPr>
            <a:r>
              <a:rPr lang="en-US" sz="1400" b="1" dirty="0" smtClean="0">
                <a:solidFill>
                  <a:schemeClr val="tx1">
                    <a:lumMod val="50000"/>
                  </a:schemeClr>
                </a:solidFill>
              </a:rPr>
              <a:t>Outstanding network packets</a:t>
            </a:r>
            <a:endParaRPr lang="en-US" sz="1400" b="1" dirty="0">
              <a:solidFill>
                <a:schemeClr val="tx1">
                  <a:lumMod val="50000"/>
                </a:schemeClr>
              </a:solidFill>
            </a:endParaRPr>
          </a:p>
        </p:txBody>
      </p:sp>
      <p:grpSp>
        <p:nvGrpSpPr>
          <p:cNvPr id="76" name="Group 75"/>
          <p:cNvGrpSpPr/>
          <p:nvPr/>
        </p:nvGrpSpPr>
        <p:grpSpPr>
          <a:xfrm>
            <a:off x="1333418" y="1668655"/>
            <a:ext cx="1064272" cy="1000949"/>
            <a:chOff x="2998812" y="3384939"/>
            <a:chExt cx="699347" cy="907759"/>
          </a:xfrm>
          <a:effectLst>
            <a:outerShdw blurRad="50800" dist="38100" dir="2700000" algn="tl" rotWithShape="0">
              <a:srgbClr val="000000">
                <a:alpha val="43000"/>
              </a:srgbClr>
            </a:outerShdw>
          </a:effectLst>
        </p:grpSpPr>
        <p:cxnSp>
          <p:nvCxnSpPr>
            <p:cNvPr id="77" name="Elbow Connector 76"/>
            <p:cNvCxnSpPr/>
            <p:nvPr/>
          </p:nvCxnSpPr>
          <p:spPr>
            <a:xfrm rot="5400000" flipH="1" flipV="1">
              <a:off x="2824802" y="3995355"/>
              <a:ext cx="454322"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8" name="Elbow Connector 77"/>
            <p:cNvCxnSpPr/>
            <p:nvPr/>
          </p:nvCxnSpPr>
          <p:spPr>
            <a:xfrm rot="5400000" flipH="1" flipV="1">
              <a:off x="3046360" y="3555586"/>
              <a:ext cx="447596"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H="1">
              <a:off x="3102750" y="3826940"/>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H="1">
              <a:off x="3317714" y="3391871"/>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81" name="Elbow Connector 80"/>
            <p:cNvCxnSpPr/>
            <p:nvPr/>
          </p:nvCxnSpPr>
          <p:spPr>
            <a:xfrm rot="16200000" flipH="1">
              <a:off x="3199768" y="3613723"/>
              <a:ext cx="505320" cy="55389"/>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82" name="Elbow Connector 81"/>
            <p:cNvCxnSpPr/>
            <p:nvPr/>
          </p:nvCxnSpPr>
          <p:spPr>
            <a:xfrm rot="16200000" flipH="1">
              <a:off x="3437307" y="4031845"/>
              <a:ext cx="404214" cy="117491"/>
            </a:xfrm>
            <a:prstGeom prst="bentConnector3">
              <a:avLst>
                <a:gd name="adj1" fmla="val 50000"/>
              </a:avLst>
            </a:prstGeom>
            <a:ln w="22225" cmpd="sng"/>
            <a:effectLst/>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flipH="1">
              <a:off x="3471293" y="3894078"/>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grpSp>
      <p:grpSp>
        <p:nvGrpSpPr>
          <p:cNvPr id="6" name="Group 5"/>
          <p:cNvGrpSpPr/>
          <p:nvPr/>
        </p:nvGrpSpPr>
        <p:grpSpPr>
          <a:xfrm>
            <a:off x="3537848" y="2308644"/>
            <a:ext cx="400054" cy="342608"/>
            <a:chOff x="4207292" y="4089903"/>
            <a:chExt cx="311183" cy="185765"/>
          </a:xfrm>
        </p:grpSpPr>
        <p:cxnSp>
          <p:nvCxnSpPr>
            <p:cNvPr id="89" name="Elbow Connector 88"/>
            <p:cNvCxnSpPr/>
            <p:nvPr/>
          </p:nvCxnSpPr>
          <p:spPr>
            <a:xfrm rot="5400000" flipH="1" flipV="1">
              <a:off x="4173156" y="4124040"/>
              <a:ext cx="185764" cy="117491"/>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16200000" flipV="1">
              <a:off x="4373111" y="4130304"/>
              <a:ext cx="185764" cy="104964"/>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319189" y="4089903"/>
              <a:ext cx="99917" cy="0"/>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4344094" y="1393062"/>
            <a:ext cx="1316640" cy="1270971"/>
            <a:chOff x="4639436" y="3186461"/>
            <a:chExt cx="918934" cy="1092145"/>
          </a:xfrm>
        </p:grpSpPr>
        <p:cxnSp>
          <p:nvCxnSpPr>
            <p:cNvPr id="95" name="Elbow Connector 94"/>
            <p:cNvCxnSpPr/>
            <p:nvPr/>
          </p:nvCxnSpPr>
          <p:spPr>
            <a:xfrm rot="5400000" flipH="1" flipV="1">
              <a:off x="4405704" y="3955282"/>
              <a:ext cx="557056"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6" name="Elbow Connector 95"/>
            <p:cNvCxnSpPr/>
            <p:nvPr/>
          </p:nvCxnSpPr>
          <p:spPr>
            <a:xfrm rot="5400000" flipH="1" flipV="1">
              <a:off x="4593722" y="3416070"/>
              <a:ext cx="548809"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H="1">
              <a:off x="4724309" y="3728410"/>
              <a:ext cx="94306"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8" name="Elbow Connector 97"/>
            <p:cNvCxnSpPr/>
            <p:nvPr/>
          </p:nvCxnSpPr>
          <p:spPr>
            <a:xfrm rot="16200000" flipV="1">
              <a:off x="5207612" y="3927848"/>
              <a:ext cx="557056"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9" name="Elbow Connector 98"/>
            <p:cNvCxnSpPr/>
            <p:nvPr/>
          </p:nvCxnSpPr>
          <p:spPr>
            <a:xfrm rot="16200000" flipV="1">
              <a:off x="4915217" y="3388636"/>
              <a:ext cx="548809"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a:off x="5269455" y="3728410"/>
              <a:ext cx="152063"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flipV="1">
              <a:off x="4912922" y="3193320"/>
              <a:ext cx="204471" cy="1"/>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Dynamic classification of applications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21</a:t>
            </a:fld>
            <a:endParaRPr lang="en-US"/>
          </a:p>
        </p:txBody>
      </p:sp>
      <p:cxnSp>
        <p:nvCxnSpPr>
          <p:cNvPr id="12" name="Straight Connector 11"/>
          <p:cNvCxnSpPr/>
          <p:nvPr/>
        </p:nvCxnSpPr>
        <p:spPr>
          <a:xfrm>
            <a:off x="1203482" y="2663821"/>
            <a:ext cx="5486400" cy="2117"/>
          </a:xfrm>
          <a:prstGeom prst="line">
            <a:avLst/>
          </a:prstGeom>
          <a:ln w="34925" cap="flat" cmpd="sng" algn="ctr">
            <a:solidFill>
              <a:srgbClr val="000000"/>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05495" y="1758748"/>
            <a:ext cx="1828800" cy="6"/>
          </a:xfrm>
          <a:prstGeom prst="straightConnector1">
            <a:avLst/>
          </a:prstGeom>
          <a:ln w="34925" cap="flat" cmpd="sng" algn="ctr">
            <a:solidFill>
              <a:schemeClr val="tx1">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327848" y="2711450"/>
            <a:ext cx="1087421"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86569" y="2698983"/>
            <a:ext cx="1390600" cy="233397"/>
          </a:xfrm>
          <a:prstGeom prst="rect">
            <a:avLst/>
          </a:prstGeom>
          <a:noFill/>
          <a:effectLst/>
        </p:spPr>
        <p:txBody>
          <a:bodyPr wrap="square" rtlCol="0">
            <a:spAutoFit/>
          </a:bodyPr>
          <a:lstStyle/>
          <a:p>
            <a:pPr algn="ctr"/>
            <a:r>
              <a:rPr lang="en-US" b="1" dirty="0" smtClean="0">
                <a:solidFill>
                  <a:schemeClr val="bg1"/>
                </a:solidFill>
              </a:rPr>
              <a:t>Network episode</a:t>
            </a:r>
            <a:endParaRPr lang="en-US" b="1" dirty="0">
              <a:solidFill>
                <a:schemeClr val="bg1"/>
              </a:solidFill>
            </a:endParaRPr>
          </a:p>
        </p:txBody>
      </p:sp>
      <p:sp>
        <p:nvSpPr>
          <p:cNvPr id="25" name="Rounded Rectangle 24"/>
          <p:cNvSpPr/>
          <p:nvPr/>
        </p:nvSpPr>
        <p:spPr>
          <a:xfrm>
            <a:off x="2421100" y="2711450"/>
            <a:ext cx="1110602" cy="209550"/>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90412" y="2711774"/>
            <a:ext cx="1388442" cy="233397"/>
          </a:xfrm>
          <a:prstGeom prst="rect">
            <a:avLst/>
          </a:prstGeom>
          <a:noFill/>
          <a:effectLst/>
        </p:spPr>
        <p:txBody>
          <a:bodyPr wrap="square" rtlCol="0">
            <a:spAutoFit/>
          </a:bodyPr>
          <a:lstStyle/>
          <a:p>
            <a:pPr algn="ctr"/>
            <a:r>
              <a:rPr lang="en-US" b="1" dirty="0" smtClean="0"/>
              <a:t>Compute episode</a:t>
            </a:r>
            <a:endParaRPr lang="en-US" b="1" dirty="0"/>
          </a:p>
        </p:txBody>
      </p:sp>
      <p:sp>
        <p:nvSpPr>
          <p:cNvPr id="55" name="Rounded Rectangle 54"/>
          <p:cNvSpPr/>
          <p:nvPr/>
        </p:nvSpPr>
        <p:spPr>
          <a:xfrm>
            <a:off x="3543722" y="2711451"/>
            <a:ext cx="400129" cy="210014"/>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3956093" y="2711450"/>
            <a:ext cx="388311" cy="214986"/>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4354771" y="2711450"/>
            <a:ext cx="1299404"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663745" y="2711451"/>
            <a:ext cx="252638" cy="211814"/>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875638" y="2401704"/>
            <a:ext cx="1005117" cy="289823"/>
          </a:xfrm>
          <a:prstGeom prst="rect">
            <a:avLst/>
          </a:prstGeom>
          <a:noFill/>
        </p:spPr>
        <p:txBody>
          <a:bodyPr wrap="square" rtlCol="0">
            <a:spAutoFit/>
          </a:bodyPr>
          <a:lstStyle/>
          <a:p>
            <a:r>
              <a:rPr lang="en-US" sz="1400" dirty="0" smtClean="0"/>
              <a:t>time</a:t>
            </a:r>
            <a:endParaRPr lang="en-US" sz="1400" dirty="0"/>
          </a:p>
        </p:txBody>
      </p:sp>
      <p:sp>
        <p:nvSpPr>
          <p:cNvPr id="69" name="TextBox 68"/>
          <p:cNvSpPr txBox="1"/>
          <p:nvPr/>
        </p:nvSpPr>
        <p:spPr>
          <a:xfrm>
            <a:off x="2006600" y="850900"/>
            <a:ext cx="3289300" cy="289823"/>
          </a:xfrm>
          <a:prstGeom prst="rect">
            <a:avLst/>
          </a:prstGeom>
          <a:noFill/>
        </p:spPr>
        <p:txBody>
          <a:bodyPr wrap="square" rtlCol="0">
            <a:spAutoFit/>
          </a:bodyPr>
          <a:lstStyle/>
          <a:p>
            <a:r>
              <a:rPr lang="en-US" sz="1400" b="1" dirty="0" smtClean="0"/>
              <a:t>Application life cycle</a:t>
            </a:r>
            <a:endParaRPr lang="en-US" sz="1400" b="1" dirty="0"/>
          </a:p>
        </p:txBody>
      </p:sp>
      <p:sp>
        <p:nvSpPr>
          <p:cNvPr id="71" name="Rounded Rectangle 70"/>
          <p:cNvSpPr/>
          <p:nvPr/>
        </p:nvSpPr>
        <p:spPr>
          <a:xfrm>
            <a:off x="59689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1213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62737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ular Callout 82"/>
          <p:cNvSpPr/>
          <p:nvPr/>
        </p:nvSpPr>
        <p:spPr bwMode="auto">
          <a:xfrm>
            <a:off x="203200" y="3381640"/>
            <a:ext cx="3657600" cy="483722"/>
          </a:xfrm>
          <a:prstGeom prst="wedgeRectCallout">
            <a:avLst>
              <a:gd name="adj1" fmla="val -13093"/>
              <a:gd name="adj2" fmla="val -140145"/>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at least one outstanding packet</a:t>
            </a:r>
          </a:p>
          <a:p>
            <a:pPr algn="l">
              <a:buFont typeface="Arial"/>
              <a:buChar char="•"/>
            </a:pPr>
            <a:r>
              <a:rPr lang="en-US" sz="1400" baseline="0" dirty="0" smtClean="0">
                <a:solidFill>
                  <a:srgbClr val="FFFFFF"/>
                </a:solidFill>
              </a:rPr>
              <a:t> Processor </a:t>
            </a:r>
            <a:r>
              <a:rPr lang="en-US" sz="1400" dirty="0" smtClean="0">
                <a:solidFill>
                  <a:srgbClr val="FFFFFF"/>
                </a:solidFill>
              </a:rPr>
              <a:t>is likely stalling → low IPC </a:t>
            </a:r>
            <a:endParaRPr kumimoji="0" lang="en-US" sz="1400" b="0" i="0" u="none" strike="noStrike" cap="none" normalizeH="0" baseline="0" dirty="0" smtClean="0">
              <a:ln>
                <a:noFill/>
              </a:ln>
              <a:solidFill>
                <a:srgbClr val="FFFFFF"/>
              </a:solidFill>
              <a:effectLst/>
              <a:latin typeface="Arial" charset="0"/>
            </a:endParaRPr>
          </a:p>
        </p:txBody>
      </p:sp>
      <p:sp>
        <p:nvSpPr>
          <p:cNvPr id="72" name="TextBox 71"/>
          <p:cNvSpPr txBox="1"/>
          <p:nvPr/>
        </p:nvSpPr>
        <p:spPr>
          <a:xfrm rot="16200000">
            <a:off x="-133230" y="1530076"/>
            <a:ext cx="2228845" cy="438582"/>
          </a:xfrm>
          <a:prstGeom prst="rect">
            <a:avLst/>
          </a:prstGeom>
          <a:noFill/>
          <a:effectLst/>
        </p:spPr>
        <p:txBody>
          <a:bodyPr wrap="square" rtlCol="0">
            <a:spAutoFit/>
          </a:bodyPr>
          <a:lstStyle/>
          <a:p>
            <a:pPr algn="ctr">
              <a:lnSpc>
                <a:spcPts val="1320"/>
              </a:lnSpc>
              <a:spcBef>
                <a:spcPts val="1200"/>
              </a:spcBef>
            </a:pPr>
            <a:r>
              <a:rPr lang="en-US" sz="1400" b="1" dirty="0" smtClean="0">
                <a:solidFill>
                  <a:schemeClr val="tx1">
                    <a:lumMod val="50000"/>
                  </a:schemeClr>
                </a:solidFill>
              </a:rPr>
              <a:t>Outstanding network packets</a:t>
            </a:r>
            <a:endParaRPr lang="en-US" sz="1400" b="1" dirty="0">
              <a:solidFill>
                <a:schemeClr val="tx1">
                  <a:lumMod val="50000"/>
                </a:schemeClr>
              </a:solidFill>
            </a:endParaRPr>
          </a:p>
        </p:txBody>
      </p:sp>
      <p:grpSp>
        <p:nvGrpSpPr>
          <p:cNvPr id="70" name="Group 69"/>
          <p:cNvGrpSpPr/>
          <p:nvPr/>
        </p:nvGrpSpPr>
        <p:grpSpPr>
          <a:xfrm>
            <a:off x="1333418" y="1668655"/>
            <a:ext cx="1064272" cy="1000949"/>
            <a:chOff x="2998812" y="3384939"/>
            <a:chExt cx="699347" cy="907759"/>
          </a:xfrm>
          <a:effectLst>
            <a:outerShdw blurRad="50800" dist="38100" dir="2700000" algn="tl" rotWithShape="0">
              <a:srgbClr val="000000">
                <a:alpha val="43000"/>
              </a:srgbClr>
            </a:outerShdw>
          </a:effectLst>
        </p:grpSpPr>
        <p:cxnSp>
          <p:nvCxnSpPr>
            <p:cNvPr id="75" name="Elbow Connector 74"/>
            <p:cNvCxnSpPr/>
            <p:nvPr/>
          </p:nvCxnSpPr>
          <p:spPr>
            <a:xfrm rot="5400000" flipH="1" flipV="1">
              <a:off x="2824802" y="3995355"/>
              <a:ext cx="454322"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6" name="Elbow Connector 75"/>
            <p:cNvCxnSpPr/>
            <p:nvPr/>
          </p:nvCxnSpPr>
          <p:spPr>
            <a:xfrm rot="5400000" flipH="1" flipV="1">
              <a:off x="3046360" y="3555586"/>
              <a:ext cx="447596"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H="1">
              <a:off x="3102750" y="3826940"/>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H="1">
              <a:off x="3317714" y="3391871"/>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9" name="Elbow Connector 78"/>
            <p:cNvCxnSpPr/>
            <p:nvPr/>
          </p:nvCxnSpPr>
          <p:spPr>
            <a:xfrm rot="16200000" flipH="1">
              <a:off x="3199768" y="3613723"/>
              <a:ext cx="505320" cy="55389"/>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80" name="Elbow Connector 79"/>
            <p:cNvCxnSpPr/>
            <p:nvPr/>
          </p:nvCxnSpPr>
          <p:spPr>
            <a:xfrm rot="16200000" flipH="1">
              <a:off x="3437307" y="4031845"/>
              <a:ext cx="404214" cy="117491"/>
            </a:xfrm>
            <a:prstGeom prst="bentConnector3">
              <a:avLst>
                <a:gd name="adj1" fmla="val 50000"/>
              </a:avLst>
            </a:prstGeom>
            <a:ln w="22225" cmpd="sng"/>
            <a:effectLst/>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H="1">
              <a:off x="3471293" y="3894078"/>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grpSp>
      <p:grpSp>
        <p:nvGrpSpPr>
          <p:cNvPr id="82" name="Group 81"/>
          <p:cNvGrpSpPr/>
          <p:nvPr/>
        </p:nvGrpSpPr>
        <p:grpSpPr>
          <a:xfrm>
            <a:off x="3537848" y="2308644"/>
            <a:ext cx="400054" cy="342608"/>
            <a:chOff x="4207292" y="4089903"/>
            <a:chExt cx="311183" cy="185765"/>
          </a:xfrm>
        </p:grpSpPr>
        <p:cxnSp>
          <p:nvCxnSpPr>
            <p:cNvPr id="87" name="Elbow Connector 86"/>
            <p:cNvCxnSpPr/>
            <p:nvPr/>
          </p:nvCxnSpPr>
          <p:spPr>
            <a:xfrm rot="5400000" flipH="1" flipV="1">
              <a:off x="4173156" y="4124040"/>
              <a:ext cx="185764" cy="117491"/>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p:nvPr/>
          </p:nvCxnSpPr>
          <p:spPr>
            <a:xfrm rot="16200000" flipV="1">
              <a:off x="4373111" y="4130304"/>
              <a:ext cx="185764" cy="104964"/>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319189" y="4089903"/>
              <a:ext cx="99917" cy="0"/>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4344094" y="1393062"/>
            <a:ext cx="1316640" cy="1270971"/>
            <a:chOff x="4639436" y="3186461"/>
            <a:chExt cx="918934" cy="1092145"/>
          </a:xfrm>
        </p:grpSpPr>
        <p:cxnSp>
          <p:nvCxnSpPr>
            <p:cNvPr id="91" name="Elbow Connector 90"/>
            <p:cNvCxnSpPr/>
            <p:nvPr/>
          </p:nvCxnSpPr>
          <p:spPr>
            <a:xfrm rot="5400000" flipH="1" flipV="1">
              <a:off x="4405704" y="3955282"/>
              <a:ext cx="557056"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2" name="Elbow Connector 91"/>
            <p:cNvCxnSpPr/>
            <p:nvPr/>
          </p:nvCxnSpPr>
          <p:spPr>
            <a:xfrm rot="5400000" flipH="1" flipV="1">
              <a:off x="4593722" y="3416070"/>
              <a:ext cx="548809"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flipH="1">
              <a:off x="4724309" y="3728410"/>
              <a:ext cx="94306"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4" name="Elbow Connector 93"/>
            <p:cNvCxnSpPr/>
            <p:nvPr/>
          </p:nvCxnSpPr>
          <p:spPr>
            <a:xfrm rot="16200000" flipV="1">
              <a:off x="5207612" y="3927848"/>
              <a:ext cx="557056"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6200000" flipV="1">
              <a:off x="4915217" y="3388636"/>
              <a:ext cx="548809"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5269455" y="3728410"/>
              <a:ext cx="152063"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4912922" y="3193320"/>
              <a:ext cx="204471" cy="1"/>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73942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Dynamic classification of applications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22</a:t>
            </a:fld>
            <a:endParaRPr lang="en-US"/>
          </a:p>
        </p:txBody>
      </p:sp>
      <p:cxnSp>
        <p:nvCxnSpPr>
          <p:cNvPr id="12" name="Straight Connector 11"/>
          <p:cNvCxnSpPr/>
          <p:nvPr/>
        </p:nvCxnSpPr>
        <p:spPr>
          <a:xfrm>
            <a:off x="1203482" y="2663821"/>
            <a:ext cx="5486400" cy="2117"/>
          </a:xfrm>
          <a:prstGeom prst="line">
            <a:avLst/>
          </a:prstGeom>
          <a:ln w="34925" cap="flat" cmpd="sng" algn="ctr">
            <a:solidFill>
              <a:srgbClr val="000000"/>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05495" y="1758748"/>
            <a:ext cx="1828800" cy="6"/>
          </a:xfrm>
          <a:prstGeom prst="straightConnector1">
            <a:avLst/>
          </a:prstGeom>
          <a:ln w="34925" cap="flat" cmpd="sng" algn="ctr">
            <a:solidFill>
              <a:schemeClr val="tx1">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327848" y="2711450"/>
            <a:ext cx="1087421"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86569" y="2698983"/>
            <a:ext cx="1390600" cy="233397"/>
          </a:xfrm>
          <a:prstGeom prst="rect">
            <a:avLst/>
          </a:prstGeom>
          <a:noFill/>
          <a:effectLst/>
        </p:spPr>
        <p:txBody>
          <a:bodyPr wrap="square" rtlCol="0">
            <a:spAutoFit/>
          </a:bodyPr>
          <a:lstStyle/>
          <a:p>
            <a:pPr algn="ctr"/>
            <a:r>
              <a:rPr lang="en-US" b="1" dirty="0" smtClean="0">
                <a:solidFill>
                  <a:schemeClr val="bg1"/>
                </a:solidFill>
              </a:rPr>
              <a:t>Network episode</a:t>
            </a:r>
            <a:endParaRPr lang="en-US" b="1" dirty="0">
              <a:solidFill>
                <a:schemeClr val="bg1"/>
              </a:solidFill>
            </a:endParaRPr>
          </a:p>
        </p:txBody>
      </p:sp>
      <p:sp>
        <p:nvSpPr>
          <p:cNvPr id="25" name="Rounded Rectangle 24"/>
          <p:cNvSpPr/>
          <p:nvPr/>
        </p:nvSpPr>
        <p:spPr>
          <a:xfrm>
            <a:off x="2421100" y="2711450"/>
            <a:ext cx="1110602" cy="209550"/>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90412" y="2711774"/>
            <a:ext cx="1388442" cy="233397"/>
          </a:xfrm>
          <a:prstGeom prst="rect">
            <a:avLst/>
          </a:prstGeom>
          <a:noFill/>
          <a:effectLst/>
        </p:spPr>
        <p:txBody>
          <a:bodyPr wrap="square" rtlCol="0">
            <a:spAutoFit/>
          </a:bodyPr>
          <a:lstStyle/>
          <a:p>
            <a:pPr algn="ctr"/>
            <a:r>
              <a:rPr lang="en-US" b="1" dirty="0" smtClean="0"/>
              <a:t>Compute episode</a:t>
            </a:r>
            <a:endParaRPr lang="en-US" b="1" dirty="0"/>
          </a:p>
        </p:txBody>
      </p:sp>
      <p:sp>
        <p:nvSpPr>
          <p:cNvPr id="55" name="Rounded Rectangle 54"/>
          <p:cNvSpPr/>
          <p:nvPr/>
        </p:nvSpPr>
        <p:spPr>
          <a:xfrm>
            <a:off x="3543722" y="2711451"/>
            <a:ext cx="400129" cy="210014"/>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3956093" y="2711450"/>
            <a:ext cx="388311" cy="214986"/>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4354771" y="2711450"/>
            <a:ext cx="1299404"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663745" y="2711451"/>
            <a:ext cx="252638" cy="211814"/>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875638" y="2401704"/>
            <a:ext cx="1005117" cy="289823"/>
          </a:xfrm>
          <a:prstGeom prst="rect">
            <a:avLst/>
          </a:prstGeom>
          <a:noFill/>
        </p:spPr>
        <p:txBody>
          <a:bodyPr wrap="square" rtlCol="0">
            <a:spAutoFit/>
          </a:bodyPr>
          <a:lstStyle/>
          <a:p>
            <a:r>
              <a:rPr lang="en-US" sz="1400" dirty="0" smtClean="0"/>
              <a:t>time</a:t>
            </a:r>
            <a:endParaRPr lang="en-US" sz="1400" dirty="0"/>
          </a:p>
        </p:txBody>
      </p:sp>
      <p:sp>
        <p:nvSpPr>
          <p:cNvPr id="69" name="TextBox 68"/>
          <p:cNvSpPr txBox="1"/>
          <p:nvPr/>
        </p:nvSpPr>
        <p:spPr>
          <a:xfrm>
            <a:off x="2006600" y="850900"/>
            <a:ext cx="3289300" cy="289823"/>
          </a:xfrm>
          <a:prstGeom prst="rect">
            <a:avLst/>
          </a:prstGeom>
          <a:noFill/>
        </p:spPr>
        <p:txBody>
          <a:bodyPr wrap="square" rtlCol="0">
            <a:spAutoFit/>
          </a:bodyPr>
          <a:lstStyle/>
          <a:p>
            <a:r>
              <a:rPr lang="en-US" sz="1400" b="1" dirty="0" smtClean="0"/>
              <a:t>Application life cycle</a:t>
            </a:r>
            <a:endParaRPr lang="en-US" sz="1400" b="1" dirty="0"/>
          </a:p>
        </p:txBody>
      </p:sp>
      <p:sp>
        <p:nvSpPr>
          <p:cNvPr id="71" name="Rounded Rectangle 70"/>
          <p:cNvSpPr/>
          <p:nvPr/>
        </p:nvSpPr>
        <p:spPr>
          <a:xfrm>
            <a:off x="59689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1213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62737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ular Callout 82"/>
          <p:cNvSpPr/>
          <p:nvPr/>
        </p:nvSpPr>
        <p:spPr bwMode="auto">
          <a:xfrm>
            <a:off x="203200" y="3381640"/>
            <a:ext cx="3657600" cy="483722"/>
          </a:xfrm>
          <a:prstGeom prst="wedgeRectCallout">
            <a:avLst>
              <a:gd name="adj1" fmla="val -13093"/>
              <a:gd name="adj2" fmla="val -140145"/>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at least one outstanding packet</a:t>
            </a:r>
          </a:p>
          <a:p>
            <a:pPr algn="l">
              <a:buFont typeface="Arial"/>
              <a:buChar char="•"/>
            </a:pPr>
            <a:r>
              <a:rPr lang="en-US" sz="1400" baseline="0" dirty="0" smtClean="0">
                <a:solidFill>
                  <a:srgbClr val="FFFFFF"/>
                </a:solidFill>
              </a:rPr>
              <a:t> Processor </a:t>
            </a:r>
            <a:r>
              <a:rPr lang="en-US" sz="1400" dirty="0" smtClean="0">
                <a:solidFill>
                  <a:srgbClr val="FFFFFF"/>
                </a:solidFill>
              </a:rPr>
              <a:t>is likely stalling → low IPC </a:t>
            </a:r>
            <a:endParaRPr kumimoji="0" lang="en-US" sz="1400" b="0" i="0" u="none" strike="noStrike" cap="none" normalizeH="0" baseline="0" dirty="0" smtClean="0">
              <a:ln>
                <a:noFill/>
              </a:ln>
              <a:solidFill>
                <a:srgbClr val="FFFFFF"/>
              </a:solidFill>
              <a:effectLst/>
              <a:latin typeface="Arial" charset="0"/>
            </a:endParaRPr>
          </a:p>
        </p:txBody>
      </p:sp>
      <p:sp>
        <p:nvSpPr>
          <p:cNvPr id="84" name="Rectangular Callout 83"/>
          <p:cNvSpPr/>
          <p:nvPr/>
        </p:nvSpPr>
        <p:spPr bwMode="auto">
          <a:xfrm>
            <a:off x="3962400" y="3381640"/>
            <a:ext cx="3657600" cy="483722"/>
          </a:xfrm>
          <a:prstGeom prst="wedgeRectCallout">
            <a:avLst>
              <a:gd name="adj1" fmla="val -43649"/>
              <a:gd name="adj2" fmla="val -142770"/>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no outstanding packet</a:t>
            </a:r>
          </a:p>
          <a:p>
            <a:pPr algn="l">
              <a:buFont typeface="Arial"/>
              <a:buChar char="•"/>
            </a:pPr>
            <a:r>
              <a:rPr lang="en-US" sz="1400" baseline="0" dirty="0" smtClean="0">
                <a:solidFill>
                  <a:srgbClr val="FFFFFF"/>
                </a:solidFill>
              </a:rPr>
              <a:t> High </a:t>
            </a:r>
            <a:r>
              <a:rPr lang="en-US" sz="1400" dirty="0" smtClean="0">
                <a:solidFill>
                  <a:srgbClr val="FFFFFF"/>
                </a:solidFill>
              </a:rPr>
              <a:t>IPC </a:t>
            </a:r>
            <a:endParaRPr kumimoji="0" lang="en-US" sz="1400" b="0" i="0" u="none" strike="noStrike" cap="none" normalizeH="0" baseline="0" dirty="0" smtClean="0">
              <a:ln>
                <a:noFill/>
              </a:ln>
              <a:solidFill>
                <a:srgbClr val="FFFFFF"/>
              </a:solidFill>
              <a:effectLst/>
              <a:latin typeface="Arial" charset="0"/>
            </a:endParaRPr>
          </a:p>
        </p:txBody>
      </p:sp>
      <p:sp>
        <p:nvSpPr>
          <p:cNvPr id="72" name="TextBox 71"/>
          <p:cNvSpPr txBox="1"/>
          <p:nvPr/>
        </p:nvSpPr>
        <p:spPr>
          <a:xfrm rot="16200000">
            <a:off x="-133230" y="1530076"/>
            <a:ext cx="2228845" cy="438582"/>
          </a:xfrm>
          <a:prstGeom prst="rect">
            <a:avLst/>
          </a:prstGeom>
          <a:noFill/>
          <a:effectLst/>
        </p:spPr>
        <p:txBody>
          <a:bodyPr wrap="square" rtlCol="0">
            <a:spAutoFit/>
          </a:bodyPr>
          <a:lstStyle/>
          <a:p>
            <a:pPr algn="ctr">
              <a:lnSpc>
                <a:spcPts val="1320"/>
              </a:lnSpc>
              <a:spcBef>
                <a:spcPts val="1200"/>
              </a:spcBef>
            </a:pPr>
            <a:r>
              <a:rPr lang="en-US" sz="1400" b="1" dirty="0" smtClean="0">
                <a:solidFill>
                  <a:schemeClr val="tx1">
                    <a:lumMod val="50000"/>
                  </a:schemeClr>
                </a:solidFill>
              </a:rPr>
              <a:t>Outstanding network packets</a:t>
            </a:r>
            <a:endParaRPr lang="en-US" sz="1400" b="1" dirty="0">
              <a:solidFill>
                <a:schemeClr val="tx1">
                  <a:lumMod val="50000"/>
                </a:schemeClr>
              </a:solidFill>
            </a:endParaRPr>
          </a:p>
        </p:txBody>
      </p:sp>
      <p:grpSp>
        <p:nvGrpSpPr>
          <p:cNvPr id="68" name="Group 67"/>
          <p:cNvGrpSpPr/>
          <p:nvPr/>
        </p:nvGrpSpPr>
        <p:grpSpPr>
          <a:xfrm>
            <a:off x="1333418" y="1668655"/>
            <a:ext cx="1064272" cy="1000949"/>
            <a:chOff x="2998812" y="3384939"/>
            <a:chExt cx="699347" cy="907759"/>
          </a:xfrm>
          <a:effectLst>
            <a:outerShdw blurRad="50800" dist="38100" dir="2700000" algn="tl" rotWithShape="0">
              <a:srgbClr val="000000">
                <a:alpha val="43000"/>
              </a:srgbClr>
            </a:outerShdw>
          </a:effectLst>
        </p:grpSpPr>
        <p:cxnSp>
          <p:nvCxnSpPr>
            <p:cNvPr id="70" name="Elbow Connector 69"/>
            <p:cNvCxnSpPr/>
            <p:nvPr/>
          </p:nvCxnSpPr>
          <p:spPr>
            <a:xfrm rot="5400000" flipH="1" flipV="1">
              <a:off x="2824802" y="3995355"/>
              <a:ext cx="454322"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5" name="Elbow Connector 74"/>
            <p:cNvCxnSpPr/>
            <p:nvPr/>
          </p:nvCxnSpPr>
          <p:spPr>
            <a:xfrm rot="5400000" flipH="1" flipV="1">
              <a:off x="3046360" y="3555586"/>
              <a:ext cx="447596"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flipH="1">
              <a:off x="3102750" y="3826940"/>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H="1">
              <a:off x="3317714" y="3391871"/>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8" name="Elbow Connector 77"/>
            <p:cNvCxnSpPr/>
            <p:nvPr/>
          </p:nvCxnSpPr>
          <p:spPr>
            <a:xfrm rot="16200000" flipH="1">
              <a:off x="3199768" y="3613723"/>
              <a:ext cx="505320" cy="55389"/>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9" name="Elbow Connector 78"/>
            <p:cNvCxnSpPr/>
            <p:nvPr/>
          </p:nvCxnSpPr>
          <p:spPr>
            <a:xfrm rot="16200000" flipH="1">
              <a:off x="3437307" y="4031845"/>
              <a:ext cx="404214" cy="117491"/>
            </a:xfrm>
            <a:prstGeom prst="bentConnector3">
              <a:avLst>
                <a:gd name="adj1" fmla="val 50000"/>
              </a:avLst>
            </a:prstGeom>
            <a:ln w="22225" cmpd="sng"/>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H="1">
              <a:off x="3471293" y="3894078"/>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grpSp>
      <p:grpSp>
        <p:nvGrpSpPr>
          <p:cNvPr id="81" name="Group 80"/>
          <p:cNvGrpSpPr/>
          <p:nvPr/>
        </p:nvGrpSpPr>
        <p:grpSpPr>
          <a:xfrm>
            <a:off x="3537848" y="2308644"/>
            <a:ext cx="400054" cy="342608"/>
            <a:chOff x="4207292" y="4089903"/>
            <a:chExt cx="311183" cy="185765"/>
          </a:xfrm>
        </p:grpSpPr>
        <p:cxnSp>
          <p:nvCxnSpPr>
            <p:cNvPr id="82" name="Elbow Connector 81"/>
            <p:cNvCxnSpPr/>
            <p:nvPr/>
          </p:nvCxnSpPr>
          <p:spPr>
            <a:xfrm rot="5400000" flipH="1" flipV="1">
              <a:off x="4173156" y="4124040"/>
              <a:ext cx="185764" cy="117491"/>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16200000" flipV="1">
              <a:off x="4373111" y="4130304"/>
              <a:ext cx="185764" cy="104964"/>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319189" y="4089903"/>
              <a:ext cx="99917" cy="0"/>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4344094" y="1393062"/>
            <a:ext cx="1316640" cy="1270971"/>
            <a:chOff x="4639436" y="3186461"/>
            <a:chExt cx="918934" cy="1092145"/>
          </a:xfrm>
        </p:grpSpPr>
        <p:cxnSp>
          <p:nvCxnSpPr>
            <p:cNvPr id="88" name="Elbow Connector 87"/>
            <p:cNvCxnSpPr/>
            <p:nvPr/>
          </p:nvCxnSpPr>
          <p:spPr>
            <a:xfrm rot="5400000" flipH="1" flipV="1">
              <a:off x="4405704" y="3955282"/>
              <a:ext cx="557056"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89" name="Elbow Connector 88"/>
            <p:cNvCxnSpPr/>
            <p:nvPr/>
          </p:nvCxnSpPr>
          <p:spPr>
            <a:xfrm rot="5400000" flipH="1" flipV="1">
              <a:off x="4593722" y="3416070"/>
              <a:ext cx="548809"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0" name="Straight Connector 89"/>
            <p:cNvCxnSpPr/>
            <p:nvPr/>
          </p:nvCxnSpPr>
          <p:spPr>
            <a:xfrm flipH="1">
              <a:off x="4724309" y="3728410"/>
              <a:ext cx="94306"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1" name="Elbow Connector 90"/>
            <p:cNvCxnSpPr/>
            <p:nvPr/>
          </p:nvCxnSpPr>
          <p:spPr>
            <a:xfrm rot="16200000" flipV="1">
              <a:off x="5207612" y="3927848"/>
              <a:ext cx="557056"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2" name="Elbow Connector 91"/>
            <p:cNvCxnSpPr/>
            <p:nvPr/>
          </p:nvCxnSpPr>
          <p:spPr>
            <a:xfrm rot="16200000" flipV="1">
              <a:off x="4915217" y="3388636"/>
              <a:ext cx="548809"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5269455" y="3728410"/>
              <a:ext cx="152063"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flipV="1">
              <a:off x="4912922" y="3193320"/>
              <a:ext cx="204471" cy="1"/>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16339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Dynamic classification of applications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23</a:t>
            </a:fld>
            <a:endParaRPr lang="en-US"/>
          </a:p>
        </p:txBody>
      </p:sp>
      <p:cxnSp>
        <p:nvCxnSpPr>
          <p:cNvPr id="12" name="Straight Connector 11"/>
          <p:cNvCxnSpPr/>
          <p:nvPr/>
        </p:nvCxnSpPr>
        <p:spPr>
          <a:xfrm>
            <a:off x="1203482" y="2663821"/>
            <a:ext cx="5486400" cy="2117"/>
          </a:xfrm>
          <a:prstGeom prst="line">
            <a:avLst/>
          </a:prstGeom>
          <a:ln w="34925" cap="flat" cmpd="sng" algn="ctr">
            <a:solidFill>
              <a:srgbClr val="000000"/>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05495" y="1758748"/>
            <a:ext cx="1828800" cy="6"/>
          </a:xfrm>
          <a:prstGeom prst="straightConnector1">
            <a:avLst/>
          </a:prstGeom>
          <a:ln w="34925" cap="flat" cmpd="sng" algn="ctr">
            <a:solidFill>
              <a:schemeClr val="tx1">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327848" y="2711450"/>
            <a:ext cx="1087421"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86569" y="2698983"/>
            <a:ext cx="1390600" cy="233397"/>
          </a:xfrm>
          <a:prstGeom prst="rect">
            <a:avLst/>
          </a:prstGeom>
          <a:noFill/>
          <a:effectLst/>
        </p:spPr>
        <p:txBody>
          <a:bodyPr wrap="square" rtlCol="0">
            <a:spAutoFit/>
          </a:bodyPr>
          <a:lstStyle/>
          <a:p>
            <a:pPr algn="ctr"/>
            <a:r>
              <a:rPr lang="en-US" b="1" dirty="0" smtClean="0">
                <a:solidFill>
                  <a:schemeClr val="bg1"/>
                </a:solidFill>
              </a:rPr>
              <a:t>Network episode</a:t>
            </a:r>
            <a:endParaRPr lang="en-US" b="1" dirty="0">
              <a:solidFill>
                <a:schemeClr val="bg1"/>
              </a:solidFill>
            </a:endParaRPr>
          </a:p>
        </p:txBody>
      </p:sp>
      <p:sp>
        <p:nvSpPr>
          <p:cNvPr id="25" name="Rounded Rectangle 24"/>
          <p:cNvSpPr/>
          <p:nvPr/>
        </p:nvSpPr>
        <p:spPr>
          <a:xfrm>
            <a:off x="2421100" y="2711450"/>
            <a:ext cx="1110602" cy="209550"/>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90412" y="2711774"/>
            <a:ext cx="1388442" cy="233397"/>
          </a:xfrm>
          <a:prstGeom prst="rect">
            <a:avLst/>
          </a:prstGeom>
          <a:noFill/>
          <a:effectLst/>
        </p:spPr>
        <p:txBody>
          <a:bodyPr wrap="square" rtlCol="0">
            <a:spAutoFit/>
          </a:bodyPr>
          <a:lstStyle/>
          <a:p>
            <a:pPr algn="ctr"/>
            <a:r>
              <a:rPr lang="en-US" b="1" dirty="0" smtClean="0"/>
              <a:t>Compute episode</a:t>
            </a:r>
            <a:endParaRPr lang="en-US" b="1" dirty="0"/>
          </a:p>
        </p:txBody>
      </p:sp>
      <p:grpSp>
        <p:nvGrpSpPr>
          <p:cNvPr id="85" name="Group 84"/>
          <p:cNvGrpSpPr/>
          <p:nvPr/>
        </p:nvGrpSpPr>
        <p:grpSpPr>
          <a:xfrm>
            <a:off x="4072355" y="1456928"/>
            <a:ext cx="1957692" cy="1364825"/>
            <a:chOff x="4072355" y="1456928"/>
            <a:chExt cx="1957692" cy="1364825"/>
          </a:xfrm>
        </p:grpSpPr>
        <p:sp>
          <p:nvSpPr>
            <p:cNvPr id="27" name="TextBox 26"/>
            <p:cNvSpPr txBox="1"/>
            <p:nvPr/>
          </p:nvSpPr>
          <p:spPr>
            <a:xfrm rot="16200000">
              <a:off x="5216829" y="2008536"/>
              <a:ext cx="1364825" cy="261610"/>
            </a:xfrm>
            <a:prstGeom prst="rect">
              <a:avLst/>
            </a:prstGeom>
            <a:noFill/>
            <a:effectLst/>
          </p:spPr>
          <p:txBody>
            <a:bodyPr wrap="square" rtlCol="0">
              <a:spAutoFit/>
            </a:bodyPr>
            <a:lstStyle/>
            <a:p>
              <a:pPr algn="ctr"/>
              <a:r>
                <a:rPr lang="en-US" sz="1200" dirty="0" smtClean="0">
                  <a:solidFill>
                    <a:srgbClr val="800000"/>
                  </a:solidFill>
                </a:rPr>
                <a:t>Episode height</a:t>
              </a:r>
              <a:endParaRPr lang="en-US" sz="1200" dirty="0">
                <a:solidFill>
                  <a:srgbClr val="800000"/>
                </a:solidFill>
              </a:endParaRPr>
            </a:p>
          </p:txBody>
        </p:sp>
        <p:cxnSp>
          <p:nvCxnSpPr>
            <p:cNvPr id="40" name="Straight Arrow Connector 39"/>
            <p:cNvCxnSpPr/>
            <p:nvPr/>
          </p:nvCxnSpPr>
          <p:spPr>
            <a:xfrm rot="5400000">
              <a:off x="5206005" y="2136787"/>
              <a:ext cx="1066800" cy="1929"/>
            </a:xfrm>
            <a:prstGeom prst="straightConnector1">
              <a:avLst/>
            </a:prstGeom>
            <a:ln>
              <a:solidFill>
                <a:srgbClr val="8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343557" y="2416699"/>
              <a:ext cx="1315449" cy="10052"/>
            </a:xfrm>
            <a:prstGeom prst="straightConnector1">
              <a:avLst/>
            </a:prstGeom>
            <a:ln>
              <a:solidFill>
                <a:srgbClr val="8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072355" y="2406383"/>
              <a:ext cx="1807270" cy="261610"/>
            </a:xfrm>
            <a:prstGeom prst="rect">
              <a:avLst/>
            </a:prstGeom>
            <a:noFill/>
            <a:effectLst/>
          </p:spPr>
          <p:txBody>
            <a:bodyPr wrap="square" rtlCol="0">
              <a:spAutoFit/>
            </a:bodyPr>
            <a:lstStyle/>
            <a:p>
              <a:r>
                <a:rPr lang="en-US" sz="1200" dirty="0" smtClean="0">
                  <a:solidFill>
                    <a:srgbClr val="800000"/>
                  </a:solidFill>
                </a:rPr>
                <a:t>Episode length</a:t>
              </a:r>
              <a:endParaRPr lang="en-US" sz="1200" dirty="0">
                <a:solidFill>
                  <a:srgbClr val="800000"/>
                </a:solidFill>
              </a:endParaRPr>
            </a:p>
          </p:txBody>
        </p:sp>
      </p:grpSp>
      <p:sp>
        <p:nvSpPr>
          <p:cNvPr id="55" name="Rounded Rectangle 54"/>
          <p:cNvSpPr/>
          <p:nvPr/>
        </p:nvSpPr>
        <p:spPr>
          <a:xfrm>
            <a:off x="3543722" y="2711451"/>
            <a:ext cx="400129" cy="210014"/>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3956093" y="2711450"/>
            <a:ext cx="388311" cy="214986"/>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4354771" y="2711450"/>
            <a:ext cx="1299404"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663745" y="2711451"/>
            <a:ext cx="252638" cy="211814"/>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875638" y="2401704"/>
            <a:ext cx="1005117" cy="289823"/>
          </a:xfrm>
          <a:prstGeom prst="rect">
            <a:avLst/>
          </a:prstGeom>
          <a:noFill/>
        </p:spPr>
        <p:txBody>
          <a:bodyPr wrap="square" rtlCol="0">
            <a:spAutoFit/>
          </a:bodyPr>
          <a:lstStyle/>
          <a:p>
            <a:r>
              <a:rPr lang="en-US" sz="1400" dirty="0" smtClean="0"/>
              <a:t>time</a:t>
            </a:r>
            <a:endParaRPr lang="en-US" sz="1400" dirty="0"/>
          </a:p>
        </p:txBody>
      </p:sp>
      <p:sp>
        <p:nvSpPr>
          <p:cNvPr id="69" name="TextBox 68"/>
          <p:cNvSpPr txBox="1"/>
          <p:nvPr/>
        </p:nvSpPr>
        <p:spPr>
          <a:xfrm>
            <a:off x="2006600" y="850900"/>
            <a:ext cx="3289300" cy="289823"/>
          </a:xfrm>
          <a:prstGeom prst="rect">
            <a:avLst/>
          </a:prstGeom>
          <a:noFill/>
        </p:spPr>
        <p:txBody>
          <a:bodyPr wrap="square" rtlCol="0">
            <a:spAutoFit/>
          </a:bodyPr>
          <a:lstStyle/>
          <a:p>
            <a:r>
              <a:rPr lang="en-US" sz="1400" b="1" dirty="0" smtClean="0"/>
              <a:t>Application life cycle</a:t>
            </a:r>
            <a:endParaRPr lang="en-US" sz="1400" b="1" dirty="0"/>
          </a:p>
        </p:txBody>
      </p:sp>
      <p:sp>
        <p:nvSpPr>
          <p:cNvPr id="71" name="Rounded Rectangle 70"/>
          <p:cNvSpPr/>
          <p:nvPr/>
        </p:nvSpPr>
        <p:spPr>
          <a:xfrm>
            <a:off x="59689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1213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62737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ular Callout 82"/>
          <p:cNvSpPr/>
          <p:nvPr/>
        </p:nvSpPr>
        <p:spPr bwMode="auto">
          <a:xfrm>
            <a:off x="203200" y="3381640"/>
            <a:ext cx="3657600" cy="483722"/>
          </a:xfrm>
          <a:prstGeom prst="wedgeRectCallout">
            <a:avLst>
              <a:gd name="adj1" fmla="val -13093"/>
              <a:gd name="adj2" fmla="val -140145"/>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at least one outstanding packet</a:t>
            </a:r>
          </a:p>
          <a:p>
            <a:pPr algn="l">
              <a:buFont typeface="Arial"/>
              <a:buChar char="•"/>
            </a:pPr>
            <a:r>
              <a:rPr lang="en-US" sz="1400" baseline="0" dirty="0" smtClean="0">
                <a:solidFill>
                  <a:srgbClr val="FFFFFF"/>
                </a:solidFill>
              </a:rPr>
              <a:t> Processor </a:t>
            </a:r>
            <a:r>
              <a:rPr lang="en-US" sz="1400" dirty="0" smtClean="0">
                <a:solidFill>
                  <a:srgbClr val="FFFFFF"/>
                </a:solidFill>
              </a:rPr>
              <a:t>is likely stalling → low IPC </a:t>
            </a:r>
            <a:endParaRPr kumimoji="0" lang="en-US" sz="1400" b="0" i="0" u="none" strike="noStrike" cap="none" normalizeH="0" baseline="0" dirty="0" smtClean="0">
              <a:ln>
                <a:noFill/>
              </a:ln>
              <a:solidFill>
                <a:srgbClr val="FFFFFF"/>
              </a:solidFill>
              <a:effectLst/>
              <a:latin typeface="Arial" charset="0"/>
            </a:endParaRPr>
          </a:p>
        </p:txBody>
      </p:sp>
      <p:sp>
        <p:nvSpPr>
          <p:cNvPr id="84" name="Rectangular Callout 83"/>
          <p:cNvSpPr/>
          <p:nvPr/>
        </p:nvSpPr>
        <p:spPr bwMode="auto">
          <a:xfrm>
            <a:off x="3962400" y="3381640"/>
            <a:ext cx="3657600" cy="483722"/>
          </a:xfrm>
          <a:prstGeom prst="wedgeRectCallout">
            <a:avLst>
              <a:gd name="adj1" fmla="val -43649"/>
              <a:gd name="adj2" fmla="val -142770"/>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no outstanding packet</a:t>
            </a:r>
          </a:p>
          <a:p>
            <a:pPr algn="l">
              <a:buFont typeface="Arial"/>
              <a:buChar char="•"/>
            </a:pPr>
            <a:r>
              <a:rPr lang="en-US" sz="1400" baseline="0" dirty="0" smtClean="0">
                <a:solidFill>
                  <a:srgbClr val="FFFFFF"/>
                </a:solidFill>
              </a:rPr>
              <a:t> High </a:t>
            </a:r>
            <a:r>
              <a:rPr lang="en-US" sz="1400" dirty="0" smtClean="0">
                <a:solidFill>
                  <a:srgbClr val="FFFFFF"/>
                </a:solidFill>
              </a:rPr>
              <a:t>IPC </a:t>
            </a:r>
            <a:endParaRPr kumimoji="0" lang="en-US" sz="1400" b="0" i="0" u="none" strike="noStrike" cap="none" normalizeH="0" baseline="0" dirty="0" smtClean="0">
              <a:ln>
                <a:noFill/>
              </a:ln>
              <a:solidFill>
                <a:srgbClr val="FFFFFF"/>
              </a:solidFill>
              <a:effectLst/>
              <a:latin typeface="Arial" charset="0"/>
            </a:endParaRPr>
          </a:p>
        </p:txBody>
      </p:sp>
      <p:sp>
        <p:nvSpPr>
          <p:cNvPr id="86" name="TextBox 85"/>
          <p:cNvSpPr txBox="1"/>
          <p:nvPr/>
        </p:nvSpPr>
        <p:spPr>
          <a:xfrm>
            <a:off x="397849" y="4114991"/>
            <a:ext cx="7488849" cy="844847"/>
          </a:xfrm>
          <a:prstGeom prst="rect">
            <a:avLst/>
          </a:prstGeom>
          <a:noFill/>
        </p:spPr>
        <p:txBody>
          <a:bodyPr wrap="square" rtlCol="0">
            <a:spAutoFit/>
          </a:bodyPr>
          <a:lstStyle/>
          <a:p>
            <a:pPr marL="342900" indent="-342900" algn="l"/>
            <a:r>
              <a:rPr lang="en-US" sz="1800" dirty="0" smtClean="0"/>
              <a:t>Episode length = Number of consecutive cycles there are net. packets</a:t>
            </a:r>
          </a:p>
          <a:p>
            <a:pPr marL="342900" indent="-342900" algn="l"/>
            <a:endParaRPr lang="en-US" sz="1800" dirty="0" smtClean="0"/>
          </a:p>
          <a:p>
            <a:pPr marL="342900" indent="-342900" algn="l"/>
            <a:r>
              <a:rPr lang="en-US" sz="1800" dirty="0" smtClean="0"/>
              <a:t>Episode height = Avg. number of L1 packets injected during an episode </a:t>
            </a:r>
          </a:p>
        </p:txBody>
      </p:sp>
      <p:sp>
        <p:nvSpPr>
          <p:cNvPr id="72" name="TextBox 71"/>
          <p:cNvSpPr txBox="1"/>
          <p:nvPr/>
        </p:nvSpPr>
        <p:spPr>
          <a:xfrm rot="16200000">
            <a:off x="-133230" y="1530076"/>
            <a:ext cx="2228845" cy="438582"/>
          </a:xfrm>
          <a:prstGeom prst="rect">
            <a:avLst/>
          </a:prstGeom>
          <a:noFill/>
          <a:effectLst/>
        </p:spPr>
        <p:txBody>
          <a:bodyPr wrap="square" rtlCol="0">
            <a:spAutoFit/>
          </a:bodyPr>
          <a:lstStyle/>
          <a:p>
            <a:pPr algn="ctr">
              <a:lnSpc>
                <a:spcPts val="1320"/>
              </a:lnSpc>
              <a:spcBef>
                <a:spcPts val="1200"/>
              </a:spcBef>
            </a:pPr>
            <a:r>
              <a:rPr lang="en-US" sz="1400" b="1" dirty="0" smtClean="0">
                <a:solidFill>
                  <a:schemeClr val="tx1">
                    <a:lumMod val="50000"/>
                  </a:schemeClr>
                </a:solidFill>
              </a:rPr>
              <a:t>Outstanding network packets</a:t>
            </a:r>
            <a:endParaRPr lang="en-US" sz="1400" b="1" dirty="0">
              <a:solidFill>
                <a:schemeClr val="tx1">
                  <a:lumMod val="50000"/>
                </a:schemeClr>
              </a:solidFill>
            </a:endParaRPr>
          </a:p>
        </p:txBody>
      </p:sp>
      <p:grpSp>
        <p:nvGrpSpPr>
          <p:cNvPr id="70" name="Group 69"/>
          <p:cNvGrpSpPr/>
          <p:nvPr/>
        </p:nvGrpSpPr>
        <p:grpSpPr>
          <a:xfrm>
            <a:off x="1333418" y="1668655"/>
            <a:ext cx="1064272" cy="1000949"/>
            <a:chOff x="2998812" y="3384939"/>
            <a:chExt cx="699347" cy="907759"/>
          </a:xfrm>
          <a:effectLst>
            <a:outerShdw blurRad="50800" dist="38100" dir="2700000" algn="tl" rotWithShape="0">
              <a:srgbClr val="000000">
                <a:alpha val="43000"/>
              </a:srgbClr>
            </a:outerShdw>
          </a:effectLst>
        </p:grpSpPr>
        <p:cxnSp>
          <p:nvCxnSpPr>
            <p:cNvPr id="75" name="Elbow Connector 74"/>
            <p:cNvCxnSpPr/>
            <p:nvPr/>
          </p:nvCxnSpPr>
          <p:spPr>
            <a:xfrm rot="5400000" flipH="1" flipV="1">
              <a:off x="2824802" y="3995355"/>
              <a:ext cx="454322"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6" name="Elbow Connector 75"/>
            <p:cNvCxnSpPr/>
            <p:nvPr/>
          </p:nvCxnSpPr>
          <p:spPr>
            <a:xfrm rot="5400000" flipH="1" flipV="1">
              <a:off x="3046360" y="3555586"/>
              <a:ext cx="447596"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H="1">
              <a:off x="3102750" y="3826940"/>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H="1">
              <a:off x="3317714" y="3391871"/>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9" name="Elbow Connector 78"/>
            <p:cNvCxnSpPr/>
            <p:nvPr/>
          </p:nvCxnSpPr>
          <p:spPr>
            <a:xfrm rot="16200000" flipH="1">
              <a:off x="3199768" y="3613723"/>
              <a:ext cx="505320" cy="55389"/>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80" name="Elbow Connector 79"/>
            <p:cNvCxnSpPr/>
            <p:nvPr/>
          </p:nvCxnSpPr>
          <p:spPr>
            <a:xfrm rot="16200000" flipH="1">
              <a:off x="3437307" y="4031845"/>
              <a:ext cx="404214" cy="117491"/>
            </a:xfrm>
            <a:prstGeom prst="bentConnector3">
              <a:avLst>
                <a:gd name="adj1" fmla="val 50000"/>
              </a:avLst>
            </a:prstGeom>
            <a:ln w="22225" cmpd="sng"/>
            <a:effectLst/>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H="1">
              <a:off x="3471293" y="3894078"/>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grpSp>
      <p:grpSp>
        <p:nvGrpSpPr>
          <p:cNvPr id="82" name="Group 81"/>
          <p:cNvGrpSpPr/>
          <p:nvPr/>
        </p:nvGrpSpPr>
        <p:grpSpPr>
          <a:xfrm>
            <a:off x="3537848" y="2308644"/>
            <a:ext cx="400054" cy="342608"/>
            <a:chOff x="4207292" y="4089903"/>
            <a:chExt cx="311183" cy="185765"/>
          </a:xfrm>
        </p:grpSpPr>
        <p:cxnSp>
          <p:nvCxnSpPr>
            <p:cNvPr id="87" name="Elbow Connector 86"/>
            <p:cNvCxnSpPr/>
            <p:nvPr/>
          </p:nvCxnSpPr>
          <p:spPr>
            <a:xfrm rot="5400000" flipH="1" flipV="1">
              <a:off x="4173156" y="4124040"/>
              <a:ext cx="185764" cy="117491"/>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p:nvPr/>
          </p:nvCxnSpPr>
          <p:spPr>
            <a:xfrm rot="16200000" flipV="1">
              <a:off x="4373111" y="4130304"/>
              <a:ext cx="185764" cy="104964"/>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319189" y="4089903"/>
              <a:ext cx="99917" cy="0"/>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4344094" y="1393062"/>
            <a:ext cx="1316640" cy="1270971"/>
            <a:chOff x="4639436" y="3186461"/>
            <a:chExt cx="918934" cy="1092145"/>
          </a:xfrm>
        </p:grpSpPr>
        <p:cxnSp>
          <p:nvCxnSpPr>
            <p:cNvPr id="91" name="Elbow Connector 90"/>
            <p:cNvCxnSpPr/>
            <p:nvPr/>
          </p:nvCxnSpPr>
          <p:spPr>
            <a:xfrm rot="5400000" flipH="1" flipV="1">
              <a:off x="4405704" y="3955282"/>
              <a:ext cx="557056"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2" name="Elbow Connector 91"/>
            <p:cNvCxnSpPr/>
            <p:nvPr/>
          </p:nvCxnSpPr>
          <p:spPr>
            <a:xfrm rot="5400000" flipH="1" flipV="1">
              <a:off x="4593722" y="3416070"/>
              <a:ext cx="548809"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flipH="1">
              <a:off x="4724309" y="3728410"/>
              <a:ext cx="94306"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4" name="Elbow Connector 93"/>
            <p:cNvCxnSpPr/>
            <p:nvPr/>
          </p:nvCxnSpPr>
          <p:spPr>
            <a:xfrm rot="16200000" flipV="1">
              <a:off x="5207612" y="3927848"/>
              <a:ext cx="557056"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6200000" flipV="1">
              <a:off x="4915217" y="3388636"/>
              <a:ext cx="548809"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a:off x="5269455" y="3728410"/>
              <a:ext cx="152063"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V="1">
              <a:off x="4912922" y="3193320"/>
              <a:ext cx="204471" cy="1"/>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52396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Dynamic classification of applications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24</a:t>
            </a:fld>
            <a:endParaRPr lang="en-US"/>
          </a:p>
        </p:txBody>
      </p:sp>
      <p:cxnSp>
        <p:nvCxnSpPr>
          <p:cNvPr id="12" name="Straight Connector 11"/>
          <p:cNvCxnSpPr/>
          <p:nvPr/>
        </p:nvCxnSpPr>
        <p:spPr>
          <a:xfrm>
            <a:off x="1203482" y="2663821"/>
            <a:ext cx="5486400" cy="2117"/>
          </a:xfrm>
          <a:prstGeom prst="line">
            <a:avLst/>
          </a:prstGeom>
          <a:ln w="34925" cap="flat" cmpd="sng" algn="ctr">
            <a:solidFill>
              <a:srgbClr val="000000"/>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305495" y="1758748"/>
            <a:ext cx="1828800" cy="6"/>
          </a:xfrm>
          <a:prstGeom prst="straightConnector1">
            <a:avLst/>
          </a:prstGeom>
          <a:ln w="34925" cap="flat" cmpd="sng" algn="ctr">
            <a:solidFill>
              <a:schemeClr val="tx1">
                <a:lumMod val="50000"/>
              </a:schemeClr>
            </a:solidFill>
            <a:prstDash val="solid"/>
            <a:round/>
            <a:headEnd type="none" w="med" len="med"/>
            <a:tailEnd type="arrow" w="med" len="sm"/>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1327848" y="2711450"/>
            <a:ext cx="1087421"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86569" y="2698983"/>
            <a:ext cx="1390600" cy="233397"/>
          </a:xfrm>
          <a:prstGeom prst="rect">
            <a:avLst/>
          </a:prstGeom>
          <a:noFill/>
          <a:effectLst/>
        </p:spPr>
        <p:txBody>
          <a:bodyPr wrap="square" rtlCol="0">
            <a:spAutoFit/>
          </a:bodyPr>
          <a:lstStyle/>
          <a:p>
            <a:pPr algn="ctr"/>
            <a:r>
              <a:rPr lang="en-US" b="1" dirty="0" smtClean="0">
                <a:solidFill>
                  <a:schemeClr val="bg1"/>
                </a:solidFill>
              </a:rPr>
              <a:t>Network episode</a:t>
            </a:r>
            <a:endParaRPr lang="en-US" b="1" dirty="0">
              <a:solidFill>
                <a:schemeClr val="bg1"/>
              </a:solidFill>
            </a:endParaRPr>
          </a:p>
        </p:txBody>
      </p:sp>
      <p:sp>
        <p:nvSpPr>
          <p:cNvPr id="25" name="Rounded Rectangle 24"/>
          <p:cNvSpPr/>
          <p:nvPr/>
        </p:nvSpPr>
        <p:spPr>
          <a:xfrm>
            <a:off x="2421100" y="2711450"/>
            <a:ext cx="1110602" cy="209550"/>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290412" y="2711774"/>
            <a:ext cx="1388442" cy="233397"/>
          </a:xfrm>
          <a:prstGeom prst="rect">
            <a:avLst/>
          </a:prstGeom>
          <a:noFill/>
          <a:effectLst/>
        </p:spPr>
        <p:txBody>
          <a:bodyPr wrap="square" rtlCol="0">
            <a:spAutoFit/>
          </a:bodyPr>
          <a:lstStyle/>
          <a:p>
            <a:pPr algn="ctr"/>
            <a:r>
              <a:rPr lang="en-US" b="1" dirty="0" smtClean="0"/>
              <a:t>Compute episode</a:t>
            </a:r>
            <a:endParaRPr lang="en-US" b="1" dirty="0"/>
          </a:p>
        </p:txBody>
      </p:sp>
      <p:cxnSp>
        <p:nvCxnSpPr>
          <p:cNvPr id="41" name="Straight Arrow Connector 40"/>
          <p:cNvCxnSpPr/>
          <p:nvPr/>
        </p:nvCxnSpPr>
        <p:spPr>
          <a:xfrm flipV="1">
            <a:off x="4343557" y="2416699"/>
            <a:ext cx="1315449" cy="10052"/>
          </a:xfrm>
          <a:prstGeom prst="straightConnector1">
            <a:avLst/>
          </a:prstGeom>
          <a:ln>
            <a:solidFill>
              <a:srgbClr val="8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5" name="Rounded Rectangle 54"/>
          <p:cNvSpPr/>
          <p:nvPr/>
        </p:nvSpPr>
        <p:spPr>
          <a:xfrm>
            <a:off x="3543722" y="2711451"/>
            <a:ext cx="400129" cy="210014"/>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3956093" y="2711450"/>
            <a:ext cx="388311" cy="214986"/>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4354771" y="2711450"/>
            <a:ext cx="1299404" cy="209550"/>
          </a:xfrm>
          <a:prstGeom prst="roundRect">
            <a:avLst/>
          </a:prstGeom>
          <a:solidFill>
            <a:srgbClr val="8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663745" y="2711451"/>
            <a:ext cx="252638" cy="211814"/>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875638" y="2401704"/>
            <a:ext cx="1005117" cy="289823"/>
          </a:xfrm>
          <a:prstGeom prst="rect">
            <a:avLst/>
          </a:prstGeom>
          <a:noFill/>
        </p:spPr>
        <p:txBody>
          <a:bodyPr wrap="square" rtlCol="0">
            <a:spAutoFit/>
          </a:bodyPr>
          <a:lstStyle/>
          <a:p>
            <a:r>
              <a:rPr lang="en-US" sz="1400" dirty="0" smtClean="0"/>
              <a:t>time</a:t>
            </a:r>
            <a:endParaRPr lang="en-US" sz="1400" dirty="0"/>
          </a:p>
        </p:txBody>
      </p:sp>
      <p:sp>
        <p:nvSpPr>
          <p:cNvPr id="69" name="TextBox 68"/>
          <p:cNvSpPr txBox="1"/>
          <p:nvPr/>
        </p:nvSpPr>
        <p:spPr>
          <a:xfrm>
            <a:off x="2006600" y="850900"/>
            <a:ext cx="3289300" cy="289823"/>
          </a:xfrm>
          <a:prstGeom prst="rect">
            <a:avLst/>
          </a:prstGeom>
          <a:noFill/>
        </p:spPr>
        <p:txBody>
          <a:bodyPr wrap="square" rtlCol="0">
            <a:spAutoFit/>
          </a:bodyPr>
          <a:lstStyle/>
          <a:p>
            <a:r>
              <a:rPr lang="en-US" sz="1400" b="1" dirty="0" smtClean="0"/>
              <a:t>Application life cycle</a:t>
            </a:r>
            <a:endParaRPr lang="en-US" sz="1400" b="1" dirty="0"/>
          </a:p>
        </p:txBody>
      </p:sp>
      <p:sp>
        <p:nvSpPr>
          <p:cNvPr id="71" name="Rounded Rectangle 70"/>
          <p:cNvSpPr/>
          <p:nvPr/>
        </p:nvSpPr>
        <p:spPr>
          <a:xfrm>
            <a:off x="59689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61213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ounded Rectangle 73"/>
          <p:cNvSpPr/>
          <p:nvPr/>
        </p:nvSpPr>
        <p:spPr>
          <a:xfrm>
            <a:off x="6273799" y="2768599"/>
            <a:ext cx="125183" cy="116565"/>
          </a:xfrm>
          <a:prstGeom prst="roundRect">
            <a:avLst/>
          </a:prstGeom>
          <a:solidFill>
            <a:srgbClr val="FFC000"/>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ular Callout 82"/>
          <p:cNvSpPr/>
          <p:nvPr/>
        </p:nvSpPr>
        <p:spPr bwMode="auto">
          <a:xfrm>
            <a:off x="203200" y="3381640"/>
            <a:ext cx="3657600" cy="483722"/>
          </a:xfrm>
          <a:prstGeom prst="wedgeRectCallout">
            <a:avLst>
              <a:gd name="adj1" fmla="val -13093"/>
              <a:gd name="adj2" fmla="val -140145"/>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at least one outstanding packet</a:t>
            </a:r>
          </a:p>
          <a:p>
            <a:pPr algn="l">
              <a:buFont typeface="Arial"/>
              <a:buChar char="•"/>
            </a:pPr>
            <a:r>
              <a:rPr lang="en-US" sz="1400" baseline="0" dirty="0" smtClean="0">
                <a:solidFill>
                  <a:srgbClr val="FFFFFF"/>
                </a:solidFill>
              </a:rPr>
              <a:t> Processor </a:t>
            </a:r>
            <a:r>
              <a:rPr lang="en-US" sz="1400" dirty="0" smtClean="0">
                <a:solidFill>
                  <a:srgbClr val="FFFFFF"/>
                </a:solidFill>
              </a:rPr>
              <a:t>is likely stalling → low IPC </a:t>
            </a:r>
            <a:endParaRPr kumimoji="0" lang="en-US" sz="1400" b="0" i="0" u="none" strike="noStrike" cap="none" normalizeH="0" baseline="0" dirty="0" smtClean="0">
              <a:ln>
                <a:noFill/>
              </a:ln>
              <a:solidFill>
                <a:srgbClr val="FFFFFF"/>
              </a:solidFill>
              <a:effectLst/>
              <a:latin typeface="Arial" charset="0"/>
            </a:endParaRPr>
          </a:p>
        </p:txBody>
      </p:sp>
      <p:sp>
        <p:nvSpPr>
          <p:cNvPr id="84" name="Rectangular Callout 83"/>
          <p:cNvSpPr/>
          <p:nvPr/>
        </p:nvSpPr>
        <p:spPr bwMode="auto">
          <a:xfrm>
            <a:off x="3962400" y="3381640"/>
            <a:ext cx="3657600" cy="483722"/>
          </a:xfrm>
          <a:prstGeom prst="wedgeRectCallout">
            <a:avLst>
              <a:gd name="adj1" fmla="val -43649"/>
              <a:gd name="adj2" fmla="val -142770"/>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bg1"/>
                </a:solidFill>
                <a:effectLst/>
                <a:latin typeface="Arial" charset="0"/>
              </a:rPr>
              <a:t> App.</a:t>
            </a:r>
            <a:r>
              <a:rPr kumimoji="0" lang="en-US" sz="1400" b="0" i="0" u="none" strike="noStrike" cap="none" normalizeH="0" dirty="0" smtClean="0">
                <a:ln>
                  <a:noFill/>
                </a:ln>
                <a:solidFill>
                  <a:schemeClr val="bg1"/>
                </a:solidFill>
                <a:effectLst/>
                <a:latin typeface="Arial" charset="0"/>
              </a:rPr>
              <a:t> has no outstanding packet</a:t>
            </a:r>
          </a:p>
          <a:p>
            <a:pPr algn="l">
              <a:buFont typeface="Arial"/>
              <a:buChar char="•"/>
            </a:pPr>
            <a:r>
              <a:rPr lang="en-US" sz="1400" baseline="0" dirty="0" smtClean="0">
                <a:solidFill>
                  <a:srgbClr val="FFFFFF"/>
                </a:solidFill>
              </a:rPr>
              <a:t> High </a:t>
            </a:r>
            <a:r>
              <a:rPr lang="en-US" sz="1400" dirty="0" smtClean="0">
                <a:solidFill>
                  <a:srgbClr val="FFFFFF"/>
                </a:solidFill>
              </a:rPr>
              <a:t>IPC </a:t>
            </a:r>
            <a:endParaRPr kumimoji="0" lang="en-US" sz="1400" b="0" i="0" u="none" strike="noStrike" cap="none" normalizeH="0" baseline="0" dirty="0" smtClean="0">
              <a:ln>
                <a:noFill/>
              </a:ln>
              <a:solidFill>
                <a:srgbClr val="FFFFFF"/>
              </a:solidFill>
              <a:effectLst/>
              <a:latin typeface="Arial" charset="0"/>
            </a:endParaRPr>
          </a:p>
        </p:txBody>
      </p:sp>
      <p:sp>
        <p:nvSpPr>
          <p:cNvPr id="72" name="TextBox 71"/>
          <p:cNvSpPr txBox="1"/>
          <p:nvPr/>
        </p:nvSpPr>
        <p:spPr>
          <a:xfrm rot="16200000">
            <a:off x="-133230" y="1530076"/>
            <a:ext cx="2228845" cy="438582"/>
          </a:xfrm>
          <a:prstGeom prst="rect">
            <a:avLst/>
          </a:prstGeom>
          <a:noFill/>
          <a:effectLst/>
        </p:spPr>
        <p:txBody>
          <a:bodyPr wrap="square" rtlCol="0">
            <a:spAutoFit/>
          </a:bodyPr>
          <a:lstStyle/>
          <a:p>
            <a:pPr algn="ctr">
              <a:lnSpc>
                <a:spcPts val="1320"/>
              </a:lnSpc>
              <a:spcBef>
                <a:spcPts val="1200"/>
              </a:spcBef>
            </a:pPr>
            <a:r>
              <a:rPr lang="en-US" sz="1400" b="1" dirty="0" smtClean="0">
                <a:solidFill>
                  <a:schemeClr val="tx1">
                    <a:lumMod val="50000"/>
                  </a:schemeClr>
                </a:solidFill>
              </a:rPr>
              <a:t>Outstanding network packets</a:t>
            </a:r>
            <a:endParaRPr lang="en-US" sz="1400" b="1" dirty="0">
              <a:solidFill>
                <a:schemeClr val="tx1">
                  <a:lumMod val="50000"/>
                </a:schemeClr>
              </a:solidFill>
            </a:endParaRPr>
          </a:p>
        </p:txBody>
      </p:sp>
      <p:sp>
        <p:nvSpPr>
          <p:cNvPr id="70" name="TextBox 69"/>
          <p:cNvSpPr txBox="1"/>
          <p:nvPr/>
        </p:nvSpPr>
        <p:spPr>
          <a:xfrm>
            <a:off x="448651" y="4072706"/>
            <a:ext cx="7488849" cy="1343445"/>
          </a:xfrm>
          <a:prstGeom prst="rect">
            <a:avLst/>
          </a:prstGeom>
          <a:noFill/>
        </p:spPr>
        <p:txBody>
          <a:bodyPr wrap="square" rtlCol="0">
            <a:spAutoFit/>
          </a:bodyPr>
          <a:lstStyle/>
          <a:p>
            <a:pPr marL="342900" indent="-342900" algn="l"/>
            <a:r>
              <a:rPr lang="en-US" sz="1800" dirty="0" smtClean="0">
                <a:solidFill>
                  <a:srgbClr val="FF0000"/>
                </a:solidFill>
              </a:rPr>
              <a:t>Short episode ht.</a:t>
            </a:r>
            <a:r>
              <a:rPr lang="en-US" sz="1800" dirty="0" smtClean="0"/>
              <a:t>: Low MLP, each request is critical (LAT sensitive)</a:t>
            </a:r>
          </a:p>
          <a:p>
            <a:pPr marL="342900" indent="-342900" algn="l"/>
            <a:r>
              <a:rPr lang="en-US" sz="1800" dirty="0" smtClean="0">
                <a:solidFill>
                  <a:srgbClr val="FF0000"/>
                </a:solidFill>
              </a:rPr>
              <a:t>Tall episode ht.</a:t>
            </a:r>
            <a:r>
              <a:rPr lang="en-US" sz="1800" dirty="0" smtClean="0"/>
              <a:t>: High MLP (BW sensitive)</a:t>
            </a:r>
          </a:p>
          <a:p>
            <a:pPr marL="342900" indent="-342900" algn="l"/>
            <a:endParaRPr lang="en-US" sz="1800" dirty="0" smtClean="0"/>
          </a:p>
          <a:p>
            <a:pPr marL="342900" indent="-342900" algn="l"/>
            <a:r>
              <a:rPr lang="en-US" sz="1800" dirty="0" smtClean="0">
                <a:solidFill>
                  <a:srgbClr val="FF0000"/>
                </a:solidFill>
              </a:rPr>
              <a:t>Short episode </a:t>
            </a:r>
            <a:r>
              <a:rPr lang="en-US" sz="1800" dirty="0" err="1" smtClean="0">
                <a:solidFill>
                  <a:srgbClr val="FF0000"/>
                </a:solidFill>
              </a:rPr>
              <a:t>len</a:t>
            </a:r>
            <a:r>
              <a:rPr lang="en-US" sz="1800" dirty="0" smtClean="0">
                <a:solidFill>
                  <a:srgbClr val="FF0000"/>
                </a:solidFill>
              </a:rPr>
              <a:t>.</a:t>
            </a:r>
            <a:r>
              <a:rPr lang="en-US" sz="1800" dirty="0" smtClean="0"/>
              <a:t>: Packets are very critical (LAT sensitive)</a:t>
            </a:r>
          </a:p>
          <a:p>
            <a:pPr marL="342900" indent="-342900" algn="l"/>
            <a:r>
              <a:rPr lang="en-US" sz="1800" dirty="0" smtClean="0">
                <a:solidFill>
                  <a:srgbClr val="FF0000"/>
                </a:solidFill>
              </a:rPr>
              <a:t>Long episode </a:t>
            </a:r>
            <a:r>
              <a:rPr lang="en-US" sz="1800" dirty="0" err="1" smtClean="0">
                <a:solidFill>
                  <a:srgbClr val="FF0000"/>
                </a:solidFill>
              </a:rPr>
              <a:t>len</a:t>
            </a:r>
            <a:r>
              <a:rPr lang="en-US" sz="1800" dirty="0" smtClean="0">
                <a:solidFill>
                  <a:srgbClr val="FF0000"/>
                </a:solidFill>
              </a:rPr>
              <a:t>.</a:t>
            </a:r>
            <a:r>
              <a:rPr lang="en-US" sz="1800" dirty="0" smtClean="0"/>
              <a:t>: Latency tolerant (could be de-prioritized)</a:t>
            </a:r>
          </a:p>
        </p:txBody>
      </p:sp>
      <p:grpSp>
        <p:nvGrpSpPr>
          <p:cNvPr id="75" name="Group 74"/>
          <p:cNvGrpSpPr/>
          <p:nvPr/>
        </p:nvGrpSpPr>
        <p:grpSpPr>
          <a:xfrm>
            <a:off x="1333418" y="1668655"/>
            <a:ext cx="1064272" cy="1000949"/>
            <a:chOff x="2998812" y="3384939"/>
            <a:chExt cx="699347" cy="907759"/>
          </a:xfrm>
          <a:effectLst>
            <a:outerShdw blurRad="50800" dist="38100" dir="2700000" algn="tl" rotWithShape="0">
              <a:srgbClr val="000000">
                <a:alpha val="43000"/>
              </a:srgbClr>
            </a:outerShdw>
          </a:effectLst>
        </p:grpSpPr>
        <p:cxnSp>
          <p:nvCxnSpPr>
            <p:cNvPr id="76" name="Elbow Connector 75"/>
            <p:cNvCxnSpPr/>
            <p:nvPr/>
          </p:nvCxnSpPr>
          <p:spPr>
            <a:xfrm rot="5400000" flipH="1" flipV="1">
              <a:off x="2824802" y="3995355"/>
              <a:ext cx="454322"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7" name="Elbow Connector 76"/>
            <p:cNvCxnSpPr/>
            <p:nvPr/>
          </p:nvCxnSpPr>
          <p:spPr>
            <a:xfrm rot="5400000" flipH="1" flipV="1">
              <a:off x="3046360" y="3555586"/>
              <a:ext cx="447596" cy="106302"/>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H="1">
              <a:off x="3102750" y="3826940"/>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H="1">
              <a:off x="3317714" y="3391871"/>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cxnSp>
          <p:nvCxnSpPr>
            <p:cNvPr id="80" name="Elbow Connector 79"/>
            <p:cNvCxnSpPr/>
            <p:nvPr/>
          </p:nvCxnSpPr>
          <p:spPr>
            <a:xfrm rot="16200000" flipH="1">
              <a:off x="3199768" y="3613723"/>
              <a:ext cx="505320" cy="55389"/>
            </a:xfrm>
            <a:prstGeom prst="bentConnector3">
              <a:avLst/>
            </a:prstGeom>
            <a:ln w="22225" cmpd="sng"/>
            <a:effectLst/>
          </p:spPr>
          <p:style>
            <a:lnRef idx="2">
              <a:schemeClr val="dk1"/>
            </a:lnRef>
            <a:fillRef idx="0">
              <a:schemeClr val="dk1"/>
            </a:fillRef>
            <a:effectRef idx="1">
              <a:schemeClr val="dk1"/>
            </a:effectRef>
            <a:fontRef idx="minor">
              <a:schemeClr val="tx1"/>
            </a:fontRef>
          </p:style>
        </p:cxnSp>
        <p:cxnSp>
          <p:nvCxnSpPr>
            <p:cNvPr id="81" name="Elbow Connector 80"/>
            <p:cNvCxnSpPr/>
            <p:nvPr/>
          </p:nvCxnSpPr>
          <p:spPr>
            <a:xfrm rot="16200000" flipH="1">
              <a:off x="3437307" y="4031845"/>
              <a:ext cx="404214" cy="117491"/>
            </a:xfrm>
            <a:prstGeom prst="bentConnector3">
              <a:avLst>
                <a:gd name="adj1" fmla="val 50000"/>
              </a:avLst>
            </a:prstGeom>
            <a:ln w="22225" cmpd="sng"/>
            <a:effectLst/>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flipH="1">
              <a:off x="3471293" y="3894078"/>
              <a:ext cx="111897" cy="0"/>
            </a:xfrm>
            <a:prstGeom prst="line">
              <a:avLst/>
            </a:prstGeom>
            <a:ln w="22225" cmpd="sng"/>
            <a:effectLst/>
          </p:spPr>
          <p:style>
            <a:lnRef idx="2">
              <a:schemeClr val="dk1"/>
            </a:lnRef>
            <a:fillRef idx="0">
              <a:schemeClr val="dk1"/>
            </a:fillRef>
            <a:effectRef idx="1">
              <a:schemeClr val="dk1"/>
            </a:effectRef>
            <a:fontRef idx="minor">
              <a:schemeClr val="tx1"/>
            </a:fontRef>
          </p:style>
        </p:cxnSp>
      </p:grpSp>
      <p:grpSp>
        <p:nvGrpSpPr>
          <p:cNvPr id="87" name="Group 86"/>
          <p:cNvGrpSpPr/>
          <p:nvPr/>
        </p:nvGrpSpPr>
        <p:grpSpPr>
          <a:xfrm>
            <a:off x="3537848" y="2308644"/>
            <a:ext cx="400054" cy="342608"/>
            <a:chOff x="4207292" y="4089903"/>
            <a:chExt cx="311183" cy="185765"/>
          </a:xfrm>
        </p:grpSpPr>
        <p:cxnSp>
          <p:nvCxnSpPr>
            <p:cNvPr id="88" name="Elbow Connector 87"/>
            <p:cNvCxnSpPr/>
            <p:nvPr/>
          </p:nvCxnSpPr>
          <p:spPr>
            <a:xfrm rot="5400000" flipH="1" flipV="1">
              <a:off x="4173156" y="4124040"/>
              <a:ext cx="185764" cy="117491"/>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9" name="Elbow Connector 88"/>
            <p:cNvCxnSpPr/>
            <p:nvPr/>
          </p:nvCxnSpPr>
          <p:spPr>
            <a:xfrm rot="16200000" flipV="1">
              <a:off x="4373111" y="4130304"/>
              <a:ext cx="185764" cy="104964"/>
            </a:xfrm>
            <a:prstGeom prst="bentConnector3">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319189" y="4089903"/>
              <a:ext cx="99917" cy="0"/>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grpSp>
        <p:nvGrpSpPr>
          <p:cNvPr id="91" name="Group 90"/>
          <p:cNvGrpSpPr/>
          <p:nvPr/>
        </p:nvGrpSpPr>
        <p:grpSpPr>
          <a:xfrm>
            <a:off x="4344094" y="1393062"/>
            <a:ext cx="1316640" cy="1270971"/>
            <a:chOff x="4639436" y="3186461"/>
            <a:chExt cx="918934" cy="1092145"/>
          </a:xfrm>
        </p:grpSpPr>
        <p:cxnSp>
          <p:nvCxnSpPr>
            <p:cNvPr id="92" name="Elbow Connector 91"/>
            <p:cNvCxnSpPr/>
            <p:nvPr/>
          </p:nvCxnSpPr>
          <p:spPr>
            <a:xfrm rot="5400000" flipH="1" flipV="1">
              <a:off x="4405704" y="3955282"/>
              <a:ext cx="557056"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3" name="Elbow Connector 92"/>
            <p:cNvCxnSpPr/>
            <p:nvPr/>
          </p:nvCxnSpPr>
          <p:spPr>
            <a:xfrm rot="5400000" flipH="1" flipV="1">
              <a:off x="4593722" y="3416070"/>
              <a:ext cx="548809" cy="89591"/>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flipH="1">
              <a:off x="4724309" y="3728410"/>
              <a:ext cx="94306"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5" name="Elbow Connector 94"/>
            <p:cNvCxnSpPr/>
            <p:nvPr/>
          </p:nvCxnSpPr>
          <p:spPr>
            <a:xfrm rot="16200000" flipV="1">
              <a:off x="5207612" y="3927848"/>
              <a:ext cx="557056"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6" name="Elbow Connector 95"/>
            <p:cNvCxnSpPr/>
            <p:nvPr/>
          </p:nvCxnSpPr>
          <p:spPr>
            <a:xfrm rot="16200000" flipV="1">
              <a:off x="4915217" y="3388636"/>
              <a:ext cx="548809" cy="144460"/>
            </a:xfrm>
            <a:prstGeom prst="bentConnector3">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5269455" y="3728410"/>
              <a:ext cx="152063" cy="0"/>
            </a:xfrm>
            <a:prstGeom prst="line">
              <a:avLst/>
            </a:prstGeom>
            <a:ln w="22225" cmpd="sng"/>
            <a:effectLst>
              <a:outerShdw blurRad="50800" dist="38100" dir="2700000" algn="tl" rotWithShape="0">
                <a:srgbClr val="000000">
                  <a:alpha val="43000"/>
                </a:srgbClr>
              </a:outerShdw>
            </a:effectLst>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flipV="1">
              <a:off x="4912922" y="3193320"/>
              <a:ext cx="204471" cy="1"/>
            </a:xfrm>
            <a:prstGeom prst="line">
              <a:avLst/>
            </a:prstGeom>
            <a:ln w="22225" cmpd="sng">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4072355" y="2406383"/>
            <a:ext cx="1807270" cy="261610"/>
          </a:xfrm>
          <a:prstGeom prst="rect">
            <a:avLst/>
          </a:prstGeom>
          <a:noFill/>
          <a:effectLst/>
        </p:spPr>
        <p:txBody>
          <a:bodyPr wrap="square" rtlCol="0">
            <a:spAutoFit/>
          </a:bodyPr>
          <a:lstStyle/>
          <a:p>
            <a:r>
              <a:rPr lang="en-US" sz="1200" dirty="0" smtClean="0">
                <a:solidFill>
                  <a:srgbClr val="800000"/>
                </a:solidFill>
              </a:rPr>
              <a:t>Episode length</a:t>
            </a:r>
            <a:endParaRPr lang="en-US" sz="1200" dirty="0">
              <a:solidFill>
                <a:srgbClr val="800000"/>
              </a:solidFill>
            </a:endParaRPr>
          </a:p>
        </p:txBody>
      </p:sp>
      <p:sp>
        <p:nvSpPr>
          <p:cNvPr id="48" name="TextBox 47"/>
          <p:cNvSpPr txBox="1"/>
          <p:nvPr/>
        </p:nvSpPr>
        <p:spPr>
          <a:xfrm rot="16200000">
            <a:off x="5216829" y="2008536"/>
            <a:ext cx="1364825" cy="261610"/>
          </a:xfrm>
          <a:prstGeom prst="rect">
            <a:avLst/>
          </a:prstGeom>
          <a:noFill/>
          <a:effectLst/>
        </p:spPr>
        <p:txBody>
          <a:bodyPr wrap="square" rtlCol="0">
            <a:spAutoFit/>
          </a:bodyPr>
          <a:lstStyle/>
          <a:p>
            <a:pPr algn="ctr"/>
            <a:r>
              <a:rPr lang="en-US" sz="1200" dirty="0" smtClean="0">
                <a:solidFill>
                  <a:srgbClr val="800000"/>
                </a:solidFill>
              </a:rPr>
              <a:t>Episode height</a:t>
            </a:r>
            <a:endParaRPr lang="en-US" sz="1200" dirty="0">
              <a:solidFill>
                <a:srgbClr val="800000"/>
              </a:solidFill>
            </a:endParaRPr>
          </a:p>
        </p:txBody>
      </p:sp>
      <p:cxnSp>
        <p:nvCxnSpPr>
          <p:cNvPr id="49" name="Straight Arrow Connector 48"/>
          <p:cNvCxnSpPr/>
          <p:nvPr/>
        </p:nvCxnSpPr>
        <p:spPr>
          <a:xfrm rot="5400000">
            <a:off x="5206005" y="2136787"/>
            <a:ext cx="1066800" cy="1929"/>
          </a:xfrm>
          <a:prstGeom prst="straightConnector1">
            <a:avLst/>
          </a:prstGeom>
          <a:ln>
            <a:solidFill>
              <a:srgbClr val="8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2652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and ranking</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99189738"/>
              </p:ext>
            </p:extLst>
          </p:nvPr>
        </p:nvGraphicFramePr>
        <p:xfrm>
          <a:off x="228601" y="772662"/>
          <a:ext cx="7785100" cy="1970290"/>
        </p:xfrm>
        <a:graphic>
          <a:graphicData uri="http://schemas.openxmlformats.org/drawingml/2006/table">
            <a:tbl>
              <a:tblPr/>
              <a:tblGrid>
                <a:gridCol w="793150"/>
                <a:gridCol w="1134815"/>
                <a:gridCol w="1439874"/>
                <a:gridCol w="2245228"/>
                <a:gridCol w="2172033"/>
              </a:tblGrid>
              <a:tr h="139927">
                <a:tc gridSpan="2">
                  <a:txBody>
                    <a:bodyPr/>
                    <a:lstStyle/>
                    <a:p>
                      <a:pPr algn="l" fontAlgn="b"/>
                      <a:r>
                        <a:rPr lang="en-US" sz="1600" b="1" i="0" u="none" strike="noStrike" dirty="0" smtClean="0">
                          <a:solidFill>
                            <a:srgbClr val="000000"/>
                          </a:solidFill>
                          <a:latin typeface="Calibri"/>
                        </a:rPr>
                        <a:t>Classification</a:t>
                      </a:r>
                      <a:endParaRPr lang="en-US" sz="1600" b="1"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500" b="0"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Length </a:t>
                      </a:r>
                    </a:p>
                  </a:txBody>
                  <a:tcPr marL="3914" marR="3914" marT="3914"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9927">
                <a:tc>
                  <a:txBody>
                    <a:bodyPr/>
                    <a:lstStyle/>
                    <a:p>
                      <a:pPr algn="l" fontAlgn="b"/>
                      <a:endParaRPr lang="en-US" sz="1600" b="0" i="0" u="none" strike="noStrike" dirty="0">
                        <a:solidFill>
                          <a:srgbClr val="000000"/>
                        </a:solidFill>
                        <a:latin typeface="Calibri"/>
                      </a:endParaRPr>
                    </a:p>
                  </a:txBody>
                  <a:tcPr marL="3914" marR="3914" marT="3914"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Long </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Medium </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1511">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chemeClr val="tx1"/>
                          </a:solidFill>
                          <a:latin typeface="Calibri"/>
                        </a:rPr>
                        <a:t>Tall</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gems, </a:t>
                      </a:r>
                      <a:r>
                        <a:rPr lang="en-US" sz="1600" b="1" i="0" u="none" strike="noStrike" dirty="0" err="1">
                          <a:solidFill>
                            <a:schemeClr val="tx1"/>
                          </a:solidFill>
                          <a:latin typeface="Calibri"/>
                        </a:rPr>
                        <a:t>mcf</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a:solidFill>
                            <a:schemeClr val="tx1"/>
                          </a:solidFill>
                          <a:latin typeface="Calibri"/>
                        </a:rPr>
                        <a:t>sphinx</a:t>
                      </a:r>
                      <a:r>
                        <a:rPr lang="en-US" sz="1600" b="1" i="0" u="none" strike="noStrike" dirty="0" smtClean="0">
                          <a:solidFill>
                            <a:schemeClr val="tx1"/>
                          </a:solidFill>
                          <a:latin typeface="Calibri"/>
                        </a:rPr>
                        <a:t>, </a:t>
                      </a:r>
                      <a:r>
                        <a:rPr lang="en-US" sz="1600" b="1" i="0" u="none" strike="noStrike" dirty="0" err="1" smtClean="0">
                          <a:solidFill>
                            <a:schemeClr val="tx1"/>
                          </a:solidFill>
                          <a:latin typeface="Calibri"/>
                        </a:rPr>
                        <a:t>lbm</a:t>
                      </a:r>
                      <a:r>
                        <a:rPr lang="en-US" sz="1600" b="1" i="0" u="none" strike="noStrike" dirty="0">
                          <a:solidFill>
                            <a:schemeClr val="tx1"/>
                          </a:solidFill>
                          <a:latin typeface="Calibri"/>
                        </a:rPr>
                        <a:t>, cactus, </a:t>
                      </a:r>
                      <a:r>
                        <a:rPr lang="en-US" sz="1600" b="1" i="0" u="none" strike="noStrike" dirty="0" err="1">
                          <a:solidFill>
                            <a:schemeClr val="tx1"/>
                          </a:solidFill>
                          <a:latin typeface="Calibri"/>
                        </a:rPr>
                        <a:t>xalan</a:t>
                      </a:r>
                      <a:endParaRPr lang="en-US" sz="1600" b="1" i="0" u="none" strike="noStrike" dirty="0">
                        <a:solidFill>
                          <a:schemeClr val="tx1"/>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err="1">
                          <a:solidFill>
                            <a:srgbClr val="3C3C3C"/>
                          </a:solidFill>
                          <a:latin typeface="Calibri"/>
                        </a:rPr>
                        <a:t>sjeng</a:t>
                      </a:r>
                      <a:r>
                        <a:rPr lang="en-US" sz="1600" b="1" i="0" u="none" strike="noStrike" dirty="0">
                          <a:solidFill>
                            <a:srgbClr val="3C3C3C"/>
                          </a:solidFill>
                          <a:latin typeface="Calibri"/>
                        </a:rPr>
                        <a:t>, </a:t>
                      </a:r>
                      <a:r>
                        <a:rPr lang="en-US" sz="1600" b="1" i="0" u="none" strike="noStrike" dirty="0" err="1">
                          <a:solidFill>
                            <a:srgbClr val="3C3C3C"/>
                          </a:solidFill>
                          <a:latin typeface="Calibri"/>
                        </a:rPr>
                        <a:t>tonto</a:t>
                      </a:r>
                      <a:endParaRPr lang="en-US" sz="1600" b="1" i="0" u="none" strike="noStrike" dirty="0">
                        <a:solidFill>
                          <a:srgbClr val="3C3C3C"/>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526113">
                <a:tc>
                  <a:txBody>
                    <a:bodyPr/>
                    <a:lstStyle/>
                    <a:p>
                      <a:pPr algn="ctr" fontAlgn="b"/>
                      <a:r>
                        <a:rPr lang="en-US" sz="1600" b="1" i="0" u="none" strike="noStrike" dirty="0">
                          <a:solidFill>
                            <a:schemeClr val="tx1"/>
                          </a:solidFill>
                          <a:latin typeface="Calibri"/>
                        </a:rPr>
                        <a:t>Height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chemeClr val="tx1"/>
                          </a:solidFill>
                          <a:latin typeface="Calibri"/>
                        </a:rPr>
                        <a:t>Medium</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err="1">
                          <a:solidFill>
                            <a:schemeClr val="tx1"/>
                          </a:solidFill>
                          <a:latin typeface="Calibri"/>
                        </a:rPr>
                        <a:t>omnetpp</a:t>
                      </a:r>
                      <a:r>
                        <a:rPr lang="en-US" sz="1600" b="1" i="0" u="none" strike="noStrike" dirty="0">
                          <a:solidFill>
                            <a:schemeClr val="tx1"/>
                          </a:solidFill>
                          <a:latin typeface="Calibri"/>
                        </a:rPr>
                        <a:t>, </a:t>
                      </a:r>
                      <a:r>
                        <a:rPr lang="en-US" sz="1600" b="1" i="0" u="none" strike="noStrike" dirty="0" err="1">
                          <a:solidFill>
                            <a:schemeClr val="tx1"/>
                          </a:solidFill>
                          <a:latin typeface="Calibri"/>
                        </a:rPr>
                        <a:t>apsi</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a:solidFill>
                            <a:schemeClr val="tx1"/>
                          </a:solidFill>
                          <a:latin typeface="Calibri"/>
                        </a:rPr>
                        <a:t>ocean, </a:t>
                      </a:r>
                      <a:r>
                        <a:rPr lang="en-US" sz="1600" b="1" i="0" u="none" strike="noStrike" dirty="0" err="1">
                          <a:solidFill>
                            <a:schemeClr val="tx1"/>
                          </a:solidFill>
                          <a:latin typeface="Calibri"/>
                        </a:rPr>
                        <a:t>sjbb</a:t>
                      </a:r>
                      <a:r>
                        <a:rPr lang="en-US" sz="1600" b="1" i="0" u="none" strike="noStrike" dirty="0">
                          <a:solidFill>
                            <a:schemeClr val="tx1"/>
                          </a:solidFill>
                          <a:latin typeface="Calibri"/>
                        </a:rPr>
                        <a:t>, sap, </a:t>
                      </a:r>
                      <a:r>
                        <a:rPr lang="en-US" sz="1600" b="1" i="0" u="none" strike="noStrike" dirty="0" err="1">
                          <a:solidFill>
                            <a:schemeClr val="tx1"/>
                          </a:solidFill>
                          <a:latin typeface="Calibri"/>
                        </a:rPr>
                        <a:t>bzip</a:t>
                      </a:r>
                      <a:r>
                        <a:rPr lang="en-US" sz="1600" b="1" i="0" u="none" strike="noStrike" dirty="0">
                          <a:solidFill>
                            <a:schemeClr val="tx1"/>
                          </a:solidFill>
                          <a:latin typeface="Calibri"/>
                        </a:rPr>
                        <a:t>, </a:t>
                      </a:r>
                      <a:r>
                        <a:rPr lang="en-US" sz="1600" b="1" i="0" u="none" strike="noStrike" dirty="0" err="1">
                          <a:solidFill>
                            <a:schemeClr val="tx1"/>
                          </a:solidFill>
                          <a:latin typeface="Calibri"/>
                        </a:rPr>
                        <a:t>sjas</a:t>
                      </a:r>
                      <a:r>
                        <a:rPr lang="en-US" sz="1600" b="1" i="0" u="none" strike="noStrike" dirty="0">
                          <a:solidFill>
                            <a:schemeClr val="tx1"/>
                          </a:solidFill>
                          <a:latin typeface="Calibri"/>
                        </a:rPr>
                        <a:t>, </a:t>
                      </a:r>
                      <a:r>
                        <a:rPr lang="en-US" sz="1600" b="1" i="0" u="none" strike="noStrike" dirty="0" err="1">
                          <a:solidFill>
                            <a:schemeClr val="tx1"/>
                          </a:solidFill>
                          <a:latin typeface="Calibri"/>
                        </a:rPr>
                        <a:t>soplex</a:t>
                      </a:r>
                      <a:r>
                        <a:rPr lang="en-US" sz="1600" b="1" i="0" u="none" strike="noStrike" dirty="0">
                          <a:solidFill>
                            <a:schemeClr val="tx1"/>
                          </a:solidFill>
                          <a:latin typeface="Calibri"/>
                        </a:rPr>
                        <a:t>, </a:t>
                      </a:r>
                      <a:r>
                        <a:rPr lang="en-US" sz="1600" b="1" i="0" u="none" strike="noStrike" dirty="0" err="1">
                          <a:solidFill>
                            <a:schemeClr val="tx1"/>
                          </a:solidFill>
                          <a:latin typeface="Calibri"/>
                        </a:rPr>
                        <a:t>tpc</a:t>
                      </a:r>
                      <a:endParaRPr lang="en-US" sz="1600" b="1" i="0" u="none" strike="noStrike" dirty="0">
                        <a:solidFill>
                          <a:schemeClr val="tx1"/>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0" i="0" u="none" strike="noStrike" dirty="0" err="1">
                          <a:solidFill>
                            <a:srgbClr val="FFFFFF"/>
                          </a:solidFill>
                          <a:latin typeface="Calibri"/>
                        </a:rPr>
                        <a:t>applu</a:t>
                      </a:r>
                      <a:r>
                        <a:rPr lang="en-US" sz="1600" b="0" i="0" u="none" strike="noStrike" dirty="0">
                          <a:solidFill>
                            <a:srgbClr val="FFFFFF"/>
                          </a:solidFill>
                          <a:latin typeface="Calibri"/>
                        </a:rPr>
                        <a:t>, </a:t>
                      </a:r>
                      <a:r>
                        <a:rPr lang="en-US" sz="1600" b="0" i="0" u="none" strike="noStrike" dirty="0" err="1">
                          <a:solidFill>
                            <a:srgbClr val="FFFFFF"/>
                          </a:solidFill>
                          <a:latin typeface="Calibri"/>
                        </a:rPr>
                        <a:t>perl</a:t>
                      </a:r>
                      <a:r>
                        <a:rPr lang="en-US" sz="1600" b="0" i="0" u="none" strike="noStrike" dirty="0">
                          <a:solidFill>
                            <a:srgbClr val="FFFFFF"/>
                          </a:solidFill>
                          <a:latin typeface="Calibri"/>
                        </a:rPr>
                        <a:t>, </a:t>
                      </a:r>
                      <a:r>
                        <a:rPr lang="en-US" sz="1600" b="0" i="0" u="none" strike="noStrike" dirty="0" err="1">
                          <a:solidFill>
                            <a:srgbClr val="FFFFFF"/>
                          </a:solidFill>
                          <a:latin typeface="Calibri"/>
                        </a:rPr>
                        <a:t>barnes</a:t>
                      </a:r>
                      <a:r>
                        <a:rPr lang="en-US" sz="1600" b="0" i="0" u="none" strike="noStrike" dirty="0">
                          <a:solidFill>
                            <a:srgbClr val="FFFFFF"/>
                          </a:solidFill>
                          <a:latin typeface="Calibri"/>
                        </a:rPr>
                        <a:t>, </a:t>
                      </a:r>
                      <a:r>
                        <a:rPr lang="en-US" sz="1600" b="0" i="0" u="none" strike="noStrike" dirty="0" err="1">
                          <a:solidFill>
                            <a:srgbClr val="FFFFFF"/>
                          </a:solidFill>
                          <a:latin typeface="Calibri"/>
                        </a:rPr>
                        <a:t>gromacs</a:t>
                      </a:r>
                      <a:r>
                        <a:rPr lang="en-US" sz="1600" b="0" i="0" u="none" strike="noStrike" dirty="0">
                          <a:solidFill>
                            <a:srgbClr val="FFFFFF"/>
                          </a:solidFill>
                          <a:latin typeface="Calibri"/>
                        </a:rPr>
                        <a:t>, </a:t>
                      </a:r>
                      <a:r>
                        <a:rPr lang="en-US" sz="1600" b="0" i="0" u="none" strike="noStrike" dirty="0" err="1">
                          <a:solidFill>
                            <a:srgbClr val="FFFFFF"/>
                          </a:solidFill>
                          <a:latin typeface="Calibri"/>
                        </a:rPr>
                        <a:t>namd</a:t>
                      </a:r>
                      <a:r>
                        <a:rPr lang="en-US" sz="1600" b="0" i="0" u="none" strike="noStrike" dirty="0">
                          <a:solidFill>
                            <a:srgbClr val="FFFFFF"/>
                          </a:solidFill>
                          <a:latin typeface="Calibri"/>
                        </a:rPr>
                        <a:t>, </a:t>
                      </a:r>
                      <a:r>
                        <a:rPr lang="en-US" sz="1600" b="0" i="0" u="none" strike="noStrike" dirty="0" err="1">
                          <a:solidFill>
                            <a:srgbClr val="FFFFFF"/>
                          </a:solidFill>
                          <a:latin typeface="Calibri"/>
                        </a:rPr>
                        <a:t>calculix</a:t>
                      </a:r>
                      <a:r>
                        <a:rPr lang="en-US" sz="1600" b="0" i="0" u="none" strike="noStrike" dirty="0">
                          <a:solidFill>
                            <a:srgbClr val="FFFFFF"/>
                          </a:solidFill>
                          <a:latin typeface="Calibri"/>
                        </a:rPr>
                        <a:t>, </a:t>
                      </a:r>
                      <a:r>
                        <a:rPr lang="en-US" sz="1600" b="0" i="0" u="none" strike="noStrike" dirty="0" err="1">
                          <a:solidFill>
                            <a:srgbClr val="FFFFFF"/>
                          </a:solidFill>
                          <a:latin typeface="Calibri"/>
                        </a:rPr>
                        <a:t>gcc</a:t>
                      </a:r>
                      <a:r>
                        <a:rPr lang="en-US" sz="1600" b="0" i="0" u="none" strike="noStrike" dirty="0">
                          <a:solidFill>
                            <a:srgbClr val="FFFFFF"/>
                          </a:solidFill>
                          <a:latin typeface="Calibri"/>
                        </a:rPr>
                        <a:t>, </a:t>
                      </a:r>
                      <a:r>
                        <a:rPr lang="en-US" sz="1600" b="0" i="0" u="none" strike="noStrike" dirty="0" err="1">
                          <a:solidFill>
                            <a:srgbClr val="FFFFFF"/>
                          </a:solidFill>
                          <a:latin typeface="Calibri"/>
                        </a:rPr>
                        <a:t>povray</a:t>
                      </a:r>
                      <a:r>
                        <a:rPr lang="en-US" sz="1600" b="0" i="0" u="none" strike="noStrike" dirty="0">
                          <a:solidFill>
                            <a:srgbClr val="FFFFFF"/>
                          </a:solidFill>
                          <a:latin typeface="Calibri"/>
                        </a:rPr>
                        <a:t>, h264,  </a:t>
                      </a:r>
                      <a:r>
                        <a:rPr lang="en-US" sz="1600" b="0" i="0" u="none" strike="noStrike" dirty="0" err="1">
                          <a:solidFill>
                            <a:srgbClr val="FFFFFF"/>
                          </a:solidFill>
                          <a:latin typeface="Calibri"/>
                        </a:rPr>
                        <a:t>gobmk</a:t>
                      </a:r>
                      <a:r>
                        <a:rPr lang="en-US" sz="1600" b="0" i="0" u="none" strike="noStrike" dirty="0">
                          <a:solidFill>
                            <a:srgbClr val="FFFFFF"/>
                          </a:solidFill>
                          <a:latin typeface="Calibri"/>
                        </a:rPr>
                        <a:t>, </a:t>
                      </a:r>
                      <a:r>
                        <a:rPr lang="en-US" sz="1600" b="0" i="0" u="none" strike="noStrike" dirty="0" err="1">
                          <a:solidFill>
                            <a:srgbClr val="FFFFFF"/>
                          </a:solidFill>
                          <a:latin typeface="Calibri"/>
                        </a:rPr>
                        <a:t>hmmer</a:t>
                      </a:r>
                      <a:r>
                        <a:rPr lang="en-US" sz="1600" b="0" i="0" u="none" strike="noStrike" dirty="0">
                          <a:solidFill>
                            <a:srgbClr val="FFFFFF"/>
                          </a:solidFill>
                          <a:latin typeface="Calibri"/>
                        </a:rPr>
                        <a:t>, </a:t>
                      </a:r>
                      <a:r>
                        <a:rPr lang="en-US" sz="1600" b="0" i="0" u="none" strike="noStrike" dirty="0" err="1">
                          <a:solidFill>
                            <a:srgbClr val="FFFFFF"/>
                          </a:solidFill>
                          <a:latin typeface="Calibri"/>
                        </a:rPr>
                        <a:t>astar</a:t>
                      </a:r>
                      <a:endParaRPr lang="en-US" sz="1600" b="0" i="0" u="none" strike="noStrike" dirty="0">
                        <a:solidFill>
                          <a:srgbClr val="FFFFFF"/>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r h="139927">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err="1">
                          <a:solidFill>
                            <a:srgbClr val="FFFFFF"/>
                          </a:solidFill>
                          <a:latin typeface="Calibri"/>
                        </a:rPr>
                        <a:t>leslie</a:t>
                      </a:r>
                      <a:endParaRPr lang="en-US" sz="1600" b="0" i="0" u="none" strike="noStrike" dirty="0">
                        <a:solidFill>
                          <a:srgbClr val="FFFFFF"/>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a:solidFill>
                            <a:srgbClr val="FFFFFF"/>
                          </a:solidFill>
                          <a:latin typeface="Calibri"/>
                        </a:rPr>
                        <a:t>art, </a:t>
                      </a:r>
                      <a:r>
                        <a:rPr lang="en-US" sz="1600" b="0" i="0" u="none" strike="noStrike" dirty="0" err="1">
                          <a:solidFill>
                            <a:srgbClr val="FFFFFF"/>
                          </a:solidFill>
                          <a:latin typeface="Calibri"/>
                        </a:rPr>
                        <a:t>libq</a:t>
                      </a:r>
                      <a:r>
                        <a:rPr lang="en-US" sz="1600" b="0" i="0" u="none" strike="noStrike" dirty="0">
                          <a:solidFill>
                            <a:srgbClr val="FFFFFF"/>
                          </a:solidFill>
                          <a:latin typeface="Calibri"/>
                        </a:rPr>
                        <a:t>, </a:t>
                      </a:r>
                      <a:r>
                        <a:rPr lang="en-US" sz="1600" b="0" i="0" u="none" strike="noStrike" dirty="0" err="1">
                          <a:solidFill>
                            <a:srgbClr val="FFFFFF"/>
                          </a:solidFill>
                          <a:latin typeface="Calibri"/>
                        </a:rPr>
                        <a:t>milc</a:t>
                      </a:r>
                      <a:r>
                        <a:rPr lang="en-US" sz="1600" b="0" i="0" u="none" strike="noStrike" dirty="0">
                          <a:solidFill>
                            <a:srgbClr val="FFFFFF"/>
                          </a:solidFill>
                          <a:latin typeface="Calibri"/>
                        </a:rPr>
                        <a:t>, swim </a:t>
                      </a: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err="1">
                          <a:solidFill>
                            <a:srgbClr val="FFFFFF"/>
                          </a:solidFill>
                          <a:latin typeface="Calibri"/>
                        </a:rPr>
                        <a:t>wrf</a:t>
                      </a:r>
                      <a:r>
                        <a:rPr lang="en-US" sz="1600" b="0" i="0" u="none" strike="noStrike" dirty="0">
                          <a:solidFill>
                            <a:srgbClr val="FFFFFF"/>
                          </a:solidFill>
                          <a:latin typeface="Calibri"/>
                        </a:rPr>
                        <a:t>, deal</a:t>
                      </a: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bl>
          </a:graphicData>
        </a:graphic>
      </p:graphicFrame>
      <p:sp>
        <p:nvSpPr>
          <p:cNvPr id="7" name="TextBox 6"/>
          <p:cNvSpPr txBox="1"/>
          <p:nvPr/>
        </p:nvSpPr>
        <p:spPr>
          <a:xfrm>
            <a:off x="1866900" y="2844800"/>
            <a:ext cx="3454400" cy="346249"/>
          </a:xfrm>
          <a:prstGeom prst="rect">
            <a:avLst/>
          </a:prstGeom>
          <a:noFill/>
        </p:spPr>
        <p:txBody>
          <a:bodyPr wrap="square" rtlCol="0">
            <a:spAutoFit/>
          </a:bodyPr>
          <a:lstStyle/>
          <a:p>
            <a:pPr algn="l"/>
            <a:r>
              <a:rPr lang="en-US" sz="1800" dirty="0" smtClean="0"/>
              <a:t>Classification: </a:t>
            </a:r>
            <a:r>
              <a:rPr lang="en-US" sz="1800" dirty="0" smtClean="0">
                <a:solidFill>
                  <a:srgbClr val="800080"/>
                </a:solidFill>
              </a:rPr>
              <a:t>LAT</a:t>
            </a:r>
            <a:r>
              <a:rPr lang="en-US" sz="1800" dirty="0" smtClean="0"/>
              <a:t>/</a:t>
            </a:r>
            <a:r>
              <a:rPr lang="en-US" sz="1800" dirty="0" smtClean="0">
                <a:solidFill>
                  <a:srgbClr val="FF8000"/>
                </a:solidFill>
              </a:rPr>
              <a:t>BW</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and ranking</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26</a:t>
            </a:fld>
            <a:endParaRPr lang="en-US"/>
          </a:p>
        </p:txBody>
      </p:sp>
      <p:sp>
        <p:nvSpPr>
          <p:cNvPr id="7" name="TextBox 6"/>
          <p:cNvSpPr txBox="1"/>
          <p:nvPr/>
        </p:nvSpPr>
        <p:spPr>
          <a:xfrm>
            <a:off x="1866900" y="2844800"/>
            <a:ext cx="3454400" cy="346249"/>
          </a:xfrm>
          <a:prstGeom prst="rect">
            <a:avLst/>
          </a:prstGeom>
          <a:noFill/>
        </p:spPr>
        <p:txBody>
          <a:bodyPr wrap="square" rtlCol="0">
            <a:spAutoFit/>
          </a:bodyPr>
          <a:lstStyle/>
          <a:p>
            <a:pPr algn="l"/>
            <a:r>
              <a:rPr lang="en-US" sz="1800" dirty="0" smtClean="0"/>
              <a:t>Classification: </a:t>
            </a:r>
            <a:r>
              <a:rPr lang="en-US" sz="1800" dirty="0" smtClean="0">
                <a:solidFill>
                  <a:srgbClr val="800080"/>
                </a:solidFill>
              </a:rPr>
              <a:t>LAT</a:t>
            </a:r>
            <a:r>
              <a:rPr lang="en-US" sz="1800" dirty="0" smtClean="0"/>
              <a:t>/</a:t>
            </a:r>
            <a:r>
              <a:rPr lang="en-US" sz="1800" dirty="0" smtClean="0">
                <a:solidFill>
                  <a:srgbClr val="FF8000"/>
                </a:solidFill>
              </a:rPr>
              <a:t>BW</a:t>
            </a:r>
          </a:p>
        </p:txBody>
      </p:sp>
      <p:graphicFrame>
        <p:nvGraphicFramePr>
          <p:cNvPr id="6" name="Table 5"/>
          <p:cNvGraphicFramePr>
            <a:graphicFrameLocks noGrp="1"/>
          </p:cNvGraphicFramePr>
          <p:nvPr>
            <p:extLst>
              <p:ext uri="{D42A27DB-BD31-4B8C-83A1-F6EECF244321}">
                <p14:modId xmlns:p14="http://schemas.microsoft.com/office/powerpoint/2010/main" val="2300726823"/>
              </p:ext>
            </p:extLst>
          </p:nvPr>
        </p:nvGraphicFramePr>
        <p:xfrm>
          <a:off x="263594" y="3566662"/>
          <a:ext cx="7800906" cy="1238770"/>
        </p:xfrm>
        <a:graphic>
          <a:graphicData uri="http://schemas.openxmlformats.org/drawingml/2006/table">
            <a:tbl>
              <a:tblPr/>
              <a:tblGrid>
                <a:gridCol w="794760"/>
                <a:gridCol w="1137119"/>
                <a:gridCol w="1442798"/>
                <a:gridCol w="2249787"/>
                <a:gridCol w="2176442"/>
              </a:tblGrid>
              <a:tr h="139927">
                <a:tc gridSpan="2">
                  <a:txBody>
                    <a:bodyPr/>
                    <a:lstStyle/>
                    <a:p>
                      <a:pPr algn="l" fontAlgn="b"/>
                      <a:r>
                        <a:rPr lang="en-US" sz="1600" b="1" i="0" u="none" strike="noStrike" dirty="0" smtClean="0">
                          <a:solidFill>
                            <a:srgbClr val="000000"/>
                          </a:solidFill>
                          <a:latin typeface="Calibri"/>
                        </a:rPr>
                        <a:t>Ranking</a:t>
                      </a:r>
                      <a:endParaRPr lang="en-US" sz="1600" b="1"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500" b="0"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Length </a:t>
                      </a:r>
                    </a:p>
                  </a:txBody>
                  <a:tcPr marL="3914" marR="3914" marT="3914"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9927">
                <a:tc>
                  <a:txBody>
                    <a:bodyPr/>
                    <a:lstStyle/>
                    <a:p>
                      <a:pPr algn="l" fontAlgn="b"/>
                      <a:endParaRPr lang="en-US" sz="1600" b="0" i="0" u="none" strike="noStrike" dirty="0">
                        <a:solidFill>
                          <a:srgbClr val="000000"/>
                        </a:solidFill>
                        <a:latin typeface="Calibri"/>
                      </a:endParaRPr>
                    </a:p>
                  </a:txBody>
                  <a:tcPr marL="3914" marR="3914" marT="3914"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Long </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Medium </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4268">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High</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Rank-4</a:t>
                      </a:r>
                      <a:endParaRPr lang="en-US" sz="1600" b="1" i="0" u="none" strike="noStrike" dirty="0">
                        <a:solidFill>
                          <a:srgbClr val="000000"/>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smtClean="0">
                          <a:solidFill>
                            <a:srgbClr val="000000"/>
                          </a:solidFill>
                          <a:latin typeface="Calibri"/>
                        </a:rPr>
                        <a:t>Rank-2</a:t>
                      </a:r>
                      <a:endParaRPr lang="en-US" sz="1600" b="1" i="0" u="none" strike="noStrike" dirty="0">
                        <a:solidFill>
                          <a:srgbClr val="000000"/>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smtClean="0">
                          <a:solidFill>
                            <a:srgbClr val="000000"/>
                          </a:solidFill>
                          <a:latin typeface="Calibri"/>
                        </a:rPr>
                        <a:t>Rank-1</a:t>
                      </a:r>
                      <a:endParaRPr lang="en-US" sz="1600" b="1" i="0" u="none" strike="noStrike" dirty="0">
                        <a:solidFill>
                          <a:srgbClr val="000000"/>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138113">
                <a:tc>
                  <a:txBody>
                    <a:bodyPr/>
                    <a:lstStyle/>
                    <a:p>
                      <a:pPr algn="ctr" fontAlgn="b"/>
                      <a:r>
                        <a:rPr lang="en-US" sz="1600" b="1" i="0" u="none" strike="noStrike" dirty="0">
                          <a:solidFill>
                            <a:schemeClr val="tx1"/>
                          </a:solidFill>
                          <a:latin typeface="Calibri"/>
                        </a:rPr>
                        <a:t>Height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chemeClr val="tx1"/>
                          </a:solidFill>
                          <a:latin typeface="Calibri"/>
                        </a:rPr>
                        <a:t>Medium</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Calibri"/>
                        </a:rPr>
                        <a:t>Rank-3</a:t>
                      </a:r>
                      <a:endParaRPr lang="en-US" sz="1600" b="1" i="0" u="none" strike="noStrike" dirty="0">
                        <a:solidFill>
                          <a:srgbClr val="000000"/>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smtClean="0">
                          <a:solidFill>
                            <a:srgbClr val="000000"/>
                          </a:solidFill>
                          <a:latin typeface="Calibri"/>
                        </a:rPr>
                        <a:t>Rank-2</a:t>
                      </a:r>
                      <a:endParaRPr lang="en-US" sz="1600" b="1" i="0" u="none" strike="noStrike" dirty="0">
                        <a:solidFill>
                          <a:srgbClr val="000000"/>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0" i="0" u="none" strike="noStrike" dirty="0" smtClean="0">
                          <a:solidFill>
                            <a:schemeClr val="bg1"/>
                          </a:solidFill>
                          <a:latin typeface="Calibri"/>
                        </a:rPr>
                        <a:t>Rank-2</a:t>
                      </a:r>
                      <a:endParaRPr lang="en-US" sz="1600" b="0" i="0" u="none" strike="noStrike" dirty="0">
                        <a:solidFill>
                          <a:schemeClr val="bg1"/>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r h="139927">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FFFFFF"/>
                          </a:solidFill>
                          <a:latin typeface="Calibri"/>
                        </a:rPr>
                        <a:t>Rank-4</a:t>
                      </a:r>
                      <a:endParaRPr lang="en-US" sz="1600" b="0" i="0" u="none" strike="noStrike" dirty="0">
                        <a:solidFill>
                          <a:srgbClr val="FFFFFF"/>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smtClean="0">
                          <a:solidFill>
                            <a:srgbClr val="FFFFFF"/>
                          </a:solidFill>
                          <a:latin typeface="Calibri"/>
                        </a:rPr>
                        <a:t>Rank-3</a:t>
                      </a:r>
                      <a:endParaRPr lang="en-US" sz="1600" b="0" i="0" u="none" strike="noStrike" dirty="0">
                        <a:solidFill>
                          <a:srgbClr val="FFFFFF"/>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smtClean="0">
                          <a:solidFill>
                            <a:srgbClr val="FFFFFF"/>
                          </a:solidFill>
                          <a:latin typeface="Calibri"/>
                        </a:rPr>
                        <a:t>Rank-1</a:t>
                      </a:r>
                      <a:endParaRPr lang="en-US" sz="1600" b="0" i="0" u="none" strike="noStrike" dirty="0">
                        <a:solidFill>
                          <a:srgbClr val="FFFFFF"/>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bl>
          </a:graphicData>
        </a:graphic>
      </p:graphicFrame>
      <p:sp>
        <p:nvSpPr>
          <p:cNvPr id="8" name="TextBox 7"/>
          <p:cNvSpPr txBox="1"/>
          <p:nvPr/>
        </p:nvSpPr>
        <p:spPr>
          <a:xfrm>
            <a:off x="1714500" y="3098800"/>
            <a:ext cx="3657600" cy="346249"/>
          </a:xfrm>
          <a:prstGeom prst="rect">
            <a:avLst/>
          </a:prstGeom>
          <a:noFill/>
        </p:spPr>
        <p:txBody>
          <a:bodyPr wrap="square" rtlCol="0">
            <a:spAutoFit/>
          </a:bodyPr>
          <a:lstStyle/>
          <a:p>
            <a:r>
              <a:rPr lang="en-US" sz="1800" dirty="0" smtClean="0"/>
              <a:t>Ranking: Sensitivity to </a:t>
            </a:r>
            <a:r>
              <a:rPr lang="en-US" sz="1800" dirty="0" smtClean="0">
                <a:solidFill>
                  <a:srgbClr val="800080"/>
                </a:solidFill>
              </a:rPr>
              <a:t>LAT</a:t>
            </a:r>
            <a:r>
              <a:rPr lang="en-US" sz="1800" dirty="0" smtClean="0"/>
              <a:t>/</a:t>
            </a:r>
            <a:r>
              <a:rPr lang="en-US" sz="1800" dirty="0" smtClean="0">
                <a:solidFill>
                  <a:srgbClr val="FF8000"/>
                </a:solidFill>
              </a:rPr>
              <a:t>BW</a:t>
            </a:r>
          </a:p>
        </p:txBody>
      </p:sp>
      <p:graphicFrame>
        <p:nvGraphicFramePr>
          <p:cNvPr id="9" name="Table 8"/>
          <p:cNvGraphicFramePr>
            <a:graphicFrameLocks noGrp="1"/>
          </p:cNvGraphicFramePr>
          <p:nvPr>
            <p:extLst>
              <p:ext uri="{D42A27DB-BD31-4B8C-83A1-F6EECF244321}">
                <p14:modId xmlns:p14="http://schemas.microsoft.com/office/powerpoint/2010/main" val="2495647296"/>
              </p:ext>
            </p:extLst>
          </p:nvPr>
        </p:nvGraphicFramePr>
        <p:xfrm>
          <a:off x="228601" y="772662"/>
          <a:ext cx="7785100" cy="1970290"/>
        </p:xfrm>
        <a:graphic>
          <a:graphicData uri="http://schemas.openxmlformats.org/drawingml/2006/table">
            <a:tbl>
              <a:tblPr/>
              <a:tblGrid>
                <a:gridCol w="793150"/>
                <a:gridCol w="1134815"/>
                <a:gridCol w="1439874"/>
                <a:gridCol w="2245228"/>
                <a:gridCol w="2172033"/>
              </a:tblGrid>
              <a:tr h="139927">
                <a:tc gridSpan="2">
                  <a:txBody>
                    <a:bodyPr/>
                    <a:lstStyle/>
                    <a:p>
                      <a:pPr algn="l" fontAlgn="b"/>
                      <a:r>
                        <a:rPr lang="en-US" sz="1600" b="1" i="0" u="none" strike="noStrike" dirty="0" smtClean="0">
                          <a:solidFill>
                            <a:srgbClr val="000000"/>
                          </a:solidFill>
                          <a:latin typeface="Calibri"/>
                        </a:rPr>
                        <a:t>Classification</a:t>
                      </a:r>
                      <a:endParaRPr lang="en-US" sz="1600" b="1"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hMerge="1">
                  <a:txBody>
                    <a:bodyPr/>
                    <a:lstStyle/>
                    <a:p>
                      <a:pPr algn="l" fontAlgn="b"/>
                      <a:endParaRPr lang="en-US" sz="500" b="0"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a:noFill/>
                    </a:lnB>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Length </a:t>
                      </a:r>
                    </a:p>
                  </a:txBody>
                  <a:tcPr marL="3914" marR="3914" marT="3914"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9927">
                <a:tc>
                  <a:txBody>
                    <a:bodyPr/>
                    <a:lstStyle/>
                    <a:p>
                      <a:pPr algn="l" fontAlgn="b"/>
                      <a:endParaRPr lang="en-US" sz="1600" b="0" i="0" u="none" strike="noStrike" dirty="0">
                        <a:solidFill>
                          <a:srgbClr val="000000"/>
                        </a:solidFill>
                        <a:latin typeface="Calibri"/>
                      </a:endParaRPr>
                    </a:p>
                  </a:txBody>
                  <a:tcPr marL="3914" marR="3914" marT="3914" marB="0"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latin typeface="Calibri"/>
                      </a:endParaRPr>
                    </a:p>
                  </a:txBody>
                  <a:tcPr marL="3914" marR="3914" marT="3914" marB="0" anchor="b">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Long </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smtClean="0">
                          <a:solidFill>
                            <a:schemeClr val="tx1"/>
                          </a:solidFill>
                          <a:latin typeface="Calibri"/>
                        </a:rPr>
                        <a:t>Medium </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1511">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chemeClr val="tx1"/>
                          </a:solidFill>
                          <a:latin typeface="Calibri"/>
                        </a:rPr>
                        <a:t>Tall</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chemeClr val="tx1"/>
                          </a:solidFill>
                          <a:latin typeface="Calibri"/>
                        </a:rPr>
                        <a:t>gems, </a:t>
                      </a:r>
                      <a:r>
                        <a:rPr lang="en-US" sz="1600" b="1" i="0" u="none" strike="noStrike" dirty="0" err="1">
                          <a:solidFill>
                            <a:schemeClr val="tx1"/>
                          </a:solidFill>
                          <a:latin typeface="Calibri"/>
                        </a:rPr>
                        <a:t>mcf</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a:solidFill>
                            <a:schemeClr val="tx1"/>
                          </a:solidFill>
                          <a:latin typeface="Calibri"/>
                        </a:rPr>
                        <a:t>sphinx</a:t>
                      </a:r>
                      <a:r>
                        <a:rPr lang="en-US" sz="1600" b="1" i="0" u="none" strike="noStrike" dirty="0" smtClean="0">
                          <a:solidFill>
                            <a:schemeClr val="tx1"/>
                          </a:solidFill>
                          <a:latin typeface="Calibri"/>
                        </a:rPr>
                        <a:t>, </a:t>
                      </a:r>
                      <a:r>
                        <a:rPr lang="en-US" sz="1600" b="1" i="0" u="none" strike="noStrike" dirty="0" err="1" smtClean="0">
                          <a:solidFill>
                            <a:schemeClr val="tx1"/>
                          </a:solidFill>
                          <a:latin typeface="Calibri"/>
                        </a:rPr>
                        <a:t>lbm</a:t>
                      </a:r>
                      <a:r>
                        <a:rPr lang="en-US" sz="1600" b="1" i="0" u="none" strike="noStrike" dirty="0">
                          <a:solidFill>
                            <a:schemeClr val="tx1"/>
                          </a:solidFill>
                          <a:latin typeface="Calibri"/>
                        </a:rPr>
                        <a:t>, cactus, </a:t>
                      </a:r>
                      <a:r>
                        <a:rPr lang="en-US" sz="1600" b="1" i="0" u="none" strike="noStrike" dirty="0" err="1">
                          <a:solidFill>
                            <a:schemeClr val="tx1"/>
                          </a:solidFill>
                          <a:latin typeface="Calibri"/>
                        </a:rPr>
                        <a:t>xalan</a:t>
                      </a:r>
                      <a:endParaRPr lang="en-US" sz="1600" b="1" i="0" u="none" strike="noStrike" dirty="0">
                        <a:solidFill>
                          <a:schemeClr val="tx1"/>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err="1">
                          <a:solidFill>
                            <a:srgbClr val="3C3C3C"/>
                          </a:solidFill>
                          <a:latin typeface="Calibri"/>
                        </a:rPr>
                        <a:t>sjeng</a:t>
                      </a:r>
                      <a:r>
                        <a:rPr lang="en-US" sz="1600" b="1" i="0" u="none" strike="noStrike" dirty="0">
                          <a:solidFill>
                            <a:srgbClr val="3C3C3C"/>
                          </a:solidFill>
                          <a:latin typeface="Calibri"/>
                        </a:rPr>
                        <a:t>, </a:t>
                      </a:r>
                      <a:r>
                        <a:rPr lang="en-US" sz="1600" b="1" i="0" u="none" strike="noStrike" dirty="0" err="1">
                          <a:solidFill>
                            <a:srgbClr val="3C3C3C"/>
                          </a:solidFill>
                          <a:latin typeface="Calibri"/>
                        </a:rPr>
                        <a:t>tonto</a:t>
                      </a:r>
                      <a:endParaRPr lang="en-US" sz="1600" b="1" i="0" u="none" strike="noStrike" dirty="0">
                        <a:solidFill>
                          <a:srgbClr val="3C3C3C"/>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526113">
                <a:tc>
                  <a:txBody>
                    <a:bodyPr/>
                    <a:lstStyle/>
                    <a:p>
                      <a:pPr algn="ctr" fontAlgn="b"/>
                      <a:r>
                        <a:rPr lang="en-US" sz="1600" b="1" i="0" u="none" strike="noStrike" dirty="0">
                          <a:solidFill>
                            <a:schemeClr val="tx1"/>
                          </a:solidFill>
                          <a:latin typeface="Calibri"/>
                        </a:rPr>
                        <a:t>Height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solidFill>
                            <a:schemeClr val="tx1"/>
                          </a:solidFill>
                          <a:latin typeface="Calibri"/>
                        </a:rPr>
                        <a:t>Medium</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err="1">
                          <a:solidFill>
                            <a:schemeClr val="tx1"/>
                          </a:solidFill>
                          <a:latin typeface="Calibri"/>
                        </a:rPr>
                        <a:t>omnetpp</a:t>
                      </a:r>
                      <a:r>
                        <a:rPr lang="en-US" sz="1600" b="1" i="0" u="none" strike="noStrike" dirty="0">
                          <a:solidFill>
                            <a:schemeClr val="tx1"/>
                          </a:solidFill>
                          <a:latin typeface="Calibri"/>
                        </a:rPr>
                        <a:t>, </a:t>
                      </a:r>
                      <a:r>
                        <a:rPr lang="en-US" sz="1600" b="1" i="0" u="none" strike="noStrike" dirty="0" err="1">
                          <a:solidFill>
                            <a:schemeClr val="tx1"/>
                          </a:solidFill>
                          <a:latin typeface="Calibri"/>
                        </a:rPr>
                        <a:t>apsi</a:t>
                      </a:r>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1" i="0" u="none" strike="noStrike" dirty="0">
                          <a:solidFill>
                            <a:schemeClr val="tx1"/>
                          </a:solidFill>
                          <a:latin typeface="Calibri"/>
                        </a:rPr>
                        <a:t>ocean, </a:t>
                      </a:r>
                      <a:r>
                        <a:rPr lang="en-US" sz="1600" b="1" i="0" u="none" strike="noStrike" dirty="0" err="1">
                          <a:solidFill>
                            <a:schemeClr val="tx1"/>
                          </a:solidFill>
                          <a:latin typeface="Calibri"/>
                        </a:rPr>
                        <a:t>sjbb</a:t>
                      </a:r>
                      <a:r>
                        <a:rPr lang="en-US" sz="1600" b="1" i="0" u="none" strike="noStrike" dirty="0">
                          <a:solidFill>
                            <a:schemeClr val="tx1"/>
                          </a:solidFill>
                          <a:latin typeface="Calibri"/>
                        </a:rPr>
                        <a:t>, sap, </a:t>
                      </a:r>
                      <a:r>
                        <a:rPr lang="en-US" sz="1600" b="1" i="0" u="none" strike="noStrike" dirty="0" err="1">
                          <a:solidFill>
                            <a:schemeClr val="tx1"/>
                          </a:solidFill>
                          <a:latin typeface="Calibri"/>
                        </a:rPr>
                        <a:t>bzip</a:t>
                      </a:r>
                      <a:r>
                        <a:rPr lang="en-US" sz="1600" b="1" i="0" u="none" strike="noStrike" dirty="0">
                          <a:solidFill>
                            <a:schemeClr val="tx1"/>
                          </a:solidFill>
                          <a:latin typeface="Calibri"/>
                        </a:rPr>
                        <a:t>, </a:t>
                      </a:r>
                      <a:r>
                        <a:rPr lang="en-US" sz="1600" b="1" i="0" u="none" strike="noStrike" dirty="0" err="1">
                          <a:solidFill>
                            <a:schemeClr val="tx1"/>
                          </a:solidFill>
                          <a:latin typeface="Calibri"/>
                        </a:rPr>
                        <a:t>sjas</a:t>
                      </a:r>
                      <a:r>
                        <a:rPr lang="en-US" sz="1600" b="1" i="0" u="none" strike="noStrike" dirty="0">
                          <a:solidFill>
                            <a:schemeClr val="tx1"/>
                          </a:solidFill>
                          <a:latin typeface="Calibri"/>
                        </a:rPr>
                        <a:t>, </a:t>
                      </a:r>
                      <a:r>
                        <a:rPr lang="en-US" sz="1600" b="1" i="0" u="none" strike="noStrike" dirty="0" err="1">
                          <a:solidFill>
                            <a:schemeClr val="tx1"/>
                          </a:solidFill>
                          <a:latin typeface="Calibri"/>
                        </a:rPr>
                        <a:t>soplex</a:t>
                      </a:r>
                      <a:r>
                        <a:rPr lang="en-US" sz="1600" b="1" i="0" u="none" strike="noStrike" dirty="0">
                          <a:solidFill>
                            <a:schemeClr val="tx1"/>
                          </a:solidFill>
                          <a:latin typeface="Calibri"/>
                        </a:rPr>
                        <a:t>, </a:t>
                      </a:r>
                      <a:r>
                        <a:rPr lang="en-US" sz="1600" b="1" i="0" u="none" strike="noStrike" dirty="0" err="1">
                          <a:solidFill>
                            <a:schemeClr val="tx1"/>
                          </a:solidFill>
                          <a:latin typeface="Calibri"/>
                        </a:rPr>
                        <a:t>tpc</a:t>
                      </a:r>
                      <a:endParaRPr lang="en-US" sz="1600" b="1" i="0" u="none" strike="noStrike" dirty="0">
                        <a:solidFill>
                          <a:schemeClr val="tx1"/>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b"/>
                      <a:r>
                        <a:rPr lang="en-US" sz="1600" b="0" i="0" u="none" strike="noStrike" dirty="0" err="1">
                          <a:solidFill>
                            <a:srgbClr val="FFFFFF"/>
                          </a:solidFill>
                          <a:latin typeface="Calibri"/>
                        </a:rPr>
                        <a:t>applu</a:t>
                      </a:r>
                      <a:r>
                        <a:rPr lang="en-US" sz="1600" b="0" i="0" u="none" strike="noStrike" dirty="0">
                          <a:solidFill>
                            <a:srgbClr val="FFFFFF"/>
                          </a:solidFill>
                          <a:latin typeface="Calibri"/>
                        </a:rPr>
                        <a:t>, </a:t>
                      </a:r>
                      <a:r>
                        <a:rPr lang="en-US" sz="1600" b="0" i="0" u="none" strike="noStrike" dirty="0" err="1">
                          <a:solidFill>
                            <a:srgbClr val="FFFFFF"/>
                          </a:solidFill>
                          <a:latin typeface="Calibri"/>
                        </a:rPr>
                        <a:t>perl</a:t>
                      </a:r>
                      <a:r>
                        <a:rPr lang="en-US" sz="1600" b="0" i="0" u="none" strike="noStrike" dirty="0">
                          <a:solidFill>
                            <a:srgbClr val="FFFFFF"/>
                          </a:solidFill>
                          <a:latin typeface="Calibri"/>
                        </a:rPr>
                        <a:t>, </a:t>
                      </a:r>
                      <a:r>
                        <a:rPr lang="en-US" sz="1600" b="0" i="0" u="none" strike="noStrike" dirty="0" err="1">
                          <a:solidFill>
                            <a:srgbClr val="FFFFFF"/>
                          </a:solidFill>
                          <a:latin typeface="Calibri"/>
                        </a:rPr>
                        <a:t>barnes</a:t>
                      </a:r>
                      <a:r>
                        <a:rPr lang="en-US" sz="1600" b="0" i="0" u="none" strike="noStrike" dirty="0">
                          <a:solidFill>
                            <a:srgbClr val="FFFFFF"/>
                          </a:solidFill>
                          <a:latin typeface="Calibri"/>
                        </a:rPr>
                        <a:t>, </a:t>
                      </a:r>
                      <a:r>
                        <a:rPr lang="en-US" sz="1600" b="0" i="0" u="none" strike="noStrike" dirty="0" err="1">
                          <a:solidFill>
                            <a:srgbClr val="FFFFFF"/>
                          </a:solidFill>
                          <a:latin typeface="Calibri"/>
                        </a:rPr>
                        <a:t>gromacs</a:t>
                      </a:r>
                      <a:r>
                        <a:rPr lang="en-US" sz="1600" b="0" i="0" u="none" strike="noStrike" dirty="0">
                          <a:solidFill>
                            <a:srgbClr val="FFFFFF"/>
                          </a:solidFill>
                          <a:latin typeface="Calibri"/>
                        </a:rPr>
                        <a:t>, </a:t>
                      </a:r>
                      <a:r>
                        <a:rPr lang="en-US" sz="1600" b="0" i="0" u="none" strike="noStrike" dirty="0" err="1">
                          <a:solidFill>
                            <a:srgbClr val="FFFFFF"/>
                          </a:solidFill>
                          <a:latin typeface="Calibri"/>
                        </a:rPr>
                        <a:t>namd</a:t>
                      </a:r>
                      <a:r>
                        <a:rPr lang="en-US" sz="1600" b="0" i="0" u="none" strike="noStrike" dirty="0">
                          <a:solidFill>
                            <a:srgbClr val="FFFFFF"/>
                          </a:solidFill>
                          <a:latin typeface="Calibri"/>
                        </a:rPr>
                        <a:t>, </a:t>
                      </a:r>
                      <a:r>
                        <a:rPr lang="en-US" sz="1600" b="0" i="0" u="none" strike="noStrike" dirty="0" err="1">
                          <a:solidFill>
                            <a:srgbClr val="FFFFFF"/>
                          </a:solidFill>
                          <a:latin typeface="Calibri"/>
                        </a:rPr>
                        <a:t>calculix</a:t>
                      </a:r>
                      <a:r>
                        <a:rPr lang="en-US" sz="1600" b="0" i="0" u="none" strike="noStrike" dirty="0">
                          <a:solidFill>
                            <a:srgbClr val="FFFFFF"/>
                          </a:solidFill>
                          <a:latin typeface="Calibri"/>
                        </a:rPr>
                        <a:t>, </a:t>
                      </a:r>
                      <a:r>
                        <a:rPr lang="en-US" sz="1600" b="0" i="0" u="none" strike="noStrike" dirty="0" err="1">
                          <a:solidFill>
                            <a:srgbClr val="FFFFFF"/>
                          </a:solidFill>
                          <a:latin typeface="Calibri"/>
                        </a:rPr>
                        <a:t>gcc</a:t>
                      </a:r>
                      <a:r>
                        <a:rPr lang="en-US" sz="1600" b="0" i="0" u="none" strike="noStrike" dirty="0">
                          <a:solidFill>
                            <a:srgbClr val="FFFFFF"/>
                          </a:solidFill>
                          <a:latin typeface="Calibri"/>
                        </a:rPr>
                        <a:t>, </a:t>
                      </a:r>
                      <a:r>
                        <a:rPr lang="en-US" sz="1600" b="0" i="0" u="none" strike="noStrike" dirty="0" err="1">
                          <a:solidFill>
                            <a:srgbClr val="FFFFFF"/>
                          </a:solidFill>
                          <a:latin typeface="Calibri"/>
                        </a:rPr>
                        <a:t>povray</a:t>
                      </a:r>
                      <a:r>
                        <a:rPr lang="en-US" sz="1600" b="0" i="0" u="none" strike="noStrike" dirty="0">
                          <a:solidFill>
                            <a:srgbClr val="FFFFFF"/>
                          </a:solidFill>
                          <a:latin typeface="Calibri"/>
                        </a:rPr>
                        <a:t>, h264,  </a:t>
                      </a:r>
                      <a:r>
                        <a:rPr lang="en-US" sz="1600" b="0" i="0" u="none" strike="noStrike" dirty="0" err="1">
                          <a:solidFill>
                            <a:srgbClr val="FFFFFF"/>
                          </a:solidFill>
                          <a:latin typeface="Calibri"/>
                        </a:rPr>
                        <a:t>gobmk</a:t>
                      </a:r>
                      <a:r>
                        <a:rPr lang="en-US" sz="1600" b="0" i="0" u="none" strike="noStrike" dirty="0">
                          <a:solidFill>
                            <a:srgbClr val="FFFFFF"/>
                          </a:solidFill>
                          <a:latin typeface="Calibri"/>
                        </a:rPr>
                        <a:t>, </a:t>
                      </a:r>
                      <a:r>
                        <a:rPr lang="en-US" sz="1600" b="0" i="0" u="none" strike="noStrike" dirty="0" err="1">
                          <a:solidFill>
                            <a:srgbClr val="FFFFFF"/>
                          </a:solidFill>
                          <a:latin typeface="Calibri"/>
                        </a:rPr>
                        <a:t>hmmer</a:t>
                      </a:r>
                      <a:r>
                        <a:rPr lang="en-US" sz="1600" b="0" i="0" u="none" strike="noStrike" dirty="0">
                          <a:solidFill>
                            <a:srgbClr val="FFFFFF"/>
                          </a:solidFill>
                          <a:latin typeface="Calibri"/>
                        </a:rPr>
                        <a:t>, </a:t>
                      </a:r>
                      <a:r>
                        <a:rPr lang="en-US" sz="1600" b="0" i="0" u="none" strike="noStrike" dirty="0" err="1">
                          <a:solidFill>
                            <a:srgbClr val="FFFFFF"/>
                          </a:solidFill>
                          <a:latin typeface="Calibri"/>
                        </a:rPr>
                        <a:t>astar</a:t>
                      </a:r>
                      <a:endParaRPr lang="en-US" sz="1600" b="0" i="0" u="none" strike="noStrike" dirty="0">
                        <a:solidFill>
                          <a:srgbClr val="FFFFFF"/>
                        </a:solidFill>
                        <a:latin typeface="Calibri"/>
                      </a:endParaRP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r h="139927">
                <a:tc>
                  <a:txBody>
                    <a:bodyPr/>
                    <a:lstStyle/>
                    <a:p>
                      <a:pPr algn="ctr" fontAlgn="b"/>
                      <a:endParaRPr lang="en-US" sz="1600" b="1" i="0" u="none" strike="noStrike" dirty="0">
                        <a:solidFill>
                          <a:schemeClr val="tx1"/>
                        </a:solidFill>
                        <a:latin typeface="Calibri"/>
                      </a:endParaRP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tx1"/>
                          </a:solidFill>
                          <a:latin typeface="Calibri"/>
                        </a:rPr>
                        <a:t>Short</a:t>
                      </a:r>
                    </a:p>
                  </a:txBody>
                  <a:tcPr marL="3914" marR="3914" marT="391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err="1">
                          <a:solidFill>
                            <a:srgbClr val="FFFFFF"/>
                          </a:solidFill>
                          <a:latin typeface="Calibri"/>
                        </a:rPr>
                        <a:t>leslie</a:t>
                      </a:r>
                      <a:endParaRPr lang="en-US" sz="1600" b="0" i="0" u="none" strike="noStrike" dirty="0">
                        <a:solidFill>
                          <a:srgbClr val="FFFFFF"/>
                        </a:solidFill>
                        <a:latin typeface="Calibri"/>
                      </a:endParaRPr>
                    </a:p>
                  </a:txBody>
                  <a:tcPr marL="3914" marR="3914" marT="3914" marB="0" anchor="b">
                    <a:lnL w="31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a:solidFill>
                            <a:srgbClr val="FFFFFF"/>
                          </a:solidFill>
                          <a:latin typeface="Calibri"/>
                        </a:rPr>
                        <a:t>art, </a:t>
                      </a:r>
                      <a:r>
                        <a:rPr lang="en-US" sz="1600" b="0" i="0" u="none" strike="noStrike" dirty="0" err="1">
                          <a:solidFill>
                            <a:srgbClr val="FFFFFF"/>
                          </a:solidFill>
                          <a:latin typeface="Calibri"/>
                        </a:rPr>
                        <a:t>libq</a:t>
                      </a:r>
                      <a:r>
                        <a:rPr lang="en-US" sz="1600" b="0" i="0" u="none" strike="noStrike" dirty="0">
                          <a:solidFill>
                            <a:srgbClr val="FFFFFF"/>
                          </a:solidFill>
                          <a:latin typeface="Calibri"/>
                        </a:rPr>
                        <a:t>, </a:t>
                      </a:r>
                      <a:r>
                        <a:rPr lang="en-US" sz="1600" b="0" i="0" u="none" strike="noStrike" dirty="0" err="1">
                          <a:solidFill>
                            <a:srgbClr val="FFFFFF"/>
                          </a:solidFill>
                          <a:latin typeface="Calibri"/>
                        </a:rPr>
                        <a:t>milc</a:t>
                      </a:r>
                      <a:r>
                        <a:rPr lang="en-US" sz="1600" b="0" i="0" u="none" strike="noStrike" dirty="0">
                          <a:solidFill>
                            <a:srgbClr val="FFFFFF"/>
                          </a:solidFill>
                          <a:latin typeface="Calibri"/>
                        </a:rPr>
                        <a:t>, swim </a:t>
                      </a: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c>
                  <a:txBody>
                    <a:bodyPr/>
                    <a:lstStyle/>
                    <a:p>
                      <a:pPr algn="ctr" fontAlgn="b"/>
                      <a:r>
                        <a:rPr lang="en-US" sz="1600" b="0" i="0" u="none" strike="noStrike" dirty="0" err="1">
                          <a:solidFill>
                            <a:srgbClr val="FFFFFF"/>
                          </a:solidFill>
                          <a:latin typeface="Calibri"/>
                        </a:rPr>
                        <a:t>wrf</a:t>
                      </a:r>
                      <a:r>
                        <a:rPr lang="en-US" sz="1600" b="0" i="0" u="none" strike="noStrike" dirty="0">
                          <a:solidFill>
                            <a:srgbClr val="FFFFFF"/>
                          </a:solidFill>
                          <a:latin typeface="Calibri"/>
                        </a:rPr>
                        <a:t>, deal</a:t>
                      </a:r>
                    </a:p>
                  </a:txBody>
                  <a:tcPr marL="3914" marR="3914" marT="3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alpha val="70000"/>
                      </a:srgbClr>
                    </a:solidFill>
                  </a:tcPr>
                </a:tc>
              </a:tr>
            </a:tbl>
          </a:graphicData>
        </a:graphic>
      </p:graphicFrame>
    </p:spTree>
    <p:extLst>
      <p:ext uri="{BB962C8B-B14F-4D97-AF65-F5344CB8AC3E}">
        <p14:creationId xmlns:p14="http://schemas.microsoft.com/office/powerpoint/2010/main" val="4160602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27</a:t>
            </a:fld>
            <a:endParaRPr lang="en-US"/>
          </a:p>
        </p:txBody>
      </p:sp>
      <p:grpSp>
        <p:nvGrpSpPr>
          <p:cNvPr id="123" name="Group 122"/>
          <p:cNvGrpSpPr/>
          <p:nvPr/>
        </p:nvGrpSpPr>
        <p:grpSpPr>
          <a:xfrm>
            <a:off x="307718" y="1117941"/>
            <a:ext cx="1686182" cy="914595"/>
            <a:chOff x="307718" y="1117941"/>
            <a:chExt cx="1686182" cy="914595"/>
          </a:xfrm>
        </p:grpSpPr>
        <p:grpSp>
          <p:nvGrpSpPr>
            <p:cNvPr id="11" name="Group 10"/>
            <p:cNvGrpSpPr/>
            <p:nvPr/>
          </p:nvGrpSpPr>
          <p:grpSpPr>
            <a:xfrm>
              <a:off x="307718" y="1117941"/>
              <a:ext cx="1686182" cy="494959"/>
              <a:chOff x="561718" y="1054441"/>
              <a:chExt cx="1410557" cy="328133"/>
            </a:xfrm>
          </p:grpSpPr>
          <p:cxnSp>
            <p:nvCxnSpPr>
              <p:cNvPr id="6" name="Straight Connector 5"/>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 name="Rectangle 6"/>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12" name="TextBox 11"/>
            <p:cNvSpPr txBox="1"/>
            <p:nvPr/>
          </p:nvSpPr>
          <p:spPr>
            <a:xfrm>
              <a:off x="571500" y="1714500"/>
              <a:ext cx="1206500" cy="318036"/>
            </a:xfrm>
            <a:prstGeom prst="rect">
              <a:avLst/>
            </a:prstGeom>
            <a:noFill/>
          </p:spPr>
          <p:txBody>
            <a:bodyPr wrap="square" rtlCol="0">
              <a:spAutoFit/>
            </a:bodyPr>
            <a:lstStyle/>
            <a:p>
              <a:r>
                <a:rPr lang="en-US" sz="1600" dirty="0" smtClean="0"/>
                <a:t>1N-128</a:t>
              </a:r>
              <a:endParaRPr lang="en-US" sz="1600" dirty="0"/>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28</a:t>
            </a:fld>
            <a:endParaRPr lang="en-US"/>
          </a:p>
        </p:txBody>
      </p:sp>
      <p:grpSp>
        <p:nvGrpSpPr>
          <p:cNvPr id="123" name="Group 122"/>
          <p:cNvGrpSpPr/>
          <p:nvPr/>
        </p:nvGrpSpPr>
        <p:grpSpPr>
          <a:xfrm>
            <a:off x="307718" y="1117941"/>
            <a:ext cx="1686182" cy="914595"/>
            <a:chOff x="307718" y="1117941"/>
            <a:chExt cx="1686182" cy="914595"/>
          </a:xfrm>
        </p:grpSpPr>
        <p:grpSp>
          <p:nvGrpSpPr>
            <p:cNvPr id="11" name="Group 10"/>
            <p:cNvGrpSpPr/>
            <p:nvPr/>
          </p:nvGrpSpPr>
          <p:grpSpPr>
            <a:xfrm>
              <a:off x="307718" y="1117941"/>
              <a:ext cx="1686182" cy="494959"/>
              <a:chOff x="561718" y="1054441"/>
              <a:chExt cx="1410557" cy="328133"/>
            </a:xfrm>
          </p:grpSpPr>
          <p:cxnSp>
            <p:nvCxnSpPr>
              <p:cNvPr id="6" name="Straight Connector 5"/>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 name="Rectangle 6"/>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12" name="TextBox 11"/>
            <p:cNvSpPr txBox="1"/>
            <p:nvPr/>
          </p:nvSpPr>
          <p:spPr>
            <a:xfrm>
              <a:off x="571500" y="1714500"/>
              <a:ext cx="1206500" cy="318036"/>
            </a:xfrm>
            <a:prstGeom prst="rect">
              <a:avLst/>
            </a:prstGeom>
            <a:noFill/>
          </p:spPr>
          <p:txBody>
            <a:bodyPr wrap="square" rtlCol="0">
              <a:spAutoFit/>
            </a:bodyPr>
            <a:lstStyle/>
            <a:p>
              <a:r>
                <a:rPr lang="en-US" sz="1600" dirty="0" smtClean="0"/>
                <a:t>1N-128</a:t>
              </a:r>
              <a:endParaRPr lang="en-US" sz="1600" dirty="0"/>
            </a:p>
          </p:txBody>
        </p:sp>
      </p:grpSp>
      <p:grpSp>
        <p:nvGrpSpPr>
          <p:cNvPr id="13" name="Group 12"/>
          <p:cNvGrpSpPr/>
          <p:nvPr/>
        </p:nvGrpSpPr>
        <p:grpSpPr>
          <a:xfrm>
            <a:off x="2222499" y="1079841"/>
            <a:ext cx="1690624" cy="1174294"/>
            <a:chOff x="2222499" y="1079841"/>
            <a:chExt cx="1690624" cy="1174294"/>
          </a:xfrm>
        </p:grpSpPr>
        <p:grpSp>
          <p:nvGrpSpPr>
            <p:cNvPr id="14" name="Group 13"/>
            <p:cNvGrpSpPr/>
            <p:nvPr/>
          </p:nvGrpSpPr>
          <p:grpSpPr>
            <a:xfrm>
              <a:off x="2222499" y="1371941"/>
              <a:ext cx="1690624" cy="228259"/>
              <a:chOff x="561718" y="733500"/>
              <a:chExt cx="1410558" cy="228259"/>
            </a:xfrm>
          </p:grpSpPr>
          <p:cxnSp>
            <p:nvCxnSpPr>
              <p:cNvPr id="20" name="Straight Connector 19"/>
              <p:cNvCxnSpPr/>
              <p:nvPr/>
            </p:nvCxnSpPr>
            <p:spPr bwMode="auto">
              <a:xfrm>
                <a:off x="765947" y="80860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1" name="Rectangle 20"/>
              <p:cNvSpPr/>
              <p:nvPr/>
            </p:nvSpPr>
            <p:spPr bwMode="auto">
              <a:xfrm>
                <a:off x="561718" y="733500"/>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644994" y="736365"/>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3" name="Straight Connector 22"/>
              <p:cNvCxnSpPr/>
              <p:nvPr/>
            </p:nvCxnSpPr>
            <p:spPr bwMode="auto">
              <a:xfrm>
                <a:off x="789787" y="88221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grpSp>
        <p:sp>
          <p:nvSpPr>
            <p:cNvPr id="15" name="TextBox 14"/>
            <p:cNvSpPr txBox="1"/>
            <p:nvPr/>
          </p:nvSpPr>
          <p:spPr>
            <a:xfrm>
              <a:off x="2266950" y="1714500"/>
              <a:ext cx="1587500" cy="539635"/>
            </a:xfrm>
            <a:prstGeom prst="rect">
              <a:avLst/>
            </a:prstGeom>
            <a:noFill/>
          </p:spPr>
          <p:txBody>
            <a:bodyPr wrap="square" rtlCol="0">
              <a:spAutoFit/>
            </a:bodyPr>
            <a:lstStyle/>
            <a:p>
              <a:r>
                <a:rPr lang="en-US" sz="1600" dirty="0" smtClean="0"/>
                <a:t>2N-64x256-ST</a:t>
              </a:r>
            </a:p>
            <a:p>
              <a:r>
                <a:rPr lang="en-US" sz="1600" dirty="0" smtClean="0"/>
                <a:t>(Steering)</a:t>
              </a:r>
              <a:endParaRPr lang="en-US" sz="1600" dirty="0"/>
            </a:p>
          </p:txBody>
        </p:sp>
        <p:grpSp>
          <p:nvGrpSpPr>
            <p:cNvPr id="16" name="Group 15"/>
            <p:cNvGrpSpPr/>
            <p:nvPr/>
          </p:nvGrpSpPr>
          <p:grpSpPr>
            <a:xfrm>
              <a:off x="2222499" y="1079841"/>
              <a:ext cx="1690624" cy="228259"/>
              <a:chOff x="561718" y="733500"/>
              <a:chExt cx="1410558" cy="228259"/>
            </a:xfrm>
          </p:grpSpPr>
          <p:sp>
            <p:nvSpPr>
              <p:cNvPr id="17" name="Rectangle 16"/>
              <p:cNvSpPr/>
              <p:nvPr/>
            </p:nvSpPr>
            <p:spPr bwMode="auto">
              <a:xfrm>
                <a:off x="561718" y="733500"/>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1644994" y="736365"/>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a:off x="773893" y="856021"/>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grpSp>
      </p:grpSp>
    </p:spTree>
    <p:extLst>
      <p:ext uri="{BB962C8B-B14F-4D97-AF65-F5344CB8AC3E}">
        <p14:creationId xmlns:p14="http://schemas.microsoft.com/office/powerpoint/2010/main" val="7387073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29</a:t>
            </a:fld>
            <a:endParaRPr lang="en-US"/>
          </a:p>
        </p:txBody>
      </p:sp>
      <p:grpSp>
        <p:nvGrpSpPr>
          <p:cNvPr id="123" name="Group 122"/>
          <p:cNvGrpSpPr/>
          <p:nvPr/>
        </p:nvGrpSpPr>
        <p:grpSpPr>
          <a:xfrm>
            <a:off x="307718" y="1117941"/>
            <a:ext cx="1686182" cy="914595"/>
            <a:chOff x="307718" y="1117941"/>
            <a:chExt cx="1686182" cy="914595"/>
          </a:xfrm>
        </p:grpSpPr>
        <p:grpSp>
          <p:nvGrpSpPr>
            <p:cNvPr id="11" name="Group 10"/>
            <p:cNvGrpSpPr/>
            <p:nvPr/>
          </p:nvGrpSpPr>
          <p:grpSpPr>
            <a:xfrm>
              <a:off x="307718" y="1117941"/>
              <a:ext cx="1686182" cy="494959"/>
              <a:chOff x="561718" y="1054441"/>
              <a:chExt cx="1410557" cy="328133"/>
            </a:xfrm>
          </p:grpSpPr>
          <p:cxnSp>
            <p:nvCxnSpPr>
              <p:cNvPr id="6" name="Straight Connector 5"/>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 name="Rectangle 6"/>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12" name="TextBox 11"/>
            <p:cNvSpPr txBox="1"/>
            <p:nvPr/>
          </p:nvSpPr>
          <p:spPr>
            <a:xfrm>
              <a:off x="571500" y="1714500"/>
              <a:ext cx="1206500" cy="318036"/>
            </a:xfrm>
            <a:prstGeom prst="rect">
              <a:avLst/>
            </a:prstGeom>
            <a:noFill/>
          </p:spPr>
          <p:txBody>
            <a:bodyPr wrap="square" rtlCol="0">
              <a:spAutoFit/>
            </a:bodyPr>
            <a:lstStyle/>
            <a:p>
              <a:r>
                <a:rPr lang="en-US" sz="1600" dirty="0" smtClean="0"/>
                <a:t>1N-128</a:t>
              </a:r>
              <a:endParaRPr lang="en-US" sz="1600" dirty="0"/>
            </a:p>
          </p:txBody>
        </p:sp>
      </p:grpSp>
      <p:grpSp>
        <p:nvGrpSpPr>
          <p:cNvPr id="13" name="Group 12"/>
          <p:cNvGrpSpPr/>
          <p:nvPr/>
        </p:nvGrpSpPr>
        <p:grpSpPr>
          <a:xfrm>
            <a:off x="2222499" y="1079841"/>
            <a:ext cx="1690624" cy="1174294"/>
            <a:chOff x="2222499" y="1079841"/>
            <a:chExt cx="1690624" cy="1174294"/>
          </a:xfrm>
        </p:grpSpPr>
        <p:grpSp>
          <p:nvGrpSpPr>
            <p:cNvPr id="14" name="Group 13"/>
            <p:cNvGrpSpPr/>
            <p:nvPr/>
          </p:nvGrpSpPr>
          <p:grpSpPr>
            <a:xfrm>
              <a:off x="2222499" y="1371941"/>
              <a:ext cx="1690624" cy="228259"/>
              <a:chOff x="561718" y="733500"/>
              <a:chExt cx="1410558" cy="228259"/>
            </a:xfrm>
          </p:grpSpPr>
          <p:cxnSp>
            <p:nvCxnSpPr>
              <p:cNvPr id="20" name="Straight Connector 19"/>
              <p:cNvCxnSpPr/>
              <p:nvPr/>
            </p:nvCxnSpPr>
            <p:spPr bwMode="auto">
              <a:xfrm>
                <a:off x="765947" y="80860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1" name="Rectangle 20"/>
              <p:cNvSpPr/>
              <p:nvPr/>
            </p:nvSpPr>
            <p:spPr bwMode="auto">
              <a:xfrm>
                <a:off x="561718" y="733500"/>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644994" y="736365"/>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3" name="Straight Connector 22"/>
              <p:cNvCxnSpPr/>
              <p:nvPr/>
            </p:nvCxnSpPr>
            <p:spPr bwMode="auto">
              <a:xfrm>
                <a:off x="789787" y="88221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grpSp>
        <p:sp>
          <p:nvSpPr>
            <p:cNvPr id="15" name="TextBox 14"/>
            <p:cNvSpPr txBox="1"/>
            <p:nvPr/>
          </p:nvSpPr>
          <p:spPr>
            <a:xfrm>
              <a:off x="2266950" y="1714500"/>
              <a:ext cx="1587500" cy="539635"/>
            </a:xfrm>
            <a:prstGeom prst="rect">
              <a:avLst/>
            </a:prstGeom>
            <a:noFill/>
          </p:spPr>
          <p:txBody>
            <a:bodyPr wrap="square" rtlCol="0">
              <a:spAutoFit/>
            </a:bodyPr>
            <a:lstStyle/>
            <a:p>
              <a:r>
                <a:rPr lang="en-US" sz="1600" dirty="0" smtClean="0"/>
                <a:t>2N-64x256-ST</a:t>
              </a:r>
            </a:p>
            <a:p>
              <a:r>
                <a:rPr lang="en-US" sz="1600" dirty="0" smtClean="0"/>
                <a:t>(Steering)</a:t>
              </a:r>
              <a:endParaRPr lang="en-US" sz="1600" dirty="0"/>
            </a:p>
          </p:txBody>
        </p:sp>
        <p:grpSp>
          <p:nvGrpSpPr>
            <p:cNvPr id="16" name="Group 15"/>
            <p:cNvGrpSpPr/>
            <p:nvPr/>
          </p:nvGrpSpPr>
          <p:grpSpPr>
            <a:xfrm>
              <a:off x="2222499" y="1079841"/>
              <a:ext cx="1690624" cy="228259"/>
              <a:chOff x="561718" y="733500"/>
              <a:chExt cx="1410558" cy="228259"/>
            </a:xfrm>
          </p:grpSpPr>
          <p:sp>
            <p:nvSpPr>
              <p:cNvPr id="17" name="Rectangle 16"/>
              <p:cNvSpPr/>
              <p:nvPr/>
            </p:nvSpPr>
            <p:spPr bwMode="auto">
              <a:xfrm>
                <a:off x="561718" y="733500"/>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1644994" y="736365"/>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a:off x="773893" y="856021"/>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grpSp>
      </p:grpSp>
      <p:grpSp>
        <p:nvGrpSpPr>
          <p:cNvPr id="24" name="Group 23"/>
          <p:cNvGrpSpPr/>
          <p:nvPr/>
        </p:nvGrpSpPr>
        <p:grpSpPr>
          <a:xfrm>
            <a:off x="3949700" y="1079841"/>
            <a:ext cx="1993900" cy="1174294"/>
            <a:chOff x="3949700" y="1079841"/>
            <a:chExt cx="1993900" cy="1174294"/>
          </a:xfrm>
        </p:grpSpPr>
        <p:cxnSp>
          <p:nvCxnSpPr>
            <p:cNvPr id="25" name="Straight Connector 24"/>
            <p:cNvCxnSpPr/>
            <p:nvPr/>
          </p:nvCxnSpPr>
          <p:spPr bwMode="auto">
            <a:xfrm>
              <a:off x="4372278" y="1447047"/>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6" name="Rectangle 25"/>
            <p:cNvSpPr/>
            <p:nvPr/>
          </p:nvSpPr>
          <p:spPr bwMode="auto">
            <a:xfrm>
              <a:off x="4127500" y="1371941"/>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5425860" y="1374806"/>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8" name="Straight Connector 27"/>
            <p:cNvCxnSpPr/>
            <p:nvPr/>
          </p:nvCxnSpPr>
          <p:spPr bwMode="auto">
            <a:xfrm>
              <a:off x="4372278" y="1530423"/>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9" name="TextBox 28"/>
            <p:cNvSpPr txBox="1"/>
            <p:nvPr/>
          </p:nvSpPr>
          <p:spPr>
            <a:xfrm>
              <a:off x="3949700" y="1714500"/>
              <a:ext cx="1993900" cy="539635"/>
            </a:xfrm>
            <a:prstGeom prst="rect">
              <a:avLst/>
            </a:prstGeom>
            <a:noFill/>
          </p:spPr>
          <p:txBody>
            <a:bodyPr wrap="square" rtlCol="0">
              <a:spAutoFit/>
            </a:bodyPr>
            <a:lstStyle/>
            <a:p>
              <a:r>
                <a:rPr lang="en-US" sz="1600" dirty="0" smtClean="0"/>
                <a:t>2N-64x256-ST-RK</a:t>
              </a:r>
            </a:p>
            <a:p>
              <a:r>
                <a:rPr lang="en-US" sz="1600" dirty="0" smtClean="0"/>
                <a:t>(</a:t>
              </a:r>
              <a:r>
                <a:rPr lang="en-US" sz="1600" dirty="0" err="1" smtClean="0"/>
                <a:t>Steering+Ranking</a:t>
              </a:r>
              <a:r>
                <a:rPr lang="en-US" sz="1600" dirty="0" smtClean="0"/>
                <a:t>)</a:t>
              </a:r>
              <a:endParaRPr lang="en-US" sz="1600" dirty="0"/>
            </a:p>
          </p:txBody>
        </p:sp>
        <p:sp>
          <p:nvSpPr>
            <p:cNvPr id="30" name="Rectangle 29"/>
            <p:cNvSpPr/>
            <p:nvPr/>
          </p:nvSpPr>
          <p:spPr bwMode="auto">
            <a:xfrm>
              <a:off x="4127500" y="1079841"/>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5425860" y="1082706"/>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4372278" y="1200223"/>
              <a:ext cx="1171088"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33" name="Oval 32"/>
            <p:cNvSpPr/>
            <p:nvPr/>
          </p:nvSpPr>
          <p:spPr bwMode="auto">
            <a:xfrm>
              <a:off x="42418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55372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2418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55372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93932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12435" y="1272968"/>
            <a:ext cx="7096115" cy="2091342"/>
          </a:xfrm>
          <a:prstGeom prst="rect">
            <a:avLst/>
          </a:prstGeom>
          <a:noFill/>
        </p:spPr>
        <p:txBody>
          <a:bodyPr wrap="square" rtlCol="0">
            <a:spAutoFit/>
          </a:bodyPr>
          <a:lstStyle/>
          <a:p>
            <a:pPr algn="l">
              <a:buFont typeface="Arial" pitchFamily="34" charset="0"/>
              <a:buChar char="•"/>
            </a:pPr>
            <a:r>
              <a:rPr lang="en-US" sz="1800" dirty="0" smtClean="0"/>
              <a:t> Channel bandwidth affects network latency, throughput and energy/power</a:t>
            </a:r>
          </a:p>
          <a:p>
            <a:pPr algn="l">
              <a:buFont typeface="Arial" pitchFamily="34" charset="0"/>
              <a:buChar char="•"/>
            </a:pPr>
            <a:endParaRPr lang="en-US" sz="1800" dirty="0" smtClean="0"/>
          </a:p>
          <a:p>
            <a:pPr algn="l">
              <a:buFont typeface="Arial" pitchFamily="34" charset="0"/>
              <a:buChar char="•"/>
            </a:pPr>
            <a:r>
              <a:rPr lang="en-US" sz="1800" dirty="0" smtClean="0"/>
              <a:t> Increase in channel BW leads to</a:t>
            </a:r>
          </a:p>
          <a:p>
            <a:pPr lvl="1" algn="l"/>
            <a:r>
              <a:rPr lang="en-US" sz="1800" dirty="0" smtClean="0"/>
              <a:t>- Reduction in packet serialization</a:t>
            </a:r>
          </a:p>
          <a:p>
            <a:pPr lvl="1" algn="l"/>
            <a:r>
              <a:rPr lang="en-US" sz="1800" dirty="0" smtClean="0"/>
              <a:t>- Increase in router power</a:t>
            </a:r>
          </a:p>
          <a:p>
            <a:pPr algn="l"/>
            <a:endParaRPr lang="en-US" sz="1800" dirty="0" smtClean="0"/>
          </a:p>
          <a:p>
            <a:pPr algn="l"/>
            <a:endParaRPr lang="en-US" sz="1800" dirty="0"/>
          </a:p>
        </p:txBody>
      </p:sp>
      <p:sp>
        <p:nvSpPr>
          <p:cNvPr id="2" name="Title 1"/>
          <p:cNvSpPr>
            <a:spLocks noGrp="1"/>
          </p:cNvSpPr>
          <p:nvPr>
            <p:ph type="title"/>
          </p:nvPr>
        </p:nvSpPr>
        <p:spPr/>
        <p:txBody>
          <a:bodyPr/>
          <a:lstStyle/>
          <a:p>
            <a:r>
              <a:rPr lang="en-US" dirty="0" smtClean="0"/>
              <a:t>Resource requirements of various </a:t>
            </a:r>
            <a:r>
              <a:rPr lang="en-US" dirty="0"/>
              <a:t>a</a:t>
            </a:r>
            <a:r>
              <a:rPr lang="en-US" dirty="0" smtClean="0"/>
              <a:t>pplications - I</a:t>
            </a:r>
            <a:endParaRPr lang="en-US" dirty="0"/>
          </a:p>
        </p:txBody>
      </p:sp>
      <p:sp>
        <p:nvSpPr>
          <p:cNvPr id="3" name="Slide Number Placeholder 2"/>
          <p:cNvSpPr>
            <a:spLocks noGrp="1"/>
          </p:cNvSpPr>
          <p:nvPr>
            <p:ph type="sldNum" sz="quarter" idx="10"/>
          </p:nvPr>
        </p:nvSpPr>
        <p:spPr/>
        <p:txBody>
          <a:bodyPr/>
          <a:lstStyle/>
          <a:p>
            <a:fld id="{CF29D483-196F-4D11-BAC8-8B6291C23440}" type="slidenum">
              <a:rPr lang="en-US" smtClean="0"/>
              <a:pPr/>
              <a:t>3</a:t>
            </a:fld>
            <a:endParaRPr lang="en-US"/>
          </a:p>
        </p:txBody>
      </p:sp>
      <p:sp>
        <p:nvSpPr>
          <p:cNvPr id="6" name="TextBox 5"/>
          <p:cNvSpPr txBox="1"/>
          <p:nvPr/>
        </p:nvSpPr>
        <p:spPr>
          <a:xfrm>
            <a:off x="1705856" y="983556"/>
            <a:ext cx="5094514" cy="289823"/>
          </a:xfrm>
          <a:prstGeom prst="rect">
            <a:avLst/>
          </a:prstGeom>
          <a:noFill/>
        </p:spPr>
        <p:txBody>
          <a:bodyPr wrap="square" rtlCol="0">
            <a:spAutoFit/>
          </a:bodyPr>
          <a:lstStyle/>
          <a:p>
            <a:r>
              <a:rPr lang="en-US" sz="1400" b="1" dirty="0" smtClean="0">
                <a:solidFill>
                  <a:srgbClr val="FF0000"/>
                </a:solidFill>
              </a:rPr>
              <a:t>Impact of channel bandwidth on application performance</a:t>
            </a:r>
            <a:endParaRPr lang="en-US" sz="14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30</a:t>
            </a:fld>
            <a:endParaRPr lang="en-US"/>
          </a:p>
        </p:txBody>
      </p:sp>
      <p:grpSp>
        <p:nvGrpSpPr>
          <p:cNvPr id="123" name="Group 122"/>
          <p:cNvGrpSpPr/>
          <p:nvPr/>
        </p:nvGrpSpPr>
        <p:grpSpPr>
          <a:xfrm>
            <a:off x="307718" y="1117941"/>
            <a:ext cx="1686182" cy="914595"/>
            <a:chOff x="307718" y="1117941"/>
            <a:chExt cx="1686182" cy="914595"/>
          </a:xfrm>
        </p:grpSpPr>
        <p:grpSp>
          <p:nvGrpSpPr>
            <p:cNvPr id="11" name="Group 10"/>
            <p:cNvGrpSpPr/>
            <p:nvPr/>
          </p:nvGrpSpPr>
          <p:grpSpPr>
            <a:xfrm>
              <a:off x="307718" y="1117941"/>
              <a:ext cx="1686182" cy="494959"/>
              <a:chOff x="561718" y="1054441"/>
              <a:chExt cx="1410557" cy="328133"/>
            </a:xfrm>
          </p:grpSpPr>
          <p:cxnSp>
            <p:nvCxnSpPr>
              <p:cNvPr id="6" name="Straight Connector 5"/>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 name="Rectangle 6"/>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12" name="TextBox 11"/>
            <p:cNvSpPr txBox="1"/>
            <p:nvPr/>
          </p:nvSpPr>
          <p:spPr>
            <a:xfrm>
              <a:off x="571500" y="1714500"/>
              <a:ext cx="1206500" cy="318036"/>
            </a:xfrm>
            <a:prstGeom prst="rect">
              <a:avLst/>
            </a:prstGeom>
            <a:noFill/>
          </p:spPr>
          <p:txBody>
            <a:bodyPr wrap="square" rtlCol="0">
              <a:spAutoFit/>
            </a:bodyPr>
            <a:lstStyle/>
            <a:p>
              <a:r>
                <a:rPr lang="en-US" sz="1600" dirty="0" smtClean="0"/>
                <a:t>1N-128</a:t>
              </a:r>
              <a:endParaRPr lang="en-US" sz="1600" dirty="0"/>
            </a:p>
          </p:txBody>
        </p:sp>
      </p:grpSp>
      <p:grpSp>
        <p:nvGrpSpPr>
          <p:cNvPr id="13" name="Group 12"/>
          <p:cNvGrpSpPr/>
          <p:nvPr/>
        </p:nvGrpSpPr>
        <p:grpSpPr>
          <a:xfrm>
            <a:off x="2222499" y="1079841"/>
            <a:ext cx="1690624" cy="1174294"/>
            <a:chOff x="2222499" y="1079841"/>
            <a:chExt cx="1690624" cy="1174294"/>
          </a:xfrm>
        </p:grpSpPr>
        <p:grpSp>
          <p:nvGrpSpPr>
            <p:cNvPr id="14" name="Group 13"/>
            <p:cNvGrpSpPr/>
            <p:nvPr/>
          </p:nvGrpSpPr>
          <p:grpSpPr>
            <a:xfrm>
              <a:off x="2222499" y="1371941"/>
              <a:ext cx="1690624" cy="228259"/>
              <a:chOff x="561718" y="733500"/>
              <a:chExt cx="1410558" cy="228259"/>
            </a:xfrm>
          </p:grpSpPr>
          <p:cxnSp>
            <p:nvCxnSpPr>
              <p:cNvPr id="20" name="Straight Connector 19"/>
              <p:cNvCxnSpPr/>
              <p:nvPr/>
            </p:nvCxnSpPr>
            <p:spPr bwMode="auto">
              <a:xfrm>
                <a:off x="765947" y="80860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1" name="Rectangle 20"/>
              <p:cNvSpPr/>
              <p:nvPr/>
            </p:nvSpPr>
            <p:spPr bwMode="auto">
              <a:xfrm>
                <a:off x="561718" y="733500"/>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644994" y="736365"/>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3" name="Straight Connector 22"/>
              <p:cNvCxnSpPr/>
              <p:nvPr/>
            </p:nvCxnSpPr>
            <p:spPr bwMode="auto">
              <a:xfrm>
                <a:off x="789787" y="88221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grpSp>
        <p:sp>
          <p:nvSpPr>
            <p:cNvPr id="15" name="TextBox 14"/>
            <p:cNvSpPr txBox="1"/>
            <p:nvPr/>
          </p:nvSpPr>
          <p:spPr>
            <a:xfrm>
              <a:off x="2266950" y="1714500"/>
              <a:ext cx="1587500" cy="539635"/>
            </a:xfrm>
            <a:prstGeom prst="rect">
              <a:avLst/>
            </a:prstGeom>
            <a:noFill/>
          </p:spPr>
          <p:txBody>
            <a:bodyPr wrap="square" rtlCol="0">
              <a:spAutoFit/>
            </a:bodyPr>
            <a:lstStyle/>
            <a:p>
              <a:r>
                <a:rPr lang="en-US" sz="1600" dirty="0" smtClean="0"/>
                <a:t>2N-64x256-ST</a:t>
              </a:r>
            </a:p>
            <a:p>
              <a:r>
                <a:rPr lang="en-US" sz="1600" dirty="0" smtClean="0"/>
                <a:t>(Steering)</a:t>
              </a:r>
              <a:endParaRPr lang="en-US" sz="1600" dirty="0"/>
            </a:p>
          </p:txBody>
        </p:sp>
        <p:grpSp>
          <p:nvGrpSpPr>
            <p:cNvPr id="16" name="Group 15"/>
            <p:cNvGrpSpPr/>
            <p:nvPr/>
          </p:nvGrpSpPr>
          <p:grpSpPr>
            <a:xfrm>
              <a:off x="2222499" y="1079841"/>
              <a:ext cx="1690624" cy="228259"/>
              <a:chOff x="561718" y="733500"/>
              <a:chExt cx="1410558" cy="228259"/>
            </a:xfrm>
          </p:grpSpPr>
          <p:sp>
            <p:nvSpPr>
              <p:cNvPr id="17" name="Rectangle 16"/>
              <p:cNvSpPr/>
              <p:nvPr/>
            </p:nvSpPr>
            <p:spPr bwMode="auto">
              <a:xfrm>
                <a:off x="561718" y="733500"/>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1644994" y="736365"/>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a:off x="773893" y="856021"/>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grpSp>
      </p:grpSp>
      <p:grpSp>
        <p:nvGrpSpPr>
          <p:cNvPr id="24" name="Group 23"/>
          <p:cNvGrpSpPr/>
          <p:nvPr/>
        </p:nvGrpSpPr>
        <p:grpSpPr>
          <a:xfrm>
            <a:off x="3949700" y="1079841"/>
            <a:ext cx="1993900" cy="1174294"/>
            <a:chOff x="3949700" y="1079841"/>
            <a:chExt cx="1993900" cy="1174294"/>
          </a:xfrm>
        </p:grpSpPr>
        <p:cxnSp>
          <p:nvCxnSpPr>
            <p:cNvPr id="25" name="Straight Connector 24"/>
            <p:cNvCxnSpPr/>
            <p:nvPr/>
          </p:nvCxnSpPr>
          <p:spPr bwMode="auto">
            <a:xfrm>
              <a:off x="4372278" y="1447047"/>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6" name="Rectangle 25"/>
            <p:cNvSpPr/>
            <p:nvPr/>
          </p:nvSpPr>
          <p:spPr bwMode="auto">
            <a:xfrm>
              <a:off x="4127500" y="1371941"/>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5425860" y="1374806"/>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8" name="Straight Connector 27"/>
            <p:cNvCxnSpPr/>
            <p:nvPr/>
          </p:nvCxnSpPr>
          <p:spPr bwMode="auto">
            <a:xfrm>
              <a:off x="4372278" y="1530423"/>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9" name="TextBox 28"/>
            <p:cNvSpPr txBox="1"/>
            <p:nvPr/>
          </p:nvSpPr>
          <p:spPr>
            <a:xfrm>
              <a:off x="3949700" y="1714500"/>
              <a:ext cx="1993900" cy="539635"/>
            </a:xfrm>
            <a:prstGeom prst="rect">
              <a:avLst/>
            </a:prstGeom>
            <a:noFill/>
          </p:spPr>
          <p:txBody>
            <a:bodyPr wrap="square" rtlCol="0">
              <a:spAutoFit/>
            </a:bodyPr>
            <a:lstStyle/>
            <a:p>
              <a:r>
                <a:rPr lang="en-US" sz="1600" dirty="0" smtClean="0"/>
                <a:t>2N-64x256-ST-RK</a:t>
              </a:r>
            </a:p>
            <a:p>
              <a:r>
                <a:rPr lang="en-US" sz="1600" dirty="0" smtClean="0"/>
                <a:t>(</a:t>
              </a:r>
              <a:r>
                <a:rPr lang="en-US" sz="1600" dirty="0" err="1" smtClean="0"/>
                <a:t>Steering+Ranking</a:t>
              </a:r>
              <a:r>
                <a:rPr lang="en-US" sz="1600" dirty="0" smtClean="0"/>
                <a:t>)</a:t>
              </a:r>
              <a:endParaRPr lang="en-US" sz="1600" dirty="0"/>
            </a:p>
          </p:txBody>
        </p:sp>
        <p:sp>
          <p:nvSpPr>
            <p:cNvPr id="30" name="Rectangle 29"/>
            <p:cNvSpPr/>
            <p:nvPr/>
          </p:nvSpPr>
          <p:spPr bwMode="auto">
            <a:xfrm>
              <a:off x="4127500" y="1079841"/>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5425860" y="1082706"/>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4372278" y="1200223"/>
              <a:ext cx="1171088"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33" name="Oval 32"/>
            <p:cNvSpPr/>
            <p:nvPr/>
          </p:nvSpPr>
          <p:spPr bwMode="auto">
            <a:xfrm>
              <a:off x="42418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55372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2418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55372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37" name="Group 36"/>
          <p:cNvGrpSpPr/>
          <p:nvPr/>
        </p:nvGrpSpPr>
        <p:grpSpPr>
          <a:xfrm>
            <a:off x="5791200" y="1079841"/>
            <a:ext cx="2374900" cy="1395893"/>
            <a:chOff x="5791200" y="1079841"/>
            <a:chExt cx="2374900" cy="1395893"/>
          </a:xfrm>
        </p:grpSpPr>
        <p:cxnSp>
          <p:nvCxnSpPr>
            <p:cNvPr id="38" name="Straight Connector 37"/>
            <p:cNvCxnSpPr/>
            <p:nvPr/>
          </p:nvCxnSpPr>
          <p:spPr bwMode="auto">
            <a:xfrm>
              <a:off x="6416978" y="1447047"/>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39" name="Rectangle 38"/>
            <p:cNvSpPr/>
            <p:nvPr/>
          </p:nvSpPr>
          <p:spPr bwMode="auto">
            <a:xfrm>
              <a:off x="6172200" y="1371941"/>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7470560" y="1374806"/>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a:off x="6416978" y="1530423"/>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42" name="TextBox 41"/>
            <p:cNvSpPr txBox="1"/>
            <p:nvPr/>
          </p:nvSpPr>
          <p:spPr>
            <a:xfrm>
              <a:off x="5791200" y="1714500"/>
              <a:ext cx="2374900" cy="761234"/>
            </a:xfrm>
            <a:prstGeom prst="rect">
              <a:avLst/>
            </a:prstGeom>
            <a:noFill/>
          </p:spPr>
          <p:txBody>
            <a:bodyPr wrap="square" rtlCol="0">
              <a:spAutoFit/>
            </a:bodyPr>
            <a:lstStyle/>
            <a:p>
              <a:r>
                <a:rPr lang="en-US" sz="1600" dirty="0" smtClean="0"/>
                <a:t>2N-64x256-ST-RK(FS)</a:t>
              </a:r>
            </a:p>
            <a:p>
              <a:r>
                <a:rPr lang="en-US" sz="1600" dirty="0" smtClean="0"/>
                <a:t>(</a:t>
              </a:r>
              <a:r>
                <a:rPr lang="en-US" sz="1600" dirty="0" err="1" smtClean="0"/>
                <a:t>Steering+Ranking</a:t>
              </a:r>
              <a:r>
                <a:rPr lang="en-US" sz="1600" dirty="0" smtClean="0"/>
                <a:t> and Frequency Scaling)</a:t>
              </a:r>
              <a:endParaRPr lang="en-US" sz="1600" dirty="0"/>
            </a:p>
          </p:txBody>
        </p:sp>
        <p:sp>
          <p:nvSpPr>
            <p:cNvPr id="43" name="Rectangle 42"/>
            <p:cNvSpPr/>
            <p:nvPr/>
          </p:nvSpPr>
          <p:spPr bwMode="auto">
            <a:xfrm>
              <a:off x="6172200" y="1079841"/>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7470560" y="1082706"/>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45" name="Straight Connector 44"/>
            <p:cNvCxnSpPr/>
            <p:nvPr/>
          </p:nvCxnSpPr>
          <p:spPr bwMode="auto">
            <a:xfrm>
              <a:off x="6416978" y="1200223"/>
              <a:ext cx="1171088"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46" name="Oval 45"/>
            <p:cNvSpPr/>
            <p:nvPr/>
          </p:nvSpPr>
          <p:spPr bwMode="auto">
            <a:xfrm>
              <a:off x="62865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7" name="Oval 46"/>
            <p:cNvSpPr/>
            <p:nvPr/>
          </p:nvSpPr>
          <p:spPr bwMode="auto">
            <a:xfrm>
              <a:off x="75819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8" name="Oval 47"/>
            <p:cNvSpPr/>
            <p:nvPr/>
          </p:nvSpPr>
          <p:spPr bwMode="auto">
            <a:xfrm>
              <a:off x="62865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9" name="Oval 48"/>
            <p:cNvSpPr/>
            <p:nvPr/>
          </p:nvSpPr>
          <p:spPr bwMode="auto">
            <a:xfrm>
              <a:off x="75819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0" name="Lightning Bolt 49"/>
            <p:cNvSpPr/>
            <p:nvPr/>
          </p:nvSpPr>
          <p:spPr bwMode="auto">
            <a:xfrm>
              <a:off x="6210300" y="11176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1" name="Lightning Bolt 50"/>
            <p:cNvSpPr/>
            <p:nvPr/>
          </p:nvSpPr>
          <p:spPr bwMode="auto">
            <a:xfrm>
              <a:off x="7556500" y="11176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29237587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31</a:t>
            </a:fld>
            <a:endParaRPr lang="en-US"/>
          </a:p>
        </p:txBody>
      </p:sp>
      <p:grpSp>
        <p:nvGrpSpPr>
          <p:cNvPr id="123" name="Group 122"/>
          <p:cNvGrpSpPr/>
          <p:nvPr/>
        </p:nvGrpSpPr>
        <p:grpSpPr>
          <a:xfrm>
            <a:off x="307718" y="1117941"/>
            <a:ext cx="1686182" cy="914595"/>
            <a:chOff x="307718" y="1117941"/>
            <a:chExt cx="1686182" cy="914595"/>
          </a:xfrm>
        </p:grpSpPr>
        <p:grpSp>
          <p:nvGrpSpPr>
            <p:cNvPr id="11" name="Group 10"/>
            <p:cNvGrpSpPr/>
            <p:nvPr/>
          </p:nvGrpSpPr>
          <p:grpSpPr>
            <a:xfrm>
              <a:off x="307718" y="1117941"/>
              <a:ext cx="1686182" cy="494959"/>
              <a:chOff x="561718" y="1054441"/>
              <a:chExt cx="1410557" cy="328133"/>
            </a:xfrm>
          </p:grpSpPr>
          <p:cxnSp>
            <p:nvCxnSpPr>
              <p:cNvPr id="6" name="Straight Connector 5"/>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 name="Rectangle 6"/>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10" name="Straight Connector 9"/>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12" name="TextBox 11"/>
            <p:cNvSpPr txBox="1"/>
            <p:nvPr/>
          </p:nvSpPr>
          <p:spPr>
            <a:xfrm>
              <a:off x="571500" y="1714500"/>
              <a:ext cx="1206500" cy="318036"/>
            </a:xfrm>
            <a:prstGeom prst="rect">
              <a:avLst/>
            </a:prstGeom>
            <a:noFill/>
          </p:spPr>
          <p:txBody>
            <a:bodyPr wrap="square" rtlCol="0">
              <a:spAutoFit/>
            </a:bodyPr>
            <a:lstStyle/>
            <a:p>
              <a:r>
                <a:rPr lang="en-US" sz="1600" dirty="0" smtClean="0"/>
                <a:t>1N-128</a:t>
              </a:r>
              <a:endParaRPr lang="en-US" sz="1600" dirty="0"/>
            </a:p>
          </p:txBody>
        </p:sp>
      </p:grpSp>
      <p:grpSp>
        <p:nvGrpSpPr>
          <p:cNvPr id="122" name="Group 121"/>
          <p:cNvGrpSpPr/>
          <p:nvPr/>
        </p:nvGrpSpPr>
        <p:grpSpPr>
          <a:xfrm>
            <a:off x="320418" y="2667341"/>
            <a:ext cx="1686182" cy="914595"/>
            <a:chOff x="320418" y="2667341"/>
            <a:chExt cx="1686182" cy="914595"/>
          </a:xfrm>
          <a:effectLst>
            <a:outerShdw blurRad="50800" dist="38100" dir="2700000" algn="tl" rotWithShape="0">
              <a:srgbClr val="000000">
                <a:alpha val="43000"/>
              </a:srgbClr>
            </a:outerShdw>
          </a:effectLst>
        </p:grpSpPr>
        <p:grpSp>
          <p:nvGrpSpPr>
            <p:cNvPr id="13" name="Group 12"/>
            <p:cNvGrpSpPr/>
            <p:nvPr/>
          </p:nvGrpSpPr>
          <p:grpSpPr>
            <a:xfrm>
              <a:off x="320418" y="2667341"/>
              <a:ext cx="1686182" cy="494959"/>
              <a:chOff x="561718" y="1054441"/>
              <a:chExt cx="1410557" cy="328133"/>
            </a:xfrm>
          </p:grpSpPr>
          <p:cxnSp>
            <p:nvCxnSpPr>
              <p:cNvPr id="14" name="Straight Connector 13"/>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cxnSp>
          <p:cxnSp>
            <p:nvCxnSpPr>
              <p:cNvPr id="17" name="Straight Connector 16"/>
              <p:cNvCxnSpPr/>
              <p:nvPr/>
            </p:nvCxnSpPr>
            <p:spPr bwMode="auto">
              <a:xfrm>
                <a:off x="765946" y="1184518"/>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cxnSp>
          <p:cxnSp>
            <p:nvCxnSpPr>
              <p:cNvPr id="18" name="Straight Connector 17"/>
              <p:cNvCxnSpPr/>
              <p:nvPr/>
            </p:nvCxnSpPr>
            <p:spPr bwMode="auto">
              <a:xfrm>
                <a:off x="765946" y="1260860"/>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cxnSp>
          <p:sp>
            <p:nvSpPr>
              <p:cNvPr id="15" name="Rectangle 14"/>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9" name="TextBox 18"/>
            <p:cNvSpPr txBox="1"/>
            <p:nvPr/>
          </p:nvSpPr>
          <p:spPr>
            <a:xfrm>
              <a:off x="584200" y="3263900"/>
              <a:ext cx="1206500" cy="318036"/>
            </a:xfrm>
            <a:prstGeom prst="rect">
              <a:avLst/>
            </a:prstGeom>
            <a:noFill/>
          </p:spPr>
          <p:txBody>
            <a:bodyPr wrap="square" rtlCol="0">
              <a:spAutoFit/>
            </a:bodyPr>
            <a:lstStyle/>
            <a:p>
              <a:r>
                <a:rPr lang="en-US" sz="1600" dirty="0" smtClean="0"/>
                <a:t>1N-256</a:t>
              </a:r>
            </a:p>
          </p:txBody>
        </p:sp>
        <p:cxnSp>
          <p:nvCxnSpPr>
            <p:cNvPr id="20" name="Straight Connector 19"/>
            <p:cNvCxnSpPr/>
            <p:nvPr/>
          </p:nvCxnSpPr>
          <p:spPr bwMode="auto">
            <a:xfrm>
              <a:off x="653452" y="3092194"/>
              <a:ext cx="1168011"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grpSp>
        <p:nvGrpSpPr>
          <p:cNvPr id="119" name="Group 118"/>
          <p:cNvGrpSpPr/>
          <p:nvPr/>
        </p:nvGrpSpPr>
        <p:grpSpPr>
          <a:xfrm>
            <a:off x="2222499" y="1079841"/>
            <a:ext cx="1690624" cy="1174294"/>
            <a:chOff x="2222499" y="1079841"/>
            <a:chExt cx="1690624" cy="1174294"/>
          </a:xfrm>
        </p:grpSpPr>
        <p:grpSp>
          <p:nvGrpSpPr>
            <p:cNvPr id="21" name="Group 20"/>
            <p:cNvGrpSpPr/>
            <p:nvPr/>
          </p:nvGrpSpPr>
          <p:grpSpPr>
            <a:xfrm>
              <a:off x="2222499" y="1371941"/>
              <a:ext cx="1690624" cy="228259"/>
              <a:chOff x="561718" y="733500"/>
              <a:chExt cx="1410558" cy="228259"/>
            </a:xfrm>
          </p:grpSpPr>
          <p:cxnSp>
            <p:nvCxnSpPr>
              <p:cNvPr id="22" name="Straight Connector 21"/>
              <p:cNvCxnSpPr/>
              <p:nvPr/>
            </p:nvCxnSpPr>
            <p:spPr bwMode="auto">
              <a:xfrm>
                <a:off x="765947" y="80860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23" name="Rectangle 22"/>
              <p:cNvSpPr/>
              <p:nvPr/>
            </p:nvSpPr>
            <p:spPr bwMode="auto">
              <a:xfrm>
                <a:off x="561718" y="733500"/>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1644994" y="736365"/>
                <a:ext cx="327282"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a:off x="789787" y="882216"/>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grpSp>
        <p:sp>
          <p:nvSpPr>
            <p:cNvPr id="27" name="TextBox 26"/>
            <p:cNvSpPr txBox="1"/>
            <p:nvPr/>
          </p:nvSpPr>
          <p:spPr>
            <a:xfrm>
              <a:off x="2266950" y="1714500"/>
              <a:ext cx="1587500" cy="539635"/>
            </a:xfrm>
            <a:prstGeom prst="rect">
              <a:avLst/>
            </a:prstGeom>
            <a:noFill/>
          </p:spPr>
          <p:txBody>
            <a:bodyPr wrap="square" rtlCol="0">
              <a:spAutoFit/>
            </a:bodyPr>
            <a:lstStyle/>
            <a:p>
              <a:r>
                <a:rPr lang="en-US" sz="1600" dirty="0" smtClean="0"/>
                <a:t>2N-64x256-ST</a:t>
              </a:r>
            </a:p>
            <a:p>
              <a:r>
                <a:rPr lang="en-US" sz="1600" dirty="0" smtClean="0"/>
                <a:t>(Steering)</a:t>
              </a:r>
              <a:endParaRPr lang="en-US" sz="1600" dirty="0"/>
            </a:p>
          </p:txBody>
        </p:sp>
        <p:grpSp>
          <p:nvGrpSpPr>
            <p:cNvPr id="28" name="Group 27"/>
            <p:cNvGrpSpPr/>
            <p:nvPr/>
          </p:nvGrpSpPr>
          <p:grpSpPr>
            <a:xfrm>
              <a:off x="2222499" y="1079841"/>
              <a:ext cx="1690624" cy="228259"/>
              <a:chOff x="561718" y="733500"/>
              <a:chExt cx="1410558" cy="228259"/>
            </a:xfrm>
          </p:grpSpPr>
          <p:sp>
            <p:nvSpPr>
              <p:cNvPr id="30" name="Rectangle 29"/>
              <p:cNvSpPr/>
              <p:nvPr/>
            </p:nvSpPr>
            <p:spPr bwMode="auto">
              <a:xfrm>
                <a:off x="561718" y="733500"/>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644994" y="736365"/>
                <a:ext cx="327282"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773893" y="856021"/>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grpSp>
      </p:grpSp>
      <p:grpSp>
        <p:nvGrpSpPr>
          <p:cNvPr id="120" name="Group 119"/>
          <p:cNvGrpSpPr/>
          <p:nvPr/>
        </p:nvGrpSpPr>
        <p:grpSpPr>
          <a:xfrm>
            <a:off x="3949700" y="1079841"/>
            <a:ext cx="1993900" cy="1174294"/>
            <a:chOff x="3949700" y="1079841"/>
            <a:chExt cx="1993900" cy="1174294"/>
          </a:xfrm>
        </p:grpSpPr>
        <p:cxnSp>
          <p:nvCxnSpPr>
            <p:cNvPr id="44" name="Straight Connector 43"/>
            <p:cNvCxnSpPr/>
            <p:nvPr/>
          </p:nvCxnSpPr>
          <p:spPr bwMode="auto">
            <a:xfrm>
              <a:off x="4372278" y="1447047"/>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45" name="Rectangle 44"/>
            <p:cNvSpPr/>
            <p:nvPr/>
          </p:nvSpPr>
          <p:spPr bwMode="auto">
            <a:xfrm>
              <a:off x="4127500" y="1371941"/>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5425860" y="1374806"/>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47" name="Straight Connector 46"/>
            <p:cNvCxnSpPr/>
            <p:nvPr/>
          </p:nvCxnSpPr>
          <p:spPr bwMode="auto">
            <a:xfrm>
              <a:off x="4372278" y="1530423"/>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48" name="TextBox 47"/>
            <p:cNvSpPr txBox="1"/>
            <p:nvPr/>
          </p:nvSpPr>
          <p:spPr>
            <a:xfrm>
              <a:off x="3949700" y="1714500"/>
              <a:ext cx="1993900" cy="539635"/>
            </a:xfrm>
            <a:prstGeom prst="rect">
              <a:avLst/>
            </a:prstGeom>
            <a:noFill/>
          </p:spPr>
          <p:txBody>
            <a:bodyPr wrap="square" rtlCol="0">
              <a:spAutoFit/>
            </a:bodyPr>
            <a:lstStyle/>
            <a:p>
              <a:r>
                <a:rPr lang="en-US" sz="1600" dirty="0" smtClean="0"/>
                <a:t>2N-64x256-ST-RK</a:t>
              </a:r>
            </a:p>
            <a:p>
              <a:r>
                <a:rPr lang="en-US" sz="1600" dirty="0" smtClean="0"/>
                <a:t>(</a:t>
              </a:r>
              <a:r>
                <a:rPr lang="en-US" sz="1600" dirty="0" err="1" smtClean="0"/>
                <a:t>Steering+Ranking</a:t>
              </a:r>
              <a:r>
                <a:rPr lang="en-US" sz="1600" dirty="0" smtClean="0"/>
                <a:t>)</a:t>
              </a:r>
              <a:endParaRPr lang="en-US" sz="1600" dirty="0"/>
            </a:p>
          </p:txBody>
        </p:sp>
        <p:sp>
          <p:nvSpPr>
            <p:cNvPr id="50" name="Rectangle 49"/>
            <p:cNvSpPr/>
            <p:nvPr/>
          </p:nvSpPr>
          <p:spPr bwMode="auto">
            <a:xfrm>
              <a:off x="4127500" y="1079841"/>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425860" y="1082706"/>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52" name="Straight Connector 51"/>
            <p:cNvCxnSpPr/>
            <p:nvPr/>
          </p:nvCxnSpPr>
          <p:spPr bwMode="auto">
            <a:xfrm>
              <a:off x="4372278" y="1200223"/>
              <a:ext cx="1171088"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53" name="Oval 52"/>
            <p:cNvSpPr/>
            <p:nvPr/>
          </p:nvSpPr>
          <p:spPr bwMode="auto">
            <a:xfrm>
              <a:off x="42418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55372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42418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55372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121" name="Group 120"/>
          <p:cNvGrpSpPr/>
          <p:nvPr/>
        </p:nvGrpSpPr>
        <p:grpSpPr>
          <a:xfrm>
            <a:off x="5791200" y="1079841"/>
            <a:ext cx="2374900" cy="1395893"/>
            <a:chOff x="5791200" y="1079841"/>
            <a:chExt cx="2374900" cy="1395893"/>
          </a:xfrm>
        </p:grpSpPr>
        <p:cxnSp>
          <p:nvCxnSpPr>
            <p:cNvPr id="58" name="Straight Connector 57"/>
            <p:cNvCxnSpPr/>
            <p:nvPr/>
          </p:nvCxnSpPr>
          <p:spPr bwMode="auto">
            <a:xfrm>
              <a:off x="6416978" y="1447047"/>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59" name="Rectangle 58"/>
            <p:cNvSpPr/>
            <p:nvPr/>
          </p:nvSpPr>
          <p:spPr bwMode="auto">
            <a:xfrm>
              <a:off x="6172200" y="1371941"/>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7470560" y="1374806"/>
              <a:ext cx="392264" cy="225394"/>
            </a:xfrm>
            <a:prstGeom prst="rect">
              <a:avLst/>
            </a:prstGeom>
            <a:solidFill>
              <a:srgbClr val="FF8000"/>
            </a:solidFill>
            <a:ln w="190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61" name="Straight Connector 60"/>
            <p:cNvCxnSpPr/>
            <p:nvPr/>
          </p:nvCxnSpPr>
          <p:spPr bwMode="auto">
            <a:xfrm>
              <a:off x="6416978" y="1530423"/>
              <a:ext cx="1171088"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sp>
          <p:nvSpPr>
            <p:cNvPr id="62" name="TextBox 61"/>
            <p:cNvSpPr txBox="1"/>
            <p:nvPr/>
          </p:nvSpPr>
          <p:spPr>
            <a:xfrm>
              <a:off x="5791200" y="1714500"/>
              <a:ext cx="2374900" cy="761234"/>
            </a:xfrm>
            <a:prstGeom prst="rect">
              <a:avLst/>
            </a:prstGeom>
            <a:noFill/>
          </p:spPr>
          <p:txBody>
            <a:bodyPr wrap="square" rtlCol="0">
              <a:spAutoFit/>
            </a:bodyPr>
            <a:lstStyle/>
            <a:p>
              <a:r>
                <a:rPr lang="en-US" sz="1600" dirty="0" smtClean="0"/>
                <a:t>2N-64x256-ST-RK(FS)</a:t>
              </a:r>
            </a:p>
            <a:p>
              <a:r>
                <a:rPr lang="en-US" sz="1600" dirty="0" smtClean="0"/>
                <a:t>(</a:t>
              </a:r>
              <a:r>
                <a:rPr lang="en-US" sz="1600" dirty="0" err="1" smtClean="0"/>
                <a:t>Steering+Ranking</a:t>
              </a:r>
              <a:r>
                <a:rPr lang="en-US" sz="1600" dirty="0" smtClean="0"/>
                <a:t> and Frequency Scaling)</a:t>
              </a:r>
              <a:endParaRPr lang="en-US" sz="1600" dirty="0"/>
            </a:p>
          </p:txBody>
        </p:sp>
        <p:sp>
          <p:nvSpPr>
            <p:cNvPr id="63" name="Rectangle 62"/>
            <p:cNvSpPr/>
            <p:nvPr/>
          </p:nvSpPr>
          <p:spPr bwMode="auto">
            <a:xfrm>
              <a:off x="6172200" y="1079841"/>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7470560" y="1082706"/>
              <a:ext cx="392264" cy="225394"/>
            </a:xfrm>
            <a:prstGeom prst="rect">
              <a:avLst/>
            </a:prstGeom>
            <a:solidFill>
              <a:srgbClr val="800080"/>
            </a:solidFill>
            <a:ln w="190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65" name="Straight Connector 64"/>
            <p:cNvCxnSpPr/>
            <p:nvPr/>
          </p:nvCxnSpPr>
          <p:spPr bwMode="auto">
            <a:xfrm>
              <a:off x="6416978" y="1200223"/>
              <a:ext cx="1171088"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66" name="Oval 65"/>
            <p:cNvSpPr/>
            <p:nvPr/>
          </p:nvSpPr>
          <p:spPr bwMode="auto">
            <a:xfrm>
              <a:off x="62865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7581900" y="11049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8" name="Oval 67"/>
            <p:cNvSpPr/>
            <p:nvPr/>
          </p:nvSpPr>
          <p:spPr bwMode="auto">
            <a:xfrm>
              <a:off x="62865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9" name="Oval 68"/>
            <p:cNvSpPr/>
            <p:nvPr/>
          </p:nvSpPr>
          <p:spPr bwMode="auto">
            <a:xfrm>
              <a:off x="7581900" y="1397000"/>
              <a:ext cx="190500" cy="190500"/>
            </a:xfrm>
            <a:prstGeom prst="ellipse">
              <a:avLst/>
            </a:prstGeom>
            <a:solidFill>
              <a:srgbClr val="99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0" name="Lightning Bolt 69"/>
            <p:cNvSpPr/>
            <p:nvPr/>
          </p:nvSpPr>
          <p:spPr bwMode="auto">
            <a:xfrm>
              <a:off x="6210300" y="11176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1" name="Lightning Bolt 70"/>
            <p:cNvSpPr/>
            <p:nvPr/>
          </p:nvSpPr>
          <p:spPr bwMode="auto">
            <a:xfrm>
              <a:off x="7556500" y="11176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125" name="Group 124"/>
          <p:cNvGrpSpPr/>
          <p:nvPr/>
        </p:nvGrpSpPr>
        <p:grpSpPr>
          <a:xfrm>
            <a:off x="4193918" y="2654641"/>
            <a:ext cx="1686182" cy="1136194"/>
            <a:chOff x="4193918" y="2654641"/>
            <a:chExt cx="1686182" cy="1136194"/>
          </a:xfrm>
        </p:grpSpPr>
        <p:grpSp>
          <p:nvGrpSpPr>
            <p:cNvPr id="74" name="Group 73"/>
            <p:cNvGrpSpPr/>
            <p:nvPr/>
          </p:nvGrpSpPr>
          <p:grpSpPr>
            <a:xfrm>
              <a:off x="4193918" y="2654641"/>
              <a:ext cx="1686182" cy="494959"/>
              <a:chOff x="561718" y="1054441"/>
              <a:chExt cx="1410557" cy="328133"/>
            </a:xfrm>
          </p:grpSpPr>
          <p:cxnSp>
            <p:nvCxnSpPr>
              <p:cNvPr id="75" name="Straight Connector 74"/>
              <p:cNvCxnSpPr/>
              <p:nvPr/>
            </p:nvCxnSpPr>
            <p:spPr bwMode="auto">
              <a:xfrm>
                <a:off x="765946" y="109921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76" name="Rectangle 75"/>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78" name="Straight Connector 77"/>
              <p:cNvCxnSpPr/>
              <p:nvPr/>
            </p:nvCxnSpPr>
            <p:spPr bwMode="auto">
              <a:xfrm>
                <a:off x="765946" y="1158722"/>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79" name="Straight Connector 78"/>
              <p:cNvCxnSpPr/>
              <p:nvPr/>
            </p:nvCxnSpPr>
            <p:spPr bwMode="auto">
              <a:xfrm>
                <a:off x="765946" y="1218225"/>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80" name="TextBox 79"/>
            <p:cNvSpPr txBox="1"/>
            <p:nvPr/>
          </p:nvSpPr>
          <p:spPr>
            <a:xfrm>
              <a:off x="4457700" y="3251200"/>
              <a:ext cx="1206500" cy="539635"/>
            </a:xfrm>
            <a:prstGeom prst="rect">
              <a:avLst/>
            </a:prstGeom>
            <a:noFill/>
          </p:spPr>
          <p:txBody>
            <a:bodyPr wrap="square" rtlCol="0">
              <a:spAutoFit/>
            </a:bodyPr>
            <a:lstStyle/>
            <a:p>
              <a:r>
                <a:rPr lang="en-US" sz="1600" dirty="0" smtClean="0"/>
                <a:t>1N-512 (High BW)</a:t>
              </a:r>
              <a:endParaRPr lang="en-US" sz="1600" dirty="0"/>
            </a:p>
          </p:txBody>
        </p:sp>
        <p:cxnSp>
          <p:nvCxnSpPr>
            <p:cNvPr id="81" name="Straight Connector 80"/>
            <p:cNvCxnSpPr/>
            <p:nvPr/>
          </p:nvCxnSpPr>
          <p:spPr bwMode="auto">
            <a:xfrm>
              <a:off x="4539652" y="2990595"/>
              <a:ext cx="1168011"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82" name="Straight Connector 81"/>
            <p:cNvCxnSpPr/>
            <p:nvPr/>
          </p:nvCxnSpPr>
          <p:spPr bwMode="auto">
            <a:xfrm>
              <a:off x="4501552" y="3079495"/>
              <a:ext cx="1168011"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grpSp>
        <p:nvGrpSpPr>
          <p:cNvPr id="124" name="Group 123"/>
          <p:cNvGrpSpPr/>
          <p:nvPr/>
        </p:nvGrpSpPr>
        <p:grpSpPr>
          <a:xfrm>
            <a:off x="2200018" y="2565741"/>
            <a:ext cx="1686182" cy="1257495"/>
            <a:chOff x="2200018" y="2565741"/>
            <a:chExt cx="1686182" cy="1257495"/>
          </a:xfrm>
        </p:grpSpPr>
        <p:grpSp>
          <p:nvGrpSpPr>
            <p:cNvPr id="83" name="Group 82"/>
            <p:cNvGrpSpPr/>
            <p:nvPr/>
          </p:nvGrpSpPr>
          <p:grpSpPr>
            <a:xfrm>
              <a:off x="2200018" y="2565741"/>
              <a:ext cx="1686182" cy="393359"/>
              <a:chOff x="561718" y="1054441"/>
              <a:chExt cx="1410557" cy="328133"/>
            </a:xfrm>
          </p:grpSpPr>
          <p:cxnSp>
            <p:nvCxnSpPr>
              <p:cNvPr id="84" name="Straight Connector 83"/>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85" name="Rectangle 84"/>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6" name="Rectangle 85"/>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87" name="Straight Connector 86"/>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88" name="Straight Connector 87"/>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grpSp>
          <p:nvGrpSpPr>
            <p:cNvPr id="89" name="Group 88"/>
            <p:cNvGrpSpPr/>
            <p:nvPr/>
          </p:nvGrpSpPr>
          <p:grpSpPr>
            <a:xfrm>
              <a:off x="2200018" y="2997541"/>
              <a:ext cx="1686182" cy="393359"/>
              <a:chOff x="561718" y="1054441"/>
              <a:chExt cx="1410557" cy="328133"/>
            </a:xfrm>
          </p:grpSpPr>
          <p:cxnSp>
            <p:nvCxnSpPr>
              <p:cNvPr id="90" name="Straight Connector 89"/>
              <p:cNvCxnSpPr/>
              <p:nvPr/>
            </p:nvCxnSpPr>
            <p:spPr bwMode="auto">
              <a:xfrm>
                <a:off x="765946" y="11076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sp>
            <p:nvSpPr>
              <p:cNvPr id="91" name="Rectangle 90"/>
              <p:cNvSpPr/>
              <p:nvPr/>
            </p:nvSpPr>
            <p:spPr bwMode="auto">
              <a:xfrm>
                <a:off x="561718" y="1054441"/>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1644993" y="1058560"/>
                <a:ext cx="327282" cy="324014"/>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93" name="Straight Connector 92"/>
              <p:cNvCxnSpPr/>
              <p:nvPr/>
            </p:nvCxnSpPr>
            <p:spPr bwMode="auto">
              <a:xfrm>
                <a:off x="765946" y="12092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cxnSp>
            <p:nvCxnSpPr>
              <p:cNvPr id="94" name="Straight Connector 93"/>
              <p:cNvCxnSpPr/>
              <p:nvPr/>
            </p:nvCxnSpPr>
            <p:spPr bwMode="auto">
              <a:xfrm>
                <a:off x="765946" y="1310839"/>
                <a:ext cx="977087" cy="0"/>
              </a:xfrm>
              <a:prstGeom prst="line">
                <a:avLst/>
              </a:prstGeom>
              <a:solidFill>
                <a:schemeClr val="accent1"/>
              </a:solidFill>
              <a:ln w="34925" cap="flat" cmpd="sng" algn="ctr">
                <a:solidFill>
                  <a:schemeClr val="accent1"/>
                </a:solidFill>
                <a:prstDash val="solid"/>
                <a:round/>
                <a:headEnd type="none" w="med" len="med"/>
                <a:tailEnd type="none" w="med" len="med"/>
              </a:ln>
              <a:effectLst/>
            </p:spPr>
          </p:cxnSp>
        </p:grpSp>
        <p:sp>
          <p:nvSpPr>
            <p:cNvPr id="95" name="TextBox 94"/>
            <p:cNvSpPr txBox="1"/>
            <p:nvPr/>
          </p:nvSpPr>
          <p:spPr>
            <a:xfrm>
              <a:off x="2438400" y="3505200"/>
              <a:ext cx="1333500" cy="318036"/>
            </a:xfrm>
            <a:prstGeom prst="rect">
              <a:avLst/>
            </a:prstGeom>
            <a:noFill/>
          </p:spPr>
          <p:txBody>
            <a:bodyPr wrap="square" rtlCol="0">
              <a:spAutoFit/>
            </a:bodyPr>
            <a:lstStyle/>
            <a:p>
              <a:r>
                <a:rPr lang="en-US" sz="1600" dirty="0" smtClean="0"/>
                <a:t>2N-128X128</a:t>
              </a:r>
              <a:endParaRPr lang="en-US" sz="1600" dirty="0"/>
            </a:p>
          </p:txBody>
        </p:sp>
      </p:grpSp>
      <p:grpSp>
        <p:nvGrpSpPr>
          <p:cNvPr id="126" name="Group 125"/>
          <p:cNvGrpSpPr/>
          <p:nvPr/>
        </p:nvGrpSpPr>
        <p:grpSpPr>
          <a:xfrm>
            <a:off x="6238618" y="2654641"/>
            <a:ext cx="1686182" cy="1148894"/>
            <a:chOff x="6238618" y="2654641"/>
            <a:chExt cx="1686182" cy="1148894"/>
          </a:xfrm>
        </p:grpSpPr>
        <p:sp>
          <p:nvSpPr>
            <p:cNvPr id="102" name="TextBox 101"/>
            <p:cNvSpPr txBox="1"/>
            <p:nvPr/>
          </p:nvSpPr>
          <p:spPr>
            <a:xfrm>
              <a:off x="6413500" y="3263900"/>
              <a:ext cx="1206500" cy="539635"/>
            </a:xfrm>
            <a:prstGeom prst="rect">
              <a:avLst/>
            </a:prstGeom>
            <a:noFill/>
          </p:spPr>
          <p:txBody>
            <a:bodyPr wrap="square" rtlCol="0">
              <a:spAutoFit/>
            </a:bodyPr>
            <a:lstStyle/>
            <a:p>
              <a:r>
                <a:rPr lang="en-US" sz="1600" dirty="0" smtClean="0"/>
                <a:t>1N-320</a:t>
              </a:r>
            </a:p>
            <a:p>
              <a:r>
                <a:rPr lang="en-US" sz="1600" dirty="0" smtClean="0"/>
                <a:t>(</a:t>
              </a:r>
              <a:r>
                <a:rPr lang="en-US" sz="1600" dirty="0" err="1" smtClean="0"/>
                <a:t>iso</a:t>
              </a:r>
              <a:r>
                <a:rPr lang="en-US" sz="1600" dirty="0" smtClean="0"/>
                <a:t>-BW)</a:t>
              </a:r>
              <a:endParaRPr lang="en-US" sz="1600" dirty="0"/>
            </a:p>
          </p:txBody>
        </p:sp>
        <p:grpSp>
          <p:nvGrpSpPr>
            <p:cNvPr id="104" name="Group 103"/>
            <p:cNvGrpSpPr/>
            <p:nvPr/>
          </p:nvGrpSpPr>
          <p:grpSpPr>
            <a:xfrm>
              <a:off x="6238618" y="2654641"/>
              <a:ext cx="1686182" cy="494959"/>
              <a:chOff x="561718" y="1054441"/>
              <a:chExt cx="1410557" cy="328133"/>
            </a:xfrm>
          </p:grpSpPr>
          <p:cxnSp>
            <p:nvCxnSpPr>
              <p:cNvPr id="108" name="Straight Connector 107"/>
              <p:cNvCxnSpPr/>
              <p:nvPr/>
            </p:nvCxnSpPr>
            <p:spPr bwMode="auto">
              <a:xfrm>
                <a:off x="765946" y="1209239"/>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cxnSp>
            <p:nvCxnSpPr>
              <p:cNvPr id="109" name="Straight Connector 108"/>
              <p:cNvCxnSpPr/>
              <p:nvPr/>
            </p:nvCxnSpPr>
            <p:spPr bwMode="auto">
              <a:xfrm>
                <a:off x="765946" y="1310839"/>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cxnSp>
            <p:nvCxnSpPr>
              <p:cNvPr id="105" name="Straight Connector 104"/>
              <p:cNvCxnSpPr/>
              <p:nvPr/>
            </p:nvCxnSpPr>
            <p:spPr bwMode="auto">
              <a:xfrm>
                <a:off x="765946" y="1107639"/>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106" name="Rectangle 105"/>
              <p:cNvSpPr/>
              <p:nvPr/>
            </p:nvSpPr>
            <p:spPr bwMode="auto">
              <a:xfrm>
                <a:off x="561718" y="1054441"/>
                <a:ext cx="327282" cy="324014"/>
              </a:xfrm>
              <a:prstGeom prst="rect">
                <a:avLst/>
              </a:prstGeom>
              <a:gradFill flip="none" rotWithShape="1">
                <a:gsLst>
                  <a:gs pos="0">
                    <a:srgbClr val="660066"/>
                  </a:gs>
                  <a:gs pos="100000">
                    <a:srgbClr val="FF6600"/>
                  </a:gs>
                  <a:gs pos="60000">
                    <a:srgbClr val="FF6600"/>
                  </a:gs>
                </a:gsLst>
                <a:lin ang="16200000" scaled="0"/>
                <a:tileRect/>
              </a:gradFill>
              <a:ln w="19050" cap="flat" cmpd="sng" algn="ctr">
                <a:gradFill flip="none" rotWithShape="1">
                  <a:gsLst>
                    <a:gs pos="0">
                      <a:srgbClr val="800000"/>
                    </a:gs>
                    <a:gs pos="100000">
                      <a:srgbClr val="FFFFFF"/>
                    </a:gs>
                    <a:gs pos="61000">
                      <a:srgbClr val="FF6600"/>
                    </a:gs>
                  </a:gsLst>
                  <a:lin ang="0" scaled="1"/>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1644993" y="1058560"/>
                <a:ext cx="327282" cy="324014"/>
              </a:xfrm>
              <a:prstGeom prst="rect">
                <a:avLst/>
              </a:prstGeom>
              <a:gradFill flip="none" rotWithShape="1">
                <a:gsLst>
                  <a:gs pos="0">
                    <a:srgbClr val="660066"/>
                  </a:gs>
                  <a:gs pos="100000">
                    <a:srgbClr val="FF6600"/>
                  </a:gs>
                  <a:gs pos="50000">
                    <a:srgbClr val="FF6600"/>
                  </a:gs>
                </a:gsLst>
                <a:lin ang="16200000" scaled="0"/>
                <a:tileRect/>
              </a:gradFill>
              <a:ln w="19050" cap="flat" cmpd="sng" algn="ctr">
                <a:gradFill flip="none" rotWithShape="1">
                  <a:gsLst>
                    <a:gs pos="0">
                      <a:srgbClr val="800000"/>
                    </a:gs>
                    <a:gs pos="100000">
                      <a:srgbClr val="FF6600"/>
                    </a:gs>
                    <a:gs pos="50000">
                      <a:srgbClr val="FF6600"/>
                    </a:gs>
                  </a:gsLst>
                  <a:lin ang="16200000" scaled="0"/>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grpSp>
        <p:nvGrpSpPr>
          <p:cNvPr id="127" name="Group 126"/>
          <p:cNvGrpSpPr/>
          <p:nvPr/>
        </p:nvGrpSpPr>
        <p:grpSpPr>
          <a:xfrm>
            <a:off x="3533518" y="3937341"/>
            <a:ext cx="1813182" cy="1148894"/>
            <a:chOff x="3431918" y="3937341"/>
            <a:chExt cx="1813182" cy="1148894"/>
          </a:xfrm>
        </p:grpSpPr>
        <p:sp>
          <p:nvSpPr>
            <p:cNvPr id="110" name="TextBox 109"/>
            <p:cNvSpPr txBox="1"/>
            <p:nvPr/>
          </p:nvSpPr>
          <p:spPr>
            <a:xfrm>
              <a:off x="3441700" y="4546600"/>
              <a:ext cx="1803400" cy="539635"/>
            </a:xfrm>
            <a:prstGeom prst="rect">
              <a:avLst/>
            </a:prstGeom>
            <a:noFill/>
          </p:spPr>
          <p:txBody>
            <a:bodyPr wrap="square" rtlCol="0">
              <a:spAutoFit/>
            </a:bodyPr>
            <a:lstStyle/>
            <a:p>
              <a:r>
                <a:rPr lang="en-US" sz="1600" dirty="0" smtClean="0"/>
                <a:t>1N-320(FS)</a:t>
              </a:r>
            </a:p>
            <a:p>
              <a:r>
                <a:rPr lang="en-US" sz="1600" dirty="0" smtClean="0"/>
                <a:t>(</a:t>
              </a:r>
              <a:r>
                <a:rPr lang="en-US" sz="1600" dirty="0" err="1" smtClean="0"/>
                <a:t>iso</a:t>
              </a:r>
              <a:r>
                <a:rPr lang="en-US" sz="1600" dirty="0" smtClean="0"/>
                <a:t>-resource)</a:t>
              </a:r>
              <a:endParaRPr lang="en-US" sz="1600" dirty="0"/>
            </a:p>
          </p:txBody>
        </p:sp>
        <p:grpSp>
          <p:nvGrpSpPr>
            <p:cNvPr id="111" name="Group 110"/>
            <p:cNvGrpSpPr/>
            <p:nvPr/>
          </p:nvGrpSpPr>
          <p:grpSpPr>
            <a:xfrm>
              <a:off x="3431918" y="3937341"/>
              <a:ext cx="1686182" cy="494959"/>
              <a:chOff x="561718" y="1054441"/>
              <a:chExt cx="1410557" cy="328133"/>
            </a:xfrm>
          </p:grpSpPr>
          <p:cxnSp>
            <p:nvCxnSpPr>
              <p:cNvPr id="112" name="Straight Connector 111"/>
              <p:cNvCxnSpPr/>
              <p:nvPr/>
            </p:nvCxnSpPr>
            <p:spPr bwMode="auto">
              <a:xfrm>
                <a:off x="765946" y="1209239"/>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cxnSp>
            <p:nvCxnSpPr>
              <p:cNvPr id="113" name="Straight Connector 112"/>
              <p:cNvCxnSpPr/>
              <p:nvPr/>
            </p:nvCxnSpPr>
            <p:spPr bwMode="auto">
              <a:xfrm>
                <a:off x="765946" y="1310839"/>
                <a:ext cx="977087" cy="0"/>
              </a:xfrm>
              <a:prstGeom prst="line">
                <a:avLst/>
              </a:prstGeom>
              <a:solidFill>
                <a:schemeClr val="accent1"/>
              </a:solidFill>
              <a:ln w="34925" cap="flat" cmpd="sng" algn="ctr">
                <a:solidFill>
                  <a:srgbClr val="FF8000"/>
                </a:solidFill>
                <a:prstDash val="solid"/>
                <a:round/>
                <a:headEnd type="none" w="med" len="med"/>
                <a:tailEnd type="none" w="med" len="med"/>
              </a:ln>
              <a:effectLst/>
            </p:spPr>
          </p:cxnSp>
          <p:cxnSp>
            <p:nvCxnSpPr>
              <p:cNvPr id="114" name="Straight Connector 113"/>
              <p:cNvCxnSpPr/>
              <p:nvPr/>
            </p:nvCxnSpPr>
            <p:spPr bwMode="auto">
              <a:xfrm>
                <a:off x="765946" y="1107639"/>
                <a:ext cx="977087" cy="0"/>
              </a:xfrm>
              <a:prstGeom prst="line">
                <a:avLst/>
              </a:prstGeom>
              <a:solidFill>
                <a:schemeClr val="accent1"/>
              </a:solidFill>
              <a:ln w="34925" cap="flat" cmpd="sng" algn="ctr">
                <a:solidFill>
                  <a:srgbClr val="800080"/>
                </a:solidFill>
                <a:prstDash val="solid"/>
                <a:round/>
                <a:headEnd type="none" w="med" len="med"/>
                <a:tailEnd type="none" w="med" len="med"/>
              </a:ln>
              <a:effectLst/>
            </p:spPr>
          </p:cxnSp>
          <p:sp>
            <p:nvSpPr>
              <p:cNvPr id="115" name="Rectangle 114"/>
              <p:cNvSpPr/>
              <p:nvPr/>
            </p:nvSpPr>
            <p:spPr bwMode="auto">
              <a:xfrm>
                <a:off x="561718" y="1054441"/>
                <a:ext cx="327282" cy="324014"/>
              </a:xfrm>
              <a:prstGeom prst="rect">
                <a:avLst/>
              </a:prstGeom>
              <a:gradFill flip="none" rotWithShape="1">
                <a:gsLst>
                  <a:gs pos="0">
                    <a:srgbClr val="660066"/>
                  </a:gs>
                  <a:gs pos="100000">
                    <a:srgbClr val="FF6600"/>
                  </a:gs>
                  <a:gs pos="60000">
                    <a:srgbClr val="FF6600"/>
                  </a:gs>
                </a:gsLst>
                <a:lin ang="16200000" scaled="0"/>
                <a:tileRect/>
              </a:gradFill>
              <a:ln w="19050" cap="flat" cmpd="sng" algn="ctr">
                <a:gradFill flip="none" rotWithShape="1">
                  <a:gsLst>
                    <a:gs pos="0">
                      <a:srgbClr val="800000"/>
                    </a:gs>
                    <a:gs pos="100000">
                      <a:srgbClr val="FFFFFF"/>
                    </a:gs>
                    <a:gs pos="61000">
                      <a:srgbClr val="FF6600"/>
                    </a:gs>
                  </a:gsLst>
                  <a:lin ang="0" scaled="1"/>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6" name="Rectangle 115"/>
              <p:cNvSpPr/>
              <p:nvPr/>
            </p:nvSpPr>
            <p:spPr bwMode="auto">
              <a:xfrm>
                <a:off x="1644993" y="1058560"/>
                <a:ext cx="327282" cy="324014"/>
              </a:xfrm>
              <a:prstGeom prst="rect">
                <a:avLst/>
              </a:prstGeom>
              <a:gradFill flip="none" rotWithShape="1">
                <a:gsLst>
                  <a:gs pos="0">
                    <a:srgbClr val="660066"/>
                  </a:gs>
                  <a:gs pos="100000">
                    <a:srgbClr val="FF6600"/>
                  </a:gs>
                  <a:gs pos="50000">
                    <a:srgbClr val="FF6600"/>
                  </a:gs>
                </a:gsLst>
                <a:lin ang="16200000" scaled="0"/>
                <a:tileRect/>
              </a:gradFill>
              <a:ln w="19050" cap="flat" cmpd="sng" algn="ctr">
                <a:gradFill flip="none" rotWithShape="1">
                  <a:gsLst>
                    <a:gs pos="0">
                      <a:srgbClr val="800000"/>
                    </a:gs>
                    <a:gs pos="100000">
                      <a:srgbClr val="FF6600"/>
                    </a:gs>
                    <a:gs pos="50000">
                      <a:srgbClr val="FF6600"/>
                    </a:gs>
                  </a:gsLst>
                  <a:lin ang="16200000" scaled="0"/>
                  <a:tileRect/>
                </a:gra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
          <p:nvSpPr>
            <p:cNvPr id="117" name="Lightning Bolt 116"/>
            <p:cNvSpPr/>
            <p:nvPr/>
          </p:nvSpPr>
          <p:spPr bwMode="auto">
            <a:xfrm>
              <a:off x="3505200" y="40894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8" name="Lightning Bolt 117"/>
            <p:cNvSpPr/>
            <p:nvPr/>
          </p:nvSpPr>
          <p:spPr bwMode="auto">
            <a:xfrm>
              <a:off x="4813300" y="4127500"/>
              <a:ext cx="241300" cy="152400"/>
            </a:xfrm>
            <a:prstGeom prst="lightningBolt">
              <a:avLst/>
            </a:prstGeom>
            <a:solidFill>
              <a:srgbClr val="FFFFFF"/>
            </a:solidFill>
            <a:ln w="63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7938252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32</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702490506"/>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Tree>
    <p:extLst>
      <p:ext uri="{BB962C8B-B14F-4D97-AF65-F5344CB8AC3E}">
        <p14:creationId xmlns:p14="http://schemas.microsoft.com/office/powerpoint/2010/main" val="25839707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442628010"/>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33</a:t>
            </a:fld>
            <a:endParaRPr lang="en-US"/>
          </a:p>
        </p:txBody>
      </p:sp>
      <p:sp>
        <p:nvSpPr>
          <p:cNvPr id="7" name="Rounded Rectangle 6"/>
          <p:cNvSpPr/>
          <p:nvPr/>
        </p:nvSpPr>
        <p:spPr bwMode="auto">
          <a:xfrm>
            <a:off x="988165" y="1666134"/>
            <a:ext cx="795225" cy="191418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Tree>
    <p:extLst>
      <p:ext uri="{BB962C8B-B14F-4D97-AF65-F5344CB8AC3E}">
        <p14:creationId xmlns:p14="http://schemas.microsoft.com/office/powerpoint/2010/main" val="15832997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p14="http://schemas.microsoft.com/office/powerpoint/2010/main" val="3475854021"/>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34</a:t>
            </a:fld>
            <a:endParaRPr lang="en-US"/>
          </a:p>
        </p:txBody>
      </p:sp>
      <p:sp>
        <p:nvSpPr>
          <p:cNvPr id="8" name="Rounded Rectangle 7"/>
          <p:cNvSpPr/>
          <p:nvPr/>
        </p:nvSpPr>
        <p:spPr bwMode="auto">
          <a:xfrm>
            <a:off x="2134662" y="1661809"/>
            <a:ext cx="378296" cy="193202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ounded Rectangle 8"/>
          <p:cNvSpPr/>
          <p:nvPr/>
        </p:nvSpPr>
        <p:spPr bwMode="auto">
          <a:xfrm>
            <a:off x="607974" y="1932021"/>
            <a:ext cx="405316" cy="166180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
        <p:nvSpPr>
          <p:cNvPr id="11" name="TextBox 10"/>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Tree>
    <p:extLst>
      <p:ext uri="{BB962C8B-B14F-4D97-AF65-F5344CB8AC3E}">
        <p14:creationId xmlns:p14="http://schemas.microsoft.com/office/powerpoint/2010/main" val="42641510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2417230070"/>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35</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0" name="TextBox 9"/>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1" name="Rounded Rectangle 10"/>
          <p:cNvSpPr/>
          <p:nvPr/>
        </p:nvSpPr>
        <p:spPr bwMode="auto">
          <a:xfrm>
            <a:off x="2489722" y="1580745"/>
            <a:ext cx="388020" cy="198606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Tree>
    <p:extLst>
      <p:ext uri="{BB962C8B-B14F-4D97-AF65-F5344CB8AC3E}">
        <p14:creationId xmlns:p14="http://schemas.microsoft.com/office/powerpoint/2010/main" val="3914210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extLst>
              <p:ext uri="{D42A27DB-BD31-4B8C-83A1-F6EECF244321}">
                <p14:modId xmlns:p14="http://schemas.microsoft.com/office/powerpoint/2010/main" val="554297393"/>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36</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0" name="TextBox 9"/>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1" name="Rounded Rectangle 10"/>
          <p:cNvSpPr/>
          <p:nvPr/>
        </p:nvSpPr>
        <p:spPr bwMode="auto">
          <a:xfrm>
            <a:off x="2854506" y="1405909"/>
            <a:ext cx="415042" cy="219074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4" name="TextBox 13"/>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Tree>
    <p:extLst>
      <p:ext uri="{BB962C8B-B14F-4D97-AF65-F5344CB8AC3E}">
        <p14:creationId xmlns:p14="http://schemas.microsoft.com/office/powerpoint/2010/main" val="4777645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1379485773"/>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37</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2" name="TextBox 11"/>
          <p:cNvSpPr txBox="1"/>
          <p:nvPr/>
        </p:nvSpPr>
        <p:spPr>
          <a:xfrm>
            <a:off x="3051511" y="1300534"/>
            <a:ext cx="775758" cy="289823"/>
          </a:xfrm>
          <a:prstGeom prst="rect">
            <a:avLst/>
          </a:prstGeom>
          <a:noFill/>
        </p:spPr>
        <p:txBody>
          <a:bodyPr wrap="square" rtlCol="0">
            <a:spAutoFit/>
          </a:bodyPr>
          <a:lstStyle/>
          <a:p>
            <a:r>
              <a:rPr lang="en-US" sz="1400" b="1" dirty="0" smtClean="0"/>
              <a:t>5%</a:t>
            </a:r>
            <a:endParaRPr lang="en-US" sz="1400" b="1" dirty="0"/>
          </a:p>
        </p:txBody>
      </p:sp>
      <p:sp>
        <p:nvSpPr>
          <p:cNvPr id="14" name="TextBox 13"/>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5" name="TextBox 14"/>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6" name="TextBox 15"/>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Tree>
    <p:extLst>
      <p:ext uri="{BB962C8B-B14F-4D97-AF65-F5344CB8AC3E}">
        <p14:creationId xmlns:p14="http://schemas.microsoft.com/office/powerpoint/2010/main" val="5629010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1510310935"/>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38</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1" name="TextBox 10"/>
          <p:cNvSpPr txBox="1"/>
          <p:nvPr/>
        </p:nvSpPr>
        <p:spPr>
          <a:xfrm>
            <a:off x="3323584" y="1171368"/>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4" name="TextBox 13"/>
          <p:cNvSpPr txBox="1"/>
          <p:nvPr/>
        </p:nvSpPr>
        <p:spPr>
          <a:xfrm>
            <a:off x="3051511" y="1300534"/>
            <a:ext cx="775758" cy="289823"/>
          </a:xfrm>
          <a:prstGeom prst="rect">
            <a:avLst/>
          </a:prstGeom>
          <a:noFill/>
        </p:spPr>
        <p:txBody>
          <a:bodyPr wrap="square" rtlCol="0">
            <a:spAutoFit/>
          </a:bodyPr>
          <a:lstStyle/>
          <a:p>
            <a:r>
              <a:rPr lang="en-US" sz="1400" b="1" dirty="0" smtClean="0"/>
              <a:t>5%</a:t>
            </a:r>
            <a:endParaRPr lang="en-US" sz="1400" b="1" dirty="0"/>
          </a:p>
        </p:txBody>
      </p:sp>
      <p:sp>
        <p:nvSpPr>
          <p:cNvPr id="15" name="TextBox 14"/>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6" name="TextBox 15"/>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7" name="TextBox 16"/>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Tree>
    <p:extLst>
      <p:ext uri="{BB962C8B-B14F-4D97-AF65-F5344CB8AC3E}">
        <p14:creationId xmlns:p14="http://schemas.microsoft.com/office/powerpoint/2010/main" val="30187272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2599238820"/>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39</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3" name="TextBox 12"/>
          <p:cNvSpPr txBox="1"/>
          <p:nvPr/>
        </p:nvSpPr>
        <p:spPr>
          <a:xfrm>
            <a:off x="1503447" y="1188661"/>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5" name="TextBox 14"/>
          <p:cNvSpPr txBox="1"/>
          <p:nvPr/>
        </p:nvSpPr>
        <p:spPr>
          <a:xfrm>
            <a:off x="3323584" y="1171368"/>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6" name="TextBox 15"/>
          <p:cNvSpPr txBox="1"/>
          <p:nvPr/>
        </p:nvSpPr>
        <p:spPr>
          <a:xfrm>
            <a:off x="3051511" y="1300534"/>
            <a:ext cx="775758" cy="289823"/>
          </a:xfrm>
          <a:prstGeom prst="rect">
            <a:avLst/>
          </a:prstGeom>
          <a:noFill/>
        </p:spPr>
        <p:txBody>
          <a:bodyPr wrap="square" rtlCol="0">
            <a:spAutoFit/>
          </a:bodyPr>
          <a:lstStyle/>
          <a:p>
            <a:r>
              <a:rPr lang="en-US" sz="1400" b="1" dirty="0" smtClean="0"/>
              <a:t>5%</a:t>
            </a:r>
            <a:endParaRPr lang="en-US" sz="1400" b="1" dirty="0"/>
          </a:p>
        </p:txBody>
      </p:sp>
      <p:sp>
        <p:nvSpPr>
          <p:cNvPr id="17" name="TextBox 16"/>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8" name="TextBox 17"/>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9" name="TextBox 18"/>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spTree>
    <p:extLst>
      <p:ext uri="{BB962C8B-B14F-4D97-AF65-F5344CB8AC3E}">
        <p14:creationId xmlns:p14="http://schemas.microsoft.com/office/powerpoint/2010/main" val="521437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4</a:t>
            </a:fld>
            <a:endParaRPr lang="en-US"/>
          </a:p>
        </p:txBody>
      </p:sp>
      <p:sp>
        <p:nvSpPr>
          <p:cNvPr id="6" name="TextBox 5"/>
          <p:cNvSpPr txBox="1"/>
          <p:nvPr/>
        </p:nvSpPr>
        <p:spPr>
          <a:xfrm>
            <a:off x="1705856" y="983556"/>
            <a:ext cx="5094514" cy="289823"/>
          </a:xfrm>
          <a:prstGeom prst="rect">
            <a:avLst/>
          </a:prstGeom>
          <a:noFill/>
        </p:spPr>
        <p:txBody>
          <a:bodyPr wrap="square" rtlCol="0">
            <a:spAutoFit/>
          </a:bodyPr>
          <a:lstStyle/>
          <a:p>
            <a:r>
              <a:rPr lang="en-US" sz="1400" b="1" dirty="0" smtClean="0">
                <a:solidFill>
                  <a:srgbClr val="FF0000"/>
                </a:solidFill>
              </a:rPr>
              <a:t>Impact of channel bandwidth on application performance</a:t>
            </a:r>
            <a:endParaRPr lang="en-US" sz="1400" b="1" dirty="0">
              <a:solidFill>
                <a:srgbClr val="FF0000"/>
              </a:solidFill>
            </a:endParaRPr>
          </a:p>
        </p:txBody>
      </p:sp>
      <p:sp>
        <p:nvSpPr>
          <p:cNvPr id="7" name="Rectangle 6"/>
          <p:cNvSpPr/>
          <p:nvPr/>
        </p:nvSpPr>
        <p:spPr bwMode="auto">
          <a:xfrm>
            <a:off x="552657" y="1261706"/>
            <a:ext cx="7579269" cy="258994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effectLst/>
              </a:rPr>
              <a:t>Simulation settings:</a:t>
            </a:r>
          </a:p>
          <a:p>
            <a:pPr marL="0" marR="0" indent="0" algn="ctr"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effectLst/>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effectLst/>
              </a:rPr>
              <a:t> 8x8 multi-hop packet based mesh network</a:t>
            </a:r>
          </a:p>
          <a:p>
            <a:pPr marL="0" marR="0" indent="0" algn="l" defTabSz="914400" rtl="0" eaLnBrk="1" fontAlgn="base" latinLnBrk="0" hangingPunct="1">
              <a:lnSpc>
                <a:spcPct val="90000"/>
              </a:lnSpc>
              <a:spcBef>
                <a:spcPct val="0"/>
              </a:spcBef>
              <a:spcAft>
                <a:spcPct val="0"/>
              </a:spcAft>
              <a:buClrTx/>
              <a:buSzTx/>
              <a:tabLst/>
            </a:pPr>
            <a:endParaRPr kumimoji="0" lang="en-US" sz="1800" b="0" i="0" u="none" strike="noStrike" cap="none" normalizeH="0" baseline="0" dirty="0" smtClean="0">
              <a:ln>
                <a:noFill/>
              </a:ln>
              <a:effectLst/>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effectLst/>
              </a:rPr>
              <a:t> Each node in the network has an</a:t>
            </a:r>
            <a:r>
              <a:rPr kumimoji="0" lang="en-US" sz="1800" b="0" i="0" u="none" strike="noStrike" cap="none" normalizeH="0" dirty="0" smtClean="0">
                <a:ln>
                  <a:noFill/>
                </a:ln>
                <a:effectLst/>
              </a:rPr>
              <a:t> </a:t>
            </a:r>
            <a:r>
              <a:rPr kumimoji="0" lang="en-US" sz="1800" b="0" i="0" u="none" strike="noStrike" cap="none" normalizeH="0" dirty="0" err="1" smtClean="0">
                <a:ln>
                  <a:noFill/>
                </a:ln>
                <a:effectLst/>
              </a:rPr>
              <a:t>OoO</a:t>
            </a:r>
            <a:r>
              <a:rPr kumimoji="0" lang="en-US" sz="1800" b="0" i="0" u="none" strike="noStrike" cap="none" normalizeH="0" dirty="0" smtClean="0">
                <a:ln>
                  <a:noFill/>
                </a:ln>
                <a:effectLst/>
              </a:rPr>
              <a:t> processor (2GHz), private L1 cache and a router (2GHz) </a:t>
            </a:r>
          </a:p>
          <a:p>
            <a:pPr marL="0" marR="0" indent="0" algn="l" defTabSz="914400" rtl="0" eaLnBrk="1" fontAlgn="base" latinLnBrk="0" hangingPunct="1">
              <a:lnSpc>
                <a:spcPct val="90000"/>
              </a:lnSpc>
              <a:spcBef>
                <a:spcPct val="0"/>
              </a:spcBef>
              <a:spcAft>
                <a:spcPct val="0"/>
              </a:spcAft>
              <a:buClrTx/>
              <a:buSzTx/>
              <a:tabLst/>
            </a:pPr>
            <a:r>
              <a:rPr lang="en-US" sz="1800" dirty="0" smtClean="0"/>
              <a:t> </a:t>
            </a: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sz="1800" dirty="0" smtClean="0"/>
              <a:t> Shared 1MB per core shared </a:t>
            </a:r>
            <a:r>
              <a:rPr kumimoji="0" lang="en-US" sz="1800" b="0" i="0" u="none" strike="noStrike" cap="none" normalizeH="0" dirty="0" smtClean="0">
                <a:ln>
                  <a:noFill/>
                </a:ln>
                <a:effectLst/>
              </a:rPr>
              <a:t>L2</a:t>
            </a:r>
          </a:p>
          <a:p>
            <a:pPr marL="0" marR="0" indent="0" algn="l" defTabSz="914400" rtl="0" eaLnBrk="1" fontAlgn="base" latinLnBrk="0" hangingPunct="1">
              <a:lnSpc>
                <a:spcPct val="90000"/>
              </a:lnSpc>
              <a:spcBef>
                <a:spcPct val="0"/>
              </a:spcBef>
              <a:spcAft>
                <a:spcPct val="0"/>
              </a:spcAft>
              <a:buClrTx/>
              <a:buSzTx/>
              <a:tabLst/>
            </a:pPr>
            <a:endParaRPr kumimoji="0" lang="en-US" sz="1800" b="0" i="0" u="none" strike="noStrike" cap="none" normalizeH="0" dirty="0" smtClean="0">
              <a:ln>
                <a:noFill/>
              </a:ln>
              <a:effectLst/>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sz="1800" baseline="0" dirty="0" smtClean="0"/>
              <a:t> 6VC/PC,</a:t>
            </a:r>
            <a:r>
              <a:rPr lang="en-US" sz="1800" dirty="0" smtClean="0"/>
              <a:t> 2 stage router</a:t>
            </a:r>
            <a:endParaRPr kumimoji="0" lang="en-US" sz="1800" b="0" i="0" u="none" strike="noStrike" cap="none" normalizeH="0" baseline="0" dirty="0" smtClean="0">
              <a:ln>
                <a:noFill/>
              </a:ln>
              <a:effectLst/>
            </a:endParaRPr>
          </a:p>
        </p:txBody>
      </p:sp>
    </p:spTree>
    <p:extLst>
      <p:ext uri="{BB962C8B-B14F-4D97-AF65-F5344CB8AC3E}">
        <p14:creationId xmlns:p14="http://schemas.microsoft.com/office/powerpoint/2010/main" val="5084791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2093173624"/>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40</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3" name="TextBox 12"/>
          <p:cNvSpPr txBox="1"/>
          <p:nvPr/>
        </p:nvSpPr>
        <p:spPr>
          <a:xfrm>
            <a:off x="1503447" y="1188661"/>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5" name="TextBox 14"/>
          <p:cNvSpPr txBox="1"/>
          <p:nvPr/>
        </p:nvSpPr>
        <p:spPr>
          <a:xfrm>
            <a:off x="3323584" y="1171368"/>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6" name="TextBox 15"/>
          <p:cNvSpPr txBox="1"/>
          <p:nvPr/>
        </p:nvSpPr>
        <p:spPr>
          <a:xfrm>
            <a:off x="3051511" y="1300534"/>
            <a:ext cx="775758" cy="289823"/>
          </a:xfrm>
          <a:prstGeom prst="rect">
            <a:avLst/>
          </a:prstGeom>
          <a:noFill/>
        </p:spPr>
        <p:txBody>
          <a:bodyPr wrap="square" rtlCol="0">
            <a:spAutoFit/>
          </a:bodyPr>
          <a:lstStyle/>
          <a:p>
            <a:r>
              <a:rPr lang="en-US" sz="1400" b="1" dirty="0" smtClean="0"/>
              <a:t>5%</a:t>
            </a:r>
            <a:endParaRPr lang="en-US" sz="1400" b="1" dirty="0"/>
          </a:p>
        </p:txBody>
      </p:sp>
      <p:sp>
        <p:nvSpPr>
          <p:cNvPr id="17" name="TextBox 16"/>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8" name="TextBox 17"/>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9" name="TextBox 18"/>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graphicFrame>
        <p:nvGraphicFramePr>
          <p:cNvPr id="12" name="Chart 11"/>
          <p:cNvGraphicFramePr>
            <a:graphicFrameLocks noGrp="1"/>
          </p:cNvGraphicFramePr>
          <p:nvPr>
            <p:extLst>
              <p:ext uri="{D42A27DB-BD31-4B8C-83A1-F6EECF244321}">
                <p14:modId xmlns:p14="http://schemas.microsoft.com/office/powerpoint/2010/main" val="3960015304"/>
              </p:ext>
            </p:extLst>
          </p:nvPr>
        </p:nvGraphicFramePr>
        <p:xfrm>
          <a:off x="4114800" y="966012"/>
          <a:ext cx="4114800" cy="44256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4522822" y="818201"/>
            <a:ext cx="3733800" cy="289823"/>
          </a:xfrm>
          <a:prstGeom prst="rect">
            <a:avLst/>
          </a:prstGeom>
          <a:noFill/>
        </p:spPr>
        <p:txBody>
          <a:bodyPr wrap="square" rtlCol="0">
            <a:spAutoFit/>
          </a:bodyPr>
          <a:lstStyle/>
          <a:p>
            <a:r>
              <a:rPr lang="en-US" sz="1400" dirty="0" smtClean="0"/>
              <a:t>Energy </a:t>
            </a:r>
            <a:r>
              <a:rPr lang="en-US" sz="1400" dirty="0"/>
              <a:t>(25 WL with 50% BW and 50% LAT)</a:t>
            </a:r>
          </a:p>
        </p:txBody>
      </p:sp>
      <p:sp>
        <p:nvSpPr>
          <p:cNvPr id="22" name="TextBox 21"/>
          <p:cNvSpPr txBox="1"/>
          <p:nvPr/>
        </p:nvSpPr>
        <p:spPr>
          <a:xfrm>
            <a:off x="6831248" y="1531122"/>
            <a:ext cx="698500" cy="399853"/>
          </a:xfrm>
          <a:prstGeom prst="rect">
            <a:avLst/>
          </a:prstGeom>
          <a:noFill/>
        </p:spPr>
        <p:txBody>
          <a:bodyPr wrap="square" rtlCol="0">
            <a:spAutoFit/>
          </a:bodyPr>
          <a:lstStyle/>
          <a:p>
            <a:pPr>
              <a:buFontTx/>
              <a:buChar char="-"/>
            </a:pPr>
            <a:r>
              <a:rPr lang="en-US" sz="1100" b="1" dirty="0" smtClean="0">
                <a:solidFill>
                  <a:srgbClr val="FF0000"/>
                </a:solidFill>
              </a:rPr>
              <a:t>47%</a:t>
            </a:r>
          </a:p>
          <a:p>
            <a:pPr>
              <a:buFontTx/>
              <a:buChar char="-"/>
            </a:pPr>
            <a:r>
              <a:rPr lang="en-US" sz="1100" b="1" dirty="0" smtClean="0">
                <a:solidFill>
                  <a:srgbClr val="FF0000"/>
                </a:solidFill>
              </a:rPr>
              <a:t> 59%</a:t>
            </a:r>
            <a:endParaRPr lang="en-US" sz="1100" b="1" dirty="0">
              <a:solidFill>
                <a:srgbClr val="FF0000"/>
              </a:solidFill>
            </a:endParaRPr>
          </a:p>
        </p:txBody>
      </p:sp>
      <p:cxnSp>
        <p:nvCxnSpPr>
          <p:cNvPr id="24" name="Straight Arrow Connector 23"/>
          <p:cNvCxnSpPr/>
          <p:nvPr/>
        </p:nvCxnSpPr>
        <p:spPr bwMode="auto">
          <a:xfrm>
            <a:off x="6236645" y="1396662"/>
            <a:ext cx="734787" cy="35972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flipH="1">
            <a:off x="7376748" y="1583383"/>
            <a:ext cx="421321" cy="6491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1997187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932409740"/>
              </p:ext>
            </p:extLst>
          </p:nvPr>
        </p:nvGraphicFramePr>
        <p:xfrm>
          <a:off x="0" y="1020057"/>
          <a:ext cx="4107200" cy="4424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Analysis</a:t>
            </a:r>
          </a:p>
        </p:txBody>
      </p:sp>
      <p:sp>
        <p:nvSpPr>
          <p:cNvPr id="4" name="Slide Number Placeholder 3"/>
          <p:cNvSpPr>
            <a:spLocks noGrp="1"/>
          </p:cNvSpPr>
          <p:nvPr>
            <p:ph type="sldNum" sz="quarter" idx="10"/>
          </p:nvPr>
        </p:nvSpPr>
        <p:spPr/>
        <p:txBody>
          <a:bodyPr/>
          <a:lstStyle/>
          <a:p>
            <a:fld id="{DA9C2DE9-7581-4AE8-8614-648114E8C8A1}" type="slidenum">
              <a:rPr lang="en-US" smtClean="0"/>
              <a:pPr/>
              <a:t>41</a:t>
            </a:fld>
            <a:endParaRPr lang="en-US"/>
          </a:p>
        </p:txBody>
      </p:sp>
      <p:sp>
        <p:nvSpPr>
          <p:cNvPr id="6" name="TextBox 5"/>
          <p:cNvSpPr txBox="1"/>
          <p:nvPr/>
        </p:nvSpPr>
        <p:spPr>
          <a:xfrm>
            <a:off x="216164" y="818201"/>
            <a:ext cx="4174753" cy="289823"/>
          </a:xfrm>
          <a:prstGeom prst="rect">
            <a:avLst/>
          </a:prstGeom>
          <a:noFill/>
        </p:spPr>
        <p:txBody>
          <a:bodyPr wrap="square" rtlCol="0">
            <a:spAutoFit/>
          </a:bodyPr>
          <a:lstStyle/>
          <a:p>
            <a:r>
              <a:rPr lang="en-US" sz="1400" dirty="0" smtClean="0"/>
              <a:t>Performance (25 WL with 50% BW and 50% LAT)</a:t>
            </a:r>
            <a:endParaRPr lang="en-US" sz="1400" dirty="0"/>
          </a:p>
        </p:txBody>
      </p:sp>
      <p:sp>
        <p:nvSpPr>
          <p:cNvPr id="13" name="TextBox 12"/>
          <p:cNvSpPr txBox="1"/>
          <p:nvPr/>
        </p:nvSpPr>
        <p:spPr>
          <a:xfrm>
            <a:off x="1503447" y="1188661"/>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5" name="TextBox 14"/>
          <p:cNvSpPr txBox="1"/>
          <p:nvPr/>
        </p:nvSpPr>
        <p:spPr>
          <a:xfrm>
            <a:off x="3323584" y="1171368"/>
            <a:ext cx="878184" cy="289823"/>
          </a:xfrm>
          <a:prstGeom prst="rect">
            <a:avLst/>
          </a:prstGeom>
          <a:noFill/>
        </p:spPr>
        <p:txBody>
          <a:bodyPr wrap="square" rtlCol="0">
            <a:spAutoFit/>
          </a:bodyPr>
          <a:lstStyle/>
          <a:p>
            <a:r>
              <a:rPr lang="en-US" sz="1400" b="1" dirty="0" smtClean="0">
                <a:solidFill>
                  <a:srgbClr val="FF0000"/>
                </a:solidFill>
              </a:rPr>
              <a:t>w</a:t>
            </a:r>
            <a:r>
              <a:rPr lang="en-US" sz="1400" b="1" dirty="0">
                <a:solidFill>
                  <a:srgbClr val="FF0000"/>
                </a:solidFill>
              </a:rPr>
              <a:t>.</a:t>
            </a:r>
            <a:r>
              <a:rPr lang="en-US" sz="1400" b="1" dirty="0" smtClean="0">
                <a:solidFill>
                  <a:srgbClr val="FF0000"/>
                </a:solidFill>
              </a:rPr>
              <a:t> 2%</a:t>
            </a:r>
            <a:endParaRPr lang="en-US" sz="1400" b="1" dirty="0">
              <a:solidFill>
                <a:srgbClr val="FF0000"/>
              </a:solidFill>
            </a:endParaRPr>
          </a:p>
        </p:txBody>
      </p:sp>
      <p:sp>
        <p:nvSpPr>
          <p:cNvPr id="16" name="TextBox 15"/>
          <p:cNvSpPr txBox="1"/>
          <p:nvPr/>
        </p:nvSpPr>
        <p:spPr>
          <a:xfrm>
            <a:off x="3051511" y="1300534"/>
            <a:ext cx="775758" cy="289823"/>
          </a:xfrm>
          <a:prstGeom prst="rect">
            <a:avLst/>
          </a:prstGeom>
          <a:noFill/>
        </p:spPr>
        <p:txBody>
          <a:bodyPr wrap="square" rtlCol="0">
            <a:spAutoFit/>
          </a:bodyPr>
          <a:lstStyle/>
          <a:p>
            <a:r>
              <a:rPr lang="en-US" sz="1400" b="1" dirty="0" smtClean="0"/>
              <a:t>5%</a:t>
            </a:r>
            <a:endParaRPr lang="en-US" sz="1400" b="1" dirty="0"/>
          </a:p>
        </p:txBody>
      </p:sp>
      <p:sp>
        <p:nvSpPr>
          <p:cNvPr id="17" name="TextBox 16"/>
          <p:cNvSpPr txBox="1"/>
          <p:nvPr/>
        </p:nvSpPr>
        <p:spPr>
          <a:xfrm>
            <a:off x="2669424" y="1161645"/>
            <a:ext cx="775758" cy="289823"/>
          </a:xfrm>
          <a:prstGeom prst="rect">
            <a:avLst/>
          </a:prstGeom>
          <a:noFill/>
        </p:spPr>
        <p:txBody>
          <a:bodyPr wrap="square" rtlCol="0">
            <a:spAutoFit/>
          </a:bodyPr>
          <a:lstStyle/>
          <a:p>
            <a:r>
              <a:rPr lang="en-US" sz="1400" b="1" dirty="0" smtClean="0"/>
              <a:t>+5%</a:t>
            </a:r>
            <a:endParaRPr lang="en-US" sz="1400" b="1" dirty="0"/>
          </a:p>
        </p:txBody>
      </p:sp>
      <p:sp>
        <p:nvSpPr>
          <p:cNvPr id="18" name="TextBox 17"/>
          <p:cNvSpPr txBox="1"/>
          <p:nvPr/>
        </p:nvSpPr>
        <p:spPr>
          <a:xfrm>
            <a:off x="2291129" y="1310262"/>
            <a:ext cx="775758" cy="289823"/>
          </a:xfrm>
          <a:prstGeom prst="rect">
            <a:avLst/>
          </a:prstGeom>
          <a:noFill/>
        </p:spPr>
        <p:txBody>
          <a:bodyPr wrap="square" rtlCol="0">
            <a:spAutoFit/>
          </a:bodyPr>
          <a:lstStyle/>
          <a:p>
            <a:r>
              <a:rPr lang="en-US" sz="1400" b="1" dirty="0" smtClean="0"/>
              <a:t>+</a:t>
            </a:r>
            <a:r>
              <a:rPr lang="en-US" sz="1400" b="1" dirty="0"/>
              <a:t>7</a:t>
            </a:r>
            <a:r>
              <a:rPr lang="en-US" sz="1400" b="1" dirty="0" smtClean="0"/>
              <a:t>%</a:t>
            </a:r>
            <a:endParaRPr lang="en-US" sz="1400" b="1" dirty="0"/>
          </a:p>
        </p:txBody>
      </p:sp>
      <p:sp>
        <p:nvSpPr>
          <p:cNvPr id="19" name="TextBox 18"/>
          <p:cNvSpPr txBox="1"/>
          <p:nvPr/>
        </p:nvSpPr>
        <p:spPr>
          <a:xfrm>
            <a:off x="1926345" y="1418345"/>
            <a:ext cx="775758" cy="289823"/>
          </a:xfrm>
          <a:prstGeom prst="rect">
            <a:avLst/>
          </a:prstGeom>
          <a:noFill/>
        </p:spPr>
        <p:txBody>
          <a:bodyPr wrap="square" rtlCol="0">
            <a:spAutoFit/>
          </a:bodyPr>
          <a:lstStyle/>
          <a:p>
            <a:r>
              <a:rPr lang="en-US" sz="1400" b="1" dirty="0" smtClean="0"/>
              <a:t>+18%</a:t>
            </a:r>
            <a:endParaRPr lang="en-US" sz="1400" b="1" dirty="0"/>
          </a:p>
        </p:txBody>
      </p:sp>
      <p:graphicFrame>
        <p:nvGraphicFramePr>
          <p:cNvPr id="12" name="Chart 11"/>
          <p:cNvGraphicFramePr>
            <a:graphicFrameLocks noGrp="1"/>
          </p:cNvGraphicFramePr>
          <p:nvPr>
            <p:extLst>
              <p:ext uri="{D42A27DB-BD31-4B8C-83A1-F6EECF244321}">
                <p14:modId xmlns:p14="http://schemas.microsoft.com/office/powerpoint/2010/main" val="1695465537"/>
              </p:ext>
            </p:extLst>
          </p:nvPr>
        </p:nvGraphicFramePr>
        <p:xfrm>
          <a:off x="4114800" y="966012"/>
          <a:ext cx="4114800" cy="44256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4522822" y="818201"/>
            <a:ext cx="3733800" cy="289823"/>
          </a:xfrm>
          <a:prstGeom prst="rect">
            <a:avLst/>
          </a:prstGeom>
          <a:noFill/>
        </p:spPr>
        <p:txBody>
          <a:bodyPr wrap="square" rtlCol="0">
            <a:spAutoFit/>
          </a:bodyPr>
          <a:lstStyle/>
          <a:p>
            <a:r>
              <a:rPr lang="en-US" sz="1400" dirty="0" smtClean="0"/>
              <a:t>Energy </a:t>
            </a:r>
            <a:r>
              <a:rPr lang="en-US" sz="1400" dirty="0"/>
              <a:t>(25 WL with 50% BW and 50% LAT)</a:t>
            </a:r>
          </a:p>
        </p:txBody>
      </p:sp>
      <p:sp>
        <p:nvSpPr>
          <p:cNvPr id="22" name="TextBox 21"/>
          <p:cNvSpPr txBox="1"/>
          <p:nvPr/>
        </p:nvSpPr>
        <p:spPr>
          <a:xfrm>
            <a:off x="6831248" y="1531122"/>
            <a:ext cx="698500" cy="399853"/>
          </a:xfrm>
          <a:prstGeom prst="rect">
            <a:avLst/>
          </a:prstGeom>
          <a:noFill/>
        </p:spPr>
        <p:txBody>
          <a:bodyPr wrap="square" rtlCol="0">
            <a:spAutoFit/>
          </a:bodyPr>
          <a:lstStyle/>
          <a:p>
            <a:pPr>
              <a:buFontTx/>
              <a:buChar char="-"/>
            </a:pPr>
            <a:r>
              <a:rPr lang="en-US" sz="1100" b="1" dirty="0" smtClean="0">
                <a:solidFill>
                  <a:srgbClr val="FF0000"/>
                </a:solidFill>
              </a:rPr>
              <a:t>47%</a:t>
            </a:r>
          </a:p>
          <a:p>
            <a:pPr>
              <a:buFontTx/>
              <a:buChar char="-"/>
            </a:pPr>
            <a:r>
              <a:rPr lang="en-US" sz="1100" b="1" dirty="0" smtClean="0">
                <a:solidFill>
                  <a:srgbClr val="FF0000"/>
                </a:solidFill>
              </a:rPr>
              <a:t> 59%</a:t>
            </a:r>
            <a:endParaRPr lang="en-US" sz="1100" b="1" dirty="0">
              <a:solidFill>
                <a:srgbClr val="FF0000"/>
              </a:solidFill>
            </a:endParaRPr>
          </a:p>
        </p:txBody>
      </p:sp>
      <p:cxnSp>
        <p:nvCxnSpPr>
          <p:cNvPr id="25" name="Straight Arrow Connector 24"/>
          <p:cNvCxnSpPr/>
          <p:nvPr/>
        </p:nvCxnSpPr>
        <p:spPr bwMode="auto">
          <a:xfrm flipH="1">
            <a:off x="7376748" y="1583383"/>
            <a:ext cx="421321" cy="6491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6" name="TextBox 25"/>
          <p:cNvSpPr txBox="1"/>
          <p:nvPr/>
        </p:nvSpPr>
        <p:spPr>
          <a:xfrm>
            <a:off x="4381500" y="5041900"/>
            <a:ext cx="3632200" cy="318036"/>
          </a:xfrm>
          <a:prstGeom prst="rect">
            <a:avLst/>
          </a:prstGeom>
          <a:noFill/>
        </p:spPr>
        <p:txBody>
          <a:bodyPr wrap="square" rtlCol="0">
            <a:spAutoFit/>
          </a:bodyPr>
          <a:lstStyle/>
          <a:p>
            <a:r>
              <a:rPr lang="en-US" sz="1600" b="1" dirty="0" smtClean="0">
                <a:solidFill>
                  <a:srgbClr val="FF0000"/>
                </a:solidFill>
              </a:rPr>
              <a:t>Best EDP across all designs</a:t>
            </a:r>
            <a:endParaRPr lang="en-US" sz="1600" b="1" dirty="0">
              <a:solidFill>
                <a:srgbClr val="FF0000"/>
              </a:solidFill>
            </a:endParaRPr>
          </a:p>
        </p:txBody>
      </p:sp>
      <p:cxnSp>
        <p:nvCxnSpPr>
          <p:cNvPr id="27" name="Straight Arrow Connector 26"/>
          <p:cNvCxnSpPr/>
          <p:nvPr/>
        </p:nvCxnSpPr>
        <p:spPr bwMode="auto">
          <a:xfrm>
            <a:off x="6236645" y="1396662"/>
            <a:ext cx="734787" cy="35972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316181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45" y="180025"/>
            <a:ext cx="7406640" cy="396876"/>
          </a:xfrm>
        </p:spPr>
        <p:txBody>
          <a:bodyPr/>
          <a:lstStyle/>
          <a:p>
            <a:r>
              <a:rPr lang="en-US" dirty="0" smtClean="0"/>
              <a:t>Conclusions</a:t>
            </a:r>
            <a:endParaRPr lang="en-US" dirty="0"/>
          </a:p>
        </p:txBody>
      </p:sp>
      <p:sp>
        <p:nvSpPr>
          <p:cNvPr id="3" name="Content Placeholder 2"/>
          <p:cNvSpPr>
            <a:spLocks noGrp="1"/>
          </p:cNvSpPr>
          <p:nvPr>
            <p:ph idx="1"/>
          </p:nvPr>
        </p:nvSpPr>
        <p:spPr>
          <a:xfrm>
            <a:off x="243189" y="556637"/>
            <a:ext cx="7836105" cy="4793574"/>
          </a:xfrm>
        </p:spPr>
        <p:txBody>
          <a:bodyPr/>
          <a:lstStyle/>
          <a:p>
            <a:pPr algn="just">
              <a:lnSpc>
                <a:spcPct val="90000"/>
              </a:lnSpc>
              <a:spcBef>
                <a:spcPts val="0"/>
              </a:spcBef>
              <a:spcAft>
                <a:spcPts val="0"/>
              </a:spcAft>
              <a:buFont typeface="Arial" pitchFamily="34" charset="0"/>
              <a:buChar char="•"/>
            </a:pPr>
            <a:r>
              <a:rPr lang="en-US" sz="1650" dirty="0">
                <a:solidFill>
                  <a:srgbClr val="FF0000"/>
                </a:solidFill>
              </a:rPr>
              <a:t> </a:t>
            </a:r>
            <a:r>
              <a:rPr lang="en-US" sz="1550" b="1" u="sng" dirty="0" smtClean="0">
                <a:solidFill>
                  <a:srgbClr val="FF0000"/>
                </a:solidFill>
              </a:rPr>
              <a:t>Problem</a:t>
            </a:r>
            <a:r>
              <a:rPr lang="en-US" sz="1550" dirty="0" smtClean="0">
                <a:solidFill>
                  <a:srgbClr val="FF0000"/>
                </a:solidFill>
              </a:rPr>
              <a:t>: Current day </a:t>
            </a:r>
            <a:r>
              <a:rPr lang="en-US" sz="1550" dirty="0" err="1" smtClean="0">
                <a:solidFill>
                  <a:srgbClr val="FF0000"/>
                </a:solidFill>
              </a:rPr>
              <a:t>NoC</a:t>
            </a:r>
            <a:r>
              <a:rPr lang="en-US" sz="1550" dirty="0" smtClean="0">
                <a:solidFill>
                  <a:srgbClr val="FF0000"/>
                </a:solidFill>
              </a:rPr>
              <a:t> designs are </a:t>
            </a:r>
            <a:r>
              <a:rPr lang="en-US" sz="1550" b="1" dirty="0" smtClean="0">
                <a:solidFill>
                  <a:srgbClr val="FF0000"/>
                </a:solidFill>
              </a:rPr>
              <a:t>agnostic </a:t>
            </a:r>
            <a:r>
              <a:rPr lang="en-US" sz="1550" dirty="0" smtClean="0">
                <a:solidFill>
                  <a:srgbClr val="FF0000"/>
                </a:solidFill>
              </a:rPr>
              <a:t>to application requirements and are provisioned for the general case </a:t>
            </a:r>
            <a:r>
              <a:rPr lang="en-US" sz="1550" dirty="0" smtClean="0">
                <a:solidFill>
                  <a:srgbClr val="FF0000"/>
                </a:solidFill>
                <a:sym typeface="Wingdings"/>
              </a:rPr>
              <a:t>or worst case. Applications have widely differing demands from the network</a:t>
            </a:r>
            <a:endParaRPr lang="en-US" sz="1550" dirty="0" smtClean="0">
              <a:solidFill>
                <a:srgbClr val="FF0000"/>
              </a:solidFill>
            </a:endParaRPr>
          </a:p>
          <a:p>
            <a:pPr algn="just">
              <a:lnSpc>
                <a:spcPct val="90000"/>
              </a:lnSpc>
              <a:spcBef>
                <a:spcPts val="0"/>
              </a:spcBef>
              <a:spcAft>
                <a:spcPts val="0"/>
              </a:spcAft>
            </a:pPr>
            <a:endParaRPr lang="en-US" sz="1550" dirty="0" smtClean="0">
              <a:solidFill>
                <a:srgbClr val="3C3C3C"/>
              </a:solidFill>
            </a:endParaRPr>
          </a:p>
          <a:p>
            <a:pPr algn="just">
              <a:lnSpc>
                <a:spcPct val="90000"/>
              </a:lnSpc>
              <a:spcBef>
                <a:spcPts val="0"/>
              </a:spcBef>
              <a:spcAft>
                <a:spcPts val="0"/>
              </a:spcAft>
              <a:buFont typeface="Arial" pitchFamily="34" charset="0"/>
              <a:buChar char="•"/>
            </a:pPr>
            <a:r>
              <a:rPr lang="en-US" sz="1550" dirty="0" smtClean="0">
                <a:solidFill>
                  <a:srgbClr val="3C3C3C"/>
                </a:solidFill>
              </a:rPr>
              <a:t> </a:t>
            </a:r>
            <a:r>
              <a:rPr lang="en-US" sz="1550" b="1" u="sng" dirty="0" smtClean="0"/>
              <a:t>Our goal</a:t>
            </a:r>
            <a:r>
              <a:rPr lang="en-US" sz="1550" dirty="0" smtClean="0"/>
              <a:t>: To design a </a:t>
            </a:r>
            <a:r>
              <a:rPr lang="en-US" sz="1550" dirty="0" err="1" smtClean="0"/>
              <a:t>NoC</a:t>
            </a:r>
            <a:r>
              <a:rPr lang="en-US" sz="1550" dirty="0" smtClean="0"/>
              <a:t> </a:t>
            </a:r>
            <a:r>
              <a:rPr lang="en-US" sz="1550" dirty="0"/>
              <a:t>that can satisfy the </a:t>
            </a:r>
            <a:r>
              <a:rPr lang="en-US" sz="1550" b="1" dirty="0"/>
              <a:t>diverse</a:t>
            </a:r>
            <a:r>
              <a:rPr lang="en-US" sz="1550" i="1" dirty="0"/>
              <a:t> </a:t>
            </a:r>
            <a:r>
              <a:rPr lang="en-US" sz="1550" dirty="0" smtClean="0"/>
              <a:t>dynamic performance </a:t>
            </a:r>
            <a:r>
              <a:rPr lang="en-US" sz="1550" dirty="0"/>
              <a:t>requirements </a:t>
            </a:r>
            <a:r>
              <a:rPr lang="en-US" sz="1550" dirty="0" smtClean="0"/>
              <a:t>of applications</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t> </a:t>
            </a:r>
            <a:r>
              <a:rPr lang="en-US" sz="1550" b="1" u="sng" dirty="0" smtClean="0"/>
              <a:t>Observation</a:t>
            </a:r>
            <a:r>
              <a:rPr lang="en-US" sz="1550" dirty="0" smtClean="0"/>
              <a:t>: Applications </a:t>
            </a:r>
            <a:r>
              <a:rPr lang="en-US" sz="1550" dirty="0"/>
              <a:t>can be divided into two general classes in terms of their </a:t>
            </a:r>
            <a:r>
              <a:rPr lang="en-US" sz="1550" dirty="0" smtClean="0"/>
              <a:t>requirements </a:t>
            </a:r>
            <a:r>
              <a:rPr lang="en-US" sz="1550" dirty="0"/>
              <a:t>from the network: </a:t>
            </a:r>
            <a:r>
              <a:rPr lang="en-US" sz="1550" b="1" dirty="0"/>
              <a:t>bandwidth-sensitive</a:t>
            </a:r>
            <a:r>
              <a:rPr lang="en-US" sz="1550" dirty="0"/>
              <a:t> and </a:t>
            </a:r>
            <a:r>
              <a:rPr lang="en-US" sz="1550" b="1" dirty="0"/>
              <a:t>latency-</a:t>
            </a:r>
            <a:r>
              <a:rPr lang="en-US" sz="1550" b="1" dirty="0" smtClean="0"/>
              <a:t>sensitive</a:t>
            </a:r>
          </a:p>
          <a:p>
            <a:pPr algn="just">
              <a:lnSpc>
                <a:spcPct val="90000"/>
              </a:lnSpc>
              <a:spcBef>
                <a:spcPts val="0"/>
              </a:spcBef>
              <a:spcAft>
                <a:spcPts val="0"/>
              </a:spcAft>
            </a:pPr>
            <a:r>
              <a:rPr lang="en-US" sz="1550" dirty="0" smtClean="0"/>
              <a:t>      - Not all applications are equally sensitive to bandwidth and latency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solidFill>
                  <a:srgbClr val="008000"/>
                </a:solidFill>
              </a:rPr>
              <a:t> </a:t>
            </a:r>
            <a:r>
              <a:rPr lang="en-US" sz="1550" b="1" u="sng" dirty="0" smtClean="0">
                <a:solidFill>
                  <a:srgbClr val="008000"/>
                </a:solidFill>
              </a:rPr>
              <a:t>Key idea</a:t>
            </a:r>
            <a:r>
              <a:rPr lang="en-US" sz="1550" dirty="0" smtClean="0">
                <a:solidFill>
                  <a:srgbClr val="008000"/>
                </a:solidFill>
              </a:rPr>
              <a:t>: Design two </a:t>
            </a:r>
            <a:r>
              <a:rPr lang="en-US" sz="1550" dirty="0" err="1">
                <a:solidFill>
                  <a:srgbClr val="008000"/>
                </a:solidFill>
              </a:rPr>
              <a:t>NoC</a:t>
            </a:r>
            <a:r>
              <a:rPr lang="en-US" sz="1550" dirty="0">
                <a:solidFill>
                  <a:srgbClr val="008000"/>
                </a:solidFill>
              </a:rPr>
              <a:t> </a:t>
            </a:r>
            <a:endParaRPr lang="en-US" sz="1550" dirty="0" smtClean="0">
              <a:solidFill>
                <a:srgbClr val="008000"/>
              </a:solidFill>
            </a:endParaRPr>
          </a:p>
          <a:p>
            <a:pPr algn="just">
              <a:lnSpc>
                <a:spcPct val="90000"/>
              </a:lnSpc>
              <a:spcBef>
                <a:spcPts val="0"/>
              </a:spcBef>
              <a:spcAft>
                <a:spcPts val="0"/>
              </a:spcAft>
            </a:pPr>
            <a:r>
              <a:rPr lang="en-US" sz="1550" dirty="0" smtClean="0"/>
              <a:t>  </a:t>
            </a:r>
            <a:r>
              <a:rPr lang="en-US" sz="1550" dirty="0" smtClean="0">
                <a:solidFill>
                  <a:srgbClr val="008000"/>
                </a:solidFill>
              </a:rPr>
              <a:t>- Each sub-network customized for either </a:t>
            </a:r>
            <a:r>
              <a:rPr lang="en-US" sz="1550" dirty="0" smtClean="0">
                <a:solidFill>
                  <a:srgbClr val="800080"/>
                </a:solidFill>
              </a:rPr>
              <a:t>BW</a:t>
            </a:r>
            <a:r>
              <a:rPr lang="en-US" sz="1550" dirty="0" smtClean="0">
                <a:solidFill>
                  <a:srgbClr val="008000"/>
                </a:solidFill>
              </a:rPr>
              <a:t> or </a:t>
            </a:r>
            <a:r>
              <a:rPr lang="en-US" sz="1550" dirty="0" smtClean="0">
                <a:solidFill>
                  <a:srgbClr val="FF8000"/>
                </a:solidFill>
              </a:rPr>
              <a:t>LAT</a:t>
            </a:r>
            <a:r>
              <a:rPr lang="en-US" sz="1550" dirty="0" smtClean="0">
                <a:solidFill>
                  <a:srgbClr val="008000"/>
                </a:solidFill>
              </a:rPr>
              <a:t> sensitive applications</a:t>
            </a:r>
          </a:p>
          <a:p>
            <a:pPr algn="just">
              <a:lnSpc>
                <a:spcPct val="90000"/>
              </a:lnSpc>
              <a:spcBef>
                <a:spcPts val="0"/>
              </a:spcBef>
              <a:spcAft>
                <a:spcPts val="0"/>
              </a:spcAft>
            </a:pPr>
            <a:r>
              <a:rPr lang="en-US" sz="1550" dirty="0" smtClean="0"/>
              <a:t>  </a:t>
            </a:r>
            <a:r>
              <a:rPr lang="en-US" sz="1550" dirty="0" smtClean="0">
                <a:solidFill>
                  <a:srgbClr val="008000"/>
                </a:solidFill>
              </a:rPr>
              <a:t>- Propose </a:t>
            </a:r>
            <a:r>
              <a:rPr lang="en-US" sz="1550" b="1" dirty="0" smtClean="0">
                <a:solidFill>
                  <a:srgbClr val="008000"/>
                </a:solidFill>
              </a:rPr>
              <a:t>metrics</a:t>
            </a:r>
            <a:r>
              <a:rPr lang="en-US" sz="1550" dirty="0" smtClean="0">
                <a:solidFill>
                  <a:srgbClr val="008000"/>
                </a:solidFill>
              </a:rPr>
              <a:t> to classify applications as </a:t>
            </a:r>
            <a:r>
              <a:rPr lang="en-US" sz="1550" dirty="0" smtClean="0">
                <a:solidFill>
                  <a:srgbClr val="800080"/>
                </a:solidFill>
              </a:rPr>
              <a:t>BW</a:t>
            </a:r>
            <a:r>
              <a:rPr lang="en-US" sz="1550" dirty="0" smtClean="0">
                <a:solidFill>
                  <a:srgbClr val="008000"/>
                </a:solidFill>
              </a:rPr>
              <a:t> or </a:t>
            </a:r>
            <a:r>
              <a:rPr lang="en-US" sz="1550" dirty="0" smtClean="0">
                <a:solidFill>
                  <a:srgbClr val="FF8000"/>
                </a:solidFill>
              </a:rPr>
              <a:t>LAT</a:t>
            </a:r>
            <a:r>
              <a:rPr lang="en-US" sz="1550" dirty="0" smtClean="0">
                <a:solidFill>
                  <a:srgbClr val="008000"/>
                </a:solidFill>
              </a:rPr>
              <a:t> sensitive</a:t>
            </a:r>
          </a:p>
          <a:p>
            <a:pPr algn="just">
              <a:lnSpc>
                <a:spcPct val="90000"/>
              </a:lnSpc>
              <a:spcBef>
                <a:spcPts val="0"/>
              </a:spcBef>
              <a:spcAft>
                <a:spcPts val="0"/>
              </a:spcAft>
            </a:pPr>
            <a:r>
              <a:rPr lang="en-US" sz="1550" dirty="0">
                <a:solidFill>
                  <a:srgbClr val="008000"/>
                </a:solidFill>
              </a:rPr>
              <a:t> </a:t>
            </a:r>
            <a:r>
              <a:rPr lang="en-US" sz="1550" dirty="0" smtClean="0">
                <a:solidFill>
                  <a:srgbClr val="008000"/>
                </a:solidFill>
              </a:rPr>
              <a:t> - Prioritize applications’ packets within the sub-networks based on their sensitivity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smtClean="0"/>
              <a:t> </a:t>
            </a:r>
            <a:r>
              <a:rPr lang="en-US" sz="1550" b="1" u="sng" dirty="0" smtClean="0"/>
              <a:t>Network design</a:t>
            </a:r>
            <a:r>
              <a:rPr lang="en-US" sz="1550" dirty="0" smtClean="0"/>
              <a:t>: </a:t>
            </a:r>
            <a:r>
              <a:rPr lang="en-US" sz="1550" dirty="0" smtClean="0">
                <a:solidFill>
                  <a:srgbClr val="800080"/>
                </a:solidFill>
              </a:rPr>
              <a:t>BW </a:t>
            </a:r>
            <a:r>
              <a:rPr lang="en-US" sz="1550" dirty="0" smtClean="0"/>
              <a:t>optimized network has </a:t>
            </a:r>
            <a:r>
              <a:rPr lang="en-US" sz="1550" dirty="0" smtClean="0">
                <a:solidFill>
                  <a:srgbClr val="800080"/>
                </a:solidFill>
              </a:rPr>
              <a:t>wider link width but operates at a lower frequency </a:t>
            </a:r>
            <a:r>
              <a:rPr lang="en-US" sz="1550" dirty="0" smtClean="0"/>
              <a:t>and </a:t>
            </a:r>
            <a:r>
              <a:rPr lang="en-US" sz="1550" dirty="0" smtClean="0">
                <a:solidFill>
                  <a:srgbClr val="FF8000"/>
                </a:solidFill>
              </a:rPr>
              <a:t>LAT</a:t>
            </a:r>
            <a:r>
              <a:rPr lang="en-US" sz="1550" dirty="0" smtClean="0">
                <a:solidFill>
                  <a:srgbClr val="800080"/>
                </a:solidFill>
              </a:rPr>
              <a:t> </a:t>
            </a:r>
            <a:r>
              <a:rPr lang="en-US" sz="1550" dirty="0" smtClean="0"/>
              <a:t>optimized network has </a:t>
            </a:r>
            <a:r>
              <a:rPr lang="en-US" sz="1550" dirty="0" smtClean="0">
                <a:solidFill>
                  <a:srgbClr val="FF8000"/>
                </a:solidFill>
              </a:rPr>
              <a:t>narrow link width but operates at a higher frequency</a:t>
            </a:r>
          </a:p>
          <a:p>
            <a:pPr algn="just">
              <a:lnSpc>
                <a:spcPct val="90000"/>
              </a:lnSpc>
              <a:spcBef>
                <a:spcPts val="0"/>
              </a:spcBef>
              <a:spcAft>
                <a:spcPts val="0"/>
              </a:spcAft>
            </a:pPr>
            <a:endParaRPr lang="en-US" sz="1550" dirty="0" smtClean="0"/>
          </a:p>
          <a:p>
            <a:pPr algn="just">
              <a:lnSpc>
                <a:spcPct val="90000"/>
              </a:lnSpc>
              <a:spcBef>
                <a:spcPts val="0"/>
              </a:spcBef>
              <a:spcAft>
                <a:spcPts val="0"/>
              </a:spcAft>
              <a:buFont typeface="Arial" pitchFamily="34" charset="0"/>
              <a:buChar char="•"/>
            </a:pPr>
            <a:r>
              <a:rPr lang="en-US" sz="1550" dirty="0"/>
              <a:t> </a:t>
            </a:r>
            <a:r>
              <a:rPr lang="en-US" sz="1550" b="1" u="sng" dirty="0" smtClean="0"/>
              <a:t>Results</a:t>
            </a:r>
            <a:r>
              <a:rPr lang="en-US" sz="1550" dirty="0" smtClean="0"/>
              <a:t>: Our proposal is significantly better when compared to an </a:t>
            </a:r>
            <a:r>
              <a:rPr lang="en-US" sz="1550" dirty="0" err="1" smtClean="0"/>
              <a:t>iso</a:t>
            </a:r>
            <a:r>
              <a:rPr lang="en-US" sz="1550" dirty="0" smtClean="0"/>
              <a:t>-resource monolithic network (</a:t>
            </a:r>
            <a:r>
              <a:rPr lang="en-US" sz="1550" dirty="0"/>
              <a:t>5%/3% weighted/instruction throughput improvement and 31% energy </a:t>
            </a:r>
            <a:r>
              <a:rPr lang="en-US" sz="1550" dirty="0" smtClean="0"/>
              <a:t>reduction)</a:t>
            </a:r>
            <a:endParaRPr lang="en-US" sz="1550" dirty="0"/>
          </a:p>
          <a:p>
            <a:pPr algn="just">
              <a:lnSpc>
                <a:spcPct val="100000"/>
              </a:lnSpc>
            </a:pPr>
            <a:endParaRPr lang="en-US" sz="1650" dirty="0">
              <a:solidFill>
                <a:srgbClr val="FF0000"/>
              </a:solidFill>
            </a:endParaRPr>
          </a:p>
          <a:p>
            <a:pPr algn="just">
              <a:lnSpc>
                <a:spcPct val="100000"/>
              </a:lnSpc>
            </a:pPr>
            <a:r>
              <a:rPr lang="en-US" sz="1650" dirty="0" smtClean="0"/>
              <a:t> </a:t>
            </a:r>
            <a:endParaRPr lang="en-US" sz="1650" dirty="0"/>
          </a:p>
        </p:txBody>
      </p:sp>
      <p:sp>
        <p:nvSpPr>
          <p:cNvPr id="4" name="Slide Number Placeholder 3"/>
          <p:cNvSpPr>
            <a:spLocks noGrp="1"/>
          </p:cNvSpPr>
          <p:nvPr>
            <p:ph type="sldNum" sz="quarter" idx="10"/>
          </p:nvPr>
        </p:nvSpPr>
        <p:spPr/>
        <p:txBody>
          <a:bodyPr/>
          <a:lstStyle/>
          <a:p>
            <a:fld id="{5D55814A-EFF7-4279-8F52-1E7C8C78BB4E}" type="slidenum">
              <a:rPr lang="en-US" smtClean="0"/>
              <a:pPr/>
              <a:t>42</a:t>
            </a:fld>
            <a:endParaRPr lang="en-US"/>
          </a:p>
        </p:txBody>
      </p:sp>
    </p:spTree>
    <p:extLst>
      <p:ext uri="{BB962C8B-B14F-4D97-AF65-F5344CB8AC3E}">
        <p14:creationId xmlns:p14="http://schemas.microsoft.com/office/powerpoint/2010/main" val="16917284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693" y="1085234"/>
            <a:ext cx="2601616" cy="765716"/>
          </a:xfrm>
        </p:spPr>
        <p:txBody>
          <a:bodyPr/>
          <a:lstStyle/>
          <a:p>
            <a:r>
              <a:rPr lang="en-US" sz="4000" dirty="0" smtClean="0">
                <a:solidFill>
                  <a:srgbClr val="3399FF"/>
                </a:solidFill>
                <a:effectLst>
                  <a:outerShdw blurRad="50800" dist="38100" dir="2700000" algn="tl" rotWithShape="0">
                    <a:srgbClr val="000000">
                      <a:alpha val="43000"/>
                    </a:srgbClr>
                  </a:outerShdw>
                </a:effectLst>
                <a:latin typeface="Apple Chancery"/>
                <a:cs typeface="Apple Chancery"/>
              </a:rPr>
              <a:t>Thank you</a:t>
            </a:r>
            <a:endParaRPr lang="en-US" sz="4000" dirty="0">
              <a:solidFill>
                <a:srgbClr val="3399FF"/>
              </a:solidFill>
              <a:effectLst>
                <a:outerShdw blurRad="50800" dist="38100" dir="2700000" algn="tl" rotWithShape="0">
                  <a:srgbClr val="000000">
                    <a:alpha val="43000"/>
                  </a:srgbClr>
                </a:outerShdw>
              </a:effectLst>
              <a:latin typeface="Apple Chancery"/>
              <a:cs typeface="Apple Chancery"/>
            </a:endParaRPr>
          </a:p>
        </p:txBody>
      </p:sp>
      <p:sp>
        <p:nvSpPr>
          <p:cNvPr id="4" name="Slide Number Placeholder 3"/>
          <p:cNvSpPr>
            <a:spLocks noGrp="1"/>
          </p:cNvSpPr>
          <p:nvPr>
            <p:ph type="sldNum" sz="quarter" idx="10"/>
          </p:nvPr>
        </p:nvSpPr>
        <p:spPr/>
        <p:txBody>
          <a:bodyPr/>
          <a:lstStyle/>
          <a:p>
            <a:fld id="{DA9C2DE9-7581-4AE8-8614-648114E8C8A1}" type="slidenum">
              <a:rPr lang="en-US" smtClean="0"/>
              <a:pPr/>
              <a:t>43</a:t>
            </a:fld>
            <a:endParaRPr lang="en-US"/>
          </a:p>
        </p:txBody>
      </p:sp>
      <p:sp>
        <p:nvSpPr>
          <p:cNvPr id="5" name="TextBox 4"/>
          <p:cNvSpPr txBox="1"/>
          <p:nvPr/>
        </p:nvSpPr>
        <p:spPr>
          <a:xfrm>
            <a:off x="2161684" y="1621277"/>
            <a:ext cx="3580289" cy="2067233"/>
          </a:xfrm>
          <a:prstGeom prst="rect">
            <a:avLst/>
          </a:prstGeom>
          <a:noFill/>
        </p:spPr>
        <p:txBody>
          <a:bodyPr wrap="square" rtlCol="0">
            <a:spAutoFit/>
          </a:bodyPr>
          <a:lstStyle/>
          <a:p>
            <a:r>
              <a:rPr lang="en-US" sz="14000" i="1" dirty="0" smtClean="0">
                <a:solidFill>
                  <a:srgbClr val="3399FF"/>
                </a:solidFill>
                <a:latin typeface="Curlz MT"/>
                <a:cs typeface="Curlz MT"/>
              </a:rPr>
              <a:t>Q</a:t>
            </a:r>
            <a:r>
              <a:rPr lang="en-US" sz="8000" i="1" dirty="0" smtClean="0">
                <a:solidFill>
                  <a:srgbClr val="3399FF"/>
                </a:solidFill>
                <a:latin typeface="Curlz MT"/>
                <a:cs typeface="Curlz MT"/>
              </a:rPr>
              <a:t>?</a:t>
            </a:r>
            <a:endParaRPr lang="en-US" sz="8000" i="1" dirty="0">
              <a:solidFill>
                <a:srgbClr val="3399FF"/>
              </a:solidFill>
              <a:latin typeface="Curlz MT"/>
              <a:cs typeface="Curlz MT"/>
            </a:endParaRPr>
          </a:p>
        </p:txBody>
      </p:sp>
      <p:sp>
        <p:nvSpPr>
          <p:cNvPr id="6" name="TextBox 5"/>
          <p:cNvSpPr txBox="1"/>
          <p:nvPr/>
        </p:nvSpPr>
        <p:spPr>
          <a:xfrm>
            <a:off x="1026789" y="3972128"/>
            <a:ext cx="6363459" cy="763286"/>
          </a:xfrm>
          <a:prstGeom prst="rect">
            <a:avLst/>
          </a:prstGeom>
          <a:noFill/>
        </p:spPr>
        <p:txBody>
          <a:bodyPr wrap="square" rtlCol="0">
            <a:spAutoFit/>
          </a:bodyPr>
          <a:lstStyle/>
          <a:p>
            <a:r>
              <a:rPr lang="en-US" sz="2400" dirty="0" smtClean="0">
                <a:solidFill>
                  <a:srgbClr val="3399FF"/>
                </a:solidFill>
              </a:rPr>
              <a:t>Asit Mishra</a:t>
            </a:r>
          </a:p>
          <a:p>
            <a:r>
              <a:rPr lang="en-US" sz="2400" dirty="0" err="1">
                <a:solidFill>
                  <a:srgbClr val="3399FF"/>
                </a:solidFill>
              </a:rPr>
              <a:t>a</a:t>
            </a:r>
            <a:r>
              <a:rPr lang="en-US" sz="2400" dirty="0" err="1" smtClean="0">
                <a:solidFill>
                  <a:srgbClr val="3399FF"/>
                </a:solidFill>
              </a:rPr>
              <a:t>sit.k.mishra@intel.com</a:t>
            </a:r>
            <a:endParaRPr lang="en-US" sz="2400" dirty="0">
              <a:solidFill>
                <a:srgbClr val="3399FF"/>
              </a:solidFill>
            </a:endParaRPr>
          </a:p>
        </p:txBody>
      </p:sp>
    </p:spTree>
    <p:extLst>
      <p:ext uri="{BB962C8B-B14F-4D97-AF65-F5344CB8AC3E}">
        <p14:creationId xmlns:p14="http://schemas.microsoft.com/office/powerpoint/2010/main" val="1082992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05" y="2449815"/>
            <a:ext cx="7406640" cy="954866"/>
          </a:xfrm>
        </p:spPr>
        <p:txBody>
          <a:bodyPr/>
          <a:lstStyle/>
          <a:p>
            <a:r>
              <a:rPr lang="en-US" sz="6000" dirty="0" smtClean="0">
                <a:solidFill>
                  <a:srgbClr val="3399FF"/>
                </a:solidFill>
                <a:latin typeface="Apple Chancery"/>
                <a:cs typeface="Apple Chancery"/>
              </a:rPr>
              <a:t>Backup Slides . . .</a:t>
            </a:r>
            <a:endParaRPr lang="en-US" sz="6000" dirty="0">
              <a:solidFill>
                <a:srgbClr val="3399FF"/>
              </a:solidFill>
              <a:latin typeface="Apple Chancery"/>
              <a:cs typeface="Apple Chancery"/>
            </a:endParaRPr>
          </a:p>
        </p:txBody>
      </p:sp>
      <p:sp>
        <p:nvSpPr>
          <p:cNvPr id="4" name="Slide Number Placeholder 3"/>
          <p:cNvSpPr>
            <a:spLocks noGrp="1"/>
          </p:cNvSpPr>
          <p:nvPr>
            <p:ph type="sldNum" sz="quarter" idx="10"/>
          </p:nvPr>
        </p:nvSpPr>
        <p:spPr/>
        <p:txBody>
          <a:bodyPr/>
          <a:lstStyle/>
          <a:p>
            <a:fld id="{DA9C2DE9-7581-4AE8-8614-648114E8C8A1}" type="slidenum">
              <a:rPr lang="en-US" smtClean="0"/>
              <a:pPr/>
              <a:t>44</a:t>
            </a:fld>
            <a:endParaRPr lang="en-US"/>
          </a:p>
        </p:txBody>
      </p:sp>
    </p:spTree>
    <p:extLst>
      <p:ext uri="{BB962C8B-B14F-4D97-AF65-F5344CB8AC3E}">
        <p14:creationId xmlns:p14="http://schemas.microsoft.com/office/powerpoint/2010/main" val="37289742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metrics considered for application classification</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45</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3885402904"/>
              </p:ext>
            </p:extLst>
          </p:nvPr>
        </p:nvGraphicFramePr>
        <p:xfrm>
          <a:off x="135105" y="783617"/>
          <a:ext cx="7957701" cy="3485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636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network episode length</a:t>
            </a:r>
            <a:r>
              <a:rPr lang="en-US" dirty="0"/>
              <a:t> </a:t>
            </a:r>
            <a:r>
              <a:rPr lang="en-US" dirty="0" smtClean="0"/>
              <a:t>and height</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46</a:t>
            </a:fld>
            <a:endParaRPr lang="en-US"/>
          </a:p>
        </p:txBody>
      </p:sp>
      <p:graphicFrame>
        <p:nvGraphicFramePr>
          <p:cNvPr id="12" name="Chart 11"/>
          <p:cNvGraphicFramePr>
            <a:graphicFrameLocks noGrp="1"/>
          </p:cNvGraphicFramePr>
          <p:nvPr/>
        </p:nvGraphicFramePr>
        <p:xfrm>
          <a:off x="294557" y="2717800"/>
          <a:ext cx="7782643"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noGrp="1"/>
          </p:cNvGraphicFramePr>
          <p:nvPr>
            <p:extLst>
              <p:ext uri="{D42A27DB-BD31-4B8C-83A1-F6EECF244321}">
                <p14:modId xmlns:p14="http://schemas.microsoft.com/office/powerpoint/2010/main" val="2972216132"/>
              </p:ext>
            </p:extLst>
          </p:nvPr>
        </p:nvGraphicFramePr>
        <p:xfrm>
          <a:off x="406400" y="734060"/>
          <a:ext cx="7668343" cy="184708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bwMode="auto">
          <a:xfrm>
            <a:off x="1473200" y="4749800"/>
            <a:ext cx="469900" cy="190500"/>
          </a:xfrm>
          <a:prstGeom prst="rect">
            <a:avLst/>
          </a:prstGeom>
          <a:solidFill>
            <a:schemeClr val="tx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905000" y="4686300"/>
            <a:ext cx="1828800" cy="289823"/>
          </a:xfrm>
          <a:prstGeom prst="rect">
            <a:avLst/>
          </a:prstGeom>
          <a:noFill/>
        </p:spPr>
        <p:txBody>
          <a:bodyPr wrap="square" rtlCol="0">
            <a:spAutoFit/>
          </a:bodyPr>
          <a:lstStyle/>
          <a:p>
            <a:r>
              <a:rPr lang="en-US" sz="1400" dirty="0" smtClean="0"/>
              <a:t>Short length/height</a:t>
            </a:r>
            <a:endParaRPr lang="en-US" sz="1400" dirty="0"/>
          </a:p>
        </p:txBody>
      </p:sp>
      <p:sp>
        <p:nvSpPr>
          <p:cNvPr id="16" name="Rectangle 15"/>
          <p:cNvSpPr/>
          <p:nvPr/>
        </p:nvSpPr>
        <p:spPr bwMode="auto">
          <a:xfrm>
            <a:off x="1473200" y="5029200"/>
            <a:ext cx="469900" cy="190500"/>
          </a:xfrm>
          <a:prstGeom prst="rect">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1866900" y="4965700"/>
            <a:ext cx="2120900" cy="289823"/>
          </a:xfrm>
          <a:prstGeom prst="rect">
            <a:avLst/>
          </a:prstGeom>
          <a:noFill/>
        </p:spPr>
        <p:txBody>
          <a:bodyPr wrap="square" rtlCol="0">
            <a:spAutoFit/>
          </a:bodyPr>
          <a:lstStyle/>
          <a:p>
            <a:r>
              <a:rPr lang="en-US" sz="1400" dirty="0" smtClean="0"/>
              <a:t>Medium length/height</a:t>
            </a:r>
            <a:endParaRPr lang="en-US" sz="1400" dirty="0"/>
          </a:p>
        </p:txBody>
      </p:sp>
      <p:sp>
        <p:nvSpPr>
          <p:cNvPr id="18" name="Rectangle 17"/>
          <p:cNvSpPr/>
          <p:nvPr/>
        </p:nvSpPr>
        <p:spPr bwMode="auto">
          <a:xfrm>
            <a:off x="1473200" y="5308600"/>
            <a:ext cx="469900" cy="190500"/>
          </a:xfrm>
          <a:prstGeom prst="rect">
            <a:avLst/>
          </a:prstGeom>
          <a:solidFill>
            <a:srgbClr val="80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960100" y="5245100"/>
            <a:ext cx="2120900" cy="289823"/>
          </a:xfrm>
          <a:prstGeom prst="rect">
            <a:avLst/>
          </a:prstGeom>
          <a:noFill/>
        </p:spPr>
        <p:txBody>
          <a:bodyPr wrap="square" rtlCol="0">
            <a:spAutoFit/>
          </a:bodyPr>
          <a:lstStyle/>
          <a:p>
            <a:r>
              <a:rPr lang="en-US" sz="1400" dirty="0" smtClean="0"/>
              <a:t>Long length/High height</a:t>
            </a:r>
            <a:endParaRPr lang="en-US" sz="1400" dirty="0"/>
          </a:p>
        </p:txBody>
      </p:sp>
      <p:sp>
        <p:nvSpPr>
          <p:cNvPr id="23" name="TextBox 22"/>
          <p:cNvSpPr txBox="1"/>
          <p:nvPr/>
        </p:nvSpPr>
        <p:spPr>
          <a:xfrm>
            <a:off x="7327285" y="725439"/>
            <a:ext cx="585938" cy="2076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0.3M</a:t>
            </a:r>
          </a:p>
        </p:txBody>
      </p:sp>
      <p:sp>
        <p:nvSpPr>
          <p:cNvPr id="24" name="TextBox 23"/>
          <p:cNvSpPr txBox="1"/>
          <p:nvPr/>
        </p:nvSpPr>
        <p:spPr>
          <a:xfrm>
            <a:off x="1407181" y="844232"/>
            <a:ext cx="611397" cy="27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10K</a:t>
            </a:r>
          </a:p>
        </p:txBody>
      </p:sp>
      <p:sp>
        <p:nvSpPr>
          <p:cNvPr id="25" name="TextBox 24"/>
          <p:cNvSpPr txBox="1"/>
          <p:nvPr/>
        </p:nvSpPr>
        <p:spPr>
          <a:xfrm>
            <a:off x="7664526" y="716421"/>
            <a:ext cx="432923" cy="2511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0.4M</a:t>
            </a:r>
          </a:p>
        </p:txBody>
      </p:sp>
      <p:sp>
        <p:nvSpPr>
          <p:cNvPr id="26" name="TextBox 25"/>
          <p:cNvSpPr txBox="1"/>
          <p:nvPr/>
        </p:nvSpPr>
        <p:spPr>
          <a:xfrm>
            <a:off x="7187109" y="850284"/>
            <a:ext cx="456343" cy="2130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rPr>
              <a:t>18K</a:t>
            </a:r>
          </a:p>
        </p:txBody>
      </p:sp>
    </p:spTree>
    <p:extLst>
      <p:ext uri="{BB962C8B-B14F-4D97-AF65-F5344CB8AC3E}">
        <p14:creationId xmlns:p14="http://schemas.microsoft.com/office/powerpoint/2010/main" val="31407003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network episode length and height</a:t>
            </a:r>
          </a:p>
        </p:txBody>
      </p:sp>
      <p:sp>
        <p:nvSpPr>
          <p:cNvPr id="4" name="Slide Number Placeholder 3"/>
          <p:cNvSpPr>
            <a:spLocks noGrp="1"/>
          </p:cNvSpPr>
          <p:nvPr>
            <p:ph type="sldNum" sz="quarter" idx="10"/>
          </p:nvPr>
        </p:nvSpPr>
        <p:spPr/>
        <p:txBody>
          <a:bodyPr/>
          <a:lstStyle/>
          <a:p>
            <a:fld id="{DA9C2DE9-7581-4AE8-8614-648114E8C8A1}" type="slidenum">
              <a:rPr lang="en-US" smtClean="0"/>
              <a:pPr/>
              <a:t>47</a:t>
            </a:fld>
            <a:endParaRPr lang="en-US"/>
          </a:p>
        </p:txBody>
      </p:sp>
      <p:graphicFrame>
        <p:nvGraphicFramePr>
          <p:cNvPr id="12" name="Chart 11"/>
          <p:cNvGraphicFramePr>
            <a:graphicFrameLocks noGrp="1"/>
          </p:cNvGraphicFramePr>
          <p:nvPr/>
        </p:nvGraphicFramePr>
        <p:xfrm>
          <a:off x="294557" y="2717800"/>
          <a:ext cx="7782643"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noGrp="1"/>
          </p:cNvGraphicFramePr>
          <p:nvPr>
            <p:extLst>
              <p:ext uri="{D42A27DB-BD31-4B8C-83A1-F6EECF244321}">
                <p14:modId xmlns:p14="http://schemas.microsoft.com/office/powerpoint/2010/main" val="2100690151"/>
              </p:ext>
            </p:extLst>
          </p:nvPr>
        </p:nvGraphicFramePr>
        <p:xfrm>
          <a:off x="406400" y="734060"/>
          <a:ext cx="7668343" cy="1847088"/>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bwMode="auto">
          <a:xfrm>
            <a:off x="1473200" y="4749800"/>
            <a:ext cx="469900" cy="190500"/>
          </a:xfrm>
          <a:prstGeom prst="rect">
            <a:avLst/>
          </a:prstGeom>
          <a:solidFill>
            <a:schemeClr val="tx1">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905000" y="4686300"/>
            <a:ext cx="1828800" cy="289823"/>
          </a:xfrm>
          <a:prstGeom prst="rect">
            <a:avLst/>
          </a:prstGeom>
          <a:noFill/>
        </p:spPr>
        <p:txBody>
          <a:bodyPr wrap="square" rtlCol="0">
            <a:spAutoFit/>
          </a:bodyPr>
          <a:lstStyle/>
          <a:p>
            <a:r>
              <a:rPr lang="en-US" sz="1400" dirty="0" smtClean="0"/>
              <a:t>Short length/height</a:t>
            </a:r>
            <a:endParaRPr lang="en-US" sz="1400" dirty="0"/>
          </a:p>
        </p:txBody>
      </p:sp>
      <p:sp>
        <p:nvSpPr>
          <p:cNvPr id="16" name="Rectangle 15"/>
          <p:cNvSpPr/>
          <p:nvPr/>
        </p:nvSpPr>
        <p:spPr bwMode="auto">
          <a:xfrm>
            <a:off x="1473200" y="5029200"/>
            <a:ext cx="469900" cy="190500"/>
          </a:xfrm>
          <a:prstGeom prst="rect">
            <a:avLst/>
          </a:prstGeom>
          <a:solidFill>
            <a:srgbClr val="FF66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1866900" y="4965700"/>
            <a:ext cx="2120900" cy="289823"/>
          </a:xfrm>
          <a:prstGeom prst="rect">
            <a:avLst/>
          </a:prstGeom>
          <a:noFill/>
        </p:spPr>
        <p:txBody>
          <a:bodyPr wrap="square" rtlCol="0">
            <a:spAutoFit/>
          </a:bodyPr>
          <a:lstStyle/>
          <a:p>
            <a:r>
              <a:rPr lang="en-US" sz="1400" dirty="0" smtClean="0"/>
              <a:t>Medium length/height</a:t>
            </a:r>
            <a:endParaRPr lang="en-US" sz="1400" dirty="0"/>
          </a:p>
        </p:txBody>
      </p:sp>
      <p:sp>
        <p:nvSpPr>
          <p:cNvPr id="18" name="Rectangle 17"/>
          <p:cNvSpPr/>
          <p:nvPr/>
        </p:nvSpPr>
        <p:spPr bwMode="auto">
          <a:xfrm>
            <a:off x="1473200" y="5308600"/>
            <a:ext cx="469900" cy="190500"/>
          </a:xfrm>
          <a:prstGeom prst="rect">
            <a:avLst/>
          </a:prstGeom>
          <a:solidFill>
            <a:srgbClr val="80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960100" y="5245100"/>
            <a:ext cx="2120900" cy="289823"/>
          </a:xfrm>
          <a:prstGeom prst="rect">
            <a:avLst/>
          </a:prstGeom>
          <a:noFill/>
        </p:spPr>
        <p:txBody>
          <a:bodyPr wrap="square" rtlCol="0">
            <a:spAutoFit/>
          </a:bodyPr>
          <a:lstStyle/>
          <a:p>
            <a:r>
              <a:rPr lang="en-US" sz="1400" dirty="0" smtClean="0"/>
              <a:t>Long length/High height</a:t>
            </a:r>
            <a:endParaRPr lang="en-US" sz="1400" dirty="0"/>
          </a:p>
        </p:txBody>
      </p:sp>
      <p:sp>
        <p:nvSpPr>
          <p:cNvPr id="20" name="Down Arrow 19"/>
          <p:cNvSpPr/>
          <p:nvPr/>
        </p:nvSpPr>
        <p:spPr bwMode="auto">
          <a:xfrm>
            <a:off x="5321300" y="1574800"/>
            <a:ext cx="88900" cy="215900"/>
          </a:xfrm>
          <a:prstGeom prst="downArrow">
            <a:avLst/>
          </a:prstGeom>
          <a:solidFill>
            <a:schemeClr val="accent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Down Arrow 20"/>
          <p:cNvSpPr/>
          <p:nvPr/>
        </p:nvSpPr>
        <p:spPr bwMode="auto">
          <a:xfrm>
            <a:off x="5257800" y="3492500"/>
            <a:ext cx="88900" cy="215900"/>
          </a:xfrm>
          <a:prstGeom prst="downArrow">
            <a:avLst/>
          </a:prstGeom>
          <a:solidFill>
            <a:schemeClr val="accent1"/>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242306" y="4711700"/>
            <a:ext cx="3593594" cy="483722"/>
          </a:xfrm>
          <a:prstGeom prst="rect">
            <a:avLst/>
          </a:prstGeom>
          <a:noFill/>
        </p:spPr>
        <p:txBody>
          <a:bodyPr wrap="square" rtlCol="0">
            <a:spAutoFit/>
          </a:bodyPr>
          <a:lstStyle/>
          <a:p>
            <a:r>
              <a:rPr lang="en-US" sz="1400" dirty="0" smtClean="0">
                <a:solidFill>
                  <a:srgbClr val="0066CC"/>
                </a:solidFill>
              </a:rPr>
              <a:t>Based on performance scaling sensitivity to bandwidth and frequency</a:t>
            </a:r>
            <a:endParaRPr lang="en-US" sz="1400" dirty="0">
              <a:solidFill>
                <a:srgbClr val="0066CC"/>
              </a:solidFill>
            </a:endParaRPr>
          </a:p>
        </p:txBody>
      </p:sp>
      <p:sp>
        <p:nvSpPr>
          <p:cNvPr id="23" name="TextBox 22"/>
          <p:cNvSpPr txBox="1"/>
          <p:nvPr/>
        </p:nvSpPr>
        <p:spPr>
          <a:xfrm>
            <a:off x="7327285" y="725439"/>
            <a:ext cx="585938" cy="2076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0.3M</a:t>
            </a:r>
          </a:p>
        </p:txBody>
      </p:sp>
      <p:sp>
        <p:nvSpPr>
          <p:cNvPr id="24" name="TextBox 23"/>
          <p:cNvSpPr txBox="1"/>
          <p:nvPr/>
        </p:nvSpPr>
        <p:spPr>
          <a:xfrm>
            <a:off x="1407181" y="844232"/>
            <a:ext cx="611397" cy="2770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10K</a:t>
            </a:r>
          </a:p>
        </p:txBody>
      </p:sp>
      <p:sp>
        <p:nvSpPr>
          <p:cNvPr id="25" name="TextBox 24"/>
          <p:cNvSpPr txBox="1"/>
          <p:nvPr/>
        </p:nvSpPr>
        <p:spPr>
          <a:xfrm>
            <a:off x="7664526" y="716421"/>
            <a:ext cx="432923" cy="2511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t>0.4M</a:t>
            </a:r>
          </a:p>
        </p:txBody>
      </p:sp>
      <p:sp>
        <p:nvSpPr>
          <p:cNvPr id="26" name="TextBox 25"/>
          <p:cNvSpPr txBox="1"/>
          <p:nvPr/>
        </p:nvSpPr>
        <p:spPr>
          <a:xfrm>
            <a:off x="7187109" y="850284"/>
            <a:ext cx="456343" cy="2130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rPr>
              <a:t>18K</a:t>
            </a:r>
          </a:p>
        </p:txBody>
      </p:sp>
    </p:spTree>
    <p:extLst>
      <p:ext uri="{BB962C8B-B14F-4D97-AF65-F5344CB8AC3E}">
        <p14:creationId xmlns:p14="http://schemas.microsoft.com/office/powerpoint/2010/main" val="35554580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 to support the classification </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48</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spTree>
    <p:extLst>
      <p:ext uri="{BB962C8B-B14F-4D97-AF65-F5344CB8AC3E}">
        <p14:creationId xmlns:p14="http://schemas.microsoft.com/office/powerpoint/2010/main" val="168259682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49</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Tree>
    <p:extLst>
      <p:ext uri="{BB962C8B-B14F-4D97-AF65-F5344CB8AC3E}">
        <p14:creationId xmlns:p14="http://schemas.microsoft.com/office/powerpoint/2010/main" val="2034191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5</a:t>
            </a:fld>
            <a:endParaRPr lang="en-US"/>
          </a:p>
        </p:txBody>
      </p:sp>
      <p:sp>
        <p:nvSpPr>
          <p:cNvPr id="6" name="TextBox 5"/>
          <p:cNvSpPr txBox="1"/>
          <p:nvPr/>
        </p:nvSpPr>
        <p:spPr>
          <a:xfrm>
            <a:off x="1705856" y="983556"/>
            <a:ext cx="5094514" cy="289823"/>
          </a:xfrm>
          <a:prstGeom prst="rect">
            <a:avLst/>
          </a:prstGeom>
          <a:noFill/>
        </p:spPr>
        <p:txBody>
          <a:bodyPr wrap="square" rtlCol="0">
            <a:spAutoFit/>
          </a:bodyPr>
          <a:lstStyle/>
          <a:p>
            <a:r>
              <a:rPr lang="en-US" sz="1400" b="1" dirty="0" smtClean="0">
                <a:solidFill>
                  <a:srgbClr val="FF0000"/>
                </a:solidFill>
              </a:rPr>
              <a:t>Impact of channel bandwidth on application performance</a:t>
            </a:r>
            <a:endParaRPr lang="en-US" sz="1400" b="1" dirty="0">
              <a:solidFill>
                <a:srgbClr val="FF0000"/>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738676812"/>
              </p:ext>
            </p:extLst>
          </p:nvPr>
        </p:nvGraphicFramePr>
        <p:xfrm>
          <a:off x="111398" y="1247719"/>
          <a:ext cx="8020727" cy="2228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57774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50</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
        <p:nvSpPr>
          <p:cNvPr id="7" name="Rounded Rectangle 6"/>
          <p:cNvSpPr/>
          <p:nvPr/>
        </p:nvSpPr>
        <p:spPr bwMode="auto">
          <a:xfrm>
            <a:off x="4924425" y="1657350"/>
            <a:ext cx="3038475" cy="1647825"/>
          </a:xfrm>
          <a:prstGeom prst="roundRect">
            <a:avLst/>
          </a:prstGeom>
          <a:solidFill>
            <a:srgbClr val="FF8000">
              <a:alpha val="24000"/>
            </a:srgbClr>
          </a:solidFill>
          <a:ln w="9525"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8" name="Straight Connector 7"/>
          <p:cNvCxnSpPr/>
          <p:nvPr/>
        </p:nvCxnSpPr>
        <p:spPr bwMode="auto">
          <a:xfrm rot="16200000" flipH="1">
            <a:off x="5560694" y="1369694"/>
            <a:ext cx="594360" cy="1"/>
          </a:xfrm>
          <a:prstGeom prst="line">
            <a:avLst/>
          </a:prstGeom>
          <a:solidFill>
            <a:schemeClr val="accent1"/>
          </a:solidFill>
          <a:ln w="66675" cap="flat" cmpd="sng" algn="ctr">
            <a:solidFill>
              <a:srgbClr val="FF8000"/>
            </a:solidFill>
            <a:prstDash val="solid"/>
            <a:round/>
            <a:headEnd type="none" w="med" len="med"/>
            <a:tailEnd type="none" w="med" len="med"/>
          </a:ln>
          <a:effectLst/>
        </p:spPr>
      </p:cxnSp>
      <p:cxnSp>
        <p:nvCxnSpPr>
          <p:cNvPr id="9" name="Straight Connector 8"/>
          <p:cNvCxnSpPr/>
          <p:nvPr/>
        </p:nvCxnSpPr>
        <p:spPr bwMode="auto">
          <a:xfrm rot="16200000" flipH="1">
            <a:off x="2106930" y="1468755"/>
            <a:ext cx="777240" cy="1"/>
          </a:xfrm>
          <a:prstGeom prst="line">
            <a:avLst/>
          </a:prstGeom>
          <a:solidFill>
            <a:schemeClr val="accent1"/>
          </a:solidFill>
          <a:ln w="66675" cap="flat" cmpd="sng" algn="ctr">
            <a:solidFill>
              <a:srgbClr val="800080"/>
            </a:solidFill>
            <a:prstDash val="solid"/>
            <a:round/>
            <a:headEnd type="none" w="med" len="med"/>
            <a:tailEnd type="none" w="med" len="med"/>
          </a:ln>
          <a:effectLst/>
        </p:spPr>
      </p:cxnSp>
      <p:sp>
        <p:nvSpPr>
          <p:cNvPr id="10" name="Rounded Rectangle 9"/>
          <p:cNvSpPr/>
          <p:nvPr/>
        </p:nvSpPr>
        <p:spPr bwMode="auto">
          <a:xfrm>
            <a:off x="1133475" y="1857375"/>
            <a:ext cx="3762375" cy="1438275"/>
          </a:xfrm>
          <a:prstGeom prst="roundRect">
            <a:avLst/>
          </a:prstGeom>
          <a:solidFill>
            <a:srgbClr val="800080">
              <a:alpha val="27000"/>
            </a:srgbClr>
          </a:solidFill>
          <a:ln w="127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199482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51</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
        <p:nvSpPr>
          <p:cNvPr id="11" name="Rounded Rectangle 10"/>
          <p:cNvSpPr/>
          <p:nvPr/>
        </p:nvSpPr>
        <p:spPr bwMode="auto">
          <a:xfrm>
            <a:off x="2996390" y="2168591"/>
            <a:ext cx="274320" cy="640080"/>
          </a:xfrm>
          <a:prstGeom prst="roundRect">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4" name="Straight Connector 13"/>
          <p:cNvCxnSpPr/>
          <p:nvPr/>
        </p:nvCxnSpPr>
        <p:spPr bwMode="auto">
          <a:xfrm rot="16200000" flipH="1">
            <a:off x="2106930" y="1468755"/>
            <a:ext cx="777240" cy="1"/>
          </a:xfrm>
          <a:prstGeom prst="line">
            <a:avLst/>
          </a:prstGeom>
          <a:solidFill>
            <a:schemeClr val="accent1"/>
          </a:solidFill>
          <a:ln w="66675" cap="flat" cmpd="sng" algn="ctr">
            <a:solidFill>
              <a:srgbClr val="800080"/>
            </a:solidFill>
            <a:prstDash val="solid"/>
            <a:round/>
            <a:headEnd type="none" w="med" len="med"/>
            <a:tailEnd type="none" w="med" len="med"/>
          </a:ln>
          <a:effectLst/>
        </p:spPr>
      </p:cxnSp>
      <p:sp>
        <p:nvSpPr>
          <p:cNvPr id="15" name="Rounded Rectangle 14"/>
          <p:cNvSpPr/>
          <p:nvPr/>
        </p:nvSpPr>
        <p:spPr bwMode="auto">
          <a:xfrm>
            <a:off x="1133475" y="1857375"/>
            <a:ext cx="3762375" cy="1438275"/>
          </a:xfrm>
          <a:prstGeom prst="roundRect">
            <a:avLst/>
          </a:prstGeom>
          <a:solidFill>
            <a:srgbClr val="800080">
              <a:alpha val="27000"/>
            </a:srgbClr>
          </a:solidFill>
          <a:ln w="127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 name="Rounded Rectangle 15"/>
          <p:cNvSpPr/>
          <p:nvPr/>
        </p:nvSpPr>
        <p:spPr bwMode="auto">
          <a:xfrm>
            <a:off x="4924425" y="1657350"/>
            <a:ext cx="3038475" cy="1647825"/>
          </a:xfrm>
          <a:prstGeom prst="roundRect">
            <a:avLst/>
          </a:prstGeom>
          <a:solidFill>
            <a:srgbClr val="FF8000">
              <a:alpha val="24000"/>
            </a:srgbClr>
          </a:solidFill>
          <a:ln w="9525"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7" name="Straight Connector 16"/>
          <p:cNvCxnSpPr/>
          <p:nvPr/>
        </p:nvCxnSpPr>
        <p:spPr bwMode="auto">
          <a:xfrm rot="16200000" flipH="1">
            <a:off x="5560694" y="1369694"/>
            <a:ext cx="594360" cy="1"/>
          </a:xfrm>
          <a:prstGeom prst="line">
            <a:avLst/>
          </a:prstGeom>
          <a:solidFill>
            <a:schemeClr val="accent1"/>
          </a:solidFill>
          <a:ln w="66675" cap="flat" cmpd="sng" algn="ctr">
            <a:solidFill>
              <a:srgbClr val="FF8000"/>
            </a:solidFill>
            <a:prstDash val="solid"/>
            <a:round/>
            <a:headEnd type="none" w="med" len="med"/>
            <a:tailEnd type="none" w="med" len="med"/>
          </a:ln>
          <a:effectLst/>
        </p:spPr>
      </p:cxnSp>
    </p:spTree>
    <p:extLst>
      <p:ext uri="{BB962C8B-B14F-4D97-AF65-F5344CB8AC3E}">
        <p14:creationId xmlns:p14="http://schemas.microsoft.com/office/powerpoint/2010/main" val="73858088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52</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
        <p:nvSpPr>
          <p:cNvPr id="12" name="TextBox 11"/>
          <p:cNvSpPr txBox="1"/>
          <p:nvPr/>
        </p:nvSpPr>
        <p:spPr>
          <a:xfrm>
            <a:off x="647700" y="3276600"/>
            <a:ext cx="7340600" cy="318036"/>
          </a:xfrm>
          <a:prstGeom prst="rect">
            <a:avLst/>
          </a:prstGeom>
          <a:noFill/>
        </p:spPr>
        <p:txBody>
          <a:bodyPr wrap="square" rtlCol="0">
            <a:spAutoFit/>
          </a:bodyPr>
          <a:lstStyle/>
          <a:p>
            <a:r>
              <a:rPr lang="en-US" sz="1600" dirty="0" smtClean="0"/>
              <a:t>Why 9 clusters?</a:t>
            </a:r>
            <a:endParaRPr lang="en-US" sz="1600" dirty="0"/>
          </a:p>
        </p:txBody>
      </p:sp>
      <p:graphicFrame>
        <p:nvGraphicFramePr>
          <p:cNvPr id="13" name="Chart 12"/>
          <p:cNvGraphicFramePr>
            <a:graphicFrameLocks noGrp="1"/>
          </p:cNvGraphicFramePr>
          <p:nvPr/>
        </p:nvGraphicFramePr>
        <p:xfrm>
          <a:off x="1654175" y="3505200"/>
          <a:ext cx="4991100" cy="2209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p:cNvCxnSpPr/>
          <p:nvPr/>
        </p:nvCxnSpPr>
        <p:spPr bwMode="auto">
          <a:xfrm rot="16200000" flipH="1">
            <a:off x="2106930" y="1468755"/>
            <a:ext cx="777240" cy="1"/>
          </a:xfrm>
          <a:prstGeom prst="line">
            <a:avLst/>
          </a:prstGeom>
          <a:solidFill>
            <a:schemeClr val="accent1"/>
          </a:solidFill>
          <a:ln w="66675" cap="flat" cmpd="sng" algn="ctr">
            <a:solidFill>
              <a:srgbClr val="800080"/>
            </a:solidFill>
            <a:prstDash val="solid"/>
            <a:round/>
            <a:headEnd type="none" w="med" len="med"/>
            <a:tailEnd type="none" w="med" len="med"/>
          </a:ln>
          <a:effectLst/>
        </p:spPr>
      </p:cxnSp>
      <p:sp>
        <p:nvSpPr>
          <p:cNvPr id="17" name="Rounded Rectangle 16"/>
          <p:cNvSpPr/>
          <p:nvPr/>
        </p:nvSpPr>
        <p:spPr bwMode="auto">
          <a:xfrm>
            <a:off x="1133475" y="1857375"/>
            <a:ext cx="3762375" cy="1438275"/>
          </a:xfrm>
          <a:prstGeom prst="roundRect">
            <a:avLst/>
          </a:prstGeom>
          <a:solidFill>
            <a:srgbClr val="800080">
              <a:alpha val="27000"/>
            </a:srgbClr>
          </a:solidFill>
          <a:ln w="127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ounded Rectangle 17"/>
          <p:cNvSpPr/>
          <p:nvPr/>
        </p:nvSpPr>
        <p:spPr bwMode="auto">
          <a:xfrm>
            <a:off x="4924425" y="1657350"/>
            <a:ext cx="3038475" cy="1647825"/>
          </a:xfrm>
          <a:prstGeom prst="roundRect">
            <a:avLst/>
          </a:prstGeom>
          <a:solidFill>
            <a:srgbClr val="FF8000">
              <a:alpha val="24000"/>
            </a:srgbClr>
          </a:solidFill>
          <a:ln w="9525"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rot="16200000" flipH="1">
            <a:off x="5560694" y="1369694"/>
            <a:ext cx="594360" cy="1"/>
          </a:xfrm>
          <a:prstGeom prst="line">
            <a:avLst/>
          </a:prstGeom>
          <a:solidFill>
            <a:schemeClr val="accent1"/>
          </a:solidFill>
          <a:ln w="66675" cap="flat" cmpd="sng" algn="ctr">
            <a:solidFill>
              <a:srgbClr val="FF8000"/>
            </a:solidFill>
            <a:prstDash val="solid"/>
            <a:round/>
            <a:headEnd type="none" w="med" len="med"/>
            <a:tailEnd type="none" w="med" len="med"/>
          </a:ln>
          <a:effectLst/>
        </p:spPr>
      </p:cxnSp>
    </p:spTree>
    <p:extLst>
      <p:ext uri="{BB962C8B-B14F-4D97-AF65-F5344CB8AC3E}">
        <p14:creationId xmlns:p14="http://schemas.microsoft.com/office/powerpoint/2010/main" val="187190352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53</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
        <p:nvSpPr>
          <p:cNvPr id="12" name="TextBox 11"/>
          <p:cNvSpPr txBox="1"/>
          <p:nvPr/>
        </p:nvSpPr>
        <p:spPr>
          <a:xfrm>
            <a:off x="647700" y="3276600"/>
            <a:ext cx="7340600" cy="318036"/>
          </a:xfrm>
          <a:prstGeom prst="rect">
            <a:avLst/>
          </a:prstGeom>
          <a:noFill/>
        </p:spPr>
        <p:txBody>
          <a:bodyPr wrap="square" rtlCol="0">
            <a:spAutoFit/>
          </a:bodyPr>
          <a:lstStyle/>
          <a:p>
            <a:r>
              <a:rPr lang="en-US" sz="1600" dirty="0" smtClean="0"/>
              <a:t>Why 9 clusters?</a:t>
            </a:r>
            <a:endParaRPr lang="en-US" sz="1600" dirty="0"/>
          </a:p>
        </p:txBody>
      </p:sp>
      <p:graphicFrame>
        <p:nvGraphicFramePr>
          <p:cNvPr id="13" name="Chart 12"/>
          <p:cNvGraphicFramePr>
            <a:graphicFrameLocks noGrp="1"/>
          </p:cNvGraphicFramePr>
          <p:nvPr/>
        </p:nvGraphicFramePr>
        <p:xfrm>
          <a:off x="1654175" y="3505200"/>
          <a:ext cx="4991100" cy="2209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p:cNvCxnSpPr/>
          <p:nvPr/>
        </p:nvCxnSpPr>
        <p:spPr bwMode="auto">
          <a:xfrm rot="16200000" flipH="1">
            <a:off x="2486819" y="4382294"/>
            <a:ext cx="1383506" cy="5556"/>
          </a:xfrm>
          <a:prstGeom prst="straightConnector1">
            <a:avLst/>
          </a:prstGeom>
          <a:solidFill>
            <a:schemeClr val="accent1"/>
          </a:solidFill>
          <a:ln w="19050" cap="flat" cmpd="sng" algn="ctr">
            <a:solidFill>
              <a:schemeClr val="accent1"/>
            </a:solidFill>
            <a:prstDash val="solid"/>
            <a:round/>
            <a:headEnd type="arrow"/>
            <a:tailEnd type="arrow"/>
          </a:ln>
          <a:effectLst/>
        </p:spPr>
      </p:cxnSp>
      <p:sp>
        <p:nvSpPr>
          <p:cNvPr id="15" name="TextBox 14"/>
          <p:cNvSpPr txBox="1"/>
          <p:nvPr/>
        </p:nvSpPr>
        <p:spPr>
          <a:xfrm>
            <a:off x="3078939" y="4206875"/>
            <a:ext cx="749300" cy="346249"/>
          </a:xfrm>
          <a:prstGeom prst="rect">
            <a:avLst/>
          </a:prstGeom>
          <a:noFill/>
        </p:spPr>
        <p:txBody>
          <a:bodyPr wrap="square" rtlCol="0">
            <a:spAutoFit/>
          </a:bodyPr>
          <a:lstStyle/>
          <a:p>
            <a:r>
              <a:rPr lang="en-US" sz="1800" dirty="0" smtClean="0"/>
              <a:t>13x</a:t>
            </a:r>
            <a:endParaRPr lang="en-US" sz="1800" dirty="0"/>
          </a:p>
        </p:txBody>
      </p:sp>
      <p:cxnSp>
        <p:nvCxnSpPr>
          <p:cNvPr id="18" name="Straight Connector 17"/>
          <p:cNvCxnSpPr/>
          <p:nvPr/>
        </p:nvCxnSpPr>
        <p:spPr bwMode="auto">
          <a:xfrm rot="16200000" flipH="1">
            <a:off x="2106930" y="1468755"/>
            <a:ext cx="777240" cy="1"/>
          </a:xfrm>
          <a:prstGeom prst="line">
            <a:avLst/>
          </a:prstGeom>
          <a:solidFill>
            <a:schemeClr val="accent1"/>
          </a:solidFill>
          <a:ln w="66675" cap="flat" cmpd="sng" algn="ctr">
            <a:solidFill>
              <a:srgbClr val="800080"/>
            </a:solidFill>
            <a:prstDash val="solid"/>
            <a:round/>
            <a:headEnd type="none" w="med" len="med"/>
            <a:tailEnd type="none" w="med" len="med"/>
          </a:ln>
          <a:effectLst/>
        </p:spPr>
      </p:cxnSp>
      <p:sp>
        <p:nvSpPr>
          <p:cNvPr id="19" name="Rounded Rectangle 18"/>
          <p:cNvSpPr/>
          <p:nvPr/>
        </p:nvSpPr>
        <p:spPr bwMode="auto">
          <a:xfrm>
            <a:off x="1133475" y="1857375"/>
            <a:ext cx="3762375" cy="1438275"/>
          </a:xfrm>
          <a:prstGeom prst="roundRect">
            <a:avLst/>
          </a:prstGeom>
          <a:solidFill>
            <a:srgbClr val="800080">
              <a:alpha val="27000"/>
            </a:srgbClr>
          </a:solidFill>
          <a:ln w="127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Rounded Rectangle 19"/>
          <p:cNvSpPr/>
          <p:nvPr/>
        </p:nvSpPr>
        <p:spPr bwMode="auto">
          <a:xfrm>
            <a:off x="4924425" y="1657350"/>
            <a:ext cx="3038475" cy="1647825"/>
          </a:xfrm>
          <a:prstGeom prst="roundRect">
            <a:avLst/>
          </a:prstGeom>
          <a:solidFill>
            <a:srgbClr val="FF8000">
              <a:alpha val="24000"/>
            </a:srgbClr>
          </a:solidFill>
          <a:ln w="9525"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1" name="Straight Connector 20"/>
          <p:cNvCxnSpPr/>
          <p:nvPr/>
        </p:nvCxnSpPr>
        <p:spPr bwMode="auto">
          <a:xfrm rot="16200000" flipH="1">
            <a:off x="5560694" y="1369694"/>
            <a:ext cx="594360" cy="1"/>
          </a:xfrm>
          <a:prstGeom prst="line">
            <a:avLst/>
          </a:prstGeom>
          <a:solidFill>
            <a:schemeClr val="accent1"/>
          </a:solidFill>
          <a:ln w="66675" cap="flat" cmpd="sng" algn="ctr">
            <a:solidFill>
              <a:srgbClr val="FF8000"/>
            </a:solidFill>
            <a:prstDash val="solid"/>
            <a:round/>
            <a:headEnd type="none" w="med" len="med"/>
            <a:tailEnd type="none" w="med" len="med"/>
          </a:ln>
          <a:effectLst/>
        </p:spPr>
      </p:cxnSp>
    </p:spTree>
    <p:extLst>
      <p:ext uri="{BB962C8B-B14F-4D97-AF65-F5344CB8AC3E}">
        <p14:creationId xmlns:p14="http://schemas.microsoft.com/office/powerpoint/2010/main" val="170289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to support the classification </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54</a:t>
            </a:fld>
            <a:endParaRPr lang="en-US"/>
          </a:p>
        </p:txBody>
      </p:sp>
      <p:sp>
        <p:nvSpPr>
          <p:cNvPr id="5" name="TextBox 4"/>
          <p:cNvSpPr txBox="1"/>
          <p:nvPr/>
        </p:nvSpPr>
        <p:spPr>
          <a:xfrm>
            <a:off x="508000" y="736600"/>
            <a:ext cx="7340600" cy="318036"/>
          </a:xfrm>
          <a:prstGeom prst="rect">
            <a:avLst/>
          </a:prstGeom>
          <a:noFill/>
        </p:spPr>
        <p:txBody>
          <a:bodyPr wrap="square" rtlCol="0">
            <a:spAutoFit/>
          </a:bodyPr>
          <a:lstStyle/>
          <a:p>
            <a:r>
              <a:rPr lang="en-US" sz="1600" dirty="0" err="1" smtClean="0"/>
              <a:t>SPECjbb</a:t>
            </a:r>
            <a:r>
              <a:rPr lang="en-US" sz="1600" dirty="0" smtClean="0"/>
              <a:t> (</a:t>
            </a:r>
            <a:r>
              <a:rPr lang="en-US" sz="1600" dirty="0" err="1" smtClean="0"/>
              <a:t>sjbb</a:t>
            </a:r>
            <a:r>
              <a:rPr lang="en-US" sz="1600" dirty="0" smtClean="0"/>
              <a:t>) as cut-off for BW/LAT sensitive applications</a:t>
            </a:r>
            <a:endParaRPr lang="en-US" sz="1600" dirty="0"/>
          </a:p>
        </p:txBody>
      </p:sp>
      <p:pic>
        <p:nvPicPr>
          <p:cNvPr id="6" name="Picture 5" descr="hclust.jpg"/>
          <p:cNvPicPr>
            <a:picLocks noChangeAspect="1"/>
          </p:cNvPicPr>
          <p:nvPr/>
        </p:nvPicPr>
        <p:blipFill>
          <a:blip r:embed="rId2"/>
          <a:stretch>
            <a:fillRect/>
          </a:stretch>
        </p:blipFill>
        <p:spPr>
          <a:xfrm>
            <a:off x="219075" y="981074"/>
            <a:ext cx="7696200" cy="2274677"/>
          </a:xfrm>
          <a:prstGeom prst="rect">
            <a:avLst/>
          </a:prstGeom>
        </p:spPr>
      </p:pic>
      <p:sp>
        <p:nvSpPr>
          <p:cNvPr id="12" name="TextBox 11"/>
          <p:cNvSpPr txBox="1"/>
          <p:nvPr/>
        </p:nvSpPr>
        <p:spPr>
          <a:xfrm>
            <a:off x="647700" y="3276600"/>
            <a:ext cx="7340600" cy="318036"/>
          </a:xfrm>
          <a:prstGeom prst="rect">
            <a:avLst/>
          </a:prstGeom>
          <a:noFill/>
        </p:spPr>
        <p:txBody>
          <a:bodyPr wrap="square" rtlCol="0">
            <a:spAutoFit/>
          </a:bodyPr>
          <a:lstStyle/>
          <a:p>
            <a:r>
              <a:rPr lang="en-US" sz="1600" dirty="0" smtClean="0"/>
              <a:t>Why 9 clusters?</a:t>
            </a:r>
            <a:endParaRPr lang="en-US" sz="1600" dirty="0"/>
          </a:p>
        </p:txBody>
      </p:sp>
      <p:graphicFrame>
        <p:nvGraphicFramePr>
          <p:cNvPr id="13" name="Chart 12"/>
          <p:cNvGraphicFramePr>
            <a:graphicFrameLocks noGrp="1"/>
          </p:cNvGraphicFramePr>
          <p:nvPr/>
        </p:nvGraphicFramePr>
        <p:xfrm>
          <a:off x="1654175" y="3505200"/>
          <a:ext cx="49911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p:cNvSpPr/>
          <p:nvPr/>
        </p:nvSpPr>
        <p:spPr bwMode="auto">
          <a:xfrm>
            <a:off x="3095625" y="5038725"/>
            <a:ext cx="352425" cy="238125"/>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9" name="Straight Connector 18"/>
          <p:cNvCxnSpPr/>
          <p:nvPr/>
        </p:nvCxnSpPr>
        <p:spPr bwMode="auto">
          <a:xfrm rot="16200000" flipH="1">
            <a:off x="2106930" y="1468755"/>
            <a:ext cx="777240" cy="1"/>
          </a:xfrm>
          <a:prstGeom prst="line">
            <a:avLst/>
          </a:prstGeom>
          <a:solidFill>
            <a:schemeClr val="accent1"/>
          </a:solidFill>
          <a:ln w="66675" cap="flat" cmpd="sng" algn="ctr">
            <a:solidFill>
              <a:srgbClr val="800080"/>
            </a:solidFill>
            <a:prstDash val="solid"/>
            <a:round/>
            <a:headEnd type="none" w="med" len="med"/>
            <a:tailEnd type="none" w="med" len="med"/>
          </a:ln>
          <a:effectLst/>
        </p:spPr>
      </p:cxnSp>
      <p:sp>
        <p:nvSpPr>
          <p:cNvPr id="20" name="Rounded Rectangle 19"/>
          <p:cNvSpPr/>
          <p:nvPr/>
        </p:nvSpPr>
        <p:spPr bwMode="auto">
          <a:xfrm>
            <a:off x="1133475" y="1857375"/>
            <a:ext cx="3762375" cy="1438275"/>
          </a:xfrm>
          <a:prstGeom prst="roundRect">
            <a:avLst/>
          </a:prstGeom>
          <a:solidFill>
            <a:srgbClr val="800080">
              <a:alpha val="27000"/>
            </a:srgbClr>
          </a:solidFill>
          <a:ln w="1270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Rounded Rectangle 20"/>
          <p:cNvSpPr/>
          <p:nvPr/>
        </p:nvSpPr>
        <p:spPr bwMode="auto">
          <a:xfrm>
            <a:off x="4924425" y="1657350"/>
            <a:ext cx="3038475" cy="1647825"/>
          </a:xfrm>
          <a:prstGeom prst="roundRect">
            <a:avLst/>
          </a:prstGeom>
          <a:solidFill>
            <a:srgbClr val="FF8000">
              <a:alpha val="24000"/>
            </a:srgbClr>
          </a:solidFill>
          <a:ln w="9525"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22" name="Straight Connector 21"/>
          <p:cNvCxnSpPr/>
          <p:nvPr/>
        </p:nvCxnSpPr>
        <p:spPr bwMode="auto">
          <a:xfrm rot="16200000" flipH="1">
            <a:off x="5560694" y="1369694"/>
            <a:ext cx="594360" cy="1"/>
          </a:xfrm>
          <a:prstGeom prst="line">
            <a:avLst/>
          </a:prstGeom>
          <a:solidFill>
            <a:schemeClr val="accent1"/>
          </a:solidFill>
          <a:ln w="66675" cap="flat" cmpd="sng" algn="ctr">
            <a:solidFill>
              <a:srgbClr val="FF8000"/>
            </a:solidFill>
            <a:prstDash val="solid"/>
            <a:round/>
            <a:headEnd type="none" w="med" len="med"/>
            <a:tailEnd type="none" w="med" len="med"/>
          </a:ln>
          <a:effectLst/>
        </p:spPr>
      </p:cxnSp>
    </p:spTree>
    <p:extLst>
      <p:ext uri="{BB962C8B-B14F-4D97-AF65-F5344CB8AC3E}">
        <p14:creationId xmlns:p14="http://schemas.microsoft.com/office/powerpoint/2010/main" val="14720556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with varying workload combinations</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55</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3227916708"/>
              </p:ext>
            </p:extLst>
          </p:nvPr>
        </p:nvGraphicFramePr>
        <p:xfrm>
          <a:off x="202658" y="986276"/>
          <a:ext cx="7592915" cy="3674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574837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prior works</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56</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2359593124"/>
              </p:ext>
            </p:extLst>
          </p:nvPr>
        </p:nvGraphicFramePr>
        <p:xfrm>
          <a:off x="460176" y="803884"/>
          <a:ext cx="7429972" cy="4424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594780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steering of packets</a:t>
            </a:r>
            <a:endParaRPr lang="en-US" dirty="0"/>
          </a:p>
        </p:txBody>
      </p:sp>
      <p:sp>
        <p:nvSpPr>
          <p:cNvPr id="4" name="Slide Number Placeholder 3"/>
          <p:cNvSpPr>
            <a:spLocks noGrp="1"/>
          </p:cNvSpPr>
          <p:nvPr>
            <p:ph type="sldNum" sz="quarter" idx="10"/>
          </p:nvPr>
        </p:nvSpPr>
        <p:spPr/>
        <p:txBody>
          <a:bodyPr/>
          <a:lstStyle/>
          <a:p>
            <a:fld id="{5D55814A-EFF7-4279-8F52-1E7C8C78BB4E}" type="slidenum">
              <a:rPr lang="en-US" smtClean="0"/>
              <a:pPr/>
              <a:t>57</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866353037"/>
              </p:ext>
            </p:extLst>
          </p:nvPr>
        </p:nvGraphicFramePr>
        <p:xfrm>
          <a:off x="175637" y="824148"/>
          <a:ext cx="7930679" cy="30263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Putting it all together</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58</a:t>
            </a:fld>
            <a:endParaRPr lang="en-US"/>
          </a:p>
        </p:txBody>
      </p:sp>
      <p:grpSp>
        <p:nvGrpSpPr>
          <p:cNvPr id="5" name="Group 4"/>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6" name="Rectangle 5"/>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8" name="Rectangle 17"/>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22" name="Group 21"/>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23" name="Rectangle 22"/>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5" name="Rectangle 34"/>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6" name="Rectangle 35"/>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7" name="Rectangle 36"/>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39" name="TextBox 38"/>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40" name="TextBox 39"/>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41" name="TextBox 40"/>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42" name="TextBox 41"/>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grpSp>
        <p:nvGrpSpPr>
          <p:cNvPr id="43" name="Group 42"/>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44" name="Group 131"/>
            <p:cNvGrpSpPr/>
            <p:nvPr/>
          </p:nvGrpSpPr>
          <p:grpSpPr>
            <a:xfrm>
              <a:off x="2247900" y="3281834"/>
              <a:ext cx="3067050" cy="458316"/>
              <a:chOff x="2247900" y="3281834"/>
              <a:chExt cx="3067050" cy="458316"/>
            </a:xfrm>
          </p:grpSpPr>
          <p:sp>
            <p:nvSpPr>
              <p:cNvPr id="55" name="Cube 54"/>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6" name="Cube 55"/>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7" name="Cube 56"/>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8" name="Cube 57"/>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9" name="Cube 58"/>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0" name="Cube 59"/>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1" name="Cube 60"/>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2" name="Cube 61"/>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63" name="Cube 62"/>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45" name="Group 142"/>
            <p:cNvGrpSpPr/>
            <p:nvPr/>
          </p:nvGrpSpPr>
          <p:grpSpPr>
            <a:xfrm>
              <a:off x="2070100" y="3942234"/>
              <a:ext cx="3067050" cy="458316"/>
              <a:chOff x="2070100" y="3942234"/>
              <a:chExt cx="3067050" cy="458316"/>
            </a:xfrm>
          </p:grpSpPr>
          <p:sp>
            <p:nvSpPr>
              <p:cNvPr id="46" name="Cube 45"/>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7" name="Cube 46"/>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8" name="Cube 47"/>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9" name="Cube 48"/>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0" name="Cube 49"/>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1" name="Cube 50"/>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2" name="Cube 51"/>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3" name="Cube 52"/>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54" name="Cube 53"/>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cxnSp>
        <p:nvCxnSpPr>
          <p:cNvPr id="64" name="Straight Arrow Connector 63"/>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65" name="Group 64"/>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66" name="Flowchart: Manual Operation 23"/>
            <p:cNvSpPr/>
            <p:nvPr/>
          </p:nvSpPr>
          <p:spPr bwMode="auto">
            <a:xfrm rot="5400000">
              <a:off x="2006212" y="1788102"/>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cxnSp>
          <p:nvCxnSpPr>
            <p:cNvPr id="67" name="Elbow Connector 66"/>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68" name="Straight Arrow Connector 67"/>
            <p:cNvCxnSpPr>
              <a:endCxn id="47" idx="2"/>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69" name="Straight Arrow Connector 68"/>
            <p:cNvCxnSpPr>
              <a:stCxn id="66" idx="0"/>
              <a:endCxn id="57" idx="2"/>
            </p:cNvCxnSpPr>
            <p:nvPr/>
          </p:nvCxnSpPr>
          <p:spPr bwMode="auto">
            <a:xfrm flipV="1">
              <a:off x="2743688" y="1784573"/>
              <a:ext cx="198479" cy="14664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70" name="Straight Arrow Connector 69"/>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71" name="Right Arrow 70"/>
          <p:cNvSpPr/>
          <p:nvPr/>
        </p:nvSpPr>
        <p:spPr bwMode="auto">
          <a:xfrm>
            <a:off x="58191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2" name="Right Arrow 71"/>
          <p:cNvSpPr/>
          <p:nvPr/>
        </p:nvSpPr>
        <p:spPr bwMode="auto">
          <a:xfrm>
            <a:off x="21488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6891330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Putting it all together</a:t>
            </a:r>
          </a:p>
        </p:txBody>
      </p:sp>
      <p:sp>
        <p:nvSpPr>
          <p:cNvPr id="4" name="Slide Number Placeholder 3"/>
          <p:cNvSpPr>
            <a:spLocks noGrp="1"/>
          </p:cNvSpPr>
          <p:nvPr>
            <p:ph type="sldNum" sz="quarter" idx="10"/>
          </p:nvPr>
        </p:nvSpPr>
        <p:spPr/>
        <p:txBody>
          <a:bodyPr/>
          <a:lstStyle/>
          <a:p>
            <a:fld id="{DA9C2DE9-7581-4AE8-8614-648114E8C8A1}" type="slidenum">
              <a:rPr lang="en-US" smtClean="0"/>
              <a:pPr/>
              <a:t>59</a:t>
            </a:fld>
            <a:endParaRPr lang="en-US"/>
          </a:p>
        </p:txBody>
      </p:sp>
      <p:grpSp>
        <p:nvGrpSpPr>
          <p:cNvPr id="74" name="Group 73"/>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6" name="Rectangle 75"/>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7" name="Rectangle 76"/>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8" name="Rectangle 77"/>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0" name="Rectangle 79"/>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92" name="Group 91"/>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93" name="Rectangle 92"/>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109" name="TextBox 108"/>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110" name="TextBox 109"/>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111" name="TextBox 110"/>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112" name="TextBox 111"/>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grpSp>
        <p:nvGrpSpPr>
          <p:cNvPr id="113" name="Group 112"/>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114" name="Group 131"/>
            <p:cNvGrpSpPr/>
            <p:nvPr/>
          </p:nvGrpSpPr>
          <p:grpSpPr>
            <a:xfrm>
              <a:off x="2247900" y="3281834"/>
              <a:ext cx="3067050" cy="458316"/>
              <a:chOff x="2247900" y="3281834"/>
              <a:chExt cx="3067050" cy="458316"/>
            </a:xfrm>
          </p:grpSpPr>
          <p:sp>
            <p:nvSpPr>
              <p:cNvPr id="125" name="Cube 124"/>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6" name="Cube 125"/>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8" name="Cube 127"/>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0" name="Cube 129"/>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1" name="Cube 130"/>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2" name="Cube 131"/>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3" name="Cube 132"/>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5" name="Group 142"/>
            <p:cNvGrpSpPr/>
            <p:nvPr/>
          </p:nvGrpSpPr>
          <p:grpSpPr>
            <a:xfrm>
              <a:off x="2070100" y="3942234"/>
              <a:ext cx="3067050" cy="458316"/>
              <a:chOff x="2070100" y="3942234"/>
              <a:chExt cx="3067050" cy="458316"/>
            </a:xfrm>
          </p:grpSpPr>
          <p:sp>
            <p:nvSpPr>
              <p:cNvPr id="116" name="Cube 115"/>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7" name="Cube 116"/>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8" name="Cube 117"/>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9" name="Cube 118"/>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1" name="Cube 120"/>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cxnSp>
        <p:nvCxnSpPr>
          <p:cNvPr id="134" name="Straight Arrow Connector 133"/>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135" name="Group 134"/>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136" name="Flowchart: Manual Operation 23"/>
            <p:cNvSpPr/>
            <p:nvPr/>
          </p:nvSpPr>
          <p:spPr bwMode="auto">
            <a:xfrm rot="5400000">
              <a:off x="2006212" y="1788102"/>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cxnSp>
          <p:nvCxnSpPr>
            <p:cNvPr id="137" name="Elbow Connector 136"/>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38" name="Straight Arrow Connector 137"/>
            <p:cNvCxnSpPr>
              <a:endCxn id="117" idx="2"/>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39" name="Straight Arrow Connector 138"/>
            <p:cNvCxnSpPr>
              <a:stCxn id="136" idx="0"/>
              <a:endCxn id="127" idx="2"/>
            </p:cNvCxnSpPr>
            <p:nvPr/>
          </p:nvCxnSpPr>
          <p:spPr bwMode="auto">
            <a:xfrm flipV="1">
              <a:off x="2743688" y="1784573"/>
              <a:ext cx="198479" cy="14664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140" name="Straight Arrow Connector 139"/>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1" name="Right Arrow 140"/>
          <p:cNvSpPr/>
          <p:nvPr/>
        </p:nvSpPr>
        <p:spPr bwMode="auto">
          <a:xfrm>
            <a:off x="58191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2" name="Right Arrow 141"/>
          <p:cNvSpPr/>
          <p:nvPr/>
        </p:nvSpPr>
        <p:spPr bwMode="auto">
          <a:xfrm>
            <a:off x="21488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3" name="Rectangular Callout 72"/>
          <p:cNvSpPr/>
          <p:nvPr/>
        </p:nvSpPr>
        <p:spPr bwMode="auto">
          <a:xfrm>
            <a:off x="190500" y="3239383"/>
            <a:ext cx="3013529" cy="539635"/>
          </a:xfrm>
          <a:prstGeom prst="wedgeRectCallout">
            <a:avLst>
              <a:gd name="adj1" fmla="val -24844"/>
              <a:gd name="adj2" fmla="val -162154"/>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Classify</a:t>
            </a:r>
            <a:r>
              <a:rPr kumimoji="0" lang="en-US" sz="1600" b="0" i="0" u="none" strike="noStrike" cap="none" normalizeH="0" baseline="0" dirty="0" smtClean="0">
                <a:ln>
                  <a:noFill/>
                </a:ln>
                <a:solidFill>
                  <a:schemeClr val="bg1"/>
                </a:solidFill>
                <a:effectLst/>
                <a:latin typeface="Arial" charset="0"/>
              </a:rPr>
              <a:t> applications based on sensitivity to network BW/LAT</a:t>
            </a:r>
          </a:p>
        </p:txBody>
      </p:sp>
    </p:spTree>
    <p:extLst>
      <p:ext uri="{BB962C8B-B14F-4D97-AF65-F5344CB8AC3E}">
        <p14:creationId xmlns:p14="http://schemas.microsoft.com/office/powerpoint/2010/main" val="20841214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6</a:t>
            </a:fld>
            <a:endParaRPr lang="en-US"/>
          </a:p>
        </p:txBody>
      </p:sp>
      <p:sp>
        <p:nvSpPr>
          <p:cNvPr id="6" name="TextBox 5"/>
          <p:cNvSpPr txBox="1"/>
          <p:nvPr/>
        </p:nvSpPr>
        <p:spPr>
          <a:xfrm>
            <a:off x="1705856" y="983556"/>
            <a:ext cx="5094514" cy="289823"/>
          </a:xfrm>
          <a:prstGeom prst="rect">
            <a:avLst/>
          </a:prstGeom>
          <a:noFill/>
        </p:spPr>
        <p:txBody>
          <a:bodyPr wrap="square" rtlCol="0">
            <a:spAutoFit/>
          </a:bodyPr>
          <a:lstStyle/>
          <a:p>
            <a:r>
              <a:rPr lang="en-US" sz="1400" b="1" dirty="0" smtClean="0">
                <a:solidFill>
                  <a:srgbClr val="FF0000"/>
                </a:solidFill>
              </a:rPr>
              <a:t>Impact of channel bandwidth on application performance</a:t>
            </a:r>
            <a:endParaRPr lang="en-US" sz="1400" b="1" dirty="0">
              <a:solidFill>
                <a:srgbClr val="FF0000"/>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417604399"/>
              </p:ext>
            </p:extLst>
          </p:nvPr>
        </p:nvGraphicFramePr>
        <p:xfrm>
          <a:off x="111398" y="1247719"/>
          <a:ext cx="8020727" cy="2228069"/>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bwMode="auto">
          <a:xfrm>
            <a:off x="576175" y="2953930"/>
            <a:ext cx="4550605"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502727" y="3589728"/>
            <a:ext cx="7271130" cy="509166"/>
            <a:chOff x="495043" y="3427079"/>
            <a:chExt cx="7271130" cy="784880"/>
          </a:xfrm>
        </p:grpSpPr>
        <p:sp>
          <p:nvSpPr>
            <p:cNvPr id="11" name="TextBox 10"/>
            <p:cNvSpPr txBox="1"/>
            <p:nvPr/>
          </p:nvSpPr>
          <p:spPr>
            <a:xfrm>
              <a:off x="495043" y="3465301"/>
              <a:ext cx="7271130" cy="746658"/>
            </a:xfrm>
            <a:prstGeom prst="rect">
              <a:avLst/>
            </a:prstGeom>
            <a:noFill/>
          </p:spPr>
          <p:txBody>
            <a:bodyPr wrap="square" rtlCol="0">
              <a:spAutoFit/>
            </a:bodyPr>
            <a:lstStyle/>
            <a:p>
              <a:pPr algn="l"/>
              <a:endParaRPr lang="en-US" sz="1800" baseline="50000" dirty="0" smtClean="0"/>
            </a:p>
          </p:txBody>
        </p:sp>
        <p:sp>
          <p:nvSpPr>
            <p:cNvPr id="12" name="TextBox 11"/>
            <p:cNvSpPr txBox="1"/>
            <p:nvPr/>
          </p:nvSpPr>
          <p:spPr>
            <a:xfrm>
              <a:off x="583987" y="3427079"/>
              <a:ext cx="7015522" cy="535531"/>
            </a:xfrm>
            <a:prstGeom prst="rect">
              <a:avLst/>
            </a:prstGeom>
            <a:noFill/>
          </p:spPr>
          <p:txBody>
            <a:bodyPr wrap="square" rtlCol="0">
              <a:spAutoFit/>
            </a:bodyPr>
            <a:lstStyle/>
            <a:p>
              <a:pPr marL="228600" indent="-228600" algn="l">
                <a:buFont typeface="+mj-lt"/>
                <a:buAutoNum type="arabicPeriod"/>
              </a:pPr>
              <a:r>
                <a:rPr lang="en-US" sz="1600" dirty="0" smtClean="0"/>
                <a:t>18/30 (21/36 total) applications’ performance is agnostic to channel BW (8x BW inc. → less than 2x performance inc.)</a:t>
              </a:r>
              <a:endParaRPr lang="en-US" sz="1600" dirty="0"/>
            </a:p>
          </p:txBody>
        </p:sp>
      </p:grpSp>
      <p:cxnSp>
        <p:nvCxnSpPr>
          <p:cNvPr id="15" name="Straight Connector 14"/>
          <p:cNvCxnSpPr/>
          <p:nvPr/>
        </p:nvCxnSpPr>
        <p:spPr bwMode="auto">
          <a:xfrm flipV="1">
            <a:off x="623210" y="2375372"/>
            <a:ext cx="4491812" cy="11759"/>
          </a:xfrm>
          <a:prstGeom prst="line">
            <a:avLst/>
          </a:prstGeom>
          <a:solidFill>
            <a:schemeClr val="accent1"/>
          </a:solidFill>
          <a:ln w="19050" cap="flat" cmpd="sng" algn="ctr">
            <a:solidFill>
              <a:srgbClr val="800080"/>
            </a:solidFill>
            <a:prstDash val="dash"/>
            <a:round/>
            <a:headEnd type="none" w="med" len="med"/>
            <a:tailEnd type="none" w="med" len="med"/>
          </a:ln>
          <a:effectLst/>
        </p:spPr>
      </p:cxnSp>
      <p:sp>
        <p:nvSpPr>
          <p:cNvPr id="16" name="Down Arrow 15"/>
          <p:cNvSpPr/>
          <p:nvPr/>
        </p:nvSpPr>
        <p:spPr bwMode="auto">
          <a:xfrm>
            <a:off x="2927910" y="2104905"/>
            <a:ext cx="270449" cy="352777"/>
          </a:xfrm>
          <a:prstGeom prst="downArrow">
            <a:avLst/>
          </a:prstGeom>
          <a:solidFill>
            <a:srgbClr val="80008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9446018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Putting it all together</a:t>
            </a:r>
          </a:p>
        </p:txBody>
      </p:sp>
      <p:sp>
        <p:nvSpPr>
          <p:cNvPr id="4" name="Slide Number Placeholder 3"/>
          <p:cNvSpPr>
            <a:spLocks noGrp="1"/>
          </p:cNvSpPr>
          <p:nvPr>
            <p:ph type="sldNum" sz="quarter" idx="10"/>
          </p:nvPr>
        </p:nvSpPr>
        <p:spPr/>
        <p:txBody>
          <a:bodyPr/>
          <a:lstStyle/>
          <a:p>
            <a:fld id="{DA9C2DE9-7581-4AE8-8614-648114E8C8A1}" type="slidenum">
              <a:rPr lang="en-US" smtClean="0"/>
              <a:pPr/>
              <a:t>60</a:t>
            </a:fld>
            <a:endParaRPr lang="en-US"/>
          </a:p>
        </p:txBody>
      </p:sp>
      <p:sp>
        <p:nvSpPr>
          <p:cNvPr id="75" name="TextBox 74"/>
          <p:cNvSpPr txBox="1"/>
          <p:nvPr/>
        </p:nvSpPr>
        <p:spPr>
          <a:xfrm>
            <a:off x="2120900" y="876300"/>
            <a:ext cx="660400" cy="371897"/>
          </a:xfrm>
          <a:prstGeom prst="rect">
            <a:avLst/>
          </a:prstGeom>
          <a:noFill/>
        </p:spPr>
        <p:txBody>
          <a:bodyPr wrap="square" rtlCol="0">
            <a:spAutoFit/>
          </a:bodyPr>
          <a:lstStyle/>
          <a:p>
            <a:r>
              <a:rPr lang="en-US" dirty="0" smtClean="0"/>
              <a:t>Episode LEN/HT</a:t>
            </a:r>
            <a:endParaRPr lang="en-US" dirty="0"/>
          </a:p>
        </p:txBody>
      </p:sp>
      <p:grpSp>
        <p:nvGrpSpPr>
          <p:cNvPr id="76" name="Group 75"/>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7" name="Rectangle 76"/>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8" name="Rectangle 77"/>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0" name="Rectangle 79"/>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93" name="Group 92"/>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94" name="Rectangle 93"/>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5" name="Rectangle 94"/>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9" name="Rectangle 108"/>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110" name="TextBox 109"/>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111" name="TextBox 110"/>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112" name="TextBox 111"/>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113" name="TextBox 112"/>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grpSp>
        <p:nvGrpSpPr>
          <p:cNvPr id="114" name="Group 113"/>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115" name="Group 131"/>
            <p:cNvGrpSpPr/>
            <p:nvPr/>
          </p:nvGrpSpPr>
          <p:grpSpPr>
            <a:xfrm>
              <a:off x="2247900" y="3281834"/>
              <a:ext cx="3067050" cy="458316"/>
              <a:chOff x="2247900" y="3281834"/>
              <a:chExt cx="3067050" cy="458316"/>
            </a:xfrm>
          </p:grpSpPr>
          <p:sp>
            <p:nvSpPr>
              <p:cNvPr id="126" name="Cube 125"/>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8" name="Cube 127"/>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0" name="Cube 129"/>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1" name="Cube 130"/>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2" name="Cube 131"/>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3" name="Cube 132"/>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4" name="Cube 133"/>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6" name="Group 142"/>
            <p:cNvGrpSpPr/>
            <p:nvPr/>
          </p:nvGrpSpPr>
          <p:grpSpPr>
            <a:xfrm>
              <a:off x="2070100" y="3942234"/>
              <a:ext cx="3067050" cy="458316"/>
              <a:chOff x="2070100" y="3942234"/>
              <a:chExt cx="3067050" cy="458316"/>
            </a:xfrm>
          </p:grpSpPr>
          <p:sp>
            <p:nvSpPr>
              <p:cNvPr id="117" name="Cube 116"/>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8" name="Cube 117"/>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9" name="Cube 118"/>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1" name="Cube 120"/>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5" name="Cube 124"/>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cxnSp>
        <p:nvCxnSpPr>
          <p:cNvPr id="135" name="Straight Arrow Connector 134"/>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136" name="Group 135"/>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137" name="Flowchart: Manual Operation 23"/>
            <p:cNvSpPr/>
            <p:nvPr/>
          </p:nvSpPr>
          <p:spPr bwMode="auto">
            <a:xfrm rot="5400000">
              <a:off x="2006212" y="1788102"/>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cxnSp>
          <p:nvCxnSpPr>
            <p:cNvPr id="138" name="Elbow Connector 137"/>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39" name="Straight Arrow Connector 138"/>
            <p:cNvCxnSpPr>
              <a:endCxn id="118" idx="2"/>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40" name="Straight Arrow Connector 139"/>
            <p:cNvCxnSpPr>
              <a:stCxn id="137" idx="0"/>
              <a:endCxn id="128" idx="2"/>
            </p:cNvCxnSpPr>
            <p:nvPr/>
          </p:nvCxnSpPr>
          <p:spPr bwMode="auto">
            <a:xfrm flipV="1">
              <a:off x="2743688" y="1784573"/>
              <a:ext cx="198479" cy="14664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141" name="Straight Arrow Connector 140"/>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2" name="Right Arrow 141"/>
          <p:cNvSpPr/>
          <p:nvPr/>
        </p:nvSpPr>
        <p:spPr bwMode="auto">
          <a:xfrm>
            <a:off x="58191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3" name="Right Arrow 142"/>
          <p:cNvSpPr/>
          <p:nvPr/>
        </p:nvSpPr>
        <p:spPr bwMode="auto">
          <a:xfrm>
            <a:off x="21488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3" name="Rectangular Callout 72"/>
          <p:cNvSpPr/>
          <p:nvPr/>
        </p:nvSpPr>
        <p:spPr bwMode="auto">
          <a:xfrm>
            <a:off x="190500" y="3239383"/>
            <a:ext cx="3013529" cy="539635"/>
          </a:xfrm>
          <a:prstGeom prst="wedgeRectCallout">
            <a:avLst>
              <a:gd name="adj1" fmla="val -24844"/>
              <a:gd name="adj2" fmla="val -162154"/>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Classify</a:t>
            </a:r>
            <a:r>
              <a:rPr kumimoji="0" lang="en-US" sz="1600" b="0" i="0" u="none" strike="noStrike" cap="none" normalizeH="0" baseline="0" dirty="0" smtClean="0">
                <a:ln>
                  <a:noFill/>
                </a:ln>
                <a:solidFill>
                  <a:schemeClr val="bg1"/>
                </a:solidFill>
                <a:effectLst/>
                <a:latin typeface="Arial" charset="0"/>
              </a:rPr>
              <a:t> applications based on sensitivity to network BW/LAT</a:t>
            </a:r>
          </a:p>
        </p:txBody>
      </p:sp>
      <p:sp>
        <p:nvSpPr>
          <p:cNvPr id="74" name="Rectangular Callout 73"/>
          <p:cNvSpPr/>
          <p:nvPr/>
        </p:nvSpPr>
        <p:spPr bwMode="auto">
          <a:xfrm>
            <a:off x="2476500" y="4208084"/>
            <a:ext cx="3013529" cy="761234"/>
          </a:xfrm>
          <a:prstGeom prst="wedgeRectCallout">
            <a:avLst>
              <a:gd name="adj1" fmla="val -47601"/>
              <a:gd name="adj2" fmla="val -283397"/>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Use network episode length/height to </a:t>
            </a:r>
            <a:r>
              <a:rPr kumimoji="0" lang="en-US" sz="1600" b="0" i="0" u="none" strike="noStrike" cap="none" normalizeH="0" baseline="0" dirty="0" smtClean="0">
                <a:ln>
                  <a:noFill/>
                </a:ln>
                <a:solidFill>
                  <a:srgbClr val="FF0000"/>
                </a:solidFill>
                <a:effectLst/>
                <a:latin typeface="Arial" charset="0"/>
              </a:rPr>
              <a:t>dynamically identify</a:t>
            </a:r>
            <a:r>
              <a:rPr kumimoji="0" lang="en-US" sz="1600" b="0" i="0" u="none" strike="noStrike" cap="none" normalizeH="0" baseline="0" dirty="0" smtClean="0">
                <a:ln>
                  <a:noFill/>
                </a:ln>
                <a:solidFill>
                  <a:schemeClr val="bg1"/>
                </a:solidFill>
                <a:effectLst/>
                <a:latin typeface="Arial" charset="0"/>
              </a:rPr>
              <a:t> apps</a:t>
            </a:r>
          </a:p>
        </p:txBody>
      </p:sp>
    </p:spTree>
    <p:extLst>
      <p:ext uri="{BB962C8B-B14F-4D97-AF65-F5344CB8AC3E}">
        <p14:creationId xmlns:p14="http://schemas.microsoft.com/office/powerpoint/2010/main" val="267772316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Putting it all together</a:t>
            </a:r>
          </a:p>
        </p:txBody>
      </p:sp>
      <p:sp>
        <p:nvSpPr>
          <p:cNvPr id="4" name="Slide Number Placeholder 3"/>
          <p:cNvSpPr>
            <a:spLocks noGrp="1"/>
          </p:cNvSpPr>
          <p:nvPr>
            <p:ph type="sldNum" sz="quarter" idx="10"/>
          </p:nvPr>
        </p:nvSpPr>
        <p:spPr/>
        <p:txBody>
          <a:bodyPr/>
          <a:lstStyle/>
          <a:p>
            <a:fld id="{DA9C2DE9-7581-4AE8-8614-648114E8C8A1}" type="slidenum">
              <a:rPr lang="en-US" smtClean="0"/>
              <a:pPr/>
              <a:t>61</a:t>
            </a:fld>
            <a:endParaRPr lang="en-US"/>
          </a:p>
        </p:txBody>
      </p:sp>
      <p:sp>
        <p:nvSpPr>
          <p:cNvPr id="75" name="TextBox 74"/>
          <p:cNvSpPr txBox="1"/>
          <p:nvPr/>
        </p:nvSpPr>
        <p:spPr>
          <a:xfrm>
            <a:off x="2120900" y="876300"/>
            <a:ext cx="660400" cy="371897"/>
          </a:xfrm>
          <a:prstGeom prst="rect">
            <a:avLst/>
          </a:prstGeom>
          <a:noFill/>
        </p:spPr>
        <p:txBody>
          <a:bodyPr wrap="square" rtlCol="0">
            <a:spAutoFit/>
          </a:bodyPr>
          <a:lstStyle/>
          <a:p>
            <a:r>
              <a:rPr lang="en-US" dirty="0" smtClean="0"/>
              <a:t>Episode LEN/HT</a:t>
            </a:r>
            <a:endParaRPr lang="en-US" dirty="0"/>
          </a:p>
        </p:txBody>
      </p:sp>
      <p:sp>
        <p:nvSpPr>
          <p:cNvPr id="76" name="Rectangular Callout 75"/>
          <p:cNvSpPr/>
          <p:nvPr/>
        </p:nvSpPr>
        <p:spPr bwMode="auto">
          <a:xfrm>
            <a:off x="3937000" y="3429884"/>
            <a:ext cx="3013529" cy="539635"/>
          </a:xfrm>
          <a:prstGeom prst="wedgeRectCallout">
            <a:avLst>
              <a:gd name="adj1" fmla="val -30322"/>
              <a:gd name="adj2" fmla="val -219550"/>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Design LAT/BW </a:t>
            </a:r>
            <a:r>
              <a:rPr kumimoji="0" lang="en-US" sz="1600" b="0" i="0" u="none" strike="noStrike" cap="none" normalizeH="0" baseline="0" dirty="0" smtClean="0">
                <a:ln>
                  <a:noFill/>
                </a:ln>
                <a:solidFill>
                  <a:srgbClr val="FF0000"/>
                </a:solidFill>
                <a:effectLst/>
                <a:latin typeface="Arial" charset="0"/>
              </a:rPr>
              <a:t>optimized</a:t>
            </a:r>
            <a:r>
              <a:rPr kumimoji="0" lang="en-US" sz="1600" b="0" i="0" u="none" strike="noStrike" cap="none" normalizeH="0" baseline="0" dirty="0" smtClean="0">
                <a:ln>
                  <a:noFill/>
                </a:ln>
                <a:solidFill>
                  <a:schemeClr val="bg1"/>
                </a:solidFill>
                <a:effectLst/>
                <a:latin typeface="Arial" charset="0"/>
              </a:rPr>
              <a:t> networks</a:t>
            </a:r>
          </a:p>
        </p:txBody>
      </p:sp>
      <p:grpSp>
        <p:nvGrpSpPr>
          <p:cNvPr id="77" name="Group 76"/>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8" name="Rectangle 77"/>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79" name="Rectangle 78"/>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0" name="Rectangle 79"/>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94" name="Group 93"/>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95" name="Rectangle 94"/>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6" name="Rectangle 95"/>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9" name="Rectangle 108"/>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0" name="Rectangle 109"/>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111" name="TextBox 110"/>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112" name="TextBox 111"/>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113" name="TextBox 112"/>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114" name="TextBox 113"/>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grpSp>
        <p:nvGrpSpPr>
          <p:cNvPr id="115" name="Group 114"/>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116" name="Group 131"/>
            <p:cNvGrpSpPr/>
            <p:nvPr/>
          </p:nvGrpSpPr>
          <p:grpSpPr>
            <a:xfrm>
              <a:off x="2247900" y="3281834"/>
              <a:ext cx="3067050" cy="458316"/>
              <a:chOff x="2247900" y="3281834"/>
              <a:chExt cx="3067050" cy="458316"/>
            </a:xfrm>
          </p:grpSpPr>
          <p:sp>
            <p:nvSpPr>
              <p:cNvPr id="127" name="Cube 126"/>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8" name="Cube 127"/>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0" name="Cube 129"/>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1" name="Cube 130"/>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2" name="Cube 131"/>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3" name="Cube 132"/>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4" name="Cube 133"/>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5" name="Cube 134"/>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7" name="Group 142"/>
            <p:cNvGrpSpPr/>
            <p:nvPr/>
          </p:nvGrpSpPr>
          <p:grpSpPr>
            <a:xfrm>
              <a:off x="2070100" y="3942234"/>
              <a:ext cx="3067050" cy="458316"/>
              <a:chOff x="2070100" y="3942234"/>
              <a:chExt cx="3067050" cy="458316"/>
            </a:xfrm>
          </p:grpSpPr>
          <p:sp>
            <p:nvSpPr>
              <p:cNvPr id="118" name="Cube 117"/>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9" name="Cube 118"/>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1" name="Cube 120"/>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5" name="Cube 124"/>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6" name="Cube 125"/>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cxnSp>
        <p:nvCxnSpPr>
          <p:cNvPr id="136" name="Straight Arrow Connector 135"/>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137" name="Group 136"/>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138" name="Flowchart: Manual Operation 23"/>
            <p:cNvSpPr/>
            <p:nvPr/>
          </p:nvSpPr>
          <p:spPr bwMode="auto">
            <a:xfrm rot="5400000">
              <a:off x="2006212" y="1788102"/>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cxnSp>
          <p:nvCxnSpPr>
            <p:cNvPr id="139" name="Elbow Connector 138"/>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40" name="Straight Arrow Connector 139"/>
            <p:cNvCxnSpPr>
              <a:endCxn id="119" idx="2"/>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41" name="Straight Arrow Connector 140"/>
            <p:cNvCxnSpPr>
              <a:stCxn id="138" idx="0"/>
              <a:endCxn id="129" idx="2"/>
            </p:cNvCxnSpPr>
            <p:nvPr/>
          </p:nvCxnSpPr>
          <p:spPr bwMode="auto">
            <a:xfrm flipV="1">
              <a:off x="2743688" y="1784573"/>
              <a:ext cx="198479" cy="14664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142" name="Straight Arrow Connector 141"/>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3" name="Right Arrow 142"/>
          <p:cNvSpPr/>
          <p:nvPr/>
        </p:nvSpPr>
        <p:spPr bwMode="auto">
          <a:xfrm>
            <a:off x="58191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4" name="Right Arrow 143"/>
          <p:cNvSpPr/>
          <p:nvPr/>
        </p:nvSpPr>
        <p:spPr bwMode="auto">
          <a:xfrm>
            <a:off x="21488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3" name="Rectangular Callout 72"/>
          <p:cNvSpPr/>
          <p:nvPr/>
        </p:nvSpPr>
        <p:spPr bwMode="auto">
          <a:xfrm>
            <a:off x="190500" y="3239383"/>
            <a:ext cx="3013529" cy="539635"/>
          </a:xfrm>
          <a:prstGeom prst="wedgeRectCallout">
            <a:avLst>
              <a:gd name="adj1" fmla="val -24844"/>
              <a:gd name="adj2" fmla="val -162154"/>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Classify</a:t>
            </a:r>
            <a:r>
              <a:rPr kumimoji="0" lang="en-US" sz="1600" b="0" i="0" u="none" strike="noStrike" cap="none" normalizeH="0" baseline="0" dirty="0" smtClean="0">
                <a:ln>
                  <a:noFill/>
                </a:ln>
                <a:solidFill>
                  <a:schemeClr val="bg1"/>
                </a:solidFill>
                <a:effectLst/>
                <a:latin typeface="Arial" charset="0"/>
              </a:rPr>
              <a:t> applications based on sensitivity to network BW/LAT</a:t>
            </a:r>
          </a:p>
        </p:txBody>
      </p:sp>
      <p:sp>
        <p:nvSpPr>
          <p:cNvPr id="74" name="Rectangular Callout 73"/>
          <p:cNvSpPr/>
          <p:nvPr/>
        </p:nvSpPr>
        <p:spPr bwMode="auto">
          <a:xfrm>
            <a:off x="2476500" y="4208084"/>
            <a:ext cx="3013529" cy="761234"/>
          </a:xfrm>
          <a:prstGeom prst="wedgeRectCallout">
            <a:avLst>
              <a:gd name="adj1" fmla="val -47601"/>
              <a:gd name="adj2" fmla="val -283397"/>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Use network episode length/height to </a:t>
            </a:r>
            <a:r>
              <a:rPr kumimoji="0" lang="en-US" sz="1600" b="0" i="0" u="none" strike="noStrike" cap="none" normalizeH="0" baseline="0" dirty="0" smtClean="0">
                <a:ln>
                  <a:noFill/>
                </a:ln>
                <a:solidFill>
                  <a:srgbClr val="FF0000"/>
                </a:solidFill>
                <a:effectLst/>
                <a:latin typeface="Arial" charset="0"/>
              </a:rPr>
              <a:t>dynamically identify</a:t>
            </a:r>
            <a:r>
              <a:rPr kumimoji="0" lang="en-US" sz="1600" b="0" i="0" u="none" strike="noStrike" cap="none" normalizeH="0" baseline="0" dirty="0" smtClean="0">
                <a:ln>
                  <a:noFill/>
                </a:ln>
                <a:solidFill>
                  <a:schemeClr val="bg1"/>
                </a:solidFill>
                <a:effectLst/>
                <a:latin typeface="Arial" charset="0"/>
              </a:rPr>
              <a:t> apps</a:t>
            </a:r>
          </a:p>
        </p:txBody>
      </p:sp>
    </p:spTree>
    <p:extLst>
      <p:ext uri="{BB962C8B-B14F-4D97-AF65-F5344CB8AC3E}">
        <p14:creationId xmlns:p14="http://schemas.microsoft.com/office/powerpoint/2010/main" val="22121919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Putting it all together</a:t>
            </a:r>
          </a:p>
        </p:txBody>
      </p:sp>
      <p:sp>
        <p:nvSpPr>
          <p:cNvPr id="4" name="Slide Number Placeholder 3"/>
          <p:cNvSpPr>
            <a:spLocks noGrp="1"/>
          </p:cNvSpPr>
          <p:nvPr>
            <p:ph type="sldNum" sz="quarter" idx="10"/>
          </p:nvPr>
        </p:nvSpPr>
        <p:spPr/>
        <p:txBody>
          <a:bodyPr/>
          <a:lstStyle/>
          <a:p>
            <a:fld id="{DA9C2DE9-7581-4AE8-8614-648114E8C8A1}" type="slidenum">
              <a:rPr lang="en-US" smtClean="0"/>
              <a:pPr/>
              <a:t>62</a:t>
            </a:fld>
            <a:endParaRPr lang="en-US"/>
          </a:p>
        </p:txBody>
      </p:sp>
      <p:sp>
        <p:nvSpPr>
          <p:cNvPr id="73" name="Rectangular Callout 72"/>
          <p:cNvSpPr/>
          <p:nvPr/>
        </p:nvSpPr>
        <p:spPr bwMode="auto">
          <a:xfrm>
            <a:off x="190500" y="3239383"/>
            <a:ext cx="3013529" cy="539635"/>
          </a:xfrm>
          <a:prstGeom prst="wedgeRectCallout">
            <a:avLst>
              <a:gd name="adj1" fmla="val -24844"/>
              <a:gd name="adj2" fmla="val -162154"/>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charset="0"/>
              </a:rPr>
              <a:t>Classify</a:t>
            </a:r>
            <a:r>
              <a:rPr kumimoji="0" lang="en-US" sz="1600" b="0" i="0" u="none" strike="noStrike" cap="none" normalizeH="0" baseline="0" dirty="0" smtClean="0">
                <a:ln>
                  <a:noFill/>
                </a:ln>
                <a:solidFill>
                  <a:schemeClr val="bg1"/>
                </a:solidFill>
                <a:effectLst/>
                <a:latin typeface="Arial" charset="0"/>
              </a:rPr>
              <a:t> applications based on sensitivity to network BW/LAT</a:t>
            </a:r>
          </a:p>
        </p:txBody>
      </p:sp>
      <p:sp>
        <p:nvSpPr>
          <p:cNvPr id="75" name="TextBox 74"/>
          <p:cNvSpPr txBox="1"/>
          <p:nvPr/>
        </p:nvSpPr>
        <p:spPr>
          <a:xfrm>
            <a:off x="2120900" y="876300"/>
            <a:ext cx="660400" cy="371897"/>
          </a:xfrm>
          <a:prstGeom prst="rect">
            <a:avLst/>
          </a:prstGeom>
          <a:noFill/>
        </p:spPr>
        <p:txBody>
          <a:bodyPr wrap="square" rtlCol="0">
            <a:spAutoFit/>
          </a:bodyPr>
          <a:lstStyle/>
          <a:p>
            <a:r>
              <a:rPr lang="en-US" dirty="0" smtClean="0"/>
              <a:t>Episode LEN/HT</a:t>
            </a:r>
            <a:endParaRPr lang="en-US" dirty="0"/>
          </a:p>
        </p:txBody>
      </p:sp>
      <p:sp>
        <p:nvSpPr>
          <p:cNvPr id="76" name="Rectangular Callout 75"/>
          <p:cNvSpPr/>
          <p:nvPr/>
        </p:nvSpPr>
        <p:spPr bwMode="auto">
          <a:xfrm>
            <a:off x="3937000" y="3429884"/>
            <a:ext cx="3013529" cy="539635"/>
          </a:xfrm>
          <a:prstGeom prst="wedgeRectCallout">
            <a:avLst>
              <a:gd name="adj1" fmla="val -30322"/>
              <a:gd name="adj2" fmla="val -219550"/>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Design LAT/BW </a:t>
            </a:r>
            <a:r>
              <a:rPr kumimoji="0" lang="en-US" sz="1600" b="0" i="0" u="none" strike="noStrike" cap="none" normalizeH="0" baseline="0" dirty="0" smtClean="0">
                <a:ln>
                  <a:noFill/>
                </a:ln>
                <a:solidFill>
                  <a:srgbClr val="FF0000"/>
                </a:solidFill>
                <a:effectLst/>
                <a:latin typeface="Arial" charset="0"/>
              </a:rPr>
              <a:t>optimized</a:t>
            </a:r>
            <a:r>
              <a:rPr kumimoji="0" lang="en-US" sz="1600" b="0" i="0" u="none" strike="noStrike" cap="none" normalizeH="0" baseline="0" dirty="0" smtClean="0">
                <a:ln>
                  <a:noFill/>
                </a:ln>
                <a:solidFill>
                  <a:schemeClr val="bg1"/>
                </a:solidFill>
                <a:effectLst/>
                <a:latin typeface="Arial" charset="0"/>
              </a:rPr>
              <a:t> networks</a:t>
            </a:r>
          </a:p>
        </p:txBody>
      </p:sp>
      <p:grpSp>
        <p:nvGrpSpPr>
          <p:cNvPr id="78" name="Group 77"/>
          <p:cNvGrpSpPr/>
          <p:nvPr/>
        </p:nvGrpSpPr>
        <p:grpSpPr>
          <a:xfrm>
            <a:off x="605622" y="1280666"/>
            <a:ext cx="1518525" cy="1318108"/>
            <a:chOff x="605622" y="1280666"/>
            <a:chExt cx="1518525" cy="1318108"/>
          </a:xfrm>
          <a:effectLst>
            <a:outerShdw blurRad="50800" dist="38100" dir="2700000" algn="tl" rotWithShape="0">
              <a:srgbClr val="000000">
                <a:alpha val="43000"/>
              </a:srgbClr>
            </a:outerShdw>
          </a:effectLst>
        </p:grpSpPr>
        <p:sp>
          <p:nvSpPr>
            <p:cNvPr id="79" name="Rectangle 78"/>
            <p:cNvSpPr/>
            <p:nvPr/>
          </p:nvSpPr>
          <p:spPr bwMode="auto">
            <a:xfrm>
              <a:off x="1388975"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0" name="Rectangle 79"/>
            <p:cNvSpPr/>
            <p:nvPr/>
          </p:nvSpPr>
          <p:spPr bwMode="auto">
            <a:xfrm>
              <a:off x="1775894" y="1280666"/>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1388975"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2" name="Rectangle 81"/>
            <p:cNvSpPr/>
            <p:nvPr/>
          </p:nvSpPr>
          <p:spPr bwMode="auto">
            <a:xfrm>
              <a:off x="1775894" y="1625405"/>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3" name="Rectangle 82"/>
            <p:cNvSpPr/>
            <p:nvPr/>
          </p:nvSpPr>
          <p:spPr bwMode="auto">
            <a:xfrm>
              <a:off x="605622"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992541" y="1280666"/>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5" name="Rectangle 84"/>
            <p:cNvSpPr/>
            <p:nvPr/>
          </p:nvSpPr>
          <p:spPr bwMode="auto">
            <a:xfrm>
              <a:off x="605622"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992541" y="1625405"/>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7" name="Rectangle 86"/>
            <p:cNvSpPr/>
            <p:nvPr/>
          </p:nvSpPr>
          <p:spPr bwMode="auto">
            <a:xfrm>
              <a:off x="1394328"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8" name="Rectangle 87"/>
            <p:cNvSpPr/>
            <p:nvPr/>
          </p:nvSpPr>
          <p:spPr bwMode="auto">
            <a:xfrm>
              <a:off x="1781247" y="1967803"/>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89" name="Rectangle 88"/>
            <p:cNvSpPr/>
            <p:nvPr/>
          </p:nvSpPr>
          <p:spPr bwMode="auto">
            <a:xfrm>
              <a:off x="1394328"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0" name="Rectangle 89"/>
            <p:cNvSpPr/>
            <p:nvPr/>
          </p:nvSpPr>
          <p:spPr bwMode="auto">
            <a:xfrm>
              <a:off x="1781247" y="2312542"/>
              <a:ext cx="342900" cy="286232"/>
            </a:xfrm>
            <a:prstGeom prst="rect">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1" name="Rectangle 90"/>
            <p:cNvSpPr/>
            <p:nvPr/>
          </p:nvSpPr>
          <p:spPr bwMode="auto">
            <a:xfrm>
              <a:off x="610975"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2" name="Rectangle 91"/>
            <p:cNvSpPr/>
            <p:nvPr/>
          </p:nvSpPr>
          <p:spPr bwMode="auto">
            <a:xfrm>
              <a:off x="997894" y="1967803"/>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3" name="Rectangle 92"/>
            <p:cNvSpPr/>
            <p:nvPr/>
          </p:nvSpPr>
          <p:spPr bwMode="auto">
            <a:xfrm>
              <a:off x="610975"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4" name="Rectangle 93"/>
            <p:cNvSpPr/>
            <p:nvPr/>
          </p:nvSpPr>
          <p:spPr bwMode="auto">
            <a:xfrm>
              <a:off x="997894" y="2312542"/>
              <a:ext cx="342900" cy="286232"/>
            </a:xfrm>
            <a:prstGeom prst="rect">
              <a:avLst/>
            </a:prstGeom>
            <a:solidFill>
              <a:srgbClr val="660066"/>
            </a:solidFill>
            <a:ln w="19050" cap="flat" cmpd="sng" algn="ctr">
              <a:solidFill>
                <a:srgbClr val="3C3C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95" name="Group 94"/>
          <p:cNvGrpSpPr/>
          <p:nvPr/>
        </p:nvGrpSpPr>
        <p:grpSpPr>
          <a:xfrm>
            <a:off x="6213462" y="1280666"/>
            <a:ext cx="1518525" cy="1318108"/>
            <a:chOff x="5997562" y="1280666"/>
            <a:chExt cx="1518525" cy="1318108"/>
          </a:xfrm>
          <a:effectLst>
            <a:outerShdw blurRad="50800" dist="38100" dir="2700000" algn="tl" rotWithShape="0">
              <a:srgbClr val="000000">
                <a:alpha val="43000"/>
              </a:srgbClr>
            </a:outerShdw>
          </a:effectLst>
        </p:grpSpPr>
        <p:sp>
          <p:nvSpPr>
            <p:cNvPr id="96" name="Rectangle 95"/>
            <p:cNvSpPr/>
            <p:nvPr/>
          </p:nvSpPr>
          <p:spPr bwMode="auto">
            <a:xfrm>
              <a:off x="6780915"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7" name="Rectangle 96"/>
            <p:cNvSpPr/>
            <p:nvPr/>
          </p:nvSpPr>
          <p:spPr bwMode="auto">
            <a:xfrm>
              <a:off x="7167834"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6780915"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99" name="Rectangle 98"/>
            <p:cNvSpPr/>
            <p:nvPr/>
          </p:nvSpPr>
          <p:spPr bwMode="auto">
            <a:xfrm>
              <a:off x="7167834"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0" name="Rectangle 99"/>
            <p:cNvSpPr/>
            <p:nvPr/>
          </p:nvSpPr>
          <p:spPr bwMode="auto">
            <a:xfrm>
              <a:off x="5997562"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1" name="Rectangle 100"/>
            <p:cNvSpPr/>
            <p:nvPr/>
          </p:nvSpPr>
          <p:spPr bwMode="auto">
            <a:xfrm>
              <a:off x="6384481" y="1280666"/>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2" name="Rectangle 101"/>
            <p:cNvSpPr/>
            <p:nvPr/>
          </p:nvSpPr>
          <p:spPr bwMode="auto">
            <a:xfrm>
              <a:off x="5997562"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3" name="Rectangle 102"/>
            <p:cNvSpPr/>
            <p:nvPr/>
          </p:nvSpPr>
          <p:spPr bwMode="auto">
            <a:xfrm>
              <a:off x="6384481" y="1625405"/>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4" name="Rectangle 103"/>
            <p:cNvSpPr/>
            <p:nvPr/>
          </p:nvSpPr>
          <p:spPr bwMode="auto">
            <a:xfrm>
              <a:off x="6786268"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5" name="Rectangle 104"/>
            <p:cNvSpPr/>
            <p:nvPr/>
          </p:nvSpPr>
          <p:spPr bwMode="auto">
            <a:xfrm>
              <a:off x="7173187"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6" name="Rectangle 105"/>
            <p:cNvSpPr/>
            <p:nvPr/>
          </p:nvSpPr>
          <p:spPr bwMode="auto">
            <a:xfrm>
              <a:off x="6786268"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7173187"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8" name="Rectangle 107"/>
            <p:cNvSpPr/>
            <p:nvPr/>
          </p:nvSpPr>
          <p:spPr bwMode="auto">
            <a:xfrm>
              <a:off x="6002915"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09" name="Rectangle 108"/>
            <p:cNvSpPr/>
            <p:nvPr/>
          </p:nvSpPr>
          <p:spPr bwMode="auto">
            <a:xfrm>
              <a:off x="6389834" y="1967803"/>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0" name="Rectangle 109"/>
            <p:cNvSpPr/>
            <p:nvPr/>
          </p:nvSpPr>
          <p:spPr bwMode="auto">
            <a:xfrm>
              <a:off x="6002915"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1" name="Rectangle 110"/>
            <p:cNvSpPr/>
            <p:nvPr/>
          </p:nvSpPr>
          <p:spPr bwMode="auto">
            <a:xfrm>
              <a:off x="6389834" y="2312542"/>
              <a:ext cx="342900" cy="286232"/>
            </a:xfrm>
            <a:prstGeom prst="rect">
              <a:avLst/>
            </a:pr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sp>
        <p:nvSpPr>
          <p:cNvPr id="112" name="TextBox 111"/>
          <p:cNvSpPr txBox="1"/>
          <p:nvPr/>
        </p:nvSpPr>
        <p:spPr>
          <a:xfrm>
            <a:off x="482600" y="2667000"/>
            <a:ext cx="1663700" cy="289823"/>
          </a:xfrm>
          <a:prstGeom prst="rect">
            <a:avLst/>
          </a:prstGeom>
          <a:noFill/>
        </p:spPr>
        <p:txBody>
          <a:bodyPr wrap="square" rtlCol="0">
            <a:spAutoFit/>
          </a:bodyPr>
          <a:lstStyle/>
          <a:p>
            <a:r>
              <a:rPr lang="en-US" sz="1400" dirty="0" smtClean="0"/>
              <a:t>Processors/L1$</a:t>
            </a:r>
            <a:endParaRPr lang="en-US" sz="1400" dirty="0"/>
          </a:p>
        </p:txBody>
      </p:sp>
      <p:sp>
        <p:nvSpPr>
          <p:cNvPr id="113" name="TextBox 112"/>
          <p:cNvSpPr txBox="1"/>
          <p:nvPr/>
        </p:nvSpPr>
        <p:spPr>
          <a:xfrm>
            <a:off x="2921000" y="2667000"/>
            <a:ext cx="1663700" cy="289823"/>
          </a:xfrm>
          <a:prstGeom prst="rect">
            <a:avLst/>
          </a:prstGeom>
          <a:noFill/>
        </p:spPr>
        <p:txBody>
          <a:bodyPr wrap="square" rtlCol="0">
            <a:spAutoFit/>
          </a:bodyPr>
          <a:lstStyle/>
          <a:p>
            <a:r>
              <a:rPr lang="en-US" sz="1400" dirty="0" smtClean="0"/>
              <a:t>Network</a:t>
            </a:r>
            <a:endParaRPr lang="en-US" sz="1400" dirty="0"/>
          </a:p>
        </p:txBody>
      </p:sp>
      <p:sp>
        <p:nvSpPr>
          <p:cNvPr id="114" name="TextBox 113"/>
          <p:cNvSpPr txBox="1"/>
          <p:nvPr/>
        </p:nvSpPr>
        <p:spPr>
          <a:xfrm>
            <a:off x="5816600" y="2667000"/>
            <a:ext cx="2277492" cy="289823"/>
          </a:xfrm>
          <a:prstGeom prst="rect">
            <a:avLst/>
          </a:prstGeom>
          <a:noFill/>
        </p:spPr>
        <p:txBody>
          <a:bodyPr wrap="square" rtlCol="0">
            <a:spAutoFit/>
          </a:bodyPr>
          <a:lstStyle/>
          <a:p>
            <a:r>
              <a:rPr lang="en-US" sz="1400" dirty="0" smtClean="0"/>
              <a:t>L2$ and </a:t>
            </a:r>
            <a:r>
              <a:rPr lang="en-US" sz="1400" dirty="0" err="1" smtClean="0"/>
              <a:t>Mem</a:t>
            </a:r>
            <a:r>
              <a:rPr lang="en-US" sz="1400" dirty="0" smtClean="0"/>
              <a:t>. Controllers</a:t>
            </a:r>
            <a:endParaRPr lang="en-US" sz="1400" dirty="0"/>
          </a:p>
        </p:txBody>
      </p:sp>
      <p:sp>
        <p:nvSpPr>
          <p:cNvPr id="115" name="TextBox 114"/>
          <p:cNvSpPr txBox="1"/>
          <p:nvPr/>
        </p:nvSpPr>
        <p:spPr>
          <a:xfrm>
            <a:off x="2654300" y="774700"/>
            <a:ext cx="3289300" cy="289823"/>
          </a:xfrm>
          <a:prstGeom prst="rect">
            <a:avLst/>
          </a:prstGeom>
          <a:noFill/>
        </p:spPr>
        <p:txBody>
          <a:bodyPr wrap="square" rtlCol="0">
            <a:spAutoFit/>
          </a:bodyPr>
          <a:lstStyle/>
          <a:p>
            <a:r>
              <a:rPr lang="en-US" sz="1400" dirty="0" smtClean="0"/>
              <a:t>Logical view of a </a:t>
            </a:r>
            <a:r>
              <a:rPr lang="en-US" sz="1400" dirty="0" err="1" smtClean="0"/>
              <a:t>multicore</a:t>
            </a:r>
            <a:r>
              <a:rPr lang="en-US" sz="1400" dirty="0" smtClean="0"/>
              <a:t> processor</a:t>
            </a:r>
            <a:endParaRPr lang="en-US" sz="1400" dirty="0"/>
          </a:p>
        </p:txBody>
      </p:sp>
      <p:grpSp>
        <p:nvGrpSpPr>
          <p:cNvPr id="116" name="Group 115"/>
          <p:cNvGrpSpPr/>
          <p:nvPr/>
        </p:nvGrpSpPr>
        <p:grpSpPr>
          <a:xfrm>
            <a:off x="2726267" y="1381067"/>
            <a:ext cx="3244850" cy="1118716"/>
            <a:chOff x="2070100" y="3281834"/>
            <a:chExt cx="3244850" cy="1118716"/>
          </a:xfrm>
          <a:effectLst>
            <a:outerShdw blurRad="50800" dist="38100" dir="2700000" algn="tl" rotWithShape="0">
              <a:srgbClr val="000000">
                <a:alpha val="43000"/>
              </a:srgbClr>
            </a:outerShdw>
          </a:effectLst>
        </p:grpSpPr>
        <p:grpSp>
          <p:nvGrpSpPr>
            <p:cNvPr id="117" name="Group 131"/>
            <p:cNvGrpSpPr/>
            <p:nvPr/>
          </p:nvGrpSpPr>
          <p:grpSpPr>
            <a:xfrm>
              <a:off x="2247900" y="3281834"/>
              <a:ext cx="3067050" cy="458316"/>
              <a:chOff x="2247900" y="3281834"/>
              <a:chExt cx="3067050" cy="458316"/>
            </a:xfrm>
          </p:grpSpPr>
          <p:sp>
            <p:nvSpPr>
              <p:cNvPr id="128" name="Cube 127"/>
              <p:cNvSpPr/>
              <p:nvPr/>
            </p:nvSpPr>
            <p:spPr bwMode="auto">
              <a:xfrm>
                <a:off x="2247900" y="3281834"/>
                <a:ext cx="3067050" cy="458316"/>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9" name="Cube 128"/>
              <p:cNvSpPr/>
              <p:nvPr/>
            </p:nvSpPr>
            <p:spPr bwMode="auto">
              <a:xfrm>
                <a:off x="24892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0" name="Cube 129"/>
              <p:cNvSpPr/>
              <p:nvPr/>
            </p:nvSpPr>
            <p:spPr bwMode="auto">
              <a:xfrm>
                <a:off x="22860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1" name="Cube 130"/>
              <p:cNvSpPr/>
              <p:nvPr/>
            </p:nvSpPr>
            <p:spPr bwMode="auto">
              <a:xfrm>
                <a:off x="31432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2" name="Cube 131"/>
              <p:cNvSpPr/>
              <p:nvPr/>
            </p:nvSpPr>
            <p:spPr bwMode="auto">
              <a:xfrm>
                <a:off x="29400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3" name="Cube 132"/>
              <p:cNvSpPr/>
              <p:nvPr/>
            </p:nvSpPr>
            <p:spPr bwMode="auto">
              <a:xfrm>
                <a:off x="379730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4" name="Cube 133"/>
              <p:cNvSpPr/>
              <p:nvPr/>
            </p:nvSpPr>
            <p:spPr bwMode="auto">
              <a:xfrm>
                <a:off x="359410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5" name="Cube 134"/>
              <p:cNvSpPr/>
              <p:nvPr/>
            </p:nvSpPr>
            <p:spPr bwMode="auto">
              <a:xfrm>
                <a:off x="4451350" y="32829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6" name="Cube 135"/>
              <p:cNvSpPr/>
              <p:nvPr/>
            </p:nvSpPr>
            <p:spPr bwMode="auto">
              <a:xfrm>
                <a:off x="4248150" y="3486151"/>
                <a:ext cx="838200" cy="209550"/>
              </a:xfrm>
              <a:prstGeom prst="cube">
                <a:avLst>
                  <a:gd name="adj" fmla="val 90111"/>
                </a:avLst>
              </a:prstGeom>
              <a:solidFill>
                <a:srgbClr val="FF99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nvGrpSpPr>
            <p:cNvPr id="118" name="Group 142"/>
            <p:cNvGrpSpPr/>
            <p:nvPr/>
          </p:nvGrpSpPr>
          <p:grpSpPr>
            <a:xfrm>
              <a:off x="2070100" y="3942234"/>
              <a:ext cx="3067050" cy="458316"/>
              <a:chOff x="2070100" y="3942234"/>
              <a:chExt cx="3067050" cy="458316"/>
            </a:xfrm>
          </p:grpSpPr>
          <p:sp>
            <p:nvSpPr>
              <p:cNvPr id="119" name="Cube 118"/>
              <p:cNvSpPr/>
              <p:nvPr/>
            </p:nvSpPr>
            <p:spPr bwMode="auto">
              <a:xfrm>
                <a:off x="2070100" y="3942234"/>
                <a:ext cx="3067050" cy="458316"/>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0" name="Cube 119"/>
              <p:cNvSpPr/>
              <p:nvPr/>
            </p:nvSpPr>
            <p:spPr bwMode="auto">
              <a:xfrm>
                <a:off x="23114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1" name="Cube 120"/>
              <p:cNvSpPr/>
              <p:nvPr/>
            </p:nvSpPr>
            <p:spPr bwMode="auto">
              <a:xfrm>
                <a:off x="21082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2" name="Cube 121"/>
              <p:cNvSpPr/>
              <p:nvPr/>
            </p:nvSpPr>
            <p:spPr bwMode="auto">
              <a:xfrm>
                <a:off x="29654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3" name="Cube 122"/>
              <p:cNvSpPr/>
              <p:nvPr/>
            </p:nvSpPr>
            <p:spPr bwMode="auto">
              <a:xfrm>
                <a:off x="27622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4" name="Cube 123"/>
              <p:cNvSpPr/>
              <p:nvPr/>
            </p:nvSpPr>
            <p:spPr bwMode="auto">
              <a:xfrm>
                <a:off x="361950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5" name="Cube 124"/>
              <p:cNvSpPr/>
              <p:nvPr/>
            </p:nvSpPr>
            <p:spPr bwMode="auto">
              <a:xfrm>
                <a:off x="341630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6" name="Cube 125"/>
              <p:cNvSpPr/>
              <p:nvPr/>
            </p:nvSpPr>
            <p:spPr bwMode="auto">
              <a:xfrm>
                <a:off x="4273550" y="39433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4070350" y="4146551"/>
                <a:ext cx="838200" cy="209550"/>
              </a:xfrm>
              <a:prstGeom prst="cube">
                <a:avLst>
                  <a:gd name="adj" fmla="val 90111"/>
                </a:avLst>
              </a:prstGeom>
              <a:solidFill>
                <a:srgbClr val="6600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grpSp>
      </p:grpSp>
      <p:cxnSp>
        <p:nvCxnSpPr>
          <p:cNvPr id="137" name="Straight Arrow Connector 136"/>
          <p:cNvCxnSpPr/>
          <p:nvPr/>
        </p:nvCxnSpPr>
        <p:spPr bwMode="auto">
          <a:xfrm>
            <a:off x="5753100" y="1612900"/>
            <a:ext cx="299409" cy="26664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138" name="Group 137"/>
          <p:cNvGrpSpPr/>
          <p:nvPr/>
        </p:nvGrpSpPr>
        <p:grpSpPr>
          <a:xfrm>
            <a:off x="2276704" y="1336858"/>
            <a:ext cx="690863" cy="1188720"/>
            <a:chOff x="2276704" y="1336858"/>
            <a:chExt cx="690863" cy="1188720"/>
          </a:xfrm>
          <a:effectLst>
            <a:outerShdw blurRad="50800" dist="38100" dir="2700000" algn="tl" rotWithShape="0">
              <a:srgbClr val="000000">
                <a:alpha val="43000"/>
              </a:srgbClr>
            </a:outerShdw>
          </a:effectLst>
        </p:grpSpPr>
        <p:sp>
          <p:nvSpPr>
            <p:cNvPr id="139" name="Flowchart: Manual Operation 23"/>
            <p:cNvSpPr/>
            <p:nvPr/>
          </p:nvSpPr>
          <p:spPr bwMode="auto">
            <a:xfrm rot="5400000">
              <a:off x="2006212" y="1788102"/>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cxnSp>
          <p:nvCxnSpPr>
            <p:cNvPr id="140" name="Elbow Connector 139"/>
            <p:cNvCxnSpPr/>
            <p:nvPr/>
          </p:nvCxnSpPr>
          <p:spPr bwMode="auto">
            <a:xfrm rot="5400000" flipH="1" flipV="1">
              <a:off x="2211222" y="1533912"/>
              <a:ext cx="480232" cy="349267"/>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41" name="Straight Arrow Connector 140"/>
            <p:cNvCxnSpPr>
              <a:endCxn id="120" idx="2"/>
            </p:cNvCxnSpPr>
            <p:nvPr/>
          </p:nvCxnSpPr>
          <p:spPr bwMode="auto">
            <a:xfrm rot="16200000" flipH="1">
              <a:off x="2732100" y="2006305"/>
              <a:ext cx="247055" cy="223879"/>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42" name="Straight Arrow Connector 141"/>
            <p:cNvCxnSpPr>
              <a:stCxn id="139" idx="0"/>
              <a:endCxn id="130" idx="2"/>
            </p:cNvCxnSpPr>
            <p:nvPr/>
          </p:nvCxnSpPr>
          <p:spPr bwMode="auto">
            <a:xfrm flipV="1">
              <a:off x="2743688" y="1784573"/>
              <a:ext cx="198479" cy="146645"/>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cxnSp>
        <p:nvCxnSpPr>
          <p:cNvPr id="143" name="Straight Arrow Connector 142"/>
          <p:cNvCxnSpPr/>
          <p:nvPr/>
        </p:nvCxnSpPr>
        <p:spPr bwMode="auto">
          <a:xfrm flipV="1">
            <a:off x="5613403" y="2060517"/>
            <a:ext cx="439106" cy="20008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44" name="Right Arrow 143"/>
          <p:cNvSpPr/>
          <p:nvPr/>
        </p:nvSpPr>
        <p:spPr bwMode="auto">
          <a:xfrm>
            <a:off x="58191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5" name="Right Arrow 144"/>
          <p:cNvSpPr/>
          <p:nvPr/>
        </p:nvSpPr>
        <p:spPr bwMode="auto">
          <a:xfrm>
            <a:off x="2148846" y="1879542"/>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4" name="Rectangular Callout 73"/>
          <p:cNvSpPr/>
          <p:nvPr/>
        </p:nvSpPr>
        <p:spPr bwMode="auto">
          <a:xfrm>
            <a:off x="2476500" y="4208084"/>
            <a:ext cx="3013529" cy="761234"/>
          </a:xfrm>
          <a:prstGeom prst="wedgeRectCallout">
            <a:avLst>
              <a:gd name="adj1" fmla="val -47601"/>
              <a:gd name="adj2" fmla="val -283397"/>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rPr>
              <a:t>Use network episode length/height to </a:t>
            </a:r>
            <a:r>
              <a:rPr kumimoji="0" lang="en-US" sz="1600" b="0" i="0" u="none" strike="noStrike" cap="none" normalizeH="0" baseline="0" dirty="0" smtClean="0">
                <a:ln>
                  <a:noFill/>
                </a:ln>
                <a:solidFill>
                  <a:srgbClr val="FF0000"/>
                </a:solidFill>
                <a:effectLst/>
                <a:latin typeface="Arial" charset="0"/>
              </a:rPr>
              <a:t>dynamically identify</a:t>
            </a:r>
            <a:r>
              <a:rPr kumimoji="0" lang="en-US" sz="1600" b="0" i="0" u="none" strike="noStrike" cap="none" normalizeH="0" baseline="0" dirty="0" smtClean="0">
                <a:ln>
                  <a:noFill/>
                </a:ln>
                <a:solidFill>
                  <a:schemeClr val="bg1"/>
                </a:solidFill>
                <a:effectLst/>
                <a:latin typeface="Arial" charset="0"/>
              </a:rPr>
              <a:t> apps</a:t>
            </a:r>
          </a:p>
        </p:txBody>
      </p:sp>
      <p:sp>
        <p:nvSpPr>
          <p:cNvPr id="77" name="Rectangular Callout 76"/>
          <p:cNvSpPr/>
          <p:nvPr/>
        </p:nvSpPr>
        <p:spPr bwMode="auto">
          <a:xfrm>
            <a:off x="5715001" y="4356984"/>
            <a:ext cx="2070100" cy="539635"/>
          </a:xfrm>
          <a:prstGeom prst="wedgeRectCallout">
            <a:avLst>
              <a:gd name="adj1" fmla="val -96697"/>
              <a:gd name="adj2" fmla="val -500211"/>
            </a:avLst>
          </a:prstGeom>
          <a:solidFill>
            <a:srgbClr val="0070C0"/>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600" dirty="0" smtClean="0">
                <a:solidFill>
                  <a:srgbClr val="FF0000"/>
                </a:solidFill>
              </a:rPr>
              <a:t>Prioritization</a:t>
            </a:r>
            <a:r>
              <a:rPr kumimoji="0" lang="en-US" sz="1600" b="0" i="0" u="none" strike="noStrike" cap="none" normalizeH="0" baseline="0" dirty="0" smtClean="0">
                <a:ln>
                  <a:noFill/>
                </a:ln>
                <a:solidFill>
                  <a:schemeClr val="bg1"/>
                </a:solidFill>
                <a:effectLst/>
                <a:latin typeface="Arial" charset="0"/>
              </a:rPr>
              <a:t> within networks</a:t>
            </a:r>
          </a:p>
        </p:txBody>
      </p:sp>
    </p:spTree>
    <p:extLst>
      <p:ext uri="{BB962C8B-B14F-4D97-AF65-F5344CB8AC3E}">
        <p14:creationId xmlns:p14="http://schemas.microsoft.com/office/powerpoint/2010/main" val="194657680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63</a:t>
            </a:fld>
            <a:endParaRPr lang="en-US"/>
          </a:p>
        </p:txBody>
      </p:sp>
      <p:grpSp>
        <p:nvGrpSpPr>
          <p:cNvPr id="5" name="Group 4"/>
          <p:cNvGrpSpPr/>
          <p:nvPr/>
        </p:nvGrpSpPr>
        <p:grpSpPr>
          <a:xfrm>
            <a:off x="294837" y="800355"/>
            <a:ext cx="7579161" cy="1110310"/>
            <a:chOff x="495043" y="3465300"/>
            <a:chExt cx="7354709" cy="1837822"/>
          </a:xfrm>
        </p:grpSpPr>
        <p:sp>
          <p:nvSpPr>
            <p:cNvPr id="9" name="TextBox 8"/>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7" name="TextBox 6"/>
            <p:cNvSpPr txBox="1"/>
            <p:nvPr/>
          </p:nvSpPr>
          <p:spPr>
            <a:xfrm>
              <a:off x="582680" y="3492055"/>
              <a:ext cx="7267072" cy="1811067"/>
            </a:xfrm>
            <a:prstGeom prst="rect">
              <a:avLst/>
            </a:prstGeom>
            <a:noFill/>
          </p:spPr>
          <p:txBody>
            <a:bodyPr wrap="square" rtlCol="0">
              <a:spAutoFit/>
            </a:bodyPr>
            <a:lstStyle/>
            <a:p>
              <a:pPr algn="l">
                <a:buFont typeface="Arial"/>
                <a:buChar char="•"/>
              </a:pPr>
              <a:r>
                <a:rPr lang="en-US" sz="1800" dirty="0" smtClean="0"/>
                <a:t> A </a:t>
              </a:r>
              <a:r>
                <a:rPr lang="en-US" sz="1800" dirty="0" err="1" smtClean="0"/>
                <a:t>NoC</a:t>
              </a:r>
              <a:r>
                <a:rPr lang="en-US" sz="1800" dirty="0" smtClean="0"/>
                <a:t> paradigm based on top-down approach (application demand/requirement analysis)</a:t>
              </a:r>
            </a:p>
            <a:p>
              <a:pPr algn="l">
                <a:buFont typeface="Arial"/>
                <a:buChar char="•"/>
              </a:pPr>
              <a:endParaRPr lang="en-US" sz="1800" dirty="0" smtClean="0"/>
            </a:p>
            <a:p>
              <a:pPr algn="l">
                <a:buFont typeface="Arial"/>
                <a:buChar char="•"/>
              </a:pPr>
              <a:r>
                <a:rPr lang="en-US" sz="1800" dirty="0" smtClean="0"/>
                <a:t> An efficient design paradigm for future heterogeneous multicores</a:t>
              </a:r>
            </a:p>
          </p:txBody>
        </p:sp>
      </p:grpSp>
    </p:spTree>
    <p:extLst>
      <p:ext uri="{BB962C8B-B14F-4D97-AF65-F5344CB8AC3E}">
        <p14:creationId xmlns:p14="http://schemas.microsoft.com/office/powerpoint/2010/main" val="73185439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64</a:t>
            </a:fld>
            <a:endParaRPr lang="en-US"/>
          </a:p>
        </p:txBody>
      </p:sp>
      <p:grpSp>
        <p:nvGrpSpPr>
          <p:cNvPr id="5" name="Group 4"/>
          <p:cNvGrpSpPr/>
          <p:nvPr/>
        </p:nvGrpSpPr>
        <p:grpSpPr>
          <a:xfrm>
            <a:off x="294837" y="800355"/>
            <a:ext cx="7579161" cy="1110310"/>
            <a:chOff x="495043" y="3465300"/>
            <a:chExt cx="7354709" cy="1837822"/>
          </a:xfrm>
        </p:grpSpPr>
        <p:sp>
          <p:nvSpPr>
            <p:cNvPr id="9" name="TextBox 8"/>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7" name="TextBox 6"/>
            <p:cNvSpPr txBox="1"/>
            <p:nvPr/>
          </p:nvSpPr>
          <p:spPr>
            <a:xfrm>
              <a:off x="582680" y="3492055"/>
              <a:ext cx="7267072" cy="1811067"/>
            </a:xfrm>
            <a:prstGeom prst="rect">
              <a:avLst/>
            </a:prstGeom>
            <a:noFill/>
          </p:spPr>
          <p:txBody>
            <a:bodyPr wrap="square" rtlCol="0">
              <a:spAutoFit/>
            </a:bodyPr>
            <a:lstStyle/>
            <a:p>
              <a:pPr algn="l">
                <a:buFont typeface="Arial"/>
                <a:buChar char="•"/>
              </a:pPr>
              <a:r>
                <a:rPr lang="en-US" sz="1800" dirty="0" smtClean="0"/>
                <a:t> A </a:t>
              </a:r>
              <a:r>
                <a:rPr lang="en-US" sz="1800" dirty="0" err="1" smtClean="0"/>
                <a:t>NoC</a:t>
              </a:r>
              <a:r>
                <a:rPr lang="en-US" sz="1800" dirty="0" smtClean="0"/>
                <a:t> paradigm based on top-down approach (application demand/requirement analysis)</a:t>
              </a:r>
            </a:p>
            <a:p>
              <a:pPr algn="l">
                <a:buFont typeface="Arial"/>
                <a:buChar char="•"/>
              </a:pPr>
              <a:endParaRPr lang="en-US" sz="1800" dirty="0" smtClean="0"/>
            </a:p>
            <a:p>
              <a:pPr algn="l">
                <a:buFont typeface="Arial"/>
                <a:buChar char="•"/>
              </a:pPr>
              <a:r>
                <a:rPr lang="en-US" sz="1800" dirty="0" smtClean="0"/>
                <a:t> An efficient design paradigm for future heterogeneous multicores</a:t>
              </a:r>
            </a:p>
          </p:txBody>
        </p:sp>
      </p:grpSp>
      <p:grpSp>
        <p:nvGrpSpPr>
          <p:cNvPr id="8" name="Group 7"/>
          <p:cNvGrpSpPr/>
          <p:nvPr/>
        </p:nvGrpSpPr>
        <p:grpSpPr>
          <a:xfrm>
            <a:off x="460375" y="1784350"/>
            <a:ext cx="2800350" cy="3825426"/>
            <a:chOff x="460375" y="1784350"/>
            <a:chExt cx="2800350" cy="3825426"/>
          </a:xfrm>
          <a:effectLst>
            <a:outerShdw blurRad="50800" dist="38100" dir="2700000" algn="tl" rotWithShape="0">
              <a:srgbClr val="000000">
                <a:alpha val="43000"/>
              </a:srgbClr>
            </a:outerShdw>
          </a:effectLst>
        </p:grpSpPr>
        <p:sp>
          <p:nvSpPr>
            <p:cNvPr id="10" name="Rectangle 9"/>
            <p:cNvSpPr/>
            <p:nvPr/>
          </p:nvSpPr>
          <p:spPr bwMode="auto">
            <a:xfrm>
              <a:off x="841375" y="2028825"/>
              <a:ext cx="819150" cy="7524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841375" y="306705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327150" y="306705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841375" y="343852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327150" y="343852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708024" y="2819400"/>
              <a:ext cx="1123951" cy="258532"/>
            </a:xfrm>
            <a:prstGeom prst="rect">
              <a:avLst/>
            </a:prstGeom>
            <a:noFill/>
          </p:spPr>
          <p:txBody>
            <a:bodyPr wrap="square" rtlCol="0">
              <a:spAutoFit/>
            </a:bodyPr>
            <a:lstStyle/>
            <a:p>
              <a:r>
                <a:rPr lang="en-US" sz="1200" b="1" dirty="0" smtClean="0"/>
                <a:t>Small core</a:t>
              </a:r>
              <a:endParaRPr lang="en-US" sz="1200" b="1" dirty="0"/>
            </a:p>
          </p:txBody>
        </p:sp>
        <p:sp>
          <p:nvSpPr>
            <p:cNvPr id="16" name="Rectangle 15"/>
            <p:cNvSpPr/>
            <p:nvPr/>
          </p:nvSpPr>
          <p:spPr bwMode="auto">
            <a:xfrm>
              <a:off x="860425"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0414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13081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4986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98499" y="3810000"/>
              <a:ext cx="1123951" cy="258532"/>
            </a:xfrm>
            <a:prstGeom prst="rect">
              <a:avLst/>
            </a:prstGeom>
            <a:noFill/>
          </p:spPr>
          <p:txBody>
            <a:bodyPr wrap="square" rtlCol="0">
              <a:spAutoFit/>
            </a:bodyPr>
            <a:lstStyle/>
            <a:p>
              <a:r>
                <a:rPr lang="en-US" sz="1200" b="1" dirty="0" smtClean="0"/>
                <a:t>GPGPUs</a:t>
              </a:r>
              <a:endParaRPr lang="en-US" sz="1200" b="1" dirty="0"/>
            </a:p>
          </p:txBody>
        </p:sp>
        <p:sp>
          <p:nvSpPr>
            <p:cNvPr id="21" name="Rectangle 20"/>
            <p:cNvSpPr/>
            <p:nvPr/>
          </p:nvSpPr>
          <p:spPr bwMode="auto">
            <a:xfrm>
              <a:off x="860425"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0414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13081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14986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860425"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10414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3081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4986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860425"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10414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3081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4986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3" name="Rounded Rectangle 32"/>
            <p:cNvSpPr/>
            <p:nvPr/>
          </p:nvSpPr>
          <p:spPr bwMode="auto">
            <a:xfrm>
              <a:off x="89852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Rounded Rectangle 33"/>
            <p:cNvSpPr/>
            <p:nvPr/>
          </p:nvSpPr>
          <p:spPr bwMode="auto">
            <a:xfrm>
              <a:off x="106997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5" name="Rounded Rectangle 34"/>
            <p:cNvSpPr/>
            <p:nvPr/>
          </p:nvSpPr>
          <p:spPr bwMode="auto">
            <a:xfrm>
              <a:off x="89852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6" name="Rounded Rectangle 35"/>
            <p:cNvSpPr/>
            <p:nvPr/>
          </p:nvSpPr>
          <p:spPr bwMode="auto">
            <a:xfrm>
              <a:off x="106997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 name="Rounded Rectangle 36"/>
            <p:cNvSpPr/>
            <p:nvPr/>
          </p:nvSpPr>
          <p:spPr bwMode="auto">
            <a:xfrm>
              <a:off x="126047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8" name="Rounded Rectangle 37"/>
            <p:cNvSpPr/>
            <p:nvPr/>
          </p:nvSpPr>
          <p:spPr bwMode="auto">
            <a:xfrm>
              <a:off x="143192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9" name="Rounded Rectangle 38"/>
            <p:cNvSpPr/>
            <p:nvPr/>
          </p:nvSpPr>
          <p:spPr bwMode="auto">
            <a:xfrm>
              <a:off x="126047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0" name="Rounded Rectangle 39"/>
            <p:cNvSpPr/>
            <p:nvPr/>
          </p:nvSpPr>
          <p:spPr bwMode="auto">
            <a:xfrm>
              <a:off x="143192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460375" y="4886325"/>
              <a:ext cx="1704975" cy="258532"/>
            </a:xfrm>
            <a:prstGeom prst="rect">
              <a:avLst/>
            </a:prstGeom>
            <a:noFill/>
          </p:spPr>
          <p:txBody>
            <a:bodyPr wrap="square" rtlCol="0">
              <a:spAutoFit/>
            </a:bodyPr>
            <a:lstStyle/>
            <a:p>
              <a:r>
                <a:rPr lang="en-US" sz="1200" b="1" dirty="0" smtClean="0"/>
                <a:t>Accelerators/ ASIC</a:t>
              </a:r>
              <a:endParaRPr lang="en-US" sz="1200" b="1" dirty="0"/>
            </a:p>
          </p:txBody>
        </p:sp>
        <p:sp>
          <p:nvSpPr>
            <p:cNvPr id="42" name="Rectangular Callout 41"/>
            <p:cNvSpPr/>
            <p:nvPr/>
          </p:nvSpPr>
          <p:spPr bwMode="auto">
            <a:xfrm>
              <a:off x="2022475" y="2124075"/>
              <a:ext cx="1238250" cy="48013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Latency critical</a:t>
              </a:r>
            </a:p>
          </p:txBody>
        </p:sp>
        <p:sp>
          <p:nvSpPr>
            <p:cNvPr id="43" name="Rectangular Callout 42"/>
            <p:cNvSpPr/>
            <p:nvPr/>
          </p:nvSpPr>
          <p:spPr bwMode="auto">
            <a:xfrm>
              <a:off x="2022475" y="3114675"/>
              <a:ext cx="1238250" cy="48013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Throughput (BW) critical</a:t>
              </a:r>
            </a:p>
          </p:txBody>
        </p:sp>
        <p:sp>
          <p:nvSpPr>
            <p:cNvPr id="44" name="Rectangular Callout 43"/>
            <p:cNvSpPr/>
            <p:nvPr/>
          </p:nvSpPr>
          <p:spPr bwMode="auto">
            <a:xfrm>
              <a:off x="2022475" y="4073206"/>
              <a:ext cx="1238250" cy="483722"/>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Throughput (BW) critical</a:t>
              </a:r>
            </a:p>
          </p:txBody>
        </p:sp>
        <p:sp>
          <p:nvSpPr>
            <p:cNvPr id="45" name="Rectangular Callout 44"/>
            <p:cNvSpPr/>
            <p:nvPr/>
          </p:nvSpPr>
          <p:spPr bwMode="auto">
            <a:xfrm>
              <a:off x="2022475" y="4738255"/>
              <a:ext cx="1238250" cy="87152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Latency</a:t>
              </a:r>
              <a:r>
                <a:rPr kumimoji="0" lang="en-US" sz="1400" b="0" i="0" u="none" strike="noStrike" cap="none" normalizeH="0" dirty="0" smtClean="0">
                  <a:ln>
                    <a:noFill/>
                  </a:ln>
                  <a:solidFill>
                    <a:srgbClr val="FFC000"/>
                  </a:solidFill>
                  <a:effectLst/>
                  <a:latin typeface="Arial" charset="0"/>
                </a:rPr>
                <a:t> critical (real-time constraints)</a:t>
              </a:r>
              <a:endParaRPr kumimoji="0" lang="en-US" sz="1400" b="0" i="0" u="none" strike="noStrike" cap="none" normalizeH="0" baseline="0" dirty="0" smtClean="0">
                <a:ln>
                  <a:noFill/>
                </a:ln>
                <a:solidFill>
                  <a:srgbClr val="FFC000"/>
                </a:solidFill>
                <a:effectLst/>
                <a:latin typeface="Arial" charset="0"/>
              </a:endParaRPr>
            </a:p>
          </p:txBody>
        </p:sp>
        <p:sp>
          <p:nvSpPr>
            <p:cNvPr id="46" name="TextBox 45"/>
            <p:cNvSpPr txBox="1"/>
            <p:nvPr/>
          </p:nvSpPr>
          <p:spPr>
            <a:xfrm>
              <a:off x="854075" y="1784350"/>
              <a:ext cx="819150" cy="258532"/>
            </a:xfrm>
            <a:prstGeom prst="rect">
              <a:avLst/>
            </a:prstGeom>
            <a:noFill/>
          </p:spPr>
          <p:txBody>
            <a:bodyPr wrap="square" rtlCol="0">
              <a:spAutoFit/>
            </a:bodyPr>
            <a:lstStyle/>
            <a:p>
              <a:r>
                <a:rPr lang="en-US" sz="1200" b="1" dirty="0" smtClean="0"/>
                <a:t>Big core</a:t>
              </a:r>
              <a:endParaRPr lang="en-US" sz="1200" b="1" dirty="0"/>
            </a:p>
          </p:txBody>
        </p:sp>
      </p:grpSp>
    </p:spTree>
    <p:extLst>
      <p:ext uri="{BB962C8B-B14F-4D97-AF65-F5344CB8AC3E}">
        <p14:creationId xmlns:p14="http://schemas.microsoft.com/office/powerpoint/2010/main" val="788371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65</a:t>
            </a:fld>
            <a:endParaRPr lang="en-US"/>
          </a:p>
        </p:txBody>
      </p:sp>
      <p:grpSp>
        <p:nvGrpSpPr>
          <p:cNvPr id="5" name="Group 4"/>
          <p:cNvGrpSpPr/>
          <p:nvPr/>
        </p:nvGrpSpPr>
        <p:grpSpPr>
          <a:xfrm>
            <a:off x="294837" y="800355"/>
            <a:ext cx="7579161" cy="1110310"/>
            <a:chOff x="495043" y="3465300"/>
            <a:chExt cx="7354709" cy="1837822"/>
          </a:xfrm>
        </p:grpSpPr>
        <p:sp>
          <p:nvSpPr>
            <p:cNvPr id="9" name="TextBox 8"/>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7" name="TextBox 6"/>
            <p:cNvSpPr txBox="1"/>
            <p:nvPr/>
          </p:nvSpPr>
          <p:spPr>
            <a:xfrm>
              <a:off x="582680" y="3492055"/>
              <a:ext cx="7267072" cy="1811067"/>
            </a:xfrm>
            <a:prstGeom prst="rect">
              <a:avLst/>
            </a:prstGeom>
            <a:noFill/>
          </p:spPr>
          <p:txBody>
            <a:bodyPr wrap="square" rtlCol="0">
              <a:spAutoFit/>
            </a:bodyPr>
            <a:lstStyle/>
            <a:p>
              <a:pPr algn="l">
                <a:buFont typeface="Arial"/>
                <a:buChar char="•"/>
              </a:pPr>
              <a:r>
                <a:rPr lang="en-US" sz="1800" dirty="0" smtClean="0"/>
                <a:t> A </a:t>
              </a:r>
              <a:r>
                <a:rPr lang="en-US" sz="1800" dirty="0" err="1" smtClean="0"/>
                <a:t>NoC</a:t>
              </a:r>
              <a:r>
                <a:rPr lang="en-US" sz="1800" dirty="0" smtClean="0"/>
                <a:t> paradigm based on top-down approach (application demand/requirement analysis)</a:t>
              </a:r>
            </a:p>
            <a:p>
              <a:pPr algn="l">
                <a:buFont typeface="Arial"/>
                <a:buChar char="•"/>
              </a:pPr>
              <a:endParaRPr lang="en-US" sz="1800" dirty="0" smtClean="0"/>
            </a:p>
            <a:p>
              <a:pPr algn="l">
                <a:buFont typeface="Arial"/>
                <a:buChar char="•"/>
              </a:pPr>
              <a:r>
                <a:rPr lang="en-US" sz="1800" dirty="0" smtClean="0"/>
                <a:t> An efficient design paradigm for future heterogeneous multicores</a:t>
              </a:r>
            </a:p>
          </p:txBody>
        </p:sp>
      </p:grpSp>
      <p:grpSp>
        <p:nvGrpSpPr>
          <p:cNvPr id="8" name="Group 7"/>
          <p:cNvGrpSpPr/>
          <p:nvPr/>
        </p:nvGrpSpPr>
        <p:grpSpPr>
          <a:xfrm>
            <a:off x="460375" y="1784350"/>
            <a:ext cx="2800350" cy="3711575"/>
            <a:chOff x="460375" y="1784350"/>
            <a:chExt cx="2800350" cy="3711575"/>
          </a:xfrm>
          <a:effectLst>
            <a:outerShdw blurRad="50800" dist="38100" dir="2700000" algn="tl" rotWithShape="0">
              <a:srgbClr val="000000">
                <a:alpha val="43000"/>
              </a:srgbClr>
            </a:outerShdw>
          </a:effectLst>
        </p:grpSpPr>
        <p:sp>
          <p:nvSpPr>
            <p:cNvPr id="10" name="Rectangle 9"/>
            <p:cNvSpPr/>
            <p:nvPr/>
          </p:nvSpPr>
          <p:spPr bwMode="auto">
            <a:xfrm>
              <a:off x="841375" y="2028825"/>
              <a:ext cx="819150" cy="7524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841375" y="306705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1327150" y="306705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841375" y="343852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327150" y="343852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708024" y="2819400"/>
              <a:ext cx="1123951" cy="258532"/>
            </a:xfrm>
            <a:prstGeom prst="rect">
              <a:avLst/>
            </a:prstGeom>
            <a:noFill/>
          </p:spPr>
          <p:txBody>
            <a:bodyPr wrap="square" rtlCol="0">
              <a:spAutoFit/>
            </a:bodyPr>
            <a:lstStyle/>
            <a:p>
              <a:r>
                <a:rPr lang="en-US" sz="1200" b="1" dirty="0" smtClean="0"/>
                <a:t>Small core</a:t>
              </a:r>
              <a:endParaRPr lang="en-US" sz="1200" b="1" dirty="0"/>
            </a:p>
          </p:txBody>
        </p:sp>
        <p:sp>
          <p:nvSpPr>
            <p:cNvPr id="16" name="Rectangle 15"/>
            <p:cNvSpPr/>
            <p:nvPr/>
          </p:nvSpPr>
          <p:spPr bwMode="auto">
            <a:xfrm>
              <a:off x="860425"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10414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13081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1498600" y="404812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698499" y="3810000"/>
              <a:ext cx="1123951" cy="258532"/>
            </a:xfrm>
            <a:prstGeom prst="rect">
              <a:avLst/>
            </a:prstGeom>
            <a:noFill/>
          </p:spPr>
          <p:txBody>
            <a:bodyPr wrap="square" rtlCol="0">
              <a:spAutoFit/>
            </a:bodyPr>
            <a:lstStyle/>
            <a:p>
              <a:r>
                <a:rPr lang="en-US" sz="1200" b="1" dirty="0" smtClean="0"/>
                <a:t>GPGPUs</a:t>
              </a:r>
              <a:endParaRPr lang="en-US" sz="1200" b="1" dirty="0"/>
            </a:p>
          </p:txBody>
        </p:sp>
        <p:sp>
          <p:nvSpPr>
            <p:cNvPr id="21" name="Rectangle 20"/>
            <p:cNvSpPr/>
            <p:nvPr/>
          </p:nvSpPr>
          <p:spPr bwMode="auto">
            <a:xfrm>
              <a:off x="860425"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a:off x="10414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13081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1498600" y="422910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860425"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10414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13081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1498600" y="4448175"/>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860425"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10414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3081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1498600" y="4629150"/>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3" name="Rounded Rectangle 32"/>
            <p:cNvSpPr/>
            <p:nvPr/>
          </p:nvSpPr>
          <p:spPr bwMode="auto">
            <a:xfrm>
              <a:off x="89852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Rounded Rectangle 33"/>
            <p:cNvSpPr/>
            <p:nvPr/>
          </p:nvSpPr>
          <p:spPr bwMode="auto">
            <a:xfrm>
              <a:off x="106997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5" name="Rounded Rectangle 34"/>
            <p:cNvSpPr/>
            <p:nvPr/>
          </p:nvSpPr>
          <p:spPr bwMode="auto">
            <a:xfrm>
              <a:off x="89852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6" name="Rounded Rectangle 35"/>
            <p:cNvSpPr/>
            <p:nvPr/>
          </p:nvSpPr>
          <p:spPr bwMode="auto">
            <a:xfrm>
              <a:off x="106997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7" name="Rounded Rectangle 36"/>
            <p:cNvSpPr/>
            <p:nvPr/>
          </p:nvSpPr>
          <p:spPr bwMode="auto">
            <a:xfrm>
              <a:off x="126047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8" name="Rounded Rectangle 37"/>
            <p:cNvSpPr/>
            <p:nvPr/>
          </p:nvSpPr>
          <p:spPr bwMode="auto">
            <a:xfrm>
              <a:off x="1431925" y="511492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9" name="Rounded Rectangle 38"/>
            <p:cNvSpPr/>
            <p:nvPr/>
          </p:nvSpPr>
          <p:spPr bwMode="auto">
            <a:xfrm>
              <a:off x="126047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0" name="Rounded Rectangle 39"/>
            <p:cNvSpPr/>
            <p:nvPr/>
          </p:nvSpPr>
          <p:spPr bwMode="auto">
            <a:xfrm>
              <a:off x="1431925" y="5324475"/>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1" name="TextBox 40"/>
            <p:cNvSpPr txBox="1"/>
            <p:nvPr/>
          </p:nvSpPr>
          <p:spPr>
            <a:xfrm>
              <a:off x="460375" y="4886325"/>
              <a:ext cx="1704975" cy="258532"/>
            </a:xfrm>
            <a:prstGeom prst="rect">
              <a:avLst/>
            </a:prstGeom>
            <a:noFill/>
          </p:spPr>
          <p:txBody>
            <a:bodyPr wrap="square" rtlCol="0">
              <a:spAutoFit/>
            </a:bodyPr>
            <a:lstStyle/>
            <a:p>
              <a:r>
                <a:rPr lang="en-US" sz="1200" b="1" dirty="0" smtClean="0"/>
                <a:t>Accelerators/ ASIC</a:t>
              </a:r>
              <a:endParaRPr lang="en-US" sz="1200" b="1" dirty="0"/>
            </a:p>
          </p:txBody>
        </p:sp>
        <p:sp>
          <p:nvSpPr>
            <p:cNvPr id="42" name="Rectangular Callout 41"/>
            <p:cNvSpPr/>
            <p:nvPr/>
          </p:nvSpPr>
          <p:spPr bwMode="auto">
            <a:xfrm>
              <a:off x="2022475" y="2124075"/>
              <a:ext cx="1238250" cy="48013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Latency critical</a:t>
              </a:r>
            </a:p>
          </p:txBody>
        </p:sp>
        <p:sp>
          <p:nvSpPr>
            <p:cNvPr id="46" name="TextBox 45"/>
            <p:cNvSpPr txBox="1"/>
            <p:nvPr/>
          </p:nvSpPr>
          <p:spPr>
            <a:xfrm>
              <a:off x="854075" y="1784350"/>
              <a:ext cx="819150" cy="258532"/>
            </a:xfrm>
            <a:prstGeom prst="rect">
              <a:avLst/>
            </a:prstGeom>
            <a:noFill/>
          </p:spPr>
          <p:txBody>
            <a:bodyPr wrap="square" rtlCol="0">
              <a:spAutoFit/>
            </a:bodyPr>
            <a:lstStyle/>
            <a:p>
              <a:r>
                <a:rPr lang="en-US" sz="1200" b="1" dirty="0" smtClean="0"/>
                <a:t>Big core</a:t>
              </a:r>
              <a:endParaRPr lang="en-US" sz="1200" b="1" dirty="0"/>
            </a:p>
          </p:txBody>
        </p:sp>
      </p:grpSp>
      <p:grpSp>
        <p:nvGrpSpPr>
          <p:cNvPr id="47" name="Group 46"/>
          <p:cNvGrpSpPr/>
          <p:nvPr/>
        </p:nvGrpSpPr>
        <p:grpSpPr>
          <a:xfrm>
            <a:off x="3808263" y="2556484"/>
            <a:ext cx="3461284" cy="1496936"/>
            <a:chOff x="3808263" y="2556484"/>
            <a:chExt cx="3461284" cy="1496936"/>
          </a:xfrm>
        </p:grpSpPr>
        <p:sp>
          <p:nvSpPr>
            <p:cNvPr id="55" name="TextBox 54"/>
            <p:cNvSpPr txBox="1"/>
            <p:nvPr/>
          </p:nvSpPr>
          <p:spPr>
            <a:xfrm>
              <a:off x="3808263" y="2556484"/>
              <a:ext cx="3459996" cy="590931"/>
            </a:xfrm>
            <a:prstGeom prst="rect">
              <a:avLst/>
            </a:prstGeom>
            <a:noFill/>
          </p:spPr>
          <p:txBody>
            <a:bodyPr wrap="square" rtlCol="0">
              <a:spAutoFit/>
            </a:bodyPr>
            <a:lstStyle/>
            <a:p>
              <a:pPr algn="l"/>
              <a:r>
                <a:rPr lang="en-US" sz="1800" dirty="0" smtClean="0"/>
                <a:t>Providing all these guarantees in one network is hard</a:t>
              </a:r>
            </a:p>
          </p:txBody>
        </p:sp>
        <p:sp>
          <p:nvSpPr>
            <p:cNvPr id="51" name="TextBox 50"/>
            <p:cNvSpPr txBox="1"/>
            <p:nvPr/>
          </p:nvSpPr>
          <p:spPr>
            <a:xfrm>
              <a:off x="3809550" y="3462489"/>
              <a:ext cx="3459997" cy="590931"/>
            </a:xfrm>
            <a:prstGeom prst="rect">
              <a:avLst/>
            </a:prstGeom>
            <a:noFill/>
          </p:spPr>
          <p:txBody>
            <a:bodyPr wrap="square" rtlCol="0">
              <a:spAutoFit/>
            </a:bodyPr>
            <a:lstStyle/>
            <a:p>
              <a:pPr algn="l"/>
              <a:r>
                <a:rPr lang="en-US" sz="1800" dirty="0" smtClean="0"/>
                <a:t>Multiple networks: each customized for one metric </a:t>
              </a:r>
            </a:p>
          </p:txBody>
        </p:sp>
      </p:grpSp>
      <p:sp>
        <p:nvSpPr>
          <p:cNvPr id="48" name="Rectangular Callout 47"/>
          <p:cNvSpPr/>
          <p:nvPr/>
        </p:nvSpPr>
        <p:spPr bwMode="auto">
          <a:xfrm>
            <a:off x="2022475" y="3114675"/>
            <a:ext cx="1238250" cy="48013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Throughput (BW) critical</a:t>
            </a:r>
          </a:p>
        </p:txBody>
      </p:sp>
      <p:sp>
        <p:nvSpPr>
          <p:cNvPr id="50" name="Rectangular Callout 49"/>
          <p:cNvSpPr/>
          <p:nvPr/>
        </p:nvSpPr>
        <p:spPr bwMode="auto">
          <a:xfrm>
            <a:off x="2022475" y="4073206"/>
            <a:ext cx="1238250" cy="483722"/>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Throughput (BW) critical</a:t>
            </a:r>
          </a:p>
        </p:txBody>
      </p:sp>
      <p:sp>
        <p:nvSpPr>
          <p:cNvPr id="52" name="Rectangular Callout 51"/>
          <p:cNvSpPr/>
          <p:nvPr/>
        </p:nvSpPr>
        <p:spPr bwMode="auto">
          <a:xfrm>
            <a:off x="2022475" y="4738255"/>
            <a:ext cx="1238250" cy="871521"/>
          </a:xfrm>
          <a:prstGeom prst="wedgeRectCallout">
            <a:avLst>
              <a:gd name="adj1" fmla="val -76911"/>
              <a:gd name="adj2" fmla="val 4808"/>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Latency</a:t>
            </a:r>
            <a:r>
              <a:rPr kumimoji="0" lang="en-US" sz="1400" b="0" i="0" u="none" strike="noStrike" cap="none" normalizeH="0" dirty="0" smtClean="0">
                <a:ln>
                  <a:noFill/>
                </a:ln>
                <a:solidFill>
                  <a:srgbClr val="FFC000"/>
                </a:solidFill>
                <a:effectLst/>
                <a:latin typeface="Arial" charset="0"/>
              </a:rPr>
              <a:t> critical (real-time constraints)</a:t>
            </a:r>
            <a:endParaRPr kumimoji="0" lang="en-US" sz="1400" b="0" i="0" u="none" strike="noStrike" cap="none" normalizeH="0" baseline="0" dirty="0" smtClean="0">
              <a:ln>
                <a:noFill/>
              </a:ln>
              <a:solidFill>
                <a:srgbClr val="FFC000"/>
              </a:solidFill>
              <a:effectLst/>
              <a:latin typeface="Arial" charset="0"/>
            </a:endParaRPr>
          </a:p>
        </p:txBody>
      </p:sp>
    </p:spTree>
    <p:extLst>
      <p:ext uri="{BB962C8B-B14F-4D97-AF65-F5344CB8AC3E}">
        <p14:creationId xmlns:p14="http://schemas.microsoft.com/office/powerpoint/2010/main" val="22761753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fld id="{DA9C2DE9-7581-4AE8-8614-648114E8C8A1}" type="slidenum">
              <a:rPr lang="en-US" smtClean="0"/>
              <a:pPr/>
              <a:t>66</a:t>
            </a:fld>
            <a:endParaRPr lang="en-US"/>
          </a:p>
        </p:txBody>
      </p:sp>
      <p:grpSp>
        <p:nvGrpSpPr>
          <p:cNvPr id="5" name="Group 4"/>
          <p:cNvGrpSpPr/>
          <p:nvPr/>
        </p:nvGrpSpPr>
        <p:grpSpPr>
          <a:xfrm>
            <a:off x="294837" y="800355"/>
            <a:ext cx="7579161" cy="1110310"/>
            <a:chOff x="495043" y="3465300"/>
            <a:chExt cx="7354709" cy="1837822"/>
          </a:xfrm>
        </p:grpSpPr>
        <p:sp>
          <p:nvSpPr>
            <p:cNvPr id="9" name="TextBox 8"/>
            <p:cNvSpPr txBox="1"/>
            <p:nvPr/>
          </p:nvSpPr>
          <p:spPr>
            <a:xfrm>
              <a:off x="495043" y="3465300"/>
              <a:ext cx="7271130" cy="746659"/>
            </a:xfrm>
            <a:prstGeom prst="rect">
              <a:avLst/>
            </a:prstGeom>
            <a:noFill/>
          </p:spPr>
          <p:txBody>
            <a:bodyPr wrap="square" rtlCol="0">
              <a:spAutoFit/>
            </a:bodyPr>
            <a:lstStyle/>
            <a:p>
              <a:pPr algn="l"/>
              <a:endParaRPr lang="en-US" sz="1800" baseline="50000" dirty="0" smtClean="0"/>
            </a:p>
          </p:txBody>
        </p:sp>
        <p:sp>
          <p:nvSpPr>
            <p:cNvPr id="7" name="TextBox 6"/>
            <p:cNvSpPr txBox="1"/>
            <p:nvPr/>
          </p:nvSpPr>
          <p:spPr>
            <a:xfrm>
              <a:off x="582680" y="3492055"/>
              <a:ext cx="7267072" cy="1811067"/>
            </a:xfrm>
            <a:prstGeom prst="rect">
              <a:avLst/>
            </a:prstGeom>
            <a:noFill/>
          </p:spPr>
          <p:txBody>
            <a:bodyPr wrap="square" rtlCol="0">
              <a:spAutoFit/>
            </a:bodyPr>
            <a:lstStyle/>
            <a:p>
              <a:pPr algn="l">
                <a:buFont typeface="Arial"/>
                <a:buChar char="•"/>
              </a:pPr>
              <a:r>
                <a:rPr lang="en-US" sz="1800" dirty="0" smtClean="0"/>
                <a:t> A </a:t>
              </a:r>
              <a:r>
                <a:rPr lang="en-US" sz="1800" dirty="0" err="1" smtClean="0"/>
                <a:t>NoC</a:t>
              </a:r>
              <a:r>
                <a:rPr lang="en-US" sz="1800" dirty="0" smtClean="0"/>
                <a:t> paradigm based on top-down approach (application demand/requirement analysis)</a:t>
              </a:r>
            </a:p>
            <a:p>
              <a:pPr algn="l">
                <a:buFont typeface="Arial"/>
                <a:buChar char="•"/>
              </a:pPr>
              <a:endParaRPr lang="en-US" sz="1800" dirty="0" smtClean="0"/>
            </a:p>
            <a:p>
              <a:pPr algn="l">
                <a:buFont typeface="Arial"/>
                <a:buChar char="•"/>
              </a:pPr>
              <a:r>
                <a:rPr lang="en-US" sz="1800" dirty="0" smtClean="0"/>
                <a:t> An efficient design paradigm for future heterogeneous </a:t>
              </a:r>
              <a:r>
                <a:rPr lang="en-US" sz="1800" dirty="0" err="1" smtClean="0"/>
                <a:t>multicore</a:t>
              </a:r>
              <a:r>
                <a:rPr lang="en-US" sz="1800" dirty="0" smtClean="0"/>
                <a:t> </a:t>
              </a:r>
              <a:r>
                <a:rPr lang="en-US" sz="1800" dirty="0" err="1" smtClean="0"/>
                <a:t>m/c</a:t>
              </a:r>
              <a:endParaRPr lang="en-US" sz="1800" dirty="0" smtClean="0"/>
            </a:p>
          </p:txBody>
        </p:sp>
      </p:grpSp>
      <p:grpSp>
        <p:nvGrpSpPr>
          <p:cNvPr id="124" name="Group 123"/>
          <p:cNvGrpSpPr/>
          <p:nvPr/>
        </p:nvGrpSpPr>
        <p:grpSpPr>
          <a:xfrm>
            <a:off x="956704" y="2015406"/>
            <a:ext cx="6527200" cy="3154389"/>
            <a:chOff x="143904" y="1335559"/>
            <a:chExt cx="6527200" cy="3154389"/>
          </a:xfrm>
          <a:effectLst>
            <a:outerShdw blurRad="50800" dist="38100" dir="2700000" algn="tl" rotWithShape="0">
              <a:srgbClr val="000000">
                <a:alpha val="43000"/>
              </a:srgbClr>
            </a:outerShdw>
          </a:effectLst>
        </p:grpSpPr>
        <p:sp>
          <p:nvSpPr>
            <p:cNvPr id="125" name="Cube 124"/>
            <p:cNvSpPr/>
            <p:nvPr/>
          </p:nvSpPr>
          <p:spPr bwMode="auto">
            <a:xfrm>
              <a:off x="2776931" y="3217782"/>
              <a:ext cx="2733675" cy="380351"/>
            </a:xfrm>
            <a:prstGeom prst="cube">
              <a:avLst>
                <a:gd name="adj" fmla="val 90111"/>
              </a:avLst>
            </a:prstGeom>
            <a:solidFill>
              <a:srgbClr val="FFCC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27" name="Cube 126"/>
            <p:cNvSpPr/>
            <p:nvPr/>
          </p:nvSpPr>
          <p:spPr bwMode="auto">
            <a:xfrm>
              <a:off x="2803953" y="2792884"/>
              <a:ext cx="2733675" cy="380351"/>
            </a:xfrm>
            <a:prstGeom prst="cube">
              <a:avLst>
                <a:gd name="adj" fmla="val 90111"/>
              </a:avLst>
            </a:prstGeom>
            <a:solidFill>
              <a:srgbClr val="99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28" name="Cube 127"/>
            <p:cNvSpPr/>
            <p:nvPr/>
          </p:nvSpPr>
          <p:spPr bwMode="auto">
            <a:xfrm>
              <a:off x="2803953" y="1954684"/>
              <a:ext cx="2733675" cy="380351"/>
            </a:xfrm>
            <a:prstGeom prst="cube">
              <a:avLst>
                <a:gd name="adj" fmla="val 90111"/>
              </a:avLst>
            </a:prstGeom>
            <a:solidFill>
              <a:srgbClr val="0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29" name="Cube 128"/>
            <p:cNvSpPr/>
            <p:nvPr/>
          </p:nvSpPr>
          <p:spPr bwMode="auto">
            <a:xfrm>
              <a:off x="2803953" y="1535584"/>
              <a:ext cx="2733675" cy="380351"/>
            </a:xfrm>
            <a:prstGeom prst="cube">
              <a:avLst>
                <a:gd name="adj" fmla="val 90111"/>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0" name="TextBox 129"/>
            <p:cNvSpPr txBox="1"/>
            <p:nvPr/>
          </p:nvSpPr>
          <p:spPr>
            <a:xfrm>
              <a:off x="3357077" y="3244804"/>
              <a:ext cx="1628775" cy="286232"/>
            </a:xfrm>
            <a:prstGeom prst="rect">
              <a:avLst/>
            </a:prstGeom>
            <a:noFill/>
          </p:spPr>
          <p:txBody>
            <a:bodyPr wrap="square" rtlCol="0">
              <a:spAutoFit/>
            </a:bodyPr>
            <a:lstStyle/>
            <a:p>
              <a:r>
                <a:rPr lang="en-US" sz="1400" b="1" dirty="0" smtClean="0">
                  <a:solidFill>
                    <a:schemeClr val="bg1"/>
                  </a:solidFill>
                </a:rPr>
                <a:t>Latency</a:t>
              </a:r>
              <a:endParaRPr lang="en-US" sz="1400" b="1" dirty="0">
                <a:solidFill>
                  <a:schemeClr val="bg1"/>
                </a:solidFill>
              </a:endParaRPr>
            </a:p>
          </p:txBody>
        </p:sp>
        <p:sp>
          <p:nvSpPr>
            <p:cNvPr id="132" name="TextBox 131"/>
            <p:cNvSpPr txBox="1"/>
            <p:nvPr/>
          </p:nvSpPr>
          <p:spPr>
            <a:xfrm>
              <a:off x="3413554" y="2811934"/>
              <a:ext cx="1628775" cy="286232"/>
            </a:xfrm>
            <a:prstGeom prst="rect">
              <a:avLst/>
            </a:prstGeom>
            <a:noFill/>
          </p:spPr>
          <p:txBody>
            <a:bodyPr wrap="square" rtlCol="0">
              <a:spAutoFit/>
            </a:bodyPr>
            <a:lstStyle/>
            <a:p>
              <a:r>
                <a:rPr lang="en-US" sz="1400" b="1" dirty="0" smtClean="0">
                  <a:solidFill>
                    <a:schemeClr val="bg1"/>
                  </a:solidFill>
                </a:rPr>
                <a:t>Throughput</a:t>
              </a:r>
              <a:endParaRPr lang="en-US" sz="1400" b="1" dirty="0">
                <a:solidFill>
                  <a:schemeClr val="bg1"/>
                </a:solidFill>
              </a:endParaRPr>
            </a:p>
          </p:txBody>
        </p:sp>
        <p:sp>
          <p:nvSpPr>
            <p:cNvPr id="133" name="TextBox 132"/>
            <p:cNvSpPr txBox="1"/>
            <p:nvPr/>
          </p:nvSpPr>
          <p:spPr>
            <a:xfrm>
              <a:off x="3184954" y="1964209"/>
              <a:ext cx="2047875" cy="286232"/>
            </a:xfrm>
            <a:prstGeom prst="rect">
              <a:avLst/>
            </a:prstGeom>
            <a:noFill/>
          </p:spPr>
          <p:txBody>
            <a:bodyPr wrap="square" rtlCol="0">
              <a:spAutoFit/>
            </a:bodyPr>
            <a:lstStyle/>
            <a:p>
              <a:r>
                <a:rPr lang="en-US" sz="1400" b="1" dirty="0" smtClean="0">
                  <a:solidFill>
                    <a:schemeClr val="bg1"/>
                  </a:solidFill>
                </a:rPr>
                <a:t>Local communication</a:t>
              </a:r>
              <a:endParaRPr lang="en-US" sz="1400" b="1" dirty="0">
                <a:solidFill>
                  <a:schemeClr val="bg1"/>
                </a:solidFill>
              </a:endParaRPr>
            </a:p>
          </p:txBody>
        </p:sp>
        <p:sp>
          <p:nvSpPr>
            <p:cNvPr id="134" name="TextBox 133"/>
            <p:cNvSpPr txBox="1"/>
            <p:nvPr/>
          </p:nvSpPr>
          <p:spPr>
            <a:xfrm>
              <a:off x="3194479" y="1545109"/>
              <a:ext cx="2047875" cy="286232"/>
            </a:xfrm>
            <a:prstGeom prst="rect">
              <a:avLst/>
            </a:prstGeom>
            <a:noFill/>
          </p:spPr>
          <p:txBody>
            <a:bodyPr wrap="square" rtlCol="0">
              <a:spAutoFit/>
            </a:bodyPr>
            <a:lstStyle/>
            <a:p>
              <a:r>
                <a:rPr lang="en-US" sz="1400" b="1" dirty="0" smtClean="0">
                  <a:solidFill>
                    <a:schemeClr val="bg1"/>
                  </a:solidFill>
                </a:rPr>
                <a:t>Long haul comm.</a:t>
              </a:r>
              <a:endParaRPr lang="en-US" sz="1400" b="1" dirty="0">
                <a:solidFill>
                  <a:schemeClr val="bg1"/>
                </a:solidFill>
              </a:endParaRPr>
            </a:p>
          </p:txBody>
        </p:sp>
        <p:sp>
          <p:nvSpPr>
            <p:cNvPr id="135" name="Cube 134"/>
            <p:cNvSpPr/>
            <p:nvPr/>
          </p:nvSpPr>
          <p:spPr bwMode="auto">
            <a:xfrm>
              <a:off x="2803953" y="2373784"/>
              <a:ext cx="2733675" cy="380351"/>
            </a:xfrm>
            <a:prstGeom prst="cube">
              <a:avLst>
                <a:gd name="adj" fmla="val 90111"/>
              </a:avLst>
            </a:prstGeom>
            <a:solidFill>
              <a:srgbClr val="00B0F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6" name="TextBox 135"/>
            <p:cNvSpPr txBox="1"/>
            <p:nvPr/>
          </p:nvSpPr>
          <p:spPr>
            <a:xfrm>
              <a:off x="3413554" y="2392834"/>
              <a:ext cx="1628775" cy="286232"/>
            </a:xfrm>
            <a:prstGeom prst="rect">
              <a:avLst/>
            </a:prstGeom>
            <a:noFill/>
          </p:spPr>
          <p:txBody>
            <a:bodyPr wrap="square" rtlCol="0">
              <a:spAutoFit/>
            </a:bodyPr>
            <a:lstStyle/>
            <a:p>
              <a:r>
                <a:rPr lang="en-US" sz="1400" b="1" dirty="0" smtClean="0"/>
                <a:t>Power</a:t>
              </a:r>
              <a:endParaRPr lang="en-US" sz="1400" b="1" dirty="0"/>
            </a:p>
          </p:txBody>
        </p:sp>
        <p:sp>
          <p:nvSpPr>
            <p:cNvPr id="137" name="Rounded Rectangular Callout 136"/>
            <p:cNvSpPr/>
            <p:nvPr/>
          </p:nvSpPr>
          <p:spPr bwMode="auto">
            <a:xfrm>
              <a:off x="5585254" y="3237712"/>
              <a:ext cx="1085850" cy="469916"/>
            </a:xfrm>
            <a:prstGeom prst="wedgeRoundRectCallout">
              <a:avLst>
                <a:gd name="adj1" fmla="val -84235"/>
                <a:gd name="adj2" fmla="val -501"/>
                <a:gd name="adj3" fmla="val 16667"/>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dirty="0" smtClean="0">
                  <a:solidFill>
                    <a:srgbClr val="FFC000"/>
                  </a:solidFill>
                </a:rPr>
                <a:t>1 cycle/ </a:t>
              </a:r>
              <a:r>
                <a:rPr lang="en-US" sz="800" b="1" dirty="0" err="1" smtClean="0">
                  <a:solidFill>
                    <a:srgbClr val="FFC000"/>
                  </a:solidFill>
                </a:rPr>
                <a:t>bufferless</a:t>
              </a:r>
              <a:r>
                <a:rPr lang="en-US" sz="800" b="1" dirty="0" smtClean="0">
                  <a:solidFill>
                    <a:srgbClr val="FFC000"/>
                  </a:solidFill>
                </a:rPr>
                <a:t>/Faster routers</a:t>
              </a:r>
              <a:endParaRPr kumimoji="0" lang="en-US" sz="800" b="1" i="0" u="none" strike="noStrike" cap="none" normalizeH="0" baseline="0" dirty="0" smtClean="0">
                <a:ln>
                  <a:noFill/>
                </a:ln>
                <a:solidFill>
                  <a:srgbClr val="FFC000"/>
                </a:solidFill>
                <a:effectLst/>
                <a:latin typeface="Arial" charset="0"/>
              </a:endParaRPr>
            </a:p>
          </p:txBody>
        </p:sp>
        <p:sp>
          <p:nvSpPr>
            <p:cNvPr id="139" name="Rounded Rectangular Callout 138"/>
            <p:cNvSpPr/>
            <p:nvPr/>
          </p:nvSpPr>
          <p:spPr bwMode="auto">
            <a:xfrm>
              <a:off x="5585254" y="2811934"/>
              <a:ext cx="1085850" cy="347329"/>
            </a:xfrm>
            <a:prstGeom prst="wedgeRoundRectCallout">
              <a:avLst>
                <a:gd name="adj1" fmla="val -85479"/>
                <a:gd name="adj2" fmla="val 22500"/>
                <a:gd name="adj3" fmla="val 16667"/>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dirty="0" smtClean="0">
                  <a:solidFill>
                    <a:srgbClr val="FFC000"/>
                  </a:solidFill>
                </a:rPr>
                <a:t>1 cycle/ high bandwidth</a:t>
              </a:r>
              <a:endParaRPr kumimoji="0" lang="en-US" sz="800" b="1" i="0" u="none" strike="noStrike" cap="none" normalizeH="0" baseline="0" dirty="0" smtClean="0">
                <a:ln>
                  <a:noFill/>
                </a:ln>
                <a:solidFill>
                  <a:srgbClr val="FFC000"/>
                </a:solidFill>
                <a:effectLst/>
                <a:latin typeface="Arial" charset="0"/>
              </a:endParaRPr>
            </a:p>
          </p:txBody>
        </p:sp>
        <p:sp>
          <p:nvSpPr>
            <p:cNvPr id="140" name="Rounded Rectangular Callout 139"/>
            <p:cNvSpPr/>
            <p:nvPr/>
          </p:nvSpPr>
          <p:spPr bwMode="auto">
            <a:xfrm>
              <a:off x="5585254" y="2373784"/>
              <a:ext cx="1085850" cy="347329"/>
            </a:xfrm>
            <a:prstGeom prst="wedgeRoundRectCallout">
              <a:avLst>
                <a:gd name="adj1" fmla="val -85479"/>
                <a:gd name="adj2" fmla="val 22500"/>
                <a:gd name="adj3" fmla="val 16667"/>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dirty="0" smtClean="0">
                  <a:solidFill>
                    <a:srgbClr val="FFC000"/>
                  </a:solidFill>
                </a:rPr>
                <a:t>Power efficient links/DVFS router</a:t>
              </a:r>
              <a:endParaRPr kumimoji="0" lang="en-US" sz="800" b="1" i="0" u="none" strike="noStrike" cap="none" normalizeH="0" baseline="0" dirty="0" smtClean="0">
                <a:ln>
                  <a:noFill/>
                </a:ln>
                <a:solidFill>
                  <a:srgbClr val="FFC000"/>
                </a:solidFill>
                <a:effectLst/>
                <a:latin typeface="Arial" charset="0"/>
              </a:endParaRPr>
            </a:p>
          </p:txBody>
        </p:sp>
        <p:sp>
          <p:nvSpPr>
            <p:cNvPr id="141" name="Rounded Rectangular Callout 140"/>
            <p:cNvSpPr/>
            <p:nvPr/>
          </p:nvSpPr>
          <p:spPr bwMode="auto">
            <a:xfrm>
              <a:off x="5585254" y="1811809"/>
              <a:ext cx="1085850" cy="469916"/>
            </a:xfrm>
            <a:prstGeom prst="wedgeRoundRectCallout">
              <a:avLst>
                <a:gd name="adj1" fmla="val -85479"/>
                <a:gd name="adj2" fmla="val 22500"/>
                <a:gd name="adj3" fmla="val 16667"/>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dirty="0" smtClean="0">
                  <a:solidFill>
                    <a:srgbClr val="FFC000"/>
                  </a:solidFill>
                </a:rPr>
                <a:t>Hybrid/ fewer connectivity network</a:t>
              </a:r>
              <a:endParaRPr kumimoji="0" lang="en-US" sz="800" b="1" i="0" u="none" strike="noStrike" cap="none" normalizeH="0" baseline="0" dirty="0" smtClean="0">
                <a:ln>
                  <a:noFill/>
                </a:ln>
                <a:solidFill>
                  <a:srgbClr val="FFC000"/>
                </a:solidFill>
                <a:effectLst/>
                <a:latin typeface="Arial" charset="0"/>
              </a:endParaRPr>
            </a:p>
          </p:txBody>
        </p:sp>
        <p:sp>
          <p:nvSpPr>
            <p:cNvPr id="142" name="Rounded Rectangular Callout 141"/>
            <p:cNvSpPr/>
            <p:nvPr/>
          </p:nvSpPr>
          <p:spPr bwMode="auto">
            <a:xfrm>
              <a:off x="5585254" y="1335559"/>
              <a:ext cx="1085850" cy="347329"/>
            </a:xfrm>
            <a:prstGeom prst="wedgeRoundRectCallout">
              <a:avLst>
                <a:gd name="adj1" fmla="val -85479"/>
                <a:gd name="adj2" fmla="val 22500"/>
                <a:gd name="adj3" fmla="val 16667"/>
              </a:avLst>
            </a:prstGeom>
            <a:solidFill>
              <a:srgbClr val="6699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dirty="0" smtClean="0">
                  <a:solidFill>
                    <a:srgbClr val="FFC000"/>
                  </a:solidFill>
                </a:rPr>
                <a:t>Butterfly/express channels</a:t>
              </a:r>
              <a:endParaRPr kumimoji="0" lang="en-US" sz="800" b="1" i="0" u="none" strike="noStrike" cap="none" normalizeH="0" baseline="0" dirty="0" smtClean="0">
                <a:ln>
                  <a:noFill/>
                </a:ln>
                <a:solidFill>
                  <a:srgbClr val="FFC000"/>
                </a:solidFill>
                <a:effectLst/>
                <a:latin typeface="Arial" charset="0"/>
              </a:endParaRPr>
            </a:p>
          </p:txBody>
        </p:sp>
        <p:sp>
          <p:nvSpPr>
            <p:cNvPr id="143" name="Flowchart: Manual Operation 23"/>
            <p:cNvSpPr/>
            <p:nvPr/>
          </p:nvSpPr>
          <p:spPr bwMode="auto">
            <a:xfrm rot="5400000">
              <a:off x="1718345" y="2558569"/>
              <a:ext cx="1188720" cy="286232"/>
            </a:xfrm>
            <a:prstGeom prst="flowChartManualOperation">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MUX</a:t>
              </a:r>
            </a:p>
          </p:txBody>
        </p:sp>
        <p:sp>
          <p:nvSpPr>
            <p:cNvPr id="144" name="Right Arrow 143"/>
            <p:cNvSpPr/>
            <p:nvPr/>
          </p:nvSpPr>
          <p:spPr bwMode="auto">
            <a:xfrm>
              <a:off x="1784779" y="2650009"/>
              <a:ext cx="361950" cy="180975"/>
            </a:xfrm>
            <a:prstGeom prst="right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45" name="Elbow Connector 144"/>
            <p:cNvCxnSpPr>
              <a:endCxn id="143" idx="1"/>
            </p:cNvCxnSpPr>
            <p:nvPr/>
          </p:nvCxnSpPr>
          <p:spPr bwMode="auto">
            <a:xfrm rot="5400000" flipH="1" flipV="1">
              <a:off x="1897954" y="2255105"/>
              <a:ext cx="443658" cy="385843"/>
            </a:xfrm>
            <a:prstGeom prst="bentConnector3">
              <a:avLst>
                <a:gd name="adj1" fmla="val 149605"/>
              </a:avLst>
            </a:prstGeom>
            <a:solidFill>
              <a:schemeClr val="accent1"/>
            </a:solidFill>
            <a:ln w="19050" cap="flat" cmpd="sng" algn="ctr">
              <a:solidFill>
                <a:srgbClr val="FF0000"/>
              </a:solidFill>
              <a:prstDash val="solid"/>
              <a:round/>
              <a:headEnd type="none" w="med" len="med"/>
              <a:tailEnd type="arrow"/>
            </a:ln>
            <a:effectLst/>
          </p:spPr>
        </p:cxnSp>
        <p:cxnSp>
          <p:nvCxnSpPr>
            <p:cNvPr id="146" name="Straight Arrow Connector 145"/>
            <p:cNvCxnSpPr>
              <a:endCxn id="129" idx="2"/>
            </p:cNvCxnSpPr>
            <p:nvPr/>
          </p:nvCxnSpPr>
          <p:spPr bwMode="auto">
            <a:xfrm rot="5400000" flipH="1" flipV="1">
              <a:off x="2413226" y="1935432"/>
              <a:ext cx="429031" cy="352424"/>
            </a:xfrm>
            <a:prstGeom prst="straightConnector1">
              <a:avLst/>
            </a:prstGeom>
            <a:solidFill>
              <a:schemeClr val="accent1"/>
            </a:solidFill>
            <a:ln w="19050" cap="flat" cmpd="sng" algn="ctr">
              <a:solidFill>
                <a:schemeClr val="accent1"/>
              </a:solidFill>
              <a:prstDash val="solid"/>
              <a:round/>
              <a:headEnd type="none" w="med" len="med"/>
              <a:tailEnd type="arrow"/>
            </a:ln>
            <a:effectLst/>
          </p:spPr>
        </p:cxnSp>
        <p:cxnSp>
          <p:nvCxnSpPr>
            <p:cNvPr id="147" name="Straight Arrow Connector 146"/>
            <p:cNvCxnSpPr>
              <a:endCxn id="128" idx="2"/>
            </p:cNvCxnSpPr>
            <p:nvPr/>
          </p:nvCxnSpPr>
          <p:spPr bwMode="auto">
            <a:xfrm flipV="1">
              <a:off x="2461054" y="2316228"/>
              <a:ext cx="342899" cy="181381"/>
            </a:xfrm>
            <a:prstGeom prst="straightConnector1">
              <a:avLst/>
            </a:prstGeom>
            <a:solidFill>
              <a:schemeClr val="accent1"/>
            </a:solidFill>
            <a:ln w="19050" cap="flat" cmpd="sng" algn="ctr">
              <a:solidFill>
                <a:schemeClr val="accent1"/>
              </a:solidFill>
              <a:prstDash val="solid"/>
              <a:round/>
              <a:headEnd type="none" w="med" len="med"/>
              <a:tailEnd type="arrow"/>
            </a:ln>
            <a:effectLst/>
          </p:spPr>
        </p:cxnSp>
        <p:cxnSp>
          <p:nvCxnSpPr>
            <p:cNvPr id="148" name="Straight Arrow Connector 147"/>
            <p:cNvCxnSpPr>
              <a:stCxn id="143" idx="0"/>
              <a:endCxn id="135" idx="2"/>
            </p:cNvCxnSpPr>
            <p:nvPr/>
          </p:nvCxnSpPr>
          <p:spPr bwMode="auto">
            <a:xfrm>
              <a:off x="2455821" y="2701685"/>
              <a:ext cx="348132" cy="33643"/>
            </a:xfrm>
            <a:prstGeom prst="straightConnector1">
              <a:avLst/>
            </a:prstGeom>
            <a:solidFill>
              <a:schemeClr val="accent1"/>
            </a:solidFill>
            <a:ln w="19050" cap="flat" cmpd="sng" algn="ctr">
              <a:solidFill>
                <a:schemeClr val="accent1"/>
              </a:solidFill>
              <a:prstDash val="solid"/>
              <a:round/>
              <a:headEnd type="none" w="med" len="med"/>
              <a:tailEnd type="arrow"/>
            </a:ln>
            <a:effectLst/>
          </p:spPr>
        </p:cxnSp>
        <p:cxnSp>
          <p:nvCxnSpPr>
            <p:cNvPr id="149" name="Straight Arrow Connector 148"/>
            <p:cNvCxnSpPr/>
            <p:nvPr/>
          </p:nvCxnSpPr>
          <p:spPr bwMode="auto">
            <a:xfrm>
              <a:off x="2442004" y="2954809"/>
              <a:ext cx="466725" cy="152400"/>
            </a:xfrm>
            <a:prstGeom prst="straightConnector1">
              <a:avLst/>
            </a:prstGeom>
            <a:solidFill>
              <a:schemeClr val="accent1"/>
            </a:solidFill>
            <a:ln w="19050" cap="flat" cmpd="sng" algn="ctr">
              <a:solidFill>
                <a:schemeClr val="accent1"/>
              </a:solidFill>
              <a:prstDash val="solid"/>
              <a:round/>
              <a:headEnd type="none" w="med" len="med"/>
              <a:tailEnd type="arrow"/>
            </a:ln>
            <a:effectLst/>
          </p:spPr>
        </p:cxnSp>
        <p:cxnSp>
          <p:nvCxnSpPr>
            <p:cNvPr id="151" name="Straight Arrow Connector 150"/>
            <p:cNvCxnSpPr>
              <a:endCxn id="125" idx="2"/>
            </p:cNvCxnSpPr>
            <p:nvPr/>
          </p:nvCxnSpPr>
          <p:spPr bwMode="auto">
            <a:xfrm>
              <a:off x="2416215" y="3022065"/>
              <a:ext cx="360716" cy="557262"/>
            </a:xfrm>
            <a:prstGeom prst="straightConnector1">
              <a:avLst/>
            </a:prstGeom>
            <a:solidFill>
              <a:schemeClr val="accent1"/>
            </a:solidFill>
            <a:ln w="19050" cap="flat" cmpd="sng" algn="ctr">
              <a:solidFill>
                <a:schemeClr val="accent1"/>
              </a:solidFill>
              <a:prstDash val="solid"/>
              <a:round/>
              <a:headEnd type="none" w="med" len="med"/>
              <a:tailEnd type="arrow"/>
            </a:ln>
            <a:effectLst/>
          </p:spPr>
        </p:cxnSp>
        <p:sp>
          <p:nvSpPr>
            <p:cNvPr id="152" name="TextBox 151"/>
            <p:cNvSpPr txBox="1"/>
            <p:nvPr/>
          </p:nvSpPr>
          <p:spPr>
            <a:xfrm>
              <a:off x="2767914" y="4231416"/>
              <a:ext cx="2388972" cy="258532"/>
            </a:xfrm>
            <a:prstGeom prst="rect">
              <a:avLst/>
            </a:prstGeom>
            <a:solidFill>
              <a:schemeClr val="accent1">
                <a:lumMod val="60000"/>
                <a:lumOff val="40000"/>
              </a:schemeClr>
            </a:solidFill>
          </p:spPr>
          <p:txBody>
            <a:bodyPr wrap="square" rtlCol="0">
              <a:spAutoFit/>
            </a:bodyPr>
            <a:lstStyle/>
            <a:p>
              <a:r>
                <a:rPr lang="en-US" sz="1200" b="1" dirty="0" smtClean="0">
                  <a:solidFill>
                    <a:schemeClr val="bg1"/>
                  </a:solidFill>
                </a:rPr>
                <a:t>Share 2D space or 3D layers</a:t>
              </a:r>
              <a:endParaRPr lang="en-US" sz="1200" b="1" dirty="0">
                <a:solidFill>
                  <a:schemeClr val="bg1"/>
                </a:solidFill>
              </a:endParaRPr>
            </a:p>
          </p:txBody>
        </p:sp>
        <p:sp>
          <p:nvSpPr>
            <p:cNvPr id="153" name="TextBox 152"/>
            <p:cNvSpPr txBox="1"/>
            <p:nvPr/>
          </p:nvSpPr>
          <p:spPr>
            <a:xfrm>
              <a:off x="1693515" y="1629954"/>
              <a:ext cx="885825" cy="371897"/>
            </a:xfrm>
            <a:prstGeom prst="rect">
              <a:avLst/>
            </a:prstGeom>
            <a:noFill/>
          </p:spPr>
          <p:txBody>
            <a:bodyPr wrap="square" rtlCol="0">
              <a:spAutoFit/>
            </a:bodyPr>
            <a:lstStyle/>
            <a:p>
              <a:r>
                <a:rPr lang="en-US" b="1" dirty="0" smtClean="0"/>
                <a:t>Episode LEN/HT/??</a:t>
              </a:r>
              <a:endParaRPr lang="en-US" b="1" dirty="0"/>
            </a:p>
          </p:txBody>
        </p:sp>
        <p:sp>
          <p:nvSpPr>
            <p:cNvPr id="154" name="Rectangle 153"/>
            <p:cNvSpPr/>
            <p:nvPr/>
          </p:nvSpPr>
          <p:spPr bwMode="auto">
            <a:xfrm>
              <a:off x="143904" y="1835236"/>
              <a:ext cx="819150" cy="7524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5" name="Rectangle 154"/>
            <p:cNvSpPr/>
            <p:nvPr/>
          </p:nvSpPr>
          <p:spPr bwMode="auto">
            <a:xfrm>
              <a:off x="1000639" y="188492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6" name="Rectangle 155"/>
            <p:cNvSpPr/>
            <p:nvPr/>
          </p:nvSpPr>
          <p:spPr bwMode="auto">
            <a:xfrm>
              <a:off x="1387558" y="1884920"/>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7" name="Rectangle 156"/>
            <p:cNvSpPr/>
            <p:nvPr/>
          </p:nvSpPr>
          <p:spPr bwMode="auto">
            <a:xfrm>
              <a:off x="1000639" y="225639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8" name="Rectangle 157"/>
            <p:cNvSpPr/>
            <p:nvPr/>
          </p:nvSpPr>
          <p:spPr bwMode="auto">
            <a:xfrm>
              <a:off x="1387558" y="2256395"/>
              <a:ext cx="342900" cy="286232"/>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59" name="Rectangle 158"/>
            <p:cNvSpPr/>
            <p:nvPr/>
          </p:nvSpPr>
          <p:spPr bwMode="auto">
            <a:xfrm>
              <a:off x="162939" y="263533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0" name="Rectangle 159"/>
            <p:cNvSpPr/>
            <p:nvPr/>
          </p:nvSpPr>
          <p:spPr bwMode="auto">
            <a:xfrm>
              <a:off x="343914" y="263533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1" name="Rectangle 160"/>
            <p:cNvSpPr/>
            <p:nvPr/>
          </p:nvSpPr>
          <p:spPr bwMode="auto">
            <a:xfrm>
              <a:off x="610614" y="263533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2" name="Rectangle 161"/>
            <p:cNvSpPr/>
            <p:nvPr/>
          </p:nvSpPr>
          <p:spPr bwMode="auto">
            <a:xfrm>
              <a:off x="801114" y="263533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3" name="Rectangle 162"/>
            <p:cNvSpPr/>
            <p:nvPr/>
          </p:nvSpPr>
          <p:spPr bwMode="auto">
            <a:xfrm>
              <a:off x="162939" y="281630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4" name="Rectangle 163"/>
            <p:cNvSpPr/>
            <p:nvPr/>
          </p:nvSpPr>
          <p:spPr bwMode="auto">
            <a:xfrm>
              <a:off x="343914" y="281630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5" name="Rectangle 164"/>
            <p:cNvSpPr/>
            <p:nvPr/>
          </p:nvSpPr>
          <p:spPr bwMode="auto">
            <a:xfrm>
              <a:off x="610614" y="281630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6" name="Rectangle 165"/>
            <p:cNvSpPr/>
            <p:nvPr/>
          </p:nvSpPr>
          <p:spPr bwMode="auto">
            <a:xfrm>
              <a:off x="801114" y="281630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7" name="Rectangle 166"/>
            <p:cNvSpPr/>
            <p:nvPr/>
          </p:nvSpPr>
          <p:spPr bwMode="auto">
            <a:xfrm>
              <a:off x="162939" y="303538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8" name="Rectangle 167"/>
            <p:cNvSpPr/>
            <p:nvPr/>
          </p:nvSpPr>
          <p:spPr bwMode="auto">
            <a:xfrm>
              <a:off x="343914" y="303538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9" name="Rectangle 168"/>
            <p:cNvSpPr/>
            <p:nvPr/>
          </p:nvSpPr>
          <p:spPr bwMode="auto">
            <a:xfrm>
              <a:off x="610614" y="303538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0" name="Rectangle 169"/>
            <p:cNvSpPr/>
            <p:nvPr/>
          </p:nvSpPr>
          <p:spPr bwMode="auto">
            <a:xfrm>
              <a:off x="801114" y="3035383"/>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1" name="Rectangle 170"/>
            <p:cNvSpPr/>
            <p:nvPr/>
          </p:nvSpPr>
          <p:spPr bwMode="auto">
            <a:xfrm>
              <a:off x="162939" y="321635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2" name="Rectangle 171"/>
            <p:cNvSpPr/>
            <p:nvPr/>
          </p:nvSpPr>
          <p:spPr bwMode="auto">
            <a:xfrm>
              <a:off x="343914" y="321635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3" name="Rectangle 172"/>
            <p:cNvSpPr/>
            <p:nvPr/>
          </p:nvSpPr>
          <p:spPr bwMode="auto">
            <a:xfrm>
              <a:off x="610614" y="321635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4" name="Rectangle 173"/>
            <p:cNvSpPr/>
            <p:nvPr/>
          </p:nvSpPr>
          <p:spPr bwMode="auto">
            <a:xfrm>
              <a:off x="801114" y="3216358"/>
              <a:ext cx="142875" cy="142875"/>
            </a:xfrm>
            <a:prstGeom prst="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5" name="Rounded Rectangle 174"/>
            <p:cNvSpPr/>
            <p:nvPr/>
          </p:nvSpPr>
          <p:spPr bwMode="auto">
            <a:xfrm>
              <a:off x="991885" y="281245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6" name="Rounded Rectangle 175"/>
            <p:cNvSpPr/>
            <p:nvPr/>
          </p:nvSpPr>
          <p:spPr bwMode="auto">
            <a:xfrm>
              <a:off x="1163335" y="281245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7" name="Rounded Rectangle 176"/>
            <p:cNvSpPr/>
            <p:nvPr/>
          </p:nvSpPr>
          <p:spPr bwMode="auto">
            <a:xfrm>
              <a:off x="991885" y="302200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8" name="Rounded Rectangle 177"/>
            <p:cNvSpPr/>
            <p:nvPr/>
          </p:nvSpPr>
          <p:spPr bwMode="auto">
            <a:xfrm>
              <a:off x="1163335" y="302200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9" name="Rounded Rectangle 178"/>
            <p:cNvSpPr/>
            <p:nvPr/>
          </p:nvSpPr>
          <p:spPr bwMode="auto">
            <a:xfrm>
              <a:off x="1353835" y="281245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0" name="Rounded Rectangle 179"/>
            <p:cNvSpPr/>
            <p:nvPr/>
          </p:nvSpPr>
          <p:spPr bwMode="auto">
            <a:xfrm>
              <a:off x="1525285" y="281245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1" name="Rounded Rectangle 180"/>
            <p:cNvSpPr/>
            <p:nvPr/>
          </p:nvSpPr>
          <p:spPr bwMode="auto">
            <a:xfrm>
              <a:off x="1353835" y="302200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2" name="Rounded Rectangle 181"/>
            <p:cNvSpPr/>
            <p:nvPr/>
          </p:nvSpPr>
          <p:spPr bwMode="auto">
            <a:xfrm>
              <a:off x="1525285" y="3022000"/>
              <a:ext cx="133350" cy="171450"/>
            </a:xfrm>
            <a:prstGeom prst="roundRect">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83" name="Straight Arrow Connector 182"/>
            <p:cNvCxnSpPr>
              <a:endCxn id="144" idx="1"/>
            </p:cNvCxnSpPr>
            <p:nvPr/>
          </p:nvCxnSpPr>
          <p:spPr bwMode="auto">
            <a:xfrm>
              <a:off x="807308" y="2273643"/>
              <a:ext cx="977471" cy="46685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84" name="Straight Arrow Connector 183"/>
            <p:cNvCxnSpPr>
              <a:stCxn id="158" idx="3"/>
            </p:cNvCxnSpPr>
            <p:nvPr/>
          </p:nvCxnSpPr>
          <p:spPr bwMode="auto">
            <a:xfrm>
              <a:off x="1730458" y="2399511"/>
              <a:ext cx="188958" cy="27778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85" name="Straight Arrow Connector 184"/>
            <p:cNvCxnSpPr>
              <a:stCxn id="174" idx="3"/>
              <a:endCxn id="144" idx="1"/>
            </p:cNvCxnSpPr>
            <p:nvPr/>
          </p:nvCxnSpPr>
          <p:spPr bwMode="auto">
            <a:xfrm flipV="1">
              <a:off x="943989" y="2740497"/>
              <a:ext cx="840790" cy="54729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86" name="Straight Arrow Connector 185"/>
            <p:cNvCxnSpPr>
              <a:stCxn id="182" idx="3"/>
            </p:cNvCxnSpPr>
            <p:nvPr/>
          </p:nvCxnSpPr>
          <p:spPr bwMode="auto">
            <a:xfrm flipV="1">
              <a:off x="1658635" y="2800865"/>
              <a:ext cx="260781" cy="30686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2747773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7</a:t>
            </a:fld>
            <a:endParaRPr lang="en-US"/>
          </a:p>
        </p:txBody>
      </p:sp>
      <p:sp>
        <p:nvSpPr>
          <p:cNvPr id="6" name="TextBox 5"/>
          <p:cNvSpPr txBox="1"/>
          <p:nvPr/>
        </p:nvSpPr>
        <p:spPr>
          <a:xfrm>
            <a:off x="1705856" y="983556"/>
            <a:ext cx="5094514" cy="289823"/>
          </a:xfrm>
          <a:prstGeom prst="rect">
            <a:avLst/>
          </a:prstGeom>
          <a:noFill/>
        </p:spPr>
        <p:txBody>
          <a:bodyPr wrap="square" rtlCol="0">
            <a:spAutoFit/>
          </a:bodyPr>
          <a:lstStyle/>
          <a:p>
            <a:r>
              <a:rPr lang="en-US" sz="1400" b="1" dirty="0" smtClean="0">
                <a:solidFill>
                  <a:srgbClr val="FF0000"/>
                </a:solidFill>
              </a:rPr>
              <a:t>Impact of channel bandwidth on application performance</a:t>
            </a:r>
            <a:endParaRPr lang="en-US" sz="1400" b="1" dirty="0">
              <a:solidFill>
                <a:srgbClr val="FF0000"/>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82662336"/>
              </p:ext>
            </p:extLst>
          </p:nvPr>
        </p:nvGraphicFramePr>
        <p:xfrm>
          <a:off x="111398" y="1247719"/>
          <a:ext cx="8020727" cy="2228069"/>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490968" y="3589728"/>
            <a:ext cx="7271130" cy="509166"/>
            <a:chOff x="495043" y="3427079"/>
            <a:chExt cx="7271130" cy="784880"/>
          </a:xfrm>
        </p:grpSpPr>
        <p:sp>
          <p:nvSpPr>
            <p:cNvPr id="11" name="TextBox 10"/>
            <p:cNvSpPr txBox="1"/>
            <p:nvPr/>
          </p:nvSpPr>
          <p:spPr>
            <a:xfrm>
              <a:off x="495043" y="3465301"/>
              <a:ext cx="7271130" cy="746658"/>
            </a:xfrm>
            <a:prstGeom prst="rect">
              <a:avLst/>
            </a:prstGeom>
            <a:noFill/>
          </p:spPr>
          <p:txBody>
            <a:bodyPr wrap="square" rtlCol="0">
              <a:spAutoFit/>
            </a:bodyPr>
            <a:lstStyle/>
            <a:p>
              <a:pPr algn="l"/>
              <a:endParaRPr lang="en-US" sz="1800" baseline="50000" dirty="0" smtClean="0"/>
            </a:p>
          </p:txBody>
        </p:sp>
        <p:sp>
          <p:nvSpPr>
            <p:cNvPr id="12" name="TextBox 11"/>
            <p:cNvSpPr txBox="1"/>
            <p:nvPr/>
          </p:nvSpPr>
          <p:spPr>
            <a:xfrm>
              <a:off x="583987" y="3427079"/>
              <a:ext cx="7015522" cy="535531"/>
            </a:xfrm>
            <a:prstGeom prst="rect">
              <a:avLst/>
            </a:prstGeom>
            <a:noFill/>
          </p:spPr>
          <p:txBody>
            <a:bodyPr wrap="square" rtlCol="0">
              <a:spAutoFit/>
            </a:bodyPr>
            <a:lstStyle/>
            <a:p>
              <a:pPr marL="228600" indent="-228600" algn="l">
                <a:buFont typeface="+mj-lt"/>
                <a:buAutoNum type="arabicPeriod"/>
              </a:pPr>
              <a:r>
                <a:rPr lang="en-US" sz="1600" dirty="0" smtClean="0"/>
                <a:t>18/30 (21/36 total) applications’ performance is agnostic to channel BW (8x BW inc. → less than 2x performance inc.)</a:t>
              </a:r>
              <a:endParaRPr lang="en-US" sz="1600" dirty="0"/>
            </a:p>
          </p:txBody>
        </p:sp>
      </p:grpSp>
      <p:sp>
        <p:nvSpPr>
          <p:cNvPr id="13" name="Oval 12"/>
          <p:cNvSpPr/>
          <p:nvPr/>
        </p:nvSpPr>
        <p:spPr bwMode="auto">
          <a:xfrm>
            <a:off x="5116283" y="2936353"/>
            <a:ext cx="2973683" cy="402497"/>
          </a:xfrm>
          <a:prstGeom prst="ellipse">
            <a:avLst/>
          </a:prstGeom>
          <a:solidFill>
            <a:srgbClr val="FF8000">
              <a:alpha val="30000"/>
            </a:srgbClr>
          </a:solidFill>
          <a:ln w="635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99354" y="4187798"/>
            <a:ext cx="7146151" cy="535531"/>
          </a:xfrm>
          <a:prstGeom prst="rect">
            <a:avLst/>
          </a:prstGeom>
          <a:noFill/>
        </p:spPr>
        <p:txBody>
          <a:bodyPr wrap="square" rtlCol="0">
            <a:spAutoFit/>
          </a:bodyPr>
          <a:lstStyle/>
          <a:p>
            <a:pPr algn="l"/>
            <a:r>
              <a:rPr lang="en-US" sz="1600" dirty="0" smtClean="0"/>
              <a:t>2. 12/30 (15/36 total) applications’ performance scale with increase in channel BW (8x BW inc. → at least 2x performance inc.)</a:t>
            </a:r>
            <a:endParaRPr lang="en-US" sz="1600" dirty="0"/>
          </a:p>
        </p:txBody>
      </p:sp>
      <p:cxnSp>
        <p:nvCxnSpPr>
          <p:cNvPr id="15" name="Straight Connector 14"/>
          <p:cNvCxnSpPr/>
          <p:nvPr/>
        </p:nvCxnSpPr>
        <p:spPr bwMode="auto">
          <a:xfrm flipV="1">
            <a:off x="5067987" y="2363614"/>
            <a:ext cx="3010220" cy="11758"/>
          </a:xfrm>
          <a:prstGeom prst="line">
            <a:avLst/>
          </a:prstGeom>
          <a:solidFill>
            <a:schemeClr val="accent1"/>
          </a:solidFill>
          <a:ln w="19050" cap="flat" cmpd="sng" algn="ctr">
            <a:solidFill>
              <a:srgbClr val="FF8000"/>
            </a:solidFill>
            <a:prstDash val="dash"/>
            <a:round/>
            <a:headEnd type="none" w="med" len="med"/>
            <a:tailEnd type="none" w="med" len="med"/>
          </a:ln>
          <a:effectLst/>
        </p:spPr>
      </p:cxnSp>
      <p:sp>
        <p:nvSpPr>
          <p:cNvPr id="16" name="Down Arrow 15"/>
          <p:cNvSpPr/>
          <p:nvPr/>
        </p:nvSpPr>
        <p:spPr bwMode="auto">
          <a:xfrm rot="10800000">
            <a:off x="6479030" y="2022591"/>
            <a:ext cx="270449" cy="352777"/>
          </a:xfrm>
          <a:prstGeom prst="downArrow">
            <a:avLst/>
          </a:prstGeom>
          <a:solidFill>
            <a:srgbClr val="FF800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cxnSp>
        <p:nvCxnSpPr>
          <p:cNvPr id="17" name="Straight Connector 16"/>
          <p:cNvCxnSpPr/>
          <p:nvPr/>
        </p:nvCxnSpPr>
        <p:spPr bwMode="auto">
          <a:xfrm flipV="1">
            <a:off x="623210" y="2375372"/>
            <a:ext cx="4491812" cy="11759"/>
          </a:xfrm>
          <a:prstGeom prst="line">
            <a:avLst/>
          </a:prstGeom>
          <a:solidFill>
            <a:schemeClr val="accent1"/>
          </a:solidFill>
          <a:ln w="19050" cap="flat" cmpd="sng" algn="ctr">
            <a:solidFill>
              <a:srgbClr val="800080"/>
            </a:solidFill>
            <a:prstDash val="dash"/>
            <a:round/>
            <a:headEnd type="none" w="med" len="med"/>
            <a:tailEnd type="none" w="med" len="med"/>
          </a:ln>
          <a:effectLst/>
        </p:spPr>
      </p:cxnSp>
      <p:sp>
        <p:nvSpPr>
          <p:cNvPr id="18" name="Down Arrow 17"/>
          <p:cNvSpPr/>
          <p:nvPr/>
        </p:nvSpPr>
        <p:spPr bwMode="auto">
          <a:xfrm>
            <a:off x="2927910" y="2104905"/>
            <a:ext cx="270449" cy="352777"/>
          </a:xfrm>
          <a:prstGeom prst="downArrow">
            <a:avLst/>
          </a:prstGeom>
          <a:solidFill>
            <a:srgbClr val="80008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576175" y="2953930"/>
            <a:ext cx="4550605" cy="402497"/>
          </a:xfrm>
          <a:prstGeom prst="ellipse">
            <a:avLst/>
          </a:prstGeom>
          <a:solidFill>
            <a:srgbClr val="800080">
              <a:alpha val="30000"/>
            </a:srgbClr>
          </a:solidFill>
          <a:ln w="6350" cap="flat" cmpd="sng" algn="ctr">
            <a:solidFill>
              <a:srgbClr val="8000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937204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29D483-196F-4D11-BAC8-8B6291C23440}" type="slidenum">
              <a:rPr lang="en-US" smtClean="0"/>
              <a:pPr/>
              <a:t>8</a:t>
            </a:fld>
            <a:endParaRPr lang="en-US"/>
          </a:p>
        </p:txBody>
      </p:sp>
      <p:sp>
        <p:nvSpPr>
          <p:cNvPr id="6" name="TextBox 5"/>
          <p:cNvSpPr txBox="1"/>
          <p:nvPr/>
        </p:nvSpPr>
        <p:spPr>
          <a:xfrm>
            <a:off x="1014292" y="1283234"/>
            <a:ext cx="6777318" cy="844847"/>
          </a:xfrm>
          <a:prstGeom prst="rect">
            <a:avLst/>
          </a:prstGeom>
          <a:noFill/>
        </p:spPr>
        <p:txBody>
          <a:bodyPr wrap="square" rtlCol="0">
            <a:spAutoFit/>
          </a:bodyPr>
          <a:lstStyle/>
          <a:p>
            <a:pPr algn="l">
              <a:buFont typeface="Arial" pitchFamily="34" charset="0"/>
              <a:buChar char="•"/>
            </a:pPr>
            <a:r>
              <a:rPr lang="en-US" sz="1800" dirty="0" smtClean="0"/>
              <a:t> Reduction in router latency (by increasing frequency)</a:t>
            </a:r>
            <a:endParaRPr lang="en-US" sz="1800" dirty="0"/>
          </a:p>
          <a:p>
            <a:pPr marL="617997" lvl="1" indent="-285750" algn="l">
              <a:buFontTx/>
              <a:buChar char="-"/>
            </a:pPr>
            <a:r>
              <a:rPr lang="en-US" sz="1800" dirty="0" smtClean="0"/>
              <a:t>Reduction in packet latency</a:t>
            </a:r>
          </a:p>
          <a:p>
            <a:pPr marL="617997" lvl="1" indent="-285750" algn="l">
              <a:buFontTx/>
              <a:buChar char="-"/>
            </a:pPr>
            <a:r>
              <a:rPr lang="en-US" sz="1800" dirty="0" smtClean="0"/>
              <a:t>Increase in router power consumption	</a:t>
            </a:r>
            <a:endParaRPr lang="en-US" sz="1800" dirty="0"/>
          </a:p>
        </p:txBody>
      </p:sp>
      <p:sp>
        <p:nvSpPr>
          <p:cNvPr id="31" name="TextBox 30"/>
          <p:cNvSpPr txBox="1"/>
          <p:nvPr/>
        </p:nvSpPr>
        <p:spPr>
          <a:xfrm>
            <a:off x="1152605" y="983556"/>
            <a:ext cx="6469956" cy="289823"/>
          </a:xfrm>
          <a:prstGeom prst="rect">
            <a:avLst/>
          </a:prstGeom>
          <a:noFill/>
        </p:spPr>
        <p:txBody>
          <a:bodyPr wrap="square" rtlCol="0">
            <a:spAutoFit/>
          </a:bodyPr>
          <a:lstStyle/>
          <a:p>
            <a:r>
              <a:rPr lang="en-US" sz="1400" b="1" dirty="0" smtClean="0">
                <a:solidFill>
                  <a:srgbClr val="FF0000"/>
                </a:solidFill>
              </a:rPr>
              <a:t>Impact of network latency on application performance</a:t>
            </a:r>
            <a:endParaRPr lang="en-US" sz="1400" b="1" dirty="0">
              <a:solidFill>
                <a:srgbClr val="FF0000"/>
              </a:solidFill>
            </a:endParaRPr>
          </a:p>
        </p:txBody>
      </p:sp>
      <p:sp>
        <p:nvSpPr>
          <p:cNvPr id="7" name="Title 1"/>
          <p:cNvSpPr>
            <a:spLocks noGrp="1"/>
          </p:cNvSpPr>
          <p:nvPr>
            <p:ph type="title"/>
          </p:nvPr>
        </p:nvSpPr>
        <p:spPr>
          <a:xfrm>
            <a:off x="411480" y="301624"/>
            <a:ext cx="7406640" cy="396876"/>
          </a:xfrm>
        </p:spPr>
        <p:txBody>
          <a:bodyPr/>
          <a:lstStyle/>
          <a:p>
            <a:r>
              <a:rPr lang="en-US" dirty="0"/>
              <a:t>Resource requirements of various applications - </a:t>
            </a:r>
            <a:r>
              <a:rPr lang="en-US" dirty="0" smtClean="0"/>
              <a:t>II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requirements of various applications - II</a:t>
            </a:r>
          </a:p>
        </p:txBody>
      </p:sp>
      <p:sp>
        <p:nvSpPr>
          <p:cNvPr id="3" name="Slide Number Placeholder 2"/>
          <p:cNvSpPr>
            <a:spLocks noGrp="1"/>
          </p:cNvSpPr>
          <p:nvPr>
            <p:ph type="sldNum" sz="quarter" idx="10"/>
          </p:nvPr>
        </p:nvSpPr>
        <p:spPr/>
        <p:txBody>
          <a:bodyPr/>
          <a:lstStyle/>
          <a:p>
            <a:fld id="{CF29D483-196F-4D11-BAC8-8B6291C23440}" type="slidenum">
              <a:rPr lang="en-US" smtClean="0"/>
              <a:pPr/>
              <a:t>9</a:t>
            </a:fld>
            <a:endParaRPr lang="en-US"/>
          </a:p>
        </p:txBody>
      </p:sp>
      <p:sp>
        <p:nvSpPr>
          <p:cNvPr id="7" name="Rectangle 6"/>
          <p:cNvSpPr/>
          <p:nvPr/>
        </p:nvSpPr>
        <p:spPr bwMode="auto">
          <a:xfrm>
            <a:off x="540899" y="1282875"/>
            <a:ext cx="7579269" cy="1842043"/>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effectLst/>
              </a:rPr>
              <a:t>Simulation settings:</a:t>
            </a:r>
          </a:p>
          <a:p>
            <a:pPr marL="0" marR="0" indent="0" algn="ctr"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smtClean="0">
              <a:ln>
                <a:noFill/>
              </a:ln>
              <a:effectLst/>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effectLst/>
              </a:rPr>
              <a:t> … same</a:t>
            </a:r>
            <a:r>
              <a:rPr kumimoji="0" lang="en-US" sz="1800" b="0" i="0" u="none" strike="noStrike" cap="none" normalizeH="0" dirty="0" smtClean="0">
                <a:ln>
                  <a:noFill/>
                </a:ln>
                <a:effectLst/>
              </a:rPr>
              <a:t> as last experiment</a:t>
            </a: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sz="1800" baseline="0" dirty="0"/>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800" b="0" i="0" u="none" strike="noStrike" cap="none" normalizeH="0" dirty="0" smtClean="0">
                <a:ln>
                  <a:noFill/>
                </a:ln>
                <a:effectLst/>
              </a:rPr>
              <a:t> 128b links</a:t>
            </a: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sz="1800" baseline="0" dirty="0"/>
          </a:p>
          <a:p>
            <a:pPr algn="l">
              <a:buFont typeface="Arial" pitchFamily="34" charset="0"/>
              <a:buChar char="•"/>
            </a:pPr>
            <a:r>
              <a:rPr kumimoji="0" lang="en-US" sz="1800" b="0" i="0" u="none" strike="noStrike" cap="none" normalizeH="0" dirty="0" smtClean="0">
                <a:ln>
                  <a:noFill/>
                </a:ln>
                <a:effectLst/>
              </a:rPr>
              <a:t> </a:t>
            </a:r>
            <a:r>
              <a:rPr lang="en-US" sz="1800" dirty="0"/>
              <a:t>Added dummy stages (2-cycle and 4-cycle </a:t>
            </a:r>
            <a:r>
              <a:rPr lang="en-US" sz="1800" dirty="0" smtClean="0"/>
              <a:t>) </a:t>
            </a:r>
            <a:r>
              <a:rPr kumimoji="0" lang="en-US" sz="1800" b="0" i="0" u="none" strike="noStrike" cap="none" normalizeH="0" dirty="0" smtClean="0">
                <a:ln>
                  <a:noFill/>
                </a:ln>
                <a:effectLst/>
              </a:rPr>
              <a:t>to each router</a:t>
            </a:r>
            <a:endParaRPr kumimoji="0" lang="en-US" sz="1800" b="0" i="0" u="none" strike="noStrike" cap="none" normalizeH="0" baseline="0" dirty="0" smtClean="0">
              <a:ln>
                <a:noFill/>
              </a:ln>
              <a:effectLst/>
            </a:endParaRPr>
          </a:p>
        </p:txBody>
      </p:sp>
      <p:sp>
        <p:nvSpPr>
          <p:cNvPr id="6" name="TextBox 5"/>
          <p:cNvSpPr txBox="1"/>
          <p:nvPr/>
        </p:nvSpPr>
        <p:spPr>
          <a:xfrm>
            <a:off x="1152605" y="983556"/>
            <a:ext cx="6469956" cy="289823"/>
          </a:xfrm>
          <a:prstGeom prst="rect">
            <a:avLst/>
          </a:prstGeom>
          <a:noFill/>
        </p:spPr>
        <p:txBody>
          <a:bodyPr wrap="square" rtlCol="0">
            <a:spAutoFit/>
          </a:bodyPr>
          <a:lstStyle/>
          <a:p>
            <a:r>
              <a:rPr lang="en-US" sz="1400" b="1" dirty="0" smtClean="0">
                <a:solidFill>
                  <a:srgbClr val="FF0000"/>
                </a:solidFill>
              </a:rPr>
              <a:t>Impact of network latency on application performance</a:t>
            </a:r>
            <a:endParaRPr lang="en-US" sz="1400" b="1" dirty="0">
              <a:solidFill>
                <a:srgbClr val="FF0000"/>
              </a:solidFill>
            </a:endParaRPr>
          </a:p>
        </p:txBody>
      </p:sp>
    </p:spTree>
    <p:extLst>
      <p:ext uri="{BB962C8B-B14F-4D97-AF65-F5344CB8AC3E}">
        <p14:creationId xmlns:p14="http://schemas.microsoft.com/office/powerpoint/2010/main" val="412089822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les Presentation Template&amp;quot;&quot;/&gt;&lt;property id=&quot;20307&quot; value=&quot;682&quot;/&gt;&lt;/object&gt;&lt;object type=&quot;3&quot; unique_id=&quot;10005&quot;&gt;&lt;property id=&quot;20148&quot; value=&quot;5&quot;/&gt;&lt;property id=&quot;20300&quot; value=&quot;Slide 2 - &amp;quot;Title Line…Arial Font, Bold, 28 point&amp;quot;&quot;/&gt;&lt;property id=&quot;20307&quot; value=&quot;687&quot;/&gt;&lt;/object&gt;&lt;object type=&quot;3&quot; unique_id=&quot;10006&quot;&gt;&lt;property id=&quot;20148&quot; value=&quot;5&quot;/&gt;&lt;property id=&quot;20300&quot; value=&quot;Slide 3 - &amp;quot;Slide Divider&amp;quot;&quot;/&gt;&lt;property id=&quot;20307&quot; value=&quot;685&quot;/&gt;&lt;/object&gt;&lt;/object&gt;&lt;/object&gt;&lt;/database&gt;"/>
</p:tagLst>
</file>

<file path=ppt/theme/theme1.xml><?xml version="1.0" encoding="utf-8"?>
<a:theme xmlns:a="http://schemas.openxmlformats.org/drawingml/2006/main" name="sales-template-Jan07">
  <a:themeElements>
    <a:clrScheme name="sales-template-Jan07 1">
      <a:dk1>
        <a:srgbClr val="3C3C3C"/>
      </a:dk1>
      <a:lt1>
        <a:srgbClr val="FFFFFF"/>
      </a:lt1>
      <a:dk2>
        <a:srgbClr val="AAAAAA"/>
      </a:dk2>
      <a:lt2>
        <a:srgbClr val="7D7D7D"/>
      </a:lt2>
      <a:accent1>
        <a:srgbClr val="0066CC"/>
      </a:accent1>
      <a:accent2>
        <a:srgbClr val="FFCC00"/>
      </a:accent2>
      <a:accent3>
        <a:srgbClr val="FFFFFF"/>
      </a:accent3>
      <a:accent4>
        <a:srgbClr val="323232"/>
      </a:accent4>
      <a:accent5>
        <a:srgbClr val="AAB8E2"/>
      </a:accent5>
      <a:accent6>
        <a:srgbClr val="E7B900"/>
      </a:accent6>
      <a:hlink>
        <a:srgbClr val="009900"/>
      </a:hlink>
      <a:folHlink>
        <a:srgbClr val="FF0000"/>
      </a:folHlink>
    </a:clrScheme>
    <a:fontScheme name="sales-template-Jan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sales-template-Jan07 1">
        <a:dk1>
          <a:srgbClr val="3C3C3C"/>
        </a:dk1>
        <a:lt1>
          <a:srgbClr val="FFFFFF"/>
        </a:lt1>
        <a:dk2>
          <a:srgbClr val="AAAAAA"/>
        </a:dk2>
        <a:lt2>
          <a:srgbClr val="7D7D7D"/>
        </a:lt2>
        <a:accent1>
          <a:srgbClr val="0066CC"/>
        </a:accent1>
        <a:accent2>
          <a:srgbClr val="FFCC00"/>
        </a:accent2>
        <a:accent3>
          <a:srgbClr val="FFFFFF"/>
        </a:accent3>
        <a:accent4>
          <a:srgbClr val="323232"/>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les-template-Jan07">
  <a:themeElements>
    <a:clrScheme name="1_sales-template-Jan07 1">
      <a:dk1>
        <a:srgbClr val="3C3C3C"/>
      </a:dk1>
      <a:lt1>
        <a:srgbClr val="FFFFFF"/>
      </a:lt1>
      <a:dk2>
        <a:srgbClr val="AAAAAA"/>
      </a:dk2>
      <a:lt2>
        <a:srgbClr val="7D7D7D"/>
      </a:lt2>
      <a:accent1>
        <a:srgbClr val="0066CC"/>
      </a:accent1>
      <a:accent2>
        <a:srgbClr val="FFCC00"/>
      </a:accent2>
      <a:accent3>
        <a:srgbClr val="FFFFFF"/>
      </a:accent3>
      <a:accent4>
        <a:srgbClr val="323232"/>
      </a:accent4>
      <a:accent5>
        <a:srgbClr val="AAB8E2"/>
      </a:accent5>
      <a:accent6>
        <a:srgbClr val="E7B900"/>
      </a:accent6>
      <a:hlink>
        <a:srgbClr val="009900"/>
      </a:hlink>
      <a:folHlink>
        <a:srgbClr val="FF0000"/>
      </a:folHlink>
    </a:clrScheme>
    <a:fontScheme name="1_sales-template-Jan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sales-template-Jan07 1">
        <a:dk1>
          <a:srgbClr val="3C3C3C"/>
        </a:dk1>
        <a:lt1>
          <a:srgbClr val="FFFFFF"/>
        </a:lt1>
        <a:dk2>
          <a:srgbClr val="AAAAAA"/>
        </a:dk2>
        <a:lt2>
          <a:srgbClr val="7D7D7D"/>
        </a:lt2>
        <a:accent1>
          <a:srgbClr val="0066CC"/>
        </a:accent1>
        <a:accent2>
          <a:srgbClr val="FFCC00"/>
        </a:accent2>
        <a:accent3>
          <a:srgbClr val="FFFFFF"/>
        </a:accent3>
        <a:accent4>
          <a:srgbClr val="323232"/>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sit's Color Scheme">
    <a:dk1>
      <a:sysClr val="windowText" lastClr="000000"/>
    </a:dk1>
    <a:lt1>
      <a:sysClr val="window" lastClr="FFFFFF"/>
    </a:lt1>
    <a:dk2>
      <a:srgbClr val="1F497D"/>
    </a:dk2>
    <a:lt2>
      <a:srgbClr val="EEECE1"/>
    </a:lt2>
    <a:accent1>
      <a:srgbClr val="000000"/>
    </a:accent1>
    <a:accent2>
      <a:srgbClr val="C00000"/>
    </a:accent2>
    <a:accent3>
      <a:srgbClr val="FFC000"/>
    </a:accent3>
    <a:accent4>
      <a:srgbClr val="00B050"/>
    </a:accent4>
    <a:accent5>
      <a:srgbClr val="0070C0"/>
    </a:accent5>
    <a:accent6>
      <a:srgbClr val="E36C09"/>
    </a:accent6>
    <a:hlink>
      <a:srgbClr val="0000BF"/>
    </a:hlink>
    <a:folHlink>
      <a:srgbClr val="5F006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23553</TotalTime>
  <Words>3112</Words>
  <Application>Microsoft Macintosh PowerPoint</Application>
  <PresentationFormat>Custom</PresentationFormat>
  <Paragraphs>602</Paragraphs>
  <Slides>66</Slides>
  <Notes>2</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sales-template-Jan07</vt:lpstr>
      <vt:lpstr>1_sales-template-Jan07</vt:lpstr>
      <vt:lpstr>A Heterogeneous Multiple Network-On-Chip Design:  An Application-Aware Approach  </vt:lpstr>
      <vt:lpstr>Executive summary</vt:lpstr>
      <vt:lpstr>Resource requirements of various applications - I</vt:lpstr>
      <vt:lpstr>Resource requirements of various applications - I</vt:lpstr>
      <vt:lpstr>Resource requirements of various applications - I</vt:lpstr>
      <vt:lpstr>Resource requirements of various applications - I</vt:lpstr>
      <vt:lpstr>Resource requirements of various applications - I</vt:lpstr>
      <vt:lpstr>Resource requirements of various applications - II</vt:lpstr>
      <vt:lpstr>Resource requirements of various applications - II</vt:lpstr>
      <vt:lpstr>Resource requirements of various applications - II</vt:lpstr>
      <vt:lpstr>Resource requirements of various applications - II</vt:lpstr>
      <vt:lpstr>Resource requirements of various applications - II</vt:lpstr>
      <vt:lpstr>Application-aware approach to designing multiple NoCs </vt:lpstr>
      <vt:lpstr>Application-aware approach to designing multiple NoCs </vt:lpstr>
      <vt:lpstr>Application-aware approach to designing multiple NoCs </vt:lpstr>
      <vt:lpstr>Design methodology</vt:lpstr>
      <vt:lpstr>Design methodology</vt:lpstr>
      <vt:lpstr>Design methodology</vt:lpstr>
      <vt:lpstr>Design methodology</vt:lpstr>
      <vt:lpstr>Design: Dynamic classification of applications</vt:lpstr>
      <vt:lpstr>Design: Dynamic classification of applications</vt:lpstr>
      <vt:lpstr>Design: Dynamic classification of applications</vt:lpstr>
      <vt:lpstr>Design: Dynamic classification of applications</vt:lpstr>
      <vt:lpstr>Design: Dynamic classification of applications</vt:lpstr>
      <vt:lpstr>Classification and ranking</vt:lpstr>
      <vt:lpstr>Classification and ranking</vt:lpstr>
      <vt:lpstr>Network design</vt:lpstr>
      <vt:lpstr>Network design</vt:lpstr>
      <vt:lpstr>Network design</vt:lpstr>
      <vt:lpstr>Network design</vt:lpstr>
      <vt:lpstr>Network design</vt:lpstr>
      <vt:lpstr>Analysis</vt:lpstr>
      <vt:lpstr>Analysis</vt:lpstr>
      <vt:lpstr>Analysis</vt:lpstr>
      <vt:lpstr>Analysis</vt:lpstr>
      <vt:lpstr>Analysis</vt:lpstr>
      <vt:lpstr>Analysis</vt:lpstr>
      <vt:lpstr>Analysis</vt:lpstr>
      <vt:lpstr>Analysis</vt:lpstr>
      <vt:lpstr>Analysis</vt:lpstr>
      <vt:lpstr>Analysis</vt:lpstr>
      <vt:lpstr>Conclusions</vt:lpstr>
      <vt:lpstr>Thank you</vt:lpstr>
      <vt:lpstr>Backup Slides . . .</vt:lpstr>
      <vt:lpstr>Other metrics considered for application classification</vt:lpstr>
      <vt:lpstr>Analysis of network episode length and height</vt:lpstr>
      <vt:lpstr>Analysis of network episode length and height</vt:lpstr>
      <vt:lpstr>Empirical results to support the classification </vt:lpstr>
      <vt:lpstr>Empirical results to support the classification </vt:lpstr>
      <vt:lpstr>Empirical results to support the classification </vt:lpstr>
      <vt:lpstr>Empirical results to support the classification </vt:lpstr>
      <vt:lpstr>Empirical results to support the classification </vt:lpstr>
      <vt:lpstr>Empirical results to support the classification </vt:lpstr>
      <vt:lpstr>Empirical results to support the classification </vt:lpstr>
      <vt:lpstr>Analysis with varying workload combinations</vt:lpstr>
      <vt:lpstr>Comparison to prior works</vt:lpstr>
      <vt:lpstr>Dynamic steering of packets</vt:lpstr>
      <vt:lpstr>Design: Putting it all together</vt:lpstr>
      <vt:lpstr>Design: Putting it all together</vt:lpstr>
      <vt:lpstr>Design: Putting it all together</vt:lpstr>
      <vt:lpstr>Design: Putting it all together</vt:lpstr>
      <vt:lpstr>Design: Putting it all together</vt:lpstr>
      <vt:lpstr>Summary</vt:lpstr>
      <vt:lpstr>Summary</vt:lpstr>
      <vt:lpstr>Summary</vt:lpstr>
      <vt:lpstr>Summary</vt:lpstr>
    </vt:vector>
  </TitlesOfParts>
  <Company>Google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Asit K Mishra</dc:creator>
  <cp:lastModifiedBy>Asit K Mishra</cp:lastModifiedBy>
  <cp:revision>2186</cp:revision>
  <dcterms:created xsi:type="dcterms:W3CDTF">2011-06-16T14:39:43Z</dcterms:created>
  <dcterms:modified xsi:type="dcterms:W3CDTF">2013-06-06T16:36:21Z</dcterms:modified>
</cp:coreProperties>
</file>