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sldIdLst>
    <p:sldId id="1213" r:id="rId2"/>
    <p:sldId id="438" r:id="rId3"/>
    <p:sldId id="1196" r:id="rId4"/>
    <p:sldId id="1180" r:id="rId5"/>
    <p:sldId id="1181" r:id="rId6"/>
    <p:sldId id="1222" r:id="rId7"/>
    <p:sldId id="1182" r:id="rId8"/>
    <p:sldId id="1223" r:id="rId9"/>
    <p:sldId id="1198" r:id="rId10"/>
    <p:sldId id="1204" r:id="rId11"/>
    <p:sldId id="1193" r:id="rId12"/>
    <p:sldId id="1194" r:id="rId13"/>
    <p:sldId id="1199" r:id="rId14"/>
    <p:sldId id="1184" r:id="rId15"/>
    <p:sldId id="1185" r:id="rId16"/>
    <p:sldId id="1186" r:id="rId17"/>
    <p:sldId id="1200" r:id="rId18"/>
    <p:sldId id="1092" r:id="rId19"/>
    <p:sldId id="1188" r:id="rId20"/>
    <p:sldId id="1201" r:id="rId21"/>
    <p:sldId id="1165" r:id="rId22"/>
    <p:sldId id="1189" r:id="rId23"/>
    <p:sldId id="1220" r:id="rId24"/>
    <p:sldId id="1202" r:id="rId25"/>
    <p:sldId id="1229" r:id="rId26"/>
    <p:sldId id="1228" r:id="rId27"/>
    <p:sldId id="1211" r:id="rId28"/>
    <p:sldId id="1226" r:id="rId29"/>
    <p:sldId id="1227" r:id="rId30"/>
    <p:sldId id="1176" r:id="rId31"/>
    <p:sldId id="1191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300"/>
    <a:srgbClr val="A9D18E"/>
    <a:srgbClr val="0066FF"/>
    <a:srgbClr val="FFE699"/>
    <a:srgbClr val="0071C5"/>
    <a:srgbClr val="2F5597"/>
    <a:srgbClr val="2E75B6"/>
    <a:srgbClr val="548235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71533" autoAdjust="0"/>
  </p:normalViewPr>
  <p:slideViewPr>
    <p:cSldViewPr snapToGrid="0">
      <p:cViewPr varScale="1">
        <p:scale>
          <a:sx n="52" d="100"/>
          <a:sy n="52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ad\Google%20Drive\Research\Papers\WIP%20Papers\ODRIPS-%20C10%20-%20accepted%20HPCA20\micro_charts%20hpca%20rev13%20-%20sli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ad\Google%20Drive\Research\Papers\WIP%20Papers\ODRIPS-%20C10%20-%20accepted%20HPCA20\micro_charts%20hpca%20rev13%20-%20sl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ad\Google%20Drive\Research\Papers\WIP%20Papers\ODRIPS-%20C10%20-%20accepted%20HPCA20\micro_charts%20hpca%20rev13%20-%20slid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ODRIPS-%20C10%20-%20accepted%20HPCA20\micro_charts%20hpca%20rev11%20-%20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2757783130991"/>
          <c:y val="0.16704992442573779"/>
          <c:w val="0.76457237972867331"/>
          <c:h val="0.578434428258189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Model - HPCA - sens_check'!$A$14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2.5367833587011668E-3"/>
                  <c:y val="-4.00750692876677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24-4DAD-8EFF-41A1727A9258}"/>
                </c:ext>
              </c:extLst>
            </c:dLbl>
            <c:dLbl>
              <c:idx val="4"/>
              <c:layout>
                <c:manualLayout>
                  <c:x val="1.2683916793504904E-3"/>
                  <c:y val="-3.54328873226511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24-4DAD-8EFF-41A1727A9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sens_check'!$B$14:$O$14</c:f>
              <c:numCache>
                <c:formatCode>0%</c:formatCode>
                <c:ptCount val="5"/>
                <c:pt idx="0">
                  <c:v>0.31450767934738788</c:v>
                </c:pt>
                <c:pt idx="1">
                  <c:v>0.31450767934738788</c:v>
                </c:pt>
                <c:pt idx="2">
                  <c:v>0.31450767934738788</c:v>
                </c:pt>
                <c:pt idx="3">
                  <c:v>0.31450767934738788</c:v>
                </c:pt>
                <c:pt idx="4">
                  <c:v>0.31460774997263474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3-4FCE-9E48-CCA26CE46AC7}"/>
            </c:ext>
          </c:extLst>
        </c:ser>
        <c:ser>
          <c:idx val="1"/>
          <c:order val="1"/>
          <c:tx>
            <c:strRef>
              <c:f>'Power Model - HPCA - sens_check'!$A$15</c:f>
              <c:strCache>
                <c:ptCount val="1"/>
                <c:pt idx="0">
                  <c:v>DRAM Self-Refresh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sens_check'!$B$15:$O$15</c:f>
              <c:numCache>
                <c:formatCode>0%</c:formatCode>
                <c:ptCount val="5"/>
                <c:pt idx="0">
                  <c:v>0.1143664288535956</c:v>
                </c:pt>
                <c:pt idx="1">
                  <c:v>0.1143664288535956</c:v>
                </c:pt>
                <c:pt idx="2">
                  <c:v>0.1143664288535956</c:v>
                </c:pt>
                <c:pt idx="3">
                  <c:v>0.1143664288535956</c:v>
                </c:pt>
                <c:pt idx="4">
                  <c:v>0.1143664288535956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3-4FCE-9E48-CCA26CE46AC7}"/>
            </c:ext>
          </c:extLst>
        </c:ser>
        <c:ser>
          <c:idx val="2"/>
          <c:order val="2"/>
          <c:tx>
            <c:strRef>
              <c:f>'Power Model - HPCA - sens_check'!$A$16</c:f>
              <c:strCache>
                <c:ptCount val="1"/>
                <c:pt idx="0">
                  <c:v>Power Delivery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sens_check'!$B$16:$O$16</c:f>
              <c:numCache>
                <c:formatCode>0%</c:formatCode>
                <c:ptCount val="5"/>
                <c:pt idx="0">
                  <c:v>0.21433542516489903</c:v>
                </c:pt>
                <c:pt idx="1">
                  <c:v>0.19853212568024195</c:v>
                </c:pt>
                <c:pt idx="2">
                  <c:v>0.17912099898204578</c:v>
                </c:pt>
                <c:pt idx="3">
                  <c:v>0.19019855296164465</c:v>
                </c:pt>
                <c:pt idx="4">
                  <c:v>0.15501969690624887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3-4FCE-9E48-CCA26CE46AC7}"/>
            </c:ext>
          </c:extLst>
        </c:ser>
        <c:ser>
          <c:idx val="3"/>
          <c:order val="3"/>
          <c:tx>
            <c:strRef>
              <c:f>'Power Model - HPCA - sens_check'!$A$17</c:f>
              <c:strCache>
                <c:ptCount val="1"/>
                <c:pt idx="0">
                  <c:v>24MHz crystal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sens_check'!$B$17:$O$17</c:f>
              <c:numCache>
                <c:formatCode>0%</c:formatCode>
                <c:ptCount val="5"/>
                <c:pt idx="0">
                  <c:v>3.5739509016748626E-2</c:v>
                </c:pt>
                <c:pt idx="1">
                  <c:v>0</c:v>
                </c:pt>
                <c:pt idx="2">
                  <c:v>0</c:v>
                </c:pt>
                <c:pt idx="3">
                  <c:v>3.5739509016748626E-2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A23-4FCE-9E48-CCA26CE46AC7}"/>
            </c:ext>
          </c:extLst>
        </c:ser>
        <c:ser>
          <c:idx val="4"/>
          <c:order val="4"/>
          <c:tx>
            <c:strRef>
              <c:f>'Power Model - HPCA - sens_check'!$A$18</c:f>
              <c:strCache>
                <c:ptCount val="1"/>
                <c:pt idx="0">
                  <c:v>Save/Restore SRAMs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213277564048785E-3"/>
                  <c:y val="2.49592872812181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3-4FCE-9E48-CCA26CE46A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23-4FCE-9E48-CCA26CE46A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rIns="9144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sens_check'!$B$18:$O$18</c:f>
              <c:numCache>
                <c:formatCode>0%</c:formatCode>
                <c:ptCount val="5"/>
                <c:pt idx="0">
                  <c:v>6.8048025167889381E-2</c:v>
                </c:pt>
                <c:pt idx="1">
                  <c:v>6.8333941240023371E-2</c:v>
                </c:pt>
                <c:pt idx="2">
                  <c:v>6.8048025167889381E-2</c:v>
                </c:pt>
                <c:pt idx="3">
                  <c:v>1.4295803606699449E-4</c:v>
                </c:pt>
                <c:pt idx="4">
                  <c:v>1.4295803606699449E-4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F-9A23-4FCE-9E48-CCA26CE46AC7}"/>
            </c:ext>
          </c:extLst>
        </c:ser>
        <c:ser>
          <c:idx val="5"/>
          <c:order val="5"/>
          <c:tx>
            <c:strRef>
              <c:f>'Power Model - HPCA - sens_check'!$A$19</c:f>
              <c:strCache>
                <c:ptCount val="1"/>
                <c:pt idx="0">
                  <c:v>AON 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2728702201243599E-3"/>
                  <c:y val="-2.331108364485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084718102988719E-2"/>
                      <c:h val="4.33132483157573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924-4DAD-8EFF-41A1727A9258}"/>
                </c:ext>
              </c:extLst>
            </c:dLbl>
            <c:dLbl>
              <c:idx val="1"/>
              <c:layout>
                <c:manualLayout>
                  <c:x val="-1.9453349467234962E-3"/>
                  <c:y val="-2.78076954807645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4-4DAD-8EFF-41A1727A92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A23-4FCE-9E48-CCA26CE46AC7}"/>
                </c:ext>
              </c:extLst>
            </c:dLbl>
            <c:dLbl>
              <c:idx val="3"/>
              <c:layout>
                <c:manualLayout>
                  <c:x val="4.2783615018184779E-3"/>
                  <c:y val="-1.9224699651911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51808162642209E-2"/>
                      <c:h val="5.4848068106904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24-4DAD-8EFF-41A1727A92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sens_check'!$B$19:$O$19</c:f>
              <c:numCache>
                <c:formatCode>0%</c:formatCode>
                <c:ptCount val="5"/>
                <c:pt idx="0">
                  <c:v>5.4324053705457905E-2</c:v>
                </c:pt>
                <c:pt idx="1">
                  <c:v>5.4324053705457905E-2</c:v>
                </c:pt>
                <c:pt idx="2">
                  <c:v>0</c:v>
                </c:pt>
                <c:pt idx="3">
                  <c:v>5.4324053705457905E-2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A23-4FCE-9E48-CCA26CE46AC7}"/>
            </c:ext>
          </c:extLst>
        </c:ser>
        <c:ser>
          <c:idx val="6"/>
          <c:order val="6"/>
          <c:tx>
            <c:strRef>
              <c:f>'Power Model - HPCA - sens_check'!$A$20</c:f>
              <c:strCache>
                <c:ptCount val="1"/>
                <c:pt idx="0">
                  <c:v>Wake-up&amp;Timer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sens_check'!$B$20:$O$20</c:f>
              <c:numCache>
                <c:formatCode>0%</c:formatCode>
                <c:ptCount val="5"/>
                <c:pt idx="0">
                  <c:v>9.0063562722206541E-3</c:v>
                </c:pt>
                <c:pt idx="1">
                  <c:v>0</c:v>
                </c:pt>
                <c:pt idx="2">
                  <c:v>0</c:v>
                </c:pt>
                <c:pt idx="3">
                  <c:v>9.0063562722206541E-3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A23-4FCE-9E48-CCA26CE46AC7}"/>
            </c:ext>
          </c:extLst>
        </c:ser>
        <c:ser>
          <c:idx val="7"/>
          <c:order val="7"/>
          <c:tx>
            <c:strRef>
              <c:f>'Power Model - HPCA - sens_check'!$A$21</c:f>
              <c:strCache>
                <c:ptCount val="1"/>
                <c:pt idx="0">
                  <c:v>DRAM CKE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sens_check'!$B$21:$O$21</c:f>
              <c:numCache>
                <c:formatCode>0%</c:formatCode>
                <c:ptCount val="5"/>
                <c:pt idx="0">
                  <c:v>7.00494376728273E-3</c:v>
                </c:pt>
                <c:pt idx="1">
                  <c:v>7.00494376728273E-3</c:v>
                </c:pt>
                <c:pt idx="2">
                  <c:v>7.00494376728273E-3</c:v>
                </c:pt>
                <c:pt idx="3">
                  <c:v>7.00494376728273E-3</c:v>
                </c:pt>
                <c:pt idx="4">
                  <c:v>7.00494376728273E-3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9A23-4FCE-9E48-CCA26CE46AC7}"/>
            </c:ext>
          </c:extLst>
        </c:ser>
        <c:ser>
          <c:idx val="8"/>
          <c:order val="8"/>
          <c:tx>
            <c:strRef>
              <c:f>'Power Model - HPCA - sens_check'!$A$22</c:f>
              <c:strCache>
                <c:ptCount val="1"/>
                <c:pt idx="0">
                  <c:v>Active&amp;Transitions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sens_check'!$B$22:$O$22</c:f>
              <c:numCache>
                <c:formatCode>0.0%</c:formatCode>
                <c:ptCount val="5"/>
                <c:pt idx="0">
                  <c:v>0.18266757870451816</c:v>
                </c:pt>
                <c:pt idx="1">
                  <c:v>0.18305451329591649</c:v>
                </c:pt>
                <c:pt idx="2">
                  <c:v>0.18343028889857046</c:v>
                </c:pt>
                <c:pt idx="3">
                  <c:v>0.1831865773379652</c:v>
                </c:pt>
                <c:pt idx="4">
                  <c:v>0.18448521210454097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9A23-4FCE-9E48-CCA26CE46AC7}"/>
            </c:ext>
          </c:extLst>
        </c:ser>
        <c:ser>
          <c:idx val="10"/>
          <c:order val="10"/>
          <c:tx>
            <c:strRef>
              <c:f>'Power Model - HPCA - sens_check'!$A$24</c:f>
              <c:strCache>
                <c:ptCount val="1"/>
                <c:pt idx="0">
                  <c:v>Platfrom AvgP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68340144696526E-5"/>
                  <c:y val="0.161986674742580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5"/>
                <c:pt idx="0">
                  <c:v>Baseline</c:v>
                </c:pt>
                <c:pt idx="1">
                  <c:v>Wake-up timer offloading </c:v>
                </c:pt>
                <c:pt idx="2">
                  <c:v>Wake-up offloading &amp; AON IO gating</c:v>
                </c:pt>
                <c:pt idx="3">
                  <c:v>Move context to DRAM</c:v>
                </c:pt>
                <c:pt idx="4">
                  <c:v>ODRIPS</c:v>
                </c:pt>
              </c:strCache>
            </c:strRef>
          </c:cat>
          <c:val>
            <c:numRef>
              <c:f>'Power Model - HPCA - sens_check'!$B$24:$O$24</c:f>
              <c:numCache>
                <c:formatCode>0%</c:formatCode>
                <c:ptCount val="5"/>
                <c:pt idx="0">
                  <c:v>1</c:v>
                </c:pt>
                <c:pt idx="1">
                  <c:v>0.94012368588990591</c:v>
                </c:pt>
                <c:pt idx="2">
                  <c:v>0.86647836501677189</c:v>
                </c:pt>
                <c:pt idx="3">
                  <c:v>0.90847705929837019</c:v>
                </c:pt>
                <c:pt idx="4">
                  <c:v>0.77562698964037002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41-9A23-4FCE-9E48-CCA26CE46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618336224"/>
        <c:axId val="1618336640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'Power Model - HPCA - sens_check'!$A$23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sens_check'!$B$12:$O$13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Wake-up timer offloading </c:v>
                      </c:pt>
                      <c:pt idx="2">
                        <c:v>Wake-up offloading &amp; AON IO gating</c:v>
                      </c:pt>
                      <c:pt idx="3">
                        <c:v>Move context to DRAM</c:v>
                      </c:pt>
                      <c:pt idx="4">
                        <c:v>ODRIPS</c:v>
                      </c:pt>
                      <c:pt idx="5">
                        <c:v>ODRIPS</c:v>
                      </c:pt>
                      <c:pt idx="6">
                        <c:v>ODRIPS with eMRAM</c:v>
                      </c:pt>
                      <c:pt idx="7">
                        <c:v>ODRIPS with PCM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sens_check'!$B$23:$L$23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0.81733242129548178</c:v>
                      </c:pt>
                      <c:pt idx="1">
                        <c:v>0.75706917259398943</c:v>
                      </c:pt>
                      <c:pt idx="2">
                        <c:v>0.6830480761182014</c:v>
                      </c:pt>
                      <c:pt idx="3">
                        <c:v>0.72529048196040502</c:v>
                      </c:pt>
                      <c:pt idx="4">
                        <c:v>0.59114177753582897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9-9A23-4FCE-9E48-CCA26CE46AC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180872"/>
        <c:axId val="754184480"/>
        <c:extLst>
          <c:ext xmlns:c15="http://schemas.microsoft.com/office/drawing/2012/chart" uri="{02D57815-91ED-43cb-92C2-25804820EDAC}">
            <c15:filteredLineSeries>
              <c15:ser>
                <c:idx val="11"/>
                <c:order val="11"/>
                <c:tx>
                  <c:strRef>
                    <c:extLst>
                      <c:ext uri="{02D57815-91ED-43cb-92C2-25804820EDAC}">
                        <c15:formulaRef>
                          <c15:sqref>'Power Model - HPCA - sens_check'!$A$25</c15:sqref>
                        </c15:formulaRef>
                      </c:ext>
                    </c:extLst>
                    <c:strCache>
                      <c:ptCount val="1"/>
                      <c:pt idx="0">
                        <c:v>Breakeven point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6845774304505411E-2"/>
                        <c:y val="-4.226372214069287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9A23-4FCE-9E48-CCA26CE46AC7}"/>
                      </c:ext>
                    </c:extLst>
                  </c:dLbl>
                  <c:dLbl>
                    <c:idx val="3"/>
                    <c:layout>
                      <c:manualLayout>
                        <c:x val="-1.5522981197589719E-2"/>
                        <c:y val="-2.413278186099419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9A23-4FCE-9E48-CCA26CE46AC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sens_check'!$B$13:$L$13</c15:sqref>
                        </c15:formulaRef>
                      </c:ext>
                    </c:extLst>
                    <c:strCache>
                      <c:ptCount val="5"/>
                      <c:pt idx="0">
                        <c:v>Baseline</c:v>
                      </c:pt>
                      <c:pt idx="1">
                        <c:v>Wake-up timer offloading </c:v>
                      </c:pt>
                      <c:pt idx="2">
                        <c:v>Wake-up offloading &amp; AON IO gating</c:v>
                      </c:pt>
                      <c:pt idx="3">
                        <c:v>Move context to DRAM</c:v>
                      </c:pt>
                      <c:pt idx="4">
                        <c:v>ODRIPS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sens_check'!$B$25:$O$25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6.6</c:v>
                      </c:pt>
                      <c:pt idx="2">
                        <c:v>6.3</c:v>
                      </c:pt>
                      <c:pt idx="3">
                        <c:v>7.4</c:v>
                      </c:pt>
                      <c:pt idx="4">
                        <c:v>6.5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48-9A23-4FCE-9E48-CCA26CE46AC7}"/>
                  </c:ext>
                </c:extLst>
              </c15:ser>
            </c15:filteredLineSeries>
          </c:ext>
        </c:extLst>
      </c:lineChart>
      <c:catAx>
        <c:axId val="16183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640"/>
        <c:crosses val="autoZero"/>
        <c:auto val="1"/>
        <c:lblAlgn val="ctr"/>
        <c:lblOffset val="100"/>
        <c:noMultiLvlLbl val="0"/>
      </c:catAx>
      <c:valAx>
        <c:axId val="1618336640"/>
        <c:scaling>
          <c:orientation val="minMax"/>
          <c:max val="1.0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Platform </a:t>
                </a:r>
                <a:r>
                  <a:rPr lang="en-US" sz="2000" b="0" i="0" u="none" strike="noStrike" baseline="0" dirty="0">
                    <a:effectLst/>
                  </a:rPr>
                  <a:t>Average</a:t>
                </a:r>
                <a:r>
                  <a:rPr lang="en-US" sz="2000" dirty="0"/>
                  <a:t> Power [%]</a:t>
                </a:r>
              </a:p>
            </c:rich>
          </c:tx>
          <c:layout>
            <c:manualLayout>
              <c:xMode val="edge"/>
              <c:yMode val="edge"/>
              <c:x val="0.12661062710243737"/>
              <c:y val="0.220464617091666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224"/>
        <c:crosses val="autoZero"/>
        <c:crossBetween val="between"/>
      </c:valAx>
      <c:valAx>
        <c:axId val="754184480"/>
        <c:scaling>
          <c:orientation val="minMax"/>
          <c:max val="159"/>
          <c:min val="0"/>
        </c:scaling>
        <c:delete val="1"/>
        <c:axPos val="r"/>
        <c:numFmt formatCode="0" sourceLinked="0"/>
        <c:majorTickMark val="none"/>
        <c:minorTickMark val="none"/>
        <c:tickLblPos val="nextTo"/>
        <c:crossAx val="754180872"/>
        <c:crosses val="max"/>
        <c:crossBetween val="between"/>
        <c:majorUnit val="20"/>
      </c:valAx>
      <c:catAx>
        <c:axId val="7541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41844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9.1971973266860754E-2"/>
          <c:y val="0"/>
          <c:w val="0.9066009127591006"/>
          <c:h val="0.1600073073252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2757783130991"/>
          <c:y val="0.17281728445808908"/>
          <c:w val="0.6714375172281547"/>
          <c:h val="0.57266702919184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Model - HPCA - sens_check'!$A$14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sens_check'!$B$14:$O$14</c:f>
              <c:numCache>
                <c:formatCode>0%</c:formatCode>
                <c:ptCount val="4"/>
                <c:pt idx="0">
                  <c:v>0.31450767934738788</c:v>
                </c:pt>
                <c:pt idx="1">
                  <c:v>0.31460774997263474</c:v>
                </c:pt>
                <c:pt idx="2">
                  <c:v>0.31460774997263474</c:v>
                </c:pt>
                <c:pt idx="3">
                  <c:v>0.31460774997263474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sens_check'!$N$14</c15:sqref>
                  <c15:dLbl>
                    <c:idx val="0"/>
                    <c:layout>
                      <c:manualLayout>
                        <c:x val="2.5367833587011668E-3"/>
                        <c:y val="-4.0075069287667797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C9B2-46D5-95A7-C2508AA96ADF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sens_check'!$F$14</c15:sqref>
                  <c15:dLbl>
                    <c:idx val="0"/>
                    <c:layout>
                      <c:manualLayout>
                        <c:x val="1.2683916793504904E-3"/>
                        <c:y val="-3.5432887322651103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C9B2-46D5-95A7-C2508AA96ADF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1-9A23-4FCE-9E48-CCA26CE46AC7}"/>
            </c:ext>
          </c:extLst>
        </c:ser>
        <c:ser>
          <c:idx val="1"/>
          <c:order val="1"/>
          <c:tx>
            <c:strRef>
              <c:f>'Power Model - HPCA - sens_check'!$A$15</c:f>
              <c:strCache>
                <c:ptCount val="1"/>
                <c:pt idx="0">
                  <c:v>DRAM Self-Refresh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sens_check'!$B$15:$O$15</c:f>
              <c:numCache>
                <c:formatCode>0%</c:formatCode>
                <c:ptCount val="4"/>
                <c:pt idx="0">
                  <c:v>0.1143664288535956</c:v>
                </c:pt>
                <c:pt idx="1">
                  <c:v>0.1143664288535956</c:v>
                </c:pt>
                <c:pt idx="2">
                  <c:v>0.1143664288535956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3-4FCE-9E48-CCA26CE46AC7}"/>
            </c:ext>
          </c:extLst>
        </c:ser>
        <c:ser>
          <c:idx val="2"/>
          <c:order val="2"/>
          <c:tx>
            <c:strRef>
              <c:f>'Power Model - HPCA - sens_check'!$A$16</c:f>
              <c:strCache>
                <c:ptCount val="1"/>
                <c:pt idx="0">
                  <c:v>Power Delivery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sens_check'!$B$16:$O$16</c:f>
              <c:numCache>
                <c:formatCode>0%</c:formatCode>
                <c:ptCount val="4"/>
                <c:pt idx="0">
                  <c:v>0.21433542516489903</c:v>
                </c:pt>
                <c:pt idx="1">
                  <c:v>0.15501969690624887</c:v>
                </c:pt>
                <c:pt idx="2">
                  <c:v>0.15501969690624887</c:v>
                </c:pt>
                <c:pt idx="3" formatCode="0.0%">
                  <c:v>0.11187821374716887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3-4FCE-9E48-CCA26CE46AC7}"/>
            </c:ext>
          </c:extLst>
        </c:ser>
        <c:ser>
          <c:idx val="3"/>
          <c:order val="3"/>
          <c:tx>
            <c:strRef>
              <c:f>'Power Model - HPCA - sens_check'!$A$17</c:f>
              <c:strCache>
                <c:ptCount val="1"/>
                <c:pt idx="0">
                  <c:v>24MHz crystal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sens_check'!$B$17:$O$17</c:f>
              <c:numCache>
                <c:formatCode>0%</c:formatCode>
                <c:ptCount val="4"/>
                <c:pt idx="0">
                  <c:v>3.5739509016748626E-2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A23-4FCE-9E48-CCA26CE46AC7}"/>
            </c:ext>
          </c:extLst>
        </c:ser>
        <c:ser>
          <c:idx val="4"/>
          <c:order val="4"/>
          <c:tx>
            <c:strRef>
              <c:f>'Power Model - HPCA - sens_check'!$A$18</c:f>
              <c:strCache>
                <c:ptCount val="1"/>
                <c:pt idx="0">
                  <c:v>Save/Restore SRAMs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213277564048785E-3"/>
                  <c:y val="2.49592872812181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rIns="9144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sens_check'!$B$18:$O$18</c:f>
              <c:numCache>
                <c:formatCode>0%</c:formatCode>
                <c:ptCount val="4"/>
                <c:pt idx="0">
                  <c:v>6.8048025167889381E-2</c:v>
                </c:pt>
                <c:pt idx="1">
                  <c:v>1.4295803606699449E-4</c:v>
                </c:pt>
                <c:pt idx="2">
                  <c:v>1.4295803606699449E-4</c:v>
                </c:pt>
                <c:pt idx="3">
                  <c:v>1.4295803606699449E-4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sens_check'!$O$18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C9B2-46D5-95A7-C2508AA96ADF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sens_check'!$F$18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C9B2-46D5-95A7-C2508AA96ADF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F-9A23-4FCE-9E48-CCA26CE46AC7}"/>
            </c:ext>
          </c:extLst>
        </c:ser>
        <c:ser>
          <c:idx val="5"/>
          <c:order val="5"/>
          <c:tx>
            <c:strRef>
              <c:f>'Power Model - HPCA - sens_check'!$A$19</c:f>
              <c:strCache>
                <c:ptCount val="1"/>
                <c:pt idx="0">
                  <c:v>AON 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025875190258751E-2"/>
                  <c:y val="-2.33100233100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4-4DAD-8EFF-41A1727A9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sens_check'!$B$19:$O$19</c:f>
              <c:numCache>
                <c:formatCode>0%</c:formatCode>
                <c:ptCount val="4"/>
                <c:pt idx="0">
                  <c:v>5.4324053705457905E-2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sens_check'!$M$19</c15:sqref>
                  <c15:dLbl>
                    <c:idx val="0"/>
                    <c:layout>
                      <c:manualLayout>
                        <c:x val="2.2831050228310501E-2"/>
                        <c:y val="-2.200484984464267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C9B2-46D5-95A7-C2508AA96ADF}"/>
                      </c:ext>
                    </c:extLst>
                  </c15:dLbl>
                </c15:categoryFilterException>
                <c15:categoryFilterException>
                  <c15:sqref>'Power Model - HPCA - sens_check'!$N$19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C9B2-46D5-95A7-C2508AA96ADF}"/>
                      </c:ext>
                    </c:extLst>
                  </c15:dLbl>
                </c15:categoryFilterException>
                <c15:categoryFilterException>
                  <c15:sqref>'Power Model - HPCA - sens_check'!$O$19</c15:sqref>
                  <c15:dLbl>
                    <c:idx val="0"/>
                    <c:layout>
                      <c:manualLayout>
                        <c:x val="2.4099441907661084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9B2-46D5-95A7-C2508AA96ADF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sens_check'!$F$19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9B2-46D5-95A7-C2508AA96ADF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B-9A23-4FCE-9E48-CCA26CE46AC7}"/>
            </c:ext>
          </c:extLst>
        </c:ser>
        <c:ser>
          <c:idx val="6"/>
          <c:order val="6"/>
          <c:tx>
            <c:strRef>
              <c:f>'Power Model - HPCA - sens_check'!$A$20</c:f>
              <c:strCache>
                <c:ptCount val="1"/>
                <c:pt idx="0">
                  <c:v>Wake-up&amp;Timer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sens_check'!$B$20:$O$20</c:f>
              <c:numCache>
                <c:formatCode>0%</c:formatCode>
                <c:ptCount val="4"/>
                <c:pt idx="0">
                  <c:v>9.0063562722206541E-3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A23-4FCE-9E48-CCA26CE46AC7}"/>
            </c:ext>
          </c:extLst>
        </c:ser>
        <c:ser>
          <c:idx val="7"/>
          <c:order val="7"/>
          <c:tx>
            <c:strRef>
              <c:f>'Power Model - HPCA - sens_check'!$A$21</c:f>
              <c:strCache>
                <c:ptCount val="1"/>
                <c:pt idx="0">
                  <c:v>DRAM CKE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sens_check'!$B$21:$O$21</c:f>
              <c:numCache>
                <c:formatCode>0%</c:formatCode>
                <c:ptCount val="4"/>
                <c:pt idx="0">
                  <c:v>7.00494376728273E-3</c:v>
                </c:pt>
                <c:pt idx="1">
                  <c:v>7.00494376728273E-3</c:v>
                </c:pt>
                <c:pt idx="2">
                  <c:v>7.00494376728273E-3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9A23-4FCE-9E48-CCA26CE46AC7}"/>
            </c:ext>
          </c:extLst>
        </c:ser>
        <c:ser>
          <c:idx val="8"/>
          <c:order val="8"/>
          <c:tx>
            <c:strRef>
              <c:f>'Power Model - HPCA - sens_check'!$A$22</c:f>
              <c:strCache>
                <c:ptCount val="1"/>
                <c:pt idx="0">
                  <c:v>Active&amp;Transitions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sens_check'!$B$22:$O$22</c:f>
              <c:numCache>
                <c:formatCode>0.0%</c:formatCode>
                <c:ptCount val="4"/>
                <c:pt idx="0">
                  <c:v>0.18266757870451816</c:v>
                </c:pt>
                <c:pt idx="1" formatCode="0.00%">
                  <c:v>0.18448521210454097</c:v>
                </c:pt>
                <c:pt idx="2" formatCode="0.00%">
                  <c:v>0.18442851712673383</c:v>
                </c:pt>
                <c:pt idx="3">
                  <c:v>0.20401061002326976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9A23-4FCE-9E48-CCA26CE46AC7}"/>
            </c:ext>
          </c:extLst>
        </c:ser>
        <c:ser>
          <c:idx val="10"/>
          <c:order val="10"/>
          <c:tx>
            <c:strRef>
              <c:f>'Power Model - HPCA - sens_check'!$A$24</c:f>
              <c:strCache>
                <c:ptCount val="1"/>
                <c:pt idx="0">
                  <c:v>Platfrom AvgP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68340144696526E-5"/>
                  <c:y val="0.161986674742580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sens_check'!$B$24:$O$24</c:f>
              <c:numCache>
                <c:formatCode>0%</c:formatCode>
                <c:ptCount val="4"/>
                <c:pt idx="0">
                  <c:v>1</c:v>
                </c:pt>
                <c:pt idx="1" formatCode="0.0%">
                  <c:v>0.77562698964037002</c:v>
                </c:pt>
                <c:pt idx="2" formatCode="0.0%">
                  <c:v>0.77500000000000002</c:v>
                </c:pt>
                <c:pt idx="3" formatCode="0.0%">
                  <c:v>0.63063953177914045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41-9A23-4FCE-9E48-CCA26CE46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618336224"/>
        <c:axId val="1618336640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'Power Model - HPCA - sens_check'!$A$23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sens_check'!$B$12:$O$13</c15:sqref>
                        </c15:formulaRef>
                      </c:ext>
                    </c:extLst>
                    <c:strCache>
                      <c:ptCount val="4"/>
                      <c:pt idx="0">
                        <c:v>Baseline</c:v>
                      </c:pt>
                      <c:pt idx="1">
                        <c:v>ODRIPS</c:v>
                      </c:pt>
                      <c:pt idx="2">
                        <c:v>ODRIPS with eMRAM</c:v>
                      </c:pt>
                      <c:pt idx="3">
                        <c:v>ODRIPS with PCM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sens_check'!$B$23:$L$23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0.81733242129548178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9-9A23-4FCE-9E48-CCA26CE46AC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180872"/>
        <c:axId val="754184480"/>
        <c:extLst>
          <c:ext xmlns:c15="http://schemas.microsoft.com/office/drawing/2012/chart" uri="{02D57815-91ED-43cb-92C2-25804820EDAC}">
            <c15:filteredLineSeries>
              <c15:ser>
                <c:idx val="11"/>
                <c:order val="11"/>
                <c:tx>
                  <c:strRef>
                    <c:extLst>
                      <c:ext uri="{02D57815-91ED-43cb-92C2-25804820EDAC}">
                        <c15:formulaRef>
                          <c15:sqref>'Power Model - HPCA - sens_check'!$A$25</c15:sqref>
                        </c15:formulaRef>
                      </c:ext>
                    </c:extLst>
                    <c:strCache>
                      <c:ptCount val="1"/>
                      <c:pt idx="0">
                        <c:v>Breakeven point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6845774304505411E-2"/>
                        <c:y val="-4.226372214069287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9A23-4FCE-9E48-CCA26CE46AC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sens_check'!$B$13:$L$13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sens_check'!$B$25:$O$25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0</c:v>
                      </c:pt>
                      <c:pt idx="1">
                        <c:v>6.5</c:v>
                      </c:pt>
                      <c:pt idx="2">
                        <c:v>3.9</c:v>
                      </c:pt>
                      <c:pt idx="3">
                        <c:v>7.3</c:v>
                      </c:pt>
                    </c:numCache>
                  </c:numRef>
                </c:val>
                <c:smooth val="0"/>
                <c:extLst>
                  <c:ext uri="{02D57815-91ED-43cb-92C2-25804820EDAC}">
                    <c15:categoryFilterExceptions>
                      <c15:categoryFilterException>
                        <c15:sqref>'Power Model - HPCA - sens_check'!$O$25</c15:sqref>
                        <c15:dLbl>
                          <c:idx val="0"/>
                          <c:layout>
                            <c:manualLayout>
                              <c:x val="-1.5522981197589719E-2"/>
                              <c:y val="-2.4132781860994192E-2"/>
                            </c:manualLayout>
                          </c:layout>
                          <c:dLblPos val="r"/>
                          <c:showLegendKey val="0"/>
                          <c:showVal val="1"/>
                          <c:showCatName val="0"/>
                          <c:showSerName val="0"/>
                          <c:showPercent val="0"/>
                          <c:showBubbleSize val="0"/>
                          <c:extLst>
                            <c:ext uri="{CE6537A1-D6FC-4f65-9D91-7224C49458BB}"/>
                            <c:ext xmlns:c16="http://schemas.microsoft.com/office/drawing/2014/chart" uri="{C3380CC4-5D6E-409C-BE32-E72D297353CC}">
                              <c16:uniqueId val="{00000008-C9B2-46D5-95A7-C2508AA96ADF}"/>
                            </c:ext>
                          </c:extLst>
                        </c15:dLbl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48-9A23-4FCE-9E48-CCA26CE46AC7}"/>
                  </c:ext>
                </c:extLst>
              </c15:ser>
            </c15:filteredLineSeries>
          </c:ext>
        </c:extLst>
      </c:lineChart>
      <c:catAx>
        <c:axId val="16183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640"/>
        <c:crosses val="autoZero"/>
        <c:auto val="1"/>
        <c:lblAlgn val="ctr"/>
        <c:lblOffset val="100"/>
        <c:noMultiLvlLbl val="0"/>
      </c:catAx>
      <c:valAx>
        <c:axId val="1618336640"/>
        <c:scaling>
          <c:orientation val="minMax"/>
          <c:max val="1.0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Platform </a:t>
                </a:r>
                <a:r>
                  <a:rPr lang="en-US" sz="2000" b="0" i="0" u="none" strike="noStrike" baseline="0" dirty="0">
                    <a:effectLst/>
                  </a:rPr>
                  <a:t>Average</a:t>
                </a:r>
                <a:r>
                  <a:rPr lang="en-US" sz="2000" dirty="0"/>
                  <a:t> Power [%]</a:t>
                </a:r>
              </a:p>
            </c:rich>
          </c:tx>
          <c:layout>
            <c:manualLayout>
              <c:xMode val="edge"/>
              <c:yMode val="edge"/>
              <c:x val="0.12399177842495715"/>
              <c:y val="0.20700738934621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224"/>
        <c:crosses val="autoZero"/>
        <c:crossBetween val="between"/>
      </c:valAx>
      <c:valAx>
        <c:axId val="754184480"/>
        <c:scaling>
          <c:orientation val="minMax"/>
          <c:max val="159"/>
          <c:min val="0"/>
        </c:scaling>
        <c:delete val="1"/>
        <c:axPos val="r"/>
        <c:numFmt formatCode="0" sourceLinked="0"/>
        <c:majorTickMark val="none"/>
        <c:minorTickMark val="none"/>
        <c:tickLblPos val="nextTo"/>
        <c:crossAx val="754180872"/>
        <c:crosses val="max"/>
        <c:crossBetween val="between"/>
        <c:majorUnit val="20"/>
      </c:valAx>
      <c:catAx>
        <c:axId val="7541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41844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9.1971973266860754E-2"/>
          <c:y val="0"/>
          <c:w val="0.9066009127591006"/>
          <c:h val="0.1600073073252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2757783130991"/>
          <c:y val="0.17281728445808908"/>
          <c:w val="0.6714375172281547"/>
          <c:h val="0.57266702919184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'Power Model - HPCA - sens_check'!$A$14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sens_check'!$B$14:$O$14</c:f>
              <c:numCache>
                <c:formatCode>0%</c:formatCode>
                <c:ptCount val="4"/>
                <c:pt idx="0">
                  <c:v>0.31450767934738788</c:v>
                </c:pt>
                <c:pt idx="1">
                  <c:v>0.31460774997263474</c:v>
                </c:pt>
                <c:pt idx="2">
                  <c:v>0.31460774997263474</c:v>
                </c:pt>
                <c:pt idx="3">
                  <c:v>0.31460774997263474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sens_check'!$N$14</c15:sqref>
                  <c15:dLbl>
                    <c:idx val="0"/>
                    <c:layout>
                      <c:manualLayout>
                        <c:x val="2.5367833587011668E-3"/>
                        <c:y val="-4.0075069287667797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CDEE-4E0F-9798-928E4805E157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sens_check'!$F$14</c15:sqref>
                  <c15:dLbl>
                    <c:idx val="0"/>
                    <c:layout>
                      <c:manualLayout>
                        <c:x val="1.2683916793504904E-3"/>
                        <c:y val="-3.5432887322651103E-2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CDEE-4E0F-9798-928E4805E157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1-9A23-4FCE-9E48-CCA26CE46AC7}"/>
            </c:ext>
          </c:extLst>
        </c:ser>
        <c:ser>
          <c:idx val="1"/>
          <c:order val="1"/>
          <c:tx>
            <c:strRef>
              <c:f>'Power Model - HPCA - sens_check'!$A$15</c:f>
              <c:strCache>
                <c:ptCount val="1"/>
                <c:pt idx="0">
                  <c:v>DRAM Self-Refresh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sens_check'!$B$15:$O$15</c:f>
              <c:numCache>
                <c:formatCode>0%</c:formatCode>
                <c:ptCount val="4"/>
                <c:pt idx="0">
                  <c:v>0.1143664288535956</c:v>
                </c:pt>
                <c:pt idx="1">
                  <c:v>0.1143664288535956</c:v>
                </c:pt>
                <c:pt idx="2">
                  <c:v>0.1143664288535956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3-4FCE-9E48-CCA26CE46AC7}"/>
            </c:ext>
          </c:extLst>
        </c:ser>
        <c:ser>
          <c:idx val="2"/>
          <c:order val="2"/>
          <c:tx>
            <c:strRef>
              <c:f>'Power Model - HPCA - sens_check'!$A$16</c:f>
              <c:strCache>
                <c:ptCount val="1"/>
                <c:pt idx="0">
                  <c:v>Power Delivery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sens_check'!$B$16:$O$16</c:f>
              <c:numCache>
                <c:formatCode>0%</c:formatCode>
                <c:ptCount val="4"/>
                <c:pt idx="0">
                  <c:v>0.21433542516489903</c:v>
                </c:pt>
                <c:pt idx="1">
                  <c:v>0.15501969690624887</c:v>
                </c:pt>
                <c:pt idx="2">
                  <c:v>0.15501969690624887</c:v>
                </c:pt>
                <c:pt idx="3" formatCode="0.0%">
                  <c:v>0.11187821374716887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3-4FCE-9E48-CCA26CE46AC7}"/>
            </c:ext>
          </c:extLst>
        </c:ser>
        <c:ser>
          <c:idx val="3"/>
          <c:order val="3"/>
          <c:tx>
            <c:strRef>
              <c:f>'Power Model - HPCA - sens_check'!$A$17</c:f>
              <c:strCache>
                <c:ptCount val="1"/>
                <c:pt idx="0">
                  <c:v>24MHz crystal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sens_check'!$B$17:$O$17</c:f>
              <c:numCache>
                <c:formatCode>0%</c:formatCode>
                <c:ptCount val="4"/>
                <c:pt idx="0">
                  <c:v>3.5739509016748626E-2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A23-4FCE-9E48-CCA26CE46AC7}"/>
            </c:ext>
          </c:extLst>
        </c:ser>
        <c:ser>
          <c:idx val="4"/>
          <c:order val="4"/>
          <c:tx>
            <c:strRef>
              <c:f>'Power Model - HPCA - sens_check'!$A$18</c:f>
              <c:strCache>
                <c:ptCount val="1"/>
                <c:pt idx="0">
                  <c:v>Save/Restore SRAMs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213277564048785E-3"/>
                  <c:y val="2.49592872812181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rIns="9144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sens_check'!$B$18:$O$18</c:f>
              <c:numCache>
                <c:formatCode>0%</c:formatCode>
                <c:ptCount val="4"/>
                <c:pt idx="0">
                  <c:v>6.8048025167889381E-2</c:v>
                </c:pt>
                <c:pt idx="1">
                  <c:v>1.4295803606699449E-4</c:v>
                </c:pt>
                <c:pt idx="2">
                  <c:v>1.4295803606699449E-4</c:v>
                </c:pt>
                <c:pt idx="3">
                  <c:v>1.4295803606699449E-4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sens_check'!$O$18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CDEE-4E0F-9798-928E4805E157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sens_check'!$F$18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CDEE-4E0F-9798-928E4805E157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F-9A23-4FCE-9E48-CCA26CE46AC7}"/>
            </c:ext>
          </c:extLst>
        </c:ser>
        <c:ser>
          <c:idx val="5"/>
          <c:order val="5"/>
          <c:tx>
            <c:strRef>
              <c:f>'Power Model - HPCA - sens_check'!$A$19</c:f>
              <c:strCache>
                <c:ptCount val="1"/>
                <c:pt idx="0">
                  <c:v>AON 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025875190258751E-2"/>
                  <c:y val="-2.331002331002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4-4DAD-8EFF-41A1727A9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sens_check'!$B$19:$O$19</c:f>
              <c:numCache>
                <c:formatCode>0%</c:formatCode>
                <c:ptCount val="4"/>
                <c:pt idx="0">
                  <c:v>5.4324053705457905E-2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'Power Model - HPCA - sens_check'!$M$19</c15:sqref>
                  <c15:dLbl>
                    <c:idx val="0"/>
                    <c:layout>
                      <c:manualLayout>
                        <c:x val="2.2831050228310501E-2"/>
                        <c:y val="-2.200484984464267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CDEE-4E0F-9798-928E4805E157}"/>
                      </c:ext>
                    </c:extLst>
                  </c15:dLbl>
                </c15:categoryFilterException>
                <c15:categoryFilterException>
                  <c15:sqref>'Power Model - HPCA - sens_check'!$N$19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CDEE-4E0F-9798-928E4805E157}"/>
                      </c:ext>
                    </c:extLst>
                  </c15:dLbl>
                </c15:categoryFilterException>
                <c15:categoryFilterException>
                  <c15:sqref>'Power Model - HPCA - sens_check'!$O$19</c15:sqref>
                  <c15:dLbl>
                    <c:idx val="0"/>
                    <c:layout>
                      <c:manualLayout>
                        <c:x val="2.4099441907661084E-2"/>
                        <c:y val="0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DEE-4E0F-9798-928E4805E157}"/>
                      </c:ext>
                    </c:extLst>
                  </c15:dLbl>
                </c15:categoryFilterException>
                <c15:categoryFilterException>
                  <c15:sqref>'[micro_charts hpca rev13 - slides.xlsx]Power Model - HPCA - sens_check'!$F$19</c15:sqref>
                  <c15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DEE-4E0F-9798-928E4805E157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B-9A23-4FCE-9E48-CCA26CE46AC7}"/>
            </c:ext>
          </c:extLst>
        </c:ser>
        <c:ser>
          <c:idx val="6"/>
          <c:order val="6"/>
          <c:tx>
            <c:strRef>
              <c:f>'Power Model - HPCA - sens_check'!$A$20</c:f>
              <c:strCache>
                <c:ptCount val="1"/>
                <c:pt idx="0">
                  <c:v>Wake-up&amp;Timer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sens_check'!$B$20:$O$20</c:f>
              <c:numCache>
                <c:formatCode>0%</c:formatCode>
                <c:ptCount val="4"/>
                <c:pt idx="0">
                  <c:v>9.0063562722206541E-3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A23-4FCE-9E48-CCA26CE46AC7}"/>
            </c:ext>
          </c:extLst>
        </c:ser>
        <c:ser>
          <c:idx val="7"/>
          <c:order val="7"/>
          <c:tx>
            <c:strRef>
              <c:f>'Power Model - HPCA - sens_check'!$A$21</c:f>
              <c:strCache>
                <c:ptCount val="1"/>
                <c:pt idx="0">
                  <c:v>DRAM CKE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sens_check'!$B$21:$O$21</c:f>
              <c:numCache>
                <c:formatCode>0%</c:formatCode>
                <c:ptCount val="4"/>
                <c:pt idx="0">
                  <c:v>7.00494376728273E-3</c:v>
                </c:pt>
                <c:pt idx="1">
                  <c:v>7.00494376728273E-3</c:v>
                </c:pt>
                <c:pt idx="2">
                  <c:v>7.00494376728273E-3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9A23-4FCE-9E48-CCA26CE46AC7}"/>
            </c:ext>
          </c:extLst>
        </c:ser>
        <c:ser>
          <c:idx val="8"/>
          <c:order val="8"/>
          <c:tx>
            <c:strRef>
              <c:f>'Power Model - HPCA - sens_check'!$A$22</c:f>
              <c:strCache>
                <c:ptCount val="1"/>
                <c:pt idx="0">
                  <c:v>Active&amp;Transitions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sens_check'!$B$22:$O$22</c:f>
              <c:numCache>
                <c:formatCode>0.0%</c:formatCode>
                <c:ptCount val="4"/>
                <c:pt idx="0">
                  <c:v>0.18266757870451816</c:v>
                </c:pt>
                <c:pt idx="1" formatCode="0.00%">
                  <c:v>0.18448521210454097</c:v>
                </c:pt>
                <c:pt idx="2" formatCode="0.00%">
                  <c:v>0.18442851712673383</c:v>
                </c:pt>
                <c:pt idx="3">
                  <c:v>0.20401061002326976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9A23-4FCE-9E48-CCA26CE46AC7}"/>
            </c:ext>
          </c:extLst>
        </c:ser>
        <c:ser>
          <c:idx val="10"/>
          <c:order val="10"/>
          <c:tx>
            <c:strRef>
              <c:f>'Power Model - HPCA - sens_check'!$A$24</c:f>
              <c:strCache>
                <c:ptCount val="1"/>
                <c:pt idx="0">
                  <c:v>Platfrom AvgP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68340144696526E-5"/>
                  <c:y val="0.161986674742580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A23-4FCE-9E48-CCA26CE46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'Power Model - HPCA - sens_check'!$B$12:$O$13</c:f>
              <c:strCache>
                <c:ptCount val="4"/>
                <c:pt idx="0">
                  <c:v>Baseline</c:v>
                </c:pt>
                <c:pt idx="1">
                  <c:v>ODRIPS</c:v>
                </c:pt>
                <c:pt idx="2">
                  <c:v>ODRIPS with eMRAM</c:v>
                </c:pt>
                <c:pt idx="3">
                  <c:v>ODRIPS with PCM</c:v>
                </c:pt>
              </c:strCache>
            </c:strRef>
          </c:cat>
          <c:val>
            <c:numRef>
              <c:f>'Power Model - HPCA - sens_check'!$B$24:$O$24</c:f>
              <c:numCache>
                <c:formatCode>0%</c:formatCode>
                <c:ptCount val="4"/>
                <c:pt idx="0">
                  <c:v>1</c:v>
                </c:pt>
                <c:pt idx="1" formatCode="0.0%">
                  <c:v>0.77562698964037002</c:v>
                </c:pt>
                <c:pt idx="2" formatCode="0.0%">
                  <c:v>0.77500000000000002</c:v>
                </c:pt>
                <c:pt idx="3" formatCode="0.0%">
                  <c:v>0.63063953177914045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41-9A23-4FCE-9E48-CCA26CE46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618336224"/>
        <c:axId val="1618336640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'Power Model - HPCA - sens_check'!$A$23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sens_check'!$B$12:$O$13</c15:sqref>
                        </c15:formulaRef>
                      </c:ext>
                    </c:extLst>
                    <c:strCache>
                      <c:ptCount val="4"/>
                      <c:pt idx="0">
                        <c:v>Baseline</c:v>
                      </c:pt>
                      <c:pt idx="1">
                        <c:v>ODRIPS</c:v>
                      </c:pt>
                      <c:pt idx="2">
                        <c:v>ODRIPS with eMRAM</c:v>
                      </c:pt>
                      <c:pt idx="3">
                        <c:v>ODRIPS with PCM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sens_check'!$B$23:$L$23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0.81733242129548178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9-9A23-4FCE-9E48-CCA26CE46AC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180872"/>
        <c:axId val="754184480"/>
        <c:extLst>
          <c:ext xmlns:c15="http://schemas.microsoft.com/office/drawing/2012/chart" uri="{02D57815-91ED-43cb-92C2-25804820EDAC}">
            <c15:filteredLineSeries>
              <c15:ser>
                <c:idx val="11"/>
                <c:order val="11"/>
                <c:tx>
                  <c:strRef>
                    <c:extLst>
                      <c:ext uri="{02D57815-91ED-43cb-92C2-25804820EDAC}">
                        <c15:formulaRef>
                          <c15:sqref>'Power Model - HPCA - sens_check'!$A$25</c15:sqref>
                        </c15:formulaRef>
                      </c:ext>
                    </c:extLst>
                    <c:strCache>
                      <c:ptCount val="1"/>
                      <c:pt idx="0">
                        <c:v>Breakeven point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1.6845774304505411E-2"/>
                        <c:y val="-4.226372214069287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9A23-4FCE-9E48-CCA26CE46AC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'Power Model - HPCA - sens_check'!$B$13:$L$13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'Power Model - HPCA - sens_check'!$B$25:$O$25</c15:sqref>
                        </c15:formulaRef>
                      </c:ext>
                    </c:extLst>
                    <c:numCache>
                      <c:formatCode>0.0</c:formatCode>
                      <c:ptCount val="4"/>
                      <c:pt idx="0">
                        <c:v>0</c:v>
                      </c:pt>
                      <c:pt idx="1">
                        <c:v>6.5</c:v>
                      </c:pt>
                      <c:pt idx="2">
                        <c:v>3.9</c:v>
                      </c:pt>
                      <c:pt idx="3">
                        <c:v>7.3</c:v>
                      </c:pt>
                    </c:numCache>
                  </c:numRef>
                </c:val>
                <c:smooth val="0"/>
                <c:extLst>
                  <c:ext uri="{02D57815-91ED-43cb-92C2-25804820EDAC}">
                    <c15:categoryFilterExceptions>
                      <c15:categoryFilterException>
                        <c15:sqref>'Power Model - HPCA - sens_check'!$O$25</c15:sqref>
                        <c15:dLbl>
                          <c:idx val="0"/>
                          <c:layout>
                            <c:manualLayout>
                              <c:x val="-1.5522981197589719E-2"/>
                              <c:y val="-2.4132781860994192E-2"/>
                            </c:manualLayout>
                          </c:layout>
                          <c:dLblPos val="r"/>
                          <c:showLegendKey val="0"/>
                          <c:showVal val="1"/>
                          <c:showCatName val="0"/>
                          <c:showSerName val="0"/>
                          <c:showPercent val="0"/>
                          <c:showBubbleSize val="0"/>
                          <c:extLst>
                            <c:ext uri="{CE6537A1-D6FC-4f65-9D91-7224C49458BB}"/>
                            <c:ext xmlns:c16="http://schemas.microsoft.com/office/drawing/2014/chart" uri="{C3380CC4-5D6E-409C-BE32-E72D297353CC}">
                              <c16:uniqueId val="{00000008-CDEE-4E0F-9798-928E4805E157}"/>
                            </c:ext>
                          </c:extLst>
                        </c15:dLbl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48-9A23-4FCE-9E48-CCA26CE46AC7}"/>
                  </c:ext>
                </c:extLst>
              </c15:ser>
            </c15:filteredLineSeries>
          </c:ext>
        </c:extLst>
      </c:lineChart>
      <c:catAx>
        <c:axId val="16183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640"/>
        <c:crosses val="autoZero"/>
        <c:auto val="1"/>
        <c:lblAlgn val="ctr"/>
        <c:lblOffset val="100"/>
        <c:noMultiLvlLbl val="0"/>
      </c:catAx>
      <c:valAx>
        <c:axId val="1618336640"/>
        <c:scaling>
          <c:orientation val="minMax"/>
          <c:max val="1.07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Platform </a:t>
                </a:r>
                <a:r>
                  <a:rPr lang="en-US" sz="2000" b="0" i="0" u="none" strike="noStrike" baseline="0" dirty="0">
                    <a:effectLst/>
                  </a:rPr>
                  <a:t>Average</a:t>
                </a:r>
                <a:r>
                  <a:rPr lang="en-US" sz="2000" dirty="0"/>
                  <a:t> Power [%]</a:t>
                </a:r>
              </a:p>
            </c:rich>
          </c:tx>
          <c:layout>
            <c:manualLayout>
              <c:xMode val="edge"/>
              <c:yMode val="edge"/>
              <c:x val="0.12399177842495715"/>
              <c:y val="0.20700738934621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336224"/>
        <c:crosses val="autoZero"/>
        <c:crossBetween val="between"/>
      </c:valAx>
      <c:valAx>
        <c:axId val="754184480"/>
        <c:scaling>
          <c:orientation val="minMax"/>
          <c:max val="159"/>
          <c:min val="0"/>
        </c:scaling>
        <c:delete val="1"/>
        <c:axPos val="r"/>
        <c:numFmt formatCode="0" sourceLinked="0"/>
        <c:majorTickMark val="none"/>
        <c:minorTickMark val="none"/>
        <c:tickLblPos val="nextTo"/>
        <c:crossAx val="754180872"/>
        <c:crosses val="max"/>
        <c:crossBetween val="between"/>
        <c:majorUnit val="20"/>
      </c:valAx>
      <c:catAx>
        <c:axId val="7541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418448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9.1971973266860754E-2"/>
          <c:y val="0"/>
          <c:w val="0.9066009127591006"/>
          <c:h val="0.1600073073252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4123554695227"/>
          <c:y val="0.13854744382033302"/>
          <c:w val="0.6755250377167421"/>
          <c:h val="0.64063696306254403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4-446E-9E6C-34D6D3B839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4-446E-9E6C-34D6D3B8391D}"/>
              </c:ext>
            </c:extLst>
          </c:dPt>
          <c:dPt>
            <c:idx val="2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64-446E-9E6C-34D6D3B8391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64-446E-9E6C-34D6D3B8391D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64-446E-9E6C-34D6D3B8391D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64-446E-9E6C-34D6D3B8391D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64-446E-9E6C-34D6D3B8391D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764-446E-9E6C-34D6D3B8391D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764-446E-9E6C-34D6D3B839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764-446E-9E6C-34D6D3B8391D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764-446E-9E6C-34D6D3B8391D}"/>
              </c:ext>
            </c:extLst>
          </c:dPt>
          <c:dPt>
            <c:idx val="1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764-446E-9E6C-34D6D3B8391D}"/>
              </c:ext>
            </c:extLst>
          </c:dPt>
          <c:dPt>
            <c:idx val="1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764-446E-9E6C-34D6D3B8391D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764-446E-9E6C-34D6D3B8391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764-446E-9E6C-34D6D3B8391D}"/>
              </c:ext>
            </c:extLst>
          </c:dPt>
          <c:dPt>
            <c:idx val="15"/>
            <c:bubble3D val="0"/>
            <c:explosion val="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764-446E-9E6C-34D6D3B8391D}"/>
              </c:ext>
            </c:extLst>
          </c:dPt>
          <c:dLbls>
            <c:dLbl>
              <c:idx val="0"/>
              <c:layout>
                <c:manualLayout>
                  <c:x val="-7.6848271258440709E-2"/>
                  <c:y val="0.21196829707343146"/>
                </c:manualLayout>
              </c:layout>
              <c:tx>
                <c:rich>
                  <a:bodyPr/>
                  <a:lstStyle/>
                  <a:p>
                    <a:fld id="{C8AC95AC-6380-4FF1-BCAF-174AA853917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A74BE38F-A0A2-4416-BCD5-4FB46254374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9723351271151"/>
                      <c:h val="0.165271610316604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64-446E-9E6C-34D6D3B8391D}"/>
                </c:ext>
              </c:extLst>
            </c:dLbl>
            <c:dLbl>
              <c:idx val="1"/>
              <c:layout>
                <c:manualLayout>
                  <c:x val="-0.14651671209911421"/>
                  <c:y val="0.16347930859937679"/>
                </c:manualLayout>
              </c:layout>
              <c:tx>
                <c:rich>
                  <a:bodyPr/>
                  <a:lstStyle/>
                  <a:p>
                    <a:fld id="{95488610-F111-4A07-8C5B-CBA5F596CD2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3AF8062D-C96F-4523-809B-B5F729F3EA2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64-446E-9E6C-34D6D3B8391D}"/>
                </c:ext>
              </c:extLst>
            </c:dLbl>
            <c:dLbl>
              <c:idx val="2"/>
              <c:layout>
                <c:manualLayout>
                  <c:x val="-0.20676019716165284"/>
                  <c:y val="3.9473132674556453E-2"/>
                </c:manualLayout>
              </c:layout>
              <c:tx>
                <c:rich>
                  <a:bodyPr/>
                  <a:lstStyle/>
                  <a:p>
                    <a:fld id="{27284AF4-9FA4-4073-9515-4A2008A9AB7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A813EACC-A628-43B7-BE7D-2F8E274D326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66747383204296"/>
                      <c:h val="0.24626225594704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64-446E-9E6C-34D6D3B8391D}"/>
                </c:ext>
              </c:extLst>
            </c:dLbl>
            <c:dLbl>
              <c:idx val="3"/>
              <c:layout>
                <c:manualLayout>
                  <c:x val="-8.5302442581130053E-2"/>
                  <c:y val="6.4297667781844509E-2"/>
                </c:manualLayout>
              </c:layout>
              <c:tx>
                <c:rich>
                  <a:bodyPr/>
                  <a:lstStyle/>
                  <a:p>
                    <a:fld id="{7DC153A3-B95E-4E80-84C5-7B0D6B4CECE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14D20AB-2653-4FF2-B3EB-1A12DB94593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83692906168255"/>
                      <c:h val="0.203880520839950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764-446E-9E6C-34D6D3B8391D}"/>
                </c:ext>
              </c:extLst>
            </c:dLbl>
            <c:dLbl>
              <c:idx val="4"/>
              <c:layout>
                <c:manualLayout>
                  <c:x val="0"/>
                  <c:y val="-8.604305744702808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1CFA5A-9B69-42BF-A434-B73AD023AC80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007DF7B6-35E9-4D82-B268-F35AB43127DF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General" sourceLinked="0"/>
              <c:spPr>
                <a:xfrm>
                  <a:off x="320480" y="3627570"/>
                  <a:ext cx="1384018" cy="939883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82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279253253121565"/>
                      <c:h val="0.154109328670265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764-446E-9E6C-34D6D3B8391D}"/>
                </c:ext>
              </c:extLst>
            </c:dLbl>
            <c:dLbl>
              <c:idx val="5"/>
              <c:layout>
                <c:manualLayout>
                  <c:x val="2.7762448149478151E-2"/>
                  <c:y val="-0.2637367640686289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0">
                    <a:sp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66542B-B609-4F11-A19B-308B233E9152}" type="CATEGORYNAME">
                      <a:rPr lang="en-US"/>
                      <a:pPr algn="ctr"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5CAA5D0D-8DDB-4F05-B0AA-2993D7516005}" type="PERCENTAGE">
                      <a:rPr lang="en-US"/>
                      <a:pPr algn="ctr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36453800894395"/>
                      <c:h val="0.209509663830686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764-446E-9E6C-34D6D3B8391D}"/>
                </c:ext>
              </c:extLst>
            </c:dLbl>
            <c:dLbl>
              <c:idx val="6"/>
              <c:layout>
                <c:manualLayout>
                  <c:x val="-4.5073909785209268E-2"/>
                  <c:y val="-6.608389879970709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2AE6D7-F7C3-482E-9CB4-944A6CF318A8}" type="CATEGORYNAME">
                      <a:rPr lang="en-US"/>
                      <a:pPr algn="ctr">
                        <a:defRPr/>
                      </a:pPr>
                      <a:t>[CATEGORY NAME]</a:t>
                    </a:fld>
                    <a:endParaRPr lang="en-US"/>
                  </a:p>
                  <a:p>
                    <a:pPr algn="ctr">
                      <a:defRPr/>
                    </a:pPr>
                    <a:fld id="{C1A26019-C79C-4D3F-89DA-A76D90D5C392}" type="PERCENTAGE">
                      <a:rPr lang="en-US"/>
                      <a:pPr algn="ctr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15771958458771"/>
                      <c:h val="0.230649284423539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764-446E-9E6C-34D6D3B8391D}"/>
                </c:ext>
              </c:extLst>
            </c:dLbl>
            <c:dLbl>
              <c:idx val="7"/>
              <c:layout>
                <c:manualLayout>
                  <c:x val="-2.22758764732921E-2"/>
                  <c:y val="-1.0636298908517161E-2"/>
                </c:manualLayout>
              </c:layout>
              <c:tx>
                <c:rich>
                  <a:bodyPr/>
                  <a:lstStyle/>
                  <a:p>
                    <a:fld id="{38B10F39-392D-4A0E-BD46-C885A6C0FA79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  <a:fld id="{07FA8BAC-11FD-477A-8E69-0E46C30CCE85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43595634589973"/>
                      <c:h val="0.319032307394776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764-446E-9E6C-34D6D3B8391D}"/>
                </c:ext>
              </c:extLst>
            </c:dLbl>
            <c:dLbl>
              <c:idx val="8"/>
              <c:layout>
                <c:manualLayout>
                  <c:x val="-5.1841678469431801E-2"/>
                  <c:y val="-9.9212572476200696E-3"/>
                </c:manualLayout>
              </c:layout>
              <c:tx>
                <c:rich>
                  <a:bodyPr/>
                  <a:lstStyle/>
                  <a:p>
                    <a:fld id="{D0774CEC-79BC-43A8-9DF6-1A3E20CB2F06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FA33EC39-1C51-467F-9C47-B8C7FE647791}" type="PERCENTAGE">
                      <a:rPr lang="en-US"/>
                      <a:pPr/>
                      <a:t>[PERCENTAGE]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16774638698271"/>
                      <c:h val="0.367645022503504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764-446E-9E6C-34D6D3B8391D}"/>
                </c:ext>
              </c:extLst>
            </c:dLbl>
            <c:dLbl>
              <c:idx val="9"/>
              <c:layout>
                <c:manualLayout>
                  <c:x val="0.16398228700919484"/>
                  <c:y val="0.13803859750656144"/>
                </c:manualLayout>
              </c:layout>
              <c:tx>
                <c:rich>
                  <a:bodyPr/>
                  <a:lstStyle/>
                  <a:p>
                    <a:fld id="{91F4F3CF-E4F1-4972-96CD-96F21E554A20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C97FB539-0AA2-4707-BDBD-F60ECC806E20}" type="PERCENTAGE">
                      <a:rPr lang="en-US"/>
                      <a:pPr/>
                      <a:t>[PERCENTAGE]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62223110313903"/>
                      <c:h val="0.308913318796417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764-446E-9E6C-34D6D3B8391D}"/>
                </c:ext>
              </c:extLst>
            </c:dLbl>
            <c:dLbl>
              <c:idx val="10"/>
              <c:layout>
                <c:manualLayout>
                  <c:x val="-5.9471825688844696E-2"/>
                  <c:y val="-3.585181596299070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FEF7B3-8068-4423-B376-A70823A9A9B5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97BEE384-93E1-423B-9D0A-99D670F2A55F}" type="PERCENTAGE">
                      <a:rPr lang="en-US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General" sourceLinked="0"/>
              <c:spPr>
                <a:xfrm>
                  <a:off x="7504398" y="160524"/>
                  <a:ext cx="1113640" cy="623042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2767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937957433734771"/>
                      <c:h val="0.24753103211428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764-446E-9E6C-34D6D3B8391D}"/>
                </c:ext>
              </c:extLst>
            </c:dLbl>
            <c:dLbl>
              <c:idx val="11"/>
              <c:layout>
                <c:manualLayout>
                  <c:x val="-1.6404965567457991E-2"/>
                  <c:y val="-0.2461769770750156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E34450-EB02-4A57-A9F2-DB2A83CF6825}" type="CATEGORYNAME">
                      <a:rPr lang="en-US"/>
                      <a:pPr algn="ctr">
                        <a:defRPr/>
                      </a:pPr>
                      <a:t>[CATEGORY NAME]</a:t>
                    </a:fld>
                    <a:r>
                      <a:rPr lang="en-US"/>
                      <a:t>
</a:t>
                    </a:r>
                    <a:fld id="{8D42847D-F47F-43D3-BE65-AD10205B472B}" type="PERCENTAGE">
                      <a:rPr lang="en-US"/>
                      <a:pPr algn="ctr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General" sourceLinked="0"/>
              <c:spPr>
                <a:xfrm>
                  <a:off x="6640558" y="1339032"/>
                  <a:ext cx="798132" cy="1017477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algn="ctr"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1688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54773944343943"/>
                      <c:h val="0.4350303636146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A764-446E-9E6C-34D6D3B8391D}"/>
                </c:ext>
              </c:extLst>
            </c:dLbl>
            <c:dLbl>
              <c:idx val="12"/>
              <c:layout>
                <c:manualLayout>
                  <c:x val="3.3377475455344426E-3"/>
                  <c:y val="0.10398743310843693"/>
                </c:manualLayout>
              </c:layout>
              <c:tx>
                <c:rich>
                  <a:bodyPr/>
                  <a:lstStyle/>
                  <a:p>
                    <a:fld id="{8CE87FC7-B8D1-458F-9586-5A05D8CF5CA9}" type="CATEGORYNAME">
                      <a:rPr lang="en-US"/>
                      <a:pPr/>
                      <a:t>[CATEGORY NAME]</a:t>
                    </a:fld>
                    <a:r>
                      <a:rPr lang="en-US"/>
                      <a:t>
</a:t>
                    </a:r>
                    <a:fld id="{3888FECE-DB59-4C46-B20E-D0DF14EBA466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51610558239814"/>
                      <c:h val="0.28092363667269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A764-446E-9E6C-34D6D3B8391D}"/>
                </c:ext>
              </c:extLst>
            </c:dLbl>
            <c:dLbl>
              <c:idx val="13"/>
              <c:layout>
                <c:manualLayout>
                  <c:x val="-0.16376845608308246"/>
                  <c:y val="1.41269510432785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Processor
</a:t>
                    </a:r>
                    <a:fld id="{7B2E6D1C-4CDF-40B3-A004-20DDC27E683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198917013926634"/>
                      <c:h val="0.20728836602501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A764-446E-9E6C-34D6D3B8391D}"/>
                </c:ext>
              </c:extLst>
            </c:dLbl>
            <c:dLbl>
              <c:idx val="15"/>
              <c:layout>
                <c:manualLayout>
                  <c:x val="-0.11003425506851018"/>
                  <c:y val="2.18016615600874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Processor
</a:t>
                    </a:r>
                    <a:fld id="{FC01F44F-660B-44C4-8E89-B7747B68FFC3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00248000496"/>
                      <c:h val="0.30274355088459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A764-446E-9E6C-34D6D3B8391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power_breakdown!$F$2:$F$14</c:f>
              <c:strCache>
                <c:ptCount val="13"/>
                <c:pt idx="0">
                  <c:v>Chipset</c:v>
                </c:pt>
                <c:pt idx="1">
                  <c:v>Panel</c:v>
                </c:pt>
                <c:pt idx="2">
                  <c:v>DRAM Self-Refresh</c:v>
                </c:pt>
                <c:pt idx="3">
                  <c:v>Storage</c:v>
                </c:pt>
                <c:pt idx="4">
                  <c:v>Communication</c:v>
                </c:pt>
                <c:pt idx="5">
                  <c:v>Power Delivery</c:v>
                </c:pt>
                <c:pt idx="6">
                  <c:v>Rest of platform</c:v>
                </c:pt>
                <c:pt idx="7">
                  <c:v>24MHz crystal (XTAL)</c:v>
                </c:pt>
                <c:pt idx="8">
                  <c:v>SA Save/Restore SRAMs</c:v>
                </c:pt>
                <c:pt idx="9">
                  <c:v>Cores/GFX Save/Restore SRAMs</c:v>
                </c:pt>
                <c:pt idx="10">
                  <c:v>Wake-up (AON) IO</c:v>
                </c:pt>
                <c:pt idx="11">
                  <c:v>Wake-up &amp;timer (inside PMU)</c:v>
                </c:pt>
                <c:pt idx="12">
                  <c:v>DRAM CKE</c:v>
                </c:pt>
              </c:strCache>
            </c:strRef>
          </c:cat>
          <c:val>
            <c:numRef>
              <c:f>power_breakdown!$G$2:$G$14</c:f>
              <c:numCache>
                <c:formatCode>General</c:formatCode>
                <c:ptCount val="13"/>
                <c:pt idx="0">
                  <c:v>3.5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  <c:pt idx="5">
                  <c:v>15</c:v>
                </c:pt>
                <c:pt idx="6">
                  <c:v>11.5</c:v>
                </c:pt>
                <c:pt idx="7">
                  <c:v>2.5</c:v>
                </c:pt>
                <c:pt idx="8" formatCode="0.0">
                  <c:v>1.66</c:v>
                </c:pt>
                <c:pt idx="9" formatCode="0.0">
                  <c:v>3.12</c:v>
                </c:pt>
                <c:pt idx="10">
                  <c:v>3.8</c:v>
                </c:pt>
                <c:pt idx="11" formatCode="0.0">
                  <c:v>0.63</c:v>
                </c:pt>
                <c:pt idx="12" formatCode="0.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764-446E-9E6C-34D6D3B83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1"/>
        <c:splitType val="pos"/>
        <c:splitPos val="5"/>
        <c:secondPieSize val="8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dash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Thanks </a:t>
            </a:r>
            <a:r>
              <a:rPr lang="en-US" sz="2400" dirty="0"/>
              <a:t>for the introduction.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Good morning everyone.  I’m Jawad and  today</a:t>
            </a:r>
            <a:r>
              <a:rPr lang="en-US" sz="2400" b="1" baseline="0" dirty="0"/>
              <a:t> </a:t>
            </a:r>
            <a:r>
              <a:rPr lang="en-US" sz="2400" baseline="0" dirty="0"/>
              <a:t>I’m presenting our work about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Techniques for Reducing the Connected-Standby Energy Consumption of Mobile Devices.</a:t>
            </a: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/>
              <a:t>This work </a:t>
            </a:r>
            <a:r>
              <a:rPr lang="en-US" sz="2400" baseline="0" dirty="0"/>
              <a:t>was </a:t>
            </a:r>
            <a:r>
              <a:rPr lang="en-US" sz="2400" b="1" baseline="0" dirty="0"/>
              <a:t>mainly</a:t>
            </a:r>
            <a:r>
              <a:rPr lang="en-US" sz="2400" baseline="0" dirty="0"/>
              <a:t> done at </a:t>
            </a:r>
            <a:r>
              <a:rPr lang="en-US" sz="2400" b="1" baseline="0" dirty="0"/>
              <a:t>Intel, in collaboration </a:t>
            </a:r>
            <a:r>
              <a:rPr lang="en-US" sz="2400" baseline="0" dirty="0"/>
              <a:t> with </a:t>
            </a:r>
            <a:r>
              <a:rPr lang="en-US" sz="2400" b="1" baseline="0" dirty="0"/>
              <a:t>SAFARI research </a:t>
            </a:r>
            <a:r>
              <a:rPr lang="en-US" sz="2400" baseline="0" dirty="0"/>
              <a:t>group from </a:t>
            </a:r>
            <a:r>
              <a:rPr lang="en-US" sz="2400" b="1" baseline="0" dirty="0"/>
              <a:t>ETH Zurich</a:t>
            </a:r>
            <a:r>
              <a:rPr lang="en-US" sz="2400" baseline="0" dirty="0"/>
              <a:t> and the university of </a:t>
            </a:r>
            <a:r>
              <a:rPr lang="en-US" sz="2400" b="1" baseline="0" dirty="0"/>
              <a:t>Cyprus</a:t>
            </a:r>
            <a:r>
              <a:rPr lang="en-US" sz="2400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/>
              <a:t>[END]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[READ] ..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the baseline architecture, the timer is toggled using </a:t>
            </a:r>
            <a:r>
              <a:rPr lang="en-US" b="1" baseline="0" dirty="0"/>
              <a:t>24MHz</a:t>
            </a:r>
            <a:r>
              <a:rPr lang="en-US" baseline="0" dirty="0"/>
              <a:t>  inside the processor's PMU</a:t>
            </a:r>
          </a:p>
          <a:p>
            <a:r>
              <a:rPr lang="en-US" baseline="0" dirty="0"/>
              <a:t>This is done in a </a:t>
            </a:r>
            <a:r>
              <a:rPr lang="en-US" b="1" baseline="0" dirty="0"/>
              <a:t>high-leakage</a:t>
            </a:r>
            <a:r>
              <a:rPr lang="en-US" baseline="0" dirty="0"/>
              <a:t> process and using a relatively </a:t>
            </a:r>
            <a:r>
              <a:rPr lang="en-US" b="1" baseline="0" dirty="0"/>
              <a:t>high clock frequency</a:t>
            </a:r>
            <a:r>
              <a:rPr lang="en-US" b="0" baseline="0" dirty="0"/>
              <a:t> (24MHz)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We </a:t>
            </a:r>
            <a:r>
              <a:rPr lang="en-US" b="1" baseline="0" dirty="0"/>
              <a:t>offload the timer to the chipset </a:t>
            </a:r>
            <a:r>
              <a:rPr lang="en-US" baseline="0" dirty="0"/>
              <a:t>which is fabricated with </a:t>
            </a:r>
            <a:r>
              <a:rPr lang="en-US" b="1" baseline="0" dirty="0"/>
              <a:t>low leakage </a:t>
            </a:r>
            <a:r>
              <a:rPr lang="en-US" baseline="0" dirty="0"/>
              <a:t>process and we use the </a:t>
            </a:r>
            <a:r>
              <a:rPr lang="en-US" b="1" baseline="0" dirty="0"/>
              <a:t>32KHz </a:t>
            </a:r>
            <a:r>
              <a:rPr lang="en-US" b="0" baseline="0" dirty="0"/>
              <a:t>to toggle the timer 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For this purpose, we add </a:t>
            </a:r>
            <a:r>
              <a:rPr lang="en-US" b="1" baseline="0" dirty="0"/>
              <a:t>2  timers</a:t>
            </a:r>
            <a:r>
              <a:rPr lang="en-US" baseline="0" dirty="0"/>
              <a:t> to the chipset: </a:t>
            </a:r>
            <a:r>
              <a:rPr lang="en-US" b="1" baseline="0" dirty="0"/>
              <a:t>fast-timer</a:t>
            </a:r>
            <a:r>
              <a:rPr lang="en-US" baseline="0" dirty="0"/>
              <a:t> that is toggled with the </a:t>
            </a:r>
            <a:r>
              <a:rPr lang="en-US" b="1" baseline="0" dirty="0"/>
              <a:t>24MHz</a:t>
            </a:r>
            <a:r>
              <a:rPr lang="en-US" baseline="0" dirty="0"/>
              <a:t> increments by 1</a:t>
            </a:r>
          </a:p>
          <a:p>
            <a:r>
              <a:rPr lang="en-US" baseline="0" dirty="0"/>
              <a:t>And the 2</a:t>
            </a:r>
            <a:r>
              <a:rPr lang="en-US" baseline="30000" dirty="0"/>
              <a:t>nd</a:t>
            </a:r>
            <a:r>
              <a:rPr lang="en-US" baseline="0" dirty="0"/>
              <a:t>  timer is a  </a:t>
            </a:r>
            <a:r>
              <a:rPr lang="en-US" b="1" baseline="0" dirty="0"/>
              <a:t>slow-timer </a:t>
            </a:r>
            <a:r>
              <a:rPr lang="en-US" b="0" baseline="0" dirty="0"/>
              <a:t>which</a:t>
            </a:r>
            <a:r>
              <a:rPr lang="en-US" b="1" baseline="0" dirty="0"/>
              <a:t> </a:t>
            </a:r>
            <a:r>
              <a:rPr lang="en-US" baseline="0" dirty="0"/>
              <a:t> increments by a </a:t>
            </a:r>
            <a:r>
              <a:rPr lang="en-US" b="1" baseline="0" dirty="0"/>
              <a:t>step. Step is</a:t>
            </a:r>
            <a:r>
              <a:rPr lang="en-US" baseline="0" dirty="0"/>
              <a:t> the ratio between the clocks, </a:t>
            </a:r>
          </a:p>
          <a:p>
            <a:r>
              <a:rPr lang="en-US" baseline="0" dirty="0"/>
              <a:t>Step is represented as a </a:t>
            </a:r>
            <a:r>
              <a:rPr lang="en-US" b="1" baseline="0" dirty="0"/>
              <a:t>fixed-point</a:t>
            </a:r>
            <a:r>
              <a:rPr lang="en-US" baseline="0" dirty="0"/>
              <a:t> and is </a:t>
            </a:r>
            <a:r>
              <a:rPr lang="en-US" b="1" baseline="0" dirty="0"/>
              <a:t>calibrated once every boot</a:t>
            </a:r>
            <a:r>
              <a:rPr lang="en-US" baseline="0" dirty="0"/>
              <a:t> </a:t>
            </a:r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When the system moves from </a:t>
            </a:r>
            <a:r>
              <a:rPr lang="en-US" b="1" baseline="0" dirty="0"/>
              <a:t>Active</a:t>
            </a:r>
            <a:r>
              <a:rPr lang="en-US" baseline="0" dirty="0"/>
              <a:t>  to </a:t>
            </a:r>
            <a:r>
              <a:rPr lang="en-US" b="1" baseline="0" dirty="0"/>
              <a:t>Idle</a:t>
            </a:r>
            <a:r>
              <a:rPr lang="en-US" baseline="0" dirty="0"/>
              <a:t>, </a:t>
            </a:r>
          </a:p>
          <a:p>
            <a:r>
              <a:rPr lang="en-US" b="0" baseline="0" dirty="0"/>
              <a:t>First we </a:t>
            </a:r>
            <a:r>
              <a:rPr lang="en-US" b="1" baseline="0" dirty="0"/>
              <a:t>transfer</a:t>
            </a:r>
            <a:r>
              <a:rPr lang="en-US" b="0" baseline="0" dirty="0"/>
              <a:t> the </a:t>
            </a:r>
            <a:r>
              <a:rPr lang="en-US" b="1" baseline="0" dirty="0"/>
              <a:t>timer</a:t>
            </a:r>
            <a:r>
              <a:rPr lang="en-US" b="0" baseline="0" dirty="0"/>
              <a:t> from the </a:t>
            </a:r>
            <a:r>
              <a:rPr lang="en-US" b="1" baseline="0" dirty="0"/>
              <a:t>processor</a:t>
            </a:r>
            <a:r>
              <a:rPr lang="en-US" b="0" baseline="0" dirty="0"/>
              <a:t> to the </a:t>
            </a:r>
            <a:r>
              <a:rPr lang="en-US" b="1" baseline="0" dirty="0"/>
              <a:t>fast-timer </a:t>
            </a:r>
            <a:r>
              <a:rPr lang="en-US" b="0" baseline="0" dirty="0"/>
              <a:t>in the chipset and </a:t>
            </a:r>
            <a:r>
              <a:rPr lang="en-US" b="1" baseline="0" dirty="0"/>
              <a:t>turn-off</a:t>
            </a:r>
            <a:r>
              <a:rPr lang="en-US" b="0" baseline="0" dirty="0"/>
              <a:t> the processor’s timer </a:t>
            </a:r>
          </a:p>
          <a:p>
            <a:endParaRPr lang="en-US" baseline="0" dirty="0"/>
          </a:p>
          <a:p>
            <a:r>
              <a:rPr lang="en-US" baseline="0" dirty="0"/>
              <a:t>Then the system transfer the </a:t>
            </a:r>
            <a:r>
              <a:rPr lang="en-US" b="1" baseline="0" dirty="0"/>
              <a:t>fast-timer</a:t>
            </a:r>
            <a:r>
              <a:rPr lang="en-US" baseline="0" dirty="0"/>
              <a:t> into the </a:t>
            </a:r>
            <a:r>
              <a:rPr lang="en-US" b="1" baseline="0" dirty="0"/>
              <a:t>slow-timer</a:t>
            </a:r>
            <a:r>
              <a:rPr lang="en-US" baseline="0" dirty="0"/>
              <a:t> </a:t>
            </a:r>
          </a:p>
          <a:p>
            <a:r>
              <a:rPr lang="en-US" baseline="0" dirty="0"/>
              <a:t>At this stage we </a:t>
            </a:r>
            <a:r>
              <a:rPr lang="en-US" b="1" baseline="0" dirty="0"/>
              <a:t>turn-off the fast-timer</a:t>
            </a:r>
            <a:r>
              <a:rPr lang="en-US" baseline="0" dirty="0"/>
              <a:t> and the </a:t>
            </a:r>
            <a:r>
              <a:rPr lang="en-US" b="1" baseline="0" dirty="0"/>
              <a:t>24MHz</a:t>
            </a:r>
            <a:r>
              <a:rPr lang="en-US" baseline="0" dirty="0"/>
              <a:t> crystal clock </a:t>
            </a:r>
          </a:p>
          <a:p>
            <a:endParaRPr lang="en-US" baseline="0" dirty="0"/>
          </a:p>
          <a:p>
            <a:r>
              <a:rPr lang="en-US" baseline="0" dirty="0"/>
              <a:t>This idea saves </a:t>
            </a:r>
            <a:r>
              <a:rPr lang="en-US" b="1" baseline="0" dirty="0"/>
              <a:t>5% </a:t>
            </a:r>
            <a:r>
              <a:rPr lang="en-US" baseline="0" dirty="0"/>
              <a:t>of the platform average power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73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 will describe the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idea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3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Two new component appear in the figure </a:t>
            </a:r>
          </a:p>
          <a:p>
            <a:r>
              <a:rPr lang="en-US" baseline="0" dirty="0"/>
              <a:t>EC is an </a:t>
            </a:r>
            <a:r>
              <a:rPr lang="en-US" b="1" baseline="0" dirty="0"/>
              <a:t>embedded controller </a:t>
            </a:r>
            <a:r>
              <a:rPr lang="en-US" baseline="0" dirty="0"/>
              <a:t>that does multiple functionalities including system </a:t>
            </a:r>
            <a:r>
              <a:rPr lang="en-US" b="1" baseline="0" dirty="0"/>
              <a:t>thermal management, </a:t>
            </a:r>
            <a:r>
              <a:rPr lang="en-US" b="0" baseline="0" dirty="0"/>
              <a:t>and </a:t>
            </a:r>
          </a:p>
          <a:p>
            <a:r>
              <a:rPr lang="en-US" b="1" baseline="0" dirty="0"/>
              <a:t>Debug</a:t>
            </a:r>
            <a:r>
              <a:rPr lang="en-US" b="0" baseline="0" dirty="0"/>
              <a:t> component that connects to the </a:t>
            </a:r>
            <a:r>
              <a:rPr lang="en-US" b="1" baseline="0" dirty="0"/>
              <a:t>JTAGs</a:t>
            </a:r>
            <a:r>
              <a:rPr lang="en-US" b="0" baseline="0" dirty="0"/>
              <a:t> of both processor and chipset </a:t>
            </a:r>
          </a:p>
          <a:p>
            <a:endParaRPr lang="en-US" baseline="0" dirty="0"/>
          </a:p>
          <a:p>
            <a:r>
              <a:rPr lang="en-US" baseline="0" dirty="0"/>
              <a:t>The IO signals that are always-on in the baseline architecture are … [READ]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03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Let’s see how we can </a:t>
            </a:r>
            <a:r>
              <a:rPr lang="en-US" b="1" baseline="0" dirty="0"/>
              <a:t>get rid of</a:t>
            </a:r>
            <a:r>
              <a:rPr lang="en-US" baseline="0" dirty="0"/>
              <a:t> these signals </a:t>
            </a:r>
            <a:r>
              <a:rPr lang="en-US" b="1" baseline="0" dirty="0"/>
              <a:t>in ODRIPS</a:t>
            </a:r>
            <a:r>
              <a:rPr lang="en-US" baseline="0" dirty="0"/>
              <a:t> and </a:t>
            </a:r>
            <a:r>
              <a:rPr lang="en-US" b="1" baseline="0" dirty="0"/>
              <a:t>power-gate</a:t>
            </a:r>
            <a:r>
              <a:rPr lang="en-US" baseline="0" dirty="0"/>
              <a:t> them</a:t>
            </a:r>
          </a:p>
          <a:p>
            <a:endParaRPr lang="en-US" baseline="0" dirty="0"/>
          </a:p>
          <a:p>
            <a:r>
              <a:rPr lang="en-US" baseline="0" dirty="0"/>
              <a:t>[READ]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460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about the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idea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6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1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[READ]</a:t>
            </a:r>
          </a:p>
          <a:p>
            <a:endParaRPr lang="en-US" baseline="0" dirty="0"/>
          </a:p>
          <a:p>
            <a:r>
              <a:rPr lang="en-US" baseline="0" dirty="0"/>
              <a:t>Two FSMs are implemented in order to flush the processor context from SRAMs into DRAM </a:t>
            </a:r>
          </a:p>
          <a:p>
            <a:r>
              <a:rPr lang="en-US" baseline="0" dirty="0"/>
              <a:t>The DRAM </a:t>
            </a:r>
            <a:r>
              <a:rPr lang="en-US" b="1" baseline="0" dirty="0"/>
              <a:t>preserves</a:t>
            </a:r>
            <a:r>
              <a:rPr lang="en-US" baseline="0" dirty="0"/>
              <a:t> all its content via </a:t>
            </a:r>
            <a:r>
              <a:rPr lang="en-US" b="1" baseline="0" dirty="0"/>
              <a:t>self-refresh mode</a:t>
            </a:r>
            <a:r>
              <a:rPr lang="en-US" baseline="0" dirty="0"/>
              <a:t>  including the processors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15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First, I’ll give a high level overview of the talk.</a:t>
            </a:r>
          </a:p>
          <a:p>
            <a:endParaRPr lang="en-US" baseline="0" dirty="0"/>
          </a:p>
          <a:p>
            <a:r>
              <a:rPr lang="en-US" b="0" baseline="0" dirty="0"/>
              <a:t>…</a:t>
            </a:r>
          </a:p>
          <a:p>
            <a:endParaRPr lang="en-US" b="0" baseline="0" dirty="0"/>
          </a:p>
          <a:p>
            <a:r>
              <a:rPr lang="en-US" b="0" baseline="0" dirty="0"/>
              <a:t>[END]</a:t>
            </a:r>
            <a:endParaRPr lang="en-US" b="1" baseline="0" dirty="0"/>
          </a:p>
          <a:p>
            <a:endParaRPr lang="en-US" b="0" baseline="0" dirty="0"/>
          </a:p>
          <a:p>
            <a:r>
              <a:rPr lang="en-US" b="1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 will move on to the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3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[READ] </a:t>
            </a:r>
          </a:p>
          <a:p>
            <a:r>
              <a:rPr lang="en-US" dirty="0"/>
              <a:t>[READ]</a:t>
            </a:r>
          </a:p>
          <a:p>
            <a:r>
              <a:rPr lang="en-US" dirty="0"/>
              <a:t>The figure in the left </a:t>
            </a:r>
            <a:r>
              <a:rPr lang="en-US" b="1" dirty="0"/>
              <a:t>illustrates the Keysight measurement instrument </a:t>
            </a:r>
            <a:r>
              <a:rPr lang="en-US" dirty="0"/>
              <a:t>connected to our design under test (DUT)  -  </a:t>
            </a:r>
            <a:r>
              <a:rPr lang="en-US" b="1" dirty="0"/>
              <a:t>one channel is shown</a:t>
            </a:r>
          </a:p>
          <a:p>
            <a:r>
              <a:rPr lang="en-US" dirty="0"/>
              <a:t>The Figure on the </a:t>
            </a:r>
            <a:r>
              <a:rPr lang="en-US" b="1" dirty="0"/>
              <a:t>right shows the measurement setting in our lab. A DUT </a:t>
            </a:r>
            <a:r>
              <a:rPr lang="en-US" dirty="0"/>
              <a:t>connected to the to the </a:t>
            </a:r>
            <a:r>
              <a:rPr lang="en-US" b="1" dirty="0"/>
              <a:t>Keysight</a:t>
            </a:r>
            <a:r>
              <a:rPr lang="en-US" dirty="0"/>
              <a:t> measurement instruments and the </a:t>
            </a:r>
            <a:r>
              <a:rPr lang="en-US" b="1" dirty="0"/>
              <a:t>laptop collects</a:t>
            </a:r>
            <a:r>
              <a:rPr lang="en-US" dirty="0"/>
              <a:t> the measurement data 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start with showing the platform average power </a:t>
            </a:r>
            <a:r>
              <a:rPr lang="en-US" b="1" dirty="0"/>
              <a:t>benefits</a:t>
            </a:r>
            <a:r>
              <a:rPr lang="en-US" dirty="0"/>
              <a:t> of each one of the </a:t>
            </a:r>
            <a:r>
              <a:rPr lang="en-US" b="1" dirty="0"/>
              <a:t>three ideas</a:t>
            </a:r>
            <a:r>
              <a:rPr lang="en-US" dirty="0"/>
              <a:t> compared to baseline showing in </a:t>
            </a:r>
            <a:r>
              <a:rPr lang="en-US" b="1" dirty="0"/>
              <a:t>first column</a:t>
            </a:r>
            <a:r>
              <a:rPr lang="en-US" dirty="0"/>
              <a:t>  </a:t>
            </a:r>
          </a:p>
          <a:p>
            <a:r>
              <a:rPr lang="en-US" baseline="0" dirty="0"/>
              <a:t>The first ideas shows </a:t>
            </a:r>
            <a:r>
              <a:rPr lang="en-US" b="1" baseline="0" dirty="0"/>
              <a:t>6%</a:t>
            </a:r>
            <a:r>
              <a:rPr lang="en-US" baseline="0" dirty="0"/>
              <a:t> platform average power reduction in connected standby </a:t>
            </a:r>
          </a:p>
          <a:p>
            <a:r>
              <a:rPr lang="en-US" baseline="0" dirty="0"/>
              <a:t>The </a:t>
            </a:r>
            <a:r>
              <a:rPr lang="en-US" b="1" baseline="0" dirty="0"/>
              <a:t>second idea combined with the first idea </a:t>
            </a:r>
            <a:r>
              <a:rPr lang="en-US" baseline="0" dirty="0"/>
              <a:t>shows 13% average power reduction   </a:t>
            </a:r>
          </a:p>
          <a:p>
            <a:r>
              <a:rPr lang="en-US" baseline="0" dirty="0"/>
              <a:t> Then the third idea shows </a:t>
            </a:r>
            <a:r>
              <a:rPr lang="en-US" b="1" baseline="0" dirty="0"/>
              <a:t>9%</a:t>
            </a:r>
            <a:r>
              <a:rPr lang="en-US" baseline="0" dirty="0"/>
              <a:t> average power reduction </a:t>
            </a:r>
          </a:p>
          <a:p>
            <a:r>
              <a:rPr lang="en-US" baseline="0" dirty="0"/>
              <a:t>All </a:t>
            </a:r>
            <a:r>
              <a:rPr lang="en-US" b="1" baseline="0" dirty="0"/>
              <a:t>the three ideas combined</a:t>
            </a:r>
            <a:r>
              <a:rPr lang="en-US" baseline="0" dirty="0"/>
              <a:t> shows 22% average power reduction</a:t>
            </a:r>
          </a:p>
          <a:p>
            <a:r>
              <a:rPr lang="en-US" baseline="0" dirty="0"/>
              <a:t>[READ]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8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results are available in the paper</a:t>
            </a:r>
          </a:p>
          <a:p>
            <a:r>
              <a:rPr lang="en-US" dirty="0"/>
              <a:t>[READ] Use NVM …</a:t>
            </a:r>
          </a:p>
          <a:p>
            <a:endParaRPr lang="en-US" dirty="0"/>
          </a:p>
          <a:p>
            <a:r>
              <a:rPr lang="en-US" dirty="0"/>
              <a:t>We also have a bunch of sensitivity studies for core and DRAM frequencies in active state …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5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me quickly show the summary of my talk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[READ]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9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for your </a:t>
            </a:r>
            <a:r>
              <a:rPr lang="en-US" b="1" baseline="0" dirty="0"/>
              <a:t>attention</a:t>
            </a:r>
            <a:r>
              <a:rPr lang="en-US" baseline="0" dirty="0"/>
              <a:t>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be happy to</a:t>
            </a:r>
            <a:r>
              <a:rPr lang="en-US" b="1" baseline="0" dirty="0"/>
              <a:t> take any question.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4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03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67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0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let me give you a </a:t>
            </a:r>
            <a:r>
              <a:rPr lang="en-US" b="1" dirty="0"/>
              <a:t>background</a:t>
            </a:r>
            <a:r>
              <a:rPr lang="en-US" dirty="0"/>
              <a:t> on </a:t>
            </a:r>
            <a:r>
              <a:rPr lang="en-US" b="1" dirty="0"/>
              <a:t>connected-standby</a:t>
            </a:r>
            <a:r>
              <a:rPr lang="en-US" dirty="0"/>
              <a:t> and </a:t>
            </a:r>
            <a:r>
              <a:rPr lang="en-US" b="1" dirty="0"/>
              <a:t>DRIPS</a:t>
            </a:r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what exactly is  connected –standby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[READ TEXT]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0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connected-standby mode,  the system operates in </a:t>
            </a:r>
            <a:r>
              <a:rPr lang="en-US" b="1" baseline="0" dirty="0"/>
              <a:t>a periodic interval</a:t>
            </a:r>
            <a:r>
              <a:rPr lang="en-US" baseline="0" dirty="0"/>
              <a:t> </a:t>
            </a:r>
          </a:p>
          <a:p>
            <a:r>
              <a:rPr lang="en-US" baseline="0" dirty="0"/>
              <a:t>In each interval there is an </a:t>
            </a:r>
            <a:r>
              <a:rPr lang="en-US" b="1" baseline="0" dirty="0"/>
              <a:t>Active</a:t>
            </a:r>
            <a:r>
              <a:rPr lang="en-US" baseline="0" dirty="0"/>
              <a:t> and </a:t>
            </a:r>
            <a:r>
              <a:rPr lang="en-US" b="1" baseline="0" dirty="0"/>
              <a:t>Idle</a:t>
            </a:r>
            <a:r>
              <a:rPr lang="en-US" baseline="0" dirty="0"/>
              <a:t> states</a:t>
            </a:r>
          </a:p>
          <a:p>
            <a:r>
              <a:rPr lang="en-US" baseline="0" dirty="0"/>
              <a:t>In Active part the </a:t>
            </a:r>
            <a:r>
              <a:rPr lang="en-US" b="1" baseline="0" dirty="0"/>
              <a:t>OS kernel performs maintains</a:t>
            </a:r>
            <a:r>
              <a:rPr lang="en-US" baseline="0" dirty="0"/>
              <a:t> functions </a:t>
            </a:r>
          </a:p>
          <a:p>
            <a:r>
              <a:rPr lang="en-US" baseline="0" dirty="0"/>
              <a:t>Most of the time the system is Idle and enters </a:t>
            </a:r>
            <a:r>
              <a:rPr lang="en-US" b="1" baseline="0" dirty="0"/>
              <a:t>DRIPS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According to </a:t>
            </a:r>
            <a:r>
              <a:rPr lang="en-US" b="1" baseline="0" dirty="0"/>
              <a:t>our estimates</a:t>
            </a:r>
            <a:r>
              <a:rPr lang="en-US" baseline="0" dirty="0"/>
              <a:t>, the transition from </a:t>
            </a:r>
            <a:r>
              <a:rPr lang="en-US" b="1" baseline="0" dirty="0"/>
              <a:t>Active to Idle</a:t>
            </a:r>
            <a:r>
              <a:rPr lang="en-US" baseline="0" dirty="0"/>
              <a:t> state takes 200us</a:t>
            </a:r>
          </a:p>
          <a:p>
            <a:r>
              <a:rPr lang="en-US" baseline="0" dirty="0"/>
              <a:t>And the transition from </a:t>
            </a:r>
            <a:r>
              <a:rPr lang="en-US" b="1" baseline="0" dirty="0"/>
              <a:t>Idle state to Active</a:t>
            </a:r>
            <a:r>
              <a:rPr lang="en-US" baseline="0" dirty="0"/>
              <a:t> state takes about 300us </a:t>
            </a:r>
          </a:p>
          <a:p>
            <a:r>
              <a:rPr lang="en-US" baseline="0" dirty="0"/>
              <a:t>On average the </a:t>
            </a:r>
            <a:r>
              <a:rPr lang="en-US" b="1" baseline="0" dirty="0"/>
              <a:t>Active residency is</a:t>
            </a:r>
            <a:r>
              <a:rPr lang="en-US" baseline="0" dirty="0"/>
              <a:t> 0.5% and consumes 3W</a:t>
            </a:r>
          </a:p>
          <a:p>
            <a:r>
              <a:rPr lang="en-US" baseline="0" dirty="0"/>
              <a:t>The </a:t>
            </a:r>
            <a:r>
              <a:rPr lang="en-US" b="1" baseline="0" dirty="0"/>
              <a:t>idle residency</a:t>
            </a:r>
            <a:r>
              <a:rPr lang="en-US" baseline="0" dirty="0"/>
              <a:t> is 99.5% and consumes 60mW </a:t>
            </a:r>
          </a:p>
          <a:p>
            <a:endParaRPr lang="en-US" baseline="0" dirty="0"/>
          </a:p>
          <a:p>
            <a:r>
              <a:rPr lang="en-US" baseline="0" dirty="0"/>
              <a:t>[READ] </a:t>
            </a:r>
          </a:p>
          <a:p>
            <a:endParaRPr lang="en-US" baseline="0" dirty="0"/>
          </a:p>
          <a:p>
            <a:r>
              <a:rPr lang="en-US" baseline="0" dirty="0"/>
              <a:t>[END]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figure we see a </a:t>
            </a:r>
            <a:r>
              <a:rPr lang="en-US" b="1" dirty="0"/>
              <a:t>processors</a:t>
            </a:r>
            <a:r>
              <a:rPr lang="en-US" dirty="0"/>
              <a:t> and it’s </a:t>
            </a:r>
            <a:r>
              <a:rPr lang="en-US" b="1" dirty="0"/>
              <a:t>chipset</a:t>
            </a:r>
            <a:r>
              <a:rPr lang="en-US" dirty="0"/>
              <a:t> </a:t>
            </a:r>
          </a:p>
          <a:p>
            <a:r>
              <a:rPr lang="en-US" dirty="0"/>
              <a:t>A chipset is a chip that includes several </a:t>
            </a:r>
            <a:r>
              <a:rPr lang="en-US" b="1" dirty="0"/>
              <a:t>slow IO </a:t>
            </a:r>
            <a:r>
              <a:rPr lang="en-US" dirty="0"/>
              <a:t>such as USB/SATA/PCI/Audio  and system </a:t>
            </a:r>
            <a:r>
              <a:rPr lang="en-US" b="1" dirty="0"/>
              <a:t>power management functions  </a:t>
            </a:r>
          </a:p>
          <a:p>
            <a:r>
              <a:rPr lang="en-US" b="0" dirty="0"/>
              <a:t>Chipset is fabricated with process that is optimized for </a:t>
            </a:r>
            <a:r>
              <a:rPr lang="en-US" b="1" dirty="0"/>
              <a:t>low-leakage</a:t>
            </a:r>
          </a:p>
          <a:p>
            <a:r>
              <a:rPr lang="en-US" b="1" dirty="0"/>
              <a:t>The processor is optimized for high frequency rather than low-leakage </a:t>
            </a:r>
          </a:p>
          <a:p>
            <a:endParaRPr lang="en-US" b="1" dirty="0"/>
          </a:p>
          <a:p>
            <a:r>
              <a:rPr lang="en-US" b="0" dirty="0"/>
              <a:t>[READ] DRIPS has three ….</a:t>
            </a:r>
          </a:p>
          <a:p>
            <a:endParaRPr lang="en-US" b="1" dirty="0"/>
          </a:p>
          <a:p>
            <a:r>
              <a:rPr lang="en-US" b="0" dirty="0"/>
              <a:t>[READ] Wake-up timer …</a:t>
            </a:r>
          </a:p>
          <a:p>
            <a:r>
              <a:rPr lang="en-US" b="0" dirty="0"/>
              <a:t>Wake-up timer is used for waking up the processor after a</a:t>
            </a:r>
            <a:r>
              <a:rPr lang="en-US" b="1" dirty="0"/>
              <a:t> time </a:t>
            </a:r>
            <a:r>
              <a:rPr lang="en-US" b="0" dirty="0"/>
              <a:t>determined by</a:t>
            </a:r>
            <a:r>
              <a:rPr lang="en-US" b="1" dirty="0"/>
              <a:t> OS </a:t>
            </a:r>
            <a:r>
              <a:rPr lang="en-US" b="0" dirty="0"/>
              <a:t>or</a:t>
            </a:r>
            <a:r>
              <a:rPr lang="en-US" b="1" dirty="0"/>
              <a:t> PMU</a:t>
            </a:r>
          </a:p>
          <a:p>
            <a:endParaRPr lang="en-US" b="0" dirty="0"/>
          </a:p>
          <a:p>
            <a:r>
              <a:rPr lang="en-US" b="0" dirty="0"/>
              <a:t>[READ] Several IO signals …</a:t>
            </a:r>
          </a:p>
          <a:p>
            <a:r>
              <a:rPr lang="en-US" b="0" dirty="0"/>
              <a:t>IO that supplies clock, communication between the </a:t>
            </a:r>
            <a:r>
              <a:rPr lang="en-US" b="1" dirty="0"/>
              <a:t>processor</a:t>
            </a:r>
            <a:r>
              <a:rPr lang="en-US" b="0" dirty="0"/>
              <a:t> and </a:t>
            </a:r>
            <a:r>
              <a:rPr lang="en-US" b="1" dirty="0"/>
              <a:t>other components</a:t>
            </a:r>
          </a:p>
          <a:p>
            <a:endParaRPr lang="en-US" b="1" dirty="0"/>
          </a:p>
          <a:p>
            <a:r>
              <a:rPr lang="en-US" b="0" dirty="0"/>
              <a:t>[READ] Processor context …</a:t>
            </a:r>
          </a:p>
          <a:p>
            <a:r>
              <a:rPr lang="en-US" b="0" dirty="0"/>
              <a:t>The context is used to </a:t>
            </a:r>
            <a:r>
              <a:rPr lang="en-US" b="1" dirty="0"/>
              <a:t>restore the state</a:t>
            </a:r>
            <a:r>
              <a:rPr lang="en-US" b="0" dirty="0"/>
              <a:t> of processor components</a:t>
            </a:r>
            <a:r>
              <a:rPr lang="en-US" b="1" dirty="0"/>
              <a:t>  when exiting DRIPS </a:t>
            </a:r>
          </a:p>
          <a:p>
            <a:r>
              <a:rPr lang="en-US" b="0" dirty="0"/>
              <a:t> 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6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how we tackle  these three inefficiencies</a:t>
            </a:r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ODRIPS consists of three key idea …</a:t>
            </a:r>
          </a:p>
          <a:p>
            <a:endParaRPr lang="en-US" dirty="0"/>
          </a:p>
          <a:p>
            <a:r>
              <a:rPr lang="en-US" dirty="0"/>
              <a:t>First idea …</a:t>
            </a:r>
          </a:p>
          <a:p>
            <a:endParaRPr lang="en-US" dirty="0"/>
          </a:p>
          <a:p>
            <a:r>
              <a:rPr lang="en-US" dirty="0"/>
              <a:t>Second idea …</a:t>
            </a:r>
          </a:p>
          <a:p>
            <a:endParaRPr lang="en-US" dirty="0"/>
          </a:p>
          <a:p>
            <a:r>
              <a:rPr lang="en-US" dirty="0"/>
              <a:t>Third idea …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We have and idea to tackle the DRAM </a:t>
            </a:r>
            <a:r>
              <a:rPr lang="en-US" b="1" dirty="0"/>
              <a:t>self-refresh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how we tackle the first problem 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chart" Target="../charts/chart4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857250"/>
            <a:ext cx="9144000" cy="257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544593"/>
            <a:ext cx="904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endParaRPr lang="en-US" sz="2800" b="1" i="1" baseline="30000" dirty="0">
              <a:solidFill>
                <a:srgbClr val="0071C5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</a:t>
            </a:r>
            <a:b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Yanos Sazeides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Mohammed Alser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Efraim Rotem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Onur Mutlu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856313"/>
            <a:ext cx="9144000" cy="251460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Techniques for Reducing 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Connected-Standby Energy Consumption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of Mobile Devices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1950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 descr="Image result for University of Cyprus logo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79" y="5510197"/>
            <a:ext cx="2829827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3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afari.png">
            <a:extLst>
              <a:ext uri="{FF2B5EF4-FFF2-40B4-BE49-F238E27FC236}">
                <a16:creationId xmlns:a16="http://schemas.microsoft.com/office/drawing/2014/main" id="{67946194-FA04-49B3-A098-107CD43B40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060" y="5650830"/>
            <a:ext cx="1969557" cy="569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23604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4561121" y="5427432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730185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91F6A2-4C97-4AAF-AE4E-6F3EEAC503F7}"/>
              </a:ext>
            </a:extLst>
          </p:cNvPr>
          <p:cNvSpPr/>
          <p:nvPr/>
        </p:nvSpPr>
        <p:spPr>
          <a:xfrm>
            <a:off x="5848408" y="35240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D1B3-5224-488B-8362-C14E90D2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Idea 1:</a:t>
            </a:r>
            <a:r>
              <a:rPr lang="en-US" dirty="0"/>
              <a:t> Wake-up Timer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2FBE-F90F-476F-8ADD-CA3E83B6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0203"/>
            <a:ext cx="8515350" cy="4000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F0000"/>
                </a:solidFill>
              </a:rPr>
              <a:t>Problem 1:</a:t>
            </a:r>
            <a:r>
              <a:rPr lang="en-US" sz="2700" b="1" dirty="0">
                <a:solidFill>
                  <a:srgbClr val="0066FF"/>
                </a:solidFill>
              </a:rPr>
              <a:t> </a:t>
            </a:r>
            <a:r>
              <a:rPr lang="en-US" sz="2700" dirty="0"/>
              <a:t>Wake-up timer event handling consumes </a:t>
            </a:r>
            <a:r>
              <a:rPr lang="en-US" sz="2700" dirty="0">
                <a:solidFill>
                  <a:srgbClr val="FF0000"/>
                </a:solidFill>
              </a:rPr>
              <a:t>5%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of platform power in DRIPS.</a:t>
            </a:r>
          </a:p>
          <a:p>
            <a:pPr marL="0" indent="0">
              <a:buNone/>
            </a:pPr>
            <a:r>
              <a:rPr lang="en-US" sz="2700" dirty="0"/>
              <a:t> </a:t>
            </a:r>
          </a:p>
          <a:p>
            <a:pPr marL="0" indent="0">
              <a:buNone/>
            </a:pPr>
            <a:r>
              <a:rPr lang="en-US" sz="2700" b="1" dirty="0">
                <a:solidFill>
                  <a:srgbClr val="0066FF"/>
                </a:solidFill>
              </a:rPr>
              <a:t>Key idea 1:</a:t>
            </a:r>
            <a:r>
              <a:rPr lang="en-US" sz="2700" dirty="0"/>
              <a:t> Offload wake-up timer to a low-leakage chip (e.g., chipset) and significantly slower clock. 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3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87" y="2765504"/>
            <a:ext cx="4345904" cy="3453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FB96C7-376C-4A78-9CF8-597944D9A13B}"/>
              </a:ext>
            </a:extLst>
          </p:cNvPr>
          <p:cNvSpPr/>
          <p:nvPr/>
        </p:nvSpPr>
        <p:spPr>
          <a:xfrm>
            <a:off x="4275964" y="2266451"/>
            <a:ext cx="2099887" cy="108585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1F0A797-C39F-4325-A35B-2D23ECCF1D23}"/>
              </a:ext>
            </a:extLst>
          </p:cNvPr>
          <p:cNvSpPr/>
          <p:nvPr/>
        </p:nvSpPr>
        <p:spPr>
          <a:xfrm>
            <a:off x="3470103" y="3201925"/>
            <a:ext cx="763517" cy="38506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7606720" y="3809144"/>
            <a:ext cx="398800" cy="148588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1B4CEC7-5FDC-4767-8B57-0D559FD5DE99}"/>
              </a:ext>
            </a:extLst>
          </p:cNvPr>
          <p:cNvSpPr/>
          <p:nvPr/>
        </p:nvSpPr>
        <p:spPr>
          <a:xfrm>
            <a:off x="3470103" y="2780800"/>
            <a:ext cx="763517" cy="38506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4359730" y="4280931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1EE328D-7AD5-47F6-921C-72A24F54C071}"/>
              </a:ext>
            </a:extLst>
          </p:cNvPr>
          <p:cNvSpPr/>
          <p:nvPr/>
        </p:nvSpPr>
        <p:spPr>
          <a:xfrm>
            <a:off x="4405069" y="4453699"/>
            <a:ext cx="770900" cy="227283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Timer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2AD03C-E05A-4ABD-8CE2-CC30FF19700D}"/>
              </a:ext>
            </a:extLst>
          </p:cNvPr>
          <p:cNvSpPr/>
          <p:nvPr/>
        </p:nvSpPr>
        <p:spPr>
          <a:xfrm>
            <a:off x="4619648" y="4253659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4343371" y="2437902"/>
            <a:ext cx="1923374" cy="887561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CC86F00-02AC-4DBF-A3B2-9F1CB19FB239}"/>
              </a:ext>
            </a:extLst>
          </p:cNvPr>
          <p:cNvCxnSpPr>
            <a:cxnSpLocks/>
            <a:stCxn id="79" idx="3"/>
            <a:endCxn id="118" idx="0"/>
          </p:cNvCxnSpPr>
          <p:nvPr/>
        </p:nvCxnSpPr>
        <p:spPr>
          <a:xfrm>
            <a:off x="4233620" y="3394456"/>
            <a:ext cx="556900" cy="88647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4293899" y="2435669"/>
            <a:ext cx="10012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Chipset-PMU</a:t>
            </a:r>
            <a:endParaRPr lang="en-US" sz="135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C04850-1815-481B-9AB0-A055B6C5535E}"/>
              </a:ext>
            </a:extLst>
          </p:cNvPr>
          <p:cNvSpPr/>
          <p:nvPr/>
        </p:nvSpPr>
        <p:spPr>
          <a:xfrm>
            <a:off x="4430788" y="3002121"/>
            <a:ext cx="864407" cy="22728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Fast Timer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E72C59-3384-45D1-A791-C86F7A9B7592}"/>
              </a:ext>
            </a:extLst>
          </p:cNvPr>
          <p:cNvSpPr/>
          <p:nvPr/>
        </p:nvSpPr>
        <p:spPr>
          <a:xfrm>
            <a:off x="5719588" y="3002121"/>
            <a:ext cx="490005" cy="22728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1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084777B7-D5F4-44D0-9E04-D3BAFE09F12A}"/>
              </a:ext>
            </a:extLst>
          </p:cNvPr>
          <p:cNvSpPr/>
          <p:nvPr/>
        </p:nvSpPr>
        <p:spPr>
          <a:xfrm>
            <a:off x="5338054" y="3060360"/>
            <a:ext cx="171450" cy="14078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03140385-B722-4DEE-8F22-56982B8FD29A}"/>
              </a:ext>
            </a:extLst>
          </p:cNvPr>
          <p:cNvSpPr/>
          <p:nvPr/>
        </p:nvSpPr>
        <p:spPr>
          <a:xfrm>
            <a:off x="5509504" y="3060360"/>
            <a:ext cx="171450" cy="140783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4306B86-7064-40B7-AD1F-20C4D4A7EBFE}"/>
              </a:ext>
            </a:extLst>
          </p:cNvPr>
          <p:cNvCxnSpPr>
            <a:cxnSpLocks/>
            <a:stCxn id="79" idx="3"/>
            <a:endCxn id="18" idx="2"/>
          </p:cNvCxnSpPr>
          <p:nvPr/>
        </p:nvCxnSpPr>
        <p:spPr>
          <a:xfrm flipV="1">
            <a:off x="4233620" y="3229404"/>
            <a:ext cx="629372" cy="165052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021819-5778-4133-BB96-51357CCD543E}"/>
              </a:ext>
            </a:extLst>
          </p:cNvPr>
          <p:cNvSpPr/>
          <p:nvPr/>
        </p:nvSpPr>
        <p:spPr>
          <a:xfrm>
            <a:off x="4436913" y="2723650"/>
            <a:ext cx="864407" cy="22728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Slow Timer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6F365E-0782-41D1-8ED8-C094167DFE73}"/>
              </a:ext>
            </a:extLst>
          </p:cNvPr>
          <p:cNvSpPr/>
          <p:nvPr/>
        </p:nvSpPr>
        <p:spPr>
          <a:xfrm>
            <a:off x="5725714" y="2723650"/>
            <a:ext cx="490006" cy="22728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BCF8D639-158D-4A45-951D-967CB5F10845}"/>
              </a:ext>
            </a:extLst>
          </p:cNvPr>
          <p:cNvSpPr/>
          <p:nvPr/>
        </p:nvSpPr>
        <p:spPr>
          <a:xfrm>
            <a:off x="5339949" y="2781889"/>
            <a:ext cx="171450" cy="140783"/>
          </a:xfrm>
          <a:prstGeom prst="mathPlus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:a16="http://schemas.microsoft.com/office/drawing/2014/main" id="{2BF3AF7D-C99E-4C1C-A1CF-6D4952B3F94E}"/>
              </a:ext>
            </a:extLst>
          </p:cNvPr>
          <p:cNvSpPr/>
          <p:nvPr/>
        </p:nvSpPr>
        <p:spPr>
          <a:xfrm>
            <a:off x="5511399" y="2781889"/>
            <a:ext cx="171450" cy="140783"/>
          </a:xfrm>
          <a:prstGeom prst="mathEqual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C31A1C2-DCF0-4B02-AF2B-EF8ACDD5B59D}"/>
              </a:ext>
            </a:extLst>
          </p:cNvPr>
          <p:cNvCxnSpPr>
            <a:cxnSpLocks/>
            <a:stCxn id="116" idx="3"/>
            <a:endCxn id="27" idx="1"/>
          </p:cNvCxnSpPr>
          <p:nvPr/>
        </p:nvCxnSpPr>
        <p:spPr>
          <a:xfrm flipV="1">
            <a:off x="4233620" y="2837292"/>
            <a:ext cx="203293" cy="13603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7Text">
            <a:extLst>
              <a:ext uri="{FF2B5EF4-FFF2-40B4-BE49-F238E27FC236}">
                <a16:creationId xmlns:a16="http://schemas.microsoft.com/office/drawing/2014/main" id="{98D39792-31D3-427D-A551-05C7E131F3AE}"/>
              </a:ext>
            </a:extLst>
          </p:cNvPr>
          <p:cNvSpPr txBox="1"/>
          <p:nvPr/>
        </p:nvSpPr>
        <p:spPr>
          <a:xfrm>
            <a:off x="3939274" y="1386963"/>
            <a:ext cx="4050632" cy="3695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5"/>
                </a:solidFill>
                <a:latin typeface="Cambria" panose="02040503050406030204" pitchFamily="18" charset="0"/>
              </a:rPr>
              <a:t>Step = 24MHz/32KHz </a:t>
            </a:r>
          </a:p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5"/>
                </a:solidFill>
                <a:latin typeface="Cambria" panose="02040503050406030204" pitchFamily="18" charset="0"/>
              </a:rPr>
              <a:t>(in fixed-point)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Calibration is required</a:t>
            </a:r>
          </a:p>
        </p:txBody>
      </p:sp>
      <p:sp>
        <p:nvSpPr>
          <p:cNvPr id="45" name="Freeform 86">
            <a:extLst>
              <a:ext uri="{FF2B5EF4-FFF2-40B4-BE49-F238E27FC236}">
                <a16:creationId xmlns:a16="http://schemas.microsoft.com/office/drawing/2014/main" id="{1CFBD94B-1AD8-46A5-9FAC-804BABFC72A7}"/>
              </a:ext>
            </a:extLst>
          </p:cNvPr>
          <p:cNvSpPr/>
          <p:nvPr/>
        </p:nvSpPr>
        <p:spPr>
          <a:xfrm rot="16494413">
            <a:off x="5651651" y="2221270"/>
            <a:ext cx="650885" cy="169333"/>
          </a:xfrm>
          <a:custGeom>
            <a:avLst/>
            <a:gdLst>
              <a:gd name="connsiteX0" fmla="*/ 443884 w 443884"/>
              <a:gd name="connsiteY0" fmla="*/ 0 h 719091"/>
              <a:gd name="connsiteX1" fmla="*/ 168676 w 443884"/>
              <a:gd name="connsiteY1" fmla="*/ 186431 h 719091"/>
              <a:gd name="connsiteX2" fmla="*/ 0 w 443884"/>
              <a:gd name="connsiteY2" fmla="*/ 719091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884" h="719091">
                <a:moveTo>
                  <a:pt x="443884" y="0"/>
                </a:moveTo>
                <a:cubicBezTo>
                  <a:pt x="343270" y="33291"/>
                  <a:pt x="242657" y="66583"/>
                  <a:pt x="168676" y="186431"/>
                </a:cubicBezTo>
                <a:cubicBezTo>
                  <a:pt x="94695" y="306279"/>
                  <a:pt x="47347" y="512685"/>
                  <a:pt x="0" y="719091"/>
                </a:cubicBezTo>
              </a:path>
            </a:pathLst>
          </a:custGeom>
          <a:noFill/>
          <a:ln w="25400">
            <a:solidFill>
              <a:schemeClr val="accent5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6E01E1-F3DC-4289-899F-5BB56A933F1C}"/>
              </a:ext>
            </a:extLst>
          </p:cNvPr>
          <p:cNvSpPr txBox="1"/>
          <p:nvPr/>
        </p:nvSpPr>
        <p:spPr>
          <a:xfrm>
            <a:off x="6390139" y="3255956"/>
            <a:ext cx="976101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B69A94-2F5B-4668-BA75-03E8CA27A844}"/>
              </a:ext>
            </a:extLst>
          </p:cNvPr>
          <p:cNvSpPr txBox="1"/>
          <p:nvPr/>
        </p:nvSpPr>
        <p:spPr>
          <a:xfrm>
            <a:off x="6370153" y="2265886"/>
            <a:ext cx="777777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EBBC7-3728-4657-9270-FBA7629F7E74}"/>
              </a:ext>
            </a:extLst>
          </p:cNvPr>
          <p:cNvSpPr/>
          <p:nvPr/>
        </p:nvSpPr>
        <p:spPr>
          <a:xfrm>
            <a:off x="322114" y="1957967"/>
            <a:ext cx="3923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ODRIPS Architecture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E820C0-E7CA-4165-98F4-4CF33E0A39D4}"/>
              </a:ext>
            </a:extLst>
          </p:cNvPr>
          <p:cNvSpPr/>
          <p:nvPr/>
        </p:nvSpPr>
        <p:spPr>
          <a:xfrm>
            <a:off x="322114" y="1476264"/>
            <a:ext cx="4108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Baseline Architecture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9C01BD-286B-466A-B06D-F67B006A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1:</a:t>
            </a:r>
            <a:r>
              <a:rPr lang="en-US" dirty="0"/>
              <a:t> Wake-up Timer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6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 animBg="1"/>
      <p:bldP spid="94" grpId="0" animBg="1"/>
      <p:bldP spid="116" grpId="0" animBg="1"/>
      <p:bldP spid="118" grpId="0" animBg="1"/>
      <p:bldP spid="101" grpId="0" animBg="1"/>
      <p:bldP spid="98" grpId="0"/>
      <p:bldP spid="119" grpId="0" animBg="1"/>
      <p:bldP spid="120" grpId="0"/>
      <p:bldP spid="18" grpId="0" animBg="1"/>
      <p:bldP spid="19" grpId="0" animBg="1"/>
      <p:bldP spid="4" grpId="0" animBg="1"/>
      <p:bldP spid="5" grpId="0" animBg="1"/>
      <p:bldP spid="27" grpId="0" animBg="1"/>
      <p:bldP spid="28" grpId="0" animBg="1"/>
      <p:bldP spid="29" grpId="0" animBg="1"/>
      <p:bldP spid="30" grpId="0" animBg="1"/>
      <p:bldP spid="44" grpId="0"/>
      <p:bldP spid="45" grpId="0" animBg="1"/>
      <p:bldP spid="34" grpId="0" animBg="1"/>
      <p:bldP spid="35" grpId="0" animBg="1"/>
      <p:bldP spid="12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94" y="2756850"/>
            <a:ext cx="4345904" cy="34534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A5283D-5504-42CF-ABE6-D8D999DCF3C6}"/>
              </a:ext>
            </a:extLst>
          </p:cNvPr>
          <p:cNvSpPr txBox="1"/>
          <p:nvPr/>
        </p:nvSpPr>
        <p:spPr>
          <a:xfrm>
            <a:off x="6390846" y="3247302"/>
            <a:ext cx="976101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FB96C7-376C-4A78-9CF8-597944D9A13B}"/>
              </a:ext>
            </a:extLst>
          </p:cNvPr>
          <p:cNvSpPr/>
          <p:nvPr/>
        </p:nvSpPr>
        <p:spPr>
          <a:xfrm>
            <a:off x="4276671" y="2257797"/>
            <a:ext cx="2099887" cy="108585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75C3F5-7AA2-4DBC-9339-C0E9292CDD12}"/>
              </a:ext>
            </a:extLst>
          </p:cNvPr>
          <p:cNvSpPr txBox="1"/>
          <p:nvPr/>
        </p:nvSpPr>
        <p:spPr>
          <a:xfrm>
            <a:off x="6370860" y="2257232"/>
            <a:ext cx="777777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1F0A797-C39F-4325-A35B-2D23ECCF1D23}"/>
              </a:ext>
            </a:extLst>
          </p:cNvPr>
          <p:cNvSpPr/>
          <p:nvPr/>
        </p:nvSpPr>
        <p:spPr>
          <a:xfrm>
            <a:off x="3470810" y="3193271"/>
            <a:ext cx="763517" cy="38506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7607427" y="3800490"/>
            <a:ext cx="398800" cy="148588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1B4CEC7-5FDC-4767-8B57-0D559FD5DE99}"/>
              </a:ext>
            </a:extLst>
          </p:cNvPr>
          <p:cNvSpPr/>
          <p:nvPr/>
        </p:nvSpPr>
        <p:spPr>
          <a:xfrm>
            <a:off x="3470810" y="2772146"/>
            <a:ext cx="763517" cy="38506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4360437" y="4272277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1EE328D-7AD5-47F6-921C-72A24F54C071}"/>
              </a:ext>
            </a:extLst>
          </p:cNvPr>
          <p:cNvSpPr/>
          <p:nvPr/>
        </p:nvSpPr>
        <p:spPr>
          <a:xfrm>
            <a:off x="4405776" y="4445045"/>
            <a:ext cx="770900" cy="227283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Timer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2AD03C-E05A-4ABD-8CE2-CC30FF19700D}"/>
              </a:ext>
            </a:extLst>
          </p:cNvPr>
          <p:cNvSpPr/>
          <p:nvPr/>
        </p:nvSpPr>
        <p:spPr>
          <a:xfrm>
            <a:off x="4620355" y="4245005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4344078" y="2429248"/>
            <a:ext cx="1923374" cy="887561"/>
          </a:xfrm>
          <a:prstGeom prst="round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CC86F00-02AC-4DBF-A3B2-9F1CB19FB239}"/>
              </a:ext>
            </a:extLst>
          </p:cNvPr>
          <p:cNvCxnSpPr>
            <a:cxnSpLocks/>
            <a:stCxn id="79" idx="3"/>
            <a:endCxn id="118" idx="0"/>
          </p:cNvCxnSpPr>
          <p:nvPr/>
        </p:nvCxnSpPr>
        <p:spPr>
          <a:xfrm>
            <a:off x="4234327" y="3385802"/>
            <a:ext cx="556900" cy="88647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4294606" y="2427015"/>
            <a:ext cx="10012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Chipset-PMU</a:t>
            </a:r>
            <a:endParaRPr lang="en-US" sz="135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C04850-1815-481B-9AB0-A055B6C5535E}"/>
              </a:ext>
            </a:extLst>
          </p:cNvPr>
          <p:cNvSpPr/>
          <p:nvPr/>
        </p:nvSpPr>
        <p:spPr>
          <a:xfrm>
            <a:off x="4431495" y="2993467"/>
            <a:ext cx="864407" cy="22728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Fast Timer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E72C59-3384-45D1-A791-C86F7A9B7592}"/>
              </a:ext>
            </a:extLst>
          </p:cNvPr>
          <p:cNvSpPr/>
          <p:nvPr/>
        </p:nvSpPr>
        <p:spPr>
          <a:xfrm>
            <a:off x="5720295" y="2993467"/>
            <a:ext cx="490005" cy="22728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1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084777B7-D5F4-44D0-9E04-D3BAFE09F12A}"/>
              </a:ext>
            </a:extLst>
          </p:cNvPr>
          <p:cNvSpPr/>
          <p:nvPr/>
        </p:nvSpPr>
        <p:spPr>
          <a:xfrm>
            <a:off x="5338761" y="3051706"/>
            <a:ext cx="171450" cy="14078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03140385-B722-4DEE-8F22-56982B8FD29A}"/>
              </a:ext>
            </a:extLst>
          </p:cNvPr>
          <p:cNvSpPr/>
          <p:nvPr/>
        </p:nvSpPr>
        <p:spPr>
          <a:xfrm>
            <a:off x="5510211" y="3051706"/>
            <a:ext cx="171450" cy="140783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4306B86-7064-40B7-AD1F-20C4D4A7EBFE}"/>
              </a:ext>
            </a:extLst>
          </p:cNvPr>
          <p:cNvCxnSpPr>
            <a:cxnSpLocks/>
            <a:stCxn id="79" idx="3"/>
            <a:endCxn id="18" idx="2"/>
          </p:cNvCxnSpPr>
          <p:nvPr/>
        </p:nvCxnSpPr>
        <p:spPr>
          <a:xfrm flipV="1">
            <a:off x="4234327" y="3220750"/>
            <a:ext cx="629372" cy="165052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021819-5778-4133-BB96-51357CCD543E}"/>
              </a:ext>
            </a:extLst>
          </p:cNvPr>
          <p:cNvSpPr/>
          <p:nvPr/>
        </p:nvSpPr>
        <p:spPr>
          <a:xfrm>
            <a:off x="4437620" y="2714996"/>
            <a:ext cx="864407" cy="22728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Slow Timer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6F365E-0782-41D1-8ED8-C094167DFE73}"/>
              </a:ext>
            </a:extLst>
          </p:cNvPr>
          <p:cNvSpPr/>
          <p:nvPr/>
        </p:nvSpPr>
        <p:spPr>
          <a:xfrm>
            <a:off x="5726421" y="2714996"/>
            <a:ext cx="490006" cy="22728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BCF8D639-158D-4A45-951D-967CB5F10845}"/>
              </a:ext>
            </a:extLst>
          </p:cNvPr>
          <p:cNvSpPr/>
          <p:nvPr/>
        </p:nvSpPr>
        <p:spPr>
          <a:xfrm>
            <a:off x="5340656" y="2773235"/>
            <a:ext cx="171450" cy="140783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:a16="http://schemas.microsoft.com/office/drawing/2014/main" id="{2BF3AF7D-C99E-4C1C-A1CF-6D4952B3F94E}"/>
              </a:ext>
            </a:extLst>
          </p:cNvPr>
          <p:cNvSpPr/>
          <p:nvPr/>
        </p:nvSpPr>
        <p:spPr>
          <a:xfrm>
            <a:off x="5512106" y="2773235"/>
            <a:ext cx="171450" cy="140783"/>
          </a:xfrm>
          <a:prstGeom prst="mathEqual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C31A1C2-DCF0-4B02-AF2B-EF8ACDD5B59D}"/>
              </a:ext>
            </a:extLst>
          </p:cNvPr>
          <p:cNvCxnSpPr>
            <a:cxnSpLocks/>
            <a:stCxn id="116" idx="3"/>
            <a:endCxn id="27" idx="1"/>
          </p:cNvCxnSpPr>
          <p:nvPr/>
        </p:nvCxnSpPr>
        <p:spPr>
          <a:xfrm flipV="1">
            <a:off x="4234327" y="2828638"/>
            <a:ext cx="203293" cy="13603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7EEF53BA-CE04-4CA4-B293-81D348774E32}"/>
              </a:ext>
            </a:extLst>
          </p:cNvPr>
          <p:cNvSpPr/>
          <p:nvPr/>
        </p:nvSpPr>
        <p:spPr>
          <a:xfrm rot="10800000">
            <a:off x="4458612" y="3220749"/>
            <a:ext cx="228600" cy="119473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4DDABC03-D810-44DE-857F-78E648AEC846}"/>
              </a:ext>
            </a:extLst>
          </p:cNvPr>
          <p:cNvSpPr/>
          <p:nvPr/>
        </p:nvSpPr>
        <p:spPr>
          <a:xfrm rot="10800000">
            <a:off x="5295050" y="2719798"/>
            <a:ext cx="342900" cy="435638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2" name="Graphic 31" descr="Clock">
            <a:extLst>
              <a:ext uri="{FF2B5EF4-FFF2-40B4-BE49-F238E27FC236}">
                <a16:creationId xmlns:a16="http://schemas.microsoft.com/office/drawing/2014/main" id="{14C83B92-7AE8-48FD-BAF7-CE772D1FE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820" y="2903984"/>
            <a:ext cx="1618854" cy="1618854"/>
          </a:xfrm>
          <a:prstGeom prst="rect">
            <a:avLst/>
          </a:prstGeom>
        </p:spPr>
      </p:pic>
      <p:sp>
        <p:nvSpPr>
          <p:cNvPr id="33" name="Round Diagonal Corner Rectangle 105">
            <a:extLst>
              <a:ext uri="{FF2B5EF4-FFF2-40B4-BE49-F238E27FC236}">
                <a16:creationId xmlns:a16="http://schemas.microsoft.com/office/drawing/2014/main" id="{EB63701B-2247-459B-A8DF-063253AA0A06}"/>
              </a:ext>
            </a:extLst>
          </p:cNvPr>
          <p:cNvSpPr/>
          <p:nvPr/>
        </p:nvSpPr>
        <p:spPr bwMode="auto">
          <a:xfrm>
            <a:off x="592201" y="2331557"/>
            <a:ext cx="971549" cy="466690"/>
          </a:xfrm>
          <a:prstGeom prst="round2DiagRect">
            <a:avLst/>
          </a:prstGeom>
          <a:solidFill>
            <a:srgbClr val="FFCD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Active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8647C9-307C-48E0-8A5F-CB8200DA467B}"/>
              </a:ext>
            </a:extLst>
          </p:cNvPr>
          <p:cNvCxnSpPr>
            <a:cxnSpLocks/>
          </p:cNvCxnSpPr>
          <p:nvPr/>
        </p:nvCxnSpPr>
        <p:spPr>
          <a:xfrm>
            <a:off x="1085850" y="2903984"/>
            <a:ext cx="0" cy="1181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7431CE-4E04-483A-91EB-E587E8598AE5}"/>
              </a:ext>
            </a:extLst>
          </p:cNvPr>
          <p:cNvCxnSpPr>
            <a:cxnSpLocks/>
          </p:cNvCxnSpPr>
          <p:nvPr/>
        </p:nvCxnSpPr>
        <p:spPr>
          <a:xfrm>
            <a:off x="1085850" y="4372644"/>
            <a:ext cx="0" cy="150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 Diagonal Corner Rectangle 105">
            <a:extLst>
              <a:ext uri="{FF2B5EF4-FFF2-40B4-BE49-F238E27FC236}">
                <a16:creationId xmlns:a16="http://schemas.microsoft.com/office/drawing/2014/main" id="{2BEB1D01-002E-4873-AB97-5860F1F578E5}"/>
              </a:ext>
            </a:extLst>
          </p:cNvPr>
          <p:cNvSpPr/>
          <p:nvPr/>
        </p:nvSpPr>
        <p:spPr bwMode="auto">
          <a:xfrm>
            <a:off x="592201" y="4568449"/>
            <a:ext cx="971549" cy="466690"/>
          </a:xfrm>
          <a:prstGeom prst="round2Diag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Idle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5CC3B68-8E5A-4B31-B8DE-7AB28DA688B4}"/>
              </a:ext>
            </a:extLst>
          </p:cNvPr>
          <p:cNvSpPr/>
          <p:nvPr/>
        </p:nvSpPr>
        <p:spPr>
          <a:xfrm>
            <a:off x="1650344" y="2809211"/>
            <a:ext cx="501670" cy="1654199"/>
          </a:xfrm>
          <a:prstGeom prst="curvedLeftArrow">
            <a:avLst/>
          </a:prstGeom>
          <a:solidFill>
            <a:srgbClr val="FFCD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C4A58B-20E4-4C85-8670-DE027E5966A3}"/>
              </a:ext>
            </a:extLst>
          </p:cNvPr>
          <p:cNvSpPr/>
          <p:nvPr/>
        </p:nvSpPr>
        <p:spPr>
          <a:xfrm>
            <a:off x="479470" y="1732699"/>
            <a:ext cx="1331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Runtime</a:t>
            </a:r>
          </a:p>
        </p:txBody>
      </p:sp>
      <p:sp>
        <p:nvSpPr>
          <p:cNvPr id="44" name="Title 13">
            <a:extLst>
              <a:ext uri="{FF2B5EF4-FFF2-40B4-BE49-F238E27FC236}">
                <a16:creationId xmlns:a16="http://schemas.microsoft.com/office/drawing/2014/main" id="{CE5188CC-06ED-4D72-9DE8-A2E9B6E0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131763"/>
            <a:ext cx="8894763" cy="606425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1: </a:t>
            </a:r>
            <a:r>
              <a:rPr lang="en-US" dirty="0"/>
              <a:t>Wake-up Timer Handling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0DFE2D-DB8A-4285-AD59-786B7A1E62A3}"/>
              </a:ext>
            </a:extLst>
          </p:cNvPr>
          <p:cNvGrpSpPr/>
          <p:nvPr/>
        </p:nvGrpSpPr>
        <p:grpSpPr>
          <a:xfrm>
            <a:off x="54628" y="951955"/>
            <a:ext cx="9089372" cy="5906045"/>
            <a:chOff x="3003" y="888178"/>
            <a:chExt cx="9089372" cy="552617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14D7A84-846A-4ABD-90A7-68856DC79CF9}"/>
                </a:ext>
              </a:extLst>
            </p:cNvPr>
            <p:cNvSpPr/>
            <p:nvPr/>
          </p:nvSpPr>
          <p:spPr>
            <a:xfrm>
              <a:off x="51616" y="888178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8137CE-C98B-4CDE-8143-FC942DD644A5}"/>
                </a:ext>
              </a:extLst>
            </p:cNvPr>
            <p:cNvSpPr txBox="1"/>
            <p:nvPr/>
          </p:nvSpPr>
          <p:spPr>
            <a:xfrm>
              <a:off x="3003" y="5188510"/>
              <a:ext cx="9040759" cy="590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This idea saves </a:t>
              </a:r>
              <a:r>
                <a:rPr lang="en-US" sz="3500" b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5%</a:t>
              </a:r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of the DRIPS power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6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AADB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3" grpId="0" animBg="1"/>
      <p:bldP spid="39" grpId="0" animBg="1"/>
      <p:bldP spid="8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9149556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The ODRIPS Substrate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b="1" dirty="0"/>
              <a:t>Offload processor’s always-on IO functionality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6173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D1B3-5224-488B-8362-C14E90D2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Idea 2:</a:t>
            </a:r>
            <a:r>
              <a:rPr lang="en-US" dirty="0"/>
              <a:t> Offload Always-On 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2FBE-F90F-476F-8ADD-CA3E83B6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600203"/>
            <a:ext cx="8894602" cy="4000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F0000"/>
                </a:solidFill>
              </a:rPr>
              <a:t>Problem 2:</a:t>
            </a:r>
            <a:r>
              <a:rPr lang="en-US" sz="2700" b="1" dirty="0">
                <a:solidFill>
                  <a:srgbClr val="0066FF"/>
                </a:solidFill>
              </a:rPr>
              <a:t> </a:t>
            </a:r>
            <a:r>
              <a:rPr lang="en-US" sz="2700" dirty="0"/>
              <a:t>Several IO signals are always-on in DRIPS consuming </a:t>
            </a:r>
            <a:r>
              <a:rPr lang="en-US" sz="2700" b="1" dirty="0">
                <a:solidFill>
                  <a:srgbClr val="FF0000"/>
                </a:solidFill>
              </a:rPr>
              <a:t>7%</a:t>
            </a:r>
            <a:r>
              <a:rPr lang="en-US" sz="2700" dirty="0"/>
              <a:t> of platform average power.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b="1" dirty="0">
                <a:solidFill>
                  <a:srgbClr val="0066FF"/>
                </a:solidFill>
              </a:rPr>
              <a:t>Key idea 2:</a:t>
            </a:r>
            <a:r>
              <a:rPr lang="en-US" sz="2700" dirty="0"/>
              <a:t> Offload the always-on IO signals functionality to chipset and dynamically power-gate these IOs. 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9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46" y="2000250"/>
            <a:ext cx="4345904" cy="34534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A5283D-5504-42CF-ABE6-D8D999DCF3C6}"/>
              </a:ext>
            </a:extLst>
          </p:cNvPr>
          <p:cNvSpPr txBox="1"/>
          <p:nvPr/>
        </p:nvSpPr>
        <p:spPr>
          <a:xfrm>
            <a:off x="7055092" y="2475406"/>
            <a:ext cx="976101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75C3F5-7AA2-4DBC-9339-C0E9292CDD12}"/>
              </a:ext>
            </a:extLst>
          </p:cNvPr>
          <p:cNvSpPr txBox="1"/>
          <p:nvPr/>
        </p:nvSpPr>
        <p:spPr>
          <a:xfrm>
            <a:off x="5927274" y="1792725"/>
            <a:ext cx="777777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1F0A797-C39F-4325-A35B-2D23ECCF1D23}"/>
              </a:ext>
            </a:extLst>
          </p:cNvPr>
          <p:cNvSpPr/>
          <p:nvPr/>
        </p:nvSpPr>
        <p:spPr>
          <a:xfrm>
            <a:off x="4210355" y="2421375"/>
            <a:ext cx="688219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14F1183-FBE6-499D-A0A2-A0D7629FA72F}"/>
              </a:ext>
            </a:extLst>
          </p:cNvPr>
          <p:cNvSpPr/>
          <p:nvPr/>
        </p:nvSpPr>
        <p:spPr>
          <a:xfrm>
            <a:off x="4984299" y="2752406"/>
            <a:ext cx="712963" cy="199382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8271674" y="3028594"/>
            <a:ext cx="398800" cy="148588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1B4CEC7-5FDC-4767-8B57-0D559FD5DE99}"/>
              </a:ext>
            </a:extLst>
          </p:cNvPr>
          <p:cNvSpPr/>
          <p:nvPr/>
        </p:nvSpPr>
        <p:spPr>
          <a:xfrm>
            <a:off x="4210355" y="2000250"/>
            <a:ext cx="688219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C0BDA8C-F78E-4028-B899-49651E1A80B0}"/>
              </a:ext>
            </a:extLst>
          </p:cNvPr>
          <p:cNvSpPr/>
          <p:nvPr/>
        </p:nvSpPr>
        <p:spPr>
          <a:xfrm>
            <a:off x="4295655" y="3122164"/>
            <a:ext cx="595775" cy="385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VCC AON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5024684" y="3500381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2AD03C-E05A-4ABD-8CE2-CC30FF19700D}"/>
              </a:ext>
            </a:extLst>
          </p:cNvPr>
          <p:cNvSpPr/>
          <p:nvPr/>
        </p:nvSpPr>
        <p:spPr>
          <a:xfrm>
            <a:off x="5218188" y="3595840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5041352" y="2135627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5041354" y="2121337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FF9354CD-6579-46DC-836D-EB0C20FE1D3D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4898574" y="2613906"/>
            <a:ext cx="341968" cy="893321"/>
          </a:xfrm>
          <a:prstGeom prst="bentConnector2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58F62F-A056-48E6-B13F-1BD49FABAD67}"/>
              </a:ext>
            </a:extLst>
          </p:cNvPr>
          <p:cNvCxnSpPr>
            <a:cxnSpLocks/>
          </p:cNvCxnSpPr>
          <p:nvPr/>
        </p:nvCxnSpPr>
        <p:spPr>
          <a:xfrm>
            <a:off x="5354840" y="2497983"/>
            <a:ext cx="0" cy="1014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DA683B-DAE6-42EC-B6CC-08B608954824}"/>
              </a:ext>
            </a:extLst>
          </p:cNvPr>
          <p:cNvCxnSpPr>
            <a:cxnSpLocks/>
          </p:cNvCxnSpPr>
          <p:nvPr/>
        </p:nvCxnSpPr>
        <p:spPr>
          <a:xfrm flipV="1">
            <a:off x="5469140" y="2475408"/>
            <a:ext cx="0" cy="10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1622AF-4118-49E8-B8E1-4603E3E2F44D}"/>
              </a:ext>
            </a:extLst>
          </p:cNvPr>
          <p:cNvSpPr/>
          <p:nvPr/>
        </p:nvSpPr>
        <p:spPr>
          <a:xfrm>
            <a:off x="4210356" y="2898026"/>
            <a:ext cx="679696" cy="1719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EC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D297C05-70F3-42F2-827A-C9A2E1051C4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890052" y="2984014"/>
            <a:ext cx="274376" cy="511900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019CAA-9627-4D53-A4FD-65CD71C389E9}"/>
              </a:ext>
            </a:extLst>
          </p:cNvPr>
          <p:cNvSpPr txBox="1"/>
          <p:nvPr/>
        </p:nvSpPr>
        <p:spPr>
          <a:xfrm>
            <a:off x="162698" y="3739896"/>
            <a:ext cx="381411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Thermal reporting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2A9C3-9BCF-42A0-9D0C-3F668C820571}"/>
              </a:ext>
            </a:extLst>
          </p:cNvPr>
          <p:cNvSpPr txBox="1"/>
          <p:nvPr/>
        </p:nvSpPr>
        <p:spPr>
          <a:xfrm>
            <a:off x="176155" y="2823471"/>
            <a:ext cx="38042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24MHz clock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C136B-86AA-40AC-8925-11F14A1085A6}"/>
              </a:ext>
            </a:extLst>
          </p:cNvPr>
          <p:cNvSpPr txBox="1"/>
          <p:nvPr/>
        </p:nvSpPr>
        <p:spPr>
          <a:xfrm>
            <a:off x="169010" y="3278245"/>
            <a:ext cx="381411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Power management links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523B47-BA1F-41BC-9A67-48F58929A93A}"/>
              </a:ext>
            </a:extLst>
          </p:cNvPr>
          <p:cNvSpPr txBox="1"/>
          <p:nvPr/>
        </p:nvSpPr>
        <p:spPr>
          <a:xfrm>
            <a:off x="162697" y="4181945"/>
            <a:ext cx="38141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Debug (JTAG)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5731B-7533-4110-9440-40855256FBF3}"/>
              </a:ext>
            </a:extLst>
          </p:cNvPr>
          <p:cNvSpPr txBox="1"/>
          <p:nvPr/>
        </p:nvSpPr>
        <p:spPr>
          <a:xfrm>
            <a:off x="237915" y="2221138"/>
            <a:ext cx="353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Always-On IOs: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ACC61D-A960-4D10-96DF-0C2E786D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Always-On IOs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163CF05-AD56-4F6C-A665-0B1895A41B43}"/>
              </a:ext>
            </a:extLst>
          </p:cNvPr>
          <p:cNvSpPr/>
          <p:nvPr/>
        </p:nvSpPr>
        <p:spPr>
          <a:xfrm>
            <a:off x="6966256" y="2221138"/>
            <a:ext cx="679696" cy="171976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C3A3FFA-C969-4CDA-AD83-C91058588593}"/>
              </a:ext>
            </a:extLst>
          </p:cNvPr>
          <p:cNvCxnSpPr>
            <a:cxnSpLocks/>
            <a:stCxn id="32" idx="1"/>
            <a:endCxn id="119" idx="3"/>
          </p:cNvCxnSpPr>
          <p:nvPr/>
        </p:nvCxnSpPr>
        <p:spPr>
          <a:xfrm rot="10800000" flipV="1">
            <a:off x="5697262" y="2307125"/>
            <a:ext cx="1268994" cy="25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A3E0572-0B43-4E03-802E-1506E3F92BEB}"/>
              </a:ext>
            </a:extLst>
          </p:cNvPr>
          <p:cNvCxnSpPr>
            <a:cxnSpLocks/>
            <a:stCxn id="19" idx="4"/>
            <a:endCxn id="45" idx="0"/>
          </p:cNvCxnSpPr>
          <p:nvPr/>
        </p:nvCxnSpPr>
        <p:spPr>
          <a:xfrm rot="5400000">
            <a:off x="6123021" y="1862421"/>
            <a:ext cx="378431" cy="1396876"/>
          </a:xfrm>
          <a:prstGeom prst="bentConnector3">
            <a:avLst>
              <a:gd name="adj1" fmla="val 6384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A94746-6EFC-4309-81B4-B8C94439A2B7}"/>
              </a:ext>
            </a:extLst>
          </p:cNvPr>
          <p:cNvSpPr/>
          <p:nvPr/>
        </p:nvSpPr>
        <p:spPr>
          <a:xfrm>
            <a:off x="6966256" y="2281666"/>
            <a:ext cx="88836" cy="89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9EBF77F-0CF9-4D9A-B5AE-B1AB323EB5C1}"/>
              </a:ext>
            </a:extLst>
          </p:cNvPr>
          <p:cNvSpPr/>
          <p:nvPr/>
        </p:nvSpPr>
        <p:spPr>
          <a:xfrm>
            <a:off x="5569380" y="2750075"/>
            <a:ext cx="88836" cy="89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8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1" grpId="0" animBg="1"/>
      <p:bldP spid="79" grpId="0" animBg="1"/>
      <p:bldP spid="100" grpId="0" animBg="1"/>
      <p:bldP spid="94" grpId="0" animBg="1"/>
      <p:bldP spid="116" grpId="0" animBg="1"/>
      <p:bldP spid="117" grpId="0" animBg="1"/>
      <p:bldP spid="118" grpId="0" animBg="1"/>
      <p:bldP spid="98" grpId="0"/>
      <p:bldP spid="119" grpId="0" animBg="1"/>
      <p:bldP spid="120" grpId="0"/>
      <p:bldP spid="33" grpId="0" animBg="1"/>
      <p:bldP spid="16" grpId="0" animBg="1"/>
      <p:bldP spid="42" grpId="0" animBg="1"/>
      <p:bldP spid="43" grpId="0" animBg="1"/>
      <p:bldP spid="44" grpId="0" animBg="1"/>
      <p:bldP spid="17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46" y="2000250"/>
            <a:ext cx="4345904" cy="34534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A5283D-5504-42CF-ABE6-D8D999DCF3C6}"/>
              </a:ext>
            </a:extLst>
          </p:cNvPr>
          <p:cNvSpPr txBox="1"/>
          <p:nvPr/>
        </p:nvSpPr>
        <p:spPr>
          <a:xfrm>
            <a:off x="7055092" y="2475406"/>
            <a:ext cx="976101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Processor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75C3F5-7AA2-4DBC-9339-C0E9292CDD12}"/>
              </a:ext>
            </a:extLst>
          </p:cNvPr>
          <p:cNvSpPr txBox="1"/>
          <p:nvPr/>
        </p:nvSpPr>
        <p:spPr>
          <a:xfrm>
            <a:off x="5927274" y="1792725"/>
            <a:ext cx="777777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Chipset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E7136A-0036-40E5-825B-239CD6BA286C}"/>
              </a:ext>
            </a:extLst>
          </p:cNvPr>
          <p:cNvCxnSpPr>
            <a:cxnSpLocks/>
          </p:cNvCxnSpPr>
          <p:nvPr/>
        </p:nvCxnSpPr>
        <p:spPr>
          <a:xfrm flipH="1">
            <a:off x="4463210" y="2868337"/>
            <a:ext cx="772771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715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EF7C30E-BDBB-403F-9BDD-0CEA4BA84EE4}"/>
              </a:ext>
            </a:extLst>
          </p:cNvPr>
          <p:cNvCxnSpPr>
            <a:cxnSpLocks/>
          </p:cNvCxnSpPr>
          <p:nvPr/>
        </p:nvCxnSpPr>
        <p:spPr>
          <a:xfrm>
            <a:off x="4138804" y="2869155"/>
            <a:ext cx="280121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4DE3144-309B-424D-8035-888FB6C950AE}"/>
              </a:ext>
            </a:extLst>
          </p:cNvPr>
          <p:cNvCxnSpPr>
            <a:cxnSpLocks/>
          </p:cNvCxnSpPr>
          <p:nvPr/>
        </p:nvCxnSpPr>
        <p:spPr>
          <a:xfrm flipH="1" flipV="1">
            <a:off x="3943263" y="2867587"/>
            <a:ext cx="2069" cy="44753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715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D13959-3BCC-4003-9CF7-D132CDB578E5}"/>
              </a:ext>
            </a:extLst>
          </p:cNvPr>
          <p:cNvCxnSpPr>
            <a:cxnSpLocks/>
          </p:cNvCxnSpPr>
          <p:nvPr/>
        </p:nvCxnSpPr>
        <p:spPr>
          <a:xfrm flipH="1">
            <a:off x="3943261" y="2867587"/>
            <a:ext cx="175283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715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2CDDC3-DDB6-4752-892A-6480873FCB7C}"/>
              </a:ext>
            </a:extLst>
          </p:cNvPr>
          <p:cNvCxnSpPr>
            <a:cxnSpLocks/>
          </p:cNvCxnSpPr>
          <p:nvPr/>
        </p:nvCxnSpPr>
        <p:spPr>
          <a:xfrm flipH="1">
            <a:off x="3943263" y="3315123"/>
            <a:ext cx="60407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715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1F0A797-C39F-4325-A35B-2D23ECCF1D23}"/>
              </a:ext>
            </a:extLst>
          </p:cNvPr>
          <p:cNvSpPr/>
          <p:nvPr/>
        </p:nvSpPr>
        <p:spPr>
          <a:xfrm>
            <a:off x="4208978" y="2421375"/>
            <a:ext cx="689597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14F1183-FBE6-499D-A0A2-A0D7629FA72F}"/>
              </a:ext>
            </a:extLst>
          </p:cNvPr>
          <p:cNvSpPr/>
          <p:nvPr/>
        </p:nvSpPr>
        <p:spPr>
          <a:xfrm>
            <a:off x="4984299" y="2752406"/>
            <a:ext cx="712963" cy="199382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8271674" y="3028594"/>
            <a:ext cx="398800" cy="148588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1B4CEC7-5FDC-4767-8B57-0D559FD5DE99}"/>
              </a:ext>
            </a:extLst>
          </p:cNvPr>
          <p:cNvSpPr/>
          <p:nvPr/>
        </p:nvSpPr>
        <p:spPr>
          <a:xfrm>
            <a:off x="4208978" y="2000250"/>
            <a:ext cx="689596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C0BDA8C-F78E-4028-B899-49651E1A80B0}"/>
              </a:ext>
            </a:extLst>
          </p:cNvPr>
          <p:cNvSpPr/>
          <p:nvPr/>
        </p:nvSpPr>
        <p:spPr>
          <a:xfrm>
            <a:off x="4295655" y="3122164"/>
            <a:ext cx="595775" cy="385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VCC AON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5024684" y="3500381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5041352" y="2135627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5041354" y="2121337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4D0C3-0F19-4288-8014-8E188771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" y="1251277"/>
            <a:ext cx="3935091" cy="44877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24MHz clock is no longer needed after offloading the timer to chipset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No need for power management in  ODRIPS</a:t>
            </a:r>
          </a:p>
          <a:p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Offload the Embedded Controller (EC) thermal reporting to chipset using General Purpose IO (</a:t>
            </a:r>
            <a:r>
              <a:rPr 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GPIO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)</a:t>
            </a:r>
          </a:p>
          <a:p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t>Debug is not required in ODRIPS – use chipset debug  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FF9354CD-6579-46DC-836D-EB0C20FE1D3D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4898575" y="2613906"/>
            <a:ext cx="341967" cy="893321"/>
          </a:xfrm>
          <a:prstGeom prst="bentConnector2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58F62F-A056-48E6-B13F-1BD49FABAD67}"/>
              </a:ext>
            </a:extLst>
          </p:cNvPr>
          <p:cNvCxnSpPr>
            <a:cxnSpLocks/>
          </p:cNvCxnSpPr>
          <p:nvPr/>
        </p:nvCxnSpPr>
        <p:spPr>
          <a:xfrm>
            <a:off x="5354840" y="2497983"/>
            <a:ext cx="0" cy="1014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DA683B-DAE6-42EC-B6CC-08B608954824}"/>
              </a:ext>
            </a:extLst>
          </p:cNvPr>
          <p:cNvCxnSpPr>
            <a:cxnSpLocks/>
          </p:cNvCxnSpPr>
          <p:nvPr/>
        </p:nvCxnSpPr>
        <p:spPr>
          <a:xfrm flipV="1">
            <a:off x="5469140" y="2475408"/>
            <a:ext cx="0" cy="1010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1622AF-4118-49E8-B8E1-4603E3E2F44D}"/>
              </a:ext>
            </a:extLst>
          </p:cNvPr>
          <p:cNvSpPr/>
          <p:nvPr/>
        </p:nvSpPr>
        <p:spPr>
          <a:xfrm>
            <a:off x="4208978" y="2914652"/>
            <a:ext cx="681073" cy="1719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EC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D297C05-70F3-42F2-827A-C9A2E1051C4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890051" y="3000640"/>
            <a:ext cx="274377" cy="511900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C7B1822-F84F-4282-971B-0422AC6E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0" y="132334"/>
            <a:ext cx="9216289" cy="606084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2:</a:t>
            </a:r>
            <a:r>
              <a:rPr lang="en-US" dirty="0"/>
              <a:t> Offload Always-On IOs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C88A9D-229A-4B8A-8312-F29EDC300DE3}"/>
              </a:ext>
            </a:extLst>
          </p:cNvPr>
          <p:cNvSpPr/>
          <p:nvPr/>
        </p:nvSpPr>
        <p:spPr>
          <a:xfrm>
            <a:off x="5218188" y="3595840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8991CDC-BB5B-4FD4-BB44-14A42BC7628C}"/>
              </a:ext>
            </a:extLst>
          </p:cNvPr>
          <p:cNvSpPr/>
          <p:nvPr/>
        </p:nvSpPr>
        <p:spPr>
          <a:xfrm>
            <a:off x="6966256" y="2221138"/>
            <a:ext cx="679696" cy="171976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C56EF612-0AA4-47BC-B725-175C6C7389B0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 flipV="1">
            <a:off x="5697262" y="2307125"/>
            <a:ext cx="1268994" cy="25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AE68CA7F-78B4-4C3C-BC55-D74F98B379BC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 rot="5400000">
            <a:off x="6123021" y="1862421"/>
            <a:ext cx="378431" cy="1396876"/>
          </a:xfrm>
          <a:prstGeom prst="bentConnector3">
            <a:avLst>
              <a:gd name="adj1" fmla="val 6384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623A22A-136F-487F-AEA7-3E8654B1A55D}"/>
              </a:ext>
            </a:extLst>
          </p:cNvPr>
          <p:cNvSpPr/>
          <p:nvPr/>
        </p:nvSpPr>
        <p:spPr>
          <a:xfrm>
            <a:off x="6966256" y="2281666"/>
            <a:ext cx="88836" cy="89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FE0414-D478-462C-A594-6A24EC202DBC}"/>
              </a:ext>
            </a:extLst>
          </p:cNvPr>
          <p:cNvSpPr/>
          <p:nvPr/>
        </p:nvSpPr>
        <p:spPr>
          <a:xfrm>
            <a:off x="5569380" y="2750075"/>
            <a:ext cx="88836" cy="89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5E0E89-1A3E-4554-8D71-D2237DDB7D17}"/>
              </a:ext>
            </a:extLst>
          </p:cNvPr>
          <p:cNvSpPr txBox="1"/>
          <p:nvPr/>
        </p:nvSpPr>
        <p:spPr>
          <a:xfrm>
            <a:off x="152641" y="3973817"/>
            <a:ext cx="366172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Thermal reporting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EF5DFF-2271-42FC-A359-98C6455C800D}"/>
              </a:ext>
            </a:extLst>
          </p:cNvPr>
          <p:cNvSpPr txBox="1"/>
          <p:nvPr/>
        </p:nvSpPr>
        <p:spPr>
          <a:xfrm>
            <a:off x="152641" y="1970168"/>
            <a:ext cx="365223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24MHz clock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329098-C7E9-4CD5-B17D-FB01F83D8C54}"/>
              </a:ext>
            </a:extLst>
          </p:cNvPr>
          <p:cNvSpPr txBox="1"/>
          <p:nvPr/>
        </p:nvSpPr>
        <p:spPr>
          <a:xfrm>
            <a:off x="142356" y="3003721"/>
            <a:ext cx="366172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Power management links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C2EFB-30D4-4400-89A0-79C36767CFCE}"/>
              </a:ext>
            </a:extLst>
          </p:cNvPr>
          <p:cNvSpPr txBox="1"/>
          <p:nvPr/>
        </p:nvSpPr>
        <p:spPr>
          <a:xfrm>
            <a:off x="145496" y="5232892"/>
            <a:ext cx="366172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Debug (JTAG)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D372B2C-DAB6-4338-B1F3-9B071769C821}"/>
              </a:ext>
            </a:extLst>
          </p:cNvPr>
          <p:cNvCxnSpPr>
            <a:cxnSpLocks/>
          </p:cNvCxnSpPr>
          <p:nvPr/>
        </p:nvCxnSpPr>
        <p:spPr>
          <a:xfrm flipV="1">
            <a:off x="4142592" y="2662049"/>
            <a:ext cx="171452" cy="193506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315C52-639C-40FF-80C4-A4F5A90B7566}"/>
              </a:ext>
            </a:extLst>
          </p:cNvPr>
          <p:cNvGrpSpPr/>
          <p:nvPr/>
        </p:nvGrpSpPr>
        <p:grpSpPr>
          <a:xfrm>
            <a:off x="54628" y="1555504"/>
            <a:ext cx="9089372" cy="5296544"/>
            <a:chOff x="3003" y="888178"/>
            <a:chExt cx="9089372" cy="552617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4BCC7D2-8B17-47A9-A15A-AF8B84C1700B}"/>
                </a:ext>
              </a:extLst>
            </p:cNvPr>
            <p:cNvSpPr/>
            <p:nvPr/>
          </p:nvSpPr>
          <p:spPr>
            <a:xfrm>
              <a:off x="51616" y="888178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79A40A-208A-4571-BF10-B4D8C485F8CF}"/>
                </a:ext>
              </a:extLst>
            </p:cNvPr>
            <p:cNvSpPr txBox="1"/>
            <p:nvPr/>
          </p:nvSpPr>
          <p:spPr>
            <a:xfrm>
              <a:off x="3003" y="5188510"/>
              <a:ext cx="9040759" cy="590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This idea saves </a:t>
              </a:r>
              <a:r>
                <a:rPr lang="en-US" sz="3500" b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7%</a:t>
              </a:r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of the DRIPS power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34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3" grpId="0" animBg="1"/>
      <p:bldP spid="35" grpId="0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9149556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The ODRIPS Substrate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 off-chip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b="1" dirty="0"/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6903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7C1B-C8BF-42B2-9866-C0C14676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3"/>
            <a:ext cx="8686800" cy="405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Problem 3:</a:t>
            </a:r>
            <a:r>
              <a:rPr lang="en-US" sz="2400" b="1" dirty="0"/>
              <a:t> </a:t>
            </a:r>
            <a:r>
              <a:rPr lang="en-US" sz="2400" dirty="0"/>
              <a:t>Leakage power consumption of the </a:t>
            </a:r>
            <a:r>
              <a:rPr lang="en-US" sz="2400" b="1" dirty="0"/>
              <a:t>Save/Restore SRAMs</a:t>
            </a:r>
            <a:r>
              <a:rPr lang="en-US" sz="2400" dirty="0"/>
              <a:t> that saves the processor context is high and consuming </a:t>
            </a:r>
            <a:r>
              <a:rPr lang="en-US" sz="2400" b="1" dirty="0">
                <a:solidFill>
                  <a:srgbClr val="FF0000"/>
                </a:solidFill>
              </a:rPr>
              <a:t>9%</a:t>
            </a:r>
            <a:r>
              <a:rPr lang="en-US" sz="2400" dirty="0"/>
              <a:t> of the platform average power in DRIPS.</a:t>
            </a:r>
            <a:endParaRPr lang="en-US" dirty="0"/>
          </a:p>
          <a:p>
            <a:pPr marL="0" indent="0">
              <a:buNone/>
            </a:pPr>
            <a:endParaRPr lang="en-US" sz="2400" b="1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66FF"/>
                </a:solidFill>
              </a:rPr>
              <a:t>Key idea 3: </a:t>
            </a:r>
            <a:r>
              <a:rPr lang="en-US" sz="2400" dirty="0"/>
              <a:t>Dynamically transfer the processor context from the SRAMs to </a:t>
            </a:r>
            <a:r>
              <a:rPr lang="en-US" sz="2400" b="1" dirty="0"/>
              <a:t>DRAM</a:t>
            </a:r>
            <a:r>
              <a:rPr lang="en-US" sz="2400" dirty="0"/>
              <a:t>.</a:t>
            </a:r>
            <a:endParaRPr lang="en-US" sz="2400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7D4757-B88C-427E-B56F-84AFD57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3:</a:t>
            </a:r>
            <a:r>
              <a:rPr lang="en-US" dirty="0"/>
              <a:t> Transfers Processor Context to DRAM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8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07" y="2914648"/>
            <a:ext cx="4345904" cy="34534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A5283D-5504-42CF-ABE6-D8D999DCF3C6}"/>
              </a:ext>
            </a:extLst>
          </p:cNvPr>
          <p:cNvSpPr txBox="1"/>
          <p:nvPr/>
        </p:nvSpPr>
        <p:spPr>
          <a:xfrm>
            <a:off x="4982153" y="3389804"/>
            <a:ext cx="976101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Processor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FFC356-E1F5-4FE5-9042-413ADA5DEF5D}"/>
              </a:ext>
            </a:extLst>
          </p:cNvPr>
          <p:cNvSpPr/>
          <p:nvPr/>
        </p:nvSpPr>
        <p:spPr>
          <a:xfrm>
            <a:off x="6056403" y="3486509"/>
            <a:ext cx="574004" cy="45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75C3F5-7AA2-4DBC-9339-C0E9292CDD12}"/>
              </a:ext>
            </a:extLst>
          </p:cNvPr>
          <p:cNvSpPr txBox="1"/>
          <p:nvPr/>
        </p:nvSpPr>
        <p:spPr>
          <a:xfrm>
            <a:off x="3854334" y="2707123"/>
            <a:ext cx="777777" cy="30008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50" b="1"/>
            </a:lvl1pPr>
          </a:lstStyle>
          <a:p>
            <a:r>
              <a:rPr lang="en-US" dirty="0"/>
              <a:t>Chipset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B7B3728-0E8A-48B6-BB57-4364FEAB79CA}"/>
              </a:ext>
            </a:extLst>
          </p:cNvPr>
          <p:cNvSpPr/>
          <p:nvPr/>
        </p:nvSpPr>
        <p:spPr>
          <a:xfrm>
            <a:off x="3896001" y="4427150"/>
            <a:ext cx="793257" cy="457200"/>
          </a:xfrm>
          <a:prstGeom prst="round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SA Save/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Restore SRAM 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CEAF9D85-4155-4F9E-886A-5D99F0AB1BD5}"/>
              </a:ext>
            </a:extLst>
          </p:cNvPr>
          <p:cNvSpPr/>
          <p:nvPr/>
        </p:nvSpPr>
        <p:spPr>
          <a:xfrm>
            <a:off x="3878205" y="5393173"/>
            <a:ext cx="1026651" cy="535425"/>
          </a:xfrm>
          <a:prstGeom prst="roundRect">
            <a:avLst/>
          </a:prstGeom>
          <a:solidFill>
            <a:srgbClr val="997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Cores/GFX Save/Restore SRAM 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6198734" y="3942992"/>
            <a:ext cx="398800" cy="1485885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/>
              <a:t>DRAM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C0BDA8C-F78E-4028-B899-49651E1A80B0}"/>
              </a:ext>
            </a:extLst>
          </p:cNvPr>
          <p:cNvSpPr/>
          <p:nvPr/>
        </p:nvSpPr>
        <p:spPr>
          <a:xfrm>
            <a:off x="2222715" y="4036562"/>
            <a:ext cx="595775" cy="385061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VCC AON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2951744" y="4414779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2AD03C-E05A-4ABD-8CE2-CC30FF19700D}"/>
              </a:ext>
            </a:extLst>
          </p:cNvPr>
          <p:cNvSpPr/>
          <p:nvPr/>
        </p:nvSpPr>
        <p:spPr>
          <a:xfrm>
            <a:off x="3143997" y="4514415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2968413" y="3050025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2968415" y="3035735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A3FA1E-1E87-484E-BAF8-805810751864}"/>
              </a:ext>
            </a:extLst>
          </p:cNvPr>
          <p:cNvSpPr/>
          <p:nvPr/>
        </p:nvSpPr>
        <p:spPr>
          <a:xfrm>
            <a:off x="6116056" y="3371491"/>
            <a:ext cx="2558195" cy="2996604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2000" dirty="0"/>
              <a:t>Non Protected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00C33F-67E7-4EEC-9F95-A318990F4196}"/>
              </a:ext>
            </a:extLst>
          </p:cNvPr>
          <p:cNvSpPr/>
          <p:nvPr/>
        </p:nvSpPr>
        <p:spPr>
          <a:xfrm>
            <a:off x="6856741" y="295145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DRAM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47C4B-98B0-4D8E-9B49-416736732919}"/>
              </a:ext>
            </a:extLst>
          </p:cNvPr>
          <p:cNvSpPr/>
          <p:nvPr/>
        </p:nvSpPr>
        <p:spPr>
          <a:xfrm>
            <a:off x="6174458" y="4196113"/>
            <a:ext cx="2406015" cy="1419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SGX Protected Memory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18D4A6-E96E-4323-B438-459EEACE0EF4}"/>
              </a:ext>
            </a:extLst>
          </p:cNvPr>
          <p:cNvSpPr/>
          <p:nvPr/>
        </p:nvSpPr>
        <p:spPr>
          <a:xfrm>
            <a:off x="6186090" y="4893260"/>
            <a:ext cx="2394384" cy="5503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Processor Context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7FF65E37-4410-4E03-B2BE-924E5DC4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3:</a:t>
            </a:r>
            <a:r>
              <a:rPr lang="en-US" dirty="0"/>
              <a:t> Transfers Processor Context to DRAM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F6BE7-EFEA-4B43-B585-38BAE999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468389"/>
            <a:ext cx="8894602" cy="4843377"/>
          </a:xfrm>
        </p:spPr>
        <p:txBody>
          <a:bodyPr/>
          <a:lstStyle/>
          <a:p>
            <a:r>
              <a:rPr lang="en-US" sz="2200" dirty="0"/>
              <a:t>We move the processor context from save/restore SRAMs to </a:t>
            </a:r>
            <a:r>
              <a:rPr lang="en-US" sz="2200" b="1" dirty="0">
                <a:solidFill>
                  <a:schemeClr val="accent6"/>
                </a:solidFill>
              </a:rPr>
              <a:t>SGX protected Memory</a:t>
            </a:r>
          </a:p>
          <a:p>
            <a:r>
              <a:rPr lang="en-US" sz="2200" dirty="0"/>
              <a:t>A 200KB out of the 128MB of SGX memory is “stolen” to save the processor context  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86AAEE59-E5DD-479D-87BB-7F335A04DE18}"/>
              </a:ext>
            </a:extLst>
          </p:cNvPr>
          <p:cNvSpPr/>
          <p:nvPr/>
        </p:nvSpPr>
        <p:spPr>
          <a:xfrm rot="5400000">
            <a:off x="5362470" y="3828833"/>
            <a:ext cx="449903" cy="1796328"/>
          </a:xfrm>
          <a:prstGeom prst="bentArrow">
            <a:avLst>
              <a:gd name="adj1" fmla="val 25812"/>
              <a:gd name="adj2" fmla="val 25000"/>
              <a:gd name="adj3" fmla="val 25000"/>
              <a:gd name="adj4" fmla="val 43750"/>
            </a:avLst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83569122-3058-4B00-80BA-8D4BD29138AF}"/>
              </a:ext>
            </a:extLst>
          </p:cNvPr>
          <p:cNvSpPr/>
          <p:nvPr/>
        </p:nvSpPr>
        <p:spPr>
          <a:xfrm>
            <a:off x="4713533" y="4486273"/>
            <a:ext cx="1788489" cy="973571"/>
          </a:xfrm>
          <a:prstGeom prst="uturnArrow">
            <a:avLst>
              <a:gd name="adj1" fmla="val 15456"/>
              <a:gd name="adj2" fmla="val 16184"/>
              <a:gd name="adj3" fmla="val 14925"/>
              <a:gd name="adj4" fmla="val 33974"/>
              <a:gd name="adj5" fmla="val 48899"/>
            </a:avLst>
          </a:prstGeom>
          <a:solidFill>
            <a:srgbClr val="99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D74DEE-3854-4336-B22D-3F5D11FCFDF8}"/>
              </a:ext>
            </a:extLst>
          </p:cNvPr>
          <p:cNvGrpSpPr/>
          <p:nvPr/>
        </p:nvGrpSpPr>
        <p:grpSpPr>
          <a:xfrm>
            <a:off x="54628" y="1388317"/>
            <a:ext cx="9089372" cy="5615591"/>
            <a:chOff x="3003" y="888178"/>
            <a:chExt cx="9089372" cy="55261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45647A-AB7A-43EA-8EEC-1EAB4EBE55D4}"/>
                </a:ext>
              </a:extLst>
            </p:cNvPr>
            <p:cNvSpPr/>
            <p:nvPr/>
          </p:nvSpPr>
          <p:spPr>
            <a:xfrm>
              <a:off x="51616" y="888178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A4FE56-A68B-41EA-B2E5-EE2E94F6ABF7}"/>
                </a:ext>
              </a:extLst>
            </p:cNvPr>
            <p:cNvSpPr txBox="1"/>
            <p:nvPr/>
          </p:nvSpPr>
          <p:spPr>
            <a:xfrm>
              <a:off x="3003" y="5335753"/>
              <a:ext cx="9040759" cy="590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This idea saves </a:t>
              </a:r>
              <a:r>
                <a:rPr lang="en-US" sz="3500" b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9%</a:t>
              </a:r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of the DRIPS power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81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5" grpId="0" animBg="1"/>
      <p:bldP spid="94" grpId="0" animBg="1"/>
      <p:bldP spid="118" grpId="0" animBg="1"/>
      <p:bldP spid="98" grpId="0"/>
      <p:bldP spid="119" grpId="0" animBg="1"/>
      <p:bldP spid="120" grpId="0"/>
      <p:bldP spid="25" grpId="0" animBg="1"/>
      <p:bldP spid="2" grpId="0"/>
      <p:bldP spid="3" grpId="0" animBg="1"/>
      <p:bldP spid="29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31397" y="3860338"/>
            <a:ext cx="9081206" cy="1254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31397" y="3411880"/>
            <a:ext cx="9081206" cy="448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31397" y="1600925"/>
            <a:ext cx="9081206" cy="1822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54B7B-B743-4949-ABD3-1B96E44A197C}"/>
              </a:ext>
            </a:extLst>
          </p:cNvPr>
          <p:cNvSpPr/>
          <p:nvPr/>
        </p:nvSpPr>
        <p:spPr>
          <a:xfrm>
            <a:off x="31397" y="987215"/>
            <a:ext cx="9081206" cy="6137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31397" y="5112223"/>
            <a:ext cx="9081206" cy="1254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b="1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7" y="956391"/>
            <a:ext cx="9112603" cy="2278666"/>
          </a:xfrm>
        </p:spPr>
        <p:txBody>
          <a:bodyPr>
            <a:noAutofit/>
          </a:bodyPr>
          <a:lstStyle/>
          <a:p>
            <a:r>
              <a:rPr lang="en-US" sz="2000" b="1" u="sng" dirty="0"/>
              <a:t>Motivation</a:t>
            </a:r>
            <a:r>
              <a:rPr lang="en-US" sz="2000" b="1" dirty="0"/>
              <a:t>: </a:t>
            </a:r>
            <a:r>
              <a:rPr lang="en-US" sz="2000" dirty="0"/>
              <a:t>Mobile devices operate in </a:t>
            </a:r>
            <a:r>
              <a:rPr lang="en-US" sz="2000" b="1" dirty="0"/>
              <a:t>connected-standby</a:t>
            </a:r>
            <a:r>
              <a:rPr lang="en-US" sz="2000" dirty="0"/>
              <a:t> mode most of the time. We would like to make this mode more energy efficient.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In connected-standby mode, mobile devices enter the </a:t>
            </a:r>
            <a:r>
              <a:rPr lang="en-US" sz="2000" b="1" dirty="0"/>
              <a:t>Deepest-Runtime-Idle-Power State (DRIPS)</a:t>
            </a:r>
            <a:r>
              <a:rPr lang="en-US" sz="2000" dirty="0"/>
              <a:t>. There are three sources of energy inefficiency in modern DRIPS:</a:t>
            </a:r>
          </a:p>
          <a:p>
            <a:pPr lvl="1"/>
            <a:r>
              <a:rPr lang="en-US" sz="1600" dirty="0"/>
              <a:t>Wake-up timer event is toggled in a high-leakage process using a high frequency clock.</a:t>
            </a:r>
          </a:p>
          <a:p>
            <a:pPr lvl="1"/>
            <a:r>
              <a:rPr lang="en-US" sz="1600" dirty="0"/>
              <a:t>Several IO signals are always powered on. </a:t>
            </a:r>
          </a:p>
          <a:p>
            <a:pPr lvl="1"/>
            <a:r>
              <a:rPr lang="en-US" sz="1600" dirty="0"/>
              <a:t>Processor context is preserved in high-leakage-power SRAMs.</a:t>
            </a:r>
            <a:endParaRPr lang="en-US" sz="18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Reduce power consumption of DRIPS.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819FC-A218-4776-97AE-F4A6B514D47F}"/>
              </a:ext>
            </a:extLst>
          </p:cNvPr>
          <p:cNvSpPr/>
          <p:nvPr/>
        </p:nvSpPr>
        <p:spPr>
          <a:xfrm>
            <a:off x="31398" y="3887963"/>
            <a:ext cx="9112602" cy="242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Optimized DRIPS (ODRIPS) based on they key ideas: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Offload wake-up timer to a low leakage chip (e.g., chipset) with significantly slower clock.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Offload always-on IO functionality to power-gate all processor IOs.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Transfer processor context to a secure memory region inside DRAM.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 implement ODRIPS in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Intel's Skylake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mobile processor.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ODRIPS reduces the platform average power consumption in connected-standby mode by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22%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2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9" grpId="0" animBg="1"/>
      <p:bldP spid="8" grpId="0" animBg="1"/>
      <p:bldP spid="4" grpId="0" animBg="1"/>
      <p:bldP spid="11" grpId="0" animBg="1"/>
      <p:bldP spid="3" grpId="0" uiExpand="1" build="p"/>
      <p:bldP spid="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9149556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ODRIPS Substrate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 off-chip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2292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7C0B7-DEB0-4380-AE05-E5136FAFB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776"/>
          <a:stretch/>
        </p:blipFill>
        <p:spPr>
          <a:xfrm>
            <a:off x="465222" y="2956946"/>
            <a:ext cx="4770469" cy="199591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40CADE-4DA8-4B21-AB6F-777CA7C6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2FB02-F382-421A-9EE9-97BAB448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Skylake for mobile devices includes </a:t>
            </a:r>
            <a:r>
              <a:rPr lang="en-US" b="1" dirty="0">
                <a:solidFill>
                  <a:schemeClr val="accent6"/>
                </a:solidFill>
              </a:rPr>
              <a:t>ODRIPS</a:t>
            </a:r>
            <a:r>
              <a:rPr lang="en-US" dirty="0"/>
              <a:t>.</a:t>
            </a:r>
          </a:p>
          <a:p>
            <a:r>
              <a:rPr lang="en-US" dirty="0"/>
              <a:t>We evaluate </a:t>
            </a:r>
            <a:r>
              <a:rPr lang="en-US" dirty="0">
                <a:solidFill>
                  <a:schemeClr val="accent6"/>
                </a:solidFill>
              </a:rPr>
              <a:t>ODRIPS</a:t>
            </a:r>
            <a:r>
              <a:rPr lang="en-US" dirty="0"/>
              <a:t> using a </a:t>
            </a:r>
            <a:r>
              <a:rPr lang="en-US" dirty="0">
                <a:solidFill>
                  <a:schemeClr val="accent6"/>
                </a:solidFill>
              </a:rPr>
              <a:t>real Intel Skylake </a:t>
            </a:r>
            <a:r>
              <a:rPr lang="en-US" dirty="0"/>
              <a:t>system.</a:t>
            </a:r>
          </a:p>
          <a:p>
            <a:r>
              <a:rPr lang="en-US" dirty="0"/>
              <a:t>We used </a:t>
            </a:r>
            <a:r>
              <a:rPr lang="en-US" dirty="0">
                <a:solidFill>
                  <a:srgbClr val="0070C0"/>
                </a:solidFill>
              </a:rPr>
              <a:t>Keysight</a:t>
            </a:r>
            <a:r>
              <a:rPr lang="en-US" dirty="0"/>
              <a:t> measurement instruments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use an in-house power model for </a:t>
            </a:r>
            <a:r>
              <a:rPr lang="en-US" dirty="0">
                <a:solidFill>
                  <a:schemeClr val="accent2"/>
                </a:solidFill>
              </a:rPr>
              <a:t>sensitivity</a:t>
            </a:r>
            <a:r>
              <a:rPr lang="en-US" dirty="0"/>
              <a:t> studies.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8A4F2-36D0-4E73-A6E3-6A5CFE47A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42"/>
          <a:stretch/>
        </p:blipFill>
        <p:spPr>
          <a:xfrm>
            <a:off x="5531902" y="2503585"/>
            <a:ext cx="3144253" cy="2921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3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DA21-D60E-4989-B35B-5848CB77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BB4E8E-4833-4732-A96E-6EA5E6F74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255540"/>
              </p:ext>
            </p:extLst>
          </p:nvPr>
        </p:nvGraphicFramePr>
        <p:xfrm>
          <a:off x="-1107837" y="834848"/>
          <a:ext cx="10251705" cy="660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8948B2-0733-4B10-B447-9059E000E846}"/>
              </a:ext>
            </a:extLst>
          </p:cNvPr>
          <p:cNvCxnSpPr>
            <a:cxnSpLocks/>
          </p:cNvCxnSpPr>
          <p:nvPr/>
        </p:nvCxnSpPr>
        <p:spPr>
          <a:xfrm flipH="1">
            <a:off x="2129264" y="2160957"/>
            <a:ext cx="6734905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AB9800-5C0A-4B83-AD49-543B9DCF2A8A}"/>
              </a:ext>
            </a:extLst>
          </p:cNvPr>
          <p:cNvSpPr txBox="1"/>
          <p:nvPr/>
        </p:nvSpPr>
        <p:spPr>
          <a:xfrm>
            <a:off x="8086119" y="2455562"/>
            <a:ext cx="720069" cy="5162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E46FDD-5441-4887-8CD0-86A4FC153C1D}"/>
              </a:ext>
            </a:extLst>
          </p:cNvPr>
          <p:cNvCxnSpPr/>
          <p:nvPr/>
        </p:nvCxnSpPr>
        <p:spPr>
          <a:xfrm>
            <a:off x="8086119" y="2224600"/>
            <a:ext cx="0" cy="747189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66C519-0E71-474C-9B68-15FFF333162B}"/>
              </a:ext>
            </a:extLst>
          </p:cNvPr>
          <p:cNvGrpSpPr/>
          <p:nvPr/>
        </p:nvGrpSpPr>
        <p:grpSpPr>
          <a:xfrm>
            <a:off x="-176590" y="1119792"/>
            <a:ext cx="9040759" cy="6257151"/>
            <a:chOff x="51616" y="761517"/>
            <a:chExt cx="9040759" cy="55261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D40C76-12D9-4324-8DBF-49D32C89DDB1}"/>
                </a:ext>
              </a:extLst>
            </p:cNvPr>
            <p:cNvSpPr/>
            <p:nvPr/>
          </p:nvSpPr>
          <p:spPr>
            <a:xfrm>
              <a:off x="51616" y="761517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D930A1-D280-4971-80CB-D4A2566CC613}"/>
                </a:ext>
              </a:extLst>
            </p:cNvPr>
            <p:cNvSpPr txBox="1"/>
            <p:nvPr/>
          </p:nvSpPr>
          <p:spPr>
            <a:xfrm>
              <a:off x="581484" y="4779984"/>
              <a:ext cx="8494721" cy="9513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ODRIPS reduces the connected-standby platform average power by </a:t>
              </a:r>
              <a:r>
                <a:rPr lang="en-US" sz="32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Using Non-Volatile Memories (NVMs) with ODRIPS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 idea to use </a:t>
            </a:r>
            <a:r>
              <a:rPr lang="en-US" dirty="0">
                <a:solidFill>
                  <a:schemeClr val="accent5"/>
                </a:solidFill>
              </a:rPr>
              <a:t>Phase Change Memory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PCM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instead of DRAM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This idea reduces connected-standby platform average power by additional </a:t>
            </a:r>
            <a:r>
              <a:rPr lang="en-US" b="1" dirty="0">
                <a:solidFill>
                  <a:schemeClr val="accent6"/>
                </a:solidFill>
              </a:rPr>
              <a:t>15%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embedded MRAM (</a:t>
            </a:r>
            <a:r>
              <a:rPr lang="en-US" dirty="0" err="1">
                <a:solidFill>
                  <a:srgbClr val="0070C0"/>
                </a:solidFill>
              </a:rPr>
              <a:t>eMRAM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instead of on-chip SRAMs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Connected-standby platform average power </a:t>
            </a:r>
            <a:r>
              <a:rPr lang="en-US" dirty="0">
                <a:solidFill>
                  <a:schemeClr val="accent2"/>
                </a:solidFill>
              </a:rPr>
              <a:t>sensitivity</a:t>
            </a:r>
            <a:r>
              <a:rPr lang="en-US" dirty="0"/>
              <a:t>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Core frequency </a:t>
            </a:r>
            <a:r>
              <a:rPr lang="en-US" dirty="0"/>
              <a:t>in Active state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DRAM frequency </a:t>
            </a:r>
            <a:r>
              <a:rPr lang="en-US" dirty="0"/>
              <a:t>in Active state</a:t>
            </a:r>
          </a:p>
        </p:txBody>
      </p:sp>
    </p:spTree>
    <p:extLst>
      <p:ext uri="{BB962C8B-B14F-4D97-AF65-F5344CB8AC3E}">
        <p14:creationId xmlns:p14="http://schemas.microsoft.com/office/powerpoint/2010/main" val="18885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9149556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ODRIPS Substrate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 off-chip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6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31397" y="3860338"/>
            <a:ext cx="9081206" cy="1254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31397" y="3411880"/>
            <a:ext cx="9081206" cy="448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31397" y="1600925"/>
            <a:ext cx="9081206" cy="1822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54B7B-B743-4949-ABD3-1B96E44A197C}"/>
              </a:ext>
            </a:extLst>
          </p:cNvPr>
          <p:cNvSpPr/>
          <p:nvPr/>
        </p:nvSpPr>
        <p:spPr>
          <a:xfrm>
            <a:off x="31397" y="987215"/>
            <a:ext cx="9081206" cy="6137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31397" y="5112223"/>
            <a:ext cx="9081206" cy="1254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7" y="956391"/>
            <a:ext cx="9112603" cy="2278666"/>
          </a:xfrm>
        </p:spPr>
        <p:txBody>
          <a:bodyPr>
            <a:noAutofit/>
          </a:bodyPr>
          <a:lstStyle/>
          <a:p>
            <a:r>
              <a:rPr lang="en-US" sz="2000" b="1" u="sng" dirty="0"/>
              <a:t>Motivation</a:t>
            </a:r>
            <a:r>
              <a:rPr lang="en-US" sz="2000" b="1" dirty="0"/>
              <a:t>: </a:t>
            </a:r>
            <a:r>
              <a:rPr lang="en-US" sz="2000" dirty="0"/>
              <a:t>Mobile devices operate in </a:t>
            </a:r>
            <a:r>
              <a:rPr lang="en-US" sz="2000" b="1" dirty="0"/>
              <a:t>connected-standby</a:t>
            </a:r>
            <a:r>
              <a:rPr lang="en-US" sz="2000" dirty="0"/>
              <a:t> mode most of the time. We would like to make this mode more energy efficient.</a:t>
            </a:r>
          </a:p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In connected-standby mode, mobile devices enter the </a:t>
            </a:r>
            <a:r>
              <a:rPr lang="en-US" sz="2000" b="1" dirty="0"/>
              <a:t>Deepest-Runtime-Idle-Power State (DRIPS)</a:t>
            </a:r>
            <a:r>
              <a:rPr lang="en-US" sz="2000" dirty="0"/>
              <a:t>. There are three sources of energy inefficiency in modern DRIPS:</a:t>
            </a:r>
          </a:p>
          <a:p>
            <a:pPr lvl="1"/>
            <a:r>
              <a:rPr lang="en-US" sz="1600" dirty="0"/>
              <a:t>Wake-up timer event is toggled in a high-leakage process using a high frequency clock.</a:t>
            </a:r>
          </a:p>
          <a:p>
            <a:pPr lvl="1"/>
            <a:r>
              <a:rPr lang="en-US" sz="1600" dirty="0"/>
              <a:t>Several IO signals are always powered on. </a:t>
            </a:r>
          </a:p>
          <a:p>
            <a:pPr lvl="1"/>
            <a:r>
              <a:rPr lang="en-US" sz="1600" dirty="0"/>
              <a:t>Processor context is preserved in high-leakage-power SRAMs.</a:t>
            </a:r>
            <a:endParaRPr lang="en-US" sz="18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Reduce power consumption of DRIPS.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819FC-A218-4776-97AE-F4A6B514D47F}"/>
              </a:ext>
            </a:extLst>
          </p:cNvPr>
          <p:cNvSpPr/>
          <p:nvPr/>
        </p:nvSpPr>
        <p:spPr>
          <a:xfrm>
            <a:off x="31398" y="3887963"/>
            <a:ext cx="9112602" cy="242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Optimized DRIPS (ODRIPS) based on they key ideas: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Offload wake-up timer to a low leakage chip (e.g., chipset) with significantly slower clock.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Offload always-on IO functionality to power-gate all processor IOs.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Transfer processor context to a secure memory region inside DRAM.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We implement ODRIPS in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Intel's Skylake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mobile processor.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ODRIPS reduces the platform average power consumption in connected-standby mode by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22%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4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9" grpId="0" animBg="1"/>
      <p:bldP spid="8" grpId="0" animBg="1"/>
      <p:bldP spid="4" grpId="0" animBg="1"/>
      <p:bldP spid="11" grpId="0" animBg="1"/>
      <p:bldP spid="3" grpId="0" uiExpand="1" build="p"/>
      <p:bldP spid="5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857250"/>
            <a:ext cx="9144000" cy="257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544593"/>
            <a:ext cx="904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endParaRPr lang="en-US" sz="2800" b="1" i="1" baseline="30000" dirty="0">
              <a:solidFill>
                <a:srgbClr val="0071C5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	</a:t>
            </a:r>
            <a:b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Yanos Sazeides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Mohammed Alser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Efraim Rotem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Onur Mutlu</a:t>
            </a:r>
            <a:r>
              <a:rPr lang="en-US" sz="2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856313"/>
            <a:ext cx="9144000" cy="251460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Techniques for Reducing 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Connected-Standby Energy Consumption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of Mobile Devices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21950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 descr="Image result for University of Cyprus logo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79" y="5510197"/>
            <a:ext cx="2829827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3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afari.png">
            <a:extLst>
              <a:ext uri="{FF2B5EF4-FFF2-40B4-BE49-F238E27FC236}">
                <a16:creationId xmlns:a16="http://schemas.microsoft.com/office/drawing/2014/main" id="{67946194-FA04-49B3-A098-107CD43B40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060" y="5650830"/>
            <a:ext cx="1969557" cy="569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23604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4561121" y="5427432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730185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91F6A2-4C97-4AAF-AE4E-6F3EEAC503F7}"/>
              </a:ext>
            </a:extLst>
          </p:cNvPr>
          <p:cNvSpPr/>
          <p:nvPr/>
        </p:nvSpPr>
        <p:spPr>
          <a:xfrm>
            <a:off x="5848408" y="35240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0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F15B9-9247-48BB-A441-820ABE04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35" y="3125958"/>
            <a:ext cx="3237129" cy="606084"/>
          </a:xfrm>
        </p:spPr>
        <p:txBody>
          <a:bodyPr/>
          <a:lstStyle/>
          <a:p>
            <a:r>
              <a:rPr lang="en-US" sz="66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26644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DA21-D60E-4989-B35B-5848CB77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Use </a:t>
            </a:r>
            <a:r>
              <a:rPr lang="en-US" dirty="0" err="1"/>
              <a:t>NVMe</a:t>
            </a: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BB4E8E-4833-4732-A96E-6EA5E6F74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151427"/>
              </p:ext>
            </p:extLst>
          </p:nvPr>
        </p:nvGraphicFramePr>
        <p:xfrm>
          <a:off x="-822263" y="832207"/>
          <a:ext cx="10012680" cy="560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6AE384-CD9A-4844-8D9B-F96E889466AB}"/>
              </a:ext>
            </a:extLst>
          </p:cNvPr>
          <p:cNvCxnSpPr>
            <a:cxnSpLocks/>
          </p:cNvCxnSpPr>
          <p:nvPr/>
        </p:nvCxnSpPr>
        <p:spPr>
          <a:xfrm flipH="1">
            <a:off x="1513793" y="2653337"/>
            <a:ext cx="6734905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97543-8788-4B98-A070-22390D973D47}"/>
              </a:ext>
            </a:extLst>
          </p:cNvPr>
          <p:cNvSpPr txBox="1"/>
          <p:nvPr/>
        </p:nvSpPr>
        <p:spPr>
          <a:xfrm>
            <a:off x="7963019" y="2684163"/>
            <a:ext cx="7200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3AD01A-6111-45E2-8469-1F14BB81A7FE}"/>
              </a:ext>
            </a:extLst>
          </p:cNvPr>
          <p:cNvCxnSpPr>
            <a:cxnSpLocks/>
          </p:cNvCxnSpPr>
          <p:nvPr/>
        </p:nvCxnSpPr>
        <p:spPr>
          <a:xfrm>
            <a:off x="7804758" y="2653337"/>
            <a:ext cx="0" cy="47672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DA21-D60E-4989-B35B-5848CB77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Core and DRAM Freq.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BB4E8E-4833-4732-A96E-6EA5E6F74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68505"/>
              </p:ext>
            </p:extLst>
          </p:nvPr>
        </p:nvGraphicFramePr>
        <p:xfrm>
          <a:off x="-822263" y="709112"/>
          <a:ext cx="10012680" cy="583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9E8423-CC6A-45EA-B321-8BD15FDC76A4}"/>
              </a:ext>
            </a:extLst>
          </p:cNvPr>
          <p:cNvSpPr txBox="1"/>
          <p:nvPr/>
        </p:nvSpPr>
        <p:spPr>
          <a:xfrm>
            <a:off x="4923693" y="6396335"/>
            <a:ext cx="26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DRAM Frequencies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0127F-96A8-4963-9239-08EAEB876C54}"/>
              </a:ext>
            </a:extLst>
          </p:cNvPr>
          <p:cNvSpPr txBox="1"/>
          <p:nvPr/>
        </p:nvSpPr>
        <p:spPr>
          <a:xfrm>
            <a:off x="1984694" y="6396334"/>
            <a:ext cx="241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Core Frequencies </a:t>
            </a:r>
          </a:p>
        </p:txBody>
      </p:sp>
    </p:spTree>
    <p:extLst>
      <p:ext uri="{BB962C8B-B14F-4D97-AF65-F5344CB8AC3E}">
        <p14:creationId xmlns:p14="http://schemas.microsoft.com/office/powerpoint/2010/main" val="463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The ODRIPS Substrate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14032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ED59B8EA-99DE-4836-AC10-2D6B8E4F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6" y="1922025"/>
            <a:ext cx="4345904" cy="34534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A5283D-5504-42CF-ABE6-D8D999DCF3C6}"/>
              </a:ext>
            </a:extLst>
          </p:cNvPr>
          <p:cNvSpPr txBox="1"/>
          <p:nvPr/>
        </p:nvSpPr>
        <p:spPr>
          <a:xfrm>
            <a:off x="2921242" y="2397181"/>
            <a:ext cx="976101" cy="300082"/>
          </a:xfrm>
          <a:prstGeom prst="rect">
            <a:avLst/>
          </a:prstGeom>
          <a:solidFill>
            <a:srgbClr val="F1975A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75C3F5-7AA2-4DBC-9339-C0E9292CDD12}"/>
              </a:ext>
            </a:extLst>
          </p:cNvPr>
          <p:cNvSpPr txBox="1"/>
          <p:nvPr/>
        </p:nvSpPr>
        <p:spPr>
          <a:xfrm>
            <a:off x="1793424" y="1714500"/>
            <a:ext cx="777777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544FF9-6C6B-4E8D-A33C-55480A66ECD6}"/>
              </a:ext>
            </a:extLst>
          </p:cNvPr>
          <p:cNvSpPr/>
          <p:nvPr/>
        </p:nvSpPr>
        <p:spPr>
          <a:xfrm>
            <a:off x="6972300" y="3119438"/>
            <a:ext cx="1828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2FC22A0-EBBD-47E2-88C1-A584B7032E59}"/>
              </a:ext>
            </a:extLst>
          </p:cNvPr>
          <p:cNvSpPr/>
          <p:nvPr/>
        </p:nvSpPr>
        <p:spPr>
          <a:xfrm>
            <a:off x="7715252" y="2343151"/>
            <a:ext cx="1428749" cy="280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1F0A797-C39F-4325-A35B-2D23ECCF1D23}"/>
              </a:ext>
            </a:extLst>
          </p:cNvPr>
          <p:cNvSpPr/>
          <p:nvPr/>
        </p:nvSpPr>
        <p:spPr>
          <a:xfrm>
            <a:off x="127382" y="2343150"/>
            <a:ext cx="621443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14F1183-FBE6-499D-A0A2-A0D7629FA72F}"/>
              </a:ext>
            </a:extLst>
          </p:cNvPr>
          <p:cNvSpPr/>
          <p:nvPr/>
        </p:nvSpPr>
        <p:spPr>
          <a:xfrm>
            <a:off x="833821" y="2657554"/>
            <a:ext cx="757480" cy="253916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871C3D4-407D-4874-B03B-597AD2D9EC9B}"/>
              </a:ext>
            </a:extLst>
          </p:cNvPr>
          <p:cNvGrpSpPr/>
          <p:nvPr/>
        </p:nvGrpSpPr>
        <p:grpSpPr>
          <a:xfrm>
            <a:off x="3385408" y="3625715"/>
            <a:ext cx="808316" cy="204626"/>
            <a:chOff x="4332445" y="3691287"/>
            <a:chExt cx="1077755" cy="27283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DA103E3-E6A1-4279-9068-E130726DF099}"/>
                </a:ext>
              </a:extLst>
            </p:cNvPr>
            <p:cNvSpPr/>
            <p:nvPr/>
          </p:nvSpPr>
          <p:spPr>
            <a:xfrm>
              <a:off x="4648200" y="3691287"/>
              <a:ext cx="579222" cy="272834"/>
            </a:xfrm>
            <a:prstGeom prst="roundRect">
              <a:avLst/>
            </a:prstGeom>
            <a:solidFill>
              <a:srgbClr val="548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CKE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398E114-2A02-4CD2-9F2E-076230389FA8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>
              <a:off x="5227422" y="3827704"/>
              <a:ext cx="1827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9CD6C72-B321-4677-8C50-FDD1D5A0E29D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4332445" y="3827704"/>
              <a:ext cx="3157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B7B3728-0E8A-48B6-BB57-4364FEAB79CA}"/>
              </a:ext>
            </a:extLst>
          </p:cNvPr>
          <p:cNvSpPr/>
          <p:nvPr/>
        </p:nvSpPr>
        <p:spPr>
          <a:xfrm>
            <a:off x="1841421" y="3419468"/>
            <a:ext cx="861579" cy="457200"/>
          </a:xfrm>
          <a:prstGeom prst="round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 Save/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Restore SRAM 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CEAF9D85-4155-4F9E-886A-5D99F0AB1BD5}"/>
              </a:ext>
            </a:extLst>
          </p:cNvPr>
          <p:cNvSpPr/>
          <p:nvPr/>
        </p:nvSpPr>
        <p:spPr>
          <a:xfrm>
            <a:off x="1817294" y="4400550"/>
            <a:ext cx="1026651" cy="535425"/>
          </a:xfrm>
          <a:prstGeom prst="roundRect">
            <a:avLst/>
          </a:prstGeom>
          <a:solidFill>
            <a:srgbClr val="997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Cores/GFX Save/Restore SRAM 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15A55F8C-2D0F-4400-B952-DBEA170EAE0A}"/>
              </a:ext>
            </a:extLst>
          </p:cNvPr>
          <p:cNvSpPr/>
          <p:nvPr/>
        </p:nvSpPr>
        <p:spPr>
          <a:xfrm>
            <a:off x="4137824" y="2950369"/>
            <a:ext cx="398800" cy="1485885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1B4CEC7-5FDC-4767-8B57-0D559FD5DE99}"/>
              </a:ext>
            </a:extLst>
          </p:cNvPr>
          <p:cNvSpPr/>
          <p:nvPr/>
        </p:nvSpPr>
        <p:spPr>
          <a:xfrm>
            <a:off x="127382" y="1922025"/>
            <a:ext cx="621443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C0BDA8C-F78E-4028-B899-49651E1A80B0}"/>
              </a:ext>
            </a:extLst>
          </p:cNvPr>
          <p:cNvSpPr/>
          <p:nvPr/>
        </p:nvSpPr>
        <p:spPr>
          <a:xfrm>
            <a:off x="161803" y="3043939"/>
            <a:ext cx="595775" cy="385061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VCC AON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38236ED-1E39-4E13-9A73-4145CC2F6CE2}"/>
              </a:ext>
            </a:extLst>
          </p:cNvPr>
          <p:cNvSpPr/>
          <p:nvPr/>
        </p:nvSpPr>
        <p:spPr>
          <a:xfrm>
            <a:off x="890832" y="3422156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1EE328D-7AD5-47F6-921C-72A24F54C071}"/>
              </a:ext>
            </a:extLst>
          </p:cNvPr>
          <p:cNvSpPr/>
          <p:nvPr/>
        </p:nvSpPr>
        <p:spPr>
          <a:xfrm>
            <a:off x="936172" y="3594923"/>
            <a:ext cx="770900" cy="296804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Wake-up Timer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D2AD03C-E05A-4ABD-8CE2-CC30FF19700D}"/>
              </a:ext>
            </a:extLst>
          </p:cNvPr>
          <p:cNvSpPr/>
          <p:nvPr/>
        </p:nvSpPr>
        <p:spPr>
          <a:xfrm>
            <a:off x="1150751" y="3394884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B525F4D-8E35-412B-B7FE-DC9FE5559213}"/>
              </a:ext>
            </a:extLst>
          </p:cNvPr>
          <p:cNvSpPr/>
          <p:nvPr/>
        </p:nvSpPr>
        <p:spPr>
          <a:xfrm>
            <a:off x="907502" y="2057401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30EC1F3-45BF-42C7-BEB4-04FF266039F1}"/>
              </a:ext>
            </a:extLst>
          </p:cNvPr>
          <p:cNvSpPr/>
          <p:nvPr/>
        </p:nvSpPr>
        <p:spPr>
          <a:xfrm>
            <a:off x="907503" y="2043112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4229100" y="2238062"/>
          <a:ext cx="5032013" cy="345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A0D6620A-8A51-431E-B997-88B25AD04F28}"/>
              </a:ext>
            </a:extLst>
          </p:cNvPr>
          <p:cNvSpPr txBox="1">
            <a:spLocks/>
          </p:cNvSpPr>
          <p:nvPr/>
        </p:nvSpPr>
        <p:spPr>
          <a:xfrm>
            <a:off x="169010" y="132334"/>
            <a:ext cx="9035949" cy="606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dirty="0"/>
              <a:t>DRIPS: deepest runtime idle power state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F2001-F7CE-4C55-8C4A-D9DD1619CE2B}"/>
              </a:ext>
            </a:extLst>
          </p:cNvPr>
          <p:cNvSpPr txBox="1"/>
          <p:nvPr/>
        </p:nvSpPr>
        <p:spPr>
          <a:xfrm>
            <a:off x="5130800" y="1160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all components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5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1" grpId="0" animBg="1"/>
      <p:bldP spid="77" grpId="0" animBg="1"/>
      <p:bldP spid="96" grpId="0" animBg="1"/>
      <p:bldP spid="79" grpId="0" animBg="1"/>
      <p:bldP spid="100" grpId="0" animBg="1"/>
      <p:bldP spid="111" grpId="0" animBg="1"/>
      <p:bldP spid="115" grpId="0" animBg="1"/>
      <p:bldP spid="94" grpId="0" animBg="1"/>
      <p:bldP spid="116" grpId="0" animBg="1"/>
      <p:bldP spid="117" grpId="0" animBg="1"/>
      <p:bldP spid="118" grpId="0" animBg="1"/>
      <p:bldP spid="101" grpId="0" animBg="1"/>
      <p:bldP spid="98" grpId="0"/>
      <p:bldP spid="119" grpId="0" animBg="1"/>
      <p:bldP spid="120" grpId="0"/>
      <p:bldGraphic spid="93" grpId="0" uiExpand="1">
        <p:bldSub>
          <a:bldChart bld="category" animBg="0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CA66-0F01-48C8-8908-DA67716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ODRIPS: Optimized DRIPS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ADE94C-4823-4B47-87CF-6B45D318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62" y="1693067"/>
            <a:ext cx="4345904" cy="34534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DB14AD-DCA2-41A6-8DF2-5284892FF1C3}"/>
              </a:ext>
            </a:extLst>
          </p:cNvPr>
          <p:cNvSpPr txBox="1"/>
          <p:nvPr/>
        </p:nvSpPr>
        <p:spPr>
          <a:xfrm>
            <a:off x="5281008" y="2168223"/>
            <a:ext cx="976101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B83CE-8068-4772-B8FB-AAE6A2C617F3}"/>
              </a:ext>
            </a:extLst>
          </p:cNvPr>
          <p:cNvSpPr txBox="1"/>
          <p:nvPr/>
        </p:nvSpPr>
        <p:spPr>
          <a:xfrm>
            <a:off x="4153190" y="1485542"/>
            <a:ext cx="777777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4A2E2E-4015-4EB4-AF5C-ED516CC6D9B4}"/>
              </a:ext>
            </a:extLst>
          </p:cNvPr>
          <p:cNvSpPr/>
          <p:nvPr/>
        </p:nvSpPr>
        <p:spPr>
          <a:xfrm>
            <a:off x="2487148" y="2114192"/>
            <a:ext cx="621443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1E51BB-F62E-46CF-BAF8-E49AA71D6ADD}"/>
              </a:ext>
            </a:extLst>
          </p:cNvPr>
          <p:cNvSpPr/>
          <p:nvPr/>
        </p:nvSpPr>
        <p:spPr>
          <a:xfrm>
            <a:off x="3193587" y="2428596"/>
            <a:ext cx="757480" cy="253916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F55FDF-CAF8-46E9-A233-FE2584AC2AEB}"/>
              </a:ext>
            </a:extLst>
          </p:cNvPr>
          <p:cNvGrpSpPr/>
          <p:nvPr/>
        </p:nvGrpSpPr>
        <p:grpSpPr>
          <a:xfrm>
            <a:off x="5745174" y="3396757"/>
            <a:ext cx="808316" cy="204626"/>
            <a:chOff x="4332445" y="3691287"/>
            <a:chExt cx="1077755" cy="27283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381F68-A707-4F6C-8E53-CCB33231D178}"/>
                </a:ext>
              </a:extLst>
            </p:cNvPr>
            <p:cNvSpPr/>
            <p:nvPr/>
          </p:nvSpPr>
          <p:spPr>
            <a:xfrm>
              <a:off x="4648200" y="3691287"/>
              <a:ext cx="579222" cy="272834"/>
            </a:xfrm>
            <a:prstGeom prst="roundRect">
              <a:avLst/>
            </a:prstGeom>
            <a:solidFill>
              <a:srgbClr val="548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CKE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D0B9732-0EEC-4C3D-9FFE-6E3934AC8AC3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5227422" y="3827704"/>
              <a:ext cx="1827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6ECB9D-47A1-4B05-B105-3CB5C06399ED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332445" y="3827704"/>
              <a:ext cx="3157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C163653-4DFC-431B-8C06-42BBE47AE1B0}"/>
              </a:ext>
            </a:extLst>
          </p:cNvPr>
          <p:cNvSpPr/>
          <p:nvPr/>
        </p:nvSpPr>
        <p:spPr>
          <a:xfrm>
            <a:off x="4201187" y="3190510"/>
            <a:ext cx="861579" cy="457200"/>
          </a:xfrm>
          <a:prstGeom prst="round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 Save/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Restore SRAM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260DF9-D132-435F-B676-D0FDF66E46F1}"/>
              </a:ext>
            </a:extLst>
          </p:cNvPr>
          <p:cNvSpPr/>
          <p:nvPr/>
        </p:nvSpPr>
        <p:spPr>
          <a:xfrm>
            <a:off x="4177060" y="4171592"/>
            <a:ext cx="1026651" cy="535425"/>
          </a:xfrm>
          <a:prstGeom prst="roundRect">
            <a:avLst/>
          </a:prstGeom>
          <a:solidFill>
            <a:srgbClr val="997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Cores/GFX Save/Restore SRAM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098C61D-A0BC-444A-8E19-149621A7B794}"/>
              </a:ext>
            </a:extLst>
          </p:cNvPr>
          <p:cNvSpPr/>
          <p:nvPr/>
        </p:nvSpPr>
        <p:spPr>
          <a:xfrm>
            <a:off x="6497590" y="2721411"/>
            <a:ext cx="398800" cy="1485885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5876066-5574-4200-A58E-54FFCFE951EB}"/>
              </a:ext>
            </a:extLst>
          </p:cNvPr>
          <p:cNvSpPr/>
          <p:nvPr/>
        </p:nvSpPr>
        <p:spPr>
          <a:xfrm>
            <a:off x="2487148" y="1693067"/>
            <a:ext cx="621443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E3772AC-01EC-4645-9A75-745E585522F6}"/>
              </a:ext>
            </a:extLst>
          </p:cNvPr>
          <p:cNvSpPr/>
          <p:nvPr/>
        </p:nvSpPr>
        <p:spPr>
          <a:xfrm>
            <a:off x="2521569" y="2814981"/>
            <a:ext cx="595775" cy="385061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VCC AON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13DC28D-E59E-4111-9938-22AFE8545FE1}"/>
              </a:ext>
            </a:extLst>
          </p:cNvPr>
          <p:cNvSpPr/>
          <p:nvPr/>
        </p:nvSpPr>
        <p:spPr>
          <a:xfrm>
            <a:off x="3250598" y="3193198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827C72F-59DC-4F95-87B7-5BF6BD23C64F}"/>
              </a:ext>
            </a:extLst>
          </p:cNvPr>
          <p:cNvSpPr/>
          <p:nvPr/>
        </p:nvSpPr>
        <p:spPr>
          <a:xfrm>
            <a:off x="3295938" y="3365965"/>
            <a:ext cx="770900" cy="296804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Wake-up Timer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84A129-77D5-488D-9944-15EA8CC39E29}"/>
              </a:ext>
            </a:extLst>
          </p:cNvPr>
          <p:cNvSpPr/>
          <p:nvPr/>
        </p:nvSpPr>
        <p:spPr>
          <a:xfrm>
            <a:off x="3510517" y="3165926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6EA3821-2EE9-41BA-A5A3-DBBE82739E41}"/>
              </a:ext>
            </a:extLst>
          </p:cNvPr>
          <p:cNvSpPr/>
          <p:nvPr/>
        </p:nvSpPr>
        <p:spPr>
          <a:xfrm>
            <a:off x="3267268" y="1828443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A0EDFB-1A1E-4D55-895D-08F3A9AE3ABE}"/>
              </a:ext>
            </a:extLst>
          </p:cNvPr>
          <p:cNvSpPr/>
          <p:nvPr/>
        </p:nvSpPr>
        <p:spPr>
          <a:xfrm>
            <a:off x="3267269" y="1814154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DE809E-6102-4022-A00D-ED2B619EBDDE}"/>
              </a:ext>
            </a:extLst>
          </p:cNvPr>
          <p:cNvSpPr/>
          <p:nvPr/>
        </p:nvSpPr>
        <p:spPr>
          <a:xfrm>
            <a:off x="105102" y="3197836"/>
            <a:ext cx="2229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1) Offload wake-up timer to a low leakage chip (e.g., chipset) and significantly slower clock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8508B1-6016-4AFF-807B-43B231A2C3D0}"/>
              </a:ext>
            </a:extLst>
          </p:cNvPr>
          <p:cNvSpPr/>
          <p:nvPr/>
        </p:nvSpPr>
        <p:spPr>
          <a:xfrm>
            <a:off x="7179410" y="3197836"/>
            <a:ext cx="1859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2) Offload always-on IOs functionality to other chip and power-gate all processor IOs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7F9598-5A08-420F-A1C3-68CE03D5E0B3}"/>
              </a:ext>
            </a:extLst>
          </p:cNvPr>
          <p:cNvSpPr/>
          <p:nvPr/>
        </p:nvSpPr>
        <p:spPr>
          <a:xfrm>
            <a:off x="1043020" y="5990370"/>
            <a:ext cx="705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3) Transfer processor context to a secure memory region inside DRAM</a:t>
            </a:r>
          </a:p>
        </p:txBody>
      </p:sp>
    </p:spTree>
    <p:extLst>
      <p:ext uri="{BB962C8B-B14F-4D97-AF65-F5344CB8AC3E}">
        <p14:creationId xmlns:p14="http://schemas.microsoft.com/office/powerpoint/2010/main" val="40691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309 0.0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4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1197 -0.07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9688 0.06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4775 0.3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6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9427 0.1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2" grpId="0" animBg="1"/>
      <p:bldP spid="53" grpId="0" animBg="1"/>
      <p:bldP spid="54" grpId="0" animBg="1"/>
      <p:bldP spid="58" grpId="0" animBg="1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6731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Mobile devices (phones, tablets, and laptops) are idle the majority (~90%) of the time.</a:t>
            </a:r>
          </a:p>
          <a:p>
            <a:pPr>
              <a:lnSpc>
                <a:spcPct val="120000"/>
              </a:lnSpc>
            </a:pPr>
            <a:r>
              <a:rPr lang="en-US" dirty="0"/>
              <a:t>During idle periods, modern mobile devices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Operate at </a:t>
            </a:r>
            <a:r>
              <a:rPr lang="en-US" dirty="0">
                <a:solidFill>
                  <a:schemeClr val="accent6"/>
                </a:solidFill>
              </a:rPr>
              <a:t>low-power state </a:t>
            </a:r>
            <a:r>
              <a:rPr lang="en-US" dirty="0"/>
              <a:t>to increase battery life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Remain </a:t>
            </a:r>
            <a:r>
              <a:rPr lang="en-US" sz="2800" dirty="0">
                <a:solidFill>
                  <a:srgbClr val="0066FF"/>
                </a:solidFill>
              </a:rPr>
              <a:t>connected</a:t>
            </a:r>
            <a:r>
              <a:rPr lang="en-US" dirty="0"/>
              <a:t> to a communication network for usability (e.g., for email notifications and phone calls).</a:t>
            </a:r>
          </a:p>
          <a:p>
            <a:pPr>
              <a:lnSpc>
                <a:spcPct val="120000"/>
              </a:lnSpc>
            </a:pPr>
            <a:r>
              <a:rPr lang="en-US" dirty="0"/>
              <a:t>This operation mode is called </a:t>
            </a:r>
            <a:r>
              <a:rPr lang="en-US" b="1" dirty="0">
                <a:solidFill>
                  <a:srgbClr val="0066FF"/>
                </a:solidFill>
              </a:rPr>
              <a:t>connected</a:t>
            </a:r>
            <a:r>
              <a:rPr lang="en-US" b="1" dirty="0"/>
              <a:t>-</a:t>
            </a:r>
            <a:r>
              <a:rPr lang="en-US" b="1" dirty="0">
                <a:solidFill>
                  <a:schemeClr val="accent6"/>
                </a:solidFill>
              </a:rPr>
              <a:t>standby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Microsoft's Modern Standby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Apple's Power Nap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 the connected-standby mode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system spends most of its time in the </a:t>
            </a:r>
            <a:r>
              <a:rPr lang="en-US" dirty="0">
                <a:solidFill>
                  <a:schemeClr val="accent6"/>
                </a:solidFill>
              </a:rPr>
              <a:t>Deepest-Runtime-Idle-Power-State (</a:t>
            </a:r>
            <a:r>
              <a:rPr lang="en-US" b="1" dirty="0">
                <a:solidFill>
                  <a:schemeClr val="accent6"/>
                </a:solidFill>
              </a:rPr>
              <a:t>DRIPS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Display panel is off during connected-standby</a:t>
            </a:r>
          </a:p>
        </p:txBody>
      </p:sp>
      <p:pic>
        <p:nvPicPr>
          <p:cNvPr id="1028" name="Picture 4" descr="Image result for wifi clipart">
            <a:extLst>
              <a:ext uri="{FF2B5EF4-FFF2-40B4-BE49-F238E27FC236}">
                <a16:creationId xmlns:a16="http://schemas.microsoft.com/office/drawing/2014/main" id="{B874472A-6427-4C48-82E0-D2541518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4011" y="4323790"/>
            <a:ext cx="1025046" cy="10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Connected-Standby Mode (1)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A38E23-2D23-47A4-B9C1-CF823C2D2878}"/>
              </a:ext>
            </a:extLst>
          </p:cNvPr>
          <p:cNvGrpSpPr/>
          <p:nvPr/>
        </p:nvGrpSpPr>
        <p:grpSpPr>
          <a:xfrm>
            <a:off x="6174046" y="4382977"/>
            <a:ext cx="896546" cy="896544"/>
            <a:chOff x="1734012" y="5158917"/>
            <a:chExt cx="1029493" cy="1029494"/>
          </a:xfrm>
          <a:solidFill>
            <a:schemeClr val="bg1">
              <a:lumMod val="65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911034-FCA3-4428-9366-EC886FB65C1A}"/>
                </a:ext>
              </a:extLst>
            </p:cNvPr>
            <p:cNvGrpSpPr/>
            <p:nvPr/>
          </p:nvGrpSpPr>
          <p:grpSpPr>
            <a:xfrm>
              <a:off x="1734012" y="5365289"/>
              <a:ext cx="1029493" cy="616745"/>
              <a:chOff x="1734013" y="5365288"/>
              <a:chExt cx="1029494" cy="616745"/>
            </a:xfrm>
            <a:grpFill/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E1BEFA8-D805-4E46-A299-A76DCBF2D28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4953332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206C84B-1A06-4EAA-98EE-9FB3BC4F784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056123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018862-8833-41DD-A462-B9033730F12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158914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378269D-42FF-418D-8BA9-CEBD317A3ED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261705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CAC5B-623B-45D1-B5F1-893D868E52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364496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F493B60-C47F-4DC9-958B-630C605B8A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4850541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4CEE67-34DC-41D2-8897-660670074D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467286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5204B6-A7BA-4A44-99FC-DB1E11AE649B}"/>
                </a:ext>
              </a:extLst>
            </p:cNvPr>
            <p:cNvGrpSpPr/>
            <p:nvPr/>
          </p:nvGrpSpPr>
          <p:grpSpPr>
            <a:xfrm rot="16200000">
              <a:off x="1734012" y="5365291"/>
              <a:ext cx="1029494" cy="616745"/>
              <a:chOff x="1734013" y="5365288"/>
              <a:chExt cx="1029494" cy="616745"/>
            </a:xfrm>
            <a:grpFill/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A6E9CD1-9C22-4B52-96F4-8FFED99CD3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4953332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752E426-79A6-4404-BFE4-41CA1F3CF6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056123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310D963-BC86-4F0E-A66A-D7C3E4553E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158914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1251AC-6D42-4D1C-A70B-D6D233F75D4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261705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AEA23FC-64D1-42FC-AB2F-318B5CEFEA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364496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D9D4AFE-C093-4F3D-AC5E-50FAD2358D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4850541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D3E520-335B-4D6D-88B6-87D9291792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48760" y="5467286"/>
                <a:ext cx="0" cy="102949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C19224D-262E-43A2-A0C0-3CDCF1889782}"/>
                </a:ext>
              </a:extLst>
            </p:cNvPr>
            <p:cNvSpPr/>
            <p:nvPr/>
          </p:nvSpPr>
          <p:spPr>
            <a:xfrm>
              <a:off x="1836013" y="5262800"/>
              <a:ext cx="830386" cy="825792"/>
            </a:xfrm>
            <a:prstGeom prst="roundRect">
              <a:avLst/>
            </a:prstGeom>
            <a:grpFill/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SoC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CE44CD-8059-4FE3-828B-79D1FF504609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6986024" y="4833019"/>
            <a:ext cx="1287654" cy="3294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2265F555-C7DA-4D66-9D17-462EA203D7F9}"/>
              </a:ext>
            </a:extLst>
          </p:cNvPr>
          <p:cNvSpPr/>
          <p:nvPr/>
        </p:nvSpPr>
        <p:spPr>
          <a:xfrm rot="20723700">
            <a:off x="7195113" y="4101246"/>
            <a:ext cx="956960" cy="548660"/>
          </a:xfrm>
          <a:prstGeom prst="cloudCallout">
            <a:avLst>
              <a:gd name="adj1" fmla="val -78386"/>
              <a:gd name="adj2" fmla="val 3861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accent6"/>
                </a:solidFill>
              </a:rPr>
              <a:t>Z </a:t>
            </a:r>
            <a:r>
              <a:rPr lang="en-US" i="1" dirty="0" err="1">
                <a:solidFill>
                  <a:schemeClr val="accent6"/>
                </a:solidFill>
              </a:rPr>
              <a:t>Z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i="1" dirty="0" err="1">
                <a:solidFill>
                  <a:schemeClr val="accent6"/>
                </a:solidFill>
              </a:rPr>
              <a:t>Z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5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0" y="132334"/>
            <a:ext cx="9035949" cy="606084"/>
          </a:xfrm>
        </p:spPr>
        <p:txBody>
          <a:bodyPr>
            <a:noAutofit/>
          </a:bodyPr>
          <a:lstStyle/>
          <a:p>
            <a:r>
              <a:rPr lang="en-US" dirty="0"/>
              <a:t>Connected-Standby Mode (2)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4D0822C-FE26-4B68-BD0F-F3493FB7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71" y="2948160"/>
            <a:ext cx="7941459" cy="66215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43A6E5-7C22-4D25-8946-D55511DC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71" y="2514600"/>
            <a:ext cx="1663875" cy="5715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3BDCF29-3F10-42D7-9FDE-CF4C10262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903" y="2514600"/>
            <a:ext cx="2141849" cy="5715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BA749BC-7719-4F70-AD7D-B7AF57A96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448" y="3486150"/>
            <a:ext cx="1201152" cy="15490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A53DEEB-C5E2-4B3C-A440-E85413CD2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995" y="3513804"/>
            <a:ext cx="1140385" cy="15213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C022403-CABA-4C05-94C7-0EBDD1657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2001092"/>
            <a:ext cx="3771900" cy="52140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8DD2C3-6B73-4E0B-95FD-CCB6484199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550" y="1990385"/>
            <a:ext cx="3771900" cy="521409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18039F0-7E5D-411E-804B-2FBD3AA47CFA}"/>
              </a:ext>
            </a:extLst>
          </p:cNvPr>
          <p:cNvSpPr/>
          <p:nvPr/>
        </p:nvSpPr>
        <p:spPr>
          <a:xfrm>
            <a:off x="601270" y="3513804"/>
            <a:ext cx="5170880" cy="1801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DE82F9-406C-4C78-AD9C-5DE5389697B1}"/>
              </a:ext>
            </a:extLst>
          </p:cNvPr>
          <p:cNvSpPr/>
          <p:nvPr/>
        </p:nvSpPr>
        <p:spPr>
          <a:xfrm>
            <a:off x="82334" y="4622452"/>
            <a:ext cx="2711313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i="1" dirty="0">
                <a:solidFill>
                  <a:srgbClr val="D26D19"/>
                </a:solidFill>
                <a:latin typeface="Calibri" panose="020F0502020204030204" pitchFamily="34" charset="0"/>
              </a:rPr>
              <a:t>~0.5% </a:t>
            </a:r>
            <a:r>
              <a:rPr lang="en-US" sz="2100" i="1" dirty="0">
                <a:solidFill>
                  <a:srgbClr val="D26D19"/>
                </a:solidFill>
                <a:latin typeface="Calibri" panose="020F0502020204030204" pitchFamily="34" charset="0"/>
              </a:rPr>
              <a:t>of the time (</a:t>
            </a:r>
            <a:r>
              <a:rPr lang="en-US" sz="2100" b="1" i="1" dirty="0">
                <a:solidFill>
                  <a:srgbClr val="D26D19"/>
                </a:solidFill>
                <a:latin typeface="Calibri" panose="020F0502020204030204" pitchFamily="34" charset="0"/>
              </a:rPr>
              <a:t>3W</a:t>
            </a:r>
            <a:r>
              <a:rPr lang="en-US" sz="2100" i="1" dirty="0">
                <a:solidFill>
                  <a:srgbClr val="D26D19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2100" b="1" i="1" dirty="0">
                <a:solidFill>
                  <a:srgbClr val="D26D1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~20% of the average power</a:t>
            </a:r>
            <a:endParaRPr lang="en-US" sz="135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B3D86F9-C640-4526-8F10-DF818A82EBCE}"/>
              </a:ext>
            </a:extLst>
          </p:cNvPr>
          <p:cNvSpPr/>
          <p:nvPr/>
        </p:nvSpPr>
        <p:spPr>
          <a:xfrm>
            <a:off x="2730708" y="4626567"/>
            <a:ext cx="373832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i="1" dirty="0">
                <a:solidFill>
                  <a:srgbClr val="3E75A6"/>
                </a:solidFill>
                <a:latin typeface="Calibri" panose="020F0502020204030204" pitchFamily="34" charset="0"/>
              </a:rPr>
              <a:t>~99.5% </a:t>
            </a:r>
            <a:r>
              <a:rPr lang="en-US" sz="2100" i="1" dirty="0">
                <a:solidFill>
                  <a:srgbClr val="3E75A6"/>
                </a:solidFill>
                <a:latin typeface="Calibri" panose="020F0502020204030204" pitchFamily="34" charset="0"/>
              </a:rPr>
              <a:t>of the time ( </a:t>
            </a:r>
            <a:r>
              <a:rPr lang="en-US" sz="2100" b="1" i="1" dirty="0">
                <a:solidFill>
                  <a:srgbClr val="3E75A6"/>
                </a:solidFill>
                <a:latin typeface="Calibri" panose="020F0502020204030204" pitchFamily="34" charset="0"/>
              </a:rPr>
              <a:t>~60mW )</a:t>
            </a:r>
          </a:p>
          <a:p>
            <a:pPr algn="ctr"/>
            <a:r>
              <a:rPr lang="en-US" sz="2100" b="1" i="1" dirty="0">
                <a:solidFill>
                  <a:srgbClr val="3E75A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~80% of the average power</a:t>
            </a:r>
            <a:endParaRPr lang="en-US" sz="2100" b="1" i="1" dirty="0">
              <a:solidFill>
                <a:srgbClr val="3E75A6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1D262F5-56F7-442A-BF44-C3082BB738CC}"/>
              </a:ext>
            </a:extLst>
          </p:cNvPr>
          <p:cNvSpPr/>
          <p:nvPr/>
        </p:nvSpPr>
        <p:spPr>
          <a:xfrm>
            <a:off x="785086" y="2295144"/>
            <a:ext cx="121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D26D19"/>
                </a:solidFill>
                <a:latin typeface="Calibri" panose="020F0502020204030204" pitchFamily="34" charset="0"/>
              </a:rPr>
              <a:t>~100ms</a:t>
            </a:r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5C552-9322-452D-9EF6-4888F6A9FA17}"/>
              </a:ext>
            </a:extLst>
          </p:cNvPr>
          <p:cNvSpPr txBox="1"/>
          <p:nvPr/>
        </p:nvSpPr>
        <p:spPr>
          <a:xfrm>
            <a:off x="1659732" y="2027459"/>
            <a:ext cx="2086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Periodic Interval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ACBED-1BA1-4799-808B-4E31A29B7856}"/>
              </a:ext>
            </a:extLst>
          </p:cNvPr>
          <p:cNvSpPr txBox="1"/>
          <p:nvPr/>
        </p:nvSpPr>
        <p:spPr>
          <a:xfrm>
            <a:off x="5447929" y="2033826"/>
            <a:ext cx="2086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Periodic Interval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C72CF2-BE21-4BFA-AEC6-8CF3A5CC3325}"/>
              </a:ext>
            </a:extLst>
          </p:cNvPr>
          <p:cNvGrpSpPr/>
          <p:nvPr/>
        </p:nvGrpSpPr>
        <p:grpSpPr>
          <a:xfrm>
            <a:off x="601268" y="3752748"/>
            <a:ext cx="1598157" cy="721168"/>
            <a:chOff x="99854" y="4658855"/>
            <a:chExt cx="8876983" cy="721168"/>
          </a:xfrm>
        </p:grpSpPr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D2C37E1E-EDBA-4EB9-93EE-F70806A7A8F7}"/>
                </a:ext>
              </a:extLst>
            </p:cNvPr>
            <p:cNvSpPr/>
            <p:nvPr/>
          </p:nvSpPr>
          <p:spPr>
            <a:xfrm rot="5400000">
              <a:off x="4363134" y="395575"/>
              <a:ext cx="350423" cy="8876983"/>
            </a:xfrm>
            <a:prstGeom prst="rightBrace">
              <a:avLst>
                <a:gd name="adj1" fmla="val 35334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BC23CB-039E-4761-BE30-30CB68249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8919" y="4895849"/>
              <a:ext cx="0" cy="4841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CC4327-67ED-4736-B7D2-17E397637B2C}"/>
              </a:ext>
            </a:extLst>
          </p:cNvPr>
          <p:cNvGrpSpPr/>
          <p:nvPr/>
        </p:nvGrpSpPr>
        <p:grpSpPr>
          <a:xfrm>
            <a:off x="2389963" y="3760770"/>
            <a:ext cx="2010587" cy="721168"/>
            <a:chOff x="99854" y="4658855"/>
            <a:chExt cx="8876983" cy="721168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8FC86A7A-3EE3-41B3-99B7-0D49355DAED0}"/>
                </a:ext>
              </a:extLst>
            </p:cNvPr>
            <p:cNvSpPr/>
            <p:nvPr/>
          </p:nvSpPr>
          <p:spPr>
            <a:xfrm rot="5400000">
              <a:off x="4363134" y="395575"/>
              <a:ext cx="350423" cy="8876983"/>
            </a:xfrm>
            <a:prstGeom prst="rightBrace">
              <a:avLst>
                <a:gd name="adj1" fmla="val 35334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C45D65A-F7EF-4B3B-920F-7C41B113A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8919" y="4895849"/>
              <a:ext cx="0" cy="4841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3C55942-D473-4F3D-94F0-11D43E357ADE}"/>
              </a:ext>
            </a:extLst>
          </p:cNvPr>
          <p:cNvSpPr/>
          <p:nvPr/>
        </p:nvSpPr>
        <p:spPr>
          <a:xfrm>
            <a:off x="2853541" y="2302248"/>
            <a:ext cx="121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3E75A6"/>
                </a:solidFill>
                <a:latin typeface="Calibri" panose="020F0502020204030204" pitchFamily="34" charset="0"/>
              </a:rPr>
              <a:t>~30sec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E38E6-C296-40CA-B764-296401FC2A9B}"/>
              </a:ext>
            </a:extLst>
          </p:cNvPr>
          <p:cNvGrpSpPr/>
          <p:nvPr/>
        </p:nvGrpSpPr>
        <p:grpSpPr>
          <a:xfrm>
            <a:off x="50513" y="799725"/>
            <a:ext cx="9086400" cy="5906045"/>
            <a:chOff x="5975" y="888178"/>
            <a:chExt cx="9086400" cy="55261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2AC87F-AE96-42F4-A131-F70F1E1D1CD0}"/>
                </a:ext>
              </a:extLst>
            </p:cNvPr>
            <p:cNvSpPr/>
            <p:nvPr/>
          </p:nvSpPr>
          <p:spPr>
            <a:xfrm>
              <a:off x="51616" y="888178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BD4D65-DF7B-4857-B12B-2D395B8C5581}"/>
                </a:ext>
              </a:extLst>
            </p:cNvPr>
            <p:cNvSpPr txBox="1"/>
            <p:nvPr/>
          </p:nvSpPr>
          <p:spPr>
            <a:xfrm>
              <a:off x="5975" y="5203059"/>
              <a:ext cx="9040759" cy="10943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~80% </a:t>
              </a:r>
              <a:r>
                <a:rPr lang="en-US" sz="3500" b="1" dirty="0">
                  <a:solidFill>
                    <a:schemeClr val="accent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 the connected-standby platform average power is consumed in DRIPS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3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2" grpId="0" animBg="1"/>
      <p:bldP spid="84" grpId="0" animBg="1"/>
      <p:bldP spid="103" grpId="0"/>
      <p:bldP spid="3" grpId="0" animBg="1"/>
      <p:bldP spid="16" grpId="0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CA66-0F01-48C8-8908-DA67716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DRIPS: Deepest Runtime Idle Power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D961-AC8F-469D-B650-41298D03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major power consumption sources in DRIPS :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ADE94C-4823-4B47-87CF-6B45D318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87" y="1903302"/>
            <a:ext cx="4345904" cy="34534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DB14AD-DCA2-41A6-8DF2-5284892FF1C3}"/>
              </a:ext>
            </a:extLst>
          </p:cNvPr>
          <p:cNvSpPr txBox="1"/>
          <p:nvPr/>
        </p:nvSpPr>
        <p:spPr>
          <a:xfrm>
            <a:off x="7358133" y="2378458"/>
            <a:ext cx="976101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B83CE-8068-4772-B8FB-AAE6A2C617F3}"/>
              </a:ext>
            </a:extLst>
          </p:cNvPr>
          <p:cNvSpPr txBox="1"/>
          <p:nvPr/>
        </p:nvSpPr>
        <p:spPr>
          <a:xfrm>
            <a:off x="6230315" y="1695777"/>
            <a:ext cx="777777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4A2E2E-4015-4EB4-AF5C-ED516CC6D9B4}"/>
              </a:ext>
            </a:extLst>
          </p:cNvPr>
          <p:cNvSpPr/>
          <p:nvPr/>
        </p:nvSpPr>
        <p:spPr>
          <a:xfrm>
            <a:off x="4564273" y="2324427"/>
            <a:ext cx="621443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1E51BB-F62E-46CF-BAF8-E49AA71D6ADD}"/>
              </a:ext>
            </a:extLst>
          </p:cNvPr>
          <p:cNvSpPr/>
          <p:nvPr/>
        </p:nvSpPr>
        <p:spPr>
          <a:xfrm>
            <a:off x="5270712" y="2638831"/>
            <a:ext cx="757480" cy="253916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F55FDF-CAF8-46E9-A233-FE2584AC2AEB}"/>
              </a:ext>
            </a:extLst>
          </p:cNvPr>
          <p:cNvGrpSpPr/>
          <p:nvPr/>
        </p:nvGrpSpPr>
        <p:grpSpPr>
          <a:xfrm>
            <a:off x="7822299" y="3606992"/>
            <a:ext cx="808316" cy="204626"/>
            <a:chOff x="4332445" y="3691287"/>
            <a:chExt cx="1077755" cy="27283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381F68-A707-4F6C-8E53-CCB33231D178}"/>
                </a:ext>
              </a:extLst>
            </p:cNvPr>
            <p:cNvSpPr/>
            <p:nvPr/>
          </p:nvSpPr>
          <p:spPr>
            <a:xfrm>
              <a:off x="4648200" y="3691287"/>
              <a:ext cx="579222" cy="272834"/>
            </a:xfrm>
            <a:prstGeom prst="roundRect">
              <a:avLst/>
            </a:prstGeom>
            <a:solidFill>
              <a:srgbClr val="548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CKE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D0B9732-0EEC-4C3D-9FFE-6E3934AC8AC3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5227422" y="3827704"/>
              <a:ext cx="1827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6ECB9D-47A1-4B05-B105-3CB5C06399ED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332445" y="3827704"/>
              <a:ext cx="3157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C163653-4DFC-431B-8C06-42BBE47AE1B0}"/>
              </a:ext>
            </a:extLst>
          </p:cNvPr>
          <p:cNvSpPr/>
          <p:nvPr/>
        </p:nvSpPr>
        <p:spPr>
          <a:xfrm>
            <a:off x="6278312" y="3400745"/>
            <a:ext cx="861579" cy="457200"/>
          </a:xfrm>
          <a:prstGeom prst="round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 Save/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Restore SRAM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260DF9-D132-435F-B676-D0FDF66E46F1}"/>
              </a:ext>
            </a:extLst>
          </p:cNvPr>
          <p:cNvSpPr/>
          <p:nvPr/>
        </p:nvSpPr>
        <p:spPr>
          <a:xfrm>
            <a:off x="6254185" y="4381827"/>
            <a:ext cx="1026651" cy="535425"/>
          </a:xfrm>
          <a:prstGeom prst="roundRect">
            <a:avLst/>
          </a:prstGeom>
          <a:solidFill>
            <a:srgbClr val="997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Cores/GFX Save/Restore SRAM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098C61D-A0BC-444A-8E19-149621A7B794}"/>
              </a:ext>
            </a:extLst>
          </p:cNvPr>
          <p:cNvSpPr/>
          <p:nvPr/>
        </p:nvSpPr>
        <p:spPr>
          <a:xfrm>
            <a:off x="8574715" y="2931646"/>
            <a:ext cx="398800" cy="1485885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5876066-5574-4200-A58E-54FFCFE951EB}"/>
              </a:ext>
            </a:extLst>
          </p:cNvPr>
          <p:cNvSpPr/>
          <p:nvPr/>
        </p:nvSpPr>
        <p:spPr>
          <a:xfrm>
            <a:off x="4564273" y="1903302"/>
            <a:ext cx="621443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E3772AC-01EC-4645-9A75-745E585522F6}"/>
              </a:ext>
            </a:extLst>
          </p:cNvPr>
          <p:cNvSpPr/>
          <p:nvPr/>
        </p:nvSpPr>
        <p:spPr>
          <a:xfrm>
            <a:off x="4598694" y="3025216"/>
            <a:ext cx="595775" cy="385061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VCC AON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13DC28D-E59E-4111-9938-22AFE8545FE1}"/>
              </a:ext>
            </a:extLst>
          </p:cNvPr>
          <p:cNvSpPr/>
          <p:nvPr/>
        </p:nvSpPr>
        <p:spPr>
          <a:xfrm>
            <a:off x="5327723" y="3403433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827C72F-59DC-4F95-87B7-5BF6BD23C64F}"/>
              </a:ext>
            </a:extLst>
          </p:cNvPr>
          <p:cNvSpPr/>
          <p:nvPr/>
        </p:nvSpPr>
        <p:spPr>
          <a:xfrm>
            <a:off x="5373063" y="3576200"/>
            <a:ext cx="770900" cy="296804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Wake-up Timer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84A129-77D5-488D-9944-15EA8CC39E29}"/>
              </a:ext>
            </a:extLst>
          </p:cNvPr>
          <p:cNvSpPr/>
          <p:nvPr/>
        </p:nvSpPr>
        <p:spPr>
          <a:xfrm>
            <a:off x="5587642" y="3376161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6EA3821-2EE9-41BA-A5A3-DBBE82739E41}"/>
              </a:ext>
            </a:extLst>
          </p:cNvPr>
          <p:cNvSpPr/>
          <p:nvPr/>
        </p:nvSpPr>
        <p:spPr>
          <a:xfrm>
            <a:off x="5344393" y="2038678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A0EDFB-1A1E-4D55-895D-08F3A9AE3ABE}"/>
              </a:ext>
            </a:extLst>
          </p:cNvPr>
          <p:cNvSpPr/>
          <p:nvPr/>
        </p:nvSpPr>
        <p:spPr>
          <a:xfrm>
            <a:off x="5344394" y="2024389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DE809E-6102-4022-A00D-ED2B619EBDDE}"/>
              </a:ext>
            </a:extLst>
          </p:cNvPr>
          <p:cNvSpPr/>
          <p:nvPr/>
        </p:nvSpPr>
        <p:spPr>
          <a:xfrm>
            <a:off x="103020" y="1691035"/>
            <a:ext cx="4294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1) Wake-up timer event is toggled in a high-leakage process using a high frequency clock (</a:t>
            </a:r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 ).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8508B1-6016-4AFF-807B-43B231A2C3D0}"/>
              </a:ext>
            </a:extLst>
          </p:cNvPr>
          <p:cNvSpPr/>
          <p:nvPr/>
        </p:nvSpPr>
        <p:spPr>
          <a:xfrm>
            <a:off x="95292" y="3385911"/>
            <a:ext cx="44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2) Several IO signals are always powered-on (</a:t>
            </a:r>
            <a:r>
              <a:rPr lang="en-US" sz="2000" b="1" dirty="0">
                <a:solidFill>
                  <a:srgbClr val="C00000"/>
                </a:solidFill>
              </a:rPr>
              <a:t>7%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 ).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7F9598-5A08-420F-A1C3-68CE03D5E0B3}"/>
              </a:ext>
            </a:extLst>
          </p:cNvPr>
          <p:cNvSpPr/>
          <p:nvPr/>
        </p:nvSpPr>
        <p:spPr>
          <a:xfrm>
            <a:off x="88801" y="4751046"/>
            <a:ext cx="4294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3) Processor context is preserved in high-leakage power SRAMs (</a:t>
            </a:r>
            <a:r>
              <a:rPr lang="en-US" sz="2000" b="1" dirty="0">
                <a:solidFill>
                  <a:srgbClr val="C00000"/>
                </a:solidFill>
              </a:rPr>
              <a:t>9%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 ).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A59035-BB0B-4207-8021-99B2DB848FE7}"/>
              </a:ext>
            </a:extLst>
          </p:cNvPr>
          <p:cNvSpPr txBox="1"/>
          <p:nvPr/>
        </p:nvSpPr>
        <p:spPr>
          <a:xfrm>
            <a:off x="5587642" y="5564277"/>
            <a:ext cx="330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15% </a:t>
            </a:r>
            <a:r>
              <a:rPr lang="en-US" dirty="0">
                <a:solidFill>
                  <a:srgbClr val="C00000"/>
                </a:solidFill>
              </a:rPr>
              <a:t>of the platform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 average power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AD7A2-E340-4B40-9B35-140A5176052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7241130" y="3811041"/>
            <a:ext cx="1298209" cy="1753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D76E9C-33DB-45AF-91DD-C6E166FE33BF}"/>
              </a:ext>
            </a:extLst>
          </p:cNvPr>
          <p:cNvGrpSpPr/>
          <p:nvPr/>
        </p:nvGrpSpPr>
        <p:grpSpPr>
          <a:xfrm>
            <a:off x="81408" y="928006"/>
            <a:ext cx="9099886" cy="5906045"/>
            <a:chOff x="-7039328" y="1978139"/>
            <a:chExt cx="9099886" cy="552617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82F131-CC81-4870-A2B3-F420BD5F2F6D}"/>
                </a:ext>
              </a:extLst>
            </p:cNvPr>
            <p:cNvSpPr/>
            <p:nvPr/>
          </p:nvSpPr>
          <p:spPr>
            <a:xfrm>
              <a:off x="-6980201" y="1978139"/>
              <a:ext cx="9040759" cy="552617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966E01-7EF6-4C07-BD92-ED4DE0FCC181}"/>
                </a:ext>
              </a:extLst>
            </p:cNvPr>
            <p:cNvSpPr txBox="1"/>
            <p:nvPr/>
          </p:nvSpPr>
          <p:spPr>
            <a:xfrm>
              <a:off x="-7039328" y="6773692"/>
              <a:ext cx="9040759" cy="590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accent5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 target these three inefficiencies 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804C443-A1A5-46B8-A69C-30E843DF88DA}"/>
              </a:ext>
            </a:extLst>
          </p:cNvPr>
          <p:cNvSpPr txBox="1"/>
          <p:nvPr/>
        </p:nvSpPr>
        <p:spPr>
          <a:xfrm>
            <a:off x="185053" y="1547697"/>
            <a:ext cx="432711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Chipset</a:t>
            </a:r>
            <a:r>
              <a:rPr lang="en-US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includes relatively slow IO (e.g., USB/SATA/PCI) and system power management functions. 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chipset process is optimized for low-leakage and low-frequencies.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195D4-3E7E-4764-80A4-93497C338D24}"/>
              </a:ext>
            </a:extLst>
          </p:cNvPr>
          <p:cNvSpPr txBox="1"/>
          <p:nvPr/>
        </p:nvSpPr>
        <p:spPr>
          <a:xfrm>
            <a:off x="191499" y="3173954"/>
            <a:ext cx="430462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processor</a:t>
            </a:r>
            <a:r>
              <a:rPr lang="en-US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operates in high frequencies (e.g., 3GHz).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processor process is optimized for high frequency rather than low-leakage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9CA47-988C-46A9-A31C-0C581F17EB50}"/>
              </a:ext>
            </a:extLst>
          </p:cNvPr>
          <p:cNvSpPr txBox="1"/>
          <p:nvPr/>
        </p:nvSpPr>
        <p:spPr>
          <a:xfrm>
            <a:off x="5111511" y="1326214"/>
            <a:ext cx="340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Intel Skylake Mobile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1515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42969 0.1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3" y="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7882 -0.0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1389 0.25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6151 0.35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179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40503 0.210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 animBg="1"/>
      <p:bldP spid="47" grpId="0" animBg="1"/>
      <p:bldP spid="52" grpId="0" animBg="1"/>
      <p:bldP spid="53" grpId="0" animBg="1"/>
      <p:bldP spid="54" grpId="0" animBg="1"/>
      <p:bldP spid="58" grpId="0" animBg="1"/>
      <p:bldP spid="62" grpId="0"/>
      <p:bldP spid="63" grpId="0"/>
      <p:bldP spid="64" grpId="0"/>
      <p:bldP spid="37" grpId="0"/>
      <p:bldP spid="34" grpId="0" animBg="1"/>
      <p:bldP spid="3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The ODRIPS Substrate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610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CA66-0F01-48C8-8908-DA67716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ODRIPS: Optimized DRIPS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9059-A193-4B33-BB91-0D099B989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ODRIPS consists of three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key ideas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2ADE94C-4823-4B47-87CF-6B45D318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87" y="1903302"/>
            <a:ext cx="4345904" cy="34534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DB14AD-DCA2-41A6-8DF2-5284892FF1C3}"/>
              </a:ext>
            </a:extLst>
          </p:cNvPr>
          <p:cNvSpPr txBox="1"/>
          <p:nvPr/>
        </p:nvSpPr>
        <p:spPr>
          <a:xfrm>
            <a:off x="7358133" y="2378458"/>
            <a:ext cx="976101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Processor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B83CE-8068-4772-B8FB-AAE6A2C617F3}"/>
              </a:ext>
            </a:extLst>
          </p:cNvPr>
          <p:cNvSpPr txBox="1"/>
          <p:nvPr/>
        </p:nvSpPr>
        <p:spPr>
          <a:xfrm>
            <a:off x="6230315" y="1695777"/>
            <a:ext cx="777777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Chipset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4A2E2E-4015-4EB4-AF5C-ED516CC6D9B4}"/>
              </a:ext>
            </a:extLst>
          </p:cNvPr>
          <p:cNvSpPr/>
          <p:nvPr/>
        </p:nvSpPr>
        <p:spPr>
          <a:xfrm>
            <a:off x="4564273" y="2324427"/>
            <a:ext cx="621443" cy="385061"/>
          </a:xfrm>
          <a:prstGeom prst="roundRect">
            <a:avLst/>
          </a:prstGeom>
          <a:solidFill>
            <a:srgbClr val="70AD47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24MHz XTAL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21E51BB-F62E-46CF-BAF8-E49AA71D6ADD}"/>
              </a:ext>
            </a:extLst>
          </p:cNvPr>
          <p:cNvSpPr/>
          <p:nvPr/>
        </p:nvSpPr>
        <p:spPr>
          <a:xfrm>
            <a:off x="5270712" y="2638831"/>
            <a:ext cx="757480" cy="253916"/>
          </a:xfrm>
          <a:prstGeom prst="roundRect">
            <a:avLst/>
          </a:prstGeom>
          <a:solidFill>
            <a:srgbClr val="5B9B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AON IOs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F55FDF-CAF8-46E9-A233-FE2584AC2AEB}"/>
              </a:ext>
            </a:extLst>
          </p:cNvPr>
          <p:cNvGrpSpPr/>
          <p:nvPr/>
        </p:nvGrpSpPr>
        <p:grpSpPr>
          <a:xfrm>
            <a:off x="7822299" y="3606992"/>
            <a:ext cx="808316" cy="204626"/>
            <a:chOff x="4332445" y="3691287"/>
            <a:chExt cx="1077755" cy="27283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381F68-A707-4F6C-8E53-CCB33231D178}"/>
                </a:ext>
              </a:extLst>
            </p:cNvPr>
            <p:cNvSpPr/>
            <p:nvPr/>
          </p:nvSpPr>
          <p:spPr>
            <a:xfrm>
              <a:off x="4648200" y="3691287"/>
              <a:ext cx="579222" cy="272834"/>
            </a:xfrm>
            <a:prstGeom prst="roundRect">
              <a:avLst/>
            </a:prstGeom>
            <a:solidFill>
              <a:srgbClr val="5482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CKE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D0B9732-0EEC-4C3D-9FFE-6E3934AC8AC3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5227422" y="3827704"/>
              <a:ext cx="1827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86ECB9D-47A1-4B05-B105-3CB5C06399ED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332445" y="3827704"/>
              <a:ext cx="3157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C163653-4DFC-431B-8C06-42BBE47AE1B0}"/>
              </a:ext>
            </a:extLst>
          </p:cNvPr>
          <p:cNvSpPr/>
          <p:nvPr/>
        </p:nvSpPr>
        <p:spPr>
          <a:xfrm>
            <a:off x="6278312" y="3400745"/>
            <a:ext cx="861579" cy="457200"/>
          </a:xfrm>
          <a:prstGeom prst="roundRect">
            <a:avLst/>
          </a:prstGeom>
          <a:solidFill>
            <a:srgbClr val="A9D18E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SA Save/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Restore SRAM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260DF9-D132-435F-B676-D0FDF66E46F1}"/>
              </a:ext>
            </a:extLst>
          </p:cNvPr>
          <p:cNvSpPr/>
          <p:nvPr/>
        </p:nvSpPr>
        <p:spPr>
          <a:xfrm>
            <a:off x="6254185" y="4381827"/>
            <a:ext cx="1026651" cy="535425"/>
          </a:xfrm>
          <a:prstGeom prst="roundRect">
            <a:avLst/>
          </a:prstGeom>
          <a:solidFill>
            <a:srgbClr val="997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Cores/GFX Save/Restore SRAM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098C61D-A0BC-444A-8E19-149621A7B794}"/>
              </a:ext>
            </a:extLst>
          </p:cNvPr>
          <p:cNvSpPr/>
          <p:nvPr/>
        </p:nvSpPr>
        <p:spPr>
          <a:xfrm>
            <a:off x="8574715" y="2931646"/>
            <a:ext cx="398800" cy="1485885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350" dirty="0"/>
              <a:t>DRAM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5876066-5574-4200-A58E-54FFCFE951EB}"/>
              </a:ext>
            </a:extLst>
          </p:cNvPr>
          <p:cNvSpPr/>
          <p:nvPr/>
        </p:nvSpPr>
        <p:spPr>
          <a:xfrm>
            <a:off x="4564273" y="1903302"/>
            <a:ext cx="621443" cy="385061"/>
          </a:xfrm>
          <a:prstGeom prst="roundRect">
            <a:avLst/>
          </a:prstGeom>
          <a:solidFill>
            <a:srgbClr val="59595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32KHz XTAL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E3772AC-01EC-4645-9A75-745E585522F6}"/>
              </a:ext>
            </a:extLst>
          </p:cNvPr>
          <p:cNvSpPr/>
          <p:nvPr/>
        </p:nvSpPr>
        <p:spPr>
          <a:xfrm>
            <a:off x="4598694" y="3025216"/>
            <a:ext cx="595775" cy="385061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VCC AON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13DC28D-E59E-4111-9938-22AFE8545FE1}"/>
              </a:ext>
            </a:extLst>
          </p:cNvPr>
          <p:cNvSpPr/>
          <p:nvPr/>
        </p:nvSpPr>
        <p:spPr>
          <a:xfrm>
            <a:off x="5327723" y="3403433"/>
            <a:ext cx="861580" cy="457200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827C72F-59DC-4F95-87B7-5BF6BD23C64F}"/>
              </a:ext>
            </a:extLst>
          </p:cNvPr>
          <p:cNvSpPr/>
          <p:nvPr/>
        </p:nvSpPr>
        <p:spPr>
          <a:xfrm>
            <a:off x="5373063" y="3576200"/>
            <a:ext cx="770900" cy="296804"/>
          </a:xfrm>
          <a:prstGeom prst="roundRect">
            <a:avLst/>
          </a:prstGeom>
          <a:solidFill>
            <a:srgbClr val="FFE6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Wake-up Timer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84A129-77D5-488D-9944-15EA8CC39E29}"/>
              </a:ext>
            </a:extLst>
          </p:cNvPr>
          <p:cNvSpPr/>
          <p:nvPr/>
        </p:nvSpPr>
        <p:spPr>
          <a:xfrm>
            <a:off x="5587642" y="3376161"/>
            <a:ext cx="457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PMU</a:t>
            </a:r>
            <a:endParaRPr lang="en-US" sz="135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6EA3821-2EE9-41BA-A5A3-DBBE82739E41}"/>
              </a:ext>
            </a:extLst>
          </p:cNvPr>
          <p:cNvSpPr/>
          <p:nvPr/>
        </p:nvSpPr>
        <p:spPr>
          <a:xfrm>
            <a:off x="5344393" y="2038678"/>
            <a:ext cx="655910" cy="348068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A0EDFB-1A1E-4D55-895D-08F3A9AE3ABE}"/>
              </a:ext>
            </a:extLst>
          </p:cNvPr>
          <p:cNvSpPr/>
          <p:nvPr/>
        </p:nvSpPr>
        <p:spPr>
          <a:xfrm>
            <a:off x="5344394" y="2024389"/>
            <a:ext cx="6559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Chipset-PMU</a:t>
            </a:r>
            <a:endParaRPr lang="en-US" sz="13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DE809E-6102-4022-A00D-ED2B619EBDDE}"/>
              </a:ext>
            </a:extLst>
          </p:cNvPr>
          <p:cNvSpPr/>
          <p:nvPr/>
        </p:nvSpPr>
        <p:spPr>
          <a:xfrm>
            <a:off x="135104" y="1691035"/>
            <a:ext cx="4294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 1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Offload wake-up timer to a low leakage chip (e.g., chipset) and significantly slower clock (</a:t>
            </a:r>
            <a:r>
              <a:rPr lang="en-US" sz="20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 ).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8508B1-6016-4AFF-807B-43B231A2C3D0}"/>
              </a:ext>
            </a:extLst>
          </p:cNvPr>
          <p:cNvSpPr/>
          <p:nvPr/>
        </p:nvSpPr>
        <p:spPr>
          <a:xfrm>
            <a:off x="79249" y="3385911"/>
            <a:ext cx="4529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 2.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Offload always-on IO functionality to chipset and power-gate all processor IOs (</a:t>
            </a:r>
            <a:r>
              <a:rPr lang="en-US" sz="2000" b="1" dirty="0">
                <a:solidFill>
                  <a:schemeClr val="accent6"/>
                </a:solidFill>
              </a:rPr>
              <a:t>7%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power).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7F9598-5A08-420F-A1C3-68CE03D5E0B3}"/>
              </a:ext>
            </a:extLst>
          </p:cNvPr>
          <p:cNvSpPr/>
          <p:nvPr/>
        </p:nvSpPr>
        <p:spPr>
          <a:xfrm>
            <a:off x="95291" y="5033040"/>
            <a:ext cx="453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 3.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Transfer processor context to a 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secure memory region inside DRAM (</a:t>
            </a:r>
            <a:r>
              <a:rPr lang="en-US" sz="2000" b="1" dirty="0">
                <a:solidFill>
                  <a:schemeClr val="accent6"/>
                </a:solidFill>
              </a:rPr>
              <a:t>9%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the platform average power).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A59035-BB0B-4207-8021-99B2DB848FE7}"/>
              </a:ext>
            </a:extLst>
          </p:cNvPr>
          <p:cNvSpPr txBox="1"/>
          <p:nvPr/>
        </p:nvSpPr>
        <p:spPr>
          <a:xfrm>
            <a:off x="5587642" y="5564277"/>
            <a:ext cx="330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15% (idea in the paper)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AD7A2-E340-4B40-9B35-140A5176052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7241130" y="3811041"/>
            <a:ext cx="1298209" cy="175323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41858 0.096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4166 L -0.37448 -0.0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1389 0.3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3611 L -0.52986 0.387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6" y="1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38003 0.244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2" grpId="0" animBg="1"/>
      <p:bldP spid="53" grpId="0" animBg="1"/>
      <p:bldP spid="54" grpId="0" animBg="1"/>
      <p:bldP spid="58" grpId="0" animBg="1"/>
      <p:bldP spid="62" grpId="0"/>
      <p:bldP spid="63" grpId="0"/>
      <p:bldP spid="6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69011" y="5507271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69011" y="2180097"/>
            <a:ext cx="8805978" cy="185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69011" y="4447738"/>
            <a:ext cx="8805978" cy="63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DA77E-6BD0-4361-B5F9-C9DD49F4032B}"/>
              </a:ext>
            </a:extLst>
          </p:cNvPr>
          <p:cNvSpPr/>
          <p:nvPr/>
        </p:nvSpPr>
        <p:spPr>
          <a:xfrm>
            <a:off x="169011" y="1115786"/>
            <a:ext cx="8805978" cy="60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Connected-Standby and DRIPS Overview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The ODRIPS Substrate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1028700" lvl="1" indent="-571500">
              <a:buFont typeface="+mj-lt"/>
              <a:buAutoNum type="romanUcPeriod"/>
            </a:pPr>
            <a:r>
              <a:rPr lang="en-US" sz="2600" b="1" dirty="0"/>
              <a:t>Wake-up timer event handling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Offload processor’s always-on IO functionality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Transfers the processor context to DRAM</a:t>
            </a:r>
          </a:p>
          <a:p>
            <a:pPr marL="1028700" lvl="1" indent="-571500">
              <a:buFont typeface="+mj-lt"/>
              <a:buAutoNum type="romanU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19837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1.1|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2|3.2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5|1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5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61677</TotalTime>
  <Words>2680</Words>
  <Application>Microsoft Office PowerPoint</Application>
  <PresentationFormat>On-screen Show (4:3)</PresentationFormat>
  <Paragraphs>552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 Light</vt:lpstr>
      <vt:lpstr>Cambria</vt:lpstr>
      <vt:lpstr>Arial</vt:lpstr>
      <vt:lpstr>Segoe UI</vt:lpstr>
      <vt:lpstr>Calibri</vt:lpstr>
      <vt:lpstr>Office Theme</vt:lpstr>
      <vt:lpstr>PowerPoint Presentation</vt:lpstr>
      <vt:lpstr>Executive Summary</vt:lpstr>
      <vt:lpstr>Presentation Outline</vt:lpstr>
      <vt:lpstr>Connected-Standby Mode (1)</vt:lpstr>
      <vt:lpstr>Connected-Standby Mode (2)</vt:lpstr>
      <vt:lpstr>DRIPS: Deepest Runtime Idle Power State </vt:lpstr>
      <vt:lpstr>Presentation Outline</vt:lpstr>
      <vt:lpstr>ODRIPS: Optimized DRIPS</vt:lpstr>
      <vt:lpstr>Presentation Outline</vt:lpstr>
      <vt:lpstr>Idea 1: Wake-up Timer Handling</vt:lpstr>
      <vt:lpstr>Idea 1: Wake-up Timer Handling</vt:lpstr>
      <vt:lpstr>Idea 1: Wake-up Timer Handling </vt:lpstr>
      <vt:lpstr>Presentation Outline</vt:lpstr>
      <vt:lpstr>Idea 2: Offload Always-On IOs</vt:lpstr>
      <vt:lpstr>Baseline Always-On IOs</vt:lpstr>
      <vt:lpstr>Idea 2: Offload Always-On IOs</vt:lpstr>
      <vt:lpstr>Presentation Outline</vt:lpstr>
      <vt:lpstr>Idea 3: Transfers Processor Context to DRAM</vt:lpstr>
      <vt:lpstr>Idea 3: Transfers Processor Context to DRAM</vt:lpstr>
      <vt:lpstr>Presentation Outline</vt:lpstr>
      <vt:lpstr>Methodology</vt:lpstr>
      <vt:lpstr>Results</vt:lpstr>
      <vt:lpstr>Other Results in the Paper</vt:lpstr>
      <vt:lpstr>Presentation Outline</vt:lpstr>
      <vt:lpstr>Summary</vt:lpstr>
      <vt:lpstr>PowerPoint Presentation</vt:lpstr>
      <vt:lpstr>Backup</vt:lpstr>
      <vt:lpstr>Results – Use NVMe </vt:lpstr>
      <vt:lpstr>Results – Core and DRAM Freq. </vt:lpstr>
      <vt:lpstr>PowerPoint Presentation</vt:lpstr>
      <vt:lpstr>ODRIPS: Optimized DRIPS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Haj-Yihia</cp:lastModifiedBy>
  <cp:revision>2780</cp:revision>
  <dcterms:created xsi:type="dcterms:W3CDTF">2017-06-05T15:22:10Z</dcterms:created>
  <dcterms:modified xsi:type="dcterms:W3CDTF">2020-02-29T07:01:48Z</dcterms:modified>
</cp:coreProperties>
</file>