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7" r:id="rId1"/>
  </p:sldMasterIdLst>
  <p:notesMasterIdLst>
    <p:notesMasterId r:id="rId66"/>
  </p:notesMasterIdLst>
  <p:handoutMasterIdLst>
    <p:handoutMasterId r:id="rId67"/>
  </p:handoutMasterIdLst>
  <p:sldIdLst>
    <p:sldId id="1186" r:id="rId2"/>
    <p:sldId id="1164" r:id="rId3"/>
    <p:sldId id="1180" r:id="rId4"/>
    <p:sldId id="1252" r:id="rId5"/>
    <p:sldId id="1184" r:id="rId6"/>
    <p:sldId id="1210" r:id="rId7"/>
    <p:sldId id="1226" r:id="rId8"/>
    <p:sldId id="1189" r:id="rId9"/>
    <p:sldId id="1253" r:id="rId10"/>
    <p:sldId id="1215" r:id="rId11"/>
    <p:sldId id="1246" r:id="rId12"/>
    <p:sldId id="1247" r:id="rId13"/>
    <p:sldId id="1263" r:id="rId14"/>
    <p:sldId id="1212" r:id="rId15"/>
    <p:sldId id="1198" r:id="rId16"/>
    <p:sldId id="1255" r:id="rId17"/>
    <p:sldId id="1160" r:id="rId18"/>
    <p:sldId id="1200" r:id="rId19"/>
    <p:sldId id="1201" r:id="rId20"/>
    <p:sldId id="1202" r:id="rId21"/>
    <p:sldId id="1218" r:id="rId22"/>
    <p:sldId id="1256" r:id="rId23"/>
    <p:sldId id="1214" r:id="rId24"/>
    <p:sldId id="1167" r:id="rId25"/>
    <p:sldId id="1221" r:id="rId26"/>
    <p:sldId id="1224" r:id="rId27"/>
    <p:sldId id="1225" r:id="rId28"/>
    <p:sldId id="1257" r:id="rId29"/>
    <p:sldId id="1248" r:id="rId30"/>
    <p:sldId id="1250" r:id="rId31"/>
    <p:sldId id="1249" r:id="rId32"/>
    <p:sldId id="1259" r:id="rId33"/>
    <p:sldId id="1258" r:id="rId34"/>
    <p:sldId id="1242" r:id="rId35"/>
    <p:sldId id="1260" r:id="rId36"/>
    <p:sldId id="1153" r:id="rId37"/>
    <p:sldId id="1168" r:id="rId38"/>
    <p:sldId id="1216" r:id="rId39"/>
    <p:sldId id="1208" r:id="rId40"/>
    <p:sldId id="1217" r:id="rId41"/>
    <p:sldId id="1162" r:id="rId42"/>
    <p:sldId id="1169" r:id="rId43"/>
    <p:sldId id="1262" r:id="rId44"/>
    <p:sldId id="1063" r:id="rId45"/>
    <p:sldId id="1209" r:id="rId46"/>
    <p:sldId id="1228" r:id="rId47"/>
    <p:sldId id="1227" r:id="rId48"/>
    <p:sldId id="1229" r:id="rId49"/>
    <p:sldId id="1230" r:id="rId50"/>
    <p:sldId id="1231" r:id="rId51"/>
    <p:sldId id="1232" r:id="rId52"/>
    <p:sldId id="1233" r:id="rId53"/>
    <p:sldId id="1234" r:id="rId54"/>
    <p:sldId id="1235" r:id="rId55"/>
    <p:sldId id="1245" r:id="rId56"/>
    <p:sldId id="1236" r:id="rId57"/>
    <p:sldId id="1171" r:id="rId58"/>
    <p:sldId id="1237" r:id="rId59"/>
    <p:sldId id="1238" r:id="rId60"/>
    <p:sldId id="1239" r:id="rId61"/>
    <p:sldId id="1172" r:id="rId62"/>
    <p:sldId id="1240" r:id="rId63"/>
    <p:sldId id="1243" r:id="rId64"/>
    <p:sldId id="1244" r:id="rId65"/>
  </p:sldIdLst>
  <p:sldSz cx="9144000" cy="6858000" type="screen4x3"/>
  <p:notesSz cx="9601200" cy="7315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8FA"/>
    <a:srgbClr val="7030A0"/>
    <a:srgbClr val="E4D7FA"/>
    <a:srgbClr val="FFF7CB"/>
    <a:srgbClr val="D49F11"/>
    <a:srgbClr val="FFC100"/>
    <a:srgbClr val="BDD7EF"/>
    <a:srgbClr val="BAD4EC"/>
    <a:srgbClr val="E47302"/>
    <a:srgbClr val="C50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06" autoAdjust="0"/>
    <p:restoredTop sz="77985" autoAdjust="0"/>
  </p:normalViewPr>
  <p:slideViewPr>
    <p:cSldViewPr snapToGrid="0">
      <p:cViewPr varScale="1">
        <p:scale>
          <a:sx n="89" d="100"/>
          <a:sy n="89" d="100"/>
        </p:scale>
        <p:origin x="1536"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937" cy="36648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438180" y="0"/>
            <a:ext cx="4160937" cy="366486"/>
          </a:xfrm>
          <a:prstGeom prst="rect">
            <a:avLst/>
          </a:prstGeom>
        </p:spPr>
        <p:txBody>
          <a:bodyPr vert="horz" lIns="91440" tIns="45720" rIns="91440" bIns="45720" rtlCol="0"/>
          <a:lstStyle>
            <a:lvl1pPr algn="r">
              <a:defRPr sz="1200"/>
            </a:lvl1pPr>
          </a:lstStyle>
          <a:p>
            <a:fld id="{FA084CA2-105F-41CF-95FA-79E2DEDCE6D5}" type="datetimeFigureOut">
              <a:rPr lang="en-US" smtClean="0"/>
              <a:t>12/23/22</a:t>
            </a:fld>
            <a:endParaRPr lang="en-US"/>
          </a:p>
        </p:txBody>
      </p:sp>
      <p:sp>
        <p:nvSpPr>
          <p:cNvPr id="4" name="Footer Placeholder 3"/>
          <p:cNvSpPr>
            <a:spLocks noGrp="1"/>
          </p:cNvSpPr>
          <p:nvPr>
            <p:ph type="ftr" sz="quarter" idx="2"/>
          </p:nvPr>
        </p:nvSpPr>
        <p:spPr>
          <a:xfrm>
            <a:off x="0" y="6948715"/>
            <a:ext cx="4160937" cy="36648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438180" y="6948715"/>
            <a:ext cx="4160937" cy="366485"/>
          </a:xfrm>
          <a:prstGeom prst="rect">
            <a:avLst/>
          </a:prstGeom>
        </p:spPr>
        <p:txBody>
          <a:bodyPr vert="horz" lIns="91440" tIns="45720" rIns="91440" bIns="45720" rtlCol="0" anchor="b"/>
          <a:lstStyle>
            <a:lvl1pPr algn="r">
              <a:defRPr sz="1200"/>
            </a:lvl1pPr>
          </a:lstStyle>
          <a:p>
            <a:fld id="{9832E61D-2080-44C1-8D97-F4B80BAE85B1}" type="slidenum">
              <a:rPr lang="en-US" smtClean="0"/>
              <a:t>‹#›</a:t>
            </a:fld>
            <a:endParaRPr lang="en-US"/>
          </a:p>
        </p:txBody>
      </p:sp>
    </p:spTree>
    <p:extLst>
      <p:ext uri="{BB962C8B-B14F-4D97-AF65-F5344CB8AC3E}">
        <p14:creationId xmlns:p14="http://schemas.microsoft.com/office/powerpoint/2010/main" val="2324858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937" cy="365276"/>
          </a:xfrm>
          <a:prstGeom prst="rect">
            <a:avLst/>
          </a:prstGeom>
        </p:spPr>
        <p:txBody>
          <a:bodyPr vert="horz" lIns="96661" tIns="48331" rIns="96661" bIns="48331" rtlCol="0"/>
          <a:lstStyle>
            <a:lvl1pPr algn="l">
              <a:defRPr sz="1300">
                <a:latin typeface="Arial" pitchFamily="34" charset="0"/>
              </a:defRPr>
            </a:lvl1pPr>
          </a:lstStyle>
          <a:p>
            <a:pPr>
              <a:defRPr/>
            </a:pPr>
            <a:endParaRPr lang="en-US"/>
          </a:p>
        </p:txBody>
      </p:sp>
      <p:sp>
        <p:nvSpPr>
          <p:cNvPr id="3" name="Date Placeholder 2"/>
          <p:cNvSpPr>
            <a:spLocks noGrp="1"/>
          </p:cNvSpPr>
          <p:nvPr>
            <p:ph type="dt" idx="1"/>
          </p:nvPr>
        </p:nvSpPr>
        <p:spPr>
          <a:xfrm>
            <a:off x="5438180" y="0"/>
            <a:ext cx="4160937" cy="365276"/>
          </a:xfrm>
          <a:prstGeom prst="rect">
            <a:avLst/>
          </a:prstGeom>
        </p:spPr>
        <p:txBody>
          <a:bodyPr vert="horz" lIns="96661" tIns="48331" rIns="96661" bIns="48331" rtlCol="0"/>
          <a:lstStyle>
            <a:lvl1pPr algn="r">
              <a:defRPr sz="1300">
                <a:latin typeface="Arial" pitchFamily="34" charset="0"/>
              </a:defRPr>
            </a:lvl1pPr>
          </a:lstStyle>
          <a:p>
            <a:pPr>
              <a:defRPr/>
            </a:pPr>
            <a:fld id="{A38D9882-8E9E-4CF6-8AEF-BEC3B7A09D95}" type="datetimeFigureOut">
              <a:rPr lang="en-US"/>
              <a:pPr>
                <a:defRPr/>
              </a:pPr>
              <a:t>12/23/22</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960538" y="3474963"/>
            <a:ext cx="7680127" cy="3291114"/>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948715"/>
            <a:ext cx="4160937" cy="365276"/>
          </a:xfrm>
          <a:prstGeom prst="rect">
            <a:avLst/>
          </a:prstGeom>
        </p:spPr>
        <p:txBody>
          <a:bodyPr vert="horz" lIns="96661" tIns="48331" rIns="96661" bIns="48331" rtlCol="0" anchor="b"/>
          <a:lstStyle>
            <a:lvl1pPr algn="l">
              <a:defRPr sz="1300">
                <a:latin typeface="Arial" pitchFamily="34" charset="0"/>
              </a:defRPr>
            </a:lvl1pPr>
          </a:lstStyle>
          <a:p>
            <a:pPr>
              <a:defRPr/>
            </a:pPr>
            <a:endParaRPr lang="en-US"/>
          </a:p>
        </p:txBody>
      </p:sp>
      <p:sp>
        <p:nvSpPr>
          <p:cNvPr id="7" name="Slide Number Placeholder 6"/>
          <p:cNvSpPr>
            <a:spLocks noGrp="1"/>
          </p:cNvSpPr>
          <p:nvPr>
            <p:ph type="sldNum" sz="quarter" idx="5"/>
          </p:nvPr>
        </p:nvSpPr>
        <p:spPr>
          <a:xfrm>
            <a:off x="5438180" y="6948715"/>
            <a:ext cx="4160937" cy="365276"/>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fld id="{C0529AF4-9733-4245-A38E-6E2258071B12}" type="slidenum">
              <a:rPr lang="en-US" altLang="en-US"/>
              <a:pPr/>
              <a:t>‹#›</a:t>
            </a:fld>
            <a:endParaRPr lang="en-US" altLang="en-US"/>
          </a:p>
        </p:txBody>
      </p:sp>
    </p:spTree>
    <p:extLst>
      <p:ext uri="{BB962C8B-B14F-4D97-AF65-F5344CB8AC3E}">
        <p14:creationId xmlns:p14="http://schemas.microsoft.com/office/powerpoint/2010/main" val="22626667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Good afternoon, I’m Joel Lindegger, I’m a PhD student in the SAFARI research group at ETH Zurich.</a:t>
            </a:r>
            <a:br>
              <a:rPr lang="en-US" altLang="zh-CN"/>
            </a:br>
            <a:r>
              <a:rPr lang="en-US" altLang="zh-CN"/>
              <a:t>I will present to you our work “</a:t>
            </a:r>
            <a:r>
              <a:rPr lang="en-US" sz="2000">
                <a:solidFill>
                  <a:schemeClr val="bg1"/>
                </a:solidFill>
                <a:cs typeface="Calibri" panose="020F0502020204030204" pitchFamily="34" charset="0"/>
              </a:rPr>
              <a:t>Morpheus:</a:t>
            </a:r>
            <a:r>
              <a:rPr lang="en-US" sz="1600">
                <a:solidFill>
                  <a:schemeClr val="bg1"/>
                </a:solidFill>
                <a:cs typeface="Calibri" panose="020F0502020204030204" pitchFamily="34" charset="0"/>
              </a:rPr>
              <a:t> </a:t>
            </a:r>
            <a:r>
              <a:rPr lang="en-US" sz="1200">
                <a:solidFill>
                  <a:schemeClr val="bg1"/>
                </a:solidFill>
                <a:cs typeface="Calibri" panose="020F0502020204030204" pitchFamily="34" charset="0"/>
              </a:rPr>
              <a:t>Extending the Last Level Cache Capacity in GPU Systems with Idle GPU Core Resources</a:t>
            </a:r>
            <a:r>
              <a:rPr lang="en-US" altLang="zh-CN"/>
              <a:t>”.</a:t>
            </a:r>
            <a:br>
              <a:rPr lang="en-US" altLang="zh-CN"/>
            </a:br>
            <a:r>
              <a:rPr lang="en-US" altLang="zh-CN"/>
              <a:t>Let me start with a high-level overview. [Click]</a:t>
            </a:r>
            <a:endParaRPr lang="zh-CN" altLang="en-US"/>
          </a:p>
        </p:txBody>
      </p:sp>
      <p:sp>
        <p:nvSpPr>
          <p:cNvPr id="4" name="灯片编号占位符 3"/>
          <p:cNvSpPr>
            <a:spLocks noGrp="1"/>
          </p:cNvSpPr>
          <p:nvPr>
            <p:ph type="sldNum" sz="quarter" idx="5"/>
          </p:nvPr>
        </p:nvSpPr>
        <p:spPr/>
        <p:txBody>
          <a:bodyPr/>
          <a:lstStyle/>
          <a:p>
            <a:fld id="{C0529AF4-9733-4245-A38E-6E2258071B12}" type="slidenum">
              <a:rPr lang="en-US" altLang="en-US" smtClean="0"/>
              <a:pPr/>
              <a:t>1</a:t>
            </a:fld>
            <a:endParaRPr lang="en-US" altLang="en-US"/>
          </a:p>
        </p:txBody>
      </p:sp>
    </p:spTree>
    <p:extLst>
      <p:ext uri="{BB962C8B-B14F-4D97-AF65-F5344CB8AC3E}">
        <p14:creationId xmlns:p14="http://schemas.microsoft.com/office/powerpoint/2010/main" val="339718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[Click] left we have the on-chip memory of a conventional GPU. </a:t>
            </a:r>
            <a:br>
              <a:rPr lang="en-US" dirty="0"/>
            </a:br>
            <a:r>
              <a:rPr lang="en-US" dirty="0"/>
              <a:t>We logically divide it between [Click] *well-utilized* cores’ private memories,</a:t>
            </a:r>
          </a:p>
          <a:p>
            <a:r>
              <a:rPr lang="en-US" dirty="0"/>
              <a:t>[Click] under-utilized cores’ private memories, and</a:t>
            </a:r>
          </a:p>
          <a:p>
            <a:r>
              <a:rPr lang="en-US" dirty="0"/>
              <a:t>[Click] the conventional LLC.</a:t>
            </a:r>
          </a:p>
          <a:p>
            <a:r>
              <a:rPr lang="en-US" dirty="0"/>
              <a:t>A [Click] Morpheus enabled GPU has the same well-utilized cores’ private memories and conventional LLC as a conventional GPU.</a:t>
            </a:r>
          </a:p>
          <a:p>
            <a:r>
              <a:rPr lang="en-US" dirty="0"/>
              <a:t>In contrast, Morpheus [Click] *converts* under-utilized cores’ private memories to *extended LLC*.</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this is Morpheus’ [Click] key idea: Repurposing under-utilized GPU core’s private memory to extend the GPU’s LLC capacity.</a:t>
            </a:r>
            <a:br>
              <a:rPr lang="en-US" dirty="0"/>
            </a:br>
            <a:r>
              <a:rPr lang="en-US" dirty="0"/>
              <a:t>Let’s see how this can be implemented [Click].</a:t>
            </a:r>
          </a:p>
          <a:p>
            <a:endParaRPr lang="en-US" dirty="0"/>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10</a:t>
            </a:fld>
            <a:endParaRPr lang="en-US" altLang="en-US"/>
          </a:p>
        </p:txBody>
      </p:sp>
    </p:spTree>
    <p:extLst>
      <p:ext uri="{BB962C8B-B14F-4D97-AF65-F5344CB8AC3E}">
        <p14:creationId xmlns:p14="http://schemas.microsoft.com/office/powerpoint/2010/main" val="3491559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13</a:t>
            </a:fld>
            <a:endParaRPr lang="en-US" altLang="en-US"/>
          </a:p>
        </p:txBody>
      </p:sp>
    </p:spTree>
    <p:extLst>
      <p:ext uri="{BB962C8B-B14F-4D97-AF65-F5344CB8AC3E}">
        <p14:creationId xmlns:p14="http://schemas.microsoft.com/office/powerpoint/2010/main" val="1952307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introduce two execution modes [Click] for each GPU core,</a:t>
            </a:r>
          </a:p>
          <a:p>
            <a:r>
              <a:rPr lang="en-US" dirty="0"/>
              <a:t>[Click] compute mode and [Click] cache mode.</a:t>
            </a:r>
          </a:p>
          <a:p>
            <a:r>
              <a:rPr lang="en-US" dirty="0"/>
              <a:t>A core in compute mode [Click] operates conventionally, so it [Click] executes an application kernel, and use the core’s [Click] private memory (L1 Cache, Shared Memory, Register File) to hold application data.</a:t>
            </a:r>
          </a:p>
          <a:p>
            <a:r>
              <a:rPr lang="en-US" dirty="0"/>
              <a:t>In contrast, cores in cache mode [Click] lend their on-chip memory to extend the LLC by [Click] executing the extended LLC kernel (which we propose) and [Click] using the core’s private memory to store controller state, tag array and data array.</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14</a:t>
            </a:fld>
            <a:endParaRPr lang="en-US" altLang="en-US"/>
          </a:p>
        </p:txBody>
      </p:sp>
    </p:spTree>
    <p:extLst>
      <p:ext uri="{BB962C8B-B14F-4D97-AF65-F5344CB8AC3E}">
        <p14:creationId xmlns:p14="http://schemas.microsoft.com/office/powerpoint/2010/main" val="2271538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how an LLC request is served in Morpheus.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have a set of cores [Click] operating in compute mode, and a set of cores [Click] operating in cache mode.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These are connected through an  [Click] interconnection network to a set of [Click] LLC partitions.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LLC requests are generated [Click] by cores operating in compute mode and [Click] move over the interconnection network to an LLC partition.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the LLC request first handle by the *Morpheus controller*, a new hardware unit we propose. The  Morpheus controller makes a forwarding decision, and based on that decision it queries either [Click] the existing conventional LLC, or [Click] sends the request to a core operating in cache mode.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After serving the request, the response is sent back [Click] over the interconnection network to the Morpheus controller, and from there [Click] to the core that initiated the request.</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15</a:t>
            </a:fld>
            <a:endParaRPr lang="en-US" altLang="en-US"/>
          </a:p>
        </p:txBody>
      </p:sp>
    </p:spTree>
    <p:extLst>
      <p:ext uri="{BB962C8B-B14F-4D97-AF65-F5344CB8AC3E}">
        <p14:creationId xmlns:p14="http://schemas.microsoft.com/office/powerpoint/2010/main" val="3206608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these components in some more detail, starting with the Morpheus controller.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16</a:t>
            </a:fld>
            <a:endParaRPr lang="en-US" altLang="en-US"/>
          </a:p>
        </p:txBody>
      </p:sp>
    </p:spTree>
    <p:extLst>
      <p:ext uri="{BB962C8B-B14F-4D97-AF65-F5344CB8AC3E}">
        <p14:creationId xmlns:p14="http://schemas.microsoft.com/office/powerpoint/2010/main" val="663219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the Morpheus controller handles three tasks:</a:t>
            </a:r>
          </a:p>
          <a:p>
            <a:r>
              <a:rPr lang="en-US" dirty="0"/>
              <a:t>It makes a [Click] forwarding decision, based on which it then either queries the [Click] conventional LLC or the [Click] extended LLC.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17</a:t>
            </a:fld>
            <a:endParaRPr lang="en-US" altLang="en-US"/>
          </a:p>
        </p:txBody>
      </p:sp>
    </p:spTree>
    <p:extLst>
      <p:ext uri="{BB962C8B-B14F-4D97-AF65-F5344CB8AC3E}">
        <p14:creationId xmlns:p14="http://schemas.microsoft.com/office/powerpoint/2010/main" val="1682999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the forwarding decision, we propose a simple mechanism called *address separation*, which is implemented as some combinational logic.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18</a:t>
            </a:fld>
            <a:endParaRPr lang="en-US" altLang="en-US"/>
          </a:p>
        </p:txBody>
      </p:sp>
    </p:spTree>
    <p:extLst>
      <p:ext uri="{BB962C8B-B14F-4D97-AF65-F5344CB8AC3E}">
        <p14:creationId xmlns:p14="http://schemas.microsoft.com/office/powerpoint/2010/main" val="1260975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Querying the conventional LLC is trivial, since it is physically co-located with the Morpheus controller in the LLC partition, so the LLC requests can simply be forwarded for the conventional LLC.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19</a:t>
            </a:fld>
            <a:endParaRPr lang="en-US" altLang="en-US"/>
          </a:p>
        </p:txBody>
      </p:sp>
    </p:spTree>
    <p:extLst>
      <p:ext uri="{BB962C8B-B14F-4D97-AF65-F5344CB8AC3E}">
        <p14:creationId xmlns:p14="http://schemas.microsoft.com/office/powerpoint/2010/main" val="2921130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query the extended LLC, there needs to be communication over the interconnection network between the Morpheus controller and a core operating in cache mode. It’s at least not immediately clear how this communication should be implemented.</a:t>
            </a:r>
          </a:p>
          <a:p>
            <a:r>
              <a:rPr lang="en-US" dirty="0"/>
              <a:t>We propose the  [Click] *Warp Status Table* to solve this issue.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look at it in some more detail.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20</a:t>
            </a:fld>
            <a:endParaRPr lang="en-US" altLang="en-US"/>
          </a:p>
        </p:txBody>
      </p:sp>
    </p:spTree>
    <p:extLst>
      <p:ext uri="{BB962C8B-B14F-4D97-AF65-F5344CB8AC3E}">
        <p14:creationId xmlns:p14="http://schemas.microsoft.com/office/powerpoint/2010/main" val="1434781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request from a core in compute mode [Click] arrives at the Morpheus controller, it is inserted into the warp status table.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warp status table [Click] tracks the status of ongoing requests, such as [Click] if a request is a read or a write, the request’s tag, and if the result is a hit or a miss. </a:t>
            </a:r>
          </a:p>
          <a:p>
            <a:r>
              <a:rPr lang="en-US" dirty="0"/>
              <a:t>Crucially, [Click] the warp status table is memory mapped, so the cores in cache mode can communicate [Click] with the Morpheus controller through regular load/store instructions.[Click]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21</a:t>
            </a:fld>
            <a:endParaRPr lang="en-US" altLang="en-US"/>
          </a:p>
        </p:txBody>
      </p:sp>
    </p:spTree>
    <p:extLst>
      <p:ext uri="{BB962C8B-B14F-4D97-AF65-F5344CB8AC3E}">
        <p14:creationId xmlns:p14="http://schemas.microsoft.com/office/powerpoint/2010/main" val="137440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observe that memory-bound GPU applications [Click] leave some cores under-utilized.</a:t>
            </a:r>
            <a:br>
              <a:rPr lang="en-US" dirty="0"/>
            </a:br>
            <a:r>
              <a:rPr lang="en-US" dirty="0"/>
              <a:t>Our *goal* [Click] is to leverage the under-utilized cores to boost the performance and energy efficiency of memory-bound applications [Click]</a:t>
            </a:r>
          </a:p>
          <a:p>
            <a:endParaRPr lang="en-US" dirty="0"/>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a:t>
            </a:fld>
            <a:endParaRPr lang="en-US" altLang="en-US"/>
          </a:p>
        </p:txBody>
      </p:sp>
    </p:spTree>
    <p:extLst>
      <p:ext uri="{BB962C8B-B14F-4D97-AF65-F5344CB8AC3E}">
        <p14:creationId xmlns:p14="http://schemas.microsoft.com/office/powerpoint/2010/main" val="204243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covered the Morpheus controller. Let's look at the extended LLC kernel next.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22</a:t>
            </a:fld>
            <a:endParaRPr lang="en-US" altLang="en-US"/>
          </a:p>
        </p:txBody>
      </p:sp>
    </p:spTree>
    <p:extLst>
      <p:ext uri="{BB962C8B-B14F-4D97-AF65-F5344CB8AC3E}">
        <p14:creationId xmlns:p14="http://schemas.microsoft.com/office/powerpoint/2010/main" val="2274199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23</a:t>
            </a:fld>
            <a:endParaRPr lang="en-US" altLang="en-US"/>
          </a:p>
        </p:txBody>
      </p:sp>
    </p:spTree>
    <p:extLst>
      <p:ext uri="{BB962C8B-B14F-4D97-AF65-F5344CB8AC3E}">
        <p14:creationId xmlns:p14="http://schemas.microsoft.com/office/powerpoint/2010/main" val="2508261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core with the two execution modes I introduced earlier, and on the right cache mode and extended LLC kernel.</a:t>
            </a:r>
          </a:p>
          <a:p>
            <a:r>
              <a:rPr lang="en-US" dirty="0"/>
              <a:t>Recall that the goal of cache mode is to [Click] repurpose the private memories to extend the LLC capacity, so the extended LLC kernel should serve requests by querying either the  [Click] L1 cache, [Click] shared memory, or [Click] the register file.</a:t>
            </a:r>
          </a:p>
          <a:p>
            <a:r>
              <a:rPr lang="en-US" dirty="0"/>
              <a:t>The the extended LLC kernel should be [Click] a regular kernel and not require any modifications to the core. Let’s see how it works.</a:t>
            </a:r>
          </a:p>
          <a:p>
            <a:r>
              <a:rPr lang="en-US" dirty="0"/>
              <a:t>The L1 [Click] is already a cache, so it can be queried with regular loads and stores.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shared memory [Click] is a scratchpad that is addressable like regular memory, so a software cache is a matter of software engineering, but it’s not *conceptually* difficult. We explain these in more detail in our paper.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contrast, [Click] querying the register file is not intuitive, because it is not usually addressable as regular memory, and it’s not immediately clear how to efficiently retrieve the data. To address this issue, we carefully [Click] lay out data and metadata across threads. Let’s look at this in some more detail. [Click]</a:t>
            </a:r>
          </a:p>
          <a:p>
            <a:endParaRPr lang="en-US" dirty="0"/>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24</a:t>
            </a:fld>
            <a:endParaRPr lang="en-US" altLang="en-US"/>
          </a:p>
        </p:txBody>
      </p:sp>
    </p:spTree>
    <p:extLst>
      <p:ext uri="{BB962C8B-B14F-4D97-AF65-F5344CB8AC3E}">
        <p14:creationId xmlns:p14="http://schemas.microsoft.com/office/powerpoint/2010/main" val="2983299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we want to lay out [Click] an extended LLC set of [Click] 32 LLC blocks and [Click] corresponding tags into the register file.</a:t>
            </a:r>
          </a:p>
          <a:p>
            <a:r>
              <a:rPr lang="en-US" dirty="0"/>
              <a:t>We propose to use one warp register per LLC set to store the tags, so [Click] each thread of the warp holds exactly one tag.</a:t>
            </a:r>
          </a:p>
          <a:p>
            <a:r>
              <a:rPr lang="en-US" dirty="0"/>
              <a:t>Then to look up a tag in the set,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25</a:t>
            </a:fld>
            <a:endParaRPr lang="en-US" altLang="en-US"/>
          </a:p>
        </p:txBody>
      </p:sp>
    </p:spTree>
    <p:extLst>
      <p:ext uri="{BB962C8B-B14F-4D97-AF65-F5344CB8AC3E}">
        <p14:creationId xmlns:p14="http://schemas.microsoft.com/office/powerpoint/2010/main" val="3264579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thread [Click] compares the query tag to exactly one tag in the set.</a:t>
            </a:r>
          </a:p>
          <a:p>
            <a:r>
              <a:rPr lang="en-US" dirty="0"/>
              <a:t>Crucially, this strategy allows [Click] 32 threads to operate in parallel.</a:t>
            </a:r>
          </a:p>
          <a:p>
            <a:endParaRPr lang="en-US" dirty="0"/>
          </a:p>
          <a:p>
            <a:r>
              <a:rPr lang="en-US" dirty="0"/>
              <a:t>So this is a single LLC set, being operated by a single warp.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26</a:t>
            </a:fld>
            <a:endParaRPr lang="en-US" altLang="en-US"/>
          </a:p>
        </p:txBody>
      </p:sp>
    </p:spTree>
    <p:extLst>
      <p:ext uri="{BB962C8B-B14F-4D97-AF65-F5344CB8AC3E}">
        <p14:creationId xmlns:p14="http://schemas.microsoft.com/office/powerpoint/2010/main" val="1632958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there are many hardware warps in a core, we can have [Click] many extended LLC sets in a core.</a:t>
            </a:r>
          </a:p>
          <a:p>
            <a:r>
              <a:rPr lang="en-US" dirty="0"/>
              <a:t>And crucially, these [Click] can serve requests in parallel.</a:t>
            </a:r>
          </a:p>
          <a:p>
            <a:r>
              <a:rPr lang="en-US" dirty="0"/>
              <a:t>So overall, there are two levels of parallelism, first within a warp or set, and second across warps or sets. This enables high throughput and efficiency of the extended LLC.</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27</a:t>
            </a:fld>
            <a:endParaRPr lang="en-US" altLang="en-US"/>
          </a:p>
        </p:txBody>
      </p:sp>
    </p:spTree>
    <p:extLst>
      <p:ext uri="{BB962C8B-B14F-4D97-AF65-F5344CB8AC3E}">
        <p14:creationId xmlns:p14="http://schemas.microsoft.com/office/powerpoint/2010/main" val="2718347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components we have covered so far, the Morpheus Controller and Extended LLC Kernel, cover the basic functionality of Morpheus.</a:t>
            </a:r>
          </a:p>
          <a:p>
            <a:r>
              <a:rPr lang="en-US" dirty="0"/>
              <a:t>To make Morpheus work particularly efficient, we propose multiple optimizations on top of this basic functionality, and I’d like to briefly introduce a particularly interesting one, Hit/Miss prediction.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28</a:t>
            </a:fld>
            <a:endParaRPr lang="en-US" altLang="en-US"/>
          </a:p>
        </p:txBody>
      </p:sp>
    </p:spTree>
    <p:extLst>
      <p:ext uri="{BB962C8B-B14F-4D97-AF65-F5344CB8AC3E}">
        <p14:creationId xmlns:p14="http://schemas.microsoft.com/office/powerpoint/2010/main" val="991615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explain these mechanisms in detail in our paper,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well as [Click] optimization techniques we developed or applied to Morpheus.</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34</a:t>
            </a:fld>
            <a:endParaRPr lang="en-US" altLang="en-US"/>
          </a:p>
        </p:txBody>
      </p:sp>
    </p:spTree>
    <p:extLst>
      <p:ext uri="{BB962C8B-B14F-4D97-AF65-F5344CB8AC3E}">
        <p14:creationId xmlns:p14="http://schemas.microsoft.com/office/powerpoint/2010/main" val="13239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hopefully have a good idea of how the different components of Morpheus work.</a:t>
            </a:r>
          </a:p>
          <a:p>
            <a:r>
              <a:rPr lang="en-US" dirty="0"/>
              <a:t>Let’s dive into the evaluation.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35</a:t>
            </a:fld>
            <a:endParaRPr lang="en-US" altLang="en-US"/>
          </a:p>
        </p:txBody>
      </p:sp>
    </p:spTree>
    <p:extLst>
      <p:ext uri="{BB962C8B-B14F-4D97-AF65-F5344CB8AC3E}">
        <p14:creationId xmlns:p14="http://schemas.microsoft.com/office/powerpoint/2010/main" val="3254998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picked 17 representative applications, 14 memory-bound and 3 compute-bound. [Click]</a:t>
            </a:r>
          </a:p>
          <a:p>
            <a:r>
              <a:rPr lang="en-US" dirty="0"/>
              <a:t>We characterize the extended LLC on a real NVIDIA RTX 3080 GPU. This is possible since it is simply a regular software kernel that requires no modifications to the core.</a:t>
            </a:r>
            <a:br>
              <a:rPr lang="en-US" dirty="0"/>
            </a:br>
            <a:r>
              <a:rPr lang="en-US" dirty="0"/>
              <a:t>This yields numbers like capacity, latency, bandwidth and energy/byte of the extended LLC. [Click]</a:t>
            </a:r>
          </a:p>
          <a:p>
            <a:r>
              <a:rPr lang="en-US" dirty="0"/>
              <a:t>Then we simulate a full Morpheus-enabled GPU using </a:t>
            </a:r>
            <a:r>
              <a:rPr lang="en-US" dirty="0" err="1"/>
              <a:t>AccelSim</a:t>
            </a:r>
            <a:r>
              <a:rPr lang="en-US" dirty="0"/>
              <a:t>. This is necessary for the full GPU, because the Morpheus controller hardware unit doesn’t exist in a real system.</a:t>
            </a:r>
          </a:p>
          <a:p>
            <a:r>
              <a:rPr lang="en-US" dirty="0"/>
              <a:t>This yields metrics like performance, energy efficiency, and bandwidth utilization of Morpheus.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36</a:t>
            </a:fld>
            <a:endParaRPr lang="en-US" altLang="en-US"/>
          </a:p>
        </p:txBody>
      </p:sp>
    </p:spTree>
    <p:extLst>
      <p:ext uri="{BB962C8B-B14F-4D97-AF65-F5344CB8AC3E}">
        <p14:creationId xmlns:p14="http://schemas.microsoft.com/office/powerpoint/2010/main" val="2415973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end, we propose Morpheus [Click], the first technique that leverages some GPU core’s private memories to extend the total GPU last-level cache capacity. [Click]</a:t>
            </a:r>
          </a:p>
          <a:p>
            <a:r>
              <a:rPr lang="en-US" dirty="0"/>
              <a:t>Morpheus employs a software helper kernel in cores and a new hardware unit in the LLC partitions. [Click]</a:t>
            </a:r>
          </a:p>
          <a:p>
            <a:r>
              <a:rPr lang="en-US" dirty="0"/>
              <a:t>Morpheus significantly improves performance *and* energy efficiency of memory-bound GPU applications, and enables a 4x larger LLC with the same LLC hardware.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3</a:t>
            </a:fld>
            <a:endParaRPr lang="en-US" altLang="en-US"/>
          </a:p>
        </p:txBody>
      </p:sp>
    </p:spTree>
    <p:extLst>
      <p:ext uri="{BB962C8B-B14F-4D97-AF65-F5344CB8AC3E}">
        <p14:creationId xmlns:p14="http://schemas.microsoft.com/office/powerpoint/2010/main" val="775183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Morpheus’ performance in detail.</a:t>
            </a:r>
          </a:p>
          <a:p>
            <a:r>
              <a:rPr lang="en-US" dirty="0"/>
              <a:t>We plot [Click] execution time on the y axis, so [Click] lower is better, and the 17 applications [Click] across the x-axis.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consider an off-the-shelf NVIDIA RTX 3080 GPU [Click] as the baseline and normalize the performance to it for readability.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an *ideal* baseline, we consider a hypothetical RTX 3080 [Click] with the a 4x larger conventional LLC, without any latency, bandwidth, or energy overheads.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Finally, we plot Morpheus [Click].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make three key observations.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[Click] </a:t>
            </a:r>
            <a:r>
              <a:rPr lang="en-US" sz="1200" b="0" i="0" u="none" strike="noStrike" dirty="0">
                <a:effectLst/>
                <a:latin typeface="Nunito" panose="020B0604020202020204" pitchFamily="2" charset="0"/>
              </a:rPr>
              <a:t>Morpheus performs </a:t>
            </a:r>
            <a:r>
              <a:rPr lang="en-US" sz="1200" b="0" i="0" u="none" strike="noStrike" dirty="0">
                <a:solidFill>
                  <a:srgbClr val="F839FD"/>
                </a:solidFill>
                <a:effectLst/>
                <a:latin typeface="Nunito" panose="020B0604020202020204" pitchFamily="2" charset="0"/>
              </a:rPr>
              <a:t>better than </a:t>
            </a:r>
            <a:r>
              <a:rPr lang="en-US" sz="1200" b="0" i="0" u="none" strike="noStrike" dirty="0">
                <a:effectLst/>
                <a:latin typeface="Nunito" panose="020B0604020202020204" pitchFamily="2" charset="0"/>
              </a:rPr>
              <a:t>or </a:t>
            </a:r>
            <a:r>
              <a:rPr lang="en-US" sz="1200" b="0" dirty="0">
                <a:solidFill>
                  <a:srgbClr val="F839FD"/>
                </a:solidFill>
                <a:latin typeface="Nunito" panose="020B0604020202020204" pitchFamily="2" charset="0"/>
              </a:rPr>
              <a:t>equal</a:t>
            </a:r>
            <a:r>
              <a:rPr lang="en-US" sz="1200" b="0" dirty="0">
                <a:latin typeface="Nunito" panose="020B0604020202020204" pitchFamily="2" charset="0"/>
              </a:rPr>
              <a:t> to the baseline for </a:t>
            </a:r>
            <a:r>
              <a:rPr lang="en-US" sz="1200" b="0" dirty="0">
                <a:solidFill>
                  <a:srgbClr val="F839FD"/>
                </a:solidFill>
                <a:latin typeface="Nunito" panose="020B0604020202020204" pitchFamily="2" charset="0"/>
              </a:rPr>
              <a:t>all</a:t>
            </a:r>
            <a:r>
              <a:rPr lang="en-US" sz="1200" b="0" dirty="0">
                <a:latin typeface="Nunito" panose="020B0604020202020204" pitchFamily="2" charset="0"/>
              </a:rPr>
              <a:t> applications.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effectLst/>
                <a:latin typeface="Nunito" panose="020B0604020202020204" pitchFamily="2" charset="0"/>
              </a:rPr>
              <a:t>Second, [Click]</a:t>
            </a:r>
            <a:endParaRPr lang="en-US" sz="1200" b="0" i="0" u="none" strike="noStrike" spc="-20" dirty="0">
              <a:effectLst/>
              <a:latin typeface="Nunito" panose="020B0604020202020204" pitchFamily="2" charset="0"/>
            </a:endParaRP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37</a:t>
            </a:fld>
            <a:endParaRPr lang="en-US" altLang="en-US"/>
          </a:p>
        </p:txBody>
      </p:sp>
    </p:spTree>
    <p:extLst>
      <p:ext uri="{BB962C8B-B14F-4D97-AF65-F5344CB8AC3E}">
        <p14:creationId xmlns:p14="http://schemas.microsoft.com/office/powerpoint/2010/main" val="4014173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dirty="0">
                <a:effectLst/>
                <a:latin typeface="Nunito" panose="020B0604020202020204" pitchFamily="2" charset="0"/>
              </a:rPr>
              <a:t>on average </a:t>
            </a:r>
            <a:r>
              <a:rPr lang="en-US" sz="1200" b="0" i="0" u="none" strike="noStrike" spc="-20" dirty="0">
                <a:effectLst/>
                <a:latin typeface="Nunito" panose="020B0604020202020204" pitchFamily="2" charset="0"/>
              </a:rPr>
              <a:t>Morpheus </a:t>
            </a:r>
            <a:r>
              <a:rPr lang="en-US" sz="1200" b="0" i="0" u="none" strike="noStrike" dirty="0">
                <a:effectLst/>
                <a:latin typeface="Nunito" panose="020B0604020202020204" pitchFamily="2" charset="0"/>
              </a:rPr>
              <a:t>[Click] </a:t>
            </a:r>
            <a:r>
              <a:rPr lang="en-US" sz="1200" b="0" i="0" u="none" strike="noStrike" spc="-20" dirty="0">
                <a:solidFill>
                  <a:srgbClr val="0070C0"/>
                </a:solidFill>
                <a:effectLst/>
                <a:latin typeface="Nunito" panose="020B0604020202020204" pitchFamily="2" charset="0"/>
              </a:rPr>
              <a:t>accelerates memory-bound</a:t>
            </a:r>
            <a:r>
              <a:rPr lang="en-US" sz="1200" b="0" i="0" u="none" strike="noStrike" spc="-20" dirty="0">
                <a:effectLst/>
                <a:latin typeface="Nunito" panose="020B0604020202020204" pitchFamily="2" charset="0"/>
              </a:rPr>
              <a:t> applications by </a:t>
            </a:r>
            <a:r>
              <a:rPr lang="en-US" sz="1200" b="0" i="0" u="none" strike="noStrike" spc="-20" dirty="0">
                <a:solidFill>
                  <a:srgbClr val="FF0000"/>
                </a:solidFill>
                <a:effectLst/>
                <a:latin typeface="Nunito" panose="020B0604020202020204" pitchFamily="2" charset="0"/>
              </a:rPr>
              <a:t>39%</a:t>
            </a:r>
            <a:r>
              <a:rPr lang="en-US" sz="1200" b="0" i="0" u="none" strike="noStrike" spc="-20" dirty="0">
                <a:effectLst/>
                <a:latin typeface="Nunito" panose="020B0604020202020204" pitchFamily="2"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spc="-20" dirty="0">
                <a:effectLst/>
                <a:latin typeface="Nunito" panose="020B0604020202020204" pitchFamily="2" charset="0"/>
              </a:rPr>
              <a:t>Third, [Click] Morpheus </a:t>
            </a:r>
            <a:r>
              <a:rPr lang="en-US" sz="1200" b="0" i="0" u="none" strike="noStrike" spc="-20" dirty="0">
                <a:solidFill>
                  <a:srgbClr val="0070C0"/>
                </a:solidFill>
                <a:effectLst/>
                <a:latin typeface="Nunito" panose="020B0604020202020204" pitchFamily="2" charset="0"/>
              </a:rPr>
              <a:t>performs within </a:t>
            </a:r>
            <a:r>
              <a:rPr lang="en-US" sz="1200" b="0" i="0" u="none" strike="noStrike" spc="-20" dirty="0">
                <a:solidFill>
                  <a:srgbClr val="E37303"/>
                </a:solidFill>
                <a:effectLst/>
                <a:latin typeface="Nunito" panose="020B0604020202020204" pitchFamily="2" charset="0"/>
              </a:rPr>
              <a:t>3% </a:t>
            </a:r>
            <a:r>
              <a:rPr lang="en-US" sz="1200" b="0" i="0" u="none" strike="noStrike" spc="-20" dirty="0">
                <a:effectLst/>
                <a:latin typeface="Nunito" panose="020B0604020202020204" pitchFamily="2" charset="0"/>
              </a:rPr>
              <a:t>of an ideal 4x larger conventional LLC.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38</a:t>
            </a:fld>
            <a:endParaRPr lang="en-US" altLang="en-US"/>
          </a:p>
        </p:txBody>
      </p:sp>
    </p:spTree>
    <p:extLst>
      <p:ext uri="{BB962C8B-B14F-4D97-AF65-F5344CB8AC3E}">
        <p14:creationId xmlns:p14="http://schemas.microsoft.com/office/powerpoint/2010/main" val="1184856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spc="-20" dirty="0">
                <a:effectLst/>
                <a:latin typeface="Nunito" panose="020B0604020202020204" pitchFamily="2" charset="0"/>
              </a:rPr>
              <a:t>In the same experiment we also [Click] measured the energy efficiency, so [Click] higher is better, for the same [Click] baseline GPU, [Click] 4x larger LLC, and [Click] Morpheus.</a:t>
            </a:r>
          </a:p>
          <a:p>
            <a:r>
              <a:rPr lang="en-US" sz="1200" b="0" i="0" u="none" strike="noStrike" spc="-20" dirty="0">
                <a:effectLst/>
                <a:latin typeface="Nunito" panose="020B0604020202020204" pitchFamily="2" charset="0"/>
              </a:rPr>
              <a:t>We make three key observations.</a:t>
            </a:r>
          </a:p>
          <a:p>
            <a:pPr>
              <a:spcBef>
                <a:spcPts val="0"/>
              </a:spcBef>
              <a:spcAft>
                <a:spcPts val="0"/>
              </a:spcAft>
            </a:pPr>
            <a:r>
              <a:rPr lang="en-US" sz="1200" b="0" i="0" u="none" strike="noStrike" spc="-20" dirty="0">
                <a:effectLst/>
                <a:latin typeface="Nunito" panose="020B0604020202020204" pitchFamily="2" charset="0"/>
              </a:rPr>
              <a:t>First, [Click] </a:t>
            </a:r>
            <a:r>
              <a:rPr lang="en-US" sz="1200" b="0" i="0" u="none" strike="noStrike" dirty="0">
                <a:effectLst/>
                <a:latin typeface="Nunito" panose="020B0604020202020204" pitchFamily="2" charset="0"/>
              </a:rPr>
              <a:t>Morpheus uses </a:t>
            </a:r>
            <a:r>
              <a:rPr lang="en-US" sz="1200" b="0" i="0" u="none" strike="noStrike" dirty="0">
                <a:solidFill>
                  <a:srgbClr val="F839FD"/>
                </a:solidFill>
                <a:effectLst/>
                <a:latin typeface="Nunito" panose="020B0604020202020204" pitchFamily="2" charset="0"/>
              </a:rPr>
              <a:t>less </a:t>
            </a:r>
            <a:r>
              <a:rPr lang="en-US" sz="1200" b="0" i="0" u="none" strike="noStrike" dirty="0">
                <a:effectLst/>
                <a:latin typeface="Nunito" panose="020B0604020202020204" pitchFamily="2" charset="0"/>
              </a:rPr>
              <a:t>or the same </a:t>
            </a:r>
            <a:r>
              <a:rPr lang="en-US" sz="1200" b="0" dirty="0">
                <a:latin typeface="Nunito" panose="020B0604020202020204" pitchFamily="2" charset="0"/>
              </a:rPr>
              <a:t>energy to the baseline for </a:t>
            </a:r>
            <a:r>
              <a:rPr lang="en-US" sz="1200" b="0" dirty="0">
                <a:solidFill>
                  <a:srgbClr val="F839FD"/>
                </a:solidFill>
                <a:latin typeface="Nunito" panose="020B0604020202020204" pitchFamily="2" charset="0"/>
              </a:rPr>
              <a:t>all</a:t>
            </a:r>
            <a:r>
              <a:rPr lang="en-US" sz="1200" b="0" dirty="0">
                <a:latin typeface="Nunito" panose="020B0604020202020204" pitchFamily="2" charset="0"/>
              </a:rPr>
              <a:t> applications</a:t>
            </a:r>
          </a:p>
          <a:p>
            <a:pPr marL="0" marR="0" lvl="0" indent="0" algn="l" defTabSz="914400" rtl="0" eaLnBrk="0" fontAlgn="base" latinLnBrk="0" hangingPunct="0">
              <a:lnSpc>
                <a:spcPct val="100000"/>
              </a:lnSpc>
              <a:spcBef>
                <a:spcPts val="0"/>
              </a:spcBef>
              <a:spcAft>
                <a:spcPts val="0"/>
              </a:spcAft>
              <a:buClrTx/>
              <a:buSzTx/>
              <a:buFontTx/>
              <a:buNone/>
              <a:tabLst/>
              <a:defRPr/>
            </a:pPr>
            <a:r>
              <a:rPr lang="en-US" sz="1200" b="0" i="0" u="none" strike="noStrike" dirty="0">
                <a:effectLst/>
                <a:latin typeface="Nunito" panose="020B0604020202020204" pitchFamily="2" charset="0"/>
              </a:rPr>
              <a:t>Second, [Click]</a:t>
            </a:r>
            <a:endParaRPr lang="en-US" sz="1200" b="0" i="0" u="none" strike="noStrike" spc="-20" dirty="0">
              <a:effectLst/>
              <a:latin typeface="Nunito" panose="020B0604020202020204" pitchFamily="2" charset="0"/>
            </a:endParaRP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39</a:t>
            </a:fld>
            <a:endParaRPr lang="en-US" altLang="en-US"/>
          </a:p>
        </p:txBody>
      </p:sp>
    </p:spTree>
    <p:extLst>
      <p:ext uri="{BB962C8B-B14F-4D97-AF65-F5344CB8AC3E}">
        <p14:creationId xmlns:p14="http://schemas.microsoft.com/office/powerpoint/2010/main" val="3429798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b="0" i="0" u="none" strike="noStrike" dirty="0">
                <a:effectLst/>
                <a:latin typeface="Nunito" panose="020B0604020202020204" pitchFamily="2" charset="0"/>
              </a:rPr>
              <a:t>on average </a:t>
            </a:r>
            <a:r>
              <a:rPr lang="en-US" sz="1200" b="0" i="0" u="none" strike="noStrike" spc="-20" dirty="0">
                <a:effectLst/>
                <a:latin typeface="Nunito" panose="020B0604020202020204" pitchFamily="2" charset="0"/>
              </a:rPr>
              <a:t>Morpheus </a:t>
            </a:r>
            <a:r>
              <a:rPr lang="en-US" sz="1200" b="0" i="0" u="none" strike="noStrike" dirty="0">
                <a:effectLst/>
                <a:latin typeface="Nunito" panose="020B0604020202020204" pitchFamily="2" charset="0"/>
              </a:rPr>
              <a:t>[Click] </a:t>
            </a:r>
            <a:r>
              <a:rPr lang="en-US" sz="1200" b="0" spc="-20" dirty="0">
                <a:solidFill>
                  <a:srgbClr val="FF0000"/>
                </a:solidFill>
                <a:latin typeface="Nunito" panose="020B0604020202020204" pitchFamily="2" charset="0"/>
              </a:rPr>
              <a:t>improves</a:t>
            </a:r>
            <a:r>
              <a:rPr lang="en-US" sz="1200" b="0" spc="-20" dirty="0">
                <a:latin typeface="Nunito" panose="020B0604020202020204" pitchFamily="2" charset="0"/>
              </a:rPr>
              <a:t> energy efficiency by</a:t>
            </a:r>
            <a:r>
              <a:rPr lang="en-US" sz="1200" b="0" i="0" u="none" strike="noStrike" spc="-20" dirty="0">
                <a:effectLst/>
                <a:latin typeface="Nunito" panose="020B0604020202020204" pitchFamily="2" charset="0"/>
              </a:rPr>
              <a:t> </a:t>
            </a:r>
            <a:r>
              <a:rPr lang="en-US" sz="1200" b="0" i="0" u="none" strike="noStrike" spc="-20" dirty="0">
                <a:solidFill>
                  <a:srgbClr val="FF0000"/>
                </a:solidFill>
                <a:effectLst/>
                <a:latin typeface="Nunito" panose="020B0604020202020204" pitchFamily="2" charset="0"/>
              </a:rPr>
              <a:t>58%</a:t>
            </a:r>
            <a:r>
              <a:rPr lang="en-US" sz="1200" b="0" i="0" u="none" strike="noStrike" spc="-20" dirty="0">
                <a:effectLst/>
                <a:latin typeface="Nunito" panose="020B0604020202020204" pitchFamily="2" charset="0"/>
              </a:rPr>
              <a:t> on average for </a:t>
            </a:r>
            <a:r>
              <a:rPr lang="en-US" sz="1200" b="0" spc="-20" dirty="0">
                <a:solidFill>
                  <a:srgbClr val="0070C0"/>
                </a:solidFill>
                <a:latin typeface="Nunito" panose="020B0604020202020204" pitchFamily="2" charset="0"/>
              </a:rPr>
              <a:t>memory-bound</a:t>
            </a:r>
            <a:r>
              <a:rPr lang="en-US" sz="1200" b="0" spc="-20" dirty="0">
                <a:latin typeface="Nunito" panose="020B0604020202020204" pitchFamily="2" charset="0"/>
              </a:rPr>
              <a:t> applications</a:t>
            </a:r>
            <a:endParaRPr lang="en-US" sz="1200" b="0" i="0" u="none" strike="noStrike" dirty="0">
              <a:effectLst/>
              <a:latin typeface="Nunito" panose="020B0604020202020204"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spc="-20" dirty="0">
                <a:effectLst/>
                <a:latin typeface="Nunito" panose="020B0604020202020204" pitchFamily="2" charset="0"/>
              </a:rPr>
              <a:t>Third, [Click] </a:t>
            </a:r>
            <a:r>
              <a:rPr lang="en-US" sz="1200" b="0" i="0" u="none" strike="noStrike" spc="-40" dirty="0">
                <a:effectLst/>
                <a:latin typeface="Nunito" panose="020B0604020202020204" pitchFamily="2" charset="0"/>
              </a:rPr>
              <a:t>Morpheus’ energy efficiency is </a:t>
            </a:r>
            <a:r>
              <a:rPr lang="en-US" sz="1200" b="0" i="0" u="none" strike="noStrike" spc="-40" dirty="0">
                <a:solidFill>
                  <a:srgbClr val="E37303"/>
                </a:solidFill>
                <a:effectLst/>
                <a:latin typeface="Nunito" panose="020B0604020202020204" pitchFamily="2" charset="0"/>
              </a:rPr>
              <a:t>within 6% </a:t>
            </a:r>
            <a:r>
              <a:rPr lang="en-US" sz="1200" b="0" i="0" u="none" strike="noStrike" spc="-40" dirty="0">
                <a:effectLst/>
                <a:latin typeface="Nunito" panose="020B0604020202020204" pitchFamily="2" charset="0"/>
              </a:rPr>
              <a:t>of a 4x larger conventional LLC. </a:t>
            </a:r>
            <a:r>
              <a:rPr lang="en-US" sz="1200" b="0" i="0" u="none" strike="noStrike" spc="-20" dirty="0">
                <a:effectLst/>
                <a:latin typeface="Nunito" panose="020B0604020202020204" pitchFamily="2" charset="0"/>
              </a:rPr>
              <a:t>[Click]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40</a:t>
            </a:fld>
            <a:endParaRPr lang="en-US" altLang="en-US"/>
          </a:p>
        </p:txBody>
      </p:sp>
    </p:spTree>
    <p:extLst>
      <p:ext uri="{BB962C8B-B14F-4D97-AF65-F5344CB8AC3E}">
        <p14:creationId xmlns:p14="http://schemas.microsoft.com/office/powerpoint/2010/main" val="4130088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paper we have a much more in-depth evaluation, including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41</a:t>
            </a:fld>
            <a:endParaRPr lang="en-US" altLang="en-US"/>
          </a:p>
        </p:txBody>
      </p:sp>
    </p:spTree>
    <p:extLst>
      <p:ext uri="{BB962C8B-B14F-4D97-AF65-F5344CB8AC3E}">
        <p14:creationId xmlns:p14="http://schemas.microsoft.com/office/powerpoint/2010/main" val="2542442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characterization of the extended LLC on a real GPU</a:t>
            </a:r>
          </a:p>
          <a:p>
            <a:r>
              <a:rPr lang="en-US" dirty="0"/>
              <a:t>[Click] Performance and energy comparisons with more baselines</a:t>
            </a:r>
          </a:p>
          <a:p>
            <a:r>
              <a:rPr lang="en-US" dirty="0"/>
              <a:t>[Click] The total LLC throughput with Morpheus</a:t>
            </a:r>
          </a:p>
          <a:p>
            <a:r>
              <a:rPr lang="en-US" dirty="0"/>
              <a:t>[Click] On-chip and off-chip memory bandwidth utilization</a:t>
            </a:r>
          </a:p>
          <a:p>
            <a:r>
              <a:rPr lang="en-US" dirty="0"/>
              <a:t>[Click] Overhead analysis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42</a:t>
            </a:fld>
            <a:endParaRPr lang="en-US" altLang="en-US"/>
          </a:p>
        </p:txBody>
      </p:sp>
    </p:spTree>
    <p:extLst>
      <p:ext uri="{BB962C8B-B14F-4D97-AF65-F5344CB8AC3E}">
        <p14:creationId xmlns:p14="http://schemas.microsoft.com/office/powerpoint/2010/main" val="3816707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conclude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43</a:t>
            </a:fld>
            <a:endParaRPr lang="en-US" altLang="en-US"/>
          </a:p>
        </p:txBody>
      </p:sp>
    </p:spTree>
    <p:extLst>
      <p:ext uri="{BB962C8B-B14F-4D97-AF65-F5344CB8AC3E}">
        <p14:creationId xmlns:p14="http://schemas.microsoft.com/office/powerpoint/2010/main" val="367405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4000" b="0" dirty="0">
                <a:solidFill>
                  <a:schemeClr val="tx2">
                    <a:lumMod val="60000"/>
                    <a:lumOff val="40000"/>
                  </a:schemeClr>
                </a:solidFill>
              </a:rPr>
              <a:t>With a short summary.</a:t>
            </a:r>
            <a:endParaRPr lang="en-US" sz="3600" b="0" i="0" u="none" strike="noStrike" kern="1200" spc="0" dirty="0">
              <a:solidFill>
                <a:schemeClr val="accent3">
                  <a:lumMod val="50000"/>
                </a:schemeClr>
              </a:solidFill>
              <a:effectLst/>
              <a:latin typeface="Nunito" panose="020B0604020202020204" pitchFamily="2" charset="0"/>
              <a:ea typeface="+mn-ea"/>
              <a:cs typeface="+mn-cs"/>
            </a:endParaRPr>
          </a:p>
          <a:p>
            <a:pPr marL="0" marR="0" lvl="0" indent="0" algn="l" defTabSz="6858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3600" b="0" i="0" u="none" strike="noStrike" kern="1200" spc="0" dirty="0">
                <a:solidFill>
                  <a:schemeClr val="accent3">
                    <a:lumMod val="50000"/>
                  </a:schemeClr>
                </a:solidFill>
                <a:effectLst/>
                <a:latin typeface="Nunito" panose="020B0604020202020204" pitchFamily="2" charset="0"/>
                <a:ea typeface="+mn-ea"/>
                <a:cs typeface="+mn-cs"/>
              </a:rPr>
              <a:t>We observed that [Click] Memory-bound GPU applications leave some cores under-utilized</a:t>
            </a:r>
          </a:p>
          <a:p>
            <a:pPr rtl="0" fontAlgn="ctr">
              <a:spcBef>
                <a:spcPts val="0"/>
              </a:spcBef>
              <a:spcAft>
                <a:spcPts val="0"/>
              </a:spcAft>
            </a:pPr>
            <a:r>
              <a:rPr lang="en-US" sz="3600" b="0" i="0" u="none" strike="noStrike" kern="1200" spc="0" dirty="0">
                <a:solidFill>
                  <a:schemeClr val="accent3">
                    <a:lumMod val="50000"/>
                  </a:schemeClr>
                </a:solidFill>
                <a:effectLst/>
                <a:latin typeface="Nunito" panose="020B0604020202020204" pitchFamily="2" charset="0"/>
                <a:ea typeface="+mn-ea"/>
                <a:cs typeface="+mn-cs"/>
              </a:rPr>
              <a:t>Our goal [Click] was to leverage the under-utilized cores to boost the performance and energy efficiency of memory-bound applications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3600" b="0" i="0" u="none" strike="noStrike" kern="1200" spc="0" dirty="0">
                <a:solidFill>
                  <a:schemeClr val="accent3">
                    <a:lumMod val="50000"/>
                  </a:schemeClr>
                </a:solidFill>
                <a:effectLst/>
                <a:latin typeface="Nunito" panose="020B0604020202020204" pitchFamily="2" charset="0"/>
                <a:ea typeface="+mn-ea"/>
                <a:cs typeface="+mn-cs"/>
              </a:rPr>
              <a:t>We proposed [Click] Morpheus, first technique that leverages some GPU cores’ private memories to extend the total GPU last-level cache capacity.</a:t>
            </a:r>
          </a:p>
          <a:p>
            <a:r>
              <a:rPr lang="en-US" sz="3600" b="0" i="0" u="none" strike="noStrike" spc="0" dirty="0">
                <a:solidFill>
                  <a:schemeClr val="accent3">
                    <a:lumMod val="50000"/>
                  </a:schemeClr>
                </a:solidFill>
                <a:effectLst/>
                <a:latin typeface="Nunito" panose="020B0604020202020204" pitchFamily="2" charset="0"/>
              </a:rPr>
              <a:t>We have shown that Morpheus [Click] outperforms a state-of-the-art GPU architecture by 39% in terms of performance,  and by 58% in terms of energy efficiency for memory-bound workloads</a:t>
            </a:r>
            <a:r>
              <a:rPr lang="en-US" sz="3600" b="0" i="0" u="none" strike="noStrike" spc="0">
                <a:solidFill>
                  <a:schemeClr val="accent3">
                    <a:lumMod val="50000"/>
                  </a:schemeClr>
                </a:solidFill>
                <a:effectLst/>
                <a:latin typeface="Nunito" panose="020B0604020202020204" pitchFamily="2" charset="0"/>
              </a:rPr>
              <a:t>. Finall,</a:t>
            </a:r>
            <a:r>
              <a:rPr lang="en-US" sz="3600" b="0">
                <a:effectLst/>
                <a:latin typeface="Nunito" pitchFamily="2" charset="0"/>
              </a:rPr>
              <a:t>Morpheus </a:t>
            </a:r>
            <a:r>
              <a:rPr lang="en-US" sz="3600" b="0" dirty="0">
                <a:effectLst/>
                <a:latin typeface="Nunito" pitchFamily="2" charset="0"/>
              </a:rPr>
              <a:t>performs within 3% of a 4x larger conventional LLC.</a:t>
            </a:r>
          </a:p>
          <a:p>
            <a:pPr marL="0" marR="0" lvl="0" indent="0" algn="l" defTabSz="6858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3600" b="0" i="0" u="none" strike="noStrike" spc="0" dirty="0">
                <a:solidFill>
                  <a:schemeClr val="accent3">
                    <a:lumMod val="50000"/>
                  </a:schemeClr>
                </a:solidFill>
                <a:effectLst/>
                <a:latin typeface="Nunito" panose="020B0604020202020204" pitchFamily="2" charset="0"/>
              </a:rPr>
              <a:t>We conclude that [Click] </a:t>
            </a:r>
            <a:r>
              <a:rPr lang="en-US" sz="3600" b="0">
                <a:solidFill>
                  <a:schemeClr val="tx1"/>
                </a:solidFill>
                <a:latin typeface="Nunito" pitchFamily="2" charset="0"/>
              </a:rPr>
              <a:t>Morpheus efficiently and effectively </a:t>
            </a:r>
            <a:r>
              <a:rPr lang="en-US" sz="3600" b="0" dirty="0">
                <a:solidFill>
                  <a:schemeClr val="tx1"/>
                </a:solidFill>
                <a:latin typeface="Nunito" pitchFamily="2" charset="0"/>
              </a:rPr>
              <a:t>repurposes the private memory of under-utilized cores to extend the GPU LLC capacity.</a:t>
            </a:r>
          </a:p>
        </p:txBody>
      </p:sp>
      <p:sp>
        <p:nvSpPr>
          <p:cNvPr id="4" name="Slide Number Placeholder 3"/>
          <p:cNvSpPr>
            <a:spLocks noGrp="1"/>
          </p:cNvSpPr>
          <p:nvPr>
            <p:ph type="sldNum" sz="quarter" idx="10"/>
          </p:nvPr>
        </p:nvSpPr>
        <p:spPr/>
        <p:txBody>
          <a:bodyPr/>
          <a:lstStyle/>
          <a:p>
            <a:fld id="{35E676A0-33B1-4B4B-B1AA-B0B917FCAA93}" type="slidenum">
              <a:rPr lang="en-US" smtClean="0"/>
              <a:t>44</a:t>
            </a:fld>
            <a:endParaRPr lang="en-US"/>
          </a:p>
        </p:txBody>
      </p:sp>
    </p:spTree>
    <p:extLst>
      <p:ext uri="{BB962C8B-B14F-4D97-AF65-F5344CB8AC3E}">
        <p14:creationId xmlns:p14="http://schemas.microsoft.com/office/powerpoint/2010/main" val="2865430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Thanks for your attention, I’m happy to take any questions now.</a:t>
            </a:r>
            <a:endParaRPr lang="zh-CN" altLang="en-US" dirty="0"/>
          </a:p>
        </p:txBody>
      </p:sp>
      <p:sp>
        <p:nvSpPr>
          <p:cNvPr id="4" name="灯片编号占位符 3"/>
          <p:cNvSpPr>
            <a:spLocks noGrp="1"/>
          </p:cNvSpPr>
          <p:nvPr>
            <p:ph type="sldNum" sz="quarter" idx="5"/>
          </p:nvPr>
        </p:nvSpPr>
        <p:spPr/>
        <p:txBody>
          <a:bodyPr/>
          <a:lstStyle/>
          <a:p>
            <a:fld id="{C0529AF4-9733-4245-A38E-6E2258071B12}" type="slidenum">
              <a:rPr lang="en-US" altLang="en-US" smtClean="0"/>
              <a:pPr/>
              <a:t>45</a:t>
            </a:fld>
            <a:endParaRPr lang="en-US" altLang="en-US"/>
          </a:p>
        </p:txBody>
      </p:sp>
    </p:spTree>
    <p:extLst>
      <p:ext uri="{BB962C8B-B14F-4D97-AF65-F5344CB8AC3E}">
        <p14:creationId xmlns:p14="http://schemas.microsoft.com/office/powerpoint/2010/main" val="84408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into a more detailed introduction.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4</a:t>
            </a:fld>
            <a:endParaRPr lang="en-US" altLang="en-US"/>
          </a:p>
        </p:txBody>
      </p:sp>
    </p:spTree>
    <p:extLst>
      <p:ext uri="{BB962C8B-B14F-4D97-AF65-F5344CB8AC3E}">
        <p14:creationId xmlns:p14="http://schemas.microsoft.com/office/powerpoint/2010/main" val="2876994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motivate our work, we study memory-bound GPU applications on an NVIDIA RTX 3080. Here we plot speedup on the y-axis, and the number of GPU cores on the x-axis. [Click]</a:t>
            </a:r>
          </a:p>
          <a:p>
            <a:endParaRPr lang="en-US" dirty="0"/>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5</a:t>
            </a:fld>
            <a:endParaRPr lang="en-US" altLang="en-US"/>
          </a:p>
        </p:txBody>
      </p:sp>
    </p:spTree>
    <p:extLst>
      <p:ext uri="{BB962C8B-B14F-4D97-AF65-F5344CB8AC3E}">
        <p14:creationId xmlns:p14="http://schemas.microsoft.com/office/powerpoint/2010/main" val="296597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memory-bound application like page rank, we observe [Click] good performance benefits up to for 40 cores, and then [Click] little to no performance benefit from 40 to 68 cores. [Click]</a:t>
            </a:r>
          </a:p>
          <a:p>
            <a:r>
              <a:rPr lang="en-US" dirty="0"/>
              <a:t>We study an entire range of memory-bound GPU application...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6</a:t>
            </a:fld>
            <a:endParaRPr lang="en-US" altLang="en-US"/>
          </a:p>
        </p:txBody>
      </p:sp>
    </p:spTree>
    <p:extLst>
      <p:ext uri="{BB962C8B-B14F-4D97-AF65-F5344CB8AC3E}">
        <p14:creationId xmlns:p14="http://schemas.microsoft.com/office/powerpoint/2010/main" val="3565910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consistently observe the same pattern:</a:t>
            </a:r>
            <a:br>
              <a:rPr lang="en-US" dirty="0"/>
            </a:br>
            <a:r>
              <a:rPr lang="en-US" dirty="0"/>
              <a:t>There are good performance benefits [Click] </a:t>
            </a:r>
            <a:r>
              <a:rPr lang="en-US" dirty="0">
                <a:solidFill>
                  <a:srgbClr val="FF0000"/>
                </a:solidFill>
              </a:rPr>
              <a:t>up to some number of cores,</a:t>
            </a:r>
            <a:br>
              <a:rPr lang="en-US" dirty="0"/>
            </a:br>
            <a:r>
              <a:rPr lang="en-US" dirty="0"/>
              <a:t>and then [Click] little to no performance benefits from the remaining cores.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conclude that [Click] conventional GPUs do *not* benefit from all cores for memory-bound applications. [Click]</a:t>
            </a:r>
          </a:p>
          <a:p>
            <a:endParaRPr lang="en-US" dirty="0"/>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7</a:t>
            </a:fld>
            <a:endParaRPr lang="en-US" altLang="en-US"/>
          </a:p>
        </p:txBody>
      </p:sp>
    </p:spTree>
    <p:extLst>
      <p:ext uri="{BB962C8B-B14F-4D97-AF65-F5344CB8AC3E}">
        <p14:creationId xmlns:p14="http://schemas.microsoft.com/office/powerpoint/2010/main" val="131871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for a given memory-bound application, we have a set of GPU cores which provide [Click] good good performance benefits, and the remaining GPU cores which provide [Click] little to no performance benefits.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Our *goal* [Click] is to leverage these under-utilized cores to improve the performance and energy efficiency of the memory-bound application.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8</a:t>
            </a:fld>
            <a:endParaRPr lang="en-US" altLang="en-US"/>
          </a:p>
        </p:txBody>
      </p:sp>
    </p:spTree>
    <p:extLst>
      <p:ext uri="{BB962C8B-B14F-4D97-AF65-F5344CB8AC3E}">
        <p14:creationId xmlns:p14="http://schemas.microsoft.com/office/powerpoint/2010/main" val="1541060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end we propose Morpheus.</a:t>
            </a:r>
            <a:br>
              <a:rPr lang="en-US" dirty="0"/>
            </a:br>
            <a:r>
              <a:rPr lang="en-US" dirty="0"/>
              <a:t>Let’s go into Morpheus’ key idea [Click].</a:t>
            </a:r>
          </a:p>
        </p:txBody>
      </p:sp>
      <p:sp>
        <p:nvSpPr>
          <p:cNvPr id="4" name="Slide Number Placeholder 3"/>
          <p:cNvSpPr>
            <a:spLocks noGrp="1"/>
          </p:cNvSpPr>
          <p:nvPr>
            <p:ph type="sldNum" sz="quarter" idx="5"/>
          </p:nvPr>
        </p:nvSpPr>
        <p:spPr/>
        <p:txBody>
          <a:bodyPr/>
          <a:lstStyle/>
          <a:p>
            <a:fld id="{C0529AF4-9733-4245-A38E-6E2258071B12}" type="slidenum">
              <a:rPr lang="en-US" altLang="en-US" smtClean="0"/>
              <a:pPr/>
              <a:t>9</a:t>
            </a:fld>
            <a:endParaRPr lang="en-US" altLang="en-US"/>
          </a:p>
        </p:txBody>
      </p:sp>
    </p:spTree>
    <p:extLst>
      <p:ext uri="{BB962C8B-B14F-4D97-AF65-F5344CB8AC3E}">
        <p14:creationId xmlns:p14="http://schemas.microsoft.com/office/powerpoint/2010/main" val="1045632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69BCB7-ACF0-3529-5E07-A0E6135BE2B5}"/>
              </a:ext>
            </a:extLst>
          </p:cNvPr>
          <p:cNvSpPr/>
          <p:nvPr userDrawn="1"/>
        </p:nvSpPr>
        <p:spPr>
          <a:xfrm>
            <a:off x="-13800" y="6172200"/>
            <a:ext cx="1995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931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404040"/>
                </a:solidFill>
                <a:latin typeface="Nunito" pitchFamily="2" charset="0"/>
              </a:defRPr>
            </a:lvl1pPr>
            <a:lvl2pPr>
              <a:defRPr>
                <a:latin typeface="Nunito" pitchFamily="2" charset="0"/>
              </a:defRPr>
            </a:lvl2pPr>
            <a:lvl3pPr>
              <a:defRPr>
                <a:latin typeface="Nunito" pitchFamily="2" charset="0"/>
              </a:defRPr>
            </a:lvl3pPr>
            <a:lvl4pPr>
              <a:defRPr>
                <a:latin typeface="Nunito" pitchFamily="2" charset="0"/>
              </a:defRPr>
            </a:lvl4pPr>
            <a:lvl5pPr>
              <a:defRPr>
                <a:latin typeface="Nunito"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3416D22C-426A-744D-94E9-F455C0DB2A46}"/>
              </a:ext>
            </a:extLst>
          </p:cNvPr>
          <p:cNvSpPr>
            <a:spLocks noGrp="1"/>
          </p:cNvSpPr>
          <p:nvPr>
            <p:ph type="title"/>
          </p:nvPr>
        </p:nvSpPr>
        <p:spPr/>
        <p:txBody>
          <a:bodyPr/>
          <a:lstStyle>
            <a:lvl1pPr>
              <a:defRPr>
                <a:latin typeface="Nunito" pitchFamily="2"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FFE2E504-213E-B41A-04E7-66085EAFDE18}"/>
              </a:ext>
            </a:extLst>
          </p:cNvPr>
          <p:cNvSpPr>
            <a:spLocks noGrp="1"/>
          </p:cNvSpPr>
          <p:nvPr>
            <p:ph type="sldNum" sz="quarter" idx="4"/>
          </p:nvPr>
        </p:nvSpPr>
        <p:spPr>
          <a:xfrm>
            <a:off x="7467600" y="6490023"/>
            <a:ext cx="1371600" cy="228600"/>
          </a:xfrm>
          <a:prstGeom prst="rect">
            <a:avLst/>
          </a:prstGeom>
        </p:spPr>
        <p:txBody>
          <a:bodyPr vert="horz" wrap="square" lIns="45720" tIns="0" rIns="45720" bIns="0" numCol="1" anchor="ctr" anchorCtr="0" compatLnSpc="1">
            <a:prstTxWarp prst="textNoShape">
              <a:avLst/>
            </a:prstTxWarp>
          </a:bodyPr>
          <a:lstStyle>
            <a:lvl1pPr>
              <a:defRPr lang="en-US" altLang="en-US" sz="1600" b="1" baseline="0" smtClean="0">
                <a:solidFill>
                  <a:schemeClr val="tx1">
                    <a:lumMod val="50000"/>
                    <a:lumOff val="50000"/>
                  </a:schemeClr>
                </a:solidFill>
                <a:latin typeface="Whitney-Medium" panose="02000603040000020004" pitchFamily="2" charset="0"/>
                <a:ea typeface="Whitney-Medium" panose="02000603040000020004" pitchFamily="2" charset="0"/>
                <a:cs typeface="Arial" panose="020B0604020202020204" pitchFamily="34" charset="0"/>
              </a:defRPr>
            </a:lvl1pPr>
          </a:lstStyle>
          <a:p>
            <a:pPr algn="r"/>
            <a:fld id="{BBF05047-ADC6-47BF-A318-424F854A849A}" type="slidenum">
              <a:rPr lang="en-US" smtClean="0"/>
              <a:pPr algn="r"/>
              <a:t>‹#›</a:t>
            </a:fld>
            <a:endParaRPr lang="en-US"/>
          </a:p>
        </p:txBody>
      </p:sp>
    </p:spTree>
    <p:extLst>
      <p:ext uri="{BB962C8B-B14F-4D97-AF65-F5344CB8AC3E}">
        <p14:creationId xmlns:p14="http://schemas.microsoft.com/office/powerpoint/2010/main" val="2833326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C4B2877-3D4E-EAD4-A55B-BA4E1ABCCE1D}"/>
              </a:ext>
            </a:extLst>
          </p:cNvPr>
          <p:cNvSpPr>
            <a:spLocks noGrp="1"/>
          </p:cNvSpPr>
          <p:nvPr>
            <p:ph type="sldNum" sz="quarter" idx="4"/>
          </p:nvPr>
        </p:nvSpPr>
        <p:spPr>
          <a:xfrm>
            <a:off x="7467600" y="6490023"/>
            <a:ext cx="1371600" cy="228600"/>
          </a:xfrm>
          <a:prstGeom prst="rect">
            <a:avLst/>
          </a:prstGeom>
        </p:spPr>
        <p:txBody>
          <a:bodyPr vert="horz" wrap="square" lIns="45720" tIns="0" rIns="45720" bIns="0" numCol="1" anchor="ctr" anchorCtr="0" compatLnSpc="1">
            <a:prstTxWarp prst="textNoShape">
              <a:avLst/>
            </a:prstTxWarp>
          </a:bodyPr>
          <a:lstStyle>
            <a:lvl1pPr>
              <a:defRPr lang="en-US" altLang="en-US" sz="1600" b="1" baseline="0" smtClean="0">
                <a:solidFill>
                  <a:schemeClr val="tx1">
                    <a:lumMod val="50000"/>
                    <a:lumOff val="50000"/>
                  </a:schemeClr>
                </a:solidFill>
                <a:latin typeface="Whitney-Medium" panose="02000603040000020004" pitchFamily="2" charset="0"/>
                <a:ea typeface="Whitney-Medium" panose="02000603040000020004" pitchFamily="2" charset="0"/>
                <a:cs typeface="Arial" panose="020B0604020202020204" pitchFamily="34" charset="0"/>
              </a:defRPr>
            </a:lvl1pPr>
          </a:lstStyle>
          <a:p>
            <a:pPr algn="r"/>
            <a:fld id="{BBF05047-ADC6-47BF-A318-424F854A849A}" type="slidenum">
              <a:rPr lang="en-US" smtClean="0"/>
              <a:pPr algn="r"/>
              <a:t>‹#›</a:t>
            </a:fld>
            <a:endParaRPr lang="en-US"/>
          </a:p>
        </p:txBody>
      </p:sp>
    </p:spTree>
    <p:extLst>
      <p:ext uri="{BB962C8B-B14F-4D97-AF65-F5344CB8AC3E}">
        <p14:creationId xmlns:p14="http://schemas.microsoft.com/office/powerpoint/2010/main" val="15458667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39377"/>
            <a:ext cx="7943850" cy="429389"/>
          </a:xfrm>
          <a:prstGeom prst="rect">
            <a:avLst/>
          </a:prstGeom>
        </p:spPr>
        <p:txBody>
          <a:bodyPr vert="horz" lIns="45720" tIns="0" rIns="45720" bIns="45720" rtlCol="0" anchor="ctr">
            <a:noAutofit/>
          </a:bodyPr>
          <a:lstStyle/>
          <a:p>
            <a:r>
              <a:rPr lang="en-US"/>
              <a:t>Click to edit Master title style</a:t>
            </a:r>
          </a:p>
        </p:txBody>
      </p:sp>
      <p:sp>
        <p:nvSpPr>
          <p:cNvPr id="1031" name="Text Placeholder 2"/>
          <p:cNvSpPr>
            <a:spLocks noGrp="1"/>
          </p:cNvSpPr>
          <p:nvPr>
            <p:ph type="body" idx="1"/>
          </p:nvPr>
        </p:nvSpPr>
        <p:spPr bwMode="auto">
          <a:xfrm>
            <a:off x="152400" y="810545"/>
            <a:ext cx="8839200" cy="572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7467600" y="6490023"/>
            <a:ext cx="1371600" cy="228600"/>
          </a:xfrm>
          <a:prstGeom prst="rect">
            <a:avLst/>
          </a:prstGeom>
        </p:spPr>
        <p:txBody>
          <a:bodyPr vert="horz" wrap="square" lIns="45720" tIns="0" rIns="45720" bIns="0" numCol="1" anchor="ctr" anchorCtr="0" compatLnSpc="1">
            <a:prstTxWarp prst="textNoShape">
              <a:avLst/>
            </a:prstTxWarp>
          </a:bodyPr>
          <a:lstStyle>
            <a:lvl1pPr>
              <a:defRPr lang="en-US" altLang="en-US" sz="1600" b="1" baseline="0" smtClean="0">
                <a:solidFill>
                  <a:schemeClr val="tx1">
                    <a:lumMod val="50000"/>
                    <a:lumOff val="50000"/>
                  </a:schemeClr>
                </a:solidFill>
                <a:latin typeface="Whitney-Medium" panose="02000603040000020004" pitchFamily="2" charset="0"/>
                <a:ea typeface="Whitney-Medium" panose="02000603040000020004" pitchFamily="2" charset="0"/>
                <a:cs typeface="Arial" panose="020B0604020202020204" pitchFamily="34" charset="0"/>
              </a:defRPr>
            </a:lvl1pPr>
          </a:lstStyle>
          <a:p>
            <a:pPr algn="r"/>
            <a:fld id="{BBF05047-ADC6-47BF-A318-424F854A849A}" type="slidenum">
              <a:rPr lang="en-US" smtClean="0"/>
              <a:pPr algn="r"/>
              <a:t>‹#›</a:t>
            </a:fld>
            <a:endParaRPr lang="en-US"/>
          </a:p>
        </p:txBody>
      </p:sp>
      <p:pic>
        <p:nvPicPr>
          <p:cNvPr id="3" name="Picture 2"/>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152400" y="6400801"/>
            <a:ext cx="1295400" cy="285696"/>
          </a:xfrm>
          <a:prstGeom prst="rect">
            <a:avLst/>
          </a:prstGeom>
        </p:spPr>
      </p:pic>
    </p:spTree>
    <p:extLst>
      <p:ext uri="{BB962C8B-B14F-4D97-AF65-F5344CB8AC3E}">
        <p14:creationId xmlns:p14="http://schemas.microsoft.com/office/powerpoint/2010/main" val="1375220811"/>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4" r:id="rId3"/>
  </p:sldLayoutIdLst>
  <p:hf hdr="0" ftr="0" dt="0"/>
  <p:txStyles>
    <p:titleStyle>
      <a:lvl1pPr algn="l" rtl="0" eaLnBrk="1" fontAlgn="base" hangingPunct="1">
        <a:spcBef>
          <a:spcPct val="0"/>
        </a:spcBef>
        <a:spcAft>
          <a:spcPct val="0"/>
        </a:spcAft>
        <a:defRPr sz="4000" b="1" kern="1200" cap="none" spc="-100" baseline="0">
          <a:solidFill>
            <a:schemeClr val="tx1"/>
          </a:solidFill>
          <a:latin typeface="Nunito" pitchFamily="2" charset="0"/>
          <a:ea typeface="+mj-ea"/>
          <a:cs typeface="Arial" panose="020B0604020202020204" pitchFamily="34" charset="0"/>
        </a:defRPr>
      </a:lvl1pPr>
      <a:lvl2pPr algn="l" rtl="0" eaLnBrk="1" fontAlgn="base" hangingPunct="1">
        <a:spcBef>
          <a:spcPct val="0"/>
        </a:spcBef>
        <a:spcAft>
          <a:spcPct val="0"/>
        </a:spcAft>
        <a:defRPr sz="2400" b="1">
          <a:solidFill>
            <a:schemeClr val="tx1"/>
          </a:solidFill>
          <a:latin typeface="Whitney-Bold" pitchFamily="2" charset="0"/>
        </a:defRPr>
      </a:lvl2pPr>
      <a:lvl3pPr algn="l" rtl="0" eaLnBrk="1" fontAlgn="base" hangingPunct="1">
        <a:spcBef>
          <a:spcPct val="0"/>
        </a:spcBef>
        <a:spcAft>
          <a:spcPct val="0"/>
        </a:spcAft>
        <a:defRPr sz="2400" b="1">
          <a:solidFill>
            <a:schemeClr val="tx1"/>
          </a:solidFill>
          <a:latin typeface="Whitney-Bold" pitchFamily="2" charset="0"/>
        </a:defRPr>
      </a:lvl3pPr>
      <a:lvl4pPr algn="l" rtl="0" eaLnBrk="1" fontAlgn="base" hangingPunct="1">
        <a:spcBef>
          <a:spcPct val="0"/>
        </a:spcBef>
        <a:spcAft>
          <a:spcPct val="0"/>
        </a:spcAft>
        <a:defRPr sz="2400" b="1">
          <a:solidFill>
            <a:schemeClr val="tx1"/>
          </a:solidFill>
          <a:latin typeface="Whitney-Bold" pitchFamily="2" charset="0"/>
        </a:defRPr>
      </a:lvl4pPr>
      <a:lvl5pPr algn="l" rtl="0" eaLnBrk="1" fontAlgn="base" hangingPunct="1">
        <a:spcBef>
          <a:spcPct val="0"/>
        </a:spcBef>
        <a:spcAft>
          <a:spcPct val="0"/>
        </a:spcAft>
        <a:defRPr sz="2400" b="1">
          <a:solidFill>
            <a:schemeClr val="tx1"/>
          </a:solidFill>
          <a:latin typeface="Whitney-Bold" pitchFamily="2" charset="0"/>
        </a:defRPr>
      </a:lvl5pPr>
      <a:lvl6pPr marL="342900" algn="l" rtl="0" eaLnBrk="1" fontAlgn="base" hangingPunct="1">
        <a:spcBef>
          <a:spcPct val="0"/>
        </a:spcBef>
        <a:spcAft>
          <a:spcPct val="0"/>
        </a:spcAft>
        <a:defRPr sz="3000" b="1">
          <a:solidFill>
            <a:schemeClr val="tx1"/>
          </a:solidFill>
          <a:latin typeface="Whitney-Bold" pitchFamily="2" charset="0"/>
        </a:defRPr>
      </a:lvl6pPr>
      <a:lvl7pPr marL="685800" algn="l" rtl="0" eaLnBrk="1" fontAlgn="base" hangingPunct="1">
        <a:spcBef>
          <a:spcPct val="0"/>
        </a:spcBef>
        <a:spcAft>
          <a:spcPct val="0"/>
        </a:spcAft>
        <a:defRPr sz="3000" b="1">
          <a:solidFill>
            <a:schemeClr val="tx1"/>
          </a:solidFill>
          <a:latin typeface="Whitney-Bold" pitchFamily="2" charset="0"/>
        </a:defRPr>
      </a:lvl7pPr>
      <a:lvl8pPr marL="1028700" algn="l" rtl="0" eaLnBrk="1" fontAlgn="base" hangingPunct="1">
        <a:spcBef>
          <a:spcPct val="0"/>
        </a:spcBef>
        <a:spcAft>
          <a:spcPct val="0"/>
        </a:spcAft>
        <a:defRPr sz="3000" b="1">
          <a:solidFill>
            <a:schemeClr val="tx1"/>
          </a:solidFill>
          <a:latin typeface="Whitney-Bold" pitchFamily="2" charset="0"/>
        </a:defRPr>
      </a:lvl8pPr>
      <a:lvl9pPr marL="1371600" algn="l" rtl="0" eaLnBrk="1" fontAlgn="base" hangingPunct="1">
        <a:spcBef>
          <a:spcPct val="0"/>
        </a:spcBef>
        <a:spcAft>
          <a:spcPct val="0"/>
        </a:spcAft>
        <a:defRPr sz="3000" b="1">
          <a:solidFill>
            <a:schemeClr val="tx1"/>
          </a:solidFill>
          <a:latin typeface="Whitney-Bold" pitchFamily="2" charset="0"/>
        </a:defRPr>
      </a:lvl9pPr>
    </p:titleStyle>
    <p:bodyStyle>
      <a:lvl1pPr marL="204788" indent="-204788" algn="l" rtl="0" eaLnBrk="1" fontAlgn="base" hangingPunct="1">
        <a:spcBef>
          <a:spcPts val="450"/>
        </a:spcBef>
        <a:spcAft>
          <a:spcPct val="0"/>
        </a:spcAft>
        <a:buFont typeface="Wingdings" panose="05000000000000000000" pitchFamily="2" charset="2"/>
        <a:buChar char="§"/>
        <a:defRPr sz="2600" b="1" kern="1200" baseline="0">
          <a:solidFill>
            <a:srgbClr val="404040"/>
          </a:solidFill>
          <a:latin typeface="Nunito" pitchFamily="2" charset="0"/>
          <a:ea typeface="+mn-ea"/>
          <a:cs typeface="+mn-cs"/>
        </a:defRPr>
      </a:lvl1pPr>
      <a:lvl2pPr marL="479822" indent="-171450" algn="l" rtl="0" eaLnBrk="1" fontAlgn="base" hangingPunct="1">
        <a:spcBef>
          <a:spcPts val="300"/>
        </a:spcBef>
        <a:spcAft>
          <a:spcPct val="0"/>
        </a:spcAft>
        <a:buFont typeface="Arial" panose="020B0604020202020204" pitchFamily="34" charset="0"/>
        <a:buChar char="•"/>
        <a:defRPr sz="2200" kern="1200">
          <a:solidFill>
            <a:srgbClr val="696969"/>
          </a:solidFill>
          <a:latin typeface="Nunito" pitchFamily="2" charset="0"/>
          <a:ea typeface="+mn-ea"/>
          <a:cs typeface="+mn-cs"/>
        </a:defRPr>
      </a:lvl2pPr>
      <a:lvl3pPr marL="857250" indent="-171450" algn="l" rtl="0" eaLnBrk="1" fontAlgn="base" hangingPunct="1">
        <a:spcBef>
          <a:spcPts val="225"/>
        </a:spcBef>
        <a:spcAft>
          <a:spcPct val="0"/>
        </a:spcAft>
        <a:buFont typeface="Palatino Linotype" panose="02040502050505030304" pitchFamily="18" charset="0"/>
        <a:buChar char="»"/>
        <a:defRPr sz="1800" kern="1200">
          <a:solidFill>
            <a:srgbClr val="696969"/>
          </a:solidFill>
          <a:latin typeface="Nunito" pitchFamily="2" charset="0"/>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600" kern="1200">
          <a:solidFill>
            <a:srgbClr val="696969"/>
          </a:solidFill>
          <a:latin typeface="Nunito" pitchFamily="2" charset="0"/>
          <a:ea typeface="+mn-ea"/>
          <a:cs typeface="+mn-cs"/>
        </a:defRPr>
      </a:lvl4pPr>
      <a:lvl5pPr marL="1543050" indent="-171450" algn="l" rtl="0" eaLnBrk="1" fontAlgn="base" hangingPunct="1">
        <a:spcBef>
          <a:spcPct val="20000"/>
        </a:spcBef>
        <a:spcAft>
          <a:spcPct val="0"/>
        </a:spcAft>
        <a:buFont typeface="Wingdings" panose="05000000000000000000" pitchFamily="2" charset="2"/>
        <a:buChar char="Ø"/>
        <a:defRPr sz="1400" kern="1200">
          <a:solidFill>
            <a:srgbClr val="696969"/>
          </a:solidFill>
          <a:latin typeface="Nunito" pitchFamily="2"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arxiv.org/pdf/2209.00188.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pdf/2209.10914.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3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41.xml.rels><?xml version="1.0" encoding="UTF-8" standalone="yes"?>
<Relationships xmlns="http://schemas.openxmlformats.org/package/2006/relationships"><Relationship Id="rId3" Type="http://schemas.openxmlformats.org/officeDocument/2006/relationships/hyperlink" Target="https://arxiv.org/pdf/2209.10914.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33.sv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slide" Target="slide58.xml"/><Relationship Id="rId18" Type="http://schemas.openxmlformats.org/officeDocument/2006/relationships/slide" Target="slide63.xml"/><Relationship Id="rId3" Type="http://schemas.openxmlformats.org/officeDocument/2006/relationships/slide" Target="slide48.xml"/><Relationship Id="rId7" Type="http://schemas.openxmlformats.org/officeDocument/2006/relationships/slide" Target="slide52.xml"/><Relationship Id="rId12" Type="http://schemas.openxmlformats.org/officeDocument/2006/relationships/slide" Target="slide57.xml"/><Relationship Id="rId17" Type="http://schemas.openxmlformats.org/officeDocument/2006/relationships/slide" Target="slide62.xml"/><Relationship Id="rId2" Type="http://schemas.openxmlformats.org/officeDocument/2006/relationships/slide" Target="slide47.xml"/><Relationship Id="rId16" Type="http://schemas.openxmlformats.org/officeDocument/2006/relationships/slide" Target="slide61.xml"/><Relationship Id="rId1" Type="http://schemas.openxmlformats.org/officeDocument/2006/relationships/slideLayout" Target="../slideLayouts/slideLayout2.xml"/><Relationship Id="rId6" Type="http://schemas.openxmlformats.org/officeDocument/2006/relationships/slide" Target="slide51.xml"/><Relationship Id="rId11" Type="http://schemas.openxmlformats.org/officeDocument/2006/relationships/slide" Target="slide56.xml"/><Relationship Id="rId5" Type="http://schemas.openxmlformats.org/officeDocument/2006/relationships/slide" Target="slide50.xml"/><Relationship Id="rId15" Type="http://schemas.openxmlformats.org/officeDocument/2006/relationships/slide" Target="slide60.xml"/><Relationship Id="rId10" Type="http://schemas.openxmlformats.org/officeDocument/2006/relationships/slide" Target="slide55.xml"/><Relationship Id="rId19" Type="http://schemas.openxmlformats.org/officeDocument/2006/relationships/slide" Target="slide64.xml"/><Relationship Id="rId4" Type="http://schemas.openxmlformats.org/officeDocument/2006/relationships/slide" Target="slide49.xml"/><Relationship Id="rId9" Type="http://schemas.openxmlformats.org/officeDocument/2006/relationships/slide" Target="slide54.xml"/><Relationship Id="rId14" Type="http://schemas.openxmlformats.org/officeDocument/2006/relationships/slide" Target="slide59.xml"/></Relationships>
</file>

<file path=ppt/slides/_rels/slide47.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46.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50.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46.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52.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54.emf"/><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46.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46.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56.emf"/><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57.emf"/><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46.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61.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60.emf"/><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61.emf"/><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0" y="0"/>
            <a:ext cx="9144000" cy="3208289"/>
          </a:xfrm>
          <a:solidFill>
            <a:schemeClr val="accent3">
              <a:lumMod val="50000"/>
            </a:schemeClr>
          </a:solidFill>
        </p:spPr>
        <p:txBody>
          <a:bodyPr/>
          <a:lstStyle/>
          <a:p>
            <a:pPr algn="ctr"/>
            <a:r>
              <a:rPr lang="en-US" sz="5400" dirty="0">
                <a:solidFill>
                  <a:schemeClr val="bg1"/>
                </a:solidFill>
                <a:cs typeface="Calibri" panose="020F0502020204030204" pitchFamily="34" charset="0"/>
              </a:rPr>
              <a:t>Morpheus</a:t>
            </a:r>
            <a:br>
              <a:rPr lang="en-US" sz="3300" dirty="0">
                <a:solidFill>
                  <a:schemeClr val="bg1"/>
                </a:solidFill>
                <a:cs typeface="Calibri" panose="020F0502020204030204" pitchFamily="34" charset="0"/>
              </a:rPr>
            </a:br>
            <a:r>
              <a:rPr lang="en-US" sz="2800" dirty="0">
                <a:solidFill>
                  <a:schemeClr val="bg1"/>
                </a:solidFill>
                <a:cs typeface="Calibri" panose="020F0502020204030204" pitchFamily="34" charset="0"/>
              </a:rPr>
              <a:t>Extending the Last Level Cache Capacity in GPU Systems</a:t>
            </a:r>
            <a:br>
              <a:rPr lang="en-US" sz="2800" dirty="0">
                <a:solidFill>
                  <a:schemeClr val="bg1"/>
                </a:solidFill>
                <a:cs typeface="Calibri" panose="020F0502020204030204" pitchFamily="34" charset="0"/>
              </a:rPr>
            </a:br>
            <a:r>
              <a:rPr lang="en-US" sz="2800" dirty="0">
                <a:solidFill>
                  <a:schemeClr val="bg1"/>
                </a:solidFill>
                <a:cs typeface="Calibri" panose="020F0502020204030204" pitchFamily="34" charset="0"/>
              </a:rPr>
              <a:t>with Idle GPU Core Resources</a:t>
            </a:r>
          </a:p>
        </p:txBody>
      </p:sp>
      <p:sp>
        <p:nvSpPr>
          <p:cNvPr id="5" name="Subtitle 4"/>
          <p:cNvSpPr>
            <a:spLocks noGrp="1"/>
          </p:cNvSpPr>
          <p:nvPr>
            <p:ph type="subTitle" idx="4294967295"/>
          </p:nvPr>
        </p:nvSpPr>
        <p:spPr>
          <a:xfrm>
            <a:off x="0" y="3550674"/>
            <a:ext cx="9144000" cy="2600190"/>
          </a:xfrm>
        </p:spPr>
        <p:txBody>
          <a:bodyPr lIns="0" rIns="0"/>
          <a:lstStyle/>
          <a:p>
            <a:pPr marL="0" lvl="0" indent="0" algn="ctr">
              <a:buNone/>
            </a:pPr>
            <a:r>
              <a:rPr lang="en-US" sz="2300" spc="-100" dirty="0" err="1">
                <a:solidFill>
                  <a:schemeClr val="tx1">
                    <a:lumMod val="50000"/>
                    <a:lumOff val="50000"/>
                  </a:schemeClr>
                </a:solidFill>
                <a:cs typeface="Calibri" panose="020F0502020204030204" pitchFamily="34" charset="0"/>
              </a:rPr>
              <a:t>Sina</a:t>
            </a:r>
            <a:r>
              <a:rPr lang="en-US" sz="2300" spc="-100" dirty="0">
                <a:solidFill>
                  <a:schemeClr val="tx1">
                    <a:lumMod val="50000"/>
                    <a:lumOff val="50000"/>
                  </a:schemeClr>
                </a:solidFill>
                <a:cs typeface="Calibri" panose="020F0502020204030204" pitchFamily="34" charset="0"/>
              </a:rPr>
              <a:t> </a:t>
            </a:r>
            <a:r>
              <a:rPr lang="en-US" sz="2300" spc="-100" dirty="0" err="1">
                <a:solidFill>
                  <a:schemeClr val="tx1">
                    <a:lumMod val="50000"/>
                    <a:lumOff val="50000"/>
                  </a:schemeClr>
                </a:solidFill>
                <a:cs typeface="Calibri" panose="020F0502020204030204" pitchFamily="34" charset="0"/>
              </a:rPr>
              <a:t>Darabi</a:t>
            </a:r>
            <a:r>
              <a:rPr lang="en-US" sz="2300" spc="-100" dirty="0">
                <a:solidFill>
                  <a:schemeClr val="tx1">
                    <a:lumMod val="50000"/>
                    <a:lumOff val="50000"/>
                  </a:schemeClr>
                </a:solidFill>
                <a:cs typeface="Calibri" panose="020F0502020204030204" pitchFamily="34" charset="0"/>
              </a:rPr>
              <a:t>, Mohammad </a:t>
            </a:r>
            <a:r>
              <a:rPr lang="en-US" sz="2300" spc="-100" dirty="0" err="1">
                <a:solidFill>
                  <a:schemeClr val="tx1">
                    <a:lumMod val="50000"/>
                    <a:lumOff val="50000"/>
                  </a:schemeClr>
                </a:solidFill>
                <a:cs typeface="Calibri" panose="020F0502020204030204" pitchFamily="34" charset="0"/>
              </a:rPr>
              <a:t>Sadrosadati</a:t>
            </a:r>
            <a:r>
              <a:rPr lang="en-US" sz="2300" spc="-100" dirty="0">
                <a:solidFill>
                  <a:schemeClr val="tx1">
                    <a:lumMod val="50000"/>
                    <a:lumOff val="50000"/>
                  </a:schemeClr>
                </a:solidFill>
                <a:cs typeface="Calibri" panose="020F0502020204030204" pitchFamily="34" charset="0"/>
              </a:rPr>
              <a:t>, </a:t>
            </a:r>
            <a:r>
              <a:rPr lang="en-US" sz="2300" spc="-100" dirty="0">
                <a:solidFill>
                  <a:schemeClr val="accent3">
                    <a:lumMod val="75000"/>
                  </a:schemeClr>
                </a:solidFill>
                <a:cs typeface="Calibri" panose="020F0502020204030204" pitchFamily="34" charset="0"/>
              </a:rPr>
              <a:t>Joël </a:t>
            </a:r>
            <a:r>
              <a:rPr lang="en-US" sz="2300" spc="-100" dirty="0" err="1">
                <a:solidFill>
                  <a:schemeClr val="accent3">
                    <a:lumMod val="75000"/>
                  </a:schemeClr>
                </a:solidFill>
                <a:cs typeface="Calibri" panose="020F0502020204030204" pitchFamily="34" charset="0"/>
              </a:rPr>
              <a:t>Lindegger</a:t>
            </a:r>
            <a:r>
              <a:rPr lang="en-US" sz="2300" spc="-100" dirty="0">
                <a:solidFill>
                  <a:schemeClr val="tx1">
                    <a:lumMod val="50000"/>
                    <a:lumOff val="50000"/>
                  </a:schemeClr>
                </a:solidFill>
                <a:cs typeface="Calibri" panose="020F0502020204030204" pitchFamily="34" charset="0"/>
              </a:rPr>
              <a:t>,</a:t>
            </a:r>
            <a:br>
              <a:rPr lang="en-US" sz="2300" spc="-100" dirty="0">
                <a:solidFill>
                  <a:schemeClr val="tx1">
                    <a:lumMod val="50000"/>
                    <a:lumOff val="50000"/>
                  </a:schemeClr>
                </a:solidFill>
                <a:cs typeface="Calibri" panose="020F0502020204030204" pitchFamily="34" charset="0"/>
              </a:rPr>
            </a:br>
            <a:r>
              <a:rPr lang="en-US" sz="2300" spc="-100" dirty="0">
                <a:solidFill>
                  <a:schemeClr val="tx1">
                    <a:lumMod val="50000"/>
                    <a:lumOff val="50000"/>
                  </a:schemeClr>
                </a:solidFill>
                <a:cs typeface="Calibri" panose="020F0502020204030204" pitchFamily="34" charset="0"/>
              </a:rPr>
              <a:t>Negar </a:t>
            </a:r>
            <a:r>
              <a:rPr lang="en-US" sz="2300" spc="-100" dirty="0" err="1">
                <a:solidFill>
                  <a:schemeClr val="tx1">
                    <a:lumMod val="50000"/>
                    <a:lumOff val="50000"/>
                  </a:schemeClr>
                </a:solidFill>
                <a:cs typeface="Calibri" panose="020F0502020204030204" pitchFamily="34" charset="0"/>
              </a:rPr>
              <a:t>Akbarzadeh</a:t>
            </a:r>
            <a:r>
              <a:rPr lang="en-US" sz="2300" spc="-100" dirty="0">
                <a:solidFill>
                  <a:srgbClr val="7F7F7F"/>
                </a:solidFill>
                <a:cs typeface="Calibri" panose="020F0502020204030204" pitchFamily="34" charset="0"/>
              </a:rPr>
              <a:t>, </a:t>
            </a:r>
            <a:r>
              <a:rPr lang="en-US" sz="2300" dirty="0">
                <a:solidFill>
                  <a:schemeClr val="tx1">
                    <a:lumMod val="50000"/>
                    <a:lumOff val="50000"/>
                  </a:schemeClr>
                </a:solidFill>
                <a:cs typeface="Calibri" panose="020F0502020204030204" pitchFamily="34" charset="0"/>
              </a:rPr>
              <a:t>Mohammad Hosseini, </a:t>
            </a:r>
            <a:r>
              <a:rPr lang="en-US" sz="2300" dirty="0" err="1">
                <a:solidFill>
                  <a:schemeClr val="tx1">
                    <a:lumMod val="50000"/>
                    <a:lumOff val="50000"/>
                  </a:schemeClr>
                </a:solidFill>
                <a:cs typeface="Calibri" panose="020F0502020204030204" pitchFamily="34" charset="0"/>
              </a:rPr>
              <a:t>Jisung</a:t>
            </a:r>
            <a:r>
              <a:rPr lang="en-US" sz="2300" dirty="0">
                <a:solidFill>
                  <a:schemeClr val="tx1">
                    <a:lumMod val="50000"/>
                    <a:lumOff val="50000"/>
                  </a:schemeClr>
                </a:solidFill>
                <a:cs typeface="Calibri" panose="020F0502020204030204" pitchFamily="34" charset="0"/>
              </a:rPr>
              <a:t> Park, </a:t>
            </a:r>
          </a:p>
          <a:p>
            <a:pPr marL="0" lvl="0" indent="0" algn="ctr">
              <a:buNone/>
            </a:pPr>
            <a:r>
              <a:rPr lang="en-US" sz="2300" dirty="0">
                <a:solidFill>
                  <a:schemeClr val="tx1">
                    <a:lumMod val="50000"/>
                    <a:lumOff val="50000"/>
                  </a:schemeClr>
                </a:solidFill>
                <a:cs typeface="Calibri" panose="020F0502020204030204" pitchFamily="34" charset="0"/>
              </a:rPr>
              <a:t>Juan Gómez-Luna, Hamid </a:t>
            </a:r>
            <a:r>
              <a:rPr lang="en-US" sz="2300" dirty="0" err="1">
                <a:solidFill>
                  <a:schemeClr val="tx1">
                    <a:lumMod val="50000"/>
                    <a:lumOff val="50000"/>
                  </a:schemeClr>
                </a:solidFill>
                <a:cs typeface="Calibri" panose="020F0502020204030204" pitchFamily="34" charset="0"/>
              </a:rPr>
              <a:t>Sarbazi</a:t>
            </a:r>
            <a:r>
              <a:rPr lang="en-US" sz="2300" dirty="0">
                <a:solidFill>
                  <a:schemeClr val="tx1">
                    <a:lumMod val="50000"/>
                    <a:lumOff val="50000"/>
                  </a:schemeClr>
                </a:solidFill>
                <a:cs typeface="Calibri" panose="020F0502020204030204" pitchFamily="34" charset="0"/>
              </a:rPr>
              <a:t>-Azad, </a:t>
            </a:r>
            <a:r>
              <a:rPr lang="en-US" sz="2300" dirty="0" err="1">
                <a:solidFill>
                  <a:schemeClr val="tx1">
                    <a:lumMod val="50000"/>
                    <a:lumOff val="50000"/>
                  </a:schemeClr>
                </a:solidFill>
                <a:cs typeface="Calibri" panose="020F0502020204030204" pitchFamily="34" charset="0"/>
              </a:rPr>
              <a:t>Onur</a:t>
            </a:r>
            <a:r>
              <a:rPr lang="en-US" sz="2300" dirty="0">
                <a:solidFill>
                  <a:schemeClr val="tx1">
                    <a:lumMod val="50000"/>
                    <a:lumOff val="50000"/>
                  </a:schemeClr>
                </a:solidFill>
                <a:cs typeface="Calibri" panose="020F0502020204030204" pitchFamily="34" charset="0"/>
              </a:rPr>
              <a:t> </a:t>
            </a:r>
            <a:r>
              <a:rPr lang="en-US" sz="2300" dirty="0" err="1">
                <a:solidFill>
                  <a:schemeClr val="tx1">
                    <a:lumMod val="50000"/>
                    <a:lumOff val="50000"/>
                  </a:schemeClr>
                </a:solidFill>
                <a:cs typeface="Calibri" panose="020F0502020204030204" pitchFamily="34" charset="0"/>
              </a:rPr>
              <a:t>Mutlu</a:t>
            </a:r>
            <a:endParaRPr lang="en-US" sz="2300" dirty="0">
              <a:solidFill>
                <a:schemeClr val="tx1">
                  <a:lumMod val="50000"/>
                  <a:lumOff val="50000"/>
                </a:schemeClr>
              </a:solidFill>
              <a:cs typeface="Calibri" panose="020F0502020204030204" pitchFamily="34" charset="0"/>
            </a:endParaRPr>
          </a:p>
        </p:txBody>
      </p:sp>
      <p:pic>
        <p:nvPicPr>
          <p:cNvPr id="2" name="Picture 1">
            <a:extLst>
              <a:ext uri="{FF2B5EF4-FFF2-40B4-BE49-F238E27FC236}">
                <a16:creationId xmlns:a16="http://schemas.microsoft.com/office/drawing/2014/main" id="{32008866-1632-6B40-87F3-4FB8573CCF9E}"/>
              </a:ext>
            </a:extLst>
          </p:cNvPr>
          <p:cNvPicPr>
            <a:picLocks noChangeAspect="1"/>
          </p:cNvPicPr>
          <p:nvPr/>
        </p:nvPicPr>
        <p:blipFill>
          <a:blip r:embed="rId3"/>
          <a:stretch>
            <a:fillRect/>
          </a:stretch>
        </p:blipFill>
        <p:spPr>
          <a:xfrm>
            <a:off x="3474720" y="5147978"/>
            <a:ext cx="2527014" cy="660501"/>
          </a:xfrm>
          <a:prstGeom prst="rect">
            <a:avLst/>
          </a:prstGeom>
        </p:spPr>
      </p:pic>
      <p:sp>
        <p:nvSpPr>
          <p:cNvPr id="11" name="Rectangle 10">
            <a:extLst>
              <a:ext uri="{FF2B5EF4-FFF2-40B4-BE49-F238E27FC236}">
                <a16:creationId xmlns:a16="http://schemas.microsoft.com/office/drawing/2014/main" id="{9E20B930-CE2B-C64F-AF08-19F333B42623}"/>
              </a:ext>
            </a:extLst>
          </p:cNvPr>
          <p:cNvSpPr/>
          <p:nvPr/>
        </p:nvSpPr>
        <p:spPr>
          <a:xfrm>
            <a:off x="3256577" y="5962370"/>
            <a:ext cx="2630848" cy="423193"/>
          </a:xfrm>
          <a:prstGeom prst="rect">
            <a:avLst/>
          </a:prstGeom>
        </p:spPr>
        <p:txBody>
          <a:bodyPr wrap="none">
            <a:spAutoFit/>
          </a:bodyPr>
          <a:lstStyle/>
          <a:p>
            <a:pPr algn="ctr">
              <a:lnSpc>
                <a:spcPct val="110000"/>
              </a:lnSpc>
            </a:pPr>
            <a:r>
              <a:rPr lang="en-US" sz="2000" b="1" dirty="0">
                <a:latin typeface="Nunito" pitchFamily="2" charset="0"/>
                <a:cs typeface="Calibri" panose="020F0502020204030204" pitchFamily="34" charset="0"/>
              </a:rPr>
              <a:t>December 23</a:t>
            </a:r>
            <a:r>
              <a:rPr lang="en-US" sz="2000" b="1" baseline="30000" dirty="0">
                <a:latin typeface="Nunito" pitchFamily="2" charset="0"/>
                <a:cs typeface="Calibri" panose="020F0502020204030204" pitchFamily="34" charset="0"/>
              </a:rPr>
              <a:t>rd</a:t>
            </a:r>
            <a:r>
              <a:rPr lang="en-US" sz="2000" b="1" dirty="0">
                <a:latin typeface="Nunito" pitchFamily="2" charset="0"/>
                <a:cs typeface="Calibri" panose="020F0502020204030204" pitchFamily="34" charset="0"/>
              </a:rPr>
              <a:t> 2022</a:t>
            </a:r>
          </a:p>
        </p:txBody>
      </p:sp>
      <p:pic>
        <p:nvPicPr>
          <p:cNvPr id="10" name="Picture 9">
            <a:extLst>
              <a:ext uri="{FF2B5EF4-FFF2-40B4-BE49-F238E27FC236}">
                <a16:creationId xmlns:a16="http://schemas.microsoft.com/office/drawing/2014/main" id="{15D07D35-C5F1-AD0D-1667-72A88999A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333" y="5793566"/>
            <a:ext cx="1000690" cy="976774"/>
          </a:xfrm>
          <a:prstGeom prst="rect">
            <a:avLst/>
          </a:prstGeom>
        </p:spPr>
      </p:pic>
      <p:pic>
        <p:nvPicPr>
          <p:cNvPr id="19" name="Picture 18" descr="Text">
            <a:extLst>
              <a:ext uri="{FF2B5EF4-FFF2-40B4-BE49-F238E27FC236}">
                <a16:creationId xmlns:a16="http://schemas.microsoft.com/office/drawing/2014/main" id="{96ED0F0C-F9B9-322B-96CE-0948AFCFA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169" y="5061923"/>
            <a:ext cx="2135152" cy="746556"/>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C0D78C21-BFD5-8C70-671C-CE9C3A754F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451" y="5841761"/>
            <a:ext cx="928579" cy="928579"/>
          </a:xfrm>
          <a:prstGeom prst="rect">
            <a:avLst/>
          </a:prstGeom>
        </p:spPr>
      </p:pic>
      <p:pic>
        <p:nvPicPr>
          <p:cNvPr id="4" name="Graphic 3">
            <a:extLst>
              <a:ext uri="{FF2B5EF4-FFF2-40B4-BE49-F238E27FC236}">
                <a16:creationId xmlns:a16="http://schemas.microsoft.com/office/drawing/2014/main" id="{67EF60FB-3686-83BC-274D-F5D0CF17CD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7749" y="4735275"/>
            <a:ext cx="3556143" cy="1300096"/>
          </a:xfrm>
          <a:prstGeom prst="rect">
            <a:avLst/>
          </a:prstGeom>
        </p:spPr>
      </p:pic>
    </p:spTree>
    <p:extLst>
      <p:ext uri="{BB962C8B-B14F-4D97-AF65-F5344CB8AC3E}">
        <p14:creationId xmlns:p14="http://schemas.microsoft.com/office/powerpoint/2010/main" val="2292052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E199B566-24C4-2B74-3EEF-F996F374ADD2}"/>
              </a:ext>
            </a:extLst>
          </p:cNvPr>
          <p:cNvSpPr/>
          <p:nvPr/>
        </p:nvSpPr>
        <p:spPr>
          <a:xfrm>
            <a:off x="5748149" y="1323044"/>
            <a:ext cx="3186671" cy="3270798"/>
          </a:xfrm>
          <a:prstGeom prst="roundRect">
            <a:avLst>
              <a:gd name="adj" fmla="val 2379"/>
            </a:avLst>
          </a:prstGeom>
          <a:solidFill>
            <a:schemeClr val="accent1">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2" name="Rounded Rectangle 1">
            <a:extLst>
              <a:ext uri="{FF2B5EF4-FFF2-40B4-BE49-F238E27FC236}">
                <a16:creationId xmlns:a16="http://schemas.microsoft.com/office/drawing/2014/main" id="{90C07A56-B184-08A3-B4BB-04EDF1B1A482}"/>
              </a:ext>
            </a:extLst>
          </p:cNvPr>
          <p:cNvSpPr/>
          <p:nvPr/>
        </p:nvSpPr>
        <p:spPr>
          <a:xfrm>
            <a:off x="184126" y="1344310"/>
            <a:ext cx="3195622" cy="3279985"/>
          </a:xfrm>
          <a:prstGeom prst="roundRect">
            <a:avLst>
              <a:gd name="adj" fmla="val 2379"/>
            </a:avLst>
          </a:prstGeom>
          <a:solidFill>
            <a:schemeClr val="accent2">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3" name="Title 2">
            <a:extLst>
              <a:ext uri="{FF2B5EF4-FFF2-40B4-BE49-F238E27FC236}">
                <a16:creationId xmlns:a16="http://schemas.microsoft.com/office/drawing/2014/main" id="{009BF179-A61B-36A7-B2AB-596096E47D67}"/>
              </a:ext>
            </a:extLst>
          </p:cNvPr>
          <p:cNvSpPr>
            <a:spLocks noGrp="1"/>
          </p:cNvSpPr>
          <p:nvPr>
            <p:ph type="title"/>
          </p:nvPr>
        </p:nvSpPr>
        <p:spPr/>
        <p:txBody>
          <a:bodyPr/>
          <a:lstStyle/>
          <a:p>
            <a:r>
              <a:rPr lang="en-US"/>
              <a:t>Key Idea</a:t>
            </a:r>
          </a:p>
        </p:txBody>
      </p:sp>
      <p:sp>
        <p:nvSpPr>
          <p:cNvPr id="4" name="Slide Number Placeholder 3">
            <a:extLst>
              <a:ext uri="{FF2B5EF4-FFF2-40B4-BE49-F238E27FC236}">
                <a16:creationId xmlns:a16="http://schemas.microsoft.com/office/drawing/2014/main" id="{E38067C5-1085-6DD8-4474-21AAA82DEBC7}"/>
              </a:ext>
            </a:extLst>
          </p:cNvPr>
          <p:cNvSpPr>
            <a:spLocks noGrp="1"/>
          </p:cNvSpPr>
          <p:nvPr>
            <p:ph type="sldNum" sz="quarter" idx="4"/>
          </p:nvPr>
        </p:nvSpPr>
        <p:spPr/>
        <p:txBody>
          <a:bodyPr/>
          <a:lstStyle/>
          <a:p>
            <a:pPr algn="r"/>
            <a:fld id="{BBF05047-ADC6-47BF-A318-424F854A849A}" type="slidenum">
              <a:rPr lang="en-US" smtClean="0"/>
              <a:pPr algn="r"/>
              <a:t>10</a:t>
            </a:fld>
            <a:endParaRPr lang="en-US"/>
          </a:p>
        </p:txBody>
      </p:sp>
      <p:sp>
        <p:nvSpPr>
          <p:cNvPr id="7" name="Rectangle 6">
            <a:extLst>
              <a:ext uri="{FF2B5EF4-FFF2-40B4-BE49-F238E27FC236}">
                <a16:creationId xmlns:a16="http://schemas.microsoft.com/office/drawing/2014/main" id="{4D728DF7-FEB1-C8D2-89D1-1B3B606DFD74}"/>
              </a:ext>
            </a:extLst>
          </p:cNvPr>
          <p:cNvSpPr/>
          <p:nvPr/>
        </p:nvSpPr>
        <p:spPr>
          <a:xfrm>
            <a:off x="283189" y="3979080"/>
            <a:ext cx="3012044" cy="562212"/>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Nunito" pitchFamily="2" charset="0"/>
              </a:rPr>
              <a:t>Conventional LLC</a:t>
            </a:r>
          </a:p>
        </p:txBody>
      </p:sp>
      <p:sp>
        <p:nvSpPr>
          <p:cNvPr id="21" name="Arrow: Right 20">
            <a:extLst>
              <a:ext uri="{FF2B5EF4-FFF2-40B4-BE49-F238E27FC236}">
                <a16:creationId xmlns:a16="http://schemas.microsoft.com/office/drawing/2014/main" id="{236C5640-D58C-7E21-81E5-26C343DF8942}"/>
              </a:ext>
            </a:extLst>
          </p:cNvPr>
          <p:cNvSpPr/>
          <p:nvPr/>
        </p:nvSpPr>
        <p:spPr>
          <a:xfrm>
            <a:off x="3458958" y="2875220"/>
            <a:ext cx="2226233" cy="721360"/>
          </a:xfrm>
          <a:prstGeom prst="right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22" name="TextBox 21">
            <a:extLst>
              <a:ext uri="{FF2B5EF4-FFF2-40B4-BE49-F238E27FC236}">
                <a16:creationId xmlns:a16="http://schemas.microsoft.com/office/drawing/2014/main" id="{05476E54-97C4-BFC1-6AFC-A3BF89D0BB10}"/>
              </a:ext>
            </a:extLst>
          </p:cNvPr>
          <p:cNvSpPr txBox="1"/>
          <p:nvPr/>
        </p:nvSpPr>
        <p:spPr>
          <a:xfrm>
            <a:off x="3459167" y="2625725"/>
            <a:ext cx="1858062" cy="523220"/>
          </a:xfrm>
          <a:prstGeom prst="rect">
            <a:avLst/>
          </a:prstGeom>
          <a:noFill/>
        </p:spPr>
        <p:txBody>
          <a:bodyPr wrap="square" rtlCol="0">
            <a:spAutoFit/>
          </a:bodyPr>
          <a:lstStyle/>
          <a:p>
            <a:pPr algn="ctr"/>
            <a:r>
              <a:rPr lang="en-US" sz="2800" b="1" dirty="0">
                <a:latin typeface="Nunito" pitchFamily="2" charset="0"/>
              </a:rPr>
              <a:t>Morpheus</a:t>
            </a:r>
          </a:p>
        </p:txBody>
      </p:sp>
      <p:sp>
        <p:nvSpPr>
          <p:cNvPr id="23" name="TextBox 22">
            <a:extLst>
              <a:ext uri="{FF2B5EF4-FFF2-40B4-BE49-F238E27FC236}">
                <a16:creationId xmlns:a16="http://schemas.microsoft.com/office/drawing/2014/main" id="{38F2760D-A409-FB97-3AE8-6F95D6126054}"/>
              </a:ext>
            </a:extLst>
          </p:cNvPr>
          <p:cNvSpPr txBox="1"/>
          <p:nvPr/>
        </p:nvSpPr>
        <p:spPr>
          <a:xfrm>
            <a:off x="126127" y="635134"/>
            <a:ext cx="3354096" cy="723275"/>
          </a:xfrm>
          <a:prstGeom prst="rect">
            <a:avLst/>
          </a:prstGeom>
          <a:noFill/>
        </p:spPr>
        <p:txBody>
          <a:bodyPr wrap="square" rtlCol="0">
            <a:spAutoFit/>
          </a:bodyPr>
          <a:lstStyle/>
          <a:p>
            <a:pPr algn="ctr">
              <a:lnSpc>
                <a:spcPts val="2400"/>
              </a:lnSpc>
            </a:pPr>
            <a:r>
              <a:rPr lang="en-US" sz="2400" b="1" dirty="0">
                <a:latin typeface="Nunito" pitchFamily="2" charset="0"/>
              </a:rPr>
              <a:t>On-Chip Memory</a:t>
            </a:r>
            <a:br>
              <a:rPr lang="en-US" sz="2400" b="1" dirty="0">
                <a:latin typeface="Nunito" pitchFamily="2" charset="0"/>
              </a:rPr>
            </a:br>
            <a:r>
              <a:rPr lang="en-US" sz="2400" b="1" dirty="0">
                <a:latin typeface="Nunito" pitchFamily="2" charset="0"/>
              </a:rPr>
              <a:t>of </a:t>
            </a:r>
            <a:r>
              <a:rPr lang="en-US" sz="2400" b="1" dirty="0">
                <a:solidFill>
                  <a:srgbClr val="FF0000"/>
                </a:solidFill>
                <a:latin typeface="Nunito" pitchFamily="2" charset="0"/>
              </a:rPr>
              <a:t>Conventional GPU</a:t>
            </a:r>
          </a:p>
        </p:txBody>
      </p:sp>
      <p:sp>
        <p:nvSpPr>
          <p:cNvPr id="24" name="TextBox 23">
            <a:extLst>
              <a:ext uri="{FF2B5EF4-FFF2-40B4-BE49-F238E27FC236}">
                <a16:creationId xmlns:a16="http://schemas.microsoft.com/office/drawing/2014/main" id="{675D3D9E-363D-4B7A-189E-34164F97A19C}"/>
              </a:ext>
            </a:extLst>
          </p:cNvPr>
          <p:cNvSpPr txBox="1"/>
          <p:nvPr/>
        </p:nvSpPr>
        <p:spPr>
          <a:xfrm>
            <a:off x="5355210" y="612049"/>
            <a:ext cx="4021582" cy="723275"/>
          </a:xfrm>
          <a:prstGeom prst="rect">
            <a:avLst/>
          </a:prstGeom>
          <a:noFill/>
        </p:spPr>
        <p:txBody>
          <a:bodyPr wrap="square" rtlCol="0">
            <a:spAutoFit/>
          </a:bodyPr>
          <a:lstStyle/>
          <a:p>
            <a:pPr algn="ctr">
              <a:lnSpc>
                <a:spcPts val="2400"/>
              </a:lnSpc>
            </a:pPr>
            <a:r>
              <a:rPr lang="en-US" sz="2400" b="1" dirty="0">
                <a:latin typeface="Nunito" pitchFamily="2" charset="0"/>
              </a:rPr>
              <a:t>On-Chip Memory</a:t>
            </a:r>
            <a:br>
              <a:rPr lang="en-US" sz="2400" b="1" dirty="0">
                <a:latin typeface="Nunito" pitchFamily="2" charset="0"/>
              </a:rPr>
            </a:br>
            <a:r>
              <a:rPr lang="en-US" sz="2400" b="1" spc="-100" dirty="0">
                <a:latin typeface="Nunito" pitchFamily="2" charset="0"/>
              </a:rPr>
              <a:t>of </a:t>
            </a:r>
            <a:r>
              <a:rPr lang="en-US" sz="2400" b="1" spc="-100" dirty="0">
                <a:solidFill>
                  <a:srgbClr val="0070C0"/>
                </a:solidFill>
                <a:latin typeface="Nunito" pitchFamily="2" charset="0"/>
              </a:rPr>
              <a:t>Morpheus-enabled GPU</a:t>
            </a:r>
          </a:p>
        </p:txBody>
      </p:sp>
      <p:sp>
        <p:nvSpPr>
          <p:cNvPr id="14" name="Rectangle 13">
            <a:extLst>
              <a:ext uri="{FF2B5EF4-FFF2-40B4-BE49-F238E27FC236}">
                <a16:creationId xmlns:a16="http://schemas.microsoft.com/office/drawing/2014/main" id="{6125A0A9-C218-4629-C962-BEA2C58632BA}"/>
              </a:ext>
            </a:extLst>
          </p:cNvPr>
          <p:cNvSpPr/>
          <p:nvPr/>
        </p:nvSpPr>
        <p:spPr>
          <a:xfrm>
            <a:off x="283190" y="1454900"/>
            <a:ext cx="3012044" cy="810978"/>
          </a:xfrm>
          <a:prstGeom prst="rect">
            <a:avLst/>
          </a:prstGeom>
          <a:solidFill>
            <a:srgbClr val="FCD5B5"/>
          </a:solidFill>
          <a:ln w="28575">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rgbClr val="E37303"/>
                </a:solidFill>
                <a:latin typeface="Nunito" pitchFamily="2" charset="0"/>
              </a:rPr>
              <a:t>Well-Utilized</a:t>
            </a:r>
            <a:r>
              <a:rPr lang="en-US" sz="2400" b="1" dirty="0">
                <a:solidFill>
                  <a:schemeClr val="tx1"/>
                </a:solidFill>
                <a:latin typeface="Nunito" pitchFamily="2" charset="0"/>
              </a:rPr>
              <a:t> Cores’</a:t>
            </a:r>
            <a:br>
              <a:rPr lang="en-US" sz="2400" b="1" dirty="0">
                <a:solidFill>
                  <a:schemeClr val="tx1"/>
                </a:solidFill>
                <a:latin typeface="Nunito" pitchFamily="2" charset="0"/>
              </a:rPr>
            </a:br>
            <a:r>
              <a:rPr lang="en-US" sz="2400" b="1" dirty="0">
                <a:solidFill>
                  <a:schemeClr val="tx1"/>
                </a:solidFill>
                <a:latin typeface="Nunito" pitchFamily="2" charset="0"/>
              </a:rPr>
              <a:t>Private Memories</a:t>
            </a:r>
          </a:p>
        </p:txBody>
      </p:sp>
      <p:sp>
        <p:nvSpPr>
          <p:cNvPr id="15" name="Rectangle 14">
            <a:extLst>
              <a:ext uri="{FF2B5EF4-FFF2-40B4-BE49-F238E27FC236}">
                <a16:creationId xmlns:a16="http://schemas.microsoft.com/office/drawing/2014/main" id="{F04282C0-097C-C5C0-E90F-5EEE87D49A2F}"/>
              </a:ext>
            </a:extLst>
          </p:cNvPr>
          <p:cNvSpPr/>
          <p:nvPr/>
        </p:nvSpPr>
        <p:spPr>
          <a:xfrm>
            <a:off x="283190" y="2263090"/>
            <a:ext cx="3012044" cy="1711513"/>
          </a:xfrm>
          <a:prstGeom prst="rect">
            <a:avLst/>
          </a:prstGeom>
          <a:solidFill>
            <a:srgbClr val="CCC1D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spc="-50" dirty="0">
                <a:solidFill>
                  <a:srgbClr val="7030A0"/>
                </a:solidFill>
                <a:latin typeface="Nunito" pitchFamily="2" charset="0"/>
              </a:rPr>
              <a:t>Under-Utilized</a:t>
            </a:r>
            <a:r>
              <a:rPr lang="en-US" sz="2400" b="1" spc="-50" dirty="0">
                <a:solidFill>
                  <a:schemeClr val="tx1"/>
                </a:solidFill>
                <a:latin typeface="Nunito" pitchFamily="2" charset="0"/>
              </a:rPr>
              <a:t> Cores’</a:t>
            </a:r>
            <a:br>
              <a:rPr lang="en-US" sz="2400" b="1" dirty="0">
                <a:solidFill>
                  <a:schemeClr val="tx1"/>
                </a:solidFill>
                <a:latin typeface="Nunito" pitchFamily="2" charset="0"/>
              </a:rPr>
            </a:br>
            <a:r>
              <a:rPr lang="en-US" sz="2400" b="1" dirty="0">
                <a:solidFill>
                  <a:schemeClr val="tx1"/>
                </a:solidFill>
                <a:latin typeface="Nunito" pitchFamily="2" charset="0"/>
              </a:rPr>
              <a:t>Private Memories</a:t>
            </a:r>
          </a:p>
        </p:txBody>
      </p:sp>
      <p:sp>
        <p:nvSpPr>
          <p:cNvPr id="31" name="Rectangle 30">
            <a:extLst>
              <a:ext uri="{FF2B5EF4-FFF2-40B4-BE49-F238E27FC236}">
                <a16:creationId xmlns:a16="http://schemas.microsoft.com/office/drawing/2014/main" id="{9B92CC08-6F72-7074-697E-F4A432DAE660}"/>
              </a:ext>
            </a:extLst>
          </p:cNvPr>
          <p:cNvSpPr/>
          <p:nvPr/>
        </p:nvSpPr>
        <p:spPr>
          <a:xfrm>
            <a:off x="5864198" y="3976470"/>
            <a:ext cx="3003606" cy="5606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chemeClr val="tx1"/>
                </a:solidFill>
                <a:latin typeface="Nunito" pitchFamily="2" charset="0"/>
              </a:rPr>
              <a:t>Conventional LLC</a:t>
            </a:r>
          </a:p>
        </p:txBody>
      </p:sp>
      <p:sp>
        <p:nvSpPr>
          <p:cNvPr id="32" name="Rectangle 31">
            <a:extLst>
              <a:ext uri="{FF2B5EF4-FFF2-40B4-BE49-F238E27FC236}">
                <a16:creationId xmlns:a16="http://schemas.microsoft.com/office/drawing/2014/main" id="{AE3FF61F-7566-77CF-A7A9-0D7A197B3E13}"/>
              </a:ext>
            </a:extLst>
          </p:cNvPr>
          <p:cNvSpPr/>
          <p:nvPr/>
        </p:nvSpPr>
        <p:spPr>
          <a:xfrm>
            <a:off x="5846385" y="1455478"/>
            <a:ext cx="3003608" cy="808707"/>
          </a:xfrm>
          <a:prstGeom prst="rect">
            <a:avLst/>
          </a:prstGeom>
          <a:solidFill>
            <a:srgbClr val="FCD5B5"/>
          </a:solidFill>
          <a:ln w="28575">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rgbClr val="E37303"/>
                </a:solidFill>
                <a:latin typeface="Nunito" pitchFamily="2" charset="0"/>
              </a:rPr>
              <a:t>Well-Utilized</a:t>
            </a:r>
            <a:r>
              <a:rPr lang="en-US" sz="2400" b="1" dirty="0">
                <a:solidFill>
                  <a:schemeClr val="tx1"/>
                </a:solidFill>
                <a:latin typeface="Nunito" pitchFamily="2" charset="0"/>
              </a:rPr>
              <a:t> Cores’</a:t>
            </a:r>
            <a:br>
              <a:rPr lang="en-US" sz="2400" b="1" dirty="0">
                <a:solidFill>
                  <a:schemeClr val="tx1"/>
                </a:solidFill>
                <a:latin typeface="Nunito" pitchFamily="2" charset="0"/>
              </a:rPr>
            </a:br>
            <a:r>
              <a:rPr lang="en-US" sz="2400" b="1" dirty="0">
                <a:solidFill>
                  <a:schemeClr val="tx1"/>
                </a:solidFill>
                <a:latin typeface="Nunito" pitchFamily="2" charset="0"/>
              </a:rPr>
              <a:t>Private Memories</a:t>
            </a:r>
          </a:p>
        </p:txBody>
      </p:sp>
      <p:sp>
        <p:nvSpPr>
          <p:cNvPr id="33" name="Rectangle 32">
            <a:extLst>
              <a:ext uri="{FF2B5EF4-FFF2-40B4-BE49-F238E27FC236}">
                <a16:creationId xmlns:a16="http://schemas.microsoft.com/office/drawing/2014/main" id="{C41A08E0-88EF-6DD9-E045-FCC35E3B3141}"/>
              </a:ext>
            </a:extLst>
          </p:cNvPr>
          <p:cNvSpPr/>
          <p:nvPr/>
        </p:nvSpPr>
        <p:spPr>
          <a:xfrm>
            <a:off x="5864198" y="2260038"/>
            <a:ext cx="3003607" cy="1706719"/>
          </a:xfrm>
          <a:prstGeom prst="rect">
            <a:avLst/>
          </a:prstGeom>
          <a:solidFill>
            <a:srgbClr val="CCC1DA"/>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7030A0"/>
                </a:solidFill>
                <a:latin typeface="Nunito" pitchFamily="2" charset="0"/>
              </a:rPr>
              <a:t>Extended LLC</a:t>
            </a:r>
            <a:endParaRPr lang="en-US" sz="2400" b="1">
              <a:solidFill>
                <a:schemeClr val="tx1"/>
              </a:solidFill>
              <a:latin typeface="Nunito" pitchFamily="2" charset="0"/>
            </a:endParaRPr>
          </a:p>
        </p:txBody>
      </p:sp>
      <p:sp>
        <p:nvSpPr>
          <p:cNvPr id="16" name="Rectangle 15">
            <a:extLst>
              <a:ext uri="{FF2B5EF4-FFF2-40B4-BE49-F238E27FC236}">
                <a16:creationId xmlns:a16="http://schemas.microsoft.com/office/drawing/2014/main" id="{F9F6E8BA-4F61-CC0A-7C20-8C527F5453CE}"/>
              </a:ext>
            </a:extLst>
          </p:cNvPr>
          <p:cNvSpPr/>
          <p:nvPr/>
        </p:nvSpPr>
        <p:spPr>
          <a:xfrm>
            <a:off x="0" y="4766730"/>
            <a:ext cx="9144000" cy="1589428"/>
          </a:xfrm>
          <a:prstGeom prst="rect">
            <a:avLst/>
          </a:prstGeom>
          <a:solidFill>
            <a:schemeClr val="accent3">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lnSpc>
                <a:spcPts val="4200"/>
              </a:lnSpc>
            </a:pPr>
            <a:r>
              <a:rPr lang="en-US" sz="4200" b="1" dirty="0">
                <a:solidFill>
                  <a:schemeClr val="tx1"/>
                </a:solidFill>
                <a:latin typeface="Nunito" pitchFamily="2" charset="0"/>
              </a:rPr>
              <a:t>Morpheus’ Key Idea:</a:t>
            </a:r>
          </a:p>
          <a:p>
            <a:pPr algn="ctr"/>
            <a:r>
              <a:rPr lang="en-US" sz="3200" b="1" spc="-150" dirty="0">
                <a:solidFill>
                  <a:srgbClr val="0070C0"/>
                </a:solidFill>
                <a:latin typeface="Nunito" pitchFamily="2" charset="0"/>
              </a:rPr>
              <a:t>Repurpose</a:t>
            </a:r>
            <a:r>
              <a:rPr lang="en-US" sz="3200" b="0" spc="-150" dirty="0">
                <a:solidFill>
                  <a:schemeClr val="tx1"/>
                </a:solidFill>
                <a:latin typeface="Nunito" pitchFamily="2" charset="0"/>
              </a:rPr>
              <a:t> </a:t>
            </a:r>
            <a:r>
              <a:rPr lang="en-US" sz="3200" b="1" spc="-150" dirty="0">
                <a:solidFill>
                  <a:srgbClr val="7030A0"/>
                </a:solidFill>
                <a:latin typeface="Nunito" pitchFamily="2" charset="0"/>
              </a:rPr>
              <a:t>under-utilized</a:t>
            </a:r>
            <a:r>
              <a:rPr lang="en-US" sz="3200" b="0" spc="-150" dirty="0">
                <a:solidFill>
                  <a:schemeClr val="tx1"/>
                </a:solidFill>
                <a:latin typeface="Nunito" pitchFamily="2" charset="0"/>
              </a:rPr>
              <a:t> GPU cores’ </a:t>
            </a:r>
            <a:r>
              <a:rPr lang="en-US" sz="3200" b="1" spc="-150" dirty="0">
                <a:solidFill>
                  <a:srgbClr val="C00000"/>
                </a:solidFill>
                <a:latin typeface="Nunito" pitchFamily="2" charset="0"/>
              </a:rPr>
              <a:t>private memory</a:t>
            </a:r>
            <a:br>
              <a:rPr lang="en-US" sz="3200" b="0" dirty="0">
                <a:solidFill>
                  <a:schemeClr val="tx1"/>
                </a:solidFill>
                <a:latin typeface="Nunito" pitchFamily="2" charset="0"/>
              </a:rPr>
            </a:br>
            <a:r>
              <a:rPr lang="en-US" sz="3200" b="0" dirty="0">
                <a:solidFill>
                  <a:schemeClr val="tx1"/>
                </a:solidFill>
                <a:latin typeface="Nunito" pitchFamily="2" charset="0"/>
              </a:rPr>
              <a:t>to </a:t>
            </a:r>
            <a:r>
              <a:rPr lang="en-US" sz="3200" b="1" dirty="0">
                <a:solidFill>
                  <a:srgbClr val="C00000"/>
                </a:solidFill>
                <a:latin typeface="Nunito" pitchFamily="2" charset="0"/>
              </a:rPr>
              <a:t>extend</a:t>
            </a:r>
            <a:r>
              <a:rPr lang="en-US" sz="3200" b="0" dirty="0">
                <a:solidFill>
                  <a:schemeClr val="tx1"/>
                </a:solidFill>
                <a:latin typeface="Nunito" pitchFamily="2" charset="0"/>
              </a:rPr>
              <a:t> the </a:t>
            </a:r>
            <a:r>
              <a:rPr lang="en-US" sz="3200" b="1" dirty="0">
                <a:solidFill>
                  <a:srgbClr val="0070C0"/>
                </a:solidFill>
                <a:latin typeface="Nunito" pitchFamily="2" charset="0"/>
              </a:rPr>
              <a:t>GPU’s LLC capacity</a:t>
            </a:r>
          </a:p>
        </p:txBody>
      </p:sp>
    </p:spTree>
    <p:extLst>
      <p:ext uri="{BB962C8B-B14F-4D97-AF65-F5344CB8AC3E}">
        <p14:creationId xmlns:p14="http://schemas.microsoft.com/office/powerpoint/2010/main" val="340486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0" presetClass="path" presetSubtype="0" accel="50000" decel="50000" fill="hold" grpId="1" nodeType="withEffect">
                                  <p:stCondLst>
                                    <p:cond delay="0"/>
                                  </p:stCondLst>
                                  <p:childTnLst>
                                    <p:animMotion origin="layout" path="M -0.62136 -0.00162 L -0.00018 -0.00023 " pathEditMode="relative" rAng="0" ptsTypes="AA">
                                      <p:cBhvr>
                                        <p:cTn id="32" dur="500" fill="hold"/>
                                        <p:tgtEl>
                                          <p:spTgt spid="32"/>
                                        </p:tgtEl>
                                        <p:attrNameLst>
                                          <p:attrName>ppt_x</p:attrName>
                                          <p:attrName>ppt_y</p:attrName>
                                        </p:attrNameLst>
                                      </p:cBhvr>
                                      <p:rCtr x="31059" y="69"/>
                                    </p:animMotion>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42" presetClass="path" presetSubtype="0" accel="50000" decel="50000" fill="hold" grpId="1" nodeType="withEffect">
                                  <p:stCondLst>
                                    <p:cond delay="0"/>
                                  </p:stCondLst>
                                  <p:childTnLst>
                                    <p:animMotion origin="layout" path="M -0.62136 -0.00278 L 4.44444E-6 -1.85185E-6 " pathEditMode="relative" rAng="0" ptsTypes="AA">
                                      <p:cBhvr>
                                        <p:cTn id="36" dur="500" fill="hold"/>
                                        <p:tgtEl>
                                          <p:spTgt spid="31"/>
                                        </p:tgtEl>
                                        <p:attrNameLst>
                                          <p:attrName>ppt_x</p:attrName>
                                          <p:attrName>ppt_y</p:attrName>
                                        </p:attrNameLst>
                                      </p:cBhvr>
                                      <p:rCtr x="31059" y="139"/>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 grpId="0" animBg="1"/>
      <p:bldP spid="7" grpId="0" animBg="1"/>
      <p:bldP spid="21" grpId="0" animBg="1"/>
      <p:bldP spid="22" grpId="0"/>
      <p:bldP spid="23" grpId="0"/>
      <p:bldP spid="24" grpId="0"/>
      <p:bldP spid="14" grpId="0" animBg="1"/>
      <p:bldP spid="15" grpId="0" animBg="1"/>
      <p:bldP spid="31" grpId="0" animBg="1"/>
      <p:bldP spid="31" grpId="1" animBg="1"/>
      <p:bldP spid="32" grpId="0" animBg="1"/>
      <p:bldP spid="32" grpId="1" animBg="1"/>
      <p:bldP spid="3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9482D3E-1B34-AD78-69A6-F27E777188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983203"/>
            <a:ext cx="8534400" cy="3427200"/>
          </a:xfrm>
        </p:spPr>
      </p:pic>
      <p:sp>
        <p:nvSpPr>
          <p:cNvPr id="3" name="Title 2">
            <a:extLst>
              <a:ext uri="{FF2B5EF4-FFF2-40B4-BE49-F238E27FC236}">
                <a16:creationId xmlns:a16="http://schemas.microsoft.com/office/drawing/2014/main" id="{E2C35E79-8272-BD18-798D-BBD1B1303A51}"/>
              </a:ext>
            </a:extLst>
          </p:cNvPr>
          <p:cNvSpPr>
            <a:spLocks noGrp="1"/>
          </p:cNvSpPr>
          <p:nvPr>
            <p:ph type="title"/>
          </p:nvPr>
        </p:nvSpPr>
        <p:spPr>
          <a:xfrm>
            <a:off x="0" y="139377"/>
            <a:ext cx="9144000" cy="429389"/>
          </a:xfrm>
        </p:spPr>
        <p:txBody>
          <a:bodyPr/>
          <a:lstStyle/>
          <a:p>
            <a:r>
              <a:rPr lang="en-US" dirty="0"/>
              <a:t>Performance Benefits of a Larger LLC</a:t>
            </a:r>
          </a:p>
        </p:txBody>
      </p:sp>
      <p:sp>
        <p:nvSpPr>
          <p:cNvPr id="4" name="Slide Number Placeholder 3">
            <a:extLst>
              <a:ext uri="{FF2B5EF4-FFF2-40B4-BE49-F238E27FC236}">
                <a16:creationId xmlns:a16="http://schemas.microsoft.com/office/drawing/2014/main" id="{A92B58EC-23C9-4B26-8045-EA984D2F1BF3}"/>
              </a:ext>
            </a:extLst>
          </p:cNvPr>
          <p:cNvSpPr>
            <a:spLocks noGrp="1"/>
          </p:cNvSpPr>
          <p:nvPr>
            <p:ph type="sldNum" sz="quarter" idx="4"/>
          </p:nvPr>
        </p:nvSpPr>
        <p:spPr/>
        <p:txBody>
          <a:bodyPr/>
          <a:lstStyle/>
          <a:p>
            <a:pPr algn="r"/>
            <a:fld id="{BBF05047-ADC6-47BF-A318-424F854A849A}" type="slidenum">
              <a:rPr lang="en-US" smtClean="0"/>
              <a:pPr algn="r"/>
              <a:t>11</a:t>
            </a:fld>
            <a:endParaRPr lang="en-US"/>
          </a:p>
        </p:txBody>
      </p:sp>
      <p:sp>
        <p:nvSpPr>
          <p:cNvPr id="5" name="Rectangle 4">
            <a:extLst>
              <a:ext uri="{FF2B5EF4-FFF2-40B4-BE49-F238E27FC236}">
                <a16:creationId xmlns:a16="http://schemas.microsoft.com/office/drawing/2014/main" id="{0730F21A-7FD4-A0B2-8D1A-0F0DC6A257BB}"/>
              </a:ext>
            </a:extLst>
          </p:cNvPr>
          <p:cNvSpPr/>
          <p:nvPr/>
        </p:nvSpPr>
        <p:spPr>
          <a:xfrm>
            <a:off x="796159" y="1481959"/>
            <a:ext cx="8043041" cy="220717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Tree>
    <p:extLst>
      <p:ext uri="{BB962C8B-B14F-4D97-AF65-F5344CB8AC3E}">
        <p14:creationId xmlns:p14="http://schemas.microsoft.com/office/powerpoint/2010/main" val="4155096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9482D3E-1B34-AD78-69A6-F27E777188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983203"/>
            <a:ext cx="8534400" cy="3427200"/>
          </a:xfrm>
        </p:spPr>
      </p:pic>
      <p:sp>
        <p:nvSpPr>
          <p:cNvPr id="3" name="Title 2">
            <a:extLst>
              <a:ext uri="{FF2B5EF4-FFF2-40B4-BE49-F238E27FC236}">
                <a16:creationId xmlns:a16="http://schemas.microsoft.com/office/drawing/2014/main" id="{E2C35E79-8272-BD18-798D-BBD1B1303A51}"/>
              </a:ext>
            </a:extLst>
          </p:cNvPr>
          <p:cNvSpPr>
            <a:spLocks noGrp="1"/>
          </p:cNvSpPr>
          <p:nvPr>
            <p:ph type="title"/>
          </p:nvPr>
        </p:nvSpPr>
        <p:spPr>
          <a:xfrm>
            <a:off x="0" y="139377"/>
            <a:ext cx="9144000" cy="429389"/>
          </a:xfrm>
        </p:spPr>
        <p:txBody>
          <a:bodyPr/>
          <a:lstStyle/>
          <a:p>
            <a:r>
              <a:rPr lang="en-US" dirty="0"/>
              <a:t>Performance Benefits of a Larger LLC</a:t>
            </a:r>
          </a:p>
        </p:txBody>
      </p:sp>
      <p:sp>
        <p:nvSpPr>
          <p:cNvPr id="4" name="Slide Number Placeholder 3">
            <a:extLst>
              <a:ext uri="{FF2B5EF4-FFF2-40B4-BE49-F238E27FC236}">
                <a16:creationId xmlns:a16="http://schemas.microsoft.com/office/drawing/2014/main" id="{A92B58EC-23C9-4B26-8045-EA984D2F1BF3}"/>
              </a:ext>
            </a:extLst>
          </p:cNvPr>
          <p:cNvSpPr>
            <a:spLocks noGrp="1"/>
          </p:cNvSpPr>
          <p:nvPr>
            <p:ph type="sldNum" sz="quarter" idx="4"/>
          </p:nvPr>
        </p:nvSpPr>
        <p:spPr/>
        <p:txBody>
          <a:bodyPr/>
          <a:lstStyle/>
          <a:p>
            <a:pPr algn="r"/>
            <a:fld id="{BBF05047-ADC6-47BF-A318-424F854A849A}" type="slidenum">
              <a:rPr lang="en-US" smtClean="0"/>
              <a:pPr algn="r"/>
              <a:t>12</a:t>
            </a:fld>
            <a:endParaRPr lang="en-US"/>
          </a:p>
        </p:txBody>
      </p:sp>
      <p:sp>
        <p:nvSpPr>
          <p:cNvPr id="2" name="Rectangle 1">
            <a:extLst>
              <a:ext uri="{FF2B5EF4-FFF2-40B4-BE49-F238E27FC236}">
                <a16:creationId xmlns:a16="http://schemas.microsoft.com/office/drawing/2014/main" id="{A643207E-455F-0E76-D6AD-5894B2020EA3}"/>
              </a:ext>
            </a:extLst>
          </p:cNvPr>
          <p:cNvSpPr/>
          <p:nvPr/>
        </p:nvSpPr>
        <p:spPr>
          <a:xfrm>
            <a:off x="0" y="4956113"/>
            <a:ext cx="9144000" cy="918684"/>
          </a:xfrm>
          <a:prstGeom prst="rect">
            <a:avLst/>
          </a:prstGeom>
          <a:solidFill>
            <a:schemeClr val="accent3">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lnSpc>
                <a:spcPts val="4200"/>
              </a:lnSpc>
            </a:pPr>
            <a:r>
              <a:rPr lang="en-US" sz="3200" b="1" dirty="0">
                <a:solidFill>
                  <a:srgbClr val="C00000"/>
                </a:solidFill>
                <a:latin typeface="Nunito" pitchFamily="2" charset="0"/>
              </a:rPr>
              <a:t>More LLC </a:t>
            </a:r>
            <a:r>
              <a:rPr lang="en-US" sz="3200" dirty="0">
                <a:solidFill>
                  <a:schemeClr val="tx1"/>
                </a:solidFill>
                <a:latin typeface="Nunito" pitchFamily="2" charset="0"/>
              </a:rPr>
              <a:t>generally </a:t>
            </a:r>
            <a:r>
              <a:rPr lang="en-US" sz="3200" b="1" dirty="0">
                <a:solidFill>
                  <a:srgbClr val="0070C0"/>
                </a:solidFill>
                <a:latin typeface="Nunito" pitchFamily="2" charset="0"/>
              </a:rPr>
              <a:t>improves performance </a:t>
            </a:r>
          </a:p>
        </p:txBody>
      </p:sp>
    </p:spTree>
    <p:extLst>
      <p:ext uri="{BB962C8B-B14F-4D97-AF65-F5344CB8AC3E}">
        <p14:creationId xmlns:p14="http://schemas.microsoft.com/office/powerpoint/2010/main" val="399297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E199B566-24C4-2B74-3EEF-F996F374ADD2}"/>
              </a:ext>
            </a:extLst>
          </p:cNvPr>
          <p:cNvSpPr/>
          <p:nvPr/>
        </p:nvSpPr>
        <p:spPr>
          <a:xfrm>
            <a:off x="5748149" y="1323044"/>
            <a:ext cx="3186671" cy="3270798"/>
          </a:xfrm>
          <a:prstGeom prst="roundRect">
            <a:avLst>
              <a:gd name="adj" fmla="val 2379"/>
            </a:avLst>
          </a:prstGeom>
          <a:solidFill>
            <a:schemeClr val="accent1">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2" name="Rounded Rectangle 1">
            <a:extLst>
              <a:ext uri="{FF2B5EF4-FFF2-40B4-BE49-F238E27FC236}">
                <a16:creationId xmlns:a16="http://schemas.microsoft.com/office/drawing/2014/main" id="{90C07A56-B184-08A3-B4BB-04EDF1B1A482}"/>
              </a:ext>
            </a:extLst>
          </p:cNvPr>
          <p:cNvSpPr/>
          <p:nvPr/>
        </p:nvSpPr>
        <p:spPr>
          <a:xfrm>
            <a:off x="184126" y="1344310"/>
            <a:ext cx="3195622" cy="3279985"/>
          </a:xfrm>
          <a:prstGeom prst="roundRect">
            <a:avLst>
              <a:gd name="adj" fmla="val 2379"/>
            </a:avLst>
          </a:prstGeom>
          <a:solidFill>
            <a:schemeClr val="accent2">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3" name="Title 2">
            <a:extLst>
              <a:ext uri="{FF2B5EF4-FFF2-40B4-BE49-F238E27FC236}">
                <a16:creationId xmlns:a16="http://schemas.microsoft.com/office/drawing/2014/main" id="{009BF179-A61B-36A7-B2AB-596096E47D67}"/>
              </a:ext>
            </a:extLst>
          </p:cNvPr>
          <p:cNvSpPr>
            <a:spLocks noGrp="1"/>
          </p:cNvSpPr>
          <p:nvPr>
            <p:ph type="title"/>
          </p:nvPr>
        </p:nvSpPr>
        <p:spPr/>
        <p:txBody>
          <a:bodyPr/>
          <a:lstStyle/>
          <a:p>
            <a:r>
              <a:rPr lang="en-US"/>
              <a:t>Key Idea</a:t>
            </a:r>
          </a:p>
        </p:txBody>
      </p:sp>
      <p:sp>
        <p:nvSpPr>
          <p:cNvPr id="4" name="Slide Number Placeholder 3">
            <a:extLst>
              <a:ext uri="{FF2B5EF4-FFF2-40B4-BE49-F238E27FC236}">
                <a16:creationId xmlns:a16="http://schemas.microsoft.com/office/drawing/2014/main" id="{E38067C5-1085-6DD8-4474-21AAA82DEBC7}"/>
              </a:ext>
            </a:extLst>
          </p:cNvPr>
          <p:cNvSpPr>
            <a:spLocks noGrp="1"/>
          </p:cNvSpPr>
          <p:nvPr>
            <p:ph type="sldNum" sz="quarter" idx="4"/>
          </p:nvPr>
        </p:nvSpPr>
        <p:spPr/>
        <p:txBody>
          <a:bodyPr/>
          <a:lstStyle/>
          <a:p>
            <a:pPr algn="r"/>
            <a:fld id="{BBF05047-ADC6-47BF-A318-424F854A849A}" type="slidenum">
              <a:rPr lang="en-US" smtClean="0"/>
              <a:pPr algn="r"/>
              <a:t>13</a:t>
            </a:fld>
            <a:endParaRPr lang="en-US"/>
          </a:p>
        </p:txBody>
      </p:sp>
      <p:sp>
        <p:nvSpPr>
          <p:cNvPr id="7" name="Rectangle 6">
            <a:extLst>
              <a:ext uri="{FF2B5EF4-FFF2-40B4-BE49-F238E27FC236}">
                <a16:creationId xmlns:a16="http://schemas.microsoft.com/office/drawing/2014/main" id="{4D728DF7-FEB1-C8D2-89D1-1B3B606DFD74}"/>
              </a:ext>
            </a:extLst>
          </p:cNvPr>
          <p:cNvSpPr/>
          <p:nvPr/>
        </p:nvSpPr>
        <p:spPr>
          <a:xfrm>
            <a:off x="283189" y="3979080"/>
            <a:ext cx="3012044" cy="562212"/>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Nunito" pitchFamily="2" charset="0"/>
              </a:rPr>
              <a:t>Conventional LLC</a:t>
            </a:r>
          </a:p>
        </p:txBody>
      </p:sp>
      <p:sp>
        <p:nvSpPr>
          <p:cNvPr id="21" name="Arrow: Right 20">
            <a:extLst>
              <a:ext uri="{FF2B5EF4-FFF2-40B4-BE49-F238E27FC236}">
                <a16:creationId xmlns:a16="http://schemas.microsoft.com/office/drawing/2014/main" id="{236C5640-D58C-7E21-81E5-26C343DF8942}"/>
              </a:ext>
            </a:extLst>
          </p:cNvPr>
          <p:cNvSpPr/>
          <p:nvPr/>
        </p:nvSpPr>
        <p:spPr>
          <a:xfrm>
            <a:off x="3458958" y="2875220"/>
            <a:ext cx="2226233" cy="721360"/>
          </a:xfrm>
          <a:prstGeom prst="right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22" name="TextBox 21">
            <a:extLst>
              <a:ext uri="{FF2B5EF4-FFF2-40B4-BE49-F238E27FC236}">
                <a16:creationId xmlns:a16="http://schemas.microsoft.com/office/drawing/2014/main" id="{05476E54-97C4-BFC1-6AFC-A3BF89D0BB10}"/>
              </a:ext>
            </a:extLst>
          </p:cNvPr>
          <p:cNvSpPr txBox="1"/>
          <p:nvPr/>
        </p:nvSpPr>
        <p:spPr>
          <a:xfrm>
            <a:off x="3459167" y="2625725"/>
            <a:ext cx="1858062" cy="523220"/>
          </a:xfrm>
          <a:prstGeom prst="rect">
            <a:avLst/>
          </a:prstGeom>
          <a:noFill/>
        </p:spPr>
        <p:txBody>
          <a:bodyPr wrap="square" rtlCol="0">
            <a:spAutoFit/>
          </a:bodyPr>
          <a:lstStyle/>
          <a:p>
            <a:pPr algn="ctr"/>
            <a:r>
              <a:rPr lang="en-US" sz="2800" b="1" dirty="0">
                <a:latin typeface="Nunito" pitchFamily="2" charset="0"/>
              </a:rPr>
              <a:t>Morpheus</a:t>
            </a:r>
          </a:p>
        </p:txBody>
      </p:sp>
      <p:sp>
        <p:nvSpPr>
          <p:cNvPr id="23" name="TextBox 22">
            <a:extLst>
              <a:ext uri="{FF2B5EF4-FFF2-40B4-BE49-F238E27FC236}">
                <a16:creationId xmlns:a16="http://schemas.microsoft.com/office/drawing/2014/main" id="{38F2760D-A409-FB97-3AE8-6F95D6126054}"/>
              </a:ext>
            </a:extLst>
          </p:cNvPr>
          <p:cNvSpPr txBox="1"/>
          <p:nvPr/>
        </p:nvSpPr>
        <p:spPr>
          <a:xfrm>
            <a:off x="126127" y="635134"/>
            <a:ext cx="3354096" cy="723275"/>
          </a:xfrm>
          <a:prstGeom prst="rect">
            <a:avLst/>
          </a:prstGeom>
          <a:noFill/>
        </p:spPr>
        <p:txBody>
          <a:bodyPr wrap="square" rtlCol="0">
            <a:spAutoFit/>
          </a:bodyPr>
          <a:lstStyle/>
          <a:p>
            <a:pPr algn="ctr">
              <a:lnSpc>
                <a:spcPts val="2400"/>
              </a:lnSpc>
            </a:pPr>
            <a:r>
              <a:rPr lang="en-US" sz="2400" b="1" dirty="0">
                <a:latin typeface="Nunito" pitchFamily="2" charset="0"/>
              </a:rPr>
              <a:t>On-Chip Memory</a:t>
            </a:r>
            <a:br>
              <a:rPr lang="en-US" sz="2400" b="1" dirty="0">
                <a:latin typeface="Nunito" pitchFamily="2" charset="0"/>
              </a:rPr>
            </a:br>
            <a:r>
              <a:rPr lang="en-US" sz="2400" b="1" dirty="0">
                <a:latin typeface="Nunito" pitchFamily="2" charset="0"/>
              </a:rPr>
              <a:t>of </a:t>
            </a:r>
            <a:r>
              <a:rPr lang="en-US" sz="2400" b="1" dirty="0">
                <a:solidFill>
                  <a:srgbClr val="FF0000"/>
                </a:solidFill>
                <a:latin typeface="Nunito" pitchFamily="2" charset="0"/>
              </a:rPr>
              <a:t>Conventional GPU</a:t>
            </a:r>
          </a:p>
        </p:txBody>
      </p:sp>
      <p:sp>
        <p:nvSpPr>
          <p:cNvPr id="24" name="TextBox 23">
            <a:extLst>
              <a:ext uri="{FF2B5EF4-FFF2-40B4-BE49-F238E27FC236}">
                <a16:creationId xmlns:a16="http://schemas.microsoft.com/office/drawing/2014/main" id="{675D3D9E-363D-4B7A-189E-34164F97A19C}"/>
              </a:ext>
            </a:extLst>
          </p:cNvPr>
          <p:cNvSpPr txBox="1"/>
          <p:nvPr/>
        </p:nvSpPr>
        <p:spPr>
          <a:xfrm>
            <a:off x="5355210" y="612049"/>
            <a:ext cx="4021582" cy="723275"/>
          </a:xfrm>
          <a:prstGeom prst="rect">
            <a:avLst/>
          </a:prstGeom>
          <a:noFill/>
        </p:spPr>
        <p:txBody>
          <a:bodyPr wrap="square" rtlCol="0">
            <a:spAutoFit/>
          </a:bodyPr>
          <a:lstStyle/>
          <a:p>
            <a:pPr algn="ctr">
              <a:lnSpc>
                <a:spcPts val="2400"/>
              </a:lnSpc>
            </a:pPr>
            <a:r>
              <a:rPr lang="en-US" sz="2400" b="1" dirty="0">
                <a:latin typeface="Nunito" pitchFamily="2" charset="0"/>
              </a:rPr>
              <a:t>On-Chip Memory</a:t>
            </a:r>
            <a:br>
              <a:rPr lang="en-US" sz="2400" b="1" dirty="0">
                <a:latin typeface="Nunito" pitchFamily="2" charset="0"/>
              </a:rPr>
            </a:br>
            <a:r>
              <a:rPr lang="en-US" sz="2400" b="1" spc="-100" dirty="0">
                <a:latin typeface="Nunito" pitchFamily="2" charset="0"/>
              </a:rPr>
              <a:t>of </a:t>
            </a:r>
            <a:r>
              <a:rPr lang="en-US" sz="2400" b="1" spc="-100" dirty="0">
                <a:solidFill>
                  <a:srgbClr val="0070C0"/>
                </a:solidFill>
                <a:latin typeface="Nunito" pitchFamily="2" charset="0"/>
              </a:rPr>
              <a:t>Morpheus-enabled GPU</a:t>
            </a:r>
          </a:p>
        </p:txBody>
      </p:sp>
      <p:sp>
        <p:nvSpPr>
          <p:cNvPr id="14" name="Rectangle 13">
            <a:extLst>
              <a:ext uri="{FF2B5EF4-FFF2-40B4-BE49-F238E27FC236}">
                <a16:creationId xmlns:a16="http://schemas.microsoft.com/office/drawing/2014/main" id="{6125A0A9-C218-4629-C962-BEA2C58632BA}"/>
              </a:ext>
            </a:extLst>
          </p:cNvPr>
          <p:cNvSpPr/>
          <p:nvPr/>
        </p:nvSpPr>
        <p:spPr>
          <a:xfrm>
            <a:off x="283190" y="1454900"/>
            <a:ext cx="3012044" cy="810978"/>
          </a:xfrm>
          <a:prstGeom prst="rect">
            <a:avLst/>
          </a:prstGeom>
          <a:solidFill>
            <a:srgbClr val="FCD5B5"/>
          </a:solidFill>
          <a:ln w="28575">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rgbClr val="E37303"/>
                </a:solidFill>
                <a:latin typeface="Nunito" pitchFamily="2" charset="0"/>
              </a:rPr>
              <a:t>Well-Utilized</a:t>
            </a:r>
            <a:r>
              <a:rPr lang="en-US" sz="2400" b="1" dirty="0">
                <a:solidFill>
                  <a:schemeClr val="tx1"/>
                </a:solidFill>
                <a:latin typeface="Nunito" pitchFamily="2" charset="0"/>
              </a:rPr>
              <a:t> Cores’</a:t>
            </a:r>
            <a:br>
              <a:rPr lang="en-US" sz="2400" b="1" dirty="0">
                <a:solidFill>
                  <a:schemeClr val="tx1"/>
                </a:solidFill>
                <a:latin typeface="Nunito" pitchFamily="2" charset="0"/>
              </a:rPr>
            </a:br>
            <a:r>
              <a:rPr lang="en-US" sz="2400" b="1" dirty="0">
                <a:solidFill>
                  <a:schemeClr val="tx1"/>
                </a:solidFill>
                <a:latin typeface="Nunito" pitchFamily="2" charset="0"/>
              </a:rPr>
              <a:t>Private Memories</a:t>
            </a:r>
          </a:p>
        </p:txBody>
      </p:sp>
      <p:sp>
        <p:nvSpPr>
          <p:cNvPr id="15" name="Rectangle 14">
            <a:extLst>
              <a:ext uri="{FF2B5EF4-FFF2-40B4-BE49-F238E27FC236}">
                <a16:creationId xmlns:a16="http://schemas.microsoft.com/office/drawing/2014/main" id="{F04282C0-097C-C5C0-E90F-5EEE87D49A2F}"/>
              </a:ext>
            </a:extLst>
          </p:cNvPr>
          <p:cNvSpPr/>
          <p:nvPr/>
        </p:nvSpPr>
        <p:spPr>
          <a:xfrm>
            <a:off x="283190" y="2263090"/>
            <a:ext cx="3012044" cy="1711513"/>
          </a:xfrm>
          <a:prstGeom prst="rect">
            <a:avLst/>
          </a:prstGeom>
          <a:solidFill>
            <a:srgbClr val="CCC1D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spc="-50" dirty="0">
                <a:solidFill>
                  <a:srgbClr val="7030A0"/>
                </a:solidFill>
                <a:latin typeface="Nunito" pitchFamily="2" charset="0"/>
              </a:rPr>
              <a:t>Under-Utilized</a:t>
            </a:r>
            <a:r>
              <a:rPr lang="en-US" sz="2400" b="1" spc="-50" dirty="0">
                <a:solidFill>
                  <a:schemeClr val="tx1"/>
                </a:solidFill>
                <a:latin typeface="Nunito" pitchFamily="2" charset="0"/>
              </a:rPr>
              <a:t> Cores’</a:t>
            </a:r>
            <a:br>
              <a:rPr lang="en-US" sz="2400" b="1" dirty="0">
                <a:solidFill>
                  <a:schemeClr val="tx1"/>
                </a:solidFill>
                <a:latin typeface="Nunito" pitchFamily="2" charset="0"/>
              </a:rPr>
            </a:br>
            <a:r>
              <a:rPr lang="en-US" sz="2400" b="1" dirty="0">
                <a:solidFill>
                  <a:schemeClr val="tx1"/>
                </a:solidFill>
                <a:latin typeface="Nunito" pitchFamily="2" charset="0"/>
              </a:rPr>
              <a:t>Private Memories</a:t>
            </a:r>
          </a:p>
        </p:txBody>
      </p:sp>
      <p:sp>
        <p:nvSpPr>
          <p:cNvPr id="31" name="Rectangle 30">
            <a:extLst>
              <a:ext uri="{FF2B5EF4-FFF2-40B4-BE49-F238E27FC236}">
                <a16:creationId xmlns:a16="http://schemas.microsoft.com/office/drawing/2014/main" id="{9B92CC08-6F72-7074-697E-F4A432DAE660}"/>
              </a:ext>
            </a:extLst>
          </p:cNvPr>
          <p:cNvSpPr/>
          <p:nvPr/>
        </p:nvSpPr>
        <p:spPr>
          <a:xfrm>
            <a:off x="5864198" y="3976470"/>
            <a:ext cx="3003606" cy="56063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chemeClr val="tx1"/>
                </a:solidFill>
                <a:latin typeface="Nunito" pitchFamily="2" charset="0"/>
              </a:rPr>
              <a:t>Conventional LLC</a:t>
            </a:r>
          </a:p>
        </p:txBody>
      </p:sp>
      <p:sp>
        <p:nvSpPr>
          <p:cNvPr id="32" name="Rectangle 31">
            <a:extLst>
              <a:ext uri="{FF2B5EF4-FFF2-40B4-BE49-F238E27FC236}">
                <a16:creationId xmlns:a16="http://schemas.microsoft.com/office/drawing/2014/main" id="{AE3FF61F-7566-77CF-A7A9-0D7A197B3E13}"/>
              </a:ext>
            </a:extLst>
          </p:cNvPr>
          <p:cNvSpPr/>
          <p:nvPr/>
        </p:nvSpPr>
        <p:spPr>
          <a:xfrm>
            <a:off x="5846385" y="1455478"/>
            <a:ext cx="3003608" cy="808707"/>
          </a:xfrm>
          <a:prstGeom prst="rect">
            <a:avLst/>
          </a:prstGeom>
          <a:solidFill>
            <a:srgbClr val="FCD5B5"/>
          </a:solidFill>
          <a:ln w="28575">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rgbClr val="E37303"/>
                </a:solidFill>
                <a:latin typeface="Nunito" pitchFamily="2" charset="0"/>
              </a:rPr>
              <a:t>Well-Utilized</a:t>
            </a:r>
            <a:r>
              <a:rPr lang="en-US" sz="2400" b="1" dirty="0">
                <a:solidFill>
                  <a:schemeClr val="tx1"/>
                </a:solidFill>
                <a:latin typeface="Nunito" pitchFamily="2" charset="0"/>
              </a:rPr>
              <a:t> Cores’</a:t>
            </a:r>
            <a:br>
              <a:rPr lang="en-US" sz="2400" b="1" dirty="0">
                <a:solidFill>
                  <a:schemeClr val="tx1"/>
                </a:solidFill>
                <a:latin typeface="Nunito" pitchFamily="2" charset="0"/>
              </a:rPr>
            </a:br>
            <a:r>
              <a:rPr lang="en-US" sz="2400" b="1" dirty="0">
                <a:solidFill>
                  <a:schemeClr val="tx1"/>
                </a:solidFill>
                <a:latin typeface="Nunito" pitchFamily="2" charset="0"/>
              </a:rPr>
              <a:t>Private Memories</a:t>
            </a:r>
          </a:p>
        </p:txBody>
      </p:sp>
      <p:sp>
        <p:nvSpPr>
          <p:cNvPr id="33" name="Rectangle 32">
            <a:extLst>
              <a:ext uri="{FF2B5EF4-FFF2-40B4-BE49-F238E27FC236}">
                <a16:creationId xmlns:a16="http://schemas.microsoft.com/office/drawing/2014/main" id="{C41A08E0-88EF-6DD9-E045-FCC35E3B3141}"/>
              </a:ext>
            </a:extLst>
          </p:cNvPr>
          <p:cNvSpPr/>
          <p:nvPr/>
        </p:nvSpPr>
        <p:spPr>
          <a:xfrm>
            <a:off x="5864198" y="2260038"/>
            <a:ext cx="3003607" cy="1706719"/>
          </a:xfrm>
          <a:prstGeom prst="rect">
            <a:avLst/>
          </a:prstGeom>
          <a:solidFill>
            <a:srgbClr val="CCC1DA"/>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rgbClr val="7030A0"/>
                </a:solidFill>
                <a:latin typeface="Nunito" pitchFamily="2" charset="0"/>
              </a:rPr>
              <a:t>Extended LLC</a:t>
            </a:r>
            <a:endParaRPr lang="en-US" sz="2400" b="1">
              <a:solidFill>
                <a:schemeClr val="tx1"/>
              </a:solidFill>
              <a:latin typeface="Nunito" pitchFamily="2" charset="0"/>
            </a:endParaRPr>
          </a:p>
        </p:txBody>
      </p:sp>
      <p:sp>
        <p:nvSpPr>
          <p:cNvPr id="16" name="Rectangle 15">
            <a:extLst>
              <a:ext uri="{FF2B5EF4-FFF2-40B4-BE49-F238E27FC236}">
                <a16:creationId xmlns:a16="http://schemas.microsoft.com/office/drawing/2014/main" id="{F9F6E8BA-4F61-CC0A-7C20-8C527F5453CE}"/>
              </a:ext>
            </a:extLst>
          </p:cNvPr>
          <p:cNvSpPr/>
          <p:nvPr/>
        </p:nvSpPr>
        <p:spPr>
          <a:xfrm>
            <a:off x="0" y="4766730"/>
            <a:ext cx="9144000" cy="1589428"/>
          </a:xfrm>
          <a:prstGeom prst="rect">
            <a:avLst/>
          </a:prstGeom>
          <a:solidFill>
            <a:schemeClr val="accent3">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lnSpc>
                <a:spcPts val="4200"/>
              </a:lnSpc>
            </a:pPr>
            <a:r>
              <a:rPr lang="en-US" sz="4200" b="1" dirty="0">
                <a:solidFill>
                  <a:schemeClr val="tx1"/>
                </a:solidFill>
                <a:latin typeface="Nunito" pitchFamily="2" charset="0"/>
              </a:rPr>
              <a:t>Morpheus’ Key Idea:</a:t>
            </a:r>
          </a:p>
          <a:p>
            <a:pPr algn="ctr"/>
            <a:r>
              <a:rPr lang="en-US" sz="3200" b="1" spc="-150" dirty="0">
                <a:solidFill>
                  <a:srgbClr val="0070C0"/>
                </a:solidFill>
                <a:latin typeface="Nunito" pitchFamily="2" charset="0"/>
              </a:rPr>
              <a:t>Repurpose</a:t>
            </a:r>
            <a:r>
              <a:rPr lang="en-US" sz="3200" b="0" spc="-150" dirty="0">
                <a:solidFill>
                  <a:schemeClr val="tx1"/>
                </a:solidFill>
                <a:latin typeface="Nunito" pitchFamily="2" charset="0"/>
              </a:rPr>
              <a:t> </a:t>
            </a:r>
            <a:r>
              <a:rPr lang="en-US" sz="3200" b="1" spc="-150" dirty="0">
                <a:solidFill>
                  <a:srgbClr val="7030A0"/>
                </a:solidFill>
                <a:latin typeface="Nunito" pitchFamily="2" charset="0"/>
              </a:rPr>
              <a:t>under-utilized</a:t>
            </a:r>
            <a:r>
              <a:rPr lang="en-US" sz="3200" b="0" spc="-150" dirty="0">
                <a:solidFill>
                  <a:schemeClr val="tx1"/>
                </a:solidFill>
                <a:latin typeface="Nunito" pitchFamily="2" charset="0"/>
              </a:rPr>
              <a:t> GPU cores’ </a:t>
            </a:r>
            <a:r>
              <a:rPr lang="en-US" sz="3200" b="1" spc="-150" dirty="0">
                <a:solidFill>
                  <a:srgbClr val="C00000"/>
                </a:solidFill>
                <a:latin typeface="Nunito" pitchFamily="2" charset="0"/>
              </a:rPr>
              <a:t>private memory</a:t>
            </a:r>
            <a:br>
              <a:rPr lang="en-US" sz="3200" b="0" dirty="0">
                <a:solidFill>
                  <a:schemeClr val="tx1"/>
                </a:solidFill>
                <a:latin typeface="Nunito" pitchFamily="2" charset="0"/>
              </a:rPr>
            </a:br>
            <a:r>
              <a:rPr lang="en-US" sz="3200" b="0" dirty="0">
                <a:solidFill>
                  <a:schemeClr val="tx1"/>
                </a:solidFill>
                <a:latin typeface="Nunito" pitchFamily="2" charset="0"/>
              </a:rPr>
              <a:t>to </a:t>
            </a:r>
            <a:r>
              <a:rPr lang="en-US" sz="3200" b="1" dirty="0">
                <a:solidFill>
                  <a:srgbClr val="C00000"/>
                </a:solidFill>
                <a:latin typeface="Nunito" pitchFamily="2" charset="0"/>
              </a:rPr>
              <a:t>extend</a:t>
            </a:r>
            <a:r>
              <a:rPr lang="en-US" sz="3200" b="0" dirty="0">
                <a:solidFill>
                  <a:schemeClr val="tx1"/>
                </a:solidFill>
                <a:latin typeface="Nunito" pitchFamily="2" charset="0"/>
              </a:rPr>
              <a:t> the </a:t>
            </a:r>
            <a:r>
              <a:rPr lang="en-US" sz="3200" b="1" dirty="0">
                <a:solidFill>
                  <a:srgbClr val="0070C0"/>
                </a:solidFill>
                <a:latin typeface="Nunito" pitchFamily="2" charset="0"/>
              </a:rPr>
              <a:t>GPU’s LLC capacity</a:t>
            </a:r>
          </a:p>
        </p:txBody>
      </p:sp>
    </p:spTree>
    <p:extLst>
      <p:ext uri="{BB962C8B-B14F-4D97-AF65-F5344CB8AC3E}">
        <p14:creationId xmlns:p14="http://schemas.microsoft.com/office/powerpoint/2010/main" val="1868747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2D2B2E-5439-3C26-6983-5DB1D6E4C42C}"/>
              </a:ext>
            </a:extLst>
          </p:cNvPr>
          <p:cNvSpPr>
            <a:spLocks noGrp="1"/>
          </p:cNvSpPr>
          <p:nvPr>
            <p:ph type="title"/>
          </p:nvPr>
        </p:nvSpPr>
        <p:spPr>
          <a:xfrm>
            <a:off x="0" y="139377"/>
            <a:ext cx="9144000" cy="490869"/>
          </a:xfrm>
        </p:spPr>
        <p:txBody>
          <a:bodyPr/>
          <a:lstStyle/>
          <a:p>
            <a:r>
              <a:rPr lang="en-US" spc="-110" dirty="0"/>
              <a:t>GPU Core Execution Modes in Morpheus</a:t>
            </a:r>
          </a:p>
        </p:txBody>
      </p:sp>
      <p:sp>
        <p:nvSpPr>
          <p:cNvPr id="4" name="Slide Number Placeholder 3">
            <a:extLst>
              <a:ext uri="{FF2B5EF4-FFF2-40B4-BE49-F238E27FC236}">
                <a16:creationId xmlns:a16="http://schemas.microsoft.com/office/drawing/2014/main" id="{C830BBE3-4413-95D3-272E-6D876B9A65FD}"/>
              </a:ext>
            </a:extLst>
          </p:cNvPr>
          <p:cNvSpPr>
            <a:spLocks noGrp="1"/>
          </p:cNvSpPr>
          <p:nvPr>
            <p:ph type="sldNum" sz="quarter" idx="4"/>
          </p:nvPr>
        </p:nvSpPr>
        <p:spPr/>
        <p:txBody>
          <a:bodyPr/>
          <a:lstStyle/>
          <a:p>
            <a:pPr algn="r"/>
            <a:fld id="{BBF05047-ADC6-47BF-A318-424F854A849A}" type="slidenum">
              <a:rPr lang="en-US" smtClean="0"/>
              <a:pPr algn="r"/>
              <a:t>14</a:t>
            </a:fld>
            <a:endParaRPr lang="en-US"/>
          </a:p>
        </p:txBody>
      </p:sp>
      <p:grpSp>
        <p:nvGrpSpPr>
          <p:cNvPr id="108" name="Group 107">
            <a:extLst>
              <a:ext uri="{FF2B5EF4-FFF2-40B4-BE49-F238E27FC236}">
                <a16:creationId xmlns:a16="http://schemas.microsoft.com/office/drawing/2014/main" id="{93C6DFBD-C1C9-AFFB-3236-C374900D7B05}"/>
              </a:ext>
            </a:extLst>
          </p:cNvPr>
          <p:cNvGrpSpPr>
            <a:grpSpLocks noChangeAspect="1"/>
          </p:cNvGrpSpPr>
          <p:nvPr/>
        </p:nvGrpSpPr>
        <p:grpSpPr>
          <a:xfrm>
            <a:off x="4616898" y="2000182"/>
            <a:ext cx="4301635" cy="3640710"/>
            <a:chOff x="4620908" y="1067896"/>
            <a:chExt cx="2330150" cy="1582130"/>
          </a:xfrm>
        </p:grpSpPr>
        <p:sp>
          <p:nvSpPr>
            <p:cNvPr id="101" name="Rectangle: Rounded Corners 100">
              <a:extLst>
                <a:ext uri="{FF2B5EF4-FFF2-40B4-BE49-F238E27FC236}">
                  <a16:creationId xmlns:a16="http://schemas.microsoft.com/office/drawing/2014/main" id="{9F282613-D86D-B02A-1498-017735B0E59E}"/>
                </a:ext>
              </a:extLst>
            </p:cNvPr>
            <p:cNvSpPr/>
            <p:nvPr/>
          </p:nvSpPr>
          <p:spPr>
            <a:xfrm>
              <a:off x="4980004" y="1067896"/>
              <a:ext cx="1971054" cy="1582130"/>
            </a:xfrm>
            <a:prstGeom prst="roundRect">
              <a:avLst>
                <a:gd name="adj" fmla="val 4094"/>
              </a:avLst>
            </a:prstGeom>
            <a:solidFill>
              <a:srgbClr val="E3D6FA"/>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tx1"/>
                </a:solidFill>
                <a:latin typeface="Nunito" pitchFamily="2" charset="0"/>
              </a:endParaRPr>
            </a:p>
          </p:txBody>
        </p:sp>
        <p:sp>
          <p:nvSpPr>
            <p:cNvPr id="102" name="Rectangle 101">
              <a:extLst>
                <a:ext uri="{FF2B5EF4-FFF2-40B4-BE49-F238E27FC236}">
                  <a16:creationId xmlns:a16="http://schemas.microsoft.com/office/drawing/2014/main" id="{D48C8597-5727-E018-026D-C12FBDFB1D22}"/>
                </a:ext>
              </a:extLst>
            </p:cNvPr>
            <p:cNvSpPr/>
            <p:nvPr/>
          </p:nvSpPr>
          <p:spPr>
            <a:xfrm>
              <a:off x="4620908" y="1067896"/>
              <a:ext cx="769738" cy="1582130"/>
            </a:xfrm>
            <a:prstGeom prst="rect">
              <a:avLst/>
            </a:prstGeom>
            <a:solidFill>
              <a:srgbClr val="E3D6FA"/>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cxnSp>
          <p:nvCxnSpPr>
            <p:cNvPr id="104" name="Straight Connector 103">
              <a:extLst>
                <a:ext uri="{FF2B5EF4-FFF2-40B4-BE49-F238E27FC236}">
                  <a16:creationId xmlns:a16="http://schemas.microsoft.com/office/drawing/2014/main" id="{1C35A64D-BDD8-6D2F-AF2B-9C36E3CC2E33}"/>
                </a:ext>
              </a:extLst>
            </p:cNvPr>
            <p:cNvCxnSpPr>
              <a:cxnSpLocks/>
            </p:cNvCxnSpPr>
            <p:nvPr/>
          </p:nvCxnSpPr>
          <p:spPr>
            <a:xfrm flipH="1">
              <a:off x="4623265" y="1067896"/>
              <a:ext cx="776771"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951BFB4-35A5-F61A-75E0-67BF1FE5BA2D}"/>
                </a:ext>
              </a:extLst>
            </p:cNvPr>
            <p:cNvCxnSpPr>
              <a:cxnSpLocks/>
            </p:cNvCxnSpPr>
            <p:nvPr/>
          </p:nvCxnSpPr>
          <p:spPr>
            <a:xfrm flipH="1">
              <a:off x="4623265" y="2650026"/>
              <a:ext cx="877609"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B59EDCE4-D737-B08A-90EF-1E622D5D6463}"/>
              </a:ext>
            </a:extLst>
          </p:cNvPr>
          <p:cNvGrpSpPr>
            <a:grpSpLocks noChangeAspect="1"/>
          </p:cNvGrpSpPr>
          <p:nvPr/>
        </p:nvGrpSpPr>
        <p:grpSpPr>
          <a:xfrm rot="10800000">
            <a:off x="225467" y="1997735"/>
            <a:ext cx="4397787" cy="3636404"/>
            <a:chOff x="4620912" y="1067896"/>
            <a:chExt cx="2330146" cy="1582130"/>
          </a:xfrm>
          <a:solidFill>
            <a:srgbClr val="FCD5B5"/>
          </a:solidFill>
        </p:grpSpPr>
        <p:sp>
          <p:nvSpPr>
            <p:cNvPr id="132" name="Rectangle: Rounded Corners 131">
              <a:extLst>
                <a:ext uri="{FF2B5EF4-FFF2-40B4-BE49-F238E27FC236}">
                  <a16:creationId xmlns:a16="http://schemas.microsoft.com/office/drawing/2014/main" id="{824A8ED1-6A7A-C3FB-CB9F-58B83B782EF9}"/>
                </a:ext>
              </a:extLst>
            </p:cNvPr>
            <p:cNvSpPr/>
            <p:nvPr/>
          </p:nvSpPr>
          <p:spPr>
            <a:xfrm>
              <a:off x="4980004" y="1067896"/>
              <a:ext cx="1971054" cy="1582130"/>
            </a:xfrm>
            <a:prstGeom prst="roundRect">
              <a:avLst>
                <a:gd name="adj" fmla="val 4094"/>
              </a:avLst>
            </a:prstGeom>
            <a:grpFill/>
            <a:ln w="19050">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tx1"/>
                </a:solidFill>
                <a:latin typeface="Nunito" pitchFamily="2" charset="0"/>
              </a:endParaRPr>
            </a:p>
          </p:txBody>
        </p:sp>
        <p:sp>
          <p:nvSpPr>
            <p:cNvPr id="133" name="Rectangle 132">
              <a:extLst>
                <a:ext uri="{FF2B5EF4-FFF2-40B4-BE49-F238E27FC236}">
                  <a16:creationId xmlns:a16="http://schemas.microsoft.com/office/drawing/2014/main" id="{B04D3B62-9323-0D51-2016-0ADE0616A454}"/>
                </a:ext>
              </a:extLst>
            </p:cNvPr>
            <p:cNvSpPr/>
            <p:nvPr/>
          </p:nvSpPr>
          <p:spPr>
            <a:xfrm>
              <a:off x="4620912" y="1067896"/>
              <a:ext cx="769737" cy="158213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cxnSp>
          <p:nvCxnSpPr>
            <p:cNvPr id="134" name="Straight Connector 133">
              <a:extLst>
                <a:ext uri="{FF2B5EF4-FFF2-40B4-BE49-F238E27FC236}">
                  <a16:creationId xmlns:a16="http://schemas.microsoft.com/office/drawing/2014/main" id="{4E98AA0C-F235-E71C-583D-CE426274ABAF}"/>
                </a:ext>
              </a:extLst>
            </p:cNvPr>
            <p:cNvCxnSpPr>
              <a:cxnSpLocks/>
            </p:cNvCxnSpPr>
            <p:nvPr/>
          </p:nvCxnSpPr>
          <p:spPr>
            <a:xfrm flipH="1">
              <a:off x="4623265" y="1067896"/>
              <a:ext cx="776771" cy="0"/>
            </a:xfrm>
            <a:prstGeom prst="line">
              <a:avLst/>
            </a:prstGeom>
            <a:grpFill/>
            <a:ln w="19050">
              <a:solidFill>
                <a:srgbClr val="E3730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BF8ACD6-5FC2-39C5-45C0-22506B1EB470}"/>
                </a:ext>
              </a:extLst>
            </p:cNvPr>
            <p:cNvCxnSpPr>
              <a:cxnSpLocks/>
            </p:cNvCxnSpPr>
            <p:nvPr/>
          </p:nvCxnSpPr>
          <p:spPr>
            <a:xfrm flipH="1">
              <a:off x="4623265" y="2650026"/>
              <a:ext cx="877609" cy="0"/>
            </a:xfrm>
            <a:prstGeom prst="line">
              <a:avLst/>
            </a:prstGeom>
            <a:grpFill/>
            <a:ln w="19050">
              <a:solidFill>
                <a:srgbClr val="E37303"/>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5A88139F-A111-BE56-7F37-C7316803C89A}"/>
              </a:ext>
            </a:extLst>
          </p:cNvPr>
          <p:cNvCxnSpPr>
            <a:cxnSpLocks noChangeAspect="1"/>
          </p:cNvCxnSpPr>
          <p:nvPr/>
        </p:nvCxnSpPr>
        <p:spPr>
          <a:xfrm>
            <a:off x="287748" y="5563648"/>
            <a:ext cx="8630732" cy="0"/>
          </a:xfrm>
          <a:prstGeom prst="line">
            <a:avLst/>
          </a:prstGeom>
          <a:ln w="19050" cap="rnd">
            <a:solidFill>
              <a:schemeClr val="tx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84151AF-3FE6-2F0F-7404-C0BF970D4711}"/>
              </a:ext>
            </a:extLst>
          </p:cNvPr>
          <p:cNvSpPr txBox="1">
            <a:spLocks noChangeAspect="1"/>
          </p:cNvSpPr>
          <p:nvPr/>
        </p:nvSpPr>
        <p:spPr>
          <a:xfrm>
            <a:off x="2613636" y="1146508"/>
            <a:ext cx="3984462" cy="615553"/>
          </a:xfrm>
          <a:prstGeom prst="rect">
            <a:avLst/>
          </a:prstGeom>
          <a:noFill/>
        </p:spPr>
        <p:txBody>
          <a:bodyPr wrap="square" lIns="0" tIns="0" rIns="0" bIns="0">
            <a:spAutoFit/>
          </a:bodyPr>
          <a:lstStyle/>
          <a:p>
            <a:pPr algn="ctr"/>
            <a:r>
              <a:rPr lang="en-US" sz="4000" b="1" dirty="0">
                <a:latin typeface="Nunito" pitchFamily="2" charset="0"/>
              </a:rPr>
              <a:t>GPU Core</a:t>
            </a:r>
          </a:p>
        </p:txBody>
      </p:sp>
      <p:sp>
        <p:nvSpPr>
          <p:cNvPr id="58" name="Rectangle: Rounded Corners 57">
            <a:extLst>
              <a:ext uri="{FF2B5EF4-FFF2-40B4-BE49-F238E27FC236}">
                <a16:creationId xmlns:a16="http://schemas.microsoft.com/office/drawing/2014/main" id="{DDF1F9F5-CF48-02CB-5FF1-6714397264D0}"/>
              </a:ext>
            </a:extLst>
          </p:cNvPr>
          <p:cNvSpPr>
            <a:spLocks noChangeAspect="1"/>
          </p:cNvSpPr>
          <p:nvPr/>
        </p:nvSpPr>
        <p:spPr>
          <a:xfrm>
            <a:off x="3175463" y="3153980"/>
            <a:ext cx="2868944" cy="526559"/>
          </a:xfrm>
          <a:prstGeom prst="roundRect">
            <a:avLst/>
          </a:prstGeom>
          <a:solidFill>
            <a:srgbClr val="FFF2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Nunito" pitchFamily="2" charset="0"/>
              </a:rPr>
              <a:t>Execution Units</a:t>
            </a:r>
          </a:p>
        </p:txBody>
      </p:sp>
      <p:sp>
        <p:nvSpPr>
          <p:cNvPr id="59" name="Rectangle: Rounded Corners 58">
            <a:extLst>
              <a:ext uri="{FF2B5EF4-FFF2-40B4-BE49-F238E27FC236}">
                <a16:creationId xmlns:a16="http://schemas.microsoft.com/office/drawing/2014/main" id="{FD119E77-C0ED-3322-6119-ECED67BB5AA2}"/>
              </a:ext>
            </a:extLst>
          </p:cNvPr>
          <p:cNvSpPr>
            <a:spLocks noChangeAspect="1"/>
          </p:cNvSpPr>
          <p:nvPr/>
        </p:nvSpPr>
        <p:spPr>
          <a:xfrm>
            <a:off x="3172612" y="4969719"/>
            <a:ext cx="2865471" cy="501144"/>
          </a:xfrm>
          <a:prstGeom prst="roundRect">
            <a:avLst/>
          </a:prstGeom>
          <a:solidFill>
            <a:srgbClr val="BDD7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Nunito" pitchFamily="2" charset="0"/>
              </a:rPr>
              <a:t>Register File</a:t>
            </a:r>
          </a:p>
        </p:txBody>
      </p:sp>
      <p:sp>
        <p:nvSpPr>
          <p:cNvPr id="60" name="Rectangle: Rounded Corners 59">
            <a:extLst>
              <a:ext uri="{FF2B5EF4-FFF2-40B4-BE49-F238E27FC236}">
                <a16:creationId xmlns:a16="http://schemas.microsoft.com/office/drawing/2014/main" id="{949A73F4-70E8-9B06-DA57-35FC00C47939}"/>
              </a:ext>
            </a:extLst>
          </p:cNvPr>
          <p:cNvSpPr>
            <a:spLocks noChangeAspect="1"/>
          </p:cNvSpPr>
          <p:nvPr/>
        </p:nvSpPr>
        <p:spPr>
          <a:xfrm>
            <a:off x="3172613" y="3817344"/>
            <a:ext cx="2868944" cy="508872"/>
          </a:xfrm>
          <a:prstGeom prst="roundRect">
            <a:avLst/>
          </a:prstGeom>
          <a:solidFill>
            <a:srgbClr val="BDD7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200" b="1" dirty="0">
                <a:solidFill>
                  <a:schemeClr val="tx1"/>
                </a:solidFill>
                <a:latin typeface="Nunito" pitchFamily="2" charset="0"/>
              </a:rPr>
              <a:t>L1 Cache</a:t>
            </a:r>
          </a:p>
        </p:txBody>
      </p:sp>
      <p:sp>
        <p:nvSpPr>
          <p:cNvPr id="61" name="Rectangle: Rounded Corners 60">
            <a:extLst>
              <a:ext uri="{FF2B5EF4-FFF2-40B4-BE49-F238E27FC236}">
                <a16:creationId xmlns:a16="http://schemas.microsoft.com/office/drawing/2014/main" id="{EFB1E388-2A6F-F6F3-DD69-E3FA3900CB7C}"/>
              </a:ext>
            </a:extLst>
          </p:cNvPr>
          <p:cNvSpPr>
            <a:spLocks noChangeAspect="1"/>
          </p:cNvSpPr>
          <p:nvPr/>
        </p:nvSpPr>
        <p:spPr>
          <a:xfrm>
            <a:off x="3174208" y="4398665"/>
            <a:ext cx="2868944" cy="508872"/>
          </a:xfrm>
          <a:prstGeom prst="roundRect">
            <a:avLst/>
          </a:prstGeom>
          <a:solidFill>
            <a:srgbClr val="BDD7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Nunito" pitchFamily="2" charset="0"/>
              </a:rPr>
              <a:t>Shared Memory</a:t>
            </a:r>
          </a:p>
        </p:txBody>
      </p:sp>
      <p:sp>
        <p:nvSpPr>
          <p:cNvPr id="64" name="TextBox 63">
            <a:extLst>
              <a:ext uri="{FF2B5EF4-FFF2-40B4-BE49-F238E27FC236}">
                <a16:creationId xmlns:a16="http://schemas.microsoft.com/office/drawing/2014/main" id="{10980306-62A0-3E3C-96D2-EB98E202B213}"/>
              </a:ext>
            </a:extLst>
          </p:cNvPr>
          <p:cNvSpPr txBox="1">
            <a:spLocks noChangeAspect="1"/>
          </p:cNvSpPr>
          <p:nvPr/>
        </p:nvSpPr>
        <p:spPr>
          <a:xfrm>
            <a:off x="225277" y="3294935"/>
            <a:ext cx="2943671" cy="330860"/>
          </a:xfrm>
          <a:prstGeom prst="rect">
            <a:avLst/>
          </a:prstGeom>
          <a:noFill/>
        </p:spPr>
        <p:txBody>
          <a:bodyPr wrap="square" anchor="ctr">
            <a:spAutoFit/>
          </a:bodyPr>
          <a:lstStyle/>
          <a:p>
            <a:pPr algn="ctr">
              <a:lnSpc>
                <a:spcPts val="1600"/>
              </a:lnSpc>
            </a:pPr>
            <a:r>
              <a:rPr lang="en-US" sz="2200" b="1" dirty="0">
                <a:solidFill>
                  <a:srgbClr val="E37303"/>
                </a:solidFill>
                <a:latin typeface="Nunito" pitchFamily="2" charset="0"/>
              </a:rPr>
              <a:t>Application Kernel</a:t>
            </a:r>
            <a:endParaRPr lang="en-US" sz="2200" dirty="0">
              <a:solidFill>
                <a:srgbClr val="E37303"/>
              </a:solidFill>
              <a:latin typeface="Nunito" pitchFamily="2" charset="0"/>
            </a:endParaRPr>
          </a:p>
        </p:txBody>
      </p:sp>
      <p:cxnSp>
        <p:nvCxnSpPr>
          <p:cNvPr id="67" name="Straight Connector 66">
            <a:extLst>
              <a:ext uri="{FF2B5EF4-FFF2-40B4-BE49-F238E27FC236}">
                <a16:creationId xmlns:a16="http://schemas.microsoft.com/office/drawing/2014/main" id="{F492E742-B9AC-63FE-B5BE-C07E43C4CF9C}"/>
              </a:ext>
            </a:extLst>
          </p:cNvPr>
          <p:cNvCxnSpPr>
            <a:cxnSpLocks noChangeAspect="1"/>
          </p:cNvCxnSpPr>
          <p:nvPr/>
        </p:nvCxnSpPr>
        <p:spPr>
          <a:xfrm>
            <a:off x="287748" y="3746095"/>
            <a:ext cx="8630732" cy="0"/>
          </a:xfrm>
          <a:prstGeom prst="line">
            <a:avLst/>
          </a:prstGeom>
          <a:ln w="19050" cap="rnd">
            <a:solidFill>
              <a:schemeClr val="tx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4D07FF-93B2-3AA8-E26C-6E4A47C1B958}"/>
              </a:ext>
            </a:extLst>
          </p:cNvPr>
          <p:cNvCxnSpPr>
            <a:cxnSpLocks noChangeAspect="1"/>
          </p:cNvCxnSpPr>
          <p:nvPr/>
        </p:nvCxnSpPr>
        <p:spPr>
          <a:xfrm>
            <a:off x="287748" y="3090609"/>
            <a:ext cx="8630732" cy="0"/>
          </a:xfrm>
          <a:prstGeom prst="line">
            <a:avLst/>
          </a:prstGeom>
          <a:ln w="19050" cap="rnd">
            <a:solidFill>
              <a:schemeClr val="tx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B2B92F3C-4276-76C0-C2C1-A45741157D8A}"/>
              </a:ext>
            </a:extLst>
          </p:cNvPr>
          <p:cNvSpPr txBox="1">
            <a:spLocks noChangeAspect="1"/>
          </p:cNvSpPr>
          <p:nvPr/>
        </p:nvSpPr>
        <p:spPr>
          <a:xfrm>
            <a:off x="757235" y="2299912"/>
            <a:ext cx="3718042" cy="461665"/>
          </a:xfrm>
          <a:prstGeom prst="rect">
            <a:avLst/>
          </a:prstGeom>
          <a:noFill/>
        </p:spPr>
        <p:txBody>
          <a:bodyPr wrap="square" rtlCol="0">
            <a:spAutoFit/>
          </a:bodyPr>
          <a:lstStyle/>
          <a:p>
            <a:pPr algn="ctr"/>
            <a:r>
              <a:rPr lang="en-US" sz="2400" b="1" dirty="0">
                <a:solidFill>
                  <a:srgbClr val="E37303"/>
                </a:solidFill>
                <a:latin typeface="Nunito" pitchFamily="2" charset="0"/>
              </a:rPr>
              <a:t>Operates Conventionally</a:t>
            </a:r>
          </a:p>
        </p:txBody>
      </p:sp>
      <p:sp>
        <p:nvSpPr>
          <p:cNvPr id="155" name="TextBox 154">
            <a:extLst>
              <a:ext uri="{FF2B5EF4-FFF2-40B4-BE49-F238E27FC236}">
                <a16:creationId xmlns:a16="http://schemas.microsoft.com/office/drawing/2014/main" id="{431591BD-D0D0-7CF2-5F55-231D52B75484}"/>
              </a:ext>
            </a:extLst>
          </p:cNvPr>
          <p:cNvSpPr txBox="1">
            <a:spLocks noChangeAspect="1"/>
          </p:cNvSpPr>
          <p:nvPr/>
        </p:nvSpPr>
        <p:spPr>
          <a:xfrm>
            <a:off x="225278" y="4538292"/>
            <a:ext cx="2942416" cy="330860"/>
          </a:xfrm>
          <a:prstGeom prst="rect">
            <a:avLst/>
          </a:prstGeom>
          <a:noFill/>
        </p:spPr>
        <p:txBody>
          <a:bodyPr wrap="square" anchor="ctr">
            <a:spAutoFit/>
          </a:bodyPr>
          <a:lstStyle/>
          <a:p>
            <a:pPr algn="ctr">
              <a:lnSpc>
                <a:spcPts val="1600"/>
              </a:lnSpc>
            </a:pPr>
            <a:r>
              <a:rPr lang="en-US" sz="2200" b="1" dirty="0">
                <a:solidFill>
                  <a:srgbClr val="E37303"/>
                </a:solidFill>
                <a:latin typeface="Nunito" pitchFamily="2" charset="0"/>
              </a:rPr>
              <a:t>Application Data</a:t>
            </a:r>
          </a:p>
        </p:txBody>
      </p:sp>
      <p:sp>
        <p:nvSpPr>
          <p:cNvPr id="157" name="TextBox 156">
            <a:extLst>
              <a:ext uri="{FF2B5EF4-FFF2-40B4-BE49-F238E27FC236}">
                <a16:creationId xmlns:a16="http://schemas.microsoft.com/office/drawing/2014/main" id="{71F11DE3-D70F-40B6-027D-00021D764BE7}"/>
              </a:ext>
            </a:extLst>
          </p:cNvPr>
          <p:cNvSpPr txBox="1">
            <a:spLocks noChangeAspect="1"/>
          </p:cNvSpPr>
          <p:nvPr/>
        </p:nvSpPr>
        <p:spPr>
          <a:xfrm>
            <a:off x="6037893" y="3296239"/>
            <a:ext cx="2890265" cy="330860"/>
          </a:xfrm>
          <a:prstGeom prst="rect">
            <a:avLst/>
          </a:prstGeom>
          <a:noFill/>
        </p:spPr>
        <p:txBody>
          <a:bodyPr wrap="square" anchor="ctr">
            <a:spAutoFit/>
          </a:bodyPr>
          <a:lstStyle/>
          <a:p>
            <a:pPr algn="ctr">
              <a:lnSpc>
                <a:spcPts val="1600"/>
              </a:lnSpc>
            </a:pPr>
            <a:r>
              <a:rPr lang="en-US" sz="2200" b="1" spc="-50" dirty="0">
                <a:solidFill>
                  <a:srgbClr val="7030A0"/>
                </a:solidFill>
                <a:latin typeface="Nunito" pitchFamily="2" charset="0"/>
              </a:rPr>
              <a:t>Extended LLC Kernel</a:t>
            </a:r>
          </a:p>
        </p:txBody>
      </p:sp>
      <p:sp>
        <p:nvSpPr>
          <p:cNvPr id="158" name="TextBox 157">
            <a:extLst>
              <a:ext uri="{FF2B5EF4-FFF2-40B4-BE49-F238E27FC236}">
                <a16:creationId xmlns:a16="http://schemas.microsoft.com/office/drawing/2014/main" id="{7AD57CD0-5C23-9BBD-817C-885474D7B0E8}"/>
              </a:ext>
            </a:extLst>
          </p:cNvPr>
          <p:cNvSpPr txBox="1">
            <a:spLocks noChangeAspect="1"/>
          </p:cNvSpPr>
          <p:nvPr/>
        </p:nvSpPr>
        <p:spPr>
          <a:xfrm>
            <a:off x="4553994" y="2296090"/>
            <a:ext cx="3943146" cy="723275"/>
          </a:xfrm>
          <a:prstGeom prst="rect">
            <a:avLst/>
          </a:prstGeom>
          <a:noFill/>
        </p:spPr>
        <p:txBody>
          <a:bodyPr wrap="square" rtlCol="0">
            <a:spAutoFit/>
          </a:bodyPr>
          <a:lstStyle/>
          <a:p>
            <a:pPr algn="ctr">
              <a:lnSpc>
                <a:spcPts val="2400"/>
              </a:lnSpc>
            </a:pPr>
            <a:r>
              <a:rPr lang="en-US" sz="2400" b="1" spc="-70" dirty="0">
                <a:solidFill>
                  <a:srgbClr val="7030A0"/>
                </a:solidFill>
                <a:latin typeface="Nunito" pitchFamily="2" charset="0"/>
              </a:rPr>
              <a:t>Lends Private Memory</a:t>
            </a:r>
            <a:br>
              <a:rPr lang="en-US" sz="2400" b="1" spc="-70" dirty="0">
                <a:solidFill>
                  <a:srgbClr val="7030A0"/>
                </a:solidFill>
                <a:latin typeface="Nunito" pitchFamily="2" charset="0"/>
              </a:rPr>
            </a:br>
            <a:r>
              <a:rPr lang="en-US" sz="2400" b="1" spc="-70" dirty="0">
                <a:solidFill>
                  <a:srgbClr val="7030A0"/>
                </a:solidFill>
                <a:latin typeface="Nunito" pitchFamily="2" charset="0"/>
              </a:rPr>
              <a:t>to Extend the LLC</a:t>
            </a:r>
          </a:p>
        </p:txBody>
      </p:sp>
      <p:sp>
        <p:nvSpPr>
          <p:cNvPr id="159" name="TextBox 158">
            <a:extLst>
              <a:ext uri="{FF2B5EF4-FFF2-40B4-BE49-F238E27FC236}">
                <a16:creationId xmlns:a16="http://schemas.microsoft.com/office/drawing/2014/main" id="{0EEA0A49-2556-707C-2E1C-2823CDF7074C}"/>
              </a:ext>
            </a:extLst>
          </p:cNvPr>
          <p:cNvSpPr txBox="1">
            <a:spLocks noChangeAspect="1"/>
          </p:cNvSpPr>
          <p:nvPr/>
        </p:nvSpPr>
        <p:spPr>
          <a:xfrm>
            <a:off x="6049536" y="4105395"/>
            <a:ext cx="2868944" cy="1107996"/>
          </a:xfrm>
          <a:prstGeom prst="rect">
            <a:avLst/>
          </a:prstGeom>
          <a:noFill/>
        </p:spPr>
        <p:txBody>
          <a:bodyPr wrap="square" anchor="ctr">
            <a:spAutoFit/>
          </a:bodyPr>
          <a:lstStyle/>
          <a:p>
            <a:pPr algn="ctr"/>
            <a:r>
              <a:rPr lang="en-US" sz="2200" b="1" dirty="0">
                <a:solidFill>
                  <a:srgbClr val="7030A0"/>
                </a:solidFill>
                <a:latin typeface="Nunito" pitchFamily="2" charset="0"/>
              </a:rPr>
              <a:t>Controller State</a:t>
            </a:r>
            <a:br>
              <a:rPr lang="en-US" sz="2200" b="1" dirty="0">
                <a:solidFill>
                  <a:srgbClr val="7030A0"/>
                </a:solidFill>
                <a:latin typeface="Nunito" pitchFamily="2" charset="0"/>
              </a:rPr>
            </a:br>
            <a:r>
              <a:rPr lang="en-US" sz="2200" b="1" dirty="0">
                <a:solidFill>
                  <a:srgbClr val="7030A0"/>
                </a:solidFill>
                <a:latin typeface="Nunito" pitchFamily="2" charset="0"/>
              </a:rPr>
              <a:t>Tag Array</a:t>
            </a:r>
          </a:p>
          <a:p>
            <a:pPr algn="ctr"/>
            <a:r>
              <a:rPr lang="en-US" sz="2200" b="1" dirty="0">
                <a:solidFill>
                  <a:srgbClr val="7030A0"/>
                </a:solidFill>
                <a:latin typeface="Nunito" pitchFamily="2" charset="0"/>
              </a:rPr>
              <a:t>Data Array</a:t>
            </a:r>
            <a:endParaRPr lang="en-US" sz="2200" dirty="0">
              <a:solidFill>
                <a:srgbClr val="7030A0"/>
              </a:solidFill>
              <a:latin typeface="Nunito" pitchFamily="2" charset="0"/>
            </a:endParaRPr>
          </a:p>
        </p:txBody>
      </p:sp>
      <p:sp>
        <p:nvSpPr>
          <p:cNvPr id="5" name="Rounded Rectangle 4">
            <a:extLst>
              <a:ext uri="{FF2B5EF4-FFF2-40B4-BE49-F238E27FC236}">
                <a16:creationId xmlns:a16="http://schemas.microsoft.com/office/drawing/2014/main" id="{821B1356-F4EC-1324-86E0-5C4F3B213FD5}"/>
              </a:ext>
            </a:extLst>
          </p:cNvPr>
          <p:cNvSpPr/>
          <p:nvPr/>
        </p:nvSpPr>
        <p:spPr>
          <a:xfrm>
            <a:off x="1047264" y="1742241"/>
            <a:ext cx="3142341" cy="502811"/>
          </a:xfrm>
          <a:prstGeom prst="roundRect">
            <a:avLst/>
          </a:prstGeom>
          <a:solidFill>
            <a:srgbClr val="FDD6B5"/>
          </a:solidFill>
          <a:ln w="28575">
            <a:solidFill>
              <a:srgbClr val="E4730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3200" b="1" dirty="0">
                <a:solidFill>
                  <a:srgbClr val="E47302"/>
                </a:solidFill>
                <a:latin typeface="Nunito" pitchFamily="2" charset="0"/>
              </a:rPr>
              <a:t>Compute Mode</a:t>
            </a:r>
          </a:p>
        </p:txBody>
      </p:sp>
      <p:sp>
        <p:nvSpPr>
          <p:cNvPr id="32" name="Rounded Rectangle 31">
            <a:extLst>
              <a:ext uri="{FF2B5EF4-FFF2-40B4-BE49-F238E27FC236}">
                <a16:creationId xmlns:a16="http://schemas.microsoft.com/office/drawing/2014/main" id="{20AB09AA-DAAC-DD03-F82D-C8E3507253B7}"/>
              </a:ext>
            </a:extLst>
          </p:cNvPr>
          <p:cNvSpPr/>
          <p:nvPr/>
        </p:nvSpPr>
        <p:spPr>
          <a:xfrm>
            <a:off x="4954397" y="1748416"/>
            <a:ext cx="3142341" cy="502811"/>
          </a:xfrm>
          <a:prstGeom prst="roundRect">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3200" b="1" dirty="0">
                <a:solidFill>
                  <a:srgbClr val="7030A0"/>
                </a:solidFill>
                <a:latin typeface="Nunito" pitchFamily="2" charset="0"/>
              </a:rPr>
              <a:t>Cache Mode</a:t>
            </a:r>
          </a:p>
        </p:txBody>
      </p:sp>
    </p:spTree>
    <p:extLst>
      <p:ext uri="{BB962C8B-B14F-4D97-AF65-F5344CB8AC3E}">
        <p14:creationId xmlns:p14="http://schemas.microsoft.com/office/powerpoint/2010/main" val="73818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animBg="1"/>
      <p:bldP spid="59" grpId="0" animBg="1"/>
      <p:bldP spid="60" grpId="0" animBg="1"/>
      <p:bldP spid="61" grpId="0" animBg="1"/>
      <p:bldP spid="64" grpId="0"/>
      <p:bldP spid="88" grpId="0"/>
      <p:bldP spid="155" grpId="0"/>
      <p:bldP spid="157" grpId="0"/>
      <p:bldP spid="158" grpId="0"/>
      <p:bldP spid="159" grpId="0"/>
      <p:bldP spid="5"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Rounded Corners 143">
            <a:extLst>
              <a:ext uri="{FF2B5EF4-FFF2-40B4-BE49-F238E27FC236}">
                <a16:creationId xmlns:a16="http://schemas.microsoft.com/office/drawing/2014/main" id="{C1BF3603-830B-818D-5DCA-43B5C2A4A3F5}"/>
              </a:ext>
            </a:extLst>
          </p:cNvPr>
          <p:cNvSpPr/>
          <p:nvPr/>
        </p:nvSpPr>
        <p:spPr>
          <a:xfrm>
            <a:off x="3269529" y="4308406"/>
            <a:ext cx="2569060" cy="1298427"/>
          </a:xfrm>
          <a:prstGeom prst="roundRect">
            <a:avLst>
              <a:gd name="adj" fmla="val 10307"/>
            </a:avLst>
          </a:prstGeom>
          <a:solidFill>
            <a:schemeClr val="accent3">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accent3">
                  <a:lumMod val="50000"/>
                </a:schemeClr>
              </a:solidFill>
              <a:latin typeface="+mj-lt"/>
            </a:endParaRPr>
          </a:p>
        </p:txBody>
      </p:sp>
      <p:sp>
        <p:nvSpPr>
          <p:cNvPr id="143" name="Rectangle: Rounded Corners 142">
            <a:extLst>
              <a:ext uri="{FF2B5EF4-FFF2-40B4-BE49-F238E27FC236}">
                <a16:creationId xmlns:a16="http://schemas.microsoft.com/office/drawing/2014/main" id="{15F36113-2CEE-F544-1A98-6B52ADFA44F6}"/>
              </a:ext>
            </a:extLst>
          </p:cNvPr>
          <p:cNvSpPr/>
          <p:nvPr/>
        </p:nvSpPr>
        <p:spPr>
          <a:xfrm>
            <a:off x="3357728" y="4401560"/>
            <a:ext cx="2569060" cy="1298427"/>
          </a:xfrm>
          <a:prstGeom prst="roundRect">
            <a:avLst>
              <a:gd name="adj" fmla="val 10307"/>
            </a:avLst>
          </a:prstGeom>
          <a:solidFill>
            <a:schemeClr val="accent3">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accent3">
                  <a:lumMod val="50000"/>
                </a:schemeClr>
              </a:solidFill>
              <a:latin typeface="+mj-lt"/>
            </a:endParaRPr>
          </a:p>
        </p:txBody>
      </p:sp>
      <p:sp>
        <p:nvSpPr>
          <p:cNvPr id="142" name="Rectangle: Rounded Corners 141">
            <a:extLst>
              <a:ext uri="{FF2B5EF4-FFF2-40B4-BE49-F238E27FC236}">
                <a16:creationId xmlns:a16="http://schemas.microsoft.com/office/drawing/2014/main" id="{FF666312-6972-8006-55B8-0E3A021D00F9}"/>
              </a:ext>
            </a:extLst>
          </p:cNvPr>
          <p:cNvSpPr/>
          <p:nvPr/>
        </p:nvSpPr>
        <p:spPr>
          <a:xfrm>
            <a:off x="3458503" y="4485550"/>
            <a:ext cx="2569060" cy="1298427"/>
          </a:xfrm>
          <a:prstGeom prst="roundRect">
            <a:avLst>
              <a:gd name="adj" fmla="val 10307"/>
            </a:avLst>
          </a:prstGeom>
          <a:solidFill>
            <a:schemeClr val="accent3">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accent3">
                  <a:lumMod val="50000"/>
                </a:schemeClr>
              </a:solidFill>
              <a:latin typeface="+mj-lt"/>
            </a:endParaRPr>
          </a:p>
        </p:txBody>
      </p:sp>
      <p:sp>
        <p:nvSpPr>
          <p:cNvPr id="128" name="Arrow: Up 127">
            <a:extLst>
              <a:ext uri="{FF2B5EF4-FFF2-40B4-BE49-F238E27FC236}">
                <a16:creationId xmlns:a16="http://schemas.microsoft.com/office/drawing/2014/main" id="{401C0A91-34F1-4B6B-4EA3-0B803FC3F14C}"/>
              </a:ext>
            </a:extLst>
          </p:cNvPr>
          <p:cNvSpPr/>
          <p:nvPr/>
        </p:nvSpPr>
        <p:spPr>
          <a:xfrm rot="10800000">
            <a:off x="4652859" y="3909955"/>
            <a:ext cx="383906" cy="663818"/>
          </a:xfrm>
          <a:prstGeom prst="upArrow">
            <a:avLst>
              <a:gd name="adj1" fmla="val 39153"/>
              <a:gd name="adj2" fmla="val 62712"/>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20" name="Arrow: Up 119">
            <a:extLst>
              <a:ext uri="{FF2B5EF4-FFF2-40B4-BE49-F238E27FC236}">
                <a16:creationId xmlns:a16="http://schemas.microsoft.com/office/drawing/2014/main" id="{F90C6CE7-AB49-8EF6-FBFF-9E460E2345A7}"/>
              </a:ext>
            </a:extLst>
          </p:cNvPr>
          <p:cNvSpPr/>
          <p:nvPr/>
        </p:nvSpPr>
        <p:spPr>
          <a:xfrm>
            <a:off x="2945899" y="2745938"/>
            <a:ext cx="383906" cy="663818"/>
          </a:xfrm>
          <a:prstGeom prst="upArrow">
            <a:avLst>
              <a:gd name="adj1" fmla="val 39153"/>
              <a:gd name="adj2" fmla="val 62712"/>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21" name="Arrow: Up 120">
            <a:extLst>
              <a:ext uri="{FF2B5EF4-FFF2-40B4-BE49-F238E27FC236}">
                <a16:creationId xmlns:a16="http://schemas.microsoft.com/office/drawing/2014/main" id="{1A4A614A-3A98-6FBF-DDF4-4E034A49A31B}"/>
              </a:ext>
            </a:extLst>
          </p:cNvPr>
          <p:cNvSpPr/>
          <p:nvPr/>
        </p:nvSpPr>
        <p:spPr>
          <a:xfrm>
            <a:off x="6372933" y="2745937"/>
            <a:ext cx="383906" cy="663819"/>
          </a:xfrm>
          <a:prstGeom prst="upArrow">
            <a:avLst>
              <a:gd name="adj1" fmla="val 39153"/>
              <a:gd name="adj2" fmla="val 62712"/>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6" name="Rectangle: Rounded Corners 15">
            <a:extLst>
              <a:ext uri="{FF2B5EF4-FFF2-40B4-BE49-F238E27FC236}">
                <a16:creationId xmlns:a16="http://schemas.microsoft.com/office/drawing/2014/main" id="{8F868ED7-2976-903E-861C-D6FD803E02EA}"/>
              </a:ext>
            </a:extLst>
          </p:cNvPr>
          <p:cNvSpPr/>
          <p:nvPr/>
        </p:nvSpPr>
        <p:spPr>
          <a:xfrm>
            <a:off x="1561908" y="1702949"/>
            <a:ext cx="2603248" cy="768669"/>
          </a:xfrm>
          <a:prstGeom prst="roundRect">
            <a:avLst>
              <a:gd name="adj" fmla="val 13715"/>
            </a:avLst>
          </a:prstGeom>
          <a:solidFill>
            <a:srgbClr val="FCD5B5"/>
          </a:solidFill>
          <a:ln w="19050">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rgbClr val="E37303"/>
              </a:solidFill>
              <a:latin typeface="+mj-lt"/>
            </a:endParaRPr>
          </a:p>
        </p:txBody>
      </p:sp>
      <p:sp>
        <p:nvSpPr>
          <p:cNvPr id="3" name="Title 2">
            <a:extLst>
              <a:ext uri="{FF2B5EF4-FFF2-40B4-BE49-F238E27FC236}">
                <a16:creationId xmlns:a16="http://schemas.microsoft.com/office/drawing/2014/main" id="{542D2B2E-5439-3C26-6983-5DB1D6E4C42C}"/>
              </a:ext>
            </a:extLst>
          </p:cNvPr>
          <p:cNvSpPr>
            <a:spLocks noGrp="1"/>
          </p:cNvSpPr>
          <p:nvPr>
            <p:ph type="title"/>
          </p:nvPr>
        </p:nvSpPr>
        <p:spPr>
          <a:xfrm>
            <a:off x="0" y="139377"/>
            <a:ext cx="9144000" cy="429389"/>
          </a:xfrm>
        </p:spPr>
        <p:txBody>
          <a:bodyPr/>
          <a:lstStyle/>
          <a:p>
            <a:r>
              <a:rPr lang="en-US" dirty="0"/>
              <a:t>Serving an LLC Request in Morpheus</a:t>
            </a:r>
          </a:p>
        </p:txBody>
      </p:sp>
      <p:sp>
        <p:nvSpPr>
          <p:cNvPr id="4" name="Slide Number Placeholder 3">
            <a:extLst>
              <a:ext uri="{FF2B5EF4-FFF2-40B4-BE49-F238E27FC236}">
                <a16:creationId xmlns:a16="http://schemas.microsoft.com/office/drawing/2014/main" id="{C830BBE3-4413-95D3-272E-6D876B9A65FD}"/>
              </a:ext>
            </a:extLst>
          </p:cNvPr>
          <p:cNvSpPr>
            <a:spLocks noGrp="1"/>
          </p:cNvSpPr>
          <p:nvPr>
            <p:ph type="sldNum" sz="quarter" idx="4"/>
          </p:nvPr>
        </p:nvSpPr>
        <p:spPr/>
        <p:txBody>
          <a:bodyPr/>
          <a:lstStyle/>
          <a:p>
            <a:pPr algn="r"/>
            <a:fld id="{BBF05047-ADC6-47BF-A318-424F854A849A}" type="slidenum">
              <a:rPr lang="en-US" smtClean="0"/>
              <a:pPr algn="r"/>
              <a:t>15</a:t>
            </a:fld>
            <a:endParaRPr lang="en-US"/>
          </a:p>
        </p:txBody>
      </p:sp>
      <p:sp>
        <p:nvSpPr>
          <p:cNvPr id="2" name="Rectangle: Rounded Corners 1">
            <a:extLst>
              <a:ext uri="{FF2B5EF4-FFF2-40B4-BE49-F238E27FC236}">
                <a16:creationId xmlns:a16="http://schemas.microsoft.com/office/drawing/2014/main" id="{8451F726-8B2C-7725-1860-41CC4C2DA634}"/>
              </a:ext>
            </a:extLst>
          </p:cNvPr>
          <p:cNvSpPr/>
          <p:nvPr/>
        </p:nvSpPr>
        <p:spPr>
          <a:xfrm>
            <a:off x="1653348" y="1794389"/>
            <a:ext cx="2603248" cy="768669"/>
          </a:xfrm>
          <a:prstGeom prst="roundRect">
            <a:avLst>
              <a:gd name="adj" fmla="val 13715"/>
            </a:avLst>
          </a:prstGeom>
          <a:solidFill>
            <a:srgbClr val="FCD5B5"/>
          </a:solidFill>
          <a:ln w="19050">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E37303"/>
                </a:solidFill>
                <a:latin typeface="+mj-lt"/>
              </a:rPr>
              <a:t>Mode</a:t>
            </a:r>
            <a:endParaRPr lang="en-US" sz="1800" b="1">
              <a:solidFill>
                <a:srgbClr val="E37303"/>
              </a:solidFill>
              <a:latin typeface="+mj-lt"/>
            </a:endParaRPr>
          </a:p>
        </p:txBody>
      </p:sp>
      <p:sp>
        <p:nvSpPr>
          <p:cNvPr id="5" name="Rectangle: Rounded Corners 4">
            <a:extLst>
              <a:ext uri="{FF2B5EF4-FFF2-40B4-BE49-F238E27FC236}">
                <a16:creationId xmlns:a16="http://schemas.microsoft.com/office/drawing/2014/main" id="{7B1ADC62-61DE-FBF7-F9F9-0A1CDF17876E}"/>
              </a:ext>
            </a:extLst>
          </p:cNvPr>
          <p:cNvSpPr/>
          <p:nvPr/>
        </p:nvSpPr>
        <p:spPr>
          <a:xfrm>
            <a:off x="4998167" y="1708397"/>
            <a:ext cx="2584798" cy="763221"/>
          </a:xfrm>
          <a:prstGeom prst="roundRect">
            <a:avLst>
              <a:gd name="adj" fmla="val 13715"/>
            </a:avLst>
          </a:prstGeom>
          <a:solidFill>
            <a:srgbClr val="E3D6FA"/>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rgbClr val="7030A0"/>
              </a:solidFill>
              <a:latin typeface="+mj-lt"/>
            </a:endParaRPr>
          </a:p>
        </p:txBody>
      </p:sp>
      <p:sp>
        <p:nvSpPr>
          <p:cNvPr id="33" name="Rectangle: Rounded Corners 32">
            <a:extLst>
              <a:ext uri="{FF2B5EF4-FFF2-40B4-BE49-F238E27FC236}">
                <a16:creationId xmlns:a16="http://schemas.microsoft.com/office/drawing/2014/main" id="{64CC9E7A-C4B4-FF47-96EF-9E01BE22D261}"/>
              </a:ext>
            </a:extLst>
          </p:cNvPr>
          <p:cNvSpPr/>
          <p:nvPr/>
        </p:nvSpPr>
        <p:spPr>
          <a:xfrm>
            <a:off x="1744788" y="1885829"/>
            <a:ext cx="2603248" cy="768669"/>
          </a:xfrm>
          <a:prstGeom prst="roundRect">
            <a:avLst>
              <a:gd name="adj" fmla="val 13715"/>
            </a:avLst>
          </a:prstGeom>
          <a:solidFill>
            <a:srgbClr val="FCD5B5"/>
          </a:solidFill>
          <a:ln w="19050">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rgbClr val="E37303"/>
              </a:solidFill>
              <a:latin typeface="+mj-lt"/>
            </a:endParaRPr>
          </a:p>
        </p:txBody>
      </p:sp>
      <p:sp>
        <p:nvSpPr>
          <p:cNvPr id="42" name="Rectangle: Rounded Corners 41">
            <a:extLst>
              <a:ext uri="{FF2B5EF4-FFF2-40B4-BE49-F238E27FC236}">
                <a16:creationId xmlns:a16="http://schemas.microsoft.com/office/drawing/2014/main" id="{88DA18F5-073A-AEC2-8E8A-717A4A56DB9F}"/>
              </a:ext>
            </a:extLst>
          </p:cNvPr>
          <p:cNvSpPr/>
          <p:nvPr/>
        </p:nvSpPr>
        <p:spPr>
          <a:xfrm>
            <a:off x="1836228" y="1977269"/>
            <a:ext cx="2603248" cy="768669"/>
          </a:xfrm>
          <a:prstGeom prst="roundRect">
            <a:avLst>
              <a:gd name="adj" fmla="val 13715"/>
            </a:avLst>
          </a:prstGeom>
          <a:solidFill>
            <a:srgbClr val="FCD5B5"/>
          </a:solidFill>
          <a:ln w="19050">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Nunito" pitchFamily="2" charset="0"/>
              </a:rPr>
              <a:t>Core operating</a:t>
            </a:r>
            <a:br>
              <a:rPr lang="en-US" sz="2200" b="1" dirty="0">
                <a:solidFill>
                  <a:schemeClr val="tx1"/>
                </a:solidFill>
                <a:latin typeface="Nunito" pitchFamily="2" charset="0"/>
              </a:rPr>
            </a:br>
            <a:r>
              <a:rPr lang="en-US" sz="2200" b="1" dirty="0">
                <a:solidFill>
                  <a:schemeClr val="tx1"/>
                </a:solidFill>
                <a:latin typeface="Nunito" pitchFamily="2" charset="0"/>
              </a:rPr>
              <a:t>in </a:t>
            </a:r>
            <a:r>
              <a:rPr lang="en-US" sz="2200" b="1" dirty="0">
                <a:solidFill>
                  <a:srgbClr val="E37303"/>
                </a:solidFill>
                <a:latin typeface="Nunito" pitchFamily="2" charset="0"/>
              </a:rPr>
              <a:t>Compute Mode</a:t>
            </a:r>
          </a:p>
        </p:txBody>
      </p:sp>
      <p:sp>
        <p:nvSpPr>
          <p:cNvPr id="51" name="Rectangle: Rounded Corners 50">
            <a:extLst>
              <a:ext uri="{FF2B5EF4-FFF2-40B4-BE49-F238E27FC236}">
                <a16:creationId xmlns:a16="http://schemas.microsoft.com/office/drawing/2014/main" id="{919FC266-D6C9-6F98-DAE3-A0F48D67FD0A}"/>
              </a:ext>
            </a:extLst>
          </p:cNvPr>
          <p:cNvSpPr/>
          <p:nvPr/>
        </p:nvSpPr>
        <p:spPr>
          <a:xfrm>
            <a:off x="5089607" y="1799837"/>
            <a:ext cx="2584798" cy="763221"/>
          </a:xfrm>
          <a:prstGeom prst="roundRect">
            <a:avLst>
              <a:gd name="adj" fmla="val 13715"/>
            </a:avLst>
          </a:prstGeom>
          <a:solidFill>
            <a:srgbClr val="E3D6FA"/>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rgbClr val="7030A0"/>
              </a:solidFill>
              <a:latin typeface="+mj-lt"/>
            </a:endParaRPr>
          </a:p>
        </p:txBody>
      </p:sp>
      <p:sp>
        <p:nvSpPr>
          <p:cNvPr id="56" name="Rectangle: Rounded Corners 55">
            <a:extLst>
              <a:ext uri="{FF2B5EF4-FFF2-40B4-BE49-F238E27FC236}">
                <a16:creationId xmlns:a16="http://schemas.microsoft.com/office/drawing/2014/main" id="{3B5AB576-6311-0700-58E7-7CB867C9EC3C}"/>
              </a:ext>
            </a:extLst>
          </p:cNvPr>
          <p:cNvSpPr/>
          <p:nvPr/>
        </p:nvSpPr>
        <p:spPr>
          <a:xfrm>
            <a:off x="5181047" y="1891277"/>
            <a:ext cx="2584798" cy="763221"/>
          </a:xfrm>
          <a:prstGeom prst="roundRect">
            <a:avLst>
              <a:gd name="adj" fmla="val 13715"/>
            </a:avLst>
          </a:prstGeom>
          <a:solidFill>
            <a:srgbClr val="E3D6FA"/>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rgbClr val="7030A0"/>
              </a:solidFill>
              <a:latin typeface="+mj-lt"/>
            </a:endParaRPr>
          </a:p>
        </p:txBody>
      </p:sp>
      <p:sp>
        <p:nvSpPr>
          <p:cNvPr id="44" name="Rectangle: Rounded Corners 43">
            <a:extLst>
              <a:ext uri="{FF2B5EF4-FFF2-40B4-BE49-F238E27FC236}">
                <a16:creationId xmlns:a16="http://schemas.microsoft.com/office/drawing/2014/main" id="{D44DE625-3AB3-64FD-CACC-6D993670F43C}"/>
              </a:ext>
            </a:extLst>
          </p:cNvPr>
          <p:cNvSpPr/>
          <p:nvPr/>
        </p:nvSpPr>
        <p:spPr>
          <a:xfrm>
            <a:off x="5272487" y="1982717"/>
            <a:ext cx="2584798" cy="763221"/>
          </a:xfrm>
          <a:prstGeom prst="roundRect">
            <a:avLst>
              <a:gd name="adj" fmla="val 13715"/>
            </a:avLst>
          </a:prstGeom>
          <a:solidFill>
            <a:srgbClr val="E3D6FA"/>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Nunito" pitchFamily="2" charset="0"/>
              </a:rPr>
              <a:t>Core operating</a:t>
            </a:r>
            <a:br>
              <a:rPr lang="en-US" sz="2200" b="1">
                <a:solidFill>
                  <a:schemeClr val="tx1"/>
                </a:solidFill>
                <a:latin typeface="Nunito" pitchFamily="2" charset="0"/>
              </a:rPr>
            </a:br>
            <a:r>
              <a:rPr lang="en-US" sz="2200" b="1">
                <a:solidFill>
                  <a:schemeClr val="tx1"/>
                </a:solidFill>
                <a:latin typeface="Nunito" pitchFamily="2" charset="0"/>
              </a:rPr>
              <a:t>in </a:t>
            </a:r>
            <a:r>
              <a:rPr lang="en-US" sz="2200" b="1">
                <a:solidFill>
                  <a:srgbClr val="7030A0"/>
                </a:solidFill>
                <a:latin typeface="Nunito" pitchFamily="2" charset="0"/>
              </a:rPr>
              <a:t>Cache Mode</a:t>
            </a:r>
          </a:p>
        </p:txBody>
      </p:sp>
      <p:sp>
        <p:nvSpPr>
          <p:cNvPr id="118" name="Rectangle: Rounded Corners 117">
            <a:extLst>
              <a:ext uri="{FF2B5EF4-FFF2-40B4-BE49-F238E27FC236}">
                <a16:creationId xmlns:a16="http://schemas.microsoft.com/office/drawing/2014/main" id="{CF12C2B9-7E42-E114-41FB-34A4B8CA9FB7}"/>
              </a:ext>
            </a:extLst>
          </p:cNvPr>
          <p:cNvSpPr/>
          <p:nvPr/>
        </p:nvSpPr>
        <p:spPr>
          <a:xfrm>
            <a:off x="2687325" y="3409757"/>
            <a:ext cx="4316572" cy="500197"/>
          </a:xfrm>
          <a:prstGeom prst="roundRect">
            <a:avLst>
              <a:gd name="adj" fmla="val 10307"/>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Nunito" pitchFamily="2" charset="0"/>
              </a:rPr>
              <a:t>Interconnection Network</a:t>
            </a:r>
          </a:p>
        </p:txBody>
      </p:sp>
      <p:sp>
        <p:nvSpPr>
          <p:cNvPr id="122" name="Rectangle: Rounded Corners 121">
            <a:extLst>
              <a:ext uri="{FF2B5EF4-FFF2-40B4-BE49-F238E27FC236}">
                <a16:creationId xmlns:a16="http://schemas.microsoft.com/office/drawing/2014/main" id="{09466EF0-4907-041A-41CF-B955767335FB}"/>
              </a:ext>
            </a:extLst>
          </p:cNvPr>
          <p:cNvSpPr/>
          <p:nvPr/>
        </p:nvSpPr>
        <p:spPr>
          <a:xfrm>
            <a:off x="3546702" y="4575043"/>
            <a:ext cx="2569060" cy="1298427"/>
          </a:xfrm>
          <a:prstGeom prst="roundRect">
            <a:avLst>
              <a:gd name="adj" fmla="val 10307"/>
            </a:avLst>
          </a:prstGeom>
          <a:solidFill>
            <a:schemeClr val="accent3">
              <a:lumMod val="40000"/>
              <a:lumOff val="6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accent3">
                  <a:lumMod val="50000"/>
                </a:schemeClr>
              </a:solidFill>
              <a:latin typeface="+mj-lt"/>
            </a:endParaRPr>
          </a:p>
        </p:txBody>
      </p:sp>
      <p:sp>
        <p:nvSpPr>
          <p:cNvPr id="123" name="TextBox 122">
            <a:extLst>
              <a:ext uri="{FF2B5EF4-FFF2-40B4-BE49-F238E27FC236}">
                <a16:creationId xmlns:a16="http://schemas.microsoft.com/office/drawing/2014/main" id="{9D7326BD-B59E-E843-2EB5-08FE1F26153B}"/>
              </a:ext>
            </a:extLst>
          </p:cNvPr>
          <p:cNvSpPr txBox="1"/>
          <p:nvPr/>
        </p:nvSpPr>
        <p:spPr>
          <a:xfrm>
            <a:off x="3754238" y="4569452"/>
            <a:ext cx="2153988" cy="430887"/>
          </a:xfrm>
          <a:prstGeom prst="rect">
            <a:avLst/>
          </a:prstGeom>
          <a:noFill/>
          <a:ln>
            <a:noFill/>
          </a:ln>
        </p:spPr>
        <p:txBody>
          <a:bodyPr wrap="square">
            <a:spAutoFit/>
          </a:bodyPr>
          <a:lstStyle/>
          <a:p>
            <a:pPr algn="ctr"/>
            <a:r>
              <a:rPr lang="en-US" sz="2200" b="1">
                <a:solidFill>
                  <a:schemeClr val="accent3">
                    <a:lumMod val="50000"/>
                  </a:schemeClr>
                </a:solidFill>
                <a:latin typeface="Nunito" pitchFamily="2" charset="0"/>
              </a:rPr>
              <a:t>LLC Partition</a:t>
            </a:r>
          </a:p>
        </p:txBody>
      </p:sp>
      <p:sp>
        <p:nvSpPr>
          <p:cNvPr id="124" name="Rectangle: Rounded Corners 123">
            <a:extLst>
              <a:ext uri="{FF2B5EF4-FFF2-40B4-BE49-F238E27FC236}">
                <a16:creationId xmlns:a16="http://schemas.microsoft.com/office/drawing/2014/main" id="{94ECB311-BDF7-4538-7D21-870C92B0B26D}"/>
              </a:ext>
            </a:extLst>
          </p:cNvPr>
          <p:cNvSpPr/>
          <p:nvPr/>
        </p:nvSpPr>
        <p:spPr>
          <a:xfrm>
            <a:off x="3614043" y="4975217"/>
            <a:ext cx="2434378" cy="392568"/>
          </a:xfrm>
          <a:prstGeom prst="roundRect">
            <a:avLst/>
          </a:prstGeom>
          <a:solidFill>
            <a:srgbClr val="FFDDF8"/>
          </a:solidFill>
          <a:ln w="19050">
            <a:solidFill>
              <a:srgbClr val="C5009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spc="-30" dirty="0">
                <a:solidFill>
                  <a:srgbClr val="C4009A"/>
                </a:solidFill>
                <a:latin typeface="Nunito" pitchFamily="2" charset="0"/>
              </a:rPr>
              <a:t>Morpheus Controller</a:t>
            </a:r>
          </a:p>
        </p:txBody>
      </p:sp>
      <p:sp>
        <p:nvSpPr>
          <p:cNvPr id="125" name="Rectangle: Rounded Corners 124">
            <a:extLst>
              <a:ext uri="{FF2B5EF4-FFF2-40B4-BE49-F238E27FC236}">
                <a16:creationId xmlns:a16="http://schemas.microsoft.com/office/drawing/2014/main" id="{824452F3-85B1-ED7F-F7BA-FF52F8078B63}"/>
              </a:ext>
            </a:extLst>
          </p:cNvPr>
          <p:cNvSpPr/>
          <p:nvPr/>
        </p:nvSpPr>
        <p:spPr>
          <a:xfrm>
            <a:off x="3614085" y="5415492"/>
            <a:ext cx="2431430" cy="392568"/>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Nunito" pitchFamily="2" charset="0"/>
              </a:rPr>
              <a:t>Conventional LLC</a:t>
            </a:r>
          </a:p>
        </p:txBody>
      </p:sp>
      <p:sp>
        <p:nvSpPr>
          <p:cNvPr id="126" name="Rectangle: Rounded Corners 125">
            <a:extLst>
              <a:ext uri="{FF2B5EF4-FFF2-40B4-BE49-F238E27FC236}">
                <a16:creationId xmlns:a16="http://schemas.microsoft.com/office/drawing/2014/main" id="{44174CA9-DAF8-51B6-65CC-06539AEF2E60}"/>
              </a:ext>
            </a:extLst>
          </p:cNvPr>
          <p:cNvSpPr/>
          <p:nvPr/>
        </p:nvSpPr>
        <p:spPr>
          <a:xfrm>
            <a:off x="3614043" y="4977505"/>
            <a:ext cx="2434378" cy="392568"/>
          </a:xfrm>
          <a:prstGeom prst="roundRect">
            <a:avLst/>
          </a:prstGeom>
          <a:noFill/>
          <a:ln w="38100">
            <a:solidFill>
              <a:srgbClr val="C50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cxnSp>
        <p:nvCxnSpPr>
          <p:cNvPr id="127" name="Straight Connector 126">
            <a:extLst>
              <a:ext uri="{FF2B5EF4-FFF2-40B4-BE49-F238E27FC236}">
                <a16:creationId xmlns:a16="http://schemas.microsoft.com/office/drawing/2014/main" id="{B7A6A615-7731-7FF7-D809-64D473684EF1}"/>
              </a:ext>
            </a:extLst>
          </p:cNvPr>
          <p:cNvCxnSpPr>
            <a:cxnSpLocks/>
          </p:cNvCxnSpPr>
          <p:nvPr/>
        </p:nvCxnSpPr>
        <p:spPr>
          <a:xfrm>
            <a:off x="3190245" y="5169665"/>
            <a:ext cx="423798" cy="0"/>
          </a:xfrm>
          <a:prstGeom prst="line">
            <a:avLst/>
          </a:prstGeom>
          <a:ln w="38100" cap="rnd">
            <a:solidFill>
              <a:srgbClr val="C5009A"/>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4D7B6054-94C8-4838-B762-E2FD01823AEA}"/>
              </a:ext>
            </a:extLst>
          </p:cNvPr>
          <p:cNvSpPr txBox="1"/>
          <p:nvPr/>
        </p:nvSpPr>
        <p:spPr>
          <a:xfrm>
            <a:off x="680888" y="4973454"/>
            <a:ext cx="2569060" cy="400110"/>
          </a:xfrm>
          <a:prstGeom prst="rect">
            <a:avLst/>
          </a:prstGeom>
          <a:noFill/>
        </p:spPr>
        <p:txBody>
          <a:bodyPr wrap="square" rtlCol="0">
            <a:spAutoFit/>
          </a:bodyPr>
          <a:lstStyle/>
          <a:p>
            <a:pPr algn="ctr"/>
            <a:r>
              <a:rPr lang="en-US" sz="2000" b="1" dirty="0">
                <a:solidFill>
                  <a:srgbClr val="C5009A"/>
                </a:solidFill>
                <a:latin typeface="Nunito" pitchFamily="2" charset="0"/>
              </a:rPr>
              <a:t>New Hardware Unit</a:t>
            </a:r>
          </a:p>
        </p:txBody>
      </p:sp>
      <p:sp>
        <p:nvSpPr>
          <p:cNvPr id="146" name="TextBox 145">
            <a:extLst>
              <a:ext uri="{FF2B5EF4-FFF2-40B4-BE49-F238E27FC236}">
                <a16:creationId xmlns:a16="http://schemas.microsoft.com/office/drawing/2014/main" id="{FAD9574C-20E0-8A55-C63E-3A88223E52DB}"/>
              </a:ext>
            </a:extLst>
          </p:cNvPr>
          <p:cNvSpPr txBox="1"/>
          <p:nvPr/>
        </p:nvSpPr>
        <p:spPr>
          <a:xfrm>
            <a:off x="1791279" y="1315858"/>
            <a:ext cx="2718080" cy="288541"/>
          </a:xfrm>
          <a:prstGeom prst="rect">
            <a:avLst/>
          </a:prstGeom>
          <a:noFill/>
        </p:spPr>
        <p:txBody>
          <a:bodyPr wrap="square" rtlCol="0">
            <a:spAutoFit/>
          </a:bodyPr>
          <a:lstStyle/>
          <a:p>
            <a:pPr algn="ctr">
              <a:lnSpc>
                <a:spcPts val="1400"/>
              </a:lnSpc>
            </a:pPr>
            <a:r>
              <a:rPr lang="en-US" sz="1600" b="1" dirty="0">
                <a:solidFill>
                  <a:srgbClr val="E47302"/>
                </a:solidFill>
                <a:latin typeface="Nunito" pitchFamily="2" charset="0"/>
              </a:rPr>
              <a:t>Generates LLC Request</a:t>
            </a:r>
          </a:p>
        </p:txBody>
      </p:sp>
      <p:sp>
        <p:nvSpPr>
          <p:cNvPr id="147" name="TextBox 146">
            <a:extLst>
              <a:ext uri="{FF2B5EF4-FFF2-40B4-BE49-F238E27FC236}">
                <a16:creationId xmlns:a16="http://schemas.microsoft.com/office/drawing/2014/main" id="{1C3609AF-5261-7D75-F162-482D12EEFFBF}"/>
              </a:ext>
            </a:extLst>
          </p:cNvPr>
          <p:cNvSpPr txBox="1"/>
          <p:nvPr/>
        </p:nvSpPr>
        <p:spPr>
          <a:xfrm>
            <a:off x="478977" y="5259752"/>
            <a:ext cx="2922442" cy="288541"/>
          </a:xfrm>
          <a:prstGeom prst="rect">
            <a:avLst/>
          </a:prstGeom>
          <a:noFill/>
        </p:spPr>
        <p:txBody>
          <a:bodyPr wrap="square" rtlCol="0">
            <a:spAutoFit/>
          </a:bodyPr>
          <a:lstStyle/>
          <a:p>
            <a:pPr algn="ctr">
              <a:lnSpc>
                <a:spcPts val="1400"/>
              </a:lnSpc>
            </a:pPr>
            <a:r>
              <a:rPr lang="en-US" sz="1600" b="1" dirty="0">
                <a:solidFill>
                  <a:srgbClr val="C5009A"/>
                </a:solidFill>
                <a:latin typeface="Nunito" pitchFamily="2" charset="0"/>
              </a:rPr>
              <a:t>Makes Forwarding Decision</a:t>
            </a:r>
          </a:p>
        </p:txBody>
      </p:sp>
      <p:sp>
        <p:nvSpPr>
          <p:cNvPr id="149" name="Rectangle: Rounded Corners 148">
            <a:extLst>
              <a:ext uri="{FF2B5EF4-FFF2-40B4-BE49-F238E27FC236}">
                <a16:creationId xmlns:a16="http://schemas.microsoft.com/office/drawing/2014/main" id="{A664B75B-605E-EAA0-9D8D-3D1A1D1447F9}"/>
              </a:ext>
            </a:extLst>
          </p:cNvPr>
          <p:cNvSpPr/>
          <p:nvPr/>
        </p:nvSpPr>
        <p:spPr>
          <a:xfrm>
            <a:off x="1844430" y="1980888"/>
            <a:ext cx="2586719" cy="762103"/>
          </a:xfrm>
          <a:prstGeom prst="roundRect">
            <a:avLst>
              <a:gd name="adj" fmla="val 11168"/>
            </a:avLst>
          </a:prstGeom>
          <a:noFill/>
          <a:ln w="38100">
            <a:solidFill>
              <a:srgbClr val="E473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cxnSp>
        <p:nvCxnSpPr>
          <p:cNvPr id="150" name="Straight Connector 149">
            <a:extLst>
              <a:ext uri="{FF2B5EF4-FFF2-40B4-BE49-F238E27FC236}">
                <a16:creationId xmlns:a16="http://schemas.microsoft.com/office/drawing/2014/main" id="{BA93032C-3CB2-E3E4-2299-672BDBA4E552}"/>
              </a:ext>
            </a:extLst>
          </p:cNvPr>
          <p:cNvCxnSpPr>
            <a:cxnSpLocks/>
          </p:cNvCxnSpPr>
          <p:nvPr/>
        </p:nvCxnSpPr>
        <p:spPr>
          <a:xfrm>
            <a:off x="3140963" y="1522446"/>
            <a:ext cx="0" cy="454823"/>
          </a:xfrm>
          <a:prstGeom prst="line">
            <a:avLst/>
          </a:prstGeom>
          <a:ln w="38100" cap="rnd">
            <a:solidFill>
              <a:srgbClr val="E47302"/>
            </a:solidFill>
          </a:ln>
        </p:spPr>
        <p:style>
          <a:lnRef idx="1">
            <a:schemeClr val="accent1"/>
          </a:lnRef>
          <a:fillRef idx="0">
            <a:schemeClr val="accent1"/>
          </a:fillRef>
          <a:effectRef idx="0">
            <a:schemeClr val="accent1"/>
          </a:effectRef>
          <a:fontRef idx="minor">
            <a:schemeClr val="tx1"/>
          </a:fontRef>
        </p:style>
      </p:cxnSp>
      <p:sp>
        <p:nvSpPr>
          <p:cNvPr id="153" name="Rectangle: Rounded Corners 152">
            <a:extLst>
              <a:ext uri="{FF2B5EF4-FFF2-40B4-BE49-F238E27FC236}">
                <a16:creationId xmlns:a16="http://schemas.microsoft.com/office/drawing/2014/main" id="{A12E4AFD-67B3-7104-8759-CD078FB634F2}"/>
              </a:ext>
            </a:extLst>
          </p:cNvPr>
          <p:cNvSpPr/>
          <p:nvPr/>
        </p:nvSpPr>
        <p:spPr>
          <a:xfrm>
            <a:off x="3614043" y="5422591"/>
            <a:ext cx="2434378" cy="39256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mj-lt"/>
            </a:endParaRPr>
          </a:p>
        </p:txBody>
      </p:sp>
      <p:cxnSp>
        <p:nvCxnSpPr>
          <p:cNvPr id="154" name="Straight Connector 153">
            <a:extLst>
              <a:ext uri="{FF2B5EF4-FFF2-40B4-BE49-F238E27FC236}">
                <a16:creationId xmlns:a16="http://schemas.microsoft.com/office/drawing/2014/main" id="{B7134E7E-E8E7-098A-8BCD-F17CB86ABB0C}"/>
              </a:ext>
            </a:extLst>
          </p:cNvPr>
          <p:cNvCxnSpPr>
            <a:cxnSpLocks/>
          </p:cNvCxnSpPr>
          <p:nvPr/>
        </p:nvCxnSpPr>
        <p:spPr>
          <a:xfrm>
            <a:off x="3190245" y="5614375"/>
            <a:ext cx="402742"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32964B84-B291-11B4-3348-BEC82941D69B}"/>
              </a:ext>
            </a:extLst>
          </p:cNvPr>
          <p:cNvSpPr txBox="1"/>
          <p:nvPr/>
        </p:nvSpPr>
        <p:spPr>
          <a:xfrm>
            <a:off x="264675" y="5476333"/>
            <a:ext cx="3014624" cy="400110"/>
          </a:xfrm>
          <a:prstGeom prst="rect">
            <a:avLst/>
          </a:prstGeom>
          <a:noFill/>
        </p:spPr>
        <p:txBody>
          <a:bodyPr wrap="square" rtlCol="0">
            <a:spAutoFit/>
          </a:bodyPr>
          <a:lstStyle/>
          <a:p>
            <a:pPr algn="ctr"/>
            <a:r>
              <a:rPr lang="en-US" sz="2000" b="1" dirty="0">
                <a:latin typeface="Nunito" pitchFamily="2" charset="0"/>
              </a:rPr>
              <a:t>Existing Hardware Unit</a:t>
            </a:r>
          </a:p>
        </p:txBody>
      </p:sp>
      <p:sp>
        <p:nvSpPr>
          <p:cNvPr id="161" name="TextBox 160">
            <a:extLst>
              <a:ext uri="{FF2B5EF4-FFF2-40B4-BE49-F238E27FC236}">
                <a16:creationId xmlns:a16="http://schemas.microsoft.com/office/drawing/2014/main" id="{07A0B6C4-FCEC-685A-4665-29B7AC03ACC4}"/>
              </a:ext>
            </a:extLst>
          </p:cNvPr>
          <p:cNvSpPr txBox="1"/>
          <p:nvPr/>
        </p:nvSpPr>
        <p:spPr>
          <a:xfrm>
            <a:off x="126131" y="5762154"/>
            <a:ext cx="3299740" cy="288541"/>
          </a:xfrm>
          <a:prstGeom prst="rect">
            <a:avLst/>
          </a:prstGeom>
          <a:noFill/>
        </p:spPr>
        <p:txBody>
          <a:bodyPr wrap="square" rtlCol="0">
            <a:spAutoFit/>
          </a:bodyPr>
          <a:lstStyle/>
          <a:p>
            <a:pPr algn="ctr">
              <a:lnSpc>
                <a:spcPts val="1400"/>
              </a:lnSpc>
            </a:pPr>
            <a:r>
              <a:rPr lang="en-US" sz="1600" b="1" spc="-30" dirty="0">
                <a:latin typeface="Nunito" pitchFamily="2" charset="0"/>
              </a:rPr>
              <a:t>Serves Fraction of LLC Requests</a:t>
            </a:r>
          </a:p>
        </p:txBody>
      </p:sp>
      <p:sp>
        <p:nvSpPr>
          <p:cNvPr id="163" name="Rectangle: Rounded Corners 162">
            <a:extLst>
              <a:ext uri="{FF2B5EF4-FFF2-40B4-BE49-F238E27FC236}">
                <a16:creationId xmlns:a16="http://schemas.microsoft.com/office/drawing/2014/main" id="{3CF18A9B-3581-603F-8E70-F6590B9507C6}"/>
              </a:ext>
            </a:extLst>
          </p:cNvPr>
          <p:cNvSpPr/>
          <p:nvPr/>
        </p:nvSpPr>
        <p:spPr>
          <a:xfrm>
            <a:off x="5276583" y="1983987"/>
            <a:ext cx="2584798" cy="763221"/>
          </a:xfrm>
          <a:prstGeom prst="roundRect">
            <a:avLst>
              <a:gd name="adj" fmla="val 13715"/>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Nunito" pitchFamily="2" charset="0"/>
              </a:rPr>
              <a:t>Core operating</a:t>
            </a:r>
            <a:br>
              <a:rPr lang="en-US" sz="2200" b="1" dirty="0">
                <a:solidFill>
                  <a:schemeClr val="tx1"/>
                </a:solidFill>
                <a:latin typeface="Nunito" pitchFamily="2" charset="0"/>
              </a:rPr>
            </a:br>
            <a:r>
              <a:rPr lang="en-US" sz="2200" b="1" dirty="0">
                <a:solidFill>
                  <a:schemeClr val="tx1"/>
                </a:solidFill>
                <a:latin typeface="Nunito" pitchFamily="2" charset="0"/>
              </a:rPr>
              <a:t>in </a:t>
            </a:r>
            <a:r>
              <a:rPr lang="en-US" sz="2200" b="1" dirty="0">
                <a:solidFill>
                  <a:srgbClr val="7030A0"/>
                </a:solidFill>
                <a:latin typeface="Nunito" pitchFamily="2" charset="0"/>
              </a:rPr>
              <a:t>Cache Mode</a:t>
            </a:r>
          </a:p>
        </p:txBody>
      </p:sp>
      <p:cxnSp>
        <p:nvCxnSpPr>
          <p:cNvPr id="164" name="Straight Connector 163">
            <a:extLst>
              <a:ext uri="{FF2B5EF4-FFF2-40B4-BE49-F238E27FC236}">
                <a16:creationId xmlns:a16="http://schemas.microsoft.com/office/drawing/2014/main" id="{19B30D39-8108-15EE-F934-FC76BE8F44E9}"/>
              </a:ext>
            </a:extLst>
          </p:cNvPr>
          <p:cNvCxnSpPr>
            <a:cxnSpLocks/>
          </p:cNvCxnSpPr>
          <p:nvPr/>
        </p:nvCxnSpPr>
        <p:spPr>
          <a:xfrm>
            <a:off x="6629184" y="1522446"/>
            <a:ext cx="0" cy="454823"/>
          </a:xfrm>
          <a:prstGeom prst="line">
            <a:avLst/>
          </a:prstGeom>
          <a:ln w="38100"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96656515-3277-7BD3-5668-5462D8295F89}"/>
              </a:ext>
            </a:extLst>
          </p:cNvPr>
          <p:cNvSpPr txBox="1"/>
          <p:nvPr/>
        </p:nvSpPr>
        <p:spPr>
          <a:xfrm>
            <a:off x="5276970" y="1065496"/>
            <a:ext cx="2801991" cy="400110"/>
          </a:xfrm>
          <a:prstGeom prst="rect">
            <a:avLst/>
          </a:prstGeom>
          <a:noFill/>
        </p:spPr>
        <p:txBody>
          <a:bodyPr wrap="square" rtlCol="0">
            <a:spAutoFit/>
          </a:bodyPr>
          <a:lstStyle/>
          <a:p>
            <a:pPr algn="ctr"/>
            <a:r>
              <a:rPr lang="en-US" sz="2000" b="1" dirty="0">
                <a:solidFill>
                  <a:srgbClr val="7030A0"/>
                </a:solidFill>
                <a:latin typeface="Nunito" pitchFamily="2" charset="0"/>
              </a:rPr>
              <a:t>Extended LLC Kernel</a:t>
            </a:r>
          </a:p>
        </p:txBody>
      </p:sp>
      <p:sp>
        <p:nvSpPr>
          <p:cNvPr id="166" name="TextBox 165">
            <a:extLst>
              <a:ext uri="{FF2B5EF4-FFF2-40B4-BE49-F238E27FC236}">
                <a16:creationId xmlns:a16="http://schemas.microsoft.com/office/drawing/2014/main" id="{CEF83770-1508-8757-B35E-1A9EE63E15F2}"/>
              </a:ext>
            </a:extLst>
          </p:cNvPr>
          <p:cNvSpPr txBox="1"/>
          <p:nvPr/>
        </p:nvSpPr>
        <p:spPr>
          <a:xfrm>
            <a:off x="4883271" y="1321502"/>
            <a:ext cx="3597444" cy="288541"/>
          </a:xfrm>
          <a:prstGeom prst="rect">
            <a:avLst/>
          </a:prstGeom>
          <a:noFill/>
        </p:spPr>
        <p:txBody>
          <a:bodyPr wrap="square" rtlCol="0">
            <a:spAutoFit/>
          </a:bodyPr>
          <a:lstStyle/>
          <a:p>
            <a:pPr algn="ctr">
              <a:lnSpc>
                <a:spcPts val="1400"/>
              </a:lnSpc>
            </a:pPr>
            <a:r>
              <a:rPr lang="en-US" sz="1600" b="1" dirty="0">
                <a:solidFill>
                  <a:srgbClr val="7030A0"/>
                </a:solidFill>
                <a:latin typeface="Nunito" pitchFamily="2" charset="0"/>
              </a:rPr>
              <a:t>Serves Fraction of LLC Requests</a:t>
            </a:r>
          </a:p>
        </p:txBody>
      </p:sp>
      <p:sp>
        <p:nvSpPr>
          <p:cNvPr id="179" name="Freeform: Shape 178">
            <a:extLst>
              <a:ext uri="{FF2B5EF4-FFF2-40B4-BE49-F238E27FC236}">
                <a16:creationId xmlns:a16="http://schemas.microsoft.com/office/drawing/2014/main" id="{6AEE593A-B6F0-011C-2086-A710021A3379}"/>
              </a:ext>
            </a:extLst>
          </p:cNvPr>
          <p:cNvSpPr/>
          <p:nvPr/>
        </p:nvSpPr>
        <p:spPr>
          <a:xfrm>
            <a:off x="2253186" y="2779639"/>
            <a:ext cx="910133" cy="2167599"/>
          </a:xfrm>
          <a:custGeom>
            <a:avLst/>
            <a:gdLst>
              <a:gd name="connsiteX0" fmla="*/ 22593 w 1812275"/>
              <a:gd name="connsiteY0" fmla="*/ 0 h 2645664"/>
              <a:gd name="connsiteX1" fmla="*/ 162801 w 1812275"/>
              <a:gd name="connsiteY1" fmla="*/ 432816 h 2645664"/>
              <a:gd name="connsiteX2" fmla="*/ 1235697 w 1812275"/>
              <a:gd name="connsiteY2" fmla="*/ 591312 h 2645664"/>
              <a:gd name="connsiteX3" fmla="*/ 1766049 w 1812275"/>
              <a:gd name="connsiteY3" fmla="*/ 1426464 h 2645664"/>
              <a:gd name="connsiteX4" fmla="*/ 1790433 w 1812275"/>
              <a:gd name="connsiteY4" fmla="*/ 2645664 h 264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275" h="2645664">
                <a:moveTo>
                  <a:pt x="22593" y="0"/>
                </a:moveTo>
                <a:cubicBezTo>
                  <a:pt x="-8395" y="167132"/>
                  <a:pt x="-39383" y="334264"/>
                  <a:pt x="162801" y="432816"/>
                </a:cubicBezTo>
                <a:cubicBezTo>
                  <a:pt x="364985" y="531368"/>
                  <a:pt x="968489" y="425704"/>
                  <a:pt x="1235697" y="591312"/>
                </a:cubicBezTo>
                <a:cubicBezTo>
                  <a:pt x="1502905" y="756920"/>
                  <a:pt x="1673593" y="1084072"/>
                  <a:pt x="1766049" y="1426464"/>
                </a:cubicBezTo>
                <a:cubicBezTo>
                  <a:pt x="1858505" y="1768856"/>
                  <a:pt x="1782305" y="2433320"/>
                  <a:pt x="1790433" y="2645664"/>
                </a:cubicBezTo>
              </a:path>
            </a:pathLst>
          </a:custGeom>
          <a:noFill/>
          <a:ln w="38100" cap="rnd">
            <a:solidFill>
              <a:srgbClr val="FF00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reeform: Shape 179">
            <a:extLst>
              <a:ext uri="{FF2B5EF4-FFF2-40B4-BE49-F238E27FC236}">
                <a16:creationId xmlns:a16="http://schemas.microsoft.com/office/drawing/2014/main" id="{029C377B-C424-F735-6E78-BBAF28213211}"/>
              </a:ext>
            </a:extLst>
          </p:cNvPr>
          <p:cNvSpPr/>
          <p:nvPr/>
        </p:nvSpPr>
        <p:spPr>
          <a:xfrm>
            <a:off x="5614555" y="2795137"/>
            <a:ext cx="1812274" cy="2145022"/>
          </a:xfrm>
          <a:custGeom>
            <a:avLst/>
            <a:gdLst>
              <a:gd name="connsiteX0" fmla="*/ 337351 w 1465111"/>
              <a:gd name="connsiteY0" fmla="*/ 2066544 h 2066544"/>
              <a:gd name="connsiteX1" fmla="*/ 38647 w 1465111"/>
              <a:gd name="connsiteY1" fmla="*/ 1310640 h 2066544"/>
              <a:gd name="connsiteX2" fmla="*/ 1105447 w 1465111"/>
              <a:gd name="connsiteY2" fmla="*/ 938784 h 2066544"/>
              <a:gd name="connsiteX3" fmla="*/ 1465111 w 1465111"/>
              <a:gd name="connsiteY3" fmla="*/ 0 h 2066544"/>
            </a:gdLst>
            <a:ahLst/>
            <a:cxnLst>
              <a:cxn ang="0">
                <a:pos x="connsiteX0" y="connsiteY0"/>
              </a:cxn>
              <a:cxn ang="0">
                <a:pos x="connsiteX1" y="connsiteY1"/>
              </a:cxn>
              <a:cxn ang="0">
                <a:pos x="connsiteX2" y="connsiteY2"/>
              </a:cxn>
              <a:cxn ang="0">
                <a:pos x="connsiteX3" y="connsiteY3"/>
              </a:cxn>
            </a:cxnLst>
            <a:rect l="l" t="t" r="r" b="b"/>
            <a:pathLst>
              <a:path w="1465111" h="2066544">
                <a:moveTo>
                  <a:pt x="337351" y="2066544"/>
                </a:moveTo>
                <a:cubicBezTo>
                  <a:pt x="123991" y="1782572"/>
                  <a:pt x="-89369" y="1498600"/>
                  <a:pt x="38647" y="1310640"/>
                </a:cubicBezTo>
                <a:cubicBezTo>
                  <a:pt x="166663" y="1122680"/>
                  <a:pt x="867703" y="1157224"/>
                  <a:pt x="1105447" y="938784"/>
                </a:cubicBezTo>
                <a:cubicBezTo>
                  <a:pt x="1343191" y="720344"/>
                  <a:pt x="1403135" y="147320"/>
                  <a:pt x="1465111" y="0"/>
                </a:cubicBezTo>
              </a:path>
            </a:pathLst>
          </a:custGeom>
          <a:noFill/>
          <a:ln w="38100" cap="rnd">
            <a:solidFill>
              <a:srgbClr val="FF00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Shape 180">
            <a:extLst>
              <a:ext uri="{FF2B5EF4-FFF2-40B4-BE49-F238E27FC236}">
                <a16:creationId xmlns:a16="http://schemas.microsoft.com/office/drawing/2014/main" id="{7C50E031-46C2-1250-7C61-257CAB0762BB}"/>
              </a:ext>
            </a:extLst>
          </p:cNvPr>
          <p:cNvSpPr/>
          <p:nvPr/>
        </p:nvSpPr>
        <p:spPr>
          <a:xfrm>
            <a:off x="4889505" y="2796113"/>
            <a:ext cx="2278856" cy="1843088"/>
          </a:xfrm>
          <a:custGeom>
            <a:avLst/>
            <a:gdLst>
              <a:gd name="connsiteX0" fmla="*/ 2278856 w 2278856"/>
              <a:gd name="connsiteY0" fmla="*/ 0 h 1843088"/>
              <a:gd name="connsiteX1" fmla="*/ 1828800 w 2278856"/>
              <a:gd name="connsiteY1" fmla="*/ 928688 h 1843088"/>
              <a:gd name="connsiteX2" fmla="*/ 764381 w 2278856"/>
              <a:gd name="connsiteY2" fmla="*/ 1178719 h 1843088"/>
              <a:gd name="connsiteX3" fmla="*/ 0 w 2278856"/>
              <a:gd name="connsiteY3" fmla="*/ 1843088 h 1843088"/>
            </a:gdLst>
            <a:ahLst/>
            <a:cxnLst>
              <a:cxn ang="0">
                <a:pos x="connsiteX0" y="connsiteY0"/>
              </a:cxn>
              <a:cxn ang="0">
                <a:pos x="connsiteX1" y="connsiteY1"/>
              </a:cxn>
              <a:cxn ang="0">
                <a:pos x="connsiteX2" y="connsiteY2"/>
              </a:cxn>
              <a:cxn ang="0">
                <a:pos x="connsiteX3" y="connsiteY3"/>
              </a:cxn>
            </a:cxnLst>
            <a:rect l="l" t="t" r="r" b="b"/>
            <a:pathLst>
              <a:path w="2278856" h="1843088">
                <a:moveTo>
                  <a:pt x="2278856" y="0"/>
                </a:moveTo>
                <a:cubicBezTo>
                  <a:pt x="2180034" y="366117"/>
                  <a:pt x="2081212" y="732235"/>
                  <a:pt x="1828800" y="928688"/>
                </a:cubicBezTo>
                <a:cubicBezTo>
                  <a:pt x="1576388" y="1125141"/>
                  <a:pt x="1069181" y="1026319"/>
                  <a:pt x="764381" y="1178719"/>
                </a:cubicBezTo>
                <a:cubicBezTo>
                  <a:pt x="459581" y="1331119"/>
                  <a:pt x="120253" y="1749029"/>
                  <a:pt x="0" y="1843088"/>
                </a:cubicBezTo>
              </a:path>
            </a:pathLst>
          </a:custGeom>
          <a:noFill/>
          <a:ln w="38100" cap="rnd">
            <a:solidFill>
              <a:srgbClr val="005DA3"/>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Shape 181">
            <a:extLst>
              <a:ext uri="{FF2B5EF4-FFF2-40B4-BE49-F238E27FC236}">
                <a16:creationId xmlns:a16="http://schemas.microsoft.com/office/drawing/2014/main" id="{3BFD3CC9-6B72-29A5-5410-A9581AC6D9AE}"/>
              </a:ext>
            </a:extLst>
          </p:cNvPr>
          <p:cNvSpPr/>
          <p:nvPr/>
        </p:nvSpPr>
        <p:spPr>
          <a:xfrm>
            <a:off x="2383690" y="2667526"/>
            <a:ext cx="2434378" cy="1978818"/>
          </a:xfrm>
          <a:custGeom>
            <a:avLst/>
            <a:gdLst>
              <a:gd name="connsiteX0" fmla="*/ 2778919 w 2778919"/>
              <a:gd name="connsiteY0" fmla="*/ 1978818 h 1978818"/>
              <a:gd name="connsiteX1" fmla="*/ 2000250 w 2778919"/>
              <a:gd name="connsiteY1" fmla="*/ 1343025 h 1978818"/>
              <a:gd name="connsiteX2" fmla="*/ 1307306 w 2778919"/>
              <a:gd name="connsiteY2" fmla="*/ 1178718 h 1978818"/>
              <a:gd name="connsiteX3" fmla="*/ 807244 w 2778919"/>
              <a:gd name="connsiteY3" fmla="*/ 264318 h 1978818"/>
              <a:gd name="connsiteX4" fmla="*/ 0 w 2778919"/>
              <a:gd name="connsiteY4" fmla="*/ 0 h 1978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919" h="1978818">
                <a:moveTo>
                  <a:pt x="2778919" y="1978818"/>
                </a:moveTo>
                <a:cubicBezTo>
                  <a:pt x="2512219" y="1727596"/>
                  <a:pt x="2245519" y="1476375"/>
                  <a:pt x="2000250" y="1343025"/>
                </a:cubicBezTo>
                <a:cubicBezTo>
                  <a:pt x="1754981" y="1209675"/>
                  <a:pt x="1506140" y="1358502"/>
                  <a:pt x="1307306" y="1178718"/>
                </a:cubicBezTo>
                <a:cubicBezTo>
                  <a:pt x="1108472" y="998934"/>
                  <a:pt x="1025128" y="460771"/>
                  <a:pt x="807244" y="264318"/>
                </a:cubicBezTo>
                <a:cubicBezTo>
                  <a:pt x="589360" y="67865"/>
                  <a:pt x="120253" y="51197"/>
                  <a:pt x="0" y="0"/>
                </a:cubicBezTo>
              </a:path>
            </a:pathLst>
          </a:custGeom>
          <a:noFill/>
          <a:ln w="38100" cap="rnd">
            <a:solidFill>
              <a:srgbClr val="005DA3"/>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Rounded Corners 128">
            <a:extLst>
              <a:ext uri="{FF2B5EF4-FFF2-40B4-BE49-F238E27FC236}">
                <a16:creationId xmlns:a16="http://schemas.microsoft.com/office/drawing/2014/main" id="{14C31426-5A5C-67A3-ABD4-268CD6400A41}"/>
              </a:ext>
            </a:extLst>
          </p:cNvPr>
          <p:cNvSpPr/>
          <p:nvPr/>
        </p:nvSpPr>
        <p:spPr>
          <a:xfrm>
            <a:off x="1799408" y="2629556"/>
            <a:ext cx="1073644" cy="555743"/>
          </a:xfrm>
          <a:prstGeom prst="roundRect">
            <a:avLst>
              <a:gd name="adj" fmla="val 5905"/>
            </a:avLst>
          </a:prstGeom>
          <a:solidFill>
            <a:srgbClr val="FEF7CA"/>
          </a:solidFill>
          <a:ln w="19050">
            <a:solidFill>
              <a:srgbClr val="D49F1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800"/>
              </a:lnSpc>
            </a:pPr>
            <a:r>
              <a:rPr lang="en-US" b="1" dirty="0">
                <a:solidFill>
                  <a:srgbClr val="D49F11"/>
                </a:solidFill>
                <a:latin typeface="Nunito" pitchFamily="2" charset="0"/>
              </a:rPr>
              <a:t>LLC Request</a:t>
            </a:r>
          </a:p>
        </p:txBody>
      </p:sp>
      <p:sp>
        <p:nvSpPr>
          <p:cNvPr id="47" name="TextBox 46">
            <a:extLst>
              <a:ext uri="{FF2B5EF4-FFF2-40B4-BE49-F238E27FC236}">
                <a16:creationId xmlns:a16="http://schemas.microsoft.com/office/drawing/2014/main" id="{10863D1E-44E9-18CD-0AA6-B5E955717F3F}"/>
              </a:ext>
            </a:extLst>
          </p:cNvPr>
          <p:cNvSpPr txBox="1"/>
          <p:nvPr/>
        </p:nvSpPr>
        <p:spPr>
          <a:xfrm>
            <a:off x="1750600" y="1053135"/>
            <a:ext cx="2801991" cy="400110"/>
          </a:xfrm>
          <a:prstGeom prst="rect">
            <a:avLst/>
          </a:prstGeom>
          <a:noFill/>
        </p:spPr>
        <p:txBody>
          <a:bodyPr wrap="square" rtlCol="0">
            <a:spAutoFit/>
          </a:bodyPr>
          <a:lstStyle/>
          <a:p>
            <a:pPr algn="ctr"/>
            <a:r>
              <a:rPr lang="en-US" sz="2000" b="1" dirty="0">
                <a:solidFill>
                  <a:srgbClr val="E47302"/>
                </a:solidFill>
                <a:latin typeface="Nunito" pitchFamily="2" charset="0"/>
              </a:rPr>
              <a:t>Application Kernel</a:t>
            </a:r>
          </a:p>
        </p:txBody>
      </p:sp>
    </p:spTree>
    <p:extLst>
      <p:ext uri="{BB962C8B-B14F-4D97-AF65-F5344CB8AC3E}">
        <p14:creationId xmlns:p14="http://schemas.microsoft.com/office/powerpoint/2010/main" val="12503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79"/>
                                        </p:tgtEl>
                                        <p:attrNameLst>
                                          <p:attrName>style.visibility</p:attrName>
                                        </p:attrNameLst>
                                      </p:cBhvr>
                                      <p:to>
                                        <p:strVal val="visible"/>
                                      </p:to>
                                    </p:set>
                                    <p:animEffect transition="in" filter="wipe(up)">
                                      <p:cBhvr>
                                        <p:cTn id="61" dur="500"/>
                                        <p:tgtEl>
                                          <p:spTgt spid="179"/>
                                        </p:tgtEl>
                                      </p:cBhvr>
                                    </p:animEffect>
                                  </p:childTnLst>
                                </p:cTn>
                              </p:par>
                              <p:par>
                                <p:cTn id="62" presetID="50" presetClass="path" presetSubtype="0" fill="hold" grpId="1" nodeType="withEffect">
                                  <p:stCondLst>
                                    <p:cond delay="0"/>
                                  </p:stCondLst>
                                  <p:childTnLst>
                                    <p:animMotion origin="layout" path="M -1.94444E-6 -2.59259E-6 L -1.94444E-6 0.05602 C -1.94444E-6 0.08148 0.05521 0.11204 0.1007 0.11204 L 0.20139 0.11204 " pathEditMode="fixed" rAng="16200000" ptsTypes="AAAA">
                                      <p:cBhvr>
                                        <p:cTn id="63" dur="500" fill="hold"/>
                                        <p:tgtEl>
                                          <p:spTgt spid="129"/>
                                        </p:tgtEl>
                                        <p:attrNameLst>
                                          <p:attrName>ppt_x</p:attrName>
                                          <p:attrName>ppt_y</p:attrName>
                                        </p:attrNameLst>
                                      </p:cBhvr>
                                      <p:rCtr x="10069" y="5602"/>
                                    </p:animMotion>
                                  </p:childTnLst>
                                </p:cTn>
                              </p:par>
                            </p:childTnLst>
                          </p:cTn>
                        </p:par>
                        <p:par>
                          <p:cTn id="64" fill="hold">
                            <p:stCondLst>
                              <p:cond delay="500"/>
                            </p:stCondLst>
                            <p:childTnLst>
                              <p:par>
                                <p:cTn id="65" presetID="50" presetClass="path" presetSubtype="0" fill="hold" grpId="2" nodeType="afterEffect">
                                  <p:stCondLst>
                                    <p:cond delay="0"/>
                                  </p:stCondLst>
                                  <p:childTnLst>
                                    <p:animMotion origin="layout" path="M 0.20139 0.11204 L 0.2632 0.11204 C 0.2908 0.11204 0.32535 0.13218 0.32535 0.15 L 0.32535 0.18889 " pathEditMode="fixed" rAng="0" ptsTypes="AAAA">
                                      <p:cBhvr>
                                        <p:cTn id="66" dur="300" fill="hold"/>
                                        <p:tgtEl>
                                          <p:spTgt spid="129"/>
                                        </p:tgtEl>
                                        <p:attrNameLst>
                                          <p:attrName>ppt_x</p:attrName>
                                          <p:attrName>ppt_y</p:attrName>
                                        </p:attrNameLst>
                                      </p:cBhvr>
                                      <p:rCtr x="6198" y="3843"/>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4"/>
                                        </p:tgtEl>
                                        <p:attrNameLst>
                                          <p:attrName>style.visibility</p:attrName>
                                        </p:attrNameLst>
                                      </p:cBhvr>
                                      <p:to>
                                        <p:strVal val="visible"/>
                                      </p:to>
                                    </p:set>
                                  </p:childTnLst>
                                </p:cTn>
                              </p:par>
                              <p:par>
                                <p:cTn id="71" presetID="50" presetClass="path" presetSubtype="0" fill="hold" grpId="3" nodeType="withEffect">
                                  <p:stCondLst>
                                    <p:cond delay="0"/>
                                  </p:stCondLst>
                                  <p:childTnLst>
                                    <p:animMotion origin="layout" path="M 0.32535 0.18889 L 0.3967 0.18889 C 0.42865 0.18889 0.46823 0.22731 0.46823 0.25903 L 0.46823 0.32963 " pathEditMode="fixed" rAng="0" ptsTypes="AAAA">
                                      <p:cBhvr>
                                        <p:cTn id="72" dur="500" fill="hold"/>
                                        <p:tgtEl>
                                          <p:spTgt spid="129"/>
                                        </p:tgtEl>
                                        <p:attrNameLst>
                                          <p:attrName>ppt_x</p:attrName>
                                          <p:attrName>ppt_y</p:attrName>
                                        </p:attrNameLst>
                                      </p:cBhvr>
                                      <p:rCtr x="7135" y="7037"/>
                                    </p:animMotion>
                                  </p:childTnLst>
                                </p:cTn>
                              </p:par>
                            </p:childTnLst>
                          </p:cTn>
                        </p:par>
                        <p:par>
                          <p:cTn id="73" fill="hold">
                            <p:stCondLst>
                              <p:cond delay="500"/>
                            </p:stCondLst>
                            <p:childTnLst>
                              <p:par>
                                <p:cTn id="74" presetID="1" presetClass="entr" presetSubtype="0"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27"/>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26"/>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4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25"/>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15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5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6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50" presetClass="path" presetSubtype="0" fill="hold" grpId="4" nodeType="clickEffect">
                                  <p:stCondLst>
                                    <p:cond delay="0"/>
                                  </p:stCondLst>
                                  <p:childTnLst>
                                    <p:animMotion origin="layout" path="M 0.46823 0.32963 L 0.46823 0.25996 C 0.46823 0.22917 0.45816 0.19028 0.45035 0.19028 L 0.43246 0.19028 " pathEditMode="fixed" rAng="16200000" ptsTypes="AAAA">
                                      <p:cBhvr>
                                        <p:cTn id="98" dur="200" fill="hold"/>
                                        <p:tgtEl>
                                          <p:spTgt spid="129"/>
                                        </p:tgtEl>
                                        <p:attrNameLst>
                                          <p:attrName>ppt_x</p:attrName>
                                          <p:attrName>ppt_y</p:attrName>
                                        </p:attrNameLst>
                                      </p:cBhvr>
                                      <p:rCtr x="-1788" y="-6968"/>
                                    </p:animMotion>
                                  </p:childTnLst>
                                </p:cTn>
                              </p:par>
                              <p:par>
                                <p:cTn id="99" presetID="22" presetClass="entr" presetSubtype="4" fill="hold" grpId="0" nodeType="withEffect">
                                  <p:stCondLst>
                                    <p:cond delay="0"/>
                                  </p:stCondLst>
                                  <p:childTnLst>
                                    <p:set>
                                      <p:cBhvr>
                                        <p:cTn id="100" dur="1" fill="hold">
                                          <p:stCondLst>
                                            <p:cond delay="0"/>
                                          </p:stCondLst>
                                        </p:cTn>
                                        <p:tgtEl>
                                          <p:spTgt spid="180"/>
                                        </p:tgtEl>
                                        <p:attrNameLst>
                                          <p:attrName>style.visibility</p:attrName>
                                        </p:attrNameLst>
                                      </p:cBhvr>
                                      <p:to>
                                        <p:strVal val="visible"/>
                                      </p:to>
                                    </p:set>
                                    <p:animEffect transition="in" filter="wipe(down)">
                                      <p:cBhvr>
                                        <p:cTn id="101" dur="200"/>
                                        <p:tgtEl>
                                          <p:spTgt spid="180"/>
                                        </p:tgtEl>
                                      </p:cBhvr>
                                    </p:animEffect>
                                  </p:childTnLst>
                                </p:cTn>
                              </p:par>
                            </p:childTnLst>
                          </p:cTn>
                        </p:par>
                        <p:par>
                          <p:cTn id="102" fill="hold">
                            <p:stCondLst>
                              <p:cond delay="200"/>
                            </p:stCondLst>
                            <p:childTnLst>
                              <p:par>
                                <p:cTn id="103" presetID="37" presetClass="path" presetSubtype="0" fill="hold" grpId="5" nodeType="afterEffect">
                                  <p:stCondLst>
                                    <p:cond delay="0"/>
                                  </p:stCondLst>
                                  <p:childTnLst>
                                    <p:animMotion origin="layout" path="M 0.4323 0.18704 L 0.33646 0.15602 C 0.31389 0.14931 0.30261 0.13982 0.30209 0.13033 C 0.30209 0.11875 0.31459 0.10926 0.33629 0.10347 L 0.4323 0.07361 " pathEditMode="fixed" rAng="5400000" ptsTypes="AAAAA">
                                      <p:cBhvr>
                                        <p:cTn id="104" dur="500" fill="hold"/>
                                        <p:tgtEl>
                                          <p:spTgt spid="129"/>
                                        </p:tgtEl>
                                        <p:attrNameLst>
                                          <p:attrName>ppt_x</p:attrName>
                                          <p:attrName>ppt_y</p:attrName>
                                        </p:attrNameLst>
                                      </p:cBhvr>
                                      <p:rCtr x="-6510" y="-5671"/>
                                    </p:animMotion>
                                  </p:childTnLst>
                                </p:cTn>
                              </p:par>
                            </p:childTnLst>
                          </p:cTn>
                        </p:par>
                        <p:par>
                          <p:cTn id="105" fill="hold">
                            <p:stCondLst>
                              <p:cond delay="700"/>
                            </p:stCondLst>
                            <p:childTnLst>
                              <p:par>
                                <p:cTn id="106" presetID="42" presetClass="path" presetSubtype="0" fill="hold" grpId="6" nodeType="afterEffect">
                                  <p:stCondLst>
                                    <p:cond delay="0"/>
                                  </p:stCondLst>
                                  <p:childTnLst>
                                    <p:animMotion origin="layout" path="M 0.43229 0.07361 L 0.57396 0.00625 " pathEditMode="fixed" rAng="0" ptsTypes="AA">
                                      <p:cBhvr>
                                        <p:cTn id="107" dur="300" fill="hold"/>
                                        <p:tgtEl>
                                          <p:spTgt spid="129"/>
                                        </p:tgtEl>
                                        <p:attrNameLst>
                                          <p:attrName>ppt_x</p:attrName>
                                          <p:attrName>ppt_y</p:attrName>
                                        </p:attrNameLst>
                                      </p:cBhvr>
                                      <p:rCtr x="7083" y="-3495"/>
                                    </p:animMotion>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16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6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6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6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42" presetClass="path" presetSubtype="0" accel="50000" decel="50000" fill="hold" grpId="7" nodeType="clickEffect">
                                  <p:stCondLst>
                                    <p:cond delay="0"/>
                                  </p:stCondLst>
                                  <p:childTnLst>
                                    <p:animMotion origin="layout" path="M 0.57396 0.00625 L 0.28542 0.21134 " pathEditMode="fixed" rAng="0" ptsTypes="AA">
                                      <p:cBhvr>
                                        <p:cTn id="120" dur="400" fill="hold"/>
                                        <p:tgtEl>
                                          <p:spTgt spid="129"/>
                                        </p:tgtEl>
                                        <p:attrNameLst>
                                          <p:attrName>ppt_x</p:attrName>
                                          <p:attrName>ppt_y</p:attrName>
                                        </p:attrNameLst>
                                      </p:cBhvr>
                                      <p:rCtr x="-14149" y="10394"/>
                                    </p:animMotion>
                                  </p:childTnLst>
                                </p:cTn>
                              </p:par>
                              <p:par>
                                <p:cTn id="121" presetID="22" presetClass="entr" presetSubtype="1" fill="hold" grpId="0" nodeType="withEffect">
                                  <p:stCondLst>
                                    <p:cond delay="0"/>
                                  </p:stCondLst>
                                  <p:childTnLst>
                                    <p:set>
                                      <p:cBhvr>
                                        <p:cTn id="122" dur="1" fill="hold">
                                          <p:stCondLst>
                                            <p:cond delay="0"/>
                                          </p:stCondLst>
                                        </p:cTn>
                                        <p:tgtEl>
                                          <p:spTgt spid="181"/>
                                        </p:tgtEl>
                                        <p:attrNameLst>
                                          <p:attrName>style.visibility</p:attrName>
                                        </p:attrNameLst>
                                      </p:cBhvr>
                                      <p:to>
                                        <p:strVal val="visible"/>
                                      </p:to>
                                    </p:set>
                                    <p:animEffect transition="in" filter="wipe(up)">
                                      <p:cBhvr>
                                        <p:cTn id="123" dur="400"/>
                                        <p:tgtEl>
                                          <p:spTgt spid="181"/>
                                        </p:tgtEl>
                                      </p:cBhvr>
                                    </p:animEffect>
                                  </p:childTnLst>
                                </p:cTn>
                              </p:par>
                            </p:childTnLst>
                          </p:cTn>
                        </p:par>
                      </p:childTnLst>
                    </p:cTn>
                  </p:par>
                  <p:par>
                    <p:cTn id="124" fill="hold">
                      <p:stCondLst>
                        <p:cond delay="indefinite"/>
                      </p:stCondLst>
                      <p:childTnLst>
                        <p:par>
                          <p:cTn id="125" fill="hold">
                            <p:stCondLst>
                              <p:cond delay="0"/>
                            </p:stCondLst>
                            <p:childTnLst>
                              <p:par>
                                <p:cTn id="126" presetID="42" presetClass="path" presetSubtype="0" accel="50000" decel="50000" fill="hold" grpId="8" nodeType="clickEffect">
                                  <p:stCondLst>
                                    <p:cond delay="0"/>
                                  </p:stCondLst>
                                  <p:childTnLst>
                                    <p:animMotion origin="layout" path="M 0.28542 0.21135 L 0.12205 -0.00115 " pathEditMode="fixed" rAng="0" ptsTypes="AA">
                                      <p:cBhvr>
                                        <p:cTn id="127" dur="400" fill="hold"/>
                                        <p:tgtEl>
                                          <p:spTgt spid="129"/>
                                        </p:tgtEl>
                                        <p:attrNameLst>
                                          <p:attrName>ppt_x</p:attrName>
                                          <p:attrName>ppt_y</p:attrName>
                                        </p:attrNameLst>
                                      </p:cBhvr>
                                      <p:rCtr x="-8177" y="-10625"/>
                                    </p:animMotion>
                                  </p:childTnLst>
                                </p:cTn>
                              </p:par>
                              <p:par>
                                <p:cTn id="128" presetID="22" presetClass="entr" presetSubtype="4" fill="hold" grpId="0" nodeType="withEffect">
                                  <p:stCondLst>
                                    <p:cond delay="0"/>
                                  </p:stCondLst>
                                  <p:childTnLst>
                                    <p:set>
                                      <p:cBhvr>
                                        <p:cTn id="129" dur="1" fill="hold">
                                          <p:stCondLst>
                                            <p:cond delay="0"/>
                                          </p:stCondLst>
                                        </p:cTn>
                                        <p:tgtEl>
                                          <p:spTgt spid="182"/>
                                        </p:tgtEl>
                                        <p:attrNameLst>
                                          <p:attrName>style.visibility</p:attrName>
                                        </p:attrNameLst>
                                      </p:cBhvr>
                                      <p:to>
                                        <p:strVal val="visible"/>
                                      </p:to>
                                    </p:set>
                                    <p:animEffect transition="in" filter="wipe(down)">
                                      <p:cBhvr>
                                        <p:cTn id="130" dur="4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3" grpId="0" animBg="1"/>
      <p:bldP spid="142" grpId="0" animBg="1"/>
      <p:bldP spid="128" grpId="0" animBg="1"/>
      <p:bldP spid="120" grpId="0" animBg="1"/>
      <p:bldP spid="121" grpId="0" animBg="1"/>
      <p:bldP spid="16" grpId="0" animBg="1"/>
      <p:bldP spid="2" grpId="0" animBg="1"/>
      <p:bldP spid="5" grpId="0" animBg="1"/>
      <p:bldP spid="33" grpId="0" animBg="1"/>
      <p:bldP spid="42" grpId="0" animBg="1"/>
      <p:bldP spid="51" grpId="0" animBg="1"/>
      <p:bldP spid="56" grpId="0" animBg="1"/>
      <p:bldP spid="44" grpId="0" animBg="1"/>
      <p:bldP spid="118" grpId="0" animBg="1"/>
      <p:bldP spid="122" grpId="0" animBg="1"/>
      <p:bldP spid="123" grpId="0"/>
      <p:bldP spid="124" grpId="0" animBg="1"/>
      <p:bldP spid="125" grpId="0" animBg="1"/>
      <p:bldP spid="126" grpId="0" animBg="1"/>
      <p:bldP spid="139" grpId="0"/>
      <p:bldP spid="146" grpId="0"/>
      <p:bldP spid="147" grpId="0"/>
      <p:bldP spid="149" grpId="0" animBg="1"/>
      <p:bldP spid="153" grpId="0" animBg="1"/>
      <p:bldP spid="160" grpId="0"/>
      <p:bldP spid="161" grpId="0"/>
      <p:bldP spid="163" grpId="0" animBg="1"/>
      <p:bldP spid="165" grpId="0"/>
      <p:bldP spid="166" grpId="0"/>
      <p:bldP spid="179" grpId="0" animBg="1"/>
      <p:bldP spid="180" grpId="0" animBg="1"/>
      <p:bldP spid="181" grpId="0" animBg="1"/>
      <p:bldP spid="182" grpId="0" animBg="1"/>
      <p:bldP spid="129" grpId="0" animBg="1"/>
      <p:bldP spid="129" grpId="1" animBg="1"/>
      <p:bldP spid="129" grpId="2" animBg="1"/>
      <p:bldP spid="129" grpId="3" animBg="1"/>
      <p:bldP spid="129" grpId="4" animBg="1"/>
      <p:bldP spid="129" grpId="5" animBg="1"/>
      <p:bldP spid="129" grpId="6" animBg="1"/>
      <p:bldP spid="129" grpId="7" animBg="1"/>
      <p:bldP spid="129" grpId="8" animBg="1"/>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A0E6-B56B-3281-23B1-57535DEAB2ED}"/>
              </a:ext>
            </a:extLst>
          </p:cNvPr>
          <p:cNvSpPr>
            <a:spLocks noGrp="1"/>
          </p:cNvSpPr>
          <p:nvPr>
            <p:ph type="title"/>
          </p:nvPr>
        </p:nvSpPr>
        <p:spPr/>
        <p:txBody>
          <a:bodyPr/>
          <a:lstStyle/>
          <a:p>
            <a:r>
              <a:rPr lang="en-US"/>
              <a:t>Outline</a:t>
            </a:r>
          </a:p>
        </p:txBody>
      </p:sp>
      <p:sp>
        <p:nvSpPr>
          <p:cNvPr id="4" name="Slide Number Placeholder 3">
            <a:extLst>
              <a:ext uri="{FF2B5EF4-FFF2-40B4-BE49-F238E27FC236}">
                <a16:creationId xmlns:a16="http://schemas.microsoft.com/office/drawing/2014/main" id="{040A1C53-5576-35CC-2118-2FB5A5A1501F}"/>
              </a:ext>
            </a:extLst>
          </p:cNvPr>
          <p:cNvSpPr>
            <a:spLocks noGrp="1"/>
          </p:cNvSpPr>
          <p:nvPr>
            <p:ph type="sldNum" sz="quarter" idx="4"/>
          </p:nvPr>
        </p:nvSpPr>
        <p:spPr/>
        <p:txBody>
          <a:bodyPr/>
          <a:lstStyle/>
          <a:p>
            <a:pPr algn="r"/>
            <a:fld id="{BBF05047-ADC6-47BF-A318-424F854A849A}" type="slidenum">
              <a:rPr lang="en-US" smtClean="0"/>
              <a:pPr algn="r"/>
              <a:t>16</a:t>
            </a:fld>
            <a:endParaRPr lang="en-US"/>
          </a:p>
        </p:txBody>
      </p:sp>
      <p:sp>
        <p:nvSpPr>
          <p:cNvPr id="5" name="Rectangle 4">
            <a:extLst>
              <a:ext uri="{FF2B5EF4-FFF2-40B4-BE49-F238E27FC236}">
                <a16:creationId xmlns:a16="http://schemas.microsoft.com/office/drawing/2014/main" id="{8D1CC14E-5124-89D9-E781-E8BFD5363538}"/>
              </a:ext>
            </a:extLst>
          </p:cNvPr>
          <p:cNvSpPr/>
          <p:nvPr/>
        </p:nvSpPr>
        <p:spPr>
          <a:xfrm>
            <a:off x="-3048" y="62550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Introduction</a:t>
            </a:r>
          </a:p>
        </p:txBody>
      </p:sp>
      <p:sp>
        <p:nvSpPr>
          <p:cNvPr id="14" name="TextBox 13">
            <a:extLst>
              <a:ext uri="{FF2B5EF4-FFF2-40B4-BE49-F238E27FC236}">
                <a16:creationId xmlns:a16="http://schemas.microsoft.com/office/drawing/2014/main" id="{9A85AF98-0A1D-F018-AFD3-0F94038601A8}"/>
              </a:ext>
            </a:extLst>
          </p:cNvPr>
          <p:cNvSpPr txBox="1"/>
          <p:nvPr/>
        </p:nvSpPr>
        <p:spPr>
          <a:xfrm>
            <a:off x="0" y="634813"/>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1</a:t>
            </a:r>
          </a:p>
        </p:txBody>
      </p:sp>
      <p:sp>
        <p:nvSpPr>
          <p:cNvPr id="17" name="Rectangle 16">
            <a:extLst>
              <a:ext uri="{FF2B5EF4-FFF2-40B4-BE49-F238E27FC236}">
                <a16:creationId xmlns:a16="http://schemas.microsoft.com/office/drawing/2014/main" id="{04273544-FFA4-8631-EEFD-DF9634A0C246}"/>
              </a:ext>
            </a:extLst>
          </p:cNvPr>
          <p:cNvSpPr/>
          <p:nvPr/>
        </p:nvSpPr>
        <p:spPr>
          <a:xfrm>
            <a:off x="0" y="1442593"/>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Overview</a:t>
            </a:r>
          </a:p>
        </p:txBody>
      </p:sp>
      <p:sp>
        <p:nvSpPr>
          <p:cNvPr id="18" name="TextBox 17">
            <a:extLst>
              <a:ext uri="{FF2B5EF4-FFF2-40B4-BE49-F238E27FC236}">
                <a16:creationId xmlns:a16="http://schemas.microsoft.com/office/drawing/2014/main" id="{AD8316B1-D0C2-F492-7F9C-45091E7C45F2}"/>
              </a:ext>
            </a:extLst>
          </p:cNvPr>
          <p:cNvSpPr txBox="1"/>
          <p:nvPr/>
        </p:nvSpPr>
        <p:spPr>
          <a:xfrm>
            <a:off x="0" y="1444057"/>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2</a:t>
            </a:r>
          </a:p>
        </p:txBody>
      </p:sp>
      <p:sp>
        <p:nvSpPr>
          <p:cNvPr id="20" name="Rectangle 19">
            <a:extLst>
              <a:ext uri="{FF2B5EF4-FFF2-40B4-BE49-F238E27FC236}">
                <a16:creationId xmlns:a16="http://schemas.microsoft.com/office/drawing/2014/main" id="{2BB9D4A0-0791-2AE4-5BF9-B6A33E10EA3D}"/>
              </a:ext>
            </a:extLst>
          </p:cNvPr>
          <p:cNvSpPr/>
          <p:nvPr/>
        </p:nvSpPr>
        <p:spPr>
          <a:xfrm>
            <a:off x="-3048" y="2265698"/>
            <a:ext cx="9144000" cy="615406"/>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solidFill>
                <a:latin typeface="Nunito" pitchFamily="2" charset="0"/>
              </a:rPr>
              <a:t>Morpheus Controller</a:t>
            </a:r>
          </a:p>
        </p:txBody>
      </p:sp>
      <p:sp>
        <p:nvSpPr>
          <p:cNvPr id="21" name="TextBox 20">
            <a:extLst>
              <a:ext uri="{FF2B5EF4-FFF2-40B4-BE49-F238E27FC236}">
                <a16:creationId xmlns:a16="http://schemas.microsoft.com/office/drawing/2014/main" id="{22B2C9EA-256A-1F0B-3926-AC316DF3E4EC}"/>
              </a:ext>
            </a:extLst>
          </p:cNvPr>
          <p:cNvSpPr txBox="1"/>
          <p:nvPr/>
        </p:nvSpPr>
        <p:spPr>
          <a:xfrm>
            <a:off x="-3048" y="2273258"/>
            <a:ext cx="374904" cy="800220"/>
          </a:xfrm>
          <a:prstGeom prst="rect">
            <a:avLst/>
          </a:prstGeom>
          <a:noFill/>
        </p:spPr>
        <p:txBody>
          <a:bodyPr wrap="square" rtlCol="0" anchor="ctr">
            <a:spAutoFit/>
          </a:bodyPr>
          <a:lstStyle>
            <a:defPPr>
              <a:defRPr lang="en-US"/>
            </a:defPPr>
            <a:lvl1pPr algn="ctr">
              <a:defRPr sz="4600" b="1">
                <a:solidFill>
                  <a:schemeClr val="bg1"/>
                </a:solidFill>
                <a:latin typeface="Nunito" pitchFamily="2" charset="0"/>
              </a:defRPr>
            </a:lvl1pPr>
          </a:lstStyle>
          <a:p>
            <a:r>
              <a:rPr lang="en-US" dirty="0"/>
              <a:t>3</a:t>
            </a:r>
          </a:p>
        </p:txBody>
      </p:sp>
      <p:sp>
        <p:nvSpPr>
          <p:cNvPr id="23" name="Rectangle 22">
            <a:extLst>
              <a:ext uri="{FF2B5EF4-FFF2-40B4-BE49-F238E27FC236}">
                <a16:creationId xmlns:a16="http://schemas.microsoft.com/office/drawing/2014/main" id="{CF157687-D2D9-9C49-1F1E-7BC9026A6218}"/>
              </a:ext>
            </a:extLst>
          </p:cNvPr>
          <p:cNvSpPr/>
          <p:nvPr/>
        </p:nvSpPr>
        <p:spPr>
          <a:xfrm>
            <a:off x="0" y="309171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Extended LLC Kernel</a:t>
            </a:r>
            <a:endParaRPr lang="en-US" sz="3200">
              <a:solidFill>
                <a:schemeClr val="bg1">
                  <a:lumMod val="65000"/>
                </a:schemeClr>
              </a:solidFill>
              <a:latin typeface="Nunito" pitchFamily="2" charset="0"/>
            </a:endParaRPr>
          </a:p>
        </p:txBody>
      </p:sp>
      <p:sp>
        <p:nvSpPr>
          <p:cNvPr id="24" name="TextBox 23">
            <a:extLst>
              <a:ext uri="{FF2B5EF4-FFF2-40B4-BE49-F238E27FC236}">
                <a16:creationId xmlns:a16="http://schemas.microsoft.com/office/drawing/2014/main" id="{58817223-6C99-6257-899C-FB93D7F91BA7}"/>
              </a:ext>
            </a:extLst>
          </p:cNvPr>
          <p:cNvSpPr txBox="1"/>
          <p:nvPr/>
        </p:nvSpPr>
        <p:spPr>
          <a:xfrm>
            <a:off x="0" y="3093182"/>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4</a:t>
            </a:r>
          </a:p>
        </p:txBody>
      </p:sp>
      <p:sp>
        <p:nvSpPr>
          <p:cNvPr id="26" name="Rectangle 25">
            <a:extLst>
              <a:ext uri="{FF2B5EF4-FFF2-40B4-BE49-F238E27FC236}">
                <a16:creationId xmlns:a16="http://schemas.microsoft.com/office/drawing/2014/main" id="{8EADD2B0-EDDC-0AAF-0B24-D75343D5FA40}"/>
              </a:ext>
            </a:extLst>
          </p:cNvPr>
          <p:cNvSpPr/>
          <p:nvPr/>
        </p:nvSpPr>
        <p:spPr>
          <a:xfrm>
            <a:off x="-3048" y="3923476"/>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lumMod val="65000"/>
                  </a:schemeClr>
                </a:solidFill>
                <a:latin typeface="Nunito" pitchFamily="2" charset="0"/>
              </a:rPr>
              <a:t>Hit/Miss Prediction</a:t>
            </a:r>
          </a:p>
        </p:txBody>
      </p:sp>
      <p:sp>
        <p:nvSpPr>
          <p:cNvPr id="27" name="TextBox 26">
            <a:extLst>
              <a:ext uri="{FF2B5EF4-FFF2-40B4-BE49-F238E27FC236}">
                <a16:creationId xmlns:a16="http://schemas.microsoft.com/office/drawing/2014/main" id="{7C43FA3F-20D5-6FF1-1C0D-C894C0000196}"/>
              </a:ext>
            </a:extLst>
          </p:cNvPr>
          <p:cNvSpPr txBox="1"/>
          <p:nvPr/>
        </p:nvSpPr>
        <p:spPr>
          <a:xfrm>
            <a:off x="-3048" y="3924940"/>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5</a:t>
            </a:r>
          </a:p>
        </p:txBody>
      </p:sp>
      <p:sp>
        <p:nvSpPr>
          <p:cNvPr id="35" name="Rectangle 34">
            <a:extLst>
              <a:ext uri="{FF2B5EF4-FFF2-40B4-BE49-F238E27FC236}">
                <a16:creationId xmlns:a16="http://schemas.microsoft.com/office/drawing/2014/main" id="{484D74AB-7F68-4C41-DBE3-289AD5E5E364}"/>
              </a:ext>
            </a:extLst>
          </p:cNvPr>
          <p:cNvSpPr/>
          <p:nvPr/>
        </p:nvSpPr>
        <p:spPr>
          <a:xfrm>
            <a:off x="-3048" y="558285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Conclusion</a:t>
            </a:r>
          </a:p>
        </p:txBody>
      </p:sp>
      <p:sp>
        <p:nvSpPr>
          <p:cNvPr id="36" name="TextBox 35">
            <a:extLst>
              <a:ext uri="{FF2B5EF4-FFF2-40B4-BE49-F238E27FC236}">
                <a16:creationId xmlns:a16="http://schemas.microsoft.com/office/drawing/2014/main" id="{70F72806-520A-831A-4D8D-8A62D8C3FB6B}"/>
              </a:ext>
            </a:extLst>
          </p:cNvPr>
          <p:cNvSpPr txBox="1"/>
          <p:nvPr/>
        </p:nvSpPr>
        <p:spPr>
          <a:xfrm>
            <a:off x="-3048" y="5584322"/>
            <a:ext cx="374904" cy="800220"/>
          </a:xfrm>
          <a:prstGeom prst="rect">
            <a:avLst/>
          </a:prstGeom>
          <a:noFill/>
        </p:spPr>
        <p:txBody>
          <a:bodyPr wrap="square" rtlCol="0" anchor="ctr">
            <a:spAutoFit/>
          </a:bodyPr>
          <a:lstStyle/>
          <a:p>
            <a:pPr algn="ctr"/>
            <a:r>
              <a:rPr lang="en-US" sz="4600" b="1" dirty="0">
                <a:solidFill>
                  <a:schemeClr val="bg1">
                    <a:lumMod val="65000"/>
                  </a:schemeClr>
                </a:solidFill>
                <a:latin typeface="Nunito" pitchFamily="2" charset="0"/>
              </a:rPr>
              <a:t>7</a:t>
            </a:r>
          </a:p>
        </p:txBody>
      </p:sp>
      <p:sp>
        <p:nvSpPr>
          <p:cNvPr id="19" name="Rectangle 18">
            <a:extLst>
              <a:ext uri="{FF2B5EF4-FFF2-40B4-BE49-F238E27FC236}">
                <a16:creationId xmlns:a16="http://schemas.microsoft.com/office/drawing/2014/main" id="{A4F98F8C-633D-679A-4F82-FF2AF76432B7}"/>
              </a:ext>
            </a:extLst>
          </p:cNvPr>
          <p:cNvSpPr/>
          <p:nvPr/>
        </p:nvSpPr>
        <p:spPr>
          <a:xfrm>
            <a:off x="0" y="4750551"/>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Evaluation</a:t>
            </a:r>
          </a:p>
        </p:txBody>
      </p:sp>
      <p:sp>
        <p:nvSpPr>
          <p:cNvPr id="22" name="TextBox 21">
            <a:extLst>
              <a:ext uri="{FF2B5EF4-FFF2-40B4-BE49-F238E27FC236}">
                <a16:creationId xmlns:a16="http://schemas.microsoft.com/office/drawing/2014/main" id="{323B39F1-4F85-538B-E592-82AC5632C792}"/>
              </a:ext>
            </a:extLst>
          </p:cNvPr>
          <p:cNvSpPr txBox="1"/>
          <p:nvPr/>
        </p:nvSpPr>
        <p:spPr>
          <a:xfrm>
            <a:off x="0" y="4752015"/>
            <a:ext cx="374904" cy="800220"/>
          </a:xfrm>
          <a:prstGeom prst="rect">
            <a:avLst/>
          </a:prstGeom>
          <a:noFill/>
        </p:spPr>
        <p:txBody>
          <a:bodyPr wrap="square" rtlCol="0" anchor="ctr">
            <a:spAutoFit/>
          </a:bodyPr>
          <a:lstStyle/>
          <a:p>
            <a:pPr algn="ctr"/>
            <a:r>
              <a:rPr lang="en-US" sz="4600" b="1" dirty="0">
                <a:solidFill>
                  <a:schemeClr val="bg1">
                    <a:lumMod val="65000"/>
                  </a:schemeClr>
                </a:solidFill>
                <a:latin typeface="Nunito" pitchFamily="2" charset="0"/>
              </a:rPr>
              <a:t>6</a:t>
            </a:r>
          </a:p>
        </p:txBody>
      </p:sp>
    </p:spTree>
    <p:extLst>
      <p:ext uri="{BB962C8B-B14F-4D97-AF65-F5344CB8AC3E}">
        <p14:creationId xmlns:p14="http://schemas.microsoft.com/office/powerpoint/2010/main" val="2139956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D9FA41-402D-82D5-7896-7B4EE9A5E1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16629" y="523832"/>
            <a:ext cx="4310742" cy="2871512"/>
          </a:xfrm>
          <a:prstGeom prst="rect">
            <a:avLst/>
          </a:prstGeom>
        </p:spPr>
      </p:pic>
      <p:sp>
        <p:nvSpPr>
          <p:cNvPr id="3" name="Title 2">
            <a:extLst>
              <a:ext uri="{FF2B5EF4-FFF2-40B4-BE49-F238E27FC236}">
                <a16:creationId xmlns:a16="http://schemas.microsoft.com/office/drawing/2014/main" id="{95AB82F0-192A-1BC4-89F7-DA028376B7CC}"/>
              </a:ext>
            </a:extLst>
          </p:cNvPr>
          <p:cNvSpPr>
            <a:spLocks noGrp="1"/>
          </p:cNvSpPr>
          <p:nvPr>
            <p:ph type="title"/>
          </p:nvPr>
        </p:nvSpPr>
        <p:spPr/>
        <p:txBody>
          <a:bodyPr/>
          <a:lstStyle/>
          <a:p>
            <a:r>
              <a:rPr lang="en-US"/>
              <a:t>Morpheus Controller</a:t>
            </a:r>
          </a:p>
        </p:txBody>
      </p:sp>
      <p:sp>
        <p:nvSpPr>
          <p:cNvPr id="4" name="Slide Number Placeholder 3">
            <a:extLst>
              <a:ext uri="{FF2B5EF4-FFF2-40B4-BE49-F238E27FC236}">
                <a16:creationId xmlns:a16="http://schemas.microsoft.com/office/drawing/2014/main" id="{6019A493-3332-87CA-E48B-5058C69F387D}"/>
              </a:ext>
            </a:extLst>
          </p:cNvPr>
          <p:cNvSpPr>
            <a:spLocks noGrp="1"/>
          </p:cNvSpPr>
          <p:nvPr>
            <p:ph type="sldNum" sz="quarter" idx="4"/>
          </p:nvPr>
        </p:nvSpPr>
        <p:spPr/>
        <p:txBody>
          <a:bodyPr/>
          <a:lstStyle/>
          <a:p>
            <a:pPr algn="r"/>
            <a:fld id="{BBF05047-ADC6-47BF-A318-424F854A849A}" type="slidenum">
              <a:rPr lang="en-US" smtClean="0"/>
              <a:pPr algn="r"/>
              <a:t>17</a:t>
            </a:fld>
            <a:endParaRPr lang="en-US"/>
          </a:p>
        </p:txBody>
      </p:sp>
      <p:sp>
        <p:nvSpPr>
          <p:cNvPr id="7" name="Rectangle 6">
            <a:extLst>
              <a:ext uri="{FF2B5EF4-FFF2-40B4-BE49-F238E27FC236}">
                <a16:creationId xmlns:a16="http://schemas.microsoft.com/office/drawing/2014/main" id="{29D59D95-8444-40BE-C86B-DE6720C61F42}"/>
              </a:ext>
            </a:extLst>
          </p:cNvPr>
          <p:cNvSpPr/>
          <p:nvPr/>
        </p:nvSpPr>
        <p:spPr>
          <a:xfrm>
            <a:off x="0" y="3427436"/>
            <a:ext cx="9144000" cy="838228"/>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Forwarding Decision</a:t>
            </a:r>
            <a:br>
              <a:rPr lang="en-US" sz="3200" b="1">
                <a:solidFill>
                  <a:schemeClr val="tx1"/>
                </a:solidFill>
                <a:latin typeface="Nunito" pitchFamily="2" charset="0"/>
              </a:rPr>
            </a:br>
            <a:r>
              <a:rPr lang="en-US" sz="2200" b="1" i="1">
                <a:solidFill>
                  <a:srgbClr val="FECBC6"/>
                </a:solidFill>
                <a:latin typeface="Nunito" pitchFamily="2" charset="0"/>
              </a:rPr>
              <a:t>Address Separation</a:t>
            </a:r>
            <a:r>
              <a:rPr lang="en-US" sz="2200" b="1">
                <a:solidFill>
                  <a:srgbClr val="FECBC6"/>
                </a:solidFill>
                <a:latin typeface="Nunito" pitchFamily="2" charset="0"/>
              </a:rPr>
              <a:t>, Combinational Logic</a:t>
            </a:r>
          </a:p>
        </p:txBody>
      </p:sp>
      <p:sp>
        <p:nvSpPr>
          <p:cNvPr id="8" name="TextBox 7">
            <a:extLst>
              <a:ext uri="{FF2B5EF4-FFF2-40B4-BE49-F238E27FC236}">
                <a16:creationId xmlns:a16="http://schemas.microsoft.com/office/drawing/2014/main" id="{0539C71C-974F-F74E-390E-FC3777310F49}"/>
              </a:ext>
            </a:extLst>
          </p:cNvPr>
          <p:cNvSpPr txBox="1"/>
          <p:nvPr/>
        </p:nvSpPr>
        <p:spPr>
          <a:xfrm>
            <a:off x="0" y="3427344"/>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1</a:t>
            </a:r>
          </a:p>
        </p:txBody>
      </p:sp>
      <p:sp>
        <p:nvSpPr>
          <p:cNvPr id="9" name="Rectangle 8">
            <a:extLst>
              <a:ext uri="{FF2B5EF4-FFF2-40B4-BE49-F238E27FC236}">
                <a16:creationId xmlns:a16="http://schemas.microsoft.com/office/drawing/2014/main" id="{259FE3E6-E0DD-D7C6-B5C8-51576683F1B7}"/>
              </a:ext>
            </a:extLst>
          </p:cNvPr>
          <p:cNvSpPr/>
          <p:nvPr/>
        </p:nvSpPr>
        <p:spPr>
          <a:xfrm>
            <a:off x="0" y="4428602"/>
            <a:ext cx="9144000" cy="838228"/>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Conventional LLC</a:t>
            </a:r>
            <a:br>
              <a:rPr lang="en-US" sz="3200" b="1">
                <a:solidFill>
                  <a:schemeClr val="tx1"/>
                </a:solidFill>
                <a:latin typeface="Nunito" pitchFamily="2" charset="0"/>
              </a:rPr>
            </a:br>
            <a:r>
              <a:rPr lang="en-US" sz="2200" b="1">
                <a:solidFill>
                  <a:srgbClr val="FECBC6"/>
                </a:solidFill>
                <a:latin typeface="Nunito" pitchFamily="2" charset="0"/>
              </a:rPr>
              <a:t>Simple Forwarding</a:t>
            </a:r>
          </a:p>
        </p:txBody>
      </p:sp>
      <p:sp>
        <p:nvSpPr>
          <p:cNvPr id="10" name="TextBox 9">
            <a:extLst>
              <a:ext uri="{FF2B5EF4-FFF2-40B4-BE49-F238E27FC236}">
                <a16:creationId xmlns:a16="http://schemas.microsoft.com/office/drawing/2014/main" id="{ECE696DC-0C8C-711B-7101-F01C261E39F0}"/>
              </a:ext>
            </a:extLst>
          </p:cNvPr>
          <p:cNvSpPr txBox="1"/>
          <p:nvPr/>
        </p:nvSpPr>
        <p:spPr>
          <a:xfrm>
            <a:off x="0" y="4428510"/>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2</a:t>
            </a:r>
          </a:p>
        </p:txBody>
      </p:sp>
      <p:sp>
        <p:nvSpPr>
          <p:cNvPr id="11" name="Rectangle 10">
            <a:extLst>
              <a:ext uri="{FF2B5EF4-FFF2-40B4-BE49-F238E27FC236}">
                <a16:creationId xmlns:a16="http://schemas.microsoft.com/office/drawing/2014/main" id="{B276DE4E-58DF-F962-6B6A-1004C783442A}"/>
              </a:ext>
            </a:extLst>
          </p:cNvPr>
          <p:cNvSpPr/>
          <p:nvPr/>
        </p:nvSpPr>
        <p:spPr>
          <a:xfrm>
            <a:off x="0" y="5429768"/>
            <a:ext cx="9144000" cy="838228"/>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Extended LLC</a:t>
            </a:r>
            <a:br>
              <a:rPr lang="en-US" sz="3200" b="1">
                <a:solidFill>
                  <a:schemeClr val="tx1"/>
                </a:solidFill>
                <a:latin typeface="Nunito" pitchFamily="2" charset="0"/>
              </a:rPr>
            </a:br>
            <a:r>
              <a:rPr lang="en-US" sz="2200" b="1">
                <a:solidFill>
                  <a:srgbClr val="FECBC6"/>
                </a:solidFill>
                <a:latin typeface="Nunito" pitchFamily="2" charset="0"/>
              </a:rPr>
              <a:t>Warp Status Table</a:t>
            </a:r>
          </a:p>
        </p:txBody>
      </p:sp>
      <p:sp>
        <p:nvSpPr>
          <p:cNvPr id="12" name="TextBox 11">
            <a:extLst>
              <a:ext uri="{FF2B5EF4-FFF2-40B4-BE49-F238E27FC236}">
                <a16:creationId xmlns:a16="http://schemas.microsoft.com/office/drawing/2014/main" id="{DDF0FEBE-886B-44B3-E0FE-DABA5987C0C2}"/>
              </a:ext>
            </a:extLst>
          </p:cNvPr>
          <p:cNvSpPr txBox="1"/>
          <p:nvPr/>
        </p:nvSpPr>
        <p:spPr>
          <a:xfrm>
            <a:off x="0" y="5429676"/>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3</a:t>
            </a:r>
          </a:p>
        </p:txBody>
      </p:sp>
      <p:sp>
        <p:nvSpPr>
          <p:cNvPr id="20" name="Oval 19">
            <a:extLst>
              <a:ext uri="{FF2B5EF4-FFF2-40B4-BE49-F238E27FC236}">
                <a16:creationId xmlns:a16="http://schemas.microsoft.com/office/drawing/2014/main" id="{0BD272F0-FD69-0A79-5AC3-8630B0E27559}"/>
              </a:ext>
            </a:extLst>
          </p:cNvPr>
          <p:cNvSpPr/>
          <p:nvPr/>
        </p:nvSpPr>
        <p:spPr>
          <a:xfrm>
            <a:off x="3532504" y="2737213"/>
            <a:ext cx="322686" cy="322686"/>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1</a:t>
            </a:r>
          </a:p>
        </p:txBody>
      </p:sp>
      <p:sp>
        <p:nvSpPr>
          <p:cNvPr id="21" name="Oval 20">
            <a:extLst>
              <a:ext uri="{FF2B5EF4-FFF2-40B4-BE49-F238E27FC236}">
                <a16:creationId xmlns:a16="http://schemas.microsoft.com/office/drawing/2014/main" id="{BA4B227B-598E-039C-1916-D5CF1D8332A5}"/>
              </a:ext>
            </a:extLst>
          </p:cNvPr>
          <p:cNvSpPr/>
          <p:nvPr/>
        </p:nvSpPr>
        <p:spPr>
          <a:xfrm>
            <a:off x="5809199" y="2914887"/>
            <a:ext cx="322686" cy="322686"/>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2</a:t>
            </a:r>
          </a:p>
        </p:txBody>
      </p:sp>
      <p:sp>
        <p:nvSpPr>
          <p:cNvPr id="22" name="Oval 21">
            <a:extLst>
              <a:ext uri="{FF2B5EF4-FFF2-40B4-BE49-F238E27FC236}">
                <a16:creationId xmlns:a16="http://schemas.microsoft.com/office/drawing/2014/main" id="{69B1D34A-E5FB-33F0-400E-147E1E627CC3}"/>
              </a:ext>
            </a:extLst>
          </p:cNvPr>
          <p:cNvSpPr/>
          <p:nvPr/>
        </p:nvSpPr>
        <p:spPr>
          <a:xfrm>
            <a:off x="6404685" y="1836712"/>
            <a:ext cx="322686" cy="322686"/>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a:solidFill>
                  <a:schemeClr val="tx1"/>
                </a:solidFill>
                <a:latin typeface="Nunito" pitchFamily="2" charset="0"/>
              </a:rPr>
              <a:t>3</a:t>
            </a:r>
          </a:p>
        </p:txBody>
      </p:sp>
      <p:sp>
        <p:nvSpPr>
          <p:cNvPr id="48" name="Arc 47">
            <a:extLst>
              <a:ext uri="{FF2B5EF4-FFF2-40B4-BE49-F238E27FC236}">
                <a16:creationId xmlns:a16="http://schemas.microsoft.com/office/drawing/2014/main" id="{EFEEB3E2-79BA-8ABB-6958-64AF7F986033}"/>
              </a:ext>
            </a:extLst>
          </p:cNvPr>
          <p:cNvSpPr/>
          <p:nvPr/>
        </p:nvSpPr>
        <p:spPr>
          <a:xfrm rot="5577987">
            <a:off x="3645551" y="136438"/>
            <a:ext cx="2519362" cy="3071428"/>
          </a:xfrm>
          <a:prstGeom prst="arc">
            <a:avLst>
              <a:gd name="adj1" fmla="val 15231624"/>
              <a:gd name="adj2" fmla="val 19827093"/>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 name="Arc 1">
            <a:extLst>
              <a:ext uri="{FF2B5EF4-FFF2-40B4-BE49-F238E27FC236}">
                <a16:creationId xmlns:a16="http://schemas.microsoft.com/office/drawing/2014/main" id="{FD1CC4C4-73DF-094A-49D1-C3119E8AE552}"/>
              </a:ext>
            </a:extLst>
          </p:cNvPr>
          <p:cNvSpPr/>
          <p:nvPr/>
        </p:nvSpPr>
        <p:spPr>
          <a:xfrm rot="5400000">
            <a:off x="5403441" y="2855392"/>
            <a:ext cx="322688" cy="441674"/>
          </a:xfrm>
          <a:prstGeom prst="arc">
            <a:avLst>
              <a:gd name="adj1" fmla="val 9178868"/>
              <a:gd name="adj2" fmla="val 1693837"/>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364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20" grpId="0" animBg="1"/>
      <p:bldP spid="21" grpId="0" animBg="1"/>
      <p:bldP spid="22" grpId="0" animBg="1"/>
      <p:bldP spid="48"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82F0-192A-1BC4-89F7-DA028376B7CC}"/>
              </a:ext>
            </a:extLst>
          </p:cNvPr>
          <p:cNvSpPr>
            <a:spLocks noGrp="1"/>
          </p:cNvSpPr>
          <p:nvPr>
            <p:ph type="title"/>
          </p:nvPr>
        </p:nvSpPr>
        <p:spPr/>
        <p:txBody>
          <a:bodyPr/>
          <a:lstStyle/>
          <a:p>
            <a:r>
              <a:rPr lang="en-US"/>
              <a:t>Morpheus Controller</a:t>
            </a:r>
          </a:p>
        </p:txBody>
      </p:sp>
      <p:sp>
        <p:nvSpPr>
          <p:cNvPr id="4" name="Slide Number Placeholder 3">
            <a:extLst>
              <a:ext uri="{FF2B5EF4-FFF2-40B4-BE49-F238E27FC236}">
                <a16:creationId xmlns:a16="http://schemas.microsoft.com/office/drawing/2014/main" id="{6019A493-3332-87CA-E48B-5058C69F387D}"/>
              </a:ext>
            </a:extLst>
          </p:cNvPr>
          <p:cNvSpPr>
            <a:spLocks noGrp="1"/>
          </p:cNvSpPr>
          <p:nvPr>
            <p:ph type="sldNum" sz="quarter" idx="4"/>
          </p:nvPr>
        </p:nvSpPr>
        <p:spPr/>
        <p:txBody>
          <a:bodyPr/>
          <a:lstStyle/>
          <a:p>
            <a:pPr algn="r"/>
            <a:fld id="{BBF05047-ADC6-47BF-A318-424F854A849A}" type="slidenum">
              <a:rPr lang="en-US" smtClean="0"/>
              <a:pPr algn="r"/>
              <a:t>18</a:t>
            </a:fld>
            <a:endParaRPr lang="en-US"/>
          </a:p>
        </p:txBody>
      </p:sp>
      <p:sp>
        <p:nvSpPr>
          <p:cNvPr id="7" name="Rectangle 6">
            <a:extLst>
              <a:ext uri="{FF2B5EF4-FFF2-40B4-BE49-F238E27FC236}">
                <a16:creationId xmlns:a16="http://schemas.microsoft.com/office/drawing/2014/main" id="{29D59D95-8444-40BE-C86B-DE6720C61F42}"/>
              </a:ext>
            </a:extLst>
          </p:cNvPr>
          <p:cNvSpPr/>
          <p:nvPr/>
        </p:nvSpPr>
        <p:spPr>
          <a:xfrm>
            <a:off x="0" y="3427436"/>
            <a:ext cx="9144000" cy="838228"/>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Forwarding Decision</a:t>
            </a:r>
            <a:br>
              <a:rPr lang="en-US" sz="3200" b="1">
                <a:solidFill>
                  <a:schemeClr val="tx1"/>
                </a:solidFill>
                <a:latin typeface="Nunito" pitchFamily="2" charset="0"/>
              </a:rPr>
            </a:br>
            <a:r>
              <a:rPr lang="en-US" sz="2200" b="1" i="1">
                <a:solidFill>
                  <a:srgbClr val="C00000"/>
                </a:solidFill>
                <a:latin typeface="Nunito" pitchFamily="2" charset="0"/>
              </a:rPr>
              <a:t>Address Separation</a:t>
            </a:r>
            <a:r>
              <a:rPr lang="en-US" sz="2200" b="1">
                <a:solidFill>
                  <a:srgbClr val="C00000"/>
                </a:solidFill>
                <a:latin typeface="Nunito" pitchFamily="2" charset="0"/>
              </a:rPr>
              <a:t>, Combinational Logic</a:t>
            </a:r>
          </a:p>
        </p:txBody>
      </p:sp>
      <p:sp>
        <p:nvSpPr>
          <p:cNvPr id="8" name="TextBox 7">
            <a:extLst>
              <a:ext uri="{FF2B5EF4-FFF2-40B4-BE49-F238E27FC236}">
                <a16:creationId xmlns:a16="http://schemas.microsoft.com/office/drawing/2014/main" id="{0539C71C-974F-F74E-390E-FC3777310F49}"/>
              </a:ext>
            </a:extLst>
          </p:cNvPr>
          <p:cNvSpPr txBox="1"/>
          <p:nvPr/>
        </p:nvSpPr>
        <p:spPr>
          <a:xfrm>
            <a:off x="0" y="3427344"/>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1</a:t>
            </a:r>
          </a:p>
        </p:txBody>
      </p:sp>
      <p:sp>
        <p:nvSpPr>
          <p:cNvPr id="9" name="Rectangle 8">
            <a:extLst>
              <a:ext uri="{FF2B5EF4-FFF2-40B4-BE49-F238E27FC236}">
                <a16:creationId xmlns:a16="http://schemas.microsoft.com/office/drawing/2014/main" id="{259FE3E6-E0DD-D7C6-B5C8-51576683F1B7}"/>
              </a:ext>
            </a:extLst>
          </p:cNvPr>
          <p:cNvSpPr/>
          <p:nvPr/>
        </p:nvSpPr>
        <p:spPr>
          <a:xfrm>
            <a:off x="0" y="4428602"/>
            <a:ext cx="9144000" cy="838228"/>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Conventional LLC</a:t>
            </a:r>
            <a:br>
              <a:rPr lang="en-US" sz="3200" b="1">
                <a:solidFill>
                  <a:srgbClr val="7F7F7F"/>
                </a:solidFill>
                <a:latin typeface="Nunito" pitchFamily="2" charset="0"/>
              </a:rPr>
            </a:br>
            <a:r>
              <a:rPr lang="en-US" sz="2200" b="1">
                <a:solidFill>
                  <a:srgbClr val="F2F2F2"/>
                </a:solidFill>
                <a:latin typeface="Nunito" pitchFamily="2" charset="0"/>
              </a:rPr>
              <a:t>Simple Forwarding</a:t>
            </a:r>
          </a:p>
        </p:txBody>
      </p:sp>
      <p:sp>
        <p:nvSpPr>
          <p:cNvPr id="10" name="TextBox 9">
            <a:extLst>
              <a:ext uri="{FF2B5EF4-FFF2-40B4-BE49-F238E27FC236}">
                <a16:creationId xmlns:a16="http://schemas.microsoft.com/office/drawing/2014/main" id="{ECE696DC-0C8C-711B-7101-F01C261E39F0}"/>
              </a:ext>
            </a:extLst>
          </p:cNvPr>
          <p:cNvSpPr txBox="1"/>
          <p:nvPr/>
        </p:nvSpPr>
        <p:spPr>
          <a:xfrm>
            <a:off x="0" y="4428510"/>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2</a:t>
            </a:r>
          </a:p>
        </p:txBody>
      </p:sp>
      <p:sp>
        <p:nvSpPr>
          <p:cNvPr id="11" name="Rectangle 10">
            <a:extLst>
              <a:ext uri="{FF2B5EF4-FFF2-40B4-BE49-F238E27FC236}">
                <a16:creationId xmlns:a16="http://schemas.microsoft.com/office/drawing/2014/main" id="{B276DE4E-58DF-F962-6B6A-1004C783442A}"/>
              </a:ext>
            </a:extLst>
          </p:cNvPr>
          <p:cNvSpPr/>
          <p:nvPr/>
        </p:nvSpPr>
        <p:spPr>
          <a:xfrm>
            <a:off x="0" y="5429768"/>
            <a:ext cx="9144000" cy="838228"/>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Extended LLC</a:t>
            </a:r>
            <a:br>
              <a:rPr lang="en-US" sz="3200" b="1">
                <a:solidFill>
                  <a:srgbClr val="7F7F7F"/>
                </a:solidFill>
                <a:latin typeface="Nunito" pitchFamily="2" charset="0"/>
              </a:rPr>
            </a:br>
            <a:r>
              <a:rPr lang="en-US" sz="2200" b="1">
                <a:solidFill>
                  <a:srgbClr val="F2F2F2"/>
                </a:solidFill>
                <a:latin typeface="Nunito" pitchFamily="2" charset="0"/>
              </a:rPr>
              <a:t>Warp Status Table</a:t>
            </a:r>
          </a:p>
        </p:txBody>
      </p:sp>
      <p:sp>
        <p:nvSpPr>
          <p:cNvPr id="12" name="TextBox 11">
            <a:extLst>
              <a:ext uri="{FF2B5EF4-FFF2-40B4-BE49-F238E27FC236}">
                <a16:creationId xmlns:a16="http://schemas.microsoft.com/office/drawing/2014/main" id="{DDF0FEBE-886B-44B3-E0FE-DABA5987C0C2}"/>
              </a:ext>
            </a:extLst>
          </p:cNvPr>
          <p:cNvSpPr txBox="1"/>
          <p:nvPr/>
        </p:nvSpPr>
        <p:spPr>
          <a:xfrm>
            <a:off x="0" y="5429676"/>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3</a:t>
            </a:r>
          </a:p>
        </p:txBody>
      </p:sp>
      <p:pic>
        <p:nvPicPr>
          <p:cNvPr id="24" name="Picture 23">
            <a:extLst>
              <a:ext uri="{FF2B5EF4-FFF2-40B4-BE49-F238E27FC236}">
                <a16:creationId xmlns:a16="http://schemas.microsoft.com/office/drawing/2014/main" id="{8529150E-A6D1-97C1-29B3-A1B5B415B1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16629" y="523832"/>
            <a:ext cx="4310742" cy="2871512"/>
          </a:xfrm>
          <a:prstGeom prst="rect">
            <a:avLst/>
          </a:prstGeom>
        </p:spPr>
      </p:pic>
      <p:sp>
        <p:nvSpPr>
          <p:cNvPr id="25" name="Oval 24">
            <a:extLst>
              <a:ext uri="{FF2B5EF4-FFF2-40B4-BE49-F238E27FC236}">
                <a16:creationId xmlns:a16="http://schemas.microsoft.com/office/drawing/2014/main" id="{3B39BFFF-A0D5-76DA-1564-299ABE1D5EE1}"/>
              </a:ext>
            </a:extLst>
          </p:cNvPr>
          <p:cNvSpPr/>
          <p:nvPr/>
        </p:nvSpPr>
        <p:spPr>
          <a:xfrm>
            <a:off x="3532504" y="2737213"/>
            <a:ext cx="322686" cy="322686"/>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1</a:t>
            </a:r>
          </a:p>
        </p:txBody>
      </p:sp>
      <p:sp>
        <p:nvSpPr>
          <p:cNvPr id="26" name="Oval 25">
            <a:extLst>
              <a:ext uri="{FF2B5EF4-FFF2-40B4-BE49-F238E27FC236}">
                <a16:creationId xmlns:a16="http://schemas.microsoft.com/office/drawing/2014/main" id="{0B1C0ADB-BD62-1E64-0967-604B8A132939}"/>
              </a:ext>
            </a:extLst>
          </p:cNvPr>
          <p:cNvSpPr/>
          <p:nvPr/>
        </p:nvSpPr>
        <p:spPr>
          <a:xfrm>
            <a:off x="5809199" y="2914887"/>
            <a:ext cx="322686" cy="322686"/>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2</a:t>
            </a:r>
          </a:p>
        </p:txBody>
      </p:sp>
      <p:sp>
        <p:nvSpPr>
          <p:cNvPr id="27" name="Oval 26">
            <a:extLst>
              <a:ext uri="{FF2B5EF4-FFF2-40B4-BE49-F238E27FC236}">
                <a16:creationId xmlns:a16="http://schemas.microsoft.com/office/drawing/2014/main" id="{8E53ECCC-5213-BB75-E335-CCD7AEBF9101}"/>
              </a:ext>
            </a:extLst>
          </p:cNvPr>
          <p:cNvSpPr/>
          <p:nvPr/>
        </p:nvSpPr>
        <p:spPr>
          <a:xfrm>
            <a:off x="6404685" y="1836712"/>
            <a:ext cx="322686" cy="322686"/>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a:solidFill>
                  <a:srgbClr val="7F7F7F"/>
                </a:solidFill>
                <a:latin typeface="Nunito" pitchFamily="2" charset="0"/>
              </a:rPr>
              <a:t>3</a:t>
            </a:r>
          </a:p>
        </p:txBody>
      </p:sp>
      <p:sp>
        <p:nvSpPr>
          <p:cNvPr id="28" name="Arc 27">
            <a:extLst>
              <a:ext uri="{FF2B5EF4-FFF2-40B4-BE49-F238E27FC236}">
                <a16:creationId xmlns:a16="http://schemas.microsoft.com/office/drawing/2014/main" id="{06E032AD-DE70-EA07-7271-527584894A4B}"/>
              </a:ext>
            </a:extLst>
          </p:cNvPr>
          <p:cNvSpPr/>
          <p:nvPr/>
        </p:nvSpPr>
        <p:spPr>
          <a:xfrm rot="5577987">
            <a:off x="3645551" y="136438"/>
            <a:ext cx="2519362" cy="3071428"/>
          </a:xfrm>
          <a:prstGeom prst="arc">
            <a:avLst>
              <a:gd name="adj1" fmla="val 15231624"/>
              <a:gd name="adj2" fmla="val 19827093"/>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7B6C5902-9AB6-0244-FC7E-A2A321C62953}"/>
              </a:ext>
            </a:extLst>
          </p:cNvPr>
          <p:cNvSpPr/>
          <p:nvPr/>
        </p:nvSpPr>
        <p:spPr>
          <a:xfrm rot="5400000">
            <a:off x="5403441" y="2855392"/>
            <a:ext cx="322688" cy="441674"/>
          </a:xfrm>
          <a:prstGeom prst="arc">
            <a:avLst>
              <a:gd name="adj1" fmla="val 9178868"/>
              <a:gd name="adj2" fmla="val 1693837"/>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04017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82F0-192A-1BC4-89F7-DA028376B7CC}"/>
              </a:ext>
            </a:extLst>
          </p:cNvPr>
          <p:cNvSpPr>
            <a:spLocks noGrp="1"/>
          </p:cNvSpPr>
          <p:nvPr>
            <p:ph type="title"/>
          </p:nvPr>
        </p:nvSpPr>
        <p:spPr/>
        <p:txBody>
          <a:bodyPr/>
          <a:lstStyle/>
          <a:p>
            <a:r>
              <a:rPr lang="en-US"/>
              <a:t>Morpheus Controller</a:t>
            </a:r>
          </a:p>
        </p:txBody>
      </p:sp>
      <p:sp>
        <p:nvSpPr>
          <p:cNvPr id="4" name="Slide Number Placeholder 3">
            <a:extLst>
              <a:ext uri="{FF2B5EF4-FFF2-40B4-BE49-F238E27FC236}">
                <a16:creationId xmlns:a16="http://schemas.microsoft.com/office/drawing/2014/main" id="{6019A493-3332-87CA-E48B-5058C69F387D}"/>
              </a:ext>
            </a:extLst>
          </p:cNvPr>
          <p:cNvSpPr>
            <a:spLocks noGrp="1"/>
          </p:cNvSpPr>
          <p:nvPr>
            <p:ph type="sldNum" sz="quarter" idx="4"/>
          </p:nvPr>
        </p:nvSpPr>
        <p:spPr/>
        <p:txBody>
          <a:bodyPr/>
          <a:lstStyle/>
          <a:p>
            <a:pPr algn="r"/>
            <a:fld id="{BBF05047-ADC6-47BF-A318-424F854A849A}" type="slidenum">
              <a:rPr lang="en-US" smtClean="0"/>
              <a:pPr algn="r"/>
              <a:t>19</a:t>
            </a:fld>
            <a:endParaRPr lang="en-US"/>
          </a:p>
        </p:txBody>
      </p:sp>
      <p:sp>
        <p:nvSpPr>
          <p:cNvPr id="7" name="Rectangle 6">
            <a:extLst>
              <a:ext uri="{FF2B5EF4-FFF2-40B4-BE49-F238E27FC236}">
                <a16:creationId xmlns:a16="http://schemas.microsoft.com/office/drawing/2014/main" id="{29D59D95-8444-40BE-C86B-DE6720C61F42}"/>
              </a:ext>
            </a:extLst>
          </p:cNvPr>
          <p:cNvSpPr/>
          <p:nvPr/>
        </p:nvSpPr>
        <p:spPr>
          <a:xfrm>
            <a:off x="0" y="3427436"/>
            <a:ext cx="9144000" cy="838228"/>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rgbClr val="7F7F7F"/>
                </a:solidFill>
                <a:latin typeface="Nunito" pitchFamily="2" charset="0"/>
              </a:rPr>
              <a:t>Forwarding Decision</a:t>
            </a:r>
            <a:br>
              <a:rPr lang="en-US" sz="3200" b="1" dirty="0">
                <a:solidFill>
                  <a:srgbClr val="7F7F7F"/>
                </a:solidFill>
                <a:latin typeface="Nunito" pitchFamily="2" charset="0"/>
              </a:rPr>
            </a:br>
            <a:r>
              <a:rPr lang="en-US" sz="2200" b="1" i="1" dirty="0">
                <a:solidFill>
                  <a:srgbClr val="7F7F7F"/>
                </a:solidFill>
                <a:latin typeface="Nunito" pitchFamily="2" charset="0"/>
              </a:rPr>
              <a:t>Address Separation</a:t>
            </a:r>
            <a:r>
              <a:rPr lang="en-US" sz="2200" b="1" dirty="0">
                <a:solidFill>
                  <a:srgbClr val="7F7F7F"/>
                </a:solidFill>
                <a:latin typeface="Nunito" pitchFamily="2" charset="0"/>
              </a:rPr>
              <a:t>, Combinational Logic</a:t>
            </a:r>
          </a:p>
        </p:txBody>
      </p:sp>
      <p:sp>
        <p:nvSpPr>
          <p:cNvPr id="8" name="TextBox 7">
            <a:extLst>
              <a:ext uri="{FF2B5EF4-FFF2-40B4-BE49-F238E27FC236}">
                <a16:creationId xmlns:a16="http://schemas.microsoft.com/office/drawing/2014/main" id="{0539C71C-974F-F74E-390E-FC3777310F49}"/>
              </a:ext>
            </a:extLst>
          </p:cNvPr>
          <p:cNvSpPr txBox="1"/>
          <p:nvPr/>
        </p:nvSpPr>
        <p:spPr>
          <a:xfrm>
            <a:off x="0" y="3427344"/>
            <a:ext cx="374904" cy="800220"/>
          </a:xfrm>
          <a:prstGeom prst="rect">
            <a:avLst/>
          </a:prstGeom>
          <a:noFill/>
        </p:spPr>
        <p:txBody>
          <a:bodyPr wrap="square" rtlCol="0" anchor="ctr">
            <a:spAutoFit/>
          </a:bodyPr>
          <a:lstStyle>
            <a:defPPr>
              <a:defRPr lang="en-US"/>
            </a:defPPr>
            <a:lvl1pPr algn="ctr">
              <a:defRPr sz="4600" b="1">
                <a:solidFill>
                  <a:srgbClr val="7F7F7F"/>
                </a:solidFill>
                <a:latin typeface="Nunito" pitchFamily="2" charset="0"/>
              </a:defRPr>
            </a:lvl1pPr>
          </a:lstStyle>
          <a:p>
            <a:r>
              <a:rPr lang="en-US"/>
              <a:t>1</a:t>
            </a:r>
          </a:p>
        </p:txBody>
      </p:sp>
      <p:sp>
        <p:nvSpPr>
          <p:cNvPr id="9" name="Rectangle 8">
            <a:extLst>
              <a:ext uri="{FF2B5EF4-FFF2-40B4-BE49-F238E27FC236}">
                <a16:creationId xmlns:a16="http://schemas.microsoft.com/office/drawing/2014/main" id="{259FE3E6-E0DD-D7C6-B5C8-51576683F1B7}"/>
              </a:ext>
            </a:extLst>
          </p:cNvPr>
          <p:cNvSpPr/>
          <p:nvPr/>
        </p:nvSpPr>
        <p:spPr>
          <a:xfrm>
            <a:off x="0" y="4428602"/>
            <a:ext cx="9144000" cy="838228"/>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Conventional LLC</a:t>
            </a:r>
            <a:br>
              <a:rPr lang="en-US" sz="3200" b="1">
                <a:solidFill>
                  <a:schemeClr val="tx1"/>
                </a:solidFill>
                <a:latin typeface="Nunito" pitchFamily="2" charset="0"/>
              </a:rPr>
            </a:br>
            <a:r>
              <a:rPr lang="en-US" sz="2200" b="1">
                <a:solidFill>
                  <a:srgbClr val="C00000"/>
                </a:solidFill>
                <a:latin typeface="Nunito" pitchFamily="2" charset="0"/>
              </a:rPr>
              <a:t>Physically Co-Located, Simple Forwarding</a:t>
            </a:r>
          </a:p>
        </p:txBody>
      </p:sp>
      <p:sp>
        <p:nvSpPr>
          <p:cNvPr id="10" name="TextBox 9">
            <a:extLst>
              <a:ext uri="{FF2B5EF4-FFF2-40B4-BE49-F238E27FC236}">
                <a16:creationId xmlns:a16="http://schemas.microsoft.com/office/drawing/2014/main" id="{ECE696DC-0C8C-711B-7101-F01C261E39F0}"/>
              </a:ext>
            </a:extLst>
          </p:cNvPr>
          <p:cNvSpPr txBox="1"/>
          <p:nvPr/>
        </p:nvSpPr>
        <p:spPr>
          <a:xfrm>
            <a:off x="0" y="4428510"/>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2</a:t>
            </a:r>
          </a:p>
        </p:txBody>
      </p:sp>
      <p:sp>
        <p:nvSpPr>
          <p:cNvPr id="11" name="Rectangle 10">
            <a:extLst>
              <a:ext uri="{FF2B5EF4-FFF2-40B4-BE49-F238E27FC236}">
                <a16:creationId xmlns:a16="http://schemas.microsoft.com/office/drawing/2014/main" id="{B276DE4E-58DF-F962-6B6A-1004C783442A}"/>
              </a:ext>
            </a:extLst>
          </p:cNvPr>
          <p:cNvSpPr/>
          <p:nvPr/>
        </p:nvSpPr>
        <p:spPr>
          <a:xfrm>
            <a:off x="0" y="5429768"/>
            <a:ext cx="9144000" cy="838228"/>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Extended LLC</a:t>
            </a:r>
            <a:br>
              <a:rPr lang="en-US" sz="3200" b="1">
                <a:solidFill>
                  <a:srgbClr val="7F7F7F"/>
                </a:solidFill>
                <a:latin typeface="Nunito" pitchFamily="2" charset="0"/>
              </a:rPr>
            </a:br>
            <a:r>
              <a:rPr lang="en-US" sz="2200" b="1">
                <a:solidFill>
                  <a:srgbClr val="F2F2F2"/>
                </a:solidFill>
                <a:latin typeface="Nunito" pitchFamily="2" charset="0"/>
              </a:rPr>
              <a:t>Warp Status Table</a:t>
            </a:r>
          </a:p>
        </p:txBody>
      </p:sp>
      <p:sp>
        <p:nvSpPr>
          <p:cNvPr id="12" name="TextBox 11">
            <a:extLst>
              <a:ext uri="{FF2B5EF4-FFF2-40B4-BE49-F238E27FC236}">
                <a16:creationId xmlns:a16="http://schemas.microsoft.com/office/drawing/2014/main" id="{DDF0FEBE-886B-44B3-E0FE-DABA5987C0C2}"/>
              </a:ext>
            </a:extLst>
          </p:cNvPr>
          <p:cNvSpPr txBox="1"/>
          <p:nvPr/>
        </p:nvSpPr>
        <p:spPr>
          <a:xfrm>
            <a:off x="0" y="5429676"/>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3</a:t>
            </a:r>
          </a:p>
        </p:txBody>
      </p:sp>
      <p:pic>
        <p:nvPicPr>
          <p:cNvPr id="17" name="Picture 16">
            <a:extLst>
              <a:ext uri="{FF2B5EF4-FFF2-40B4-BE49-F238E27FC236}">
                <a16:creationId xmlns:a16="http://schemas.microsoft.com/office/drawing/2014/main" id="{754D7F3E-3CC5-3E72-8F6F-50AE09AA32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16629" y="523832"/>
            <a:ext cx="4310742" cy="2871512"/>
          </a:xfrm>
          <a:prstGeom prst="rect">
            <a:avLst/>
          </a:prstGeom>
          <a:solidFill>
            <a:srgbClr val="F2F2F2"/>
          </a:solidFill>
          <a:ln w="12700">
            <a:noFill/>
          </a:ln>
        </p:spPr>
      </p:pic>
      <p:sp>
        <p:nvSpPr>
          <p:cNvPr id="18" name="Oval 17">
            <a:extLst>
              <a:ext uri="{FF2B5EF4-FFF2-40B4-BE49-F238E27FC236}">
                <a16:creationId xmlns:a16="http://schemas.microsoft.com/office/drawing/2014/main" id="{BDDDCE76-EF27-A168-1F48-0DDD9716E460}"/>
              </a:ext>
            </a:extLst>
          </p:cNvPr>
          <p:cNvSpPr/>
          <p:nvPr/>
        </p:nvSpPr>
        <p:spPr>
          <a:xfrm>
            <a:off x="3532504" y="2737213"/>
            <a:ext cx="322686" cy="322686"/>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1</a:t>
            </a:r>
          </a:p>
        </p:txBody>
      </p:sp>
      <p:sp>
        <p:nvSpPr>
          <p:cNvPr id="19" name="Oval 18">
            <a:extLst>
              <a:ext uri="{FF2B5EF4-FFF2-40B4-BE49-F238E27FC236}">
                <a16:creationId xmlns:a16="http://schemas.microsoft.com/office/drawing/2014/main" id="{0C7BA7C5-316F-E875-E4B9-F27782974923}"/>
              </a:ext>
            </a:extLst>
          </p:cNvPr>
          <p:cNvSpPr/>
          <p:nvPr/>
        </p:nvSpPr>
        <p:spPr>
          <a:xfrm>
            <a:off x="5809199" y="2914887"/>
            <a:ext cx="322686" cy="322686"/>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2</a:t>
            </a:r>
          </a:p>
        </p:txBody>
      </p:sp>
      <p:sp>
        <p:nvSpPr>
          <p:cNvPr id="23" name="Oval 22">
            <a:extLst>
              <a:ext uri="{FF2B5EF4-FFF2-40B4-BE49-F238E27FC236}">
                <a16:creationId xmlns:a16="http://schemas.microsoft.com/office/drawing/2014/main" id="{9B7178CD-7C89-EFAE-EC1C-1DE936167635}"/>
              </a:ext>
            </a:extLst>
          </p:cNvPr>
          <p:cNvSpPr/>
          <p:nvPr/>
        </p:nvSpPr>
        <p:spPr>
          <a:xfrm>
            <a:off x="6404685" y="1836712"/>
            <a:ext cx="322686" cy="322686"/>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3</a:t>
            </a:r>
          </a:p>
        </p:txBody>
      </p:sp>
      <p:sp>
        <p:nvSpPr>
          <p:cNvPr id="24" name="Arc 23">
            <a:extLst>
              <a:ext uri="{FF2B5EF4-FFF2-40B4-BE49-F238E27FC236}">
                <a16:creationId xmlns:a16="http://schemas.microsoft.com/office/drawing/2014/main" id="{5D44E7A3-455E-D09C-3B33-5684F99706A0}"/>
              </a:ext>
            </a:extLst>
          </p:cNvPr>
          <p:cNvSpPr/>
          <p:nvPr/>
        </p:nvSpPr>
        <p:spPr>
          <a:xfrm rot="5577987">
            <a:off x="3645551" y="136438"/>
            <a:ext cx="2519362" cy="3071428"/>
          </a:xfrm>
          <a:prstGeom prst="arc">
            <a:avLst>
              <a:gd name="adj1" fmla="val 15231624"/>
              <a:gd name="adj2" fmla="val 19827093"/>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BC2441FB-1937-A826-173D-E8127F08E06F}"/>
              </a:ext>
            </a:extLst>
          </p:cNvPr>
          <p:cNvSpPr/>
          <p:nvPr/>
        </p:nvSpPr>
        <p:spPr>
          <a:xfrm rot="5400000">
            <a:off x="5403441" y="2855392"/>
            <a:ext cx="322688" cy="441674"/>
          </a:xfrm>
          <a:prstGeom prst="arc">
            <a:avLst>
              <a:gd name="adj1" fmla="val 9178868"/>
              <a:gd name="adj2" fmla="val 1693837"/>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89125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B2FDB-F834-4BC3-BD6F-78123EAA3516}"/>
              </a:ext>
            </a:extLst>
          </p:cNvPr>
          <p:cNvSpPr>
            <a:spLocks noGrp="1"/>
          </p:cNvSpPr>
          <p:nvPr>
            <p:ph type="title"/>
          </p:nvPr>
        </p:nvSpPr>
        <p:spPr/>
        <p:txBody>
          <a:bodyPr/>
          <a:lstStyle/>
          <a:p>
            <a:r>
              <a:rPr lang="en-US"/>
              <a:t>Motivation &amp; Goal</a:t>
            </a:r>
          </a:p>
        </p:txBody>
      </p:sp>
      <p:sp>
        <p:nvSpPr>
          <p:cNvPr id="4" name="Slide Number Placeholder 3">
            <a:extLst>
              <a:ext uri="{FF2B5EF4-FFF2-40B4-BE49-F238E27FC236}">
                <a16:creationId xmlns:a16="http://schemas.microsoft.com/office/drawing/2014/main" id="{D53D1DD8-6E47-B1C4-BF11-C4F480F8AB50}"/>
              </a:ext>
            </a:extLst>
          </p:cNvPr>
          <p:cNvSpPr>
            <a:spLocks noGrp="1"/>
          </p:cNvSpPr>
          <p:nvPr>
            <p:ph type="sldNum" sz="quarter" idx="4"/>
          </p:nvPr>
        </p:nvSpPr>
        <p:spPr/>
        <p:txBody>
          <a:bodyPr/>
          <a:lstStyle/>
          <a:p>
            <a:pPr algn="r"/>
            <a:fld id="{BBF05047-ADC6-47BF-A318-424F854A849A}" type="slidenum">
              <a:rPr lang="en-US" smtClean="0"/>
              <a:pPr algn="r"/>
              <a:t>2</a:t>
            </a:fld>
            <a:endParaRPr lang="en-US"/>
          </a:p>
        </p:txBody>
      </p:sp>
      <p:sp>
        <p:nvSpPr>
          <p:cNvPr id="7" name="Rectangle 6">
            <a:extLst>
              <a:ext uri="{FF2B5EF4-FFF2-40B4-BE49-F238E27FC236}">
                <a16:creationId xmlns:a16="http://schemas.microsoft.com/office/drawing/2014/main" id="{14483D00-7FAD-9BB7-3605-F67F6E8828B9}"/>
              </a:ext>
            </a:extLst>
          </p:cNvPr>
          <p:cNvSpPr/>
          <p:nvPr/>
        </p:nvSpPr>
        <p:spPr>
          <a:xfrm>
            <a:off x="-3048" y="1338205"/>
            <a:ext cx="9144000" cy="1295400"/>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base" latinLnBrk="0" hangingPunct="1">
              <a:lnSpc>
                <a:spcPct val="100000"/>
              </a:lnSpc>
              <a:spcBef>
                <a:spcPts val="0"/>
              </a:spcBef>
              <a:spcAft>
                <a:spcPts val="0"/>
              </a:spcAft>
              <a:buClrTx/>
              <a:buSzTx/>
              <a:tabLst/>
              <a:defRPr/>
            </a:pPr>
            <a:r>
              <a:rPr lang="en-US" sz="3200" b="1" i="0" u="none" strike="noStrike">
                <a:solidFill>
                  <a:srgbClr val="0070C0"/>
                </a:solidFill>
                <a:effectLst/>
                <a:latin typeface="Nunito" pitchFamily="2" charset="0"/>
              </a:rPr>
              <a:t>Memory-bound</a:t>
            </a:r>
            <a:r>
              <a:rPr lang="en-US" sz="3200" b="1" i="0" u="none" strike="noStrike">
                <a:solidFill>
                  <a:srgbClr val="000000"/>
                </a:solidFill>
                <a:effectLst/>
                <a:latin typeface="Nunito" pitchFamily="2" charset="0"/>
              </a:rPr>
              <a:t> </a:t>
            </a:r>
            <a:r>
              <a:rPr lang="en-US" sz="3200" b="1" i="0" u="none" strike="noStrike">
                <a:solidFill>
                  <a:schemeClr val="tx1"/>
                </a:solidFill>
                <a:effectLst/>
                <a:latin typeface="Nunito" pitchFamily="2" charset="0"/>
              </a:rPr>
              <a:t>GPU applications</a:t>
            </a:r>
            <a:br>
              <a:rPr lang="en-US" sz="3200" b="1">
                <a:solidFill>
                  <a:srgbClr val="000000"/>
                </a:solidFill>
                <a:latin typeface="Nunito" pitchFamily="2" charset="0"/>
              </a:rPr>
            </a:br>
            <a:r>
              <a:rPr lang="en-US" sz="3200" b="0" i="0" u="none" strike="noStrike">
                <a:solidFill>
                  <a:srgbClr val="000000"/>
                </a:solidFill>
                <a:effectLst/>
                <a:latin typeface="Nunito" pitchFamily="2" charset="0"/>
              </a:rPr>
              <a:t>leave </a:t>
            </a:r>
            <a:r>
              <a:rPr lang="en-US" sz="3200" b="1" i="0" u="none" strike="noStrike">
                <a:solidFill>
                  <a:srgbClr val="C00000"/>
                </a:solidFill>
                <a:effectLst/>
                <a:latin typeface="Nunito" pitchFamily="2" charset="0"/>
              </a:rPr>
              <a:t>some cores under-utilized</a:t>
            </a:r>
          </a:p>
        </p:txBody>
      </p:sp>
      <p:pic>
        <p:nvPicPr>
          <p:cNvPr id="5" name="Graphic 4" descr="Eye with solid fill">
            <a:extLst>
              <a:ext uri="{FF2B5EF4-FFF2-40B4-BE49-F238E27FC236}">
                <a16:creationId xmlns:a16="http://schemas.microsoft.com/office/drawing/2014/main" id="{7201A374-20B3-192E-298F-193F6703A2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38" y="1528705"/>
            <a:ext cx="914400" cy="914400"/>
          </a:xfrm>
          <a:prstGeom prst="rect">
            <a:avLst/>
          </a:prstGeom>
        </p:spPr>
      </p:pic>
      <p:sp>
        <p:nvSpPr>
          <p:cNvPr id="2" name="Rectangle 1">
            <a:extLst>
              <a:ext uri="{FF2B5EF4-FFF2-40B4-BE49-F238E27FC236}">
                <a16:creationId xmlns:a16="http://schemas.microsoft.com/office/drawing/2014/main" id="{8A0A5F94-8895-8C27-B41D-E652CBA19E75}"/>
              </a:ext>
            </a:extLst>
          </p:cNvPr>
          <p:cNvSpPr/>
          <p:nvPr/>
        </p:nvSpPr>
        <p:spPr>
          <a:xfrm>
            <a:off x="0" y="3527578"/>
            <a:ext cx="9144000" cy="2133598"/>
          </a:xfrm>
          <a:prstGeom prst="rect">
            <a:avLst/>
          </a:prstGeom>
          <a:solidFill>
            <a:schemeClr val="accent5">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200" b="1" dirty="0">
                <a:solidFill>
                  <a:schemeClr val="tx1"/>
                </a:solidFill>
                <a:latin typeface="Nunito" pitchFamily="2" charset="0"/>
              </a:rPr>
              <a:t>Our Goal:</a:t>
            </a:r>
          </a:p>
          <a:p>
            <a:pPr algn="ctr"/>
            <a:r>
              <a:rPr lang="en-US" sz="3200" b="0" dirty="0">
                <a:solidFill>
                  <a:schemeClr val="tx1"/>
                </a:solidFill>
                <a:latin typeface="Nunito" pitchFamily="2" charset="0"/>
              </a:rPr>
              <a:t>Leverage the </a:t>
            </a:r>
            <a:r>
              <a:rPr lang="en-US" sz="3200" b="1" dirty="0">
                <a:solidFill>
                  <a:srgbClr val="0070C0"/>
                </a:solidFill>
                <a:latin typeface="Nunito" pitchFamily="2" charset="0"/>
              </a:rPr>
              <a:t>under-utilized cores</a:t>
            </a:r>
            <a:br>
              <a:rPr lang="en-US" sz="3200" dirty="0">
                <a:solidFill>
                  <a:srgbClr val="C00000"/>
                </a:solidFill>
                <a:latin typeface="Nunito" pitchFamily="2" charset="0"/>
              </a:rPr>
            </a:br>
            <a:r>
              <a:rPr lang="en-US" sz="3200" b="0" spc="-110" dirty="0">
                <a:solidFill>
                  <a:schemeClr val="tx1"/>
                </a:solidFill>
                <a:latin typeface="Nunito" pitchFamily="2" charset="0"/>
              </a:rPr>
              <a:t>to </a:t>
            </a:r>
            <a:r>
              <a:rPr lang="en-US" sz="3200" b="1" spc="-110" dirty="0">
                <a:solidFill>
                  <a:srgbClr val="C00000"/>
                </a:solidFill>
                <a:latin typeface="Nunito" pitchFamily="2" charset="0"/>
              </a:rPr>
              <a:t>boost </a:t>
            </a:r>
            <a:r>
              <a:rPr lang="en-US" sz="3200" spc="-110" dirty="0">
                <a:solidFill>
                  <a:schemeClr val="tx1"/>
                </a:solidFill>
                <a:latin typeface="Nunito" pitchFamily="2" charset="0"/>
              </a:rPr>
              <a:t>the </a:t>
            </a:r>
            <a:r>
              <a:rPr lang="en-US" sz="3200" b="1" spc="-110" dirty="0">
                <a:solidFill>
                  <a:srgbClr val="0070C0"/>
                </a:solidFill>
                <a:latin typeface="Nunito" pitchFamily="2" charset="0"/>
              </a:rPr>
              <a:t>performance</a:t>
            </a:r>
            <a:r>
              <a:rPr lang="en-US" sz="3200" spc="-110" dirty="0">
                <a:solidFill>
                  <a:schemeClr val="tx1"/>
                </a:solidFill>
                <a:latin typeface="Nunito" pitchFamily="2" charset="0"/>
              </a:rPr>
              <a:t> and </a:t>
            </a:r>
            <a:r>
              <a:rPr lang="en-US" sz="3200" b="1" spc="-110" dirty="0">
                <a:solidFill>
                  <a:srgbClr val="0070C0"/>
                </a:solidFill>
                <a:latin typeface="Nunito" pitchFamily="2" charset="0"/>
              </a:rPr>
              <a:t>energy efficiency</a:t>
            </a:r>
            <a:br>
              <a:rPr lang="en-US" sz="3200" spc="-110" dirty="0">
                <a:solidFill>
                  <a:schemeClr val="tx1"/>
                </a:solidFill>
                <a:latin typeface="Nunito" pitchFamily="2" charset="0"/>
              </a:rPr>
            </a:br>
            <a:r>
              <a:rPr lang="en-US" sz="3200" b="0" spc="-110" dirty="0">
                <a:solidFill>
                  <a:schemeClr val="tx1"/>
                </a:solidFill>
                <a:latin typeface="Nunito" pitchFamily="2" charset="0"/>
              </a:rPr>
              <a:t>of </a:t>
            </a:r>
            <a:r>
              <a:rPr lang="en-US" sz="3200" b="1" spc="-110" dirty="0">
                <a:solidFill>
                  <a:srgbClr val="C00000"/>
                </a:solidFill>
                <a:latin typeface="Nunito" pitchFamily="2" charset="0"/>
              </a:rPr>
              <a:t>memory-bound applications</a:t>
            </a:r>
            <a:endParaRPr lang="en-US" sz="3200" b="1" dirty="0">
              <a:solidFill>
                <a:srgbClr val="C00000"/>
              </a:solidFill>
              <a:latin typeface="Nunito" pitchFamily="2" charset="0"/>
            </a:endParaRPr>
          </a:p>
        </p:txBody>
      </p:sp>
      <p:pic>
        <p:nvPicPr>
          <p:cNvPr id="6" name="Graphic 5" descr="Bullseye with solid fill">
            <a:extLst>
              <a:ext uri="{FF2B5EF4-FFF2-40B4-BE49-F238E27FC236}">
                <a16:creationId xmlns:a16="http://schemas.microsoft.com/office/drawing/2014/main" id="{C65287CB-C87A-94A1-3AF3-8A828C4CF2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3" y="3486013"/>
            <a:ext cx="914400" cy="914400"/>
          </a:xfrm>
          <a:prstGeom prst="rect">
            <a:avLst/>
          </a:prstGeom>
        </p:spPr>
      </p:pic>
    </p:spTree>
    <p:extLst>
      <p:ext uri="{BB962C8B-B14F-4D97-AF65-F5344CB8AC3E}">
        <p14:creationId xmlns:p14="http://schemas.microsoft.com/office/powerpoint/2010/main" val="421783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82F0-192A-1BC4-89F7-DA028376B7CC}"/>
              </a:ext>
            </a:extLst>
          </p:cNvPr>
          <p:cNvSpPr>
            <a:spLocks noGrp="1"/>
          </p:cNvSpPr>
          <p:nvPr>
            <p:ph type="title"/>
          </p:nvPr>
        </p:nvSpPr>
        <p:spPr/>
        <p:txBody>
          <a:bodyPr/>
          <a:lstStyle/>
          <a:p>
            <a:r>
              <a:rPr lang="en-US"/>
              <a:t>Morpheus Controller</a:t>
            </a:r>
          </a:p>
        </p:txBody>
      </p:sp>
      <p:sp>
        <p:nvSpPr>
          <p:cNvPr id="4" name="Slide Number Placeholder 3">
            <a:extLst>
              <a:ext uri="{FF2B5EF4-FFF2-40B4-BE49-F238E27FC236}">
                <a16:creationId xmlns:a16="http://schemas.microsoft.com/office/drawing/2014/main" id="{6019A493-3332-87CA-E48B-5058C69F387D}"/>
              </a:ext>
            </a:extLst>
          </p:cNvPr>
          <p:cNvSpPr>
            <a:spLocks noGrp="1"/>
          </p:cNvSpPr>
          <p:nvPr>
            <p:ph type="sldNum" sz="quarter" idx="4"/>
          </p:nvPr>
        </p:nvSpPr>
        <p:spPr/>
        <p:txBody>
          <a:bodyPr/>
          <a:lstStyle/>
          <a:p>
            <a:pPr algn="r"/>
            <a:fld id="{BBF05047-ADC6-47BF-A318-424F854A849A}" type="slidenum">
              <a:rPr lang="en-US" smtClean="0"/>
              <a:pPr algn="r"/>
              <a:t>20</a:t>
            </a:fld>
            <a:endParaRPr lang="en-US"/>
          </a:p>
        </p:txBody>
      </p:sp>
      <p:sp>
        <p:nvSpPr>
          <p:cNvPr id="7" name="Rectangle 6">
            <a:extLst>
              <a:ext uri="{FF2B5EF4-FFF2-40B4-BE49-F238E27FC236}">
                <a16:creationId xmlns:a16="http://schemas.microsoft.com/office/drawing/2014/main" id="{29D59D95-8444-40BE-C86B-DE6720C61F42}"/>
              </a:ext>
            </a:extLst>
          </p:cNvPr>
          <p:cNvSpPr/>
          <p:nvPr/>
        </p:nvSpPr>
        <p:spPr>
          <a:xfrm>
            <a:off x="0" y="3427436"/>
            <a:ext cx="9144000" cy="838228"/>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Forwarding Decision</a:t>
            </a:r>
            <a:br>
              <a:rPr lang="en-US" sz="3200" b="1">
                <a:solidFill>
                  <a:srgbClr val="7F7F7F"/>
                </a:solidFill>
                <a:latin typeface="Nunito" pitchFamily="2" charset="0"/>
              </a:rPr>
            </a:br>
            <a:r>
              <a:rPr lang="en-US" sz="2200" b="1" i="1">
                <a:solidFill>
                  <a:srgbClr val="7F7F7F"/>
                </a:solidFill>
                <a:latin typeface="Nunito" pitchFamily="2" charset="0"/>
              </a:rPr>
              <a:t>Address Separation</a:t>
            </a:r>
            <a:r>
              <a:rPr lang="en-US" sz="2200" b="1">
                <a:solidFill>
                  <a:srgbClr val="7F7F7F"/>
                </a:solidFill>
                <a:latin typeface="Nunito" pitchFamily="2" charset="0"/>
              </a:rPr>
              <a:t>, Combinational Logic</a:t>
            </a:r>
          </a:p>
        </p:txBody>
      </p:sp>
      <p:sp>
        <p:nvSpPr>
          <p:cNvPr id="8" name="TextBox 7">
            <a:extLst>
              <a:ext uri="{FF2B5EF4-FFF2-40B4-BE49-F238E27FC236}">
                <a16:creationId xmlns:a16="http://schemas.microsoft.com/office/drawing/2014/main" id="{0539C71C-974F-F74E-390E-FC3777310F49}"/>
              </a:ext>
            </a:extLst>
          </p:cNvPr>
          <p:cNvSpPr txBox="1"/>
          <p:nvPr/>
        </p:nvSpPr>
        <p:spPr>
          <a:xfrm>
            <a:off x="0" y="3427344"/>
            <a:ext cx="374904" cy="800220"/>
          </a:xfrm>
          <a:prstGeom prst="rect">
            <a:avLst/>
          </a:prstGeom>
          <a:noFill/>
        </p:spPr>
        <p:txBody>
          <a:bodyPr wrap="square" rtlCol="0" anchor="ctr">
            <a:spAutoFit/>
          </a:bodyPr>
          <a:lstStyle>
            <a:defPPr>
              <a:defRPr lang="en-US"/>
            </a:defPPr>
            <a:lvl1pPr algn="ctr">
              <a:defRPr sz="4600" b="1">
                <a:solidFill>
                  <a:srgbClr val="7F7F7F"/>
                </a:solidFill>
                <a:latin typeface="Nunito" pitchFamily="2" charset="0"/>
              </a:defRPr>
            </a:lvl1pPr>
          </a:lstStyle>
          <a:p>
            <a:r>
              <a:rPr lang="en-US"/>
              <a:t>1</a:t>
            </a:r>
          </a:p>
        </p:txBody>
      </p:sp>
      <p:sp>
        <p:nvSpPr>
          <p:cNvPr id="9" name="Rectangle 8">
            <a:extLst>
              <a:ext uri="{FF2B5EF4-FFF2-40B4-BE49-F238E27FC236}">
                <a16:creationId xmlns:a16="http://schemas.microsoft.com/office/drawing/2014/main" id="{259FE3E6-E0DD-D7C6-B5C8-51576683F1B7}"/>
              </a:ext>
            </a:extLst>
          </p:cNvPr>
          <p:cNvSpPr/>
          <p:nvPr/>
        </p:nvSpPr>
        <p:spPr>
          <a:xfrm>
            <a:off x="0" y="4428602"/>
            <a:ext cx="9144000" cy="838228"/>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Conventional LLC</a:t>
            </a:r>
            <a:br>
              <a:rPr lang="en-US" sz="3200" b="1">
                <a:solidFill>
                  <a:srgbClr val="7F7F7F"/>
                </a:solidFill>
                <a:latin typeface="Nunito" pitchFamily="2" charset="0"/>
              </a:rPr>
            </a:br>
            <a:r>
              <a:rPr lang="en-US" sz="2200" b="1">
                <a:solidFill>
                  <a:srgbClr val="7F7F7F"/>
                </a:solidFill>
                <a:latin typeface="Nunito" pitchFamily="2" charset="0"/>
              </a:rPr>
              <a:t>Physically Co-Located, Simple Forwarding</a:t>
            </a:r>
          </a:p>
        </p:txBody>
      </p:sp>
      <p:sp>
        <p:nvSpPr>
          <p:cNvPr id="10" name="TextBox 9">
            <a:extLst>
              <a:ext uri="{FF2B5EF4-FFF2-40B4-BE49-F238E27FC236}">
                <a16:creationId xmlns:a16="http://schemas.microsoft.com/office/drawing/2014/main" id="{ECE696DC-0C8C-711B-7101-F01C261E39F0}"/>
              </a:ext>
            </a:extLst>
          </p:cNvPr>
          <p:cNvSpPr txBox="1"/>
          <p:nvPr/>
        </p:nvSpPr>
        <p:spPr>
          <a:xfrm>
            <a:off x="0" y="4428510"/>
            <a:ext cx="374904" cy="800220"/>
          </a:xfrm>
          <a:prstGeom prst="rect">
            <a:avLst/>
          </a:prstGeom>
          <a:noFill/>
        </p:spPr>
        <p:txBody>
          <a:bodyPr wrap="square" rtlCol="0" anchor="ctr">
            <a:spAutoFit/>
          </a:bodyPr>
          <a:lstStyle>
            <a:defPPr>
              <a:defRPr lang="en-US"/>
            </a:defPPr>
            <a:lvl1pPr algn="ctr">
              <a:defRPr sz="4600" b="1">
                <a:solidFill>
                  <a:srgbClr val="7F7F7F"/>
                </a:solidFill>
                <a:latin typeface="Nunito" pitchFamily="2" charset="0"/>
              </a:defRPr>
            </a:lvl1pPr>
          </a:lstStyle>
          <a:p>
            <a:r>
              <a:rPr lang="en-US"/>
              <a:t>2</a:t>
            </a:r>
          </a:p>
        </p:txBody>
      </p:sp>
      <p:sp>
        <p:nvSpPr>
          <p:cNvPr id="11" name="Rectangle 10">
            <a:extLst>
              <a:ext uri="{FF2B5EF4-FFF2-40B4-BE49-F238E27FC236}">
                <a16:creationId xmlns:a16="http://schemas.microsoft.com/office/drawing/2014/main" id="{B276DE4E-58DF-F962-6B6A-1004C783442A}"/>
              </a:ext>
            </a:extLst>
          </p:cNvPr>
          <p:cNvSpPr/>
          <p:nvPr/>
        </p:nvSpPr>
        <p:spPr>
          <a:xfrm>
            <a:off x="0" y="5429768"/>
            <a:ext cx="9144000" cy="838228"/>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Extended LLC</a:t>
            </a:r>
            <a:br>
              <a:rPr lang="en-US" sz="3200" b="1">
                <a:solidFill>
                  <a:schemeClr val="tx1"/>
                </a:solidFill>
                <a:latin typeface="Nunito" pitchFamily="2" charset="0"/>
              </a:rPr>
            </a:br>
            <a:endParaRPr lang="en-US" sz="2200" b="1">
              <a:solidFill>
                <a:srgbClr val="C00000"/>
              </a:solidFill>
              <a:latin typeface="Nunito" pitchFamily="2" charset="0"/>
            </a:endParaRPr>
          </a:p>
        </p:txBody>
      </p:sp>
      <p:sp>
        <p:nvSpPr>
          <p:cNvPr id="12" name="TextBox 11">
            <a:extLst>
              <a:ext uri="{FF2B5EF4-FFF2-40B4-BE49-F238E27FC236}">
                <a16:creationId xmlns:a16="http://schemas.microsoft.com/office/drawing/2014/main" id="{DDF0FEBE-886B-44B3-E0FE-DABA5987C0C2}"/>
              </a:ext>
            </a:extLst>
          </p:cNvPr>
          <p:cNvSpPr txBox="1"/>
          <p:nvPr/>
        </p:nvSpPr>
        <p:spPr>
          <a:xfrm>
            <a:off x="0" y="5429676"/>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3</a:t>
            </a:r>
          </a:p>
        </p:txBody>
      </p:sp>
      <p:sp>
        <p:nvSpPr>
          <p:cNvPr id="6" name="TextBox 5">
            <a:extLst>
              <a:ext uri="{FF2B5EF4-FFF2-40B4-BE49-F238E27FC236}">
                <a16:creationId xmlns:a16="http://schemas.microsoft.com/office/drawing/2014/main" id="{72043315-28C5-2A4B-0D3A-388674991A04}"/>
              </a:ext>
            </a:extLst>
          </p:cNvPr>
          <p:cNvSpPr txBox="1"/>
          <p:nvPr/>
        </p:nvSpPr>
        <p:spPr>
          <a:xfrm>
            <a:off x="2200508" y="5824025"/>
            <a:ext cx="4742984" cy="430887"/>
          </a:xfrm>
          <a:prstGeom prst="rect">
            <a:avLst/>
          </a:prstGeom>
          <a:noFill/>
        </p:spPr>
        <p:txBody>
          <a:bodyPr wrap="square">
            <a:spAutoFit/>
          </a:bodyPr>
          <a:lstStyle/>
          <a:p>
            <a:pPr algn="ctr"/>
            <a:r>
              <a:rPr lang="en-US" sz="2200" b="1" i="1" dirty="0">
                <a:solidFill>
                  <a:srgbClr val="C00000"/>
                </a:solidFill>
                <a:latin typeface="Nunito" pitchFamily="2" charset="0"/>
              </a:rPr>
              <a:t>Warp Status Table</a:t>
            </a:r>
            <a:endParaRPr lang="en-US" sz="2200" i="1" dirty="0"/>
          </a:p>
        </p:txBody>
      </p:sp>
      <p:pic>
        <p:nvPicPr>
          <p:cNvPr id="17" name="Picture 16">
            <a:extLst>
              <a:ext uri="{FF2B5EF4-FFF2-40B4-BE49-F238E27FC236}">
                <a16:creationId xmlns:a16="http://schemas.microsoft.com/office/drawing/2014/main" id="{7FD064DA-67E1-D0E7-8F03-762A82C059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16629" y="523832"/>
            <a:ext cx="4310742" cy="2871512"/>
          </a:xfrm>
          <a:prstGeom prst="rect">
            <a:avLst/>
          </a:prstGeom>
          <a:solidFill>
            <a:srgbClr val="F2F2F2"/>
          </a:solidFill>
          <a:ln w="12700">
            <a:noFill/>
          </a:ln>
        </p:spPr>
      </p:pic>
      <p:sp>
        <p:nvSpPr>
          <p:cNvPr id="18" name="Oval 17">
            <a:extLst>
              <a:ext uri="{FF2B5EF4-FFF2-40B4-BE49-F238E27FC236}">
                <a16:creationId xmlns:a16="http://schemas.microsoft.com/office/drawing/2014/main" id="{FA5986B5-40D4-6045-F4CC-F29B51A63B5A}"/>
              </a:ext>
            </a:extLst>
          </p:cNvPr>
          <p:cNvSpPr/>
          <p:nvPr/>
        </p:nvSpPr>
        <p:spPr>
          <a:xfrm>
            <a:off x="3532504" y="2737213"/>
            <a:ext cx="322686" cy="322686"/>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1</a:t>
            </a:r>
          </a:p>
        </p:txBody>
      </p:sp>
      <p:sp>
        <p:nvSpPr>
          <p:cNvPr id="19" name="Oval 18">
            <a:extLst>
              <a:ext uri="{FF2B5EF4-FFF2-40B4-BE49-F238E27FC236}">
                <a16:creationId xmlns:a16="http://schemas.microsoft.com/office/drawing/2014/main" id="{224602A2-A0B0-5D14-A631-16983A7DD059}"/>
              </a:ext>
            </a:extLst>
          </p:cNvPr>
          <p:cNvSpPr/>
          <p:nvPr/>
        </p:nvSpPr>
        <p:spPr>
          <a:xfrm>
            <a:off x="5809199" y="2914887"/>
            <a:ext cx="322686" cy="322686"/>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2</a:t>
            </a:r>
          </a:p>
        </p:txBody>
      </p:sp>
      <p:sp>
        <p:nvSpPr>
          <p:cNvPr id="23" name="Oval 22">
            <a:extLst>
              <a:ext uri="{FF2B5EF4-FFF2-40B4-BE49-F238E27FC236}">
                <a16:creationId xmlns:a16="http://schemas.microsoft.com/office/drawing/2014/main" id="{F9D166B0-7408-E820-67A5-D94D3E1315FE}"/>
              </a:ext>
            </a:extLst>
          </p:cNvPr>
          <p:cNvSpPr/>
          <p:nvPr/>
        </p:nvSpPr>
        <p:spPr>
          <a:xfrm>
            <a:off x="6404685" y="1836712"/>
            <a:ext cx="322686" cy="322686"/>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3</a:t>
            </a:r>
          </a:p>
        </p:txBody>
      </p:sp>
      <p:sp>
        <p:nvSpPr>
          <p:cNvPr id="24" name="Arc 23">
            <a:extLst>
              <a:ext uri="{FF2B5EF4-FFF2-40B4-BE49-F238E27FC236}">
                <a16:creationId xmlns:a16="http://schemas.microsoft.com/office/drawing/2014/main" id="{EED1E42F-5718-E606-4936-B0F17A89FE3A}"/>
              </a:ext>
            </a:extLst>
          </p:cNvPr>
          <p:cNvSpPr/>
          <p:nvPr/>
        </p:nvSpPr>
        <p:spPr>
          <a:xfrm rot="5577987">
            <a:off x="3645551" y="136438"/>
            <a:ext cx="2519362" cy="3071428"/>
          </a:xfrm>
          <a:prstGeom prst="arc">
            <a:avLst>
              <a:gd name="adj1" fmla="val 15231624"/>
              <a:gd name="adj2" fmla="val 19827093"/>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7A4FB80A-902E-FD10-AD9B-20E2D7E29680}"/>
              </a:ext>
            </a:extLst>
          </p:cNvPr>
          <p:cNvSpPr/>
          <p:nvPr/>
        </p:nvSpPr>
        <p:spPr>
          <a:xfrm rot="5400000">
            <a:off x="5403441" y="2855392"/>
            <a:ext cx="322688" cy="441674"/>
          </a:xfrm>
          <a:prstGeom prst="arc">
            <a:avLst>
              <a:gd name="adj1" fmla="val 9178868"/>
              <a:gd name="adj2" fmla="val 1693837"/>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886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123">
            <a:extLst>
              <a:ext uri="{FF2B5EF4-FFF2-40B4-BE49-F238E27FC236}">
                <a16:creationId xmlns:a16="http://schemas.microsoft.com/office/drawing/2014/main" id="{41B9E2CD-CA45-A146-30BE-69C5053759E3}"/>
              </a:ext>
            </a:extLst>
          </p:cNvPr>
          <p:cNvSpPr/>
          <p:nvPr/>
        </p:nvSpPr>
        <p:spPr>
          <a:xfrm>
            <a:off x="1114815" y="3617877"/>
            <a:ext cx="6914370" cy="2611349"/>
          </a:xfrm>
          <a:prstGeom prst="roundRect">
            <a:avLst>
              <a:gd name="adj" fmla="val 7260"/>
            </a:avLst>
          </a:prstGeom>
          <a:solidFill>
            <a:srgbClr val="FFDDF8"/>
          </a:solidFill>
          <a:ln w="28575">
            <a:solidFill>
              <a:srgbClr val="C5009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b="1" spc="-30" dirty="0">
              <a:solidFill>
                <a:srgbClr val="C4009A"/>
              </a:solidFill>
              <a:latin typeface="Nunito" pitchFamily="2" charset="0"/>
            </a:endParaRPr>
          </a:p>
        </p:txBody>
      </p:sp>
      <p:sp>
        <p:nvSpPr>
          <p:cNvPr id="3" name="Title 2">
            <a:extLst>
              <a:ext uri="{FF2B5EF4-FFF2-40B4-BE49-F238E27FC236}">
                <a16:creationId xmlns:a16="http://schemas.microsoft.com/office/drawing/2014/main" id="{7CDA0E47-06FD-37D2-B651-A62DAD2BF973}"/>
              </a:ext>
            </a:extLst>
          </p:cNvPr>
          <p:cNvSpPr>
            <a:spLocks noGrp="1"/>
          </p:cNvSpPr>
          <p:nvPr>
            <p:ph type="title"/>
          </p:nvPr>
        </p:nvSpPr>
        <p:spPr>
          <a:xfrm>
            <a:off x="0" y="139377"/>
            <a:ext cx="9144000" cy="429389"/>
          </a:xfrm>
        </p:spPr>
        <p:txBody>
          <a:bodyPr/>
          <a:lstStyle/>
          <a:p>
            <a:r>
              <a:rPr lang="en-US" dirty="0"/>
              <a:t>Morpheus Controller </a:t>
            </a:r>
            <a:r>
              <a:rPr lang="en-US" sz="2800" dirty="0"/>
              <a:t>Warp Status Table</a:t>
            </a:r>
          </a:p>
        </p:txBody>
      </p:sp>
      <p:sp>
        <p:nvSpPr>
          <p:cNvPr id="4" name="Slide Number Placeholder 3">
            <a:extLst>
              <a:ext uri="{FF2B5EF4-FFF2-40B4-BE49-F238E27FC236}">
                <a16:creationId xmlns:a16="http://schemas.microsoft.com/office/drawing/2014/main" id="{E7137ACD-A406-0020-127B-981DC2285E2A}"/>
              </a:ext>
            </a:extLst>
          </p:cNvPr>
          <p:cNvSpPr>
            <a:spLocks noGrp="1"/>
          </p:cNvSpPr>
          <p:nvPr>
            <p:ph type="sldNum" sz="quarter" idx="4"/>
          </p:nvPr>
        </p:nvSpPr>
        <p:spPr/>
        <p:txBody>
          <a:bodyPr/>
          <a:lstStyle/>
          <a:p>
            <a:pPr algn="r"/>
            <a:fld id="{BBF05047-ADC6-47BF-A318-424F854A849A}" type="slidenum">
              <a:rPr lang="en-US" smtClean="0"/>
              <a:pPr algn="r"/>
              <a:t>21</a:t>
            </a:fld>
            <a:endParaRPr lang="en-US"/>
          </a:p>
        </p:txBody>
      </p:sp>
      <p:sp>
        <p:nvSpPr>
          <p:cNvPr id="36" name="Rectangle: Rounded Corners 15">
            <a:extLst>
              <a:ext uri="{FF2B5EF4-FFF2-40B4-BE49-F238E27FC236}">
                <a16:creationId xmlns:a16="http://schemas.microsoft.com/office/drawing/2014/main" id="{589DCF4D-95E7-6F09-22F7-A105EB5A9CDC}"/>
              </a:ext>
            </a:extLst>
          </p:cNvPr>
          <p:cNvSpPr/>
          <p:nvPr/>
        </p:nvSpPr>
        <p:spPr>
          <a:xfrm>
            <a:off x="304802" y="749246"/>
            <a:ext cx="3335198" cy="734026"/>
          </a:xfrm>
          <a:prstGeom prst="roundRect">
            <a:avLst>
              <a:gd name="adj" fmla="val 13715"/>
            </a:avLst>
          </a:prstGeom>
          <a:solidFill>
            <a:srgbClr val="FCD5B5"/>
          </a:solidFill>
          <a:ln w="28575">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ts val="2400"/>
              </a:lnSpc>
            </a:pPr>
            <a:r>
              <a:rPr lang="en-US" sz="2800" b="1" dirty="0">
                <a:solidFill>
                  <a:schemeClr val="tx1"/>
                </a:solidFill>
                <a:latin typeface="Nunito" pitchFamily="2" charset="77"/>
              </a:rPr>
              <a:t>Core operating</a:t>
            </a:r>
            <a:br>
              <a:rPr lang="en-US" sz="2800" b="1" dirty="0">
                <a:solidFill>
                  <a:schemeClr val="tx1"/>
                </a:solidFill>
                <a:latin typeface="Nunito" pitchFamily="2" charset="77"/>
              </a:rPr>
            </a:br>
            <a:r>
              <a:rPr lang="en-US" sz="2800" b="1" dirty="0">
                <a:solidFill>
                  <a:schemeClr val="tx1"/>
                </a:solidFill>
                <a:latin typeface="Nunito" pitchFamily="2" charset="77"/>
              </a:rPr>
              <a:t>in </a:t>
            </a:r>
            <a:r>
              <a:rPr lang="en-US" sz="2800" b="1" dirty="0">
                <a:solidFill>
                  <a:srgbClr val="E47302"/>
                </a:solidFill>
                <a:latin typeface="Nunito" pitchFamily="2" charset="77"/>
              </a:rPr>
              <a:t>Compute Mode</a:t>
            </a:r>
            <a:endParaRPr lang="en-US" sz="2800" dirty="0">
              <a:solidFill>
                <a:srgbClr val="E47302"/>
              </a:solidFill>
              <a:latin typeface="Nunito" pitchFamily="2" charset="77"/>
            </a:endParaRPr>
          </a:p>
        </p:txBody>
      </p:sp>
      <p:sp>
        <p:nvSpPr>
          <p:cNvPr id="38" name="Rectangle: Rounded Corners 43">
            <a:extLst>
              <a:ext uri="{FF2B5EF4-FFF2-40B4-BE49-F238E27FC236}">
                <a16:creationId xmlns:a16="http://schemas.microsoft.com/office/drawing/2014/main" id="{ECA25D92-FB9B-5E90-4364-6544E985E6AC}"/>
              </a:ext>
            </a:extLst>
          </p:cNvPr>
          <p:cNvSpPr/>
          <p:nvPr/>
        </p:nvSpPr>
        <p:spPr>
          <a:xfrm>
            <a:off x="5504002" y="749246"/>
            <a:ext cx="3335198" cy="734026"/>
          </a:xfrm>
          <a:prstGeom prst="roundRect">
            <a:avLst>
              <a:gd name="adj" fmla="val 13715"/>
            </a:avLst>
          </a:prstGeom>
          <a:solidFill>
            <a:srgbClr val="E3D6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lnSpc>
                <a:spcPts val="2400"/>
              </a:lnSpc>
            </a:pPr>
            <a:r>
              <a:rPr lang="en-US" sz="2800" b="1" dirty="0">
                <a:solidFill>
                  <a:schemeClr val="tx1"/>
                </a:solidFill>
                <a:latin typeface="Nunito" pitchFamily="2" charset="0"/>
              </a:rPr>
              <a:t>Core operating</a:t>
            </a:r>
            <a:br>
              <a:rPr lang="en-US" sz="2800" b="1" dirty="0">
                <a:solidFill>
                  <a:schemeClr val="tx1"/>
                </a:solidFill>
                <a:latin typeface="Nunito" pitchFamily="2" charset="0"/>
              </a:rPr>
            </a:br>
            <a:r>
              <a:rPr lang="en-US" sz="2800" b="1" dirty="0">
                <a:solidFill>
                  <a:schemeClr val="tx1"/>
                </a:solidFill>
                <a:latin typeface="Nunito" pitchFamily="2" charset="0"/>
              </a:rPr>
              <a:t>in </a:t>
            </a:r>
            <a:r>
              <a:rPr lang="en-US" sz="2800" b="1" dirty="0">
                <a:solidFill>
                  <a:srgbClr val="7030A0"/>
                </a:solidFill>
                <a:latin typeface="Nunito" pitchFamily="2" charset="0"/>
              </a:rPr>
              <a:t>Cache Mode</a:t>
            </a:r>
          </a:p>
        </p:txBody>
      </p:sp>
      <p:sp>
        <p:nvSpPr>
          <p:cNvPr id="42" name="Rectangle: Rounded Corners 123">
            <a:extLst>
              <a:ext uri="{FF2B5EF4-FFF2-40B4-BE49-F238E27FC236}">
                <a16:creationId xmlns:a16="http://schemas.microsoft.com/office/drawing/2014/main" id="{4D5ED528-8E75-A09D-F589-0FBE7591ABED}"/>
              </a:ext>
            </a:extLst>
          </p:cNvPr>
          <p:cNvSpPr/>
          <p:nvPr/>
        </p:nvSpPr>
        <p:spPr>
          <a:xfrm>
            <a:off x="1676398" y="3204519"/>
            <a:ext cx="5791202" cy="828332"/>
          </a:xfrm>
          <a:prstGeom prst="roundRect">
            <a:avLst/>
          </a:prstGeom>
          <a:solidFill>
            <a:srgbClr val="FFDDF8"/>
          </a:solidFill>
          <a:ln w="28575">
            <a:solidFill>
              <a:srgbClr val="C5009A"/>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lnSpc>
                <a:spcPts val="3200"/>
              </a:lnSpc>
            </a:pPr>
            <a:r>
              <a:rPr lang="en-US" sz="3200" b="1" spc="-30" dirty="0">
                <a:solidFill>
                  <a:srgbClr val="C4009A"/>
                </a:solidFill>
                <a:latin typeface="Nunito" pitchFamily="2" charset="0"/>
              </a:rPr>
              <a:t>Warp Status Table</a:t>
            </a:r>
            <a:br>
              <a:rPr lang="en-US" sz="3200" b="1" spc="-30" dirty="0">
                <a:solidFill>
                  <a:srgbClr val="C4009A"/>
                </a:solidFill>
                <a:latin typeface="Nunito" pitchFamily="2" charset="0"/>
              </a:rPr>
            </a:br>
            <a:r>
              <a:rPr lang="en-US" sz="3200" b="1" spc="-30" dirty="0">
                <a:solidFill>
                  <a:schemeClr val="tx1"/>
                </a:solidFill>
                <a:latin typeface="Nunito" pitchFamily="2" charset="0"/>
              </a:rPr>
              <a:t>in the </a:t>
            </a:r>
            <a:r>
              <a:rPr lang="en-US" sz="3200" b="1" spc="-30" dirty="0">
                <a:solidFill>
                  <a:srgbClr val="C4009A"/>
                </a:solidFill>
                <a:latin typeface="Nunito" pitchFamily="2" charset="0"/>
              </a:rPr>
              <a:t>Morpheus Controller</a:t>
            </a:r>
          </a:p>
        </p:txBody>
      </p:sp>
      <p:sp>
        <p:nvSpPr>
          <p:cNvPr id="37" name="TextBox 36">
            <a:extLst>
              <a:ext uri="{FF2B5EF4-FFF2-40B4-BE49-F238E27FC236}">
                <a16:creationId xmlns:a16="http://schemas.microsoft.com/office/drawing/2014/main" id="{D233AC5B-27FC-602E-6989-A1A16A865B0A}"/>
              </a:ext>
            </a:extLst>
          </p:cNvPr>
          <p:cNvSpPr txBox="1"/>
          <p:nvPr/>
        </p:nvSpPr>
        <p:spPr>
          <a:xfrm>
            <a:off x="1845793" y="4281426"/>
            <a:ext cx="5733217" cy="1692771"/>
          </a:xfrm>
          <a:prstGeom prst="rect">
            <a:avLst/>
          </a:prstGeom>
          <a:noFill/>
        </p:spPr>
        <p:txBody>
          <a:bodyPr wrap="square" rtlCol="0">
            <a:spAutoFit/>
          </a:bodyPr>
          <a:lstStyle/>
          <a:p>
            <a:pPr marL="342900" indent="-342900" algn="l">
              <a:buFont typeface="Arial" panose="020B0604020202020204" pitchFamily="34" charset="0"/>
              <a:buChar char="•"/>
            </a:pPr>
            <a:r>
              <a:rPr lang="en-US" sz="2800" b="1" spc="-100" dirty="0">
                <a:latin typeface="Nunito" pitchFamily="2" charset="0"/>
              </a:rPr>
              <a:t> Tracks</a:t>
            </a:r>
            <a:r>
              <a:rPr lang="en-US" sz="2800" b="1" spc="-100" dirty="0">
                <a:solidFill>
                  <a:srgbClr val="C5009A"/>
                </a:solidFill>
                <a:latin typeface="Nunito" pitchFamily="2" charset="0"/>
              </a:rPr>
              <a:t> ongoing requests </a:t>
            </a:r>
            <a:r>
              <a:rPr lang="en-US" sz="2800" b="1" spc="-100" dirty="0">
                <a:latin typeface="Nunito" pitchFamily="2" charset="0"/>
              </a:rPr>
              <a:t>per set</a:t>
            </a:r>
          </a:p>
          <a:p>
            <a:pPr marL="800100" lvl="1" indent="-342900">
              <a:buFont typeface="Arial" panose="020B0604020202020204" pitchFamily="34" charset="0"/>
              <a:buChar char="•"/>
            </a:pPr>
            <a:r>
              <a:rPr lang="en-US" sz="2400" b="1" dirty="0">
                <a:latin typeface="Nunito" pitchFamily="2" charset="0"/>
              </a:rPr>
              <a:t>E.g., </a:t>
            </a:r>
            <a:r>
              <a:rPr lang="en-US" sz="2400" b="1" dirty="0">
                <a:solidFill>
                  <a:srgbClr val="C5009A"/>
                </a:solidFill>
                <a:latin typeface="Nunito" pitchFamily="2" charset="0"/>
              </a:rPr>
              <a:t>read/write</a:t>
            </a:r>
            <a:r>
              <a:rPr lang="en-US" sz="2400" b="1" dirty="0">
                <a:latin typeface="Nunito" pitchFamily="2" charset="0"/>
              </a:rPr>
              <a:t>, </a:t>
            </a:r>
            <a:r>
              <a:rPr lang="en-US" sz="2400" b="1" dirty="0">
                <a:solidFill>
                  <a:srgbClr val="C5009A"/>
                </a:solidFill>
                <a:latin typeface="Nunito" pitchFamily="2" charset="0"/>
              </a:rPr>
              <a:t>tag</a:t>
            </a:r>
            <a:r>
              <a:rPr lang="en-US" sz="2400" b="1" dirty="0">
                <a:latin typeface="Nunito" pitchFamily="2" charset="0"/>
              </a:rPr>
              <a:t>, </a:t>
            </a:r>
            <a:r>
              <a:rPr lang="en-US" sz="2400" b="1" dirty="0">
                <a:solidFill>
                  <a:srgbClr val="C5009A"/>
                </a:solidFill>
                <a:latin typeface="Nunito" pitchFamily="2" charset="0"/>
              </a:rPr>
              <a:t>hit/miss</a:t>
            </a:r>
          </a:p>
          <a:p>
            <a:pPr marL="800100" lvl="1" indent="-342900">
              <a:buFont typeface="Arial" panose="020B0604020202020204" pitchFamily="34" charset="0"/>
              <a:buChar char="•"/>
            </a:pPr>
            <a:endParaRPr lang="en-US" sz="2400" b="1" dirty="0">
              <a:solidFill>
                <a:srgbClr val="C5009A"/>
              </a:solidFill>
              <a:latin typeface="Nunito" pitchFamily="2" charset="0"/>
            </a:endParaRPr>
          </a:p>
          <a:p>
            <a:pPr marL="342900" indent="-342900">
              <a:buFont typeface="Arial" panose="020B0604020202020204" pitchFamily="34" charset="0"/>
              <a:buChar char="•"/>
            </a:pPr>
            <a:r>
              <a:rPr lang="en-US" sz="2800" b="1" dirty="0">
                <a:latin typeface="Nunito" pitchFamily="2" charset="0"/>
              </a:rPr>
              <a:t> </a:t>
            </a:r>
            <a:r>
              <a:rPr lang="en-US" sz="2800" b="1" dirty="0">
                <a:solidFill>
                  <a:srgbClr val="C5009A"/>
                </a:solidFill>
                <a:latin typeface="Nunito" pitchFamily="2" charset="0"/>
              </a:rPr>
              <a:t>Memory mapped</a:t>
            </a:r>
          </a:p>
        </p:txBody>
      </p:sp>
      <p:cxnSp>
        <p:nvCxnSpPr>
          <p:cNvPr id="45" name="Straight Arrow Connector 44">
            <a:extLst>
              <a:ext uri="{FF2B5EF4-FFF2-40B4-BE49-F238E27FC236}">
                <a16:creationId xmlns:a16="http://schemas.microsoft.com/office/drawing/2014/main" id="{B25E32F4-195E-387C-D0B7-C5F5DAC44D64}"/>
              </a:ext>
            </a:extLst>
          </p:cNvPr>
          <p:cNvCxnSpPr/>
          <p:nvPr/>
        </p:nvCxnSpPr>
        <p:spPr>
          <a:xfrm>
            <a:off x="1680539" y="1566904"/>
            <a:ext cx="583723" cy="1570479"/>
          </a:xfrm>
          <a:prstGeom prst="straightConnector1">
            <a:avLst/>
          </a:prstGeom>
          <a:ln w="38100" cap="rnd">
            <a:solidFill>
              <a:srgbClr val="D49F1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99BAA11-BDAD-E5D4-5551-790E2A35DFBE}"/>
              </a:ext>
            </a:extLst>
          </p:cNvPr>
          <p:cNvSpPr txBox="1"/>
          <p:nvPr/>
        </p:nvSpPr>
        <p:spPr>
          <a:xfrm>
            <a:off x="1868882" y="2090533"/>
            <a:ext cx="2595165" cy="523220"/>
          </a:xfrm>
          <a:prstGeom prst="rect">
            <a:avLst/>
          </a:prstGeom>
          <a:noFill/>
        </p:spPr>
        <p:txBody>
          <a:bodyPr wrap="square" rtlCol="0">
            <a:spAutoFit/>
          </a:bodyPr>
          <a:lstStyle/>
          <a:p>
            <a:pPr algn="ctr"/>
            <a:r>
              <a:rPr lang="en-US" sz="2800" b="1" dirty="0">
                <a:solidFill>
                  <a:srgbClr val="D49F11"/>
                </a:solidFill>
                <a:latin typeface="Nunito" pitchFamily="2" charset="0"/>
              </a:rPr>
              <a:t>LLC Requests</a:t>
            </a:r>
          </a:p>
        </p:txBody>
      </p:sp>
      <p:cxnSp>
        <p:nvCxnSpPr>
          <p:cNvPr id="52" name="Straight Arrow Connector 51">
            <a:extLst>
              <a:ext uri="{FF2B5EF4-FFF2-40B4-BE49-F238E27FC236}">
                <a16:creationId xmlns:a16="http://schemas.microsoft.com/office/drawing/2014/main" id="{88C2B0A1-A13B-C98D-EEC9-051FBE3950A7}"/>
              </a:ext>
            </a:extLst>
          </p:cNvPr>
          <p:cNvCxnSpPr>
            <a:cxnSpLocks/>
          </p:cNvCxnSpPr>
          <p:nvPr/>
        </p:nvCxnSpPr>
        <p:spPr>
          <a:xfrm flipV="1">
            <a:off x="7060519" y="1603653"/>
            <a:ext cx="609425" cy="1519839"/>
          </a:xfrm>
          <a:prstGeom prst="straightConnector1">
            <a:avLst/>
          </a:prstGeom>
          <a:ln w="38100" cap="rnd">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9D2FA18-0640-6DCD-06DE-F95F5F141A08}"/>
              </a:ext>
            </a:extLst>
          </p:cNvPr>
          <p:cNvSpPr txBox="1"/>
          <p:nvPr/>
        </p:nvSpPr>
        <p:spPr>
          <a:xfrm>
            <a:off x="4606505" y="1866842"/>
            <a:ext cx="3168451" cy="828432"/>
          </a:xfrm>
          <a:prstGeom prst="rect">
            <a:avLst/>
          </a:prstGeom>
          <a:noFill/>
        </p:spPr>
        <p:txBody>
          <a:bodyPr wrap="square" rtlCol="0">
            <a:spAutoFit/>
          </a:bodyPr>
          <a:lstStyle/>
          <a:p>
            <a:pPr algn="ctr">
              <a:lnSpc>
                <a:spcPts val="2800"/>
              </a:lnSpc>
            </a:pPr>
            <a:r>
              <a:rPr lang="en-US" sz="2800" b="1" dirty="0">
                <a:solidFill>
                  <a:srgbClr val="0070C0"/>
                </a:solidFill>
                <a:latin typeface="Nunito" pitchFamily="2" charset="0"/>
              </a:rPr>
              <a:t>Regular</a:t>
            </a:r>
            <a:br>
              <a:rPr lang="en-US" sz="2800" b="1" dirty="0">
                <a:solidFill>
                  <a:srgbClr val="0070C0"/>
                </a:solidFill>
                <a:latin typeface="Nunito" pitchFamily="2" charset="0"/>
              </a:rPr>
            </a:br>
            <a:r>
              <a:rPr lang="en-US" sz="2800" b="1" dirty="0">
                <a:solidFill>
                  <a:srgbClr val="0070C0"/>
                </a:solidFill>
                <a:latin typeface="Nunito" pitchFamily="2" charset="0"/>
              </a:rPr>
              <a:t>Loads/Stores</a:t>
            </a:r>
          </a:p>
        </p:txBody>
      </p:sp>
    </p:spTree>
    <p:extLst>
      <p:ext uri="{BB962C8B-B14F-4D97-AF65-F5344CB8AC3E}">
        <p14:creationId xmlns:p14="http://schemas.microsoft.com/office/powerpoint/2010/main" val="172071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2" grpId="0" animBg="1"/>
      <p:bldP spid="46" grpId="0"/>
      <p:bldP spid="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A0E6-B56B-3281-23B1-57535DEAB2ED}"/>
              </a:ext>
            </a:extLst>
          </p:cNvPr>
          <p:cNvSpPr>
            <a:spLocks noGrp="1"/>
          </p:cNvSpPr>
          <p:nvPr>
            <p:ph type="title"/>
          </p:nvPr>
        </p:nvSpPr>
        <p:spPr/>
        <p:txBody>
          <a:bodyPr/>
          <a:lstStyle/>
          <a:p>
            <a:r>
              <a:rPr lang="en-US"/>
              <a:t>Outline</a:t>
            </a:r>
          </a:p>
        </p:txBody>
      </p:sp>
      <p:sp>
        <p:nvSpPr>
          <p:cNvPr id="4" name="Slide Number Placeholder 3">
            <a:extLst>
              <a:ext uri="{FF2B5EF4-FFF2-40B4-BE49-F238E27FC236}">
                <a16:creationId xmlns:a16="http://schemas.microsoft.com/office/drawing/2014/main" id="{040A1C53-5576-35CC-2118-2FB5A5A1501F}"/>
              </a:ext>
            </a:extLst>
          </p:cNvPr>
          <p:cNvSpPr>
            <a:spLocks noGrp="1"/>
          </p:cNvSpPr>
          <p:nvPr>
            <p:ph type="sldNum" sz="quarter" idx="4"/>
          </p:nvPr>
        </p:nvSpPr>
        <p:spPr/>
        <p:txBody>
          <a:bodyPr/>
          <a:lstStyle/>
          <a:p>
            <a:pPr algn="r"/>
            <a:fld id="{BBF05047-ADC6-47BF-A318-424F854A849A}" type="slidenum">
              <a:rPr lang="en-US" smtClean="0"/>
              <a:pPr algn="r"/>
              <a:t>22</a:t>
            </a:fld>
            <a:endParaRPr lang="en-US"/>
          </a:p>
        </p:txBody>
      </p:sp>
      <p:sp>
        <p:nvSpPr>
          <p:cNvPr id="5" name="Rectangle 4">
            <a:extLst>
              <a:ext uri="{FF2B5EF4-FFF2-40B4-BE49-F238E27FC236}">
                <a16:creationId xmlns:a16="http://schemas.microsoft.com/office/drawing/2014/main" id="{8D1CC14E-5124-89D9-E781-E8BFD5363538}"/>
              </a:ext>
            </a:extLst>
          </p:cNvPr>
          <p:cNvSpPr/>
          <p:nvPr/>
        </p:nvSpPr>
        <p:spPr>
          <a:xfrm>
            <a:off x="-3048" y="62550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Introduction</a:t>
            </a:r>
          </a:p>
        </p:txBody>
      </p:sp>
      <p:sp>
        <p:nvSpPr>
          <p:cNvPr id="14" name="TextBox 13">
            <a:extLst>
              <a:ext uri="{FF2B5EF4-FFF2-40B4-BE49-F238E27FC236}">
                <a16:creationId xmlns:a16="http://schemas.microsoft.com/office/drawing/2014/main" id="{9A85AF98-0A1D-F018-AFD3-0F94038601A8}"/>
              </a:ext>
            </a:extLst>
          </p:cNvPr>
          <p:cNvSpPr txBox="1"/>
          <p:nvPr/>
        </p:nvSpPr>
        <p:spPr>
          <a:xfrm>
            <a:off x="0" y="634813"/>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1</a:t>
            </a:r>
          </a:p>
        </p:txBody>
      </p:sp>
      <p:sp>
        <p:nvSpPr>
          <p:cNvPr id="17" name="Rectangle 16">
            <a:extLst>
              <a:ext uri="{FF2B5EF4-FFF2-40B4-BE49-F238E27FC236}">
                <a16:creationId xmlns:a16="http://schemas.microsoft.com/office/drawing/2014/main" id="{04273544-FFA4-8631-EEFD-DF9634A0C246}"/>
              </a:ext>
            </a:extLst>
          </p:cNvPr>
          <p:cNvSpPr/>
          <p:nvPr/>
        </p:nvSpPr>
        <p:spPr>
          <a:xfrm>
            <a:off x="0" y="1442593"/>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Overview</a:t>
            </a:r>
          </a:p>
        </p:txBody>
      </p:sp>
      <p:sp>
        <p:nvSpPr>
          <p:cNvPr id="18" name="TextBox 17">
            <a:extLst>
              <a:ext uri="{FF2B5EF4-FFF2-40B4-BE49-F238E27FC236}">
                <a16:creationId xmlns:a16="http://schemas.microsoft.com/office/drawing/2014/main" id="{AD8316B1-D0C2-F492-7F9C-45091E7C45F2}"/>
              </a:ext>
            </a:extLst>
          </p:cNvPr>
          <p:cNvSpPr txBox="1"/>
          <p:nvPr/>
        </p:nvSpPr>
        <p:spPr>
          <a:xfrm>
            <a:off x="0" y="1444057"/>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2</a:t>
            </a:r>
          </a:p>
        </p:txBody>
      </p:sp>
      <p:sp>
        <p:nvSpPr>
          <p:cNvPr id="20" name="Rectangle 19">
            <a:extLst>
              <a:ext uri="{FF2B5EF4-FFF2-40B4-BE49-F238E27FC236}">
                <a16:creationId xmlns:a16="http://schemas.microsoft.com/office/drawing/2014/main" id="{2BB9D4A0-0791-2AE4-5BF9-B6A33E10EA3D}"/>
              </a:ext>
            </a:extLst>
          </p:cNvPr>
          <p:cNvSpPr/>
          <p:nvPr/>
        </p:nvSpPr>
        <p:spPr>
          <a:xfrm>
            <a:off x="-3048" y="226569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Controller</a:t>
            </a:r>
          </a:p>
        </p:txBody>
      </p:sp>
      <p:sp>
        <p:nvSpPr>
          <p:cNvPr id="21" name="TextBox 20">
            <a:extLst>
              <a:ext uri="{FF2B5EF4-FFF2-40B4-BE49-F238E27FC236}">
                <a16:creationId xmlns:a16="http://schemas.microsoft.com/office/drawing/2014/main" id="{22B2C9EA-256A-1F0B-3926-AC316DF3E4EC}"/>
              </a:ext>
            </a:extLst>
          </p:cNvPr>
          <p:cNvSpPr txBox="1"/>
          <p:nvPr/>
        </p:nvSpPr>
        <p:spPr>
          <a:xfrm>
            <a:off x="-3048" y="2273258"/>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3</a:t>
            </a:r>
          </a:p>
        </p:txBody>
      </p:sp>
      <p:sp>
        <p:nvSpPr>
          <p:cNvPr id="23" name="Rectangle 22">
            <a:extLst>
              <a:ext uri="{FF2B5EF4-FFF2-40B4-BE49-F238E27FC236}">
                <a16:creationId xmlns:a16="http://schemas.microsoft.com/office/drawing/2014/main" id="{CF157687-D2D9-9C49-1F1E-7BC9026A6218}"/>
              </a:ext>
            </a:extLst>
          </p:cNvPr>
          <p:cNvSpPr/>
          <p:nvPr/>
        </p:nvSpPr>
        <p:spPr>
          <a:xfrm>
            <a:off x="0" y="3091718"/>
            <a:ext cx="9144000" cy="615406"/>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solidFill>
                <a:latin typeface="Nunito" pitchFamily="2" charset="0"/>
              </a:rPr>
              <a:t>Extended LLC Kernel</a:t>
            </a:r>
          </a:p>
        </p:txBody>
      </p:sp>
      <p:sp>
        <p:nvSpPr>
          <p:cNvPr id="24" name="TextBox 23">
            <a:extLst>
              <a:ext uri="{FF2B5EF4-FFF2-40B4-BE49-F238E27FC236}">
                <a16:creationId xmlns:a16="http://schemas.microsoft.com/office/drawing/2014/main" id="{58817223-6C99-6257-899C-FB93D7F91BA7}"/>
              </a:ext>
            </a:extLst>
          </p:cNvPr>
          <p:cNvSpPr txBox="1"/>
          <p:nvPr/>
        </p:nvSpPr>
        <p:spPr>
          <a:xfrm>
            <a:off x="0" y="3093182"/>
            <a:ext cx="374904" cy="800220"/>
          </a:xfrm>
          <a:prstGeom prst="rect">
            <a:avLst/>
          </a:prstGeom>
          <a:noFill/>
        </p:spPr>
        <p:txBody>
          <a:bodyPr wrap="square" rtlCol="0" anchor="ctr">
            <a:spAutoFit/>
          </a:bodyPr>
          <a:lstStyle>
            <a:defPPr>
              <a:defRPr lang="en-US"/>
            </a:defPPr>
            <a:lvl1pPr algn="ctr">
              <a:defRPr sz="4600" b="1">
                <a:solidFill>
                  <a:schemeClr val="bg1"/>
                </a:solidFill>
                <a:latin typeface="Nunito" pitchFamily="2" charset="0"/>
              </a:defRPr>
            </a:lvl1pPr>
          </a:lstStyle>
          <a:p>
            <a:r>
              <a:rPr lang="en-US" dirty="0"/>
              <a:t>4</a:t>
            </a:r>
          </a:p>
        </p:txBody>
      </p:sp>
      <p:sp>
        <p:nvSpPr>
          <p:cNvPr id="26" name="Rectangle 25">
            <a:extLst>
              <a:ext uri="{FF2B5EF4-FFF2-40B4-BE49-F238E27FC236}">
                <a16:creationId xmlns:a16="http://schemas.microsoft.com/office/drawing/2014/main" id="{8EADD2B0-EDDC-0AAF-0B24-D75343D5FA40}"/>
              </a:ext>
            </a:extLst>
          </p:cNvPr>
          <p:cNvSpPr/>
          <p:nvPr/>
        </p:nvSpPr>
        <p:spPr>
          <a:xfrm>
            <a:off x="-3048" y="3923476"/>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lumMod val="65000"/>
                  </a:schemeClr>
                </a:solidFill>
                <a:latin typeface="Nunito" pitchFamily="2" charset="0"/>
              </a:rPr>
              <a:t>Hit/Miss Prediction</a:t>
            </a:r>
          </a:p>
        </p:txBody>
      </p:sp>
      <p:sp>
        <p:nvSpPr>
          <p:cNvPr id="27" name="TextBox 26">
            <a:extLst>
              <a:ext uri="{FF2B5EF4-FFF2-40B4-BE49-F238E27FC236}">
                <a16:creationId xmlns:a16="http://schemas.microsoft.com/office/drawing/2014/main" id="{7C43FA3F-20D5-6FF1-1C0D-C894C0000196}"/>
              </a:ext>
            </a:extLst>
          </p:cNvPr>
          <p:cNvSpPr txBox="1"/>
          <p:nvPr/>
        </p:nvSpPr>
        <p:spPr>
          <a:xfrm>
            <a:off x="-3048" y="3924940"/>
            <a:ext cx="374904" cy="800220"/>
          </a:xfrm>
          <a:prstGeom prst="rect">
            <a:avLst/>
          </a:prstGeom>
          <a:noFill/>
        </p:spPr>
        <p:txBody>
          <a:bodyPr wrap="square" rtlCol="0" anchor="ctr">
            <a:spAutoFit/>
          </a:bodyPr>
          <a:lstStyle/>
          <a:p>
            <a:pPr algn="ctr"/>
            <a:r>
              <a:rPr lang="en-US" sz="4600" b="1" dirty="0">
                <a:solidFill>
                  <a:schemeClr val="bg1">
                    <a:lumMod val="65000"/>
                  </a:schemeClr>
                </a:solidFill>
                <a:latin typeface="Nunito" pitchFamily="2" charset="0"/>
              </a:rPr>
              <a:t>5</a:t>
            </a:r>
          </a:p>
        </p:txBody>
      </p:sp>
      <p:sp>
        <p:nvSpPr>
          <p:cNvPr id="35" name="Rectangle 34">
            <a:extLst>
              <a:ext uri="{FF2B5EF4-FFF2-40B4-BE49-F238E27FC236}">
                <a16:creationId xmlns:a16="http://schemas.microsoft.com/office/drawing/2014/main" id="{484D74AB-7F68-4C41-DBE3-289AD5E5E364}"/>
              </a:ext>
            </a:extLst>
          </p:cNvPr>
          <p:cNvSpPr/>
          <p:nvPr/>
        </p:nvSpPr>
        <p:spPr>
          <a:xfrm>
            <a:off x="-3048" y="558285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Conclusion</a:t>
            </a:r>
          </a:p>
        </p:txBody>
      </p:sp>
      <p:sp>
        <p:nvSpPr>
          <p:cNvPr id="36" name="TextBox 35">
            <a:extLst>
              <a:ext uri="{FF2B5EF4-FFF2-40B4-BE49-F238E27FC236}">
                <a16:creationId xmlns:a16="http://schemas.microsoft.com/office/drawing/2014/main" id="{70F72806-520A-831A-4D8D-8A62D8C3FB6B}"/>
              </a:ext>
            </a:extLst>
          </p:cNvPr>
          <p:cNvSpPr txBox="1"/>
          <p:nvPr/>
        </p:nvSpPr>
        <p:spPr>
          <a:xfrm>
            <a:off x="-3048" y="5584322"/>
            <a:ext cx="374904" cy="800220"/>
          </a:xfrm>
          <a:prstGeom prst="rect">
            <a:avLst/>
          </a:prstGeom>
          <a:noFill/>
        </p:spPr>
        <p:txBody>
          <a:bodyPr wrap="square" rtlCol="0" anchor="ctr">
            <a:spAutoFit/>
          </a:bodyPr>
          <a:lstStyle/>
          <a:p>
            <a:pPr algn="ctr"/>
            <a:r>
              <a:rPr lang="en-US" sz="4600" b="1" dirty="0">
                <a:solidFill>
                  <a:schemeClr val="bg1">
                    <a:lumMod val="65000"/>
                  </a:schemeClr>
                </a:solidFill>
                <a:latin typeface="Nunito" pitchFamily="2" charset="0"/>
              </a:rPr>
              <a:t>7</a:t>
            </a:r>
          </a:p>
        </p:txBody>
      </p:sp>
      <p:sp>
        <p:nvSpPr>
          <p:cNvPr id="19" name="Rectangle 18">
            <a:extLst>
              <a:ext uri="{FF2B5EF4-FFF2-40B4-BE49-F238E27FC236}">
                <a16:creationId xmlns:a16="http://schemas.microsoft.com/office/drawing/2014/main" id="{A4F98F8C-633D-679A-4F82-FF2AF76432B7}"/>
              </a:ext>
            </a:extLst>
          </p:cNvPr>
          <p:cNvSpPr/>
          <p:nvPr/>
        </p:nvSpPr>
        <p:spPr>
          <a:xfrm>
            <a:off x="0" y="4750551"/>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Evaluation</a:t>
            </a:r>
          </a:p>
        </p:txBody>
      </p:sp>
      <p:sp>
        <p:nvSpPr>
          <p:cNvPr id="22" name="TextBox 21">
            <a:extLst>
              <a:ext uri="{FF2B5EF4-FFF2-40B4-BE49-F238E27FC236}">
                <a16:creationId xmlns:a16="http://schemas.microsoft.com/office/drawing/2014/main" id="{323B39F1-4F85-538B-E592-82AC5632C792}"/>
              </a:ext>
            </a:extLst>
          </p:cNvPr>
          <p:cNvSpPr txBox="1"/>
          <p:nvPr/>
        </p:nvSpPr>
        <p:spPr>
          <a:xfrm>
            <a:off x="0" y="4752015"/>
            <a:ext cx="374904" cy="800220"/>
          </a:xfrm>
          <a:prstGeom prst="rect">
            <a:avLst/>
          </a:prstGeom>
          <a:noFill/>
        </p:spPr>
        <p:txBody>
          <a:bodyPr wrap="square" rtlCol="0" anchor="ctr">
            <a:spAutoFit/>
          </a:bodyPr>
          <a:lstStyle/>
          <a:p>
            <a:pPr algn="ctr"/>
            <a:r>
              <a:rPr lang="en-US" sz="4600" b="1" dirty="0">
                <a:solidFill>
                  <a:schemeClr val="bg1">
                    <a:lumMod val="65000"/>
                  </a:schemeClr>
                </a:solidFill>
                <a:latin typeface="Nunito" pitchFamily="2" charset="0"/>
              </a:rPr>
              <a:t>6</a:t>
            </a:r>
          </a:p>
        </p:txBody>
      </p:sp>
    </p:spTree>
    <p:extLst>
      <p:ext uri="{BB962C8B-B14F-4D97-AF65-F5344CB8AC3E}">
        <p14:creationId xmlns:p14="http://schemas.microsoft.com/office/powerpoint/2010/main" val="3201766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2D2B2E-5439-3C26-6983-5DB1D6E4C42C}"/>
              </a:ext>
            </a:extLst>
          </p:cNvPr>
          <p:cNvSpPr>
            <a:spLocks noGrp="1"/>
          </p:cNvSpPr>
          <p:nvPr>
            <p:ph type="title"/>
          </p:nvPr>
        </p:nvSpPr>
        <p:spPr>
          <a:xfrm>
            <a:off x="0" y="139377"/>
            <a:ext cx="9144000" cy="490869"/>
          </a:xfrm>
        </p:spPr>
        <p:txBody>
          <a:bodyPr/>
          <a:lstStyle/>
          <a:p>
            <a:r>
              <a:rPr lang="en-US" spc="-110" dirty="0"/>
              <a:t>GPU Core Execution Modes in Morpheus</a:t>
            </a:r>
          </a:p>
        </p:txBody>
      </p:sp>
      <p:sp>
        <p:nvSpPr>
          <p:cNvPr id="4" name="Slide Number Placeholder 3">
            <a:extLst>
              <a:ext uri="{FF2B5EF4-FFF2-40B4-BE49-F238E27FC236}">
                <a16:creationId xmlns:a16="http://schemas.microsoft.com/office/drawing/2014/main" id="{C830BBE3-4413-95D3-272E-6D876B9A65FD}"/>
              </a:ext>
            </a:extLst>
          </p:cNvPr>
          <p:cNvSpPr>
            <a:spLocks noGrp="1"/>
          </p:cNvSpPr>
          <p:nvPr>
            <p:ph type="sldNum" sz="quarter" idx="4"/>
          </p:nvPr>
        </p:nvSpPr>
        <p:spPr/>
        <p:txBody>
          <a:bodyPr/>
          <a:lstStyle/>
          <a:p>
            <a:pPr algn="r"/>
            <a:fld id="{BBF05047-ADC6-47BF-A318-424F854A849A}" type="slidenum">
              <a:rPr lang="en-US" smtClean="0"/>
              <a:pPr algn="r"/>
              <a:t>23</a:t>
            </a:fld>
            <a:endParaRPr lang="en-US"/>
          </a:p>
        </p:txBody>
      </p:sp>
      <p:grpSp>
        <p:nvGrpSpPr>
          <p:cNvPr id="108" name="Group 107">
            <a:extLst>
              <a:ext uri="{FF2B5EF4-FFF2-40B4-BE49-F238E27FC236}">
                <a16:creationId xmlns:a16="http://schemas.microsoft.com/office/drawing/2014/main" id="{93C6DFBD-C1C9-AFFB-3236-C374900D7B05}"/>
              </a:ext>
            </a:extLst>
          </p:cNvPr>
          <p:cNvGrpSpPr>
            <a:grpSpLocks noChangeAspect="1"/>
          </p:cNvGrpSpPr>
          <p:nvPr/>
        </p:nvGrpSpPr>
        <p:grpSpPr>
          <a:xfrm>
            <a:off x="4616898" y="2000182"/>
            <a:ext cx="4301635" cy="3640710"/>
            <a:chOff x="4620908" y="1067896"/>
            <a:chExt cx="2330150" cy="1582130"/>
          </a:xfrm>
        </p:grpSpPr>
        <p:sp>
          <p:nvSpPr>
            <p:cNvPr id="101" name="Rectangle: Rounded Corners 100">
              <a:extLst>
                <a:ext uri="{FF2B5EF4-FFF2-40B4-BE49-F238E27FC236}">
                  <a16:creationId xmlns:a16="http://schemas.microsoft.com/office/drawing/2014/main" id="{9F282613-D86D-B02A-1498-017735B0E59E}"/>
                </a:ext>
              </a:extLst>
            </p:cNvPr>
            <p:cNvSpPr/>
            <p:nvPr/>
          </p:nvSpPr>
          <p:spPr>
            <a:xfrm>
              <a:off x="4980004" y="1067896"/>
              <a:ext cx="1971054" cy="1582130"/>
            </a:xfrm>
            <a:prstGeom prst="roundRect">
              <a:avLst>
                <a:gd name="adj" fmla="val 4094"/>
              </a:avLst>
            </a:prstGeom>
            <a:solidFill>
              <a:srgbClr val="E3D6FA"/>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tx1"/>
                </a:solidFill>
                <a:latin typeface="Nunito" pitchFamily="2" charset="0"/>
              </a:endParaRPr>
            </a:p>
          </p:txBody>
        </p:sp>
        <p:sp>
          <p:nvSpPr>
            <p:cNvPr id="102" name="Rectangle 101">
              <a:extLst>
                <a:ext uri="{FF2B5EF4-FFF2-40B4-BE49-F238E27FC236}">
                  <a16:creationId xmlns:a16="http://schemas.microsoft.com/office/drawing/2014/main" id="{D48C8597-5727-E018-026D-C12FBDFB1D22}"/>
                </a:ext>
              </a:extLst>
            </p:cNvPr>
            <p:cNvSpPr/>
            <p:nvPr/>
          </p:nvSpPr>
          <p:spPr>
            <a:xfrm>
              <a:off x="4620908" y="1067896"/>
              <a:ext cx="769738" cy="1582130"/>
            </a:xfrm>
            <a:prstGeom prst="rect">
              <a:avLst/>
            </a:prstGeom>
            <a:solidFill>
              <a:srgbClr val="E3D6FA"/>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cxnSp>
          <p:nvCxnSpPr>
            <p:cNvPr id="104" name="Straight Connector 103">
              <a:extLst>
                <a:ext uri="{FF2B5EF4-FFF2-40B4-BE49-F238E27FC236}">
                  <a16:creationId xmlns:a16="http://schemas.microsoft.com/office/drawing/2014/main" id="{1C35A64D-BDD8-6D2F-AF2B-9C36E3CC2E33}"/>
                </a:ext>
              </a:extLst>
            </p:cNvPr>
            <p:cNvCxnSpPr>
              <a:cxnSpLocks/>
            </p:cNvCxnSpPr>
            <p:nvPr/>
          </p:nvCxnSpPr>
          <p:spPr>
            <a:xfrm flipH="1">
              <a:off x="4623265" y="1067896"/>
              <a:ext cx="776771"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951BFB4-35A5-F61A-75E0-67BF1FE5BA2D}"/>
                </a:ext>
              </a:extLst>
            </p:cNvPr>
            <p:cNvCxnSpPr>
              <a:cxnSpLocks/>
            </p:cNvCxnSpPr>
            <p:nvPr/>
          </p:nvCxnSpPr>
          <p:spPr>
            <a:xfrm flipH="1">
              <a:off x="4623265" y="2650026"/>
              <a:ext cx="877609"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B59EDCE4-D737-B08A-90EF-1E622D5D6463}"/>
              </a:ext>
            </a:extLst>
          </p:cNvPr>
          <p:cNvGrpSpPr>
            <a:grpSpLocks noChangeAspect="1"/>
          </p:cNvGrpSpPr>
          <p:nvPr/>
        </p:nvGrpSpPr>
        <p:grpSpPr>
          <a:xfrm rot="10800000">
            <a:off x="225467" y="1997735"/>
            <a:ext cx="4397787" cy="3636404"/>
            <a:chOff x="4620912" y="1067896"/>
            <a:chExt cx="2330146" cy="1582130"/>
          </a:xfrm>
          <a:solidFill>
            <a:srgbClr val="FCD5B5"/>
          </a:solidFill>
        </p:grpSpPr>
        <p:sp>
          <p:nvSpPr>
            <p:cNvPr id="132" name="Rectangle: Rounded Corners 131">
              <a:extLst>
                <a:ext uri="{FF2B5EF4-FFF2-40B4-BE49-F238E27FC236}">
                  <a16:creationId xmlns:a16="http://schemas.microsoft.com/office/drawing/2014/main" id="{824A8ED1-6A7A-C3FB-CB9F-58B83B782EF9}"/>
                </a:ext>
              </a:extLst>
            </p:cNvPr>
            <p:cNvSpPr/>
            <p:nvPr/>
          </p:nvSpPr>
          <p:spPr>
            <a:xfrm>
              <a:off x="4980004" y="1067896"/>
              <a:ext cx="1971054" cy="1582130"/>
            </a:xfrm>
            <a:prstGeom prst="roundRect">
              <a:avLst>
                <a:gd name="adj" fmla="val 4094"/>
              </a:avLst>
            </a:prstGeom>
            <a:grpFill/>
            <a:ln w="19050">
              <a:solidFill>
                <a:srgbClr val="E37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tx1"/>
                </a:solidFill>
                <a:latin typeface="Nunito" pitchFamily="2" charset="0"/>
              </a:endParaRPr>
            </a:p>
          </p:txBody>
        </p:sp>
        <p:sp>
          <p:nvSpPr>
            <p:cNvPr id="133" name="Rectangle 132">
              <a:extLst>
                <a:ext uri="{FF2B5EF4-FFF2-40B4-BE49-F238E27FC236}">
                  <a16:creationId xmlns:a16="http://schemas.microsoft.com/office/drawing/2014/main" id="{B04D3B62-9323-0D51-2016-0ADE0616A454}"/>
                </a:ext>
              </a:extLst>
            </p:cNvPr>
            <p:cNvSpPr/>
            <p:nvPr/>
          </p:nvSpPr>
          <p:spPr>
            <a:xfrm>
              <a:off x="4620912" y="1067896"/>
              <a:ext cx="769737" cy="158213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cxnSp>
          <p:nvCxnSpPr>
            <p:cNvPr id="134" name="Straight Connector 133">
              <a:extLst>
                <a:ext uri="{FF2B5EF4-FFF2-40B4-BE49-F238E27FC236}">
                  <a16:creationId xmlns:a16="http://schemas.microsoft.com/office/drawing/2014/main" id="{4E98AA0C-F235-E71C-583D-CE426274ABAF}"/>
                </a:ext>
              </a:extLst>
            </p:cNvPr>
            <p:cNvCxnSpPr>
              <a:cxnSpLocks/>
            </p:cNvCxnSpPr>
            <p:nvPr/>
          </p:nvCxnSpPr>
          <p:spPr>
            <a:xfrm flipH="1">
              <a:off x="4623265" y="1067896"/>
              <a:ext cx="776771" cy="0"/>
            </a:xfrm>
            <a:prstGeom prst="line">
              <a:avLst/>
            </a:prstGeom>
            <a:grpFill/>
            <a:ln w="19050">
              <a:solidFill>
                <a:srgbClr val="E3730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BF8ACD6-5FC2-39C5-45C0-22506B1EB470}"/>
                </a:ext>
              </a:extLst>
            </p:cNvPr>
            <p:cNvCxnSpPr>
              <a:cxnSpLocks/>
            </p:cNvCxnSpPr>
            <p:nvPr/>
          </p:nvCxnSpPr>
          <p:spPr>
            <a:xfrm flipH="1">
              <a:off x="4623265" y="2650026"/>
              <a:ext cx="877609" cy="0"/>
            </a:xfrm>
            <a:prstGeom prst="line">
              <a:avLst/>
            </a:prstGeom>
            <a:grpFill/>
            <a:ln w="19050">
              <a:solidFill>
                <a:srgbClr val="E37303"/>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5A88139F-A111-BE56-7F37-C7316803C89A}"/>
              </a:ext>
            </a:extLst>
          </p:cNvPr>
          <p:cNvCxnSpPr>
            <a:cxnSpLocks noChangeAspect="1"/>
          </p:cNvCxnSpPr>
          <p:nvPr/>
        </p:nvCxnSpPr>
        <p:spPr>
          <a:xfrm>
            <a:off x="287748" y="5563648"/>
            <a:ext cx="8630732" cy="0"/>
          </a:xfrm>
          <a:prstGeom prst="line">
            <a:avLst/>
          </a:prstGeom>
          <a:ln w="19050" cap="rnd">
            <a:solidFill>
              <a:schemeClr val="tx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84151AF-3FE6-2F0F-7404-C0BF970D4711}"/>
              </a:ext>
            </a:extLst>
          </p:cNvPr>
          <p:cNvSpPr txBox="1">
            <a:spLocks noChangeAspect="1"/>
          </p:cNvSpPr>
          <p:nvPr/>
        </p:nvSpPr>
        <p:spPr>
          <a:xfrm>
            <a:off x="2613636" y="1146508"/>
            <a:ext cx="3984462" cy="615553"/>
          </a:xfrm>
          <a:prstGeom prst="rect">
            <a:avLst/>
          </a:prstGeom>
          <a:noFill/>
        </p:spPr>
        <p:txBody>
          <a:bodyPr wrap="square" lIns="0" tIns="0" rIns="0" bIns="0">
            <a:spAutoFit/>
          </a:bodyPr>
          <a:lstStyle/>
          <a:p>
            <a:pPr algn="ctr"/>
            <a:r>
              <a:rPr lang="en-US" sz="4000" b="1" dirty="0">
                <a:latin typeface="Nunito" pitchFamily="2" charset="0"/>
              </a:rPr>
              <a:t>GPU Core</a:t>
            </a:r>
          </a:p>
        </p:txBody>
      </p:sp>
      <p:sp>
        <p:nvSpPr>
          <p:cNvPr id="58" name="Rectangle: Rounded Corners 57">
            <a:extLst>
              <a:ext uri="{FF2B5EF4-FFF2-40B4-BE49-F238E27FC236}">
                <a16:creationId xmlns:a16="http://schemas.microsoft.com/office/drawing/2014/main" id="{DDF1F9F5-CF48-02CB-5FF1-6714397264D0}"/>
              </a:ext>
            </a:extLst>
          </p:cNvPr>
          <p:cNvSpPr>
            <a:spLocks noChangeAspect="1"/>
          </p:cNvSpPr>
          <p:nvPr/>
        </p:nvSpPr>
        <p:spPr>
          <a:xfrm>
            <a:off x="3175463" y="3153980"/>
            <a:ext cx="2868944" cy="526559"/>
          </a:xfrm>
          <a:prstGeom prst="roundRect">
            <a:avLst/>
          </a:prstGeom>
          <a:solidFill>
            <a:srgbClr val="FFF2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Nunito" pitchFamily="2" charset="0"/>
              </a:rPr>
              <a:t>Execution Units</a:t>
            </a:r>
          </a:p>
        </p:txBody>
      </p:sp>
      <p:sp>
        <p:nvSpPr>
          <p:cNvPr id="59" name="Rectangle: Rounded Corners 58">
            <a:extLst>
              <a:ext uri="{FF2B5EF4-FFF2-40B4-BE49-F238E27FC236}">
                <a16:creationId xmlns:a16="http://schemas.microsoft.com/office/drawing/2014/main" id="{FD119E77-C0ED-3322-6119-ECED67BB5AA2}"/>
              </a:ext>
            </a:extLst>
          </p:cNvPr>
          <p:cNvSpPr>
            <a:spLocks noChangeAspect="1"/>
          </p:cNvSpPr>
          <p:nvPr/>
        </p:nvSpPr>
        <p:spPr>
          <a:xfrm>
            <a:off x="3172612" y="4969719"/>
            <a:ext cx="2865471" cy="501144"/>
          </a:xfrm>
          <a:prstGeom prst="roundRect">
            <a:avLst/>
          </a:prstGeom>
          <a:solidFill>
            <a:srgbClr val="BDD7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Nunito" pitchFamily="2" charset="0"/>
              </a:rPr>
              <a:t>Register File</a:t>
            </a:r>
          </a:p>
        </p:txBody>
      </p:sp>
      <p:sp>
        <p:nvSpPr>
          <p:cNvPr id="60" name="Rectangle: Rounded Corners 59">
            <a:extLst>
              <a:ext uri="{FF2B5EF4-FFF2-40B4-BE49-F238E27FC236}">
                <a16:creationId xmlns:a16="http://schemas.microsoft.com/office/drawing/2014/main" id="{949A73F4-70E8-9B06-DA57-35FC00C47939}"/>
              </a:ext>
            </a:extLst>
          </p:cNvPr>
          <p:cNvSpPr>
            <a:spLocks noChangeAspect="1"/>
          </p:cNvSpPr>
          <p:nvPr/>
        </p:nvSpPr>
        <p:spPr>
          <a:xfrm>
            <a:off x="3172613" y="3817344"/>
            <a:ext cx="2868944" cy="508872"/>
          </a:xfrm>
          <a:prstGeom prst="roundRect">
            <a:avLst/>
          </a:prstGeom>
          <a:solidFill>
            <a:srgbClr val="BDD7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200" b="1" dirty="0">
                <a:solidFill>
                  <a:schemeClr val="tx1"/>
                </a:solidFill>
                <a:latin typeface="Nunito" pitchFamily="2" charset="0"/>
              </a:rPr>
              <a:t>L1 Cache</a:t>
            </a:r>
          </a:p>
        </p:txBody>
      </p:sp>
      <p:sp>
        <p:nvSpPr>
          <p:cNvPr id="61" name="Rectangle: Rounded Corners 60">
            <a:extLst>
              <a:ext uri="{FF2B5EF4-FFF2-40B4-BE49-F238E27FC236}">
                <a16:creationId xmlns:a16="http://schemas.microsoft.com/office/drawing/2014/main" id="{EFB1E388-2A6F-F6F3-DD69-E3FA3900CB7C}"/>
              </a:ext>
            </a:extLst>
          </p:cNvPr>
          <p:cNvSpPr>
            <a:spLocks noChangeAspect="1"/>
          </p:cNvSpPr>
          <p:nvPr/>
        </p:nvSpPr>
        <p:spPr>
          <a:xfrm>
            <a:off x="3174208" y="4398665"/>
            <a:ext cx="2868944" cy="508872"/>
          </a:xfrm>
          <a:prstGeom prst="roundRect">
            <a:avLst/>
          </a:prstGeom>
          <a:solidFill>
            <a:srgbClr val="BDD7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Nunito" pitchFamily="2" charset="0"/>
              </a:rPr>
              <a:t>Shared Memory</a:t>
            </a:r>
          </a:p>
        </p:txBody>
      </p:sp>
      <p:sp>
        <p:nvSpPr>
          <p:cNvPr id="64" name="TextBox 63">
            <a:extLst>
              <a:ext uri="{FF2B5EF4-FFF2-40B4-BE49-F238E27FC236}">
                <a16:creationId xmlns:a16="http://schemas.microsoft.com/office/drawing/2014/main" id="{10980306-62A0-3E3C-96D2-EB98E202B213}"/>
              </a:ext>
            </a:extLst>
          </p:cNvPr>
          <p:cNvSpPr txBox="1">
            <a:spLocks noChangeAspect="1"/>
          </p:cNvSpPr>
          <p:nvPr/>
        </p:nvSpPr>
        <p:spPr>
          <a:xfrm>
            <a:off x="225277" y="3294935"/>
            <a:ext cx="2943671" cy="330860"/>
          </a:xfrm>
          <a:prstGeom prst="rect">
            <a:avLst/>
          </a:prstGeom>
          <a:noFill/>
        </p:spPr>
        <p:txBody>
          <a:bodyPr wrap="square" anchor="ctr">
            <a:spAutoFit/>
          </a:bodyPr>
          <a:lstStyle/>
          <a:p>
            <a:pPr algn="ctr">
              <a:lnSpc>
                <a:spcPts val="1600"/>
              </a:lnSpc>
            </a:pPr>
            <a:r>
              <a:rPr lang="en-US" sz="2200" b="1" dirty="0">
                <a:solidFill>
                  <a:srgbClr val="E37303"/>
                </a:solidFill>
                <a:latin typeface="Nunito" pitchFamily="2" charset="0"/>
              </a:rPr>
              <a:t>Application Kernel</a:t>
            </a:r>
            <a:endParaRPr lang="en-US" sz="2200" dirty="0">
              <a:solidFill>
                <a:srgbClr val="E37303"/>
              </a:solidFill>
              <a:latin typeface="Nunito" pitchFamily="2" charset="0"/>
            </a:endParaRPr>
          </a:p>
        </p:txBody>
      </p:sp>
      <p:cxnSp>
        <p:nvCxnSpPr>
          <p:cNvPr id="67" name="Straight Connector 66">
            <a:extLst>
              <a:ext uri="{FF2B5EF4-FFF2-40B4-BE49-F238E27FC236}">
                <a16:creationId xmlns:a16="http://schemas.microsoft.com/office/drawing/2014/main" id="{F492E742-B9AC-63FE-B5BE-C07E43C4CF9C}"/>
              </a:ext>
            </a:extLst>
          </p:cNvPr>
          <p:cNvCxnSpPr>
            <a:cxnSpLocks noChangeAspect="1"/>
          </p:cNvCxnSpPr>
          <p:nvPr/>
        </p:nvCxnSpPr>
        <p:spPr>
          <a:xfrm>
            <a:off x="287748" y="3746095"/>
            <a:ext cx="8630732" cy="0"/>
          </a:xfrm>
          <a:prstGeom prst="line">
            <a:avLst/>
          </a:prstGeom>
          <a:ln w="19050" cap="rnd">
            <a:solidFill>
              <a:schemeClr val="tx1"/>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54D07FF-93B2-3AA8-E26C-6E4A47C1B958}"/>
              </a:ext>
            </a:extLst>
          </p:cNvPr>
          <p:cNvCxnSpPr>
            <a:cxnSpLocks noChangeAspect="1"/>
          </p:cNvCxnSpPr>
          <p:nvPr/>
        </p:nvCxnSpPr>
        <p:spPr>
          <a:xfrm>
            <a:off x="287748" y="3090609"/>
            <a:ext cx="8630732" cy="0"/>
          </a:xfrm>
          <a:prstGeom prst="line">
            <a:avLst/>
          </a:prstGeom>
          <a:ln w="19050" cap="rnd">
            <a:solidFill>
              <a:schemeClr val="tx1"/>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B2B92F3C-4276-76C0-C2C1-A45741157D8A}"/>
              </a:ext>
            </a:extLst>
          </p:cNvPr>
          <p:cNvSpPr txBox="1">
            <a:spLocks noChangeAspect="1"/>
          </p:cNvSpPr>
          <p:nvPr/>
        </p:nvSpPr>
        <p:spPr>
          <a:xfrm>
            <a:off x="757235" y="2299912"/>
            <a:ext cx="3718042" cy="461665"/>
          </a:xfrm>
          <a:prstGeom prst="rect">
            <a:avLst/>
          </a:prstGeom>
          <a:noFill/>
        </p:spPr>
        <p:txBody>
          <a:bodyPr wrap="square" rtlCol="0">
            <a:spAutoFit/>
          </a:bodyPr>
          <a:lstStyle/>
          <a:p>
            <a:pPr algn="ctr"/>
            <a:r>
              <a:rPr lang="en-US" sz="2400" b="1" dirty="0">
                <a:solidFill>
                  <a:srgbClr val="E37303"/>
                </a:solidFill>
                <a:latin typeface="Nunito" pitchFamily="2" charset="0"/>
              </a:rPr>
              <a:t>Operates Conventionally</a:t>
            </a:r>
          </a:p>
        </p:txBody>
      </p:sp>
      <p:sp>
        <p:nvSpPr>
          <p:cNvPr id="155" name="TextBox 154">
            <a:extLst>
              <a:ext uri="{FF2B5EF4-FFF2-40B4-BE49-F238E27FC236}">
                <a16:creationId xmlns:a16="http://schemas.microsoft.com/office/drawing/2014/main" id="{431591BD-D0D0-7CF2-5F55-231D52B75484}"/>
              </a:ext>
            </a:extLst>
          </p:cNvPr>
          <p:cNvSpPr txBox="1">
            <a:spLocks noChangeAspect="1"/>
          </p:cNvSpPr>
          <p:nvPr/>
        </p:nvSpPr>
        <p:spPr>
          <a:xfrm>
            <a:off x="225278" y="4538292"/>
            <a:ext cx="2942416" cy="330860"/>
          </a:xfrm>
          <a:prstGeom prst="rect">
            <a:avLst/>
          </a:prstGeom>
          <a:noFill/>
        </p:spPr>
        <p:txBody>
          <a:bodyPr wrap="square" anchor="ctr">
            <a:spAutoFit/>
          </a:bodyPr>
          <a:lstStyle/>
          <a:p>
            <a:pPr algn="ctr">
              <a:lnSpc>
                <a:spcPts val="1600"/>
              </a:lnSpc>
            </a:pPr>
            <a:r>
              <a:rPr lang="en-US" sz="2200" b="1" dirty="0">
                <a:solidFill>
                  <a:srgbClr val="E37303"/>
                </a:solidFill>
                <a:latin typeface="Nunito" pitchFamily="2" charset="0"/>
              </a:rPr>
              <a:t>Application Data</a:t>
            </a:r>
          </a:p>
        </p:txBody>
      </p:sp>
      <p:sp>
        <p:nvSpPr>
          <p:cNvPr id="157" name="TextBox 156">
            <a:extLst>
              <a:ext uri="{FF2B5EF4-FFF2-40B4-BE49-F238E27FC236}">
                <a16:creationId xmlns:a16="http://schemas.microsoft.com/office/drawing/2014/main" id="{71F11DE3-D70F-40B6-027D-00021D764BE7}"/>
              </a:ext>
            </a:extLst>
          </p:cNvPr>
          <p:cNvSpPr txBox="1">
            <a:spLocks noChangeAspect="1"/>
          </p:cNvSpPr>
          <p:nvPr/>
        </p:nvSpPr>
        <p:spPr>
          <a:xfrm>
            <a:off x="6037893" y="3296239"/>
            <a:ext cx="2890265" cy="330860"/>
          </a:xfrm>
          <a:prstGeom prst="rect">
            <a:avLst/>
          </a:prstGeom>
          <a:noFill/>
        </p:spPr>
        <p:txBody>
          <a:bodyPr wrap="square" anchor="ctr">
            <a:spAutoFit/>
          </a:bodyPr>
          <a:lstStyle/>
          <a:p>
            <a:pPr algn="ctr">
              <a:lnSpc>
                <a:spcPts val="1600"/>
              </a:lnSpc>
            </a:pPr>
            <a:r>
              <a:rPr lang="en-US" sz="2200" b="1" spc="-50" dirty="0">
                <a:solidFill>
                  <a:srgbClr val="7030A0"/>
                </a:solidFill>
                <a:latin typeface="Nunito" pitchFamily="2" charset="0"/>
              </a:rPr>
              <a:t>Extended LLC Kernel</a:t>
            </a:r>
          </a:p>
        </p:txBody>
      </p:sp>
      <p:sp>
        <p:nvSpPr>
          <p:cNvPr id="158" name="TextBox 157">
            <a:extLst>
              <a:ext uri="{FF2B5EF4-FFF2-40B4-BE49-F238E27FC236}">
                <a16:creationId xmlns:a16="http://schemas.microsoft.com/office/drawing/2014/main" id="{7AD57CD0-5C23-9BBD-817C-885474D7B0E8}"/>
              </a:ext>
            </a:extLst>
          </p:cNvPr>
          <p:cNvSpPr txBox="1">
            <a:spLocks noChangeAspect="1"/>
          </p:cNvSpPr>
          <p:nvPr/>
        </p:nvSpPr>
        <p:spPr>
          <a:xfrm>
            <a:off x="4553994" y="2296090"/>
            <a:ext cx="3943146" cy="723275"/>
          </a:xfrm>
          <a:prstGeom prst="rect">
            <a:avLst/>
          </a:prstGeom>
          <a:noFill/>
        </p:spPr>
        <p:txBody>
          <a:bodyPr wrap="square" rtlCol="0">
            <a:spAutoFit/>
          </a:bodyPr>
          <a:lstStyle/>
          <a:p>
            <a:pPr algn="ctr">
              <a:lnSpc>
                <a:spcPts val="2400"/>
              </a:lnSpc>
            </a:pPr>
            <a:r>
              <a:rPr lang="en-US" sz="2400" b="1" spc="-70" dirty="0">
                <a:solidFill>
                  <a:srgbClr val="7030A0"/>
                </a:solidFill>
                <a:latin typeface="Nunito" pitchFamily="2" charset="0"/>
              </a:rPr>
              <a:t>Lends Private Memory</a:t>
            </a:r>
            <a:br>
              <a:rPr lang="en-US" sz="2400" b="1" spc="-70" dirty="0">
                <a:solidFill>
                  <a:srgbClr val="7030A0"/>
                </a:solidFill>
                <a:latin typeface="Nunito" pitchFamily="2" charset="0"/>
              </a:rPr>
            </a:br>
            <a:r>
              <a:rPr lang="en-US" sz="2400" b="1" spc="-70" dirty="0">
                <a:solidFill>
                  <a:srgbClr val="7030A0"/>
                </a:solidFill>
                <a:latin typeface="Nunito" pitchFamily="2" charset="0"/>
              </a:rPr>
              <a:t>to Extend the LLC</a:t>
            </a:r>
          </a:p>
        </p:txBody>
      </p:sp>
      <p:sp>
        <p:nvSpPr>
          <p:cNvPr id="159" name="TextBox 158">
            <a:extLst>
              <a:ext uri="{FF2B5EF4-FFF2-40B4-BE49-F238E27FC236}">
                <a16:creationId xmlns:a16="http://schemas.microsoft.com/office/drawing/2014/main" id="{0EEA0A49-2556-707C-2E1C-2823CDF7074C}"/>
              </a:ext>
            </a:extLst>
          </p:cNvPr>
          <p:cNvSpPr txBox="1">
            <a:spLocks noChangeAspect="1"/>
          </p:cNvSpPr>
          <p:nvPr/>
        </p:nvSpPr>
        <p:spPr>
          <a:xfrm>
            <a:off x="6049536" y="4105395"/>
            <a:ext cx="2868944" cy="1107996"/>
          </a:xfrm>
          <a:prstGeom prst="rect">
            <a:avLst/>
          </a:prstGeom>
          <a:noFill/>
        </p:spPr>
        <p:txBody>
          <a:bodyPr wrap="square" anchor="ctr">
            <a:spAutoFit/>
          </a:bodyPr>
          <a:lstStyle/>
          <a:p>
            <a:pPr algn="ctr"/>
            <a:r>
              <a:rPr lang="en-US" sz="2200" b="1" dirty="0">
                <a:solidFill>
                  <a:srgbClr val="7030A0"/>
                </a:solidFill>
                <a:latin typeface="Nunito" pitchFamily="2" charset="0"/>
              </a:rPr>
              <a:t>Controller State</a:t>
            </a:r>
            <a:br>
              <a:rPr lang="en-US" sz="2200" b="1" dirty="0">
                <a:solidFill>
                  <a:srgbClr val="7030A0"/>
                </a:solidFill>
                <a:latin typeface="Nunito" pitchFamily="2" charset="0"/>
              </a:rPr>
            </a:br>
            <a:r>
              <a:rPr lang="en-US" sz="2200" b="1" dirty="0">
                <a:solidFill>
                  <a:srgbClr val="7030A0"/>
                </a:solidFill>
                <a:latin typeface="Nunito" pitchFamily="2" charset="0"/>
              </a:rPr>
              <a:t>Tag Array</a:t>
            </a:r>
          </a:p>
          <a:p>
            <a:pPr algn="ctr"/>
            <a:r>
              <a:rPr lang="en-US" sz="2200" b="1" dirty="0">
                <a:solidFill>
                  <a:srgbClr val="7030A0"/>
                </a:solidFill>
                <a:latin typeface="Nunito" pitchFamily="2" charset="0"/>
              </a:rPr>
              <a:t>Data Array</a:t>
            </a:r>
            <a:endParaRPr lang="en-US" sz="2200" dirty="0">
              <a:solidFill>
                <a:srgbClr val="7030A0"/>
              </a:solidFill>
              <a:latin typeface="Nunito" pitchFamily="2" charset="0"/>
            </a:endParaRPr>
          </a:p>
        </p:txBody>
      </p:sp>
      <p:sp>
        <p:nvSpPr>
          <p:cNvPr id="5" name="Rounded Rectangle 4">
            <a:extLst>
              <a:ext uri="{FF2B5EF4-FFF2-40B4-BE49-F238E27FC236}">
                <a16:creationId xmlns:a16="http://schemas.microsoft.com/office/drawing/2014/main" id="{821B1356-F4EC-1324-86E0-5C4F3B213FD5}"/>
              </a:ext>
            </a:extLst>
          </p:cNvPr>
          <p:cNvSpPr/>
          <p:nvPr/>
        </p:nvSpPr>
        <p:spPr>
          <a:xfrm>
            <a:off x="1047264" y="1742241"/>
            <a:ext cx="3142341" cy="502811"/>
          </a:xfrm>
          <a:prstGeom prst="roundRect">
            <a:avLst/>
          </a:prstGeom>
          <a:solidFill>
            <a:srgbClr val="FDD6B5"/>
          </a:solidFill>
          <a:ln w="28575">
            <a:solidFill>
              <a:srgbClr val="E4730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3200" b="1" dirty="0">
                <a:solidFill>
                  <a:srgbClr val="E47302"/>
                </a:solidFill>
                <a:latin typeface="Nunito" pitchFamily="2" charset="0"/>
              </a:rPr>
              <a:t>Compute Mode</a:t>
            </a:r>
          </a:p>
        </p:txBody>
      </p:sp>
      <p:sp>
        <p:nvSpPr>
          <p:cNvPr id="32" name="Rounded Rectangle 31">
            <a:extLst>
              <a:ext uri="{FF2B5EF4-FFF2-40B4-BE49-F238E27FC236}">
                <a16:creationId xmlns:a16="http://schemas.microsoft.com/office/drawing/2014/main" id="{20AB09AA-DAAC-DD03-F82D-C8E3507253B7}"/>
              </a:ext>
            </a:extLst>
          </p:cNvPr>
          <p:cNvSpPr/>
          <p:nvPr/>
        </p:nvSpPr>
        <p:spPr>
          <a:xfrm>
            <a:off x="4954397" y="1748416"/>
            <a:ext cx="3142341" cy="502811"/>
          </a:xfrm>
          <a:prstGeom prst="roundRect">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3200" b="1" dirty="0">
                <a:solidFill>
                  <a:srgbClr val="7030A0"/>
                </a:solidFill>
                <a:latin typeface="Nunito" pitchFamily="2" charset="0"/>
              </a:rPr>
              <a:t>Cache Mode</a:t>
            </a:r>
          </a:p>
        </p:txBody>
      </p:sp>
    </p:spTree>
    <p:extLst>
      <p:ext uri="{BB962C8B-B14F-4D97-AF65-F5344CB8AC3E}">
        <p14:creationId xmlns:p14="http://schemas.microsoft.com/office/powerpoint/2010/main" val="2174125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B82F0-192A-1BC4-89F7-DA028376B7CC}"/>
              </a:ext>
            </a:extLst>
          </p:cNvPr>
          <p:cNvSpPr>
            <a:spLocks noGrp="1"/>
          </p:cNvSpPr>
          <p:nvPr>
            <p:ph type="title"/>
          </p:nvPr>
        </p:nvSpPr>
        <p:spPr/>
        <p:txBody>
          <a:bodyPr/>
          <a:lstStyle/>
          <a:p>
            <a:r>
              <a:rPr lang="en-US"/>
              <a:t>Extended LLC Kernel</a:t>
            </a:r>
          </a:p>
        </p:txBody>
      </p:sp>
      <p:sp>
        <p:nvSpPr>
          <p:cNvPr id="4" name="Slide Number Placeholder 3">
            <a:extLst>
              <a:ext uri="{FF2B5EF4-FFF2-40B4-BE49-F238E27FC236}">
                <a16:creationId xmlns:a16="http://schemas.microsoft.com/office/drawing/2014/main" id="{6019A493-3332-87CA-E48B-5058C69F387D}"/>
              </a:ext>
            </a:extLst>
          </p:cNvPr>
          <p:cNvSpPr>
            <a:spLocks noGrp="1"/>
          </p:cNvSpPr>
          <p:nvPr>
            <p:ph type="sldNum" sz="quarter" idx="4"/>
          </p:nvPr>
        </p:nvSpPr>
        <p:spPr/>
        <p:txBody>
          <a:bodyPr/>
          <a:lstStyle/>
          <a:p>
            <a:pPr algn="r"/>
            <a:fld id="{BBF05047-ADC6-47BF-A318-424F854A849A}" type="slidenum">
              <a:rPr lang="en-US" smtClean="0"/>
              <a:pPr algn="r"/>
              <a:t>24</a:t>
            </a:fld>
            <a:endParaRPr lang="en-US"/>
          </a:p>
        </p:txBody>
      </p:sp>
      <p:sp>
        <p:nvSpPr>
          <p:cNvPr id="7" name="Rectangle 6">
            <a:extLst>
              <a:ext uri="{FF2B5EF4-FFF2-40B4-BE49-F238E27FC236}">
                <a16:creationId xmlns:a16="http://schemas.microsoft.com/office/drawing/2014/main" id="{29D59D95-8444-40BE-C86B-DE6720C61F42}"/>
              </a:ext>
            </a:extLst>
          </p:cNvPr>
          <p:cNvSpPr/>
          <p:nvPr/>
        </p:nvSpPr>
        <p:spPr>
          <a:xfrm>
            <a:off x="0" y="3539531"/>
            <a:ext cx="9144000" cy="788316"/>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L1 Cache</a:t>
            </a:r>
          </a:p>
          <a:p>
            <a:pPr algn="ctr"/>
            <a:endParaRPr lang="en-US" sz="2200" b="1">
              <a:solidFill>
                <a:schemeClr val="tx1"/>
              </a:solidFill>
              <a:latin typeface="Nunito" pitchFamily="2" charset="0"/>
            </a:endParaRPr>
          </a:p>
        </p:txBody>
      </p:sp>
      <p:sp>
        <p:nvSpPr>
          <p:cNvPr id="8" name="TextBox 7">
            <a:extLst>
              <a:ext uri="{FF2B5EF4-FFF2-40B4-BE49-F238E27FC236}">
                <a16:creationId xmlns:a16="http://schemas.microsoft.com/office/drawing/2014/main" id="{0539C71C-974F-F74E-390E-FC3777310F49}"/>
              </a:ext>
            </a:extLst>
          </p:cNvPr>
          <p:cNvSpPr txBox="1"/>
          <p:nvPr/>
        </p:nvSpPr>
        <p:spPr>
          <a:xfrm>
            <a:off x="0" y="3553361"/>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1</a:t>
            </a:r>
          </a:p>
        </p:txBody>
      </p:sp>
      <p:sp>
        <p:nvSpPr>
          <p:cNvPr id="9" name="Rectangle 8">
            <a:extLst>
              <a:ext uri="{FF2B5EF4-FFF2-40B4-BE49-F238E27FC236}">
                <a16:creationId xmlns:a16="http://schemas.microsoft.com/office/drawing/2014/main" id="{259FE3E6-E0DD-D7C6-B5C8-51576683F1B7}"/>
              </a:ext>
            </a:extLst>
          </p:cNvPr>
          <p:cNvSpPr/>
          <p:nvPr/>
        </p:nvSpPr>
        <p:spPr>
          <a:xfrm>
            <a:off x="0" y="4529109"/>
            <a:ext cx="9144000" cy="788316"/>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Shared Memory</a:t>
            </a:r>
          </a:p>
          <a:p>
            <a:pPr algn="ctr"/>
            <a:endParaRPr lang="en-US" sz="2200" b="1">
              <a:solidFill>
                <a:schemeClr val="tx1"/>
              </a:solidFill>
              <a:latin typeface="Nunito" pitchFamily="2" charset="0"/>
            </a:endParaRPr>
          </a:p>
        </p:txBody>
      </p:sp>
      <p:sp>
        <p:nvSpPr>
          <p:cNvPr id="10" name="TextBox 9">
            <a:extLst>
              <a:ext uri="{FF2B5EF4-FFF2-40B4-BE49-F238E27FC236}">
                <a16:creationId xmlns:a16="http://schemas.microsoft.com/office/drawing/2014/main" id="{ECE696DC-0C8C-711B-7101-F01C261E39F0}"/>
              </a:ext>
            </a:extLst>
          </p:cNvPr>
          <p:cNvSpPr txBox="1"/>
          <p:nvPr/>
        </p:nvSpPr>
        <p:spPr>
          <a:xfrm>
            <a:off x="0" y="4542939"/>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2</a:t>
            </a:r>
          </a:p>
        </p:txBody>
      </p:sp>
      <p:sp>
        <p:nvSpPr>
          <p:cNvPr id="11" name="Rectangle 10">
            <a:extLst>
              <a:ext uri="{FF2B5EF4-FFF2-40B4-BE49-F238E27FC236}">
                <a16:creationId xmlns:a16="http://schemas.microsoft.com/office/drawing/2014/main" id="{B276DE4E-58DF-F962-6B6A-1004C783442A}"/>
              </a:ext>
            </a:extLst>
          </p:cNvPr>
          <p:cNvSpPr/>
          <p:nvPr/>
        </p:nvSpPr>
        <p:spPr>
          <a:xfrm>
            <a:off x="0" y="5498606"/>
            <a:ext cx="9144000" cy="788316"/>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Register File</a:t>
            </a:r>
          </a:p>
          <a:p>
            <a:pPr algn="ctr"/>
            <a:endParaRPr lang="en-US" sz="2200" b="1">
              <a:solidFill>
                <a:schemeClr val="tx1"/>
              </a:solidFill>
              <a:latin typeface="Nunito" pitchFamily="2" charset="0"/>
            </a:endParaRPr>
          </a:p>
        </p:txBody>
      </p:sp>
      <p:sp>
        <p:nvSpPr>
          <p:cNvPr id="12" name="TextBox 11">
            <a:extLst>
              <a:ext uri="{FF2B5EF4-FFF2-40B4-BE49-F238E27FC236}">
                <a16:creationId xmlns:a16="http://schemas.microsoft.com/office/drawing/2014/main" id="{DDF0FEBE-886B-44B3-E0FE-DABA5987C0C2}"/>
              </a:ext>
            </a:extLst>
          </p:cNvPr>
          <p:cNvSpPr txBox="1"/>
          <p:nvPr/>
        </p:nvSpPr>
        <p:spPr>
          <a:xfrm>
            <a:off x="0" y="5512436"/>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3</a:t>
            </a:r>
          </a:p>
        </p:txBody>
      </p:sp>
      <p:pic>
        <p:nvPicPr>
          <p:cNvPr id="6" name="Picture 5">
            <a:extLst>
              <a:ext uri="{FF2B5EF4-FFF2-40B4-BE49-F238E27FC236}">
                <a16:creationId xmlns:a16="http://schemas.microsoft.com/office/drawing/2014/main" id="{81174BC4-22EE-4D62-2E13-75E5B2610F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2770" y="522627"/>
            <a:ext cx="5740864" cy="2962092"/>
          </a:xfrm>
          <a:prstGeom prst="rect">
            <a:avLst/>
          </a:prstGeom>
        </p:spPr>
      </p:pic>
      <p:sp>
        <p:nvSpPr>
          <p:cNvPr id="23" name="Rectangle 22">
            <a:extLst>
              <a:ext uri="{FF2B5EF4-FFF2-40B4-BE49-F238E27FC236}">
                <a16:creationId xmlns:a16="http://schemas.microsoft.com/office/drawing/2014/main" id="{33E52CB2-54F3-7826-6184-516CABB175CF}"/>
              </a:ext>
            </a:extLst>
          </p:cNvPr>
          <p:cNvSpPr/>
          <p:nvPr/>
        </p:nvSpPr>
        <p:spPr>
          <a:xfrm>
            <a:off x="0" y="4529109"/>
            <a:ext cx="9144000" cy="78831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rgbClr val="7F7F7F"/>
                </a:solidFill>
                <a:latin typeface="Nunito" pitchFamily="2" charset="0"/>
              </a:rPr>
              <a:t>Query Shared Memory</a:t>
            </a:r>
          </a:p>
          <a:p>
            <a:pPr algn="ctr"/>
            <a:endParaRPr lang="en-US" sz="2200" b="1" dirty="0">
              <a:solidFill>
                <a:srgbClr val="7F7F7F"/>
              </a:solidFill>
              <a:latin typeface="Nunito" pitchFamily="2" charset="0"/>
            </a:endParaRPr>
          </a:p>
        </p:txBody>
      </p:sp>
      <p:sp>
        <p:nvSpPr>
          <p:cNvPr id="24" name="Rectangle 23">
            <a:extLst>
              <a:ext uri="{FF2B5EF4-FFF2-40B4-BE49-F238E27FC236}">
                <a16:creationId xmlns:a16="http://schemas.microsoft.com/office/drawing/2014/main" id="{F162B44E-C676-7F6C-2F21-418698F741AC}"/>
              </a:ext>
            </a:extLst>
          </p:cNvPr>
          <p:cNvSpPr/>
          <p:nvPr/>
        </p:nvSpPr>
        <p:spPr>
          <a:xfrm>
            <a:off x="0" y="5498606"/>
            <a:ext cx="9144000" cy="78831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Register File</a:t>
            </a:r>
          </a:p>
          <a:p>
            <a:pPr algn="ctr"/>
            <a:endParaRPr lang="en-US" sz="2200" b="1">
              <a:solidFill>
                <a:srgbClr val="7F7F7F"/>
              </a:solidFill>
              <a:latin typeface="Nunito" pitchFamily="2" charset="0"/>
            </a:endParaRPr>
          </a:p>
        </p:txBody>
      </p:sp>
      <p:sp>
        <p:nvSpPr>
          <p:cNvPr id="27" name="TextBox 26">
            <a:extLst>
              <a:ext uri="{FF2B5EF4-FFF2-40B4-BE49-F238E27FC236}">
                <a16:creationId xmlns:a16="http://schemas.microsoft.com/office/drawing/2014/main" id="{03CDE8A9-4BE0-43F7-2A3A-AAA651771883}"/>
              </a:ext>
            </a:extLst>
          </p:cNvPr>
          <p:cNvSpPr txBox="1"/>
          <p:nvPr/>
        </p:nvSpPr>
        <p:spPr>
          <a:xfrm>
            <a:off x="0" y="4542939"/>
            <a:ext cx="374904" cy="800220"/>
          </a:xfrm>
          <a:prstGeom prst="rect">
            <a:avLst/>
          </a:prstGeom>
          <a:solidFill>
            <a:srgbClr val="F2F2F2"/>
          </a:solidFill>
        </p:spPr>
        <p:txBody>
          <a:bodyPr wrap="square" rtlCol="0" anchor="ctr">
            <a:spAutoFit/>
          </a:bodyPr>
          <a:lstStyle>
            <a:defPPr>
              <a:defRPr lang="en-US"/>
            </a:defPPr>
            <a:lvl1pPr algn="ctr">
              <a:defRPr sz="4600" b="1">
                <a:latin typeface="Nunito" pitchFamily="2" charset="0"/>
              </a:defRPr>
            </a:lvl1pPr>
          </a:lstStyle>
          <a:p>
            <a:r>
              <a:rPr lang="en-US" dirty="0">
                <a:solidFill>
                  <a:srgbClr val="7F7F7F"/>
                </a:solidFill>
              </a:rPr>
              <a:t>2</a:t>
            </a:r>
          </a:p>
        </p:txBody>
      </p:sp>
      <p:sp>
        <p:nvSpPr>
          <p:cNvPr id="28" name="TextBox 27">
            <a:extLst>
              <a:ext uri="{FF2B5EF4-FFF2-40B4-BE49-F238E27FC236}">
                <a16:creationId xmlns:a16="http://schemas.microsoft.com/office/drawing/2014/main" id="{E368D56E-3083-4761-0995-0F5AFCD0EB15}"/>
              </a:ext>
            </a:extLst>
          </p:cNvPr>
          <p:cNvSpPr txBox="1"/>
          <p:nvPr/>
        </p:nvSpPr>
        <p:spPr>
          <a:xfrm>
            <a:off x="0" y="5512436"/>
            <a:ext cx="374904" cy="800220"/>
          </a:xfrm>
          <a:prstGeom prst="rect">
            <a:avLst/>
          </a:prstGeom>
          <a:solidFill>
            <a:srgbClr val="F2F2F2"/>
          </a:solid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3</a:t>
            </a:r>
          </a:p>
        </p:txBody>
      </p:sp>
      <p:sp>
        <p:nvSpPr>
          <p:cNvPr id="29" name="Rectangle 28">
            <a:extLst>
              <a:ext uri="{FF2B5EF4-FFF2-40B4-BE49-F238E27FC236}">
                <a16:creationId xmlns:a16="http://schemas.microsoft.com/office/drawing/2014/main" id="{7A16C2DF-4D6D-5CF7-BB7E-E77FC42E6B6E}"/>
              </a:ext>
            </a:extLst>
          </p:cNvPr>
          <p:cNvSpPr/>
          <p:nvPr/>
        </p:nvSpPr>
        <p:spPr>
          <a:xfrm>
            <a:off x="0" y="3539531"/>
            <a:ext cx="9144000" cy="788316"/>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tx1"/>
                </a:solidFill>
                <a:latin typeface="Nunito" pitchFamily="2" charset="0"/>
              </a:rPr>
              <a:t>Query L1 Cache</a:t>
            </a:r>
          </a:p>
          <a:p>
            <a:pPr algn="ctr"/>
            <a:r>
              <a:rPr lang="en-US" sz="2200" b="1" dirty="0">
                <a:solidFill>
                  <a:srgbClr val="C00000"/>
                </a:solidFill>
                <a:latin typeface="Nunito" pitchFamily="2" charset="0"/>
              </a:rPr>
              <a:t>Load/Store Instructions</a:t>
            </a:r>
          </a:p>
        </p:txBody>
      </p:sp>
      <p:sp>
        <p:nvSpPr>
          <p:cNvPr id="30" name="TextBox 29">
            <a:extLst>
              <a:ext uri="{FF2B5EF4-FFF2-40B4-BE49-F238E27FC236}">
                <a16:creationId xmlns:a16="http://schemas.microsoft.com/office/drawing/2014/main" id="{C7E4DCC1-25F6-33E5-2DFF-AFA8CE1F7F64}"/>
              </a:ext>
            </a:extLst>
          </p:cNvPr>
          <p:cNvSpPr txBox="1"/>
          <p:nvPr/>
        </p:nvSpPr>
        <p:spPr>
          <a:xfrm>
            <a:off x="0" y="3553361"/>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1</a:t>
            </a:r>
          </a:p>
        </p:txBody>
      </p:sp>
      <p:sp>
        <p:nvSpPr>
          <p:cNvPr id="31" name="Rectangle 30">
            <a:extLst>
              <a:ext uri="{FF2B5EF4-FFF2-40B4-BE49-F238E27FC236}">
                <a16:creationId xmlns:a16="http://schemas.microsoft.com/office/drawing/2014/main" id="{5CE52FD6-2A52-97DD-9128-6BFB1674C475}"/>
              </a:ext>
            </a:extLst>
          </p:cNvPr>
          <p:cNvSpPr/>
          <p:nvPr/>
        </p:nvSpPr>
        <p:spPr>
          <a:xfrm>
            <a:off x="0" y="3541370"/>
            <a:ext cx="9144000" cy="78831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L1 Cache</a:t>
            </a:r>
          </a:p>
          <a:p>
            <a:pPr algn="ctr"/>
            <a:r>
              <a:rPr lang="en-US" sz="2200" b="1">
                <a:solidFill>
                  <a:srgbClr val="7F7F7F"/>
                </a:solidFill>
                <a:latin typeface="Nunito" pitchFamily="2" charset="0"/>
              </a:rPr>
              <a:t>Load/Store Instructions</a:t>
            </a:r>
          </a:p>
        </p:txBody>
      </p:sp>
      <p:sp>
        <p:nvSpPr>
          <p:cNvPr id="32" name="TextBox 31">
            <a:extLst>
              <a:ext uri="{FF2B5EF4-FFF2-40B4-BE49-F238E27FC236}">
                <a16:creationId xmlns:a16="http://schemas.microsoft.com/office/drawing/2014/main" id="{8F9877FC-7FC3-DC43-8911-50A361978C54}"/>
              </a:ext>
            </a:extLst>
          </p:cNvPr>
          <p:cNvSpPr txBox="1"/>
          <p:nvPr/>
        </p:nvSpPr>
        <p:spPr>
          <a:xfrm>
            <a:off x="0" y="3555200"/>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1</a:t>
            </a:r>
          </a:p>
        </p:txBody>
      </p:sp>
      <p:sp>
        <p:nvSpPr>
          <p:cNvPr id="33" name="Rectangle 32">
            <a:extLst>
              <a:ext uri="{FF2B5EF4-FFF2-40B4-BE49-F238E27FC236}">
                <a16:creationId xmlns:a16="http://schemas.microsoft.com/office/drawing/2014/main" id="{8BE06AD4-D97C-DA1D-59C6-A0BA712FB5A1}"/>
              </a:ext>
            </a:extLst>
          </p:cNvPr>
          <p:cNvSpPr/>
          <p:nvPr/>
        </p:nvSpPr>
        <p:spPr>
          <a:xfrm>
            <a:off x="0" y="4530948"/>
            <a:ext cx="9144000" cy="788316"/>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tx1"/>
                </a:solidFill>
                <a:latin typeface="Nunito" pitchFamily="2" charset="0"/>
              </a:rPr>
              <a:t>Query Shared Memory</a:t>
            </a:r>
          </a:p>
          <a:p>
            <a:pPr algn="ctr"/>
            <a:r>
              <a:rPr lang="en-US" sz="2200" b="1">
                <a:solidFill>
                  <a:srgbClr val="C00000"/>
                </a:solidFill>
                <a:latin typeface="Nunito" pitchFamily="2" charset="0"/>
              </a:rPr>
              <a:t>Software Engineering</a:t>
            </a:r>
          </a:p>
        </p:txBody>
      </p:sp>
      <p:sp>
        <p:nvSpPr>
          <p:cNvPr id="34" name="TextBox 33">
            <a:extLst>
              <a:ext uri="{FF2B5EF4-FFF2-40B4-BE49-F238E27FC236}">
                <a16:creationId xmlns:a16="http://schemas.microsoft.com/office/drawing/2014/main" id="{1FE8A813-0605-8926-5EB1-C18529768498}"/>
              </a:ext>
            </a:extLst>
          </p:cNvPr>
          <p:cNvSpPr txBox="1"/>
          <p:nvPr/>
        </p:nvSpPr>
        <p:spPr>
          <a:xfrm>
            <a:off x="0" y="4544778"/>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2</a:t>
            </a:r>
          </a:p>
        </p:txBody>
      </p:sp>
      <p:sp>
        <p:nvSpPr>
          <p:cNvPr id="35" name="Rectangle 34">
            <a:extLst>
              <a:ext uri="{FF2B5EF4-FFF2-40B4-BE49-F238E27FC236}">
                <a16:creationId xmlns:a16="http://schemas.microsoft.com/office/drawing/2014/main" id="{FE0658DC-4E67-E0D7-A81C-643E7907B08A}"/>
              </a:ext>
            </a:extLst>
          </p:cNvPr>
          <p:cNvSpPr/>
          <p:nvPr/>
        </p:nvSpPr>
        <p:spPr>
          <a:xfrm>
            <a:off x="0" y="5500445"/>
            <a:ext cx="9144000" cy="78831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Register File</a:t>
            </a:r>
          </a:p>
          <a:p>
            <a:pPr algn="ctr"/>
            <a:endParaRPr lang="en-US" sz="2200" b="1">
              <a:solidFill>
                <a:srgbClr val="7F7F7F"/>
              </a:solidFill>
              <a:latin typeface="Nunito" pitchFamily="2" charset="0"/>
            </a:endParaRPr>
          </a:p>
        </p:txBody>
      </p:sp>
      <p:sp>
        <p:nvSpPr>
          <p:cNvPr id="36" name="TextBox 35">
            <a:extLst>
              <a:ext uri="{FF2B5EF4-FFF2-40B4-BE49-F238E27FC236}">
                <a16:creationId xmlns:a16="http://schemas.microsoft.com/office/drawing/2014/main" id="{E262EF8E-AE85-325D-115E-134CACF87148}"/>
              </a:ext>
            </a:extLst>
          </p:cNvPr>
          <p:cNvSpPr txBox="1"/>
          <p:nvPr/>
        </p:nvSpPr>
        <p:spPr>
          <a:xfrm>
            <a:off x="0" y="5514275"/>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3</a:t>
            </a:r>
          </a:p>
        </p:txBody>
      </p:sp>
      <p:sp>
        <p:nvSpPr>
          <p:cNvPr id="37" name="Rectangle 36">
            <a:extLst>
              <a:ext uri="{FF2B5EF4-FFF2-40B4-BE49-F238E27FC236}">
                <a16:creationId xmlns:a16="http://schemas.microsoft.com/office/drawing/2014/main" id="{9C601FE6-B64E-D2AE-78BE-941777DE7CCF}"/>
              </a:ext>
            </a:extLst>
          </p:cNvPr>
          <p:cNvSpPr/>
          <p:nvPr/>
        </p:nvSpPr>
        <p:spPr>
          <a:xfrm>
            <a:off x="0" y="3539531"/>
            <a:ext cx="9144000" cy="78831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7F7F7F"/>
                </a:solidFill>
                <a:latin typeface="Nunito" pitchFamily="2" charset="0"/>
              </a:rPr>
              <a:t>Query L1 Cache</a:t>
            </a:r>
          </a:p>
          <a:p>
            <a:pPr algn="ctr"/>
            <a:r>
              <a:rPr lang="en-US" sz="2200" b="1">
                <a:solidFill>
                  <a:srgbClr val="7F7F7F"/>
                </a:solidFill>
                <a:latin typeface="Nunito" pitchFamily="2" charset="0"/>
              </a:rPr>
              <a:t>Load/Store Instructions</a:t>
            </a:r>
          </a:p>
        </p:txBody>
      </p:sp>
      <p:sp>
        <p:nvSpPr>
          <p:cNvPr id="38" name="TextBox 37">
            <a:extLst>
              <a:ext uri="{FF2B5EF4-FFF2-40B4-BE49-F238E27FC236}">
                <a16:creationId xmlns:a16="http://schemas.microsoft.com/office/drawing/2014/main" id="{4BF00551-4D5D-440B-B92A-06C7E3C16279}"/>
              </a:ext>
            </a:extLst>
          </p:cNvPr>
          <p:cNvSpPr txBox="1"/>
          <p:nvPr/>
        </p:nvSpPr>
        <p:spPr>
          <a:xfrm>
            <a:off x="0" y="3553361"/>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1</a:t>
            </a:r>
          </a:p>
        </p:txBody>
      </p:sp>
      <p:sp>
        <p:nvSpPr>
          <p:cNvPr id="39" name="Rectangle 38">
            <a:extLst>
              <a:ext uri="{FF2B5EF4-FFF2-40B4-BE49-F238E27FC236}">
                <a16:creationId xmlns:a16="http://schemas.microsoft.com/office/drawing/2014/main" id="{08CD537F-2308-8794-97EC-3A3F1F4B5DD3}"/>
              </a:ext>
            </a:extLst>
          </p:cNvPr>
          <p:cNvSpPr/>
          <p:nvPr/>
        </p:nvSpPr>
        <p:spPr>
          <a:xfrm>
            <a:off x="0" y="4529109"/>
            <a:ext cx="9144000" cy="788316"/>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rgbClr val="7F7F7F"/>
                </a:solidFill>
                <a:latin typeface="Nunito" pitchFamily="2" charset="0"/>
              </a:rPr>
              <a:t>Query Shared Memory</a:t>
            </a:r>
          </a:p>
          <a:p>
            <a:pPr algn="ctr"/>
            <a:r>
              <a:rPr lang="en-US" sz="2200" b="1" dirty="0">
                <a:solidFill>
                  <a:srgbClr val="7F7F7F"/>
                </a:solidFill>
                <a:latin typeface="Nunito" pitchFamily="2" charset="0"/>
              </a:rPr>
              <a:t>Software Engineering</a:t>
            </a:r>
          </a:p>
        </p:txBody>
      </p:sp>
      <p:sp>
        <p:nvSpPr>
          <p:cNvPr id="40" name="TextBox 39">
            <a:extLst>
              <a:ext uri="{FF2B5EF4-FFF2-40B4-BE49-F238E27FC236}">
                <a16:creationId xmlns:a16="http://schemas.microsoft.com/office/drawing/2014/main" id="{B64C3DC1-ABC4-C6C4-C76F-8C221EEAF848}"/>
              </a:ext>
            </a:extLst>
          </p:cNvPr>
          <p:cNvSpPr txBox="1"/>
          <p:nvPr/>
        </p:nvSpPr>
        <p:spPr>
          <a:xfrm>
            <a:off x="0" y="4542939"/>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solidFill>
                  <a:srgbClr val="7F7F7F"/>
                </a:solidFill>
              </a:rPr>
              <a:t>2</a:t>
            </a:r>
          </a:p>
        </p:txBody>
      </p:sp>
      <p:sp>
        <p:nvSpPr>
          <p:cNvPr id="41" name="Rectangle 40">
            <a:extLst>
              <a:ext uri="{FF2B5EF4-FFF2-40B4-BE49-F238E27FC236}">
                <a16:creationId xmlns:a16="http://schemas.microsoft.com/office/drawing/2014/main" id="{0601EA92-ADDA-BC9B-DC04-145958B411C8}"/>
              </a:ext>
            </a:extLst>
          </p:cNvPr>
          <p:cNvSpPr/>
          <p:nvPr/>
        </p:nvSpPr>
        <p:spPr>
          <a:xfrm>
            <a:off x="0" y="5498606"/>
            <a:ext cx="9144000" cy="788316"/>
          </a:xfrm>
          <a:prstGeom prst="rect">
            <a:avLst/>
          </a:prstGeom>
          <a:solidFill>
            <a:srgbClr val="FECBC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tx1"/>
                </a:solidFill>
                <a:latin typeface="Nunito" pitchFamily="2" charset="0"/>
              </a:rPr>
              <a:t>Query Register File</a:t>
            </a:r>
          </a:p>
          <a:p>
            <a:pPr algn="ctr"/>
            <a:endParaRPr lang="en-US" sz="2200" b="1" dirty="0">
              <a:solidFill>
                <a:srgbClr val="C00000"/>
              </a:solidFill>
              <a:latin typeface="Nunito" pitchFamily="2" charset="0"/>
            </a:endParaRPr>
          </a:p>
        </p:txBody>
      </p:sp>
      <p:sp>
        <p:nvSpPr>
          <p:cNvPr id="42" name="TextBox 41">
            <a:extLst>
              <a:ext uri="{FF2B5EF4-FFF2-40B4-BE49-F238E27FC236}">
                <a16:creationId xmlns:a16="http://schemas.microsoft.com/office/drawing/2014/main" id="{5D19148F-A878-7A17-E1D2-A375F11EE93A}"/>
              </a:ext>
            </a:extLst>
          </p:cNvPr>
          <p:cNvSpPr txBox="1"/>
          <p:nvPr/>
        </p:nvSpPr>
        <p:spPr>
          <a:xfrm>
            <a:off x="0" y="5512436"/>
            <a:ext cx="374904" cy="800220"/>
          </a:xfrm>
          <a:prstGeom prst="rect">
            <a:avLst/>
          </a:prstGeom>
          <a:noFill/>
        </p:spPr>
        <p:txBody>
          <a:bodyPr wrap="square" rtlCol="0" anchor="ctr">
            <a:spAutoFit/>
          </a:bodyPr>
          <a:lstStyle>
            <a:defPPr>
              <a:defRPr lang="en-US"/>
            </a:defPPr>
            <a:lvl1pPr algn="ctr">
              <a:defRPr sz="4600" b="1">
                <a:latin typeface="Nunito" pitchFamily="2" charset="0"/>
              </a:defRPr>
            </a:lvl1pPr>
          </a:lstStyle>
          <a:p>
            <a:r>
              <a:rPr lang="en-US"/>
              <a:t>3</a:t>
            </a:r>
          </a:p>
        </p:txBody>
      </p:sp>
      <p:sp>
        <p:nvSpPr>
          <p:cNvPr id="44" name="Rectangle: Rounded Corners 148">
            <a:extLst>
              <a:ext uri="{FF2B5EF4-FFF2-40B4-BE49-F238E27FC236}">
                <a16:creationId xmlns:a16="http://schemas.microsoft.com/office/drawing/2014/main" id="{FED15659-C820-13ED-B40B-7FFC99425FB2}"/>
              </a:ext>
            </a:extLst>
          </p:cNvPr>
          <p:cNvSpPr/>
          <p:nvPr/>
        </p:nvSpPr>
        <p:spPr>
          <a:xfrm>
            <a:off x="5022570" y="1818049"/>
            <a:ext cx="1783878" cy="293216"/>
          </a:xfrm>
          <a:prstGeom prst="roundRect">
            <a:avLst>
              <a:gd name="adj" fmla="val 11168"/>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7030A0"/>
              </a:solidFill>
              <a:latin typeface="+mj-lt"/>
            </a:endParaRPr>
          </a:p>
        </p:txBody>
      </p:sp>
      <p:cxnSp>
        <p:nvCxnSpPr>
          <p:cNvPr id="45" name="Straight Connector 44">
            <a:extLst>
              <a:ext uri="{FF2B5EF4-FFF2-40B4-BE49-F238E27FC236}">
                <a16:creationId xmlns:a16="http://schemas.microsoft.com/office/drawing/2014/main" id="{374BFF54-4836-B877-C0BE-38E3DB3B88EA}"/>
              </a:ext>
            </a:extLst>
          </p:cNvPr>
          <p:cNvCxnSpPr>
            <a:cxnSpLocks/>
          </p:cNvCxnSpPr>
          <p:nvPr/>
        </p:nvCxnSpPr>
        <p:spPr>
          <a:xfrm flipV="1">
            <a:off x="6802736" y="1959213"/>
            <a:ext cx="175987" cy="1"/>
          </a:xfrm>
          <a:prstGeom prst="line">
            <a:avLst/>
          </a:prstGeom>
          <a:ln w="38100"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92EDD8B-42FD-D251-B17F-5681DF3C7320}"/>
              </a:ext>
            </a:extLst>
          </p:cNvPr>
          <p:cNvSpPr txBox="1"/>
          <p:nvPr/>
        </p:nvSpPr>
        <p:spPr>
          <a:xfrm>
            <a:off x="6864991" y="1683832"/>
            <a:ext cx="2424495" cy="565539"/>
          </a:xfrm>
          <a:prstGeom prst="rect">
            <a:avLst/>
          </a:prstGeom>
          <a:noFill/>
        </p:spPr>
        <p:txBody>
          <a:bodyPr wrap="square" rtlCol="0">
            <a:spAutoFit/>
          </a:bodyPr>
          <a:lstStyle/>
          <a:p>
            <a:pPr>
              <a:lnSpc>
                <a:spcPts val="1800"/>
              </a:lnSpc>
            </a:pPr>
            <a:r>
              <a:rPr lang="en-US" b="1" spc="-20" dirty="0">
                <a:solidFill>
                  <a:srgbClr val="7030A0"/>
                </a:solidFill>
                <a:latin typeface="Nunito" pitchFamily="2" charset="0"/>
              </a:rPr>
              <a:t>Regular Kernel</a:t>
            </a:r>
            <a:br>
              <a:rPr lang="en-US" b="1" spc="-20" dirty="0">
                <a:solidFill>
                  <a:srgbClr val="7030A0"/>
                </a:solidFill>
                <a:latin typeface="Nunito" pitchFamily="2" charset="0"/>
              </a:rPr>
            </a:br>
            <a:r>
              <a:rPr lang="en-US" b="1" spc="-20" dirty="0">
                <a:solidFill>
                  <a:srgbClr val="7030A0"/>
                </a:solidFill>
                <a:latin typeface="Nunito" pitchFamily="2" charset="0"/>
              </a:rPr>
              <a:t>on Unmodified Core</a:t>
            </a:r>
          </a:p>
        </p:txBody>
      </p:sp>
      <p:sp>
        <p:nvSpPr>
          <p:cNvPr id="50" name="Rectangle: Rounded Corners 148">
            <a:extLst>
              <a:ext uri="{FF2B5EF4-FFF2-40B4-BE49-F238E27FC236}">
                <a16:creationId xmlns:a16="http://schemas.microsoft.com/office/drawing/2014/main" id="{7E4D4A51-4185-75AA-0958-BF3DE081B92D}"/>
              </a:ext>
            </a:extLst>
          </p:cNvPr>
          <p:cNvSpPr/>
          <p:nvPr/>
        </p:nvSpPr>
        <p:spPr>
          <a:xfrm>
            <a:off x="3093683" y="2271944"/>
            <a:ext cx="1887700" cy="1077370"/>
          </a:xfrm>
          <a:prstGeom prst="roundRect">
            <a:avLst>
              <a:gd name="adj" fmla="val 5551"/>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7030A0"/>
              </a:solidFill>
              <a:latin typeface="+mj-lt"/>
            </a:endParaRPr>
          </a:p>
        </p:txBody>
      </p:sp>
      <p:cxnSp>
        <p:nvCxnSpPr>
          <p:cNvPr id="51" name="Straight Connector 50">
            <a:extLst>
              <a:ext uri="{FF2B5EF4-FFF2-40B4-BE49-F238E27FC236}">
                <a16:creationId xmlns:a16="http://schemas.microsoft.com/office/drawing/2014/main" id="{C42D8962-FE80-5675-1B9E-0B226D60575B}"/>
              </a:ext>
            </a:extLst>
          </p:cNvPr>
          <p:cNvCxnSpPr>
            <a:cxnSpLocks/>
          </p:cNvCxnSpPr>
          <p:nvPr/>
        </p:nvCxnSpPr>
        <p:spPr>
          <a:xfrm>
            <a:off x="4885171" y="3349315"/>
            <a:ext cx="2130395" cy="0"/>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5D92BD6-18D2-E528-8865-ACAA7E565720}"/>
              </a:ext>
            </a:extLst>
          </p:cNvPr>
          <p:cNvSpPr txBox="1"/>
          <p:nvPr/>
        </p:nvSpPr>
        <p:spPr>
          <a:xfrm>
            <a:off x="6872932" y="3083676"/>
            <a:ext cx="2424495" cy="565539"/>
          </a:xfrm>
          <a:prstGeom prst="rect">
            <a:avLst/>
          </a:prstGeom>
          <a:noFill/>
        </p:spPr>
        <p:txBody>
          <a:bodyPr wrap="square" rtlCol="0">
            <a:spAutoFit/>
          </a:bodyPr>
          <a:lstStyle/>
          <a:p>
            <a:pPr>
              <a:lnSpc>
                <a:spcPts val="1800"/>
              </a:lnSpc>
            </a:pPr>
            <a:r>
              <a:rPr lang="en-US" b="1" spc="-20" dirty="0">
                <a:solidFill>
                  <a:srgbClr val="0070C0"/>
                </a:solidFill>
                <a:latin typeface="Nunito" pitchFamily="2" charset="0"/>
              </a:rPr>
              <a:t>Repurpose</a:t>
            </a:r>
            <a:br>
              <a:rPr lang="en-US" b="1" spc="-20" dirty="0">
                <a:solidFill>
                  <a:srgbClr val="0070C0"/>
                </a:solidFill>
                <a:latin typeface="Nunito" pitchFamily="2" charset="0"/>
              </a:rPr>
            </a:br>
            <a:r>
              <a:rPr lang="en-US" b="1" spc="-20" dirty="0">
                <a:solidFill>
                  <a:srgbClr val="0070C0"/>
                </a:solidFill>
                <a:latin typeface="Nunito" pitchFamily="2" charset="0"/>
              </a:rPr>
              <a:t>to Extend LLC</a:t>
            </a:r>
          </a:p>
        </p:txBody>
      </p:sp>
      <p:sp>
        <p:nvSpPr>
          <p:cNvPr id="17" name="Oval 16">
            <a:extLst>
              <a:ext uri="{FF2B5EF4-FFF2-40B4-BE49-F238E27FC236}">
                <a16:creationId xmlns:a16="http://schemas.microsoft.com/office/drawing/2014/main" id="{A259F739-99A0-47E3-45AB-726A836652BC}"/>
              </a:ext>
            </a:extLst>
          </p:cNvPr>
          <p:cNvSpPr/>
          <p:nvPr/>
        </p:nvSpPr>
        <p:spPr>
          <a:xfrm>
            <a:off x="4783495" y="2251931"/>
            <a:ext cx="320870" cy="320870"/>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1</a:t>
            </a:r>
          </a:p>
        </p:txBody>
      </p:sp>
      <p:sp>
        <p:nvSpPr>
          <p:cNvPr id="18" name="Oval 17">
            <a:extLst>
              <a:ext uri="{FF2B5EF4-FFF2-40B4-BE49-F238E27FC236}">
                <a16:creationId xmlns:a16="http://schemas.microsoft.com/office/drawing/2014/main" id="{4C958A08-BCC4-AF09-163D-604140E63F23}"/>
              </a:ext>
            </a:extLst>
          </p:cNvPr>
          <p:cNvSpPr/>
          <p:nvPr/>
        </p:nvSpPr>
        <p:spPr>
          <a:xfrm>
            <a:off x="4783495" y="2631872"/>
            <a:ext cx="320870" cy="320870"/>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2</a:t>
            </a:r>
          </a:p>
        </p:txBody>
      </p:sp>
      <p:sp>
        <p:nvSpPr>
          <p:cNvPr id="19" name="Oval 18">
            <a:extLst>
              <a:ext uri="{FF2B5EF4-FFF2-40B4-BE49-F238E27FC236}">
                <a16:creationId xmlns:a16="http://schemas.microsoft.com/office/drawing/2014/main" id="{8DC28F52-36BC-16DD-A18E-711C040D123D}"/>
              </a:ext>
            </a:extLst>
          </p:cNvPr>
          <p:cNvSpPr/>
          <p:nvPr/>
        </p:nvSpPr>
        <p:spPr>
          <a:xfrm>
            <a:off x="4783495" y="3009633"/>
            <a:ext cx="320870" cy="320870"/>
          </a:xfrm>
          <a:prstGeom prst="ellipse">
            <a:avLst/>
          </a:prstGeom>
          <a:solidFill>
            <a:srgbClr val="F2F2F2"/>
          </a:solidFill>
          <a:ln w="127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7F7F7F"/>
                </a:solidFill>
                <a:latin typeface="Nunito" pitchFamily="2" charset="0"/>
              </a:rPr>
              <a:t>3</a:t>
            </a:r>
          </a:p>
        </p:txBody>
      </p:sp>
      <p:sp>
        <p:nvSpPr>
          <p:cNvPr id="13" name="Oval 12">
            <a:extLst>
              <a:ext uri="{FF2B5EF4-FFF2-40B4-BE49-F238E27FC236}">
                <a16:creationId xmlns:a16="http://schemas.microsoft.com/office/drawing/2014/main" id="{130B20B3-A6AF-6B36-ED95-8BF19C142142}"/>
              </a:ext>
            </a:extLst>
          </p:cNvPr>
          <p:cNvSpPr/>
          <p:nvPr/>
        </p:nvSpPr>
        <p:spPr>
          <a:xfrm>
            <a:off x="4765791" y="2234227"/>
            <a:ext cx="356278" cy="356278"/>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1</a:t>
            </a:r>
          </a:p>
        </p:txBody>
      </p:sp>
      <p:sp>
        <p:nvSpPr>
          <p:cNvPr id="14" name="Oval 13">
            <a:extLst>
              <a:ext uri="{FF2B5EF4-FFF2-40B4-BE49-F238E27FC236}">
                <a16:creationId xmlns:a16="http://schemas.microsoft.com/office/drawing/2014/main" id="{5C894959-7A8A-225F-E42F-8B177B23F3C8}"/>
              </a:ext>
            </a:extLst>
          </p:cNvPr>
          <p:cNvSpPr/>
          <p:nvPr/>
        </p:nvSpPr>
        <p:spPr>
          <a:xfrm>
            <a:off x="4765791" y="2614168"/>
            <a:ext cx="356278" cy="356278"/>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2</a:t>
            </a:r>
          </a:p>
        </p:txBody>
      </p:sp>
      <p:sp>
        <p:nvSpPr>
          <p:cNvPr id="15" name="Oval 14">
            <a:extLst>
              <a:ext uri="{FF2B5EF4-FFF2-40B4-BE49-F238E27FC236}">
                <a16:creationId xmlns:a16="http://schemas.microsoft.com/office/drawing/2014/main" id="{4822C623-81E6-F029-C64A-B030F427A849}"/>
              </a:ext>
            </a:extLst>
          </p:cNvPr>
          <p:cNvSpPr/>
          <p:nvPr/>
        </p:nvSpPr>
        <p:spPr>
          <a:xfrm>
            <a:off x="4765791" y="2991929"/>
            <a:ext cx="356278" cy="356278"/>
          </a:xfrm>
          <a:prstGeom prst="ellipse">
            <a:avLst/>
          </a:prstGeom>
          <a:solidFill>
            <a:srgbClr val="FECB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chemeClr val="tx1"/>
                </a:solidFill>
                <a:latin typeface="Nunito" pitchFamily="2" charset="0"/>
              </a:rPr>
              <a:t>3</a:t>
            </a:r>
          </a:p>
        </p:txBody>
      </p:sp>
      <p:sp>
        <p:nvSpPr>
          <p:cNvPr id="57" name="TextBox 56">
            <a:extLst>
              <a:ext uri="{FF2B5EF4-FFF2-40B4-BE49-F238E27FC236}">
                <a16:creationId xmlns:a16="http://schemas.microsoft.com/office/drawing/2014/main" id="{D8A6983C-D56E-B77F-3E8B-9C3C7D2B6BEA}"/>
              </a:ext>
            </a:extLst>
          </p:cNvPr>
          <p:cNvSpPr txBox="1"/>
          <p:nvPr/>
        </p:nvSpPr>
        <p:spPr>
          <a:xfrm>
            <a:off x="1436914" y="5899610"/>
            <a:ext cx="6270172" cy="430887"/>
          </a:xfrm>
          <a:prstGeom prst="rect">
            <a:avLst/>
          </a:prstGeom>
          <a:noFill/>
        </p:spPr>
        <p:txBody>
          <a:bodyPr wrap="square">
            <a:spAutoFit/>
          </a:bodyPr>
          <a:lstStyle/>
          <a:p>
            <a:pPr algn="ctr"/>
            <a:r>
              <a:rPr lang="en-US" sz="2200" b="1" dirty="0">
                <a:solidFill>
                  <a:srgbClr val="C00000"/>
                </a:solidFill>
                <a:latin typeface="Nunito" pitchFamily="2" charset="0"/>
              </a:rPr>
              <a:t>Data Layout across Threads for Parallelism</a:t>
            </a:r>
            <a:endParaRPr lang="en-US" sz="2200" dirty="0"/>
          </a:p>
        </p:txBody>
      </p:sp>
    </p:spTree>
    <p:extLst>
      <p:ext uri="{BB962C8B-B14F-4D97-AF65-F5344CB8AC3E}">
        <p14:creationId xmlns:p14="http://schemas.microsoft.com/office/powerpoint/2010/main" val="112656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3" nodeType="clickEffect">
                                  <p:stCondLst>
                                    <p:cond delay="0"/>
                                  </p:stCondLst>
                                  <p:childTnLst>
                                    <p:set>
                                      <p:cBhvr>
                                        <p:cTn id="74" dur="1" fill="hold">
                                          <p:stCondLst>
                                            <p:cond delay="0"/>
                                          </p:stCondLst>
                                        </p:cTn>
                                        <p:tgtEl>
                                          <p:spTgt spid="13"/>
                                        </p:tgtEl>
                                        <p:attrNameLst>
                                          <p:attrName>style.visibility</p:attrName>
                                        </p:attrNameLst>
                                      </p:cBhvr>
                                      <p:to>
                                        <p:strVal val="hidden"/>
                                      </p:to>
                                    </p:set>
                                  </p:childTnLst>
                                </p:cTn>
                              </p:par>
                              <p:par>
                                <p:cTn id="75" presetID="1" presetClass="entr" presetSubtype="0" fill="hold" grpId="2"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3" nodeType="clickEffect">
                                  <p:stCondLst>
                                    <p:cond delay="0"/>
                                  </p:stCondLst>
                                  <p:childTnLst>
                                    <p:set>
                                      <p:cBhvr>
                                        <p:cTn id="92" dur="1" fill="hold">
                                          <p:stCondLst>
                                            <p:cond delay="0"/>
                                          </p:stCondLst>
                                        </p:cTn>
                                        <p:tgtEl>
                                          <p:spTgt spid="14"/>
                                        </p:tgtEl>
                                        <p:attrNameLst>
                                          <p:attrName>style.visibility</p:attrName>
                                        </p:attrNameLst>
                                      </p:cBhvr>
                                      <p:to>
                                        <p:strVal val="hidden"/>
                                      </p:to>
                                    </p:set>
                                  </p:childTnLst>
                                </p:cTn>
                              </p:par>
                              <p:par>
                                <p:cTn id="93" presetID="1" presetClass="entr" presetSubtype="0" fill="hold" grpId="2" nodeType="withEffect">
                                  <p:stCondLst>
                                    <p:cond delay="0"/>
                                  </p:stCondLst>
                                  <p:childTnLst>
                                    <p:set>
                                      <p:cBhvr>
                                        <p:cTn id="94" dur="1" fill="hold">
                                          <p:stCondLst>
                                            <p:cond delay="0"/>
                                          </p:stCondLst>
                                        </p:cTn>
                                        <p:tgtEl>
                                          <p:spTgt spid="1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23" grpId="0" animBg="1"/>
      <p:bldP spid="24" grpId="0" animBg="1"/>
      <p:bldP spid="27" grpId="0" animBg="1"/>
      <p:bldP spid="28" grpId="0" animBg="1"/>
      <p:bldP spid="29" grpId="0" animBg="1"/>
      <p:bldP spid="30" grpId="0"/>
      <p:bldP spid="31" grpId="0" animBg="1"/>
      <p:bldP spid="32" grpId="0"/>
      <p:bldP spid="33" grpId="0" animBg="1"/>
      <p:bldP spid="34" grpId="0"/>
      <p:bldP spid="35" grpId="0" animBg="1"/>
      <p:bldP spid="36" grpId="0"/>
      <p:bldP spid="37" grpId="0" animBg="1"/>
      <p:bldP spid="38" grpId="0"/>
      <p:bldP spid="39" grpId="0" animBg="1"/>
      <p:bldP spid="40" grpId="0"/>
      <p:bldP spid="41" grpId="0" animBg="1"/>
      <p:bldP spid="42" grpId="0"/>
      <p:bldP spid="44" grpId="0" animBg="1"/>
      <p:bldP spid="46" grpId="0"/>
      <p:bldP spid="50" grpId="0" animBg="1"/>
      <p:bldP spid="52" grpId="0"/>
      <p:bldP spid="17" grpId="0" animBg="1"/>
      <p:bldP spid="18" grpId="0" animBg="1"/>
      <p:bldP spid="19" grpId="0" animBg="1"/>
      <p:bldP spid="13" grpId="0" animBg="1"/>
      <p:bldP spid="13" grpId="1" animBg="1"/>
      <p:bldP spid="13" grpId="2" animBg="1"/>
      <p:bldP spid="13" grpId="3" animBg="1"/>
      <p:bldP spid="14" grpId="0" animBg="1"/>
      <p:bldP spid="14" grpId="1" animBg="1"/>
      <p:bldP spid="14" grpId="2" animBg="1"/>
      <p:bldP spid="14" grpId="3" animBg="1"/>
      <p:bldP spid="15" grpId="0" animBg="1"/>
      <p:bldP spid="15" grpId="1" animBg="1"/>
      <p:bldP spid="15" grpId="2" animBg="1"/>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C2C74023-E71C-75CB-9F63-8A3D48EFF081}"/>
              </a:ext>
            </a:extLst>
          </p:cNvPr>
          <p:cNvSpPr/>
          <p:nvPr/>
        </p:nvSpPr>
        <p:spPr>
          <a:xfrm>
            <a:off x="1642563" y="1080747"/>
            <a:ext cx="5571459" cy="4605295"/>
          </a:xfrm>
          <a:prstGeom prst="roundRect">
            <a:avLst>
              <a:gd name="adj" fmla="val 6198"/>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ctr"/>
            <a:endParaRPr lang="en-US" sz="2200" b="1" dirty="0">
              <a:solidFill>
                <a:schemeClr val="tx1"/>
              </a:solidFill>
              <a:latin typeface="Nunito" pitchFamily="2" charset="0"/>
            </a:endParaRPr>
          </a:p>
        </p:txBody>
      </p:sp>
      <p:sp>
        <p:nvSpPr>
          <p:cNvPr id="3" name="Title 2">
            <a:extLst>
              <a:ext uri="{FF2B5EF4-FFF2-40B4-BE49-F238E27FC236}">
                <a16:creationId xmlns:a16="http://schemas.microsoft.com/office/drawing/2014/main" id="{26961AB5-4197-56BB-7719-02C21C09B860}"/>
              </a:ext>
            </a:extLst>
          </p:cNvPr>
          <p:cNvSpPr>
            <a:spLocks noGrp="1"/>
          </p:cNvSpPr>
          <p:nvPr>
            <p:ph type="title"/>
          </p:nvPr>
        </p:nvSpPr>
        <p:spPr/>
        <p:txBody>
          <a:bodyPr/>
          <a:lstStyle/>
          <a:p>
            <a:r>
              <a:rPr lang="en-US"/>
              <a:t>Extended LLC via Register File</a:t>
            </a:r>
          </a:p>
        </p:txBody>
      </p:sp>
      <p:sp>
        <p:nvSpPr>
          <p:cNvPr id="4" name="Slide Number Placeholder 3">
            <a:extLst>
              <a:ext uri="{FF2B5EF4-FFF2-40B4-BE49-F238E27FC236}">
                <a16:creationId xmlns:a16="http://schemas.microsoft.com/office/drawing/2014/main" id="{28B7034D-0712-AA10-4932-FD6480FC0BB2}"/>
              </a:ext>
            </a:extLst>
          </p:cNvPr>
          <p:cNvSpPr>
            <a:spLocks noGrp="1"/>
          </p:cNvSpPr>
          <p:nvPr>
            <p:ph type="sldNum" sz="quarter" idx="4"/>
          </p:nvPr>
        </p:nvSpPr>
        <p:spPr/>
        <p:txBody>
          <a:bodyPr/>
          <a:lstStyle/>
          <a:p>
            <a:pPr algn="r"/>
            <a:fld id="{BBF05047-ADC6-47BF-A318-424F854A849A}" type="slidenum">
              <a:rPr lang="en-US" smtClean="0"/>
              <a:pPr algn="r"/>
              <a:t>25</a:t>
            </a:fld>
            <a:endParaRPr lang="en-US"/>
          </a:p>
        </p:txBody>
      </p:sp>
      <p:sp>
        <p:nvSpPr>
          <p:cNvPr id="16" name="Rounded Rectangle 15">
            <a:extLst>
              <a:ext uri="{FF2B5EF4-FFF2-40B4-BE49-F238E27FC236}">
                <a16:creationId xmlns:a16="http://schemas.microsoft.com/office/drawing/2014/main" id="{D7480208-991E-3AA9-E6D7-E154858C57BB}"/>
              </a:ext>
            </a:extLst>
          </p:cNvPr>
          <p:cNvSpPr/>
          <p:nvPr/>
        </p:nvSpPr>
        <p:spPr>
          <a:xfrm>
            <a:off x="2069613" y="1862407"/>
            <a:ext cx="3294422"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 #0</a:t>
            </a:r>
            <a:endParaRPr lang="en-US" sz="2200" b="1" dirty="0">
              <a:solidFill>
                <a:schemeClr val="tx1"/>
              </a:solidFill>
              <a:latin typeface="Nunito" pitchFamily="2" charset="0"/>
            </a:endParaRPr>
          </a:p>
        </p:txBody>
      </p:sp>
      <p:sp>
        <p:nvSpPr>
          <p:cNvPr id="17" name="Rounded Rectangle 16">
            <a:extLst>
              <a:ext uri="{FF2B5EF4-FFF2-40B4-BE49-F238E27FC236}">
                <a16:creationId xmlns:a16="http://schemas.microsoft.com/office/drawing/2014/main" id="{8095EFDB-894E-A2E1-FECE-BD011ADD0F3E}"/>
              </a:ext>
            </a:extLst>
          </p:cNvPr>
          <p:cNvSpPr/>
          <p:nvPr/>
        </p:nvSpPr>
        <p:spPr>
          <a:xfrm>
            <a:off x="2069613" y="2555916"/>
            <a:ext cx="3294421"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 #1</a:t>
            </a:r>
            <a:endParaRPr lang="en-US" sz="2200" b="1" dirty="0">
              <a:solidFill>
                <a:schemeClr val="tx1"/>
              </a:solidFill>
              <a:latin typeface="Nunito" pitchFamily="2" charset="0"/>
            </a:endParaRPr>
          </a:p>
        </p:txBody>
      </p:sp>
      <p:sp>
        <p:nvSpPr>
          <p:cNvPr id="23" name="Rounded Rectangle 22">
            <a:extLst>
              <a:ext uri="{FF2B5EF4-FFF2-40B4-BE49-F238E27FC236}">
                <a16:creationId xmlns:a16="http://schemas.microsoft.com/office/drawing/2014/main" id="{5B292B6F-D2E9-5585-29A1-C245966AEC11}"/>
              </a:ext>
            </a:extLst>
          </p:cNvPr>
          <p:cNvSpPr/>
          <p:nvPr/>
        </p:nvSpPr>
        <p:spPr>
          <a:xfrm>
            <a:off x="2069612" y="3249425"/>
            <a:ext cx="3294421"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 #2</a:t>
            </a:r>
            <a:endParaRPr lang="en-US" sz="2200" b="1" dirty="0">
              <a:solidFill>
                <a:schemeClr val="tx1"/>
              </a:solidFill>
              <a:latin typeface="Nunito" pitchFamily="2" charset="0"/>
            </a:endParaRPr>
          </a:p>
        </p:txBody>
      </p:sp>
      <p:sp>
        <p:nvSpPr>
          <p:cNvPr id="26" name="Rounded Rectangle 25">
            <a:extLst>
              <a:ext uri="{FF2B5EF4-FFF2-40B4-BE49-F238E27FC236}">
                <a16:creationId xmlns:a16="http://schemas.microsoft.com/office/drawing/2014/main" id="{59D787E5-A4BC-F3AF-58D8-69EE4AC381F8}"/>
              </a:ext>
            </a:extLst>
          </p:cNvPr>
          <p:cNvSpPr/>
          <p:nvPr/>
        </p:nvSpPr>
        <p:spPr>
          <a:xfrm>
            <a:off x="2069611" y="4636443"/>
            <a:ext cx="3294421"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a:t>
            </a:r>
            <a:r>
              <a:rPr lang="en-US" sz="2200" b="1" spc="-300" dirty="0">
                <a:solidFill>
                  <a:srgbClr val="0070C0"/>
                </a:solidFill>
                <a:latin typeface="Nunito" pitchFamily="2" charset="0"/>
              </a:rPr>
              <a:t> #31</a:t>
            </a:r>
            <a:endParaRPr lang="en-US" sz="2200" b="1" dirty="0">
              <a:solidFill>
                <a:schemeClr val="tx1"/>
              </a:solidFill>
              <a:latin typeface="Nunito" pitchFamily="2" charset="0"/>
            </a:endParaRPr>
          </a:p>
        </p:txBody>
      </p:sp>
      <p:sp>
        <p:nvSpPr>
          <p:cNvPr id="38" name="TextBox 37">
            <a:extLst>
              <a:ext uri="{FF2B5EF4-FFF2-40B4-BE49-F238E27FC236}">
                <a16:creationId xmlns:a16="http://schemas.microsoft.com/office/drawing/2014/main" id="{5588E71A-3AEB-C5FC-CEE4-BF58B1D3C895}"/>
              </a:ext>
            </a:extLst>
          </p:cNvPr>
          <p:cNvSpPr txBox="1"/>
          <p:nvPr/>
        </p:nvSpPr>
        <p:spPr>
          <a:xfrm rot="5400000">
            <a:off x="3500276" y="4004184"/>
            <a:ext cx="510604" cy="461665"/>
          </a:xfrm>
          <a:prstGeom prst="rect">
            <a:avLst/>
          </a:prstGeom>
          <a:noFill/>
        </p:spPr>
        <p:txBody>
          <a:bodyPr wrap="square">
            <a:spAutoFit/>
          </a:bodyPr>
          <a:lstStyle/>
          <a:p>
            <a:pPr algn="ctr"/>
            <a:r>
              <a:rPr lang="en-US" sz="2400" b="0" dirty="0">
                <a:solidFill>
                  <a:schemeClr val="tx1"/>
                </a:solidFill>
              </a:rPr>
              <a:t>•••</a:t>
            </a:r>
            <a:endParaRPr lang="en-US" sz="2400" dirty="0"/>
          </a:p>
        </p:txBody>
      </p:sp>
      <p:sp>
        <p:nvSpPr>
          <p:cNvPr id="55" name="TextBox 54">
            <a:extLst>
              <a:ext uri="{FF2B5EF4-FFF2-40B4-BE49-F238E27FC236}">
                <a16:creationId xmlns:a16="http://schemas.microsoft.com/office/drawing/2014/main" id="{F447C191-EC4F-7232-78B3-729AD184F43E}"/>
              </a:ext>
            </a:extLst>
          </p:cNvPr>
          <p:cNvSpPr txBox="1"/>
          <p:nvPr/>
        </p:nvSpPr>
        <p:spPr>
          <a:xfrm>
            <a:off x="2055758" y="1939046"/>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 #0 </a:t>
            </a:r>
            <a:r>
              <a:rPr lang="en-US" sz="2200" b="1" dirty="0">
                <a:latin typeface="Nunito" pitchFamily="2" charset="0"/>
              </a:rPr>
              <a:t>holds</a:t>
            </a:r>
          </a:p>
        </p:txBody>
      </p:sp>
      <p:sp>
        <p:nvSpPr>
          <p:cNvPr id="64" name="TextBox 63">
            <a:extLst>
              <a:ext uri="{FF2B5EF4-FFF2-40B4-BE49-F238E27FC236}">
                <a16:creationId xmlns:a16="http://schemas.microsoft.com/office/drawing/2014/main" id="{B45EBF3E-4B57-7098-2D65-7788E83FED59}"/>
              </a:ext>
            </a:extLst>
          </p:cNvPr>
          <p:cNvSpPr txBox="1"/>
          <p:nvPr/>
        </p:nvSpPr>
        <p:spPr>
          <a:xfrm>
            <a:off x="2069611" y="2638893"/>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 #1 </a:t>
            </a:r>
            <a:r>
              <a:rPr lang="en-US" sz="2200" b="1" dirty="0">
                <a:latin typeface="Nunito" pitchFamily="2" charset="0"/>
              </a:rPr>
              <a:t>holds</a:t>
            </a:r>
          </a:p>
        </p:txBody>
      </p:sp>
      <p:sp>
        <p:nvSpPr>
          <p:cNvPr id="67" name="TextBox 66">
            <a:extLst>
              <a:ext uri="{FF2B5EF4-FFF2-40B4-BE49-F238E27FC236}">
                <a16:creationId xmlns:a16="http://schemas.microsoft.com/office/drawing/2014/main" id="{D98CB0A6-5DF7-BF25-472D-AE77F1631656}"/>
              </a:ext>
            </a:extLst>
          </p:cNvPr>
          <p:cNvSpPr txBox="1"/>
          <p:nvPr/>
        </p:nvSpPr>
        <p:spPr>
          <a:xfrm>
            <a:off x="2069611" y="3326063"/>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 #2 </a:t>
            </a:r>
            <a:r>
              <a:rPr lang="en-US" sz="2200" b="1" dirty="0">
                <a:latin typeface="Nunito" pitchFamily="2" charset="0"/>
              </a:rPr>
              <a:t>holds</a:t>
            </a:r>
          </a:p>
        </p:txBody>
      </p:sp>
      <p:sp>
        <p:nvSpPr>
          <p:cNvPr id="69" name="TextBox 68">
            <a:extLst>
              <a:ext uri="{FF2B5EF4-FFF2-40B4-BE49-F238E27FC236}">
                <a16:creationId xmlns:a16="http://schemas.microsoft.com/office/drawing/2014/main" id="{9AB4D594-E974-CDD8-B456-DAD47C46412F}"/>
              </a:ext>
            </a:extLst>
          </p:cNvPr>
          <p:cNvSpPr txBox="1"/>
          <p:nvPr/>
        </p:nvSpPr>
        <p:spPr>
          <a:xfrm>
            <a:off x="2069611" y="4711278"/>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a:t>
            </a:r>
            <a:r>
              <a:rPr lang="en-US" sz="2200" b="1" spc="-300" dirty="0">
                <a:solidFill>
                  <a:srgbClr val="7030A0"/>
                </a:solidFill>
                <a:latin typeface="Nunito" pitchFamily="2" charset="0"/>
              </a:rPr>
              <a:t> #31</a:t>
            </a:r>
            <a:r>
              <a:rPr lang="en-US" sz="2200" b="1" dirty="0">
                <a:solidFill>
                  <a:srgbClr val="7030A0"/>
                </a:solidFill>
                <a:latin typeface="Nunito" pitchFamily="2" charset="0"/>
              </a:rPr>
              <a:t> </a:t>
            </a:r>
            <a:r>
              <a:rPr lang="en-US" sz="2200" b="1" dirty="0">
                <a:latin typeface="Nunito" pitchFamily="2" charset="0"/>
              </a:rPr>
              <a:t>holds</a:t>
            </a:r>
          </a:p>
        </p:txBody>
      </p:sp>
      <p:sp>
        <p:nvSpPr>
          <p:cNvPr id="19" name="Rounded Rectangle 18">
            <a:extLst>
              <a:ext uri="{FF2B5EF4-FFF2-40B4-BE49-F238E27FC236}">
                <a16:creationId xmlns:a16="http://schemas.microsoft.com/office/drawing/2014/main" id="{056E0FB3-73B3-276B-F5F0-0CAE2BA3D4BA}"/>
              </a:ext>
            </a:extLst>
          </p:cNvPr>
          <p:cNvSpPr/>
          <p:nvPr/>
        </p:nvSpPr>
        <p:spPr>
          <a:xfrm>
            <a:off x="5374031" y="1862407"/>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 #0</a:t>
            </a:r>
          </a:p>
        </p:txBody>
      </p:sp>
      <p:sp>
        <p:nvSpPr>
          <p:cNvPr id="21" name="Rounded Rectangle 20">
            <a:extLst>
              <a:ext uri="{FF2B5EF4-FFF2-40B4-BE49-F238E27FC236}">
                <a16:creationId xmlns:a16="http://schemas.microsoft.com/office/drawing/2014/main" id="{AA9B9FA6-5714-8993-4F2C-170AE5DBA14A}"/>
              </a:ext>
            </a:extLst>
          </p:cNvPr>
          <p:cNvSpPr/>
          <p:nvPr/>
        </p:nvSpPr>
        <p:spPr>
          <a:xfrm>
            <a:off x="5374031" y="2555916"/>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 #1</a:t>
            </a:r>
          </a:p>
        </p:txBody>
      </p:sp>
      <p:sp>
        <p:nvSpPr>
          <p:cNvPr id="22" name="Rounded Rectangle 21">
            <a:extLst>
              <a:ext uri="{FF2B5EF4-FFF2-40B4-BE49-F238E27FC236}">
                <a16:creationId xmlns:a16="http://schemas.microsoft.com/office/drawing/2014/main" id="{7EB1CE5E-EB87-5DA5-5C0D-447C20DF17DB}"/>
              </a:ext>
            </a:extLst>
          </p:cNvPr>
          <p:cNvSpPr/>
          <p:nvPr/>
        </p:nvSpPr>
        <p:spPr>
          <a:xfrm>
            <a:off x="5374030" y="3249425"/>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 #2</a:t>
            </a:r>
          </a:p>
        </p:txBody>
      </p:sp>
      <p:sp>
        <p:nvSpPr>
          <p:cNvPr id="24" name="Rounded Rectangle 23">
            <a:extLst>
              <a:ext uri="{FF2B5EF4-FFF2-40B4-BE49-F238E27FC236}">
                <a16:creationId xmlns:a16="http://schemas.microsoft.com/office/drawing/2014/main" id="{1345CB3C-4EA8-5C9C-D310-BC31AC281371}"/>
              </a:ext>
            </a:extLst>
          </p:cNvPr>
          <p:cNvSpPr/>
          <p:nvPr/>
        </p:nvSpPr>
        <p:spPr>
          <a:xfrm>
            <a:off x="5374029" y="4636443"/>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a:t>
            </a:r>
            <a:r>
              <a:rPr lang="en-US" sz="2200" b="1" spc="-300" dirty="0">
                <a:solidFill>
                  <a:schemeClr val="accent3">
                    <a:lumMod val="50000"/>
                  </a:schemeClr>
                </a:solidFill>
                <a:latin typeface="Nunito" pitchFamily="2" charset="0"/>
              </a:rPr>
              <a:t> #31</a:t>
            </a:r>
            <a:endParaRPr lang="en-US" sz="2200" b="1" dirty="0">
              <a:solidFill>
                <a:schemeClr val="accent3">
                  <a:lumMod val="50000"/>
                </a:schemeClr>
              </a:solidFill>
              <a:latin typeface="Nunito" pitchFamily="2" charset="0"/>
            </a:endParaRPr>
          </a:p>
        </p:txBody>
      </p:sp>
      <p:sp>
        <p:nvSpPr>
          <p:cNvPr id="25" name="TextBox 24">
            <a:extLst>
              <a:ext uri="{FF2B5EF4-FFF2-40B4-BE49-F238E27FC236}">
                <a16:creationId xmlns:a16="http://schemas.microsoft.com/office/drawing/2014/main" id="{3E929F64-C3D1-3C92-E0CA-58082EA3C542}"/>
              </a:ext>
            </a:extLst>
          </p:cNvPr>
          <p:cNvSpPr txBox="1"/>
          <p:nvPr/>
        </p:nvSpPr>
        <p:spPr>
          <a:xfrm rot="5400000">
            <a:off x="5851914" y="4004184"/>
            <a:ext cx="510604" cy="461665"/>
          </a:xfrm>
          <a:prstGeom prst="rect">
            <a:avLst/>
          </a:prstGeom>
          <a:noFill/>
        </p:spPr>
        <p:txBody>
          <a:bodyPr wrap="square">
            <a:spAutoFit/>
          </a:bodyPr>
          <a:lstStyle/>
          <a:p>
            <a:pPr algn="ctr"/>
            <a:r>
              <a:rPr lang="en-US" sz="2400" b="0" dirty="0">
                <a:solidFill>
                  <a:schemeClr val="tx1"/>
                </a:solidFill>
              </a:rPr>
              <a:t>•••</a:t>
            </a:r>
            <a:endParaRPr lang="en-US" sz="2400" dirty="0"/>
          </a:p>
        </p:txBody>
      </p:sp>
      <p:sp>
        <p:nvSpPr>
          <p:cNvPr id="35" name="TextBox 34">
            <a:extLst>
              <a:ext uri="{FF2B5EF4-FFF2-40B4-BE49-F238E27FC236}">
                <a16:creationId xmlns:a16="http://schemas.microsoft.com/office/drawing/2014/main" id="{2DCCC02E-E29E-78D3-965A-1A2D4625F1F5}"/>
              </a:ext>
            </a:extLst>
          </p:cNvPr>
          <p:cNvSpPr txBox="1"/>
          <p:nvPr/>
        </p:nvSpPr>
        <p:spPr>
          <a:xfrm>
            <a:off x="2494505" y="1117598"/>
            <a:ext cx="3867578" cy="584775"/>
          </a:xfrm>
          <a:prstGeom prst="rect">
            <a:avLst/>
          </a:prstGeom>
          <a:noFill/>
        </p:spPr>
        <p:txBody>
          <a:bodyPr wrap="square" rtlCol="0">
            <a:spAutoFit/>
          </a:bodyPr>
          <a:lstStyle/>
          <a:p>
            <a:pPr algn="ctr"/>
            <a:r>
              <a:rPr lang="en-US" sz="3200" b="1" dirty="0">
                <a:solidFill>
                  <a:srgbClr val="7030A0"/>
                </a:solidFill>
                <a:latin typeface="Nunito" pitchFamily="2" charset="0"/>
              </a:rPr>
              <a:t>Extended LLC Set</a:t>
            </a:r>
            <a:endParaRPr lang="en-US" sz="3200" b="1" dirty="0">
              <a:latin typeface="Nunito" pitchFamily="2" charset="0"/>
            </a:endParaRPr>
          </a:p>
        </p:txBody>
      </p:sp>
    </p:spTree>
    <p:extLst>
      <p:ext uri="{BB962C8B-B14F-4D97-AF65-F5344CB8AC3E}">
        <p14:creationId xmlns:p14="http://schemas.microsoft.com/office/powerpoint/2010/main" val="188537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6" grpId="0" animBg="1"/>
      <p:bldP spid="17" grpId="0" animBg="1"/>
      <p:bldP spid="23" grpId="0" animBg="1"/>
      <p:bldP spid="26" grpId="0" animBg="1"/>
      <p:bldP spid="38" grpId="0"/>
      <p:bldP spid="55" grpId="0"/>
      <p:bldP spid="64" grpId="0"/>
      <p:bldP spid="67" grpId="0"/>
      <p:bldP spid="69" grpId="0"/>
      <p:bldP spid="19" grpId="0" animBg="1"/>
      <p:bldP spid="21" grpId="0" animBg="1"/>
      <p:bldP spid="22" grpId="0" animBg="1"/>
      <p:bldP spid="24" grpId="0" animBg="1"/>
      <p:bldP spid="25"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F066FEE-FE88-D06C-4ACF-FE59C8FDDFB0}"/>
              </a:ext>
            </a:extLst>
          </p:cNvPr>
          <p:cNvSpPr/>
          <p:nvPr/>
        </p:nvSpPr>
        <p:spPr>
          <a:xfrm>
            <a:off x="2067383" y="2446577"/>
            <a:ext cx="1064603" cy="323947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34" name="Rounded Rectangle 33">
            <a:extLst>
              <a:ext uri="{FF2B5EF4-FFF2-40B4-BE49-F238E27FC236}">
                <a16:creationId xmlns:a16="http://schemas.microsoft.com/office/drawing/2014/main" id="{C2C74023-E71C-75CB-9F63-8A3D48EFF081}"/>
              </a:ext>
            </a:extLst>
          </p:cNvPr>
          <p:cNvSpPr/>
          <p:nvPr/>
        </p:nvSpPr>
        <p:spPr>
          <a:xfrm>
            <a:off x="3171355" y="1080751"/>
            <a:ext cx="5571459" cy="4605295"/>
          </a:xfrm>
          <a:prstGeom prst="roundRect">
            <a:avLst>
              <a:gd name="adj" fmla="val 6198"/>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ctr"/>
            <a:endParaRPr lang="en-US" sz="2200" b="1" dirty="0">
              <a:solidFill>
                <a:schemeClr val="tx1"/>
              </a:solidFill>
              <a:latin typeface="Nunito" pitchFamily="2" charset="0"/>
            </a:endParaRPr>
          </a:p>
        </p:txBody>
      </p:sp>
      <p:sp>
        <p:nvSpPr>
          <p:cNvPr id="3" name="Title 2">
            <a:extLst>
              <a:ext uri="{FF2B5EF4-FFF2-40B4-BE49-F238E27FC236}">
                <a16:creationId xmlns:a16="http://schemas.microsoft.com/office/drawing/2014/main" id="{26961AB5-4197-56BB-7719-02C21C09B860}"/>
              </a:ext>
            </a:extLst>
          </p:cNvPr>
          <p:cNvSpPr>
            <a:spLocks noGrp="1"/>
          </p:cNvSpPr>
          <p:nvPr>
            <p:ph type="title"/>
          </p:nvPr>
        </p:nvSpPr>
        <p:spPr/>
        <p:txBody>
          <a:bodyPr/>
          <a:lstStyle/>
          <a:p>
            <a:r>
              <a:rPr lang="en-US"/>
              <a:t>Extended LLC via Register File</a:t>
            </a:r>
          </a:p>
        </p:txBody>
      </p:sp>
      <p:sp>
        <p:nvSpPr>
          <p:cNvPr id="4" name="Slide Number Placeholder 3">
            <a:extLst>
              <a:ext uri="{FF2B5EF4-FFF2-40B4-BE49-F238E27FC236}">
                <a16:creationId xmlns:a16="http://schemas.microsoft.com/office/drawing/2014/main" id="{28B7034D-0712-AA10-4932-FD6480FC0BB2}"/>
              </a:ext>
            </a:extLst>
          </p:cNvPr>
          <p:cNvSpPr>
            <a:spLocks noGrp="1"/>
          </p:cNvSpPr>
          <p:nvPr>
            <p:ph type="sldNum" sz="quarter" idx="4"/>
          </p:nvPr>
        </p:nvSpPr>
        <p:spPr/>
        <p:txBody>
          <a:bodyPr/>
          <a:lstStyle/>
          <a:p>
            <a:pPr algn="r"/>
            <a:fld id="{BBF05047-ADC6-47BF-A318-424F854A849A}" type="slidenum">
              <a:rPr lang="en-US" smtClean="0"/>
              <a:pPr algn="r"/>
              <a:t>26</a:t>
            </a:fld>
            <a:endParaRPr lang="en-US"/>
          </a:p>
        </p:txBody>
      </p:sp>
      <p:sp>
        <p:nvSpPr>
          <p:cNvPr id="16" name="Rounded Rectangle 15">
            <a:extLst>
              <a:ext uri="{FF2B5EF4-FFF2-40B4-BE49-F238E27FC236}">
                <a16:creationId xmlns:a16="http://schemas.microsoft.com/office/drawing/2014/main" id="{D7480208-991E-3AA9-E6D7-E154858C57BB}"/>
              </a:ext>
            </a:extLst>
          </p:cNvPr>
          <p:cNvSpPr/>
          <p:nvPr/>
        </p:nvSpPr>
        <p:spPr>
          <a:xfrm>
            <a:off x="3598405" y="1862411"/>
            <a:ext cx="3294422"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 #0</a:t>
            </a:r>
            <a:endParaRPr lang="en-US" sz="2200" b="1" dirty="0">
              <a:solidFill>
                <a:schemeClr val="tx1"/>
              </a:solidFill>
              <a:latin typeface="Nunito" pitchFamily="2" charset="0"/>
            </a:endParaRPr>
          </a:p>
        </p:txBody>
      </p:sp>
      <p:sp>
        <p:nvSpPr>
          <p:cNvPr id="17" name="Rounded Rectangle 16">
            <a:extLst>
              <a:ext uri="{FF2B5EF4-FFF2-40B4-BE49-F238E27FC236}">
                <a16:creationId xmlns:a16="http://schemas.microsoft.com/office/drawing/2014/main" id="{8095EFDB-894E-A2E1-FECE-BD011ADD0F3E}"/>
              </a:ext>
            </a:extLst>
          </p:cNvPr>
          <p:cNvSpPr/>
          <p:nvPr/>
        </p:nvSpPr>
        <p:spPr>
          <a:xfrm>
            <a:off x="3598405" y="2555920"/>
            <a:ext cx="3294421"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 #1</a:t>
            </a:r>
            <a:endParaRPr lang="en-US" sz="2200" b="1" dirty="0">
              <a:solidFill>
                <a:schemeClr val="tx1"/>
              </a:solidFill>
              <a:latin typeface="Nunito" pitchFamily="2" charset="0"/>
            </a:endParaRPr>
          </a:p>
        </p:txBody>
      </p:sp>
      <p:sp>
        <p:nvSpPr>
          <p:cNvPr id="23" name="Rounded Rectangle 22">
            <a:extLst>
              <a:ext uri="{FF2B5EF4-FFF2-40B4-BE49-F238E27FC236}">
                <a16:creationId xmlns:a16="http://schemas.microsoft.com/office/drawing/2014/main" id="{5B292B6F-D2E9-5585-29A1-C245966AEC11}"/>
              </a:ext>
            </a:extLst>
          </p:cNvPr>
          <p:cNvSpPr/>
          <p:nvPr/>
        </p:nvSpPr>
        <p:spPr>
          <a:xfrm>
            <a:off x="3598404" y="3249429"/>
            <a:ext cx="3294421"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 #2</a:t>
            </a:r>
            <a:endParaRPr lang="en-US" sz="2200" b="1" dirty="0">
              <a:solidFill>
                <a:schemeClr val="tx1"/>
              </a:solidFill>
              <a:latin typeface="Nunito" pitchFamily="2" charset="0"/>
            </a:endParaRPr>
          </a:p>
        </p:txBody>
      </p:sp>
      <p:sp>
        <p:nvSpPr>
          <p:cNvPr id="26" name="Rounded Rectangle 25">
            <a:extLst>
              <a:ext uri="{FF2B5EF4-FFF2-40B4-BE49-F238E27FC236}">
                <a16:creationId xmlns:a16="http://schemas.microsoft.com/office/drawing/2014/main" id="{59D787E5-A4BC-F3AF-58D8-69EE4AC381F8}"/>
              </a:ext>
            </a:extLst>
          </p:cNvPr>
          <p:cNvSpPr/>
          <p:nvPr/>
        </p:nvSpPr>
        <p:spPr>
          <a:xfrm>
            <a:off x="3598403" y="4636447"/>
            <a:ext cx="3294421" cy="584165"/>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rgbClr val="0070C0"/>
                </a:solidFill>
                <a:latin typeface="Nunito" pitchFamily="2" charset="0"/>
              </a:rPr>
              <a:t>Tag</a:t>
            </a:r>
            <a:r>
              <a:rPr lang="en-US" sz="2200" b="1" spc="-300" dirty="0">
                <a:solidFill>
                  <a:srgbClr val="0070C0"/>
                </a:solidFill>
                <a:latin typeface="Nunito" pitchFamily="2" charset="0"/>
              </a:rPr>
              <a:t> #31</a:t>
            </a:r>
            <a:endParaRPr lang="en-US" sz="2200" b="1" dirty="0">
              <a:solidFill>
                <a:schemeClr val="tx1"/>
              </a:solidFill>
              <a:latin typeface="Nunito" pitchFamily="2" charset="0"/>
            </a:endParaRPr>
          </a:p>
        </p:txBody>
      </p:sp>
      <p:sp>
        <p:nvSpPr>
          <p:cNvPr id="38" name="TextBox 37">
            <a:extLst>
              <a:ext uri="{FF2B5EF4-FFF2-40B4-BE49-F238E27FC236}">
                <a16:creationId xmlns:a16="http://schemas.microsoft.com/office/drawing/2014/main" id="{5588E71A-3AEB-C5FC-CEE4-BF58B1D3C895}"/>
              </a:ext>
            </a:extLst>
          </p:cNvPr>
          <p:cNvSpPr txBox="1"/>
          <p:nvPr/>
        </p:nvSpPr>
        <p:spPr>
          <a:xfrm rot="5400000">
            <a:off x="5029068" y="4004188"/>
            <a:ext cx="510604" cy="461665"/>
          </a:xfrm>
          <a:prstGeom prst="rect">
            <a:avLst/>
          </a:prstGeom>
          <a:noFill/>
        </p:spPr>
        <p:txBody>
          <a:bodyPr wrap="square">
            <a:spAutoFit/>
          </a:bodyPr>
          <a:lstStyle/>
          <a:p>
            <a:pPr algn="ctr"/>
            <a:r>
              <a:rPr lang="en-US" sz="2400" b="0" dirty="0">
                <a:solidFill>
                  <a:schemeClr val="tx1"/>
                </a:solidFill>
              </a:rPr>
              <a:t>•••</a:t>
            </a:r>
            <a:endParaRPr lang="en-US" sz="2400" dirty="0"/>
          </a:p>
        </p:txBody>
      </p:sp>
      <p:sp>
        <p:nvSpPr>
          <p:cNvPr id="55" name="TextBox 54">
            <a:extLst>
              <a:ext uri="{FF2B5EF4-FFF2-40B4-BE49-F238E27FC236}">
                <a16:creationId xmlns:a16="http://schemas.microsoft.com/office/drawing/2014/main" id="{F447C191-EC4F-7232-78B3-729AD184F43E}"/>
              </a:ext>
            </a:extLst>
          </p:cNvPr>
          <p:cNvSpPr txBox="1"/>
          <p:nvPr/>
        </p:nvSpPr>
        <p:spPr>
          <a:xfrm>
            <a:off x="3584550" y="1939050"/>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 #0 </a:t>
            </a:r>
            <a:r>
              <a:rPr lang="en-US" sz="2200" b="1" dirty="0">
                <a:latin typeface="Nunito" pitchFamily="2" charset="0"/>
              </a:rPr>
              <a:t>holds</a:t>
            </a:r>
          </a:p>
        </p:txBody>
      </p:sp>
      <p:sp>
        <p:nvSpPr>
          <p:cNvPr id="64" name="TextBox 63">
            <a:extLst>
              <a:ext uri="{FF2B5EF4-FFF2-40B4-BE49-F238E27FC236}">
                <a16:creationId xmlns:a16="http://schemas.microsoft.com/office/drawing/2014/main" id="{B45EBF3E-4B57-7098-2D65-7788E83FED59}"/>
              </a:ext>
            </a:extLst>
          </p:cNvPr>
          <p:cNvSpPr txBox="1"/>
          <p:nvPr/>
        </p:nvSpPr>
        <p:spPr>
          <a:xfrm>
            <a:off x="3598403" y="2638897"/>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 #1 </a:t>
            </a:r>
            <a:r>
              <a:rPr lang="en-US" sz="2200" b="1" dirty="0">
                <a:latin typeface="Nunito" pitchFamily="2" charset="0"/>
              </a:rPr>
              <a:t>holds</a:t>
            </a:r>
          </a:p>
        </p:txBody>
      </p:sp>
      <p:sp>
        <p:nvSpPr>
          <p:cNvPr id="67" name="TextBox 66">
            <a:extLst>
              <a:ext uri="{FF2B5EF4-FFF2-40B4-BE49-F238E27FC236}">
                <a16:creationId xmlns:a16="http://schemas.microsoft.com/office/drawing/2014/main" id="{D98CB0A6-5DF7-BF25-472D-AE77F1631656}"/>
              </a:ext>
            </a:extLst>
          </p:cNvPr>
          <p:cNvSpPr txBox="1"/>
          <p:nvPr/>
        </p:nvSpPr>
        <p:spPr>
          <a:xfrm>
            <a:off x="3598403" y="3326067"/>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 #2 </a:t>
            </a:r>
            <a:r>
              <a:rPr lang="en-US" sz="2200" b="1" dirty="0">
                <a:latin typeface="Nunito" pitchFamily="2" charset="0"/>
              </a:rPr>
              <a:t>holds</a:t>
            </a:r>
          </a:p>
        </p:txBody>
      </p:sp>
      <p:sp>
        <p:nvSpPr>
          <p:cNvPr id="69" name="TextBox 68">
            <a:extLst>
              <a:ext uri="{FF2B5EF4-FFF2-40B4-BE49-F238E27FC236}">
                <a16:creationId xmlns:a16="http://schemas.microsoft.com/office/drawing/2014/main" id="{9AB4D594-E974-CDD8-B456-DAD47C46412F}"/>
              </a:ext>
            </a:extLst>
          </p:cNvPr>
          <p:cNvSpPr txBox="1"/>
          <p:nvPr/>
        </p:nvSpPr>
        <p:spPr>
          <a:xfrm>
            <a:off x="3598403" y="4711282"/>
            <a:ext cx="2327566" cy="430887"/>
          </a:xfrm>
          <a:prstGeom prst="rect">
            <a:avLst/>
          </a:prstGeom>
          <a:noFill/>
        </p:spPr>
        <p:txBody>
          <a:bodyPr wrap="square" rtlCol="0">
            <a:spAutoFit/>
          </a:bodyPr>
          <a:lstStyle/>
          <a:p>
            <a:pPr algn="l"/>
            <a:r>
              <a:rPr lang="en-US" sz="2200" b="1" dirty="0">
                <a:solidFill>
                  <a:srgbClr val="7030A0"/>
                </a:solidFill>
                <a:latin typeface="Nunito" pitchFamily="2" charset="0"/>
              </a:rPr>
              <a:t>Thread</a:t>
            </a:r>
            <a:r>
              <a:rPr lang="en-US" sz="2200" b="1" spc="-300" dirty="0">
                <a:solidFill>
                  <a:srgbClr val="7030A0"/>
                </a:solidFill>
                <a:latin typeface="Nunito" pitchFamily="2" charset="0"/>
              </a:rPr>
              <a:t> #31</a:t>
            </a:r>
            <a:r>
              <a:rPr lang="en-US" sz="2200" b="1" dirty="0">
                <a:solidFill>
                  <a:srgbClr val="7030A0"/>
                </a:solidFill>
                <a:latin typeface="Nunito" pitchFamily="2" charset="0"/>
              </a:rPr>
              <a:t> </a:t>
            </a:r>
            <a:r>
              <a:rPr lang="en-US" sz="2200" b="1" dirty="0">
                <a:latin typeface="Nunito" pitchFamily="2" charset="0"/>
              </a:rPr>
              <a:t>holds</a:t>
            </a:r>
          </a:p>
        </p:txBody>
      </p:sp>
      <p:sp>
        <p:nvSpPr>
          <p:cNvPr id="19" name="Rounded Rectangle 18">
            <a:extLst>
              <a:ext uri="{FF2B5EF4-FFF2-40B4-BE49-F238E27FC236}">
                <a16:creationId xmlns:a16="http://schemas.microsoft.com/office/drawing/2014/main" id="{056E0FB3-73B3-276B-F5F0-0CAE2BA3D4BA}"/>
              </a:ext>
            </a:extLst>
          </p:cNvPr>
          <p:cNvSpPr/>
          <p:nvPr/>
        </p:nvSpPr>
        <p:spPr>
          <a:xfrm>
            <a:off x="6902823" y="1862411"/>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 #0</a:t>
            </a:r>
          </a:p>
        </p:txBody>
      </p:sp>
      <p:sp>
        <p:nvSpPr>
          <p:cNvPr id="21" name="Rounded Rectangle 20">
            <a:extLst>
              <a:ext uri="{FF2B5EF4-FFF2-40B4-BE49-F238E27FC236}">
                <a16:creationId xmlns:a16="http://schemas.microsoft.com/office/drawing/2014/main" id="{AA9B9FA6-5714-8993-4F2C-170AE5DBA14A}"/>
              </a:ext>
            </a:extLst>
          </p:cNvPr>
          <p:cNvSpPr/>
          <p:nvPr/>
        </p:nvSpPr>
        <p:spPr>
          <a:xfrm>
            <a:off x="6902823" y="2555920"/>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 #1</a:t>
            </a:r>
          </a:p>
        </p:txBody>
      </p:sp>
      <p:sp>
        <p:nvSpPr>
          <p:cNvPr id="22" name="Rounded Rectangle 21">
            <a:extLst>
              <a:ext uri="{FF2B5EF4-FFF2-40B4-BE49-F238E27FC236}">
                <a16:creationId xmlns:a16="http://schemas.microsoft.com/office/drawing/2014/main" id="{7EB1CE5E-EB87-5DA5-5C0D-447C20DF17DB}"/>
              </a:ext>
            </a:extLst>
          </p:cNvPr>
          <p:cNvSpPr/>
          <p:nvPr/>
        </p:nvSpPr>
        <p:spPr>
          <a:xfrm>
            <a:off x="6902822" y="3249429"/>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 #2</a:t>
            </a:r>
          </a:p>
        </p:txBody>
      </p:sp>
      <p:sp>
        <p:nvSpPr>
          <p:cNvPr id="24" name="Rounded Rectangle 23">
            <a:extLst>
              <a:ext uri="{FF2B5EF4-FFF2-40B4-BE49-F238E27FC236}">
                <a16:creationId xmlns:a16="http://schemas.microsoft.com/office/drawing/2014/main" id="{1345CB3C-4EA8-5C9C-D310-BC31AC281371}"/>
              </a:ext>
            </a:extLst>
          </p:cNvPr>
          <p:cNvSpPr/>
          <p:nvPr/>
        </p:nvSpPr>
        <p:spPr>
          <a:xfrm>
            <a:off x="6902821" y="4636447"/>
            <a:ext cx="1399309" cy="584165"/>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2200" b="1" dirty="0">
                <a:solidFill>
                  <a:schemeClr val="accent3">
                    <a:lumMod val="50000"/>
                  </a:schemeClr>
                </a:solidFill>
                <a:latin typeface="Nunito" pitchFamily="2" charset="0"/>
              </a:rPr>
              <a:t>Block</a:t>
            </a:r>
            <a:r>
              <a:rPr lang="en-US" sz="2200" b="1" spc="-300" dirty="0">
                <a:solidFill>
                  <a:schemeClr val="accent3">
                    <a:lumMod val="50000"/>
                  </a:schemeClr>
                </a:solidFill>
                <a:latin typeface="Nunito" pitchFamily="2" charset="0"/>
              </a:rPr>
              <a:t> #31</a:t>
            </a:r>
            <a:endParaRPr lang="en-US" sz="2200" b="1" dirty="0">
              <a:solidFill>
                <a:schemeClr val="accent3">
                  <a:lumMod val="50000"/>
                </a:schemeClr>
              </a:solidFill>
              <a:latin typeface="Nunito" pitchFamily="2" charset="0"/>
            </a:endParaRPr>
          </a:p>
        </p:txBody>
      </p:sp>
      <p:sp>
        <p:nvSpPr>
          <p:cNvPr id="25" name="TextBox 24">
            <a:extLst>
              <a:ext uri="{FF2B5EF4-FFF2-40B4-BE49-F238E27FC236}">
                <a16:creationId xmlns:a16="http://schemas.microsoft.com/office/drawing/2014/main" id="{3E929F64-C3D1-3C92-E0CA-58082EA3C542}"/>
              </a:ext>
            </a:extLst>
          </p:cNvPr>
          <p:cNvSpPr txBox="1"/>
          <p:nvPr/>
        </p:nvSpPr>
        <p:spPr>
          <a:xfrm rot="5400000">
            <a:off x="7380706" y="4004188"/>
            <a:ext cx="510604" cy="461665"/>
          </a:xfrm>
          <a:prstGeom prst="rect">
            <a:avLst/>
          </a:prstGeom>
          <a:noFill/>
        </p:spPr>
        <p:txBody>
          <a:bodyPr wrap="square">
            <a:spAutoFit/>
          </a:bodyPr>
          <a:lstStyle/>
          <a:p>
            <a:pPr algn="ctr"/>
            <a:r>
              <a:rPr lang="en-US" sz="2400" b="0" dirty="0">
                <a:solidFill>
                  <a:schemeClr val="tx1"/>
                </a:solidFill>
              </a:rPr>
              <a:t>•••</a:t>
            </a:r>
            <a:endParaRPr lang="en-US" sz="2400" dirty="0"/>
          </a:p>
        </p:txBody>
      </p:sp>
      <p:sp>
        <p:nvSpPr>
          <p:cNvPr id="35" name="TextBox 34">
            <a:extLst>
              <a:ext uri="{FF2B5EF4-FFF2-40B4-BE49-F238E27FC236}">
                <a16:creationId xmlns:a16="http://schemas.microsoft.com/office/drawing/2014/main" id="{2DCCC02E-E29E-78D3-965A-1A2D4625F1F5}"/>
              </a:ext>
            </a:extLst>
          </p:cNvPr>
          <p:cNvSpPr txBox="1"/>
          <p:nvPr/>
        </p:nvSpPr>
        <p:spPr>
          <a:xfrm>
            <a:off x="4023297" y="1117602"/>
            <a:ext cx="3867578" cy="584775"/>
          </a:xfrm>
          <a:prstGeom prst="rect">
            <a:avLst/>
          </a:prstGeom>
          <a:noFill/>
        </p:spPr>
        <p:txBody>
          <a:bodyPr wrap="square" rtlCol="0">
            <a:spAutoFit/>
          </a:bodyPr>
          <a:lstStyle/>
          <a:p>
            <a:pPr algn="ctr"/>
            <a:r>
              <a:rPr lang="en-US" sz="3200" b="1" dirty="0">
                <a:solidFill>
                  <a:srgbClr val="7030A0"/>
                </a:solidFill>
                <a:latin typeface="Nunito" pitchFamily="2" charset="0"/>
              </a:rPr>
              <a:t>Extended LLC Set</a:t>
            </a:r>
            <a:endParaRPr lang="en-US" sz="3200" b="1" dirty="0">
              <a:latin typeface="Nunito" pitchFamily="2" charset="0"/>
            </a:endParaRPr>
          </a:p>
        </p:txBody>
      </p:sp>
      <p:sp>
        <p:nvSpPr>
          <p:cNvPr id="20" name="Rounded Rectangle 19">
            <a:extLst>
              <a:ext uri="{FF2B5EF4-FFF2-40B4-BE49-F238E27FC236}">
                <a16:creationId xmlns:a16="http://schemas.microsoft.com/office/drawing/2014/main" id="{98AD3F73-3ED8-8C62-701B-6ABDE7DD6FAC}"/>
              </a:ext>
            </a:extLst>
          </p:cNvPr>
          <p:cNvSpPr/>
          <p:nvPr/>
        </p:nvSpPr>
        <p:spPr>
          <a:xfrm>
            <a:off x="354592" y="3388569"/>
            <a:ext cx="1583871" cy="584165"/>
          </a:xfrm>
          <a:prstGeom prst="roundRect">
            <a:avLst/>
          </a:prstGeom>
          <a:solidFill>
            <a:srgbClr val="FFF7CB"/>
          </a:solidFill>
          <a:ln w="28575">
            <a:solidFill>
              <a:srgbClr val="D49F1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a:solidFill>
                  <a:srgbClr val="D49F11"/>
                </a:solidFill>
                <a:latin typeface="Nunito" pitchFamily="2" charset="0"/>
              </a:rPr>
              <a:t>Query Tag</a:t>
            </a:r>
          </a:p>
        </p:txBody>
      </p:sp>
      <p:cxnSp>
        <p:nvCxnSpPr>
          <p:cNvPr id="27" name="Straight Arrow Connector 26">
            <a:extLst>
              <a:ext uri="{FF2B5EF4-FFF2-40B4-BE49-F238E27FC236}">
                <a16:creationId xmlns:a16="http://schemas.microsoft.com/office/drawing/2014/main" id="{E6276B9C-B0B7-8D59-120A-8A835B4C665B}"/>
              </a:ext>
            </a:extLst>
          </p:cNvPr>
          <p:cNvCxnSpPr>
            <a:cxnSpLocks/>
          </p:cNvCxnSpPr>
          <p:nvPr/>
        </p:nvCxnSpPr>
        <p:spPr>
          <a:xfrm flipV="1">
            <a:off x="1935609" y="2153171"/>
            <a:ext cx="1662792" cy="1288380"/>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2806AB2-BAAA-62CC-96D4-9DDB177479CA}"/>
              </a:ext>
            </a:extLst>
          </p:cNvPr>
          <p:cNvCxnSpPr>
            <a:cxnSpLocks/>
          </p:cNvCxnSpPr>
          <p:nvPr/>
        </p:nvCxnSpPr>
        <p:spPr>
          <a:xfrm flipV="1">
            <a:off x="1956970" y="2846680"/>
            <a:ext cx="1641432" cy="743618"/>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D1E7370-DCAA-C36E-EE3F-2397A4684C7B}"/>
              </a:ext>
            </a:extLst>
          </p:cNvPr>
          <p:cNvCxnSpPr>
            <a:cxnSpLocks/>
            <a:endCxn id="23" idx="1"/>
          </p:cNvCxnSpPr>
          <p:nvPr/>
        </p:nvCxnSpPr>
        <p:spPr>
          <a:xfrm flipV="1">
            <a:off x="1952317" y="3541512"/>
            <a:ext cx="1646087" cy="206748"/>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724711D-773C-4DB6-721D-FA02FCE45499}"/>
              </a:ext>
            </a:extLst>
          </p:cNvPr>
          <p:cNvCxnSpPr>
            <a:cxnSpLocks/>
          </p:cNvCxnSpPr>
          <p:nvPr/>
        </p:nvCxnSpPr>
        <p:spPr>
          <a:xfrm>
            <a:off x="1938463" y="3891595"/>
            <a:ext cx="1659937" cy="1035612"/>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4FE00E7-3FC9-DEEE-FBF6-8461A7BAFC16}"/>
              </a:ext>
            </a:extLst>
          </p:cNvPr>
          <p:cNvSpPr txBox="1"/>
          <p:nvPr/>
        </p:nvSpPr>
        <p:spPr>
          <a:xfrm rot="19327471">
            <a:off x="1884081" y="2636783"/>
            <a:ext cx="1305342" cy="400110"/>
          </a:xfrm>
          <a:prstGeom prst="rect">
            <a:avLst/>
          </a:prstGeom>
          <a:noFill/>
        </p:spPr>
        <p:txBody>
          <a:bodyPr wrap="square" rtlCol="0">
            <a:spAutoFit/>
          </a:bodyPr>
          <a:lstStyle/>
          <a:p>
            <a:pPr algn="ctr"/>
            <a:r>
              <a:rPr lang="en-US" sz="2000" b="1" spc="-60" dirty="0">
                <a:latin typeface="Nunito" pitchFamily="2" charset="0"/>
              </a:rPr>
              <a:t>Compare</a:t>
            </a:r>
          </a:p>
        </p:txBody>
      </p:sp>
      <p:sp>
        <p:nvSpPr>
          <p:cNvPr id="32" name="TextBox 31">
            <a:extLst>
              <a:ext uri="{FF2B5EF4-FFF2-40B4-BE49-F238E27FC236}">
                <a16:creationId xmlns:a16="http://schemas.microsoft.com/office/drawing/2014/main" id="{7021A367-E356-02C0-43AB-F36090281088}"/>
              </a:ext>
            </a:extLst>
          </p:cNvPr>
          <p:cNvSpPr txBox="1"/>
          <p:nvPr/>
        </p:nvSpPr>
        <p:spPr>
          <a:xfrm rot="20148307">
            <a:off x="1905335" y="2960181"/>
            <a:ext cx="1481536" cy="400110"/>
          </a:xfrm>
          <a:prstGeom prst="rect">
            <a:avLst/>
          </a:prstGeom>
          <a:noFill/>
        </p:spPr>
        <p:txBody>
          <a:bodyPr wrap="square" rtlCol="0">
            <a:spAutoFit/>
          </a:bodyPr>
          <a:lstStyle/>
          <a:p>
            <a:pPr algn="ctr"/>
            <a:r>
              <a:rPr lang="en-US" sz="2000" b="1" spc="-150" dirty="0">
                <a:latin typeface="Nunito" pitchFamily="2" charset="0"/>
              </a:rPr>
              <a:t>Compare</a:t>
            </a:r>
          </a:p>
        </p:txBody>
      </p:sp>
      <p:sp>
        <p:nvSpPr>
          <p:cNvPr id="33" name="TextBox 32">
            <a:extLst>
              <a:ext uri="{FF2B5EF4-FFF2-40B4-BE49-F238E27FC236}">
                <a16:creationId xmlns:a16="http://schemas.microsoft.com/office/drawing/2014/main" id="{721B8ECB-50A1-C94C-30AF-B10BF32384FF}"/>
              </a:ext>
            </a:extLst>
          </p:cNvPr>
          <p:cNvSpPr txBox="1"/>
          <p:nvPr/>
        </p:nvSpPr>
        <p:spPr>
          <a:xfrm rot="21158549">
            <a:off x="1883092" y="3358156"/>
            <a:ext cx="1501982" cy="400110"/>
          </a:xfrm>
          <a:prstGeom prst="rect">
            <a:avLst/>
          </a:prstGeom>
          <a:noFill/>
        </p:spPr>
        <p:txBody>
          <a:bodyPr wrap="square" rtlCol="0">
            <a:spAutoFit/>
          </a:bodyPr>
          <a:lstStyle/>
          <a:p>
            <a:pPr algn="ctr"/>
            <a:r>
              <a:rPr lang="en-US" sz="2000" b="1" spc="-150" dirty="0">
                <a:latin typeface="Nunito" pitchFamily="2" charset="0"/>
              </a:rPr>
              <a:t>Compare</a:t>
            </a:r>
          </a:p>
        </p:txBody>
      </p:sp>
      <p:sp>
        <p:nvSpPr>
          <p:cNvPr id="36" name="TextBox 35">
            <a:extLst>
              <a:ext uri="{FF2B5EF4-FFF2-40B4-BE49-F238E27FC236}">
                <a16:creationId xmlns:a16="http://schemas.microsoft.com/office/drawing/2014/main" id="{EC90D34A-D9D4-3925-C18D-A417AAA04AC3}"/>
              </a:ext>
            </a:extLst>
          </p:cNvPr>
          <p:cNvSpPr txBox="1"/>
          <p:nvPr/>
        </p:nvSpPr>
        <p:spPr>
          <a:xfrm rot="1915597">
            <a:off x="1848361" y="4022010"/>
            <a:ext cx="1611620" cy="400110"/>
          </a:xfrm>
          <a:prstGeom prst="rect">
            <a:avLst/>
          </a:prstGeom>
          <a:noFill/>
        </p:spPr>
        <p:txBody>
          <a:bodyPr wrap="square" rtlCol="0">
            <a:spAutoFit/>
          </a:bodyPr>
          <a:lstStyle/>
          <a:p>
            <a:pPr algn="ctr"/>
            <a:r>
              <a:rPr lang="en-US" sz="2000" b="1" spc="-60" dirty="0">
                <a:latin typeface="Nunito" pitchFamily="2" charset="0"/>
              </a:rPr>
              <a:t>Compare</a:t>
            </a:r>
          </a:p>
        </p:txBody>
      </p:sp>
      <p:sp>
        <p:nvSpPr>
          <p:cNvPr id="37" name="TextBox 36">
            <a:extLst>
              <a:ext uri="{FF2B5EF4-FFF2-40B4-BE49-F238E27FC236}">
                <a16:creationId xmlns:a16="http://schemas.microsoft.com/office/drawing/2014/main" id="{8007F821-C0DA-8224-4DAA-52776657BC1F}"/>
              </a:ext>
            </a:extLst>
          </p:cNvPr>
          <p:cNvSpPr txBox="1"/>
          <p:nvPr/>
        </p:nvSpPr>
        <p:spPr>
          <a:xfrm>
            <a:off x="1002049" y="5746996"/>
            <a:ext cx="3496796" cy="670696"/>
          </a:xfrm>
          <a:prstGeom prst="rect">
            <a:avLst/>
          </a:prstGeom>
          <a:noFill/>
        </p:spPr>
        <p:txBody>
          <a:bodyPr wrap="square" rtlCol="0">
            <a:spAutoFit/>
          </a:bodyPr>
          <a:lstStyle/>
          <a:p>
            <a:pPr algn="ctr">
              <a:lnSpc>
                <a:spcPts val="2200"/>
              </a:lnSpc>
            </a:pPr>
            <a:r>
              <a:rPr lang="en-US" sz="2200" b="1" dirty="0">
                <a:solidFill>
                  <a:srgbClr val="FF0000"/>
                </a:solidFill>
                <a:latin typeface="Nunito" pitchFamily="2" charset="0"/>
              </a:rPr>
              <a:t>32 Threads</a:t>
            </a:r>
            <a:br>
              <a:rPr lang="en-US" sz="2200" b="1" dirty="0">
                <a:solidFill>
                  <a:srgbClr val="FF0000"/>
                </a:solidFill>
                <a:latin typeface="Nunito" pitchFamily="2" charset="0"/>
              </a:rPr>
            </a:br>
            <a:r>
              <a:rPr lang="en-US" sz="2200" b="1" dirty="0">
                <a:solidFill>
                  <a:srgbClr val="FF0000"/>
                </a:solidFill>
                <a:latin typeface="Nunito" pitchFamily="2" charset="0"/>
              </a:rPr>
              <a:t>Operate in Parallel</a:t>
            </a:r>
          </a:p>
        </p:txBody>
      </p:sp>
    </p:spTree>
    <p:extLst>
      <p:ext uri="{BB962C8B-B14F-4D97-AF65-F5344CB8AC3E}">
        <p14:creationId xmlns:p14="http://schemas.microsoft.com/office/powerpoint/2010/main" val="8130772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P spid="32" grpId="0"/>
      <p:bldP spid="33" grpId="0"/>
      <p:bldP spid="36" grpId="0"/>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961AB5-4197-56BB-7719-02C21C09B860}"/>
              </a:ext>
            </a:extLst>
          </p:cNvPr>
          <p:cNvSpPr>
            <a:spLocks noGrp="1"/>
          </p:cNvSpPr>
          <p:nvPr>
            <p:ph type="title"/>
          </p:nvPr>
        </p:nvSpPr>
        <p:spPr/>
        <p:txBody>
          <a:bodyPr/>
          <a:lstStyle/>
          <a:p>
            <a:r>
              <a:rPr lang="en-US"/>
              <a:t>Extended LLC via Register File</a:t>
            </a:r>
          </a:p>
        </p:txBody>
      </p:sp>
      <p:sp>
        <p:nvSpPr>
          <p:cNvPr id="4" name="Slide Number Placeholder 3">
            <a:extLst>
              <a:ext uri="{FF2B5EF4-FFF2-40B4-BE49-F238E27FC236}">
                <a16:creationId xmlns:a16="http://schemas.microsoft.com/office/drawing/2014/main" id="{28B7034D-0712-AA10-4932-FD6480FC0BB2}"/>
              </a:ext>
            </a:extLst>
          </p:cNvPr>
          <p:cNvSpPr>
            <a:spLocks noGrp="1"/>
          </p:cNvSpPr>
          <p:nvPr>
            <p:ph type="sldNum" sz="quarter" idx="4"/>
          </p:nvPr>
        </p:nvSpPr>
        <p:spPr/>
        <p:txBody>
          <a:bodyPr/>
          <a:lstStyle/>
          <a:p>
            <a:pPr algn="r"/>
            <a:fld id="{BBF05047-ADC6-47BF-A318-424F854A849A}" type="slidenum">
              <a:rPr lang="en-US" smtClean="0"/>
              <a:pPr algn="r"/>
              <a:t>27</a:t>
            </a:fld>
            <a:endParaRPr lang="en-US"/>
          </a:p>
        </p:txBody>
      </p:sp>
      <p:sp>
        <p:nvSpPr>
          <p:cNvPr id="2" name="Rounded Rectangle 1">
            <a:extLst>
              <a:ext uri="{FF2B5EF4-FFF2-40B4-BE49-F238E27FC236}">
                <a16:creationId xmlns:a16="http://schemas.microsoft.com/office/drawing/2014/main" id="{1F066FEE-FE88-D06C-4ACF-FE59C8FDDFB0}"/>
              </a:ext>
            </a:extLst>
          </p:cNvPr>
          <p:cNvSpPr/>
          <p:nvPr/>
        </p:nvSpPr>
        <p:spPr>
          <a:xfrm>
            <a:off x="5390083" y="1656675"/>
            <a:ext cx="355644" cy="13363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800" dirty="0" err="1">
              <a:solidFill>
                <a:schemeClr val="tx1"/>
              </a:solidFill>
              <a:latin typeface="Nunito" pitchFamily="2" charset="0"/>
            </a:endParaRPr>
          </a:p>
        </p:txBody>
      </p:sp>
      <p:sp>
        <p:nvSpPr>
          <p:cNvPr id="34" name="Rounded Rectangle 33">
            <a:extLst>
              <a:ext uri="{FF2B5EF4-FFF2-40B4-BE49-F238E27FC236}">
                <a16:creationId xmlns:a16="http://schemas.microsoft.com/office/drawing/2014/main" id="{C2C74023-E71C-75CB-9F63-8A3D48EFF081}"/>
              </a:ext>
            </a:extLst>
          </p:cNvPr>
          <p:cNvSpPr/>
          <p:nvPr/>
        </p:nvSpPr>
        <p:spPr>
          <a:xfrm>
            <a:off x="5751443" y="1093240"/>
            <a:ext cx="2298357" cy="1899791"/>
          </a:xfrm>
          <a:prstGeom prst="roundRect">
            <a:avLst>
              <a:gd name="adj" fmla="val 6198"/>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ctr"/>
            <a:endParaRPr lang="en-US" sz="800" b="1" dirty="0">
              <a:solidFill>
                <a:schemeClr val="tx1"/>
              </a:solidFill>
              <a:latin typeface="Nunito" pitchFamily="2" charset="0"/>
            </a:endParaRPr>
          </a:p>
        </p:txBody>
      </p:sp>
      <p:sp>
        <p:nvSpPr>
          <p:cNvPr id="16" name="Rounded Rectangle 15">
            <a:extLst>
              <a:ext uri="{FF2B5EF4-FFF2-40B4-BE49-F238E27FC236}">
                <a16:creationId xmlns:a16="http://schemas.microsoft.com/office/drawing/2014/main" id="{D7480208-991E-3AA9-E6D7-E154858C57BB}"/>
              </a:ext>
            </a:extLst>
          </p:cNvPr>
          <p:cNvSpPr/>
          <p:nvPr/>
        </p:nvSpPr>
        <p:spPr>
          <a:xfrm>
            <a:off x="5927611" y="1415693"/>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#0</a:t>
            </a:r>
            <a:endParaRPr lang="en-US" sz="800" b="1" dirty="0">
              <a:solidFill>
                <a:schemeClr val="tx1"/>
              </a:solidFill>
              <a:latin typeface="Nunito" pitchFamily="2" charset="0"/>
            </a:endParaRPr>
          </a:p>
        </p:txBody>
      </p:sp>
      <p:sp>
        <p:nvSpPr>
          <p:cNvPr id="17" name="Rounded Rectangle 16">
            <a:extLst>
              <a:ext uri="{FF2B5EF4-FFF2-40B4-BE49-F238E27FC236}">
                <a16:creationId xmlns:a16="http://schemas.microsoft.com/office/drawing/2014/main" id="{8095EFDB-894E-A2E1-FECE-BD011ADD0F3E}"/>
              </a:ext>
            </a:extLst>
          </p:cNvPr>
          <p:cNvSpPr/>
          <p:nvPr/>
        </p:nvSpPr>
        <p:spPr>
          <a:xfrm>
            <a:off x="5927611" y="1701781"/>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#1</a:t>
            </a:r>
            <a:endParaRPr lang="en-US" sz="800" b="1" dirty="0">
              <a:solidFill>
                <a:schemeClr val="tx1"/>
              </a:solidFill>
              <a:latin typeface="Nunito" pitchFamily="2" charset="0"/>
            </a:endParaRPr>
          </a:p>
        </p:txBody>
      </p:sp>
      <p:sp>
        <p:nvSpPr>
          <p:cNvPr id="23" name="Rounded Rectangle 22">
            <a:extLst>
              <a:ext uri="{FF2B5EF4-FFF2-40B4-BE49-F238E27FC236}">
                <a16:creationId xmlns:a16="http://schemas.microsoft.com/office/drawing/2014/main" id="{5B292B6F-D2E9-5585-29A1-C245966AEC11}"/>
              </a:ext>
            </a:extLst>
          </p:cNvPr>
          <p:cNvSpPr/>
          <p:nvPr/>
        </p:nvSpPr>
        <p:spPr>
          <a:xfrm>
            <a:off x="5927610" y="1987870"/>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#2</a:t>
            </a:r>
            <a:endParaRPr lang="en-US" sz="800" b="1" dirty="0">
              <a:solidFill>
                <a:schemeClr val="tx1"/>
              </a:solidFill>
              <a:latin typeface="Nunito" pitchFamily="2" charset="0"/>
            </a:endParaRPr>
          </a:p>
        </p:txBody>
      </p:sp>
      <p:sp>
        <p:nvSpPr>
          <p:cNvPr id="26" name="Rounded Rectangle 25">
            <a:extLst>
              <a:ext uri="{FF2B5EF4-FFF2-40B4-BE49-F238E27FC236}">
                <a16:creationId xmlns:a16="http://schemas.microsoft.com/office/drawing/2014/main" id="{59D787E5-A4BC-F3AF-58D8-69EE4AC381F8}"/>
              </a:ext>
            </a:extLst>
          </p:cNvPr>
          <p:cNvSpPr/>
          <p:nvPr/>
        </p:nvSpPr>
        <p:spPr>
          <a:xfrm>
            <a:off x="5927610" y="2560047"/>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a:t>
            </a:r>
            <a:r>
              <a:rPr lang="en-US" sz="800" b="1" spc="-150" dirty="0">
                <a:solidFill>
                  <a:srgbClr val="0070C0"/>
                </a:solidFill>
                <a:latin typeface="Nunito" pitchFamily="2" charset="0"/>
              </a:rPr>
              <a:t> #31</a:t>
            </a:r>
            <a:endParaRPr lang="en-US" sz="800" b="1" spc="-150" dirty="0">
              <a:solidFill>
                <a:schemeClr val="tx1"/>
              </a:solidFill>
              <a:latin typeface="Nunito" pitchFamily="2" charset="0"/>
            </a:endParaRPr>
          </a:p>
        </p:txBody>
      </p:sp>
      <p:sp>
        <p:nvSpPr>
          <p:cNvPr id="38" name="TextBox 37">
            <a:extLst>
              <a:ext uri="{FF2B5EF4-FFF2-40B4-BE49-F238E27FC236}">
                <a16:creationId xmlns:a16="http://schemas.microsoft.com/office/drawing/2014/main" id="{5588E71A-3AEB-C5FC-CEE4-BF58B1D3C895}"/>
              </a:ext>
            </a:extLst>
          </p:cNvPr>
          <p:cNvSpPr txBox="1"/>
          <p:nvPr/>
        </p:nvSpPr>
        <p:spPr>
          <a:xfrm rot="5400000">
            <a:off x="6346006" y="22910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55" name="TextBox 54">
            <a:extLst>
              <a:ext uri="{FF2B5EF4-FFF2-40B4-BE49-F238E27FC236}">
                <a16:creationId xmlns:a16="http://schemas.microsoft.com/office/drawing/2014/main" id="{F447C191-EC4F-7232-78B3-729AD184F43E}"/>
              </a:ext>
            </a:extLst>
          </p:cNvPr>
          <p:cNvSpPr txBox="1"/>
          <p:nvPr/>
        </p:nvSpPr>
        <p:spPr>
          <a:xfrm>
            <a:off x="5968191" y="1429947"/>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#0 </a:t>
            </a:r>
            <a:r>
              <a:rPr lang="en-US" sz="800" b="1" dirty="0">
                <a:latin typeface="Nunito" pitchFamily="2" charset="0"/>
              </a:rPr>
              <a:t>holds</a:t>
            </a:r>
          </a:p>
        </p:txBody>
      </p:sp>
      <p:sp>
        <p:nvSpPr>
          <p:cNvPr id="64" name="TextBox 63">
            <a:extLst>
              <a:ext uri="{FF2B5EF4-FFF2-40B4-BE49-F238E27FC236}">
                <a16:creationId xmlns:a16="http://schemas.microsoft.com/office/drawing/2014/main" id="{B45EBF3E-4B57-7098-2D65-7788E83FED59}"/>
              </a:ext>
            </a:extLst>
          </p:cNvPr>
          <p:cNvSpPr txBox="1"/>
          <p:nvPr/>
        </p:nvSpPr>
        <p:spPr>
          <a:xfrm>
            <a:off x="5973906" y="1718650"/>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#1 </a:t>
            </a:r>
            <a:r>
              <a:rPr lang="en-US" sz="800" b="1" dirty="0">
                <a:latin typeface="Nunito" pitchFamily="2" charset="0"/>
              </a:rPr>
              <a:t>holds</a:t>
            </a:r>
          </a:p>
        </p:txBody>
      </p:sp>
      <p:sp>
        <p:nvSpPr>
          <p:cNvPr id="67" name="TextBox 66">
            <a:extLst>
              <a:ext uri="{FF2B5EF4-FFF2-40B4-BE49-F238E27FC236}">
                <a16:creationId xmlns:a16="http://schemas.microsoft.com/office/drawing/2014/main" id="{D98CB0A6-5DF7-BF25-472D-AE77F1631656}"/>
              </a:ext>
            </a:extLst>
          </p:cNvPr>
          <p:cNvSpPr txBox="1"/>
          <p:nvPr/>
        </p:nvSpPr>
        <p:spPr>
          <a:xfrm>
            <a:off x="5973906" y="2002124"/>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#2 </a:t>
            </a:r>
            <a:r>
              <a:rPr lang="en-US" sz="800" b="1" dirty="0">
                <a:latin typeface="Nunito" pitchFamily="2" charset="0"/>
              </a:rPr>
              <a:t>holds</a:t>
            </a:r>
          </a:p>
        </p:txBody>
      </p:sp>
      <p:sp>
        <p:nvSpPr>
          <p:cNvPr id="69" name="TextBox 68">
            <a:extLst>
              <a:ext uri="{FF2B5EF4-FFF2-40B4-BE49-F238E27FC236}">
                <a16:creationId xmlns:a16="http://schemas.microsoft.com/office/drawing/2014/main" id="{9AB4D594-E974-CDD8-B456-DAD47C46412F}"/>
              </a:ext>
            </a:extLst>
          </p:cNvPr>
          <p:cNvSpPr txBox="1"/>
          <p:nvPr/>
        </p:nvSpPr>
        <p:spPr>
          <a:xfrm>
            <a:off x="5973906" y="2573557"/>
            <a:ext cx="1051698" cy="215444"/>
          </a:xfrm>
          <a:prstGeom prst="rect">
            <a:avLst/>
          </a:prstGeom>
          <a:noFill/>
        </p:spPr>
        <p:txBody>
          <a:bodyPr wrap="square" rtlCol="0">
            <a:spAutoFit/>
          </a:bodyPr>
          <a:lstStyle/>
          <a:p>
            <a:pPr algn="l"/>
            <a:r>
              <a:rPr lang="en-US" sz="800" b="1" dirty="0">
                <a:solidFill>
                  <a:srgbClr val="7030A0"/>
                </a:solidFill>
                <a:latin typeface="Nunito" pitchFamily="2" charset="0"/>
              </a:rPr>
              <a:t>Thread </a:t>
            </a:r>
            <a:r>
              <a:rPr lang="en-US" sz="800" b="1" spc="-150" dirty="0">
                <a:solidFill>
                  <a:srgbClr val="7030A0"/>
                </a:solidFill>
                <a:latin typeface="Nunito" pitchFamily="2" charset="0"/>
              </a:rPr>
              <a:t>#31</a:t>
            </a:r>
            <a:r>
              <a:rPr lang="en-US" sz="800" b="1" dirty="0">
                <a:solidFill>
                  <a:srgbClr val="7030A0"/>
                </a:solidFill>
                <a:latin typeface="Nunito" pitchFamily="2" charset="0"/>
              </a:rPr>
              <a:t> </a:t>
            </a:r>
            <a:r>
              <a:rPr lang="en-US" sz="800" b="1" dirty="0">
                <a:latin typeface="Nunito" pitchFamily="2" charset="0"/>
              </a:rPr>
              <a:t>holds</a:t>
            </a:r>
          </a:p>
        </p:txBody>
      </p:sp>
      <p:sp>
        <p:nvSpPr>
          <p:cNvPr id="19" name="Rounded Rectangle 18">
            <a:extLst>
              <a:ext uri="{FF2B5EF4-FFF2-40B4-BE49-F238E27FC236}">
                <a16:creationId xmlns:a16="http://schemas.microsoft.com/office/drawing/2014/main" id="{056E0FB3-73B3-276B-F5F0-0CAE2BA3D4BA}"/>
              </a:ext>
            </a:extLst>
          </p:cNvPr>
          <p:cNvSpPr/>
          <p:nvPr/>
        </p:nvSpPr>
        <p:spPr>
          <a:xfrm>
            <a:off x="7290761" y="1415693"/>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#0</a:t>
            </a:r>
          </a:p>
        </p:txBody>
      </p:sp>
      <p:sp>
        <p:nvSpPr>
          <p:cNvPr id="21" name="Rounded Rectangle 20">
            <a:extLst>
              <a:ext uri="{FF2B5EF4-FFF2-40B4-BE49-F238E27FC236}">
                <a16:creationId xmlns:a16="http://schemas.microsoft.com/office/drawing/2014/main" id="{AA9B9FA6-5714-8993-4F2C-170AE5DBA14A}"/>
              </a:ext>
            </a:extLst>
          </p:cNvPr>
          <p:cNvSpPr/>
          <p:nvPr/>
        </p:nvSpPr>
        <p:spPr>
          <a:xfrm>
            <a:off x="7290761" y="1701781"/>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#1</a:t>
            </a:r>
          </a:p>
        </p:txBody>
      </p:sp>
      <p:sp>
        <p:nvSpPr>
          <p:cNvPr id="22" name="Rounded Rectangle 21">
            <a:extLst>
              <a:ext uri="{FF2B5EF4-FFF2-40B4-BE49-F238E27FC236}">
                <a16:creationId xmlns:a16="http://schemas.microsoft.com/office/drawing/2014/main" id="{7EB1CE5E-EB87-5DA5-5C0D-447C20DF17DB}"/>
              </a:ext>
            </a:extLst>
          </p:cNvPr>
          <p:cNvSpPr/>
          <p:nvPr/>
        </p:nvSpPr>
        <p:spPr>
          <a:xfrm>
            <a:off x="7290760" y="1987870"/>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#2</a:t>
            </a:r>
          </a:p>
        </p:txBody>
      </p:sp>
      <p:sp>
        <p:nvSpPr>
          <p:cNvPr id="24" name="Rounded Rectangle 23">
            <a:extLst>
              <a:ext uri="{FF2B5EF4-FFF2-40B4-BE49-F238E27FC236}">
                <a16:creationId xmlns:a16="http://schemas.microsoft.com/office/drawing/2014/main" id="{1345CB3C-4EA8-5C9C-D310-BC31AC281371}"/>
              </a:ext>
            </a:extLst>
          </p:cNvPr>
          <p:cNvSpPr/>
          <p:nvPr/>
        </p:nvSpPr>
        <p:spPr>
          <a:xfrm>
            <a:off x="7290760" y="2560047"/>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a:t>
            </a:r>
            <a:r>
              <a:rPr lang="en-US" sz="800" b="1" spc="-150" dirty="0">
                <a:solidFill>
                  <a:schemeClr val="accent3">
                    <a:lumMod val="50000"/>
                  </a:schemeClr>
                </a:solidFill>
                <a:latin typeface="Nunito" pitchFamily="2" charset="0"/>
              </a:rPr>
              <a:t>#31</a:t>
            </a:r>
          </a:p>
        </p:txBody>
      </p:sp>
      <p:sp>
        <p:nvSpPr>
          <p:cNvPr id="25" name="TextBox 24">
            <a:extLst>
              <a:ext uri="{FF2B5EF4-FFF2-40B4-BE49-F238E27FC236}">
                <a16:creationId xmlns:a16="http://schemas.microsoft.com/office/drawing/2014/main" id="{3E929F64-C3D1-3C92-E0CA-58082EA3C542}"/>
              </a:ext>
            </a:extLst>
          </p:cNvPr>
          <p:cNvSpPr txBox="1"/>
          <p:nvPr/>
        </p:nvSpPr>
        <p:spPr>
          <a:xfrm rot="5400000">
            <a:off x="7316113" y="22910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35" name="TextBox 34">
            <a:extLst>
              <a:ext uri="{FF2B5EF4-FFF2-40B4-BE49-F238E27FC236}">
                <a16:creationId xmlns:a16="http://schemas.microsoft.com/office/drawing/2014/main" id="{2DCCC02E-E29E-78D3-965A-1A2D4625F1F5}"/>
              </a:ext>
            </a:extLst>
          </p:cNvPr>
          <p:cNvSpPr txBox="1"/>
          <p:nvPr/>
        </p:nvSpPr>
        <p:spPr>
          <a:xfrm>
            <a:off x="6102888" y="1108442"/>
            <a:ext cx="1595466" cy="246221"/>
          </a:xfrm>
          <a:prstGeom prst="rect">
            <a:avLst/>
          </a:prstGeom>
          <a:noFill/>
        </p:spPr>
        <p:txBody>
          <a:bodyPr wrap="square" rtlCol="0">
            <a:spAutoFit/>
          </a:bodyPr>
          <a:lstStyle/>
          <a:p>
            <a:pPr algn="ctr"/>
            <a:r>
              <a:rPr lang="en-US" sz="1000" b="1" dirty="0">
                <a:solidFill>
                  <a:srgbClr val="7030A0"/>
                </a:solidFill>
                <a:latin typeface="Nunito" pitchFamily="2" charset="0"/>
              </a:rPr>
              <a:t>Extended LLC Set</a:t>
            </a:r>
            <a:endParaRPr lang="en-US" sz="1000" b="1" dirty="0">
              <a:latin typeface="Nunito" pitchFamily="2" charset="0"/>
            </a:endParaRPr>
          </a:p>
        </p:txBody>
      </p:sp>
      <p:sp>
        <p:nvSpPr>
          <p:cNvPr id="20" name="Rounded Rectangle 19">
            <a:extLst>
              <a:ext uri="{FF2B5EF4-FFF2-40B4-BE49-F238E27FC236}">
                <a16:creationId xmlns:a16="http://schemas.microsoft.com/office/drawing/2014/main" id="{98AD3F73-3ED8-8C62-701B-6ABDE7DD6FAC}"/>
              </a:ext>
            </a:extLst>
          </p:cNvPr>
          <p:cNvSpPr/>
          <p:nvPr/>
        </p:nvSpPr>
        <p:spPr>
          <a:xfrm>
            <a:off x="4678968" y="2045269"/>
            <a:ext cx="653384" cy="240982"/>
          </a:xfrm>
          <a:prstGeom prst="roundRect">
            <a:avLst/>
          </a:prstGeom>
          <a:solidFill>
            <a:srgbClr val="FFF7CB"/>
          </a:solidFill>
          <a:ln w="28575">
            <a:solidFill>
              <a:srgbClr val="D49F1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rgbClr val="D49F11"/>
                </a:solidFill>
                <a:latin typeface="Nunito" pitchFamily="2" charset="0"/>
              </a:rPr>
              <a:t>Query Tag</a:t>
            </a:r>
          </a:p>
        </p:txBody>
      </p:sp>
      <p:cxnSp>
        <p:nvCxnSpPr>
          <p:cNvPr id="27" name="Straight Arrow Connector 26">
            <a:extLst>
              <a:ext uri="{FF2B5EF4-FFF2-40B4-BE49-F238E27FC236}">
                <a16:creationId xmlns:a16="http://schemas.microsoft.com/office/drawing/2014/main" id="{E6276B9C-B0B7-8D59-120A-8A835B4C665B}"/>
              </a:ext>
            </a:extLst>
          </p:cNvPr>
          <p:cNvCxnSpPr>
            <a:cxnSpLocks/>
          </p:cNvCxnSpPr>
          <p:nvPr/>
        </p:nvCxnSpPr>
        <p:spPr>
          <a:xfrm flipV="1">
            <a:off x="5332351" y="1535638"/>
            <a:ext cx="595259" cy="527070"/>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2806AB2-BAAA-62CC-96D4-9DDB177479CA}"/>
              </a:ext>
            </a:extLst>
          </p:cNvPr>
          <p:cNvCxnSpPr>
            <a:cxnSpLocks/>
          </p:cNvCxnSpPr>
          <p:nvPr/>
        </p:nvCxnSpPr>
        <p:spPr>
          <a:xfrm flipV="1">
            <a:off x="5332351" y="1821727"/>
            <a:ext cx="595259" cy="298925"/>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D1E7370-DCAA-C36E-EE3F-2397A4684C7B}"/>
              </a:ext>
            </a:extLst>
          </p:cNvPr>
          <p:cNvCxnSpPr>
            <a:cxnSpLocks/>
          </p:cNvCxnSpPr>
          <p:nvPr/>
        </p:nvCxnSpPr>
        <p:spPr>
          <a:xfrm flipV="1">
            <a:off x="5332351" y="2107815"/>
            <a:ext cx="595259" cy="91518"/>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724711D-773C-4DB6-721D-FA02FCE45499}"/>
              </a:ext>
            </a:extLst>
          </p:cNvPr>
          <p:cNvCxnSpPr>
            <a:cxnSpLocks/>
          </p:cNvCxnSpPr>
          <p:nvPr/>
        </p:nvCxnSpPr>
        <p:spPr>
          <a:xfrm>
            <a:off x="5332351" y="2270115"/>
            <a:ext cx="595257" cy="409877"/>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4FE00E7-3FC9-DEEE-FBF6-8461A7BAFC16}"/>
              </a:ext>
            </a:extLst>
          </p:cNvPr>
          <p:cNvSpPr txBox="1"/>
          <p:nvPr/>
        </p:nvSpPr>
        <p:spPr>
          <a:xfrm rot="19116285">
            <a:off x="5329791" y="1709944"/>
            <a:ext cx="439021" cy="200055"/>
          </a:xfrm>
          <a:prstGeom prst="rect">
            <a:avLst/>
          </a:prstGeom>
          <a:noFill/>
        </p:spPr>
        <p:txBody>
          <a:bodyPr wrap="square" rtlCol="0">
            <a:spAutoFit/>
          </a:bodyPr>
          <a:lstStyle/>
          <a:p>
            <a:pPr algn="ctr"/>
            <a:r>
              <a:rPr lang="en-US" sz="700" b="1" dirty="0">
                <a:latin typeface="Nunito" pitchFamily="2" charset="0"/>
              </a:rPr>
              <a:t>Match</a:t>
            </a:r>
          </a:p>
        </p:txBody>
      </p:sp>
      <p:sp>
        <p:nvSpPr>
          <p:cNvPr id="32" name="TextBox 31">
            <a:extLst>
              <a:ext uri="{FF2B5EF4-FFF2-40B4-BE49-F238E27FC236}">
                <a16:creationId xmlns:a16="http://schemas.microsoft.com/office/drawing/2014/main" id="{7021A367-E356-02C0-43AB-F36090281088}"/>
              </a:ext>
            </a:extLst>
          </p:cNvPr>
          <p:cNvSpPr txBox="1"/>
          <p:nvPr/>
        </p:nvSpPr>
        <p:spPr>
          <a:xfrm rot="20022246">
            <a:off x="5386943" y="1829967"/>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33" name="TextBox 32">
            <a:extLst>
              <a:ext uri="{FF2B5EF4-FFF2-40B4-BE49-F238E27FC236}">
                <a16:creationId xmlns:a16="http://schemas.microsoft.com/office/drawing/2014/main" id="{721B8ECB-50A1-C94C-30AF-B10BF32384FF}"/>
              </a:ext>
            </a:extLst>
          </p:cNvPr>
          <p:cNvSpPr txBox="1"/>
          <p:nvPr/>
        </p:nvSpPr>
        <p:spPr>
          <a:xfrm rot="21075493">
            <a:off x="5363956" y="2012594"/>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36" name="TextBox 35">
            <a:extLst>
              <a:ext uri="{FF2B5EF4-FFF2-40B4-BE49-F238E27FC236}">
                <a16:creationId xmlns:a16="http://schemas.microsoft.com/office/drawing/2014/main" id="{EC90D34A-D9D4-3925-C18D-A417AAA04AC3}"/>
              </a:ext>
            </a:extLst>
          </p:cNvPr>
          <p:cNvSpPr txBox="1"/>
          <p:nvPr/>
        </p:nvSpPr>
        <p:spPr>
          <a:xfrm rot="2068268">
            <a:off x="5386943" y="2291996"/>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37" name="TextBox 36">
            <a:extLst>
              <a:ext uri="{FF2B5EF4-FFF2-40B4-BE49-F238E27FC236}">
                <a16:creationId xmlns:a16="http://schemas.microsoft.com/office/drawing/2014/main" id="{8007F821-C0DA-8224-4DAA-52776657BC1F}"/>
              </a:ext>
            </a:extLst>
          </p:cNvPr>
          <p:cNvSpPr txBox="1"/>
          <p:nvPr/>
        </p:nvSpPr>
        <p:spPr>
          <a:xfrm>
            <a:off x="4640230" y="2993574"/>
            <a:ext cx="1875158" cy="460382"/>
          </a:xfrm>
          <a:prstGeom prst="rect">
            <a:avLst/>
          </a:prstGeom>
          <a:noFill/>
        </p:spPr>
        <p:txBody>
          <a:bodyPr wrap="square" rtlCol="0">
            <a:spAutoFit/>
          </a:bodyPr>
          <a:lstStyle/>
          <a:p>
            <a:pPr algn="ctr">
              <a:lnSpc>
                <a:spcPts val="1400"/>
              </a:lnSpc>
            </a:pPr>
            <a:r>
              <a:rPr lang="en-US" sz="1400" b="1" dirty="0">
                <a:solidFill>
                  <a:srgbClr val="FF0000"/>
                </a:solidFill>
                <a:latin typeface="Nunito" pitchFamily="2" charset="0"/>
              </a:rPr>
              <a:t>32 Threads</a:t>
            </a:r>
            <a:br>
              <a:rPr lang="en-US" sz="1400" b="1" dirty="0">
                <a:solidFill>
                  <a:srgbClr val="FF0000"/>
                </a:solidFill>
                <a:latin typeface="Nunito" pitchFamily="2" charset="0"/>
              </a:rPr>
            </a:br>
            <a:r>
              <a:rPr lang="en-US" sz="1400" b="1" dirty="0">
                <a:solidFill>
                  <a:srgbClr val="FF0000"/>
                </a:solidFill>
                <a:latin typeface="Nunito" pitchFamily="2" charset="0"/>
              </a:rPr>
              <a:t>Operate in Parallel</a:t>
            </a:r>
          </a:p>
        </p:txBody>
      </p:sp>
      <p:sp>
        <p:nvSpPr>
          <p:cNvPr id="126" name="Rounded Rectangle 125">
            <a:extLst>
              <a:ext uri="{FF2B5EF4-FFF2-40B4-BE49-F238E27FC236}">
                <a16:creationId xmlns:a16="http://schemas.microsoft.com/office/drawing/2014/main" id="{D5681FFB-6E2E-FA5E-96D0-2751EE5180E9}"/>
              </a:ext>
            </a:extLst>
          </p:cNvPr>
          <p:cNvSpPr/>
          <p:nvPr/>
        </p:nvSpPr>
        <p:spPr>
          <a:xfrm>
            <a:off x="793217" y="983564"/>
            <a:ext cx="7506882" cy="5001696"/>
          </a:xfrm>
          <a:prstGeom prst="roundRect">
            <a:avLst>
              <a:gd name="adj" fmla="val 3609"/>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127" name="TextBox 126">
            <a:extLst>
              <a:ext uri="{FF2B5EF4-FFF2-40B4-BE49-F238E27FC236}">
                <a16:creationId xmlns:a16="http://schemas.microsoft.com/office/drawing/2014/main" id="{D3CDE78E-75C7-3C8F-817A-650595ABA754}"/>
              </a:ext>
            </a:extLst>
          </p:cNvPr>
          <p:cNvSpPr txBox="1"/>
          <p:nvPr/>
        </p:nvSpPr>
        <p:spPr>
          <a:xfrm>
            <a:off x="2805303" y="6039405"/>
            <a:ext cx="3327026" cy="670696"/>
          </a:xfrm>
          <a:prstGeom prst="rect">
            <a:avLst/>
          </a:prstGeom>
          <a:noFill/>
        </p:spPr>
        <p:txBody>
          <a:bodyPr wrap="square" rtlCol="0">
            <a:spAutoFit/>
          </a:bodyPr>
          <a:lstStyle/>
          <a:p>
            <a:pPr algn="ctr">
              <a:lnSpc>
                <a:spcPts val="2200"/>
              </a:lnSpc>
            </a:pPr>
            <a:r>
              <a:rPr lang="en-US" sz="2200" b="1" dirty="0">
                <a:solidFill>
                  <a:srgbClr val="FF0000"/>
                </a:solidFill>
                <a:latin typeface="Nunito" pitchFamily="2" charset="0"/>
              </a:rPr>
              <a:t>Many Warps (e.g., 48)</a:t>
            </a:r>
            <a:br>
              <a:rPr lang="en-US" sz="2200" b="1" dirty="0">
                <a:solidFill>
                  <a:srgbClr val="FF0000"/>
                </a:solidFill>
                <a:latin typeface="Nunito" pitchFamily="2" charset="0"/>
              </a:rPr>
            </a:br>
            <a:r>
              <a:rPr lang="en-US" sz="2200" b="1" dirty="0">
                <a:solidFill>
                  <a:srgbClr val="FF0000"/>
                </a:solidFill>
                <a:latin typeface="Nunito" pitchFamily="2" charset="0"/>
              </a:rPr>
              <a:t>Operate in Parallel</a:t>
            </a:r>
          </a:p>
        </p:txBody>
      </p:sp>
      <p:grpSp>
        <p:nvGrpSpPr>
          <p:cNvPr id="7" name="Group 6">
            <a:extLst>
              <a:ext uri="{FF2B5EF4-FFF2-40B4-BE49-F238E27FC236}">
                <a16:creationId xmlns:a16="http://schemas.microsoft.com/office/drawing/2014/main" id="{0CD46CCD-63AD-6835-28E0-4444120F5BD0}"/>
              </a:ext>
            </a:extLst>
          </p:cNvPr>
          <p:cNvGrpSpPr/>
          <p:nvPr/>
        </p:nvGrpSpPr>
        <p:grpSpPr>
          <a:xfrm>
            <a:off x="4640230" y="3599745"/>
            <a:ext cx="3409570" cy="2360716"/>
            <a:chOff x="4792630" y="1245640"/>
            <a:chExt cx="3409570" cy="2360716"/>
          </a:xfrm>
        </p:grpSpPr>
        <p:sp>
          <p:nvSpPr>
            <p:cNvPr id="128" name="Rounded Rectangle 127">
              <a:extLst>
                <a:ext uri="{FF2B5EF4-FFF2-40B4-BE49-F238E27FC236}">
                  <a16:creationId xmlns:a16="http://schemas.microsoft.com/office/drawing/2014/main" id="{14BF4589-F488-D23C-6CC1-5E5A2A93C520}"/>
                </a:ext>
              </a:extLst>
            </p:cNvPr>
            <p:cNvSpPr/>
            <p:nvPr/>
          </p:nvSpPr>
          <p:spPr>
            <a:xfrm>
              <a:off x="5542483" y="1809075"/>
              <a:ext cx="355644" cy="13363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800" dirty="0" err="1">
                <a:solidFill>
                  <a:schemeClr val="tx1"/>
                </a:solidFill>
                <a:latin typeface="Nunito" pitchFamily="2" charset="0"/>
              </a:endParaRPr>
            </a:p>
          </p:txBody>
        </p:sp>
        <p:sp>
          <p:nvSpPr>
            <p:cNvPr id="129" name="Rounded Rectangle 128">
              <a:extLst>
                <a:ext uri="{FF2B5EF4-FFF2-40B4-BE49-F238E27FC236}">
                  <a16:creationId xmlns:a16="http://schemas.microsoft.com/office/drawing/2014/main" id="{A7B23404-66E3-07B3-2835-B023F9C975EC}"/>
                </a:ext>
              </a:extLst>
            </p:cNvPr>
            <p:cNvSpPr/>
            <p:nvPr/>
          </p:nvSpPr>
          <p:spPr>
            <a:xfrm>
              <a:off x="5903843" y="1245640"/>
              <a:ext cx="2298357" cy="1899791"/>
            </a:xfrm>
            <a:prstGeom prst="roundRect">
              <a:avLst>
                <a:gd name="adj" fmla="val 6198"/>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ctr"/>
              <a:endParaRPr lang="en-US" sz="800" b="1" dirty="0">
                <a:solidFill>
                  <a:schemeClr val="tx1"/>
                </a:solidFill>
                <a:latin typeface="Nunito" pitchFamily="2" charset="0"/>
              </a:endParaRPr>
            </a:p>
          </p:txBody>
        </p:sp>
        <p:sp>
          <p:nvSpPr>
            <p:cNvPr id="130" name="Rounded Rectangle 129">
              <a:extLst>
                <a:ext uri="{FF2B5EF4-FFF2-40B4-BE49-F238E27FC236}">
                  <a16:creationId xmlns:a16="http://schemas.microsoft.com/office/drawing/2014/main" id="{864910C6-2670-FB32-4B81-E5D5596553A9}"/>
                </a:ext>
              </a:extLst>
            </p:cNvPr>
            <p:cNvSpPr/>
            <p:nvPr/>
          </p:nvSpPr>
          <p:spPr>
            <a:xfrm>
              <a:off x="6080011" y="1568093"/>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#0</a:t>
              </a:r>
              <a:endParaRPr lang="en-US" sz="800" b="1" dirty="0">
                <a:solidFill>
                  <a:schemeClr val="tx1"/>
                </a:solidFill>
                <a:latin typeface="Nunito" pitchFamily="2" charset="0"/>
              </a:endParaRPr>
            </a:p>
          </p:txBody>
        </p:sp>
        <p:sp>
          <p:nvSpPr>
            <p:cNvPr id="131" name="Rounded Rectangle 130">
              <a:extLst>
                <a:ext uri="{FF2B5EF4-FFF2-40B4-BE49-F238E27FC236}">
                  <a16:creationId xmlns:a16="http://schemas.microsoft.com/office/drawing/2014/main" id="{1FCD722B-10BE-64A2-5367-80C42895EA32}"/>
                </a:ext>
              </a:extLst>
            </p:cNvPr>
            <p:cNvSpPr/>
            <p:nvPr/>
          </p:nvSpPr>
          <p:spPr>
            <a:xfrm>
              <a:off x="6080011" y="1854181"/>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#1</a:t>
              </a:r>
              <a:endParaRPr lang="en-US" sz="800" b="1" dirty="0">
                <a:solidFill>
                  <a:schemeClr val="tx1"/>
                </a:solidFill>
                <a:latin typeface="Nunito" pitchFamily="2" charset="0"/>
              </a:endParaRPr>
            </a:p>
          </p:txBody>
        </p:sp>
        <p:sp>
          <p:nvSpPr>
            <p:cNvPr id="132" name="Rounded Rectangle 131">
              <a:extLst>
                <a:ext uri="{FF2B5EF4-FFF2-40B4-BE49-F238E27FC236}">
                  <a16:creationId xmlns:a16="http://schemas.microsoft.com/office/drawing/2014/main" id="{C623CDF2-184A-BE1F-ED3B-8D349F68AB2F}"/>
                </a:ext>
              </a:extLst>
            </p:cNvPr>
            <p:cNvSpPr/>
            <p:nvPr/>
          </p:nvSpPr>
          <p:spPr>
            <a:xfrm>
              <a:off x="6080010" y="2140270"/>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#2</a:t>
              </a:r>
              <a:endParaRPr lang="en-US" sz="800" b="1" dirty="0">
                <a:solidFill>
                  <a:schemeClr val="tx1"/>
                </a:solidFill>
                <a:latin typeface="Nunito" pitchFamily="2" charset="0"/>
              </a:endParaRPr>
            </a:p>
          </p:txBody>
        </p:sp>
        <p:sp>
          <p:nvSpPr>
            <p:cNvPr id="133" name="Rounded Rectangle 132">
              <a:extLst>
                <a:ext uri="{FF2B5EF4-FFF2-40B4-BE49-F238E27FC236}">
                  <a16:creationId xmlns:a16="http://schemas.microsoft.com/office/drawing/2014/main" id="{80D6A3F7-3FB6-E4A3-05BC-9948B8802211}"/>
                </a:ext>
              </a:extLst>
            </p:cNvPr>
            <p:cNvSpPr/>
            <p:nvPr/>
          </p:nvSpPr>
          <p:spPr>
            <a:xfrm>
              <a:off x="6080010" y="2712447"/>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a:t>
              </a:r>
              <a:r>
                <a:rPr lang="en-US" sz="800" b="1" spc="-150" dirty="0">
                  <a:solidFill>
                    <a:srgbClr val="0070C0"/>
                  </a:solidFill>
                  <a:latin typeface="Nunito" pitchFamily="2" charset="0"/>
                </a:rPr>
                <a:t> #31</a:t>
              </a:r>
              <a:endParaRPr lang="en-US" sz="800" b="1" spc="-150" dirty="0">
                <a:solidFill>
                  <a:schemeClr val="tx1"/>
                </a:solidFill>
                <a:latin typeface="Nunito" pitchFamily="2" charset="0"/>
              </a:endParaRPr>
            </a:p>
          </p:txBody>
        </p:sp>
        <p:sp>
          <p:nvSpPr>
            <p:cNvPr id="134" name="TextBox 133">
              <a:extLst>
                <a:ext uri="{FF2B5EF4-FFF2-40B4-BE49-F238E27FC236}">
                  <a16:creationId xmlns:a16="http://schemas.microsoft.com/office/drawing/2014/main" id="{228676E5-8F04-29C5-AB84-101737D774D4}"/>
                </a:ext>
              </a:extLst>
            </p:cNvPr>
            <p:cNvSpPr txBox="1"/>
            <p:nvPr/>
          </p:nvSpPr>
          <p:spPr>
            <a:xfrm rot="5400000">
              <a:off x="6498406" y="24434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135" name="TextBox 134">
              <a:extLst>
                <a:ext uri="{FF2B5EF4-FFF2-40B4-BE49-F238E27FC236}">
                  <a16:creationId xmlns:a16="http://schemas.microsoft.com/office/drawing/2014/main" id="{BD5CC813-5062-22E7-35E2-3C466C8E9AFF}"/>
                </a:ext>
              </a:extLst>
            </p:cNvPr>
            <p:cNvSpPr txBox="1"/>
            <p:nvPr/>
          </p:nvSpPr>
          <p:spPr>
            <a:xfrm>
              <a:off x="6120591" y="1582347"/>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#0 </a:t>
              </a:r>
              <a:r>
                <a:rPr lang="en-US" sz="800" b="1" dirty="0">
                  <a:latin typeface="Nunito" pitchFamily="2" charset="0"/>
                </a:rPr>
                <a:t>holds</a:t>
              </a:r>
            </a:p>
          </p:txBody>
        </p:sp>
        <p:sp>
          <p:nvSpPr>
            <p:cNvPr id="136" name="TextBox 135">
              <a:extLst>
                <a:ext uri="{FF2B5EF4-FFF2-40B4-BE49-F238E27FC236}">
                  <a16:creationId xmlns:a16="http://schemas.microsoft.com/office/drawing/2014/main" id="{9E6B1AAA-7312-B657-1635-4A442011D37F}"/>
                </a:ext>
              </a:extLst>
            </p:cNvPr>
            <p:cNvSpPr txBox="1"/>
            <p:nvPr/>
          </p:nvSpPr>
          <p:spPr>
            <a:xfrm>
              <a:off x="6126306" y="1871050"/>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#1 </a:t>
              </a:r>
              <a:r>
                <a:rPr lang="en-US" sz="800" b="1" dirty="0">
                  <a:latin typeface="Nunito" pitchFamily="2" charset="0"/>
                </a:rPr>
                <a:t>holds</a:t>
              </a:r>
            </a:p>
          </p:txBody>
        </p:sp>
        <p:sp>
          <p:nvSpPr>
            <p:cNvPr id="137" name="TextBox 136">
              <a:extLst>
                <a:ext uri="{FF2B5EF4-FFF2-40B4-BE49-F238E27FC236}">
                  <a16:creationId xmlns:a16="http://schemas.microsoft.com/office/drawing/2014/main" id="{46B62E4F-4770-DC02-321E-2FA1C6BEDBBF}"/>
                </a:ext>
              </a:extLst>
            </p:cNvPr>
            <p:cNvSpPr txBox="1"/>
            <p:nvPr/>
          </p:nvSpPr>
          <p:spPr>
            <a:xfrm>
              <a:off x="6126306" y="2154524"/>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#2 </a:t>
              </a:r>
              <a:r>
                <a:rPr lang="en-US" sz="800" b="1" dirty="0">
                  <a:latin typeface="Nunito" pitchFamily="2" charset="0"/>
                </a:rPr>
                <a:t>holds</a:t>
              </a:r>
            </a:p>
          </p:txBody>
        </p:sp>
        <p:sp>
          <p:nvSpPr>
            <p:cNvPr id="138" name="TextBox 137">
              <a:extLst>
                <a:ext uri="{FF2B5EF4-FFF2-40B4-BE49-F238E27FC236}">
                  <a16:creationId xmlns:a16="http://schemas.microsoft.com/office/drawing/2014/main" id="{5A1AB255-2A45-3F06-478D-D5CC1786018C}"/>
                </a:ext>
              </a:extLst>
            </p:cNvPr>
            <p:cNvSpPr txBox="1"/>
            <p:nvPr/>
          </p:nvSpPr>
          <p:spPr>
            <a:xfrm>
              <a:off x="6126306" y="2725957"/>
              <a:ext cx="1051698" cy="215444"/>
            </a:xfrm>
            <a:prstGeom prst="rect">
              <a:avLst/>
            </a:prstGeom>
            <a:noFill/>
          </p:spPr>
          <p:txBody>
            <a:bodyPr wrap="square" rtlCol="0">
              <a:spAutoFit/>
            </a:bodyPr>
            <a:lstStyle/>
            <a:p>
              <a:pPr algn="l"/>
              <a:r>
                <a:rPr lang="en-US" sz="800" b="1" dirty="0">
                  <a:solidFill>
                    <a:srgbClr val="7030A0"/>
                  </a:solidFill>
                  <a:latin typeface="Nunito" pitchFamily="2" charset="0"/>
                </a:rPr>
                <a:t>Thread </a:t>
              </a:r>
              <a:r>
                <a:rPr lang="en-US" sz="800" b="1" spc="-150" dirty="0">
                  <a:solidFill>
                    <a:srgbClr val="7030A0"/>
                  </a:solidFill>
                  <a:latin typeface="Nunito" pitchFamily="2" charset="0"/>
                </a:rPr>
                <a:t>#31</a:t>
              </a:r>
              <a:r>
                <a:rPr lang="en-US" sz="800" b="1" dirty="0">
                  <a:solidFill>
                    <a:srgbClr val="7030A0"/>
                  </a:solidFill>
                  <a:latin typeface="Nunito" pitchFamily="2" charset="0"/>
                </a:rPr>
                <a:t> </a:t>
              </a:r>
              <a:r>
                <a:rPr lang="en-US" sz="800" b="1" dirty="0">
                  <a:latin typeface="Nunito" pitchFamily="2" charset="0"/>
                </a:rPr>
                <a:t>holds</a:t>
              </a:r>
            </a:p>
          </p:txBody>
        </p:sp>
        <p:sp>
          <p:nvSpPr>
            <p:cNvPr id="139" name="Rounded Rectangle 138">
              <a:extLst>
                <a:ext uri="{FF2B5EF4-FFF2-40B4-BE49-F238E27FC236}">
                  <a16:creationId xmlns:a16="http://schemas.microsoft.com/office/drawing/2014/main" id="{7D86B26E-3F2C-034C-0224-008F314B4EC6}"/>
                </a:ext>
              </a:extLst>
            </p:cNvPr>
            <p:cNvSpPr/>
            <p:nvPr/>
          </p:nvSpPr>
          <p:spPr>
            <a:xfrm>
              <a:off x="7443161" y="1568093"/>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#0</a:t>
              </a:r>
            </a:p>
          </p:txBody>
        </p:sp>
        <p:sp>
          <p:nvSpPr>
            <p:cNvPr id="140" name="Rounded Rectangle 139">
              <a:extLst>
                <a:ext uri="{FF2B5EF4-FFF2-40B4-BE49-F238E27FC236}">
                  <a16:creationId xmlns:a16="http://schemas.microsoft.com/office/drawing/2014/main" id="{74DFC478-B24A-BFC9-31C9-B351A035D977}"/>
                </a:ext>
              </a:extLst>
            </p:cNvPr>
            <p:cNvSpPr/>
            <p:nvPr/>
          </p:nvSpPr>
          <p:spPr>
            <a:xfrm>
              <a:off x="7443161" y="1854181"/>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#1</a:t>
              </a:r>
            </a:p>
          </p:txBody>
        </p:sp>
        <p:sp>
          <p:nvSpPr>
            <p:cNvPr id="141" name="Rounded Rectangle 140">
              <a:extLst>
                <a:ext uri="{FF2B5EF4-FFF2-40B4-BE49-F238E27FC236}">
                  <a16:creationId xmlns:a16="http://schemas.microsoft.com/office/drawing/2014/main" id="{15D73B70-441D-9A52-1188-AC738ACD0DEA}"/>
                </a:ext>
              </a:extLst>
            </p:cNvPr>
            <p:cNvSpPr/>
            <p:nvPr/>
          </p:nvSpPr>
          <p:spPr>
            <a:xfrm>
              <a:off x="7443160" y="2140270"/>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#2</a:t>
              </a:r>
            </a:p>
          </p:txBody>
        </p:sp>
        <p:sp>
          <p:nvSpPr>
            <p:cNvPr id="142" name="Rounded Rectangle 141">
              <a:extLst>
                <a:ext uri="{FF2B5EF4-FFF2-40B4-BE49-F238E27FC236}">
                  <a16:creationId xmlns:a16="http://schemas.microsoft.com/office/drawing/2014/main" id="{420D83B6-0450-5DF7-6828-C539A49AB794}"/>
                </a:ext>
              </a:extLst>
            </p:cNvPr>
            <p:cNvSpPr/>
            <p:nvPr/>
          </p:nvSpPr>
          <p:spPr>
            <a:xfrm>
              <a:off x="7443160" y="2712447"/>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a:t>
              </a:r>
              <a:r>
                <a:rPr lang="en-US" sz="800" b="1" spc="-150" dirty="0">
                  <a:solidFill>
                    <a:schemeClr val="accent3">
                      <a:lumMod val="50000"/>
                    </a:schemeClr>
                  </a:solidFill>
                  <a:latin typeface="Nunito" pitchFamily="2" charset="0"/>
                </a:rPr>
                <a:t>#31</a:t>
              </a:r>
            </a:p>
          </p:txBody>
        </p:sp>
        <p:sp>
          <p:nvSpPr>
            <p:cNvPr id="143" name="TextBox 142">
              <a:extLst>
                <a:ext uri="{FF2B5EF4-FFF2-40B4-BE49-F238E27FC236}">
                  <a16:creationId xmlns:a16="http://schemas.microsoft.com/office/drawing/2014/main" id="{443B3970-BE97-9999-04C5-563DEC896AD9}"/>
                </a:ext>
              </a:extLst>
            </p:cNvPr>
            <p:cNvSpPr txBox="1"/>
            <p:nvPr/>
          </p:nvSpPr>
          <p:spPr>
            <a:xfrm rot="5400000">
              <a:off x="7468513" y="24434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144" name="TextBox 143">
              <a:extLst>
                <a:ext uri="{FF2B5EF4-FFF2-40B4-BE49-F238E27FC236}">
                  <a16:creationId xmlns:a16="http://schemas.microsoft.com/office/drawing/2014/main" id="{BB91E3A2-E35B-E053-3107-B431BB4C50AC}"/>
                </a:ext>
              </a:extLst>
            </p:cNvPr>
            <p:cNvSpPr txBox="1"/>
            <p:nvPr/>
          </p:nvSpPr>
          <p:spPr>
            <a:xfrm>
              <a:off x="6255288" y="1260842"/>
              <a:ext cx="1595466" cy="246221"/>
            </a:xfrm>
            <a:prstGeom prst="rect">
              <a:avLst/>
            </a:prstGeom>
            <a:noFill/>
          </p:spPr>
          <p:txBody>
            <a:bodyPr wrap="square" rtlCol="0">
              <a:spAutoFit/>
            </a:bodyPr>
            <a:lstStyle/>
            <a:p>
              <a:pPr algn="ctr"/>
              <a:r>
                <a:rPr lang="en-US" sz="1000" b="1" dirty="0">
                  <a:solidFill>
                    <a:srgbClr val="7030A0"/>
                  </a:solidFill>
                  <a:latin typeface="Nunito" pitchFamily="2" charset="0"/>
                </a:rPr>
                <a:t>Extended LLC Set</a:t>
              </a:r>
              <a:endParaRPr lang="en-US" sz="1000" b="1" dirty="0">
                <a:latin typeface="Nunito" pitchFamily="2" charset="0"/>
              </a:endParaRPr>
            </a:p>
          </p:txBody>
        </p:sp>
        <p:sp>
          <p:nvSpPr>
            <p:cNvPr id="145" name="Rounded Rectangle 144">
              <a:extLst>
                <a:ext uri="{FF2B5EF4-FFF2-40B4-BE49-F238E27FC236}">
                  <a16:creationId xmlns:a16="http://schemas.microsoft.com/office/drawing/2014/main" id="{B9232535-557A-45A0-5B72-A40E56A3FCE0}"/>
                </a:ext>
              </a:extLst>
            </p:cNvPr>
            <p:cNvSpPr/>
            <p:nvPr/>
          </p:nvSpPr>
          <p:spPr>
            <a:xfrm>
              <a:off x="4831368" y="2197669"/>
              <a:ext cx="653384" cy="240982"/>
            </a:xfrm>
            <a:prstGeom prst="roundRect">
              <a:avLst/>
            </a:prstGeom>
            <a:solidFill>
              <a:srgbClr val="FFF7CB"/>
            </a:solidFill>
            <a:ln w="28575">
              <a:solidFill>
                <a:srgbClr val="D49F1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rgbClr val="D49F11"/>
                  </a:solidFill>
                  <a:latin typeface="Nunito" pitchFamily="2" charset="0"/>
                </a:rPr>
                <a:t>Query Tag</a:t>
              </a:r>
            </a:p>
          </p:txBody>
        </p:sp>
        <p:cxnSp>
          <p:nvCxnSpPr>
            <p:cNvPr id="146" name="Straight Arrow Connector 145">
              <a:extLst>
                <a:ext uri="{FF2B5EF4-FFF2-40B4-BE49-F238E27FC236}">
                  <a16:creationId xmlns:a16="http://schemas.microsoft.com/office/drawing/2014/main" id="{2C42D5BF-EC4B-53FA-3299-0B1FE1BA8F00}"/>
                </a:ext>
              </a:extLst>
            </p:cNvPr>
            <p:cNvCxnSpPr>
              <a:cxnSpLocks/>
            </p:cNvCxnSpPr>
            <p:nvPr/>
          </p:nvCxnSpPr>
          <p:spPr>
            <a:xfrm flipV="1">
              <a:off x="5484751" y="1688038"/>
              <a:ext cx="595259" cy="527070"/>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97B778C7-6BDA-27E8-36A6-AFD7472E826D}"/>
                </a:ext>
              </a:extLst>
            </p:cNvPr>
            <p:cNvCxnSpPr>
              <a:cxnSpLocks/>
            </p:cNvCxnSpPr>
            <p:nvPr/>
          </p:nvCxnSpPr>
          <p:spPr>
            <a:xfrm flipV="1">
              <a:off x="5484751" y="1974127"/>
              <a:ext cx="595259" cy="298925"/>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61783950-15E7-54F6-8FA4-A3C2C91623E9}"/>
                </a:ext>
              </a:extLst>
            </p:cNvPr>
            <p:cNvCxnSpPr>
              <a:cxnSpLocks/>
            </p:cNvCxnSpPr>
            <p:nvPr/>
          </p:nvCxnSpPr>
          <p:spPr>
            <a:xfrm flipV="1">
              <a:off x="5484751" y="2260215"/>
              <a:ext cx="595259" cy="91518"/>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D542C770-B0F3-1CCE-82F8-C47DD4B64F9F}"/>
                </a:ext>
              </a:extLst>
            </p:cNvPr>
            <p:cNvCxnSpPr>
              <a:cxnSpLocks/>
            </p:cNvCxnSpPr>
            <p:nvPr/>
          </p:nvCxnSpPr>
          <p:spPr>
            <a:xfrm>
              <a:off x="5484751" y="2422515"/>
              <a:ext cx="595257" cy="409877"/>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4477E139-1D28-F10D-7BA6-C3DAF111BA0C}"/>
                </a:ext>
              </a:extLst>
            </p:cNvPr>
            <p:cNvSpPr txBox="1"/>
            <p:nvPr/>
          </p:nvSpPr>
          <p:spPr>
            <a:xfrm rot="19116285">
              <a:off x="5482191" y="1862344"/>
              <a:ext cx="439021" cy="200055"/>
            </a:xfrm>
            <a:prstGeom prst="rect">
              <a:avLst/>
            </a:prstGeom>
            <a:noFill/>
          </p:spPr>
          <p:txBody>
            <a:bodyPr wrap="square" rtlCol="0">
              <a:spAutoFit/>
            </a:bodyPr>
            <a:lstStyle/>
            <a:p>
              <a:pPr algn="ctr"/>
              <a:r>
                <a:rPr lang="en-US" sz="700" b="1" dirty="0">
                  <a:latin typeface="Nunito" pitchFamily="2" charset="0"/>
                </a:rPr>
                <a:t>Match</a:t>
              </a:r>
            </a:p>
          </p:txBody>
        </p:sp>
        <p:sp>
          <p:nvSpPr>
            <p:cNvPr id="151" name="TextBox 150">
              <a:extLst>
                <a:ext uri="{FF2B5EF4-FFF2-40B4-BE49-F238E27FC236}">
                  <a16:creationId xmlns:a16="http://schemas.microsoft.com/office/drawing/2014/main" id="{59F6F994-F364-344C-E1F1-3663919DF207}"/>
                </a:ext>
              </a:extLst>
            </p:cNvPr>
            <p:cNvSpPr txBox="1"/>
            <p:nvPr/>
          </p:nvSpPr>
          <p:spPr>
            <a:xfrm rot="20022246">
              <a:off x="5539343" y="1982367"/>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152" name="TextBox 151">
              <a:extLst>
                <a:ext uri="{FF2B5EF4-FFF2-40B4-BE49-F238E27FC236}">
                  <a16:creationId xmlns:a16="http://schemas.microsoft.com/office/drawing/2014/main" id="{F5CD48EE-5BC6-6E61-04FD-A3AD70713E3E}"/>
                </a:ext>
              </a:extLst>
            </p:cNvPr>
            <p:cNvSpPr txBox="1"/>
            <p:nvPr/>
          </p:nvSpPr>
          <p:spPr>
            <a:xfrm rot="21075493">
              <a:off x="5516356" y="2164994"/>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153" name="TextBox 152">
              <a:extLst>
                <a:ext uri="{FF2B5EF4-FFF2-40B4-BE49-F238E27FC236}">
                  <a16:creationId xmlns:a16="http://schemas.microsoft.com/office/drawing/2014/main" id="{C4BB98BF-E7DF-8BCA-11C1-E50015292460}"/>
                </a:ext>
              </a:extLst>
            </p:cNvPr>
            <p:cNvSpPr txBox="1"/>
            <p:nvPr/>
          </p:nvSpPr>
          <p:spPr>
            <a:xfrm rot="2068268">
              <a:off x="5539343" y="2444396"/>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154" name="TextBox 153">
              <a:extLst>
                <a:ext uri="{FF2B5EF4-FFF2-40B4-BE49-F238E27FC236}">
                  <a16:creationId xmlns:a16="http://schemas.microsoft.com/office/drawing/2014/main" id="{22BD2D0D-A0A8-898C-E36A-57E05AB982FC}"/>
                </a:ext>
              </a:extLst>
            </p:cNvPr>
            <p:cNvSpPr txBox="1"/>
            <p:nvPr/>
          </p:nvSpPr>
          <p:spPr>
            <a:xfrm>
              <a:off x="4792630" y="3145974"/>
              <a:ext cx="1875158" cy="460382"/>
            </a:xfrm>
            <a:prstGeom prst="rect">
              <a:avLst/>
            </a:prstGeom>
            <a:noFill/>
          </p:spPr>
          <p:txBody>
            <a:bodyPr wrap="square" rtlCol="0">
              <a:spAutoFit/>
            </a:bodyPr>
            <a:lstStyle/>
            <a:p>
              <a:pPr algn="ctr">
                <a:lnSpc>
                  <a:spcPts val="1400"/>
                </a:lnSpc>
              </a:pPr>
              <a:r>
                <a:rPr lang="en-US" sz="1400" b="1" dirty="0">
                  <a:solidFill>
                    <a:srgbClr val="FF0000"/>
                  </a:solidFill>
                  <a:latin typeface="Nunito" pitchFamily="2" charset="0"/>
                </a:rPr>
                <a:t>32 Threads</a:t>
              </a:r>
              <a:br>
                <a:rPr lang="en-US" sz="1400" b="1" dirty="0">
                  <a:solidFill>
                    <a:srgbClr val="FF0000"/>
                  </a:solidFill>
                  <a:latin typeface="Nunito" pitchFamily="2" charset="0"/>
                </a:rPr>
              </a:br>
              <a:r>
                <a:rPr lang="en-US" sz="1400" b="1" dirty="0">
                  <a:solidFill>
                    <a:srgbClr val="FF0000"/>
                  </a:solidFill>
                  <a:latin typeface="Nunito" pitchFamily="2" charset="0"/>
                </a:rPr>
                <a:t>Operate in Parallel</a:t>
              </a:r>
            </a:p>
          </p:txBody>
        </p:sp>
      </p:grpSp>
      <p:grpSp>
        <p:nvGrpSpPr>
          <p:cNvPr id="155" name="Group 154">
            <a:extLst>
              <a:ext uri="{FF2B5EF4-FFF2-40B4-BE49-F238E27FC236}">
                <a16:creationId xmlns:a16="http://schemas.microsoft.com/office/drawing/2014/main" id="{F984DEF6-BF10-1943-0CE4-170CE61F6A2E}"/>
              </a:ext>
            </a:extLst>
          </p:cNvPr>
          <p:cNvGrpSpPr/>
          <p:nvPr/>
        </p:nvGrpSpPr>
        <p:grpSpPr>
          <a:xfrm>
            <a:off x="882507" y="3596255"/>
            <a:ext cx="3409570" cy="2360716"/>
            <a:chOff x="4792630" y="1245640"/>
            <a:chExt cx="3409570" cy="2360716"/>
          </a:xfrm>
        </p:grpSpPr>
        <p:sp>
          <p:nvSpPr>
            <p:cNvPr id="156" name="Rounded Rectangle 155">
              <a:extLst>
                <a:ext uri="{FF2B5EF4-FFF2-40B4-BE49-F238E27FC236}">
                  <a16:creationId xmlns:a16="http://schemas.microsoft.com/office/drawing/2014/main" id="{12B6527C-3153-F052-75E6-FF5D4D261049}"/>
                </a:ext>
              </a:extLst>
            </p:cNvPr>
            <p:cNvSpPr/>
            <p:nvPr/>
          </p:nvSpPr>
          <p:spPr>
            <a:xfrm>
              <a:off x="5542483" y="1809075"/>
              <a:ext cx="355644" cy="13363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800" dirty="0" err="1">
                <a:solidFill>
                  <a:schemeClr val="tx1"/>
                </a:solidFill>
                <a:latin typeface="Nunito" pitchFamily="2" charset="0"/>
              </a:endParaRPr>
            </a:p>
          </p:txBody>
        </p:sp>
        <p:sp>
          <p:nvSpPr>
            <p:cNvPr id="157" name="Rounded Rectangle 156">
              <a:extLst>
                <a:ext uri="{FF2B5EF4-FFF2-40B4-BE49-F238E27FC236}">
                  <a16:creationId xmlns:a16="http://schemas.microsoft.com/office/drawing/2014/main" id="{B4A593CD-871F-77CE-79CE-BC2511BF3DEF}"/>
                </a:ext>
              </a:extLst>
            </p:cNvPr>
            <p:cNvSpPr/>
            <p:nvPr/>
          </p:nvSpPr>
          <p:spPr>
            <a:xfrm>
              <a:off x="5903843" y="1245640"/>
              <a:ext cx="2298357" cy="1899791"/>
            </a:xfrm>
            <a:prstGeom prst="roundRect">
              <a:avLst>
                <a:gd name="adj" fmla="val 6198"/>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ctr"/>
              <a:endParaRPr lang="en-US" sz="800" b="1" dirty="0">
                <a:solidFill>
                  <a:schemeClr val="tx1"/>
                </a:solidFill>
                <a:latin typeface="Nunito" pitchFamily="2" charset="0"/>
              </a:endParaRPr>
            </a:p>
          </p:txBody>
        </p:sp>
        <p:sp>
          <p:nvSpPr>
            <p:cNvPr id="158" name="Rounded Rectangle 157">
              <a:extLst>
                <a:ext uri="{FF2B5EF4-FFF2-40B4-BE49-F238E27FC236}">
                  <a16:creationId xmlns:a16="http://schemas.microsoft.com/office/drawing/2014/main" id="{FD091645-D2E9-3B23-CE3C-B9C4B9343F65}"/>
                </a:ext>
              </a:extLst>
            </p:cNvPr>
            <p:cNvSpPr/>
            <p:nvPr/>
          </p:nvSpPr>
          <p:spPr>
            <a:xfrm>
              <a:off x="6080011" y="1568093"/>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#0</a:t>
              </a:r>
              <a:endParaRPr lang="en-US" sz="800" b="1" dirty="0">
                <a:solidFill>
                  <a:schemeClr val="tx1"/>
                </a:solidFill>
                <a:latin typeface="Nunito" pitchFamily="2" charset="0"/>
              </a:endParaRPr>
            </a:p>
          </p:txBody>
        </p:sp>
        <p:sp>
          <p:nvSpPr>
            <p:cNvPr id="159" name="Rounded Rectangle 158">
              <a:extLst>
                <a:ext uri="{FF2B5EF4-FFF2-40B4-BE49-F238E27FC236}">
                  <a16:creationId xmlns:a16="http://schemas.microsoft.com/office/drawing/2014/main" id="{050EFEAD-A04B-EA32-F68B-E4F0A3E40089}"/>
                </a:ext>
              </a:extLst>
            </p:cNvPr>
            <p:cNvSpPr/>
            <p:nvPr/>
          </p:nvSpPr>
          <p:spPr>
            <a:xfrm>
              <a:off x="6080011" y="1854181"/>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#1</a:t>
              </a:r>
              <a:endParaRPr lang="en-US" sz="800" b="1" dirty="0">
                <a:solidFill>
                  <a:schemeClr val="tx1"/>
                </a:solidFill>
                <a:latin typeface="Nunito" pitchFamily="2" charset="0"/>
              </a:endParaRPr>
            </a:p>
          </p:txBody>
        </p:sp>
        <p:sp>
          <p:nvSpPr>
            <p:cNvPr id="160" name="Rounded Rectangle 159">
              <a:extLst>
                <a:ext uri="{FF2B5EF4-FFF2-40B4-BE49-F238E27FC236}">
                  <a16:creationId xmlns:a16="http://schemas.microsoft.com/office/drawing/2014/main" id="{0364F9F3-72AA-96ED-BEB2-4C4B18D20D75}"/>
                </a:ext>
              </a:extLst>
            </p:cNvPr>
            <p:cNvSpPr/>
            <p:nvPr/>
          </p:nvSpPr>
          <p:spPr>
            <a:xfrm>
              <a:off x="6080010" y="2140270"/>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#2</a:t>
              </a:r>
              <a:endParaRPr lang="en-US" sz="800" b="1" dirty="0">
                <a:solidFill>
                  <a:schemeClr val="tx1"/>
                </a:solidFill>
                <a:latin typeface="Nunito" pitchFamily="2" charset="0"/>
              </a:endParaRPr>
            </a:p>
          </p:txBody>
        </p:sp>
        <p:sp>
          <p:nvSpPr>
            <p:cNvPr id="161" name="Rounded Rectangle 160">
              <a:extLst>
                <a:ext uri="{FF2B5EF4-FFF2-40B4-BE49-F238E27FC236}">
                  <a16:creationId xmlns:a16="http://schemas.microsoft.com/office/drawing/2014/main" id="{53A2BD06-53D5-EC5B-2C52-986DD09E6A9D}"/>
                </a:ext>
              </a:extLst>
            </p:cNvPr>
            <p:cNvSpPr/>
            <p:nvPr/>
          </p:nvSpPr>
          <p:spPr>
            <a:xfrm>
              <a:off x="6080010" y="2712447"/>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a:t>
              </a:r>
              <a:r>
                <a:rPr lang="en-US" sz="800" b="1" spc="-150" dirty="0">
                  <a:solidFill>
                    <a:srgbClr val="0070C0"/>
                  </a:solidFill>
                  <a:latin typeface="Nunito" pitchFamily="2" charset="0"/>
                </a:rPr>
                <a:t> #31</a:t>
              </a:r>
              <a:endParaRPr lang="en-US" sz="800" b="1" spc="-150" dirty="0">
                <a:solidFill>
                  <a:schemeClr val="tx1"/>
                </a:solidFill>
                <a:latin typeface="Nunito" pitchFamily="2" charset="0"/>
              </a:endParaRPr>
            </a:p>
          </p:txBody>
        </p:sp>
        <p:sp>
          <p:nvSpPr>
            <p:cNvPr id="162" name="TextBox 161">
              <a:extLst>
                <a:ext uri="{FF2B5EF4-FFF2-40B4-BE49-F238E27FC236}">
                  <a16:creationId xmlns:a16="http://schemas.microsoft.com/office/drawing/2014/main" id="{D80F6AF1-F909-03F5-35C2-5A639FDFA3A0}"/>
                </a:ext>
              </a:extLst>
            </p:cNvPr>
            <p:cNvSpPr txBox="1"/>
            <p:nvPr/>
          </p:nvSpPr>
          <p:spPr>
            <a:xfrm rot="5400000">
              <a:off x="6498406" y="24434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163" name="TextBox 162">
              <a:extLst>
                <a:ext uri="{FF2B5EF4-FFF2-40B4-BE49-F238E27FC236}">
                  <a16:creationId xmlns:a16="http://schemas.microsoft.com/office/drawing/2014/main" id="{743B1846-C418-D4AA-5001-E1EEED70B4C9}"/>
                </a:ext>
              </a:extLst>
            </p:cNvPr>
            <p:cNvSpPr txBox="1"/>
            <p:nvPr/>
          </p:nvSpPr>
          <p:spPr>
            <a:xfrm>
              <a:off x="6120591" y="1582347"/>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#0 </a:t>
              </a:r>
              <a:r>
                <a:rPr lang="en-US" sz="800" b="1" dirty="0">
                  <a:latin typeface="Nunito" pitchFamily="2" charset="0"/>
                </a:rPr>
                <a:t>holds</a:t>
              </a:r>
            </a:p>
          </p:txBody>
        </p:sp>
        <p:sp>
          <p:nvSpPr>
            <p:cNvPr id="164" name="TextBox 163">
              <a:extLst>
                <a:ext uri="{FF2B5EF4-FFF2-40B4-BE49-F238E27FC236}">
                  <a16:creationId xmlns:a16="http://schemas.microsoft.com/office/drawing/2014/main" id="{66967519-C784-B78A-BE36-EC255B38C511}"/>
                </a:ext>
              </a:extLst>
            </p:cNvPr>
            <p:cNvSpPr txBox="1"/>
            <p:nvPr/>
          </p:nvSpPr>
          <p:spPr>
            <a:xfrm>
              <a:off x="6126306" y="1871050"/>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#1 </a:t>
              </a:r>
              <a:r>
                <a:rPr lang="en-US" sz="800" b="1" dirty="0">
                  <a:latin typeface="Nunito" pitchFamily="2" charset="0"/>
                </a:rPr>
                <a:t>holds</a:t>
              </a:r>
            </a:p>
          </p:txBody>
        </p:sp>
        <p:sp>
          <p:nvSpPr>
            <p:cNvPr id="165" name="TextBox 164">
              <a:extLst>
                <a:ext uri="{FF2B5EF4-FFF2-40B4-BE49-F238E27FC236}">
                  <a16:creationId xmlns:a16="http://schemas.microsoft.com/office/drawing/2014/main" id="{6A32C08A-C6A9-74AF-5ADB-7A0668994799}"/>
                </a:ext>
              </a:extLst>
            </p:cNvPr>
            <p:cNvSpPr txBox="1"/>
            <p:nvPr/>
          </p:nvSpPr>
          <p:spPr>
            <a:xfrm>
              <a:off x="6126306" y="2154524"/>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#2 </a:t>
              </a:r>
              <a:r>
                <a:rPr lang="en-US" sz="800" b="1" dirty="0">
                  <a:latin typeface="Nunito" pitchFamily="2" charset="0"/>
                </a:rPr>
                <a:t>holds</a:t>
              </a:r>
            </a:p>
          </p:txBody>
        </p:sp>
        <p:sp>
          <p:nvSpPr>
            <p:cNvPr id="166" name="TextBox 165">
              <a:extLst>
                <a:ext uri="{FF2B5EF4-FFF2-40B4-BE49-F238E27FC236}">
                  <a16:creationId xmlns:a16="http://schemas.microsoft.com/office/drawing/2014/main" id="{32F4BC93-32C6-F324-BF91-A36614A21053}"/>
                </a:ext>
              </a:extLst>
            </p:cNvPr>
            <p:cNvSpPr txBox="1"/>
            <p:nvPr/>
          </p:nvSpPr>
          <p:spPr>
            <a:xfrm>
              <a:off x="6126306" y="2725957"/>
              <a:ext cx="1051698" cy="215444"/>
            </a:xfrm>
            <a:prstGeom prst="rect">
              <a:avLst/>
            </a:prstGeom>
            <a:noFill/>
          </p:spPr>
          <p:txBody>
            <a:bodyPr wrap="square" rtlCol="0">
              <a:spAutoFit/>
            </a:bodyPr>
            <a:lstStyle/>
            <a:p>
              <a:pPr algn="l"/>
              <a:r>
                <a:rPr lang="en-US" sz="800" b="1" dirty="0">
                  <a:solidFill>
                    <a:srgbClr val="7030A0"/>
                  </a:solidFill>
                  <a:latin typeface="Nunito" pitchFamily="2" charset="0"/>
                </a:rPr>
                <a:t>Thread </a:t>
              </a:r>
              <a:r>
                <a:rPr lang="en-US" sz="800" b="1" spc="-150" dirty="0">
                  <a:solidFill>
                    <a:srgbClr val="7030A0"/>
                  </a:solidFill>
                  <a:latin typeface="Nunito" pitchFamily="2" charset="0"/>
                </a:rPr>
                <a:t>#31</a:t>
              </a:r>
              <a:r>
                <a:rPr lang="en-US" sz="800" b="1" dirty="0">
                  <a:solidFill>
                    <a:srgbClr val="7030A0"/>
                  </a:solidFill>
                  <a:latin typeface="Nunito" pitchFamily="2" charset="0"/>
                </a:rPr>
                <a:t> </a:t>
              </a:r>
              <a:r>
                <a:rPr lang="en-US" sz="800" b="1" dirty="0">
                  <a:latin typeface="Nunito" pitchFamily="2" charset="0"/>
                </a:rPr>
                <a:t>holds</a:t>
              </a:r>
            </a:p>
          </p:txBody>
        </p:sp>
        <p:sp>
          <p:nvSpPr>
            <p:cNvPr id="167" name="Rounded Rectangle 166">
              <a:extLst>
                <a:ext uri="{FF2B5EF4-FFF2-40B4-BE49-F238E27FC236}">
                  <a16:creationId xmlns:a16="http://schemas.microsoft.com/office/drawing/2014/main" id="{4FE94A25-D14F-949A-85E3-45EF402CDF2D}"/>
                </a:ext>
              </a:extLst>
            </p:cNvPr>
            <p:cNvSpPr/>
            <p:nvPr/>
          </p:nvSpPr>
          <p:spPr>
            <a:xfrm>
              <a:off x="7443161" y="1568093"/>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#0</a:t>
              </a:r>
            </a:p>
          </p:txBody>
        </p:sp>
        <p:sp>
          <p:nvSpPr>
            <p:cNvPr id="168" name="Rounded Rectangle 167">
              <a:extLst>
                <a:ext uri="{FF2B5EF4-FFF2-40B4-BE49-F238E27FC236}">
                  <a16:creationId xmlns:a16="http://schemas.microsoft.com/office/drawing/2014/main" id="{C94AF5AC-8454-43D1-EE4B-A8A171A0AFE5}"/>
                </a:ext>
              </a:extLst>
            </p:cNvPr>
            <p:cNvSpPr/>
            <p:nvPr/>
          </p:nvSpPr>
          <p:spPr>
            <a:xfrm>
              <a:off x="7443161" y="1854181"/>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#1</a:t>
              </a:r>
            </a:p>
          </p:txBody>
        </p:sp>
        <p:sp>
          <p:nvSpPr>
            <p:cNvPr id="169" name="Rounded Rectangle 168">
              <a:extLst>
                <a:ext uri="{FF2B5EF4-FFF2-40B4-BE49-F238E27FC236}">
                  <a16:creationId xmlns:a16="http://schemas.microsoft.com/office/drawing/2014/main" id="{33E9A520-193B-6249-4EC1-36DB7EEF91B5}"/>
                </a:ext>
              </a:extLst>
            </p:cNvPr>
            <p:cNvSpPr/>
            <p:nvPr/>
          </p:nvSpPr>
          <p:spPr>
            <a:xfrm>
              <a:off x="7443160" y="2140270"/>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#2</a:t>
              </a:r>
            </a:p>
          </p:txBody>
        </p:sp>
        <p:sp>
          <p:nvSpPr>
            <p:cNvPr id="170" name="Rounded Rectangle 169">
              <a:extLst>
                <a:ext uri="{FF2B5EF4-FFF2-40B4-BE49-F238E27FC236}">
                  <a16:creationId xmlns:a16="http://schemas.microsoft.com/office/drawing/2014/main" id="{A3916786-6830-E741-2527-AAE0861AA8FE}"/>
                </a:ext>
              </a:extLst>
            </p:cNvPr>
            <p:cNvSpPr/>
            <p:nvPr/>
          </p:nvSpPr>
          <p:spPr>
            <a:xfrm>
              <a:off x="7443160" y="2712447"/>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a:t>
              </a:r>
              <a:r>
                <a:rPr lang="en-US" sz="800" b="1" spc="-150" dirty="0">
                  <a:solidFill>
                    <a:schemeClr val="accent3">
                      <a:lumMod val="50000"/>
                    </a:schemeClr>
                  </a:solidFill>
                  <a:latin typeface="Nunito" pitchFamily="2" charset="0"/>
                </a:rPr>
                <a:t>#31</a:t>
              </a:r>
            </a:p>
          </p:txBody>
        </p:sp>
        <p:sp>
          <p:nvSpPr>
            <p:cNvPr id="171" name="TextBox 170">
              <a:extLst>
                <a:ext uri="{FF2B5EF4-FFF2-40B4-BE49-F238E27FC236}">
                  <a16:creationId xmlns:a16="http://schemas.microsoft.com/office/drawing/2014/main" id="{0539B3DF-5EA4-C31C-9131-FD9C072DB0CE}"/>
                </a:ext>
              </a:extLst>
            </p:cNvPr>
            <p:cNvSpPr txBox="1"/>
            <p:nvPr/>
          </p:nvSpPr>
          <p:spPr>
            <a:xfrm rot="5400000">
              <a:off x="7468513" y="24434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172" name="TextBox 171">
              <a:extLst>
                <a:ext uri="{FF2B5EF4-FFF2-40B4-BE49-F238E27FC236}">
                  <a16:creationId xmlns:a16="http://schemas.microsoft.com/office/drawing/2014/main" id="{CB8F2216-7B1E-5476-96C7-5FC12052B590}"/>
                </a:ext>
              </a:extLst>
            </p:cNvPr>
            <p:cNvSpPr txBox="1"/>
            <p:nvPr/>
          </p:nvSpPr>
          <p:spPr>
            <a:xfrm>
              <a:off x="6255288" y="1260842"/>
              <a:ext cx="1595466" cy="246221"/>
            </a:xfrm>
            <a:prstGeom prst="rect">
              <a:avLst/>
            </a:prstGeom>
            <a:noFill/>
          </p:spPr>
          <p:txBody>
            <a:bodyPr wrap="square" rtlCol="0">
              <a:spAutoFit/>
            </a:bodyPr>
            <a:lstStyle/>
            <a:p>
              <a:pPr algn="ctr"/>
              <a:r>
                <a:rPr lang="en-US" sz="1000" b="1" dirty="0">
                  <a:solidFill>
                    <a:srgbClr val="7030A0"/>
                  </a:solidFill>
                  <a:latin typeface="Nunito" pitchFamily="2" charset="0"/>
                </a:rPr>
                <a:t>Extended LLC Set</a:t>
              </a:r>
              <a:endParaRPr lang="en-US" sz="1000" b="1" dirty="0">
                <a:latin typeface="Nunito" pitchFamily="2" charset="0"/>
              </a:endParaRPr>
            </a:p>
          </p:txBody>
        </p:sp>
        <p:sp>
          <p:nvSpPr>
            <p:cNvPr id="173" name="Rounded Rectangle 172">
              <a:extLst>
                <a:ext uri="{FF2B5EF4-FFF2-40B4-BE49-F238E27FC236}">
                  <a16:creationId xmlns:a16="http://schemas.microsoft.com/office/drawing/2014/main" id="{C3A375FC-E20C-6A98-BD25-4367349527FA}"/>
                </a:ext>
              </a:extLst>
            </p:cNvPr>
            <p:cNvSpPr/>
            <p:nvPr/>
          </p:nvSpPr>
          <p:spPr>
            <a:xfrm>
              <a:off x="4831368" y="2197669"/>
              <a:ext cx="653384" cy="240982"/>
            </a:xfrm>
            <a:prstGeom prst="roundRect">
              <a:avLst/>
            </a:prstGeom>
            <a:solidFill>
              <a:srgbClr val="FFF7CB"/>
            </a:solidFill>
            <a:ln w="28575">
              <a:solidFill>
                <a:srgbClr val="D49F1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rgbClr val="D49F11"/>
                  </a:solidFill>
                  <a:latin typeface="Nunito" pitchFamily="2" charset="0"/>
                </a:rPr>
                <a:t>Query Tag</a:t>
              </a:r>
            </a:p>
          </p:txBody>
        </p:sp>
        <p:cxnSp>
          <p:nvCxnSpPr>
            <p:cNvPr id="174" name="Straight Arrow Connector 173">
              <a:extLst>
                <a:ext uri="{FF2B5EF4-FFF2-40B4-BE49-F238E27FC236}">
                  <a16:creationId xmlns:a16="http://schemas.microsoft.com/office/drawing/2014/main" id="{C4B0D740-F793-25D3-71E1-463C99465A4A}"/>
                </a:ext>
              </a:extLst>
            </p:cNvPr>
            <p:cNvCxnSpPr>
              <a:cxnSpLocks/>
            </p:cNvCxnSpPr>
            <p:nvPr/>
          </p:nvCxnSpPr>
          <p:spPr>
            <a:xfrm flipV="1">
              <a:off x="5484751" y="1688038"/>
              <a:ext cx="595259" cy="527070"/>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EA97AC0E-E862-91BB-C634-6CC69EA858BB}"/>
                </a:ext>
              </a:extLst>
            </p:cNvPr>
            <p:cNvCxnSpPr>
              <a:cxnSpLocks/>
            </p:cNvCxnSpPr>
            <p:nvPr/>
          </p:nvCxnSpPr>
          <p:spPr>
            <a:xfrm flipV="1">
              <a:off x="5484751" y="1974127"/>
              <a:ext cx="595259" cy="298925"/>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0C9BC87D-EF07-1F20-AAFF-31DE76E39FAC}"/>
                </a:ext>
              </a:extLst>
            </p:cNvPr>
            <p:cNvCxnSpPr>
              <a:cxnSpLocks/>
            </p:cNvCxnSpPr>
            <p:nvPr/>
          </p:nvCxnSpPr>
          <p:spPr>
            <a:xfrm flipV="1">
              <a:off x="5484751" y="2260215"/>
              <a:ext cx="595259" cy="91518"/>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E38C6809-4AF6-03E9-6648-FA5B1B111327}"/>
                </a:ext>
              </a:extLst>
            </p:cNvPr>
            <p:cNvCxnSpPr>
              <a:cxnSpLocks/>
            </p:cNvCxnSpPr>
            <p:nvPr/>
          </p:nvCxnSpPr>
          <p:spPr>
            <a:xfrm>
              <a:off x="5484751" y="2422515"/>
              <a:ext cx="595257" cy="409877"/>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D993025F-3359-AD5E-AB2F-2C8D38796865}"/>
                </a:ext>
              </a:extLst>
            </p:cNvPr>
            <p:cNvSpPr txBox="1"/>
            <p:nvPr/>
          </p:nvSpPr>
          <p:spPr>
            <a:xfrm rot="19116285">
              <a:off x="5482191" y="1862344"/>
              <a:ext cx="439021" cy="200055"/>
            </a:xfrm>
            <a:prstGeom prst="rect">
              <a:avLst/>
            </a:prstGeom>
            <a:noFill/>
          </p:spPr>
          <p:txBody>
            <a:bodyPr wrap="square" rtlCol="0">
              <a:spAutoFit/>
            </a:bodyPr>
            <a:lstStyle/>
            <a:p>
              <a:pPr algn="ctr"/>
              <a:r>
                <a:rPr lang="en-US" sz="700" b="1" dirty="0">
                  <a:latin typeface="Nunito" pitchFamily="2" charset="0"/>
                </a:rPr>
                <a:t>Match</a:t>
              </a:r>
            </a:p>
          </p:txBody>
        </p:sp>
        <p:sp>
          <p:nvSpPr>
            <p:cNvPr id="179" name="TextBox 178">
              <a:extLst>
                <a:ext uri="{FF2B5EF4-FFF2-40B4-BE49-F238E27FC236}">
                  <a16:creationId xmlns:a16="http://schemas.microsoft.com/office/drawing/2014/main" id="{E9AEBD56-7C40-D302-0EAF-19426B2246A3}"/>
                </a:ext>
              </a:extLst>
            </p:cNvPr>
            <p:cNvSpPr txBox="1"/>
            <p:nvPr/>
          </p:nvSpPr>
          <p:spPr>
            <a:xfrm rot="20022246">
              <a:off x="5539343" y="1982367"/>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180" name="TextBox 179">
              <a:extLst>
                <a:ext uri="{FF2B5EF4-FFF2-40B4-BE49-F238E27FC236}">
                  <a16:creationId xmlns:a16="http://schemas.microsoft.com/office/drawing/2014/main" id="{E675136E-EA91-FBDF-213C-66577488FE85}"/>
                </a:ext>
              </a:extLst>
            </p:cNvPr>
            <p:cNvSpPr txBox="1"/>
            <p:nvPr/>
          </p:nvSpPr>
          <p:spPr>
            <a:xfrm rot="21075493">
              <a:off x="5516356" y="2164994"/>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181" name="TextBox 180">
              <a:extLst>
                <a:ext uri="{FF2B5EF4-FFF2-40B4-BE49-F238E27FC236}">
                  <a16:creationId xmlns:a16="http://schemas.microsoft.com/office/drawing/2014/main" id="{9E1C0D04-0FD2-9433-CA3F-F2063CE01A03}"/>
                </a:ext>
              </a:extLst>
            </p:cNvPr>
            <p:cNvSpPr txBox="1"/>
            <p:nvPr/>
          </p:nvSpPr>
          <p:spPr>
            <a:xfrm rot="2068268">
              <a:off x="5539343" y="2444396"/>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182" name="TextBox 181">
              <a:extLst>
                <a:ext uri="{FF2B5EF4-FFF2-40B4-BE49-F238E27FC236}">
                  <a16:creationId xmlns:a16="http://schemas.microsoft.com/office/drawing/2014/main" id="{8486396D-102A-E08B-AD66-1E7C9D330655}"/>
                </a:ext>
              </a:extLst>
            </p:cNvPr>
            <p:cNvSpPr txBox="1"/>
            <p:nvPr/>
          </p:nvSpPr>
          <p:spPr>
            <a:xfrm>
              <a:off x="4792630" y="3145974"/>
              <a:ext cx="1875158" cy="460382"/>
            </a:xfrm>
            <a:prstGeom prst="rect">
              <a:avLst/>
            </a:prstGeom>
            <a:noFill/>
          </p:spPr>
          <p:txBody>
            <a:bodyPr wrap="square" rtlCol="0">
              <a:spAutoFit/>
            </a:bodyPr>
            <a:lstStyle/>
            <a:p>
              <a:pPr algn="ctr">
                <a:lnSpc>
                  <a:spcPts val="1400"/>
                </a:lnSpc>
              </a:pPr>
              <a:r>
                <a:rPr lang="en-US" sz="1400" b="1" dirty="0">
                  <a:solidFill>
                    <a:srgbClr val="FF0000"/>
                  </a:solidFill>
                  <a:latin typeface="Nunito" pitchFamily="2" charset="0"/>
                </a:rPr>
                <a:t>32 Threads</a:t>
              </a:r>
              <a:br>
                <a:rPr lang="en-US" sz="1400" b="1" dirty="0">
                  <a:solidFill>
                    <a:srgbClr val="FF0000"/>
                  </a:solidFill>
                  <a:latin typeface="Nunito" pitchFamily="2" charset="0"/>
                </a:rPr>
              </a:br>
              <a:r>
                <a:rPr lang="en-US" sz="1400" b="1" dirty="0">
                  <a:solidFill>
                    <a:srgbClr val="FF0000"/>
                  </a:solidFill>
                  <a:latin typeface="Nunito" pitchFamily="2" charset="0"/>
                </a:rPr>
                <a:t>Operate in Parallel</a:t>
              </a:r>
            </a:p>
          </p:txBody>
        </p:sp>
      </p:grpSp>
      <p:grpSp>
        <p:nvGrpSpPr>
          <p:cNvPr id="183" name="Group 182">
            <a:extLst>
              <a:ext uri="{FF2B5EF4-FFF2-40B4-BE49-F238E27FC236}">
                <a16:creationId xmlns:a16="http://schemas.microsoft.com/office/drawing/2014/main" id="{97FF157A-F575-6547-F1DF-F55640ABB589}"/>
              </a:ext>
            </a:extLst>
          </p:cNvPr>
          <p:cNvGrpSpPr/>
          <p:nvPr/>
        </p:nvGrpSpPr>
        <p:grpSpPr>
          <a:xfrm>
            <a:off x="883792" y="1099489"/>
            <a:ext cx="3409570" cy="2360716"/>
            <a:chOff x="4792630" y="1245640"/>
            <a:chExt cx="3409570" cy="2360716"/>
          </a:xfrm>
        </p:grpSpPr>
        <p:sp>
          <p:nvSpPr>
            <p:cNvPr id="184" name="Rounded Rectangle 183">
              <a:extLst>
                <a:ext uri="{FF2B5EF4-FFF2-40B4-BE49-F238E27FC236}">
                  <a16:creationId xmlns:a16="http://schemas.microsoft.com/office/drawing/2014/main" id="{DF6DBDC0-2A64-B359-2F19-FB9B44362331}"/>
                </a:ext>
              </a:extLst>
            </p:cNvPr>
            <p:cNvSpPr/>
            <p:nvPr/>
          </p:nvSpPr>
          <p:spPr>
            <a:xfrm>
              <a:off x="5542483" y="1809075"/>
              <a:ext cx="355644" cy="13363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800" dirty="0" err="1">
                <a:solidFill>
                  <a:schemeClr val="tx1"/>
                </a:solidFill>
                <a:latin typeface="Nunito" pitchFamily="2" charset="0"/>
              </a:endParaRPr>
            </a:p>
          </p:txBody>
        </p:sp>
        <p:sp>
          <p:nvSpPr>
            <p:cNvPr id="185" name="Rounded Rectangle 184">
              <a:extLst>
                <a:ext uri="{FF2B5EF4-FFF2-40B4-BE49-F238E27FC236}">
                  <a16:creationId xmlns:a16="http://schemas.microsoft.com/office/drawing/2014/main" id="{5FC10611-C449-2069-FCAC-3E81328F0BAB}"/>
                </a:ext>
              </a:extLst>
            </p:cNvPr>
            <p:cNvSpPr/>
            <p:nvPr/>
          </p:nvSpPr>
          <p:spPr>
            <a:xfrm>
              <a:off x="5903843" y="1245640"/>
              <a:ext cx="2298357" cy="1899791"/>
            </a:xfrm>
            <a:prstGeom prst="roundRect">
              <a:avLst>
                <a:gd name="adj" fmla="val 6198"/>
              </a:avLst>
            </a:prstGeom>
            <a:solidFill>
              <a:srgbClr val="E4D7FA"/>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ctr"/>
              <a:endParaRPr lang="en-US" sz="800" b="1" dirty="0">
                <a:solidFill>
                  <a:schemeClr val="tx1"/>
                </a:solidFill>
                <a:latin typeface="Nunito" pitchFamily="2" charset="0"/>
              </a:endParaRPr>
            </a:p>
          </p:txBody>
        </p:sp>
        <p:sp>
          <p:nvSpPr>
            <p:cNvPr id="186" name="Rounded Rectangle 185">
              <a:extLst>
                <a:ext uri="{FF2B5EF4-FFF2-40B4-BE49-F238E27FC236}">
                  <a16:creationId xmlns:a16="http://schemas.microsoft.com/office/drawing/2014/main" id="{237AA056-D358-0458-67E2-241E24CA7A81}"/>
                </a:ext>
              </a:extLst>
            </p:cNvPr>
            <p:cNvSpPr/>
            <p:nvPr/>
          </p:nvSpPr>
          <p:spPr>
            <a:xfrm>
              <a:off x="6080011" y="1568093"/>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#0</a:t>
              </a:r>
              <a:endParaRPr lang="en-US" sz="800" b="1" dirty="0">
                <a:solidFill>
                  <a:schemeClr val="tx1"/>
                </a:solidFill>
                <a:latin typeface="Nunito" pitchFamily="2" charset="0"/>
              </a:endParaRPr>
            </a:p>
          </p:txBody>
        </p:sp>
        <p:sp>
          <p:nvSpPr>
            <p:cNvPr id="187" name="Rounded Rectangle 186">
              <a:extLst>
                <a:ext uri="{FF2B5EF4-FFF2-40B4-BE49-F238E27FC236}">
                  <a16:creationId xmlns:a16="http://schemas.microsoft.com/office/drawing/2014/main" id="{2062D8A5-1646-07B2-711E-05566A956313}"/>
                </a:ext>
              </a:extLst>
            </p:cNvPr>
            <p:cNvSpPr/>
            <p:nvPr/>
          </p:nvSpPr>
          <p:spPr>
            <a:xfrm>
              <a:off x="6080011" y="1854181"/>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#1</a:t>
              </a:r>
              <a:endParaRPr lang="en-US" sz="800" b="1" dirty="0">
                <a:solidFill>
                  <a:schemeClr val="tx1"/>
                </a:solidFill>
                <a:latin typeface="Nunito" pitchFamily="2" charset="0"/>
              </a:endParaRPr>
            </a:p>
          </p:txBody>
        </p:sp>
        <p:sp>
          <p:nvSpPr>
            <p:cNvPr id="188" name="Rounded Rectangle 187">
              <a:extLst>
                <a:ext uri="{FF2B5EF4-FFF2-40B4-BE49-F238E27FC236}">
                  <a16:creationId xmlns:a16="http://schemas.microsoft.com/office/drawing/2014/main" id="{BEDA2AAD-A9D7-0956-52BF-3A47608C8D3B}"/>
                </a:ext>
              </a:extLst>
            </p:cNvPr>
            <p:cNvSpPr/>
            <p:nvPr/>
          </p:nvSpPr>
          <p:spPr>
            <a:xfrm>
              <a:off x="6080010" y="2140270"/>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 #2</a:t>
              </a:r>
              <a:endParaRPr lang="en-US" sz="800" b="1" dirty="0">
                <a:solidFill>
                  <a:schemeClr val="tx1"/>
                </a:solidFill>
                <a:latin typeface="Nunito" pitchFamily="2" charset="0"/>
              </a:endParaRPr>
            </a:p>
          </p:txBody>
        </p:sp>
        <p:sp>
          <p:nvSpPr>
            <p:cNvPr id="189" name="Rounded Rectangle 188">
              <a:extLst>
                <a:ext uri="{FF2B5EF4-FFF2-40B4-BE49-F238E27FC236}">
                  <a16:creationId xmlns:a16="http://schemas.microsoft.com/office/drawing/2014/main" id="{3FECE524-6D80-DE22-6755-B77C315B938A}"/>
                </a:ext>
              </a:extLst>
            </p:cNvPr>
            <p:cNvSpPr/>
            <p:nvPr/>
          </p:nvSpPr>
          <p:spPr>
            <a:xfrm>
              <a:off x="6080010" y="2712447"/>
              <a:ext cx="1359026" cy="240982"/>
            </a:xfrm>
            <a:prstGeom prst="roundRect">
              <a:avLst/>
            </a:prstGeom>
            <a:solidFill>
              <a:srgbClr val="BDD7E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rgbClr val="0070C0"/>
                  </a:solidFill>
                  <a:latin typeface="Nunito" pitchFamily="2" charset="0"/>
                </a:rPr>
                <a:t>Tag</a:t>
              </a:r>
              <a:r>
                <a:rPr lang="en-US" sz="800" b="1" spc="-150" dirty="0">
                  <a:solidFill>
                    <a:srgbClr val="0070C0"/>
                  </a:solidFill>
                  <a:latin typeface="Nunito" pitchFamily="2" charset="0"/>
                </a:rPr>
                <a:t> #31</a:t>
              </a:r>
              <a:endParaRPr lang="en-US" sz="800" b="1" spc="-150" dirty="0">
                <a:solidFill>
                  <a:schemeClr val="tx1"/>
                </a:solidFill>
                <a:latin typeface="Nunito" pitchFamily="2" charset="0"/>
              </a:endParaRPr>
            </a:p>
          </p:txBody>
        </p:sp>
        <p:sp>
          <p:nvSpPr>
            <p:cNvPr id="190" name="TextBox 189">
              <a:extLst>
                <a:ext uri="{FF2B5EF4-FFF2-40B4-BE49-F238E27FC236}">
                  <a16:creationId xmlns:a16="http://schemas.microsoft.com/office/drawing/2014/main" id="{3124D21B-D15B-BAE5-BD28-8878D2D5C7B3}"/>
                </a:ext>
              </a:extLst>
            </p:cNvPr>
            <p:cNvSpPr txBox="1"/>
            <p:nvPr/>
          </p:nvSpPr>
          <p:spPr>
            <a:xfrm rot="5400000">
              <a:off x="6498406" y="24434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191" name="TextBox 190">
              <a:extLst>
                <a:ext uri="{FF2B5EF4-FFF2-40B4-BE49-F238E27FC236}">
                  <a16:creationId xmlns:a16="http://schemas.microsoft.com/office/drawing/2014/main" id="{DA2B1B43-96A7-3D56-7D6D-14AF3CB86C8B}"/>
                </a:ext>
              </a:extLst>
            </p:cNvPr>
            <p:cNvSpPr txBox="1"/>
            <p:nvPr/>
          </p:nvSpPr>
          <p:spPr>
            <a:xfrm>
              <a:off x="6120591" y="1582347"/>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#0 </a:t>
              </a:r>
              <a:r>
                <a:rPr lang="en-US" sz="800" b="1" dirty="0">
                  <a:latin typeface="Nunito" pitchFamily="2" charset="0"/>
                </a:rPr>
                <a:t>holds</a:t>
              </a:r>
            </a:p>
          </p:txBody>
        </p:sp>
        <p:sp>
          <p:nvSpPr>
            <p:cNvPr id="192" name="TextBox 191">
              <a:extLst>
                <a:ext uri="{FF2B5EF4-FFF2-40B4-BE49-F238E27FC236}">
                  <a16:creationId xmlns:a16="http://schemas.microsoft.com/office/drawing/2014/main" id="{CD653409-82E9-2424-69B5-A9F89425E6E1}"/>
                </a:ext>
              </a:extLst>
            </p:cNvPr>
            <p:cNvSpPr txBox="1"/>
            <p:nvPr/>
          </p:nvSpPr>
          <p:spPr>
            <a:xfrm>
              <a:off x="6126306" y="1871050"/>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#1 </a:t>
              </a:r>
              <a:r>
                <a:rPr lang="en-US" sz="800" b="1" dirty="0">
                  <a:latin typeface="Nunito" pitchFamily="2" charset="0"/>
                </a:rPr>
                <a:t>holds</a:t>
              </a:r>
            </a:p>
          </p:txBody>
        </p:sp>
        <p:sp>
          <p:nvSpPr>
            <p:cNvPr id="193" name="TextBox 192">
              <a:extLst>
                <a:ext uri="{FF2B5EF4-FFF2-40B4-BE49-F238E27FC236}">
                  <a16:creationId xmlns:a16="http://schemas.microsoft.com/office/drawing/2014/main" id="{1179EB7C-A5CA-4EAE-5E96-E8CB8F8CF57D}"/>
                </a:ext>
              </a:extLst>
            </p:cNvPr>
            <p:cNvSpPr txBox="1"/>
            <p:nvPr/>
          </p:nvSpPr>
          <p:spPr>
            <a:xfrm>
              <a:off x="6126306" y="2154524"/>
              <a:ext cx="960175" cy="215444"/>
            </a:xfrm>
            <a:prstGeom prst="rect">
              <a:avLst/>
            </a:prstGeom>
            <a:noFill/>
          </p:spPr>
          <p:txBody>
            <a:bodyPr wrap="square" rtlCol="0">
              <a:spAutoFit/>
            </a:bodyPr>
            <a:lstStyle/>
            <a:p>
              <a:pPr algn="l"/>
              <a:r>
                <a:rPr lang="en-US" sz="800" b="1" dirty="0">
                  <a:solidFill>
                    <a:srgbClr val="7030A0"/>
                  </a:solidFill>
                  <a:latin typeface="Nunito" pitchFamily="2" charset="0"/>
                </a:rPr>
                <a:t>Thread #2 </a:t>
              </a:r>
              <a:r>
                <a:rPr lang="en-US" sz="800" b="1" dirty="0">
                  <a:latin typeface="Nunito" pitchFamily="2" charset="0"/>
                </a:rPr>
                <a:t>holds</a:t>
              </a:r>
            </a:p>
          </p:txBody>
        </p:sp>
        <p:sp>
          <p:nvSpPr>
            <p:cNvPr id="194" name="TextBox 193">
              <a:extLst>
                <a:ext uri="{FF2B5EF4-FFF2-40B4-BE49-F238E27FC236}">
                  <a16:creationId xmlns:a16="http://schemas.microsoft.com/office/drawing/2014/main" id="{DBE25D55-6877-0FEC-209C-722411E7311F}"/>
                </a:ext>
              </a:extLst>
            </p:cNvPr>
            <p:cNvSpPr txBox="1"/>
            <p:nvPr/>
          </p:nvSpPr>
          <p:spPr>
            <a:xfrm>
              <a:off x="6126306" y="2725957"/>
              <a:ext cx="1051698" cy="215444"/>
            </a:xfrm>
            <a:prstGeom prst="rect">
              <a:avLst/>
            </a:prstGeom>
            <a:noFill/>
          </p:spPr>
          <p:txBody>
            <a:bodyPr wrap="square" rtlCol="0">
              <a:spAutoFit/>
            </a:bodyPr>
            <a:lstStyle/>
            <a:p>
              <a:pPr algn="l"/>
              <a:r>
                <a:rPr lang="en-US" sz="800" b="1" dirty="0">
                  <a:solidFill>
                    <a:srgbClr val="7030A0"/>
                  </a:solidFill>
                  <a:latin typeface="Nunito" pitchFamily="2" charset="0"/>
                </a:rPr>
                <a:t>Thread </a:t>
              </a:r>
              <a:r>
                <a:rPr lang="en-US" sz="800" b="1" spc="-150" dirty="0">
                  <a:solidFill>
                    <a:srgbClr val="7030A0"/>
                  </a:solidFill>
                  <a:latin typeface="Nunito" pitchFamily="2" charset="0"/>
                </a:rPr>
                <a:t>#31</a:t>
              </a:r>
              <a:r>
                <a:rPr lang="en-US" sz="800" b="1" dirty="0">
                  <a:solidFill>
                    <a:srgbClr val="7030A0"/>
                  </a:solidFill>
                  <a:latin typeface="Nunito" pitchFamily="2" charset="0"/>
                </a:rPr>
                <a:t> </a:t>
              </a:r>
              <a:r>
                <a:rPr lang="en-US" sz="800" b="1" dirty="0">
                  <a:latin typeface="Nunito" pitchFamily="2" charset="0"/>
                </a:rPr>
                <a:t>holds</a:t>
              </a:r>
            </a:p>
          </p:txBody>
        </p:sp>
        <p:sp>
          <p:nvSpPr>
            <p:cNvPr id="195" name="Rounded Rectangle 194">
              <a:extLst>
                <a:ext uri="{FF2B5EF4-FFF2-40B4-BE49-F238E27FC236}">
                  <a16:creationId xmlns:a16="http://schemas.microsoft.com/office/drawing/2014/main" id="{5CF186FB-7DFD-4547-5305-0F5BEF8AC597}"/>
                </a:ext>
              </a:extLst>
            </p:cNvPr>
            <p:cNvSpPr/>
            <p:nvPr/>
          </p:nvSpPr>
          <p:spPr>
            <a:xfrm>
              <a:off x="7443161" y="1568093"/>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#0</a:t>
              </a:r>
            </a:p>
          </p:txBody>
        </p:sp>
        <p:sp>
          <p:nvSpPr>
            <p:cNvPr id="196" name="Rounded Rectangle 195">
              <a:extLst>
                <a:ext uri="{FF2B5EF4-FFF2-40B4-BE49-F238E27FC236}">
                  <a16:creationId xmlns:a16="http://schemas.microsoft.com/office/drawing/2014/main" id="{4EB64B17-1FAC-541C-9A17-4506BF479217}"/>
                </a:ext>
              </a:extLst>
            </p:cNvPr>
            <p:cNvSpPr/>
            <p:nvPr/>
          </p:nvSpPr>
          <p:spPr>
            <a:xfrm>
              <a:off x="7443161" y="1854181"/>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#1</a:t>
              </a:r>
            </a:p>
          </p:txBody>
        </p:sp>
        <p:sp>
          <p:nvSpPr>
            <p:cNvPr id="197" name="Rounded Rectangle 196">
              <a:extLst>
                <a:ext uri="{FF2B5EF4-FFF2-40B4-BE49-F238E27FC236}">
                  <a16:creationId xmlns:a16="http://schemas.microsoft.com/office/drawing/2014/main" id="{78013E08-9E7E-E805-EE68-C388CA4714D0}"/>
                </a:ext>
              </a:extLst>
            </p:cNvPr>
            <p:cNvSpPr/>
            <p:nvPr/>
          </p:nvSpPr>
          <p:spPr>
            <a:xfrm>
              <a:off x="7443160" y="2140270"/>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#2</a:t>
              </a:r>
            </a:p>
          </p:txBody>
        </p:sp>
        <p:sp>
          <p:nvSpPr>
            <p:cNvPr id="198" name="Rounded Rectangle 197">
              <a:extLst>
                <a:ext uri="{FF2B5EF4-FFF2-40B4-BE49-F238E27FC236}">
                  <a16:creationId xmlns:a16="http://schemas.microsoft.com/office/drawing/2014/main" id="{80737E2B-FB59-2B22-EDEC-F9D098ADFC49}"/>
                </a:ext>
              </a:extLst>
            </p:cNvPr>
            <p:cNvSpPr/>
            <p:nvPr/>
          </p:nvSpPr>
          <p:spPr>
            <a:xfrm>
              <a:off x="7443160" y="2712447"/>
              <a:ext cx="577248" cy="240982"/>
            </a:xfrm>
            <a:prstGeom prst="roundRect">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108000" bIns="0" rtlCol="0" anchor="ctr"/>
            <a:lstStyle/>
            <a:p>
              <a:pPr algn="r"/>
              <a:r>
                <a:rPr lang="en-US" sz="800" b="1" dirty="0">
                  <a:solidFill>
                    <a:schemeClr val="accent3">
                      <a:lumMod val="50000"/>
                    </a:schemeClr>
                  </a:solidFill>
                  <a:latin typeface="Nunito" pitchFamily="2" charset="0"/>
                </a:rPr>
                <a:t>Block </a:t>
              </a:r>
              <a:r>
                <a:rPr lang="en-US" sz="800" b="1" spc="-150" dirty="0">
                  <a:solidFill>
                    <a:schemeClr val="accent3">
                      <a:lumMod val="50000"/>
                    </a:schemeClr>
                  </a:solidFill>
                  <a:latin typeface="Nunito" pitchFamily="2" charset="0"/>
                </a:rPr>
                <a:t>#31</a:t>
              </a:r>
            </a:p>
          </p:txBody>
        </p:sp>
        <p:sp>
          <p:nvSpPr>
            <p:cNvPr id="199" name="TextBox 198">
              <a:extLst>
                <a:ext uri="{FF2B5EF4-FFF2-40B4-BE49-F238E27FC236}">
                  <a16:creationId xmlns:a16="http://schemas.microsoft.com/office/drawing/2014/main" id="{658BEF3E-E597-568C-0FB0-D701FB5AFF61}"/>
                </a:ext>
              </a:extLst>
            </p:cNvPr>
            <p:cNvSpPr txBox="1"/>
            <p:nvPr/>
          </p:nvSpPr>
          <p:spPr>
            <a:xfrm rot="5400000">
              <a:off x="7468513" y="2443429"/>
              <a:ext cx="554208" cy="215444"/>
            </a:xfrm>
            <a:prstGeom prst="rect">
              <a:avLst/>
            </a:prstGeom>
            <a:noFill/>
          </p:spPr>
          <p:txBody>
            <a:bodyPr wrap="square">
              <a:spAutoFit/>
            </a:bodyPr>
            <a:lstStyle/>
            <a:p>
              <a:pPr algn="ctr"/>
              <a:r>
                <a:rPr lang="en-US" sz="800" b="0" dirty="0">
                  <a:solidFill>
                    <a:schemeClr val="tx1"/>
                  </a:solidFill>
                </a:rPr>
                <a:t>•••</a:t>
              </a:r>
              <a:endParaRPr lang="en-US" sz="800" dirty="0"/>
            </a:p>
          </p:txBody>
        </p:sp>
        <p:sp>
          <p:nvSpPr>
            <p:cNvPr id="200" name="TextBox 199">
              <a:extLst>
                <a:ext uri="{FF2B5EF4-FFF2-40B4-BE49-F238E27FC236}">
                  <a16:creationId xmlns:a16="http://schemas.microsoft.com/office/drawing/2014/main" id="{62007CBE-94C4-7D36-7858-4EBD98A2A9CA}"/>
                </a:ext>
              </a:extLst>
            </p:cNvPr>
            <p:cNvSpPr txBox="1"/>
            <p:nvPr/>
          </p:nvSpPr>
          <p:spPr>
            <a:xfrm>
              <a:off x="6255288" y="1260842"/>
              <a:ext cx="1595466" cy="246221"/>
            </a:xfrm>
            <a:prstGeom prst="rect">
              <a:avLst/>
            </a:prstGeom>
            <a:noFill/>
          </p:spPr>
          <p:txBody>
            <a:bodyPr wrap="square" rtlCol="0">
              <a:spAutoFit/>
            </a:bodyPr>
            <a:lstStyle/>
            <a:p>
              <a:pPr algn="ctr"/>
              <a:r>
                <a:rPr lang="en-US" sz="1000" b="1" dirty="0">
                  <a:solidFill>
                    <a:srgbClr val="7030A0"/>
                  </a:solidFill>
                  <a:latin typeface="Nunito" pitchFamily="2" charset="0"/>
                </a:rPr>
                <a:t>Extended LLC Set</a:t>
              </a:r>
              <a:endParaRPr lang="en-US" sz="1000" b="1" dirty="0">
                <a:latin typeface="Nunito" pitchFamily="2" charset="0"/>
              </a:endParaRPr>
            </a:p>
          </p:txBody>
        </p:sp>
        <p:sp>
          <p:nvSpPr>
            <p:cNvPr id="201" name="Rounded Rectangle 200">
              <a:extLst>
                <a:ext uri="{FF2B5EF4-FFF2-40B4-BE49-F238E27FC236}">
                  <a16:creationId xmlns:a16="http://schemas.microsoft.com/office/drawing/2014/main" id="{6C118943-E554-0E8F-0D26-220E0E0C7EEA}"/>
                </a:ext>
              </a:extLst>
            </p:cNvPr>
            <p:cNvSpPr/>
            <p:nvPr/>
          </p:nvSpPr>
          <p:spPr>
            <a:xfrm>
              <a:off x="4831368" y="2197669"/>
              <a:ext cx="653384" cy="240982"/>
            </a:xfrm>
            <a:prstGeom prst="roundRect">
              <a:avLst/>
            </a:prstGeom>
            <a:solidFill>
              <a:srgbClr val="FFF7CB"/>
            </a:solidFill>
            <a:ln w="28575">
              <a:solidFill>
                <a:srgbClr val="D49F1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rgbClr val="D49F11"/>
                  </a:solidFill>
                  <a:latin typeface="Nunito" pitchFamily="2" charset="0"/>
                </a:rPr>
                <a:t>Query Tag</a:t>
              </a:r>
            </a:p>
          </p:txBody>
        </p:sp>
        <p:cxnSp>
          <p:nvCxnSpPr>
            <p:cNvPr id="202" name="Straight Arrow Connector 201">
              <a:extLst>
                <a:ext uri="{FF2B5EF4-FFF2-40B4-BE49-F238E27FC236}">
                  <a16:creationId xmlns:a16="http://schemas.microsoft.com/office/drawing/2014/main" id="{642404E8-7EF2-8023-1D44-91FE12F9B780}"/>
                </a:ext>
              </a:extLst>
            </p:cNvPr>
            <p:cNvCxnSpPr>
              <a:cxnSpLocks/>
            </p:cNvCxnSpPr>
            <p:nvPr/>
          </p:nvCxnSpPr>
          <p:spPr>
            <a:xfrm flipV="1">
              <a:off x="5484751" y="1688038"/>
              <a:ext cx="595259" cy="527070"/>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AF338514-4793-6873-FD65-3ECE8AC76460}"/>
                </a:ext>
              </a:extLst>
            </p:cNvPr>
            <p:cNvCxnSpPr>
              <a:cxnSpLocks/>
            </p:cNvCxnSpPr>
            <p:nvPr/>
          </p:nvCxnSpPr>
          <p:spPr>
            <a:xfrm flipV="1">
              <a:off x="5484751" y="1974127"/>
              <a:ext cx="595259" cy="298925"/>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3DDF3167-B8D9-24B6-DAAB-FE49ED4554EF}"/>
                </a:ext>
              </a:extLst>
            </p:cNvPr>
            <p:cNvCxnSpPr>
              <a:cxnSpLocks/>
            </p:cNvCxnSpPr>
            <p:nvPr/>
          </p:nvCxnSpPr>
          <p:spPr>
            <a:xfrm flipV="1">
              <a:off x="5484751" y="2260215"/>
              <a:ext cx="595259" cy="91518"/>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D09EA53D-4908-A85B-172D-7B55BB40E3F9}"/>
                </a:ext>
              </a:extLst>
            </p:cNvPr>
            <p:cNvCxnSpPr>
              <a:cxnSpLocks/>
            </p:cNvCxnSpPr>
            <p:nvPr/>
          </p:nvCxnSpPr>
          <p:spPr>
            <a:xfrm>
              <a:off x="5484751" y="2422515"/>
              <a:ext cx="595257" cy="409877"/>
            </a:xfrm>
            <a:prstGeom prst="straightConnector1">
              <a:avLst/>
            </a:prstGeom>
            <a:ln w="28575"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7B8DE363-9211-EED4-02C5-EA64B38D6FA5}"/>
                </a:ext>
              </a:extLst>
            </p:cNvPr>
            <p:cNvSpPr txBox="1"/>
            <p:nvPr/>
          </p:nvSpPr>
          <p:spPr>
            <a:xfrm rot="19116285">
              <a:off x="5482191" y="1862344"/>
              <a:ext cx="439021" cy="200055"/>
            </a:xfrm>
            <a:prstGeom prst="rect">
              <a:avLst/>
            </a:prstGeom>
            <a:noFill/>
          </p:spPr>
          <p:txBody>
            <a:bodyPr wrap="square" rtlCol="0">
              <a:spAutoFit/>
            </a:bodyPr>
            <a:lstStyle/>
            <a:p>
              <a:pPr algn="ctr"/>
              <a:r>
                <a:rPr lang="en-US" sz="700" b="1" dirty="0">
                  <a:latin typeface="Nunito" pitchFamily="2" charset="0"/>
                </a:rPr>
                <a:t>Match</a:t>
              </a:r>
            </a:p>
          </p:txBody>
        </p:sp>
        <p:sp>
          <p:nvSpPr>
            <p:cNvPr id="207" name="TextBox 206">
              <a:extLst>
                <a:ext uri="{FF2B5EF4-FFF2-40B4-BE49-F238E27FC236}">
                  <a16:creationId xmlns:a16="http://schemas.microsoft.com/office/drawing/2014/main" id="{F6065906-7B7D-AA40-22C6-BCD66541684C}"/>
                </a:ext>
              </a:extLst>
            </p:cNvPr>
            <p:cNvSpPr txBox="1"/>
            <p:nvPr/>
          </p:nvSpPr>
          <p:spPr>
            <a:xfrm rot="20022246">
              <a:off x="5539343" y="1982367"/>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208" name="TextBox 207">
              <a:extLst>
                <a:ext uri="{FF2B5EF4-FFF2-40B4-BE49-F238E27FC236}">
                  <a16:creationId xmlns:a16="http://schemas.microsoft.com/office/drawing/2014/main" id="{C20335B7-DBD4-EBE2-F852-16F1348485EA}"/>
                </a:ext>
              </a:extLst>
            </p:cNvPr>
            <p:cNvSpPr txBox="1"/>
            <p:nvPr/>
          </p:nvSpPr>
          <p:spPr>
            <a:xfrm rot="21075493">
              <a:off x="5516356" y="2164994"/>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209" name="TextBox 208">
              <a:extLst>
                <a:ext uri="{FF2B5EF4-FFF2-40B4-BE49-F238E27FC236}">
                  <a16:creationId xmlns:a16="http://schemas.microsoft.com/office/drawing/2014/main" id="{3421AC1B-68EA-27C4-0B8B-5AC5F31C450F}"/>
                </a:ext>
              </a:extLst>
            </p:cNvPr>
            <p:cNvSpPr txBox="1"/>
            <p:nvPr/>
          </p:nvSpPr>
          <p:spPr>
            <a:xfrm rot="2068268">
              <a:off x="5539343" y="2444396"/>
              <a:ext cx="439022" cy="200055"/>
            </a:xfrm>
            <a:prstGeom prst="rect">
              <a:avLst/>
            </a:prstGeom>
            <a:noFill/>
          </p:spPr>
          <p:txBody>
            <a:bodyPr wrap="square" rtlCol="0">
              <a:spAutoFit/>
            </a:bodyPr>
            <a:lstStyle/>
            <a:p>
              <a:pPr algn="ctr"/>
              <a:r>
                <a:rPr lang="en-US" sz="700" b="1" dirty="0">
                  <a:latin typeface="Nunito" pitchFamily="2" charset="0"/>
                </a:rPr>
                <a:t>Match</a:t>
              </a:r>
            </a:p>
          </p:txBody>
        </p:sp>
        <p:sp>
          <p:nvSpPr>
            <p:cNvPr id="210" name="TextBox 209">
              <a:extLst>
                <a:ext uri="{FF2B5EF4-FFF2-40B4-BE49-F238E27FC236}">
                  <a16:creationId xmlns:a16="http://schemas.microsoft.com/office/drawing/2014/main" id="{FA9EFF1F-2DD9-E188-A9F6-0E05EB81502E}"/>
                </a:ext>
              </a:extLst>
            </p:cNvPr>
            <p:cNvSpPr txBox="1"/>
            <p:nvPr/>
          </p:nvSpPr>
          <p:spPr>
            <a:xfrm>
              <a:off x="4792630" y="3145974"/>
              <a:ext cx="1875158" cy="460382"/>
            </a:xfrm>
            <a:prstGeom prst="rect">
              <a:avLst/>
            </a:prstGeom>
            <a:noFill/>
          </p:spPr>
          <p:txBody>
            <a:bodyPr wrap="square" rtlCol="0">
              <a:spAutoFit/>
            </a:bodyPr>
            <a:lstStyle/>
            <a:p>
              <a:pPr algn="ctr">
                <a:lnSpc>
                  <a:spcPts val="1400"/>
                </a:lnSpc>
              </a:pPr>
              <a:r>
                <a:rPr lang="en-US" sz="1400" b="1" dirty="0">
                  <a:solidFill>
                    <a:srgbClr val="FF0000"/>
                  </a:solidFill>
                  <a:latin typeface="Nunito" pitchFamily="2" charset="0"/>
                </a:rPr>
                <a:t>32 Threads</a:t>
              </a:r>
              <a:br>
                <a:rPr lang="en-US" sz="1400" b="1" dirty="0">
                  <a:solidFill>
                    <a:srgbClr val="FF0000"/>
                  </a:solidFill>
                  <a:latin typeface="Nunito" pitchFamily="2" charset="0"/>
                </a:rPr>
              </a:br>
              <a:r>
                <a:rPr lang="en-US" sz="1400" b="1" dirty="0">
                  <a:solidFill>
                    <a:srgbClr val="FF0000"/>
                  </a:solidFill>
                  <a:latin typeface="Nunito" pitchFamily="2" charset="0"/>
                </a:rPr>
                <a:t>Operate in Parallel</a:t>
              </a:r>
            </a:p>
          </p:txBody>
        </p:sp>
      </p:grpSp>
    </p:spTree>
    <p:extLst>
      <p:ext uri="{BB962C8B-B14F-4D97-AF65-F5344CB8AC3E}">
        <p14:creationId xmlns:p14="http://schemas.microsoft.com/office/powerpoint/2010/main" val="63439372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A0E6-B56B-3281-23B1-57535DEAB2ED}"/>
              </a:ext>
            </a:extLst>
          </p:cNvPr>
          <p:cNvSpPr>
            <a:spLocks noGrp="1"/>
          </p:cNvSpPr>
          <p:nvPr>
            <p:ph type="title"/>
          </p:nvPr>
        </p:nvSpPr>
        <p:spPr/>
        <p:txBody>
          <a:bodyPr/>
          <a:lstStyle/>
          <a:p>
            <a:r>
              <a:rPr lang="en-US"/>
              <a:t>Outline</a:t>
            </a:r>
          </a:p>
        </p:txBody>
      </p:sp>
      <p:sp>
        <p:nvSpPr>
          <p:cNvPr id="4" name="Slide Number Placeholder 3">
            <a:extLst>
              <a:ext uri="{FF2B5EF4-FFF2-40B4-BE49-F238E27FC236}">
                <a16:creationId xmlns:a16="http://schemas.microsoft.com/office/drawing/2014/main" id="{040A1C53-5576-35CC-2118-2FB5A5A1501F}"/>
              </a:ext>
            </a:extLst>
          </p:cNvPr>
          <p:cNvSpPr>
            <a:spLocks noGrp="1"/>
          </p:cNvSpPr>
          <p:nvPr>
            <p:ph type="sldNum" sz="quarter" idx="4"/>
          </p:nvPr>
        </p:nvSpPr>
        <p:spPr/>
        <p:txBody>
          <a:bodyPr/>
          <a:lstStyle/>
          <a:p>
            <a:pPr algn="r"/>
            <a:fld id="{BBF05047-ADC6-47BF-A318-424F854A849A}" type="slidenum">
              <a:rPr lang="en-US" smtClean="0"/>
              <a:pPr algn="r"/>
              <a:t>28</a:t>
            </a:fld>
            <a:endParaRPr lang="en-US"/>
          </a:p>
        </p:txBody>
      </p:sp>
      <p:sp>
        <p:nvSpPr>
          <p:cNvPr id="5" name="Rectangle 4">
            <a:extLst>
              <a:ext uri="{FF2B5EF4-FFF2-40B4-BE49-F238E27FC236}">
                <a16:creationId xmlns:a16="http://schemas.microsoft.com/office/drawing/2014/main" id="{8D1CC14E-5124-89D9-E781-E8BFD5363538}"/>
              </a:ext>
            </a:extLst>
          </p:cNvPr>
          <p:cNvSpPr/>
          <p:nvPr/>
        </p:nvSpPr>
        <p:spPr>
          <a:xfrm>
            <a:off x="-3048" y="62550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Introduction</a:t>
            </a:r>
          </a:p>
        </p:txBody>
      </p:sp>
      <p:sp>
        <p:nvSpPr>
          <p:cNvPr id="14" name="TextBox 13">
            <a:extLst>
              <a:ext uri="{FF2B5EF4-FFF2-40B4-BE49-F238E27FC236}">
                <a16:creationId xmlns:a16="http://schemas.microsoft.com/office/drawing/2014/main" id="{9A85AF98-0A1D-F018-AFD3-0F94038601A8}"/>
              </a:ext>
            </a:extLst>
          </p:cNvPr>
          <p:cNvSpPr txBox="1"/>
          <p:nvPr/>
        </p:nvSpPr>
        <p:spPr>
          <a:xfrm>
            <a:off x="0" y="634813"/>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1</a:t>
            </a:r>
          </a:p>
        </p:txBody>
      </p:sp>
      <p:sp>
        <p:nvSpPr>
          <p:cNvPr id="17" name="Rectangle 16">
            <a:extLst>
              <a:ext uri="{FF2B5EF4-FFF2-40B4-BE49-F238E27FC236}">
                <a16:creationId xmlns:a16="http://schemas.microsoft.com/office/drawing/2014/main" id="{04273544-FFA4-8631-EEFD-DF9634A0C246}"/>
              </a:ext>
            </a:extLst>
          </p:cNvPr>
          <p:cNvSpPr/>
          <p:nvPr/>
        </p:nvSpPr>
        <p:spPr>
          <a:xfrm>
            <a:off x="0" y="1442593"/>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Overview</a:t>
            </a:r>
          </a:p>
        </p:txBody>
      </p:sp>
      <p:sp>
        <p:nvSpPr>
          <p:cNvPr id="18" name="TextBox 17">
            <a:extLst>
              <a:ext uri="{FF2B5EF4-FFF2-40B4-BE49-F238E27FC236}">
                <a16:creationId xmlns:a16="http://schemas.microsoft.com/office/drawing/2014/main" id="{AD8316B1-D0C2-F492-7F9C-45091E7C45F2}"/>
              </a:ext>
            </a:extLst>
          </p:cNvPr>
          <p:cNvSpPr txBox="1"/>
          <p:nvPr/>
        </p:nvSpPr>
        <p:spPr>
          <a:xfrm>
            <a:off x="0" y="1444057"/>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2</a:t>
            </a:r>
          </a:p>
        </p:txBody>
      </p:sp>
      <p:sp>
        <p:nvSpPr>
          <p:cNvPr id="20" name="Rectangle 19">
            <a:extLst>
              <a:ext uri="{FF2B5EF4-FFF2-40B4-BE49-F238E27FC236}">
                <a16:creationId xmlns:a16="http://schemas.microsoft.com/office/drawing/2014/main" id="{2BB9D4A0-0791-2AE4-5BF9-B6A33E10EA3D}"/>
              </a:ext>
            </a:extLst>
          </p:cNvPr>
          <p:cNvSpPr/>
          <p:nvPr/>
        </p:nvSpPr>
        <p:spPr>
          <a:xfrm>
            <a:off x="-3048" y="226569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Controller</a:t>
            </a:r>
          </a:p>
        </p:txBody>
      </p:sp>
      <p:sp>
        <p:nvSpPr>
          <p:cNvPr id="21" name="TextBox 20">
            <a:extLst>
              <a:ext uri="{FF2B5EF4-FFF2-40B4-BE49-F238E27FC236}">
                <a16:creationId xmlns:a16="http://schemas.microsoft.com/office/drawing/2014/main" id="{22B2C9EA-256A-1F0B-3926-AC316DF3E4EC}"/>
              </a:ext>
            </a:extLst>
          </p:cNvPr>
          <p:cNvSpPr txBox="1"/>
          <p:nvPr/>
        </p:nvSpPr>
        <p:spPr>
          <a:xfrm>
            <a:off x="-3048" y="2273258"/>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3</a:t>
            </a:r>
          </a:p>
        </p:txBody>
      </p:sp>
      <p:sp>
        <p:nvSpPr>
          <p:cNvPr id="23" name="Rectangle 22">
            <a:extLst>
              <a:ext uri="{FF2B5EF4-FFF2-40B4-BE49-F238E27FC236}">
                <a16:creationId xmlns:a16="http://schemas.microsoft.com/office/drawing/2014/main" id="{CF157687-D2D9-9C49-1F1E-7BC9026A6218}"/>
              </a:ext>
            </a:extLst>
          </p:cNvPr>
          <p:cNvSpPr/>
          <p:nvPr/>
        </p:nvSpPr>
        <p:spPr>
          <a:xfrm>
            <a:off x="0" y="309171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Extended LLC Kernel</a:t>
            </a:r>
          </a:p>
        </p:txBody>
      </p:sp>
      <p:sp>
        <p:nvSpPr>
          <p:cNvPr id="24" name="TextBox 23">
            <a:extLst>
              <a:ext uri="{FF2B5EF4-FFF2-40B4-BE49-F238E27FC236}">
                <a16:creationId xmlns:a16="http://schemas.microsoft.com/office/drawing/2014/main" id="{58817223-6C99-6257-899C-FB93D7F91BA7}"/>
              </a:ext>
            </a:extLst>
          </p:cNvPr>
          <p:cNvSpPr txBox="1"/>
          <p:nvPr/>
        </p:nvSpPr>
        <p:spPr>
          <a:xfrm>
            <a:off x="0" y="3093182"/>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4</a:t>
            </a:r>
          </a:p>
        </p:txBody>
      </p:sp>
      <p:sp>
        <p:nvSpPr>
          <p:cNvPr id="26" name="Rectangle 25">
            <a:extLst>
              <a:ext uri="{FF2B5EF4-FFF2-40B4-BE49-F238E27FC236}">
                <a16:creationId xmlns:a16="http://schemas.microsoft.com/office/drawing/2014/main" id="{8EADD2B0-EDDC-0AAF-0B24-D75343D5FA40}"/>
              </a:ext>
            </a:extLst>
          </p:cNvPr>
          <p:cNvSpPr/>
          <p:nvPr/>
        </p:nvSpPr>
        <p:spPr>
          <a:xfrm>
            <a:off x="-3048" y="3923476"/>
            <a:ext cx="9144000" cy="615406"/>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latin typeface="Nunito" pitchFamily="2" charset="0"/>
              </a:rPr>
              <a:t>Hit</a:t>
            </a:r>
            <a:r>
              <a:rPr lang="en-US" sz="3200" b="1">
                <a:solidFill>
                  <a:schemeClr val="bg1"/>
                </a:solidFill>
                <a:latin typeface="Nunito" pitchFamily="2" charset="0"/>
              </a:rPr>
              <a:t>/Miss Prediction</a:t>
            </a:r>
            <a:endParaRPr lang="en-US" sz="3200" b="1" dirty="0">
              <a:solidFill>
                <a:schemeClr val="bg1"/>
              </a:solidFill>
              <a:latin typeface="Nunito" pitchFamily="2" charset="0"/>
            </a:endParaRPr>
          </a:p>
        </p:txBody>
      </p:sp>
      <p:sp>
        <p:nvSpPr>
          <p:cNvPr id="27" name="TextBox 26">
            <a:extLst>
              <a:ext uri="{FF2B5EF4-FFF2-40B4-BE49-F238E27FC236}">
                <a16:creationId xmlns:a16="http://schemas.microsoft.com/office/drawing/2014/main" id="{7C43FA3F-20D5-6FF1-1C0D-C894C0000196}"/>
              </a:ext>
            </a:extLst>
          </p:cNvPr>
          <p:cNvSpPr txBox="1"/>
          <p:nvPr/>
        </p:nvSpPr>
        <p:spPr>
          <a:xfrm>
            <a:off x="-3048" y="3924940"/>
            <a:ext cx="374904" cy="800220"/>
          </a:xfrm>
          <a:prstGeom prst="rect">
            <a:avLst/>
          </a:prstGeom>
          <a:noFill/>
        </p:spPr>
        <p:txBody>
          <a:bodyPr wrap="square" rtlCol="0" anchor="ctr">
            <a:spAutoFit/>
          </a:bodyPr>
          <a:lstStyle>
            <a:defPPr>
              <a:defRPr lang="en-US"/>
            </a:defPPr>
            <a:lvl1pPr algn="ctr">
              <a:defRPr sz="4600" b="1">
                <a:solidFill>
                  <a:schemeClr val="bg1"/>
                </a:solidFill>
                <a:latin typeface="Nunito" pitchFamily="2" charset="0"/>
              </a:defRPr>
            </a:lvl1pPr>
          </a:lstStyle>
          <a:p>
            <a:r>
              <a:rPr lang="en-US" dirty="0"/>
              <a:t>5</a:t>
            </a:r>
          </a:p>
        </p:txBody>
      </p:sp>
      <p:sp>
        <p:nvSpPr>
          <p:cNvPr id="35" name="Rectangle 34">
            <a:extLst>
              <a:ext uri="{FF2B5EF4-FFF2-40B4-BE49-F238E27FC236}">
                <a16:creationId xmlns:a16="http://schemas.microsoft.com/office/drawing/2014/main" id="{484D74AB-7F68-4C41-DBE3-289AD5E5E364}"/>
              </a:ext>
            </a:extLst>
          </p:cNvPr>
          <p:cNvSpPr/>
          <p:nvPr/>
        </p:nvSpPr>
        <p:spPr>
          <a:xfrm>
            <a:off x="-3048" y="558285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Conclusion</a:t>
            </a:r>
          </a:p>
        </p:txBody>
      </p:sp>
      <p:sp>
        <p:nvSpPr>
          <p:cNvPr id="36" name="TextBox 35">
            <a:extLst>
              <a:ext uri="{FF2B5EF4-FFF2-40B4-BE49-F238E27FC236}">
                <a16:creationId xmlns:a16="http://schemas.microsoft.com/office/drawing/2014/main" id="{70F72806-520A-831A-4D8D-8A62D8C3FB6B}"/>
              </a:ext>
            </a:extLst>
          </p:cNvPr>
          <p:cNvSpPr txBox="1"/>
          <p:nvPr/>
        </p:nvSpPr>
        <p:spPr>
          <a:xfrm>
            <a:off x="-3048" y="5584322"/>
            <a:ext cx="374904" cy="800220"/>
          </a:xfrm>
          <a:prstGeom prst="rect">
            <a:avLst/>
          </a:prstGeom>
          <a:noFill/>
        </p:spPr>
        <p:txBody>
          <a:bodyPr wrap="square" rtlCol="0" anchor="ctr">
            <a:spAutoFit/>
          </a:bodyPr>
          <a:lstStyle/>
          <a:p>
            <a:pPr algn="ctr"/>
            <a:r>
              <a:rPr lang="en-US" sz="4600" b="1" dirty="0">
                <a:solidFill>
                  <a:schemeClr val="bg1">
                    <a:lumMod val="65000"/>
                  </a:schemeClr>
                </a:solidFill>
                <a:latin typeface="Nunito" pitchFamily="2" charset="0"/>
              </a:rPr>
              <a:t>7</a:t>
            </a:r>
          </a:p>
        </p:txBody>
      </p:sp>
      <p:sp>
        <p:nvSpPr>
          <p:cNvPr id="19" name="Rectangle 18">
            <a:extLst>
              <a:ext uri="{FF2B5EF4-FFF2-40B4-BE49-F238E27FC236}">
                <a16:creationId xmlns:a16="http://schemas.microsoft.com/office/drawing/2014/main" id="{A4F98F8C-633D-679A-4F82-FF2AF76432B7}"/>
              </a:ext>
            </a:extLst>
          </p:cNvPr>
          <p:cNvSpPr/>
          <p:nvPr/>
        </p:nvSpPr>
        <p:spPr>
          <a:xfrm>
            <a:off x="0" y="4750551"/>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Evaluation</a:t>
            </a:r>
          </a:p>
        </p:txBody>
      </p:sp>
      <p:sp>
        <p:nvSpPr>
          <p:cNvPr id="22" name="TextBox 21">
            <a:extLst>
              <a:ext uri="{FF2B5EF4-FFF2-40B4-BE49-F238E27FC236}">
                <a16:creationId xmlns:a16="http://schemas.microsoft.com/office/drawing/2014/main" id="{323B39F1-4F85-538B-E592-82AC5632C792}"/>
              </a:ext>
            </a:extLst>
          </p:cNvPr>
          <p:cNvSpPr txBox="1"/>
          <p:nvPr/>
        </p:nvSpPr>
        <p:spPr>
          <a:xfrm>
            <a:off x="0" y="4752015"/>
            <a:ext cx="374904" cy="800220"/>
          </a:xfrm>
          <a:prstGeom prst="rect">
            <a:avLst/>
          </a:prstGeom>
          <a:noFill/>
        </p:spPr>
        <p:txBody>
          <a:bodyPr wrap="square" rtlCol="0" anchor="ctr">
            <a:spAutoFit/>
          </a:bodyPr>
          <a:lstStyle/>
          <a:p>
            <a:pPr algn="ctr"/>
            <a:r>
              <a:rPr lang="en-US" sz="4600" b="1" dirty="0">
                <a:solidFill>
                  <a:schemeClr val="bg1">
                    <a:lumMod val="65000"/>
                  </a:schemeClr>
                </a:solidFill>
                <a:latin typeface="Nunito" pitchFamily="2" charset="0"/>
              </a:rPr>
              <a:t>6</a:t>
            </a:r>
          </a:p>
        </p:txBody>
      </p:sp>
    </p:spTree>
    <p:extLst>
      <p:ext uri="{BB962C8B-B14F-4D97-AF65-F5344CB8AC3E}">
        <p14:creationId xmlns:p14="http://schemas.microsoft.com/office/powerpoint/2010/main" val="2214430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E4893B8-2AFD-9B4A-A025-43CF6781B6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88" y="1404437"/>
            <a:ext cx="8771224" cy="2509838"/>
          </a:xfrm>
        </p:spPr>
      </p:pic>
      <p:sp>
        <p:nvSpPr>
          <p:cNvPr id="3" name="Title 2">
            <a:extLst>
              <a:ext uri="{FF2B5EF4-FFF2-40B4-BE49-F238E27FC236}">
                <a16:creationId xmlns:a16="http://schemas.microsoft.com/office/drawing/2014/main" id="{8B4FFBD3-B26F-DDC0-9E12-9A3B2421FD0C}"/>
              </a:ext>
            </a:extLst>
          </p:cNvPr>
          <p:cNvSpPr>
            <a:spLocks noGrp="1"/>
          </p:cNvSpPr>
          <p:nvPr>
            <p:ph type="title"/>
          </p:nvPr>
        </p:nvSpPr>
        <p:spPr>
          <a:xfrm>
            <a:off x="0" y="139377"/>
            <a:ext cx="9144000" cy="429389"/>
          </a:xfrm>
        </p:spPr>
        <p:txBody>
          <a:bodyPr/>
          <a:lstStyle/>
          <a:p>
            <a:r>
              <a:rPr lang="en-US" dirty="0"/>
              <a:t>LLC Timelines</a:t>
            </a:r>
          </a:p>
        </p:txBody>
      </p:sp>
      <p:sp>
        <p:nvSpPr>
          <p:cNvPr id="4" name="Slide Number Placeholder 3">
            <a:extLst>
              <a:ext uri="{FF2B5EF4-FFF2-40B4-BE49-F238E27FC236}">
                <a16:creationId xmlns:a16="http://schemas.microsoft.com/office/drawing/2014/main" id="{630F1CA2-D790-6093-F2FD-CF90E4FBB4FB}"/>
              </a:ext>
            </a:extLst>
          </p:cNvPr>
          <p:cNvSpPr>
            <a:spLocks noGrp="1"/>
          </p:cNvSpPr>
          <p:nvPr>
            <p:ph type="sldNum" sz="quarter" idx="4"/>
          </p:nvPr>
        </p:nvSpPr>
        <p:spPr/>
        <p:txBody>
          <a:bodyPr/>
          <a:lstStyle/>
          <a:p>
            <a:pPr algn="r"/>
            <a:fld id="{BBF05047-ADC6-47BF-A318-424F854A849A}" type="slidenum">
              <a:rPr lang="en-US" smtClean="0"/>
              <a:pPr algn="r"/>
              <a:t>29</a:t>
            </a:fld>
            <a:endParaRPr lang="en-US"/>
          </a:p>
        </p:txBody>
      </p:sp>
      <p:sp>
        <p:nvSpPr>
          <p:cNvPr id="5" name="Rectangle 4">
            <a:extLst>
              <a:ext uri="{FF2B5EF4-FFF2-40B4-BE49-F238E27FC236}">
                <a16:creationId xmlns:a16="http://schemas.microsoft.com/office/drawing/2014/main" id="{0A116A16-17C6-7090-B285-9417BB7FE062}"/>
              </a:ext>
            </a:extLst>
          </p:cNvPr>
          <p:cNvSpPr/>
          <p:nvPr/>
        </p:nvSpPr>
        <p:spPr>
          <a:xfrm>
            <a:off x="118241" y="1758506"/>
            <a:ext cx="6818587" cy="4293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8" name="Rectangle 7">
            <a:extLst>
              <a:ext uri="{FF2B5EF4-FFF2-40B4-BE49-F238E27FC236}">
                <a16:creationId xmlns:a16="http://schemas.microsoft.com/office/drawing/2014/main" id="{A93C0136-4852-DF89-ABA7-C873B7AC6EB2}"/>
              </a:ext>
            </a:extLst>
          </p:cNvPr>
          <p:cNvSpPr/>
          <p:nvPr/>
        </p:nvSpPr>
        <p:spPr>
          <a:xfrm>
            <a:off x="118241" y="2187895"/>
            <a:ext cx="6818587" cy="4293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9" name="Rectangle 8">
            <a:extLst>
              <a:ext uri="{FF2B5EF4-FFF2-40B4-BE49-F238E27FC236}">
                <a16:creationId xmlns:a16="http://schemas.microsoft.com/office/drawing/2014/main" id="{746AB2C9-4100-B133-5607-A1624658CA7B}"/>
              </a:ext>
            </a:extLst>
          </p:cNvPr>
          <p:cNvSpPr/>
          <p:nvPr/>
        </p:nvSpPr>
        <p:spPr>
          <a:xfrm>
            <a:off x="118240" y="2617284"/>
            <a:ext cx="6818587" cy="42938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10" name="Rectangle 9">
            <a:extLst>
              <a:ext uri="{FF2B5EF4-FFF2-40B4-BE49-F238E27FC236}">
                <a16:creationId xmlns:a16="http://schemas.microsoft.com/office/drawing/2014/main" id="{61E9E85B-EDC6-88CA-EBD9-04646C922ED1}"/>
              </a:ext>
            </a:extLst>
          </p:cNvPr>
          <p:cNvSpPr/>
          <p:nvPr/>
        </p:nvSpPr>
        <p:spPr>
          <a:xfrm>
            <a:off x="118240" y="3054556"/>
            <a:ext cx="6818587" cy="58387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Tree>
    <p:extLst>
      <p:ext uri="{BB962C8B-B14F-4D97-AF65-F5344CB8AC3E}">
        <p14:creationId xmlns:p14="http://schemas.microsoft.com/office/powerpoint/2010/main" val="171375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772DEE-562A-ED87-248C-9DF532649B5D}"/>
              </a:ext>
            </a:extLst>
          </p:cNvPr>
          <p:cNvSpPr>
            <a:spLocks noGrp="1"/>
          </p:cNvSpPr>
          <p:nvPr>
            <p:ph type="title"/>
          </p:nvPr>
        </p:nvSpPr>
        <p:spPr/>
        <p:txBody>
          <a:bodyPr/>
          <a:lstStyle/>
          <a:p>
            <a:r>
              <a:rPr lang="en-US"/>
              <a:t>Our Work</a:t>
            </a:r>
          </a:p>
        </p:txBody>
      </p:sp>
      <p:sp>
        <p:nvSpPr>
          <p:cNvPr id="4" name="Slide Number Placeholder 3">
            <a:extLst>
              <a:ext uri="{FF2B5EF4-FFF2-40B4-BE49-F238E27FC236}">
                <a16:creationId xmlns:a16="http://schemas.microsoft.com/office/drawing/2014/main" id="{E9A719A4-2C05-FDD0-5798-78F38DBCC83A}"/>
              </a:ext>
            </a:extLst>
          </p:cNvPr>
          <p:cNvSpPr>
            <a:spLocks noGrp="1"/>
          </p:cNvSpPr>
          <p:nvPr>
            <p:ph type="sldNum" sz="quarter" idx="4"/>
          </p:nvPr>
        </p:nvSpPr>
        <p:spPr/>
        <p:txBody>
          <a:bodyPr/>
          <a:lstStyle/>
          <a:p>
            <a:pPr algn="r"/>
            <a:fld id="{BBF05047-ADC6-47BF-A318-424F854A849A}" type="slidenum">
              <a:rPr lang="en-US" smtClean="0"/>
              <a:pPr algn="r"/>
              <a:t>3</a:t>
            </a:fld>
            <a:endParaRPr lang="en-US"/>
          </a:p>
        </p:txBody>
      </p:sp>
      <p:sp>
        <p:nvSpPr>
          <p:cNvPr id="5" name="Rectangle 4">
            <a:extLst>
              <a:ext uri="{FF2B5EF4-FFF2-40B4-BE49-F238E27FC236}">
                <a16:creationId xmlns:a16="http://schemas.microsoft.com/office/drawing/2014/main" id="{9372B8CF-123E-E8F4-558B-701902FDEB3F}"/>
              </a:ext>
            </a:extLst>
          </p:cNvPr>
          <p:cNvSpPr/>
          <p:nvPr/>
        </p:nvSpPr>
        <p:spPr>
          <a:xfrm>
            <a:off x="0" y="881149"/>
            <a:ext cx="9144000" cy="1758757"/>
          </a:xfrm>
          <a:prstGeom prst="rect">
            <a:avLst/>
          </a:prstGeom>
          <a:solidFill>
            <a:schemeClr val="accent3">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0" b="1" dirty="0">
                <a:solidFill>
                  <a:schemeClr val="tx1"/>
                </a:solidFill>
                <a:latin typeface="Nunito" pitchFamily="2" charset="0"/>
              </a:rPr>
              <a:t>Morpheus</a:t>
            </a:r>
            <a:br>
              <a:rPr lang="en-US" sz="3200" b="1" dirty="0">
                <a:solidFill>
                  <a:schemeClr val="tx1"/>
                </a:solidFill>
                <a:latin typeface="Nunito" pitchFamily="2" charset="0"/>
              </a:rPr>
            </a:br>
            <a:r>
              <a:rPr lang="en-US" sz="2600" b="1" spc="-100" dirty="0">
                <a:solidFill>
                  <a:schemeClr val="tx1"/>
                </a:solidFill>
                <a:latin typeface="Nunito" pitchFamily="2" charset="0"/>
              </a:rPr>
              <a:t>First </a:t>
            </a:r>
            <a:r>
              <a:rPr lang="en-US" sz="2600" spc="-100" dirty="0">
                <a:solidFill>
                  <a:schemeClr val="tx1"/>
                </a:solidFill>
                <a:latin typeface="Nunito" pitchFamily="2" charset="0"/>
              </a:rPr>
              <a:t>technique that leverages some </a:t>
            </a:r>
            <a:r>
              <a:rPr lang="en-US" sz="2600" b="1" spc="-100" dirty="0">
                <a:solidFill>
                  <a:srgbClr val="0070C0"/>
                </a:solidFill>
                <a:latin typeface="Nunito" pitchFamily="2" charset="0"/>
              </a:rPr>
              <a:t>GPU cores’ private memories</a:t>
            </a:r>
            <a:r>
              <a:rPr lang="en-US" sz="2600" b="1" spc="-100" dirty="0">
                <a:solidFill>
                  <a:schemeClr val="tx1"/>
                </a:solidFill>
                <a:latin typeface="Nunito" pitchFamily="2" charset="0"/>
              </a:rPr>
              <a:t> </a:t>
            </a:r>
            <a:r>
              <a:rPr lang="en-US" sz="2600" spc="-100" dirty="0">
                <a:solidFill>
                  <a:schemeClr val="tx1"/>
                </a:solidFill>
                <a:latin typeface="Nunito" pitchFamily="2" charset="0"/>
              </a:rPr>
              <a:t>to </a:t>
            </a:r>
            <a:r>
              <a:rPr lang="en-US" sz="2600" b="1" spc="-100" dirty="0">
                <a:solidFill>
                  <a:srgbClr val="C00000"/>
                </a:solidFill>
                <a:latin typeface="Nunito" pitchFamily="2" charset="0"/>
              </a:rPr>
              <a:t>extend</a:t>
            </a:r>
            <a:r>
              <a:rPr lang="en-US" sz="2600" b="1" spc="-100" dirty="0">
                <a:solidFill>
                  <a:schemeClr val="tx1"/>
                </a:solidFill>
                <a:latin typeface="Nunito" pitchFamily="2" charset="0"/>
              </a:rPr>
              <a:t> </a:t>
            </a:r>
            <a:r>
              <a:rPr lang="en-US" sz="2600" spc="-100" dirty="0">
                <a:solidFill>
                  <a:schemeClr val="tx1"/>
                </a:solidFill>
                <a:latin typeface="Nunito" pitchFamily="2" charset="0"/>
              </a:rPr>
              <a:t>the total GPU </a:t>
            </a:r>
            <a:r>
              <a:rPr lang="en-US" sz="2600" b="1" spc="-100" dirty="0">
                <a:solidFill>
                  <a:srgbClr val="C00000"/>
                </a:solidFill>
                <a:latin typeface="Nunito" pitchFamily="2" charset="0"/>
              </a:rPr>
              <a:t>last-level cache (LLC) capacity</a:t>
            </a:r>
          </a:p>
        </p:txBody>
      </p:sp>
      <p:sp>
        <p:nvSpPr>
          <p:cNvPr id="6" name="Rectangle 5">
            <a:extLst>
              <a:ext uri="{FF2B5EF4-FFF2-40B4-BE49-F238E27FC236}">
                <a16:creationId xmlns:a16="http://schemas.microsoft.com/office/drawing/2014/main" id="{3F855BF1-EC72-D998-CD7A-D566E0998535}"/>
              </a:ext>
            </a:extLst>
          </p:cNvPr>
          <p:cNvSpPr/>
          <p:nvPr/>
        </p:nvSpPr>
        <p:spPr>
          <a:xfrm>
            <a:off x="0" y="3126414"/>
            <a:ext cx="9144000" cy="1043474"/>
          </a:xfrm>
          <a:prstGeom prst="rect">
            <a:avLst/>
          </a:prstGeom>
          <a:solidFill>
            <a:srgbClr val="F8C6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spc="-100" dirty="0">
                <a:solidFill>
                  <a:schemeClr val="tx1"/>
                </a:solidFill>
                <a:latin typeface="Nunito" pitchFamily="2" charset="0"/>
              </a:rPr>
              <a:t>Morpheus employs </a:t>
            </a:r>
            <a:r>
              <a:rPr lang="en-US" sz="2600" b="1" spc="-100" dirty="0">
                <a:solidFill>
                  <a:srgbClr val="0070C0"/>
                </a:solidFill>
                <a:latin typeface="Nunito" pitchFamily="2" charset="0"/>
              </a:rPr>
              <a:t>(1) </a:t>
            </a:r>
            <a:r>
              <a:rPr lang="en-US" sz="2600" spc="-100" dirty="0">
                <a:solidFill>
                  <a:schemeClr val="tx1"/>
                </a:solidFill>
                <a:latin typeface="Nunito" pitchFamily="2" charset="0"/>
              </a:rPr>
              <a:t>a </a:t>
            </a:r>
            <a:r>
              <a:rPr lang="en-US" sz="2600" b="1" spc="-100" dirty="0">
                <a:solidFill>
                  <a:srgbClr val="0070C0"/>
                </a:solidFill>
                <a:latin typeface="Nunito" pitchFamily="2" charset="0"/>
              </a:rPr>
              <a:t>software helper kernel </a:t>
            </a:r>
            <a:r>
              <a:rPr lang="en-US" sz="2600" spc="-100" dirty="0">
                <a:solidFill>
                  <a:schemeClr val="tx1"/>
                </a:solidFill>
                <a:latin typeface="Nunito" pitchFamily="2" charset="0"/>
              </a:rPr>
              <a:t>in cores</a:t>
            </a:r>
            <a:br>
              <a:rPr lang="en-US" sz="2600" b="1" spc="-100" dirty="0">
                <a:solidFill>
                  <a:srgbClr val="0070C0"/>
                </a:solidFill>
                <a:latin typeface="Nunito" pitchFamily="2" charset="0"/>
              </a:rPr>
            </a:br>
            <a:r>
              <a:rPr lang="en-US" sz="2600" spc="-100" dirty="0">
                <a:solidFill>
                  <a:schemeClr val="tx1"/>
                </a:solidFill>
                <a:latin typeface="Nunito" pitchFamily="2" charset="0"/>
              </a:rPr>
              <a:t>and </a:t>
            </a:r>
            <a:r>
              <a:rPr lang="en-US" sz="2600" b="1" spc="-100" dirty="0">
                <a:solidFill>
                  <a:srgbClr val="C00000"/>
                </a:solidFill>
                <a:latin typeface="Nunito" pitchFamily="2" charset="0"/>
              </a:rPr>
              <a:t>(2) </a:t>
            </a:r>
            <a:r>
              <a:rPr lang="en-US" sz="2600" spc="-100" dirty="0">
                <a:solidFill>
                  <a:schemeClr val="tx1"/>
                </a:solidFill>
                <a:latin typeface="Nunito" pitchFamily="2" charset="0"/>
              </a:rPr>
              <a:t>a </a:t>
            </a:r>
            <a:r>
              <a:rPr lang="en-US" sz="2600" b="1" spc="-100" dirty="0">
                <a:solidFill>
                  <a:srgbClr val="C00000"/>
                </a:solidFill>
                <a:latin typeface="Nunito" pitchFamily="2" charset="0"/>
              </a:rPr>
              <a:t>new hardware unit</a:t>
            </a:r>
            <a:r>
              <a:rPr lang="en-US" sz="2600" b="1" spc="-100" dirty="0">
                <a:solidFill>
                  <a:schemeClr val="tx1"/>
                </a:solidFill>
                <a:latin typeface="Nunito" pitchFamily="2" charset="0"/>
              </a:rPr>
              <a:t> </a:t>
            </a:r>
            <a:r>
              <a:rPr lang="en-US" sz="2600" spc="-100" dirty="0">
                <a:solidFill>
                  <a:schemeClr val="tx1"/>
                </a:solidFill>
                <a:latin typeface="Nunito" pitchFamily="2" charset="0"/>
              </a:rPr>
              <a:t>in the LLC partitions</a:t>
            </a:r>
          </a:p>
        </p:txBody>
      </p:sp>
      <p:sp>
        <p:nvSpPr>
          <p:cNvPr id="7" name="Rectangle 6">
            <a:extLst>
              <a:ext uri="{FF2B5EF4-FFF2-40B4-BE49-F238E27FC236}">
                <a16:creationId xmlns:a16="http://schemas.microsoft.com/office/drawing/2014/main" id="{E27AFCD9-ED3D-0F54-CDD0-E41493957BDB}"/>
              </a:ext>
            </a:extLst>
          </p:cNvPr>
          <p:cNvSpPr/>
          <p:nvPr/>
        </p:nvSpPr>
        <p:spPr>
          <a:xfrm>
            <a:off x="0" y="4618217"/>
            <a:ext cx="9144000" cy="1423477"/>
          </a:xfrm>
          <a:prstGeom prst="rect">
            <a:avLst/>
          </a:prstGeom>
          <a:solidFill>
            <a:srgbClr val="FFF3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spc="-140">
                <a:solidFill>
                  <a:schemeClr val="tx1"/>
                </a:solidFill>
                <a:latin typeface="Nunito" pitchFamily="2" charset="0"/>
              </a:rPr>
              <a:t>Morpheus significantly </a:t>
            </a:r>
            <a:r>
              <a:rPr lang="en-US" sz="2600" b="1" spc="-140">
                <a:solidFill>
                  <a:srgbClr val="0070C0"/>
                </a:solidFill>
                <a:latin typeface="Nunito" pitchFamily="2" charset="0"/>
              </a:rPr>
              <a:t>improves performance </a:t>
            </a:r>
            <a:r>
              <a:rPr lang="en-US" sz="2600" spc="-140">
                <a:solidFill>
                  <a:schemeClr val="tx1"/>
                </a:solidFill>
                <a:latin typeface="Nunito" pitchFamily="2" charset="0"/>
              </a:rPr>
              <a:t>and </a:t>
            </a:r>
            <a:r>
              <a:rPr lang="en-US" sz="2600" b="1" spc="-140">
                <a:solidFill>
                  <a:srgbClr val="0070C0"/>
                </a:solidFill>
                <a:latin typeface="Nunito" pitchFamily="2" charset="0"/>
              </a:rPr>
              <a:t>energy efficiency</a:t>
            </a:r>
            <a:r>
              <a:rPr lang="en-US" sz="2600" b="1">
                <a:solidFill>
                  <a:srgbClr val="0070C0"/>
                </a:solidFill>
                <a:latin typeface="Nunito" pitchFamily="2" charset="0"/>
              </a:rPr>
              <a:t> </a:t>
            </a:r>
            <a:r>
              <a:rPr lang="en-US" sz="2600" spc="-100">
                <a:solidFill>
                  <a:schemeClr val="tx1"/>
                </a:solidFill>
                <a:latin typeface="Nunito" pitchFamily="2" charset="0"/>
              </a:rPr>
              <a:t>of </a:t>
            </a:r>
            <a:r>
              <a:rPr lang="en-US" sz="2600" b="1" spc="-100">
                <a:solidFill>
                  <a:srgbClr val="C00000"/>
                </a:solidFill>
                <a:latin typeface="Nunito" pitchFamily="2" charset="0"/>
              </a:rPr>
              <a:t>memory-bound GPU applications</a:t>
            </a:r>
            <a:br>
              <a:rPr lang="en-US" sz="2600" b="1" spc="-100">
                <a:solidFill>
                  <a:srgbClr val="C00000"/>
                </a:solidFill>
                <a:latin typeface="Nunito" pitchFamily="2" charset="0"/>
              </a:rPr>
            </a:br>
            <a:r>
              <a:rPr lang="en-US" sz="2600" spc="-100">
                <a:solidFill>
                  <a:schemeClr val="tx1"/>
                </a:solidFill>
                <a:latin typeface="Nunito" pitchFamily="2" charset="0"/>
              </a:rPr>
              <a:t>and </a:t>
            </a:r>
            <a:r>
              <a:rPr lang="en-US" sz="2600" b="1" spc="-100">
                <a:solidFill>
                  <a:srgbClr val="0070C0"/>
                </a:solidFill>
                <a:latin typeface="Nunito" pitchFamily="2" charset="0"/>
              </a:rPr>
              <a:t>enables a 4x larger LLC</a:t>
            </a:r>
            <a:r>
              <a:rPr lang="en-US" sz="2600" spc="-100">
                <a:solidFill>
                  <a:srgbClr val="0070C0"/>
                </a:solidFill>
                <a:latin typeface="Nunito" pitchFamily="2" charset="0"/>
              </a:rPr>
              <a:t> </a:t>
            </a:r>
            <a:r>
              <a:rPr lang="en-US" sz="2600" spc="-100">
                <a:solidFill>
                  <a:schemeClr val="tx1"/>
                </a:solidFill>
                <a:latin typeface="Nunito" pitchFamily="2" charset="0"/>
              </a:rPr>
              <a:t>with the same LLC hardware</a:t>
            </a:r>
          </a:p>
        </p:txBody>
      </p:sp>
      <p:pic>
        <p:nvPicPr>
          <p:cNvPr id="10" name="Graphic 9" descr="Gears with solid fill">
            <a:extLst>
              <a:ext uri="{FF2B5EF4-FFF2-40B4-BE49-F238E27FC236}">
                <a16:creationId xmlns:a16="http://schemas.microsoft.com/office/drawing/2014/main" id="{E7655361-2CF2-DE2E-3756-6CB31D31C1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284" y="3201759"/>
            <a:ext cx="914400" cy="914400"/>
          </a:xfrm>
          <a:prstGeom prst="rect">
            <a:avLst/>
          </a:prstGeom>
        </p:spPr>
      </p:pic>
      <p:pic>
        <p:nvPicPr>
          <p:cNvPr id="12" name="Graphic 11" descr="Ribbon with solid fill">
            <a:extLst>
              <a:ext uri="{FF2B5EF4-FFF2-40B4-BE49-F238E27FC236}">
                <a16:creationId xmlns:a16="http://schemas.microsoft.com/office/drawing/2014/main" id="{95B7C753-C0FB-E80E-51B8-C9D417130D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40" y="881148"/>
            <a:ext cx="798022" cy="798022"/>
          </a:xfrm>
          <a:prstGeom prst="rect">
            <a:avLst/>
          </a:prstGeom>
        </p:spPr>
      </p:pic>
      <p:pic>
        <p:nvPicPr>
          <p:cNvPr id="14" name="Graphic 13" descr="Research with solid fill">
            <a:extLst>
              <a:ext uri="{FF2B5EF4-FFF2-40B4-BE49-F238E27FC236}">
                <a16:creationId xmlns:a16="http://schemas.microsoft.com/office/drawing/2014/main" id="{BB0C847B-1137-D1FB-DB8D-A1549A7CAD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49140" y="5090134"/>
            <a:ext cx="747407" cy="748885"/>
          </a:xfrm>
          <a:prstGeom prst="rect">
            <a:avLst/>
          </a:prstGeom>
        </p:spPr>
      </p:pic>
    </p:spTree>
    <p:extLst>
      <p:ext uri="{BB962C8B-B14F-4D97-AF65-F5344CB8AC3E}">
        <p14:creationId xmlns:p14="http://schemas.microsoft.com/office/powerpoint/2010/main" val="316045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E4893B8-2AFD-9B4A-A025-43CF6781B6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88" y="1404440"/>
            <a:ext cx="8771224" cy="2509838"/>
          </a:xfrm>
        </p:spPr>
      </p:pic>
      <p:sp>
        <p:nvSpPr>
          <p:cNvPr id="3" name="Title 2">
            <a:extLst>
              <a:ext uri="{FF2B5EF4-FFF2-40B4-BE49-F238E27FC236}">
                <a16:creationId xmlns:a16="http://schemas.microsoft.com/office/drawing/2014/main" id="{8B4FFBD3-B26F-DDC0-9E12-9A3B2421FD0C}"/>
              </a:ext>
            </a:extLst>
          </p:cNvPr>
          <p:cNvSpPr>
            <a:spLocks noGrp="1"/>
          </p:cNvSpPr>
          <p:nvPr>
            <p:ph type="title"/>
          </p:nvPr>
        </p:nvSpPr>
        <p:spPr>
          <a:xfrm>
            <a:off x="0" y="139377"/>
            <a:ext cx="9144000" cy="429389"/>
          </a:xfrm>
        </p:spPr>
        <p:txBody>
          <a:bodyPr/>
          <a:lstStyle/>
          <a:p>
            <a:r>
              <a:rPr lang="en-US" dirty="0"/>
              <a:t>LLC Timelines</a:t>
            </a:r>
          </a:p>
        </p:txBody>
      </p:sp>
      <p:sp>
        <p:nvSpPr>
          <p:cNvPr id="4" name="Slide Number Placeholder 3">
            <a:extLst>
              <a:ext uri="{FF2B5EF4-FFF2-40B4-BE49-F238E27FC236}">
                <a16:creationId xmlns:a16="http://schemas.microsoft.com/office/drawing/2014/main" id="{630F1CA2-D790-6093-F2FD-CF90E4FBB4FB}"/>
              </a:ext>
            </a:extLst>
          </p:cNvPr>
          <p:cNvSpPr>
            <a:spLocks noGrp="1"/>
          </p:cNvSpPr>
          <p:nvPr>
            <p:ph type="sldNum" sz="quarter" idx="4"/>
          </p:nvPr>
        </p:nvSpPr>
        <p:spPr/>
        <p:txBody>
          <a:bodyPr/>
          <a:lstStyle/>
          <a:p>
            <a:pPr algn="r"/>
            <a:fld id="{BBF05047-ADC6-47BF-A318-424F854A849A}" type="slidenum">
              <a:rPr lang="en-US" smtClean="0"/>
              <a:pPr algn="r"/>
              <a:t>30</a:t>
            </a:fld>
            <a:endParaRPr lang="en-US"/>
          </a:p>
        </p:txBody>
      </p:sp>
      <p:sp>
        <p:nvSpPr>
          <p:cNvPr id="2" name="Rectangle 1">
            <a:extLst>
              <a:ext uri="{FF2B5EF4-FFF2-40B4-BE49-F238E27FC236}">
                <a16:creationId xmlns:a16="http://schemas.microsoft.com/office/drawing/2014/main" id="{A460A7C8-7A02-8EED-D0AE-5F9258CC7BCC}"/>
              </a:ext>
            </a:extLst>
          </p:cNvPr>
          <p:cNvSpPr/>
          <p:nvPr/>
        </p:nvSpPr>
        <p:spPr>
          <a:xfrm>
            <a:off x="0" y="4169976"/>
            <a:ext cx="9144000" cy="1474075"/>
          </a:xfrm>
          <a:prstGeom prst="rect">
            <a:avLst/>
          </a:prstGeom>
          <a:solidFill>
            <a:schemeClr val="accent3">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lnSpc>
                <a:spcPts val="4200"/>
              </a:lnSpc>
            </a:pPr>
            <a:r>
              <a:rPr lang="en-US" sz="2600" b="1" spc="-100" dirty="0">
                <a:solidFill>
                  <a:srgbClr val="C00000"/>
                </a:solidFill>
                <a:latin typeface="Nunito" pitchFamily="2" charset="0"/>
              </a:rPr>
              <a:t>Misses</a:t>
            </a:r>
            <a:r>
              <a:rPr lang="en-US" sz="2600" spc="-100" dirty="0">
                <a:solidFill>
                  <a:schemeClr val="tx1"/>
                </a:solidFill>
                <a:latin typeface="Nunito" pitchFamily="2" charset="0"/>
              </a:rPr>
              <a:t> in the </a:t>
            </a:r>
            <a:r>
              <a:rPr lang="en-US" sz="2600" b="1" spc="-100" dirty="0">
                <a:solidFill>
                  <a:srgbClr val="0070C0"/>
                </a:solidFill>
                <a:latin typeface="Nunito" pitchFamily="2" charset="0"/>
              </a:rPr>
              <a:t>extended LLC </a:t>
            </a:r>
            <a:r>
              <a:rPr lang="en-US" sz="2600" spc="-100" dirty="0">
                <a:solidFill>
                  <a:schemeClr val="tx1"/>
                </a:solidFill>
                <a:latin typeface="Nunito" pitchFamily="2" charset="0"/>
              </a:rPr>
              <a:t>are </a:t>
            </a:r>
            <a:r>
              <a:rPr lang="en-US" sz="2600" b="1" spc="-100" dirty="0">
                <a:solidFill>
                  <a:srgbClr val="C00000"/>
                </a:solidFill>
                <a:latin typeface="Nunito" pitchFamily="2" charset="0"/>
              </a:rPr>
              <a:t>particularly expensive</a:t>
            </a:r>
          </a:p>
          <a:p>
            <a:pPr algn="ctr">
              <a:lnSpc>
                <a:spcPts val="4200"/>
              </a:lnSpc>
            </a:pPr>
            <a:r>
              <a:rPr lang="en-US" sz="2600" spc="-100" dirty="0">
                <a:solidFill>
                  <a:schemeClr val="tx1"/>
                </a:solidFill>
                <a:latin typeface="Nunito" pitchFamily="2" charset="0"/>
              </a:rPr>
              <a:t>Correctly </a:t>
            </a:r>
            <a:r>
              <a:rPr lang="en-US" sz="2600" b="1" spc="-100" dirty="0">
                <a:solidFill>
                  <a:srgbClr val="0070C0"/>
                </a:solidFill>
                <a:latin typeface="Nunito" pitchFamily="2" charset="0"/>
              </a:rPr>
              <a:t>predicting </a:t>
            </a:r>
            <a:r>
              <a:rPr lang="en-US" sz="2600" spc="-100" dirty="0">
                <a:solidFill>
                  <a:schemeClr val="tx1"/>
                </a:solidFill>
                <a:latin typeface="Nunito" pitchFamily="2" charset="0"/>
              </a:rPr>
              <a:t>them can </a:t>
            </a:r>
            <a:r>
              <a:rPr lang="en-US" sz="2600" b="1" spc="-100" dirty="0">
                <a:solidFill>
                  <a:srgbClr val="0070C0"/>
                </a:solidFill>
                <a:latin typeface="Nunito" pitchFamily="2" charset="0"/>
              </a:rPr>
              <a:t>reduce </a:t>
            </a:r>
            <a:r>
              <a:rPr lang="en-US" sz="2600" spc="-100" dirty="0">
                <a:solidFill>
                  <a:schemeClr val="tx1"/>
                </a:solidFill>
                <a:latin typeface="Nunito" pitchFamily="2" charset="0"/>
              </a:rPr>
              <a:t>the </a:t>
            </a:r>
            <a:r>
              <a:rPr lang="en-US" sz="2600" b="1" spc="-100" dirty="0">
                <a:solidFill>
                  <a:srgbClr val="C00000"/>
                </a:solidFill>
                <a:latin typeface="Nunito" pitchFamily="2" charset="0"/>
              </a:rPr>
              <a:t>miss latency </a:t>
            </a:r>
            <a:r>
              <a:rPr lang="en-US" sz="2600" spc="-100" dirty="0">
                <a:solidFill>
                  <a:schemeClr val="tx1"/>
                </a:solidFill>
                <a:latin typeface="Nunito" pitchFamily="2" charset="0"/>
              </a:rPr>
              <a:t>significantly</a:t>
            </a:r>
          </a:p>
        </p:txBody>
      </p:sp>
    </p:spTree>
    <p:extLst>
      <p:ext uri="{BB962C8B-B14F-4D97-AF65-F5344CB8AC3E}">
        <p14:creationId xmlns:p14="http://schemas.microsoft.com/office/powerpoint/2010/main" val="2707172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F42140-2341-0620-0A87-A25CAF08283D}"/>
              </a:ext>
            </a:extLst>
          </p:cNvPr>
          <p:cNvSpPr>
            <a:spLocks noGrp="1"/>
          </p:cNvSpPr>
          <p:nvPr>
            <p:ph type="title"/>
          </p:nvPr>
        </p:nvSpPr>
        <p:spPr/>
        <p:txBody>
          <a:bodyPr/>
          <a:lstStyle/>
          <a:p>
            <a:r>
              <a:rPr lang="en-US" dirty="0"/>
              <a:t>Hit/Miss Predictor</a:t>
            </a:r>
          </a:p>
        </p:txBody>
      </p:sp>
      <p:sp>
        <p:nvSpPr>
          <p:cNvPr id="4" name="Slide Number Placeholder 3">
            <a:extLst>
              <a:ext uri="{FF2B5EF4-FFF2-40B4-BE49-F238E27FC236}">
                <a16:creationId xmlns:a16="http://schemas.microsoft.com/office/drawing/2014/main" id="{41D1DF93-1C5D-5B25-19E5-8C6B4BE9DB59}"/>
              </a:ext>
            </a:extLst>
          </p:cNvPr>
          <p:cNvSpPr>
            <a:spLocks noGrp="1"/>
          </p:cNvSpPr>
          <p:nvPr>
            <p:ph type="sldNum" sz="quarter" idx="4"/>
          </p:nvPr>
        </p:nvSpPr>
        <p:spPr/>
        <p:txBody>
          <a:bodyPr/>
          <a:lstStyle/>
          <a:p>
            <a:pPr algn="r"/>
            <a:fld id="{BBF05047-ADC6-47BF-A318-424F854A849A}" type="slidenum">
              <a:rPr lang="en-US" smtClean="0"/>
              <a:pPr algn="r"/>
              <a:t>31</a:t>
            </a:fld>
            <a:endParaRPr lang="en-US"/>
          </a:p>
        </p:txBody>
      </p:sp>
      <p:sp>
        <p:nvSpPr>
          <p:cNvPr id="65" name="Rectangle: Rounded Corners 23">
            <a:extLst>
              <a:ext uri="{FF2B5EF4-FFF2-40B4-BE49-F238E27FC236}">
                <a16:creationId xmlns:a16="http://schemas.microsoft.com/office/drawing/2014/main" id="{C67798A6-33AC-8872-B32E-CF64557749A7}"/>
              </a:ext>
            </a:extLst>
          </p:cNvPr>
          <p:cNvSpPr/>
          <p:nvPr/>
        </p:nvSpPr>
        <p:spPr>
          <a:xfrm flipH="1">
            <a:off x="4937608" y="1756896"/>
            <a:ext cx="4064645" cy="3343742"/>
          </a:xfrm>
          <a:prstGeom prst="roundRect">
            <a:avLst>
              <a:gd name="adj" fmla="val 2396"/>
            </a:avLst>
          </a:prstGeom>
          <a:solidFill>
            <a:srgbClr val="ED7D31">
              <a:lumMod val="20000"/>
              <a:lumOff val="80000"/>
            </a:srgbClr>
          </a:solidFill>
          <a:ln w="28575"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6" name="Straight Arrow Connector 65">
            <a:extLst>
              <a:ext uri="{FF2B5EF4-FFF2-40B4-BE49-F238E27FC236}">
                <a16:creationId xmlns:a16="http://schemas.microsoft.com/office/drawing/2014/main" id="{B6D96375-E874-11DC-BEAD-2070CF617B62}"/>
              </a:ext>
            </a:extLst>
          </p:cNvPr>
          <p:cNvCxnSpPr>
            <a:cxnSpLocks/>
            <a:stCxn id="86" idx="2"/>
            <a:endCxn id="115" idx="0"/>
          </p:cNvCxnSpPr>
          <p:nvPr/>
        </p:nvCxnSpPr>
        <p:spPr>
          <a:xfrm>
            <a:off x="7895746" y="3002874"/>
            <a:ext cx="1" cy="229247"/>
          </a:xfrm>
          <a:prstGeom prst="straightConnector1">
            <a:avLst/>
          </a:prstGeom>
          <a:noFill/>
          <a:ln w="38100" cap="rnd" cmpd="sng" algn="ctr">
            <a:solidFill>
              <a:sysClr val="windowText" lastClr="000000"/>
            </a:solidFill>
            <a:prstDash val="solid"/>
            <a:round/>
            <a:tailEnd type="triangle"/>
          </a:ln>
          <a:effectLst/>
        </p:spPr>
      </p:cxnSp>
      <p:sp>
        <p:nvSpPr>
          <p:cNvPr id="67" name="Rectangle: Rounded Corners 24">
            <a:extLst>
              <a:ext uri="{FF2B5EF4-FFF2-40B4-BE49-F238E27FC236}">
                <a16:creationId xmlns:a16="http://schemas.microsoft.com/office/drawing/2014/main" id="{94302BFB-5FDC-D544-1A73-E4FB222CCF18}"/>
              </a:ext>
            </a:extLst>
          </p:cNvPr>
          <p:cNvSpPr/>
          <p:nvPr/>
        </p:nvSpPr>
        <p:spPr>
          <a:xfrm flipH="1">
            <a:off x="158037" y="1756896"/>
            <a:ext cx="4711260" cy="3343742"/>
          </a:xfrm>
          <a:prstGeom prst="roundRect">
            <a:avLst>
              <a:gd name="adj" fmla="val 2396"/>
            </a:avLst>
          </a:prstGeom>
          <a:solidFill>
            <a:srgbClr val="70AD47">
              <a:lumMod val="20000"/>
              <a:lumOff val="80000"/>
            </a:srgbClr>
          </a:solidFill>
          <a:ln w="28575" cap="flat" cmpd="sng" algn="ctr">
            <a:solidFill>
              <a:srgbClr val="54823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Arrow Connector 67">
            <a:extLst>
              <a:ext uri="{FF2B5EF4-FFF2-40B4-BE49-F238E27FC236}">
                <a16:creationId xmlns:a16="http://schemas.microsoft.com/office/drawing/2014/main" id="{483023C0-6758-05D4-B5F7-D9670BA0571F}"/>
              </a:ext>
            </a:extLst>
          </p:cNvPr>
          <p:cNvCxnSpPr>
            <a:cxnSpLocks/>
            <a:endCxn id="81" idx="0"/>
          </p:cNvCxnSpPr>
          <p:nvPr/>
        </p:nvCxnSpPr>
        <p:spPr>
          <a:xfrm>
            <a:off x="860599" y="2015769"/>
            <a:ext cx="0" cy="308232"/>
          </a:xfrm>
          <a:prstGeom prst="straightConnector1">
            <a:avLst/>
          </a:prstGeom>
          <a:noFill/>
          <a:ln w="38100" cap="rnd" cmpd="sng" algn="ctr">
            <a:solidFill>
              <a:sysClr val="windowText" lastClr="000000"/>
            </a:solidFill>
            <a:prstDash val="solid"/>
            <a:round/>
            <a:tailEnd type="triangle"/>
          </a:ln>
          <a:effectLst/>
        </p:spPr>
      </p:cxnSp>
      <p:cxnSp>
        <p:nvCxnSpPr>
          <p:cNvPr id="69" name="Straight Arrow Connector 68">
            <a:extLst>
              <a:ext uri="{FF2B5EF4-FFF2-40B4-BE49-F238E27FC236}">
                <a16:creationId xmlns:a16="http://schemas.microsoft.com/office/drawing/2014/main" id="{77C7473D-70B8-7854-BE40-423B3CEF7C98}"/>
              </a:ext>
            </a:extLst>
          </p:cNvPr>
          <p:cNvCxnSpPr>
            <a:cxnSpLocks/>
            <a:stCxn id="87" idx="2"/>
            <a:endCxn id="90" idx="0"/>
          </p:cNvCxnSpPr>
          <p:nvPr/>
        </p:nvCxnSpPr>
        <p:spPr>
          <a:xfrm flipH="1">
            <a:off x="7895744" y="4375639"/>
            <a:ext cx="1" cy="136957"/>
          </a:xfrm>
          <a:prstGeom prst="straightConnector1">
            <a:avLst/>
          </a:prstGeom>
          <a:noFill/>
          <a:ln w="38100" cap="rnd" cmpd="sng" algn="ctr">
            <a:solidFill>
              <a:sysClr val="windowText" lastClr="000000"/>
            </a:solidFill>
            <a:prstDash val="solid"/>
            <a:round/>
            <a:tailEnd type="triangle"/>
          </a:ln>
          <a:effectLst/>
        </p:spPr>
      </p:cxnSp>
      <p:cxnSp>
        <p:nvCxnSpPr>
          <p:cNvPr id="70" name="Straight Arrow Connector 69">
            <a:extLst>
              <a:ext uri="{FF2B5EF4-FFF2-40B4-BE49-F238E27FC236}">
                <a16:creationId xmlns:a16="http://schemas.microsoft.com/office/drawing/2014/main" id="{7443157F-1941-F017-6763-25B5490D5F91}"/>
              </a:ext>
            </a:extLst>
          </p:cNvPr>
          <p:cNvCxnSpPr>
            <a:cxnSpLocks/>
            <a:stCxn id="115" idx="2"/>
            <a:endCxn id="87" idx="0"/>
          </p:cNvCxnSpPr>
          <p:nvPr/>
        </p:nvCxnSpPr>
        <p:spPr>
          <a:xfrm flipH="1">
            <a:off x="7895745" y="3475731"/>
            <a:ext cx="2" cy="152537"/>
          </a:xfrm>
          <a:prstGeom prst="straightConnector1">
            <a:avLst/>
          </a:prstGeom>
          <a:noFill/>
          <a:ln w="38100" cap="rnd" cmpd="sng" algn="ctr">
            <a:solidFill>
              <a:sysClr val="windowText" lastClr="000000"/>
            </a:solidFill>
            <a:prstDash val="solid"/>
            <a:round/>
            <a:tailEnd type="triangle"/>
          </a:ln>
          <a:effectLst/>
        </p:spPr>
      </p:cxnSp>
      <p:cxnSp>
        <p:nvCxnSpPr>
          <p:cNvPr id="71" name="Straight Arrow Connector 70">
            <a:extLst>
              <a:ext uri="{FF2B5EF4-FFF2-40B4-BE49-F238E27FC236}">
                <a16:creationId xmlns:a16="http://schemas.microsoft.com/office/drawing/2014/main" id="{01D6E9AE-FFCA-F8A6-F1FC-C21394C04899}"/>
              </a:ext>
            </a:extLst>
          </p:cNvPr>
          <p:cNvCxnSpPr>
            <a:cxnSpLocks/>
            <a:stCxn id="99" idx="2"/>
            <a:endCxn id="91" idx="0"/>
          </p:cNvCxnSpPr>
          <p:nvPr/>
        </p:nvCxnSpPr>
        <p:spPr>
          <a:xfrm flipH="1">
            <a:off x="7895744" y="2165219"/>
            <a:ext cx="0" cy="351726"/>
          </a:xfrm>
          <a:prstGeom prst="straightConnector1">
            <a:avLst/>
          </a:prstGeom>
          <a:noFill/>
          <a:ln w="38100" cap="rnd" cmpd="sng" algn="ctr">
            <a:solidFill>
              <a:sysClr val="windowText" lastClr="000000"/>
            </a:solidFill>
            <a:prstDash val="solid"/>
            <a:round/>
            <a:tailEnd type="triangle"/>
          </a:ln>
          <a:effectLst/>
        </p:spPr>
      </p:cxnSp>
      <p:sp>
        <p:nvSpPr>
          <p:cNvPr id="72" name="TextBox 71">
            <a:extLst>
              <a:ext uri="{FF2B5EF4-FFF2-40B4-BE49-F238E27FC236}">
                <a16:creationId xmlns:a16="http://schemas.microsoft.com/office/drawing/2014/main" id="{50B87425-A9F7-1862-CAFF-D2E9EAB3ABDF}"/>
              </a:ext>
            </a:extLst>
          </p:cNvPr>
          <p:cNvSpPr txBox="1"/>
          <p:nvPr/>
        </p:nvSpPr>
        <p:spPr>
          <a:xfrm>
            <a:off x="1391170" y="2455358"/>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a:solidFill>
                  <a:prstClr val="black"/>
                </a:solidFill>
                <a:latin typeface="Calibri" panose="020F0502020204030204"/>
              </a:rPr>
              <a:t>Yes</a:t>
            </a:r>
          </a:p>
        </p:txBody>
      </p:sp>
      <p:cxnSp>
        <p:nvCxnSpPr>
          <p:cNvPr id="73" name="Straight Arrow Connector 72">
            <a:extLst>
              <a:ext uri="{FF2B5EF4-FFF2-40B4-BE49-F238E27FC236}">
                <a16:creationId xmlns:a16="http://schemas.microsoft.com/office/drawing/2014/main" id="{24BC0410-5535-9BE2-732E-5A1AAEFABF7E}"/>
              </a:ext>
            </a:extLst>
          </p:cNvPr>
          <p:cNvCxnSpPr>
            <a:cxnSpLocks/>
            <a:stCxn id="94" idx="3"/>
            <a:endCxn id="82" idx="1"/>
          </p:cNvCxnSpPr>
          <p:nvPr/>
        </p:nvCxnSpPr>
        <p:spPr>
          <a:xfrm>
            <a:off x="3194929" y="2636470"/>
            <a:ext cx="298430" cy="280"/>
          </a:xfrm>
          <a:prstGeom prst="straightConnector1">
            <a:avLst/>
          </a:prstGeom>
          <a:noFill/>
          <a:ln w="38100" cap="rnd" cmpd="sng" algn="ctr">
            <a:solidFill>
              <a:sysClr val="windowText" lastClr="000000"/>
            </a:solidFill>
            <a:prstDash val="solid"/>
            <a:round/>
            <a:tailEnd type="triangle"/>
          </a:ln>
          <a:effectLst/>
        </p:spPr>
      </p:cxnSp>
      <p:cxnSp>
        <p:nvCxnSpPr>
          <p:cNvPr id="74" name="Straight Arrow Connector 73">
            <a:extLst>
              <a:ext uri="{FF2B5EF4-FFF2-40B4-BE49-F238E27FC236}">
                <a16:creationId xmlns:a16="http://schemas.microsoft.com/office/drawing/2014/main" id="{D76D29F2-AFE3-C771-FE63-2C62587C800A}"/>
              </a:ext>
            </a:extLst>
          </p:cNvPr>
          <p:cNvCxnSpPr>
            <a:cxnSpLocks/>
            <a:stCxn id="81" idx="2"/>
            <a:endCxn id="95" idx="1"/>
          </p:cNvCxnSpPr>
          <p:nvPr/>
        </p:nvCxnSpPr>
        <p:spPr>
          <a:xfrm>
            <a:off x="860599" y="2948940"/>
            <a:ext cx="963278" cy="774560"/>
          </a:xfrm>
          <a:prstGeom prst="straightConnector1">
            <a:avLst/>
          </a:prstGeom>
          <a:noFill/>
          <a:ln w="38100" cap="rnd" cmpd="sng" algn="ctr">
            <a:solidFill>
              <a:sysClr val="windowText" lastClr="000000"/>
            </a:solidFill>
            <a:prstDash val="solid"/>
            <a:round/>
            <a:tailEnd type="triangle"/>
          </a:ln>
          <a:effectLst/>
        </p:spPr>
      </p:cxnSp>
      <p:cxnSp>
        <p:nvCxnSpPr>
          <p:cNvPr id="75" name="Straight Arrow Connector 74">
            <a:extLst>
              <a:ext uri="{FF2B5EF4-FFF2-40B4-BE49-F238E27FC236}">
                <a16:creationId xmlns:a16="http://schemas.microsoft.com/office/drawing/2014/main" id="{0846E5F9-9C86-8A75-8B1C-93E7953B2761}"/>
              </a:ext>
            </a:extLst>
          </p:cNvPr>
          <p:cNvCxnSpPr>
            <a:cxnSpLocks/>
            <a:stCxn id="82" idx="2"/>
            <a:endCxn id="95" idx="3"/>
          </p:cNvCxnSpPr>
          <p:nvPr/>
        </p:nvCxnSpPr>
        <p:spPr>
          <a:xfrm flipH="1">
            <a:off x="3094029" y="2891634"/>
            <a:ext cx="921789" cy="831866"/>
          </a:xfrm>
          <a:prstGeom prst="straightConnector1">
            <a:avLst/>
          </a:prstGeom>
          <a:noFill/>
          <a:ln w="38100" cap="rnd" cmpd="sng" algn="ctr">
            <a:solidFill>
              <a:sysClr val="windowText" lastClr="000000"/>
            </a:solidFill>
            <a:prstDash val="solid"/>
            <a:round/>
            <a:tailEnd type="triangle"/>
          </a:ln>
          <a:effectLst/>
        </p:spPr>
      </p:cxnSp>
      <p:cxnSp>
        <p:nvCxnSpPr>
          <p:cNvPr id="76" name="Straight Arrow Connector 75">
            <a:extLst>
              <a:ext uri="{FF2B5EF4-FFF2-40B4-BE49-F238E27FC236}">
                <a16:creationId xmlns:a16="http://schemas.microsoft.com/office/drawing/2014/main" id="{2B8487FE-3A96-5C8C-182B-8870131F22C7}"/>
              </a:ext>
            </a:extLst>
          </p:cNvPr>
          <p:cNvCxnSpPr>
            <a:cxnSpLocks/>
            <a:stCxn id="95" idx="2"/>
            <a:endCxn id="100" idx="0"/>
          </p:cNvCxnSpPr>
          <p:nvPr/>
        </p:nvCxnSpPr>
        <p:spPr>
          <a:xfrm flipH="1">
            <a:off x="2458953" y="3845304"/>
            <a:ext cx="0" cy="616991"/>
          </a:xfrm>
          <a:prstGeom prst="straightConnector1">
            <a:avLst/>
          </a:prstGeom>
          <a:noFill/>
          <a:ln w="38100" cap="rnd" cmpd="sng" algn="ctr">
            <a:solidFill>
              <a:sysClr val="windowText" lastClr="000000"/>
            </a:solidFill>
            <a:prstDash val="solid"/>
            <a:round/>
            <a:tailEnd type="triangle"/>
          </a:ln>
          <a:effectLst/>
        </p:spPr>
      </p:cxnSp>
      <p:cxnSp>
        <p:nvCxnSpPr>
          <p:cNvPr id="77" name="Straight Arrow Connector 76">
            <a:extLst>
              <a:ext uri="{FF2B5EF4-FFF2-40B4-BE49-F238E27FC236}">
                <a16:creationId xmlns:a16="http://schemas.microsoft.com/office/drawing/2014/main" id="{AC167AC5-57D7-08B7-406A-D32FD08B4D2D}"/>
              </a:ext>
            </a:extLst>
          </p:cNvPr>
          <p:cNvCxnSpPr>
            <a:cxnSpLocks/>
          </p:cNvCxnSpPr>
          <p:nvPr/>
        </p:nvCxnSpPr>
        <p:spPr>
          <a:xfrm flipH="1">
            <a:off x="2754434" y="2647252"/>
            <a:ext cx="1984238" cy="1777256"/>
          </a:xfrm>
          <a:prstGeom prst="straightConnector1">
            <a:avLst/>
          </a:prstGeom>
          <a:noFill/>
          <a:ln w="38100" cap="rnd" cmpd="sng" algn="ctr">
            <a:solidFill>
              <a:sysClr val="windowText" lastClr="000000"/>
            </a:solidFill>
            <a:prstDash val="solid"/>
            <a:round/>
            <a:tailEnd type="triangle"/>
          </a:ln>
          <a:effectLst/>
        </p:spPr>
      </p:cxnSp>
      <p:cxnSp>
        <p:nvCxnSpPr>
          <p:cNvPr id="78" name="Straight Arrow Connector 77">
            <a:extLst>
              <a:ext uri="{FF2B5EF4-FFF2-40B4-BE49-F238E27FC236}">
                <a16:creationId xmlns:a16="http://schemas.microsoft.com/office/drawing/2014/main" id="{B3240042-6972-4B59-6D4B-0B3E90EE5C5D}"/>
              </a:ext>
            </a:extLst>
          </p:cNvPr>
          <p:cNvCxnSpPr>
            <a:cxnSpLocks/>
            <a:stCxn id="106" idx="1"/>
            <a:endCxn id="101" idx="3"/>
          </p:cNvCxnSpPr>
          <p:nvPr/>
        </p:nvCxnSpPr>
        <p:spPr>
          <a:xfrm flipH="1" flipV="1">
            <a:off x="6904999" y="4872988"/>
            <a:ext cx="299797" cy="2218"/>
          </a:xfrm>
          <a:prstGeom prst="straightConnector1">
            <a:avLst/>
          </a:prstGeom>
          <a:noFill/>
          <a:ln w="38100" cap="rnd" cmpd="sng" algn="ctr">
            <a:solidFill>
              <a:sysClr val="windowText" lastClr="000000"/>
            </a:solidFill>
            <a:prstDash val="solid"/>
            <a:round/>
            <a:tailEnd type="triangle"/>
          </a:ln>
          <a:effectLst/>
        </p:spPr>
      </p:cxnSp>
      <p:cxnSp>
        <p:nvCxnSpPr>
          <p:cNvPr id="79" name="Straight Arrow Connector 78">
            <a:extLst>
              <a:ext uri="{FF2B5EF4-FFF2-40B4-BE49-F238E27FC236}">
                <a16:creationId xmlns:a16="http://schemas.microsoft.com/office/drawing/2014/main" id="{6E1662ED-1319-56B7-13E2-073892D186B9}"/>
              </a:ext>
            </a:extLst>
          </p:cNvPr>
          <p:cNvCxnSpPr>
            <a:cxnSpLocks/>
            <a:stCxn id="105" idx="3"/>
            <a:endCxn id="91" idx="1"/>
          </p:cNvCxnSpPr>
          <p:nvPr/>
        </p:nvCxnSpPr>
        <p:spPr>
          <a:xfrm>
            <a:off x="6761935" y="2635011"/>
            <a:ext cx="442862" cy="3740"/>
          </a:xfrm>
          <a:prstGeom prst="straightConnector1">
            <a:avLst/>
          </a:prstGeom>
          <a:noFill/>
          <a:ln w="38100" cap="rnd" cmpd="sng" algn="ctr">
            <a:solidFill>
              <a:sysClr val="windowText" lastClr="000000"/>
            </a:solidFill>
            <a:prstDash val="solid"/>
            <a:round/>
            <a:tailEnd type="triangle"/>
          </a:ln>
          <a:effectLst/>
        </p:spPr>
      </p:cxnSp>
      <p:cxnSp>
        <p:nvCxnSpPr>
          <p:cNvPr id="80" name="Straight Arrow Connector 79">
            <a:extLst>
              <a:ext uri="{FF2B5EF4-FFF2-40B4-BE49-F238E27FC236}">
                <a16:creationId xmlns:a16="http://schemas.microsoft.com/office/drawing/2014/main" id="{5933CFC3-D762-C2A7-FF03-4302D3595F28}"/>
              </a:ext>
            </a:extLst>
          </p:cNvPr>
          <p:cNvCxnSpPr>
            <a:cxnSpLocks/>
            <a:stCxn id="87" idx="1"/>
          </p:cNvCxnSpPr>
          <p:nvPr/>
        </p:nvCxnSpPr>
        <p:spPr>
          <a:xfrm flipH="1">
            <a:off x="6761935" y="4001953"/>
            <a:ext cx="367829" cy="686194"/>
          </a:xfrm>
          <a:prstGeom prst="straightConnector1">
            <a:avLst/>
          </a:prstGeom>
          <a:noFill/>
          <a:ln w="38100" cap="rnd" cmpd="sng" algn="ctr">
            <a:solidFill>
              <a:sysClr val="windowText" lastClr="000000"/>
            </a:solidFill>
            <a:prstDash val="solid"/>
            <a:round/>
            <a:tailEnd type="triangle"/>
          </a:ln>
          <a:effectLst/>
        </p:spPr>
      </p:cxnSp>
      <p:sp>
        <p:nvSpPr>
          <p:cNvPr id="81" name="Diamond 80">
            <a:extLst>
              <a:ext uri="{FF2B5EF4-FFF2-40B4-BE49-F238E27FC236}">
                <a16:creationId xmlns:a16="http://schemas.microsoft.com/office/drawing/2014/main" id="{90C48461-C260-7196-6938-A9A296F12080}"/>
              </a:ext>
            </a:extLst>
          </p:cNvPr>
          <p:cNvSpPr/>
          <p:nvPr/>
        </p:nvSpPr>
        <p:spPr>
          <a:xfrm>
            <a:off x="220099" y="2324001"/>
            <a:ext cx="1280999" cy="624938"/>
          </a:xfrm>
          <a:prstGeom prst="diamond">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2" name="Diamond 81">
            <a:extLst>
              <a:ext uri="{FF2B5EF4-FFF2-40B4-BE49-F238E27FC236}">
                <a16:creationId xmlns:a16="http://schemas.microsoft.com/office/drawing/2014/main" id="{1BF7BC69-62A7-00A0-A2CD-8F852E91EAB8}"/>
              </a:ext>
            </a:extLst>
          </p:cNvPr>
          <p:cNvSpPr/>
          <p:nvPr/>
        </p:nvSpPr>
        <p:spPr>
          <a:xfrm>
            <a:off x="3493358" y="2381867"/>
            <a:ext cx="1044918" cy="509767"/>
          </a:xfrm>
          <a:prstGeom prst="diamond">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32A352A1-7409-B1B7-4655-40AF4740CEE1}"/>
              </a:ext>
            </a:extLst>
          </p:cNvPr>
          <p:cNvSpPr txBox="1"/>
          <p:nvPr/>
        </p:nvSpPr>
        <p:spPr>
          <a:xfrm>
            <a:off x="3603380" y="2609974"/>
            <a:ext cx="878556" cy="150298"/>
          </a:xfrm>
          <a:prstGeom prst="rect">
            <a:avLst/>
          </a:prstGeom>
          <a:noFill/>
          <a:ln>
            <a:noFill/>
          </a:ln>
        </p:spPr>
        <p:txBody>
          <a:bodyPr wrap="square" tIns="0" bIns="0" anchor="ctr">
            <a:spAutoFit/>
          </a:bodyPr>
          <a:lstStyle/>
          <a:p>
            <a:pPr algn="ctr" fontAlgn="auto">
              <a:lnSpc>
                <a:spcPts val="1000"/>
              </a:lnSpc>
              <a:spcBef>
                <a:spcPts val="0"/>
              </a:spcBef>
              <a:spcAft>
                <a:spcPts val="0"/>
              </a:spcAft>
            </a:pPr>
            <a:r>
              <a:rPr lang="en-US" sz="1600" b="1">
                <a:solidFill>
                  <a:prstClr val="black"/>
                </a:solidFill>
                <a:latin typeface="Calibri" panose="020F0502020204030204"/>
              </a:rPr>
              <a:t>Hit?</a:t>
            </a:r>
          </a:p>
        </p:txBody>
      </p:sp>
      <p:sp>
        <p:nvSpPr>
          <p:cNvPr id="84" name="TextBox 83">
            <a:extLst>
              <a:ext uri="{FF2B5EF4-FFF2-40B4-BE49-F238E27FC236}">
                <a16:creationId xmlns:a16="http://schemas.microsoft.com/office/drawing/2014/main" id="{B835D89C-2244-54BB-6E9E-B1FFBD5F1DCC}"/>
              </a:ext>
            </a:extLst>
          </p:cNvPr>
          <p:cNvSpPr txBox="1"/>
          <p:nvPr/>
        </p:nvSpPr>
        <p:spPr>
          <a:xfrm>
            <a:off x="4446247" y="2462864"/>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a:solidFill>
                  <a:prstClr val="black"/>
                </a:solidFill>
                <a:latin typeface="Calibri" panose="020F0502020204030204"/>
              </a:rPr>
              <a:t>Yes</a:t>
            </a:r>
          </a:p>
        </p:txBody>
      </p:sp>
      <p:sp>
        <p:nvSpPr>
          <p:cNvPr id="86" name="Rectangle 85">
            <a:extLst>
              <a:ext uri="{FF2B5EF4-FFF2-40B4-BE49-F238E27FC236}">
                <a16:creationId xmlns:a16="http://schemas.microsoft.com/office/drawing/2014/main" id="{14E0E965-E10B-54D9-7C0B-2BB15F4A0EFC}"/>
              </a:ext>
            </a:extLst>
          </p:cNvPr>
          <p:cNvSpPr/>
          <p:nvPr/>
        </p:nvSpPr>
        <p:spPr>
          <a:xfrm>
            <a:off x="7204798" y="2759263"/>
            <a:ext cx="1381896"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Insert into BF2</a:t>
            </a:r>
          </a:p>
        </p:txBody>
      </p:sp>
      <p:sp>
        <p:nvSpPr>
          <p:cNvPr id="87" name="Diamond 86">
            <a:extLst>
              <a:ext uri="{FF2B5EF4-FFF2-40B4-BE49-F238E27FC236}">
                <a16:creationId xmlns:a16="http://schemas.microsoft.com/office/drawing/2014/main" id="{D7E7E6DF-3F3B-3EA5-24A8-3CF67656B2E4}"/>
              </a:ext>
            </a:extLst>
          </p:cNvPr>
          <p:cNvSpPr/>
          <p:nvPr/>
        </p:nvSpPr>
        <p:spPr>
          <a:xfrm>
            <a:off x="7129764" y="3628268"/>
            <a:ext cx="1531961" cy="747371"/>
          </a:xfrm>
          <a:prstGeom prst="diamond">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D3F23E1B-29EF-2D4B-80E8-06D36E5A0EBF}"/>
              </a:ext>
            </a:extLst>
          </p:cNvPr>
          <p:cNvSpPr txBox="1"/>
          <p:nvPr/>
        </p:nvSpPr>
        <p:spPr>
          <a:xfrm>
            <a:off x="7130049" y="3939781"/>
            <a:ext cx="1528608" cy="162801"/>
          </a:xfrm>
          <a:prstGeom prst="rect">
            <a:avLst/>
          </a:prstGeom>
          <a:noFill/>
          <a:ln>
            <a:noFill/>
          </a:ln>
        </p:spPr>
        <p:txBody>
          <a:bodyPr wrap="square" tIns="0" bIns="0" anchor="ctr">
            <a:spAutoFit/>
          </a:bodyPr>
          <a:lstStyle/>
          <a:p>
            <a:pPr algn="ctr" fontAlgn="auto">
              <a:lnSpc>
                <a:spcPts val="1200"/>
              </a:lnSpc>
              <a:spcBef>
                <a:spcPts val="0"/>
              </a:spcBef>
              <a:spcAft>
                <a:spcPts val="0"/>
              </a:spcAft>
            </a:pPr>
            <a:r>
              <a:rPr lang="en-US" sz="1400" b="1" i="1" dirty="0">
                <a:solidFill>
                  <a:prstClr val="black"/>
                </a:solidFill>
                <a:latin typeface="Calibri" panose="020F0502020204030204"/>
              </a:rPr>
              <a:t>n</a:t>
            </a:r>
            <a:r>
              <a:rPr lang="en-US" sz="1400" b="1" dirty="0">
                <a:solidFill>
                  <a:prstClr val="black"/>
                </a:solidFill>
                <a:latin typeface="Calibri" panose="020F0502020204030204"/>
              </a:rPr>
              <a:t> ≥ associativity</a:t>
            </a:r>
          </a:p>
        </p:txBody>
      </p:sp>
      <p:sp>
        <p:nvSpPr>
          <p:cNvPr id="89" name="TextBox 88">
            <a:extLst>
              <a:ext uri="{FF2B5EF4-FFF2-40B4-BE49-F238E27FC236}">
                <a16:creationId xmlns:a16="http://schemas.microsoft.com/office/drawing/2014/main" id="{F0C85960-44EE-DE8E-248B-A2078FBE159C}"/>
              </a:ext>
            </a:extLst>
          </p:cNvPr>
          <p:cNvSpPr txBox="1"/>
          <p:nvPr/>
        </p:nvSpPr>
        <p:spPr>
          <a:xfrm>
            <a:off x="7633419" y="4327684"/>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dirty="0">
                <a:solidFill>
                  <a:prstClr val="black"/>
                </a:solidFill>
                <a:latin typeface="Calibri" panose="020F0502020204030204"/>
              </a:rPr>
              <a:t>Yes</a:t>
            </a:r>
          </a:p>
        </p:txBody>
      </p:sp>
      <p:sp>
        <p:nvSpPr>
          <p:cNvPr id="90" name="Rectangle 89">
            <a:extLst>
              <a:ext uri="{FF2B5EF4-FFF2-40B4-BE49-F238E27FC236}">
                <a16:creationId xmlns:a16="http://schemas.microsoft.com/office/drawing/2014/main" id="{57243E30-0BD9-6B4C-4B58-7FB3487DDDDD}"/>
              </a:ext>
            </a:extLst>
          </p:cNvPr>
          <p:cNvSpPr/>
          <p:nvPr/>
        </p:nvSpPr>
        <p:spPr>
          <a:xfrm>
            <a:off x="7204797" y="4512596"/>
            <a:ext cx="1381895"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Clear BF1</a:t>
            </a:r>
          </a:p>
        </p:txBody>
      </p:sp>
      <p:sp>
        <p:nvSpPr>
          <p:cNvPr id="91" name="Rectangle 90">
            <a:extLst>
              <a:ext uri="{FF2B5EF4-FFF2-40B4-BE49-F238E27FC236}">
                <a16:creationId xmlns:a16="http://schemas.microsoft.com/office/drawing/2014/main" id="{94C84C2A-8DEF-2FED-F3FC-778FD0CBB0FF}"/>
              </a:ext>
            </a:extLst>
          </p:cNvPr>
          <p:cNvSpPr/>
          <p:nvPr/>
        </p:nvSpPr>
        <p:spPr>
          <a:xfrm>
            <a:off x="7204797" y="2516945"/>
            <a:ext cx="1381895"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Insert into BF1</a:t>
            </a:r>
          </a:p>
        </p:txBody>
      </p:sp>
      <p:sp>
        <p:nvSpPr>
          <p:cNvPr id="92" name="TextBox 91">
            <a:extLst>
              <a:ext uri="{FF2B5EF4-FFF2-40B4-BE49-F238E27FC236}">
                <a16:creationId xmlns:a16="http://schemas.microsoft.com/office/drawing/2014/main" id="{D513EA6F-4039-88C4-C9FA-C885766082FF}"/>
              </a:ext>
            </a:extLst>
          </p:cNvPr>
          <p:cNvSpPr txBox="1"/>
          <p:nvPr/>
        </p:nvSpPr>
        <p:spPr>
          <a:xfrm>
            <a:off x="425772" y="2573454"/>
            <a:ext cx="878556" cy="188770"/>
          </a:xfrm>
          <a:prstGeom prst="rect">
            <a:avLst/>
          </a:prstGeom>
          <a:noFill/>
          <a:ln>
            <a:noFill/>
          </a:ln>
        </p:spPr>
        <p:txBody>
          <a:bodyPr wrap="square" tIns="0" bIns="0" anchor="ctr">
            <a:spAutoFit/>
          </a:bodyPr>
          <a:lstStyle/>
          <a:p>
            <a:pPr algn="ctr" fontAlgn="auto">
              <a:lnSpc>
                <a:spcPts val="1400"/>
              </a:lnSpc>
              <a:spcBef>
                <a:spcPts val="0"/>
              </a:spcBef>
              <a:spcAft>
                <a:spcPts val="0"/>
              </a:spcAft>
            </a:pPr>
            <a:r>
              <a:rPr lang="en-US" sz="1600" b="1">
                <a:solidFill>
                  <a:prstClr val="black"/>
                </a:solidFill>
                <a:latin typeface="Calibri" panose="020F0502020204030204"/>
              </a:rPr>
              <a:t>In BF1?</a:t>
            </a:r>
          </a:p>
        </p:txBody>
      </p:sp>
      <p:cxnSp>
        <p:nvCxnSpPr>
          <p:cNvPr id="93" name="Straight Arrow Connector 92">
            <a:extLst>
              <a:ext uri="{FF2B5EF4-FFF2-40B4-BE49-F238E27FC236}">
                <a16:creationId xmlns:a16="http://schemas.microsoft.com/office/drawing/2014/main" id="{CD5070C4-73CC-7E92-8DDC-F0845CA131D5}"/>
              </a:ext>
            </a:extLst>
          </p:cNvPr>
          <p:cNvCxnSpPr>
            <a:cxnSpLocks/>
            <a:stCxn id="81" idx="3"/>
            <a:endCxn id="94" idx="1"/>
          </p:cNvCxnSpPr>
          <p:nvPr/>
        </p:nvCxnSpPr>
        <p:spPr>
          <a:xfrm>
            <a:off x="1501098" y="2636470"/>
            <a:ext cx="221879" cy="0"/>
          </a:xfrm>
          <a:prstGeom prst="straightConnector1">
            <a:avLst/>
          </a:prstGeom>
          <a:noFill/>
          <a:ln w="38100" cap="rnd" cmpd="sng" algn="ctr">
            <a:solidFill>
              <a:sysClr val="windowText" lastClr="000000"/>
            </a:solidFill>
            <a:prstDash val="solid"/>
            <a:round/>
            <a:tailEnd type="triangle"/>
          </a:ln>
          <a:effectLst/>
        </p:spPr>
      </p:cxnSp>
      <p:sp>
        <p:nvSpPr>
          <p:cNvPr id="94" name="Rectangle 93">
            <a:extLst>
              <a:ext uri="{FF2B5EF4-FFF2-40B4-BE49-F238E27FC236}">
                <a16:creationId xmlns:a16="http://schemas.microsoft.com/office/drawing/2014/main" id="{9BB57B2C-B713-3E07-B417-A8AC3274F396}"/>
              </a:ext>
            </a:extLst>
          </p:cNvPr>
          <p:cNvSpPr/>
          <p:nvPr/>
        </p:nvSpPr>
        <p:spPr>
          <a:xfrm>
            <a:off x="1722977" y="2462163"/>
            <a:ext cx="1471952" cy="348615"/>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Query</a:t>
            </a:r>
            <a:b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Extended LLC</a:t>
            </a:r>
          </a:p>
        </p:txBody>
      </p:sp>
      <p:sp>
        <p:nvSpPr>
          <p:cNvPr id="95" name="Rectangle 94">
            <a:extLst>
              <a:ext uri="{FF2B5EF4-FFF2-40B4-BE49-F238E27FC236}">
                <a16:creationId xmlns:a16="http://schemas.microsoft.com/office/drawing/2014/main" id="{91279C5D-05C3-15CF-B3B4-991B59F8281E}"/>
              </a:ext>
            </a:extLst>
          </p:cNvPr>
          <p:cNvSpPr/>
          <p:nvPr/>
        </p:nvSpPr>
        <p:spPr>
          <a:xfrm>
            <a:off x="1823877" y="3601695"/>
            <a:ext cx="1270152" cy="243609"/>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Access DRAM</a:t>
            </a:r>
          </a:p>
        </p:txBody>
      </p:sp>
      <p:sp>
        <p:nvSpPr>
          <p:cNvPr id="96" name="TextBox 95">
            <a:extLst>
              <a:ext uri="{FF2B5EF4-FFF2-40B4-BE49-F238E27FC236}">
                <a16:creationId xmlns:a16="http://schemas.microsoft.com/office/drawing/2014/main" id="{94C49816-306F-5E52-44BA-5DD8303A962F}"/>
              </a:ext>
            </a:extLst>
          </p:cNvPr>
          <p:cNvSpPr txBox="1"/>
          <p:nvPr/>
        </p:nvSpPr>
        <p:spPr>
          <a:xfrm>
            <a:off x="954886" y="2878701"/>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a:solidFill>
                  <a:prstClr val="black"/>
                </a:solidFill>
                <a:latin typeface="Calibri" panose="020F0502020204030204"/>
              </a:rPr>
              <a:t>No</a:t>
            </a:r>
          </a:p>
        </p:txBody>
      </p:sp>
      <p:sp>
        <p:nvSpPr>
          <p:cNvPr id="97" name="TextBox 96">
            <a:extLst>
              <a:ext uri="{FF2B5EF4-FFF2-40B4-BE49-F238E27FC236}">
                <a16:creationId xmlns:a16="http://schemas.microsoft.com/office/drawing/2014/main" id="{64A74F88-EF6D-D9CD-CE72-39D4D26CC20A}"/>
              </a:ext>
            </a:extLst>
          </p:cNvPr>
          <p:cNvSpPr txBox="1"/>
          <p:nvPr/>
        </p:nvSpPr>
        <p:spPr>
          <a:xfrm>
            <a:off x="3702740" y="2820388"/>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a:solidFill>
                  <a:prstClr val="black"/>
                </a:solidFill>
                <a:latin typeface="Calibri" panose="020F0502020204030204"/>
              </a:rPr>
              <a:t>No</a:t>
            </a:r>
          </a:p>
        </p:txBody>
      </p:sp>
      <p:sp>
        <p:nvSpPr>
          <p:cNvPr id="98" name="Rectangle: Rounded Corners 3">
            <a:extLst>
              <a:ext uri="{FF2B5EF4-FFF2-40B4-BE49-F238E27FC236}">
                <a16:creationId xmlns:a16="http://schemas.microsoft.com/office/drawing/2014/main" id="{E78E2968-B03F-BE31-727C-79213D9B2469}"/>
              </a:ext>
            </a:extLst>
          </p:cNvPr>
          <p:cNvSpPr/>
          <p:nvPr/>
        </p:nvSpPr>
        <p:spPr>
          <a:xfrm>
            <a:off x="212237" y="1808345"/>
            <a:ext cx="2207613" cy="359802"/>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Request for</a:t>
            </a:r>
            <a:b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Extended LLC Address</a:t>
            </a:r>
          </a:p>
        </p:txBody>
      </p:sp>
      <p:sp>
        <p:nvSpPr>
          <p:cNvPr id="99" name="Rectangle: Rounded Corners 42">
            <a:extLst>
              <a:ext uri="{FF2B5EF4-FFF2-40B4-BE49-F238E27FC236}">
                <a16:creationId xmlns:a16="http://schemas.microsoft.com/office/drawing/2014/main" id="{29595EA2-CA2D-56CD-26AF-EC801D7A8902}"/>
              </a:ext>
            </a:extLst>
          </p:cNvPr>
          <p:cNvSpPr/>
          <p:nvPr/>
        </p:nvSpPr>
        <p:spPr>
          <a:xfrm>
            <a:off x="6835338" y="1803017"/>
            <a:ext cx="2120814" cy="362202"/>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Insert Cache Block</a:t>
            </a:r>
            <a:b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into Extended LLC Set</a:t>
            </a:r>
          </a:p>
        </p:txBody>
      </p:sp>
      <p:sp>
        <p:nvSpPr>
          <p:cNvPr id="100" name="Rectangle: Rounded Corners 73">
            <a:extLst>
              <a:ext uri="{FF2B5EF4-FFF2-40B4-BE49-F238E27FC236}">
                <a16:creationId xmlns:a16="http://schemas.microsoft.com/office/drawing/2014/main" id="{0239BBD8-4555-33D8-5737-0B82650C4D65}"/>
              </a:ext>
            </a:extLst>
          </p:cNvPr>
          <p:cNvSpPr/>
          <p:nvPr/>
        </p:nvSpPr>
        <p:spPr>
          <a:xfrm>
            <a:off x="1191243" y="4462295"/>
            <a:ext cx="2535421" cy="587151"/>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Send Response</a:t>
            </a:r>
            <a:b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from Morpheus Controller</a:t>
            </a:r>
            <a:b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to Requesting Core</a:t>
            </a:r>
          </a:p>
        </p:txBody>
      </p:sp>
      <p:sp>
        <p:nvSpPr>
          <p:cNvPr id="101" name="Rectangle: Rounded Corners 93">
            <a:extLst>
              <a:ext uri="{FF2B5EF4-FFF2-40B4-BE49-F238E27FC236}">
                <a16:creationId xmlns:a16="http://schemas.microsoft.com/office/drawing/2014/main" id="{D3B67459-58D1-0403-18CD-3199EDCC3865}"/>
              </a:ext>
            </a:extLst>
          </p:cNvPr>
          <p:cNvSpPr/>
          <p:nvPr/>
        </p:nvSpPr>
        <p:spPr>
          <a:xfrm>
            <a:off x="5076834" y="4691887"/>
            <a:ext cx="1828166" cy="362202"/>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Done with Request’s Updates</a:t>
            </a:r>
          </a:p>
        </p:txBody>
      </p:sp>
      <p:sp>
        <p:nvSpPr>
          <p:cNvPr id="102" name="TextBox 101">
            <a:extLst>
              <a:ext uri="{FF2B5EF4-FFF2-40B4-BE49-F238E27FC236}">
                <a16:creationId xmlns:a16="http://schemas.microsoft.com/office/drawing/2014/main" id="{9B054A8B-238A-2D55-414D-19CBDBF514A4}"/>
              </a:ext>
            </a:extLst>
          </p:cNvPr>
          <p:cNvSpPr txBox="1"/>
          <p:nvPr/>
        </p:nvSpPr>
        <p:spPr>
          <a:xfrm>
            <a:off x="6904999" y="3860142"/>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dirty="0">
                <a:solidFill>
                  <a:prstClr val="black"/>
                </a:solidFill>
                <a:latin typeface="Calibri" panose="020F0502020204030204"/>
              </a:rPr>
              <a:t>No</a:t>
            </a:r>
          </a:p>
        </p:txBody>
      </p:sp>
      <p:sp>
        <p:nvSpPr>
          <p:cNvPr id="103" name="TextBox 102">
            <a:extLst>
              <a:ext uri="{FF2B5EF4-FFF2-40B4-BE49-F238E27FC236}">
                <a16:creationId xmlns:a16="http://schemas.microsoft.com/office/drawing/2014/main" id="{917A8F06-885F-2E29-D03A-5532A067AD3E}"/>
              </a:ext>
            </a:extLst>
          </p:cNvPr>
          <p:cNvSpPr txBox="1"/>
          <p:nvPr/>
        </p:nvSpPr>
        <p:spPr>
          <a:xfrm>
            <a:off x="3694301" y="1782214"/>
            <a:ext cx="1381893" cy="564001"/>
          </a:xfrm>
          <a:prstGeom prst="rect">
            <a:avLst/>
          </a:prstGeom>
          <a:noFill/>
        </p:spPr>
        <p:txBody>
          <a:bodyPr wrap="square" lIns="182880">
            <a:spAutoFit/>
          </a:bodyPr>
          <a:lstStyle/>
          <a:p>
            <a:pPr fontAlgn="auto">
              <a:lnSpc>
                <a:spcPts val="1800"/>
              </a:lnSpc>
              <a:spcBef>
                <a:spcPts val="0"/>
              </a:spcBef>
              <a:spcAft>
                <a:spcPts val="0"/>
              </a:spcAft>
            </a:pPr>
            <a:r>
              <a:rPr lang="en-US" sz="2000" b="1" dirty="0">
                <a:solidFill>
                  <a:srgbClr val="70AD47">
                    <a:lumMod val="75000"/>
                  </a:srgbClr>
                </a:solidFill>
                <a:latin typeface="Calibri" panose="020F0502020204030204"/>
              </a:rPr>
              <a:t>Request Handling</a:t>
            </a:r>
          </a:p>
        </p:txBody>
      </p:sp>
      <p:sp>
        <p:nvSpPr>
          <p:cNvPr id="104" name="TextBox 103">
            <a:extLst>
              <a:ext uri="{FF2B5EF4-FFF2-40B4-BE49-F238E27FC236}">
                <a16:creationId xmlns:a16="http://schemas.microsoft.com/office/drawing/2014/main" id="{EB649931-9F45-8DD2-0A37-11FF56D0BBE7}"/>
              </a:ext>
            </a:extLst>
          </p:cNvPr>
          <p:cNvSpPr txBox="1"/>
          <p:nvPr/>
        </p:nvSpPr>
        <p:spPr>
          <a:xfrm>
            <a:off x="5171564" y="1783616"/>
            <a:ext cx="1734974" cy="564001"/>
          </a:xfrm>
          <a:prstGeom prst="rect">
            <a:avLst/>
          </a:prstGeom>
          <a:noFill/>
        </p:spPr>
        <p:txBody>
          <a:bodyPr wrap="square" rIns="182880">
            <a:spAutoFit/>
          </a:bodyPr>
          <a:lstStyle/>
          <a:p>
            <a:pPr fontAlgn="auto">
              <a:lnSpc>
                <a:spcPts val="1800"/>
              </a:lnSpc>
              <a:spcBef>
                <a:spcPts val="0"/>
              </a:spcBef>
              <a:spcAft>
                <a:spcPts val="0"/>
              </a:spcAft>
            </a:pPr>
            <a:r>
              <a:rPr lang="en-US" sz="2000" b="1" dirty="0">
                <a:solidFill>
                  <a:srgbClr val="ED7D31">
                    <a:lumMod val="75000"/>
                  </a:srgbClr>
                </a:solidFill>
                <a:latin typeface="Calibri" panose="020F0502020204030204"/>
              </a:rPr>
              <a:t>Bloom Filter Management</a:t>
            </a:r>
          </a:p>
        </p:txBody>
      </p:sp>
      <p:sp>
        <p:nvSpPr>
          <p:cNvPr id="105" name="Rectangle: Rounded Corners 133">
            <a:extLst>
              <a:ext uri="{FF2B5EF4-FFF2-40B4-BE49-F238E27FC236}">
                <a16:creationId xmlns:a16="http://schemas.microsoft.com/office/drawing/2014/main" id="{0B0635CD-4A49-12B5-E1DB-20B9014E3A75}"/>
              </a:ext>
            </a:extLst>
          </p:cNvPr>
          <p:cNvSpPr/>
          <p:nvPr/>
        </p:nvSpPr>
        <p:spPr>
          <a:xfrm>
            <a:off x="5110959" y="2453910"/>
            <a:ext cx="1650976" cy="362202"/>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Cache Block</a:t>
            </a:r>
            <a:b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Re-Used</a:t>
            </a:r>
          </a:p>
        </p:txBody>
      </p:sp>
      <p:sp>
        <p:nvSpPr>
          <p:cNvPr id="106" name="Rectangle 105">
            <a:extLst>
              <a:ext uri="{FF2B5EF4-FFF2-40B4-BE49-F238E27FC236}">
                <a16:creationId xmlns:a16="http://schemas.microsoft.com/office/drawing/2014/main" id="{44033532-8B92-C85C-7FC1-0490734ED164}"/>
              </a:ext>
            </a:extLst>
          </p:cNvPr>
          <p:cNvSpPr/>
          <p:nvPr/>
        </p:nvSpPr>
        <p:spPr>
          <a:xfrm>
            <a:off x="7204797" y="4753401"/>
            <a:ext cx="1381895"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Swap BF1, BF2</a:t>
            </a:r>
          </a:p>
        </p:txBody>
      </p:sp>
      <p:sp>
        <p:nvSpPr>
          <p:cNvPr id="111" name="Rectangle 110">
            <a:extLst>
              <a:ext uri="{FF2B5EF4-FFF2-40B4-BE49-F238E27FC236}">
                <a16:creationId xmlns:a16="http://schemas.microsoft.com/office/drawing/2014/main" id="{BC7C752D-5894-5B99-409A-FDB23CE8A56C}"/>
              </a:ext>
            </a:extLst>
          </p:cNvPr>
          <p:cNvSpPr/>
          <p:nvPr/>
        </p:nvSpPr>
        <p:spPr>
          <a:xfrm flipH="1">
            <a:off x="4784982" y="2557964"/>
            <a:ext cx="89358" cy="150905"/>
          </a:xfrm>
          <a:prstGeom prst="rect">
            <a:avLst/>
          </a:prstGeom>
          <a:solidFill>
            <a:srgbClr val="70AD47">
              <a:lumMod val="20000"/>
              <a:lumOff val="80000"/>
            </a:srgbClr>
          </a:solidFill>
          <a:ln w="19050" cap="flat" cmpd="sng" algn="ctr">
            <a:solidFill>
              <a:srgbClr val="70AD47">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5DF69861-A5EA-D3C1-204D-86A090FCA15B}"/>
              </a:ext>
            </a:extLst>
          </p:cNvPr>
          <p:cNvSpPr/>
          <p:nvPr/>
        </p:nvSpPr>
        <p:spPr>
          <a:xfrm flipH="1">
            <a:off x="4932565" y="2558899"/>
            <a:ext cx="89358" cy="150905"/>
          </a:xfrm>
          <a:prstGeom prst="rect">
            <a:avLst/>
          </a:prstGeom>
          <a:solidFill>
            <a:srgbClr val="FBE5D6"/>
          </a:solidFill>
          <a:ln w="19050" cap="flat" cmpd="sng" algn="ctr">
            <a:solidFill>
              <a:srgbClr val="FBE5D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13" name="Straight Arrow Connector 112">
            <a:extLst>
              <a:ext uri="{FF2B5EF4-FFF2-40B4-BE49-F238E27FC236}">
                <a16:creationId xmlns:a16="http://schemas.microsoft.com/office/drawing/2014/main" id="{256B20E5-98DC-7C69-224A-9A1D5044DE92}"/>
              </a:ext>
            </a:extLst>
          </p:cNvPr>
          <p:cNvCxnSpPr>
            <a:cxnSpLocks/>
            <a:stCxn id="82" idx="3"/>
            <a:endCxn id="105" idx="1"/>
          </p:cNvCxnSpPr>
          <p:nvPr/>
        </p:nvCxnSpPr>
        <p:spPr>
          <a:xfrm flipV="1">
            <a:off x="4538277" y="2635011"/>
            <a:ext cx="572682" cy="1740"/>
          </a:xfrm>
          <a:prstGeom prst="straightConnector1">
            <a:avLst/>
          </a:prstGeom>
          <a:noFill/>
          <a:ln w="38100" cap="rnd" cmpd="sng" algn="ctr">
            <a:solidFill>
              <a:sysClr val="windowText" lastClr="000000"/>
            </a:solidFill>
            <a:prstDash val="solid"/>
            <a:round/>
            <a:tailEnd type="triangle"/>
          </a:ln>
          <a:effectLst/>
        </p:spPr>
      </p:cxnSp>
      <p:sp>
        <p:nvSpPr>
          <p:cNvPr id="115" name="Rectangle 114">
            <a:extLst>
              <a:ext uri="{FF2B5EF4-FFF2-40B4-BE49-F238E27FC236}">
                <a16:creationId xmlns:a16="http://schemas.microsoft.com/office/drawing/2014/main" id="{08C21593-212C-4DFE-4B09-AFC6E6AE8447}"/>
              </a:ext>
            </a:extLst>
          </p:cNvPr>
          <p:cNvSpPr/>
          <p:nvPr/>
        </p:nvSpPr>
        <p:spPr>
          <a:xfrm>
            <a:off x="6835344" y="3232120"/>
            <a:ext cx="2120808"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1" u="none" strike="noStrike" kern="0" cap="none" spc="-50" normalizeH="0" baseline="0" noProof="0" dirty="0">
                <a:ln>
                  <a:noFill/>
                </a:ln>
                <a:solidFill>
                  <a:prstClr val="black"/>
                </a:solidFill>
                <a:effectLst/>
                <a:uLnTx/>
                <a:uFillTx/>
                <a:latin typeface="Calibri" panose="020F0502020204030204"/>
                <a:ea typeface="+mn-ea"/>
                <a:cs typeface="+mn-cs"/>
              </a:rPr>
              <a:t>n</a:t>
            </a:r>
            <a:r>
              <a:rPr kumimoji="0" lang="en-US" sz="1600" b="1" i="0" u="none" strike="noStrike" kern="0" cap="none" spc="-50" normalizeH="0" baseline="0" noProof="0" dirty="0">
                <a:ln>
                  <a:noFill/>
                </a:ln>
                <a:solidFill>
                  <a:prstClr val="black"/>
                </a:solidFill>
                <a:effectLst/>
                <a:uLnTx/>
                <a:uFillTx/>
                <a:latin typeface="Calibri" panose="020F0502020204030204"/>
                <a:ea typeface="+mn-ea"/>
                <a:cs typeface="+mn-cs"/>
              </a:rPr>
              <a:t> := </a:t>
            </a:r>
            <a:r>
              <a:rPr kumimoji="0" lang="en-US" sz="1600" b="1" i="0" u="none" strike="noStrike" kern="0" cap="none" spc="-50" normalizeH="0" baseline="0" noProof="0" dirty="0" err="1">
                <a:ln>
                  <a:noFill/>
                </a:ln>
                <a:solidFill>
                  <a:prstClr val="black"/>
                </a:solidFill>
                <a:effectLst/>
                <a:uLnTx/>
                <a:uFillTx/>
                <a:latin typeface="Calibri" panose="020F0502020204030204"/>
                <a:ea typeface="+mn-ea"/>
                <a:cs typeface="+mn-cs"/>
              </a:rPr>
              <a:t>num_elems_in</a:t>
            </a:r>
            <a:r>
              <a:rPr kumimoji="0" lang="en-US" sz="1600" b="1" i="0" u="none" strike="noStrike" kern="0" cap="none" spc="-50" normalizeH="0" baseline="0" noProof="0" dirty="0">
                <a:ln>
                  <a:noFill/>
                </a:ln>
                <a:solidFill>
                  <a:prstClr val="black"/>
                </a:solidFill>
                <a:effectLst/>
                <a:uLnTx/>
                <a:uFillTx/>
                <a:latin typeface="Calibri" panose="020F0502020204030204"/>
                <a:ea typeface="+mn-ea"/>
                <a:cs typeface="+mn-cs"/>
              </a:rPr>
              <a:t>(BF2)</a:t>
            </a:r>
          </a:p>
        </p:txBody>
      </p:sp>
      <p:sp>
        <p:nvSpPr>
          <p:cNvPr id="5" name="Rectangle: Rounded Corners 4">
            <a:extLst>
              <a:ext uri="{FF2B5EF4-FFF2-40B4-BE49-F238E27FC236}">
                <a16:creationId xmlns:a16="http://schemas.microsoft.com/office/drawing/2014/main" id="{5C358E41-F2E1-4B33-0F4D-C659CBBB40D7}"/>
              </a:ext>
            </a:extLst>
          </p:cNvPr>
          <p:cNvSpPr/>
          <p:nvPr/>
        </p:nvSpPr>
        <p:spPr>
          <a:xfrm>
            <a:off x="404441" y="2516500"/>
            <a:ext cx="842402" cy="26852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6" name="Rectangle: Rounded Corners 5">
            <a:extLst>
              <a:ext uri="{FF2B5EF4-FFF2-40B4-BE49-F238E27FC236}">
                <a16:creationId xmlns:a16="http://schemas.microsoft.com/office/drawing/2014/main" id="{C935B67C-57B0-8E66-B25D-D2B662BFE766}"/>
              </a:ext>
            </a:extLst>
          </p:cNvPr>
          <p:cNvSpPr/>
          <p:nvPr/>
        </p:nvSpPr>
        <p:spPr>
          <a:xfrm>
            <a:off x="7187936" y="4505552"/>
            <a:ext cx="1381895" cy="51210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7" name="Rectangle: Rounded Corners 6">
            <a:extLst>
              <a:ext uri="{FF2B5EF4-FFF2-40B4-BE49-F238E27FC236}">
                <a16:creationId xmlns:a16="http://schemas.microsoft.com/office/drawing/2014/main" id="{A3ABD462-C9FA-9FF4-9B6B-25182EBA5777}"/>
              </a:ext>
            </a:extLst>
          </p:cNvPr>
          <p:cNvSpPr/>
          <p:nvPr/>
        </p:nvSpPr>
        <p:spPr>
          <a:xfrm>
            <a:off x="7203405" y="2505525"/>
            <a:ext cx="1381895" cy="51210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Tree>
    <p:extLst>
      <p:ext uri="{BB962C8B-B14F-4D97-AF65-F5344CB8AC3E}">
        <p14:creationId xmlns:p14="http://schemas.microsoft.com/office/powerpoint/2010/main" val="207432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C0F38F-9CD6-3807-77FA-864C6E3CCC34}"/>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7738C82F-3192-B9D1-B640-FA5AA2036B90}"/>
              </a:ext>
            </a:extLst>
          </p:cNvPr>
          <p:cNvSpPr>
            <a:spLocks noGrp="1"/>
          </p:cNvSpPr>
          <p:nvPr>
            <p:ph type="title"/>
          </p:nvPr>
        </p:nvSpPr>
        <p:spPr>
          <a:xfrm>
            <a:off x="0" y="139377"/>
            <a:ext cx="9144000" cy="429389"/>
          </a:xfrm>
        </p:spPr>
        <p:txBody>
          <a:bodyPr/>
          <a:lstStyle/>
          <a:p>
            <a:r>
              <a:rPr lang="en-US" sz="3250" dirty="0"/>
              <a:t>Is There A More Sophisticated Hit/Miss Predictor?</a:t>
            </a:r>
          </a:p>
        </p:txBody>
      </p:sp>
      <p:sp>
        <p:nvSpPr>
          <p:cNvPr id="4" name="Slide Number Placeholder 3">
            <a:extLst>
              <a:ext uri="{FF2B5EF4-FFF2-40B4-BE49-F238E27FC236}">
                <a16:creationId xmlns:a16="http://schemas.microsoft.com/office/drawing/2014/main" id="{E232017F-0B67-EFE0-5CE8-2F59AD7EBB0A}"/>
              </a:ext>
            </a:extLst>
          </p:cNvPr>
          <p:cNvSpPr>
            <a:spLocks noGrp="1"/>
          </p:cNvSpPr>
          <p:nvPr>
            <p:ph type="sldNum" sz="quarter" idx="4"/>
          </p:nvPr>
        </p:nvSpPr>
        <p:spPr/>
        <p:txBody>
          <a:bodyPr/>
          <a:lstStyle/>
          <a:p>
            <a:pPr algn="r"/>
            <a:fld id="{BBF05047-ADC6-47BF-A318-424F854A849A}" type="slidenum">
              <a:rPr lang="en-US" smtClean="0"/>
              <a:pPr algn="r"/>
              <a:t>32</a:t>
            </a:fld>
            <a:endParaRPr lang="en-US"/>
          </a:p>
        </p:txBody>
      </p:sp>
      <p:pic>
        <p:nvPicPr>
          <p:cNvPr id="5" name="Picture 4">
            <a:extLst>
              <a:ext uri="{FF2B5EF4-FFF2-40B4-BE49-F238E27FC236}">
                <a16:creationId xmlns:a16="http://schemas.microsoft.com/office/drawing/2014/main" id="{2DBC23CE-2189-37CE-4854-62D3164C0D16}"/>
              </a:ext>
            </a:extLst>
          </p:cNvPr>
          <p:cNvPicPr>
            <a:picLocks noChangeAspect="1"/>
          </p:cNvPicPr>
          <p:nvPr/>
        </p:nvPicPr>
        <p:blipFill>
          <a:blip r:embed="rId2"/>
          <a:stretch>
            <a:fillRect/>
          </a:stretch>
        </p:blipFill>
        <p:spPr>
          <a:xfrm>
            <a:off x="2387892" y="733181"/>
            <a:ext cx="4368216" cy="5824288"/>
          </a:xfrm>
          <a:prstGeom prst="rect">
            <a:avLst/>
          </a:prstGeom>
        </p:spPr>
      </p:pic>
    </p:spTree>
    <p:extLst>
      <p:ext uri="{BB962C8B-B14F-4D97-AF65-F5344CB8AC3E}">
        <p14:creationId xmlns:p14="http://schemas.microsoft.com/office/powerpoint/2010/main" val="299842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5BCFD5-5CB8-5C03-0334-A8EC65B5C12E}"/>
              </a:ext>
            </a:extLst>
          </p:cNvPr>
          <p:cNvSpPr/>
          <p:nvPr/>
        </p:nvSpPr>
        <p:spPr>
          <a:xfrm>
            <a:off x="94269" y="464676"/>
            <a:ext cx="8938421" cy="5497038"/>
          </a:xfrm>
          <a:prstGeom prst="rect">
            <a:avLst/>
          </a:prstGeom>
          <a:solidFill>
            <a:srgbClr val="FFFFFF">
              <a:alpha val="9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93CD2E9-EDF1-5ABA-2D71-76E471D46E5E}"/>
              </a:ext>
            </a:extLst>
          </p:cNvPr>
          <p:cNvSpPr>
            <a:spLocks noGrp="1"/>
          </p:cNvSpPr>
          <p:nvPr>
            <p:ph type="title"/>
          </p:nvPr>
        </p:nvSpPr>
        <p:spPr/>
        <p:txBody>
          <a:bodyPr/>
          <a:lstStyle/>
          <a:p>
            <a:r>
              <a:rPr lang="en-US" dirty="0"/>
              <a:t>Hermes</a:t>
            </a:r>
          </a:p>
        </p:txBody>
      </p:sp>
      <p:sp>
        <p:nvSpPr>
          <p:cNvPr id="4" name="Slide Number Placeholder 3">
            <a:extLst>
              <a:ext uri="{FF2B5EF4-FFF2-40B4-BE49-F238E27FC236}">
                <a16:creationId xmlns:a16="http://schemas.microsoft.com/office/drawing/2014/main" id="{C43464B5-B105-9933-70C0-C4F27298BE28}"/>
              </a:ext>
            </a:extLst>
          </p:cNvPr>
          <p:cNvSpPr>
            <a:spLocks noGrp="1"/>
          </p:cNvSpPr>
          <p:nvPr>
            <p:ph type="sldNum" sz="quarter" idx="4"/>
          </p:nvPr>
        </p:nvSpPr>
        <p:spPr/>
        <p:txBody>
          <a:bodyPr/>
          <a:lstStyle/>
          <a:p>
            <a:pPr algn="r"/>
            <a:fld id="{BBF05047-ADC6-47BF-A318-424F854A849A}" type="slidenum">
              <a:rPr lang="en-US" smtClean="0"/>
              <a:pPr algn="r"/>
              <a:t>33</a:t>
            </a:fld>
            <a:endParaRPr lang="en-US"/>
          </a:p>
        </p:txBody>
      </p:sp>
      <p:sp>
        <p:nvSpPr>
          <p:cNvPr id="7" name="TextBox 6">
            <a:extLst>
              <a:ext uri="{FF2B5EF4-FFF2-40B4-BE49-F238E27FC236}">
                <a16:creationId xmlns:a16="http://schemas.microsoft.com/office/drawing/2014/main" id="{4548AAF1-901C-3CC8-068F-F2C040E588BC}"/>
              </a:ext>
            </a:extLst>
          </p:cNvPr>
          <p:cNvSpPr txBox="1"/>
          <p:nvPr/>
        </p:nvSpPr>
        <p:spPr>
          <a:xfrm>
            <a:off x="228601" y="5324838"/>
            <a:ext cx="8775420" cy="1191816"/>
          </a:xfrm>
          <a:prstGeom prst="roundRect">
            <a:avLst/>
          </a:prstGeom>
          <a:noFill/>
          <a:ln>
            <a:noFill/>
          </a:ln>
          <a:effectLst/>
        </p:spPr>
        <p:txBody>
          <a:bodyPr wrap="square" rtlCol="0">
            <a:spAutoFit/>
          </a:bodyPr>
          <a:lstStyle/>
          <a:p>
            <a:pPr algn="ctr"/>
            <a:r>
              <a:rPr lang="en-US" sz="2400" b="1" dirty="0">
                <a:latin typeface="Nunito" pitchFamily="2" charset="77"/>
                <a:cs typeface="Consolas" panose="020B0609020204030204" pitchFamily="49" charset="0"/>
                <a:hlinkClick r:id="rId2"/>
              </a:rPr>
              <a:t>https://arxiv.org/pdf/2209.00188.pdf</a:t>
            </a:r>
            <a:br>
              <a:rPr lang="en-US" sz="2400" b="1" dirty="0">
                <a:latin typeface="Nunito" pitchFamily="2" charset="77"/>
                <a:cs typeface="Consolas" panose="020B0609020204030204" pitchFamily="49" charset="0"/>
              </a:rPr>
            </a:br>
            <a:r>
              <a:rPr lang="en-US" sz="2000" dirty="0" err="1">
                <a:latin typeface="Nunito" pitchFamily="2" charset="77"/>
                <a:cs typeface="Consolas" panose="020B0609020204030204" pitchFamily="49" charset="0"/>
              </a:rPr>
              <a:t>Bera</a:t>
            </a:r>
            <a:r>
              <a:rPr lang="en-US" sz="2000" dirty="0">
                <a:latin typeface="Nunito" pitchFamily="2" charset="77"/>
                <a:cs typeface="Consolas" panose="020B0609020204030204" pitchFamily="49" charset="0"/>
              </a:rPr>
              <a:t>+, </a:t>
            </a:r>
            <a:r>
              <a:rPr lang="en-US" sz="2000" b="1" dirty="0">
                <a:latin typeface="Nunito" pitchFamily="2" charset="77"/>
                <a:cs typeface="Consolas" panose="020B0609020204030204" pitchFamily="49" charset="0"/>
              </a:rPr>
              <a:t>“</a:t>
            </a:r>
            <a:r>
              <a:rPr lang="en-US" sz="2000" dirty="0">
                <a:latin typeface="Nunito" pitchFamily="2" charset="77"/>
                <a:cs typeface="Consolas" panose="020B0609020204030204" pitchFamily="49" charset="0"/>
              </a:rPr>
              <a:t>Hermes: Accelerating Long-Latency Load Requests via Perceptron-Based Off-Chip Load </a:t>
            </a:r>
            <a:r>
              <a:rPr lang="en-US" sz="2000" dirty="0" err="1">
                <a:latin typeface="Nunito" pitchFamily="2" charset="77"/>
                <a:cs typeface="Consolas" panose="020B0609020204030204" pitchFamily="49" charset="0"/>
              </a:rPr>
              <a:t>Prediciton</a:t>
            </a:r>
            <a:r>
              <a:rPr lang="en-US" sz="2000" dirty="0">
                <a:latin typeface="Nunito" pitchFamily="2" charset="77"/>
                <a:cs typeface="Consolas" panose="020B0609020204030204" pitchFamily="49" charset="0"/>
              </a:rPr>
              <a:t>”, MICRO ‘22</a:t>
            </a:r>
          </a:p>
        </p:txBody>
      </p:sp>
      <p:pic>
        <p:nvPicPr>
          <p:cNvPr id="8" name="Picture 7">
            <a:extLst>
              <a:ext uri="{FF2B5EF4-FFF2-40B4-BE49-F238E27FC236}">
                <a16:creationId xmlns:a16="http://schemas.microsoft.com/office/drawing/2014/main" id="{108934D0-3023-3B8A-445B-3C848E17C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869" y="736985"/>
            <a:ext cx="6598885" cy="4390099"/>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8244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8B2330-7BDE-E5F3-5B28-295945B5BB2A}"/>
              </a:ext>
            </a:extLst>
          </p:cNvPr>
          <p:cNvSpPr>
            <a:spLocks noGrp="1"/>
          </p:cNvSpPr>
          <p:nvPr>
            <p:ph idx="1"/>
          </p:nvPr>
        </p:nvSpPr>
        <p:spPr>
          <a:xfrm>
            <a:off x="152400" y="499991"/>
            <a:ext cx="8839200" cy="5726782"/>
          </a:xfrm>
        </p:spPr>
        <p:txBody>
          <a:bodyPr/>
          <a:lstStyle/>
          <a:p>
            <a:endParaRPr lang="en-US" dirty="0">
              <a:solidFill>
                <a:schemeClr val="tx1"/>
              </a:solidFill>
            </a:endParaRPr>
          </a:p>
          <a:p>
            <a:pPr marL="0" indent="0">
              <a:buNone/>
            </a:pPr>
            <a:endParaRPr lang="en-US" dirty="0">
              <a:solidFill>
                <a:schemeClr val="tx1"/>
              </a:solidFill>
            </a:endParaRPr>
          </a:p>
          <a:p>
            <a:r>
              <a:rPr lang="en-US" dirty="0">
                <a:solidFill>
                  <a:schemeClr val="tx1"/>
                </a:solidFill>
              </a:rPr>
              <a:t>Detailed mechanisms</a:t>
            </a:r>
          </a:p>
          <a:p>
            <a:pPr lvl="1"/>
            <a:r>
              <a:rPr lang="en-US" dirty="0">
                <a:solidFill>
                  <a:schemeClr val="tx1"/>
                </a:solidFill>
              </a:rPr>
              <a:t>Morpheus Controller</a:t>
            </a:r>
          </a:p>
          <a:p>
            <a:pPr lvl="1"/>
            <a:r>
              <a:rPr lang="en-US" dirty="0">
                <a:solidFill>
                  <a:schemeClr val="tx1"/>
                </a:solidFill>
              </a:rPr>
              <a:t>Extended LLC kernel</a:t>
            </a:r>
          </a:p>
          <a:p>
            <a:pPr lvl="1"/>
            <a:endParaRPr lang="en-US" dirty="0">
              <a:solidFill>
                <a:schemeClr val="tx1"/>
              </a:solidFill>
            </a:endParaRPr>
          </a:p>
          <a:p>
            <a:pPr marL="0" indent="0">
              <a:buNone/>
            </a:pPr>
            <a:endParaRPr lang="en-US" dirty="0">
              <a:solidFill>
                <a:schemeClr val="tx1"/>
              </a:solidFill>
            </a:endParaRPr>
          </a:p>
          <a:p>
            <a:r>
              <a:rPr lang="en-US" dirty="0">
                <a:solidFill>
                  <a:schemeClr val="tx1"/>
                </a:solidFill>
              </a:rPr>
              <a:t>Optimization techniques</a:t>
            </a:r>
          </a:p>
          <a:p>
            <a:pPr lvl="1"/>
            <a:r>
              <a:rPr lang="en-US" dirty="0">
                <a:solidFill>
                  <a:schemeClr val="tx1"/>
                </a:solidFill>
              </a:rPr>
              <a:t>Indirect-MOV</a:t>
            </a:r>
          </a:p>
          <a:p>
            <a:pPr lvl="1"/>
            <a:r>
              <a:rPr lang="en-US" dirty="0">
                <a:solidFill>
                  <a:schemeClr val="tx1"/>
                </a:solidFill>
              </a:rPr>
              <a:t>Cache compression applied to Morpheus</a:t>
            </a:r>
          </a:p>
        </p:txBody>
      </p:sp>
      <p:sp>
        <p:nvSpPr>
          <p:cNvPr id="3" name="Title 2">
            <a:extLst>
              <a:ext uri="{FF2B5EF4-FFF2-40B4-BE49-F238E27FC236}">
                <a16:creationId xmlns:a16="http://schemas.microsoft.com/office/drawing/2014/main" id="{C091BE0D-D066-5B5A-AA1B-AE72699544FC}"/>
              </a:ext>
            </a:extLst>
          </p:cNvPr>
          <p:cNvSpPr>
            <a:spLocks noGrp="1"/>
          </p:cNvSpPr>
          <p:nvPr>
            <p:ph type="title"/>
          </p:nvPr>
        </p:nvSpPr>
        <p:spPr>
          <a:xfrm>
            <a:off x="0" y="139377"/>
            <a:ext cx="9144000" cy="429389"/>
          </a:xfrm>
        </p:spPr>
        <p:txBody>
          <a:bodyPr/>
          <a:lstStyle/>
          <a:p>
            <a:r>
              <a:rPr lang="en-US" spc="-180" dirty="0"/>
              <a:t>More in the Morpheus Paper: Mechanisms</a:t>
            </a:r>
          </a:p>
        </p:txBody>
      </p:sp>
      <p:sp>
        <p:nvSpPr>
          <p:cNvPr id="4" name="Slide Number Placeholder 3">
            <a:extLst>
              <a:ext uri="{FF2B5EF4-FFF2-40B4-BE49-F238E27FC236}">
                <a16:creationId xmlns:a16="http://schemas.microsoft.com/office/drawing/2014/main" id="{3FDDFD5E-806A-D2E6-F721-8BECB7024369}"/>
              </a:ext>
            </a:extLst>
          </p:cNvPr>
          <p:cNvSpPr>
            <a:spLocks noGrp="1"/>
          </p:cNvSpPr>
          <p:nvPr>
            <p:ph type="sldNum" sz="quarter" idx="4"/>
          </p:nvPr>
        </p:nvSpPr>
        <p:spPr/>
        <p:txBody>
          <a:bodyPr/>
          <a:lstStyle/>
          <a:p>
            <a:pPr algn="r"/>
            <a:fld id="{BBF05047-ADC6-47BF-A318-424F854A849A}" type="slidenum">
              <a:rPr lang="en-US" smtClean="0"/>
              <a:pPr algn="r"/>
              <a:t>34</a:t>
            </a:fld>
            <a:endParaRPr lang="en-US"/>
          </a:p>
        </p:txBody>
      </p:sp>
      <p:pic>
        <p:nvPicPr>
          <p:cNvPr id="5" name="Graphic 4">
            <a:hlinkClick r:id="rId3"/>
            <a:extLst>
              <a:ext uri="{FF2B5EF4-FFF2-40B4-BE49-F238E27FC236}">
                <a16:creationId xmlns:a16="http://schemas.microsoft.com/office/drawing/2014/main" id="{010B2939-E0A1-E97E-4FFA-1C8480BB669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5440" y="1293290"/>
            <a:ext cx="2727960" cy="2727960"/>
          </a:xfrm>
          <a:prstGeom prst="rect">
            <a:avLst/>
          </a:prstGeom>
        </p:spPr>
      </p:pic>
      <p:sp>
        <p:nvSpPr>
          <p:cNvPr id="6" name="TextBox 5">
            <a:extLst>
              <a:ext uri="{FF2B5EF4-FFF2-40B4-BE49-F238E27FC236}">
                <a16:creationId xmlns:a16="http://schemas.microsoft.com/office/drawing/2014/main" id="{AF59E29E-8FE1-D719-6575-86F04E7A2001}"/>
              </a:ext>
            </a:extLst>
          </p:cNvPr>
          <p:cNvSpPr txBox="1"/>
          <p:nvPr/>
        </p:nvSpPr>
        <p:spPr>
          <a:xfrm>
            <a:off x="5241664" y="3825187"/>
            <a:ext cx="3095512" cy="492443"/>
          </a:xfrm>
          <a:prstGeom prst="rect">
            <a:avLst/>
          </a:prstGeom>
          <a:noFill/>
        </p:spPr>
        <p:txBody>
          <a:bodyPr wrap="square" rtlCol="0">
            <a:spAutoFit/>
          </a:bodyPr>
          <a:lstStyle/>
          <a:p>
            <a:pPr algn="ctr"/>
            <a:r>
              <a:rPr lang="en-US" sz="2600" b="1" spc="-150" dirty="0">
                <a:latin typeface="Nunito" pitchFamily="2" charset="0"/>
              </a:rPr>
              <a:t>Morpheus on </a:t>
            </a:r>
            <a:r>
              <a:rPr lang="en-US" sz="2600" b="1" spc="-150" dirty="0" err="1">
                <a:latin typeface="Nunito" pitchFamily="2" charset="0"/>
              </a:rPr>
              <a:t>arXiv</a:t>
            </a:r>
            <a:endParaRPr lang="en-US" sz="2600" b="1" spc="-150" dirty="0">
              <a:latin typeface="Nunito" pitchFamily="2" charset="0"/>
            </a:endParaRPr>
          </a:p>
        </p:txBody>
      </p:sp>
    </p:spTree>
    <p:extLst>
      <p:ext uri="{BB962C8B-B14F-4D97-AF65-F5344CB8AC3E}">
        <p14:creationId xmlns:p14="http://schemas.microsoft.com/office/powerpoint/2010/main" val="69181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A0E6-B56B-3281-23B1-57535DEAB2ED}"/>
              </a:ext>
            </a:extLst>
          </p:cNvPr>
          <p:cNvSpPr>
            <a:spLocks noGrp="1"/>
          </p:cNvSpPr>
          <p:nvPr>
            <p:ph type="title"/>
          </p:nvPr>
        </p:nvSpPr>
        <p:spPr/>
        <p:txBody>
          <a:bodyPr/>
          <a:lstStyle/>
          <a:p>
            <a:r>
              <a:rPr lang="en-US"/>
              <a:t>Outline</a:t>
            </a:r>
          </a:p>
        </p:txBody>
      </p:sp>
      <p:sp>
        <p:nvSpPr>
          <p:cNvPr id="4" name="Slide Number Placeholder 3">
            <a:extLst>
              <a:ext uri="{FF2B5EF4-FFF2-40B4-BE49-F238E27FC236}">
                <a16:creationId xmlns:a16="http://schemas.microsoft.com/office/drawing/2014/main" id="{040A1C53-5576-35CC-2118-2FB5A5A1501F}"/>
              </a:ext>
            </a:extLst>
          </p:cNvPr>
          <p:cNvSpPr>
            <a:spLocks noGrp="1"/>
          </p:cNvSpPr>
          <p:nvPr>
            <p:ph type="sldNum" sz="quarter" idx="4"/>
          </p:nvPr>
        </p:nvSpPr>
        <p:spPr/>
        <p:txBody>
          <a:bodyPr/>
          <a:lstStyle/>
          <a:p>
            <a:pPr algn="r"/>
            <a:fld id="{BBF05047-ADC6-47BF-A318-424F854A849A}" type="slidenum">
              <a:rPr lang="en-US" smtClean="0"/>
              <a:pPr algn="r"/>
              <a:t>35</a:t>
            </a:fld>
            <a:endParaRPr lang="en-US"/>
          </a:p>
        </p:txBody>
      </p:sp>
      <p:sp>
        <p:nvSpPr>
          <p:cNvPr id="5" name="Rectangle 4">
            <a:extLst>
              <a:ext uri="{FF2B5EF4-FFF2-40B4-BE49-F238E27FC236}">
                <a16:creationId xmlns:a16="http://schemas.microsoft.com/office/drawing/2014/main" id="{8D1CC14E-5124-89D9-E781-E8BFD5363538}"/>
              </a:ext>
            </a:extLst>
          </p:cNvPr>
          <p:cNvSpPr/>
          <p:nvPr/>
        </p:nvSpPr>
        <p:spPr>
          <a:xfrm>
            <a:off x="-3048" y="62550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Introduction</a:t>
            </a:r>
          </a:p>
        </p:txBody>
      </p:sp>
      <p:sp>
        <p:nvSpPr>
          <p:cNvPr id="14" name="TextBox 13">
            <a:extLst>
              <a:ext uri="{FF2B5EF4-FFF2-40B4-BE49-F238E27FC236}">
                <a16:creationId xmlns:a16="http://schemas.microsoft.com/office/drawing/2014/main" id="{9A85AF98-0A1D-F018-AFD3-0F94038601A8}"/>
              </a:ext>
            </a:extLst>
          </p:cNvPr>
          <p:cNvSpPr txBox="1"/>
          <p:nvPr/>
        </p:nvSpPr>
        <p:spPr>
          <a:xfrm>
            <a:off x="0" y="634813"/>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1</a:t>
            </a:r>
          </a:p>
        </p:txBody>
      </p:sp>
      <p:sp>
        <p:nvSpPr>
          <p:cNvPr id="17" name="Rectangle 16">
            <a:extLst>
              <a:ext uri="{FF2B5EF4-FFF2-40B4-BE49-F238E27FC236}">
                <a16:creationId xmlns:a16="http://schemas.microsoft.com/office/drawing/2014/main" id="{04273544-FFA4-8631-EEFD-DF9634A0C246}"/>
              </a:ext>
            </a:extLst>
          </p:cNvPr>
          <p:cNvSpPr/>
          <p:nvPr/>
        </p:nvSpPr>
        <p:spPr>
          <a:xfrm>
            <a:off x="0" y="1442593"/>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Overview</a:t>
            </a:r>
          </a:p>
        </p:txBody>
      </p:sp>
      <p:sp>
        <p:nvSpPr>
          <p:cNvPr id="18" name="TextBox 17">
            <a:extLst>
              <a:ext uri="{FF2B5EF4-FFF2-40B4-BE49-F238E27FC236}">
                <a16:creationId xmlns:a16="http://schemas.microsoft.com/office/drawing/2014/main" id="{AD8316B1-D0C2-F492-7F9C-45091E7C45F2}"/>
              </a:ext>
            </a:extLst>
          </p:cNvPr>
          <p:cNvSpPr txBox="1"/>
          <p:nvPr/>
        </p:nvSpPr>
        <p:spPr>
          <a:xfrm>
            <a:off x="0" y="1444057"/>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2</a:t>
            </a:r>
          </a:p>
        </p:txBody>
      </p:sp>
      <p:sp>
        <p:nvSpPr>
          <p:cNvPr id="20" name="Rectangle 19">
            <a:extLst>
              <a:ext uri="{FF2B5EF4-FFF2-40B4-BE49-F238E27FC236}">
                <a16:creationId xmlns:a16="http://schemas.microsoft.com/office/drawing/2014/main" id="{2BB9D4A0-0791-2AE4-5BF9-B6A33E10EA3D}"/>
              </a:ext>
            </a:extLst>
          </p:cNvPr>
          <p:cNvSpPr/>
          <p:nvPr/>
        </p:nvSpPr>
        <p:spPr>
          <a:xfrm>
            <a:off x="-3048" y="226569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Controller</a:t>
            </a:r>
          </a:p>
        </p:txBody>
      </p:sp>
      <p:sp>
        <p:nvSpPr>
          <p:cNvPr id="21" name="TextBox 20">
            <a:extLst>
              <a:ext uri="{FF2B5EF4-FFF2-40B4-BE49-F238E27FC236}">
                <a16:creationId xmlns:a16="http://schemas.microsoft.com/office/drawing/2014/main" id="{22B2C9EA-256A-1F0B-3926-AC316DF3E4EC}"/>
              </a:ext>
            </a:extLst>
          </p:cNvPr>
          <p:cNvSpPr txBox="1"/>
          <p:nvPr/>
        </p:nvSpPr>
        <p:spPr>
          <a:xfrm>
            <a:off x="-3048" y="2273258"/>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3</a:t>
            </a:r>
          </a:p>
        </p:txBody>
      </p:sp>
      <p:sp>
        <p:nvSpPr>
          <p:cNvPr id="23" name="Rectangle 22">
            <a:extLst>
              <a:ext uri="{FF2B5EF4-FFF2-40B4-BE49-F238E27FC236}">
                <a16:creationId xmlns:a16="http://schemas.microsoft.com/office/drawing/2014/main" id="{CF157687-D2D9-9C49-1F1E-7BC9026A6218}"/>
              </a:ext>
            </a:extLst>
          </p:cNvPr>
          <p:cNvSpPr/>
          <p:nvPr/>
        </p:nvSpPr>
        <p:spPr>
          <a:xfrm>
            <a:off x="0" y="309171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Extended LLC Kernel</a:t>
            </a:r>
          </a:p>
        </p:txBody>
      </p:sp>
      <p:sp>
        <p:nvSpPr>
          <p:cNvPr id="24" name="TextBox 23">
            <a:extLst>
              <a:ext uri="{FF2B5EF4-FFF2-40B4-BE49-F238E27FC236}">
                <a16:creationId xmlns:a16="http://schemas.microsoft.com/office/drawing/2014/main" id="{58817223-6C99-6257-899C-FB93D7F91BA7}"/>
              </a:ext>
            </a:extLst>
          </p:cNvPr>
          <p:cNvSpPr txBox="1"/>
          <p:nvPr/>
        </p:nvSpPr>
        <p:spPr>
          <a:xfrm>
            <a:off x="0" y="3093182"/>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4</a:t>
            </a:r>
          </a:p>
        </p:txBody>
      </p:sp>
      <p:sp>
        <p:nvSpPr>
          <p:cNvPr id="26" name="Rectangle 25">
            <a:extLst>
              <a:ext uri="{FF2B5EF4-FFF2-40B4-BE49-F238E27FC236}">
                <a16:creationId xmlns:a16="http://schemas.microsoft.com/office/drawing/2014/main" id="{8EADD2B0-EDDC-0AAF-0B24-D75343D5FA40}"/>
              </a:ext>
            </a:extLst>
          </p:cNvPr>
          <p:cNvSpPr/>
          <p:nvPr/>
        </p:nvSpPr>
        <p:spPr>
          <a:xfrm>
            <a:off x="-3048" y="3923476"/>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Hit/Miss Prediction</a:t>
            </a:r>
            <a:endParaRPr lang="en-US" sz="3200" b="1" dirty="0">
              <a:solidFill>
                <a:schemeClr val="bg1">
                  <a:lumMod val="65000"/>
                </a:schemeClr>
              </a:solidFill>
              <a:latin typeface="Nunito" pitchFamily="2" charset="0"/>
            </a:endParaRPr>
          </a:p>
        </p:txBody>
      </p:sp>
      <p:sp>
        <p:nvSpPr>
          <p:cNvPr id="27" name="TextBox 26">
            <a:extLst>
              <a:ext uri="{FF2B5EF4-FFF2-40B4-BE49-F238E27FC236}">
                <a16:creationId xmlns:a16="http://schemas.microsoft.com/office/drawing/2014/main" id="{7C43FA3F-20D5-6FF1-1C0D-C894C0000196}"/>
              </a:ext>
            </a:extLst>
          </p:cNvPr>
          <p:cNvSpPr txBox="1"/>
          <p:nvPr/>
        </p:nvSpPr>
        <p:spPr>
          <a:xfrm>
            <a:off x="-3048" y="3924940"/>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5</a:t>
            </a:r>
          </a:p>
        </p:txBody>
      </p:sp>
      <p:sp>
        <p:nvSpPr>
          <p:cNvPr id="35" name="Rectangle 34">
            <a:extLst>
              <a:ext uri="{FF2B5EF4-FFF2-40B4-BE49-F238E27FC236}">
                <a16:creationId xmlns:a16="http://schemas.microsoft.com/office/drawing/2014/main" id="{484D74AB-7F68-4C41-DBE3-289AD5E5E364}"/>
              </a:ext>
            </a:extLst>
          </p:cNvPr>
          <p:cNvSpPr/>
          <p:nvPr/>
        </p:nvSpPr>
        <p:spPr>
          <a:xfrm>
            <a:off x="-3048" y="558285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Conclusion</a:t>
            </a:r>
          </a:p>
        </p:txBody>
      </p:sp>
      <p:sp>
        <p:nvSpPr>
          <p:cNvPr id="36" name="TextBox 35">
            <a:extLst>
              <a:ext uri="{FF2B5EF4-FFF2-40B4-BE49-F238E27FC236}">
                <a16:creationId xmlns:a16="http://schemas.microsoft.com/office/drawing/2014/main" id="{70F72806-520A-831A-4D8D-8A62D8C3FB6B}"/>
              </a:ext>
            </a:extLst>
          </p:cNvPr>
          <p:cNvSpPr txBox="1"/>
          <p:nvPr/>
        </p:nvSpPr>
        <p:spPr>
          <a:xfrm>
            <a:off x="-3048" y="5584322"/>
            <a:ext cx="374904" cy="800220"/>
          </a:xfrm>
          <a:prstGeom prst="rect">
            <a:avLst/>
          </a:prstGeom>
          <a:noFill/>
        </p:spPr>
        <p:txBody>
          <a:bodyPr wrap="square" rtlCol="0" anchor="ctr">
            <a:spAutoFit/>
          </a:bodyPr>
          <a:lstStyle/>
          <a:p>
            <a:pPr algn="ctr"/>
            <a:r>
              <a:rPr lang="en-US" sz="4600" b="1" dirty="0">
                <a:solidFill>
                  <a:schemeClr val="bg1">
                    <a:lumMod val="65000"/>
                  </a:schemeClr>
                </a:solidFill>
                <a:latin typeface="Nunito" pitchFamily="2" charset="0"/>
              </a:rPr>
              <a:t>7</a:t>
            </a:r>
          </a:p>
        </p:txBody>
      </p:sp>
      <p:sp>
        <p:nvSpPr>
          <p:cNvPr id="19" name="Rectangle 18">
            <a:extLst>
              <a:ext uri="{FF2B5EF4-FFF2-40B4-BE49-F238E27FC236}">
                <a16:creationId xmlns:a16="http://schemas.microsoft.com/office/drawing/2014/main" id="{A4F98F8C-633D-679A-4F82-FF2AF76432B7}"/>
              </a:ext>
            </a:extLst>
          </p:cNvPr>
          <p:cNvSpPr/>
          <p:nvPr/>
        </p:nvSpPr>
        <p:spPr>
          <a:xfrm>
            <a:off x="0" y="4750551"/>
            <a:ext cx="9144000" cy="615406"/>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solidFill>
                <a:latin typeface="Nunito" pitchFamily="2" charset="0"/>
              </a:rPr>
              <a:t>Evaluation</a:t>
            </a:r>
          </a:p>
        </p:txBody>
      </p:sp>
      <p:sp>
        <p:nvSpPr>
          <p:cNvPr id="22" name="TextBox 21">
            <a:extLst>
              <a:ext uri="{FF2B5EF4-FFF2-40B4-BE49-F238E27FC236}">
                <a16:creationId xmlns:a16="http://schemas.microsoft.com/office/drawing/2014/main" id="{323B39F1-4F85-538B-E592-82AC5632C792}"/>
              </a:ext>
            </a:extLst>
          </p:cNvPr>
          <p:cNvSpPr txBox="1"/>
          <p:nvPr/>
        </p:nvSpPr>
        <p:spPr>
          <a:xfrm>
            <a:off x="0" y="4752015"/>
            <a:ext cx="374904" cy="800220"/>
          </a:xfrm>
          <a:prstGeom prst="rect">
            <a:avLst/>
          </a:prstGeom>
          <a:noFill/>
        </p:spPr>
        <p:txBody>
          <a:bodyPr wrap="square" rtlCol="0" anchor="ctr">
            <a:spAutoFit/>
          </a:bodyPr>
          <a:lstStyle>
            <a:defPPr>
              <a:defRPr lang="en-US"/>
            </a:defPPr>
            <a:lvl1pPr algn="ctr">
              <a:defRPr sz="4600" b="1">
                <a:solidFill>
                  <a:schemeClr val="bg1"/>
                </a:solidFill>
                <a:latin typeface="Nunito" pitchFamily="2" charset="0"/>
              </a:defRPr>
            </a:lvl1pPr>
          </a:lstStyle>
          <a:p>
            <a:r>
              <a:rPr lang="en-US" dirty="0"/>
              <a:t>6</a:t>
            </a:r>
          </a:p>
        </p:txBody>
      </p:sp>
    </p:spTree>
    <p:extLst>
      <p:ext uri="{BB962C8B-B14F-4D97-AF65-F5344CB8AC3E}">
        <p14:creationId xmlns:p14="http://schemas.microsoft.com/office/powerpoint/2010/main" val="2060761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607D0-B497-E36A-FCB8-59FB39A4892D}"/>
              </a:ext>
            </a:extLst>
          </p:cNvPr>
          <p:cNvSpPr>
            <a:spLocks noGrp="1"/>
          </p:cNvSpPr>
          <p:nvPr>
            <p:ph idx="1"/>
          </p:nvPr>
        </p:nvSpPr>
        <p:spPr>
          <a:xfrm>
            <a:off x="1" y="810545"/>
            <a:ext cx="9144000" cy="5726782"/>
          </a:xfrm>
        </p:spPr>
        <p:txBody>
          <a:bodyPr/>
          <a:lstStyle/>
          <a:p>
            <a:r>
              <a:rPr lang="en-US" dirty="0">
                <a:solidFill>
                  <a:schemeClr val="tx1"/>
                </a:solidFill>
              </a:rPr>
              <a:t>17 representative applications</a:t>
            </a:r>
          </a:p>
          <a:p>
            <a:pPr lvl="1"/>
            <a:r>
              <a:rPr lang="en-US" dirty="0">
                <a:solidFill>
                  <a:schemeClr val="tx1"/>
                </a:solidFill>
              </a:rPr>
              <a:t>14 memory-bound</a:t>
            </a:r>
          </a:p>
          <a:p>
            <a:pPr lvl="1"/>
            <a:r>
              <a:rPr lang="en-US" dirty="0">
                <a:solidFill>
                  <a:schemeClr val="tx1"/>
                </a:solidFill>
              </a:rPr>
              <a:t>3 compute-bound</a:t>
            </a:r>
          </a:p>
          <a:p>
            <a:pPr marL="308372" lvl="1" indent="0">
              <a:buNone/>
            </a:pPr>
            <a:endParaRPr lang="en-US" dirty="0">
              <a:solidFill>
                <a:schemeClr val="tx1"/>
              </a:solidFill>
            </a:endParaRPr>
          </a:p>
          <a:p>
            <a:pPr marL="308372" lvl="1" indent="0">
              <a:buNone/>
            </a:pPr>
            <a:endParaRPr lang="en-US" dirty="0">
              <a:solidFill>
                <a:schemeClr val="tx1"/>
              </a:solidFill>
            </a:endParaRPr>
          </a:p>
          <a:p>
            <a:r>
              <a:rPr lang="en-US" dirty="0">
                <a:solidFill>
                  <a:schemeClr val="tx1"/>
                </a:solidFill>
              </a:rPr>
              <a:t>Experimentally characterize the </a:t>
            </a:r>
            <a:r>
              <a:rPr lang="en-US" i="1" dirty="0">
                <a:solidFill>
                  <a:schemeClr val="tx1"/>
                </a:solidFill>
              </a:rPr>
              <a:t>extended LLC</a:t>
            </a:r>
            <a:endParaRPr lang="en-US" b="0" dirty="0">
              <a:solidFill>
                <a:schemeClr val="tx1"/>
              </a:solidFill>
            </a:endParaRPr>
          </a:p>
          <a:p>
            <a:pPr lvl="1"/>
            <a:r>
              <a:rPr lang="en-US" dirty="0">
                <a:solidFill>
                  <a:schemeClr val="tx1"/>
                </a:solidFill>
              </a:rPr>
              <a:t>On a real NVIDIA RTX 3080, as the </a:t>
            </a:r>
            <a:r>
              <a:rPr lang="en-US" i="1" dirty="0">
                <a:solidFill>
                  <a:schemeClr val="tx1"/>
                </a:solidFill>
              </a:rPr>
              <a:t>extended LLC kernel </a:t>
            </a:r>
            <a:r>
              <a:rPr lang="en-US" dirty="0">
                <a:solidFill>
                  <a:schemeClr val="tx1"/>
                </a:solidFill>
              </a:rPr>
              <a:t>requires no special hardware</a:t>
            </a:r>
          </a:p>
          <a:p>
            <a:pPr lvl="1"/>
            <a:r>
              <a:rPr lang="en-US" dirty="0">
                <a:solidFill>
                  <a:schemeClr val="tx1"/>
                </a:solidFill>
              </a:rPr>
              <a:t>Capacity, latency, bandwidth, energy/byte of the </a:t>
            </a:r>
            <a:r>
              <a:rPr lang="en-US" i="1" dirty="0">
                <a:solidFill>
                  <a:schemeClr val="tx1"/>
                </a:solidFill>
              </a:rPr>
              <a:t>extended LLC</a:t>
            </a: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r>
              <a:rPr lang="en-US" spc="-100" dirty="0">
                <a:solidFill>
                  <a:schemeClr val="tx1"/>
                </a:solidFill>
              </a:rPr>
              <a:t>Simulate a Morpheus-enabled GPU using </a:t>
            </a:r>
            <a:r>
              <a:rPr lang="en-US" spc="-100" dirty="0" err="1">
                <a:solidFill>
                  <a:schemeClr val="tx1"/>
                </a:solidFill>
              </a:rPr>
              <a:t>AccelSim</a:t>
            </a:r>
            <a:r>
              <a:rPr lang="en-US" spc="-100" dirty="0">
                <a:solidFill>
                  <a:schemeClr val="tx1"/>
                </a:solidFill>
              </a:rPr>
              <a:t> </a:t>
            </a:r>
            <a:r>
              <a:rPr lang="en-US" sz="1600" spc="-150" dirty="0">
                <a:solidFill>
                  <a:srgbClr val="7F7F7F"/>
                </a:solidFill>
              </a:rPr>
              <a:t>[</a:t>
            </a:r>
            <a:r>
              <a:rPr lang="en-US" sz="1600" i="1" spc="-150" dirty="0" err="1">
                <a:solidFill>
                  <a:srgbClr val="7F7F7F"/>
                </a:solidFill>
              </a:rPr>
              <a:t>Khairy</a:t>
            </a:r>
            <a:r>
              <a:rPr lang="en-US" sz="1600" i="1" spc="-150" dirty="0">
                <a:solidFill>
                  <a:srgbClr val="7F7F7F"/>
                </a:solidFill>
              </a:rPr>
              <a:t>+ ISCA’20</a:t>
            </a:r>
            <a:r>
              <a:rPr lang="en-US" sz="1600" spc="-150" dirty="0">
                <a:solidFill>
                  <a:srgbClr val="7F7F7F"/>
                </a:solidFill>
              </a:rPr>
              <a:t>]</a:t>
            </a:r>
          </a:p>
          <a:p>
            <a:pPr lvl="1"/>
            <a:r>
              <a:rPr lang="en-US" dirty="0">
                <a:solidFill>
                  <a:schemeClr val="tx1"/>
                </a:solidFill>
              </a:rPr>
              <a:t>Performance, energy efficiency, bandwidth utilization</a:t>
            </a:r>
            <a:endParaRPr lang="en-US" b="0" dirty="0">
              <a:solidFill>
                <a:schemeClr val="tx1"/>
              </a:solidFill>
            </a:endParaRPr>
          </a:p>
        </p:txBody>
      </p:sp>
      <p:sp>
        <p:nvSpPr>
          <p:cNvPr id="3" name="Title 2">
            <a:extLst>
              <a:ext uri="{FF2B5EF4-FFF2-40B4-BE49-F238E27FC236}">
                <a16:creationId xmlns:a16="http://schemas.microsoft.com/office/drawing/2014/main" id="{27F6EF1C-B150-7582-214F-FD6AF9845455}"/>
              </a:ext>
            </a:extLst>
          </p:cNvPr>
          <p:cNvSpPr>
            <a:spLocks noGrp="1"/>
          </p:cNvSpPr>
          <p:nvPr>
            <p:ph type="title"/>
          </p:nvPr>
        </p:nvSpPr>
        <p:spPr/>
        <p:txBody>
          <a:bodyPr/>
          <a:lstStyle/>
          <a:p>
            <a:r>
              <a:rPr lang="en-US"/>
              <a:t>Methodology</a:t>
            </a:r>
          </a:p>
        </p:txBody>
      </p:sp>
      <p:sp>
        <p:nvSpPr>
          <p:cNvPr id="4" name="Slide Number Placeholder 3">
            <a:extLst>
              <a:ext uri="{FF2B5EF4-FFF2-40B4-BE49-F238E27FC236}">
                <a16:creationId xmlns:a16="http://schemas.microsoft.com/office/drawing/2014/main" id="{14DBA0DC-42BB-F834-F3B4-C8E33DFF9572}"/>
              </a:ext>
            </a:extLst>
          </p:cNvPr>
          <p:cNvSpPr>
            <a:spLocks noGrp="1"/>
          </p:cNvSpPr>
          <p:nvPr>
            <p:ph type="sldNum" sz="quarter" idx="4"/>
          </p:nvPr>
        </p:nvSpPr>
        <p:spPr/>
        <p:txBody>
          <a:bodyPr/>
          <a:lstStyle/>
          <a:p>
            <a:pPr algn="r"/>
            <a:fld id="{BBF05047-ADC6-47BF-A318-424F854A849A}" type="slidenum">
              <a:rPr lang="en-US" smtClean="0"/>
              <a:pPr algn="r"/>
              <a:t>36</a:t>
            </a:fld>
            <a:endParaRPr lang="en-US"/>
          </a:p>
        </p:txBody>
      </p:sp>
    </p:spTree>
    <p:extLst>
      <p:ext uri="{BB962C8B-B14F-4D97-AF65-F5344CB8AC3E}">
        <p14:creationId xmlns:p14="http://schemas.microsoft.com/office/powerpoint/2010/main" val="45911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EFFCC85D-9B53-6A91-79AE-0311D2F13243}"/>
              </a:ext>
            </a:extLst>
          </p:cNvPr>
          <p:cNvGrpSpPr/>
          <p:nvPr/>
        </p:nvGrpSpPr>
        <p:grpSpPr>
          <a:xfrm>
            <a:off x="603207" y="851009"/>
            <a:ext cx="8413602" cy="3021708"/>
            <a:chOff x="1004887" y="2147887"/>
            <a:chExt cx="7134225" cy="2562225"/>
          </a:xfrm>
        </p:grpSpPr>
        <p:pic>
          <p:nvPicPr>
            <p:cNvPr id="30" name="Graphic 29">
              <a:extLst>
                <a:ext uri="{FF2B5EF4-FFF2-40B4-BE49-F238E27FC236}">
                  <a16:creationId xmlns:a16="http://schemas.microsoft.com/office/drawing/2014/main" id="{DB360C8C-A547-FEF9-B4CB-71A22C8C93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4887" y="2147887"/>
              <a:ext cx="7134225" cy="2562225"/>
            </a:xfrm>
            <a:prstGeom prst="rect">
              <a:avLst/>
            </a:prstGeom>
          </p:spPr>
        </p:pic>
        <p:sp>
          <p:nvSpPr>
            <p:cNvPr id="36" name="Rectangle 35">
              <a:extLst>
                <a:ext uri="{FF2B5EF4-FFF2-40B4-BE49-F238E27FC236}">
                  <a16:creationId xmlns:a16="http://schemas.microsoft.com/office/drawing/2014/main" id="{94B3A36A-78B1-F2B4-DFDA-74C79EA46468}"/>
                </a:ext>
              </a:extLst>
            </p:cNvPr>
            <p:cNvSpPr/>
            <p:nvPr/>
          </p:nvSpPr>
          <p:spPr>
            <a:xfrm>
              <a:off x="1371600" y="4181973"/>
              <a:ext cx="6767512" cy="5281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grpSp>
      <p:pic>
        <p:nvPicPr>
          <p:cNvPr id="33" name="Graphic 32">
            <a:extLst>
              <a:ext uri="{FF2B5EF4-FFF2-40B4-BE49-F238E27FC236}">
                <a16:creationId xmlns:a16="http://schemas.microsoft.com/office/drawing/2014/main" id="{ED117354-EC9C-21D0-FA87-EC6D1D54B5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207" y="851009"/>
            <a:ext cx="8413602" cy="3021708"/>
          </a:xfrm>
          <a:prstGeom prst="rect">
            <a:avLst/>
          </a:prstGeom>
        </p:spPr>
      </p:pic>
      <p:pic>
        <p:nvPicPr>
          <p:cNvPr id="32" name="Graphic 31">
            <a:extLst>
              <a:ext uri="{FF2B5EF4-FFF2-40B4-BE49-F238E27FC236}">
                <a16:creationId xmlns:a16="http://schemas.microsoft.com/office/drawing/2014/main" id="{C234CFF4-B5D5-69BD-5142-7A4C990162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3207" y="851009"/>
            <a:ext cx="8413602" cy="3021708"/>
          </a:xfrm>
          <a:prstGeom prst="rect">
            <a:avLst/>
          </a:prstGeom>
        </p:spPr>
      </p:pic>
      <p:pic>
        <p:nvPicPr>
          <p:cNvPr id="26" name="Graphic 25">
            <a:extLst>
              <a:ext uri="{FF2B5EF4-FFF2-40B4-BE49-F238E27FC236}">
                <a16:creationId xmlns:a16="http://schemas.microsoft.com/office/drawing/2014/main" id="{1C871344-C4A4-6355-2665-965313A5C0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3207" y="851009"/>
            <a:ext cx="8413602" cy="3021708"/>
          </a:xfrm>
          <a:prstGeom prst="rect">
            <a:avLst/>
          </a:prstGeom>
        </p:spPr>
      </p:pic>
      <p:pic>
        <p:nvPicPr>
          <p:cNvPr id="28" name="Graphic 27">
            <a:extLst>
              <a:ext uri="{FF2B5EF4-FFF2-40B4-BE49-F238E27FC236}">
                <a16:creationId xmlns:a16="http://schemas.microsoft.com/office/drawing/2014/main" id="{12CBADB7-7FBF-E279-42EA-0642D13C30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3207" y="851009"/>
            <a:ext cx="8413602" cy="3021708"/>
          </a:xfrm>
          <a:prstGeom prst="rect">
            <a:avLst/>
          </a:prstGeom>
        </p:spPr>
      </p:pic>
      <p:sp>
        <p:nvSpPr>
          <p:cNvPr id="3" name="Title 2">
            <a:extLst>
              <a:ext uri="{FF2B5EF4-FFF2-40B4-BE49-F238E27FC236}">
                <a16:creationId xmlns:a16="http://schemas.microsoft.com/office/drawing/2014/main" id="{77C682DC-BAEA-FCD2-09BB-06A160FA485F}"/>
              </a:ext>
            </a:extLst>
          </p:cNvPr>
          <p:cNvSpPr>
            <a:spLocks noGrp="1"/>
          </p:cNvSpPr>
          <p:nvPr>
            <p:ph type="title"/>
          </p:nvPr>
        </p:nvSpPr>
        <p:spPr/>
        <p:txBody>
          <a:bodyPr/>
          <a:lstStyle/>
          <a:p>
            <a:r>
              <a:rPr lang="en-US"/>
              <a:t>Morpheus Performance</a:t>
            </a:r>
          </a:p>
        </p:txBody>
      </p:sp>
      <p:sp>
        <p:nvSpPr>
          <p:cNvPr id="4" name="Slide Number Placeholder 3">
            <a:extLst>
              <a:ext uri="{FF2B5EF4-FFF2-40B4-BE49-F238E27FC236}">
                <a16:creationId xmlns:a16="http://schemas.microsoft.com/office/drawing/2014/main" id="{8E645AF6-13D4-1672-F141-5A5DD3EBFB54}"/>
              </a:ext>
            </a:extLst>
          </p:cNvPr>
          <p:cNvSpPr>
            <a:spLocks noGrp="1"/>
          </p:cNvSpPr>
          <p:nvPr>
            <p:ph type="sldNum" sz="quarter" idx="4"/>
          </p:nvPr>
        </p:nvSpPr>
        <p:spPr/>
        <p:txBody>
          <a:bodyPr/>
          <a:lstStyle/>
          <a:p>
            <a:pPr algn="r"/>
            <a:fld id="{BBF05047-ADC6-47BF-A318-424F854A849A}" type="slidenum">
              <a:rPr lang="en-US" smtClean="0"/>
              <a:pPr algn="r"/>
              <a:t>37</a:t>
            </a:fld>
            <a:endParaRPr lang="en-US"/>
          </a:p>
        </p:txBody>
      </p:sp>
      <p:sp>
        <p:nvSpPr>
          <p:cNvPr id="6" name="Rectangle 5">
            <a:extLst>
              <a:ext uri="{FF2B5EF4-FFF2-40B4-BE49-F238E27FC236}">
                <a16:creationId xmlns:a16="http://schemas.microsoft.com/office/drawing/2014/main" id="{B4BAC938-D3E6-C2F5-0AC0-24EA49D6BB46}"/>
              </a:ext>
            </a:extLst>
          </p:cNvPr>
          <p:cNvSpPr/>
          <p:nvPr/>
        </p:nvSpPr>
        <p:spPr>
          <a:xfrm>
            <a:off x="0" y="3890242"/>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8" name="Google Shape;361;p25">
            <a:extLst>
              <a:ext uri="{FF2B5EF4-FFF2-40B4-BE49-F238E27FC236}">
                <a16:creationId xmlns:a16="http://schemas.microsoft.com/office/drawing/2014/main" id="{894C0561-5A08-1159-8FDD-54F94554568D}"/>
              </a:ext>
            </a:extLst>
          </p:cNvPr>
          <p:cNvSpPr txBox="1"/>
          <p:nvPr/>
        </p:nvSpPr>
        <p:spPr>
          <a:xfrm>
            <a:off x="139644" y="4038294"/>
            <a:ext cx="9004355"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60" dirty="0">
                <a:effectLst/>
                <a:latin typeface="Nunito" panose="020B0604020202020204" pitchFamily="2" charset="0"/>
              </a:rPr>
              <a:t>Morpheus </a:t>
            </a:r>
            <a:r>
              <a:rPr lang="en-US" sz="2200" i="0" u="none" strike="noStrike" spc="-60" dirty="0">
                <a:effectLst/>
                <a:latin typeface="Nunito" panose="020B0604020202020204" pitchFamily="2" charset="0"/>
              </a:rPr>
              <a:t>performs </a:t>
            </a:r>
            <a:r>
              <a:rPr lang="en-US" sz="2200" b="1" i="0" u="none" strike="noStrike" spc="-60" dirty="0">
                <a:solidFill>
                  <a:srgbClr val="F839FD"/>
                </a:solidFill>
                <a:effectLst/>
                <a:latin typeface="Nunito" panose="020B0604020202020204" pitchFamily="2" charset="0"/>
              </a:rPr>
              <a:t>better</a:t>
            </a:r>
            <a:r>
              <a:rPr lang="en-US" sz="2200" i="0" u="none" strike="noStrike" spc="-60" dirty="0">
                <a:solidFill>
                  <a:srgbClr val="F839FD"/>
                </a:solidFill>
                <a:effectLst/>
                <a:latin typeface="Nunito" panose="020B0604020202020204" pitchFamily="2" charset="0"/>
              </a:rPr>
              <a:t> </a:t>
            </a:r>
            <a:r>
              <a:rPr lang="en-US" sz="2200" i="0" u="none" strike="noStrike" spc="-60" dirty="0">
                <a:effectLst/>
                <a:latin typeface="Nunito" panose="020B0604020202020204" pitchFamily="2" charset="0"/>
              </a:rPr>
              <a:t>than or </a:t>
            </a:r>
            <a:r>
              <a:rPr lang="en-US" sz="2200" b="1" spc="-60" dirty="0">
                <a:solidFill>
                  <a:srgbClr val="F839FD"/>
                </a:solidFill>
                <a:latin typeface="Nunito" panose="020B0604020202020204" pitchFamily="2" charset="0"/>
              </a:rPr>
              <a:t>equal</a:t>
            </a:r>
            <a:r>
              <a:rPr lang="en-US" sz="2200" spc="-60" dirty="0">
                <a:latin typeface="Nunito" panose="020B0604020202020204" pitchFamily="2" charset="0"/>
              </a:rPr>
              <a:t> to the baseline for </a:t>
            </a:r>
            <a:r>
              <a:rPr lang="en-US" sz="2200" b="1" spc="-60" dirty="0">
                <a:solidFill>
                  <a:srgbClr val="F839FD"/>
                </a:solidFill>
                <a:latin typeface="Nunito" panose="020B0604020202020204" pitchFamily="2" charset="0"/>
              </a:rPr>
              <a:t>all</a:t>
            </a:r>
            <a:r>
              <a:rPr lang="en-US" sz="2200" spc="-60" dirty="0">
                <a:latin typeface="Nunito" panose="020B0604020202020204" pitchFamily="2" charset="0"/>
              </a:rPr>
              <a:t> applications</a:t>
            </a:r>
            <a:endParaRPr lang="en-US" sz="2200" i="0" u="none" strike="noStrike" spc="-60" dirty="0">
              <a:effectLst/>
              <a:latin typeface="Nunito" panose="020B0604020202020204" pitchFamily="2" charset="0"/>
            </a:endParaRPr>
          </a:p>
        </p:txBody>
      </p:sp>
      <p:grpSp>
        <p:nvGrpSpPr>
          <p:cNvPr id="34" name="Group 33">
            <a:extLst>
              <a:ext uri="{FF2B5EF4-FFF2-40B4-BE49-F238E27FC236}">
                <a16:creationId xmlns:a16="http://schemas.microsoft.com/office/drawing/2014/main" id="{74FCCC62-C642-10DF-7DCB-4F484B0C34B1}"/>
              </a:ext>
            </a:extLst>
          </p:cNvPr>
          <p:cNvGrpSpPr/>
          <p:nvPr/>
        </p:nvGrpSpPr>
        <p:grpSpPr>
          <a:xfrm>
            <a:off x="1395408" y="1212260"/>
            <a:ext cx="7447338" cy="1524394"/>
            <a:chOff x="1157401" y="1259152"/>
            <a:chExt cx="6310199" cy="1401637"/>
          </a:xfrm>
        </p:grpSpPr>
        <p:cxnSp>
          <p:nvCxnSpPr>
            <p:cNvPr id="43" name="Straight Arrow Connector 42">
              <a:extLst>
                <a:ext uri="{FF2B5EF4-FFF2-40B4-BE49-F238E27FC236}">
                  <a16:creationId xmlns:a16="http://schemas.microsoft.com/office/drawing/2014/main" id="{7542274A-502C-05F9-6B07-06A9657AD136}"/>
                </a:ext>
              </a:extLst>
            </p:cNvPr>
            <p:cNvCxnSpPr>
              <a:cxnSpLocks/>
            </p:cNvCxnSpPr>
            <p:nvPr/>
          </p:nvCxnSpPr>
          <p:spPr>
            <a:xfrm>
              <a:off x="1157401" y="1261692"/>
              <a:ext cx="1" cy="59368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07E46BE-C790-41F5-DB78-51C7F35240B8}"/>
                </a:ext>
              </a:extLst>
            </p:cNvPr>
            <p:cNvCxnSpPr>
              <a:cxnSpLocks/>
            </p:cNvCxnSpPr>
            <p:nvPr/>
          </p:nvCxnSpPr>
          <p:spPr>
            <a:xfrm>
              <a:off x="1515541" y="1261692"/>
              <a:ext cx="1" cy="50857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544BA74-DC61-765C-7483-83D8C742705E}"/>
                </a:ext>
              </a:extLst>
            </p:cNvPr>
            <p:cNvCxnSpPr>
              <a:cxnSpLocks/>
            </p:cNvCxnSpPr>
            <p:nvPr/>
          </p:nvCxnSpPr>
          <p:spPr>
            <a:xfrm>
              <a:off x="1881301" y="1261692"/>
              <a:ext cx="1" cy="52310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189B36A-D7CA-AF2D-4ECA-95C2F540FBA0}"/>
                </a:ext>
              </a:extLst>
            </p:cNvPr>
            <p:cNvCxnSpPr>
              <a:cxnSpLocks/>
            </p:cNvCxnSpPr>
            <p:nvPr/>
          </p:nvCxnSpPr>
          <p:spPr>
            <a:xfrm>
              <a:off x="2245156" y="1261692"/>
              <a:ext cx="1" cy="498195"/>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82AF344-241E-0BCB-CDB2-43E56FD51943}"/>
                </a:ext>
              </a:extLst>
            </p:cNvPr>
            <p:cNvCxnSpPr>
              <a:cxnSpLocks/>
            </p:cNvCxnSpPr>
            <p:nvPr/>
          </p:nvCxnSpPr>
          <p:spPr>
            <a:xfrm>
              <a:off x="2609011" y="1261692"/>
              <a:ext cx="1" cy="38610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45C385D-D1AF-4490-1068-F59330AE4277}"/>
                </a:ext>
              </a:extLst>
            </p:cNvPr>
            <p:cNvCxnSpPr>
              <a:cxnSpLocks/>
            </p:cNvCxnSpPr>
            <p:nvPr/>
          </p:nvCxnSpPr>
          <p:spPr>
            <a:xfrm>
              <a:off x="2974771" y="1261692"/>
              <a:ext cx="1" cy="88637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87A6792-CD60-F689-56C4-A3FB36FD7400}"/>
                </a:ext>
              </a:extLst>
            </p:cNvPr>
            <p:cNvCxnSpPr>
              <a:cxnSpLocks/>
            </p:cNvCxnSpPr>
            <p:nvPr/>
          </p:nvCxnSpPr>
          <p:spPr>
            <a:xfrm>
              <a:off x="3338626" y="1261692"/>
              <a:ext cx="1" cy="577076"/>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1C7F985-97A1-2855-1DD3-432729C14BC6}"/>
                </a:ext>
              </a:extLst>
            </p:cNvPr>
            <p:cNvCxnSpPr>
              <a:cxnSpLocks/>
            </p:cNvCxnSpPr>
            <p:nvPr/>
          </p:nvCxnSpPr>
          <p:spPr>
            <a:xfrm>
              <a:off x="3704724" y="1261692"/>
              <a:ext cx="1" cy="96110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44D0011-7661-5A71-9291-79F2958BC8F5}"/>
                </a:ext>
              </a:extLst>
            </p:cNvPr>
            <p:cNvCxnSpPr>
              <a:cxnSpLocks/>
            </p:cNvCxnSpPr>
            <p:nvPr/>
          </p:nvCxnSpPr>
          <p:spPr>
            <a:xfrm>
              <a:off x="4068579" y="1261692"/>
              <a:ext cx="1" cy="67671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8A21933-7CE4-FEEB-FD20-63C1866DB10D}"/>
                </a:ext>
              </a:extLst>
            </p:cNvPr>
            <p:cNvCxnSpPr>
              <a:cxnSpLocks/>
            </p:cNvCxnSpPr>
            <p:nvPr/>
          </p:nvCxnSpPr>
          <p:spPr>
            <a:xfrm>
              <a:off x="4434339" y="1261692"/>
              <a:ext cx="1" cy="1399097"/>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3D8A630-BF0E-4488-5A5E-B8ABA52B67D3}"/>
                </a:ext>
              </a:extLst>
            </p:cNvPr>
            <p:cNvCxnSpPr>
              <a:cxnSpLocks/>
            </p:cNvCxnSpPr>
            <p:nvPr/>
          </p:nvCxnSpPr>
          <p:spPr>
            <a:xfrm>
              <a:off x="4798194" y="1261692"/>
              <a:ext cx="1" cy="31829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6D28668-574F-F263-079E-89A45652673C}"/>
                </a:ext>
              </a:extLst>
            </p:cNvPr>
            <p:cNvCxnSpPr>
              <a:cxnSpLocks/>
            </p:cNvCxnSpPr>
            <p:nvPr/>
          </p:nvCxnSpPr>
          <p:spPr>
            <a:xfrm>
              <a:off x="5162049" y="1261692"/>
              <a:ext cx="1" cy="92581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5760BEB-0489-CEFA-4551-A452F0D54484}"/>
                </a:ext>
              </a:extLst>
            </p:cNvPr>
            <p:cNvCxnSpPr>
              <a:cxnSpLocks/>
            </p:cNvCxnSpPr>
            <p:nvPr/>
          </p:nvCxnSpPr>
          <p:spPr>
            <a:xfrm>
              <a:off x="5527809" y="1261692"/>
              <a:ext cx="1" cy="753519"/>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7A3E3B1-EAB3-8B75-FF6A-B5816DB9573F}"/>
                </a:ext>
              </a:extLst>
            </p:cNvPr>
            <p:cNvCxnSpPr>
              <a:cxnSpLocks/>
            </p:cNvCxnSpPr>
            <p:nvPr/>
          </p:nvCxnSpPr>
          <p:spPr>
            <a:xfrm>
              <a:off x="5891664" y="1261692"/>
              <a:ext cx="1" cy="55424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6013B81-22A5-F3DD-D2D0-012B12F875AC}"/>
                </a:ext>
              </a:extLst>
            </p:cNvPr>
            <p:cNvCxnSpPr>
              <a:cxnSpLocks/>
            </p:cNvCxnSpPr>
            <p:nvPr/>
          </p:nvCxnSpPr>
          <p:spPr>
            <a:xfrm>
              <a:off x="6663148" y="1261692"/>
              <a:ext cx="76742"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0B59DAC-C4D0-5A55-FE71-7F119AD8CF14}"/>
                </a:ext>
              </a:extLst>
            </p:cNvPr>
            <p:cNvCxnSpPr>
              <a:cxnSpLocks/>
            </p:cNvCxnSpPr>
            <p:nvPr/>
          </p:nvCxnSpPr>
          <p:spPr>
            <a:xfrm>
              <a:off x="7026368" y="1259152"/>
              <a:ext cx="76742"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993B566-383D-3D07-8044-4F8B2054713E}"/>
                </a:ext>
              </a:extLst>
            </p:cNvPr>
            <p:cNvCxnSpPr>
              <a:cxnSpLocks/>
            </p:cNvCxnSpPr>
            <p:nvPr/>
          </p:nvCxnSpPr>
          <p:spPr>
            <a:xfrm>
              <a:off x="7390858" y="1259152"/>
              <a:ext cx="76742"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950290A0-E89B-FE07-47C2-806099C038CC}"/>
              </a:ext>
            </a:extLst>
          </p:cNvPr>
          <p:cNvSpPr/>
          <p:nvPr/>
        </p:nvSpPr>
        <p:spPr>
          <a:xfrm>
            <a:off x="325590" y="809613"/>
            <a:ext cx="435085" cy="268634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cxnSp>
        <p:nvCxnSpPr>
          <p:cNvPr id="65" name="Straight Arrow Connector 64">
            <a:extLst>
              <a:ext uri="{FF2B5EF4-FFF2-40B4-BE49-F238E27FC236}">
                <a16:creationId xmlns:a16="http://schemas.microsoft.com/office/drawing/2014/main" id="{3E337C86-0642-FFAC-0E5E-5609E4B23EAF}"/>
              </a:ext>
            </a:extLst>
          </p:cNvPr>
          <p:cNvCxnSpPr/>
          <p:nvPr/>
        </p:nvCxnSpPr>
        <p:spPr>
          <a:xfrm flipV="1">
            <a:off x="715952" y="1348782"/>
            <a:ext cx="0" cy="1765979"/>
          </a:xfrm>
          <a:prstGeom prst="straightConnector1">
            <a:avLst/>
          </a:prstGeom>
          <a:ln w="3810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FE6120E2-0572-09B8-C086-195976FB9DA6}"/>
              </a:ext>
            </a:extLst>
          </p:cNvPr>
          <p:cNvSpPr txBox="1"/>
          <p:nvPr/>
        </p:nvSpPr>
        <p:spPr>
          <a:xfrm rot="16200000">
            <a:off x="-245160" y="2028304"/>
            <a:ext cx="1698894" cy="338554"/>
          </a:xfrm>
          <a:prstGeom prst="rect">
            <a:avLst/>
          </a:prstGeom>
          <a:noFill/>
        </p:spPr>
        <p:txBody>
          <a:bodyPr wrap="square" rtlCol="0">
            <a:spAutoFit/>
          </a:bodyPr>
          <a:lstStyle/>
          <a:p>
            <a:pPr algn="ctr"/>
            <a:r>
              <a:rPr lang="en-US" sz="1600" dirty="0">
                <a:latin typeface="Nunito" pitchFamily="2" charset="0"/>
              </a:rPr>
              <a:t>Lower is Better</a:t>
            </a:r>
          </a:p>
        </p:txBody>
      </p:sp>
      <p:sp>
        <p:nvSpPr>
          <p:cNvPr id="67" name="TextBox 66">
            <a:extLst>
              <a:ext uri="{FF2B5EF4-FFF2-40B4-BE49-F238E27FC236}">
                <a16:creationId xmlns:a16="http://schemas.microsoft.com/office/drawing/2014/main" id="{28ADA64A-6F1B-8D33-4362-AE1B978913F5}"/>
              </a:ext>
            </a:extLst>
          </p:cNvPr>
          <p:cNvSpPr txBox="1"/>
          <p:nvPr/>
        </p:nvSpPr>
        <p:spPr>
          <a:xfrm rot="16200000">
            <a:off x="-1164646" y="2051047"/>
            <a:ext cx="3021709" cy="369332"/>
          </a:xfrm>
          <a:prstGeom prst="rect">
            <a:avLst/>
          </a:prstGeom>
          <a:noFill/>
        </p:spPr>
        <p:txBody>
          <a:bodyPr wrap="square" rtlCol="0">
            <a:spAutoFit/>
          </a:bodyPr>
          <a:lstStyle/>
          <a:p>
            <a:pPr algn="ctr"/>
            <a:r>
              <a:rPr lang="en-US" b="1" spc="-100" dirty="0">
                <a:latin typeface="Nunito" pitchFamily="2" charset="0"/>
              </a:rPr>
              <a:t>Normalized Execution Time</a:t>
            </a:r>
          </a:p>
        </p:txBody>
      </p:sp>
      <p:sp>
        <p:nvSpPr>
          <p:cNvPr id="68" name="Rectangle: Rounded Corners 1">
            <a:extLst>
              <a:ext uri="{FF2B5EF4-FFF2-40B4-BE49-F238E27FC236}">
                <a16:creationId xmlns:a16="http://schemas.microsoft.com/office/drawing/2014/main" id="{BBA61325-420B-29E0-282C-68D48C757D19}"/>
              </a:ext>
            </a:extLst>
          </p:cNvPr>
          <p:cNvSpPr/>
          <p:nvPr/>
        </p:nvSpPr>
        <p:spPr>
          <a:xfrm>
            <a:off x="7368354" y="674171"/>
            <a:ext cx="382010" cy="382010"/>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69" name="Rectangle: Rounded Corners 4">
            <a:extLst>
              <a:ext uri="{FF2B5EF4-FFF2-40B4-BE49-F238E27FC236}">
                <a16:creationId xmlns:a16="http://schemas.microsoft.com/office/drawing/2014/main" id="{1EC47348-943F-B156-31FC-6046BE8D8BC3}"/>
              </a:ext>
            </a:extLst>
          </p:cNvPr>
          <p:cNvSpPr/>
          <p:nvPr/>
        </p:nvSpPr>
        <p:spPr>
          <a:xfrm>
            <a:off x="888606" y="673991"/>
            <a:ext cx="382010" cy="382010"/>
          </a:xfrm>
          <a:prstGeom prst="roundRect">
            <a:avLst/>
          </a:prstGeom>
          <a:solidFill>
            <a:srgbClr val="C8C8C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70" name="Rectangle: Rounded Corners 8">
            <a:extLst>
              <a:ext uri="{FF2B5EF4-FFF2-40B4-BE49-F238E27FC236}">
                <a16:creationId xmlns:a16="http://schemas.microsoft.com/office/drawing/2014/main" id="{2F3574B0-6A42-5F88-7749-DE7D8618A9DB}"/>
              </a:ext>
            </a:extLst>
          </p:cNvPr>
          <p:cNvSpPr/>
          <p:nvPr/>
        </p:nvSpPr>
        <p:spPr>
          <a:xfrm>
            <a:off x="3381787" y="673991"/>
            <a:ext cx="382010" cy="38201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71" name="TextBox 70">
            <a:extLst>
              <a:ext uri="{FF2B5EF4-FFF2-40B4-BE49-F238E27FC236}">
                <a16:creationId xmlns:a16="http://schemas.microsoft.com/office/drawing/2014/main" id="{58808BAE-3A1B-7EDC-AFB2-8AEF4DEE3FCA}"/>
              </a:ext>
            </a:extLst>
          </p:cNvPr>
          <p:cNvSpPr txBox="1"/>
          <p:nvPr/>
        </p:nvSpPr>
        <p:spPr>
          <a:xfrm>
            <a:off x="1231652" y="685805"/>
            <a:ext cx="2120551" cy="374461"/>
          </a:xfrm>
          <a:prstGeom prst="rect">
            <a:avLst/>
          </a:prstGeom>
          <a:noFill/>
        </p:spPr>
        <p:txBody>
          <a:bodyPr wrap="square" rtlCol="0">
            <a:spAutoFit/>
          </a:bodyPr>
          <a:lstStyle/>
          <a:p>
            <a:pPr algn="l">
              <a:lnSpc>
                <a:spcPts val="2200"/>
              </a:lnSpc>
            </a:pPr>
            <a:r>
              <a:rPr lang="en-US" b="1" dirty="0">
                <a:solidFill>
                  <a:schemeClr val="tx1">
                    <a:lumMod val="50000"/>
                    <a:lumOff val="50000"/>
                  </a:schemeClr>
                </a:solidFill>
                <a:latin typeface="Nunito" pitchFamily="2" charset="0"/>
              </a:rPr>
              <a:t>NVIDIA RTX 3080</a:t>
            </a:r>
            <a:endParaRPr lang="en-US" sz="1100" b="1" dirty="0">
              <a:solidFill>
                <a:schemeClr val="tx1">
                  <a:lumMod val="50000"/>
                  <a:lumOff val="50000"/>
                </a:schemeClr>
              </a:solidFill>
              <a:latin typeface="Nunito" pitchFamily="2" charset="0"/>
            </a:endParaRPr>
          </a:p>
        </p:txBody>
      </p:sp>
      <p:sp>
        <p:nvSpPr>
          <p:cNvPr id="72" name="TextBox 71">
            <a:extLst>
              <a:ext uri="{FF2B5EF4-FFF2-40B4-BE49-F238E27FC236}">
                <a16:creationId xmlns:a16="http://schemas.microsoft.com/office/drawing/2014/main" id="{FECE053A-6328-E8B3-7F74-EFD7D7A1B5CC}"/>
              </a:ext>
            </a:extLst>
          </p:cNvPr>
          <p:cNvSpPr txBox="1"/>
          <p:nvPr/>
        </p:nvSpPr>
        <p:spPr>
          <a:xfrm>
            <a:off x="3737910" y="638315"/>
            <a:ext cx="3123981" cy="520655"/>
          </a:xfrm>
          <a:prstGeom prst="rect">
            <a:avLst/>
          </a:prstGeom>
          <a:noFill/>
        </p:spPr>
        <p:txBody>
          <a:bodyPr wrap="square" rtlCol="0">
            <a:spAutoFit/>
          </a:bodyPr>
          <a:lstStyle/>
          <a:p>
            <a:pPr algn="l">
              <a:lnSpc>
                <a:spcPts val="1600"/>
              </a:lnSpc>
            </a:pPr>
            <a:r>
              <a:rPr lang="en-US" b="1" dirty="0">
                <a:latin typeface="Nunito" pitchFamily="2" charset="0"/>
              </a:rPr>
              <a:t>NVIDIA RTX 3080</a:t>
            </a:r>
            <a:br>
              <a:rPr lang="en-US" b="1" dirty="0">
                <a:latin typeface="Nunito" pitchFamily="2" charset="0"/>
              </a:rPr>
            </a:br>
            <a:r>
              <a:rPr lang="en-US" b="1" dirty="0">
                <a:latin typeface="Nunito" pitchFamily="2" charset="0"/>
              </a:rPr>
              <a:t>4x larger conventional LLC</a:t>
            </a:r>
          </a:p>
        </p:txBody>
      </p:sp>
      <p:sp>
        <p:nvSpPr>
          <p:cNvPr id="73" name="TextBox 72">
            <a:extLst>
              <a:ext uri="{FF2B5EF4-FFF2-40B4-BE49-F238E27FC236}">
                <a16:creationId xmlns:a16="http://schemas.microsoft.com/office/drawing/2014/main" id="{51296665-6A9E-E3F0-C65A-C68EDA29D5CF}"/>
              </a:ext>
            </a:extLst>
          </p:cNvPr>
          <p:cNvSpPr txBox="1"/>
          <p:nvPr/>
        </p:nvSpPr>
        <p:spPr>
          <a:xfrm>
            <a:off x="7708603" y="687558"/>
            <a:ext cx="1531791" cy="388568"/>
          </a:xfrm>
          <a:prstGeom prst="rect">
            <a:avLst/>
          </a:prstGeom>
          <a:noFill/>
        </p:spPr>
        <p:txBody>
          <a:bodyPr wrap="square" rtlCol="0">
            <a:spAutoFit/>
          </a:bodyPr>
          <a:lstStyle/>
          <a:p>
            <a:pPr algn="l">
              <a:lnSpc>
                <a:spcPts val="2200"/>
              </a:lnSpc>
            </a:pPr>
            <a:r>
              <a:rPr lang="en-US" b="1">
                <a:solidFill>
                  <a:srgbClr val="008000"/>
                </a:solidFill>
                <a:latin typeface="Nunito" pitchFamily="2" charset="0"/>
              </a:rPr>
              <a:t>Morpheus</a:t>
            </a:r>
          </a:p>
        </p:txBody>
      </p:sp>
    </p:spTree>
    <p:extLst>
      <p:ext uri="{BB962C8B-B14F-4D97-AF65-F5344CB8AC3E}">
        <p14:creationId xmlns:p14="http://schemas.microsoft.com/office/powerpoint/2010/main" val="428255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66" grpId="0"/>
      <p:bldP spid="67" grpId="0"/>
      <p:bldP spid="68" grpId="0" animBg="1"/>
      <p:bldP spid="69" grpId="0" animBg="1"/>
      <p:bldP spid="70" grpId="0" animBg="1"/>
      <p:bldP spid="71" grpId="0"/>
      <p:bldP spid="72" grpId="0"/>
      <p:bldP spid="7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12CBADB7-7FBF-E279-42EA-0642D13C30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207" y="851009"/>
            <a:ext cx="8413602" cy="3021708"/>
          </a:xfrm>
          <a:prstGeom prst="rect">
            <a:avLst/>
          </a:prstGeom>
        </p:spPr>
      </p:pic>
      <p:sp>
        <p:nvSpPr>
          <p:cNvPr id="3" name="Title 2">
            <a:extLst>
              <a:ext uri="{FF2B5EF4-FFF2-40B4-BE49-F238E27FC236}">
                <a16:creationId xmlns:a16="http://schemas.microsoft.com/office/drawing/2014/main" id="{77C682DC-BAEA-FCD2-09BB-06A160FA485F}"/>
              </a:ext>
            </a:extLst>
          </p:cNvPr>
          <p:cNvSpPr>
            <a:spLocks noGrp="1"/>
          </p:cNvSpPr>
          <p:nvPr>
            <p:ph type="title"/>
          </p:nvPr>
        </p:nvSpPr>
        <p:spPr/>
        <p:txBody>
          <a:bodyPr/>
          <a:lstStyle/>
          <a:p>
            <a:r>
              <a:rPr lang="en-US"/>
              <a:t>Morpheus Performance</a:t>
            </a:r>
          </a:p>
        </p:txBody>
      </p:sp>
      <p:sp>
        <p:nvSpPr>
          <p:cNvPr id="4" name="Slide Number Placeholder 3">
            <a:extLst>
              <a:ext uri="{FF2B5EF4-FFF2-40B4-BE49-F238E27FC236}">
                <a16:creationId xmlns:a16="http://schemas.microsoft.com/office/drawing/2014/main" id="{8E645AF6-13D4-1672-F141-5A5DD3EBFB54}"/>
              </a:ext>
            </a:extLst>
          </p:cNvPr>
          <p:cNvSpPr>
            <a:spLocks noGrp="1"/>
          </p:cNvSpPr>
          <p:nvPr>
            <p:ph type="sldNum" sz="quarter" idx="4"/>
          </p:nvPr>
        </p:nvSpPr>
        <p:spPr/>
        <p:txBody>
          <a:bodyPr/>
          <a:lstStyle/>
          <a:p>
            <a:pPr algn="r"/>
            <a:fld id="{BBF05047-ADC6-47BF-A318-424F854A849A}" type="slidenum">
              <a:rPr lang="en-US" smtClean="0"/>
              <a:pPr algn="r"/>
              <a:t>38</a:t>
            </a:fld>
            <a:endParaRPr lang="en-US"/>
          </a:p>
        </p:txBody>
      </p:sp>
      <p:sp>
        <p:nvSpPr>
          <p:cNvPr id="6" name="Rectangle 5">
            <a:extLst>
              <a:ext uri="{FF2B5EF4-FFF2-40B4-BE49-F238E27FC236}">
                <a16:creationId xmlns:a16="http://schemas.microsoft.com/office/drawing/2014/main" id="{B4BAC938-D3E6-C2F5-0AC0-24EA49D6BB46}"/>
              </a:ext>
            </a:extLst>
          </p:cNvPr>
          <p:cNvSpPr/>
          <p:nvPr/>
        </p:nvSpPr>
        <p:spPr>
          <a:xfrm>
            <a:off x="0" y="3890242"/>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8" name="Google Shape;361;p25">
            <a:extLst>
              <a:ext uri="{FF2B5EF4-FFF2-40B4-BE49-F238E27FC236}">
                <a16:creationId xmlns:a16="http://schemas.microsoft.com/office/drawing/2014/main" id="{894C0561-5A08-1159-8FDD-54F94554568D}"/>
              </a:ext>
            </a:extLst>
          </p:cNvPr>
          <p:cNvSpPr txBox="1"/>
          <p:nvPr/>
        </p:nvSpPr>
        <p:spPr>
          <a:xfrm>
            <a:off x="139644" y="4038294"/>
            <a:ext cx="9004355"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60" dirty="0">
                <a:effectLst/>
                <a:latin typeface="Nunito" panose="020B0604020202020204" pitchFamily="2" charset="0"/>
              </a:rPr>
              <a:t>Morpheus </a:t>
            </a:r>
            <a:r>
              <a:rPr lang="en-US" sz="2200" i="0" u="none" strike="noStrike" spc="-60" dirty="0">
                <a:effectLst/>
                <a:latin typeface="Nunito" panose="020B0604020202020204" pitchFamily="2" charset="0"/>
              </a:rPr>
              <a:t>performs </a:t>
            </a:r>
            <a:r>
              <a:rPr lang="en-US" sz="2200" b="1" i="0" u="none" strike="noStrike" spc="-60" dirty="0">
                <a:solidFill>
                  <a:srgbClr val="F839FD"/>
                </a:solidFill>
                <a:effectLst/>
                <a:latin typeface="Nunito" panose="020B0604020202020204" pitchFamily="2" charset="0"/>
              </a:rPr>
              <a:t>better</a:t>
            </a:r>
            <a:r>
              <a:rPr lang="en-US" sz="2200" i="0" u="none" strike="noStrike" spc="-60" dirty="0">
                <a:solidFill>
                  <a:srgbClr val="F839FD"/>
                </a:solidFill>
                <a:effectLst/>
                <a:latin typeface="Nunito" panose="020B0604020202020204" pitchFamily="2" charset="0"/>
              </a:rPr>
              <a:t> </a:t>
            </a:r>
            <a:r>
              <a:rPr lang="en-US" sz="2200" i="0" u="none" strike="noStrike" spc="-60" dirty="0">
                <a:effectLst/>
                <a:latin typeface="Nunito" panose="020B0604020202020204" pitchFamily="2" charset="0"/>
              </a:rPr>
              <a:t>than or </a:t>
            </a:r>
            <a:r>
              <a:rPr lang="en-US" sz="2200" b="1" spc="-60" dirty="0">
                <a:solidFill>
                  <a:srgbClr val="F839FD"/>
                </a:solidFill>
                <a:latin typeface="Nunito" panose="020B0604020202020204" pitchFamily="2" charset="0"/>
              </a:rPr>
              <a:t>equal</a:t>
            </a:r>
            <a:r>
              <a:rPr lang="en-US" sz="2200" spc="-60" dirty="0">
                <a:latin typeface="Nunito" panose="020B0604020202020204" pitchFamily="2" charset="0"/>
              </a:rPr>
              <a:t> to the baseline for </a:t>
            </a:r>
            <a:r>
              <a:rPr lang="en-US" sz="2200" b="1" spc="-60" dirty="0">
                <a:solidFill>
                  <a:srgbClr val="F839FD"/>
                </a:solidFill>
                <a:latin typeface="Nunito" panose="020B0604020202020204" pitchFamily="2" charset="0"/>
              </a:rPr>
              <a:t>all</a:t>
            </a:r>
            <a:r>
              <a:rPr lang="en-US" sz="2200" spc="-60" dirty="0">
                <a:latin typeface="Nunito" panose="020B0604020202020204" pitchFamily="2" charset="0"/>
              </a:rPr>
              <a:t> applications</a:t>
            </a:r>
            <a:endParaRPr lang="en-US" sz="2200" i="0" u="none" strike="noStrike" spc="-60" dirty="0">
              <a:effectLst/>
              <a:latin typeface="Nunito" panose="020B0604020202020204" pitchFamily="2" charset="0"/>
            </a:endParaRPr>
          </a:p>
        </p:txBody>
      </p:sp>
      <p:sp>
        <p:nvSpPr>
          <p:cNvPr id="105" name="Rectangle 104">
            <a:extLst>
              <a:ext uri="{FF2B5EF4-FFF2-40B4-BE49-F238E27FC236}">
                <a16:creationId xmlns:a16="http://schemas.microsoft.com/office/drawing/2014/main" id="{A42701E5-2B97-C8B8-91E4-AD6F975F02E9}"/>
              </a:ext>
            </a:extLst>
          </p:cNvPr>
          <p:cNvSpPr/>
          <p:nvPr/>
        </p:nvSpPr>
        <p:spPr>
          <a:xfrm>
            <a:off x="-1" y="4776025"/>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06" name="Google Shape;361;p25">
            <a:extLst>
              <a:ext uri="{FF2B5EF4-FFF2-40B4-BE49-F238E27FC236}">
                <a16:creationId xmlns:a16="http://schemas.microsoft.com/office/drawing/2014/main" id="{813B5DD7-D498-882D-994F-78ED02A8899E}"/>
              </a:ext>
            </a:extLst>
          </p:cNvPr>
          <p:cNvSpPr txBox="1"/>
          <p:nvPr/>
        </p:nvSpPr>
        <p:spPr>
          <a:xfrm>
            <a:off x="139169" y="4922645"/>
            <a:ext cx="9083040"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20">
                <a:effectLst/>
                <a:latin typeface="Nunito" panose="020B0604020202020204" pitchFamily="2" charset="0"/>
              </a:rPr>
              <a:t>Morpheus </a:t>
            </a:r>
            <a:r>
              <a:rPr lang="en-US" sz="2200" b="1" i="0" u="none" strike="noStrike" spc="-20">
                <a:solidFill>
                  <a:srgbClr val="0070C0"/>
                </a:solidFill>
                <a:effectLst/>
                <a:latin typeface="Nunito" panose="020B0604020202020204" pitchFamily="2" charset="0"/>
              </a:rPr>
              <a:t>accelerates memory-bound</a:t>
            </a:r>
            <a:r>
              <a:rPr lang="en-US" sz="2200" b="1" i="0" u="none" strike="noStrike" spc="-20">
                <a:effectLst/>
                <a:latin typeface="Nunito" panose="020B0604020202020204" pitchFamily="2" charset="0"/>
              </a:rPr>
              <a:t> </a:t>
            </a:r>
            <a:r>
              <a:rPr lang="en-US" sz="2200" i="0" u="none" strike="noStrike" spc="-20">
                <a:effectLst/>
                <a:latin typeface="Nunito" panose="020B0604020202020204" pitchFamily="2" charset="0"/>
              </a:rPr>
              <a:t>applications by </a:t>
            </a:r>
            <a:r>
              <a:rPr lang="en-US" sz="2200" b="1" i="0" u="none" strike="noStrike" spc="-20">
                <a:solidFill>
                  <a:srgbClr val="FF0000"/>
                </a:solidFill>
                <a:effectLst/>
                <a:latin typeface="Nunito" panose="020B0604020202020204" pitchFamily="2" charset="0"/>
              </a:rPr>
              <a:t>39%</a:t>
            </a:r>
            <a:r>
              <a:rPr lang="en-US" sz="2200" i="0" u="none" strike="noStrike" spc="-20">
                <a:effectLst/>
                <a:latin typeface="Nunito" panose="020B0604020202020204" pitchFamily="2" charset="0"/>
              </a:rPr>
              <a:t> on average</a:t>
            </a:r>
          </a:p>
        </p:txBody>
      </p:sp>
      <p:cxnSp>
        <p:nvCxnSpPr>
          <p:cNvPr id="110" name="Straight Arrow Connector 109">
            <a:extLst>
              <a:ext uri="{FF2B5EF4-FFF2-40B4-BE49-F238E27FC236}">
                <a16:creationId xmlns:a16="http://schemas.microsoft.com/office/drawing/2014/main" id="{981444E1-8C66-F41D-FCF4-814447EDB33D}"/>
              </a:ext>
            </a:extLst>
          </p:cNvPr>
          <p:cNvCxnSpPr>
            <a:cxnSpLocks/>
          </p:cNvCxnSpPr>
          <p:nvPr/>
        </p:nvCxnSpPr>
        <p:spPr>
          <a:xfrm>
            <a:off x="7417611" y="1212260"/>
            <a:ext cx="0" cy="785279"/>
          </a:xfrm>
          <a:prstGeom prst="straightConnector1">
            <a:avLst/>
          </a:prstGeom>
          <a:ln w="28575">
            <a:solidFill>
              <a:srgbClr val="FF00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74EDB6F3-F116-ADFA-7B52-6981922CD041}"/>
              </a:ext>
            </a:extLst>
          </p:cNvPr>
          <p:cNvSpPr/>
          <p:nvPr/>
        </p:nvSpPr>
        <p:spPr>
          <a:xfrm>
            <a:off x="-1" y="5661808"/>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16" name="Google Shape;361;p25">
            <a:extLst>
              <a:ext uri="{FF2B5EF4-FFF2-40B4-BE49-F238E27FC236}">
                <a16:creationId xmlns:a16="http://schemas.microsoft.com/office/drawing/2014/main" id="{465A7847-D556-3CC1-C629-5961DA0B6B29}"/>
              </a:ext>
            </a:extLst>
          </p:cNvPr>
          <p:cNvSpPr txBox="1"/>
          <p:nvPr/>
        </p:nvSpPr>
        <p:spPr>
          <a:xfrm>
            <a:off x="138962" y="5808428"/>
            <a:ext cx="9083040"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20" dirty="0">
                <a:effectLst/>
                <a:latin typeface="Nunito" panose="020B0604020202020204" pitchFamily="2" charset="0"/>
              </a:rPr>
              <a:t>Morpheus </a:t>
            </a:r>
            <a:r>
              <a:rPr lang="en-US" sz="2200" b="1" i="0" u="none" strike="noStrike" spc="-20" dirty="0">
                <a:solidFill>
                  <a:srgbClr val="0070C0"/>
                </a:solidFill>
                <a:effectLst/>
                <a:latin typeface="Nunito" panose="020B0604020202020204" pitchFamily="2" charset="0"/>
              </a:rPr>
              <a:t>performs </a:t>
            </a:r>
            <a:r>
              <a:rPr lang="en-US" sz="2200" b="1" i="0" u="none" strike="noStrike" spc="-20" dirty="0">
                <a:solidFill>
                  <a:srgbClr val="CF6A0E"/>
                </a:solidFill>
                <a:effectLst/>
                <a:latin typeface="Nunito" panose="020B0604020202020204" pitchFamily="2" charset="0"/>
              </a:rPr>
              <a:t>within 3% </a:t>
            </a:r>
            <a:r>
              <a:rPr lang="en-US" sz="2200" i="0" u="none" strike="noStrike" spc="-20" dirty="0">
                <a:effectLst/>
                <a:latin typeface="Nunito" panose="020B0604020202020204" pitchFamily="2" charset="0"/>
              </a:rPr>
              <a:t>of a </a:t>
            </a:r>
            <a:r>
              <a:rPr lang="en-US" sz="2200" b="1" i="0" u="none" strike="noStrike" spc="-20" dirty="0">
                <a:effectLst/>
                <a:latin typeface="Nunito" panose="020B0604020202020204" pitchFamily="2" charset="0"/>
              </a:rPr>
              <a:t>4x larger</a:t>
            </a:r>
            <a:r>
              <a:rPr lang="en-US" sz="2200" i="0" u="none" strike="noStrike" spc="-20" dirty="0">
                <a:effectLst/>
                <a:latin typeface="Nunito" panose="020B0604020202020204" pitchFamily="2" charset="0"/>
              </a:rPr>
              <a:t> conventional </a:t>
            </a:r>
            <a:r>
              <a:rPr lang="en-US" sz="2200" b="1" i="0" u="none" strike="noStrike" spc="-20" dirty="0">
                <a:effectLst/>
                <a:latin typeface="Nunito" panose="020B0604020202020204" pitchFamily="2" charset="0"/>
              </a:rPr>
              <a:t>LLC</a:t>
            </a:r>
          </a:p>
        </p:txBody>
      </p:sp>
      <p:grpSp>
        <p:nvGrpSpPr>
          <p:cNvPr id="34" name="Group 33">
            <a:extLst>
              <a:ext uri="{FF2B5EF4-FFF2-40B4-BE49-F238E27FC236}">
                <a16:creationId xmlns:a16="http://schemas.microsoft.com/office/drawing/2014/main" id="{74FCCC62-C642-10DF-7DCB-4F484B0C34B1}"/>
              </a:ext>
            </a:extLst>
          </p:cNvPr>
          <p:cNvGrpSpPr/>
          <p:nvPr/>
        </p:nvGrpSpPr>
        <p:grpSpPr>
          <a:xfrm>
            <a:off x="1395408" y="1212260"/>
            <a:ext cx="7447338" cy="1524394"/>
            <a:chOff x="1157401" y="1259152"/>
            <a:chExt cx="6310199" cy="1401637"/>
          </a:xfrm>
        </p:grpSpPr>
        <p:cxnSp>
          <p:nvCxnSpPr>
            <p:cNvPr id="43" name="Straight Arrow Connector 42">
              <a:extLst>
                <a:ext uri="{FF2B5EF4-FFF2-40B4-BE49-F238E27FC236}">
                  <a16:creationId xmlns:a16="http://schemas.microsoft.com/office/drawing/2014/main" id="{7542274A-502C-05F9-6B07-06A9657AD136}"/>
                </a:ext>
              </a:extLst>
            </p:cNvPr>
            <p:cNvCxnSpPr>
              <a:cxnSpLocks/>
            </p:cNvCxnSpPr>
            <p:nvPr/>
          </p:nvCxnSpPr>
          <p:spPr>
            <a:xfrm>
              <a:off x="1157401" y="1261692"/>
              <a:ext cx="1" cy="59368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07E46BE-C790-41F5-DB78-51C7F35240B8}"/>
                </a:ext>
              </a:extLst>
            </p:cNvPr>
            <p:cNvCxnSpPr>
              <a:cxnSpLocks/>
            </p:cNvCxnSpPr>
            <p:nvPr/>
          </p:nvCxnSpPr>
          <p:spPr>
            <a:xfrm>
              <a:off x="1515541" y="1261692"/>
              <a:ext cx="1" cy="50857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544BA74-DC61-765C-7483-83D8C742705E}"/>
                </a:ext>
              </a:extLst>
            </p:cNvPr>
            <p:cNvCxnSpPr>
              <a:cxnSpLocks/>
            </p:cNvCxnSpPr>
            <p:nvPr/>
          </p:nvCxnSpPr>
          <p:spPr>
            <a:xfrm>
              <a:off x="1881301" y="1261692"/>
              <a:ext cx="1" cy="52310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189B36A-D7CA-AF2D-4ECA-95C2F540FBA0}"/>
                </a:ext>
              </a:extLst>
            </p:cNvPr>
            <p:cNvCxnSpPr>
              <a:cxnSpLocks/>
            </p:cNvCxnSpPr>
            <p:nvPr/>
          </p:nvCxnSpPr>
          <p:spPr>
            <a:xfrm>
              <a:off x="2245156" y="1261692"/>
              <a:ext cx="1" cy="498195"/>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82AF344-241E-0BCB-CDB2-43E56FD51943}"/>
                </a:ext>
              </a:extLst>
            </p:cNvPr>
            <p:cNvCxnSpPr>
              <a:cxnSpLocks/>
            </p:cNvCxnSpPr>
            <p:nvPr/>
          </p:nvCxnSpPr>
          <p:spPr>
            <a:xfrm>
              <a:off x="2609011" y="1261692"/>
              <a:ext cx="1" cy="38610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45C385D-D1AF-4490-1068-F59330AE4277}"/>
                </a:ext>
              </a:extLst>
            </p:cNvPr>
            <p:cNvCxnSpPr>
              <a:cxnSpLocks/>
            </p:cNvCxnSpPr>
            <p:nvPr/>
          </p:nvCxnSpPr>
          <p:spPr>
            <a:xfrm>
              <a:off x="2974771" y="1261692"/>
              <a:ext cx="1" cy="88637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87A6792-CD60-F689-56C4-A3FB36FD7400}"/>
                </a:ext>
              </a:extLst>
            </p:cNvPr>
            <p:cNvCxnSpPr>
              <a:cxnSpLocks/>
            </p:cNvCxnSpPr>
            <p:nvPr/>
          </p:nvCxnSpPr>
          <p:spPr>
            <a:xfrm>
              <a:off x="3338626" y="1261692"/>
              <a:ext cx="1" cy="577076"/>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1C7F985-97A1-2855-1DD3-432729C14BC6}"/>
                </a:ext>
              </a:extLst>
            </p:cNvPr>
            <p:cNvCxnSpPr>
              <a:cxnSpLocks/>
            </p:cNvCxnSpPr>
            <p:nvPr/>
          </p:nvCxnSpPr>
          <p:spPr>
            <a:xfrm>
              <a:off x="3704724" y="1261692"/>
              <a:ext cx="1" cy="96110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44D0011-7661-5A71-9291-79F2958BC8F5}"/>
                </a:ext>
              </a:extLst>
            </p:cNvPr>
            <p:cNvCxnSpPr>
              <a:cxnSpLocks/>
            </p:cNvCxnSpPr>
            <p:nvPr/>
          </p:nvCxnSpPr>
          <p:spPr>
            <a:xfrm>
              <a:off x="4068579" y="1261692"/>
              <a:ext cx="1" cy="67671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8A21933-7CE4-FEEB-FD20-63C1866DB10D}"/>
                </a:ext>
              </a:extLst>
            </p:cNvPr>
            <p:cNvCxnSpPr>
              <a:cxnSpLocks/>
            </p:cNvCxnSpPr>
            <p:nvPr/>
          </p:nvCxnSpPr>
          <p:spPr>
            <a:xfrm>
              <a:off x="4434339" y="1261692"/>
              <a:ext cx="1" cy="1399097"/>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3D8A630-BF0E-4488-5A5E-B8ABA52B67D3}"/>
                </a:ext>
              </a:extLst>
            </p:cNvPr>
            <p:cNvCxnSpPr>
              <a:cxnSpLocks/>
            </p:cNvCxnSpPr>
            <p:nvPr/>
          </p:nvCxnSpPr>
          <p:spPr>
            <a:xfrm>
              <a:off x="4798194" y="1261692"/>
              <a:ext cx="1" cy="318291"/>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6D28668-574F-F263-079E-89A45652673C}"/>
                </a:ext>
              </a:extLst>
            </p:cNvPr>
            <p:cNvCxnSpPr>
              <a:cxnSpLocks/>
            </p:cNvCxnSpPr>
            <p:nvPr/>
          </p:nvCxnSpPr>
          <p:spPr>
            <a:xfrm>
              <a:off x="5162049" y="1261692"/>
              <a:ext cx="1" cy="92581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5760BEB-0489-CEFA-4551-A452F0D54484}"/>
                </a:ext>
              </a:extLst>
            </p:cNvPr>
            <p:cNvCxnSpPr>
              <a:cxnSpLocks/>
            </p:cNvCxnSpPr>
            <p:nvPr/>
          </p:nvCxnSpPr>
          <p:spPr>
            <a:xfrm>
              <a:off x="5527809" y="1261692"/>
              <a:ext cx="1" cy="753519"/>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7A3E3B1-EAB3-8B75-FF6A-B5816DB9573F}"/>
                </a:ext>
              </a:extLst>
            </p:cNvPr>
            <p:cNvCxnSpPr>
              <a:cxnSpLocks/>
            </p:cNvCxnSpPr>
            <p:nvPr/>
          </p:nvCxnSpPr>
          <p:spPr>
            <a:xfrm>
              <a:off x="5891664" y="1261692"/>
              <a:ext cx="1" cy="55424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6013B81-22A5-F3DD-D2D0-012B12F875AC}"/>
                </a:ext>
              </a:extLst>
            </p:cNvPr>
            <p:cNvCxnSpPr>
              <a:cxnSpLocks/>
            </p:cNvCxnSpPr>
            <p:nvPr/>
          </p:nvCxnSpPr>
          <p:spPr>
            <a:xfrm>
              <a:off x="6663148" y="1261692"/>
              <a:ext cx="76742"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0B59DAC-C4D0-5A55-FE71-7F119AD8CF14}"/>
                </a:ext>
              </a:extLst>
            </p:cNvPr>
            <p:cNvCxnSpPr>
              <a:cxnSpLocks/>
            </p:cNvCxnSpPr>
            <p:nvPr/>
          </p:nvCxnSpPr>
          <p:spPr>
            <a:xfrm>
              <a:off x="7026368" y="1259152"/>
              <a:ext cx="76742"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993B566-383D-3D07-8044-4F8B2054713E}"/>
                </a:ext>
              </a:extLst>
            </p:cNvPr>
            <p:cNvCxnSpPr>
              <a:cxnSpLocks/>
            </p:cNvCxnSpPr>
            <p:nvPr/>
          </p:nvCxnSpPr>
          <p:spPr>
            <a:xfrm>
              <a:off x="7390858" y="1259152"/>
              <a:ext cx="76742"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EBF82767-82F5-D13B-A02D-8893CB194E0E}"/>
              </a:ext>
            </a:extLst>
          </p:cNvPr>
          <p:cNvSpPr/>
          <p:nvPr/>
        </p:nvSpPr>
        <p:spPr>
          <a:xfrm>
            <a:off x="1075719" y="1180279"/>
            <a:ext cx="5971561" cy="2057373"/>
          </a:xfrm>
          <a:prstGeom prst="rect">
            <a:avLst/>
          </a:prstGeom>
          <a:solidFill>
            <a:srgbClr val="FFFFFF">
              <a:alpha val="8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46" name="Rectangle 45">
            <a:extLst>
              <a:ext uri="{FF2B5EF4-FFF2-40B4-BE49-F238E27FC236}">
                <a16:creationId xmlns:a16="http://schemas.microsoft.com/office/drawing/2014/main" id="{6A5BED9D-C2E6-54F8-A84E-38255A13DC84}"/>
              </a:ext>
            </a:extLst>
          </p:cNvPr>
          <p:cNvSpPr/>
          <p:nvPr/>
        </p:nvSpPr>
        <p:spPr>
          <a:xfrm>
            <a:off x="1075720" y="3272396"/>
            <a:ext cx="5879176" cy="418760"/>
          </a:xfrm>
          <a:prstGeom prst="rect">
            <a:avLst/>
          </a:prstGeom>
          <a:solidFill>
            <a:srgbClr val="FFFFFF">
              <a:alpha val="9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47" name="Rectangle 46">
            <a:extLst>
              <a:ext uri="{FF2B5EF4-FFF2-40B4-BE49-F238E27FC236}">
                <a16:creationId xmlns:a16="http://schemas.microsoft.com/office/drawing/2014/main" id="{2492F9A5-BFF4-643E-FE47-75BBA54B0295}"/>
              </a:ext>
            </a:extLst>
          </p:cNvPr>
          <p:cNvSpPr/>
          <p:nvPr/>
        </p:nvSpPr>
        <p:spPr>
          <a:xfrm>
            <a:off x="7547112" y="1183852"/>
            <a:ext cx="1334820" cy="2057373"/>
          </a:xfrm>
          <a:prstGeom prst="rect">
            <a:avLst/>
          </a:prstGeom>
          <a:solidFill>
            <a:srgbClr val="FFFFFF">
              <a:alpha val="8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61" name="Rectangle 60">
            <a:extLst>
              <a:ext uri="{FF2B5EF4-FFF2-40B4-BE49-F238E27FC236}">
                <a16:creationId xmlns:a16="http://schemas.microsoft.com/office/drawing/2014/main" id="{53264CD1-C446-858D-8702-D77024983077}"/>
              </a:ext>
            </a:extLst>
          </p:cNvPr>
          <p:cNvSpPr/>
          <p:nvPr/>
        </p:nvSpPr>
        <p:spPr>
          <a:xfrm>
            <a:off x="7485017" y="3275969"/>
            <a:ext cx="1531791" cy="594328"/>
          </a:xfrm>
          <a:prstGeom prst="rect">
            <a:avLst/>
          </a:prstGeom>
          <a:solidFill>
            <a:srgbClr val="FFFFFF">
              <a:alpha val="9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118" name="TextBox 117">
            <a:extLst>
              <a:ext uri="{FF2B5EF4-FFF2-40B4-BE49-F238E27FC236}">
                <a16:creationId xmlns:a16="http://schemas.microsoft.com/office/drawing/2014/main" id="{69149212-B433-E34F-6A08-72FF6062CB39}"/>
              </a:ext>
            </a:extLst>
          </p:cNvPr>
          <p:cNvSpPr txBox="1"/>
          <p:nvPr/>
        </p:nvSpPr>
        <p:spPr>
          <a:xfrm>
            <a:off x="7581895" y="1910815"/>
            <a:ext cx="1168466" cy="276999"/>
          </a:xfrm>
          <a:prstGeom prst="rect">
            <a:avLst/>
          </a:prstGeom>
          <a:noFill/>
        </p:spPr>
        <p:txBody>
          <a:bodyPr wrap="square" lIns="0" tIns="0" rIns="0" bIns="0">
            <a:spAutoFit/>
          </a:bodyPr>
          <a:lstStyle/>
          <a:p>
            <a:pPr algn="ctr"/>
            <a:r>
              <a:rPr lang="en-US" b="1" dirty="0">
                <a:solidFill>
                  <a:srgbClr val="CF6A0E"/>
                </a:solidFill>
                <a:latin typeface="Nunito" panose="020B0604020202020204" pitchFamily="2" charset="0"/>
              </a:rPr>
              <a:t>within </a:t>
            </a:r>
            <a:r>
              <a:rPr lang="en-US" b="1" i="0" u="none" strike="noStrike" dirty="0">
                <a:solidFill>
                  <a:srgbClr val="CF6A0E"/>
                </a:solidFill>
                <a:effectLst/>
                <a:latin typeface="Nunito" panose="020B0604020202020204" pitchFamily="2" charset="0"/>
              </a:rPr>
              <a:t>3% </a:t>
            </a:r>
            <a:endParaRPr lang="en-US" b="1" dirty="0">
              <a:solidFill>
                <a:srgbClr val="CF6A0E"/>
              </a:solidFill>
            </a:endParaRPr>
          </a:p>
        </p:txBody>
      </p:sp>
      <p:sp>
        <p:nvSpPr>
          <p:cNvPr id="115" name="Oval 114">
            <a:extLst>
              <a:ext uri="{FF2B5EF4-FFF2-40B4-BE49-F238E27FC236}">
                <a16:creationId xmlns:a16="http://schemas.microsoft.com/office/drawing/2014/main" id="{69FA244D-CDD5-61ED-7F6C-1764592DBBA7}"/>
              </a:ext>
            </a:extLst>
          </p:cNvPr>
          <p:cNvSpPr/>
          <p:nvPr/>
        </p:nvSpPr>
        <p:spPr>
          <a:xfrm>
            <a:off x="7195934" y="1965739"/>
            <a:ext cx="382010" cy="178420"/>
          </a:xfrm>
          <a:prstGeom prst="ellipse">
            <a:avLst/>
          </a:prstGeom>
          <a:noFill/>
          <a:ln w="38100">
            <a:solidFill>
              <a:srgbClr val="CF6A0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13" name="TextBox 112">
            <a:extLst>
              <a:ext uri="{FF2B5EF4-FFF2-40B4-BE49-F238E27FC236}">
                <a16:creationId xmlns:a16="http://schemas.microsoft.com/office/drawing/2014/main" id="{3D83468B-9AA0-B54C-3E5B-0620B73402F2}"/>
              </a:ext>
            </a:extLst>
          </p:cNvPr>
          <p:cNvSpPr txBox="1"/>
          <p:nvPr/>
        </p:nvSpPr>
        <p:spPr>
          <a:xfrm>
            <a:off x="7301812" y="1212260"/>
            <a:ext cx="739629" cy="369332"/>
          </a:xfrm>
          <a:prstGeom prst="rect">
            <a:avLst/>
          </a:prstGeom>
          <a:noFill/>
        </p:spPr>
        <p:txBody>
          <a:bodyPr wrap="square">
            <a:spAutoFit/>
          </a:bodyPr>
          <a:lstStyle/>
          <a:p>
            <a:pPr algn="ctr"/>
            <a:r>
              <a:rPr lang="en-US" b="1" i="0" u="none" strike="noStrike" spc="-20" dirty="0">
                <a:solidFill>
                  <a:srgbClr val="FF0000"/>
                </a:solidFill>
                <a:effectLst/>
                <a:latin typeface="Nunito" panose="020B0604020202020204" pitchFamily="2" charset="0"/>
              </a:rPr>
              <a:t>39%</a:t>
            </a:r>
            <a:r>
              <a:rPr lang="en-US" i="0" u="none" strike="noStrike" spc="-20" dirty="0">
                <a:effectLst/>
                <a:latin typeface="Nunito" panose="020B0604020202020204" pitchFamily="2" charset="0"/>
              </a:rPr>
              <a:t> </a:t>
            </a:r>
            <a:endParaRPr lang="en-US" dirty="0"/>
          </a:p>
        </p:txBody>
      </p:sp>
      <p:sp>
        <p:nvSpPr>
          <p:cNvPr id="62" name="Rectangle 61">
            <a:extLst>
              <a:ext uri="{FF2B5EF4-FFF2-40B4-BE49-F238E27FC236}">
                <a16:creationId xmlns:a16="http://schemas.microsoft.com/office/drawing/2014/main" id="{310A72F1-E024-2B94-4005-39C83A911F4D}"/>
              </a:ext>
            </a:extLst>
          </p:cNvPr>
          <p:cNvSpPr/>
          <p:nvPr/>
        </p:nvSpPr>
        <p:spPr>
          <a:xfrm>
            <a:off x="325590" y="809613"/>
            <a:ext cx="435085" cy="268634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cxnSp>
        <p:nvCxnSpPr>
          <p:cNvPr id="63" name="Straight Arrow Connector 62">
            <a:extLst>
              <a:ext uri="{FF2B5EF4-FFF2-40B4-BE49-F238E27FC236}">
                <a16:creationId xmlns:a16="http://schemas.microsoft.com/office/drawing/2014/main" id="{178B4596-8B54-C997-B5FA-909BA2E22B69}"/>
              </a:ext>
            </a:extLst>
          </p:cNvPr>
          <p:cNvCxnSpPr/>
          <p:nvPr/>
        </p:nvCxnSpPr>
        <p:spPr>
          <a:xfrm flipV="1">
            <a:off x="715952" y="1348782"/>
            <a:ext cx="0" cy="1765979"/>
          </a:xfrm>
          <a:prstGeom prst="straightConnector1">
            <a:avLst/>
          </a:prstGeom>
          <a:ln w="3810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8281641-6C3E-4062-C296-08A2FC3BC1E8}"/>
              </a:ext>
            </a:extLst>
          </p:cNvPr>
          <p:cNvSpPr txBox="1"/>
          <p:nvPr/>
        </p:nvSpPr>
        <p:spPr>
          <a:xfrm rot="16200000">
            <a:off x="-245160" y="2028304"/>
            <a:ext cx="1698894" cy="338554"/>
          </a:xfrm>
          <a:prstGeom prst="rect">
            <a:avLst/>
          </a:prstGeom>
          <a:noFill/>
        </p:spPr>
        <p:txBody>
          <a:bodyPr wrap="square" rtlCol="0">
            <a:spAutoFit/>
          </a:bodyPr>
          <a:lstStyle/>
          <a:p>
            <a:pPr algn="ctr"/>
            <a:r>
              <a:rPr lang="en-US" sz="1600" dirty="0">
                <a:latin typeface="Nunito" pitchFamily="2" charset="0"/>
              </a:rPr>
              <a:t>Lower is Better</a:t>
            </a:r>
          </a:p>
        </p:txBody>
      </p:sp>
      <p:sp>
        <p:nvSpPr>
          <p:cNvPr id="65" name="TextBox 64">
            <a:extLst>
              <a:ext uri="{FF2B5EF4-FFF2-40B4-BE49-F238E27FC236}">
                <a16:creationId xmlns:a16="http://schemas.microsoft.com/office/drawing/2014/main" id="{63882866-93E4-FEFA-A934-462F71838431}"/>
              </a:ext>
            </a:extLst>
          </p:cNvPr>
          <p:cNvSpPr txBox="1"/>
          <p:nvPr/>
        </p:nvSpPr>
        <p:spPr>
          <a:xfrm rot="16200000">
            <a:off x="-1164646" y="2051047"/>
            <a:ext cx="3021709" cy="369332"/>
          </a:xfrm>
          <a:prstGeom prst="rect">
            <a:avLst/>
          </a:prstGeom>
          <a:noFill/>
        </p:spPr>
        <p:txBody>
          <a:bodyPr wrap="square" rtlCol="0">
            <a:spAutoFit/>
          </a:bodyPr>
          <a:lstStyle/>
          <a:p>
            <a:pPr algn="ctr"/>
            <a:r>
              <a:rPr lang="en-US" b="1" spc="-100" dirty="0">
                <a:latin typeface="Nunito" pitchFamily="2" charset="0"/>
              </a:rPr>
              <a:t>Normalized Execution Time</a:t>
            </a:r>
          </a:p>
        </p:txBody>
      </p:sp>
      <p:sp>
        <p:nvSpPr>
          <p:cNvPr id="66" name="Rectangle: Rounded Corners 1">
            <a:extLst>
              <a:ext uri="{FF2B5EF4-FFF2-40B4-BE49-F238E27FC236}">
                <a16:creationId xmlns:a16="http://schemas.microsoft.com/office/drawing/2014/main" id="{57761C87-8382-0F2D-CBE3-BF8866C1FCF1}"/>
              </a:ext>
            </a:extLst>
          </p:cNvPr>
          <p:cNvSpPr/>
          <p:nvPr/>
        </p:nvSpPr>
        <p:spPr>
          <a:xfrm>
            <a:off x="7368354" y="674171"/>
            <a:ext cx="382010" cy="382010"/>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67" name="Rectangle: Rounded Corners 4">
            <a:extLst>
              <a:ext uri="{FF2B5EF4-FFF2-40B4-BE49-F238E27FC236}">
                <a16:creationId xmlns:a16="http://schemas.microsoft.com/office/drawing/2014/main" id="{9D5E6A86-C86B-07BC-7D72-77EE85401CF0}"/>
              </a:ext>
            </a:extLst>
          </p:cNvPr>
          <p:cNvSpPr/>
          <p:nvPr/>
        </p:nvSpPr>
        <p:spPr>
          <a:xfrm>
            <a:off x="888606" y="673991"/>
            <a:ext cx="382010" cy="382010"/>
          </a:xfrm>
          <a:prstGeom prst="roundRect">
            <a:avLst/>
          </a:prstGeom>
          <a:solidFill>
            <a:srgbClr val="C8C8C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68" name="Rectangle: Rounded Corners 8">
            <a:extLst>
              <a:ext uri="{FF2B5EF4-FFF2-40B4-BE49-F238E27FC236}">
                <a16:creationId xmlns:a16="http://schemas.microsoft.com/office/drawing/2014/main" id="{A01431E0-2834-DC2C-9A5C-4A5D0F038F41}"/>
              </a:ext>
            </a:extLst>
          </p:cNvPr>
          <p:cNvSpPr/>
          <p:nvPr/>
        </p:nvSpPr>
        <p:spPr>
          <a:xfrm>
            <a:off x="3381787" y="673991"/>
            <a:ext cx="382010" cy="38201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69" name="TextBox 68">
            <a:extLst>
              <a:ext uri="{FF2B5EF4-FFF2-40B4-BE49-F238E27FC236}">
                <a16:creationId xmlns:a16="http://schemas.microsoft.com/office/drawing/2014/main" id="{D8B877B3-9BC0-C57B-4B5E-41FA26C7E55B}"/>
              </a:ext>
            </a:extLst>
          </p:cNvPr>
          <p:cNvSpPr txBox="1"/>
          <p:nvPr/>
        </p:nvSpPr>
        <p:spPr>
          <a:xfrm>
            <a:off x="1231652" y="685805"/>
            <a:ext cx="2120551" cy="374461"/>
          </a:xfrm>
          <a:prstGeom prst="rect">
            <a:avLst/>
          </a:prstGeom>
          <a:noFill/>
        </p:spPr>
        <p:txBody>
          <a:bodyPr wrap="square" rtlCol="0">
            <a:spAutoFit/>
          </a:bodyPr>
          <a:lstStyle/>
          <a:p>
            <a:pPr algn="l">
              <a:lnSpc>
                <a:spcPts val="2200"/>
              </a:lnSpc>
            </a:pPr>
            <a:r>
              <a:rPr lang="en-US" b="1" dirty="0">
                <a:solidFill>
                  <a:schemeClr val="tx1">
                    <a:lumMod val="50000"/>
                    <a:lumOff val="50000"/>
                  </a:schemeClr>
                </a:solidFill>
                <a:latin typeface="Nunito" pitchFamily="2" charset="0"/>
              </a:rPr>
              <a:t>NVIDIA RTX 3080</a:t>
            </a:r>
            <a:endParaRPr lang="en-US" sz="1100" b="1" dirty="0">
              <a:solidFill>
                <a:schemeClr val="tx1">
                  <a:lumMod val="50000"/>
                  <a:lumOff val="50000"/>
                </a:schemeClr>
              </a:solidFill>
              <a:latin typeface="Nunito" pitchFamily="2" charset="0"/>
            </a:endParaRPr>
          </a:p>
        </p:txBody>
      </p:sp>
      <p:sp>
        <p:nvSpPr>
          <p:cNvPr id="70" name="TextBox 69">
            <a:extLst>
              <a:ext uri="{FF2B5EF4-FFF2-40B4-BE49-F238E27FC236}">
                <a16:creationId xmlns:a16="http://schemas.microsoft.com/office/drawing/2014/main" id="{E78D0043-3CC8-15E5-76ED-F906735665A3}"/>
              </a:ext>
            </a:extLst>
          </p:cNvPr>
          <p:cNvSpPr txBox="1"/>
          <p:nvPr/>
        </p:nvSpPr>
        <p:spPr>
          <a:xfrm>
            <a:off x="3737910" y="638315"/>
            <a:ext cx="3123981" cy="520655"/>
          </a:xfrm>
          <a:prstGeom prst="rect">
            <a:avLst/>
          </a:prstGeom>
          <a:noFill/>
        </p:spPr>
        <p:txBody>
          <a:bodyPr wrap="square" rtlCol="0">
            <a:spAutoFit/>
          </a:bodyPr>
          <a:lstStyle/>
          <a:p>
            <a:pPr algn="l">
              <a:lnSpc>
                <a:spcPts val="1600"/>
              </a:lnSpc>
            </a:pPr>
            <a:r>
              <a:rPr lang="en-US" b="1" dirty="0">
                <a:latin typeface="Nunito" pitchFamily="2" charset="0"/>
              </a:rPr>
              <a:t>NVIDIA RTX 3080</a:t>
            </a:r>
            <a:br>
              <a:rPr lang="en-US" b="1" dirty="0">
                <a:latin typeface="Nunito" pitchFamily="2" charset="0"/>
              </a:rPr>
            </a:br>
            <a:r>
              <a:rPr lang="en-US" b="1" dirty="0">
                <a:latin typeface="Nunito" pitchFamily="2" charset="0"/>
              </a:rPr>
              <a:t>4x larger conventional LLC</a:t>
            </a:r>
          </a:p>
        </p:txBody>
      </p:sp>
      <p:sp>
        <p:nvSpPr>
          <p:cNvPr id="71" name="TextBox 70">
            <a:extLst>
              <a:ext uri="{FF2B5EF4-FFF2-40B4-BE49-F238E27FC236}">
                <a16:creationId xmlns:a16="http://schemas.microsoft.com/office/drawing/2014/main" id="{E3743D5D-EA2F-8E56-94AC-D98595823B04}"/>
              </a:ext>
            </a:extLst>
          </p:cNvPr>
          <p:cNvSpPr txBox="1"/>
          <p:nvPr/>
        </p:nvSpPr>
        <p:spPr>
          <a:xfrm>
            <a:off x="7708603" y="687558"/>
            <a:ext cx="1531791" cy="388568"/>
          </a:xfrm>
          <a:prstGeom prst="rect">
            <a:avLst/>
          </a:prstGeom>
          <a:noFill/>
        </p:spPr>
        <p:txBody>
          <a:bodyPr wrap="square" rtlCol="0">
            <a:spAutoFit/>
          </a:bodyPr>
          <a:lstStyle/>
          <a:p>
            <a:pPr algn="l">
              <a:lnSpc>
                <a:spcPts val="2200"/>
              </a:lnSpc>
            </a:pPr>
            <a:r>
              <a:rPr lang="en-US" b="1">
                <a:solidFill>
                  <a:srgbClr val="008000"/>
                </a:solidFill>
                <a:latin typeface="Nunito" pitchFamily="2" charset="0"/>
              </a:rPr>
              <a:t>Morpheus</a:t>
            </a:r>
          </a:p>
        </p:txBody>
      </p:sp>
    </p:spTree>
    <p:extLst>
      <p:ext uri="{BB962C8B-B14F-4D97-AF65-F5344CB8AC3E}">
        <p14:creationId xmlns:p14="http://schemas.microsoft.com/office/powerpoint/2010/main" val="291480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p:bldP spid="114" grpId="0" animBg="1"/>
      <p:bldP spid="116" grpId="0"/>
      <p:bldP spid="118" grpId="0"/>
      <p:bldP spid="115" grpId="0" animBg="1"/>
      <p:bldP spid="1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Graphic 355">
            <a:extLst>
              <a:ext uri="{FF2B5EF4-FFF2-40B4-BE49-F238E27FC236}">
                <a16:creationId xmlns:a16="http://schemas.microsoft.com/office/drawing/2014/main" id="{67BCEB6D-EC2F-1961-0B21-6928CB6938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599" y="1137445"/>
            <a:ext cx="8279918" cy="2752484"/>
          </a:xfrm>
          <a:prstGeom prst="rect">
            <a:avLst/>
          </a:prstGeom>
        </p:spPr>
      </p:pic>
      <p:pic>
        <p:nvPicPr>
          <p:cNvPr id="358" name="Graphic 357">
            <a:extLst>
              <a:ext uri="{FF2B5EF4-FFF2-40B4-BE49-F238E27FC236}">
                <a16:creationId xmlns:a16="http://schemas.microsoft.com/office/drawing/2014/main" id="{97F274BA-12C7-DFB1-7007-FA4E62B417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6599" y="1137445"/>
            <a:ext cx="8279918" cy="2752484"/>
          </a:xfrm>
          <a:prstGeom prst="rect">
            <a:avLst/>
          </a:prstGeom>
        </p:spPr>
      </p:pic>
      <p:pic>
        <p:nvPicPr>
          <p:cNvPr id="360" name="Graphic 359">
            <a:extLst>
              <a:ext uri="{FF2B5EF4-FFF2-40B4-BE49-F238E27FC236}">
                <a16:creationId xmlns:a16="http://schemas.microsoft.com/office/drawing/2014/main" id="{CCD46C88-7730-83AB-4784-69EAFE58DA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599" y="1137445"/>
            <a:ext cx="8279918" cy="2752484"/>
          </a:xfrm>
          <a:prstGeom prst="rect">
            <a:avLst/>
          </a:prstGeom>
        </p:spPr>
      </p:pic>
      <p:pic>
        <p:nvPicPr>
          <p:cNvPr id="354" name="Graphic 353">
            <a:extLst>
              <a:ext uri="{FF2B5EF4-FFF2-40B4-BE49-F238E27FC236}">
                <a16:creationId xmlns:a16="http://schemas.microsoft.com/office/drawing/2014/main" id="{903E3DE1-A679-91F6-FEE3-52F4734C4F4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16599" y="1137445"/>
            <a:ext cx="8279918" cy="2752484"/>
          </a:xfrm>
          <a:prstGeom prst="rect">
            <a:avLst/>
          </a:prstGeom>
        </p:spPr>
      </p:pic>
      <p:sp>
        <p:nvSpPr>
          <p:cNvPr id="3" name="Title 2">
            <a:extLst>
              <a:ext uri="{FF2B5EF4-FFF2-40B4-BE49-F238E27FC236}">
                <a16:creationId xmlns:a16="http://schemas.microsoft.com/office/drawing/2014/main" id="{77C682DC-BAEA-FCD2-09BB-06A160FA485F}"/>
              </a:ext>
            </a:extLst>
          </p:cNvPr>
          <p:cNvSpPr>
            <a:spLocks noGrp="1"/>
          </p:cNvSpPr>
          <p:nvPr>
            <p:ph type="title"/>
          </p:nvPr>
        </p:nvSpPr>
        <p:spPr/>
        <p:txBody>
          <a:bodyPr/>
          <a:lstStyle/>
          <a:p>
            <a:r>
              <a:rPr lang="en-US"/>
              <a:t>Morpheus Energy Efficiency</a:t>
            </a:r>
          </a:p>
        </p:txBody>
      </p:sp>
      <p:sp>
        <p:nvSpPr>
          <p:cNvPr id="4" name="Slide Number Placeholder 3">
            <a:extLst>
              <a:ext uri="{FF2B5EF4-FFF2-40B4-BE49-F238E27FC236}">
                <a16:creationId xmlns:a16="http://schemas.microsoft.com/office/drawing/2014/main" id="{8E645AF6-13D4-1672-F141-5A5DD3EBFB54}"/>
              </a:ext>
            </a:extLst>
          </p:cNvPr>
          <p:cNvSpPr>
            <a:spLocks noGrp="1"/>
          </p:cNvSpPr>
          <p:nvPr>
            <p:ph type="sldNum" sz="quarter" idx="4"/>
          </p:nvPr>
        </p:nvSpPr>
        <p:spPr/>
        <p:txBody>
          <a:bodyPr/>
          <a:lstStyle/>
          <a:p>
            <a:pPr algn="r"/>
            <a:fld id="{BBF05047-ADC6-47BF-A318-424F854A849A}" type="slidenum">
              <a:rPr lang="en-US" smtClean="0"/>
              <a:pPr algn="r"/>
              <a:t>39</a:t>
            </a:fld>
            <a:endParaRPr lang="en-US"/>
          </a:p>
        </p:txBody>
      </p:sp>
      <p:sp>
        <p:nvSpPr>
          <p:cNvPr id="6" name="Rectangle 5">
            <a:extLst>
              <a:ext uri="{FF2B5EF4-FFF2-40B4-BE49-F238E27FC236}">
                <a16:creationId xmlns:a16="http://schemas.microsoft.com/office/drawing/2014/main" id="{B4BAC938-D3E6-C2F5-0AC0-24EA49D6BB46}"/>
              </a:ext>
            </a:extLst>
          </p:cNvPr>
          <p:cNvSpPr/>
          <p:nvPr/>
        </p:nvSpPr>
        <p:spPr>
          <a:xfrm>
            <a:off x="0" y="3903494"/>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8" name="Google Shape;361;p25">
            <a:extLst>
              <a:ext uri="{FF2B5EF4-FFF2-40B4-BE49-F238E27FC236}">
                <a16:creationId xmlns:a16="http://schemas.microsoft.com/office/drawing/2014/main" id="{894C0561-5A08-1159-8FDD-54F94554568D}"/>
              </a:ext>
            </a:extLst>
          </p:cNvPr>
          <p:cNvSpPr txBox="1"/>
          <p:nvPr/>
        </p:nvSpPr>
        <p:spPr>
          <a:xfrm>
            <a:off x="139644" y="4051546"/>
            <a:ext cx="9004355"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50" dirty="0">
                <a:effectLst/>
                <a:latin typeface="Nunito" panose="020B0604020202020204" pitchFamily="2" charset="0"/>
              </a:rPr>
              <a:t>Morpheus </a:t>
            </a:r>
            <a:r>
              <a:rPr lang="en-US" sz="2200" i="0" u="none" strike="noStrike" spc="-50" dirty="0">
                <a:effectLst/>
                <a:latin typeface="Nunito" panose="020B0604020202020204" pitchFamily="2" charset="0"/>
              </a:rPr>
              <a:t>uses </a:t>
            </a:r>
            <a:r>
              <a:rPr lang="en-US" sz="2200" b="1" i="0" u="none" strike="noStrike" spc="-50" dirty="0">
                <a:solidFill>
                  <a:srgbClr val="F839FD"/>
                </a:solidFill>
                <a:effectLst/>
                <a:latin typeface="Nunito" panose="020B0604020202020204" pitchFamily="2" charset="0"/>
              </a:rPr>
              <a:t>less</a:t>
            </a:r>
            <a:r>
              <a:rPr lang="en-US" sz="2200" i="0" u="none" strike="noStrike" spc="-50" dirty="0">
                <a:solidFill>
                  <a:srgbClr val="F839FD"/>
                </a:solidFill>
                <a:effectLst/>
                <a:latin typeface="Nunito" panose="020B0604020202020204" pitchFamily="2" charset="0"/>
              </a:rPr>
              <a:t> </a:t>
            </a:r>
            <a:r>
              <a:rPr lang="en-US" sz="2200" i="0" u="none" strike="noStrike" spc="-50" dirty="0">
                <a:effectLst/>
                <a:latin typeface="Nunito" panose="020B0604020202020204" pitchFamily="2" charset="0"/>
              </a:rPr>
              <a:t>or the </a:t>
            </a:r>
            <a:r>
              <a:rPr lang="en-US" sz="2200" b="1" spc="-50" dirty="0">
                <a:solidFill>
                  <a:srgbClr val="F839FD"/>
                </a:solidFill>
                <a:latin typeface="Nunito" panose="020B0604020202020204" pitchFamily="2" charset="0"/>
              </a:rPr>
              <a:t>same</a:t>
            </a:r>
            <a:r>
              <a:rPr lang="en-US" sz="2200" spc="-50" dirty="0">
                <a:latin typeface="Nunito" panose="020B0604020202020204" pitchFamily="2" charset="0"/>
              </a:rPr>
              <a:t> energy as the baseline for </a:t>
            </a:r>
            <a:r>
              <a:rPr lang="en-US" sz="2200" b="1" spc="-50" dirty="0">
                <a:solidFill>
                  <a:srgbClr val="F839FD"/>
                </a:solidFill>
                <a:latin typeface="Nunito" panose="020B0604020202020204" pitchFamily="2" charset="0"/>
              </a:rPr>
              <a:t>all</a:t>
            </a:r>
            <a:r>
              <a:rPr lang="en-US" sz="2200" spc="-50" dirty="0">
                <a:latin typeface="Nunito" panose="020B0604020202020204" pitchFamily="2" charset="0"/>
              </a:rPr>
              <a:t> applications</a:t>
            </a:r>
            <a:endParaRPr lang="en-US" sz="2200" i="0" u="none" strike="noStrike" spc="-50" dirty="0">
              <a:effectLst/>
              <a:latin typeface="Nunito" panose="020B0604020202020204" pitchFamily="2" charset="0"/>
            </a:endParaRPr>
          </a:p>
        </p:txBody>
      </p:sp>
      <p:sp>
        <p:nvSpPr>
          <p:cNvPr id="2" name="Rectangle: Rounded Corners 1">
            <a:extLst>
              <a:ext uri="{FF2B5EF4-FFF2-40B4-BE49-F238E27FC236}">
                <a16:creationId xmlns:a16="http://schemas.microsoft.com/office/drawing/2014/main" id="{03946288-CF87-351D-76F7-96A8F4296989}"/>
              </a:ext>
            </a:extLst>
          </p:cNvPr>
          <p:cNvSpPr/>
          <p:nvPr/>
        </p:nvSpPr>
        <p:spPr>
          <a:xfrm>
            <a:off x="7243686" y="674171"/>
            <a:ext cx="382010" cy="382010"/>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5" name="Rectangle: Rounded Corners 4">
            <a:extLst>
              <a:ext uri="{FF2B5EF4-FFF2-40B4-BE49-F238E27FC236}">
                <a16:creationId xmlns:a16="http://schemas.microsoft.com/office/drawing/2014/main" id="{CBD60548-1A54-881D-3ED8-4C880BDC2484}"/>
              </a:ext>
            </a:extLst>
          </p:cNvPr>
          <p:cNvSpPr/>
          <p:nvPr/>
        </p:nvSpPr>
        <p:spPr>
          <a:xfrm>
            <a:off x="763938" y="673991"/>
            <a:ext cx="382010" cy="382010"/>
          </a:xfrm>
          <a:prstGeom prst="roundRect">
            <a:avLst/>
          </a:prstGeom>
          <a:solidFill>
            <a:srgbClr val="C8C8C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9" name="Rectangle: Rounded Corners 8">
            <a:extLst>
              <a:ext uri="{FF2B5EF4-FFF2-40B4-BE49-F238E27FC236}">
                <a16:creationId xmlns:a16="http://schemas.microsoft.com/office/drawing/2014/main" id="{9F87AEEC-F5DF-A4FE-01F7-E7E7BE944AA6}"/>
              </a:ext>
            </a:extLst>
          </p:cNvPr>
          <p:cNvSpPr/>
          <p:nvPr/>
        </p:nvSpPr>
        <p:spPr>
          <a:xfrm>
            <a:off x="3257119" y="673991"/>
            <a:ext cx="382010" cy="38201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1" name="TextBox 10">
            <a:extLst>
              <a:ext uri="{FF2B5EF4-FFF2-40B4-BE49-F238E27FC236}">
                <a16:creationId xmlns:a16="http://schemas.microsoft.com/office/drawing/2014/main" id="{8FC38126-F984-555A-077D-E6C67420C7C5}"/>
              </a:ext>
            </a:extLst>
          </p:cNvPr>
          <p:cNvSpPr txBox="1"/>
          <p:nvPr/>
        </p:nvSpPr>
        <p:spPr>
          <a:xfrm>
            <a:off x="1106984" y="685805"/>
            <a:ext cx="2120551" cy="374461"/>
          </a:xfrm>
          <a:prstGeom prst="rect">
            <a:avLst/>
          </a:prstGeom>
          <a:noFill/>
        </p:spPr>
        <p:txBody>
          <a:bodyPr wrap="square" rtlCol="0">
            <a:spAutoFit/>
          </a:bodyPr>
          <a:lstStyle/>
          <a:p>
            <a:pPr algn="l">
              <a:lnSpc>
                <a:spcPts val="2200"/>
              </a:lnSpc>
            </a:pPr>
            <a:r>
              <a:rPr lang="en-US" b="1" dirty="0">
                <a:solidFill>
                  <a:schemeClr val="tx1">
                    <a:lumMod val="50000"/>
                    <a:lumOff val="50000"/>
                  </a:schemeClr>
                </a:solidFill>
                <a:latin typeface="Nunito" pitchFamily="2" charset="0"/>
              </a:rPr>
              <a:t>NVIDIA RTX 3080</a:t>
            </a:r>
            <a:endParaRPr lang="en-US" sz="1100" b="1" dirty="0">
              <a:solidFill>
                <a:schemeClr val="tx1">
                  <a:lumMod val="50000"/>
                  <a:lumOff val="50000"/>
                </a:schemeClr>
              </a:solidFill>
              <a:latin typeface="Nunito" pitchFamily="2" charset="0"/>
            </a:endParaRPr>
          </a:p>
        </p:txBody>
      </p:sp>
      <p:sp>
        <p:nvSpPr>
          <p:cNvPr id="15" name="TextBox 14">
            <a:extLst>
              <a:ext uri="{FF2B5EF4-FFF2-40B4-BE49-F238E27FC236}">
                <a16:creationId xmlns:a16="http://schemas.microsoft.com/office/drawing/2014/main" id="{2FA5C4EF-8264-F7C3-D396-A2E89D30AFB0}"/>
              </a:ext>
            </a:extLst>
          </p:cNvPr>
          <p:cNvSpPr txBox="1"/>
          <p:nvPr/>
        </p:nvSpPr>
        <p:spPr>
          <a:xfrm>
            <a:off x="3613242" y="638315"/>
            <a:ext cx="3123981" cy="520655"/>
          </a:xfrm>
          <a:prstGeom prst="rect">
            <a:avLst/>
          </a:prstGeom>
          <a:noFill/>
        </p:spPr>
        <p:txBody>
          <a:bodyPr wrap="square" rtlCol="0">
            <a:spAutoFit/>
          </a:bodyPr>
          <a:lstStyle/>
          <a:p>
            <a:pPr algn="l">
              <a:lnSpc>
                <a:spcPts val="1600"/>
              </a:lnSpc>
            </a:pPr>
            <a:r>
              <a:rPr lang="en-US" b="1" dirty="0">
                <a:latin typeface="Nunito" pitchFamily="2" charset="0"/>
              </a:rPr>
              <a:t>NVIDIA RTX 3080</a:t>
            </a:r>
            <a:br>
              <a:rPr lang="en-US" b="1" dirty="0">
                <a:latin typeface="Nunito" pitchFamily="2" charset="0"/>
              </a:rPr>
            </a:br>
            <a:r>
              <a:rPr lang="en-US" b="1" dirty="0">
                <a:latin typeface="Nunito" pitchFamily="2" charset="0"/>
              </a:rPr>
              <a:t>4x larger conventional LLC</a:t>
            </a:r>
          </a:p>
        </p:txBody>
      </p:sp>
      <p:sp>
        <p:nvSpPr>
          <p:cNvPr id="39" name="TextBox 38">
            <a:extLst>
              <a:ext uri="{FF2B5EF4-FFF2-40B4-BE49-F238E27FC236}">
                <a16:creationId xmlns:a16="http://schemas.microsoft.com/office/drawing/2014/main" id="{5C3947F7-DB1F-B1C1-CE95-3595B0EBE976}"/>
              </a:ext>
            </a:extLst>
          </p:cNvPr>
          <p:cNvSpPr txBox="1"/>
          <p:nvPr/>
        </p:nvSpPr>
        <p:spPr>
          <a:xfrm>
            <a:off x="7583935" y="630406"/>
            <a:ext cx="1531791" cy="388568"/>
          </a:xfrm>
          <a:prstGeom prst="rect">
            <a:avLst/>
          </a:prstGeom>
          <a:noFill/>
        </p:spPr>
        <p:txBody>
          <a:bodyPr wrap="square" rtlCol="0">
            <a:spAutoFit/>
          </a:bodyPr>
          <a:lstStyle/>
          <a:p>
            <a:pPr algn="l">
              <a:lnSpc>
                <a:spcPts val="2200"/>
              </a:lnSpc>
            </a:pPr>
            <a:r>
              <a:rPr lang="en-US" b="1">
                <a:solidFill>
                  <a:srgbClr val="008000"/>
                </a:solidFill>
                <a:latin typeface="Nunito" pitchFamily="2" charset="0"/>
              </a:rPr>
              <a:t>Morpheus</a:t>
            </a:r>
          </a:p>
        </p:txBody>
      </p:sp>
      <p:grpSp>
        <p:nvGrpSpPr>
          <p:cNvPr id="66" name="Group 65">
            <a:extLst>
              <a:ext uri="{FF2B5EF4-FFF2-40B4-BE49-F238E27FC236}">
                <a16:creationId xmlns:a16="http://schemas.microsoft.com/office/drawing/2014/main" id="{6D25E91A-3B98-26B2-6A1E-1EEED2B003AA}"/>
              </a:ext>
            </a:extLst>
          </p:cNvPr>
          <p:cNvGrpSpPr/>
          <p:nvPr/>
        </p:nvGrpSpPr>
        <p:grpSpPr>
          <a:xfrm>
            <a:off x="1046211" y="1220289"/>
            <a:ext cx="7440600" cy="1436887"/>
            <a:chOff x="1481731" y="1290915"/>
            <a:chExt cx="6302000" cy="1367883"/>
          </a:xfrm>
        </p:grpSpPr>
        <p:cxnSp>
          <p:nvCxnSpPr>
            <p:cNvPr id="361" name="Straight Arrow Connector 360">
              <a:extLst>
                <a:ext uri="{FF2B5EF4-FFF2-40B4-BE49-F238E27FC236}">
                  <a16:creationId xmlns:a16="http://schemas.microsoft.com/office/drawing/2014/main" id="{CCA7D6A1-BCDC-79E5-8042-5BBEB2D4A275}"/>
                </a:ext>
              </a:extLst>
            </p:cNvPr>
            <p:cNvCxnSpPr>
              <a:cxnSpLocks/>
            </p:cNvCxnSpPr>
            <p:nvPr/>
          </p:nvCxnSpPr>
          <p:spPr>
            <a:xfrm>
              <a:off x="1481731" y="2320980"/>
              <a:ext cx="0" cy="327666"/>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6" name="Straight Arrow Connector 375">
              <a:extLst>
                <a:ext uri="{FF2B5EF4-FFF2-40B4-BE49-F238E27FC236}">
                  <a16:creationId xmlns:a16="http://schemas.microsoft.com/office/drawing/2014/main" id="{D08768BA-1292-4F4C-3F6F-1256DA2DFA10}"/>
                </a:ext>
              </a:extLst>
            </p:cNvPr>
            <p:cNvCxnSpPr>
              <a:cxnSpLocks/>
            </p:cNvCxnSpPr>
            <p:nvPr/>
          </p:nvCxnSpPr>
          <p:spPr>
            <a:xfrm>
              <a:off x="1843681" y="2507670"/>
              <a:ext cx="0" cy="15006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8" name="Straight Arrow Connector 377">
              <a:extLst>
                <a:ext uri="{FF2B5EF4-FFF2-40B4-BE49-F238E27FC236}">
                  <a16:creationId xmlns:a16="http://schemas.microsoft.com/office/drawing/2014/main" id="{117B0AB3-D46E-93DC-8A98-035B4A40A947}"/>
                </a:ext>
              </a:extLst>
            </p:cNvPr>
            <p:cNvCxnSpPr>
              <a:cxnSpLocks/>
            </p:cNvCxnSpPr>
            <p:nvPr/>
          </p:nvCxnSpPr>
          <p:spPr>
            <a:xfrm>
              <a:off x="2205631" y="2507670"/>
              <a:ext cx="0" cy="15006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9" name="Straight Arrow Connector 378">
              <a:extLst>
                <a:ext uri="{FF2B5EF4-FFF2-40B4-BE49-F238E27FC236}">
                  <a16:creationId xmlns:a16="http://schemas.microsoft.com/office/drawing/2014/main" id="{61FD1229-C869-A708-7863-2A8E3A3D1BE5}"/>
                </a:ext>
              </a:extLst>
            </p:cNvPr>
            <p:cNvCxnSpPr>
              <a:cxnSpLocks/>
            </p:cNvCxnSpPr>
            <p:nvPr/>
          </p:nvCxnSpPr>
          <p:spPr>
            <a:xfrm>
              <a:off x="2574137" y="2439090"/>
              <a:ext cx="1" cy="211468"/>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3" name="Straight Arrow Connector 382">
              <a:extLst>
                <a:ext uri="{FF2B5EF4-FFF2-40B4-BE49-F238E27FC236}">
                  <a16:creationId xmlns:a16="http://schemas.microsoft.com/office/drawing/2014/main" id="{2811A5CB-2B06-AA81-D178-2A54D1101832}"/>
                </a:ext>
              </a:extLst>
            </p:cNvPr>
            <p:cNvCxnSpPr>
              <a:cxnSpLocks/>
            </p:cNvCxnSpPr>
            <p:nvPr/>
          </p:nvCxnSpPr>
          <p:spPr>
            <a:xfrm>
              <a:off x="2940961" y="2469570"/>
              <a:ext cx="1" cy="177400"/>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4" name="Straight Arrow Connector 383">
              <a:extLst>
                <a:ext uri="{FF2B5EF4-FFF2-40B4-BE49-F238E27FC236}">
                  <a16:creationId xmlns:a16="http://schemas.microsoft.com/office/drawing/2014/main" id="{8825EFEE-FF9B-1A82-B037-84626B1DDBB1}"/>
                </a:ext>
              </a:extLst>
            </p:cNvPr>
            <p:cNvCxnSpPr>
              <a:cxnSpLocks/>
            </p:cNvCxnSpPr>
            <p:nvPr/>
          </p:nvCxnSpPr>
          <p:spPr>
            <a:xfrm>
              <a:off x="3302912" y="2036892"/>
              <a:ext cx="0" cy="620840"/>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5" name="Straight Arrow Connector 384">
              <a:extLst>
                <a:ext uri="{FF2B5EF4-FFF2-40B4-BE49-F238E27FC236}">
                  <a16:creationId xmlns:a16="http://schemas.microsoft.com/office/drawing/2014/main" id="{4AC6E9F9-72B3-18F3-7BCD-A93E647EB705}"/>
                </a:ext>
              </a:extLst>
            </p:cNvPr>
            <p:cNvCxnSpPr>
              <a:cxnSpLocks/>
            </p:cNvCxnSpPr>
            <p:nvPr/>
          </p:nvCxnSpPr>
          <p:spPr>
            <a:xfrm>
              <a:off x="3664861" y="2378130"/>
              <a:ext cx="1" cy="27960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6" name="Straight Arrow Connector 385">
              <a:extLst>
                <a:ext uri="{FF2B5EF4-FFF2-40B4-BE49-F238E27FC236}">
                  <a16:creationId xmlns:a16="http://schemas.microsoft.com/office/drawing/2014/main" id="{C4FE91E7-8AC5-D598-1CFD-A7A442F4A3E8}"/>
                </a:ext>
              </a:extLst>
            </p:cNvPr>
            <p:cNvCxnSpPr>
              <a:cxnSpLocks/>
            </p:cNvCxnSpPr>
            <p:nvPr/>
          </p:nvCxnSpPr>
          <p:spPr>
            <a:xfrm>
              <a:off x="4033368" y="2063842"/>
              <a:ext cx="0" cy="588557"/>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1" name="Straight Arrow Connector 390">
              <a:extLst>
                <a:ext uri="{FF2B5EF4-FFF2-40B4-BE49-F238E27FC236}">
                  <a16:creationId xmlns:a16="http://schemas.microsoft.com/office/drawing/2014/main" id="{BC814128-9C94-EAEF-D799-89EC7BBE29A0}"/>
                </a:ext>
              </a:extLst>
            </p:cNvPr>
            <p:cNvCxnSpPr>
              <a:cxnSpLocks/>
            </p:cNvCxnSpPr>
            <p:nvPr/>
          </p:nvCxnSpPr>
          <p:spPr>
            <a:xfrm>
              <a:off x="4396381" y="2357175"/>
              <a:ext cx="1" cy="297363"/>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2" name="Straight Arrow Connector 391">
              <a:extLst>
                <a:ext uri="{FF2B5EF4-FFF2-40B4-BE49-F238E27FC236}">
                  <a16:creationId xmlns:a16="http://schemas.microsoft.com/office/drawing/2014/main" id="{72C1E1F2-9ED4-0D5F-FC17-E2E1670075FE}"/>
                </a:ext>
              </a:extLst>
            </p:cNvPr>
            <p:cNvCxnSpPr>
              <a:cxnSpLocks/>
            </p:cNvCxnSpPr>
            <p:nvPr/>
          </p:nvCxnSpPr>
          <p:spPr>
            <a:xfrm>
              <a:off x="4758331" y="1290915"/>
              <a:ext cx="1" cy="135345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3" name="Straight Arrow Connector 392">
              <a:extLst>
                <a:ext uri="{FF2B5EF4-FFF2-40B4-BE49-F238E27FC236}">
                  <a16:creationId xmlns:a16="http://schemas.microsoft.com/office/drawing/2014/main" id="{81F03587-C822-1815-F305-F5AD84A08C45}"/>
                </a:ext>
              </a:extLst>
            </p:cNvPr>
            <p:cNvCxnSpPr>
              <a:cxnSpLocks/>
            </p:cNvCxnSpPr>
            <p:nvPr/>
          </p:nvCxnSpPr>
          <p:spPr>
            <a:xfrm>
              <a:off x="5120281" y="2515762"/>
              <a:ext cx="1" cy="129155"/>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4" name="Straight Arrow Connector 393">
              <a:extLst>
                <a:ext uri="{FF2B5EF4-FFF2-40B4-BE49-F238E27FC236}">
                  <a16:creationId xmlns:a16="http://schemas.microsoft.com/office/drawing/2014/main" id="{68DE8E99-9347-F996-F05D-0FB17C45F5E4}"/>
                </a:ext>
              </a:extLst>
            </p:cNvPr>
            <p:cNvCxnSpPr>
              <a:cxnSpLocks/>
            </p:cNvCxnSpPr>
            <p:nvPr/>
          </p:nvCxnSpPr>
          <p:spPr>
            <a:xfrm>
              <a:off x="5488787" y="2176689"/>
              <a:ext cx="1" cy="471958"/>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EBFFA66C-14F6-C8F1-E3E7-EB4B8D58A3E8}"/>
                </a:ext>
              </a:extLst>
            </p:cNvPr>
            <p:cNvCxnSpPr>
              <a:cxnSpLocks/>
            </p:cNvCxnSpPr>
            <p:nvPr/>
          </p:nvCxnSpPr>
          <p:spPr>
            <a:xfrm>
              <a:off x="5855611" y="2320980"/>
              <a:ext cx="1" cy="337818"/>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D2A74544-A5EC-E25A-6BF3-407EF4154EE4}"/>
                </a:ext>
              </a:extLst>
            </p:cNvPr>
            <p:cNvCxnSpPr>
              <a:cxnSpLocks/>
            </p:cNvCxnSpPr>
            <p:nvPr/>
          </p:nvCxnSpPr>
          <p:spPr>
            <a:xfrm>
              <a:off x="6217562" y="2408270"/>
              <a:ext cx="0" cy="236626"/>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64E199DC-FE76-2547-01B4-108BFA249E06}"/>
                </a:ext>
              </a:extLst>
            </p:cNvPr>
            <p:cNvCxnSpPr>
              <a:cxnSpLocks/>
            </p:cNvCxnSpPr>
            <p:nvPr/>
          </p:nvCxnSpPr>
          <p:spPr>
            <a:xfrm>
              <a:off x="6982460" y="2634654"/>
              <a:ext cx="73561"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24F1921A-CA7A-E22A-1999-9565B6DC1FCE}"/>
                </a:ext>
              </a:extLst>
            </p:cNvPr>
            <p:cNvCxnSpPr>
              <a:cxnSpLocks/>
            </p:cNvCxnSpPr>
            <p:nvPr/>
          </p:nvCxnSpPr>
          <p:spPr>
            <a:xfrm>
              <a:off x="7345680" y="2632114"/>
              <a:ext cx="73561"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C5FA8822-0304-D5AF-978B-DCE0B829FCEF}"/>
                </a:ext>
              </a:extLst>
            </p:cNvPr>
            <p:cNvCxnSpPr>
              <a:cxnSpLocks/>
            </p:cNvCxnSpPr>
            <p:nvPr/>
          </p:nvCxnSpPr>
          <p:spPr>
            <a:xfrm>
              <a:off x="7710170" y="2632114"/>
              <a:ext cx="73561"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grpSp>
      <p:sp>
        <p:nvSpPr>
          <p:cNvPr id="84" name="Rectangle 83">
            <a:extLst>
              <a:ext uri="{FF2B5EF4-FFF2-40B4-BE49-F238E27FC236}">
                <a16:creationId xmlns:a16="http://schemas.microsoft.com/office/drawing/2014/main" id="{6FE90A9D-17C9-5704-312D-E5F30B7ED95B}"/>
              </a:ext>
            </a:extLst>
          </p:cNvPr>
          <p:cNvSpPr/>
          <p:nvPr/>
        </p:nvSpPr>
        <p:spPr>
          <a:xfrm>
            <a:off x="385224" y="1351372"/>
            <a:ext cx="435085" cy="160313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cxnSp>
        <p:nvCxnSpPr>
          <p:cNvPr id="83" name="Straight Arrow Connector 82">
            <a:extLst>
              <a:ext uri="{FF2B5EF4-FFF2-40B4-BE49-F238E27FC236}">
                <a16:creationId xmlns:a16="http://schemas.microsoft.com/office/drawing/2014/main" id="{31828FDA-5786-F328-50CE-636C98D3F1CA}"/>
              </a:ext>
            </a:extLst>
          </p:cNvPr>
          <p:cNvCxnSpPr/>
          <p:nvPr/>
        </p:nvCxnSpPr>
        <p:spPr>
          <a:xfrm flipV="1">
            <a:off x="755708" y="1348782"/>
            <a:ext cx="0" cy="1765979"/>
          </a:xfrm>
          <a:prstGeom prst="straightConnector1">
            <a:avLst/>
          </a:prstGeom>
          <a:ln w="381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9045D0CC-4F5C-8EF8-2913-8C2556C25AE8}"/>
              </a:ext>
            </a:extLst>
          </p:cNvPr>
          <p:cNvSpPr txBox="1"/>
          <p:nvPr/>
        </p:nvSpPr>
        <p:spPr>
          <a:xfrm rot="16200000">
            <a:off x="-205404" y="2096038"/>
            <a:ext cx="1698892" cy="338554"/>
          </a:xfrm>
          <a:prstGeom prst="rect">
            <a:avLst/>
          </a:prstGeom>
          <a:noFill/>
        </p:spPr>
        <p:txBody>
          <a:bodyPr wrap="square" rtlCol="0">
            <a:spAutoFit/>
          </a:bodyPr>
          <a:lstStyle/>
          <a:p>
            <a:pPr algn="ctr"/>
            <a:r>
              <a:rPr lang="en-US" sz="1600" dirty="0">
                <a:latin typeface="Nunito" pitchFamily="2" charset="0"/>
              </a:rPr>
              <a:t>Higher is Better</a:t>
            </a:r>
          </a:p>
        </p:txBody>
      </p:sp>
      <p:sp>
        <p:nvSpPr>
          <p:cNvPr id="117" name="TextBox 116">
            <a:extLst>
              <a:ext uri="{FF2B5EF4-FFF2-40B4-BE49-F238E27FC236}">
                <a16:creationId xmlns:a16="http://schemas.microsoft.com/office/drawing/2014/main" id="{786CEAFC-3B2D-4A42-F3EA-7B33166E56A1}"/>
              </a:ext>
            </a:extLst>
          </p:cNvPr>
          <p:cNvSpPr txBox="1"/>
          <p:nvPr/>
        </p:nvSpPr>
        <p:spPr>
          <a:xfrm rot="16200000">
            <a:off x="-852527" y="2072799"/>
            <a:ext cx="2476982" cy="369332"/>
          </a:xfrm>
          <a:prstGeom prst="rect">
            <a:avLst/>
          </a:prstGeom>
          <a:noFill/>
        </p:spPr>
        <p:txBody>
          <a:bodyPr wrap="square" rtlCol="0">
            <a:spAutoFit/>
          </a:bodyPr>
          <a:lstStyle/>
          <a:p>
            <a:pPr algn="ctr"/>
            <a:r>
              <a:rPr lang="en-US" b="1" dirty="0">
                <a:latin typeface="Nunito" pitchFamily="2" charset="0"/>
              </a:rPr>
              <a:t>Normalized Perf./W</a:t>
            </a:r>
          </a:p>
        </p:txBody>
      </p:sp>
    </p:spTree>
    <p:extLst>
      <p:ext uri="{BB962C8B-B14F-4D97-AF65-F5344CB8AC3E}">
        <p14:creationId xmlns:p14="http://schemas.microsoft.com/office/powerpoint/2010/main" val="69904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2" grpId="0" animBg="1"/>
      <p:bldP spid="5" grpId="0" animBg="1"/>
      <p:bldP spid="9" grpId="0" animBg="1"/>
      <p:bldP spid="11" grpId="0"/>
      <p:bldP spid="15" grpId="0"/>
      <p:bldP spid="39" grpId="0"/>
      <p:bldP spid="85" grpId="0"/>
      <p:bldP spid="1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A0E6-B56B-3281-23B1-57535DEAB2ED}"/>
              </a:ext>
            </a:extLst>
          </p:cNvPr>
          <p:cNvSpPr>
            <a:spLocks noGrp="1"/>
          </p:cNvSpPr>
          <p:nvPr>
            <p:ph type="title"/>
          </p:nvPr>
        </p:nvSpPr>
        <p:spPr/>
        <p:txBody>
          <a:bodyPr/>
          <a:lstStyle/>
          <a:p>
            <a:r>
              <a:rPr lang="en-US"/>
              <a:t>Outline</a:t>
            </a:r>
          </a:p>
        </p:txBody>
      </p:sp>
      <p:sp>
        <p:nvSpPr>
          <p:cNvPr id="4" name="Slide Number Placeholder 3">
            <a:extLst>
              <a:ext uri="{FF2B5EF4-FFF2-40B4-BE49-F238E27FC236}">
                <a16:creationId xmlns:a16="http://schemas.microsoft.com/office/drawing/2014/main" id="{040A1C53-5576-35CC-2118-2FB5A5A1501F}"/>
              </a:ext>
            </a:extLst>
          </p:cNvPr>
          <p:cNvSpPr>
            <a:spLocks noGrp="1"/>
          </p:cNvSpPr>
          <p:nvPr>
            <p:ph type="sldNum" sz="quarter" idx="4"/>
          </p:nvPr>
        </p:nvSpPr>
        <p:spPr/>
        <p:txBody>
          <a:bodyPr/>
          <a:lstStyle/>
          <a:p>
            <a:pPr algn="r"/>
            <a:fld id="{BBF05047-ADC6-47BF-A318-424F854A849A}" type="slidenum">
              <a:rPr lang="en-US" smtClean="0"/>
              <a:pPr algn="r"/>
              <a:t>4</a:t>
            </a:fld>
            <a:endParaRPr lang="en-US"/>
          </a:p>
        </p:txBody>
      </p:sp>
      <p:sp>
        <p:nvSpPr>
          <p:cNvPr id="5" name="Rectangle 4">
            <a:extLst>
              <a:ext uri="{FF2B5EF4-FFF2-40B4-BE49-F238E27FC236}">
                <a16:creationId xmlns:a16="http://schemas.microsoft.com/office/drawing/2014/main" id="{8D1CC14E-5124-89D9-E781-E8BFD5363538}"/>
              </a:ext>
            </a:extLst>
          </p:cNvPr>
          <p:cNvSpPr/>
          <p:nvPr/>
        </p:nvSpPr>
        <p:spPr>
          <a:xfrm>
            <a:off x="-3048" y="625508"/>
            <a:ext cx="9144000" cy="615406"/>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solidFill>
                <a:latin typeface="Nunito" pitchFamily="2" charset="0"/>
              </a:rPr>
              <a:t>Introduction</a:t>
            </a:r>
          </a:p>
        </p:txBody>
      </p:sp>
      <p:sp>
        <p:nvSpPr>
          <p:cNvPr id="14" name="TextBox 13">
            <a:extLst>
              <a:ext uri="{FF2B5EF4-FFF2-40B4-BE49-F238E27FC236}">
                <a16:creationId xmlns:a16="http://schemas.microsoft.com/office/drawing/2014/main" id="{9A85AF98-0A1D-F018-AFD3-0F94038601A8}"/>
              </a:ext>
            </a:extLst>
          </p:cNvPr>
          <p:cNvSpPr txBox="1"/>
          <p:nvPr/>
        </p:nvSpPr>
        <p:spPr>
          <a:xfrm>
            <a:off x="0" y="634813"/>
            <a:ext cx="374904" cy="800220"/>
          </a:xfrm>
          <a:prstGeom prst="rect">
            <a:avLst/>
          </a:prstGeom>
          <a:noFill/>
        </p:spPr>
        <p:txBody>
          <a:bodyPr wrap="square" rtlCol="0" anchor="ctr">
            <a:spAutoFit/>
          </a:bodyPr>
          <a:lstStyle/>
          <a:p>
            <a:pPr algn="ctr"/>
            <a:r>
              <a:rPr lang="en-US" sz="4600" b="1">
                <a:solidFill>
                  <a:schemeClr val="bg1"/>
                </a:solidFill>
                <a:latin typeface="Nunito" pitchFamily="2" charset="0"/>
              </a:rPr>
              <a:t>1</a:t>
            </a:r>
          </a:p>
        </p:txBody>
      </p:sp>
      <p:sp>
        <p:nvSpPr>
          <p:cNvPr id="17" name="Rectangle 16">
            <a:extLst>
              <a:ext uri="{FF2B5EF4-FFF2-40B4-BE49-F238E27FC236}">
                <a16:creationId xmlns:a16="http://schemas.microsoft.com/office/drawing/2014/main" id="{04273544-FFA4-8631-EEFD-DF9634A0C246}"/>
              </a:ext>
            </a:extLst>
          </p:cNvPr>
          <p:cNvSpPr/>
          <p:nvPr/>
        </p:nvSpPr>
        <p:spPr>
          <a:xfrm>
            <a:off x="0" y="1442593"/>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Overview</a:t>
            </a:r>
            <a:endParaRPr lang="en-US" sz="3200">
              <a:solidFill>
                <a:schemeClr val="bg1">
                  <a:lumMod val="65000"/>
                </a:schemeClr>
              </a:solidFill>
              <a:latin typeface="Nunito" pitchFamily="2" charset="0"/>
            </a:endParaRPr>
          </a:p>
        </p:txBody>
      </p:sp>
      <p:sp>
        <p:nvSpPr>
          <p:cNvPr id="18" name="TextBox 17">
            <a:extLst>
              <a:ext uri="{FF2B5EF4-FFF2-40B4-BE49-F238E27FC236}">
                <a16:creationId xmlns:a16="http://schemas.microsoft.com/office/drawing/2014/main" id="{AD8316B1-D0C2-F492-7F9C-45091E7C45F2}"/>
              </a:ext>
            </a:extLst>
          </p:cNvPr>
          <p:cNvSpPr txBox="1"/>
          <p:nvPr/>
        </p:nvSpPr>
        <p:spPr>
          <a:xfrm>
            <a:off x="0" y="1444057"/>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2</a:t>
            </a:r>
          </a:p>
        </p:txBody>
      </p:sp>
      <p:sp>
        <p:nvSpPr>
          <p:cNvPr id="20" name="Rectangle 19">
            <a:extLst>
              <a:ext uri="{FF2B5EF4-FFF2-40B4-BE49-F238E27FC236}">
                <a16:creationId xmlns:a16="http://schemas.microsoft.com/office/drawing/2014/main" id="{2BB9D4A0-0791-2AE4-5BF9-B6A33E10EA3D}"/>
              </a:ext>
            </a:extLst>
          </p:cNvPr>
          <p:cNvSpPr/>
          <p:nvPr/>
        </p:nvSpPr>
        <p:spPr>
          <a:xfrm>
            <a:off x="-3048" y="226569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Controller</a:t>
            </a:r>
          </a:p>
        </p:txBody>
      </p:sp>
      <p:sp>
        <p:nvSpPr>
          <p:cNvPr id="21" name="TextBox 20">
            <a:extLst>
              <a:ext uri="{FF2B5EF4-FFF2-40B4-BE49-F238E27FC236}">
                <a16:creationId xmlns:a16="http://schemas.microsoft.com/office/drawing/2014/main" id="{22B2C9EA-256A-1F0B-3926-AC316DF3E4EC}"/>
              </a:ext>
            </a:extLst>
          </p:cNvPr>
          <p:cNvSpPr txBox="1"/>
          <p:nvPr/>
        </p:nvSpPr>
        <p:spPr>
          <a:xfrm>
            <a:off x="-3048" y="2273258"/>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3</a:t>
            </a:r>
          </a:p>
        </p:txBody>
      </p:sp>
      <p:sp>
        <p:nvSpPr>
          <p:cNvPr id="23" name="Rectangle 22">
            <a:extLst>
              <a:ext uri="{FF2B5EF4-FFF2-40B4-BE49-F238E27FC236}">
                <a16:creationId xmlns:a16="http://schemas.microsoft.com/office/drawing/2014/main" id="{CF157687-D2D9-9C49-1F1E-7BC9026A6218}"/>
              </a:ext>
            </a:extLst>
          </p:cNvPr>
          <p:cNvSpPr/>
          <p:nvPr/>
        </p:nvSpPr>
        <p:spPr>
          <a:xfrm>
            <a:off x="0" y="309171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Extended LLC Kernel</a:t>
            </a:r>
            <a:endParaRPr lang="en-US" sz="3200">
              <a:solidFill>
                <a:schemeClr val="bg1">
                  <a:lumMod val="65000"/>
                </a:schemeClr>
              </a:solidFill>
              <a:latin typeface="Nunito" pitchFamily="2" charset="0"/>
            </a:endParaRPr>
          </a:p>
        </p:txBody>
      </p:sp>
      <p:sp>
        <p:nvSpPr>
          <p:cNvPr id="24" name="TextBox 23">
            <a:extLst>
              <a:ext uri="{FF2B5EF4-FFF2-40B4-BE49-F238E27FC236}">
                <a16:creationId xmlns:a16="http://schemas.microsoft.com/office/drawing/2014/main" id="{58817223-6C99-6257-899C-FB93D7F91BA7}"/>
              </a:ext>
            </a:extLst>
          </p:cNvPr>
          <p:cNvSpPr txBox="1"/>
          <p:nvPr/>
        </p:nvSpPr>
        <p:spPr>
          <a:xfrm>
            <a:off x="0" y="3093182"/>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4</a:t>
            </a:r>
          </a:p>
        </p:txBody>
      </p:sp>
      <p:sp>
        <p:nvSpPr>
          <p:cNvPr id="26" name="Rectangle 25">
            <a:extLst>
              <a:ext uri="{FF2B5EF4-FFF2-40B4-BE49-F238E27FC236}">
                <a16:creationId xmlns:a16="http://schemas.microsoft.com/office/drawing/2014/main" id="{8EADD2B0-EDDC-0AAF-0B24-D75343D5FA40}"/>
              </a:ext>
            </a:extLst>
          </p:cNvPr>
          <p:cNvSpPr/>
          <p:nvPr/>
        </p:nvSpPr>
        <p:spPr>
          <a:xfrm>
            <a:off x="-3048" y="3923476"/>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lumMod val="65000"/>
                  </a:schemeClr>
                </a:solidFill>
                <a:latin typeface="Nunito" pitchFamily="2" charset="0"/>
              </a:rPr>
              <a:t>Hit/Miss Prediction</a:t>
            </a:r>
          </a:p>
        </p:txBody>
      </p:sp>
      <p:sp>
        <p:nvSpPr>
          <p:cNvPr id="27" name="TextBox 26">
            <a:extLst>
              <a:ext uri="{FF2B5EF4-FFF2-40B4-BE49-F238E27FC236}">
                <a16:creationId xmlns:a16="http://schemas.microsoft.com/office/drawing/2014/main" id="{7C43FA3F-20D5-6FF1-1C0D-C894C0000196}"/>
              </a:ext>
            </a:extLst>
          </p:cNvPr>
          <p:cNvSpPr txBox="1"/>
          <p:nvPr/>
        </p:nvSpPr>
        <p:spPr>
          <a:xfrm>
            <a:off x="-3048" y="3924940"/>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5</a:t>
            </a:r>
          </a:p>
        </p:txBody>
      </p:sp>
      <p:sp>
        <p:nvSpPr>
          <p:cNvPr id="35" name="Rectangle 34">
            <a:extLst>
              <a:ext uri="{FF2B5EF4-FFF2-40B4-BE49-F238E27FC236}">
                <a16:creationId xmlns:a16="http://schemas.microsoft.com/office/drawing/2014/main" id="{484D74AB-7F68-4C41-DBE3-289AD5E5E364}"/>
              </a:ext>
            </a:extLst>
          </p:cNvPr>
          <p:cNvSpPr/>
          <p:nvPr/>
        </p:nvSpPr>
        <p:spPr>
          <a:xfrm>
            <a:off x="-3048" y="558285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Conclusion</a:t>
            </a:r>
          </a:p>
        </p:txBody>
      </p:sp>
      <p:sp>
        <p:nvSpPr>
          <p:cNvPr id="36" name="TextBox 35">
            <a:extLst>
              <a:ext uri="{FF2B5EF4-FFF2-40B4-BE49-F238E27FC236}">
                <a16:creationId xmlns:a16="http://schemas.microsoft.com/office/drawing/2014/main" id="{70F72806-520A-831A-4D8D-8A62D8C3FB6B}"/>
              </a:ext>
            </a:extLst>
          </p:cNvPr>
          <p:cNvSpPr txBox="1"/>
          <p:nvPr/>
        </p:nvSpPr>
        <p:spPr>
          <a:xfrm>
            <a:off x="-3048" y="5584322"/>
            <a:ext cx="374904" cy="800220"/>
          </a:xfrm>
          <a:prstGeom prst="rect">
            <a:avLst/>
          </a:prstGeom>
          <a:noFill/>
        </p:spPr>
        <p:txBody>
          <a:bodyPr wrap="square" rtlCol="0" anchor="ctr">
            <a:spAutoFit/>
          </a:bodyPr>
          <a:lstStyle/>
          <a:p>
            <a:pPr algn="ctr"/>
            <a:r>
              <a:rPr lang="en-US" sz="4600" b="1" dirty="0">
                <a:solidFill>
                  <a:schemeClr val="bg1">
                    <a:lumMod val="65000"/>
                  </a:schemeClr>
                </a:solidFill>
                <a:latin typeface="Nunito" pitchFamily="2" charset="0"/>
              </a:rPr>
              <a:t>7</a:t>
            </a:r>
          </a:p>
        </p:txBody>
      </p:sp>
      <p:sp>
        <p:nvSpPr>
          <p:cNvPr id="19" name="Rectangle 18">
            <a:extLst>
              <a:ext uri="{FF2B5EF4-FFF2-40B4-BE49-F238E27FC236}">
                <a16:creationId xmlns:a16="http://schemas.microsoft.com/office/drawing/2014/main" id="{A4F98F8C-633D-679A-4F82-FF2AF76432B7}"/>
              </a:ext>
            </a:extLst>
          </p:cNvPr>
          <p:cNvSpPr/>
          <p:nvPr/>
        </p:nvSpPr>
        <p:spPr>
          <a:xfrm>
            <a:off x="0" y="4750551"/>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Evaluation</a:t>
            </a:r>
          </a:p>
        </p:txBody>
      </p:sp>
      <p:sp>
        <p:nvSpPr>
          <p:cNvPr id="22" name="TextBox 21">
            <a:extLst>
              <a:ext uri="{FF2B5EF4-FFF2-40B4-BE49-F238E27FC236}">
                <a16:creationId xmlns:a16="http://schemas.microsoft.com/office/drawing/2014/main" id="{323B39F1-4F85-538B-E592-82AC5632C792}"/>
              </a:ext>
            </a:extLst>
          </p:cNvPr>
          <p:cNvSpPr txBox="1"/>
          <p:nvPr/>
        </p:nvSpPr>
        <p:spPr>
          <a:xfrm>
            <a:off x="0" y="4752015"/>
            <a:ext cx="374904" cy="800220"/>
          </a:xfrm>
          <a:prstGeom prst="rect">
            <a:avLst/>
          </a:prstGeom>
          <a:noFill/>
        </p:spPr>
        <p:txBody>
          <a:bodyPr wrap="square" rtlCol="0" anchor="ctr">
            <a:spAutoFit/>
          </a:bodyPr>
          <a:lstStyle/>
          <a:p>
            <a:pPr algn="ctr"/>
            <a:r>
              <a:rPr lang="en-US" sz="4600" b="1" dirty="0">
                <a:solidFill>
                  <a:schemeClr val="bg1">
                    <a:lumMod val="65000"/>
                  </a:schemeClr>
                </a:solidFill>
                <a:latin typeface="Nunito" pitchFamily="2" charset="0"/>
              </a:rPr>
              <a:t>6</a:t>
            </a:r>
          </a:p>
        </p:txBody>
      </p:sp>
    </p:spTree>
    <p:extLst>
      <p:ext uri="{BB962C8B-B14F-4D97-AF65-F5344CB8AC3E}">
        <p14:creationId xmlns:p14="http://schemas.microsoft.com/office/powerpoint/2010/main" val="2476011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Graphic 353">
            <a:extLst>
              <a:ext uri="{FF2B5EF4-FFF2-40B4-BE49-F238E27FC236}">
                <a16:creationId xmlns:a16="http://schemas.microsoft.com/office/drawing/2014/main" id="{903E3DE1-A679-91F6-FEE3-52F4734C4F4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16599" y="1137445"/>
            <a:ext cx="8279918" cy="2752484"/>
          </a:xfrm>
          <a:prstGeom prst="rect">
            <a:avLst/>
          </a:prstGeom>
        </p:spPr>
      </p:pic>
      <p:sp>
        <p:nvSpPr>
          <p:cNvPr id="3" name="Title 2">
            <a:extLst>
              <a:ext uri="{FF2B5EF4-FFF2-40B4-BE49-F238E27FC236}">
                <a16:creationId xmlns:a16="http://schemas.microsoft.com/office/drawing/2014/main" id="{77C682DC-BAEA-FCD2-09BB-06A160FA485F}"/>
              </a:ext>
            </a:extLst>
          </p:cNvPr>
          <p:cNvSpPr>
            <a:spLocks noGrp="1"/>
          </p:cNvSpPr>
          <p:nvPr>
            <p:ph type="title"/>
          </p:nvPr>
        </p:nvSpPr>
        <p:spPr/>
        <p:txBody>
          <a:bodyPr/>
          <a:lstStyle/>
          <a:p>
            <a:r>
              <a:rPr lang="en-US"/>
              <a:t>Morpheus Energy Efficiency</a:t>
            </a:r>
          </a:p>
        </p:txBody>
      </p:sp>
      <p:sp>
        <p:nvSpPr>
          <p:cNvPr id="4" name="Slide Number Placeholder 3">
            <a:extLst>
              <a:ext uri="{FF2B5EF4-FFF2-40B4-BE49-F238E27FC236}">
                <a16:creationId xmlns:a16="http://schemas.microsoft.com/office/drawing/2014/main" id="{8E645AF6-13D4-1672-F141-5A5DD3EBFB54}"/>
              </a:ext>
            </a:extLst>
          </p:cNvPr>
          <p:cNvSpPr>
            <a:spLocks noGrp="1"/>
          </p:cNvSpPr>
          <p:nvPr>
            <p:ph type="sldNum" sz="quarter" idx="4"/>
          </p:nvPr>
        </p:nvSpPr>
        <p:spPr/>
        <p:txBody>
          <a:bodyPr/>
          <a:lstStyle/>
          <a:p>
            <a:pPr algn="r"/>
            <a:fld id="{BBF05047-ADC6-47BF-A318-424F854A849A}" type="slidenum">
              <a:rPr lang="en-US" smtClean="0"/>
              <a:pPr algn="r"/>
              <a:t>40</a:t>
            </a:fld>
            <a:endParaRPr lang="en-US"/>
          </a:p>
        </p:txBody>
      </p:sp>
      <p:sp>
        <p:nvSpPr>
          <p:cNvPr id="6" name="Rectangle 5">
            <a:extLst>
              <a:ext uri="{FF2B5EF4-FFF2-40B4-BE49-F238E27FC236}">
                <a16:creationId xmlns:a16="http://schemas.microsoft.com/office/drawing/2014/main" id="{B4BAC938-D3E6-C2F5-0AC0-24EA49D6BB46}"/>
              </a:ext>
            </a:extLst>
          </p:cNvPr>
          <p:cNvSpPr/>
          <p:nvPr/>
        </p:nvSpPr>
        <p:spPr>
          <a:xfrm>
            <a:off x="0" y="3903494"/>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8" name="Google Shape;361;p25">
            <a:extLst>
              <a:ext uri="{FF2B5EF4-FFF2-40B4-BE49-F238E27FC236}">
                <a16:creationId xmlns:a16="http://schemas.microsoft.com/office/drawing/2014/main" id="{894C0561-5A08-1159-8FDD-54F94554568D}"/>
              </a:ext>
            </a:extLst>
          </p:cNvPr>
          <p:cNvSpPr txBox="1"/>
          <p:nvPr/>
        </p:nvSpPr>
        <p:spPr>
          <a:xfrm>
            <a:off x="139644" y="4051546"/>
            <a:ext cx="9004355"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50" dirty="0">
                <a:effectLst/>
                <a:latin typeface="Nunito" panose="020B0604020202020204" pitchFamily="2" charset="0"/>
              </a:rPr>
              <a:t>Morpheus </a:t>
            </a:r>
            <a:r>
              <a:rPr lang="en-US" sz="2200" i="0" u="none" strike="noStrike" spc="-50" dirty="0">
                <a:effectLst/>
                <a:latin typeface="Nunito" panose="020B0604020202020204" pitchFamily="2" charset="0"/>
              </a:rPr>
              <a:t>uses </a:t>
            </a:r>
            <a:r>
              <a:rPr lang="en-US" sz="2200" b="1" i="0" u="none" strike="noStrike" spc="-50" dirty="0">
                <a:solidFill>
                  <a:srgbClr val="F839FD"/>
                </a:solidFill>
                <a:effectLst/>
                <a:latin typeface="Nunito" panose="020B0604020202020204" pitchFamily="2" charset="0"/>
              </a:rPr>
              <a:t>less</a:t>
            </a:r>
            <a:r>
              <a:rPr lang="en-US" sz="2200" i="0" u="none" strike="noStrike" spc="-50" dirty="0">
                <a:solidFill>
                  <a:srgbClr val="F839FD"/>
                </a:solidFill>
                <a:effectLst/>
                <a:latin typeface="Nunito" panose="020B0604020202020204" pitchFamily="2" charset="0"/>
              </a:rPr>
              <a:t> </a:t>
            </a:r>
            <a:r>
              <a:rPr lang="en-US" sz="2200" i="0" u="none" strike="noStrike" spc="-50" dirty="0">
                <a:effectLst/>
                <a:latin typeface="Nunito" panose="020B0604020202020204" pitchFamily="2" charset="0"/>
              </a:rPr>
              <a:t>or the </a:t>
            </a:r>
            <a:r>
              <a:rPr lang="en-US" sz="2200" b="1" spc="-50" dirty="0">
                <a:solidFill>
                  <a:srgbClr val="F839FD"/>
                </a:solidFill>
                <a:latin typeface="Nunito" panose="020B0604020202020204" pitchFamily="2" charset="0"/>
              </a:rPr>
              <a:t>same</a:t>
            </a:r>
            <a:r>
              <a:rPr lang="en-US" sz="2200" spc="-50" dirty="0">
                <a:latin typeface="Nunito" panose="020B0604020202020204" pitchFamily="2" charset="0"/>
              </a:rPr>
              <a:t> energy as the baseline for </a:t>
            </a:r>
            <a:r>
              <a:rPr lang="en-US" sz="2200" b="1" spc="-50" dirty="0">
                <a:solidFill>
                  <a:srgbClr val="F839FD"/>
                </a:solidFill>
                <a:latin typeface="Nunito" panose="020B0604020202020204" pitchFamily="2" charset="0"/>
              </a:rPr>
              <a:t>all</a:t>
            </a:r>
            <a:r>
              <a:rPr lang="en-US" sz="2200" spc="-50" dirty="0">
                <a:latin typeface="Nunito" panose="020B0604020202020204" pitchFamily="2" charset="0"/>
              </a:rPr>
              <a:t> applications</a:t>
            </a:r>
            <a:endParaRPr lang="en-US" sz="2200" i="0" u="none" strike="noStrike" spc="-50" dirty="0">
              <a:effectLst/>
              <a:latin typeface="Nunito" panose="020B0604020202020204" pitchFamily="2" charset="0"/>
            </a:endParaRPr>
          </a:p>
        </p:txBody>
      </p:sp>
      <p:sp>
        <p:nvSpPr>
          <p:cNvPr id="105" name="Rectangle 104">
            <a:extLst>
              <a:ext uri="{FF2B5EF4-FFF2-40B4-BE49-F238E27FC236}">
                <a16:creationId xmlns:a16="http://schemas.microsoft.com/office/drawing/2014/main" id="{A42701E5-2B97-C8B8-91E4-AD6F975F02E9}"/>
              </a:ext>
            </a:extLst>
          </p:cNvPr>
          <p:cNvSpPr/>
          <p:nvPr/>
        </p:nvSpPr>
        <p:spPr>
          <a:xfrm>
            <a:off x="0" y="4786128"/>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06" name="Google Shape;361;p25">
            <a:extLst>
              <a:ext uri="{FF2B5EF4-FFF2-40B4-BE49-F238E27FC236}">
                <a16:creationId xmlns:a16="http://schemas.microsoft.com/office/drawing/2014/main" id="{813B5DD7-D498-882D-994F-78ED02A8899E}"/>
              </a:ext>
            </a:extLst>
          </p:cNvPr>
          <p:cNvSpPr txBox="1"/>
          <p:nvPr/>
        </p:nvSpPr>
        <p:spPr>
          <a:xfrm>
            <a:off x="139170" y="4763471"/>
            <a:ext cx="9083040" cy="769401"/>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20" dirty="0">
                <a:effectLst/>
                <a:latin typeface="Nunito" panose="020B0604020202020204" pitchFamily="2" charset="0"/>
              </a:rPr>
              <a:t>Morpheus </a:t>
            </a:r>
            <a:r>
              <a:rPr lang="en-US" sz="2200" b="1" spc="-20" dirty="0">
                <a:solidFill>
                  <a:srgbClr val="FF0000"/>
                </a:solidFill>
                <a:latin typeface="Nunito" panose="020B0604020202020204" pitchFamily="2" charset="0"/>
              </a:rPr>
              <a:t>improves</a:t>
            </a:r>
            <a:r>
              <a:rPr lang="en-US" sz="2200" spc="-20" dirty="0">
                <a:latin typeface="Nunito" panose="020B0604020202020204" pitchFamily="2" charset="0"/>
              </a:rPr>
              <a:t> energy efficiency by</a:t>
            </a:r>
            <a:r>
              <a:rPr lang="en-US" sz="2200" i="0" u="none" strike="noStrike" spc="-20" dirty="0">
                <a:effectLst/>
                <a:latin typeface="Nunito" panose="020B0604020202020204" pitchFamily="2" charset="0"/>
              </a:rPr>
              <a:t> </a:t>
            </a:r>
            <a:r>
              <a:rPr lang="en-US" sz="2200" b="1" i="0" u="none" strike="noStrike" spc="-20" dirty="0">
                <a:solidFill>
                  <a:srgbClr val="FF0000"/>
                </a:solidFill>
                <a:effectLst/>
                <a:latin typeface="Nunito" panose="020B0604020202020204" pitchFamily="2" charset="0"/>
              </a:rPr>
              <a:t>58%</a:t>
            </a:r>
            <a:r>
              <a:rPr lang="en-US" sz="2200" i="0" u="none" strike="noStrike" spc="-20" dirty="0">
                <a:effectLst/>
                <a:latin typeface="Nunito" panose="020B0604020202020204" pitchFamily="2" charset="0"/>
              </a:rPr>
              <a:t> on average for </a:t>
            </a:r>
            <a:r>
              <a:rPr lang="en-US" sz="2200" b="1" spc="-20" dirty="0">
                <a:solidFill>
                  <a:srgbClr val="0070C0"/>
                </a:solidFill>
                <a:latin typeface="Nunito" panose="020B0604020202020204" pitchFamily="2" charset="0"/>
              </a:rPr>
              <a:t>memory-bound</a:t>
            </a:r>
            <a:r>
              <a:rPr lang="en-US" sz="2200" b="1" spc="-20" dirty="0">
                <a:latin typeface="Nunito" panose="020B0604020202020204" pitchFamily="2" charset="0"/>
              </a:rPr>
              <a:t> </a:t>
            </a:r>
            <a:r>
              <a:rPr lang="en-US" sz="2200" spc="-20" dirty="0">
                <a:latin typeface="Nunito" panose="020B0604020202020204" pitchFamily="2" charset="0"/>
              </a:rPr>
              <a:t>applications</a:t>
            </a:r>
            <a:endParaRPr lang="en-US" sz="2200" i="0" u="none" strike="noStrike" spc="-20" dirty="0">
              <a:effectLst/>
              <a:latin typeface="Nunito" panose="020B0604020202020204" pitchFamily="2" charset="0"/>
            </a:endParaRPr>
          </a:p>
        </p:txBody>
      </p:sp>
      <p:sp>
        <p:nvSpPr>
          <p:cNvPr id="114" name="Rectangle 113">
            <a:extLst>
              <a:ext uri="{FF2B5EF4-FFF2-40B4-BE49-F238E27FC236}">
                <a16:creationId xmlns:a16="http://schemas.microsoft.com/office/drawing/2014/main" id="{74EDB6F3-F116-ADFA-7B52-6981922CD041}"/>
              </a:ext>
            </a:extLst>
          </p:cNvPr>
          <p:cNvSpPr/>
          <p:nvPr/>
        </p:nvSpPr>
        <p:spPr>
          <a:xfrm>
            <a:off x="-1" y="5666431"/>
            <a:ext cx="9144000" cy="718948"/>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16" name="Google Shape;361;p25">
            <a:extLst>
              <a:ext uri="{FF2B5EF4-FFF2-40B4-BE49-F238E27FC236}">
                <a16:creationId xmlns:a16="http://schemas.microsoft.com/office/drawing/2014/main" id="{465A7847-D556-3CC1-C629-5961DA0B6B29}"/>
              </a:ext>
            </a:extLst>
          </p:cNvPr>
          <p:cNvSpPr txBox="1"/>
          <p:nvPr/>
        </p:nvSpPr>
        <p:spPr>
          <a:xfrm>
            <a:off x="138962" y="5813051"/>
            <a:ext cx="9083040" cy="430847"/>
          </a:xfrm>
          <a:prstGeom prst="rect">
            <a:avLst/>
          </a:prstGeom>
          <a:noFill/>
          <a:ln>
            <a:noFill/>
          </a:ln>
        </p:spPr>
        <p:txBody>
          <a:bodyPr spcFirstLastPara="1" wrap="square" lIns="0" tIns="45700" rIns="0" bIns="45700" anchor="ctr" anchorCtr="0">
            <a:spAutoFit/>
          </a:bodyPr>
          <a:lstStyle/>
          <a:p>
            <a:pPr>
              <a:spcBef>
                <a:spcPts val="0"/>
              </a:spcBef>
              <a:spcAft>
                <a:spcPts val="0"/>
              </a:spcAft>
            </a:pPr>
            <a:r>
              <a:rPr lang="en-US" sz="2200" b="1" i="0" u="none" strike="noStrike" spc="-40" dirty="0">
                <a:effectLst/>
                <a:latin typeface="Nunito" panose="020B0604020202020204" pitchFamily="2" charset="0"/>
              </a:rPr>
              <a:t>Morpheus’ </a:t>
            </a:r>
            <a:r>
              <a:rPr lang="en-US" sz="2200" i="0" u="none" strike="noStrike" spc="-40" dirty="0">
                <a:effectLst/>
                <a:latin typeface="Nunito" panose="020B0604020202020204" pitchFamily="2" charset="0"/>
              </a:rPr>
              <a:t>energy efficiency is </a:t>
            </a:r>
            <a:r>
              <a:rPr lang="en-US" sz="2200" b="1" i="0" u="none" strike="noStrike" spc="-40" dirty="0">
                <a:solidFill>
                  <a:srgbClr val="CF6A0E"/>
                </a:solidFill>
                <a:effectLst/>
                <a:latin typeface="Nunito" panose="020B0604020202020204" pitchFamily="2" charset="0"/>
              </a:rPr>
              <a:t>within 6% </a:t>
            </a:r>
            <a:r>
              <a:rPr lang="en-US" sz="2200" i="0" u="none" strike="noStrike" spc="-40" dirty="0">
                <a:effectLst/>
                <a:latin typeface="Nunito" panose="020B0604020202020204" pitchFamily="2" charset="0"/>
              </a:rPr>
              <a:t>of a </a:t>
            </a:r>
            <a:r>
              <a:rPr lang="en-US" sz="2200" b="1" i="0" u="none" strike="noStrike" spc="-40" dirty="0">
                <a:effectLst/>
                <a:latin typeface="Nunito" panose="020B0604020202020204" pitchFamily="2" charset="0"/>
              </a:rPr>
              <a:t>4x larger</a:t>
            </a:r>
            <a:r>
              <a:rPr lang="en-US" sz="2200" i="0" u="none" strike="noStrike" spc="-40" dirty="0">
                <a:effectLst/>
                <a:latin typeface="Nunito" panose="020B0604020202020204" pitchFamily="2" charset="0"/>
              </a:rPr>
              <a:t> conventional </a:t>
            </a:r>
            <a:r>
              <a:rPr lang="en-US" sz="2200" b="1" i="0" u="none" strike="noStrike" spc="-40" dirty="0">
                <a:effectLst/>
                <a:latin typeface="Nunito" panose="020B0604020202020204" pitchFamily="2" charset="0"/>
              </a:rPr>
              <a:t>LLC</a:t>
            </a:r>
          </a:p>
        </p:txBody>
      </p:sp>
      <p:grpSp>
        <p:nvGrpSpPr>
          <p:cNvPr id="66" name="Group 65">
            <a:extLst>
              <a:ext uri="{FF2B5EF4-FFF2-40B4-BE49-F238E27FC236}">
                <a16:creationId xmlns:a16="http://schemas.microsoft.com/office/drawing/2014/main" id="{6D25E91A-3B98-26B2-6A1E-1EEED2B003AA}"/>
              </a:ext>
            </a:extLst>
          </p:cNvPr>
          <p:cNvGrpSpPr/>
          <p:nvPr/>
        </p:nvGrpSpPr>
        <p:grpSpPr>
          <a:xfrm>
            <a:off x="1046211" y="1220289"/>
            <a:ext cx="7440600" cy="1436887"/>
            <a:chOff x="1481731" y="1290915"/>
            <a:chExt cx="6302000" cy="1367883"/>
          </a:xfrm>
        </p:grpSpPr>
        <p:cxnSp>
          <p:nvCxnSpPr>
            <p:cNvPr id="361" name="Straight Arrow Connector 360">
              <a:extLst>
                <a:ext uri="{FF2B5EF4-FFF2-40B4-BE49-F238E27FC236}">
                  <a16:creationId xmlns:a16="http://schemas.microsoft.com/office/drawing/2014/main" id="{CCA7D6A1-BCDC-79E5-8042-5BBEB2D4A275}"/>
                </a:ext>
              </a:extLst>
            </p:cNvPr>
            <p:cNvCxnSpPr>
              <a:cxnSpLocks/>
            </p:cNvCxnSpPr>
            <p:nvPr/>
          </p:nvCxnSpPr>
          <p:spPr>
            <a:xfrm>
              <a:off x="1481731" y="2320980"/>
              <a:ext cx="0" cy="327666"/>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6" name="Straight Arrow Connector 375">
              <a:extLst>
                <a:ext uri="{FF2B5EF4-FFF2-40B4-BE49-F238E27FC236}">
                  <a16:creationId xmlns:a16="http://schemas.microsoft.com/office/drawing/2014/main" id="{D08768BA-1292-4F4C-3F6F-1256DA2DFA10}"/>
                </a:ext>
              </a:extLst>
            </p:cNvPr>
            <p:cNvCxnSpPr>
              <a:cxnSpLocks/>
            </p:cNvCxnSpPr>
            <p:nvPr/>
          </p:nvCxnSpPr>
          <p:spPr>
            <a:xfrm>
              <a:off x="1843681" y="2507670"/>
              <a:ext cx="0" cy="15006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8" name="Straight Arrow Connector 377">
              <a:extLst>
                <a:ext uri="{FF2B5EF4-FFF2-40B4-BE49-F238E27FC236}">
                  <a16:creationId xmlns:a16="http://schemas.microsoft.com/office/drawing/2014/main" id="{117B0AB3-D46E-93DC-8A98-035B4A40A947}"/>
                </a:ext>
              </a:extLst>
            </p:cNvPr>
            <p:cNvCxnSpPr>
              <a:cxnSpLocks/>
            </p:cNvCxnSpPr>
            <p:nvPr/>
          </p:nvCxnSpPr>
          <p:spPr>
            <a:xfrm>
              <a:off x="2205631" y="2507670"/>
              <a:ext cx="0" cy="15006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9" name="Straight Arrow Connector 378">
              <a:extLst>
                <a:ext uri="{FF2B5EF4-FFF2-40B4-BE49-F238E27FC236}">
                  <a16:creationId xmlns:a16="http://schemas.microsoft.com/office/drawing/2014/main" id="{61FD1229-C869-A708-7863-2A8E3A3D1BE5}"/>
                </a:ext>
              </a:extLst>
            </p:cNvPr>
            <p:cNvCxnSpPr>
              <a:cxnSpLocks/>
            </p:cNvCxnSpPr>
            <p:nvPr/>
          </p:nvCxnSpPr>
          <p:spPr>
            <a:xfrm>
              <a:off x="2574137" y="2439090"/>
              <a:ext cx="1" cy="211468"/>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3" name="Straight Arrow Connector 382">
              <a:extLst>
                <a:ext uri="{FF2B5EF4-FFF2-40B4-BE49-F238E27FC236}">
                  <a16:creationId xmlns:a16="http://schemas.microsoft.com/office/drawing/2014/main" id="{2811A5CB-2B06-AA81-D178-2A54D1101832}"/>
                </a:ext>
              </a:extLst>
            </p:cNvPr>
            <p:cNvCxnSpPr>
              <a:cxnSpLocks/>
            </p:cNvCxnSpPr>
            <p:nvPr/>
          </p:nvCxnSpPr>
          <p:spPr>
            <a:xfrm>
              <a:off x="2940961" y="2469570"/>
              <a:ext cx="1" cy="177400"/>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4" name="Straight Arrow Connector 383">
              <a:extLst>
                <a:ext uri="{FF2B5EF4-FFF2-40B4-BE49-F238E27FC236}">
                  <a16:creationId xmlns:a16="http://schemas.microsoft.com/office/drawing/2014/main" id="{8825EFEE-FF9B-1A82-B037-84626B1DDBB1}"/>
                </a:ext>
              </a:extLst>
            </p:cNvPr>
            <p:cNvCxnSpPr>
              <a:cxnSpLocks/>
            </p:cNvCxnSpPr>
            <p:nvPr/>
          </p:nvCxnSpPr>
          <p:spPr>
            <a:xfrm>
              <a:off x="3302912" y="2036892"/>
              <a:ext cx="0" cy="620840"/>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5" name="Straight Arrow Connector 384">
              <a:extLst>
                <a:ext uri="{FF2B5EF4-FFF2-40B4-BE49-F238E27FC236}">
                  <a16:creationId xmlns:a16="http://schemas.microsoft.com/office/drawing/2014/main" id="{4AC6E9F9-72B3-18F3-7BCD-A93E647EB705}"/>
                </a:ext>
              </a:extLst>
            </p:cNvPr>
            <p:cNvCxnSpPr>
              <a:cxnSpLocks/>
            </p:cNvCxnSpPr>
            <p:nvPr/>
          </p:nvCxnSpPr>
          <p:spPr>
            <a:xfrm>
              <a:off x="3664861" y="2378130"/>
              <a:ext cx="1" cy="279602"/>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6" name="Straight Arrow Connector 385">
              <a:extLst>
                <a:ext uri="{FF2B5EF4-FFF2-40B4-BE49-F238E27FC236}">
                  <a16:creationId xmlns:a16="http://schemas.microsoft.com/office/drawing/2014/main" id="{C4FE91E7-8AC5-D598-1CFD-A7A442F4A3E8}"/>
                </a:ext>
              </a:extLst>
            </p:cNvPr>
            <p:cNvCxnSpPr>
              <a:cxnSpLocks/>
            </p:cNvCxnSpPr>
            <p:nvPr/>
          </p:nvCxnSpPr>
          <p:spPr>
            <a:xfrm>
              <a:off x="4033368" y="2063842"/>
              <a:ext cx="0" cy="588557"/>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1" name="Straight Arrow Connector 390">
              <a:extLst>
                <a:ext uri="{FF2B5EF4-FFF2-40B4-BE49-F238E27FC236}">
                  <a16:creationId xmlns:a16="http://schemas.microsoft.com/office/drawing/2014/main" id="{BC814128-9C94-EAEF-D799-89EC7BBE29A0}"/>
                </a:ext>
              </a:extLst>
            </p:cNvPr>
            <p:cNvCxnSpPr>
              <a:cxnSpLocks/>
            </p:cNvCxnSpPr>
            <p:nvPr/>
          </p:nvCxnSpPr>
          <p:spPr>
            <a:xfrm>
              <a:off x="4396381" y="2357175"/>
              <a:ext cx="1" cy="297363"/>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2" name="Straight Arrow Connector 391">
              <a:extLst>
                <a:ext uri="{FF2B5EF4-FFF2-40B4-BE49-F238E27FC236}">
                  <a16:creationId xmlns:a16="http://schemas.microsoft.com/office/drawing/2014/main" id="{72C1E1F2-9ED4-0D5F-FC17-E2E1670075FE}"/>
                </a:ext>
              </a:extLst>
            </p:cNvPr>
            <p:cNvCxnSpPr>
              <a:cxnSpLocks/>
            </p:cNvCxnSpPr>
            <p:nvPr/>
          </p:nvCxnSpPr>
          <p:spPr>
            <a:xfrm>
              <a:off x="4758331" y="1290915"/>
              <a:ext cx="1" cy="1353454"/>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3" name="Straight Arrow Connector 392">
              <a:extLst>
                <a:ext uri="{FF2B5EF4-FFF2-40B4-BE49-F238E27FC236}">
                  <a16:creationId xmlns:a16="http://schemas.microsoft.com/office/drawing/2014/main" id="{81F03587-C822-1815-F305-F5AD84A08C45}"/>
                </a:ext>
              </a:extLst>
            </p:cNvPr>
            <p:cNvCxnSpPr>
              <a:cxnSpLocks/>
            </p:cNvCxnSpPr>
            <p:nvPr/>
          </p:nvCxnSpPr>
          <p:spPr>
            <a:xfrm>
              <a:off x="5120281" y="2515762"/>
              <a:ext cx="1" cy="129155"/>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4" name="Straight Arrow Connector 393">
              <a:extLst>
                <a:ext uri="{FF2B5EF4-FFF2-40B4-BE49-F238E27FC236}">
                  <a16:creationId xmlns:a16="http://schemas.microsoft.com/office/drawing/2014/main" id="{68DE8E99-9347-F996-F05D-0FB17C45F5E4}"/>
                </a:ext>
              </a:extLst>
            </p:cNvPr>
            <p:cNvCxnSpPr>
              <a:cxnSpLocks/>
            </p:cNvCxnSpPr>
            <p:nvPr/>
          </p:nvCxnSpPr>
          <p:spPr>
            <a:xfrm>
              <a:off x="5488787" y="2176689"/>
              <a:ext cx="1" cy="471958"/>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EBFFA66C-14F6-C8F1-E3E7-EB4B8D58A3E8}"/>
                </a:ext>
              </a:extLst>
            </p:cNvPr>
            <p:cNvCxnSpPr>
              <a:cxnSpLocks/>
            </p:cNvCxnSpPr>
            <p:nvPr/>
          </p:nvCxnSpPr>
          <p:spPr>
            <a:xfrm>
              <a:off x="5855611" y="2320980"/>
              <a:ext cx="1" cy="337818"/>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D2A74544-A5EC-E25A-6BF3-407EF4154EE4}"/>
                </a:ext>
              </a:extLst>
            </p:cNvPr>
            <p:cNvCxnSpPr>
              <a:cxnSpLocks/>
            </p:cNvCxnSpPr>
            <p:nvPr/>
          </p:nvCxnSpPr>
          <p:spPr>
            <a:xfrm>
              <a:off x="6217562" y="2408270"/>
              <a:ext cx="0" cy="236626"/>
            </a:xfrm>
            <a:prstGeom prst="straightConnector1">
              <a:avLst/>
            </a:prstGeom>
            <a:ln w="28575">
              <a:solidFill>
                <a:srgbClr val="F839FD"/>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64E199DC-FE76-2547-01B4-108BFA249E06}"/>
                </a:ext>
              </a:extLst>
            </p:cNvPr>
            <p:cNvCxnSpPr>
              <a:cxnSpLocks/>
            </p:cNvCxnSpPr>
            <p:nvPr/>
          </p:nvCxnSpPr>
          <p:spPr>
            <a:xfrm>
              <a:off x="6982460" y="2634654"/>
              <a:ext cx="73561"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24F1921A-CA7A-E22A-1999-9565B6DC1FCE}"/>
                </a:ext>
              </a:extLst>
            </p:cNvPr>
            <p:cNvCxnSpPr>
              <a:cxnSpLocks/>
            </p:cNvCxnSpPr>
            <p:nvPr/>
          </p:nvCxnSpPr>
          <p:spPr>
            <a:xfrm>
              <a:off x="7345680" y="2632114"/>
              <a:ext cx="73561"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C5FA8822-0304-D5AF-978B-DCE0B829FCEF}"/>
                </a:ext>
              </a:extLst>
            </p:cNvPr>
            <p:cNvCxnSpPr>
              <a:cxnSpLocks/>
            </p:cNvCxnSpPr>
            <p:nvPr/>
          </p:nvCxnSpPr>
          <p:spPr>
            <a:xfrm>
              <a:off x="7710170" y="2632114"/>
              <a:ext cx="73561" cy="1"/>
            </a:xfrm>
            <a:prstGeom prst="line">
              <a:avLst/>
            </a:prstGeom>
            <a:ln w="38100" cap="rnd">
              <a:solidFill>
                <a:srgbClr val="F839FD"/>
              </a:solidFill>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2C27E795-B12D-2CFB-7ECB-45B327691091}"/>
              </a:ext>
            </a:extLst>
          </p:cNvPr>
          <p:cNvSpPr/>
          <p:nvPr/>
        </p:nvSpPr>
        <p:spPr>
          <a:xfrm>
            <a:off x="970775" y="1200566"/>
            <a:ext cx="5996994" cy="2057373"/>
          </a:xfrm>
          <a:prstGeom prst="rect">
            <a:avLst/>
          </a:prstGeom>
          <a:solidFill>
            <a:srgbClr val="FFFFFF">
              <a:alpha val="8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43" name="Rectangle 42">
            <a:extLst>
              <a:ext uri="{FF2B5EF4-FFF2-40B4-BE49-F238E27FC236}">
                <a16:creationId xmlns:a16="http://schemas.microsoft.com/office/drawing/2014/main" id="{E1917248-00A9-B858-15A1-92B1D511E708}"/>
              </a:ext>
            </a:extLst>
          </p:cNvPr>
          <p:cNvSpPr/>
          <p:nvPr/>
        </p:nvSpPr>
        <p:spPr>
          <a:xfrm>
            <a:off x="7424879" y="1152534"/>
            <a:ext cx="1328512" cy="2105280"/>
          </a:xfrm>
          <a:prstGeom prst="rect">
            <a:avLst/>
          </a:prstGeom>
          <a:solidFill>
            <a:srgbClr val="FFFFFF">
              <a:alpha val="8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cxnSp>
        <p:nvCxnSpPr>
          <p:cNvPr id="409" name="Straight Arrow Connector 408">
            <a:extLst>
              <a:ext uri="{FF2B5EF4-FFF2-40B4-BE49-F238E27FC236}">
                <a16:creationId xmlns:a16="http://schemas.microsoft.com/office/drawing/2014/main" id="{45FE80F6-CF05-B671-EB96-12DE9FD11203}"/>
              </a:ext>
            </a:extLst>
          </p:cNvPr>
          <p:cNvCxnSpPr>
            <a:cxnSpLocks/>
          </p:cNvCxnSpPr>
          <p:nvPr/>
        </p:nvCxnSpPr>
        <p:spPr>
          <a:xfrm>
            <a:off x="7063652" y="2293536"/>
            <a:ext cx="0" cy="350520"/>
          </a:xfrm>
          <a:prstGeom prst="straightConnector1">
            <a:avLst/>
          </a:prstGeom>
          <a:ln w="28575">
            <a:solidFill>
              <a:srgbClr val="FF00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410" name="TextBox 409">
            <a:extLst>
              <a:ext uri="{FF2B5EF4-FFF2-40B4-BE49-F238E27FC236}">
                <a16:creationId xmlns:a16="http://schemas.microsoft.com/office/drawing/2014/main" id="{5AE94C65-94E9-CB45-0D7A-CA938CDD8E79}"/>
              </a:ext>
            </a:extLst>
          </p:cNvPr>
          <p:cNvSpPr txBox="1"/>
          <p:nvPr/>
        </p:nvSpPr>
        <p:spPr>
          <a:xfrm>
            <a:off x="6445359" y="2302011"/>
            <a:ext cx="673116" cy="369332"/>
          </a:xfrm>
          <a:prstGeom prst="rect">
            <a:avLst/>
          </a:prstGeom>
          <a:noFill/>
        </p:spPr>
        <p:txBody>
          <a:bodyPr wrap="square">
            <a:spAutoFit/>
          </a:bodyPr>
          <a:lstStyle/>
          <a:p>
            <a:pPr algn="ctr"/>
            <a:r>
              <a:rPr lang="en-US" b="1" spc="-20" dirty="0">
                <a:solidFill>
                  <a:srgbClr val="FF0000"/>
                </a:solidFill>
                <a:latin typeface="Nunito" panose="020B0604020202020204" pitchFamily="2" charset="0"/>
              </a:rPr>
              <a:t>58</a:t>
            </a:r>
            <a:r>
              <a:rPr lang="en-US" b="1" i="0" u="none" strike="noStrike" spc="-20" dirty="0">
                <a:solidFill>
                  <a:srgbClr val="FF0000"/>
                </a:solidFill>
                <a:effectLst/>
                <a:latin typeface="Nunito" panose="020B0604020202020204" pitchFamily="2" charset="0"/>
              </a:rPr>
              <a:t>%</a:t>
            </a:r>
            <a:r>
              <a:rPr lang="en-US" i="0" u="none" strike="noStrike" spc="-20" dirty="0">
                <a:effectLst/>
                <a:latin typeface="Nunito" panose="020B0604020202020204" pitchFamily="2" charset="0"/>
              </a:rPr>
              <a:t> </a:t>
            </a:r>
            <a:endParaRPr lang="en-US" dirty="0"/>
          </a:p>
        </p:txBody>
      </p:sp>
      <p:sp>
        <p:nvSpPr>
          <p:cNvPr id="412" name="Oval 411">
            <a:extLst>
              <a:ext uri="{FF2B5EF4-FFF2-40B4-BE49-F238E27FC236}">
                <a16:creationId xmlns:a16="http://schemas.microsoft.com/office/drawing/2014/main" id="{ADE03FA8-BA77-DDC5-3318-94A3CC8E4D7D}"/>
              </a:ext>
            </a:extLst>
          </p:cNvPr>
          <p:cNvSpPr/>
          <p:nvPr/>
        </p:nvSpPr>
        <p:spPr>
          <a:xfrm>
            <a:off x="7107885" y="2114094"/>
            <a:ext cx="302522" cy="254112"/>
          </a:xfrm>
          <a:prstGeom prst="ellipse">
            <a:avLst/>
          </a:prstGeom>
          <a:noFill/>
          <a:ln w="38100">
            <a:solidFill>
              <a:srgbClr val="CF6A0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rgbClr val="CF6A0E"/>
              </a:solidFill>
              <a:latin typeface="Nunito" pitchFamily="2" charset="0"/>
            </a:endParaRPr>
          </a:p>
        </p:txBody>
      </p:sp>
      <p:sp>
        <p:nvSpPr>
          <p:cNvPr id="413" name="TextBox 412">
            <a:extLst>
              <a:ext uri="{FF2B5EF4-FFF2-40B4-BE49-F238E27FC236}">
                <a16:creationId xmlns:a16="http://schemas.microsoft.com/office/drawing/2014/main" id="{F1116E11-8052-05AE-D966-1E89CCFEBAEC}"/>
              </a:ext>
            </a:extLst>
          </p:cNvPr>
          <p:cNvSpPr txBox="1"/>
          <p:nvPr/>
        </p:nvSpPr>
        <p:spPr>
          <a:xfrm>
            <a:off x="7459074" y="2090752"/>
            <a:ext cx="1059375" cy="276999"/>
          </a:xfrm>
          <a:prstGeom prst="rect">
            <a:avLst/>
          </a:prstGeom>
          <a:noFill/>
        </p:spPr>
        <p:txBody>
          <a:bodyPr wrap="square" lIns="0" tIns="0" rIns="0" bIns="0">
            <a:spAutoFit/>
          </a:bodyPr>
          <a:lstStyle/>
          <a:p>
            <a:pPr algn="ctr"/>
            <a:r>
              <a:rPr lang="en-US" b="1" i="0" u="none" strike="noStrike" spc="-20" dirty="0">
                <a:solidFill>
                  <a:srgbClr val="CF6A0E"/>
                </a:solidFill>
                <a:effectLst/>
                <a:latin typeface="Nunito" panose="020B0604020202020204" pitchFamily="2" charset="0"/>
              </a:rPr>
              <a:t>within 6% </a:t>
            </a:r>
            <a:endParaRPr lang="en-US" b="1" dirty="0">
              <a:solidFill>
                <a:srgbClr val="CF6A0E"/>
              </a:solidFill>
            </a:endParaRPr>
          </a:p>
        </p:txBody>
      </p:sp>
      <p:sp>
        <p:nvSpPr>
          <p:cNvPr id="44" name="Rectangle 43">
            <a:extLst>
              <a:ext uri="{FF2B5EF4-FFF2-40B4-BE49-F238E27FC236}">
                <a16:creationId xmlns:a16="http://schemas.microsoft.com/office/drawing/2014/main" id="{D9268733-647B-000E-E9D1-261209B4D01F}"/>
              </a:ext>
            </a:extLst>
          </p:cNvPr>
          <p:cNvSpPr/>
          <p:nvPr/>
        </p:nvSpPr>
        <p:spPr>
          <a:xfrm>
            <a:off x="926842" y="3272396"/>
            <a:ext cx="5890726" cy="418760"/>
          </a:xfrm>
          <a:prstGeom prst="rect">
            <a:avLst/>
          </a:prstGeom>
          <a:solidFill>
            <a:srgbClr val="FFFFFF">
              <a:alpha val="9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45" name="Rectangle 44">
            <a:extLst>
              <a:ext uri="{FF2B5EF4-FFF2-40B4-BE49-F238E27FC236}">
                <a16:creationId xmlns:a16="http://schemas.microsoft.com/office/drawing/2014/main" id="{A4266AFB-531C-747C-7E5E-7F9035BB2EDF}"/>
              </a:ext>
            </a:extLst>
          </p:cNvPr>
          <p:cNvSpPr/>
          <p:nvPr/>
        </p:nvSpPr>
        <p:spPr>
          <a:xfrm>
            <a:off x="7339937" y="3275969"/>
            <a:ext cx="1597360" cy="594328"/>
          </a:xfrm>
          <a:prstGeom prst="rect">
            <a:avLst/>
          </a:prstGeom>
          <a:solidFill>
            <a:srgbClr val="FFFFFF">
              <a:alpha val="9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sp>
        <p:nvSpPr>
          <p:cNvPr id="46" name="Rectangle 45">
            <a:extLst>
              <a:ext uri="{FF2B5EF4-FFF2-40B4-BE49-F238E27FC236}">
                <a16:creationId xmlns:a16="http://schemas.microsoft.com/office/drawing/2014/main" id="{1865F483-F5E2-96B5-E06A-9F8621676079}"/>
              </a:ext>
            </a:extLst>
          </p:cNvPr>
          <p:cNvSpPr/>
          <p:nvPr/>
        </p:nvSpPr>
        <p:spPr>
          <a:xfrm>
            <a:off x="385224" y="1351372"/>
            <a:ext cx="435085" cy="160313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dirty="0" err="1">
              <a:solidFill>
                <a:schemeClr val="tx1"/>
              </a:solidFill>
              <a:latin typeface="Nunito" pitchFamily="2" charset="0"/>
            </a:endParaRPr>
          </a:p>
        </p:txBody>
      </p:sp>
      <p:cxnSp>
        <p:nvCxnSpPr>
          <p:cNvPr id="47" name="Straight Arrow Connector 46">
            <a:extLst>
              <a:ext uri="{FF2B5EF4-FFF2-40B4-BE49-F238E27FC236}">
                <a16:creationId xmlns:a16="http://schemas.microsoft.com/office/drawing/2014/main" id="{88A2E3F3-784F-1F37-8476-B8289AD776B7}"/>
              </a:ext>
            </a:extLst>
          </p:cNvPr>
          <p:cNvCxnSpPr/>
          <p:nvPr/>
        </p:nvCxnSpPr>
        <p:spPr>
          <a:xfrm flipV="1">
            <a:off x="755708" y="1348782"/>
            <a:ext cx="0" cy="1765979"/>
          </a:xfrm>
          <a:prstGeom prst="straightConnector1">
            <a:avLst/>
          </a:prstGeom>
          <a:ln w="381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1F2DE0E-EFB5-60E2-EBB1-AA35622D0B6D}"/>
              </a:ext>
            </a:extLst>
          </p:cNvPr>
          <p:cNvSpPr txBox="1"/>
          <p:nvPr/>
        </p:nvSpPr>
        <p:spPr>
          <a:xfrm rot="16200000">
            <a:off x="-205404" y="2096038"/>
            <a:ext cx="1698892" cy="338554"/>
          </a:xfrm>
          <a:prstGeom prst="rect">
            <a:avLst/>
          </a:prstGeom>
          <a:noFill/>
        </p:spPr>
        <p:txBody>
          <a:bodyPr wrap="square" rtlCol="0">
            <a:spAutoFit/>
          </a:bodyPr>
          <a:lstStyle/>
          <a:p>
            <a:pPr algn="ctr"/>
            <a:r>
              <a:rPr lang="en-US" sz="1600" dirty="0">
                <a:latin typeface="Nunito" pitchFamily="2" charset="0"/>
              </a:rPr>
              <a:t>Higher is Better</a:t>
            </a:r>
          </a:p>
        </p:txBody>
      </p:sp>
      <p:sp>
        <p:nvSpPr>
          <p:cNvPr id="49" name="TextBox 48">
            <a:extLst>
              <a:ext uri="{FF2B5EF4-FFF2-40B4-BE49-F238E27FC236}">
                <a16:creationId xmlns:a16="http://schemas.microsoft.com/office/drawing/2014/main" id="{CF06BDBD-263A-D44C-6742-5B76D3C6AF0D}"/>
              </a:ext>
            </a:extLst>
          </p:cNvPr>
          <p:cNvSpPr txBox="1"/>
          <p:nvPr/>
        </p:nvSpPr>
        <p:spPr>
          <a:xfrm rot="16200000">
            <a:off x="-852527" y="2072799"/>
            <a:ext cx="2476982" cy="369332"/>
          </a:xfrm>
          <a:prstGeom prst="rect">
            <a:avLst/>
          </a:prstGeom>
          <a:noFill/>
        </p:spPr>
        <p:txBody>
          <a:bodyPr wrap="square" rtlCol="0">
            <a:spAutoFit/>
          </a:bodyPr>
          <a:lstStyle/>
          <a:p>
            <a:pPr algn="ctr"/>
            <a:r>
              <a:rPr lang="en-US" b="1" dirty="0">
                <a:latin typeface="Nunito" pitchFamily="2" charset="0"/>
              </a:rPr>
              <a:t>Normalized Perf./W</a:t>
            </a:r>
          </a:p>
        </p:txBody>
      </p:sp>
      <p:sp>
        <p:nvSpPr>
          <p:cNvPr id="50" name="Rectangle: Rounded Corners 1">
            <a:extLst>
              <a:ext uri="{FF2B5EF4-FFF2-40B4-BE49-F238E27FC236}">
                <a16:creationId xmlns:a16="http://schemas.microsoft.com/office/drawing/2014/main" id="{36C270B1-F841-856C-F364-7F748B3C783D}"/>
              </a:ext>
            </a:extLst>
          </p:cNvPr>
          <p:cNvSpPr/>
          <p:nvPr/>
        </p:nvSpPr>
        <p:spPr>
          <a:xfrm>
            <a:off x="7243686" y="674171"/>
            <a:ext cx="382010" cy="382010"/>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51" name="Rectangle: Rounded Corners 4">
            <a:extLst>
              <a:ext uri="{FF2B5EF4-FFF2-40B4-BE49-F238E27FC236}">
                <a16:creationId xmlns:a16="http://schemas.microsoft.com/office/drawing/2014/main" id="{0625FEFA-C091-BEF3-CBF7-F811A11209A1}"/>
              </a:ext>
            </a:extLst>
          </p:cNvPr>
          <p:cNvSpPr/>
          <p:nvPr/>
        </p:nvSpPr>
        <p:spPr>
          <a:xfrm>
            <a:off x="763938" y="673991"/>
            <a:ext cx="382010" cy="382010"/>
          </a:xfrm>
          <a:prstGeom prst="roundRect">
            <a:avLst/>
          </a:prstGeom>
          <a:solidFill>
            <a:srgbClr val="C8C8C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52" name="Rectangle: Rounded Corners 8">
            <a:extLst>
              <a:ext uri="{FF2B5EF4-FFF2-40B4-BE49-F238E27FC236}">
                <a16:creationId xmlns:a16="http://schemas.microsoft.com/office/drawing/2014/main" id="{EB04772E-181D-FAE8-8007-6F404C8D3CFC}"/>
              </a:ext>
            </a:extLst>
          </p:cNvPr>
          <p:cNvSpPr/>
          <p:nvPr/>
        </p:nvSpPr>
        <p:spPr>
          <a:xfrm>
            <a:off x="3257119" y="673991"/>
            <a:ext cx="382010" cy="382010"/>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53" name="TextBox 52">
            <a:extLst>
              <a:ext uri="{FF2B5EF4-FFF2-40B4-BE49-F238E27FC236}">
                <a16:creationId xmlns:a16="http://schemas.microsoft.com/office/drawing/2014/main" id="{15937008-E65E-12E4-FD13-AE3BFB0209D1}"/>
              </a:ext>
            </a:extLst>
          </p:cNvPr>
          <p:cNvSpPr txBox="1"/>
          <p:nvPr/>
        </p:nvSpPr>
        <p:spPr>
          <a:xfrm>
            <a:off x="1106984" y="685805"/>
            <a:ext cx="2120551" cy="374461"/>
          </a:xfrm>
          <a:prstGeom prst="rect">
            <a:avLst/>
          </a:prstGeom>
          <a:noFill/>
        </p:spPr>
        <p:txBody>
          <a:bodyPr wrap="square" rtlCol="0">
            <a:spAutoFit/>
          </a:bodyPr>
          <a:lstStyle/>
          <a:p>
            <a:pPr algn="l">
              <a:lnSpc>
                <a:spcPts val="2200"/>
              </a:lnSpc>
            </a:pPr>
            <a:r>
              <a:rPr lang="en-US" b="1" dirty="0">
                <a:solidFill>
                  <a:schemeClr val="tx1">
                    <a:lumMod val="50000"/>
                    <a:lumOff val="50000"/>
                  </a:schemeClr>
                </a:solidFill>
                <a:latin typeface="Nunito" pitchFamily="2" charset="0"/>
              </a:rPr>
              <a:t>NVIDIA RTX 3080</a:t>
            </a:r>
            <a:endParaRPr lang="en-US" sz="1100" b="1" dirty="0">
              <a:solidFill>
                <a:schemeClr val="tx1">
                  <a:lumMod val="50000"/>
                  <a:lumOff val="50000"/>
                </a:schemeClr>
              </a:solidFill>
              <a:latin typeface="Nunito" pitchFamily="2" charset="0"/>
            </a:endParaRPr>
          </a:p>
        </p:txBody>
      </p:sp>
      <p:sp>
        <p:nvSpPr>
          <p:cNvPr id="54" name="TextBox 53">
            <a:extLst>
              <a:ext uri="{FF2B5EF4-FFF2-40B4-BE49-F238E27FC236}">
                <a16:creationId xmlns:a16="http://schemas.microsoft.com/office/drawing/2014/main" id="{50F5E01B-6859-5BF6-FC3F-6DC1D1D65D41}"/>
              </a:ext>
            </a:extLst>
          </p:cNvPr>
          <p:cNvSpPr txBox="1"/>
          <p:nvPr/>
        </p:nvSpPr>
        <p:spPr>
          <a:xfrm>
            <a:off x="3613242" y="638315"/>
            <a:ext cx="3123981" cy="520655"/>
          </a:xfrm>
          <a:prstGeom prst="rect">
            <a:avLst/>
          </a:prstGeom>
          <a:noFill/>
        </p:spPr>
        <p:txBody>
          <a:bodyPr wrap="square" rtlCol="0">
            <a:spAutoFit/>
          </a:bodyPr>
          <a:lstStyle/>
          <a:p>
            <a:pPr algn="l">
              <a:lnSpc>
                <a:spcPts val="1600"/>
              </a:lnSpc>
            </a:pPr>
            <a:r>
              <a:rPr lang="en-US" b="1" dirty="0">
                <a:latin typeface="Nunito" pitchFamily="2" charset="0"/>
              </a:rPr>
              <a:t>NVIDIA RTX 3080</a:t>
            </a:r>
            <a:br>
              <a:rPr lang="en-US" b="1" dirty="0">
                <a:latin typeface="Nunito" pitchFamily="2" charset="0"/>
              </a:rPr>
            </a:br>
            <a:r>
              <a:rPr lang="en-US" b="1" dirty="0">
                <a:latin typeface="Nunito" pitchFamily="2" charset="0"/>
              </a:rPr>
              <a:t>4x larger conventional LLC</a:t>
            </a:r>
          </a:p>
        </p:txBody>
      </p:sp>
      <p:sp>
        <p:nvSpPr>
          <p:cNvPr id="55" name="TextBox 54">
            <a:extLst>
              <a:ext uri="{FF2B5EF4-FFF2-40B4-BE49-F238E27FC236}">
                <a16:creationId xmlns:a16="http://schemas.microsoft.com/office/drawing/2014/main" id="{E3F1465E-604F-1D22-1545-5908BA4E13DF}"/>
              </a:ext>
            </a:extLst>
          </p:cNvPr>
          <p:cNvSpPr txBox="1"/>
          <p:nvPr/>
        </p:nvSpPr>
        <p:spPr>
          <a:xfrm>
            <a:off x="7583935" y="687558"/>
            <a:ext cx="1531791" cy="388568"/>
          </a:xfrm>
          <a:prstGeom prst="rect">
            <a:avLst/>
          </a:prstGeom>
          <a:noFill/>
        </p:spPr>
        <p:txBody>
          <a:bodyPr wrap="square" rtlCol="0">
            <a:spAutoFit/>
          </a:bodyPr>
          <a:lstStyle/>
          <a:p>
            <a:pPr algn="l">
              <a:lnSpc>
                <a:spcPts val="2200"/>
              </a:lnSpc>
            </a:pPr>
            <a:r>
              <a:rPr lang="en-US" b="1">
                <a:solidFill>
                  <a:srgbClr val="008000"/>
                </a:solidFill>
                <a:latin typeface="Nunito" pitchFamily="2" charset="0"/>
              </a:rPr>
              <a:t>Morpheus</a:t>
            </a:r>
          </a:p>
        </p:txBody>
      </p:sp>
    </p:spTree>
    <p:extLst>
      <p:ext uri="{BB962C8B-B14F-4D97-AF65-F5344CB8AC3E}">
        <p14:creationId xmlns:p14="http://schemas.microsoft.com/office/powerpoint/2010/main" val="44081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p:bldP spid="114" grpId="0" animBg="1"/>
      <p:bldP spid="116" grpId="0"/>
      <p:bldP spid="410" grpId="0"/>
      <p:bldP spid="412" grpId="0" animBg="1"/>
      <p:bldP spid="4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hlinkClick r:id="rId3"/>
            <a:extLst>
              <a:ext uri="{FF2B5EF4-FFF2-40B4-BE49-F238E27FC236}">
                <a16:creationId xmlns:a16="http://schemas.microsoft.com/office/drawing/2014/main" id="{36747A36-3E3B-D8F6-5D33-D6A4653271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8020" y="3588255"/>
            <a:ext cx="2727960" cy="2727960"/>
          </a:xfrm>
          <a:prstGeom prst="rect">
            <a:avLst/>
          </a:prstGeom>
        </p:spPr>
      </p:pic>
      <p:pic>
        <p:nvPicPr>
          <p:cNvPr id="5" name="Picture 4">
            <a:extLst>
              <a:ext uri="{FF2B5EF4-FFF2-40B4-BE49-F238E27FC236}">
                <a16:creationId xmlns:a16="http://schemas.microsoft.com/office/drawing/2014/main" id="{4049B3BE-47EB-A74F-736B-4C24CE577BB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3992" y="988174"/>
            <a:ext cx="8576016" cy="2326524"/>
          </a:xfrm>
          <a:prstGeom prst="rect">
            <a:avLst/>
          </a:prstGeom>
        </p:spPr>
      </p:pic>
      <p:sp>
        <p:nvSpPr>
          <p:cNvPr id="3" name="Title 2">
            <a:extLst>
              <a:ext uri="{FF2B5EF4-FFF2-40B4-BE49-F238E27FC236}">
                <a16:creationId xmlns:a16="http://schemas.microsoft.com/office/drawing/2014/main" id="{89583067-E442-6280-AD9F-5CA5FB3DBBD5}"/>
              </a:ext>
            </a:extLst>
          </p:cNvPr>
          <p:cNvSpPr>
            <a:spLocks noGrp="1"/>
          </p:cNvSpPr>
          <p:nvPr>
            <p:ph type="title"/>
          </p:nvPr>
        </p:nvSpPr>
        <p:spPr/>
        <p:txBody>
          <a:bodyPr/>
          <a:lstStyle/>
          <a:p>
            <a:r>
              <a:rPr lang="en-US" dirty="0"/>
              <a:t>More in the Paper: Evaluation</a:t>
            </a:r>
          </a:p>
        </p:txBody>
      </p:sp>
      <p:sp>
        <p:nvSpPr>
          <p:cNvPr id="4" name="Slide Number Placeholder 3">
            <a:extLst>
              <a:ext uri="{FF2B5EF4-FFF2-40B4-BE49-F238E27FC236}">
                <a16:creationId xmlns:a16="http://schemas.microsoft.com/office/drawing/2014/main" id="{327CA8C5-089D-B918-E139-BF403144BBB7}"/>
              </a:ext>
            </a:extLst>
          </p:cNvPr>
          <p:cNvSpPr>
            <a:spLocks noGrp="1"/>
          </p:cNvSpPr>
          <p:nvPr>
            <p:ph type="sldNum" sz="quarter" idx="4"/>
          </p:nvPr>
        </p:nvSpPr>
        <p:spPr/>
        <p:txBody>
          <a:bodyPr/>
          <a:lstStyle/>
          <a:p>
            <a:pPr algn="r"/>
            <a:fld id="{BBF05047-ADC6-47BF-A318-424F854A849A}" type="slidenum">
              <a:rPr lang="en-US" smtClean="0"/>
              <a:pPr algn="r"/>
              <a:t>41</a:t>
            </a:fld>
            <a:endParaRPr lang="en-US"/>
          </a:p>
        </p:txBody>
      </p:sp>
    </p:spTree>
    <p:extLst>
      <p:ext uri="{BB962C8B-B14F-4D97-AF65-F5344CB8AC3E}">
        <p14:creationId xmlns:p14="http://schemas.microsoft.com/office/powerpoint/2010/main" val="3787370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8B2330-7BDE-E5F3-5B28-295945B5BB2A}"/>
              </a:ext>
            </a:extLst>
          </p:cNvPr>
          <p:cNvSpPr>
            <a:spLocks noGrp="1"/>
          </p:cNvSpPr>
          <p:nvPr>
            <p:ph idx="1"/>
          </p:nvPr>
        </p:nvSpPr>
        <p:spPr>
          <a:xfrm>
            <a:off x="152400" y="499991"/>
            <a:ext cx="8839200" cy="5726782"/>
          </a:xfrm>
        </p:spPr>
        <p:txBody>
          <a:bodyPr anchor="ctr"/>
          <a:lstStyle/>
          <a:p>
            <a:r>
              <a:rPr lang="en-US" dirty="0">
                <a:solidFill>
                  <a:schemeClr val="tx1"/>
                </a:solidFill>
              </a:rPr>
              <a:t>Characterization of extended LLC on a real GPU</a:t>
            </a:r>
          </a:p>
          <a:p>
            <a:endParaRPr lang="en-US" spc="-30" dirty="0">
              <a:solidFill>
                <a:schemeClr val="tx1"/>
              </a:solidFill>
            </a:endParaRPr>
          </a:p>
          <a:p>
            <a:r>
              <a:rPr lang="en-US" spc="-80" dirty="0">
                <a:solidFill>
                  <a:schemeClr val="tx1"/>
                </a:solidFill>
              </a:rPr>
              <a:t>Performance and energy comparisons with more baselines</a:t>
            </a:r>
          </a:p>
          <a:p>
            <a:endParaRPr lang="en-US" dirty="0">
              <a:solidFill>
                <a:schemeClr val="tx1"/>
              </a:solidFill>
            </a:endParaRPr>
          </a:p>
          <a:p>
            <a:r>
              <a:rPr lang="en-US" dirty="0">
                <a:solidFill>
                  <a:schemeClr val="tx1"/>
                </a:solidFill>
              </a:rPr>
              <a:t>Total LLC throughput with Morpheus</a:t>
            </a:r>
          </a:p>
          <a:p>
            <a:endParaRPr lang="en-US" dirty="0">
              <a:solidFill>
                <a:schemeClr val="tx1"/>
              </a:solidFill>
            </a:endParaRPr>
          </a:p>
          <a:p>
            <a:r>
              <a:rPr lang="en-US" dirty="0">
                <a:solidFill>
                  <a:schemeClr val="tx1"/>
                </a:solidFill>
              </a:rPr>
              <a:t>On-chip and off-chip memory bandwidth utilization</a:t>
            </a:r>
          </a:p>
          <a:p>
            <a:endParaRPr lang="en-US" dirty="0">
              <a:solidFill>
                <a:schemeClr val="tx1"/>
              </a:solidFill>
            </a:endParaRPr>
          </a:p>
          <a:p>
            <a:r>
              <a:rPr lang="en-US" dirty="0">
                <a:solidFill>
                  <a:schemeClr val="tx1"/>
                </a:solidFill>
              </a:rPr>
              <a:t>Storage and power overhead analysis</a:t>
            </a:r>
            <a:endParaRPr lang="en-US" dirty="0"/>
          </a:p>
        </p:txBody>
      </p:sp>
      <p:sp>
        <p:nvSpPr>
          <p:cNvPr id="3" name="Title 2">
            <a:extLst>
              <a:ext uri="{FF2B5EF4-FFF2-40B4-BE49-F238E27FC236}">
                <a16:creationId xmlns:a16="http://schemas.microsoft.com/office/drawing/2014/main" id="{C091BE0D-D066-5B5A-AA1B-AE72699544FC}"/>
              </a:ext>
            </a:extLst>
          </p:cNvPr>
          <p:cNvSpPr>
            <a:spLocks noGrp="1"/>
          </p:cNvSpPr>
          <p:nvPr>
            <p:ph type="title"/>
          </p:nvPr>
        </p:nvSpPr>
        <p:spPr/>
        <p:txBody>
          <a:bodyPr/>
          <a:lstStyle/>
          <a:p>
            <a:r>
              <a:rPr lang="en-US" dirty="0"/>
              <a:t>More in the Paper: Evaluation</a:t>
            </a:r>
          </a:p>
        </p:txBody>
      </p:sp>
      <p:sp>
        <p:nvSpPr>
          <p:cNvPr id="4" name="Slide Number Placeholder 3">
            <a:extLst>
              <a:ext uri="{FF2B5EF4-FFF2-40B4-BE49-F238E27FC236}">
                <a16:creationId xmlns:a16="http://schemas.microsoft.com/office/drawing/2014/main" id="{3FDDFD5E-806A-D2E6-F721-8BECB7024369}"/>
              </a:ext>
            </a:extLst>
          </p:cNvPr>
          <p:cNvSpPr>
            <a:spLocks noGrp="1"/>
          </p:cNvSpPr>
          <p:nvPr>
            <p:ph type="sldNum" sz="quarter" idx="4"/>
          </p:nvPr>
        </p:nvSpPr>
        <p:spPr/>
        <p:txBody>
          <a:bodyPr/>
          <a:lstStyle/>
          <a:p>
            <a:pPr algn="r"/>
            <a:fld id="{BBF05047-ADC6-47BF-A318-424F854A849A}" type="slidenum">
              <a:rPr lang="en-US" smtClean="0"/>
              <a:pPr algn="r"/>
              <a:t>42</a:t>
            </a:fld>
            <a:endParaRPr lang="en-US"/>
          </a:p>
        </p:txBody>
      </p:sp>
    </p:spTree>
    <p:extLst>
      <p:ext uri="{BB962C8B-B14F-4D97-AF65-F5344CB8AC3E}">
        <p14:creationId xmlns:p14="http://schemas.microsoft.com/office/powerpoint/2010/main" val="306797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A0E6-B56B-3281-23B1-57535DEAB2ED}"/>
              </a:ext>
            </a:extLst>
          </p:cNvPr>
          <p:cNvSpPr>
            <a:spLocks noGrp="1"/>
          </p:cNvSpPr>
          <p:nvPr>
            <p:ph type="title"/>
          </p:nvPr>
        </p:nvSpPr>
        <p:spPr/>
        <p:txBody>
          <a:bodyPr/>
          <a:lstStyle/>
          <a:p>
            <a:r>
              <a:rPr lang="en-US"/>
              <a:t>Outline</a:t>
            </a:r>
          </a:p>
        </p:txBody>
      </p:sp>
      <p:sp>
        <p:nvSpPr>
          <p:cNvPr id="4" name="Slide Number Placeholder 3">
            <a:extLst>
              <a:ext uri="{FF2B5EF4-FFF2-40B4-BE49-F238E27FC236}">
                <a16:creationId xmlns:a16="http://schemas.microsoft.com/office/drawing/2014/main" id="{040A1C53-5576-35CC-2118-2FB5A5A1501F}"/>
              </a:ext>
            </a:extLst>
          </p:cNvPr>
          <p:cNvSpPr>
            <a:spLocks noGrp="1"/>
          </p:cNvSpPr>
          <p:nvPr>
            <p:ph type="sldNum" sz="quarter" idx="4"/>
          </p:nvPr>
        </p:nvSpPr>
        <p:spPr/>
        <p:txBody>
          <a:bodyPr/>
          <a:lstStyle/>
          <a:p>
            <a:pPr algn="r"/>
            <a:fld id="{BBF05047-ADC6-47BF-A318-424F854A849A}" type="slidenum">
              <a:rPr lang="en-US" smtClean="0"/>
              <a:pPr algn="r"/>
              <a:t>43</a:t>
            </a:fld>
            <a:endParaRPr lang="en-US"/>
          </a:p>
        </p:txBody>
      </p:sp>
      <p:sp>
        <p:nvSpPr>
          <p:cNvPr id="5" name="Rectangle 4">
            <a:extLst>
              <a:ext uri="{FF2B5EF4-FFF2-40B4-BE49-F238E27FC236}">
                <a16:creationId xmlns:a16="http://schemas.microsoft.com/office/drawing/2014/main" id="{8D1CC14E-5124-89D9-E781-E8BFD5363538}"/>
              </a:ext>
            </a:extLst>
          </p:cNvPr>
          <p:cNvSpPr/>
          <p:nvPr/>
        </p:nvSpPr>
        <p:spPr>
          <a:xfrm>
            <a:off x="-3048" y="62550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Introduction</a:t>
            </a:r>
          </a:p>
        </p:txBody>
      </p:sp>
      <p:sp>
        <p:nvSpPr>
          <p:cNvPr id="14" name="TextBox 13">
            <a:extLst>
              <a:ext uri="{FF2B5EF4-FFF2-40B4-BE49-F238E27FC236}">
                <a16:creationId xmlns:a16="http://schemas.microsoft.com/office/drawing/2014/main" id="{9A85AF98-0A1D-F018-AFD3-0F94038601A8}"/>
              </a:ext>
            </a:extLst>
          </p:cNvPr>
          <p:cNvSpPr txBox="1"/>
          <p:nvPr/>
        </p:nvSpPr>
        <p:spPr>
          <a:xfrm>
            <a:off x="0" y="634813"/>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1</a:t>
            </a:r>
          </a:p>
        </p:txBody>
      </p:sp>
      <p:sp>
        <p:nvSpPr>
          <p:cNvPr id="17" name="Rectangle 16">
            <a:extLst>
              <a:ext uri="{FF2B5EF4-FFF2-40B4-BE49-F238E27FC236}">
                <a16:creationId xmlns:a16="http://schemas.microsoft.com/office/drawing/2014/main" id="{04273544-FFA4-8631-EEFD-DF9634A0C246}"/>
              </a:ext>
            </a:extLst>
          </p:cNvPr>
          <p:cNvSpPr/>
          <p:nvPr/>
        </p:nvSpPr>
        <p:spPr>
          <a:xfrm>
            <a:off x="0" y="1442593"/>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Overview</a:t>
            </a:r>
          </a:p>
        </p:txBody>
      </p:sp>
      <p:sp>
        <p:nvSpPr>
          <p:cNvPr id="18" name="TextBox 17">
            <a:extLst>
              <a:ext uri="{FF2B5EF4-FFF2-40B4-BE49-F238E27FC236}">
                <a16:creationId xmlns:a16="http://schemas.microsoft.com/office/drawing/2014/main" id="{AD8316B1-D0C2-F492-7F9C-45091E7C45F2}"/>
              </a:ext>
            </a:extLst>
          </p:cNvPr>
          <p:cNvSpPr txBox="1"/>
          <p:nvPr/>
        </p:nvSpPr>
        <p:spPr>
          <a:xfrm>
            <a:off x="0" y="1444057"/>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2</a:t>
            </a:r>
          </a:p>
        </p:txBody>
      </p:sp>
      <p:sp>
        <p:nvSpPr>
          <p:cNvPr id="20" name="Rectangle 19">
            <a:extLst>
              <a:ext uri="{FF2B5EF4-FFF2-40B4-BE49-F238E27FC236}">
                <a16:creationId xmlns:a16="http://schemas.microsoft.com/office/drawing/2014/main" id="{2BB9D4A0-0791-2AE4-5BF9-B6A33E10EA3D}"/>
              </a:ext>
            </a:extLst>
          </p:cNvPr>
          <p:cNvSpPr/>
          <p:nvPr/>
        </p:nvSpPr>
        <p:spPr>
          <a:xfrm>
            <a:off x="-3048" y="226569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Controller</a:t>
            </a:r>
          </a:p>
        </p:txBody>
      </p:sp>
      <p:sp>
        <p:nvSpPr>
          <p:cNvPr id="21" name="TextBox 20">
            <a:extLst>
              <a:ext uri="{FF2B5EF4-FFF2-40B4-BE49-F238E27FC236}">
                <a16:creationId xmlns:a16="http://schemas.microsoft.com/office/drawing/2014/main" id="{22B2C9EA-256A-1F0B-3926-AC316DF3E4EC}"/>
              </a:ext>
            </a:extLst>
          </p:cNvPr>
          <p:cNvSpPr txBox="1"/>
          <p:nvPr/>
        </p:nvSpPr>
        <p:spPr>
          <a:xfrm>
            <a:off x="-3048" y="2273258"/>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3</a:t>
            </a:r>
          </a:p>
        </p:txBody>
      </p:sp>
      <p:sp>
        <p:nvSpPr>
          <p:cNvPr id="23" name="Rectangle 22">
            <a:extLst>
              <a:ext uri="{FF2B5EF4-FFF2-40B4-BE49-F238E27FC236}">
                <a16:creationId xmlns:a16="http://schemas.microsoft.com/office/drawing/2014/main" id="{CF157687-D2D9-9C49-1F1E-7BC9026A6218}"/>
              </a:ext>
            </a:extLst>
          </p:cNvPr>
          <p:cNvSpPr/>
          <p:nvPr/>
        </p:nvSpPr>
        <p:spPr>
          <a:xfrm>
            <a:off x="0" y="309171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Extended LLC Kernel</a:t>
            </a:r>
          </a:p>
        </p:txBody>
      </p:sp>
      <p:sp>
        <p:nvSpPr>
          <p:cNvPr id="24" name="TextBox 23">
            <a:extLst>
              <a:ext uri="{FF2B5EF4-FFF2-40B4-BE49-F238E27FC236}">
                <a16:creationId xmlns:a16="http://schemas.microsoft.com/office/drawing/2014/main" id="{58817223-6C99-6257-899C-FB93D7F91BA7}"/>
              </a:ext>
            </a:extLst>
          </p:cNvPr>
          <p:cNvSpPr txBox="1"/>
          <p:nvPr/>
        </p:nvSpPr>
        <p:spPr>
          <a:xfrm>
            <a:off x="0" y="3093182"/>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4</a:t>
            </a:r>
          </a:p>
        </p:txBody>
      </p:sp>
      <p:sp>
        <p:nvSpPr>
          <p:cNvPr id="26" name="Rectangle 25">
            <a:extLst>
              <a:ext uri="{FF2B5EF4-FFF2-40B4-BE49-F238E27FC236}">
                <a16:creationId xmlns:a16="http://schemas.microsoft.com/office/drawing/2014/main" id="{8EADD2B0-EDDC-0AAF-0B24-D75343D5FA40}"/>
              </a:ext>
            </a:extLst>
          </p:cNvPr>
          <p:cNvSpPr/>
          <p:nvPr/>
        </p:nvSpPr>
        <p:spPr>
          <a:xfrm>
            <a:off x="-3048" y="3923476"/>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Hit/Miss Prediction</a:t>
            </a:r>
            <a:endParaRPr lang="en-US" sz="3200" b="1" dirty="0">
              <a:solidFill>
                <a:schemeClr val="bg1">
                  <a:lumMod val="65000"/>
                </a:schemeClr>
              </a:solidFill>
              <a:latin typeface="Nunito" pitchFamily="2" charset="0"/>
            </a:endParaRPr>
          </a:p>
        </p:txBody>
      </p:sp>
      <p:sp>
        <p:nvSpPr>
          <p:cNvPr id="27" name="TextBox 26">
            <a:extLst>
              <a:ext uri="{FF2B5EF4-FFF2-40B4-BE49-F238E27FC236}">
                <a16:creationId xmlns:a16="http://schemas.microsoft.com/office/drawing/2014/main" id="{7C43FA3F-20D5-6FF1-1C0D-C894C0000196}"/>
              </a:ext>
            </a:extLst>
          </p:cNvPr>
          <p:cNvSpPr txBox="1"/>
          <p:nvPr/>
        </p:nvSpPr>
        <p:spPr>
          <a:xfrm>
            <a:off x="-3048" y="3924940"/>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5</a:t>
            </a:r>
          </a:p>
        </p:txBody>
      </p:sp>
      <p:sp>
        <p:nvSpPr>
          <p:cNvPr id="35" name="Rectangle 34">
            <a:extLst>
              <a:ext uri="{FF2B5EF4-FFF2-40B4-BE49-F238E27FC236}">
                <a16:creationId xmlns:a16="http://schemas.microsoft.com/office/drawing/2014/main" id="{484D74AB-7F68-4C41-DBE3-289AD5E5E364}"/>
              </a:ext>
            </a:extLst>
          </p:cNvPr>
          <p:cNvSpPr/>
          <p:nvPr/>
        </p:nvSpPr>
        <p:spPr>
          <a:xfrm>
            <a:off x="-3048" y="5582858"/>
            <a:ext cx="9144000" cy="615406"/>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solidFill>
                <a:latin typeface="Nunito" pitchFamily="2" charset="0"/>
              </a:rPr>
              <a:t>Conclusion</a:t>
            </a:r>
          </a:p>
        </p:txBody>
      </p:sp>
      <p:sp>
        <p:nvSpPr>
          <p:cNvPr id="36" name="TextBox 35">
            <a:extLst>
              <a:ext uri="{FF2B5EF4-FFF2-40B4-BE49-F238E27FC236}">
                <a16:creationId xmlns:a16="http://schemas.microsoft.com/office/drawing/2014/main" id="{70F72806-520A-831A-4D8D-8A62D8C3FB6B}"/>
              </a:ext>
            </a:extLst>
          </p:cNvPr>
          <p:cNvSpPr txBox="1"/>
          <p:nvPr/>
        </p:nvSpPr>
        <p:spPr>
          <a:xfrm>
            <a:off x="-3048" y="5584322"/>
            <a:ext cx="374904" cy="800220"/>
          </a:xfrm>
          <a:prstGeom prst="rect">
            <a:avLst/>
          </a:prstGeom>
          <a:noFill/>
        </p:spPr>
        <p:txBody>
          <a:bodyPr wrap="square" rtlCol="0" anchor="ctr">
            <a:spAutoFit/>
          </a:bodyPr>
          <a:lstStyle>
            <a:defPPr>
              <a:defRPr lang="en-US"/>
            </a:defPPr>
            <a:lvl1pPr algn="ctr">
              <a:defRPr sz="4600" b="1">
                <a:solidFill>
                  <a:schemeClr val="bg1"/>
                </a:solidFill>
                <a:latin typeface="Nunito" pitchFamily="2" charset="0"/>
              </a:defRPr>
            </a:lvl1pPr>
          </a:lstStyle>
          <a:p>
            <a:r>
              <a:rPr lang="en-US" dirty="0"/>
              <a:t>7</a:t>
            </a:r>
          </a:p>
        </p:txBody>
      </p:sp>
      <p:sp>
        <p:nvSpPr>
          <p:cNvPr id="19" name="Rectangle 18">
            <a:extLst>
              <a:ext uri="{FF2B5EF4-FFF2-40B4-BE49-F238E27FC236}">
                <a16:creationId xmlns:a16="http://schemas.microsoft.com/office/drawing/2014/main" id="{A4F98F8C-633D-679A-4F82-FF2AF76432B7}"/>
              </a:ext>
            </a:extLst>
          </p:cNvPr>
          <p:cNvSpPr/>
          <p:nvPr/>
        </p:nvSpPr>
        <p:spPr>
          <a:xfrm>
            <a:off x="0" y="4750551"/>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Evaluation</a:t>
            </a:r>
          </a:p>
        </p:txBody>
      </p:sp>
      <p:sp>
        <p:nvSpPr>
          <p:cNvPr id="22" name="TextBox 21">
            <a:extLst>
              <a:ext uri="{FF2B5EF4-FFF2-40B4-BE49-F238E27FC236}">
                <a16:creationId xmlns:a16="http://schemas.microsoft.com/office/drawing/2014/main" id="{323B39F1-4F85-538B-E592-82AC5632C792}"/>
              </a:ext>
            </a:extLst>
          </p:cNvPr>
          <p:cNvSpPr txBox="1"/>
          <p:nvPr/>
        </p:nvSpPr>
        <p:spPr>
          <a:xfrm>
            <a:off x="0" y="4752015"/>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6</a:t>
            </a:r>
          </a:p>
        </p:txBody>
      </p:sp>
    </p:spTree>
    <p:extLst>
      <p:ext uri="{BB962C8B-B14F-4D97-AF65-F5344CB8AC3E}">
        <p14:creationId xmlns:p14="http://schemas.microsoft.com/office/powerpoint/2010/main" val="3808282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4C5ED8-BD65-AF44-8947-C1846BA687E5}"/>
              </a:ext>
            </a:extLst>
          </p:cNvPr>
          <p:cNvSpPr>
            <a:spLocks noGrp="1"/>
          </p:cNvSpPr>
          <p:nvPr>
            <p:ph type="sldNum" sz="quarter" idx="4"/>
          </p:nvPr>
        </p:nvSpPr>
        <p:spPr/>
        <p:txBody>
          <a:bodyPr/>
          <a:lstStyle/>
          <a:p>
            <a:pPr algn="r"/>
            <a:fld id="{BBF05047-ADC6-47BF-A318-424F854A849A}" type="slidenum">
              <a:rPr lang="en-US" smtClean="0"/>
              <a:pPr algn="r"/>
              <a:t>44</a:t>
            </a:fld>
            <a:endParaRPr lang="en-US"/>
          </a:p>
        </p:txBody>
      </p:sp>
      <p:graphicFrame>
        <p:nvGraphicFramePr>
          <p:cNvPr id="11" name="Table 10">
            <a:extLst>
              <a:ext uri="{FF2B5EF4-FFF2-40B4-BE49-F238E27FC236}">
                <a16:creationId xmlns:a16="http://schemas.microsoft.com/office/drawing/2014/main" id="{5FDE3A74-6BFD-E42F-06E6-21BD6570E546}"/>
              </a:ext>
            </a:extLst>
          </p:cNvPr>
          <p:cNvGraphicFramePr>
            <a:graphicFrameLocks noGrp="1"/>
          </p:cNvGraphicFramePr>
          <p:nvPr>
            <p:extLst>
              <p:ext uri="{D42A27DB-BD31-4B8C-83A1-F6EECF244321}">
                <p14:modId xmlns:p14="http://schemas.microsoft.com/office/powerpoint/2010/main" val="848953742"/>
              </p:ext>
            </p:extLst>
          </p:nvPr>
        </p:nvGraphicFramePr>
        <p:xfrm>
          <a:off x="0" y="679388"/>
          <a:ext cx="9144000" cy="534728"/>
        </p:xfrm>
        <a:graphic>
          <a:graphicData uri="http://schemas.openxmlformats.org/drawingml/2006/table">
            <a:tbl>
              <a:tblPr/>
              <a:tblGrid>
                <a:gridCol w="1315752">
                  <a:extLst>
                    <a:ext uri="{9D8B030D-6E8A-4147-A177-3AD203B41FA5}">
                      <a16:colId xmlns:a16="http://schemas.microsoft.com/office/drawing/2014/main" val="3475464727"/>
                    </a:ext>
                  </a:extLst>
                </a:gridCol>
                <a:gridCol w="7828248">
                  <a:extLst>
                    <a:ext uri="{9D8B030D-6E8A-4147-A177-3AD203B41FA5}">
                      <a16:colId xmlns:a16="http://schemas.microsoft.com/office/drawing/2014/main" val="2099129488"/>
                    </a:ext>
                  </a:extLst>
                </a:gridCol>
              </a:tblGrid>
              <a:tr h="534728">
                <a:tc>
                  <a:txBody>
                    <a:bodyPr/>
                    <a:lstStyle/>
                    <a:p>
                      <a:pPr rtl="0" fontAlgn="t">
                        <a:spcBef>
                          <a:spcPts val="0"/>
                        </a:spcBef>
                        <a:spcAft>
                          <a:spcPts val="0"/>
                        </a:spcAft>
                      </a:pPr>
                      <a:r>
                        <a:rPr lang="en-US" sz="2000" b="1" i="0" u="none" strike="noStrike">
                          <a:solidFill>
                            <a:srgbClr val="000000"/>
                          </a:solidFill>
                          <a:effectLst/>
                          <a:latin typeface="Nunito" panose="020B0604020202020204" pitchFamily="2" charset="0"/>
                        </a:rPr>
                        <a:t>Motivation</a:t>
                      </a:r>
                      <a:endParaRPr lang="en-US" sz="2000">
                        <a:effectLst/>
                        <a:latin typeface="Nunito" pitchFamily="2" charset="0"/>
                      </a:endParaRP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b="1" i="0" u="none" strike="noStrike" dirty="0">
                          <a:solidFill>
                            <a:srgbClr val="000000"/>
                          </a:solidFill>
                          <a:effectLst/>
                          <a:latin typeface="Nunito" panose="020B0604020202020204" pitchFamily="2" charset="0"/>
                        </a:rPr>
                        <a:t>Memory-bound </a:t>
                      </a:r>
                      <a:r>
                        <a:rPr lang="en-US" sz="2000" b="0" i="0" u="none" strike="noStrike" dirty="0">
                          <a:solidFill>
                            <a:srgbClr val="000000"/>
                          </a:solidFill>
                          <a:effectLst/>
                          <a:latin typeface="Nunito" panose="020B0604020202020204" pitchFamily="2" charset="0"/>
                        </a:rPr>
                        <a:t>GPU applications leave some </a:t>
                      </a:r>
                      <a:r>
                        <a:rPr lang="en-US" sz="2000" b="1" i="0" u="none" strike="noStrike" dirty="0">
                          <a:solidFill>
                            <a:srgbClr val="000000"/>
                          </a:solidFill>
                          <a:effectLst/>
                          <a:latin typeface="Nunito" panose="020B0604020202020204" pitchFamily="2" charset="0"/>
                        </a:rPr>
                        <a:t>cores under-utilized</a:t>
                      </a: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37422703"/>
                  </a:ext>
                </a:extLst>
              </a:tr>
            </a:tbl>
          </a:graphicData>
        </a:graphic>
      </p:graphicFrame>
      <p:sp>
        <p:nvSpPr>
          <p:cNvPr id="8" name="Title 2">
            <a:extLst>
              <a:ext uri="{FF2B5EF4-FFF2-40B4-BE49-F238E27FC236}">
                <a16:creationId xmlns:a16="http://schemas.microsoft.com/office/drawing/2014/main" id="{C94894F6-BCFA-D5CD-3D02-0B3A7885CFC5}"/>
              </a:ext>
            </a:extLst>
          </p:cNvPr>
          <p:cNvSpPr>
            <a:spLocks noGrp="1"/>
          </p:cNvSpPr>
          <p:nvPr>
            <p:ph type="title"/>
          </p:nvPr>
        </p:nvSpPr>
        <p:spPr>
          <a:xfrm>
            <a:off x="0" y="139377"/>
            <a:ext cx="7943850" cy="429389"/>
          </a:xfrm>
        </p:spPr>
        <p:txBody>
          <a:bodyPr/>
          <a:lstStyle/>
          <a:p>
            <a:r>
              <a:rPr lang="en-US"/>
              <a:t>Summary</a:t>
            </a:r>
          </a:p>
        </p:txBody>
      </p:sp>
      <p:graphicFrame>
        <p:nvGraphicFramePr>
          <p:cNvPr id="3" name="Table 2">
            <a:extLst>
              <a:ext uri="{FF2B5EF4-FFF2-40B4-BE49-F238E27FC236}">
                <a16:creationId xmlns:a16="http://schemas.microsoft.com/office/drawing/2014/main" id="{D720A9FC-7EB1-F102-C07D-B8FB759967CE}"/>
              </a:ext>
            </a:extLst>
          </p:cNvPr>
          <p:cNvGraphicFramePr>
            <a:graphicFrameLocks noGrp="1"/>
          </p:cNvGraphicFramePr>
          <p:nvPr>
            <p:extLst>
              <p:ext uri="{D42A27DB-BD31-4B8C-83A1-F6EECF244321}">
                <p14:modId xmlns:p14="http://schemas.microsoft.com/office/powerpoint/2010/main" val="2273203969"/>
              </p:ext>
            </p:extLst>
          </p:nvPr>
        </p:nvGraphicFramePr>
        <p:xfrm>
          <a:off x="0" y="1377664"/>
          <a:ext cx="9144000" cy="958270"/>
        </p:xfrm>
        <a:graphic>
          <a:graphicData uri="http://schemas.openxmlformats.org/drawingml/2006/table">
            <a:tbl>
              <a:tblPr/>
              <a:tblGrid>
                <a:gridCol w="1315752">
                  <a:extLst>
                    <a:ext uri="{9D8B030D-6E8A-4147-A177-3AD203B41FA5}">
                      <a16:colId xmlns:a16="http://schemas.microsoft.com/office/drawing/2014/main" val="2820237401"/>
                    </a:ext>
                  </a:extLst>
                </a:gridCol>
                <a:gridCol w="7828248">
                  <a:extLst>
                    <a:ext uri="{9D8B030D-6E8A-4147-A177-3AD203B41FA5}">
                      <a16:colId xmlns:a16="http://schemas.microsoft.com/office/drawing/2014/main" val="2860465790"/>
                    </a:ext>
                  </a:extLst>
                </a:gridCol>
              </a:tblGrid>
              <a:tr h="958270">
                <a:tc>
                  <a:txBody>
                    <a:bodyPr/>
                    <a:lstStyle/>
                    <a:p>
                      <a:pPr rtl="0" fontAlgn="t">
                        <a:spcBef>
                          <a:spcPts val="0"/>
                        </a:spcBef>
                        <a:spcAft>
                          <a:spcPts val="0"/>
                        </a:spcAft>
                      </a:pPr>
                      <a:r>
                        <a:rPr lang="en-US" sz="2000" b="1" i="0" u="none" strike="noStrike">
                          <a:solidFill>
                            <a:schemeClr val="accent1">
                              <a:lumMod val="75000"/>
                            </a:schemeClr>
                          </a:solidFill>
                          <a:effectLst/>
                          <a:latin typeface="Nunito" panose="020B0604020202020204" pitchFamily="2" charset="0"/>
                        </a:rPr>
                        <a:t>Goal</a:t>
                      </a:r>
                      <a:endParaRPr lang="en-US" sz="2000">
                        <a:solidFill>
                          <a:schemeClr val="accent1">
                            <a:lumMod val="75000"/>
                          </a:schemeClr>
                        </a:solidFill>
                        <a:effectLst/>
                        <a:latin typeface="Nunito" pitchFamily="2" charset="0"/>
                      </a:endParaRP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rtl="0" fontAlgn="ctr">
                        <a:spcBef>
                          <a:spcPts val="0"/>
                        </a:spcBef>
                        <a:spcAft>
                          <a:spcPts val="0"/>
                        </a:spcAft>
                      </a:pPr>
                      <a:r>
                        <a:rPr lang="en-US" sz="2000" b="1" spc="0" baseline="0" dirty="0">
                          <a:solidFill>
                            <a:schemeClr val="accent1">
                              <a:lumMod val="75000"/>
                            </a:schemeClr>
                          </a:solidFill>
                          <a:effectLst/>
                          <a:latin typeface="Nunito" pitchFamily="2" charset="0"/>
                        </a:rPr>
                        <a:t>Leverage</a:t>
                      </a:r>
                      <a:r>
                        <a:rPr lang="en-US" sz="2000" b="0" spc="0" baseline="0" dirty="0">
                          <a:solidFill>
                            <a:schemeClr val="accent1">
                              <a:lumMod val="75000"/>
                            </a:schemeClr>
                          </a:solidFill>
                          <a:effectLst/>
                          <a:latin typeface="Nunito" pitchFamily="2" charset="0"/>
                        </a:rPr>
                        <a:t> the </a:t>
                      </a:r>
                      <a:r>
                        <a:rPr lang="en-US" sz="2000" b="1" spc="0" baseline="0" dirty="0">
                          <a:solidFill>
                            <a:schemeClr val="accent1">
                              <a:lumMod val="75000"/>
                            </a:schemeClr>
                          </a:solidFill>
                          <a:effectLst/>
                          <a:latin typeface="Nunito" pitchFamily="2" charset="0"/>
                        </a:rPr>
                        <a:t>under-utilized cores </a:t>
                      </a:r>
                      <a:r>
                        <a:rPr lang="en-US" sz="2000" b="0" spc="0" baseline="0" dirty="0">
                          <a:solidFill>
                            <a:schemeClr val="accent1">
                              <a:lumMod val="75000"/>
                            </a:schemeClr>
                          </a:solidFill>
                          <a:effectLst/>
                          <a:latin typeface="Nunito" pitchFamily="2" charset="0"/>
                        </a:rPr>
                        <a:t>to boost the </a:t>
                      </a:r>
                      <a:r>
                        <a:rPr lang="en-US" sz="2000" b="1" spc="0" baseline="0" dirty="0">
                          <a:solidFill>
                            <a:schemeClr val="accent1">
                              <a:lumMod val="75000"/>
                            </a:schemeClr>
                          </a:solidFill>
                          <a:effectLst/>
                          <a:latin typeface="Nunito" pitchFamily="2" charset="0"/>
                        </a:rPr>
                        <a:t>performance</a:t>
                      </a:r>
                      <a:r>
                        <a:rPr lang="en-US" sz="2000" b="0" spc="0" baseline="0" dirty="0">
                          <a:solidFill>
                            <a:schemeClr val="accent1">
                              <a:lumMod val="75000"/>
                            </a:schemeClr>
                          </a:solidFill>
                          <a:effectLst/>
                          <a:latin typeface="Nunito" pitchFamily="2" charset="0"/>
                        </a:rPr>
                        <a:t> and </a:t>
                      </a:r>
                      <a:r>
                        <a:rPr lang="en-US" sz="2000" b="1" spc="0" baseline="0" dirty="0">
                          <a:solidFill>
                            <a:schemeClr val="accent1">
                              <a:lumMod val="75000"/>
                            </a:schemeClr>
                          </a:solidFill>
                          <a:effectLst/>
                          <a:latin typeface="Nunito" pitchFamily="2" charset="0"/>
                        </a:rPr>
                        <a:t>energy efficiency </a:t>
                      </a:r>
                      <a:r>
                        <a:rPr lang="en-US" sz="2000" b="0" spc="0" baseline="0" dirty="0">
                          <a:solidFill>
                            <a:schemeClr val="accent1">
                              <a:lumMod val="75000"/>
                            </a:schemeClr>
                          </a:solidFill>
                          <a:effectLst/>
                          <a:latin typeface="Nunito" pitchFamily="2" charset="0"/>
                        </a:rPr>
                        <a:t>of </a:t>
                      </a:r>
                      <a:r>
                        <a:rPr lang="en-US" sz="2000" b="1" spc="0" baseline="0" dirty="0">
                          <a:solidFill>
                            <a:schemeClr val="accent1">
                              <a:lumMod val="75000"/>
                            </a:schemeClr>
                          </a:solidFill>
                          <a:effectLst/>
                          <a:latin typeface="Nunito" pitchFamily="2" charset="0"/>
                        </a:rPr>
                        <a:t>memory-bound applications</a:t>
                      </a: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97112164"/>
                  </a:ext>
                </a:extLst>
              </a:tr>
            </a:tbl>
          </a:graphicData>
        </a:graphic>
      </p:graphicFrame>
      <p:graphicFrame>
        <p:nvGraphicFramePr>
          <p:cNvPr id="6" name="Table 5">
            <a:extLst>
              <a:ext uri="{FF2B5EF4-FFF2-40B4-BE49-F238E27FC236}">
                <a16:creationId xmlns:a16="http://schemas.microsoft.com/office/drawing/2014/main" id="{2DD9D161-3722-756F-CD1A-CFC10F93CDDC}"/>
              </a:ext>
            </a:extLst>
          </p:cNvPr>
          <p:cNvGraphicFramePr>
            <a:graphicFrameLocks noGrp="1"/>
          </p:cNvGraphicFramePr>
          <p:nvPr>
            <p:extLst>
              <p:ext uri="{D42A27DB-BD31-4B8C-83A1-F6EECF244321}">
                <p14:modId xmlns:p14="http://schemas.microsoft.com/office/powerpoint/2010/main" val="2936076393"/>
              </p:ext>
            </p:extLst>
          </p:nvPr>
        </p:nvGraphicFramePr>
        <p:xfrm>
          <a:off x="0" y="2499483"/>
          <a:ext cx="9144000" cy="724146"/>
        </p:xfrm>
        <a:graphic>
          <a:graphicData uri="http://schemas.openxmlformats.org/drawingml/2006/table">
            <a:tbl>
              <a:tblPr/>
              <a:tblGrid>
                <a:gridCol w="1315752">
                  <a:extLst>
                    <a:ext uri="{9D8B030D-6E8A-4147-A177-3AD203B41FA5}">
                      <a16:colId xmlns:a16="http://schemas.microsoft.com/office/drawing/2014/main" val="2204432340"/>
                    </a:ext>
                  </a:extLst>
                </a:gridCol>
                <a:gridCol w="7828248">
                  <a:extLst>
                    <a:ext uri="{9D8B030D-6E8A-4147-A177-3AD203B41FA5}">
                      <a16:colId xmlns:a16="http://schemas.microsoft.com/office/drawing/2014/main" val="593049672"/>
                    </a:ext>
                  </a:extLst>
                </a:gridCol>
              </a:tblGrid>
              <a:tr h="724146">
                <a:tc>
                  <a:txBody>
                    <a:bodyPr/>
                    <a:lstStyle/>
                    <a:p>
                      <a:pPr rtl="0" fontAlgn="t">
                        <a:spcBef>
                          <a:spcPts val="0"/>
                        </a:spcBef>
                        <a:spcAft>
                          <a:spcPts val="0"/>
                        </a:spcAft>
                      </a:pPr>
                      <a:r>
                        <a:rPr lang="en-US" sz="2000" b="1">
                          <a:solidFill>
                            <a:schemeClr val="accent3">
                              <a:lumMod val="50000"/>
                            </a:schemeClr>
                          </a:solidFill>
                          <a:effectLst/>
                          <a:latin typeface="Nunito" pitchFamily="2" charset="0"/>
                        </a:rPr>
                        <a:t>Morpheus</a:t>
                      </a: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2000" b="1" spc="-100" dirty="0">
                          <a:solidFill>
                            <a:schemeClr val="accent3">
                              <a:lumMod val="50000"/>
                            </a:schemeClr>
                          </a:solidFill>
                          <a:latin typeface="Nunito" pitchFamily="2" charset="0"/>
                        </a:rPr>
                        <a:t>First </a:t>
                      </a:r>
                      <a:r>
                        <a:rPr lang="en-US" sz="2000" spc="-100" dirty="0">
                          <a:solidFill>
                            <a:schemeClr val="accent3">
                              <a:lumMod val="50000"/>
                            </a:schemeClr>
                          </a:solidFill>
                          <a:latin typeface="Nunito" pitchFamily="2" charset="0"/>
                        </a:rPr>
                        <a:t>technique that leverages some </a:t>
                      </a:r>
                      <a:r>
                        <a:rPr lang="en-US" sz="2000" b="1" spc="-100" dirty="0">
                          <a:solidFill>
                            <a:schemeClr val="accent3">
                              <a:lumMod val="50000"/>
                            </a:schemeClr>
                          </a:solidFill>
                          <a:latin typeface="Nunito" pitchFamily="2" charset="0"/>
                        </a:rPr>
                        <a:t>GPU cores’ private memories </a:t>
                      </a:r>
                      <a:r>
                        <a:rPr lang="en-US" sz="2000" spc="-100" dirty="0">
                          <a:solidFill>
                            <a:schemeClr val="accent3">
                              <a:lumMod val="50000"/>
                            </a:schemeClr>
                          </a:solidFill>
                          <a:latin typeface="Nunito" pitchFamily="2" charset="0"/>
                        </a:rPr>
                        <a:t>to </a:t>
                      </a:r>
                      <a:r>
                        <a:rPr lang="en-US" sz="2000" b="1" spc="-100" dirty="0">
                          <a:solidFill>
                            <a:schemeClr val="accent3">
                              <a:lumMod val="50000"/>
                            </a:schemeClr>
                          </a:solidFill>
                          <a:latin typeface="Nunito" pitchFamily="2" charset="0"/>
                        </a:rPr>
                        <a:t>extend </a:t>
                      </a:r>
                      <a:r>
                        <a:rPr lang="en-US" sz="2000" spc="-100" dirty="0">
                          <a:solidFill>
                            <a:schemeClr val="accent3">
                              <a:lumMod val="50000"/>
                            </a:schemeClr>
                          </a:solidFill>
                          <a:latin typeface="Nunito" pitchFamily="2" charset="0"/>
                        </a:rPr>
                        <a:t>the total GPU </a:t>
                      </a:r>
                      <a:r>
                        <a:rPr lang="en-US" sz="2000" b="1" spc="-100" dirty="0">
                          <a:solidFill>
                            <a:schemeClr val="accent3">
                              <a:lumMod val="50000"/>
                            </a:schemeClr>
                          </a:solidFill>
                          <a:latin typeface="Nunito" pitchFamily="2" charset="0"/>
                        </a:rPr>
                        <a:t>last-level cache capacity</a:t>
                      </a:r>
                      <a:endParaRPr lang="en-US" sz="2000" b="1" spc="-140" baseline="0" dirty="0">
                        <a:solidFill>
                          <a:schemeClr val="accent3">
                            <a:lumMod val="50000"/>
                          </a:schemeClr>
                        </a:solidFill>
                        <a:latin typeface="Nunito" pitchFamily="2" charset="0"/>
                      </a:endParaRP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48051057"/>
                  </a:ext>
                </a:extLst>
              </a:tr>
            </a:tbl>
          </a:graphicData>
        </a:graphic>
      </p:graphicFrame>
      <p:graphicFrame>
        <p:nvGraphicFramePr>
          <p:cNvPr id="7" name="Table 6">
            <a:extLst>
              <a:ext uri="{FF2B5EF4-FFF2-40B4-BE49-F238E27FC236}">
                <a16:creationId xmlns:a16="http://schemas.microsoft.com/office/drawing/2014/main" id="{A7A4C5AD-E8A4-EB86-2B32-8F733F8EDA18}"/>
              </a:ext>
            </a:extLst>
          </p:cNvPr>
          <p:cNvGraphicFramePr>
            <a:graphicFrameLocks noGrp="1"/>
          </p:cNvGraphicFramePr>
          <p:nvPr>
            <p:extLst>
              <p:ext uri="{D42A27DB-BD31-4B8C-83A1-F6EECF244321}">
                <p14:modId xmlns:p14="http://schemas.microsoft.com/office/powerpoint/2010/main" val="1480477791"/>
              </p:ext>
            </p:extLst>
          </p:nvPr>
        </p:nvGraphicFramePr>
        <p:xfrm>
          <a:off x="0" y="3405766"/>
          <a:ext cx="9144000" cy="1836736"/>
        </p:xfrm>
        <a:graphic>
          <a:graphicData uri="http://schemas.openxmlformats.org/drawingml/2006/table">
            <a:tbl>
              <a:tblPr/>
              <a:tblGrid>
                <a:gridCol w="1315752">
                  <a:extLst>
                    <a:ext uri="{9D8B030D-6E8A-4147-A177-3AD203B41FA5}">
                      <a16:colId xmlns:a16="http://schemas.microsoft.com/office/drawing/2014/main" val="3207098936"/>
                    </a:ext>
                  </a:extLst>
                </a:gridCol>
                <a:gridCol w="7828248">
                  <a:extLst>
                    <a:ext uri="{9D8B030D-6E8A-4147-A177-3AD203B41FA5}">
                      <a16:colId xmlns:a16="http://schemas.microsoft.com/office/drawing/2014/main" val="4091092422"/>
                    </a:ext>
                  </a:extLst>
                </a:gridCol>
              </a:tblGrid>
              <a:tr h="1836736">
                <a:tc>
                  <a:txBody>
                    <a:bodyPr/>
                    <a:lstStyle/>
                    <a:p>
                      <a:pPr rtl="0" fontAlgn="t">
                        <a:spcBef>
                          <a:spcPts val="0"/>
                        </a:spcBef>
                        <a:spcAft>
                          <a:spcPts val="0"/>
                        </a:spcAft>
                      </a:pPr>
                      <a:r>
                        <a:rPr lang="en-US" sz="2000" b="1" i="0" u="none" strike="noStrike" spc="-100" baseline="0" dirty="0">
                          <a:solidFill>
                            <a:schemeClr val="accent6">
                              <a:lumMod val="75000"/>
                            </a:schemeClr>
                          </a:solidFill>
                          <a:effectLst/>
                          <a:latin typeface="Nunito" panose="020B0604020202020204" pitchFamily="2" charset="0"/>
                        </a:rPr>
                        <a:t>Key Results</a:t>
                      </a:r>
                      <a:endParaRPr lang="en-US" sz="2000" spc="-100" baseline="0" dirty="0">
                        <a:solidFill>
                          <a:schemeClr val="accent6">
                            <a:lumMod val="75000"/>
                          </a:schemeClr>
                        </a:solidFill>
                        <a:effectLst/>
                        <a:latin typeface="Nunito" pitchFamily="2" charset="0"/>
                      </a:endParaRP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rtl="0" fontAlgn="base">
                        <a:spcBef>
                          <a:spcPts val="0"/>
                        </a:spcBef>
                        <a:spcAft>
                          <a:spcPts val="0"/>
                        </a:spcAft>
                        <a:buFont typeface="Arial" panose="020B0604020202020204" pitchFamily="34" charset="0"/>
                        <a:buNone/>
                      </a:pPr>
                      <a:r>
                        <a:rPr lang="en-US" sz="2000" dirty="0">
                          <a:solidFill>
                            <a:schemeClr val="accent6">
                              <a:lumMod val="75000"/>
                            </a:schemeClr>
                          </a:solidFill>
                          <a:effectLst/>
                          <a:latin typeface="Nunito" pitchFamily="2" charset="0"/>
                        </a:rPr>
                        <a:t>Morpheus outperforms state-of-the-art GPU architectures for memory-bound applications</a:t>
                      </a:r>
                    </a:p>
                    <a:p>
                      <a:pPr rtl="0" fontAlgn="base">
                        <a:spcBef>
                          <a:spcPts val="0"/>
                        </a:spcBef>
                        <a:spcAft>
                          <a:spcPts val="0"/>
                        </a:spcAft>
                        <a:buFont typeface="Arial" panose="020B0604020202020204" pitchFamily="34" charset="0"/>
                        <a:buChar char="•"/>
                      </a:pPr>
                      <a:r>
                        <a:rPr lang="en-US" sz="2000" dirty="0">
                          <a:solidFill>
                            <a:schemeClr val="accent6">
                              <a:lumMod val="75000"/>
                            </a:schemeClr>
                          </a:solidFill>
                          <a:effectLst/>
                          <a:latin typeface="Nunito" pitchFamily="2" charset="0"/>
                        </a:rPr>
                        <a:t> </a:t>
                      </a:r>
                      <a:r>
                        <a:rPr lang="en-US" sz="2000" b="1" dirty="0">
                          <a:solidFill>
                            <a:schemeClr val="accent6">
                              <a:lumMod val="75000"/>
                            </a:schemeClr>
                          </a:solidFill>
                          <a:effectLst/>
                          <a:latin typeface="Nunito" pitchFamily="2" charset="0"/>
                        </a:rPr>
                        <a:t>39% performance </a:t>
                      </a:r>
                      <a:r>
                        <a:rPr lang="en-US" sz="2000" dirty="0">
                          <a:solidFill>
                            <a:schemeClr val="accent6">
                              <a:lumMod val="75000"/>
                            </a:schemeClr>
                          </a:solidFill>
                          <a:effectLst/>
                          <a:latin typeface="Nunito" pitchFamily="2" charset="0"/>
                        </a:rPr>
                        <a:t>improvement (relative to RTX 3080)</a:t>
                      </a:r>
                    </a:p>
                    <a:p>
                      <a:pPr rtl="0" fontAlgn="base">
                        <a:spcBef>
                          <a:spcPts val="0"/>
                        </a:spcBef>
                        <a:spcAft>
                          <a:spcPts val="0"/>
                        </a:spcAft>
                        <a:buFont typeface="Arial" panose="020B0604020202020204" pitchFamily="34" charset="0"/>
                        <a:buChar char="•"/>
                      </a:pPr>
                      <a:r>
                        <a:rPr lang="en-US" sz="2000" dirty="0">
                          <a:solidFill>
                            <a:schemeClr val="accent6">
                              <a:lumMod val="75000"/>
                            </a:schemeClr>
                          </a:solidFill>
                          <a:effectLst/>
                          <a:latin typeface="Nunito" pitchFamily="2" charset="0"/>
                        </a:rPr>
                        <a:t> </a:t>
                      </a:r>
                      <a:r>
                        <a:rPr lang="en-US" sz="2000" b="1" dirty="0">
                          <a:solidFill>
                            <a:schemeClr val="accent6">
                              <a:lumMod val="75000"/>
                            </a:schemeClr>
                          </a:solidFill>
                          <a:effectLst/>
                          <a:latin typeface="Nunito" pitchFamily="2" charset="0"/>
                        </a:rPr>
                        <a:t>58% energy efficiency </a:t>
                      </a:r>
                      <a:r>
                        <a:rPr lang="en-US" sz="2000" dirty="0">
                          <a:solidFill>
                            <a:schemeClr val="accent6">
                              <a:lumMod val="75000"/>
                            </a:schemeClr>
                          </a:solidFill>
                          <a:effectLst/>
                          <a:latin typeface="Nunito" pitchFamily="2" charset="0"/>
                        </a:rPr>
                        <a:t>improvement (relative to RTX 3080)</a:t>
                      </a:r>
                    </a:p>
                    <a:p>
                      <a:pPr rtl="0" fontAlgn="base">
                        <a:spcBef>
                          <a:spcPts val="0"/>
                        </a:spcBef>
                        <a:spcAft>
                          <a:spcPts val="0"/>
                        </a:spcAft>
                        <a:buFont typeface="Arial" panose="020B0604020202020204" pitchFamily="34" charset="0"/>
                        <a:buChar char="•"/>
                      </a:pPr>
                      <a:r>
                        <a:rPr lang="en-US" sz="2000" dirty="0">
                          <a:solidFill>
                            <a:schemeClr val="accent6">
                              <a:lumMod val="75000"/>
                            </a:schemeClr>
                          </a:solidFill>
                          <a:effectLst/>
                          <a:latin typeface="Nunito" pitchFamily="2" charset="0"/>
                        </a:rPr>
                        <a:t> Morpheus performs </a:t>
                      </a:r>
                      <a:r>
                        <a:rPr lang="en-US" sz="2000" b="1" dirty="0">
                          <a:solidFill>
                            <a:schemeClr val="accent6">
                              <a:lumMod val="75000"/>
                            </a:schemeClr>
                          </a:solidFill>
                          <a:effectLst/>
                          <a:latin typeface="Nunito" pitchFamily="2" charset="0"/>
                        </a:rPr>
                        <a:t>within 3% </a:t>
                      </a:r>
                      <a:r>
                        <a:rPr lang="en-US" sz="2000" b="0" dirty="0">
                          <a:solidFill>
                            <a:schemeClr val="accent6">
                              <a:lumMod val="75000"/>
                            </a:schemeClr>
                          </a:solidFill>
                          <a:effectLst/>
                          <a:latin typeface="Nunito" pitchFamily="2" charset="0"/>
                        </a:rPr>
                        <a:t>of a </a:t>
                      </a:r>
                      <a:r>
                        <a:rPr lang="en-US" sz="2000" b="1" dirty="0">
                          <a:solidFill>
                            <a:schemeClr val="accent6">
                              <a:lumMod val="75000"/>
                            </a:schemeClr>
                          </a:solidFill>
                          <a:effectLst/>
                          <a:latin typeface="Nunito" pitchFamily="2" charset="0"/>
                        </a:rPr>
                        <a:t>4x larger conventional LLC</a:t>
                      </a:r>
                    </a:p>
                    <a:p>
                      <a:pPr rtl="0" fontAlgn="base">
                        <a:spcBef>
                          <a:spcPts val="0"/>
                        </a:spcBef>
                        <a:spcAft>
                          <a:spcPts val="0"/>
                        </a:spcAft>
                        <a:buFont typeface="Arial" panose="020B0604020202020204" pitchFamily="34" charset="0"/>
                        <a:buChar char="•"/>
                      </a:pPr>
                      <a:r>
                        <a:rPr lang="en-US" sz="2000" b="0" dirty="0">
                          <a:solidFill>
                            <a:schemeClr val="accent6">
                              <a:lumMod val="75000"/>
                            </a:schemeClr>
                          </a:solidFill>
                          <a:effectLst/>
                          <a:latin typeface="Nunito" pitchFamily="2" charset="0"/>
                        </a:rPr>
                        <a:t> Morpheus provides a </a:t>
                      </a:r>
                      <a:r>
                        <a:rPr lang="en-US" sz="2000" b="1" dirty="0">
                          <a:solidFill>
                            <a:schemeClr val="accent6">
                              <a:lumMod val="75000"/>
                            </a:schemeClr>
                          </a:solidFill>
                          <a:effectLst/>
                          <a:latin typeface="Nunito" pitchFamily="2" charset="0"/>
                        </a:rPr>
                        <a:t>4x larger LLC </a:t>
                      </a:r>
                      <a:r>
                        <a:rPr lang="en-US" sz="2000" b="0" dirty="0">
                          <a:solidFill>
                            <a:schemeClr val="accent6">
                              <a:lumMod val="75000"/>
                            </a:schemeClr>
                          </a:solidFill>
                          <a:effectLst/>
                          <a:latin typeface="Nunito" pitchFamily="2" charset="0"/>
                        </a:rPr>
                        <a:t>with the same LLC hardware</a:t>
                      </a: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996604264"/>
                  </a:ext>
                </a:extLst>
              </a:tr>
            </a:tbl>
          </a:graphicData>
        </a:graphic>
      </p:graphicFrame>
      <p:graphicFrame>
        <p:nvGraphicFramePr>
          <p:cNvPr id="9" name="Table 8">
            <a:extLst>
              <a:ext uri="{FF2B5EF4-FFF2-40B4-BE49-F238E27FC236}">
                <a16:creationId xmlns:a16="http://schemas.microsoft.com/office/drawing/2014/main" id="{95F118DA-7C91-6547-6091-3D276B27FDDE}"/>
              </a:ext>
            </a:extLst>
          </p:cNvPr>
          <p:cNvGraphicFramePr>
            <a:graphicFrameLocks noGrp="1"/>
          </p:cNvGraphicFramePr>
          <p:nvPr>
            <p:extLst>
              <p:ext uri="{D42A27DB-BD31-4B8C-83A1-F6EECF244321}">
                <p14:modId xmlns:p14="http://schemas.microsoft.com/office/powerpoint/2010/main" val="706317341"/>
              </p:ext>
            </p:extLst>
          </p:nvPr>
        </p:nvGraphicFramePr>
        <p:xfrm>
          <a:off x="0" y="5424639"/>
          <a:ext cx="9144000" cy="845656"/>
        </p:xfrm>
        <a:graphic>
          <a:graphicData uri="http://schemas.openxmlformats.org/drawingml/2006/table">
            <a:tbl>
              <a:tblPr/>
              <a:tblGrid>
                <a:gridCol w="1315752">
                  <a:extLst>
                    <a:ext uri="{9D8B030D-6E8A-4147-A177-3AD203B41FA5}">
                      <a16:colId xmlns:a16="http://schemas.microsoft.com/office/drawing/2014/main" val="4163068805"/>
                    </a:ext>
                  </a:extLst>
                </a:gridCol>
                <a:gridCol w="7828248">
                  <a:extLst>
                    <a:ext uri="{9D8B030D-6E8A-4147-A177-3AD203B41FA5}">
                      <a16:colId xmlns:a16="http://schemas.microsoft.com/office/drawing/2014/main" val="2139613567"/>
                    </a:ext>
                  </a:extLst>
                </a:gridCol>
              </a:tblGrid>
              <a:tr h="845656">
                <a:tc>
                  <a:txBody>
                    <a:bodyPr/>
                    <a:lstStyle/>
                    <a:p>
                      <a:pPr rtl="0" fontAlgn="t">
                        <a:spcBef>
                          <a:spcPts val="0"/>
                        </a:spcBef>
                        <a:spcAft>
                          <a:spcPts val="0"/>
                        </a:spcAft>
                      </a:pPr>
                      <a:r>
                        <a:rPr lang="en-US" sz="2000" b="1" spc="-100" baseline="0">
                          <a:solidFill>
                            <a:srgbClr val="7030A0"/>
                          </a:solidFill>
                          <a:effectLst/>
                          <a:latin typeface="Nunito" pitchFamily="2" charset="0"/>
                        </a:rPr>
                        <a:t>Conclusion</a:t>
                      </a:r>
                    </a:p>
                  </a:txBody>
                  <a:tcPr marL="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E5D8FA"/>
                    </a:solidFill>
                  </a:tcPr>
                </a:tc>
                <a:tc>
                  <a:txBody>
                    <a:bodyPr/>
                    <a:lstStyle/>
                    <a:p>
                      <a:pPr marL="0" marR="0" lvl="0" indent="0" algn="l" defTabSz="6858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2000" b="0" dirty="0">
                          <a:solidFill>
                            <a:srgbClr val="7030A0"/>
                          </a:solidFill>
                          <a:latin typeface="Nunito" pitchFamily="2" charset="0"/>
                        </a:rPr>
                        <a:t>Morpheus </a:t>
                      </a:r>
                      <a:r>
                        <a:rPr lang="en-US" sz="2000" b="1" dirty="0">
                          <a:solidFill>
                            <a:srgbClr val="7030A0"/>
                          </a:solidFill>
                          <a:latin typeface="Nunito" pitchFamily="2" charset="0"/>
                        </a:rPr>
                        <a:t>effectively</a:t>
                      </a:r>
                      <a:r>
                        <a:rPr lang="en-US" sz="2000" b="0" dirty="0">
                          <a:solidFill>
                            <a:srgbClr val="7030A0"/>
                          </a:solidFill>
                          <a:latin typeface="Nunito" pitchFamily="2" charset="0"/>
                        </a:rPr>
                        <a:t> </a:t>
                      </a:r>
                      <a:r>
                        <a:rPr lang="en-US" sz="2000" b="1" dirty="0">
                          <a:solidFill>
                            <a:srgbClr val="7030A0"/>
                          </a:solidFill>
                          <a:latin typeface="Nunito" pitchFamily="2" charset="0"/>
                        </a:rPr>
                        <a:t>repurposes</a:t>
                      </a:r>
                      <a:r>
                        <a:rPr lang="en-US" sz="2000" b="0" dirty="0">
                          <a:solidFill>
                            <a:srgbClr val="7030A0"/>
                          </a:solidFill>
                          <a:latin typeface="Nunito" pitchFamily="2" charset="0"/>
                        </a:rPr>
                        <a:t> the </a:t>
                      </a:r>
                      <a:r>
                        <a:rPr lang="en-US" sz="2000" b="1" dirty="0">
                          <a:solidFill>
                            <a:srgbClr val="7030A0"/>
                          </a:solidFill>
                          <a:latin typeface="Nunito" pitchFamily="2" charset="0"/>
                        </a:rPr>
                        <a:t>private memory</a:t>
                      </a:r>
                      <a:br>
                        <a:rPr lang="en-US" sz="2000" b="0" dirty="0">
                          <a:solidFill>
                            <a:srgbClr val="7030A0"/>
                          </a:solidFill>
                          <a:latin typeface="Nunito" pitchFamily="2" charset="0"/>
                        </a:rPr>
                      </a:br>
                      <a:r>
                        <a:rPr lang="en-US" sz="2000" b="0" dirty="0">
                          <a:solidFill>
                            <a:srgbClr val="7030A0"/>
                          </a:solidFill>
                          <a:latin typeface="Nunito" pitchFamily="2" charset="0"/>
                        </a:rPr>
                        <a:t>of under-utilized cores to </a:t>
                      </a:r>
                      <a:r>
                        <a:rPr lang="en-US" sz="2000" b="1" dirty="0">
                          <a:solidFill>
                            <a:srgbClr val="7030A0"/>
                          </a:solidFill>
                          <a:latin typeface="Nunito" pitchFamily="2" charset="0"/>
                        </a:rPr>
                        <a:t>extend the GPU LLC capacity</a:t>
                      </a:r>
                    </a:p>
                  </a:txBody>
                  <a:tcPr marL="45720" marR="0" marT="0" marB="0" anchor="ctr">
                    <a:lnL w="762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E5D8FA"/>
                    </a:solidFill>
                  </a:tcPr>
                </a:tc>
                <a:extLst>
                  <a:ext uri="{0D108BD9-81ED-4DB2-BD59-A6C34878D82A}">
                    <a16:rowId xmlns:a16="http://schemas.microsoft.com/office/drawing/2014/main" val="1943396543"/>
                  </a:ext>
                </a:extLst>
              </a:tr>
            </a:tbl>
          </a:graphicData>
        </a:graphic>
      </p:graphicFrame>
    </p:spTree>
    <p:custDataLst>
      <p:tags r:id="rId1"/>
    </p:custDataLst>
    <p:extLst>
      <p:ext uri="{BB962C8B-B14F-4D97-AF65-F5344CB8AC3E}">
        <p14:creationId xmlns:p14="http://schemas.microsoft.com/office/powerpoint/2010/main" val="92994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0" y="0"/>
            <a:ext cx="9144000" cy="3208289"/>
          </a:xfrm>
          <a:solidFill>
            <a:schemeClr val="accent3">
              <a:lumMod val="50000"/>
            </a:schemeClr>
          </a:solidFill>
        </p:spPr>
        <p:txBody>
          <a:bodyPr/>
          <a:lstStyle/>
          <a:p>
            <a:pPr algn="ctr"/>
            <a:r>
              <a:rPr lang="en-US" sz="5400" dirty="0">
                <a:solidFill>
                  <a:schemeClr val="bg1"/>
                </a:solidFill>
                <a:cs typeface="Calibri" panose="020F0502020204030204" pitchFamily="34" charset="0"/>
              </a:rPr>
              <a:t>Morpheus</a:t>
            </a:r>
            <a:br>
              <a:rPr lang="en-US" sz="3300" dirty="0">
                <a:solidFill>
                  <a:schemeClr val="bg1"/>
                </a:solidFill>
                <a:cs typeface="Calibri" panose="020F0502020204030204" pitchFamily="34" charset="0"/>
              </a:rPr>
            </a:br>
            <a:r>
              <a:rPr lang="en-US" sz="2800" dirty="0">
                <a:solidFill>
                  <a:schemeClr val="bg1"/>
                </a:solidFill>
                <a:cs typeface="Calibri" panose="020F0502020204030204" pitchFamily="34" charset="0"/>
              </a:rPr>
              <a:t>Extending the Last Level Cache Capacity in GPU Systems</a:t>
            </a:r>
            <a:br>
              <a:rPr lang="en-US" sz="2800" dirty="0">
                <a:solidFill>
                  <a:schemeClr val="bg1"/>
                </a:solidFill>
                <a:cs typeface="Calibri" panose="020F0502020204030204" pitchFamily="34" charset="0"/>
              </a:rPr>
            </a:br>
            <a:r>
              <a:rPr lang="en-US" sz="2800" dirty="0">
                <a:solidFill>
                  <a:schemeClr val="bg1"/>
                </a:solidFill>
                <a:cs typeface="Calibri" panose="020F0502020204030204" pitchFamily="34" charset="0"/>
              </a:rPr>
              <a:t>with Idle GPU Core Resources</a:t>
            </a:r>
          </a:p>
        </p:txBody>
      </p:sp>
      <p:sp>
        <p:nvSpPr>
          <p:cNvPr id="5" name="Subtitle 4"/>
          <p:cNvSpPr>
            <a:spLocks noGrp="1"/>
          </p:cNvSpPr>
          <p:nvPr>
            <p:ph type="subTitle" idx="4294967295"/>
          </p:nvPr>
        </p:nvSpPr>
        <p:spPr>
          <a:xfrm>
            <a:off x="0" y="3550674"/>
            <a:ext cx="9144000" cy="2600190"/>
          </a:xfrm>
        </p:spPr>
        <p:txBody>
          <a:bodyPr lIns="0" rIns="0"/>
          <a:lstStyle/>
          <a:p>
            <a:pPr marL="0" lvl="0" indent="0" algn="ctr">
              <a:buNone/>
            </a:pPr>
            <a:r>
              <a:rPr lang="en-US" sz="2300" spc="-100" dirty="0" err="1">
                <a:solidFill>
                  <a:schemeClr val="tx1">
                    <a:lumMod val="50000"/>
                    <a:lumOff val="50000"/>
                  </a:schemeClr>
                </a:solidFill>
                <a:cs typeface="Calibri" panose="020F0502020204030204" pitchFamily="34" charset="0"/>
              </a:rPr>
              <a:t>Sina</a:t>
            </a:r>
            <a:r>
              <a:rPr lang="en-US" sz="2300" spc="-100" dirty="0">
                <a:solidFill>
                  <a:schemeClr val="tx1">
                    <a:lumMod val="50000"/>
                    <a:lumOff val="50000"/>
                  </a:schemeClr>
                </a:solidFill>
                <a:cs typeface="Calibri" panose="020F0502020204030204" pitchFamily="34" charset="0"/>
              </a:rPr>
              <a:t> </a:t>
            </a:r>
            <a:r>
              <a:rPr lang="en-US" sz="2300" spc="-100" dirty="0" err="1">
                <a:solidFill>
                  <a:schemeClr val="tx1">
                    <a:lumMod val="50000"/>
                    <a:lumOff val="50000"/>
                  </a:schemeClr>
                </a:solidFill>
                <a:cs typeface="Calibri" panose="020F0502020204030204" pitchFamily="34" charset="0"/>
              </a:rPr>
              <a:t>Darabi</a:t>
            </a:r>
            <a:r>
              <a:rPr lang="en-US" sz="2300" spc="-100" dirty="0">
                <a:solidFill>
                  <a:schemeClr val="tx1">
                    <a:lumMod val="50000"/>
                    <a:lumOff val="50000"/>
                  </a:schemeClr>
                </a:solidFill>
                <a:cs typeface="Calibri" panose="020F0502020204030204" pitchFamily="34" charset="0"/>
              </a:rPr>
              <a:t>, Mohammad </a:t>
            </a:r>
            <a:r>
              <a:rPr lang="en-US" sz="2300" spc="-100" dirty="0" err="1">
                <a:solidFill>
                  <a:schemeClr val="tx1">
                    <a:lumMod val="50000"/>
                    <a:lumOff val="50000"/>
                  </a:schemeClr>
                </a:solidFill>
                <a:cs typeface="Calibri" panose="020F0502020204030204" pitchFamily="34" charset="0"/>
              </a:rPr>
              <a:t>Sadrosadati</a:t>
            </a:r>
            <a:r>
              <a:rPr lang="en-US" sz="2300" spc="-100" dirty="0">
                <a:solidFill>
                  <a:schemeClr val="tx1">
                    <a:lumMod val="50000"/>
                    <a:lumOff val="50000"/>
                  </a:schemeClr>
                </a:solidFill>
                <a:cs typeface="Calibri" panose="020F0502020204030204" pitchFamily="34" charset="0"/>
              </a:rPr>
              <a:t>, </a:t>
            </a:r>
            <a:r>
              <a:rPr lang="en-US" sz="2300" spc="-100" dirty="0">
                <a:solidFill>
                  <a:schemeClr val="accent3">
                    <a:lumMod val="75000"/>
                  </a:schemeClr>
                </a:solidFill>
                <a:cs typeface="Calibri" panose="020F0502020204030204" pitchFamily="34" charset="0"/>
              </a:rPr>
              <a:t>Joël </a:t>
            </a:r>
            <a:r>
              <a:rPr lang="en-US" sz="2300" spc="-100" dirty="0" err="1">
                <a:solidFill>
                  <a:schemeClr val="accent3">
                    <a:lumMod val="75000"/>
                  </a:schemeClr>
                </a:solidFill>
                <a:cs typeface="Calibri" panose="020F0502020204030204" pitchFamily="34" charset="0"/>
              </a:rPr>
              <a:t>Lindegger</a:t>
            </a:r>
            <a:r>
              <a:rPr lang="en-US" sz="2300" spc="-100" dirty="0">
                <a:solidFill>
                  <a:schemeClr val="tx1">
                    <a:lumMod val="50000"/>
                    <a:lumOff val="50000"/>
                  </a:schemeClr>
                </a:solidFill>
                <a:cs typeface="Calibri" panose="020F0502020204030204" pitchFamily="34" charset="0"/>
              </a:rPr>
              <a:t>,</a:t>
            </a:r>
            <a:br>
              <a:rPr lang="en-US" sz="2300" spc="-100" dirty="0">
                <a:solidFill>
                  <a:schemeClr val="tx1">
                    <a:lumMod val="50000"/>
                    <a:lumOff val="50000"/>
                  </a:schemeClr>
                </a:solidFill>
                <a:cs typeface="Calibri" panose="020F0502020204030204" pitchFamily="34" charset="0"/>
              </a:rPr>
            </a:br>
            <a:r>
              <a:rPr lang="en-US" sz="2300" spc="-100" dirty="0">
                <a:solidFill>
                  <a:schemeClr val="tx1">
                    <a:lumMod val="50000"/>
                    <a:lumOff val="50000"/>
                  </a:schemeClr>
                </a:solidFill>
                <a:cs typeface="Calibri" panose="020F0502020204030204" pitchFamily="34" charset="0"/>
              </a:rPr>
              <a:t>Negar </a:t>
            </a:r>
            <a:r>
              <a:rPr lang="en-US" sz="2300" spc="-100" dirty="0" err="1">
                <a:solidFill>
                  <a:schemeClr val="tx1">
                    <a:lumMod val="50000"/>
                    <a:lumOff val="50000"/>
                  </a:schemeClr>
                </a:solidFill>
                <a:cs typeface="Calibri" panose="020F0502020204030204" pitchFamily="34" charset="0"/>
              </a:rPr>
              <a:t>Akbarzadeh</a:t>
            </a:r>
            <a:r>
              <a:rPr lang="en-US" sz="2300" spc="-100" dirty="0">
                <a:solidFill>
                  <a:srgbClr val="7F7F7F"/>
                </a:solidFill>
                <a:cs typeface="Calibri" panose="020F0502020204030204" pitchFamily="34" charset="0"/>
              </a:rPr>
              <a:t>, </a:t>
            </a:r>
            <a:r>
              <a:rPr lang="en-US" sz="2300" dirty="0">
                <a:solidFill>
                  <a:schemeClr val="tx1">
                    <a:lumMod val="50000"/>
                    <a:lumOff val="50000"/>
                  </a:schemeClr>
                </a:solidFill>
                <a:cs typeface="Calibri" panose="020F0502020204030204" pitchFamily="34" charset="0"/>
              </a:rPr>
              <a:t>Mohammad Hosseini, </a:t>
            </a:r>
            <a:r>
              <a:rPr lang="en-US" sz="2300" dirty="0" err="1">
                <a:solidFill>
                  <a:schemeClr val="tx1">
                    <a:lumMod val="50000"/>
                    <a:lumOff val="50000"/>
                  </a:schemeClr>
                </a:solidFill>
                <a:cs typeface="Calibri" panose="020F0502020204030204" pitchFamily="34" charset="0"/>
              </a:rPr>
              <a:t>Jisung</a:t>
            </a:r>
            <a:r>
              <a:rPr lang="en-US" sz="2300" dirty="0">
                <a:solidFill>
                  <a:schemeClr val="tx1">
                    <a:lumMod val="50000"/>
                    <a:lumOff val="50000"/>
                  </a:schemeClr>
                </a:solidFill>
                <a:cs typeface="Calibri" panose="020F0502020204030204" pitchFamily="34" charset="0"/>
              </a:rPr>
              <a:t> Park, </a:t>
            </a:r>
          </a:p>
          <a:p>
            <a:pPr marL="0" lvl="0" indent="0" algn="ctr">
              <a:buNone/>
            </a:pPr>
            <a:r>
              <a:rPr lang="en-US" sz="2300" dirty="0">
                <a:solidFill>
                  <a:schemeClr val="tx1">
                    <a:lumMod val="50000"/>
                    <a:lumOff val="50000"/>
                  </a:schemeClr>
                </a:solidFill>
                <a:cs typeface="Calibri" panose="020F0502020204030204" pitchFamily="34" charset="0"/>
              </a:rPr>
              <a:t>Juan Gómez-Luna, Hamid </a:t>
            </a:r>
            <a:r>
              <a:rPr lang="en-US" sz="2300" dirty="0" err="1">
                <a:solidFill>
                  <a:schemeClr val="tx1">
                    <a:lumMod val="50000"/>
                    <a:lumOff val="50000"/>
                  </a:schemeClr>
                </a:solidFill>
                <a:cs typeface="Calibri" panose="020F0502020204030204" pitchFamily="34" charset="0"/>
              </a:rPr>
              <a:t>Sarbazi</a:t>
            </a:r>
            <a:r>
              <a:rPr lang="en-US" sz="2300" dirty="0">
                <a:solidFill>
                  <a:schemeClr val="tx1">
                    <a:lumMod val="50000"/>
                    <a:lumOff val="50000"/>
                  </a:schemeClr>
                </a:solidFill>
                <a:cs typeface="Calibri" panose="020F0502020204030204" pitchFamily="34" charset="0"/>
              </a:rPr>
              <a:t>-Azad, </a:t>
            </a:r>
            <a:r>
              <a:rPr lang="en-US" sz="2300" dirty="0" err="1">
                <a:solidFill>
                  <a:schemeClr val="tx1">
                    <a:lumMod val="50000"/>
                    <a:lumOff val="50000"/>
                  </a:schemeClr>
                </a:solidFill>
                <a:cs typeface="Calibri" panose="020F0502020204030204" pitchFamily="34" charset="0"/>
              </a:rPr>
              <a:t>Onur</a:t>
            </a:r>
            <a:r>
              <a:rPr lang="en-US" sz="2300" dirty="0">
                <a:solidFill>
                  <a:schemeClr val="tx1">
                    <a:lumMod val="50000"/>
                    <a:lumOff val="50000"/>
                  </a:schemeClr>
                </a:solidFill>
                <a:cs typeface="Calibri" panose="020F0502020204030204" pitchFamily="34" charset="0"/>
              </a:rPr>
              <a:t> </a:t>
            </a:r>
            <a:r>
              <a:rPr lang="en-US" sz="2300" dirty="0" err="1">
                <a:solidFill>
                  <a:schemeClr val="tx1">
                    <a:lumMod val="50000"/>
                    <a:lumOff val="50000"/>
                  </a:schemeClr>
                </a:solidFill>
                <a:cs typeface="Calibri" panose="020F0502020204030204" pitchFamily="34" charset="0"/>
              </a:rPr>
              <a:t>Mutlu</a:t>
            </a:r>
            <a:endParaRPr lang="en-US" sz="2300" dirty="0">
              <a:solidFill>
                <a:schemeClr val="tx1">
                  <a:lumMod val="50000"/>
                  <a:lumOff val="50000"/>
                </a:schemeClr>
              </a:solidFill>
              <a:cs typeface="Calibri" panose="020F0502020204030204" pitchFamily="34" charset="0"/>
            </a:endParaRPr>
          </a:p>
        </p:txBody>
      </p:sp>
      <p:pic>
        <p:nvPicPr>
          <p:cNvPr id="2" name="Picture 1">
            <a:extLst>
              <a:ext uri="{FF2B5EF4-FFF2-40B4-BE49-F238E27FC236}">
                <a16:creationId xmlns:a16="http://schemas.microsoft.com/office/drawing/2014/main" id="{32008866-1632-6B40-87F3-4FB8573CCF9E}"/>
              </a:ext>
            </a:extLst>
          </p:cNvPr>
          <p:cNvPicPr>
            <a:picLocks noChangeAspect="1"/>
          </p:cNvPicPr>
          <p:nvPr/>
        </p:nvPicPr>
        <p:blipFill>
          <a:blip r:embed="rId3"/>
          <a:stretch>
            <a:fillRect/>
          </a:stretch>
        </p:blipFill>
        <p:spPr>
          <a:xfrm>
            <a:off x="3474720" y="5147978"/>
            <a:ext cx="2527014" cy="660501"/>
          </a:xfrm>
          <a:prstGeom prst="rect">
            <a:avLst/>
          </a:prstGeom>
        </p:spPr>
      </p:pic>
      <p:sp>
        <p:nvSpPr>
          <p:cNvPr id="11" name="Rectangle 10">
            <a:extLst>
              <a:ext uri="{FF2B5EF4-FFF2-40B4-BE49-F238E27FC236}">
                <a16:creationId xmlns:a16="http://schemas.microsoft.com/office/drawing/2014/main" id="{9E20B930-CE2B-C64F-AF08-19F333B42623}"/>
              </a:ext>
            </a:extLst>
          </p:cNvPr>
          <p:cNvSpPr/>
          <p:nvPr/>
        </p:nvSpPr>
        <p:spPr>
          <a:xfrm>
            <a:off x="3256576" y="5962370"/>
            <a:ext cx="2630848" cy="423193"/>
          </a:xfrm>
          <a:prstGeom prst="rect">
            <a:avLst/>
          </a:prstGeom>
        </p:spPr>
        <p:txBody>
          <a:bodyPr wrap="none">
            <a:spAutoFit/>
          </a:bodyPr>
          <a:lstStyle/>
          <a:p>
            <a:pPr algn="ctr">
              <a:lnSpc>
                <a:spcPct val="110000"/>
              </a:lnSpc>
            </a:pPr>
            <a:r>
              <a:rPr lang="en-US" sz="2000" b="1" dirty="0">
                <a:latin typeface="Nunito" pitchFamily="2" charset="0"/>
                <a:cs typeface="Calibri" panose="020F0502020204030204" pitchFamily="34" charset="0"/>
              </a:rPr>
              <a:t>December 23</a:t>
            </a:r>
            <a:r>
              <a:rPr lang="en-US" sz="2000" b="1" baseline="30000" dirty="0">
                <a:latin typeface="Nunito" pitchFamily="2" charset="0"/>
                <a:cs typeface="Calibri" panose="020F0502020204030204" pitchFamily="34" charset="0"/>
              </a:rPr>
              <a:t>rd</a:t>
            </a:r>
            <a:r>
              <a:rPr lang="en-US" sz="2000" b="1" dirty="0">
                <a:latin typeface="Nunito" pitchFamily="2" charset="0"/>
                <a:cs typeface="Calibri" panose="020F0502020204030204" pitchFamily="34" charset="0"/>
              </a:rPr>
              <a:t> 2022</a:t>
            </a:r>
          </a:p>
        </p:txBody>
      </p:sp>
      <p:pic>
        <p:nvPicPr>
          <p:cNvPr id="10" name="Picture 9">
            <a:extLst>
              <a:ext uri="{FF2B5EF4-FFF2-40B4-BE49-F238E27FC236}">
                <a16:creationId xmlns:a16="http://schemas.microsoft.com/office/drawing/2014/main" id="{15D07D35-C5F1-AD0D-1667-72A88999A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333" y="5793566"/>
            <a:ext cx="1000690" cy="976774"/>
          </a:xfrm>
          <a:prstGeom prst="rect">
            <a:avLst/>
          </a:prstGeom>
        </p:spPr>
      </p:pic>
      <p:pic>
        <p:nvPicPr>
          <p:cNvPr id="19" name="Picture 18" descr="Text">
            <a:extLst>
              <a:ext uri="{FF2B5EF4-FFF2-40B4-BE49-F238E27FC236}">
                <a16:creationId xmlns:a16="http://schemas.microsoft.com/office/drawing/2014/main" id="{96ED0F0C-F9B9-322B-96CE-0948AFCFA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169" y="5061923"/>
            <a:ext cx="2135152" cy="746556"/>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C0D78C21-BFD5-8C70-671C-CE9C3A754F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451" y="5841761"/>
            <a:ext cx="928579" cy="928579"/>
          </a:xfrm>
          <a:prstGeom prst="rect">
            <a:avLst/>
          </a:prstGeom>
        </p:spPr>
      </p:pic>
      <p:pic>
        <p:nvPicPr>
          <p:cNvPr id="4" name="Graphic 3">
            <a:extLst>
              <a:ext uri="{FF2B5EF4-FFF2-40B4-BE49-F238E27FC236}">
                <a16:creationId xmlns:a16="http://schemas.microsoft.com/office/drawing/2014/main" id="{67EF60FB-3686-83BC-274D-F5D0CF17CD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7749" y="4735275"/>
            <a:ext cx="3556143" cy="1300096"/>
          </a:xfrm>
          <a:prstGeom prst="rect">
            <a:avLst/>
          </a:prstGeom>
        </p:spPr>
      </p:pic>
    </p:spTree>
    <p:extLst>
      <p:ext uri="{BB962C8B-B14F-4D97-AF65-F5344CB8AC3E}">
        <p14:creationId xmlns:p14="http://schemas.microsoft.com/office/powerpoint/2010/main" val="1213100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35F026-4C53-877A-858D-6BCFEA93A2F8}"/>
              </a:ext>
            </a:extLst>
          </p:cNvPr>
          <p:cNvSpPr>
            <a:spLocks noGrp="1"/>
          </p:cNvSpPr>
          <p:nvPr>
            <p:ph idx="1"/>
          </p:nvPr>
        </p:nvSpPr>
        <p:spPr>
          <a:xfrm>
            <a:off x="152400" y="639932"/>
            <a:ext cx="8839200" cy="6204211"/>
          </a:xfrm>
        </p:spPr>
        <p:txBody>
          <a:bodyPr/>
          <a:lstStyle/>
          <a:p>
            <a:pPr>
              <a:lnSpc>
                <a:spcPts val="2000"/>
              </a:lnSpc>
            </a:pPr>
            <a:r>
              <a:rPr lang="en-US" sz="2200" dirty="0">
                <a:solidFill>
                  <a:schemeClr val="tx2">
                    <a:lumMod val="75000"/>
                  </a:schemeClr>
                </a:solidFill>
                <a:hlinkClick r:id="rId2" action="ppaction://hlinksldjump">
                  <a:extLst>
                    <a:ext uri="{A12FA001-AC4F-418D-AE19-62706E023703}">
                      <ahyp:hlinkClr xmlns:ahyp="http://schemas.microsoft.com/office/drawing/2018/hyperlinkcolor" val="tx"/>
                    </a:ext>
                  </a:extLst>
                </a:hlinkClick>
              </a:rPr>
              <a:t>Performance Benefits of a Larger LLC</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3" action="ppaction://hlinksldjump">
                  <a:extLst>
                    <a:ext uri="{A12FA001-AC4F-418D-AE19-62706E023703}">
                      <ahyp:hlinkClr xmlns:ahyp="http://schemas.microsoft.com/office/drawing/2018/hyperlinkcolor" val="tx"/>
                    </a:ext>
                  </a:extLst>
                </a:hlinkClick>
              </a:rPr>
              <a:t>Memory-bound vs. Compute-bound Applications</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4" action="ppaction://hlinksldjump">
                  <a:extLst>
                    <a:ext uri="{A12FA001-AC4F-418D-AE19-62706E023703}">
                      <ahyp:hlinkClr xmlns:ahyp="http://schemas.microsoft.com/office/drawing/2018/hyperlinkcolor" val="tx"/>
                    </a:ext>
                  </a:extLst>
                </a:hlinkClick>
              </a:rPr>
              <a:t>Morpheus’ Logical Data Flow</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5" action="ppaction://hlinksldjump">
                  <a:extLst>
                    <a:ext uri="{A12FA001-AC4F-418D-AE19-62706E023703}">
                      <ahyp:hlinkClr xmlns:ahyp="http://schemas.microsoft.com/office/drawing/2018/hyperlinkcolor" val="tx"/>
                    </a:ext>
                  </a:extLst>
                </a:hlinkClick>
              </a:rPr>
              <a:t>LLC Timelines</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6" action="ppaction://hlinksldjump">
                  <a:extLst>
                    <a:ext uri="{A12FA001-AC4F-418D-AE19-62706E023703}">
                      <ahyp:hlinkClr xmlns:ahyp="http://schemas.microsoft.com/office/drawing/2018/hyperlinkcolor" val="tx"/>
                    </a:ext>
                  </a:extLst>
                </a:hlinkClick>
              </a:rPr>
              <a:t>Hit/Miss Predictor</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7" action="ppaction://hlinksldjump">
                  <a:extLst>
                    <a:ext uri="{A12FA001-AC4F-418D-AE19-62706E023703}">
                      <ahyp:hlinkClr xmlns:ahyp="http://schemas.microsoft.com/office/drawing/2018/hyperlinkcolor" val="tx"/>
                    </a:ext>
                  </a:extLst>
                </a:hlinkClick>
              </a:rPr>
              <a:t>Extended LLC Query Logic Unit</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8" action="ppaction://hlinksldjump">
                  <a:extLst>
                    <a:ext uri="{A12FA001-AC4F-418D-AE19-62706E023703}">
                      <ahyp:hlinkClr xmlns:ahyp="http://schemas.microsoft.com/office/drawing/2018/hyperlinkcolor" val="tx"/>
                    </a:ext>
                  </a:extLst>
                </a:hlinkClick>
              </a:rPr>
              <a:t>Registerfile Layout</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9" action="ppaction://hlinksldjump">
                  <a:extLst>
                    <a:ext uri="{A12FA001-AC4F-418D-AE19-62706E023703}">
                      <ahyp:hlinkClr xmlns:ahyp="http://schemas.microsoft.com/office/drawing/2018/hyperlinkcolor" val="tx"/>
                    </a:ext>
                  </a:extLst>
                </a:hlinkClick>
              </a:rPr>
              <a:t>Cache Compression</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0" action="ppaction://hlinksldjump"/>
              </a:rPr>
              <a:t>Indirect-MOV Algorithm</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1" action="ppaction://hlinksldjump">
                  <a:extLst>
                    <a:ext uri="{A12FA001-AC4F-418D-AE19-62706E023703}">
                      <ahyp:hlinkClr xmlns:ahyp="http://schemas.microsoft.com/office/drawing/2018/hyperlinkcolor" val="tx"/>
                    </a:ext>
                  </a:extLst>
                </a:hlinkClick>
              </a:rPr>
              <a:t>Indirect-MOV Instruction</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2" action="ppaction://hlinksldjump">
                  <a:extLst>
                    <a:ext uri="{A12FA001-AC4F-418D-AE19-62706E023703}">
                      <ahyp:hlinkClr xmlns:ahyp="http://schemas.microsoft.com/office/drawing/2018/hyperlinkcolor" val="tx"/>
                    </a:ext>
                  </a:extLst>
                </a:hlinkClick>
              </a:rPr>
              <a:t>Extended LLC Characterization</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3" action="ppaction://hlinksldjump">
                  <a:extLst>
                    <a:ext uri="{A12FA001-AC4F-418D-AE19-62706E023703}">
                      <ahyp:hlinkClr xmlns:ahyp="http://schemas.microsoft.com/office/drawing/2018/hyperlinkcolor" val="tx"/>
                    </a:ext>
                  </a:extLst>
                </a:hlinkClick>
              </a:rPr>
              <a:t>Simulation Parameters</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4" action="ppaction://hlinksldjump">
                  <a:extLst>
                    <a:ext uri="{A12FA001-AC4F-418D-AE19-62706E023703}">
                      <ahyp:hlinkClr xmlns:ahyp="http://schemas.microsoft.com/office/drawing/2018/hyperlinkcolor" val="tx"/>
                    </a:ext>
                  </a:extLst>
                </a:hlinkClick>
              </a:rPr>
              <a:t>Number of Compute Mode Cores</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5" action="ppaction://hlinksldjump">
                  <a:extLst>
                    <a:ext uri="{A12FA001-AC4F-418D-AE19-62706E023703}">
                      <ahyp:hlinkClr xmlns:ahyp="http://schemas.microsoft.com/office/drawing/2018/hyperlinkcolor" val="tx"/>
                    </a:ext>
                  </a:extLst>
                </a:hlinkClick>
              </a:rPr>
              <a:t>Morpheus LLC Capacity</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6" action="ppaction://hlinksldjump">
                  <a:extLst>
                    <a:ext uri="{A12FA001-AC4F-418D-AE19-62706E023703}">
                      <ahyp:hlinkClr xmlns:ahyp="http://schemas.microsoft.com/office/drawing/2018/hyperlinkcolor" val="tx"/>
                    </a:ext>
                  </a:extLst>
                </a:hlinkClick>
              </a:rPr>
              <a:t>Morpheus Energy and Power</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7" action="ppaction://hlinksldjump">
                  <a:extLst>
                    <a:ext uri="{A12FA001-AC4F-418D-AE19-62706E023703}">
                      <ahyp:hlinkClr xmlns:ahyp="http://schemas.microsoft.com/office/drawing/2018/hyperlinkcolor" val="tx"/>
                    </a:ext>
                  </a:extLst>
                </a:hlinkClick>
              </a:rPr>
              <a:t>Hit/Miss Prediction Benefits</a:t>
            </a:r>
            <a:endParaRPr lang="en-US" sz="2200" dirty="0">
              <a:solidFill>
                <a:schemeClr val="tx2">
                  <a:lumMod val="75000"/>
                </a:schemeClr>
              </a:solidFill>
            </a:endParaRPr>
          </a:p>
          <a:p>
            <a:pPr>
              <a:lnSpc>
                <a:spcPts val="2000"/>
              </a:lnSpc>
            </a:pPr>
            <a:r>
              <a:rPr lang="en-US" sz="2200" dirty="0">
                <a:solidFill>
                  <a:schemeClr val="tx2">
                    <a:lumMod val="75000"/>
                  </a:schemeClr>
                </a:solidFill>
                <a:hlinkClick r:id="rId18" action="ppaction://hlinksldjump"/>
              </a:rPr>
              <a:t>Evaluated Applications</a:t>
            </a:r>
            <a:endParaRPr lang="en-US" sz="2200" dirty="0">
              <a:solidFill>
                <a:schemeClr val="tx1"/>
              </a:solidFill>
            </a:endParaRPr>
          </a:p>
          <a:p>
            <a:pPr>
              <a:lnSpc>
                <a:spcPts val="2000"/>
              </a:lnSpc>
            </a:pPr>
            <a:r>
              <a:rPr lang="en-US" sz="2200" dirty="0">
                <a:solidFill>
                  <a:schemeClr val="tx1"/>
                </a:solidFill>
                <a:hlinkClick r:id="rId19" action="ppaction://hlinksldjump"/>
              </a:rPr>
              <a:t>Extended LLC Tag Lookup Algorithm</a:t>
            </a:r>
            <a:endParaRPr lang="en-US" sz="2200" dirty="0">
              <a:solidFill>
                <a:schemeClr val="tx1"/>
              </a:solidFill>
            </a:endParaRPr>
          </a:p>
          <a:p>
            <a:pPr>
              <a:lnSpc>
                <a:spcPts val="2000"/>
              </a:lnSpc>
            </a:pPr>
            <a:endParaRPr lang="en-US" dirty="0">
              <a:solidFill>
                <a:schemeClr val="tx1"/>
              </a:solidFill>
            </a:endParaRPr>
          </a:p>
        </p:txBody>
      </p:sp>
      <p:sp>
        <p:nvSpPr>
          <p:cNvPr id="3" name="Title 2">
            <a:extLst>
              <a:ext uri="{FF2B5EF4-FFF2-40B4-BE49-F238E27FC236}">
                <a16:creationId xmlns:a16="http://schemas.microsoft.com/office/drawing/2014/main" id="{5ADBBC62-D4A8-1C88-4871-6059F3030342}"/>
              </a:ext>
            </a:extLst>
          </p:cNvPr>
          <p:cNvSpPr>
            <a:spLocks noGrp="1"/>
          </p:cNvSpPr>
          <p:nvPr>
            <p:ph type="title"/>
          </p:nvPr>
        </p:nvSpPr>
        <p:spPr/>
        <p:txBody>
          <a:bodyPr/>
          <a:lstStyle/>
          <a:p>
            <a:r>
              <a:rPr lang="en-US" dirty="0"/>
              <a:t>Backup Slides</a:t>
            </a:r>
          </a:p>
        </p:txBody>
      </p:sp>
      <p:sp>
        <p:nvSpPr>
          <p:cNvPr id="4" name="Slide Number Placeholder 3">
            <a:extLst>
              <a:ext uri="{FF2B5EF4-FFF2-40B4-BE49-F238E27FC236}">
                <a16:creationId xmlns:a16="http://schemas.microsoft.com/office/drawing/2014/main" id="{39AE6F76-286F-C1E2-ECDE-4997C1E83622}"/>
              </a:ext>
            </a:extLst>
          </p:cNvPr>
          <p:cNvSpPr>
            <a:spLocks noGrp="1"/>
          </p:cNvSpPr>
          <p:nvPr>
            <p:ph type="sldNum" sz="quarter" idx="4"/>
          </p:nvPr>
        </p:nvSpPr>
        <p:spPr/>
        <p:txBody>
          <a:bodyPr/>
          <a:lstStyle/>
          <a:p>
            <a:pPr algn="r"/>
            <a:fld id="{BBF05047-ADC6-47BF-A318-424F854A849A}" type="slidenum">
              <a:rPr lang="en-US" smtClean="0"/>
              <a:pPr algn="r"/>
              <a:t>46</a:t>
            </a:fld>
            <a:endParaRPr lang="en-US"/>
          </a:p>
        </p:txBody>
      </p:sp>
    </p:spTree>
    <p:extLst>
      <p:ext uri="{BB962C8B-B14F-4D97-AF65-F5344CB8AC3E}">
        <p14:creationId xmlns:p14="http://schemas.microsoft.com/office/powerpoint/2010/main" val="1658157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9482D3E-1B34-AD78-69A6-F27E777188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503469"/>
            <a:ext cx="8534400" cy="3427200"/>
          </a:xfrm>
        </p:spPr>
      </p:pic>
      <p:sp>
        <p:nvSpPr>
          <p:cNvPr id="3" name="Title 2">
            <a:extLst>
              <a:ext uri="{FF2B5EF4-FFF2-40B4-BE49-F238E27FC236}">
                <a16:creationId xmlns:a16="http://schemas.microsoft.com/office/drawing/2014/main" id="{E2C35E79-8272-BD18-798D-BBD1B1303A51}"/>
              </a:ext>
            </a:extLst>
          </p:cNvPr>
          <p:cNvSpPr>
            <a:spLocks noGrp="1"/>
          </p:cNvSpPr>
          <p:nvPr>
            <p:ph type="title"/>
          </p:nvPr>
        </p:nvSpPr>
        <p:spPr>
          <a:xfrm>
            <a:off x="0" y="139377"/>
            <a:ext cx="9144000" cy="429389"/>
          </a:xfrm>
        </p:spPr>
        <p:txBody>
          <a:bodyPr/>
          <a:lstStyle/>
          <a:p>
            <a:r>
              <a:rPr lang="en-US" dirty="0"/>
              <a:t>Performance Benefits of a Larger LLC</a:t>
            </a:r>
          </a:p>
        </p:txBody>
      </p:sp>
      <p:sp>
        <p:nvSpPr>
          <p:cNvPr id="4" name="Slide Number Placeholder 3">
            <a:extLst>
              <a:ext uri="{FF2B5EF4-FFF2-40B4-BE49-F238E27FC236}">
                <a16:creationId xmlns:a16="http://schemas.microsoft.com/office/drawing/2014/main" id="{A92B58EC-23C9-4B26-8045-EA984D2F1BF3}"/>
              </a:ext>
            </a:extLst>
          </p:cNvPr>
          <p:cNvSpPr>
            <a:spLocks noGrp="1"/>
          </p:cNvSpPr>
          <p:nvPr>
            <p:ph type="sldNum" sz="quarter" idx="4"/>
          </p:nvPr>
        </p:nvSpPr>
        <p:spPr/>
        <p:txBody>
          <a:bodyPr/>
          <a:lstStyle/>
          <a:p>
            <a:pPr algn="r"/>
            <a:fld id="{BBF05047-ADC6-47BF-A318-424F854A849A}" type="slidenum">
              <a:rPr lang="en-US" smtClean="0"/>
              <a:pPr algn="r"/>
              <a:t>47</a:t>
            </a:fld>
            <a:endParaRPr lang="en-US"/>
          </a:p>
        </p:txBody>
      </p:sp>
      <p:pic>
        <p:nvPicPr>
          <p:cNvPr id="8" name="Graphic 7" descr="Home with solid fill">
            <a:hlinkClick r:id="rId3" action="ppaction://hlinksldjump"/>
            <a:extLst>
              <a:ext uri="{FF2B5EF4-FFF2-40B4-BE49-F238E27FC236}">
                <a16:creationId xmlns:a16="http://schemas.microsoft.com/office/drawing/2014/main" id="{8198E254-8EBB-6F2E-14A6-6C913BF686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3261006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C62B466-15A9-FC08-4E76-A4AC77C99A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176" y="2072000"/>
            <a:ext cx="8695648" cy="3204538"/>
          </a:xfrm>
        </p:spPr>
      </p:pic>
      <p:sp>
        <p:nvSpPr>
          <p:cNvPr id="3" name="Title 2">
            <a:extLst>
              <a:ext uri="{FF2B5EF4-FFF2-40B4-BE49-F238E27FC236}">
                <a16:creationId xmlns:a16="http://schemas.microsoft.com/office/drawing/2014/main" id="{C45B5FB6-C220-98B0-5BB9-6E99F9CA72A2}"/>
              </a:ext>
            </a:extLst>
          </p:cNvPr>
          <p:cNvSpPr>
            <a:spLocks noGrp="1"/>
          </p:cNvSpPr>
          <p:nvPr>
            <p:ph type="title"/>
          </p:nvPr>
        </p:nvSpPr>
        <p:spPr>
          <a:xfrm>
            <a:off x="0" y="139377"/>
            <a:ext cx="9144000" cy="429389"/>
          </a:xfrm>
        </p:spPr>
        <p:txBody>
          <a:bodyPr/>
          <a:lstStyle/>
          <a:p>
            <a:r>
              <a:rPr lang="en-US" sz="3300" dirty="0"/>
              <a:t>Memory-bound vs. Compute-bound Applications</a:t>
            </a:r>
          </a:p>
        </p:txBody>
      </p:sp>
      <p:sp>
        <p:nvSpPr>
          <p:cNvPr id="4" name="Slide Number Placeholder 3">
            <a:extLst>
              <a:ext uri="{FF2B5EF4-FFF2-40B4-BE49-F238E27FC236}">
                <a16:creationId xmlns:a16="http://schemas.microsoft.com/office/drawing/2014/main" id="{99F3CB95-AF13-5BAA-0E41-3D73413B7A60}"/>
              </a:ext>
            </a:extLst>
          </p:cNvPr>
          <p:cNvSpPr>
            <a:spLocks noGrp="1"/>
          </p:cNvSpPr>
          <p:nvPr>
            <p:ph type="sldNum" sz="quarter" idx="4"/>
          </p:nvPr>
        </p:nvSpPr>
        <p:spPr/>
        <p:txBody>
          <a:bodyPr/>
          <a:lstStyle/>
          <a:p>
            <a:pPr algn="r"/>
            <a:fld id="{BBF05047-ADC6-47BF-A318-424F854A849A}" type="slidenum">
              <a:rPr lang="en-US" smtClean="0"/>
              <a:pPr algn="r"/>
              <a:t>48</a:t>
            </a:fld>
            <a:endParaRPr lang="en-US"/>
          </a:p>
        </p:txBody>
      </p:sp>
      <p:pic>
        <p:nvPicPr>
          <p:cNvPr id="7" name="Graphic 6" descr="Home with solid fill">
            <a:hlinkClick r:id="rId3" action="ppaction://hlinksldjump"/>
            <a:extLst>
              <a:ext uri="{FF2B5EF4-FFF2-40B4-BE49-F238E27FC236}">
                <a16:creationId xmlns:a16="http://schemas.microsoft.com/office/drawing/2014/main" id="{C62BDD8B-FED7-5067-4FF7-4F41472B1C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752458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BD55CE-CA7F-C82B-1073-D05F911863EE}"/>
              </a:ext>
            </a:extLst>
          </p:cNvPr>
          <p:cNvSpPr>
            <a:spLocks noGrp="1"/>
          </p:cNvSpPr>
          <p:nvPr>
            <p:ph type="title"/>
          </p:nvPr>
        </p:nvSpPr>
        <p:spPr>
          <a:xfrm>
            <a:off x="0" y="139377"/>
            <a:ext cx="9144000" cy="429389"/>
          </a:xfrm>
        </p:spPr>
        <p:txBody>
          <a:bodyPr/>
          <a:lstStyle/>
          <a:p>
            <a:r>
              <a:rPr lang="en-US" dirty="0"/>
              <a:t>Morpheus’ Logical Data Flow</a:t>
            </a:r>
          </a:p>
        </p:txBody>
      </p:sp>
      <p:sp>
        <p:nvSpPr>
          <p:cNvPr id="4" name="Slide Number Placeholder 3">
            <a:extLst>
              <a:ext uri="{FF2B5EF4-FFF2-40B4-BE49-F238E27FC236}">
                <a16:creationId xmlns:a16="http://schemas.microsoft.com/office/drawing/2014/main" id="{4749EECF-815D-8178-A196-7EF87D21BAE0}"/>
              </a:ext>
            </a:extLst>
          </p:cNvPr>
          <p:cNvSpPr>
            <a:spLocks noGrp="1"/>
          </p:cNvSpPr>
          <p:nvPr>
            <p:ph type="sldNum" sz="quarter" idx="4"/>
          </p:nvPr>
        </p:nvSpPr>
        <p:spPr/>
        <p:txBody>
          <a:bodyPr/>
          <a:lstStyle/>
          <a:p>
            <a:pPr algn="r"/>
            <a:fld id="{BBF05047-ADC6-47BF-A318-424F854A849A}" type="slidenum">
              <a:rPr lang="en-US" smtClean="0"/>
              <a:pPr algn="r"/>
              <a:t>49</a:t>
            </a:fld>
            <a:endParaRPr lang="en-US"/>
          </a:p>
        </p:txBody>
      </p:sp>
      <p:grpSp>
        <p:nvGrpSpPr>
          <p:cNvPr id="88" name="Group 87">
            <a:extLst>
              <a:ext uri="{FF2B5EF4-FFF2-40B4-BE49-F238E27FC236}">
                <a16:creationId xmlns:a16="http://schemas.microsoft.com/office/drawing/2014/main" id="{C211974E-A9A4-1274-DFD5-D81326FAAA9B}"/>
              </a:ext>
            </a:extLst>
          </p:cNvPr>
          <p:cNvGrpSpPr/>
          <p:nvPr/>
        </p:nvGrpSpPr>
        <p:grpSpPr>
          <a:xfrm>
            <a:off x="315457" y="1709151"/>
            <a:ext cx="8513086" cy="3439698"/>
            <a:chOff x="830861" y="1670383"/>
            <a:chExt cx="7001756" cy="2829048"/>
          </a:xfrm>
        </p:grpSpPr>
        <p:sp>
          <p:nvSpPr>
            <p:cNvPr id="48" name="Rectangle: Rounded Corners 16">
              <a:extLst>
                <a:ext uri="{FF2B5EF4-FFF2-40B4-BE49-F238E27FC236}">
                  <a16:creationId xmlns:a16="http://schemas.microsoft.com/office/drawing/2014/main" id="{E71B7ECB-5CFB-B679-527C-6372F4AACF40}"/>
                </a:ext>
              </a:extLst>
            </p:cNvPr>
            <p:cNvSpPr/>
            <p:nvPr/>
          </p:nvSpPr>
          <p:spPr>
            <a:xfrm>
              <a:off x="1243654" y="4060661"/>
              <a:ext cx="6588963" cy="438770"/>
            </a:xfrm>
            <a:prstGeom prst="roundRect">
              <a:avLst>
                <a:gd name="adj" fmla="val 14286"/>
              </a:avLst>
            </a:prstGeom>
            <a:solidFill>
              <a:srgbClr val="E7F0F9"/>
            </a:solidFill>
            <a:ln w="190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A72FD6D-C2CD-FA9D-0AF7-FDA72D0E305E}"/>
                </a:ext>
              </a:extLst>
            </p:cNvPr>
            <p:cNvSpPr/>
            <p:nvPr/>
          </p:nvSpPr>
          <p:spPr>
            <a:xfrm>
              <a:off x="6307536" y="4059223"/>
              <a:ext cx="140095" cy="120025"/>
            </a:xfrm>
            <a:prstGeom prst="rect">
              <a:avLst/>
            </a:prstGeom>
            <a:solidFill>
              <a:srgbClr val="E7F0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3925323D-0F93-F140-F5C8-57F2578EA5D3}"/>
                </a:ext>
              </a:extLst>
            </p:cNvPr>
            <p:cNvSpPr/>
            <p:nvPr/>
          </p:nvSpPr>
          <p:spPr>
            <a:xfrm>
              <a:off x="6307536" y="3942515"/>
              <a:ext cx="140095" cy="1200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7">
              <a:extLst>
                <a:ext uri="{FF2B5EF4-FFF2-40B4-BE49-F238E27FC236}">
                  <a16:creationId xmlns:a16="http://schemas.microsoft.com/office/drawing/2014/main" id="{D546A695-2B4C-ADEF-0135-01F6572378A0}"/>
                </a:ext>
              </a:extLst>
            </p:cNvPr>
            <p:cNvSpPr/>
            <p:nvPr/>
          </p:nvSpPr>
          <p:spPr>
            <a:xfrm>
              <a:off x="2879869" y="2117157"/>
              <a:ext cx="4045088" cy="1527400"/>
            </a:xfrm>
            <a:custGeom>
              <a:avLst/>
              <a:gdLst>
                <a:gd name="connsiteX0" fmla="*/ 0 w 4969600"/>
                <a:gd name="connsiteY0" fmla="*/ 81187 h 1514960"/>
                <a:gd name="connsiteX1" fmla="*/ 81187 w 4969600"/>
                <a:gd name="connsiteY1" fmla="*/ 0 h 1514960"/>
                <a:gd name="connsiteX2" fmla="*/ 4888413 w 4969600"/>
                <a:gd name="connsiteY2" fmla="*/ 0 h 1514960"/>
                <a:gd name="connsiteX3" fmla="*/ 4969600 w 4969600"/>
                <a:gd name="connsiteY3" fmla="*/ 81187 h 1514960"/>
                <a:gd name="connsiteX4" fmla="*/ 4969600 w 4969600"/>
                <a:gd name="connsiteY4" fmla="*/ 1433773 h 1514960"/>
                <a:gd name="connsiteX5" fmla="*/ 4888413 w 4969600"/>
                <a:gd name="connsiteY5" fmla="*/ 1514960 h 1514960"/>
                <a:gd name="connsiteX6" fmla="*/ 81187 w 4969600"/>
                <a:gd name="connsiteY6" fmla="*/ 1514960 h 1514960"/>
                <a:gd name="connsiteX7" fmla="*/ 0 w 4969600"/>
                <a:gd name="connsiteY7" fmla="*/ 1433773 h 1514960"/>
                <a:gd name="connsiteX8" fmla="*/ 0 w 4969600"/>
                <a:gd name="connsiteY8" fmla="*/ 81187 h 1514960"/>
                <a:gd name="connsiteX0" fmla="*/ 0 w 4969600"/>
                <a:gd name="connsiteY0" fmla="*/ 81187 h 1514960"/>
                <a:gd name="connsiteX1" fmla="*/ 81187 w 4969600"/>
                <a:gd name="connsiteY1" fmla="*/ 0 h 1514960"/>
                <a:gd name="connsiteX2" fmla="*/ 4888413 w 4969600"/>
                <a:gd name="connsiteY2" fmla="*/ 0 h 1514960"/>
                <a:gd name="connsiteX3" fmla="*/ 4969600 w 4969600"/>
                <a:gd name="connsiteY3" fmla="*/ 81187 h 1514960"/>
                <a:gd name="connsiteX4" fmla="*/ 4969600 w 4969600"/>
                <a:gd name="connsiteY4" fmla="*/ 1433773 h 1514960"/>
                <a:gd name="connsiteX5" fmla="*/ 4888413 w 4969600"/>
                <a:gd name="connsiteY5" fmla="*/ 1514960 h 1514960"/>
                <a:gd name="connsiteX6" fmla="*/ 81187 w 4969600"/>
                <a:gd name="connsiteY6" fmla="*/ 1514960 h 1514960"/>
                <a:gd name="connsiteX7" fmla="*/ 19455 w 4969600"/>
                <a:gd name="connsiteY7" fmla="*/ 914965 h 1514960"/>
                <a:gd name="connsiteX8" fmla="*/ 0 w 4969600"/>
                <a:gd name="connsiteY8" fmla="*/ 81187 h 1514960"/>
                <a:gd name="connsiteX0" fmla="*/ 0 w 4969600"/>
                <a:gd name="connsiteY0" fmla="*/ 81187 h 1514960"/>
                <a:gd name="connsiteX1" fmla="*/ 81187 w 4969600"/>
                <a:gd name="connsiteY1" fmla="*/ 0 h 1514960"/>
                <a:gd name="connsiteX2" fmla="*/ 4888413 w 4969600"/>
                <a:gd name="connsiteY2" fmla="*/ 0 h 1514960"/>
                <a:gd name="connsiteX3" fmla="*/ 4969600 w 4969600"/>
                <a:gd name="connsiteY3" fmla="*/ 81187 h 1514960"/>
                <a:gd name="connsiteX4" fmla="*/ 4969600 w 4969600"/>
                <a:gd name="connsiteY4" fmla="*/ 1433773 h 1514960"/>
                <a:gd name="connsiteX5" fmla="*/ 4888413 w 4969600"/>
                <a:gd name="connsiteY5" fmla="*/ 1514960 h 1514960"/>
                <a:gd name="connsiteX6" fmla="*/ 703757 w 4969600"/>
                <a:gd name="connsiteY6" fmla="*/ 1177734 h 1514960"/>
                <a:gd name="connsiteX7" fmla="*/ 19455 w 4969600"/>
                <a:gd name="connsiteY7" fmla="*/ 914965 h 1514960"/>
                <a:gd name="connsiteX8" fmla="*/ 0 w 4969600"/>
                <a:gd name="connsiteY8" fmla="*/ 81187 h 1514960"/>
                <a:gd name="connsiteX0" fmla="*/ 12971 w 4982571"/>
                <a:gd name="connsiteY0" fmla="*/ 81187 h 1514960"/>
                <a:gd name="connsiteX1" fmla="*/ 94158 w 4982571"/>
                <a:gd name="connsiteY1" fmla="*/ 0 h 1514960"/>
                <a:gd name="connsiteX2" fmla="*/ 4901384 w 4982571"/>
                <a:gd name="connsiteY2" fmla="*/ 0 h 1514960"/>
                <a:gd name="connsiteX3" fmla="*/ 4982571 w 4982571"/>
                <a:gd name="connsiteY3" fmla="*/ 81187 h 1514960"/>
                <a:gd name="connsiteX4" fmla="*/ 4982571 w 4982571"/>
                <a:gd name="connsiteY4" fmla="*/ 1433773 h 1514960"/>
                <a:gd name="connsiteX5" fmla="*/ 4901384 w 4982571"/>
                <a:gd name="connsiteY5" fmla="*/ 1514960 h 1514960"/>
                <a:gd name="connsiteX6" fmla="*/ 716728 w 4982571"/>
                <a:gd name="connsiteY6" fmla="*/ 1177734 h 1514960"/>
                <a:gd name="connsiteX7" fmla="*/ 0 w 4982571"/>
                <a:gd name="connsiteY7" fmla="*/ 655560 h 1514960"/>
                <a:gd name="connsiteX8" fmla="*/ 12971 w 4982571"/>
                <a:gd name="connsiteY8" fmla="*/ 81187 h 1514960"/>
                <a:gd name="connsiteX0" fmla="*/ 12971 w 4982571"/>
                <a:gd name="connsiteY0" fmla="*/ 81187 h 1514960"/>
                <a:gd name="connsiteX1" fmla="*/ 94158 w 4982571"/>
                <a:gd name="connsiteY1" fmla="*/ 0 h 1514960"/>
                <a:gd name="connsiteX2" fmla="*/ 4901384 w 4982571"/>
                <a:gd name="connsiteY2" fmla="*/ 0 h 1514960"/>
                <a:gd name="connsiteX3" fmla="*/ 4982571 w 4982571"/>
                <a:gd name="connsiteY3" fmla="*/ 81187 h 1514960"/>
                <a:gd name="connsiteX4" fmla="*/ 4982571 w 4982571"/>
                <a:gd name="connsiteY4" fmla="*/ 1433773 h 1514960"/>
                <a:gd name="connsiteX5" fmla="*/ 4901384 w 4982571"/>
                <a:gd name="connsiteY5" fmla="*/ 1514960 h 1514960"/>
                <a:gd name="connsiteX6" fmla="*/ 625937 w 4982571"/>
                <a:gd name="connsiteY6" fmla="*/ 957241 h 1514960"/>
                <a:gd name="connsiteX7" fmla="*/ 0 w 4982571"/>
                <a:gd name="connsiteY7" fmla="*/ 655560 h 1514960"/>
                <a:gd name="connsiteX8" fmla="*/ 12971 w 4982571"/>
                <a:gd name="connsiteY8" fmla="*/ 81187 h 1514960"/>
                <a:gd name="connsiteX0" fmla="*/ 12971 w 4982571"/>
                <a:gd name="connsiteY0" fmla="*/ 81187 h 1520214"/>
                <a:gd name="connsiteX1" fmla="*/ 94158 w 4982571"/>
                <a:gd name="connsiteY1" fmla="*/ 0 h 1520214"/>
                <a:gd name="connsiteX2" fmla="*/ 4901384 w 4982571"/>
                <a:gd name="connsiteY2" fmla="*/ 0 h 1520214"/>
                <a:gd name="connsiteX3" fmla="*/ 4982571 w 4982571"/>
                <a:gd name="connsiteY3" fmla="*/ 81187 h 1520214"/>
                <a:gd name="connsiteX4" fmla="*/ 4982571 w 4982571"/>
                <a:gd name="connsiteY4" fmla="*/ 1433773 h 1520214"/>
                <a:gd name="connsiteX5" fmla="*/ 4901384 w 4982571"/>
                <a:gd name="connsiteY5" fmla="*/ 1514960 h 1520214"/>
                <a:gd name="connsiteX6" fmla="*/ 856036 w 4982571"/>
                <a:gd name="connsiteY6" fmla="*/ 1463577 h 1520214"/>
                <a:gd name="connsiteX7" fmla="*/ 625937 w 4982571"/>
                <a:gd name="connsiteY7" fmla="*/ 957241 h 1520214"/>
                <a:gd name="connsiteX8" fmla="*/ 0 w 4982571"/>
                <a:gd name="connsiteY8" fmla="*/ 655560 h 1520214"/>
                <a:gd name="connsiteX9" fmla="*/ 12971 w 4982571"/>
                <a:gd name="connsiteY9" fmla="*/ 81187 h 1520214"/>
                <a:gd name="connsiteX0" fmla="*/ 12971 w 4982571"/>
                <a:gd name="connsiteY0" fmla="*/ 81187 h 1536890"/>
                <a:gd name="connsiteX1" fmla="*/ 94158 w 4982571"/>
                <a:gd name="connsiteY1" fmla="*/ 0 h 1536890"/>
                <a:gd name="connsiteX2" fmla="*/ 4901384 w 4982571"/>
                <a:gd name="connsiteY2" fmla="*/ 0 h 1536890"/>
                <a:gd name="connsiteX3" fmla="*/ 4982571 w 4982571"/>
                <a:gd name="connsiteY3" fmla="*/ 81187 h 1536890"/>
                <a:gd name="connsiteX4" fmla="*/ 4982571 w 4982571"/>
                <a:gd name="connsiteY4" fmla="*/ 1433773 h 1536890"/>
                <a:gd name="connsiteX5" fmla="*/ 4901384 w 4982571"/>
                <a:gd name="connsiteY5" fmla="*/ 1514960 h 1536890"/>
                <a:gd name="connsiteX6" fmla="*/ 849551 w 4982571"/>
                <a:gd name="connsiteY6" fmla="*/ 1483032 h 1536890"/>
                <a:gd name="connsiteX7" fmla="*/ 625937 w 4982571"/>
                <a:gd name="connsiteY7" fmla="*/ 957241 h 1536890"/>
                <a:gd name="connsiteX8" fmla="*/ 0 w 4982571"/>
                <a:gd name="connsiteY8" fmla="*/ 655560 h 1536890"/>
                <a:gd name="connsiteX9" fmla="*/ 12971 w 4982571"/>
                <a:gd name="connsiteY9" fmla="*/ 81187 h 1536890"/>
                <a:gd name="connsiteX0" fmla="*/ 12971 w 4982571"/>
                <a:gd name="connsiteY0" fmla="*/ 81187 h 1566274"/>
                <a:gd name="connsiteX1" fmla="*/ 94158 w 4982571"/>
                <a:gd name="connsiteY1" fmla="*/ 0 h 1566274"/>
                <a:gd name="connsiteX2" fmla="*/ 4901384 w 4982571"/>
                <a:gd name="connsiteY2" fmla="*/ 0 h 1566274"/>
                <a:gd name="connsiteX3" fmla="*/ 4982571 w 4982571"/>
                <a:gd name="connsiteY3" fmla="*/ 81187 h 1566274"/>
                <a:gd name="connsiteX4" fmla="*/ 4982571 w 4982571"/>
                <a:gd name="connsiteY4" fmla="*/ 1433773 h 1566274"/>
                <a:gd name="connsiteX5" fmla="*/ 4901384 w 4982571"/>
                <a:gd name="connsiteY5" fmla="*/ 1514960 h 1566274"/>
                <a:gd name="connsiteX6" fmla="*/ 849551 w 4982571"/>
                <a:gd name="connsiteY6" fmla="*/ 1483032 h 1566274"/>
                <a:gd name="connsiteX7" fmla="*/ 625937 w 4982571"/>
                <a:gd name="connsiteY7" fmla="*/ 957241 h 1566274"/>
                <a:gd name="connsiteX8" fmla="*/ 0 w 4982571"/>
                <a:gd name="connsiteY8" fmla="*/ 655560 h 1566274"/>
                <a:gd name="connsiteX9" fmla="*/ 12971 w 4982571"/>
                <a:gd name="connsiteY9" fmla="*/ 81187 h 1566274"/>
                <a:gd name="connsiteX0" fmla="*/ 12971 w 4982571"/>
                <a:gd name="connsiteY0" fmla="*/ 81187 h 1584949"/>
                <a:gd name="connsiteX1" fmla="*/ 94158 w 4982571"/>
                <a:gd name="connsiteY1" fmla="*/ 0 h 1584949"/>
                <a:gd name="connsiteX2" fmla="*/ 4901384 w 4982571"/>
                <a:gd name="connsiteY2" fmla="*/ 0 h 1584949"/>
                <a:gd name="connsiteX3" fmla="*/ 4982571 w 4982571"/>
                <a:gd name="connsiteY3" fmla="*/ 81187 h 1584949"/>
                <a:gd name="connsiteX4" fmla="*/ 4982571 w 4982571"/>
                <a:gd name="connsiteY4" fmla="*/ 1433773 h 1584949"/>
                <a:gd name="connsiteX5" fmla="*/ 4901384 w 4982571"/>
                <a:gd name="connsiteY5" fmla="*/ 1514960 h 1584949"/>
                <a:gd name="connsiteX6" fmla="*/ 1095985 w 4982571"/>
                <a:gd name="connsiteY6" fmla="*/ 1508972 h 1584949"/>
                <a:gd name="connsiteX7" fmla="*/ 625937 w 4982571"/>
                <a:gd name="connsiteY7" fmla="*/ 957241 h 1584949"/>
                <a:gd name="connsiteX8" fmla="*/ 0 w 4982571"/>
                <a:gd name="connsiteY8" fmla="*/ 655560 h 1584949"/>
                <a:gd name="connsiteX9" fmla="*/ 12971 w 4982571"/>
                <a:gd name="connsiteY9" fmla="*/ 81187 h 1584949"/>
                <a:gd name="connsiteX0" fmla="*/ 12971 w 4982571"/>
                <a:gd name="connsiteY0" fmla="*/ 81187 h 1514960"/>
                <a:gd name="connsiteX1" fmla="*/ 94158 w 4982571"/>
                <a:gd name="connsiteY1" fmla="*/ 0 h 1514960"/>
                <a:gd name="connsiteX2" fmla="*/ 4901384 w 4982571"/>
                <a:gd name="connsiteY2" fmla="*/ 0 h 1514960"/>
                <a:gd name="connsiteX3" fmla="*/ 4982571 w 4982571"/>
                <a:gd name="connsiteY3" fmla="*/ 81187 h 1514960"/>
                <a:gd name="connsiteX4" fmla="*/ 4982571 w 4982571"/>
                <a:gd name="connsiteY4" fmla="*/ 1433773 h 1514960"/>
                <a:gd name="connsiteX5" fmla="*/ 4901384 w 4982571"/>
                <a:gd name="connsiteY5" fmla="*/ 1514960 h 1514960"/>
                <a:gd name="connsiteX6" fmla="*/ 1095985 w 4982571"/>
                <a:gd name="connsiteY6" fmla="*/ 1508972 h 1514960"/>
                <a:gd name="connsiteX7" fmla="*/ 625937 w 4982571"/>
                <a:gd name="connsiteY7" fmla="*/ 957241 h 1514960"/>
                <a:gd name="connsiteX8" fmla="*/ 0 w 4982571"/>
                <a:gd name="connsiteY8" fmla="*/ 655560 h 1514960"/>
                <a:gd name="connsiteX9" fmla="*/ 12971 w 4982571"/>
                <a:gd name="connsiteY9" fmla="*/ 81187 h 1514960"/>
                <a:gd name="connsiteX0" fmla="*/ 12971 w 4982571"/>
                <a:gd name="connsiteY0" fmla="*/ 81187 h 1514960"/>
                <a:gd name="connsiteX1" fmla="*/ 94158 w 4982571"/>
                <a:gd name="connsiteY1" fmla="*/ 0 h 1514960"/>
                <a:gd name="connsiteX2" fmla="*/ 4901384 w 4982571"/>
                <a:gd name="connsiteY2" fmla="*/ 0 h 1514960"/>
                <a:gd name="connsiteX3" fmla="*/ 4982571 w 4982571"/>
                <a:gd name="connsiteY3" fmla="*/ 81187 h 1514960"/>
                <a:gd name="connsiteX4" fmla="*/ 4982571 w 4982571"/>
                <a:gd name="connsiteY4" fmla="*/ 1433773 h 1514960"/>
                <a:gd name="connsiteX5" fmla="*/ 4901384 w 4982571"/>
                <a:gd name="connsiteY5" fmla="*/ 1514960 h 1514960"/>
                <a:gd name="connsiteX6" fmla="*/ 1095985 w 4982571"/>
                <a:gd name="connsiteY6" fmla="*/ 1508972 h 1514960"/>
                <a:gd name="connsiteX7" fmla="*/ 625937 w 4982571"/>
                <a:gd name="connsiteY7" fmla="*/ 1009122 h 1514960"/>
                <a:gd name="connsiteX8" fmla="*/ 0 w 4982571"/>
                <a:gd name="connsiteY8" fmla="*/ 655560 h 1514960"/>
                <a:gd name="connsiteX9" fmla="*/ 12971 w 4982571"/>
                <a:gd name="connsiteY9" fmla="*/ 81187 h 1514960"/>
                <a:gd name="connsiteX0" fmla="*/ 12971 w 4982571"/>
                <a:gd name="connsiteY0" fmla="*/ 81187 h 1514960"/>
                <a:gd name="connsiteX1" fmla="*/ 94158 w 4982571"/>
                <a:gd name="connsiteY1" fmla="*/ 0 h 1514960"/>
                <a:gd name="connsiteX2" fmla="*/ 4901384 w 4982571"/>
                <a:gd name="connsiteY2" fmla="*/ 0 h 1514960"/>
                <a:gd name="connsiteX3" fmla="*/ 4982571 w 4982571"/>
                <a:gd name="connsiteY3" fmla="*/ 81187 h 1514960"/>
                <a:gd name="connsiteX4" fmla="*/ 4982571 w 4982571"/>
                <a:gd name="connsiteY4" fmla="*/ 1433773 h 1514960"/>
                <a:gd name="connsiteX5" fmla="*/ 4901384 w 4982571"/>
                <a:gd name="connsiteY5" fmla="*/ 1514960 h 1514960"/>
                <a:gd name="connsiteX6" fmla="*/ 1095985 w 4982571"/>
                <a:gd name="connsiteY6" fmla="*/ 1508972 h 1514960"/>
                <a:gd name="connsiteX7" fmla="*/ 625937 w 4982571"/>
                <a:gd name="connsiteY7" fmla="*/ 1009122 h 1514960"/>
                <a:gd name="connsiteX8" fmla="*/ 0 w 4982571"/>
                <a:gd name="connsiteY8" fmla="*/ 655560 h 1514960"/>
                <a:gd name="connsiteX9" fmla="*/ 12971 w 4982571"/>
                <a:gd name="connsiteY9" fmla="*/ 81187 h 1514960"/>
                <a:gd name="connsiteX0" fmla="*/ 35239 w 5004839"/>
                <a:gd name="connsiteY0" fmla="*/ 81187 h 1514960"/>
                <a:gd name="connsiteX1" fmla="*/ 116426 w 5004839"/>
                <a:gd name="connsiteY1" fmla="*/ 0 h 1514960"/>
                <a:gd name="connsiteX2" fmla="*/ 4923652 w 5004839"/>
                <a:gd name="connsiteY2" fmla="*/ 0 h 1514960"/>
                <a:gd name="connsiteX3" fmla="*/ 5004839 w 5004839"/>
                <a:gd name="connsiteY3" fmla="*/ 81187 h 1514960"/>
                <a:gd name="connsiteX4" fmla="*/ 5004839 w 5004839"/>
                <a:gd name="connsiteY4" fmla="*/ 1433773 h 1514960"/>
                <a:gd name="connsiteX5" fmla="*/ 4923652 w 5004839"/>
                <a:gd name="connsiteY5" fmla="*/ 1514960 h 1514960"/>
                <a:gd name="connsiteX6" fmla="*/ 1118253 w 5004839"/>
                <a:gd name="connsiteY6" fmla="*/ 1508972 h 1514960"/>
                <a:gd name="connsiteX7" fmla="*/ 19150 w 5004839"/>
                <a:gd name="connsiteY7" fmla="*/ 652441 h 1514960"/>
                <a:gd name="connsiteX8" fmla="*/ 22268 w 5004839"/>
                <a:gd name="connsiteY8" fmla="*/ 655560 h 1514960"/>
                <a:gd name="connsiteX9" fmla="*/ 35239 w 5004839"/>
                <a:gd name="connsiteY9" fmla="*/ 81187 h 1514960"/>
                <a:gd name="connsiteX0" fmla="*/ 41355 w 5010955"/>
                <a:gd name="connsiteY0" fmla="*/ 81187 h 1514960"/>
                <a:gd name="connsiteX1" fmla="*/ 122542 w 5010955"/>
                <a:gd name="connsiteY1" fmla="*/ 0 h 1514960"/>
                <a:gd name="connsiteX2" fmla="*/ 4929768 w 5010955"/>
                <a:gd name="connsiteY2" fmla="*/ 0 h 1514960"/>
                <a:gd name="connsiteX3" fmla="*/ 5010955 w 5010955"/>
                <a:gd name="connsiteY3" fmla="*/ 81187 h 1514960"/>
                <a:gd name="connsiteX4" fmla="*/ 5010955 w 5010955"/>
                <a:gd name="connsiteY4" fmla="*/ 1433773 h 1514960"/>
                <a:gd name="connsiteX5" fmla="*/ 4929768 w 5010955"/>
                <a:gd name="connsiteY5" fmla="*/ 1514960 h 1514960"/>
                <a:gd name="connsiteX6" fmla="*/ 1124369 w 5010955"/>
                <a:gd name="connsiteY6" fmla="*/ 1508972 h 1514960"/>
                <a:gd name="connsiteX7" fmla="*/ 25266 w 5010955"/>
                <a:gd name="connsiteY7" fmla="*/ 652441 h 1514960"/>
                <a:gd name="connsiteX8" fmla="*/ 8928 w 5010955"/>
                <a:gd name="connsiteY8" fmla="*/ 298879 h 1514960"/>
                <a:gd name="connsiteX9" fmla="*/ 41355 w 5010955"/>
                <a:gd name="connsiteY9" fmla="*/ 81187 h 1514960"/>
                <a:gd name="connsiteX0" fmla="*/ 32427 w 5002027"/>
                <a:gd name="connsiteY0" fmla="*/ 81187 h 1514960"/>
                <a:gd name="connsiteX1" fmla="*/ 113614 w 5002027"/>
                <a:gd name="connsiteY1" fmla="*/ 0 h 1514960"/>
                <a:gd name="connsiteX2" fmla="*/ 4920840 w 5002027"/>
                <a:gd name="connsiteY2" fmla="*/ 0 h 1514960"/>
                <a:gd name="connsiteX3" fmla="*/ 5002027 w 5002027"/>
                <a:gd name="connsiteY3" fmla="*/ 81187 h 1514960"/>
                <a:gd name="connsiteX4" fmla="*/ 5002027 w 5002027"/>
                <a:gd name="connsiteY4" fmla="*/ 1433773 h 1514960"/>
                <a:gd name="connsiteX5" fmla="*/ 4920840 w 5002027"/>
                <a:gd name="connsiteY5" fmla="*/ 1514960 h 1514960"/>
                <a:gd name="connsiteX6" fmla="*/ 1115441 w 5002027"/>
                <a:gd name="connsiteY6" fmla="*/ 1508972 h 1514960"/>
                <a:gd name="connsiteX7" fmla="*/ 249802 w 5002027"/>
                <a:gd name="connsiteY7" fmla="*/ 808084 h 1514960"/>
                <a:gd name="connsiteX8" fmla="*/ 0 w 5002027"/>
                <a:gd name="connsiteY8" fmla="*/ 298879 h 1514960"/>
                <a:gd name="connsiteX9" fmla="*/ 32427 w 5002027"/>
                <a:gd name="connsiteY9" fmla="*/ 81187 h 1514960"/>
                <a:gd name="connsiteX0" fmla="*/ 32427 w 5002027"/>
                <a:gd name="connsiteY0" fmla="*/ 81187 h 1514960"/>
                <a:gd name="connsiteX1" fmla="*/ 113614 w 5002027"/>
                <a:gd name="connsiteY1" fmla="*/ 0 h 1514960"/>
                <a:gd name="connsiteX2" fmla="*/ 4920840 w 5002027"/>
                <a:gd name="connsiteY2" fmla="*/ 0 h 1514960"/>
                <a:gd name="connsiteX3" fmla="*/ 5002027 w 5002027"/>
                <a:gd name="connsiteY3" fmla="*/ 81187 h 1514960"/>
                <a:gd name="connsiteX4" fmla="*/ 5002027 w 5002027"/>
                <a:gd name="connsiteY4" fmla="*/ 1433773 h 1514960"/>
                <a:gd name="connsiteX5" fmla="*/ 4920840 w 5002027"/>
                <a:gd name="connsiteY5" fmla="*/ 1514960 h 1514960"/>
                <a:gd name="connsiteX6" fmla="*/ 1115441 w 5002027"/>
                <a:gd name="connsiteY6" fmla="*/ 1508972 h 1514960"/>
                <a:gd name="connsiteX7" fmla="*/ 437870 w 5002027"/>
                <a:gd name="connsiteY7" fmla="*/ 879420 h 1514960"/>
                <a:gd name="connsiteX8" fmla="*/ 0 w 5002027"/>
                <a:gd name="connsiteY8" fmla="*/ 298879 h 1514960"/>
                <a:gd name="connsiteX9" fmla="*/ 32427 w 5002027"/>
                <a:gd name="connsiteY9" fmla="*/ 81187 h 1514960"/>
                <a:gd name="connsiteX0" fmla="*/ 0 w 4969600"/>
                <a:gd name="connsiteY0" fmla="*/ 81187 h 1514960"/>
                <a:gd name="connsiteX1" fmla="*/ 81187 w 4969600"/>
                <a:gd name="connsiteY1" fmla="*/ 0 h 1514960"/>
                <a:gd name="connsiteX2" fmla="*/ 4888413 w 4969600"/>
                <a:gd name="connsiteY2" fmla="*/ 0 h 1514960"/>
                <a:gd name="connsiteX3" fmla="*/ 4969600 w 4969600"/>
                <a:gd name="connsiteY3" fmla="*/ 81187 h 1514960"/>
                <a:gd name="connsiteX4" fmla="*/ 4969600 w 4969600"/>
                <a:gd name="connsiteY4" fmla="*/ 1433773 h 1514960"/>
                <a:gd name="connsiteX5" fmla="*/ 4888413 w 4969600"/>
                <a:gd name="connsiteY5" fmla="*/ 1514960 h 1514960"/>
                <a:gd name="connsiteX6" fmla="*/ 1083014 w 4969600"/>
                <a:gd name="connsiteY6" fmla="*/ 1508972 h 1514960"/>
                <a:gd name="connsiteX7" fmla="*/ 405443 w 4969600"/>
                <a:gd name="connsiteY7" fmla="*/ 879420 h 1514960"/>
                <a:gd name="connsiteX8" fmla="*/ 116730 w 4969600"/>
                <a:gd name="connsiteY8" fmla="*/ 687985 h 1514960"/>
                <a:gd name="connsiteX9" fmla="*/ 0 w 4969600"/>
                <a:gd name="connsiteY9" fmla="*/ 81187 h 1514960"/>
                <a:gd name="connsiteX0" fmla="*/ 84308 w 5053908"/>
                <a:gd name="connsiteY0" fmla="*/ 81187 h 1514960"/>
                <a:gd name="connsiteX1" fmla="*/ 165495 w 5053908"/>
                <a:gd name="connsiteY1" fmla="*/ 0 h 1514960"/>
                <a:gd name="connsiteX2" fmla="*/ 4972721 w 5053908"/>
                <a:gd name="connsiteY2" fmla="*/ 0 h 1514960"/>
                <a:gd name="connsiteX3" fmla="*/ 5053908 w 5053908"/>
                <a:gd name="connsiteY3" fmla="*/ 81187 h 1514960"/>
                <a:gd name="connsiteX4" fmla="*/ 5053908 w 5053908"/>
                <a:gd name="connsiteY4" fmla="*/ 1433773 h 1514960"/>
                <a:gd name="connsiteX5" fmla="*/ 4972721 w 5053908"/>
                <a:gd name="connsiteY5" fmla="*/ 1514960 h 1514960"/>
                <a:gd name="connsiteX6" fmla="*/ 1167322 w 5053908"/>
                <a:gd name="connsiteY6" fmla="*/ 1508972 h 1514960"/>
                <a:gd name="connsiteX7" fmla="*/ 489751 w 5053908"/>
                <a:gd name="connsiteY7" fmla="*/ 879420 h 1514960"/>
                <a:gd name="connsiteX8" fmla="*/ 0 w 5053908"/>
                <a:gd name="connsiteY8" fmla="*/ 610163 h 1514960"/>
                <a:gd name="connsiteX9" fmla="*/ 84308 w 5053908"/>
                <a:gd name="connsiteY9" fmla="*/ 81187 h 1514960"/>
                <a:gd name="connsiteX0" fmla="*/ 84308 w 5053908"/>
                <a:gd name="connsiteY0" fmla="*/ 81187 h 1514960"/>
                <a:gd name="connsiteX1" fmla="*/ 165495 w 5053908"/>
                <a:gd name="connsiteY1" fmla="*/ 0 h 1514960"/>
                <a:gd name="connsiteX2" fmla="*/ 4972721 w 5053908"/>
                <a:gd name="connsiteY2" fmla="*/ 0 h 1514960"/>
                <a:gd name="connsiteX3" fmla="*/ 5053908 w 5053908"/>
                <a:gd name="connsiteY3" fmla="*/ 81187 h 1514960"/>
                <a:gd name="connsiteX4" fmla="*/ 5053908 w 5053908"/>
                <a:gd name="connsiteY4" fmla="*/ 1433773 h 1514960"/>
                <a:gd name="connsiteX5" fmla="*/ 4972721 w 5053908"/>
                <a:gd name="connsiteY5" fmla="*/ 1514960 h 1514960"/>
                <a:gd name="connsiteX6" fmla="*/ 1167322 w 5053908"/>
                <a:gd name="connsiteY6" fmla="*/ 1508972 h 1514960"/>
                <a:gd name="connsiteX7" fmla="*/ 567572 w 5053908"/>
                <a:gd name="connsiteY7" fmla="*/ 892390 h 1514960"/>
                <a:gd name="connsiteX8" fmla="*/ 0 w 5053908"/>
                <a:gd name="connsiteY8" fmla="*/ 610163 h 1514960"/>
                <a:gd name="connsiteX9" fmla="*/ 84308 w 5053908"/>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483266 w 4969602"/>
                <a:gd name="connsiteY7" fmla="*/ 892390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542437 w 4969602"/>
                <a:gd name="connsiteY7" fmla="*/ 878742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542437 w 4969602"/>
                <a:gd name="connsiteY7" fmla="*/ 878742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542437 w 4969602"/>
                <a:gd name="connsiteY7" fmla="*/ 878742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542437 w 4969602"/>
                <a:gd name="connsiteY7" fmla="*/ 878742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12648 w 4969602"/>
                <a:gd name="connsiteY7" fmla="*/ 9127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575202 w 4969602"/>
                <a:gd name="connsiteY7" fmla="*/ 882521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575202 w 4969602"/>
                <a:gd name="connsiteY7" fmla="*/ 882521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083016 w 4969602"/>
                <a:gd name="connsiteY6" fmla="*/ 1508972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363863 w 4969602"/>
                <a:gd name="connsiteY6" fmla="*/ 1505193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363863 w 4969602"/>
                <a:gd name="connsiteY6" fmla="*/ 1505193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363863 w 4969602"/>
                <a:gd name="connsiteY6" fmla="*/ 1505193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363863 w 4969602"/>
                <a:gd name="connsiteY6" fmla="*/ 1505193 h 1514960"/>
                <a:gd name="connsiteX7" fmla="*/ 692222 w 4969602"/>
                <a:gd name="connsiteY7" fmla="*/ 876853 h 1514960"/>
                <a:gd name="connsiteX8" fmla="*/ 0 w 4969602"/>
                <a:gd name="connsiteY8" fmla="*/ 597193 h 1514960"/>
                <a:gd name="connsiteX9" fmla="*/ 2 w 4969602"/>
                <a:gd name="connsiteY9" fmla="*/ 81187 h 1514960"/>
                <a:gd name="connsiteX0" fmla="*/ 2 w 4969602"/>
                <a:gd name="connsiteY0" fmla="*/ 81187 h 1514960"/>
                <a:gd name="connsiteX1" fmla="*/ 81189 w 4969602"/>
                <a:gd name="connsiteY1" fmla="*/ 0 h 1514960"/>
                <a:gd name="connsiteX2" fmla="*/ 4888415 w 4969602"/>
                <a:gd name="connsiteY2" fmla="*/ 0 h 1514960"/>
                <a:gd name="connsiteX3" fmla="*/ 4969602 w 4969602"/>
                <a:gd name="connsiteY3" fmla="*/ 81187 h 1514960"/>
                <a:gd name="connsiteX4" fmla="*/ 4969602 w 4969602"/>
                <a:gd name="connsiteY4" fmla="*/ 1433773 h 1514960"/>
                <a:gd name="connsiteX5" fmla="*/ 4888415 w 4969602"/>
                <a:gd name="connsiteY5" fmla="*/ 1514960 h 1514960"/>
                <a:gd name="connsiteX6" fmla="*/ 1363863 w 4969602"/>
                <a:gd name="connsiteY6" fmla="*/ 1505193 h 1514960"/>
                <a:gd name="connsiteX7" fmla="*/ 692222 w 4969602"/>
                <a:gd name="connsiteY7" fmla="*/ 876853 h 1514960"/>
                <a:gd name="connsiteX8" fmla="*/ 0 w 4969602"/>
                <a:gd name="connsiteY8" fmla="*/ 597193 h 1514960"/>
                <a:gd name="connsiteX9" fmla="*/ 2 w 4969602"/>
                <a:gd name="connsiteY9" fmla="*/ 81187 h 151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9602" h="1514960">
                  <a:moveTo>
                    <a:pt x="2" y="81187"/>
                  </a:moveTo>
                  <a:cubicBezTo>
                    <a:pt x="2" y="36349"/>
                    <a:pt x="36351" y="0"/>
                    <a:pt x="81189" y="0"/>
                  </a:cubicBezTo>
                  <a:lnTo>
                    <a:pt x="4888415" y="0"/>
                  </a:lnTo>
                  <a:cubicBezTo>
                    <a:pt x="4933253" y="0"/>
                    <a:pt x="4969602" y="36349"/>
                    <a:pt x="4969602" y="81187"/>
                  </a:cubicBezTo>
                  <a:lnTo>
                    <a:pt x="4969602" y="1433773"/>
                  </a:lnTo>
                  <a:cubicBezTo>
                    <a:pt x="4969602" y="1478611"/>
                    <a:pt x="4933253" y="1514960"/>
                    <a:pt x="4888415" y="1514960"/>
                  </a:cubicBezTo>
                  <a:lnTo>
                    <a:pt x="1363863" y="1505193"/>
                  </a:lnTo>
                  <a:cubicBezTo>
                    <a:pt x="1168848" y="1319050"/>
                    <a:pt x="915322" y="1087561"/>
                    <a:pt x="692222" y="876853"/>
                  </a:cubicBezTo>
                  <a:cubicBezTo>
                    <a:pt x="423530" y="774074"/>
                    <a:pt x="299408" y="717938"/>
                    <a:pt x="0" y="597193"/>
                  </a:cubicBezTo>
                  <a:cubicBezTo>
                    <a:pt x="0" y="146331"/>
                    <a:pt x="2" y="532049"/>
                    <a:pt x="2" y="81187"/>
                  </a:cubicBezTo>
                  <a:close/>
                </a:path>
              </a:pathLst>
            </a:custGeom>
            <a:solidFill>
              <a:srgbClr val="F7FCEA"/>
            </a:solidFill>
            <a:ln w="19050" cap="flat" cmpd="sng" algn="ctr">
              <a:solidFill>
                <a:sysClr val="windowText" lastClr="0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2" name="Rectangle: Rounded Corners 60">
              <a:extLst>
                <a:ext uri="{FF2B5EF4-FFF2-40B4-BE49-F238E27FC236}">
                  <a16:creationId xmlns:a16="http://schemas.microsoft.com/office/drawing/2014/main" id="{D1D130AA-DEFF-4E8A-4270-1BEB280687B7}"/>
                </a:ext>
              </a:extLst>
            </p:cNvPr>
            <p:cNvSpPr/>
            <p:nvPr/>
          </p:nvSpPr>
          <p:spPr>
            <a:xfrm>
              <a:off x="2927761" y="2158050"/>
              <a:ext cx="2350064" cy="532324"/>
            </a:xfrm>
            <a:prstGeom prst="roundRect">
              <a:avLst>
                <a:gd name="adj" fmla="val 9510"/>
              </a:avLst>
            </a:prstGeom>
            <a:solidFill>
              <a:srgbClr val="FFC000">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Morpheus Controller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96EB049A-FF51-4B35-5B28-943A3713B191}"/>
                </a:ext>
              </a:extLst>
            </p:cNvPr>
            <p:cNvSpPr txBox="1"/>
            <p:nvPr/>
          </p:nvSpPr>
          <p:spPr>
            <a:xfrm>
              <a:off x="4007170" y="2863481"/>
              <a:ext cx="850662" cy="202509"/>
            </a:xfrm>
            <a:prstGeom prst="rect">
              <a:avLst/>
            </a:prstGeom>
            <a:noFill/>
            <a:ln>
              <a:noFill/>
            </a:ln>
          </p:spPr>
          <p:txBody>
            <a:bodyPr wrap="square" tIns="0" bIns="0">
              <a:spAutoFit/>
            </a:bodyPr>
            <a:lstStyle/>
            <a:p>
              <a:pPr algn="ctr" fontAlgn="auto">
                <a:spcBef>
                  <a:spcPts val="0"/>
                </a:spcBef>
                <a:spcAft>
                  <a:spcPts val="0"/>
                </a:spcAft>
              </a:pPr>
              <a:r>
                <a:rPr lang="en-US" sz="1600" b="1">
                  <a:solidFill>
                    <a:prstClr val="black"/>
                  </a:solidFill>
                  <a:latin typeface="Calibri" panose="020F0502020204030204"/>
                </a:rPr>
                <a:t>Forward</a:t>
              </a:r>
            </a:p>
          </p:txBody>
        </p:sp>
        <p:sp>
          <p:nvSpPr>
            <p:cNvPr id="54" name="Rectangle: Rounded Corners 62">
              <a:extLst>
                <a:ext uri="{FF2B5EF4-FFF2-40B4-BE49-F238E27FC236}">
                  <a16:creationId xmlns:a16="http://schemas.microsoft.com/office/drawing/2014/main" id="{0AA57CCA-CE6F-6B43-657E-619E0BA7AF74}"/>
                </a:ext>
              </a:extLst>
            </p:cNvPr>
            <p:cNvSpPr/>
            <p:nvPr/>
          </p:nvSpPr>
          <p:spPr>
            <a:xfrm>
              <a:off x="830861" y="3058941"/>
              <a:ext cx="2558408" cy="533367"/>
            </a:xfrm>
            <a:prstGeom prst="roundRect">
              <a:avLst>
                <a:gd name="adj" fmla="val 12857"/>
              </a:avLst>
            </a:prstGeom>
            <a:solidFill>
              <a:sysClr val="window" lastClr="FFFFFF">
                <a:lumMod val="95000"/>
              </a:sys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rPr>
                <a:t>Conventional LLC</a:t>
              </a:r>
            </a:p>
          </p:txBody>
        </p:sp>
        <p:sp>
          <p:nvSpPr>
            <p:cNvPr id="55" name="TextBox 54">
              <a:extLst>
                <a:ext uri="{FF2B5EF4-FFF2-40B4-BE49-F238E27FC236}">
                  <a16:creationId xmlns:a16="http://schemas.microsoft.com/office/drawing/2014/main" id="{632153FE-DF38-657D-ABD5-D2CF2CC419B2}"/>
                </a:ext>
              </a:extLst>
            </p:cNvPr>
            <p:cNvSpPr txBox="1"/>
            <p:nvPr/>
          </p:nvSpPr>
          <p:spPr>
            <a:xfrm>
              <a:off x="2512327" y="2875063"/>
              <a:ext cx="850662" cy="202509"/>
            </a:xfrm>
            <a:prstGeom prst="rect">
              <a:avLst/>
            </a:prstGeom>
            <a:noFill/>
            <a:ln>
              <a:noFill/>
            </a:ln>
          </p:spPr>
          <p:txBody>
            <a:bodyPr wrap="square" tIns="0" bIns="0">
              <a:spAutoFit/>
            </a:bodyPr>
            <a:lstStyle/>
            <a:p>
              <a:pPr algn="ctr" fontAlgn="auto">
                <a:spcBef>
                  <a:spcPts val="0"/>
                </a:spcBef>
                <a:spcAft>
                  <a:spcPts val="0"/>
                </a:spcAft>
              </a:pPr>
              <a:r>
                <a:rPr lang="en-US" sz="1600" b="1">
                  <a:solidFill>
                    <a:prstClr val="black"/>
                  </a:solidFill>
                  <a:latin typeface="Calibri" panose="020F0502020204030204"/>
                </a:rPr>
                <a:t>Forward</a:t>
              </a:r>
            </a:p>
          </p:txBody>
        </p:sp>
        <p:sp>
          <p:nvSpPr>
            <p:cNvPr id="56" name="Rectangle: Rounded Corners 66">
              <a:extLst>
                <a:ext uri="{FF2B5EF4-FFF2-40B4-BE49-F238E27FC236}">
                  <a16:creationId xmlns:a16="http://schemas.microsoft.com/office/drawing/2014/main" id="{92DE1469-1917-F870-3E8B-8AF5ABECC975}"/>
                </a:ext>
              </a:extLst>
            </p:cNvPr>
            <p:cNvSpPr/>
            <p:nvPr/>
          </p:nvSpPr>
          <p:spPr>
            <a:xfrm>
              <a:off x="3998366" y="3058942"/>
              <a:ext cx="2880870" cy="544154"/>
            </a:xfrm>
            <a:prstGeom prst="roundRect">
              <a:avLst>
                <a:gd name="adj" fmla="val 9665"/>
              </a:avLst>
            </a:prstGeom>
            <a:solidFill>
              <a:srgbClr val="70AD47">
                <a:lumMod val="40000"/>
                <a:lumOff val="6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Extended LLC Controller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85C46BD7-A759-7ADD-999C-5E34A7784882}"/>
                </a:ext>
              </a:extLst>
            </p:cNvPr>
            <p:cNvSpPr txBox="1"/>
            <p:nvPr/>
          </p:nvSpPr>
          <p:spPr>
            <a:xfrm>
              <a:off x="5107773" y="2196368"/>
              <a:ext cx="2020096" cy="278450"/>
            </a:xfrm>
            <a:prstGeom prst="rect">
              <a:avLst/>
            </a:prstGeom>
            <a:noFill/>
          </p:spPr>
          <p:txBody>
            <a:bodyPr wrap="square">
              <a:spAutoFit/>
            </a:bodyPr>
            <a:lstStyle/>
            <a:p>
              <a:pPr algn="ctr" fontAlgn="auto">
                <a:spcBef>
                  <a:spcPts val="0"/>
                </a:spcBef>
                <a:spcAft>
                  <a:spcPts val="0"/>
                </a:spcAft>
              </a:pPr>
              <a:r>
                <a:rPr lang="en-US" sz="1600" b="1">
                  <a:solidFill>
                    <a:prstClr val="black"/>
                  </a:solidFill>
                  <a:latin typeface="Calibri" panose="020F0502020204030204"/>
                </a:rPr>
                <a:t>New Components</a:t>
              </a:r>
            </a:p>
          </p:txBody>
        </p:sp>
        <p:sp>
          <p:nvSpPr>
            <p:cNvPr id="58" name="TextBox 57">
              <a:extLst>
                <a:ext uri="{FF2B5EF4-FFF2-40B4-BE49-F238E27FC236}">
                  <a16:creationId xmlns:a16="http://schemas.microsoft.com/office/drawing/2014/main" id="{0D2F3FDD-83CA-9977-9D34-3207E2C9F76E}"/>
                </a:ext>
              </a:extLst>
            </p:cNvPr>
            <p:cNvSpPr txBox="1"/>
            <p:nvPr/>
          </p:nvSpPr>
          <p:spPr>
            <a:xfrm>
              <a:off x="1243654" y="4121429"/>
              <a:ext cx="2088186" cy="278450"/>
            </a:xfrm>
            <a:prstGeom prst="rect">
              <a:avLst/>
            </a:prstGeom>
            <a:noFill/>
          </p:spPr>
          <p:txBody>
            <a:bodyPr wrap="square">
              <a:spAutoFit/>
            </a:bodyPr>
            <a:lstStyle/>
            <a:p>
              <a:pPr algn="ctr" fontAlgn="auto">
                <a:spcBef>
                  <a:spcPts val="0"/>
                </a:spcBef>
                <a:spcAft>
                  <a:spcPts val="0"/>
                </a:spcAft>
              </a:pPr>
              <a:r>
                <a:rPr lang="en-US" sz="1600" b="1" dirty="0">
                  <a:solidFill>
                    <a:prstClr val="black"/>
                  </a:solidFill>
                  <a:latin typeface="Calibri" panose="020F0502020204030204"/>
                </a:rPr>
                <a:t>Repurposed Components</a:t>
              </a:r>
            </a:p>
          </p:txBody>
        </p:sp>
        <p:sp>
          <p:nvSpPr>
            <p:cNvPr id="59" name="TextBox 58">
              <a:extLst>
                <a:ext uri="{FF2B5EF4-FFF2-40B4-BE49-F238E27FC236}">
                  <a16:creationId xmlns:a16="http://schemas.microsoft.com/office/drawing/2014/main" id="{4F93BCB5-C04B-6E79-2B13-C027D1488A30}"/>
                </a:ext>
              </a:extLst>
            </p:cNvPr>
            <p:cNvSpPr txBox="1"/>
            <p:nvPr/>
          </p:nvSpPr>
          <p:spPr>
            <a:xfrm>
              <a:off x="3357005" y="1670383"/>
              <a:ext cx="1491576" cy="329078"/>
            </a:xfrm>
            <a:prstGeom prst="rect">
              <a:avLst/>
            </a:prstGeom>
            <a:noFill/>
          </p:spPr>
          <p:txBody>
            <a:bodyPr wrap="square">
              <a:spAutoFit/>
            </a:bodyPr>
            <a:lstStyle/>
            <a:p>
              <a:pPr algn="ctr" fontAlgn="auto">
                <a:spcBef>
                  <a:spcPts val="0"/>
                </a:spcBef>
                <a:spcAft>
                  <a:spcPts val="0"/>
                </a:spcAft>
              </a:pPr>
              <a:r>
                <a:rPr lang="en-US" sz="2000" b="1">
                  <a:solidFill>
                    <a:prstClr val="black"/>
                  </a:solidFill>
                  <a:latin typeface="Calibri" panose="020F0502020204030204"/>
                </a:rPr>
                <a:t>LLC Request</a:t>
              </a:r>
            </a:p>
          </p:txBody>
        </p:sp>
        <p:cxnSp>
          <p:nvCxnSpPr>
            <p:cNvPr id="60" name="Straight Arrow Connector 59">
              <a:extLst>
                <a:ext uri="{FF2B5EF4-FFF2-40B4-BE49-F238E27FC236}">
                  <a16:creationId xmlns:a16="http://schemas.microsoft.com/office/drawing/2014/main" id="{6CFA815B-1A9E-0344-0423-BD2BDC84731E}"/>
                </a:ext>
              </a:extLst>
            </p:cNvPr>
            <p:cNvCxnSpPr>
              <a:cxnSpLocks/>
            </p:cNvCxnSpPr>
            <p:nvPr/>
          </p:nvCxnSpPr>
          <p:spPr>
            <a:xfrm flipH="1">
              <a:off x="3271175" y="2740922"/>
              <a:ext cx="127423" cy="317200"/>
            </a:xfrm>
            <a:prstGeom prst="straightConnector1">
              <a:avLst/>
            </a:prstGeom>
            <a:noFill/>
            <a:ln w="28575" cap="flat" cmpd="sng" algn="ctr">
              <a:solidFill>
                <a:sysClr val="windowText" lastClr="000000"/>
              </a:solidFill>
              <a:prstDash val="solid"/>
              <a:miter lim="800000"/>
              <a:tailEnd type="triangle"/>
            </a:ln>
            <a:effectLst/>
          </p:spPr>
        </p:cxnSp>
        <p:cxnSp>
          <p:nvCxnSpPr>
            <p:cNvPr id="61" name="Straight Arrow Connector 60">
              <a:extLst>
                <a:ext uri="{FF2B5EF4-FFF2-40B4-BE49-F238E27FC236}">
                  <a16:creationId xmlns:a16="http://schemas.microsoft.com/office/drawing/2014/main" id="{1F1B282B-EFB0-DDF7-6211-99838A9C0C39}"/>
                </a:ext>
              </a:extLst>
            </p:cNvPr>
            <p:cNvCxnSpPr>
              <a:cxnSpLocks/>
            </p:cNvCxnSpPr>
            <p:nvPr/>
          </p:nvCxnSpPr>
          <p:spPr>
            <a:xfrm>
              <a:off x="3973076" y="2758957"/>
              <a:ext cx="129717" cy="299165"/>
            </a:xfrm>
            <a:prstGeom prst="straightConnector1">
              <a:avLst/>
            </a:prstGeom>
            <a:noFill/>
            <a:ln w="28575" cap="flat" cmpd="sng" algn="ctr">
              <a:solidFill>
                <a:sysClr val="windowText" lastClr="000000"/>
              </a:solidFill>
              <a:prstDash val="solid"/>
              <a:miter lim="800000"/>
              <a:tailEnd type="triangle"/>
            </a:ln>
            <a:effectLst/>
          </p:spPr>
        </p:cxnSp>
        <p:grpSp>
          <p:nvGrpSpPr>
            <p:cNvPr id="62" name="Group 61">
              <a:extLst>
                <a:ext uri="{FF2B5EF4-FFF2-40B4-BE49-F238E27FC236}">
                  <a16:creationId xmlns:a16="http://schemas.microsoft.com/office/drawing/2014/main" id="{068163B5-BAC7-AF60-0631-937ED44683C6}"/>
                </a:ext>
              </a:extLst>
            </p:cNvPr>
            <p:cNvGrpSpPr/>
            <p:nvPr/>
          </p:nvGrpSpPr>
          <p:grpSpPr>
            <a:xfrm>
              <a:off x="3044082" y="2417110"/>
              <a:ext cx="1278459" cy="544154"/>
              <a:chOff x="4606838" y="1798894"/>
              <a:chExt cx="1067836" cy="544176"/>
            </a:xfrm>
          </p:grpSpPr>
          <p:sp>
            <p:nvSpPr>
              <p:cNvPr id="63" name="Diamond 62">
                <a:extLst>
                  <a:ext uri="{FF2B5EF4-FFF2-40B4-BE49-F238E27FC236}">
                    <a16:creationId xmlns:a16="http://schemas.microsoft.com/office/drawing/2014/main" id="{9895CCE4-E35B-586E-989F-C1C2BC705BAF}"/>
                  </a:ext>
                </a:extLst>
              </p:cNvPr>
              <p:cNvSpPr/>
              <p:nvPr/>
            </p:nvSpPr>
            <p:spPr>
              <a:xfrm>
                <a:off x="4606838" y="1798894"/>
                <a:ext cx="1067836" cy="544176"/>
              </a:xfrm>
              <a:prstGeom prst="diamond">
                <a:avLst/>
              </a:prstGeom>
              <a:solidFill>
                <a:srgbClr val="FFC000">
                  <a:lumMod val="20000"/>
                  <a:lumOff val="8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2F3D77FB-69CE-DB77-F938-768C733ED28E}"/>
                  </a:ext>
                </a:extLst>
              </p:cNvPr>
              <p:cNvSpPr txBox="1"/>
              <p:nvPr/>
            </p:nvSpPr>
            <p:spPr>
              <a:xfrm>
                <a:off x="4691844" y="1953785"/>
                <a:ext cx="897824" cy="234689"/>
              </a:xfrm>
              <a:prstGeom prst="rect">
                <a:avLst/>
              </a:prstGeom>
              <a:noFill/>
              <a:ln>
                <a:noFill/>
              </a:ln>
            </p:spPr>
            <p:txBody>
              <a:bodyPr wrap="square" tIns="0" bIns="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rPr>
                  <a:t>Address Separation</a:t>
                </a:r>
              </a:p>
            </p:txBody>
          </p:sp>
        </p:grpSp>
        <p:cxnSp>
          <p:nvCxnSpPr>
            <p:cNvPr id="65" name="Straight Arrow Connector 64">
              <a:extLst>
                <a:ext uri="{FF2B5EF4-FFF2-40B4-BE49-F238E27FC236}">
                  <a16:creationId xmlns:a16="http://schemas.microsoft.com/office/drawing/2014/main" id="{71B6C7DB-5949-1DC1-5835-CDA7CF647AF2}"/>
                </a:ext>
              </a:extLst>
            </p:cNvPr>
            <p:cNvCxnSpPr>
              <a:cxnSpLocks/>
            </p:cNvCxnSpPr>
            <p:nvPr/>
          </p:nvCxnSpPr>
          <p:spPr>
            <a:xfrm>
              <a:off x="4102793" y="1938594"/>
              <a:ext cx="0" cy="219456"/>
            </a:xfrm>
            <a:prstGeom prst="straightConnector1">
              <a:avLst/>
            </a:prstGeom>
            <a:noFill/>
            <a:ln w="28575" cap="flat" cmpd="sng" algn="ctr">
              <a:solidFill>
                <a:sysClr val="windowText" lastClr="000000"/>
              </a:solidFill>
              <a:prstDash val="solid"/>
              <a:miter lim="800000"/>
              <a:tailEnd type="triangle"/>
            </a:ln>
            <a:effectLst/>
          </p:spPr>
        </p:cxnSp>
        <p:sp>
          <p:nvSpPr>
            <p:cNvPr id="69" name="Rectangle 68">
              <a:extLst>
                <a:ext uri="{FF2B5EF4-FFF2-40B4-BE49-F238E27FC236}">
                  <a16:creationId xmlns:a16="http://schemas.microsoft.com/office/drawing/2014/main" id="{236D56A5-2767-90C6-6A08-B9B67B5661BC}"/>
                </a:ext>
              </a:extLst>
            </p:cNvPr>
            <p:cNvSpPr/>
            <p:nvPr/>
          </p:nvSpPr>
          <p:spPr>
            <a:xfrm>
              <a:off x="4468015" y="4060661"/>
              <a:ext cx="140095" cy="120025"/>
            </a:xfrm>
            <a:prstGeom prst="rect">
              <a:avLst/>
            </a:prstGeom>
            <a:solidFill>
              <a:srgbClr val="E7F0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ectangle: Rounded Corners 61">
              <a:extLst>
                <a:ext uri="{FF2B5EF4-FFF2-40B4-BE49-F238E27FC236}">
                  <a16:creationId xmlns:a16="http://schemas.microsoft.com/office/drawing/2014/main" id="{61650041-4783-3362-AAC7-86A36687D8A9}"/>
                </a:ext>
              </a:extLst>
            </p:cNvPr>
            <p:cNvSpPr/>
            <p:nvPr/>
          </p:nvSpPr>
          <p:spPr>
            <a:xfrm>
              <a:off x="3389355" y="4106513"/>
              <a:ext cx="1137018" cy="358292"/>
            </a:xfrm>
            <a:prstGeom prst="roundRect">
              <a:avLst>
                <a:gd name="adj" fmla="val 10008"/>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L1 Cache</a:t>
              </a:r>
            </a:p>
          </p:txBody>
        </p:sp>
        <p:sp>
          <p:nvSpPr>
            <p:cNvPr id="71" name="Rectangle 70">
              <a:extLst>
                <a:ext uri="{FF2B5EF4-FFF2-40B4-BE49-F238E27FC236}">
                  <a16:creationId xmlns:a16="http://schemas.microsoft.com/office/drawing/2014/main" id="{CDA658BA-42C7-6D95-C5AD-E0226169F4F2}"/>
                </a:ext>
              </a:extLst>
            </p:cNvPr>
            <p:cNvSpPr/>
            <p:nvPr/>
          </p:nvSpPr>
          <p:spPr>
            <a:xfrm>
              <a:off x="4468015" y="3943953"/>
              <a:ext cx="140095" cy="1200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2" name="Straight Arrow Connector 71">
              <a:extLst>
                <a:ext uri="{FF2B5EF4-FFF2-40B4-BE49-F238E27FC236}">
                  <a16:creationId xmlns:a16="http://schemas.microsoft.com/office/drawing/2014/main" id="{792709F9-CD7C-BA4C-C993-321DF11069F2}"/>
                </a:ext>
              </a:extLst>
            </p:cNvPr>
            <p:cNvCxnSpPr>
              <a:cxnSpLocks/>
            </p:cNvCxnSpPr>
            <p:nvPr/>
          </p:nvCxnSpPr>
          <p:spPr>
            <a:xfrm flipH="1">
              <a:off x="4489471" y="3626452"/>
              <a:ext cx="582589" cy="478838"/>
            </a:xfrm>
            <a:prstGeom prst="straightConnector1">
              <a:avLst/>
            </a:prstGeom>
            <a:noFill/>
            <a:ln w="28575" cap="flat" cmpd="sng" algn="ctr">
              <a:solidFill>
                <a:sysClr val="windowText" lastClr="000000"/>
              </a:solidFill>
              <a:prstDash val="solid"/>
              <a:miter lim="800000"/>
              <a:tailEnd type="triangle"/>
            </a:ln>
            <a:effectLst/>
          </p:spPr>
        </p:cxnSp>
        <p:sp>
          <p:nvSpPr>
            <p:cNvPr id="73" name="TextBox 72">
              <a:extLst>
                <a:ext uri="{FF2B5EF4-FFF2-40B4-BE49-F238E27FC236}">
                  <a16:creationId xmlns:a16="http://schemas.microsoft.com/office/drawing/2014/main" id="{2CC44E46-5388-11BB-915D-4338BBD4DDDD}"/>
                </a:ext>
              </a:extLst>
            </p:cNvPr>
            <p:cNvSpPr txBox="1"/>
            <p:nvPr/>
          </p:nvSpPr>
          <p:spPr>
            <a:xfrm>
              <a:off x="3785001" y="3858852"/>
              <a:ext cx="874093" cy="202509"/>
            </a:xfrm>
            <a:prstGeom prst="rect">
              <a:avLst/>
            </a:prstGeom>
            <a:noFill/>
            <a:ln>
              <a:noFill/>
            </a:ln>
          </p:spPr>
          <p:txBody>
            <a:bodyPr wrap="square" tIns="0" bIns="0">
              <a:spAutoFit/>
            </a:bodyPr>
            <a:lstStyle/>
            <a:p>
              <a:pPr algn="ctr" fontAlgn="auto">
                <a:spcBef>
                  <a:spcPts val="0"/>
                </a:spcBef>
                <a:spcAft>
                  <a:spcPts val="0"/>
                </a:spcAft>
              </a:pPr>
              <a:r>
                <a:rPr lang="en-US" sz="1600" b="1">
                  <a:solidFill>
                    <a:prstClr val="black"/>
                  </a:solidFill>
                  <a:latin typeface="Calibri" panose="020F0502020204030204"/>
                </a:rPr>
                <a:t>Forward</a:t>
              </a:r>
            </a:p>
          </p:txBody>
        </p:sp>
        <p:sp>
          <p:nvSpPr>
            <p:cNvPr id="74" name="TextBox 73">
              <a:extLst>
                <a:ext uri="{FF2B5EF4-FFF2-40B4-BE49-F238E27FC236}">
                  <a16:creationId xmlns:a16="http://schemas.microsoft.com/office/drawing/2014/main" id="{FA3866DB-4B4C-23E4-7B7E-2B325AD82CA0}"/>
                </a:ext>
              </a:extLst>
            </p:cNvPr>
            <p:cNvSpPr txBox="1"/>
            <p:nvPr/>
          </p:nvSpPr>
          <p:spPr>
            <a:xfrm>
              <a:off x="6188123" y="3874092"/>
              <a:ext cx="850662" cy="202509"/>
            </a:xfrm>
            <a:prstGeom prst="rect">
              <a:avLst/>
            </a:prstGeom>
            <a:noFill/>
            <a:ln>
              <a:noFill/>
            </a:ln>
          </p:spPr>
          <p:txBody>
            <a:bodyPr wrap="square" tIns="0" bIns="0">
              <a:spAutoFit/>
            </a:bodyPr>
            <a:lstStyle/>
            <a:p>
              <a:pPr algn="ctr" fontAlgn="auto">
                <a:spcBef>
                  <a:spcPts val="0"/>
                </a:spcBef>
                <a:spcAft>
                  <a:spcPts val="0"/>
                </a:spcAft>
              </a:pPr>
              <a:r>
                <a:rPr lang="en-US" sz="1600" b="1">
                  <a:solidFill>
                    <a:prstClr val="black"/>
                  </a:solidFill>
                  <a:latin typeface="Calibri" panose="020F0502020204030204"/>
                </a:rPr>
                <a:t>Query</a:t>
              </a:r>
            </a:p>
          </p:txBody>
        </p:sp>
        <p:sp>
          <p:nvSpPr>
            <p:cNvPr id="75" name="Rectangle: Rounded Corners 81">
              <a:extLst>
                <a:ext uri="{FF2B5EF4-FFF2-40B4-BE49-F238E27FC236}">
                  <a16:creationId xmlns:a16="http://schemas.microsoft.com/office/drawing/2014/main" id="{A77D8542-4921-7E80-FDC3-C1C39E63BB13}"/>
                </a:ext>
              </a:extLst>
            </p:cNvPr>
            <p:cNvSpPr/>
            <p:nvPr/>
          </p:nvSpPr>
          <p:spPr>
            <a:xfrm>
              <a:off x="6387301" y="4101740"/>
              <a:ext cx="1399577" cy="358291"/>
            </a:xfrm>
            <a:prstGeom prst="roundRect">
              <a:avLst>
                <a:gd name="adj" fmla="val 10270"/>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Register File</a:t>
              </a:r>
            </a:p>
          </p:txBody>
        </p:sp>
        <p:cxnSp>
          <p:nvCxnSpPr>
            <p:cNvPr id="76" name="Straight Arrow Connector 75">
              <a:extLst>
                <a:ext uri="{FF2B5EF4-FFF2-40B4-BE49-F238E27FC236}">
                  <a16:creationId xmlns:a16="http://schemas.microsoft.com/office/drawing/2014/main" id="{EFA9F20C-AE13-E2AD-113A-1E91C818A2BE}"/>
                </a:ext>
              </a:extLst>
            </p:cNvPr>
            <p:cNvCxnSpPr>
              <a:cxnSpLocks/>
            </p:cNvCxnSpPr>
            <p:nvPr/>
          </p:nvCxnSpPr>
          <p:spPr>
            <a:xfrm>
              <a:off x="5836379" y="3689460"/>
              <a:ext cx="590550" cy="412429"/>
            </a:xfrm>
            <a:prstGeom prst="straightConnector1">
              <a:avLst/>
            </a:prstGeom>
            <a:noFill/>
            <a:ln w="28575" cap="flat" cmpd="sng" algn="ctr">
              <a:solidFill>
                <a:sysClr val="windowText" lastClr="000000"/>
              </a:solidFill>
              <a:prstDash val="solid"/>
              <a:miter lim="800000"/>
              <a:tailEnd type="triangle"/>
            </a:ln>
            <a:effectLst/>
          </p:spPr>
        </p:cxnSp>
        <p:sp>
          <p:nvSpPr>
            <p:cNvPr id="78" name="Rectangle 77">
              <a:extLst>
                <a:ext uri="{FF2B5EF4-FFF2-40B4-BE49-F238E27FC236}">
                  <a16:creationId xmlns:a16="http://schemas.microsoft.com/office/drawing/2014/main" id="{462904F3-426E-73F9-E08A-8060D1E78780}"/>
                </a:ext>
              </a:extLst>
            </p:cNvPr>
            <p:cNvSpPr/>
            <p:nvPr/>
          </p:nvSpPr>
          <p:spPr>
            <a:xfrm>
              <a:off x="5417717" y="4056851"/>
              <a:ext cx="94302" cy="120025"/>
            </a:xfrm>
            <a:prstGeom prst="rect">
              <a:avLst/>
            </a:prstGeom>
            <a:solidFill>
              <a:srgbClr val="E7F0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75EAB661-8933-F01B-E44E-00B803E8F556}"/>
                </a:ext>
              </a:extLst>
            </p:cNvPr>
            <p:cNvSpPr/>
            <p:nvPr/>
          </p:nvSpPr>
          <p:spPr>
            <a:xfrm>
              <a:off x="5417717" y="3940143"/>
              <a:ext cx="94302" cy="1200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56685E11-8843-20D7-CBDE-BE648B98CAE4}"/>
                </a:ext>
              </a:extLst>
            </p:cNvPr>
            <p:cNvSpPr txBox="1"/>
            <p:nvPr/>
          </p:nvSpPr>
          <p:spPr>
            <a:xfrm>
              <a:off x="5375246" y="3859144"/>
              <a:ext cx="703586" cy="202509"/>
            </a:xfrm>
            <a:prstGeom prst="rect">
              <a:avLst/>
            </a:prstGeom>
            <a:noFill/>
            <a:ln>
              <a:noFill/>
            </a:ln>
          </p:spPr>
          <p:txBody>
            <a:bodyPr wrap="square" tIns="0" bIns="0">
              <a:spAutoFit/>
            </a:bodyPr>
            <a:lstStyle/>
            <a:p>
              <a:pPr algn="ctr" fontAlgn="auto">
                <a:spcBef>
                  <a:spcPts val="0"/>
                </a:spcBef>
                <a:spcAft>
                  <a:spcPts val="0"/>
                </a:spcAft>
              </a:pPr>
              <a:r>
                <a:rPr lang="en-US" sz="1600" b="1">
                  <a:solidFill>
                    <a:prstClr val="black"/>
                  </a:solidFill>
                  <a:latin typeface="Calibri" panose="020F0502020204030204"/>
                </a:rPr>
                <a:t>Query</a:t>
              </a:r>
            </a:p>
          </p:txBody>
        </p:sp>
        <p:cxnSp>
          <p:nvCxnSpPr>
            <p:cNvPr id="81" name="Straight Arrow Connector 80">
              <a:extLst>
                <a:ext uri="{FF2B5EF4-FFF2-40B4-BE49-F238E27FC236}">
                  <a16:creationId xmlns:a16="http://schemas.microsoft.com/office/drawing/2014/main" id="{3AC2C657-DBB9-C7C2-9D7F-647B54E0A285}"/>
                </a:ext>
              </a:extLst>
            </p:cNvPr>
            <p:cNvCxnSpPr>
              <a:cxnSpLocks/>
            </p:cNvCxnSpPr>
            <p:nvPr/>
          </p:nvCxnSpPr>
          <p:spPr>
            <a:xfrm>
              <a:off x="5461058" y="3778787"/>
              <a:ext cx="6263" cy="323102"/>
            </a:xfrm>
            <a:prstGeom prst="straightConnector1">
              <a:avLst/>
            </a:prstGeom>
            <a:noFill/>
            <a:ln w="28575" cap="flat" cmpd="sng" algn="ctr">
              <a:solidFill>
                <a:sysClr val="windowText" lastClr="000000"/>
              </a:solidFill>
              <a:prstDash val="solid"/>
              <a:miter lim="800000"/>
              <a:tailEnd type="triangle"/>
            </a:ln>
            <a:effectLst/>
          </p:spPr>
        </p:cxnSp>
        <p:sp>
          <p:nvSpPr>
            <p:cNvPr id="82" name="Rectangle: Rounded Corners 82">
              <a:extLst>
                <a:ext uri="{FF2B5EF4-FFF2-40B4-BE49-F238E27FC236}">
                  <a16:creationId xmlns:a16="http://schemas.microsoft.com/office/drawing/2014/main" id="{FD8F21CE-65D6-91A0-F9CF-7B5FB0BD1A95}"/>
                </a:ext>
              </a:extLst>
            </p:cNvPr>
            <p:cNvSpPr/>
            <p:nvPr/>
          </p:nvSpPr>
          <p:spPr>
            <a:xfrm>
              <a:off x="4572000" y="4103278"/>
              <a:ext cx="1769741" cy="358291"/>
            </a:xfrm>
            <a:prstGeom prst="roundRect">
              <a:avLst>
                <a:gd name="adj" fmla="val 11185"/>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Shared Memory</a:t>
              </a:r>
            </a:p>
          </p:txBody>
        </p:sp>
        <p:grpSp>
          <p:nvGrpSpPr>
            <p:cNvPr id="84" name="Group 83">
              <a:extLst>
                <a:ext uri="{FF2B5EF4-FFF2-40B4-BE49-F238E27FC236}">
                  <a16:creationId xmlns:a16="http://schemas.microsoft.com/office/drawing/2014/main" id="{B92E6F30-DD01-71C2-0FD6-FE43DA49C18E}"/>
                </a:ext>
              </a:extLst>
            </p:cNvPr>
            <p:cNvGrpSpPr/>
            <p:nvPr/>
          </p:nvGrpSpPr>
          <p:grpSpPr>
            <a:xfrm>
              <a:off x="4821828" y="3304353"/>
              <a:ext cx="1278459" cy="588734"/>
              <a:chOff x="4606838" y="1798894"/>
              <a:chExt cx="1067836" cy="544176"/>
            </a:xfrm>
          </p:grpSpPr>
          <p:sp>
            <p:nvSpPr>
              <p:cNvPr id="85" name="Diamond 84">
                <a:extLst>
                  <a:ext uri="{FF2B5EF4-FFF2-40B4-BE49-F238E27FC236}">
                    <a16:creationId xmlns:a16="http://schemas.microsoft.com/office/drawing/2014/main" id="{7554943B-33E1-36F6-6AE3-E977C61F09C8}"/>
                  </a:ext>
                </a:extLst>
              </p:cNvPr>
              <p:cNvSpPr/>
              <p:nvPr/>
            </p:nvSpPr>
            <p:spPr>
              <a:xfrm>
                <a:off x="4606838" y="1798894"/>
                <a:ext cx="1067836" cy="544176"/>
              </a:xfrm>
              <a:prstGeom prst="diamond">
                <a:avLst/>
              </a:prstGeom>
              <a:solidFill>
                <a:srgbClr val="70AD47">
                  <a:lumMod val="40000"/>
                  <a:lumOff val="6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7F602FCA-0B58-929B-4F06-9B3A8F1EB405}"/>
                  </a:ext>
                </a:extLst>
              </p:cNvPr>
              <p:cNvSpPr txBox="1"/>
              <p:nvPr/>
            </p:nvSpPr>
            <p:spPr>
              <a:xfrm>
                <a:off x="4691844" y="1953785"/>
                <a:ext cx="897824" cy="216918"/>
              </a:xfrm>
              <a:prstGeom prst="rect">
                <a:avLst/>
              </a:prstGeom>
              <a:noFill/>
              <a:ln>
                <a:noFill/>
              </a:ln>
            </p:spPr>
            <p:txBody>
              <a:bodyPr wrap="square" tIns="0" bIns="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rPr>
                  <a:t>Address Separation</a:t>
                </a:r>
              </a:p>
            </p:txBody>
          </p:sp>
        </p:grpSp>
      </p:grpSp>
      <p:pic>
        <p:nvPicPr>
          <p:cNvPr id="89" name="Graphic 88" descr="Home with solid fill">
            <a:hlinkClick r:id="rId2" action="ppaction://hlinksldjump"/>
            <a:extLst>
              <a:ext uri="{FF2B5EF4-FFF2-40B4-BE49-F238E27FC236}">
                <a16:creationId xmlns:a16="http://schemas.microsoft.com/office/drawing/2014/main" id="{1C487DF7-2173-2A3E-2208-AA9662F014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978962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7571995-2E28-7E6C-D351-F79739ADAC5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1157" t="63223" r="39361" b="5320"/>
          <a:stretch/>
        </p:blipFill>
        <p:spPr>
          <a:xfrm>
            <a:off x="2316480" y="1606202"/>
            <a:ext cx="4511040" cy="3044356"/>
          </a:xfrm>
          <a:prstGeom prst="rect">
            <a:avLst/>
          </a:prstGeom>
        </p:spPr>
      </p:pic>
      <p:sp>
        <p:nvSpPr>
          <p:cNvPr id="3" name="Title 2">
            <a:extLst>
              <a:ext uri="{FF2B5EF4-FFF2-40B4-BE49-F238E27FC236}">
                <a16:creationId xmlns:a16="http://schemas.microsoft.com/office/drawing/2014/main" id="{0CFC562C-8E17-465E-01D3-BDA97421427D}"/>
              </a:ext>
            </a:extLst>
          </p:cNvPr>
          <p:cNvSpPr>
            <a:spLocks noGrp="1"/>
          </p:cNvSpPr>
          <p:nvPr>
            <p:ph type="title"/>
          </p:nvPr>
        </p:nvSpPr>
        <p:spPr>
          <a:xfrm>
            <a:off x="0" y="139377"/>
            <a:ext cx="9144000" cy="429389"/>
          </a:xfrm>
        </p:spPr>
        <p:txBody>
          <a:bodyPr/>
          <a:lstStyle/>
          <a:p>
            <a:r>
              <a:rPr lang="en-US" dirty="0"/>
              <a:t>Memory-Bound GPU Applications</a:t>
            </a:r>
          </a:p>
        </p:txBody>
      </p:sp>
      <p:sp>
        <p:nvSpPr>
          <p:cNvPr id="4" name="Slide Number Placeholder 3">
            <a:extLst>
              <a:ext uri="{FF2B5EF4-FFF2-40B4-BE49-F238E27FC236}">
                <a16:creationId xmlns:a16="http://schemas.microsoft.com/office/drawing/2014/main" id="{68BD2575-344F-B9E8-79A3-6579779919B8}"/>
              </a:ext>
            </a:extLst>
          </p:cNvPr>
          <p:cNvSpPr>
            <a:spLocks noGrp="1"/>
          </p:cNvSpPr>
          <p:nvPr>
            <p:ph type="sldNum" sz="quarter" idx="4"/>
          </p:nvPr>
        </p:nvSpPr>
        <p:spPr/>
        <p:txBody>
          <a:bodyPr/>
          <a:lstStyle/>
          <a:p>
            <a:pPr algn="r"/>
            <a:fld id="{BBF05047-ADC6-47BF-A318-424F854A849A}" type="slidenum">
              <a:rPr lang="en-US" smtClean="0"/>
              <a:pPr algn="r"/>
              <a:t>5</a:t>
            </a:fld>
            <a:endParaRPr lang="en-US"/>
          </a:p>
        </p:txBody>
      </p:sp>
      <p:sp>
        <p:nvSpPr>
          <p:cNvPr id="8" name="Rectangle 7">
            <a:extLst>
              <a:ext uri="{FF2B5EF4-FFF2-40B4-BE49-F238E27FC236}">
                <a16:creationId xmlns:a16="http://schemas.microsoft.com/office/drawing/2014/main" id="{2C7149C6-B639-C52C-2E9F-520EF16CB2DB}"/>
              </a:ext>
            </a:extLst>
          </p:cNvPr>
          <p:cNvSpPr/>
          <p:nvPr/>
        </p:nvSpPr>
        <p:spPr>
          <a:xfrm>
            <a:off x="2389909" y="1679395"/>
            <a:ext cx="708526" cy="267657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0" name="Rectangle 9">
            <a:extLst>
              <a:ext uri="{FF2B5EF4-FFF2-40B4-BE49-F238E27FC236}">
                <a16:creationId xmlns:a16="http://schemas.microsoft.com/office/drawing/2014/main" id="{8374CD0D-6DB7-5F44-AE7C-55AE96060031}"/>
              </a:ext>
            </a:extLst>
          </p:cNvPr>
          <p:cNvSpPr/>
          <p:nvPr/>
        </p:nvSpPr>
        <p:spPr>
          <a:xfrm>
            <a:off x="3215312" y="1744979"/>
            <a:ext cx="3467647" cy="220218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9" name="Rectangle 8">
            <a:extLst>
              <a:ext uri="{FF2B5EF4-FFF2-40B4-BE49-F238E27FC236}">
                <a16:creationId xmlns:a16="http://schemas.microsoft.com/office/drawing/2014/main" id="{7C0AACD1-C241-7E97-6858-F3C1273CA065}"/>
              </a:ext>
            </a:extLst>
          </p:cNvPr>
          <p:cNvSpPr/>
          <p:nvPr/>
        </p:nvSpPr>
        <p:spPr>
          <a:xfrm>
            <a:off x="2923309" y="4167571"/>
            <a:ext cx="3977640" cy="33855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11" name="TextBox 10">
            <a:extLst>
              <a:ext uri="{FF2B5EF4-FFF2-40B4-BE49-F238E27FC236}">
                <a16:creationId xmlns:a16="http://schemas.microsoft.com/office/drawing/2014/main" id="{BB3041F8-E9B9-2D44-01C5-818014B3AD2D}"/>
              </a:ext>
            </a:extLst>
          </p:cNvPr>
          <p:cNvSpPr txBox="1"/>
          <p:nvPr/>
        </p:nvSpPr>
        <p:spPr>
          <a:xfrm>
            <a:off x="3688080" y="4506131"/>
            <a:ext cx="2468880" cy="523220"/>
          </a:xfrm>
          <a:prstGeom prst="rect">
            <a:avLst/>
          </a:prstGeom>
          <a:noFill/>
        </p:spPr>
        <p:txBody>
          <a:bodyPr wrap="square" rtlCol="0">
            <a:spAutoFit/>
          </a:bodyPr>
          <a:lstStyle/>
          <a:p>
            <a:pPr algn="ctr"/>
            <a:r>
              <a:rPr lang="en-US" sz="2800" b="1" dirty="0">
                <a:latin typeface="Nunito" pitchFamily="2" charset="0"/>
              </a:rPr>
              <a:t>#GPU Cores</a:t>
            </a:r>
          </a:p>
        </p:txBody>
      </p:sp>
      <p:sp>
        <p:nvSpPr>
          <p:cNvPr id="13" name="TextBox 12">
            <a:extLst>
              <a:ext uri="{FF2B5EF4-FFF2-40B4-BE49-F238E27FC236}">
                <a16:creationId xmlns:a16="http://schemas.microsoft.com/office/drawing/2014/main" id="{4AAE8410-8B55-1904-BF36-20997A6376CB}"/>
              </a:ext>
            </a:extLst>
          </p:cNvPr>
          <p:cNvSpPr txBox="1"/>
          <p:nvPr/>
        </p:nvSpPr>
        <p:spPr>
          <a:xfrm rot="16200000">
            <a:off x="72097" y="2709226"/>
            <a:ext cx="4007212" cy="738664"/>
          </a:xfrm>
          <a:prstGeom prst="rect">
            <a:avLst/>
          </a:prstGeom>
          <a:noFill/>
        </p:spPr>
        <p:txBody>
          <a:bodyPr wrap="square" rtlCol="0">
            <a:spAutoFit/>
          </a:bodyPr>
          <a:lstStyle/>
          <a:p>
            <a:pPr algn="ctr">
              <a:lnSpc>
                <a:spcPts val="2400"/>
              </a:lnSpc>
            </a:pPr>
            <a:r>
              <a:rPr lang="en-US" sz="2800" b="1" dirty="0">
                <a:latin typeface="Nunito" pitchFamily="2" charset="0"/>
              </a:rPr>
              <a:t>Speedup</a:t>
            </a:r>
            <a:br>
              <a:rPr lang="en-US" sz="2800" b="1" dirty="0">
                <a:latin typeface="Nunito" pitchFamily="2" charset="0"/>
              </a:rPr>
            </a:br>
            <a:endParaRPr lang="en-US" sz="2800" dirty="0">
              <a:latin typeface="Nunito" pitchFamily="2" charset="0"/>
            </a:endParaRPr>
          </a:p>
        </p:txBody>
      </p:sp>
    </p:spTree>
    <p:extLst>
      <p:ext uri="{BB962C8B-B14F-4D97-AF65-F5344CB8AC3E}">
        <p14:creationId xmlns:p14="http://schemas.microsoft.com/office/powerpoint/2010/main" val="3263127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E4893B8-2AFD-9B4A-A025-43CF6781B6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88" y="2019298"/>
            <a:ext cx="8771224" cy="2509838"/>
          </a:xfrm>
        </p:spPr>
      </p:pic>
      <p:sp>
        <p:nvSpPr>
          <p:cNvPr id="3" name="Title 2">
            <a:extLst>
              <a:ext uri="{FF2B5EF4-FFF2-40B4-BE49-F238E27FC236}">
                <a16:creationId xmlns:a16="http://schemas.microsoft.com/office/drawing/2014/main" id="{8B4FFBD3-B26F-DDC0-9E12-9A3B2421FD0C}"/>
              </a:ext>
            </a:extLst>
          </p:cNvPr>
          <p:cNvSpPr>
            <a:spLocks noGrp="1"/>
          </p:cNvSpPr>
          <p:nvPr>
            <p:ph type="title"/>
          </p:nvPr>
        </p:nvSpPr>
        <p:spPr>
          <a:xfrm>
            <a:off x="0" y="139377"/>
            <a:ext cx="9144000" cy="429389"/>
          </a:xfrm>
        </p:spPr>
        <p:txBody>
          <a:bodyPr/>
          <a:lstStyle/>
          <a:p>
            <a:r>
              <a:rPr lang="en-US" dirty="0"/>
              <a:t>LLC Timelines</a:t>
            </a:r>
          </a:p>
        </p:txBody>
      </p:sp>
      <p:sp>
        <p:nvSpPr>
          <p:cNvPr id="4" name="Slide Number Placeholder 3">
            <a:extLst>
              <a:ext uri="{FF2B5EF4-FFF2-40B4-BE49-F238E27FC236}">
                <a16:creationId xmlns:a16="http://schemas.microsoft.com/office/drawing/2014/main" id="{630F1CA2-D790-6093-F2FD-CF90E4FBB4FB}"/>
              </a:ext>
            </a:extLst>
          </p:cNvPr>
          <p:cNvSpPr>
            <a:spLocks noGrp="1"/>
          </p:cNvSpPr>
          <p:nvPr>
            <p:ph type="sldNum" sz="quarter" idx="4"/>
          </p:nvPr>
        </p:nvSpPr>
        <p:spPr/>
        <p:txBody>
          <a:bodyPr/>
          <a:lstStyle/>
          <a:p>
            <a:pPr algn="r"/>
            <a:fld id="{BBF05047-ADC6-47BF-A318-424F854A849A}" type="slidenum">
              <a:rPr lang="en-US" smtClean="0"/>
              <a:pPr algn="r"/>
              <a:t>50</a:t>
            </a:fld>
            <a:endParaRPr lang="en-US"/>
          </a:p>
        </p:txBody>
      </p:sp>
      <p:pic>
        <p:nvPicPr>
          <p:cNvPr id="7" name="Graphic 6" descr="Home with solid fill">
            <a:hlinkClick r:id="rId3" action="ppaction://hlinksldjump"/>
            <a:extLst>
              <a:ext uri="{FF2B5EF4-FFF2-40B4-BE49-F238E27FC236}">
                <a16:creationId xmlns:a16="http://schemas.microsoft.com/office/drawing/2014/main" id="{73126CDA-6B6D-45B3-8DE8-645AEE0286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3199360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F42140-2341-0620-0A87-A25CAF08283D}"/>
              </a:ext>
            </a:extLst>
          </p:cNvPr>
          <p:cNvSpPr>
            <a:spLocks noGrp="1"/>
          </p:cNvSpPr>
          <p:nvPr>
            <p:ph type="title"/>
          </p:nvPr>
        </p:nvSpPr>
        <p:spPr/>
        <p:txBody>
          <a:bodyPr/>
          <a:lstStyle/>
          <a:p>
            <a:r>
              <a:rPr lang="en-US" dirty="0"/>
              <a:t>Hit/Miss Predictor</a:t>
            </a:r>
          </a:p>
        </p:txBody>
      </p:sp>
      <p:sp>
        <p:nvSpPr>
          <p:cNvPr id="4" name="Slide Number Placeholder 3">
            <a:extLst>
              <a:ext uri="{FF2B5EF4-FFF2-40B4-BE49-F238E27FC236}">
                <a16:creationId xmlns:a16="http://schemas.microsoft.com/office/drawing/2014/main" id="{41D1DF93-1C5D-5B25-19E5-8C6B4BE9DB59}"/>
              </a:ext>
            </a:extLst>
          </p:cNvPr>
          <p:cNvSpPr>
            <a:spLocks noGrp="1"/>
          </p:cNvSpPr>
          <p:nvPr>
            <p:ph type="sldNum" sz="quarter" idx="4"/>
          </p:nvPr>
        </p:nvSpPr>
        <p:spPr/>
        <p:txBody>
          <a:bodyPr/>
          <a:lstStyle/>
          <a:p>
            <a:pPr algn="r"/>
            <a:fld id="{BBF05047-ADC6-47BF-A318-424F854A849A}" type="slidenum">
              <a:rPr lang="en-US" smtClean="0"/>
              <a:pPr algn="r"/>
              <a:t>51</a:t>
            </a:fld>
            <a:endParaRPr lang="en-US"/>
          </a:p>
        </p:txBody>
      </p:sp>
      <p:sp>
        <p:nvSpPr>
          <p:cNvPr id="65" name="Rectangle: Rounded Corners 23">
            <a:extLst>
              <a:ext uri="{FF2B5EF4-FFF2-40B4-BE49-F238E27FC236}">
                <a16:creationId xmlns:a16="http://schemas.microsoft.com/office/drawing/2014/main" id="{C67798A6-33AC-8872-B32E-CF64557749A7}"/>
              </a:ext>
            </a:extLst>
          </p:cNvPr>
          <p:cNvSpPr/>
          <p:nvPr/>
        </p:nvSpPr>
        <p:spPr>
          <a:xfrm flipH="1">
            <a:off x="4937608" y="1756896"/>
            <a:ext cx="4064645" cy="3343742"/>
          </a:xfrm>
          <a:prstGeom prst="roundRect">
            <a:avLst>
              <a:gd name="adj" fmla="val 2396"/>
            </a:avLst>
          </a:prstGeom>
          <a:solidFill>
            <a:srgbClr val="ED7D31">
              <a:lumMod val="20000"/>
              <a:lumOff val="80000"/>
            </a:srgbClr>
          </a:solidFill>
          <a:ln w="28575"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6" name="Straight Arrow Connector 65">
            <a:extLst>
              <a:ext uri="{FF2B5EF4-FFF2-40B4-BE49-F238E27FC236}">
                <a16:creationId xmlns:a16="http://schemas.microsoft.com/office/drawing/2014/main" id="{B6D96375-E874-11DC-BEAD-2070CF617B62}"/>
              </a:ext>
            </a:extLst>
          </p:cNvPr>
          <p:cNvCxnSpPr>
            <a:cxnSpLocks/>
            <a:stCxn id="86" idx="2"/>
            <a:endCxn id="115" idx="0"/>
          </p:cNvCxnSpPr>
          <p:nvPr/>
        </p:nvCxnSpPr>
        <p:spPr>
          <a:xfrm>
            <a:off x="7895746" y="3002874"/>
            <a:ext cx="1" cy="229247"/>
          </a:xfrm>
          <a:prstGeom prst="straightConnector1">
            <a:avLst/>
          </a:prstGeom>
          <a:noFill/>
          <a:ln w="38100" cap="rnd" cmpd="sng" algn="ctr">
            <a:solidFill>
              <a:sysClr val="windowText" lastClr="000000"/>
            </a:solidFill>
            <a:prstDash val="solid"/>
            <a:round/>
            <a:tailEnd type="triangle"/>
          </a:ln>
          <a:effectLst/>
        </p:spPr>
      </p:cxnSp>
      <p:sp>
        <p:nvSpPr>
          <p:cNvPr id="67" name="Rectangle: Rounded Corners 24">
            <a:extLst>
              <a:ext uri="{FF2B5EF4-FFF2-40B4-BE49-F238E27FC236}">
                <a16:creationId xmlns:a16="http://schemas.microsoft.com/office/drawing/2014/main" id="{94302BFB-5FDC-D544-1A73-E4FB222CCF18}"/>
              </a:ext>
            </a:extLst>
          </p:cNvPr>
          <p:cNvSpPr/>
          <p:nvPr/>
        </p:nvSpPr>
        <p:spPr>
          <a:xfrm flipH="1">
            <a:off x="158037" y="1756896"/>
            <a:ext cx="4711260" cy="3343742"/>
          </a:xfrm>
          <a:prstGeom prst="roundRect">
            <a:avLst>
              <a:gd name="adj" fmla="val 2396"/>
            </a:avLst>
          </a:prstGeom>
          <a:solidFill>
            <a:srgbClr val="70AD47">
              <a:lumMod val="20000"/>
              <a:lumOff val="80000"/>
            </a:srgbClr>
          </a:solidFill>
          <a:ln w="28575" cap="flat" cmpd="sng" algn="ctr">
            <a:solidFill>
              <a:srgbClr val="54823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Arrow Connector 67">
            <a:extLst>
              <a:ext uri="{FF2B5EF4-FFF2-40B4-BE49-F238E27FC236}">
                <a16:creationId xmlns:a16="http://schemas.microsoft.com/office/drawing/2014/main" id="{483023C0-6758-05D4-B5F7-D9670BA0571F}"/>
              </a:ext>
            </a:extLst>
          </p:cNvPr>
          <p:cNvCxnSpPr>
            <a:cxnSpLocks/>
            <a:endCxn id="81" idx="0"/>
          </p:cNvCxnSpPr>
          <p:nvPr/>
        </p:nvCxnSpPr>
        <p:spPr>
          <a:xfrm>
            <a:off x="860599" y="2015769"/>
            <a:ext cx="0" cy="308232"/>
          </a:xfrm>
          <a:prstGeom prst="straightConnector1">
            <a:avLst/>
          </a:prstGeom>
          <a:noFill/>
          <a:ln w="38100" cap="rnd" cmpd="sng" algn="ctr">
            <a:solidFill>
              <a:sysClr val="windowText" lastClr="000000"/>
            </a:solidFill>
            <a:prstDash val="solid"/>
            <a:round/>
            <a:tailEnd type="triangle"/>
          </a:ln>
          <a:effectLst/>
        </p:spPr>
      </p:cxnSp>
      <p:cxnSp>
        <p:nvCxnSpPr>
          <p:cNvPr id="69" name="Straight Arrow Connector 68">
            <a:extLst>
              <a:ext uri="{FF2B5EF4-FFF2-40B4-BE49-F238E27FC236}">
                <a16:creationId xmlns:a16="http://schemas.microsoft.com/office/drawing/2014/main" id="{77C7473D-70B8-7854-BE40-423B3CEF7C98}"/>
              </a:ext>
            </a:extLst>
          </p:cNvPr>
          <p:cNvCxnSpPr>
            <a:cxnSpLocks/>
            <a:stCxn id="87" idx="2"/>
            <a:endCxn id="90" idx="0"/>
          </p:cNvCxnSpPr>
          <p:nvPr/>
        </p:nvCxnSpPr>
        <p:spPr>
          <a:xfrm flipH="1">
            <a:off x="7895744" y="4375639"/>
            <a:ext cx="1" cy="136957"/>
          </a:xfrm>
          <a:prstGeom prst="straightConnector1">
            <a:avLst/>
          </a:prstGeom>
          <a:noFill/>
          <a:ln w="38100" cap="rnd" cmpd="sng" algn="ctr">
            <a:solidFill>
              <a:sysClr val="windowText" lastClr="000000"/>
            </a:solidFill>
            <a:prstDash val="solid"/>
            <a:round/>
            <a:tailEnd type="triangle"/>
          </a:ln>
          <a:effectLst/>
        </p:spPr>
      </p:cxnSp>
      <p:cxnSp>
        <p:nvCxnSpPr>
          <p:cNvPr id="70" name="Straight Arrow Connector 69">
            <a:extLst>
              <a:ext uri="{FF2B5EF4-FFF2-40B4-BE49-F238E27FC236}">
                <a16:creationId xmlns:a16="http://schemas.microsoft.com/office/drawing/2014/main" id="{7443157F-1941-F017-6763-25B5490D5F91}"/>
              </a:ext>
            </a:extLst>
          </p:cNvPr>
          <p:cNvCxnSpPr>
            <a:cxnSpLocks/>
            <a:stCxn id="115" idx="2"/>
            <a:endCxn id="87" idx="0"/>
          </p:cNvCxnSpPr>
          <p:nvPr/>
        </p:nvCxnSpPr>
        <p:spPr>
          <a:xfrm flipH="1">
            <a:off x="7895745" y="3475731"/>
            <a:ext cx="2" cy="152537"/>
          </a:xfrm>
          <a:prstGeom prst="straightConnector1">
            <a:avLst/>
          </a:prstGeom>
          <a:noFill/>
          <a:ln w="38100" cap="rnd" cmpd="sng" algn="ctr">
            <a:solidFill>
              <a:sysClr val="windowText" lastClr="000000"/>
            </a:solidFill>
            <a:prstDash val="solid"/>
            <a:round/>
            <a:tailEnd type="triangle"/>
          </a:ln>
          <a:effectLst/>
        </p:spPr>
      </p:cxnSp>
      <p:cxnSp>
        <p:nvCxnSpPr>
          <p:cNvPr id="71" name="Straight Arrow Connector 70">
            <a:extLst>
              <a:ext uri="{FF2B5EF4-FFF2-40B4-BE49-F238E27FC236}">
                <a16:creationId xmlns:a16="http://schemas.microsoft.com/office/drawing/2014/main" id="{01D6E9AE-FFCA-F8A6-F1FC-C21394C04899}"/>
              </a:ext>
            </a:extLst>
          </p:cNvPr>
          <p:cNvCxnSpPr>
            <a:cxnSpLocks/>
            <a:stCxn id="99" idx="2"/>
            <a:endCxn id="91" idx="0"/>
          </p:cNvCxnSpPr>
          <p:nvPr/>
        </p:nvCxnSpPr>
        <p:spPr>
          <a:xfrm flipH="1">
            <a:off x="7895744" y="2165219"/>
            <a:ext cx="0" cy="351726"/>
          </a:xfrm>
          <a:prstGeom prst="straightConnector1">
            <a:avLst/>
          </a:prstGeom>
          <a:noFill/>
          <a:ln w="38100" cap="rnd" cmpd="sng" algn="ctr">
            <a:solidFill>
              <a:sysClr val="windowText" lastClr="000000"/>
            </a:solidFill>
            <a:prstDash val="solid"/>
            <a:round/>
            <a:tailEnd type="triangle"/>
          </a:ln>
          <a:effectLst/>
        </p:spPr>
      </p:cxnSp>
      <p:sp>
        <p:nvSpPr>
          <p:cNvPr id="72" name="TextBox 71">
            <a:extLst>
              <a:ext uri="{FF2B5EF4-FFF2-40B4-BE49-F238E27FC236}">
                <a16:creationId xmlns:a16="http://schemas.microsoft.com/office/drawing/2014/main" id="{50B87425-A9F7-1862-CAFF-D2E9EAB3ABDF}"/>
              </a:ext>
            </a:extLst>
          </p:cNvPr>
          <p:cNvSpPr txBox="1"/>
          <p:nvPr/>
        </p:nvSpPr>
        <p:spPr>
          <a:xfrm>
            <a:off x="1391170" y="2455358"/>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a:solidFill>
                  <a:prstClr val="black"/>
                </a:solidFill>
                <a:latin typeface="Calibri" panose="020F0502020204030204"/>
              </a:rPr>
              <a:t>Yes</a:t>
            </a:r>
          </a:p>
        </p:txBody>
      </p:sp>
      <p:cxnSp>
        <p:nvCxnSpPr>
          <p:cNvPr id="73" name="Straight Arrow Connector 72">
            <a:extLst>
              <a:ext uri="{FF2B5EF4-FFF2-40B4-BE49-F238E27FC236}">
                <a16:creationId xmlns:a16="http://schemas.microsoft.com/office/drawing/2014/main" id="{24BC0410-5535-9BE2-732E-5A1AAEFABF7E}"/>
              </a:ext>
            </a:extLst>
          </p:cNvPr>
          <p:cNvCxnSpPr>
            <a:cxnSpLocks/>
            <a:stCxn id="94" idx="3"/>
            <a:endCxn id="82" idx="1"/>
          </p:cNvCxnSpPr>
          <p:nvPr/>
        </p:nvCxnSpPr>
        <p:spPr>
          <a:xfrm>
            <a:off x="3194929" y="2636470"/>
            <a:ext cx="298430" cy="280"/>
          </a:xfrm>
          <a:prstGeom prst="straightConnector1">
            <a:avLst/>
          </a:prstGeom>
          <a:noFill/>
          <a:ln w="38100" cap="rnd" cmpd="sng" algn="ctr">
            <a:solidFill>
              <a:sysClr val="windowText" lastClr="000000"/>
            </a:solidFill>
            <a:prstDash val="solid"/>
            <a:round/>
            <a:tailEnd type="triangle"/>
          </a:ln>
          <a:effectLst/>
        </p:spPr>
      </p:cxnSp>
      <p:cxnSp>
        <p:nvCxnSpPr>
          <p:cNvPr id="74" name="Straight Arrow Connector 73">
            <a:extLst>
              <a:ext uri="{FF2B5EF4-FFF2-40B4-BE49-F238E27FC236}">
                <a16:creationId xmlns:a16="http://schemas.microsoft.com/office/drawing/2014/main" id="{D76D29F2-AFE3-C771-FE63-2C62587C800A}"/>
              </a:ext>
            </a:extLst>
          </p:cNvPr>
          <p:cNvCxnSpPr>
            <a:cxnSpLocks/>
            <a:stCxn id="81" idx="2"/>
            <a:endCxn id="95" idx="1"/>
          </p:cNvCxnSpPr>
          <p:nvPr/>
        </p:nvCxnSpPr>
        <p:spPr>
          <a:xfrm>
            <a:off x="860599" y="2948940"/>
            <a:ext cx="963278" cy="774560"/>
          </a:xfrm>
          <a:prstGeom prst="straightConnector1">
            <a:avLst/>
          </a:prstGeom>
          <a:noFill/>
          <a:ln w="38100" cap="rnd" cmpd="sng" algn="ctr">
            <a:solidFill>
              <a:sysClr val="windowText" lastClr="000000"/>
            </a:solidFill>
            <a:prstDash val="solid"/>
            <a:round/>
            <a:tailEnd type="triangle"/>
          </a:ln>
          <a:effectLst/>
        </p:spPr>
      </p:cxnSp>
      <p:cxnSp>
        <p:nvCxnSpPr>
          <p:cNvPr id="75" name="Straight Arrow Connector 74">
            <a:extLst>
              <a:ext uri="{FF2B5EF4-FFF2-40B4-BE49-F238E27FC236}">
                <a16:creationId xmlns:a16="http://schemas.microsoft.com/office/drawing/2014/main" id="{0846E5F9-9C86-8A75-8B1C-93E7953B2761}"/>
              </a:ext>
            </a:extLst>
          </p:cNvPr>
          <p:cNvCxnSpPr>
            <a:cxnSpLocks/>
            <a:stCxn id="82" idx="2"/>
            <a:endCxn id="95" idx="3"/>
          </p:cNvCxnSpPr>
          <p:nvPr/>
        </p:nvCxnSpPr>
        <p:spPr>
          <a:xfrm flipH="1">
            <a:off x="3094029" y="2891634"/>
            <a:ext cx="921789" cy="831866"/>
          </a:xfrm>
          <a:prstGeom prst="straightConnector1">
            <a:avLst/>
          </a:prstGeom>
          <a:noFill/>
          <a:ln w="38100" cap="rnd" cmpd="sng" algn="ctr">
            <a:solidFill>
              <a:sysClr val="windowText" lastClr="000000"/>
            </a:solidFill>
            <a:prstDash val="solid"/>
            <a:round/>
            <a:tailEnd type="triangle"/>
          </a:ln>
          <a:effectLst/>
        </p:spPr>
      </p:cxnSp>
      <p:cxnSp>
        <p:nvCxnSpPr>
          <p:cNvPr id="76" name="Straight Arrow Connector 75">
            <a:extLst>
              <a:ext uri="{FF2B5EF4-FFF2-40B4-BE49-F238E27FC236}">
                <a16:creationId xmlns:a16="http://schemas.microsoft.com/office/drawing/2014/main" id="{2B8487FE-3A96-5C8C-182B-8870131F22C7}"/>
              </a:ext>
            </a:extLst>
          </p:cNvPr>
          <p:cNvCxnSpPr>
            <a:cxnSpLocks/>
            <a:stCxn id="95" idx="2"/>
            <a:endCxn id="100" idx="0"/>
          </p:cNvCxnSpPr>
          <p:nvPr/>
        </p:nvCxnSpPr>
        <p:spPr>
          <a:xfrm flipH="1">
            <a:off x="2458953" y="3845304"/>
            <a:ext cx="0" cy="616991"/>
          </a:xfrm>
          <a:prstGeom prst="straightConnector1">
            <a:avLst/>
          </a:prstGeom>
          <a:noFill/>
          <a:ln w="38100" cap="rnd" cmpd="sng" algn="ctr">
            <a:solidFill>
              <a:sysClr val="windowText" lastClr="000000"/>
            </a:solidFill>
            <a:prstDash val="solid"/>
            <a:round/>
            <a:tailEnd type="triangle"/>
          </a:ln>
          <a:effectLst/>
        </p:spPr>
      </p:cxnSp>
      <p:cxnSp>
        <p:nvCxnSpPr>
          <p:cNvPr id="77" name="Straight Arrow Connector 76">
            <a:extLst>
              <a:ext uri="{FF2B5EF4-FFF2-40B4-BE49-F238E27FC236}">
                <a16:creationId xmlns:a16="http://schemas.microsoft.com/office/drawing/2014/main" id="{AC167AC5-57D7-08B7-406A-D32FD08B4D2D}"/>
              </a:ext>
            </a:extLst>
          </p:cNvPr>
          <p:cNvCxnSpPr>
            <a:cxnSpLocks/>
          </p:cNvCxnSpPr>
          <p:nvPr/>
        </p:nvCxnSpPr>
        <p:spPr>
          <a:xfrm flipH="1">
            <a:off x="2754434" y="2647252"/>
            <a:ext cx="1984238" cy="1777256"/>
          </a:xfrm>
          <a:prstGeom prst="straightConnector1">
            <a:avLst/>
          </a:prstGeom>
          <a:noFill/>
          <a:ln w="38100" cap="rnd" cmpd="sng" algn="ctr">
            <a:solidFill>
              <a:sysClr val="windowText" lastClr="000000"/>
            </a:solidFill>
            <a:prstDash val="solid"/>
            <a:round/>
            <a:tailEnd type="triangle"/>
          </a:ln>
          <a:effectLst/>
        </p:spPr>
      </p:cxnSp>
      <p:cxnSp>
        <p:nvCxnSpPr>
          <p:cNvPr id="78" name="Straight Arrow Connector 77">
            <a:extLst>
              <a:ext uri="{FF2B5EF4-FFF2-40B4-BE49-F238E27FC236}">
                <a16:creationId xmlns:a16="http://schemas.microsoft.com/office/drawing/2014/main" id="{B3240042-6972-4B59-6D4B-0B3E90EE5C5D}"/>
              </a:ext>
            </a:extLst>
          </p:cNvPr>
          <p:cNvCxnSpPr>
            <a:cxnSpLocks/>
            <a:stCxn id="106" idx="1"/>
            <a:endCxn id="101" idx="3"/>
          </p:cNvCxnSpPr>
          <p:nvPr/>
        </p:nvCxnSpPr>
        <p:spPr>
          <a:xfrm flipH="1" flipV="1">
            <a:off x="6904999" y="4872988"/>
            <a:ext cx="299797" cy="2218"/>
          </a:xfrm>
          <a:prstGeom prst="straightConnector1">
            <a:avLst/>
          </a:prstGeom>
          <a:noFill/>
          <a:ln w="38100" cap="rnd" cmpd="sng" algn="ctr">
            <a:solidFill>
              <a:sysClr val="windowText" lastClr="000000"/>
            </a:solidFill>
            <a:prstDash val="solid"/>
            <a:round/>
            <a:tailEnd type="triangle"/>
          </a:ln>
          <a:effectLst/>
        </p:spPr>
      </p:cxnSp>
      <p:cxnSp>
        <p:nvCxnSpPr>
          <p:cNvPr id="79" name="Straight Arrow Connector 78">
            <a:extLst>
              <a:ext uri="{FF2B5EF4-FFF2-40B4-BE49-F238E27FC236}">
                <a16:creationId xmlns:a16="http://schemas.microsoft.com/office/drawing/2014/main" id="{6E1662ED-1319-56B7-13E2-073892D186B9}"/>
              </a:ext>
            </a:extLst>
          </p:cNvPr>
          <p:cNvCxnSpPr>
            <a:cxnSpLocks/>
            <a:stCxn id="105" idx="3"/>
            <a:endCxn id="91" idx="1"/>
          </p:cNvCxnSpPr>
          <p:nvPr/>
        </p:nvCxnSpPr>
        <p:spPr>
          <a:xfrm>
            <a:off x="6761935" y="2635011"/>
            <a:ext cx="442862" cy="3740"/>
          </a:xfrm>
          <a:prstGeom prst="straightConnector1">
            <a:avLst/>
          </a:prstGeom>
          <a:noFill/>
          <a:ln w="38100" cap="rnd" cmpd="sng" algn="ctr">
            <a:solidFill>
              <a:sysClr val="windowText" lastClr="000000"/>
            </a:solidFill>
            <a:prstDash val="solid"/>
            <a:round/>
            <a:tailEnd type="triangle"/>
          </a:ln>
          <a:effectLst/>
        </p:spPr>
      </p:cxnSp>
      <p:cxnSp>
        <p:nvCxnSpPr>
          <p:cNvPr id="80" name="Straight Arrow Connector 79">
            <a:extLst>
              <a:ext uri="{FF2B5EF4-FFF2-40B4-BE49-F238E27FC236}">
                <a16:creationId xmlns:a16="http://schemas.microsoft.com/office/drawing/2014/main" id="{5933CFC3-D762-C2A7-FF03-4302D3595F28}"/>
              </a:ext>
            </a:extLst>
          </p:cNvPr>
          <p:cNvCxnSpPr>
            <a:cxnSpLocks/>
            <a:stCxn id="87" idx="1"/>
          </p:cNvCxnSpPr>
          <p:nvPr/>
        </p:nvCxnSpPr>
        <p:spPr>
          <a:xfrm flipH="1">
            <a:off x="6761935" y="4001953"/>
            <a:ext cx="367829" cy="686194"/>
          </a:xfrm>
          <a:prstGeom prst="straightConnector1">
            <a:avLst/>
          </a:prstGeom>
          <a:noFill/>
          <a:ln w="38100" cap="rnd" cmpd="sng" algn="ctr">
            <a:solidFill>
              <a:sysClr val="windowText" lastClr="000000"/>
            </a:solidFill>
            <a:prstDash val="solid"/>
            <a:round/>
            <a:tailEnd type="triangle"/>
          </a:ln>
          <a:effectLst/>
        </p:spPr>
      </p:cxnSp>
      <p:sp>
        <p:nvSpPr>
          <p:cNvPr id="81" name="Diamond 80">
            <a:extLst>
              <a:ext uri="{FF2B5EF4-FFF2-40B4-BE49-F238E27FC236}">
                <a16:creationId xmlns:a16="http://schemas.microsoft.com/office/drawing/2014/main" id="{90C48461-C260-7196-6938-A9A296F12080}"/>
              </a:ext>
            </a:extLst>
          </p:cNvPr>
          <p:cNvSpPr/>
          <p:nvPr/>
        </p:nvSpPr>
        <p:spPr>
          <a:xfrm>
            <a:off x="220099" y="2324001"/>
            <a:ext cx="1280999" cy="624938"/>
          </a:xfrm>
          <a:prstGeom prst="diamond">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2" name="Diamond 81">
            <a:extLst>
              <a:ext uri="{FF2B5EF4-FFF2-40B4-BE49-F238E27FC236}">
                <a16:creationId xmlns:a16="http://schemas.microsoft.com/office/drawing/2014/main" id="{1BF7BC69-62A7-00A0-A2CD-8F852E91EAB8}"/>
              </a:ext>
            </a:extLst>
          </p:cNvPr>
          <p:cNvSpPr/>
          <p:nvPr/>
        </p:nvSpPr>
        <p:spPr>
          <a:xfrm>
            <a:off x="3493358" y="2381867"/>
            <a:ext cx="1044918" cy="509767"/>
          </a:xfrm>
          <a:prstGeom prst="diamond">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32A352A1-7409-B1B7-4655-40AF4740CEE1}"/>
              </a:ext>
            </a:extLst>
          </p:cNvPr>
          <p:cNvSpPr txBox="1"/>
          <p:nvPr/>
        </p:nvSpPr>
        <p:spPr>
          <a:xfrm>
            <a:off x="3603380" y="2609974"/>
            <a:ext cx="878556" cy="150298"/>
          </a:xfrm>
          <a:prstGeom prst="rect">
            <a:avLst/>
          </a:prstGeom>
          <a:noFill/>
          <a:ln>
            <a:noFill/>
          </a:ln>
        </p:spPr>
        <p:txBody>
          <a:bodyPr wrap="square" tIns="0" bIns="0" anchor="ctr">
            <a:spAutoFit/>
          </a:bodyPr>
          <a:lstStyle/>
          <a:p>
            <a:pPr algn="ctr" fontAlgn="auto">
              <a:lnSpc>
                <a:spcPts val="1000"/>
              </a:lnSpc>
              <a:spcBef>
                <a:spcPts val="0"/>
              </a:spcBef>
              <a:spcAft>
                <a:spcPts val="0"/>
              </a:spcAft>
            </a:pPr>
            <a:r>
              <a:rPr lang="en-US" sz="1600" b="1">
                <a:solidFill>
                  <a:prstClr val="black"/>
                </a:solidFill>
                <a:latin typeface="Calibri" panose="020F0502020204030204"/>
              </a:rPr>
              <a:t>Hit?</a:t>
            </a:r>
          </a:p>
        </p:txBody>
      </p:sp>
      <p:sp>
        <p:nvSpPr>
          <p:cNvPr id="84" name="TextBox 83">
            <a:extLst>
              <a:ext uri="{FF2B5EF4-FFF2-40B4-BE49-F238E27FC236}">
                <a16:creationId xmlns:a16="http://schemas.microsoft.com/office/drawing/2014/main" id="{B835D89C-2244-54BB-6E9E-B1FFBD5F1DCC}"/>
              </a:ext>
            </a:extLst>
          </p:cNvPr>
          <p:cNvSpPr txBox="1"/>
          <p:nvPr/>
        </p:nvSpPr>
        <p:spPr>
          <a:xfrm>
            <a:off x="4446247" y="2462864"/>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a:solidFill>
                  <a:prstClr val="black"/>
                </a:solidFill>
                <a:latin typeface="Calibri" panose="020F0502020204030204"/>
              </a:rPr>
              <a:t>Yes</a:t>
            </a:r>
          </a:p>
        </p:txBody>
      </p:sp>
      <p:sp>
        <p:nvSpPr>
          <p:cNvPr id="86" name="Rectangle 85">
            <a:extLst>
              <a:ext uri="{FF2B5EF4-FFF2-40B4-BE49-F238E27FC236}">
                <a16:creationId xmlns:a16="http://schemas.microsoft.com/office/drawing/2014/main" id="{14E0E965-E10B-54D9-7C0B-2BB15F4A0EFC}"/>
              </a:ext>
            </a:extLst>
          </p:cNvPr>
          <p:cNvSpPr/>
          <p:nvPr/>
        </p:nvSpPr>
        <p:spPr>
          <a:xfrm>
            <a:off x="7204798" y="2759263"/>
            <a:ext cx="1381896"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Insert into BF2</a:t>
            </a:r>
          </a:p>
        </p:txBody>
      </p:sp>
      <p:sp>
        <p:nvSpPr>
          <p:cNvPr id="87" name="Diamond 86">
            <a:extLst>
              <a:ext uri="{FF2B5EF4-FFF2-40B4-BE49-F238E27FC236}">
                <a16:creationId xmlns:a16="http://schemas.microsoft.com/office/drawing/2014/main" id="{D7E7E6DF-3F3B-3EA5-24A8-3CF67656B2E4}"/>
              </a:ext>
            </a:extLst>
          </p:cNvPr>
          <p:cNvSpPr/>
          <p:nvPr/>
        </p:nvSpPr>
        <p:spPr>
          <a:xfrm>
            <a:off x="7129764" y="3628268"/>
            <a:ext cx="1531961" cy="747371"/>
          </a:xfrm>
          <a:prstGeom prst="diamond">
            <a:avLst/>
          </a:prstGeom>
          <a:solidFill>
            <a:srgbClr val="BDD7EE"/>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D3F23E1B-29EF-2D4B-80E8-06D36E5A0EBF}"/>
              </a:ext>
            </a:extLst>
          </p:cNvPr>
          <p:cNvSpPr txBox="1"/>
          <p:nvPr/>
        </p:nvSpPr>
        <p:spPr>
          <a:xfrm>
            <a:off x="7130049" y="3939781"/>
            <a:ext cx="1528608" cy="162801"/>
          </a:xfrm>
          <a:prstGeom prst="rect">
            <a:avLst/>
          </a:prstGeom>
          <a:noFill/>
          <a:ln>
            <a:noFill/>
          </a:ln>
        </p:spPr>
        <p:txBody>
          <a:bodyPr wrap="square" tIns="0" bIns="0" anchor="ctr">
            <a:spAutoFit/>
          </a:bodyPr>
          <a:lstStyle/>
          <a:p>
            <a:pPr algn="ctr" fontAlgn="auto">
              <a:lnSpc>
                <a:spcPts val="1200"/>
              </a:lnSpc>
              <a:spcBef>
                <a:spcPts val="0"/>
              </a:spcBef>
              <a:spcAft>
                <a:spcPts val="0"/>
              </a:spcAft>
            </a:pPr>
            <a:r>
              <a:rPr lang="en-US" sz="1400" b="1" i="1" dirty="0">
                <a:solidFill>
                  <a:prstClr val="black"/>
                </a:solidFill>
                <a:latin typeface="Calibri" panose="020F0502020204030204"/>
              </a:rPr>
              <a:t>n</a:t>
            </a:r>
            <a:r>
              <a:rPr lang="en-US" sz="1400" b="1" dirty="0">
                <a:solidFill>
                  <a:prstClr val="black"/>
                </a:solidFill>
                <a:latin typeface="Calibri" panose="020F0502020204030204"/>
              </a:rPr>
              <a:t> ≥ associativity</a:t>
            </a:r>
          </a:p>
        </p:txBody>
      </p:sp>
      <p:sp>
        <p:nvSpPr>
          <p:cNvPr id="89" name="TextBox 88">
            <a:extLst>
              <a:ext uri="{FF2B5EF4-FFF2-40B4-BE49-F238E27FC236}">
                <a16:creationId xmlns:a16="http://schemas.microsoft.com/office/drawing/2014/main" id="{F0C85960-44EE-DE8E-248B-A2078FBE159C}"/>
              </a:ext>
            </a:extLst>
          </p:cNvPr>
          <p:cNvSpPr txBox="1"/>
          <p:nvPr/>
        </p:nvSpPr>
        <p:spPr>
          <a:xfrm>
            <a:off x="7633419" y="4327684"/>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dirty="0">
                <a:solidFill>
                  <a:prstClr val="black"/>
                </a:solidFill>
                <a:latin typeface="Calibri" panose="020F0502020204030204"/>
              </a:rPr>
              <a:t>Yes</a:t>
            </a:r>
          </a:p>
        </p:txBody>
      </p:sp>
      <p:sp>
        <p:nvSpPr>
          <p:cNvPr id="90" name="Rectangle 89">
            <a:extLst>
              <a:ext uri="{FF2B5EF4-FFF2-40B4-BE49-F238E27FC236}">
                <a16:creationId xmlns:a16="http://schemas.microsoft.com/office/drawing/2014/main" id="{57243E30-0BD9-6B4C-4B58-7FB3487DDDDD}"/>
              </a:ext>
            </a:extLst>
          </p:cNvPr>
          <p:cNvSpPr/>
          <p:nvPr/>
        </p:nvSpPr>
        <p:spPr>
          <a:xfrm>
            <a:off x="7204797" y="4512596"/>
            <a:ext cx="1381895"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Clear BF1</a:t>
            </a:r>
          </a:p>
        </p:txBody>
      </p:sp>
      <p:sp>
        <p:nvSpPr>
          <p:cNvPr id="91" name="Rectangle 90">
            <a:extLst>
              <a:ext uri="{FF2B5EF4-FFF2-40B4-BE49-F238E27FC236}">
                <a16:creationId xmlns:a16="http://schemas.microsoft.com/office/drawing/2014/main" id="{94C84C2A-8DEF-2FED-F3FC-778FD0CBB0FF}"/>
              </a:ext>
            </a:extLst>
          </p:cNvPr>
          <p:cNvSpPr/>
          <p:nvPr/>
        </p:nvSpPr>
        <p:spPr>
          <a:xfrm>
            <a:off x="7204797" y="2516945"/>
            <a:ext cx="1381895"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Insert into BF1</a:t>
            </a:r>
          </a:p>
        </p:txBody>
      </p:sp>
      <p:sp>
        <p:nvSpPr>
          <p:cNvPr id="92" name="TextBox 91">
            <a:extLst>
              <a:ext uri="{FF2B5EF4-FFF2-40B4-BE49-F238E27FC236}">
                <a16:creationId xmlns:a16="http://schemas.microsoft.com/office/drawing/2014/main" id="{D513EA6F-4039-88C4-C9FA-C885766082FF}"/>
              </a:ext>
            </a:extLst>
          </p:cNvPr>
          <p:cNvSpPr txBox="1"/>
          <p:nvPr/>
        </p:nvSpPr>
        <p:spPr>
          <a:xfrm>
            <a:off x="425772" y="2573454"/>
            <a:ext cx="878556" cy="188770"/>
          </a:xfrm>
          <a:prstGeom prst="rect">
            <a:avLst/>
          </a:prstGeom>
          <a:noFill/>
          <a:ln>
            <a:noFill/>
          </a:ln>
        </p:spPr>
        <p:txBody>
          <a:bodyPr wrap="square" tIns="0" bIns="0" anchor="ctr">
            <a:spAutoFit/>
          </a:bodyPr>
          <a:lstStyle/>
          <a:p>
            <a:pPr algn="ctr" fontAlgn="auto">
              <a:lnSpc>
                <a:spcPts val="1400"/>
              </a:lnSpc>
              <a:spcBef>
                <a:spcPts val="0"/>
              </a:spcBef>
              <a:spcAft>
                <a:spcPts val="0"/>
              </a:spcAft>
            </a:pPr>
            <a:r>
              <a:rPr lang="en-US" sz="1600" b="1">
                <a:solidFill>
                  <a:prstClr val="black"/>
                </a:solidFill>
                <a:latin typeface="Calibri" panose="020F0502020204030204"/>
              </a:rPr>
              <a:t>In BF1?</a:t>
            </a:r>
          </a:p>
        </p:txBody>
      </p:sp>
      <p:cxnSp>
        <p:nvCxnSpPr>
          <p:cNvPr id="93" name="Straight Arrow Connector 92">
            <a:extLst>
              <a:ext uri="{FF2B5EF4-FFF2-40B4-BE49-F238E27FC236}">
                <a16:creationId xmlns:a16="http://schemas.microsoft.com/office/drawing/2014/main" id="{CD5070C4-73CC-7E92-8DDC-F0845CA131D5}"/>
              </a:ext>
            </a:extLst>
          </p:cNvPr>
          <p:cNvCxnSpPr>
            <a:cxnSpLocks/>
            <a:stCxn id="81" idx="3"/>
            <a:endCxn id="94" idx="1"/>
          </p:cNvCxnSpPr>
          <p:nvPr/>
        </p:nvCxnSpPr>
        <p:spPr>
          <a:xfrm>
            <a:off x="1501098" y="2636470"/>
            <a:ext cx="221879" cy="0"/>
          </a:xfrm>
          <a:prstGeom prst="straightConnector1">
            <a:avLst/>
          </a:prstGeom>
          <a:noFill/>
          <a:ln w="38100" cap="rnd" cmpd="sng" algn="ctr">
            <a:solidFill>
              <a:sysClr val="windowText" lastClr="000000"/>
            </a:solidFill>
            <a:prstDash val="solid"/>
            <a:round/>
            <a:tailEnd type="triangle"/>
          </a:ln>
          <a:effectLst/>
        </p:spPr>
      </p:cxnSp>
      <p:sp>
        <p:nvSpPr>
          <p:cNvPr id="94" name="Rectangle 93">
            <a:extLst>
              <a:ext uri="{FF2B5EF4-FFF2-40B4-BE49-F238E27FC236}">
                <a16:creationId xmlns:a16="http://schemas.microsoft.com/office/drawing/2014/main" id="{9BB57B2C-B713-3E07-B417-A8AC3274F396}"/>
              </a:ext>
            </a:extLst>
          </p:cNvPr>
          <p:cNvSpPr/>
          <p:nvPr/>
        </p:nvSpPr>
        <p:spPr>
          <a:xfrm>
            <a:off x="1722977" y="2462163"/>
            <a:ext cx="1471952" cy="348615"/>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Query</a:t>
            </a:r>
            <a:b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Extended LLC</a:t>
            </a:r>
          </a:p>
        </p:txBody>
      </p:sp>
      <p:sp>
        <p:nvSpPr>
          <p:cNvPr id="95" name="Rectangle 94">
            <a:extLst>
              <a:ext uri="{FF2B5EF4-FFF2-40B4-BE49-F238E27FC236}">
                <a16:creationId xmlns:a16="http://schemas.microsoft.com/office/drawing/2014/main" id="{91279C5D-05C3-15CF-B3B4-991B59F8281E}"/>
              </a:ext>
            </a:extLst>
          </p:cNvPr>
          <p:cNvSpPr/>
          <p:nvPr/>
        </p:nvSpPr>
        <p:spPr>
          <a:xfrm>
            <a:off x="1823877" y="3601695"/>
            <a:ext cx="1270152" cy="243609"/>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Access DRAM</a:t>
            </a:r>
          </a:p>
        </p:txBody>
      </p:sp>
      <p:sp>
        <p:nvSpPr>
          <p:cNvPr id="96" name="TextBox 95">
            <a:extLst>
              <a:ext uri="{FF2B5EF4-FFF2-40B4-BE49-F238E27FC236}">
                <a16:creationId xmlns:a16="http://schemas.microsoft.com/office/drawing/2014/main" id="{94C49816-306F-5E52-44BA-5DD8303A962F}"/>
              </a:ext>
            </a:extLst>
          </p:cNvPr>
          <p:cNvSpPr txBox="1"/>
          <p:nvPr/>
        </p:nvSpPr>
        <p:spPr>
          <a:xfrm>
            <a:off x="954886" y="2878701"/>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a:solidFill>
                  <a:prstClr val="black"/>
                </a:solidFill>
                <a:latin typeface="Calibri" panose="020F0502020204030204"/>
              </a:rPr>
              <a:t>No</a:t>
            </a:r>
          </a:p>
        </p:txBody>
      </p:sp>
      <p:sp>
        <p:nvSpPr>
          <p:cNvPr id="97" name="TextBox 96">
            <a:extLst>
              <a:ext uri="{FF2B5EF4-FFF2-40B4-BE49-F238E27FC236}">
                <a16:creationId xmlns:a16="http://schemas.microsoft.com/office/drawing/2014/main" id="{64A74F88-EF6D-D9CD-CE72-39D4D26CC20A}"/>
              </a:ext>
            </a:extLst>
          </p:cNvPr>
          <p:cNvSpPr txBox="1"/>
          <p:nvPr/>
        </p:nvSpPr>
        <p:spPr>
          <a:xfrm>
            <a:off x="3702740" y="2820388"/>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a:solidFill>
                  <a:prstClr val="black"/>
                </a:solidFill>
                <a:latin typeface="Calibri" panose="020F0502020204030204"/>
              </a:rPr>
              <a:t>No</a:t>
            </a:r>
          </a:p>
        </p:txBody>
      </p:sp>
      <p:sp>
        <p:nvSpPr>
          <p:cNvPr id="98" name="Rectangle: Rounded Corners 3">
            <a:extLst>
              <a:ext uri="{FF2B5EF4-FFF2-40B4-BE49-F238E27FC236}">
                <a16:creationId xmlns:a16="http://schemas.microsoft.com/office/drawing/2014/main" id="{E78E2968-B03F-BE31-727C-79213D9B2469}"/>
              </a:ext>
            </a:extLst>
          </p:cNvPr>
          <p:cNvSpPr/>
          <p:nvPr/>
        </p:nvSpPr>
        <p:spPr>
          <a:xfrm>
            <a:off x="212237" y="1808345"/>
            <a:ext cx="2207613" cy="359802"/>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Request for</a:t>
            </a:r>
            <a:b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Extended LLC Address</a:t>
            </a:r>
          </a:p>
        </p:txBody>
      </p:sp>
      <p:sp>
        <p:nvSpPr>
          <p:cNvPr id="99" name="Rectangle: Rounded Corners 42">
            <a:extLst>
              <a:ext uri="{FF2B5EF4-FFF2-40B4-BE49-F238E27FC236}">
                <a16:creationId xmlns:a16="http://schemas.microsoft.com/office/drawing/2014/main" id="{29595EA2-CA2D-56CD-26AF-EC801D7A8902}"/>
              </a:ext>
            </a:extLst>
          </p:cNvPr>
          <p:cNvSpPr/>
          <p:nvPr/>
        </p:nvSpPr>
        <p:spPr>
          <a:xfrm>
            <a:off x="6835338" y="1803017"/>
            <a:ext cx="2120814" cy="362202"/>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Insert Cache Block</a:t>
            </a:r>
            <a:b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into Extended LLC Set</a:t>
            </a:r>
          </a:p>
        </p:txBody>
      </p:sp>
      <p:sp>
        <p:nvSpPr>
          <p:cNvPr id="100" name="Rectangle: Rounded Corners 73">
            <a:extLst>
              <a:ext uri="{FF2B5EF4-FFF2-40B4-BE49-F238E27FC236}">
                <a16:creationId xmlns:a16="http://schemas.microsoft.com/office/drawing/2014/main" id="{0239BBD8-4555-33D8-5737-0B82650C4D65}"/>
              </a:ext>
            </a:extLst>
          </p:cNvPr>
          <p:cNvSpPr/>
          <p:nvPr/>
        </p:nvSpPr>
        <p:spPr>
          <a:xfrm>
            <a:off x="1191243" y="4462295"/>
            <a:ext cx="2535421" cy="587151"/>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Send Response</a:t>
            </a:r>
            <a:b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from Morpheus Controller</a:t>
            </a:r>
            <a:b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to Requesting Core</a:t>
            </a:r>
          </a:p>
        </p:txBody>
      </p:sp>
      <p:sp>
        <p:nvSpPr>
          <p:cNvPr id="101" name="Rectangle: Rounded Corners 93">
            <a:extLst>
              <a:ext uri="{FF2B5EF4-FFF2-40B4-BE49-F238E27FC236}">
                <a16:creationId xmlns:a16="http://schemas.microsoft.com/office/drawing/2014/main" id="{D3B67459-58D1-0403-18CD-3199EDCC3865}"/>
              </a:ext>
            </a:extLst>
          </p:cNvPr>
          <p:cNvSpPr/>
          <p:nvPr/>
        </p:nvSpPr>
        <p:spPr>
          <a:xfrm>
            <a:off x="5076834" y="4691887"/>
            <a:ext cx="1828166" cy="362202"/>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Done with Request’s Updates</a:t>
            </a:r>
          </a:p>
        </p:txBody>
      </p:sp>
      <p:sp>
        <p:nvSpPr>
          <p:cNvPr id="102" name="TextBox 101">
            <a:extLst>
              <a:ext uri="{FF2B5EF4-FFF2-40B4-BE49-F238E27FC236}">
                <a16:creationId xmlns:a16="http://schemas.microsoft.com/office/drawing/2014/main" id="{9B054A8B-238A-2D55-414D-19CBDBF514A4}"/>
              </a:ext>
            </a:extLst>
          </p:cNvPr>
          <p:cNvSpPr txBox="1"/>
          <p:nvPr/>
        </p:nvSpPr>
        <p:spPr>
          <a:xfrm>
            <a:off x="6904999" y="3860142"/>
            <a:ext cx="236356" cy="169277"/>
          </a:xfrm>
          <a:prstGeom prst="rect">
            <a:avLst/>
          </a:prstGeom>
          <a:noFill/>
          <a:ln>
            <a:noFill/>
          </a:ln>
        </p:spPr>
        <p:txBody>
          <a:bodyPr wrap="square" lIns="0" tIns="0" rIns="0" bIns="0">
            <a:spAutoFit/>
          </a:bodyPr>
          <a:lstStyle/>
          <a:p>
            <a:pPr algn="ctr" fontAlgn="auto">
              <a:spcBef>
                <a:spcPts val="0"/>
              </a:spcBef>
              <a:spcAft>
                <a:spcPts val="0"/>
              </a:spcAft>
            </a:pPr>
            <a:r>
              <a:rPr lang="en-US" sz="1100" b="1" dirty="0">
                <a:solidFill>
                  <a:prstClr val="black"/>
                </a:solidFill>
                <a:latin typeface="Calibri" panose="020F0502020204030204"/>
              </a:rPr>
              <a:t>No</a:t>
            </a:r>
          </a:p>
        </p:txBody>
      </p:sp>
      <p:sp>
        <p:nvSpPr>
          <p:cNvPr id="103" name="TextBox 102">
            <a:extLst>
              <a:ext uri="{FF2B5EF4-FFF2-40B4-BE49-F238E27FC236}">
                <a16:creationId xmlns:a16="http://schemas.microsoft.com/office/drawing/2014/main" id="{917A8F06-885F-2E29-D03A-5532A067AD3E}"/>
              </a:ext>
            </a:extLst>
          </p:cNvPr>
          <p:cNvSpPr txBox="1"/>
          <p:nvPr/>
        </p:nvSpPr>
        <p:spPr>
          <a:xfrm>
            <a:off x="3694301" y="1782214"/>
            <a:ext cx="1381893" cy="564001"/>
          </a:xfrm>
          <a:prstGeom prst="rect">
            <a:avLst/>
          </a:prstGeom>
          <a:noFill/>
        </p:spPr>
        <p:txBody>
          <a:bodyPr wrap="square" lIns="182880">
            <a:spAutoFit/>
          </a:bodyPr>
          <a:lstStyle/>
          <a:p>
            <a:pPr fontAlgn="auto">
              <a:lnSpc>
                <a:spcPts val="1800"/>
              </a:lnSpc>
              <a:spcBef>
                <a:spcPts val="0"/>
              </a:spcBef>
              <a:spcAft>
                <a:spcPts val="0"/>
              </a:spcAft>
            </a:pPr>
            <a:r>
              <a:rPr lang="en-US" sz="2000" b="1" dirty="0">
                <a:solidFill>
                  <a:srgbClr val="70AD47">
                    <a:lumMod val="75000"/>
                  </a:srgbClr>
                </a:solidFill>
                <a:latin typeface="Calibri" panose="020F0502020204030204"/>
              </a:rPr>
              <a:t>Request Handling</a:t>
            </a:r>
          </a:p>
        </p:txBody>
      </p:sp>
      <p:sp>
        <p:nvSpPr>
          <p:cNvPr id="104" name="TextBox 103">
            <a:extLst>
              <a:ext uri="{FF2B5EF4-FFF2-40B4-BE49-F238E27FC236}">
                <a16:creationId xmlns:a16="http://schemas.microsoft.com/office/drawing/2014/main" id="{EB649931-9F45-8DD2-0A37-11FF56D0BBE7}"/>
              </a:ext>
            </a:extLst>
          </p:cNvPr>
          <p:cNvSpPr txBox="1"/>
          <p:nvPr/>
        </p:nvSpPr>
        <p:spPr>
          <a:xfrm>
            <a:off x="5171564" y="1783616"/>
            <a:ext cx="1734974" cy="564001"/>
          </a:xfrm>
          <a:prstGeom prst="rect">
            <a:avLst/>
          </a:prstGeom>
          <a:noFill/>
        </p:spPr>
        <p:txBody>
          <a:bodyPr wrap="square" rIns="182880">
            <a:spAutoFit/>
          </a:bodyPr>
          <a:lstStyle/>
          <a:p>
            <a:pPr fontAlgn="auto">
              <a:lnSpc>
                <a:spcPts val="1800"/>
              </a:lnSpc>
              <a:spcBef>
                <a:spcPts val="0"/>
              </a:spcBef>
              <a:spcAft>
                <a:spcPts val="0"/>
              </a:spcAft>
            </a:pPr>
            <a:r>
              <a:rPr lang="en-US" sz="2000" b="1" dirty="0">
                <a:solidFill>
                  <a:srgbClr val="ED7D31">
                    <a:lumMod val="75000"/>
                  </a:srgbClr>
                </a:solidFill>
                <a:latin typeface="Calibri" panose="020F0502020204030204"/>
              </a:rPr>
              <a:t>Bloom Filter Management</a:t>
            </a:r>
          </a:p>
        </p:txBody>
      </p:sp>
      <p:sp>
        <p:nvSpPr>
          <p:cNvPr id="105" name="Rectangle: Rounded Corners 133">
            <a:extLst>
              <a:ext uri="{FF2B5EF4-FFF2-40B4-BE49-F238E27FC236}">
                <a16:creationId xmlns:a16="http://schemas.microsoft.com/office/drawing/2014/main" id="{0B0635CD-4A49-12B5-E1DB-20B9014E3A75}"/>
              </a:ext>
            </a:extLst>
          </p:cNvPr>
          <p:cNvSpPr/>
          <p:nvPr/>
        </p:nvSpPr>
        <p:spPr>
          <a:xfrm>
            <a:off x="5110959" y="2453910"/>
            <a:ext cx="1650976" cy="362202"/>
          </a:xfrm>
          <a:prstGeom prst="roundRect">
            <a:avLst>
              <a:gd name="adj" fmla="val 50000"/>
            </a:avLst>
          </a:prstGeom>
          <a:solidFill>
            <a:sysClr val="window" lastClr="FFFFFF">
              <a:lumMod val="85000"/>
            </a:sysClr>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Cache Block</a:t>
            </a:r>
            <a:b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Re-Used</a:t>
            </a:r>
          </a:p>
        </p:txBody>
      </p:sp>
      <p:sp>
        <p:nvSpPr>
          <p:cNvPr id="106" name="Rectangle 105">
            <a:extLst>
              <a:ext uri="{FF2B5EF4-FFF2-40B4-BE49-F238E27FC236}">
                <a16:creationId xmlns:a16="http://schemas.microsoft.com/office/drawing/2014/main" id="{44033532-8B92-C85C-7FC1-0490734ED164}"/>
              </a:ext>
            </a:extLst>
          </p:cNvPr>
          <p:cNvSpPr/>
          <p:nvPr/>
        </p:nvSpPr>
        <p:spPr>
          <a:xfrm>
            <a:off x="7204797" y="4753401"/>
            <a:ext cx="1381895"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mn-cs"/>
              </a:rPr>
              <a:t>Swap BF1, BF2</a:t>
            </a:r>
          </a:p>
        </p:txBody>
      </p:sp>
      <p:sp>
        <p:nvSpPr>
          <p:cNvPr id="111" name="Rectangle 110">
            <a:extLst>
              <a:ext uri="{FF2B5EF4-FFF2-40B4-BE49-F238E27FC236}">
                <a16:creationId xmlns:a16="http://schemas.microsoft.com/office/drawing/2014/main" id="{BC7C752D-5894-5B99-409A-FDB23CE8A56C}"/>
              </a:ext>
            </a:extLst>
          </p:cNvPr>
          <p:cNvSpPr/>
          <p:nvPr/>
        </p:nvSpPr>
        <p:spPr>
          <a:xfrm flipH="1">
            <a:off x="4784982" y="2557964"/>
            <a:ext cx="89358" cy="150905"/>
          </a:xfrm>
          <a:prstGeom prst="rect">
            <a:avLst/>
          </a:prstGeom>
          <a:solidFill>
            <a:srgbClr val="70AD47">
              <a:lumMod val="20000"/>
              <a:lumOff val="80000"/>
            </a:srgbClr>
          </a:solidFill>
          <a:ln w="19050" cap="flat" cmpd="sng" algn="ctr">
            <a:solidFill>
              <a:srgbClr val="70AD47">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5DF69861-A5EA-D3C1-204D-86A090FCA15B}"/>
              </a:ext>
            </a:extLst>
          </p:cNvPr>
          <p:cNvSpPr/>
          <p:nvPr/>
        </p:nvSpPr>
        <p:spPr>
          <a:xfrm flipH="1">
            <a:off x="4932565" y="2558899"/>
            <a:ext cx="89358" cy="150905"/>
          </a:xfrm>
          <a:prstGeom prst="rect">
            <a:avLst/>
          </a:prstGeom>
          <a:solidFill>
            <a:srgbClr val="FBE5D6"/>
          </a:solidFill>
          <a:ln w="19050" cap="flat" cmpd="sng" algn="ctr">
            <a:solidFill>
              <a:srgbClr val="FBE5D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13" name="Straight Arrow Connector 112">
            <a:extLst>
              <a:ext uri="{FF2B5EF4-FFF2-40B4-BE49-F238E27FC236}">
                <a16:creationId xmlns:a16="http://schemas.microsoft.com/office/drawing/2014/main" id="{256B20E5-98DC-7C69-224A-9A1D5044DE92}"/>
              </a:ext>
            </a:extLst>
          </p:cNvPr>
          <p:cNvCxnSpPr>
            <a:cxnSpLocks/>
            <a:stCxn id="82" idx="3"/>
            <a:endCxn id="105" idx="1"/>
          </p:cNvCxnSpPr>
          <p:nvPr/>
        </p:nvCxnSpPr>
        <p:spPr>
          <a:xfrm flipV="1">
            <a:off x="4538277" y="2635011"/>
            <a:ext cx="572682" cy="1740"/>
          </a:xfrm>
          <a:prstGeom prst="straightConnector1">
            <a:avLst/>
          </a:prstGeom>
          <a:noFill/>
          <a:ln w="38100" cap="rnd" cmpd="sng" algn="ctr">
            <a:solidFill>
              <a:sysClr val="windowText" lastClr="000000"/>
            </a:solidFill>
            <a:prstDash val="solid"/>
            <a:round/>
            <a:tailEnd type="triangle"/>
          </a:ln>
          <a:effectLst/>
        </p:spPr>
      </p:cxnSp>
      <p:sp>
        <p:nvSpPr>
          <p:cNvPr id="115" name="Rectangle 114">
            <a:extLst>
              <a:ext uri="{FF2B5EF4-FFF2-40B4-BE49-F238E27FC236}">
                <a16:creationId xmlns:a16="http://schemas.microsoft.com/office/drawing/2014/main" id="{08C21593-212C-4DFE-4B09-AFC6E6AE8447}"/>
              </a:ext>
            </a:extLst>
          </p:cNvPr>
          <p:cNvSpPr/>
          <p:nvPr/>
        </p:nvSpPr>
        <p:spPr>
          <a:xfrm>
            <a:off x="6835344" y="3232120"/>
            <a:ext cx="2120808" cy="243610"/>
          </a:xfrm>
          <a:prstGeom prst="rect">
            <a:avLst/>
          </a:prstGeom>
          <a:solidFill>
            <a:srgbClr val="CAB3D7"/>
          </a:solidFill>
          <a:ln w="19050" cap="flat" cmpd="sng" algn="ctr">
            <a:solidFill>
              <a:sysClr val="windowText" lastClr="000000"/>
            </a:solidFill>
            <a:prstDash val="solid"/>
            <a:miter lim="800000"/>
          </a:ln>
          <a:effectLst/>
        </p:spPr>
        <p:txBody>
          <a:bodyPr lIns="0" tIns="73152"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600" b="1" i="1" u="none" strike="noStrike" kern="0" cap="none" spc="-50" normalizeH="0" baseline="0" noProof="0" dirty="0">
                <a:ln>
                  <a:noFill/>
                </a:ln>
                <a:solidFill>
                  <a:prstClr val="black"/>
                </a:solidFill>
                <a:effectLst/>
                <a:uLnTx/>
                <a:uFillTx/>
                <a:latin typeface="Calibri" panose="020F0502020204030204"/>
                <a:ea typeface="+mn-ea"/>
                <a:cs typeface="+mn-cs"/>
              </a:rPr>
              <a:t>n</a:t>
            </a:r>
            <a:r>
              <a:rPr kumimoji="0" lang="en-US" sz="1600" b="1" i="0" u="none" strike="noStrike" kern="0" cap="none" spc="-50" normalizeH="0" baseline="0" noProof="0" dirty="0">
                <a:ln>
                  <a:noFill/>
                </a:ln>
                <a:solidFill>
                  <a:prstClr val="black"/>
                </a:solidFill>
                <a:effectLst/>
                <a:uLnTx/>
                <a:uFillTx/>
                <a:latin typeface="Calibri" panose="020F0502020204030204"/>
                <a:ea typeface="+mn-ea"/>
                <a:cs typeface="+mn-cs"/>
              </a:rPr>
              <a:t> := </a:t>
            </a:r>
            <a:r>
              <a:rPr kumimoji="0" lang="en-US" sz="1600" b="1" i="0" u="none" strike="noStrike" kern="0" cap="none" spc="-50" normalizeH="0" baseline="0" noProof="0" dirty="0" err="1">
                <a:ln>
                  <a:noFill/>
                </a:ln>
                <a:solidFill>
                  <a:prstClr val="black"/>
                </a:solidFill>
                <a:effectLst/>
                <a:uLnTx/>
                <a:uFillTx/>
                <a:latin typeface="Calibri" panose="020F0502020204030204"/>
                <a:ea typeface="+mn-ea"/>
                <a:cs typeface="+mn-cs"/>
              </a:rPr>
              <a:t>num_elems_in</a:t>
            </a:r>
            <a:r>
              <a:rPr kumimoji="0" lang="en-US" sz="1600" b="1" i="0" u="none" strike="noStrike" kern="0" cap="none" spc="-50" normalizeH="0" baseline="0" noProof="0" dirty="0">
                <a:ln>
                  <a:noFill/>
                </a:ln>
                <a:solidFill>
                  <a:prstClr val="black"/>
                </a:solidFill>
                <a:effectLst/>
                <a:uLnTx/>
                <a:uFillTx/>
                <a:latin typeface="Calibri" panose="020F0502020204030204"/>
                <a:ea typeface="+mn-ea"/>
                <a:cs typeface="+mn-cs"/>
              </a:rPr>
              <a:t>(BF2)</a:t>
            </a:r>
          </a:p>
        </p:txBody>
      </p:sp>
      <p:pic>
        <p:nvPicPr>
          <p:cNvPr id="123" name="Graphic 122" descr="Home with solid fill">
            <a:hlinkClick r:id="rId2" action="ppaction://hlinksldjump"/>
            <a:extLst>
              <a:ext uri="{FF2B5EF4-FFF2-40B4-BE49-F238E27FC236}">
                <a16:creationId xmlns:a16="http://schemas.microsoft.com/office/drawing/2014/main" id="{9FC72936-E1DA-BAC9-2915-3F8A093260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3707996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695D1DF-D340-70A7-A0BE-D4305EBED6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483304"/>
            <a:ext cx="8534400" cy="3753268"/>
          </a:xfrm>
        </p:spPr>
      </p:pic>
      <p:sp>
        <p:nvSpPr>
          <p:cNvPr id="3" name="Title 2">
            <a:extLst>
              <a:ext uri="{FF2B5EF4-FFF2-40B4-BE49-F238E27FC236}">
                <a16:creationId xmlns:a16="http://schemas.microsoft.com/office/drawing/2014/main" id="{20C7675C-8972-A5D3-D58D-31A5904819DD}"/>
              </a:ext>
            </a:extLst>
          </p:cNvPr>
          <p:cNvSpPr>
            <a:spLocks noGrp="1"/>
          </p:cNvSpPr>
          <p:nvPr>
            <p:ph type="title"/>
          </p:nvPr>
        </p:nvSpPr>
        <p:spPr>
          <a:xfrm>
            <a:off x="0" y="139377"/>
            <a:ext cx="9144000" cy="429389"/>
          </a:xfrm>
        </p:spPr>
        <p:txBody>
          <a:bodyPr/>
          <a:lstStyle/>
          <a:p>
            <a:r>
              <a:rPr lang="en-US" dirty="0"/>
              <a:t>Extended LLC Query Logic Unit</a:t>
            </a:r>
          </a:p>
        </p:txBody>
      </p:sp>
      <p:sp>
        <p:nvSpPr>
          <p:cNvPr id="4" name="Slide Number Placeholder 3">
            <a:extLst>
              <a:ext uri="{FF2B5EF4-FFF2-40B4-BE49-F238E27FC236}">
                <a16:creationId xmlns:a16="http://schemas.microsoft.com/office/drawing/2014/main" id="{0E59F238-5314-6AE0-000C-B1224034877A}"/>
              </a:ext>
            </a:extLst>
          </p:cNvPr>
          <p:cNvSpPr>
            <a:spLocks noGrp="1"/>
          </p:cNvSpPr>
          <p:nvPr>
            <p:ph type="sldNum" sz="quarter" idx="4"/>
          </p:nvPr>
        </p:nvSpPr>
        <p:spPr/>
        <p:txBody>
          <a:bodyPr/>
          <a:lstStyle/>
          <a:p>
            <a:pPr algn="r"/>
            <a:fld id="{BBF05047-ADC6-47BF-A318-424F854A849A}" type="slidenum">
              <a:rPr lang="en-US" smtClean="0"/>
              <a:pPr algn="r"/>
              <a:t>52</a:t>
            </a:fld>
            <a:endParaRPr lang="en-US"/>
          </a:p>
        </p:txBody>
      </p:sp>
      <p:pic>
        <p:nvPicPr>
          <p:cNvPr id="7" name="Graphic 6" descr="Home with solid fill">
            <a:hlinkClick r:id="rId3" action="ppaction://hlinksldjump"/>
            <a:extLst>
              <a:ext uri="{FF2B5EF4-FFF2-40B4-BE49-F238E27FC236}">
                <a16:creationId xmlns:a16="http://schemas.microsoft.com/office/drawing/2014/main" id="{823DA550-B572-309C-F637-27BFCD9DEF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3611585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67CDC2-37D0-3FDB-5678-06230120BA24}"/>
              </a:ext>
            </a:extLst>
          </p:cNvPr>
          <p:cNvSpPr>
            <a:spLocks noGrp="1"/>
          </p:cNvSpPr>
          <p:nvPr>
            <p:ph type="title"/>
          </p:nvPr>
        </p:nvSpPr>
        <p:spPr>
          <a:xfrm>
            <a:off x="0" y="139377"/>
            <a:ext cx="9144000" cy="429389"/>
          </a:xfrm>
        </p:spPr>
        <p:txBody>
          <a:bodyPr/>
          <a:lstStyle/>
          <a:p>
            <a:r>
              <a:rPr lang="en-US" dirty="0"/>
              <a:t>Registerfile Layout</a:t>
            </a:r>
          </a:p>
        </p:txBody>
      </p:sp>
      <p:sp>
        <p:nvSpPr>
          <p:cNvPr id="4" name="Slide Number Placeholder 3">
            <a:extLst>
              <a:ext uri="{FF2B5EF4-FFF2-40B4-BE49-F238E27FC236}">
                <a16:creationId xmlns:a16="http://schemas.microsoft.com/office/drawing/2014/main" id="{68648D3B-F224-BFC8-CB0D-257A0FEE162D}"/>
              </a:ext>
            </a:extLst>
          </p:cNvPr>
          <p:cNvSpPr>
            <a:spLocks noGrp="1"/>
          </p:cNvSpPr>
          <p:nvPr>
            <p:ph type="sldNum" sz="quarter" idx="4"/>
          </p:nvPr>
        </p:nvSpPr>
        <p:spPr/>
        <p:txBody>
          <a:bodyPr/>
          <a:lstStyle/>
          <a:p>
            <a:pPr algn="r"/>
            <a:fld id="{BBF05047-ADC6-47BF-A318-424F854A849A}" type="slidenum">
              <a:rPr lang="en-US" smtClean="0"/>
              <a:pPr algn="r"/>
              <a:t>53</a:t>
            </a:fld>
            <a:endParaRPr lang="en-US"/>
          </a:p>
        </p:txBody>
      </p:sp>
      <p:sp>
        <p:nvSpPr>
          <p:cNvPr id="54" name="Rectangle 53">
            <a:extLst>
              <a:ext uri="{FF2B5EF4-FFF2-40B4-BE49-F238E27FC236}">
                <a16:creationId xmlns:a16="http://schemas.microsoft.com/office/drawing/2014/main" id="{107104AA-B0A4-EB0E-BE95-C11B922E9B54}"/>
              </a:ext>
            </a:extLst>
          </p:cNvPr>
          <p:cNvSpPr/>
          <p:nvPr/>
        </p:nvSpPr>
        <p:spPr>
          <a:xfrm>
            <a:off x="712899" y="2460470"/>
            <a:ext cx="3070677" cy="1326285"/>
          </a:xfrm>
          <a:prstGeom prst="rect">
            <a:avLst/>
          </a:prstGeom>
          <a:solidFill>
            <a:srgbClr val="FBE5D6"/>
          </a:solidFill>
          <a:ln w="12700" cap="flat" cmpd="sng" algn="ctr">
            <a:solidFill>
              <a:srgbClr val="C55A1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89AB94F0-1BB1-4EF6-C4F7-2894E2FDD2C2}"/>
              </a:ext>
            </a:extLst>
          </p:cNvPr>
          <p:cNvSpPr/>
          <p:nvPr/>
        </p:nvSpPr>
        <p:spPr>
          <a:xfrm>
            <a:off x="788273" y="2531496"/>
            <a:ext cx="3070677" cy="1326285"/>
          </a:xfrm>
          <a:prstGeom prst="rect">
            <a:avLst/>
          </a:prstGeom>
          <a:solidFill>
            <a:srgbClr val="FBE5D6"/>
          </a:solidFill>
          <a:ln w="12700" cap="flat" cmpd="sng" algn="ctr">
            <a:solidFill>
              <a:srgbClr val="C55A1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BAE1DDD-27D9-DD5B-1832-AA96F743E089}"/>
              </a:ext>
            </a:extLst>
          </p:cNvPr>
          <p:cNvSpPr/>
          <p:nvPr/>
        </p:nvSpPr>
        <p:spPr>
          <a:xfrm>
            <a:off x="864115" y="2607272"/>
            <a:ext cx="3070677" cy="1326285"/>
          </a:xfrm>
          <a:prstGeom prst="rect">
            <a:avLst/>
          </a:prstGeom>
          <a:solidFill>
            <a:srgbClr val="FBE5D6"/>
          </a:solidFill>
          <a:ln w="12700" cap="flat" cmpd="sng" algn="ctr">
            <a:solidFill>
              <a:srgbClr val="C55A1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E3D3AC6E-93F9-4141-9B20-B274E75743F3}"/>
              </a:ext>
            </a:extLst>
          </p:cNvPr>
          <p:cNvSpPr/>
          <p:nvPr/>
        </p:nvSpPr>
        <p:spPr>
          <a:xfrm>
            <a:off x="2304239" y="4485481"/>
            <a:ext cx="1704340" cy="535640"/>
          </a:xfrm>
          <a:prstGeom prst="rect">
            <a:avLst/>
          </a:prstGeom>
          <a:solidFill>
            <a:srgbClr val="C5E0B4"/>
          </a:solidFill>
          <a:ln w="12700" cap="flat" cmpd="sng" algn="ctr">
            <a:solidFill>
              <a:srgbClr val="7DB55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C563E261-6B3B-B091-8B25-97AFB6AFF242}"/>
              </a:ext>
            </a:extLst>
          </p:cNvPr>
          <p:cNvSpPr/>
          <p:nvPr/>
        </p:nvSpPr>
        <p:spPr>
          <a:xfrm>
            <a:off x="5261144" y="2461631"/>
            <a:ext cx="2802043" cy="2264725"/>
          </a:xfrm>
          <a:prstGeom prst="rect">
            <a:avLst/>
          </a:prstGeom>
          <a:solidFill>
            <a:srgbClr val="E3D6FA"/>
          </a:solidFill>
          <a:ln w="12700" cap="flat" cmpd="sng" algn="ctr">
            <a:solidFill>
              <a:srgbClr val="4F227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B3582610-CBE5-237F-F22B-495CCCFF5526}"/>
              </a:ext>
            </a:extLst>
          </p:cNvPr>
          <p:cNvSpPr/>
          <p:nvPr/>
        </p:nvSpPr>
        <p:spPr>
          <a:xfrm>
            <a:off x="5333152" y="2533639"/>
            <a:ext cx="2802043" cy="2264725"/>
          </a:xfrm>
          <a:prstGeom prst="rect">
            <a:avLst/>
          </a:prstGeom>
          <a:solidFill>
            <a:srgbClr val="E3D6FA"/>
          </a:solidFill>
          <a:ln w="12700" cap="flat" cmpd="sng" algn="ctr">
            <a:solidFill>
              <a:srgbClr val="4F227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F1D97C95-62C0-8538-03A0-3A6477B6C3AE}"/>
              </a:ext>
            </a:extLst>
          </p:cNvPr>
          <p:cNvSpPr/>
          <p:nvPr/>
        </p:nvSpPr>
        <p:spPr>
          <a:xfrm>
            <a:off x="5405160" y="2605647"/>
            <a:ext cx="2802043" cy="2264725"/>
          </a:xfrm>
          <a:prstGeom prst="rect">
            <a:avLst/>
          </a:prstGeom>
          <a:solidFill>
            <a:srgbClr val="E3D6FA"/>
          </a:solidFill>
          <a:ln w="12700" cap="flat" cmpd="sng" algn="ctr">
            <a:solidFill>
              <a:srgbClr val="4F227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1" name="Table 4">
            <a:extLst>
              <a:ext uri="{FF2B5EF4-FFF2-40B4-BE49-F238E27FC236}">
                <a16:creationId xmlns:a16="http://schemas.microsoft.com/office/drawing/2014/main" id="{CE9CA6DF-99F1-6036-C672-1B7AA14F5C86}"/>
              </a:ext>
            </a:extLst>
          </p:cNvPr>
          <p:cNvGraphicFramePr>
            <a:graphicFrameLocks noGrp="1"/>
          </p:cNvGraphicFramePr>
          <p:nvPr>
            <p:extLst>
              <p:ext uri="{D42A27DB-BD31-4B8C-83A1-F6EECF244321}">
                <p14:modId xmlns:p14="http://schemas.microsoft.com/office/powerpoint/2010/main" val="3106715784"/>
              </p:ext>
            </p:extLst>
          </p:nvPr>
        </p:nvGraphicFramePr>
        <p:xfrm>
          <a:off x="5478391" y="2685277"/>
          <a:ext cx="2804534" cy="2264724"/>
        </p:xfrm>
        <a:graphic>
          <a:graphicData uri="http://schemas.openxmlformats.org/drawingml/2006/table">
            <a:tbl>
              <a:tblPr firstRow="1" bandRow="1"/>
              <a:tblGrid>
                <a:gridCol w="321945">
                  <a:extLst>
                    <a:ext uri="{9D8B030D-6E8A-4147-A177-3AD203B41FA5}">
                      <a16:colId xmlns:a16="http://schemas.microsoft.com/office/drawing/2014/main" val="3974409380"/>
                    </a:ext>
                  </a:extLst>
                </a:gridCol>
                <a:gridCol w="323850">
                  <a:extLst>
                    <a:ext uri="{9D8B030D-6E8A-4147-A177-3AD203B41FA5}">
                      <a16:colId xmlns:a16="http://schemas.microsoft.com/office/drawing/2014/main" val="3173051791"/>
                    </a:ext>
                  </a:extLst>
                </a:gridCol>
                <a:gridCol w="1834889">
                  <a:extLst>
                    <a:ext uri="{9D8B030D-6E8A-4147-A177-3AD203B41FA5}">
                      <a16:colId xmlns:a16="http://schemas.microsoft.com/office/drawing/2014/main" val="947482383"/>
                    </a:ext>
                  </a:extLst>
                </a:gridCol>
                <a:gridCol w="323850">
                  <a:extLst>
                    <a:ext uri="{9D8B030D-6E8A-4147-A177-3AD203B41FA5}">
                      <a16:colId xmlns:a16="http://schemas.microsoft.com/office/drawing/2014/main" val="4174234979"/>
                    </a:ext>
                  </a:extLst>
                </a:gridCol>
              </a:tblGrid>
              <a:tr h="608819">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r>
                        <a:rPr lang="en-US" sz="1600" b="1" spc="-100" baseline="0" dirty="0">
                          <a:solidFill>
                            <a:schemeClr val="tx1"/>
                          </a:solidFill>
                        </a:rPr>
                        <a:t>Warp 0</a:t>
                      </a:r>
                    </a:p>
                  </a:txBody>
                  <a:tcPr marL="0" marR="0" marT="0" marB="0" vert="vert" anchor="ctr" anchorCtr="1">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4F227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Thread 0</a:t>
                      </a:r>
                    </a:p>
                  </a:txBody>
                  <a:tcPr marL="0" marR="0" marT="0" marB="0" vert="vert" anchor="ctr" anchorCtr="1">
                    <a:lnL w="28575" cap="flat" cmpd="sng" algn="ctr">
                      <a:solidFill>
                        <a:sysClr val="windowText" lastClr="000000"/>
                      </a:solidFill>
                      <a:prstDash val="solid"/>
                      <a:round/>
                      <a:headEnd type="none" w="med" len="med"/>
                      <a:tailEnd type="none" w="med" len="med"/>
                    </a:lnL>
                    <a:lnR w="12700" cap="flat" cmpd="sng" algn="ctr">
                      <a:solidFill>
                        <a:srgbClr val="D3BFF7"/>
                      </a:solidFill>
                      <a:prstDash val="solid"/>
                      <a:round/>
                      <a:headEnd type="none" w="med" len="med"/>
                      <a:tailEnd type="none" w="med" len="med"/>
                    </a:lnR>
                    <a:lnT w="12700" cap="flat" cmpd="sng" algn="ctr">
                      <a:solidFill>
                        <a:srgbClr val="4F227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cs typeface="Times New Roman" panose="02020603050405020304" pitchFamily="18" charset="0"/>
                        </a:rPr>
                        <a:t>…</a:t>
                      </a:r>
                    </a:p>
                  </a:txBody>
                  <a:tcPr marL="0" marR="0" marT="0" marB="0" anchor="b" anchorCtr="1">
                    <a:lnL w="12700" cap="flat" cmpd="sng" algn="ctr">
                      <a:solidFill>
                        <a:srgbClr val="D3BFF7"/>
                      </a:solidFill>
                      <a:prstDash val="solid"/>
                      <a:round/>
                      <a:headEnd type="none" w="med" len="med"/>
                      <a:tailEnd type="none" w="med" len="med"/>
                    </a:lnL>
                    <a:lnR w="12700" cap="flat" cmpd="sng" algn="ctr">
                      <a:solidFill>
                        <a:srgbClr val="D3BFF7"/>
                      </a:solidFill>
                      <a:prstDash val="solid"/>
                      <a:round/>
                      <a:headEnd type="none" w="med" len="med"/>
                      <a:tailEnd type="none" w="med" len="med"/>
                    </a:lnR>
                    <a:lnT w="12700" cap="flat" cmpd="sng" algn="ctr">
                      <a:solidFill>
                        <a:srgbClr val="4F227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l"/>
                      <a:r>
                        <a:rPr lang="en-US" sz="1200" b="1" spc="-50" baseline="0" dirty="0">
                          <a:solidFill>
                            <a:schemeClr val="tx1"/>
                          </a:solidFill>
                        </a:rPr>
                        <a:t>Thread 31</a:t>
                      </a:r>
                    </a:p>
                  </a:txBody>
                  <a:tcPr marL="0" marR="0" marT="0" marB="0" vert="vert" anchor="ctr" anchorCtr="1">
                    <a:lnL w="12700" cap="flat" cmpd="sng" algn="ctr">
                      <a:solidFill>
                        <a:srgbClr val="D3BFF7"/>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rgbClr val="4F227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extLst>
                  <a:ext uri="{0D108BD9-81ED-4DB2-BD59-A6C34878D82A}">
                    <a16:rowId xmlns:a16="http://schemas.microsoft.com/office/drawing/2014/main" val="2417563369"/>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200" b="1" dirty="0">
                          <a:solidFill>
                            <a:schemeClr val="tx1"/>
                          </a:solidFill>
                        </a:rPr>
                        <a:t>R0</a:t>
                      </a: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D3BFF7"/>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4F227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528588220"/>
                  </a:ext>
                </a:extLst>
              </a:tr>
              <a:tr h="244458">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1" dirty="0">
                        <a:solidFill>
                          <a:schemeClr val="tx1"/>
                        </a:solidFill>
                      </a:endParaRP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D3BFF7"/>
                      </a:solidFill>
                      <a:prstDash val="solid"/>
                      <a:round/>
                      <a:headEnd type="none" w="med" len="med"/>
                      <a:tailEnd type="none" w="med" len="med"/>
                    </a:lnT>
                    <a:lnB w="12700" cap="flat" cmpd="sng" algn="ctr">
                      <a:solidFill>
                        <a:srgbClr val="D3BFF7"/>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l"/>
                      <a:r>
                        <a:rPr lang="en-US" sz="1400" b="1" dirty="0"/>
                        <a:t>  32 Data-Array Registers</a:t>
                      </a: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282178897"/>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200" b="1" dirty="0">
                          <a:solidFill>
                            <a:schemeClr val="tx1"/>
                          </a:solidFill>
                        </a:rPr>
                        <a:t>R31</a:t>
                      </a: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D3BFF7"/>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2898311078"/>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200" b="1" dirty="0">
                          <a:solidFill>
                            <a:schemeClr val="tx1"/>
                          </a:solidFill>
                        </a:rPr>
                        <a:t>R32</a:t>
                      </a: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endParaRPr lang="en-US" sz="1200" b="1" dirty="0">
                        <a:solidFill>
                          <a:srgbClr val="C5E0B4"/>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l"/>
                      <a:r>
                        <a:rPr lang="en-US" sz="1400" b="1" dirty="0">
                          <a:solidFill>
                            <a:srgbClr val="C5E0B4"/>
                          </a:solidFill>
                        </a:rPr>
                        <a:t>  0</a:t>
                      </a:r>
                      <a:r>
                        <a:rPr lang="en-US" sz="1400" b="1" dirty="0"/>
                        <a:t>1 Metadata Register</a:t>
                      </a:r>
                    </a:p>
                  </a:txBody>
                  <a:tcPr marL="0" marR="0" marT="0" marB="0" anchor="ctr">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endParaRPr lang="en-US" sz="1200" b="1" dirty="0">
                        <a:solidFill>
                          <a:schemeClr val="tx1"/>
                        </a:solidFill>
                      </a:endParaRPr>
                    </a:p>
                  </a:txBody>
                  <a:tcPr marL="0" marR="0" marT="0" marB="0" anchor="ctr">
                    <a:lnL w="12700" cap="flat" cmpd="sng" algn="ctr">
                      <a:solidFill>
                        <a:srgbClr val="70AD47"/>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746639084"/>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200" b="1" dirty="0">
                          <a:solidFill>
                            <a:schemeClr val="tx1"/>
                          </a:solidFill>
                        </a:rPr>
                        <a:t>R33</a:t>
                      </a: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D3BFF7"/>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5B9BD5">
                          <a:lumMod val="60000"/>
                          <a:lumOff val="4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5B9BD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5B9BD5">
                          <a:lumMod val="60000"/>
                          <a:lumOff val="40000"/>
                        </a:srgbClr>
                      </a:solidFill>
                      <a:prstDash val="solid"/>
                      <a:round/>
                      <a:headEnd type="none" w="med" len="med"/>
                      <a:tailEnd type="none" w="med" len="med"/>
                    </a:lnL>
                    <a:lnR w="12700" cap="flat" cmpd="sng" algn="ctr">
                      <a:solidFill>
                        <a:srgbClr val="5B9BD5">
                          <a:lumMod val="60000"/>
                          <a:lumOff val="40000"/>
                        </a:srgbClr>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5B9BD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a:solidFill>
                          <a:schemeClr val="tx1"/>
                        </a:solidFill>
                      </a:endParaRPr>
                    </a:p>
                  </a:txBody>
                  <a:tcPr marL="0" marR="0" marT="0" marB="0" anchor="ctr">
                    <a:lnL w="12700" cap="flat" cmpd="sng" algn="ctr">
                      <a:solidFill>
                        <a:srgbClr val="5B9BD5">
                          <a:lumMod val="60000"/>
                          <a:lumOff val="40000"/>
                        </a:srgbClr>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5B9BD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952539360"/>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D3BFF7"/>
                      </a:solidFill>
                      <a:prstDash val="solid"/>
                      <a:round/>
                      <a:headEnd type="none" w="med" len="med"/>
                      <a:tailEnd type="none" w="med" len="med"/>
                    </a:lnT>
                    <a:lnB w="12700" cap="flat" cmpd="sng" algn="ctr">
                      <a:solidFill>
                        <a:srgbClr val="D3BFF7"/>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5B9BD5">
                          <a:lumMod val="60000"/>
                          <a:lumOff val="40000"/>
                        </a:srgbClr>
                      </a:solidFill>
                      <a:prstDash val="solid"/>
                      <a:round/>
                      <a:headEnd type="none" w="med" len="med"/>
                      <a:tailEnd type="none" w="med" len="med"/>
                    </a:lnR>
                    <a:lnT w="12700" cap="flat" cmpd="sng" algn="ctr">
                      <a:solidFill>
                        <a:srgbClr val="5B9BD5">
                          <a:lumMod val="60000"/>
                          <a:lumOff val="40000"/>
                        </a:srgbClr>
                      </a:solidFill>
                      <a:prstDash val="solid"/>
                      <a:round/>
                      <a:headEnd type="none" w="med" len="med"/>
                      <a:tailEnd type="none" w="med" len="med"/>
                    </a:lnT>
                    <a:lnB w="12700" cap="flat" cmpd="sng" algn="ctr">
                      <a:solidFill>
                        <a:srgbClr val="5B9BD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BDD7EE"/>
                          </a:solidFill>
                        </a:rPr>
                        <a:t>  0</a:t>
                      </a:r>
                      <a:r>
                        <a:rPr lang="en-US" sz="1400" b="1" dirty="0"/>
                        <a:t>9 Auxiliary Registers</a:t>
                      </a:r>
                    </a:p>
                  </a:txBody>
                  <a:tcPr marL="0" marR="0" marT="0" marB="0" anchor="ctr">
                    <a:lnL w="12700" cap="flat" cmpd="sng" algn="ctr">
                      <a:solidFill>
                        <a:srgbClr val="5B9BD5">
                          <a:lumMod val="60000"/>
                          <a:lumOff val="40000"/>
                        </a:srgbClr>
                      </a:solidFill>
                      <a:prstDash val="solid"/>
                      <a:round/>
                      <a:headEnd type="none" w="med" len="med"/>
                      <a:tailEnd type="none" w="med" len="med"/>
                    </a:lnL>
                    <a:lnR w="12700" cap="flat" cmpd="sng" algn="ctr">
                      <a:solidFill>
                        <a:srgbClr val="5B9BD5">
                          <a:lumMod val="60000"/>
                          <a:lumOff val="40000"/>
                        </a:srgbClr>
                      </a:solidFill>
                      <a:prstDash val="solid"/>
                      <a:round/>
                      <a:headEnd type="none" w="med" len="med"/>
                      <a:tailEnd type="none" w="med" len="med"/>
                    </a:lnR>
                    <a:lnT w="12700" cap="flat" cmpd="sng" algn="ctr">
                      <a:solidFill>
                        <a:srgbClr val="5B9BD5">
                          <a:lumMod val="60000"/>
                          <a:lumOff val="40000"/>
                        </a:srgbClr>
                      </a:solidFill>
                      <a:prstDash val="solid"/>
                      <a:round/>
                      <a:headEnd type="none" w="med" len="med"/>
                      <a:tailEnd type="none" w="med" len="med"/>
                    </a:lnT>
                    <a:lnB w="12700" cap="flat" cmpd="sng" algn="ctr">
                      <a:solidFill>
                        <a:srgbClr val="5B9BD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5B9BD5">
                          <a:lumMod val="60000"/>
                          <a:lumOff val="40000"/>
                        </a:srgbClr>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rgbClr val="5B9BD5">
                          <a:lumMod val="60000"/>
                          <a:lumOff val="40000"/>
                        </a:srgbClr>
                      </a:solidFill>
                      <a:prstDash val="solid"/>
                      <a:round/>
                      <a:headEnd type="none" w="med" len="med"/>
                      <a:tailEnd type="none" w="med" len="med"/>
                    </a:lnT>
                    <a:lnB w="12700" cap="flat" cmpd="sng" algn="ctr">
                      <a:solidFill>
                        <a:srgbClr val="5B9BD5">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3226995060"/>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R41</a:t>
                      </a:r>
                    </a:p>
                  </a:txBody>
                  <a:tcPr marL="45720" marR="0" marT="0" marB="0" anchor="ctr">
                    <a:lnL w="12700" cap="flat" cmpd="sng" algn="ctr">
                      <a:solidFill>
                        <a:srgbClr val="4F227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D3BFF7"/>
                      </a:solidFill>
                      <a:prstDash val="solid"/>
                      <a:round/>
                      <a:headEnd type="none" w="med" len="med"/>
                      <a:tailEnd type="none" w="med" len="med"/>
                    </a:lnT>
                    <a:lnB w="12700" cap="flat" cmpd="sng" algn="ctr">
                      <a:solidFill>
                        <a:srgbClr val="4F2270"/>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endParaRPr lang="en-US" sz="1200" b="1" dirty="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5B9BD5">
                          <a:lumMod val="60000"/>
                          <a:lumOff val="40000"/>
                        </a:srgbClr>
                      </a:solidFill>
                      <a:prstDash val="solid"/>
                      <a:round/>
                      <a:headEnd type="none" w="med" len="med"/>
                      <a:tailEnd type="none" w="med" len="med"/>
                    </a:lnR>
                    <a:lnT w="12700" cap="flat" cmpd="sng" algn="ctr">
                      <a:solidFill>
                        <a:srgbClr val="5B9BD5">
                          <a:lumMod val="60000"/>
                          <a:lumOff val="40000"/>
                        </a:srgbClr>
                      </a:solidFill>
                      <a:prstDash val="solid"/>
                      <a:round/>
                      <a:headEnd type="none" w="med" len="med"/>
                      <a:tailEnd type="none" w="med" len="med"/>
                    </a:lnT>
                    <a:lnB w="12700" cap="flat" cmpd="sng" algn="ctr">
                      <a:solidFill>
                        <a:srgbClr val="4F227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endParaRPr lang="en-US" sz="1200" b="1" dirty="0">
                        <a:solidFill>
                          <a:schemeClr val="tx1"/>
                        </a:solidFill>
                      </a:endParaRPr>
                    </a:p>
                  </a:txBody>
                  <a:tcPr marL="0" marR="0" marT="0" marB="0" anchor="ctr">
                    <a:lnL w="12700" cap="flat" cmpd="sng" algn="ctr">
                      <a:solidFill>
                        <a:srgbClr val="5B9BD5">
                          <a:lumMod val="60000"/>
                          <a:lumOff val="40000"/>
                        </a:srgbClr>
                      </a:solidFill>
                      <a:prstDash val="solid"/>
                      <a:round/>
                      <a:headEnd type="none" w="med" len="med"/>
                      <a:tailEnd type="none" w="med" len="med"/>
                    </a:lnL>
                    <a:lnR w="12700" cap="flat" cmpd="sng" algn="ctr">
                      <a:solidFill>
                        <a:srgbClr val="5B9BD5">
                          <a:lumMod val="60000"/>
                          <a:lumOff val="40000"/>
                        </a:srgbClr>
                      </a:solidFill>
                      <a:prstDash val="solid"/>
                      <a:round/>
                      <a:headEnd type="none" w="med" len="med"/>
                      <a:tailEnd type="none" w="med" len="med"/>
                    </a:lnR>
                    <a:lnT w="12700" cap="flat" cmpd="sng" algn="ctr">
                      <a:solidFill>
                        <a:srgbClr val="5B9BD5">
                          <a:lumMod val="60000"/>
                          <a:lumOff val="40000"/>
                        </a:srgbClr>
                      </a:solidFill>
                      <a:prstDash val="solid"/>
                      <a:round/>
                      <a:headEnd type="none" w="med" len="med"/>
                      <a:tailEnd type="none" w="med" len="med"/>
                    </a:lnT>
                    <a:lnB w="12700" cap="flat" cmpd="sng" algn="ctr">
                      <a:solidFill>
                        <a:srgbClr val="4F227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endParaRPr lang="en-US" sz="1200" b="1" dirty="0">
                        <a:solidFill>
                          <a:schemeClr val="tx1"/>
                        </a:solidFill>
                      </a:endParaRPr>
                    </a:p>
                  </a:txBody>
                  <a:tcPr marL="0" marR="0" marT="0" marB="0" anchor="ctr">
                    <a:lnL w="12700" cap="flat" cmpd="sng" algn="ctr">
                      <a:solidFill>
                        <a:srgbClr val="5B9BD5">
                          <a:lumMod val="60000"/>
                          <a:lumOff val="40000"/>
                        </a:srgbClr>
                      </a:solidFill>
                      <a:prstDash val="solid"/>
                      <a:round/>
                      <a:headEnd type="none" w="med" len="med"/>
                      <a:tailEnd type="none" w="med" len="med"/>
                    </a:lnL>
                    <a:lnR w="12700" cap="flat" cmpd="sng" algn="ctr">
                      <a:solidFill>
                        <a:srgbClr val="4F2270"/>
                      </a:solidFill>
                      <a:prstDash val="solid"/>
                      <a:round/>
                      <a:headEnd type="none" w="med" len="med"/>
                      <a:tailEnd type="none" w="med" len="med"/>
                    </a:lnR>
                    <a:lnT w="12700" cap="flat" cmpd="sng" algn="ctr">
                      <a:solidFill>
                        <a:srgbClr val="5B9BD5">
                          <a:lumMod val="60000"/>
                          <a:lumOff val="40000"/>
                        </a:srgbClr>
                      </a:solidFill>
                      <a:prstDash val="solid"/>
                      <a:round/>
                      <a:headEnd type="none" w="med" len="med"/>
                      <a:tailEnd type="none" w="med" len="med"/>
                    </a:lnT>
                    <a:lnB w="12700" cap="flat" cmpd="sng" algn="ctr">
                      <a:solidFill>
                        <a:srgbClr val="4F227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val="3449254599"/>
                  </a:ext>
                </a:extLst>
              </a:tr>
            </a:tbl>
          </a:graphicData>
        </a:graphic>
      </p:graphicFrame>
      <p:sp>
        <p:nvSpPr>
          <p:cNvPr id="62" name="TextBox 61">
            <a:extLst>
              <a:ext uri="{FF2B5EF4-FFF2-40B4-BE49-F238E27FC236}">
                <a16:creationId xmlns:a16="http://schemas.microsoft.com/office/drawing/2014/main" id="{B7113950-F3C8-AEED-2D2E-1C5D72A10A50}"/>
              </a:ext>
            </a:extLst>
          </p:cNvPr>
          <p:cNvSpPr txBox="1"/>
          <p:nvPr/>
        </p:nvSpPr>
        <p:spPr>
          <a:xfrm rot="5400000">
            <a:off x="5548760" y="4430092"/>
            <a:ext cx="338978" cy="338554"/>
          </a:xfrm>
          <a:prstGeom prst="rect">
            <a:avLst/>
          </a:prstGeom>
          <a:noFill/>
        </p:spPr>
        <p:txBody>
          <a:bodyPr wrap="square" lIns="0" tIns="0" rIns="0" bIns="0" rtlCol="0" anchor="ctr" anchorCtr="0">
            <a:spAutoFit/>
          </a:bodyPr>
          <a:lstStyle/>
          <a:p>
            <a:pPr algn="ctr" fontAlgn="auto">
              <a:spcBef>
                <a:spcPts val="0"/>
              </a:spcBef>
              <a:spcAft>
                <a:spcPts val="0"/>
              </a:spcAft>
            </a:pPr>
            <a:r>
              <a:rPr lang="en-US" sz="2200" b="1" dirty="0">
                <a:solidFill>
                  <a:prstClr val="black"/>
                </a:solidFill>
                <a:latin typeface="Calibri" panose="020F0502020204030204"/>
                <a:cs typeface="Times New Roman" panose="02020603050405020304" pitchFamily="18" charset="0"/>
              </a:rPr>
              <a:t>…</a:t>
            </a:r>
          </a:p>
        </p:txBody>
      </p:sp>
      <p:sp>
        <p:nvSpPr>
          <p:cNvPr id="63" name="TextBox 62">
            <a:extLst>
              <a:ext uri="{FF2B5EF4-FFF2-40B4-BE49-F238E27FC236}">
                <a16:creationId xmlns:a16="http://schemas.microsoft.com/office/drawing/2014/main" id="{DCF8BFC4-A82A-657E-93BD-230816504ED8}"/>
              </a:ext>
            </a:extLst>
          </p:cNvPr>
          <p:cNvSpPr txBox="1"/>
          <p:nvPr/>
        </p:nvSpPr>
        <p:spPr>
          <a:xfrm rot="5400000">
            <a:off x="5547744" y="3477316"/>
            <a:ext cx="338978" cy="338554"/>
          </a:xfrm>
          <a:prstGeom prst="rect">
            <a:avLst/>
          </a:prstGeom>
          <a:noFill/>
        </p:spPr>
        <p:txBody>
          <a:bodyPr wrap="square" lIns="0" tIns="0" rIns="0" bIns="0" rtlCol="0" anchor="ctr" anchorCtr="0">
            <a:spAutoFit/>
          </a:bodyPr>
          <a:lstStyle/>
          <a:p>
            <a:pPr algn="ctr" fontAlgn="auto">
              <a:spcBef>
                <a:spcPts val="0"/>
              </a:spcBef>
              <a:spcAft>
                <a:spcPts val="0"/>
              </a:spcAft>
            </a:pPr>
            <a:r>
              <a:rPr lang="en-US" sz="2200" b="1" dirty="0">
                <a:solidFill>
                  <a:prstClr val="black"/>
                </a:solidFill>
                <a:latin typeface="Calibri" panose="020F0502020204030204"/>
                <a:cs typeface="Times New Roman" panose="02020603050405020304" pitchFamily="18" charset="0"/>
              </a:rPr>
              <a:t>…</a:t>
            </a:r>
          </a:p>
        </p:txBody>
      </p:sp>
      <p:cxnSp>
        <p:nvCxnSpPr>
          <p:cNvPr id="64" name="Straight Arrow Connector 63">
            <a:extLst>
              <a:ext uri="{FF2B5EF4-FFF2-40B4-BE49-F238E27FC236}">
                <a16:creationId xmlns:a16="http://schemas.microsoft.com/office/drawing/2014/main" id="{3F98E593-C3BD-C673-AF2A-A107AAFF4F60}"/>
              </a:ext>
            </a:extLst>
          </p:cNvPr>
          <p:cNvCxnSpPr>
            <a:cxnSpLocks/>
          </p:cNvCxnSpPr>
          <p:nvPr/>
        </p:nvCxnSpPr>
        <p:spPr>
          <a:xfrm>
            <a:off x="8072969" y="2429714"/>
            <a:ext cx="232729" cy="232729"/>
          </a:xfrm>
          <a:prstGeom prst="straightConnector1">
            <a:avLst/>
          </a:prstGeom>
          <a:noFill/>
          <a:ln w="19050" cap="flat" cmpd="sng" algn="ctr">
            <a:solidFill>
              <a:srgbClr val="4F2270"/>
            </a:solidFill>
            <a:prstDash val="solid"/>
            <a:miter lim="800000"/>
            <a:headEnd type="triangle"/>
            <a:tailEnd type="triangle"/>
          </a:ln>
          <a:effectLst/>
        </p:spPr>
      </p:cxnSp>
      <p:sp>
        <p:nvSpPr>
          <p:cNvPr id="65" name="TextBox 64">
            <a:extLst>
              <a:ext uri="{FF2B5EF4-FFF2-40B4-BE49-F238E27FC236}">
                <a16:creationId xmlns:a16="http://schemas.microsoft.com/office/drawing/2014/main" id="{AFD618D9-484C-200F-7AD7-F157D51036FC}"/>
              </a:ext>
            </a:extLst>
          </p:cNvPr>
          <p:cNvSpPr txBox="1"/>
          <p:nvPr/>
        </p:nvSpPr>
        <p:spPr>
          <a:xfrm rot="2700000">
            <a:off x="7796470" y="2353240"/>
            <a:ext cx="932201" cy="255134"/>
          </a:xfrm>
          <a:prstGeom prst="rect">
            <a:avLst/>
          </a:prstGeom>
          <a:noFill/>
        </p:spPr>
        <p:txBody>
          <a:bodyPr wrap="square" rtlCol="0">
            <a:spAutoFit/>
          </a:bodyPr>
          <a:lstStyle/>
          <a:p>
            <a:pPr algn="ctr" fontAlgn="auto">
              <a:lnSpc>
                <a:spcPts val="1200"/>
              </a:lnSpc>
              <a:spcBef>
                <a:spcPts val="0"/>
              </a:spcBef>
              <a:spcAft>
                <a:spcPts val="0"/>
              </a:spcAft>
            </a:pPr>
            <a:r>
              <a:rPr lang="en-US" sz="1400" b="1" dirty="0">
                <a:solidFill>
                  <a:srgbClr val="4F2270"/>
                </a:solidFill>
                <a:latin typeface="Calibri" panose="020F0502020204030204"/>
              </a:rPr>
              <a:t>48 Warps</a:t>
            </a:r>
          </a:p>
        </p:txBody>
      </p:sp>
      <p:sp>
        <p:nvSpPr>
          <p:cNvPr id="66" name="TextBox 65">
            <a:extLst>
              <a:ext uri="{FF2B5EF4-FFF2-40B4-BE49-F238E27FC236}">
                <a16:creationId xmlns:a16="http://schemas.microsoft.com/office/drawing/2014/main" id="{BA5D1F4B-81E2-799F-1A86-9B62EF34DFAB}"/>
              </a:ext>
            </a:extLst>
          </p:cNvPr>
          <p:cNvSpPr txBox="1"/>
          <p:nvPr/>
        </p:nvSpPr>
        <p:spPr>
          <a:xfrm>
            <a:off x="5547956" y="2023766"/>
            <a:ext cx="2448881" cy="419987"/>
          </a:xfrm>
          <a:prstGeom prst="rect">
            <a:avLst/>
          </a:prstGeom>
          <a:noFill/>
        </p:spPr>
        <p:txBody>
          <a:bodyPr wrap="square" lIns="0" tIns="0" rIns="0" bIns="0" rtlCol="0">
            <a:spAutoFit/>
          </a:bodyPr>
          <a:lstStyle/>
          <a:p>
            <a:pPr algn="ctr" fontAlgn="auto">
              <a:lnSpc>
                <a:spcPts val="1600"/>
              </a:lnSpc>
              <a:spcBef>
                <a:spcPts val="0"/>
              </a:spcBef>
              <a:spcAft>
                <a:spcPts val="0"/>
              </a:spcAft>
            </a:pPr>
            <a:r>
              <a:rPr lang="en-US" b="1" dirty="0">
                <a:solidFill>
                  <a:srgbClr val="4F2270"/>
                </a:solidFill>
                <a:latin typeface="Calibri" panose="020F0502020204030204"/>
              </a:rPr>
              <a:t>Extended LLC’s</a:t>
            </a:r>
            <a:br>
              <a:rPr lang="en-US" b="1" dirty="0">
                <a:solidFill>
                  <a:srgbClr val="4F2270"/>
                </a:solidFill>
                <a:latin typeface="Calibri" panose="020F0502020204030204"/>
              </a:rPr>
            </a:br>
            <a:r>
              <a:rPr lang="en-US" b="1" dirty="0">
                <a:solidFill>
                  <a:srgbClr val="4F2270"/>
                </a:solidFill>
                <a:latin typeface="Calibri" panose="020F0502020204030204"/>
              </a:rPr>
              <a:t>Layout in Register File</a:t>
            </a:r>
          </a:p>
        </p:txBody>
      </p:sp>
      <p:cxnSp>
        <p:nvCxnSpPr>
          <p:cNvPr id="67" name="Straight Connector 66">
            <a:extLst>
              <a:ext uri="{FF2B5EF4-FFF2-40B4-BE49-F238E27FC236}">
                <a16:creationId xmlns:a16="http://schemas.microsoft.com/office/drawing/2014/main" id="{5550D804-1E2E-A110-B40E-E98D61FB85E1}"/>
              </a:ext>
            </a:extLst>
          </p:cNvPr>
          <p:cNvCxnSpPr>
            <a:cxnSpLocks/>
          </p:cNvCxnSpPr>
          <p:nvPr/>
        </p:nvCxnSpPr>
        <p:spPr>
          <a:xfrm>
            <a:off x="5800408" y="2685277"/>
            <a:ext cx="0" cy="2264724"/>
          </a:xfrm>
          <a:prstGeom prst="line">
            <a:avLst/>
          </a:prstGeom>
          <a:noFill/>
          <a:ln w="28575" cap="flat" cmpd="sng" algn="ctr">
            <a:solidFill>
              <a:sysClr val="windowText" lastClr="000000"/>
            </a:solidFill>
            <a:prstDash val="solid"/>
            <a:miter lim="800000"/>
          </a:ln>
          <a:effectLst/>
        </p:spPr>
      </p:cxnSp>
      <p:graphicFrame>
        <p:nvGraphicFramePr>
          <p:cNvPr id="68" name="Table 67">
            <a:extLst>
              <a:ext uri="{FF2B5EF4-FFF2-40B4-BE49-F238E27FC236}">
                <a16:creationId xmlns:a16="http://schemas.microsoft.com/office/drawing/2014/main" id="{2FFDD390-7414-6608-977A-F68B14D70C46}"/>
              </a:ext>
            </a:extLst>
          </p:cNvPr>
          <p:cNvGraphicFramePr>
            <a:graphicFrameLocks noGrp="1"/>
          </p:cNvGraphicFramePr>
          <p:nvPr>
            <p:extLst>
              <p:ext uri="{D42A27DB-BD31-4B8C-83A1-F6EECF244321}">
                <p14:modId xmlns:p14="http://schemas.microsoft.com/office/powerpoint/2010/main" val="1593802540"/>
              </p:ext>
            </p:extLst>
          </p:nvPr>
        </p:nvGraphicFramePr>
        <p:xfrm>
          <a:off x="939837" y="2685277"/>
          <a:ext cx="3068742" cy="1324280"/>
        </p:xfrm>
        <a:graphic>
          <a:graphicData uri="http://schemas.openxmlformats.org/drawingml/2006/table">
            <a:tbl>
              <a:tblPr firstRow="1" bandRow="1"/>
              <a:tblGrid>
                <a:gridCol w="534353">
                  <a:extLst>
                    <a:ext uri="{9D8B030D-6E8A-4147-A177-3AD203B41FA5}">
                      <a16:colId xmlns:a16="http://schemas.microsoft.com/office/drawing/2014/main" val="1614217368"/>
                    </a:ext>
                  </a:extLst>
                </a:gridCol>
                <a:gridCol w="292457">
                  <a:extLst>
                    <a:ext uri="{9D8B030D-6E8A-4147-A177-3AD203B41FA5}">
                      <a16:colId xmlns:a16="http://schemas.microsoft.com/office/drawing/2014/main" val="2430510156"/>
                    </a:ext>
                  </a:extLst>
                </a:gridCol>
                <a:gridCol w="1657018">
                  <a:extLst>
                    <a:ext uri="{9D8B030D-6E8A-4147-A177-3AD203B41FA5}">
                      <a16:colId xmlns:a16="http://schemas.microsoft.com/office/drawing/2014/main" val="3215228587"/>
                    </a:ext>
                  </a:extLst>
                </a:gridCol>
                <a:gridCol w="292457">
                  <a:extLst>
                    <a:ext uri="{9D8B030D-6E8A-4147-A177-3AD203B41FA5}">
                      <a16:colId xmlns:a16="http://schemas.microsoft.com/office/drawing/2014/main" val="1338588399"/>
                    </a:ext>
                  </a:extLst>
                </a:gridCol>
                <a:gridCol w="292457">
                  <a:extLst>
                    <a:ext uri="{9D8B030D-6E8A-4147-A177-3AD203B41FA5}">
                      <a16:colId xmlns:a16="http://schemas.microsoft.com/office/drawing/2014/main" val="2321067638"/>
                    </a:ext>
                  </a:extLst>
                </a:gridCol>
              </a:tblGrid>
              <a:tr h="608819">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r>
                        <a:rPr lang="en-US" sz="1600" b="1" spc="-100" baseline="0" dirty="0">
                          <a:solidFill>
                            <a:schemeClr val="tx1"/>
                          </a:solidFill>
                        </a:rPr>
                        <a:t>Set 0</a:t>
                      </a:r>
                    </a:p>
                  </a:txBody>
                  <a:tcPr marL="0" marR="0" marT="0" marB="0" vert="vert" anchor="ctr" anchorCtr="1">
                    <a:lnL w="12700" cap="flat" cmpd="sng" algn="ctr">
                      <a:solidFill>
                        <a:srgbClr val="C55A11"/>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C55A11"/>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Word 0</a:t>
                      </a:r>
                    </a:p>
                  </a:txBody>
                  <a:tcPr marL="0" marR="0" marT="0" marB="0" vert="vert" anchor="ctr" anchorCtr="1">
                    <a:lnL w="28575" cap="flat" cmpd="sng" algn="ctr">
                      <a:solidFill>
                        <a:sysClr val="windowText" lastClr="000000"/>
                      </a:solidFill>
                      <a:prstDash val="solid"/>
                      <a:round/>
                      <a:headEnd type="none" w="med" len="med"/>
                      <a:tailEnd type="none" w="med" len="med"/>
                    </a:lnL>
                    <a:lnR w="12700" cap="flat" cmpd="sng" algn="ctr">
                      <a:solidFill>
                        <a:srgbClr val="ED7D31">
                          <a:lumMod val="40000"/>
                          <a:lumOff val="60000"/>
                        </a:srgbClr>
                      </a:solidFill>
                      <a:prstDash val="solid"/>
                      <a:round/>
                      <a:headEnd type="none" w="med" len="med"/>
                      <a:tailEnd type="none" w="med" len="med"/>
                    </a:lnR>
                    <a:lnT w="12700" cap="flat" cmpd="sng" algn="ctr">
                      <a:solidFill>
                        <a:srgbClr val="C55A11"/>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cs typeface="Times New Roman" panose="02020603050405020304" pitchFamily="18" charset="0"/>
                        </a:rPr>
                        <a:t>…</a:t>
                      </a:r>
                    </a:p>
                  </a:txBody>
                  <a:tcPr marL="0" marR="0" marT="0" marB="0" anchor="b" anchorCtr="1">
                    <a:lnL w="12700" cap="flat" cmpd="sng" algn="ctr">
                      <a:solidFill>
                        <a:srgbClr val="ED7D31">
                          <a:lumMod val="40000"/>
                          <a:lumOff val="60000"/>
                        </a:srgbClr>
                      </a:solidFill>
                      <a:prstDash val="solid"/>
                      <a:round/>
                      <a:headEnd type="none" w="med" len="med"/>
                      <a:tailEnd type="none" w="med" len="med"/>
                    </a:lnL>
                    <a:lnR w="12700" cap="flat" cmpd="sng" algn="ctr">
                      <a:solidFill>
                        <a:srgbClr val="ED7D31">
                          <a:lumMod val="40000"/>
                          <a:lumOff val="60000"/>
                        </a:srgbClr>
                      </a:solidFill>
                      <a:prstDash val="solid"/>
                      <a:round/>
                      <a:headEnd type="none" w="med" len="med"/>
                      <a:tailEnd type="none" w="med" len="med"/>
                    </a:lnR>
                    <a:lnT w="12700" cap="flat" cmpd="sng" algn="ctr">
                      <a:solidFill>
                        <a:srgbClr val="C55A11"/>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l"/>
                      <a:r>
                        <a:rPr lang="en-US" sz="1200" b="1" spc="-50" baseline="0" dirty="0">
                          <a:solidFill>
                            <a:schemeClr val="tx1"/>
                          </a:solidFill>
                        </a:rPr>
                        <a:t>Word 31</a:t>
                      </a:r>
                    </a:p>
                  </a:txBody>
                  <a:tcPr marL="0" marR="0" marT="0" marB="0" vert="vert" anchor="ctr" anchorCtr="1">
                    <a:lnL w="12700" cap="flat" cmpd="sng" algn="ctr">
                      <a:solidFill>
                        <a:srgbClr val="ED7D31">
                          <a:lumMod val="40000"/>
                          <a:lumOff val="60000"/>
                        </a:srgbClr>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C55A11"/>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l"/>
                      <a:r>
                        <a:rPr lang="en-US" sz="1200" b="1" spc="-50" baseline="0" dirty="0">
                          <a:solidFill>
                            <a:schemeClr val="tx1"/>
                          </a:solidFill>
                        </a:rPr>
                        <a:t>Metadata</a:t>
                      </a:r>
                    </a:p>
                  </a:txBody>
                  <a:tcPr marL="0" marR="0" marT="0" marB="0" vert="vert" anchor="ctr" anchorCtr="1">
                    <a:lnL w="12700" cap="flat" cmpd="sng" algn="ctr">
                      <a:solidFill>
                        <a:sysClr val="windowText" lastClr="000000"/>
                      </a:solidFill>
                      <a:prstDash val="solid"/>
                      <a:round/>
                      <a:headEnd type="none" w="med" len="med"/>
                      <a:tailEnd type="none" w="med" len="med"/>
                    </a:lnL>
                    <a:lnR w="12700" cap="flat" cmpd="sng" algn="ctr">
                      <a:solidFill>
                        <a:srgbClr val="C55A11"/>
                      </a:solidFill>
                      <a:prstDash val="solid"/>
                      <a:round/>
                      <a:headEnd type="none" w="med" len="med"/>
                      <a:tailEnd type="none" w="med" len="med"/>
                    </a:lnR>
                    <a:lnT w="12700" cap="flat" cmpd="sng" algn="ctr">
                      <a:solidFill>
                        <a:srgbClr val="C55A11"/>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4042753840"/>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200" b="1" spc="-50" baseline="0" dirty="0">
                          <a:solidFill>
                            <a:schemeClr val="tx1"/>
                          </a:solidFill>
                        </a:rPr>
                        <a:t>Block 0</a:t>
                      </a:r>
                      <a:endParaRPr lang="en-US" sz="1100" b="1" spc="-50" baseline="0" dirty="0">
                        <a:solidFill>
                          <a:schemeClr val="tx1"/>
                        </a:solidFill>
                      </a:endParaRPr>
                    </a:p>
                  </a:txBody>
                  <a:tcPr marL="18288" marR="0" marT="0" marB="0" anchor="ctr">
                    <a:lnL w="12700" cap="flat" cmpd="sng" algn="ctr">
                      <a:solidFill>
                        <a:srgbClr val="C55A11"/>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ED7D31">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914400" rtl="0" eaLnBrk="1" latinLnBrk="0" hangingPunct="1"/>
                      <a:r>
                        <a:rPr lang="en-US" sz="1200" b="1" kern="1200" dirty="0">
                          <a:solidFill>
                            <a:schemeClr val="tx1"/>
                          </a:solidFill>
                          <a:latin typeface="+mn-lt"/>
                          <a:ea typeface="+mn-ea"/>
                          <a:cs typeface="+mn-cs"/>
                        </a:rPr>
                        <a:t>M0</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rgbClr val="C55A11"/>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2941312094"/>
                  </a:ext>
                </a:extLst>
              </a:tr>
              <a:tr h="244458">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1" spc="-50" baseline="0" dirty="0">
                        <a:solidFill>
                          <a:schemeClr val="tx1"/>
                        </a:solidFill>
                      </a:endParaRPr>
                    </a:p>
                  </a:txBody>
                  <a:tcPr marL="18288" marR="0" marT="0" marB="0" anchor="ctr">
                    <a:lnL w="12700" cap="flat" cmpd="sng" algn="ctr">
                      <a:solidFill>
                        <a:srgbClr val="C55A11"/>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ED7D31">
                          <a:lumMod val="40000"/>
                          <a:lumOff val="60000"/>
                        </a:srgbClr>
                      </a:solidFill>
                      <a:prstDash val="solid"/>
                      <a:round/>
                      <a:headEnd type="none" w="med" len="med"/>
                      <a:tailEnd type="none" w="med" len="med"/>
                    </a:lnT>
                    <a:lnB w="12700" cap="flat" cmpd="sng" algn="ctr">
                      <a:solidFill>
                        <a:srgbClr val="ED7D31">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b="1" dirty="0"/>
                        <a:t>32 LLC Blocks</a:t>
                      </a: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914400" rtl="0" eaLnBrk="1" latinLnBrk="0" hangingPunct="1"/>
                      <a:endParaRPr lang="en-US" sz="1200" b="1" kern="1200" dirty="0">
                        <a:solidFill>
                          <a:schemeClr val="tx1"/>
                        </a:solidFill>
                        <a:latin typeface="+mn-lt"/>
                        <a:ea typeface="+mn-ea"/>
                        <a:cs typeface="+mn-cs"/>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rgbClr val="C55A11"/>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4149878457"/>
                  </a:ext>
                </a:extLst>
              </a:tr>
              <a:tr h="23511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200" b="1" spc="-50" baseline="0" dirty="0">
                          <a:solidFill>
                            <a:schemeClr val="tx1"/>
                          </a:solidFill>
                        </a:rPr>
                        <a:t>Block 31</a:t>
                      </a:r>
                      <a:endParaRPr lang="en-US" sz="1100" b="1" spc="-50" baseline="0" dirty="0">
                        <a:solidFill>
                          <a:schemeClr val="tx1"/>
                        </a:solidFill>
                      </a:endParaRPr>
                    </a:p>
                  </a:txBody>
                  <a:tcPr marL="18288" marR="0" marT="0" marB="0" anchor="ctr">
                    <a:lnL w="12700" cap="flat" cmpd="sng" algn="ctr">
                      <a:solidFill>
                        <a:srgbClr val="C55A11"/>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rgbClr val="ED7D31">
                          <a:lumMod val="40000"/>
                          <a:lumOff val="60000"/>
                        </a:srgbClr>
                      </a:solidFill>
                      <a:prstDash val="solid"/>
                      <a:round/>
                      <a:headEnd type="none" w="med" len="med"/>
                      <a:tailEnd type="none" w="med" len="med"/>
                    </a:lnT>
                    <a:lnB w="12700" cap="flat" cmpd="sng" algn="ctr">
                      <a:solidFill>
                        <a:srgbClr val="C55A1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28575" cap="flat" cmpd="sng" algn="ctr">
                      <a:solidFill>
                        <a:sysClr val="windowText" lastClr="000000"/>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C55A1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rgbClr val="FFC000">
                          <a:lumMod val="60000"/>
                          <a:lumOff val="40000"/>
                        </a:srgbClr>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C55A1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200" b="0" dirty="0">
                        <a:solidFill>
                          <a:schemeClr val="tx1"/>
                        </a:solidFill>
                      </a:endParaRPr>
                    </a:p>
                  </a:txBody>
                  <a:tcPr marL="0" marR="0" marT="0" marB="0" anchor="ctr">
                    <a:lnL w="12700" cap="flat" cmpd="sng" algn="ctr">
                      <a:solidFill>
                        <a:srgbClr val="FFC000">
                          <a:lumMod val="60000"/>
                          <a:lumOff val="40000"/>
                        </a:srgbClr>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FFC000">
                          <a:lumMod val="60000"/>
                          <a:lumOff val="40000"/>
                        </a:srgbClr>
                      </a:solidFill>
                      <a:prstDash val="solid"/>
                      <a:round/>
                      <a:headEnd type="none" w="med" len="med"/>
                      <a:tailEnd type="none" w="med" len="med"/>
                    </a:lnT>
                    <a:lnB w="12700" cap="flat" cmpd="sng" algn="ctr">
                      <a:solidFill>
                        <a:srgbClr val="C55A1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914400" rtl="0" eaLnBrk="1" latinLnBrk="0" hangingPunct="1"/>
                      <a:r>
                        <a:rPr lang="en-US" sz="1200" b="1" kern="1200" dirty="0">
                          <a:solidFill>
                            <a:schemeClr val="tx1"/>
                          </a:solidFill>
                          <a:latin typeface="+mn-lt"/>
                          <a:ea typeface="+mn-ea"/>
                          <a:cs typeface="+mn-cs"/>
                        </a:rPr>
                        <a:t>M31</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rgbClr val="C55A11"/>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C55A11"/>
                      </a:solid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3701599540"/>
                  </a:ext>
                </a:extLst>
              </a:tr>
            </a:tbl>
          </a:graphicData>
        </a:graphic>
      </p:graphicFrame>
      <p:sp>
        <p:nvSpPr>
          <p:cNvPr id="69" name="Right Brace 68">
            <a:extLst>
              <a:ext uri="{FF2B5EF4-FFF2-40B4-BE49-F238E27FC236}">
                <a16:creationId xmlns:a16="http://schemas.microsoft.com/office/drawing/2014/main" id="{BA8FEFBF-0778-D78F-8B70-50B400B3A0BF}"/>
              </a:ext>
            </a:extLst>
          </p:cNvPr>
          <p:cNvSpPr/>
          <p:nvPr/>
        </p:nvSpPr>
        <p:spPr>
          <a:xfrm rot="5400000">
            <a:off x="1565398" y="3939711"/>
            <a:ext cx="103154" cy="292968"/>
          </a:xfrm>
          <a:prstGeom prst="rightBrace">
            <a:avLst/>
          </a:prstGeom>
          <a:noFill/>
          <a:ln w="12700" cap="rnd"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7DDDCB19-0475-D218-A5BF-863132C72075}"/>
              </a:ext>
            </a:extLst>
          </p:cNvPr>
          <p:cNvSpPr/>
          <p:nvPr/>
        </p:nvSpPr>
        <p:spPr>
          <a:xfrm>
            <a:off x="1273783" y="4106746"/>
            <a:ext cx="691532" cy="182880"/>
          </a:xfrm>
          <a:prstGeom prst="rect">
            <a:avLst/>
          </a:prstGeom>
          <a:no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4 bytes</a:t>
            </a:r>
          </a:p>
        </p:txBody>
      </p:sp>
      <p:graphicFrame>
        <p:nvGraphicFramePr>
          <p:cNvPr id="71" name="Table 70">
            <a:extLst>
              <a:ext uri="{FF2B5EF4-FFF2-40B4-BE49-F238E27FC236}">
                <a16:creationId xmlns:a16="http://schemas.microsoft.com/office/drawing/2014/main" id="{6D16BD0C-29DD-B4F2-0682-AC6774BF5CB0}"/>
              </a:ext>
            </a:extLst>
          </p:cNvPr>
          <p:cNvGraphicFramePr>
            <a:graphicFrameLocks noGrp="1"/>
          </p:cNvGraphicFramePr>
          <p:nvPr>
            <p:extLst>
              <p:ext uri="{D42A27DB-BD31-4B8C-83A1-F6EECF244321}">
                <p14:modId xmlns:p14="http://schemas.microsoft.com/office/powerpoint/2010/main" val="1357174404"/>
              </p:ext>
            </p:extLst>
          </p:nvPr>
        </p:nvGraphicFramePr>
        <p:xfrm>
          <a:off x="2369802" y="4710396"/>
          <a:ext cx="1573213" cy="239262"/>
        </p:xfrm>
        <a:graphic>
          <a:graphicData uri="http://schemas.openxmlformats.org/drawingml/2006/table">
            <a:tbl>
              <a:tblPr firstRow="1" bandRow="1"/>
              <a:tblGrid>
                <a:gridCol w="758825">
                  <a:extLst>
                    <a:ext uri="{9D8B030D-6E8A-4147-A177-3AD203B41FA5}">
                      <a16:colId xmlns:a16="http://schemas.microsoft.com/office/drawing/2014/main" val="2295966724"/>
                    </a:ext>
                  </a:extLst>
                </a:gridCol>
                <a:gridCol w="119063">
                  <a:extLst>
                    <a:ext uri="{9D8B030D-6E8A-4147-A177-3AD203B41FA5}">
                      <a16:colId xmlns:a16="http://schemas.microsoft.com/office/drawing/2014/main" val="3294868537"/>
                    </a:ext>
                  </a:extLst>
                </a:gridCol>
                <a:gridCol w="114300">
                  <a:extLst>
                    <a:ext uri="{9D8B030D-6E8A-4147-A177-3AD203B41FA5}">
                      <a16:colId xmlns:a16="http://schemas.microsoft.com/office/drawing/2014/main" val="2677604628"/>
                    </a:ext>
                  </a:extLst>
                </a:gridCol>
                <a:gridCol w="581025">
                  <a:extLst>
                    <a:ext uri="{9D8B030D-6E8A-4147-A177-3AD203B41FA5}">
                      <a16:colId xmlns:a16="http://schemas.microsoft.com/office/drawing/2014/main" val="3633427072"/>
                    </a:ext>
                  </a:extLst>
                </a:gridCol>
              </a:tblGrid>
              <a:tr h="239262">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LRU Counter</a:t>
                      </a:r>
                    </a:p>
                  </a:txBody>
                  <a:tcPr marL="0" marR="0" marT="0" marB="0" anchor="ctr" anchorCtr="1">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D</a:t>
                      </a:r>
                    </a:p>
                  </a:txBody>
                  <a:tcPr marL="0" marR="0" marT="0" marB="0" anchor="ctr" anchorCtr="1">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100" b="1" dirty="0">
                          <a:solidFill>
                            <a:schemeClr val="tx1"/>
                          </a:solidFill>
                        </a:rPr>
                        <a:t>V</a:t>
                      </a:r>
                    </a:p>
                  </a:txBody>
                  <a:tcPr marL="0" marR="0" marT="0" marB="0" anchor="ctr" anchorCtr="1">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100" b="1" dirty="0">
                          <a:solidFill>
                            <a:schemeClr val="tx1"/>
                          </a:solidFill>
                        </a:rPr>
                        <a:t>Block Tag</a:t>
                      </a:r>
                    </a:p>
                  </a:txBody>
                  <a:tcPr marL="0" marR="0" marT="0" marB="0" anchor="ctr" anchorCtr="1">
                    <a:lnL w="12700" cap="flat" cmpd="sng" algn="ctr">
                      <a:solidFill>
                        <a:srgbClr val="70AD47"/>
                      </a:solidFill>
                      <a:prstDash val="solid"/>
                      <a:round/>
                      <a:headEnd type="none" w="med" len="med"/>
                      <a:tailEnd type="none" w="med" len="med"/>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302166667"/>
                  </a:ext>
                </a:extLst>
              </a:tr>
            </a:tbl>
          </a:graphicData>
        </a:graphic>
      </p:graphicFrame>
      <p:sp>
        <p:nvSpPr>
          <p:cNvPr id="72" name="TextBox 71">
            <a:extLst>
              <a:ext uri="{FF2B5EF4-FFF2-40B4-BE49-F238E27FC236}">
                <a16:creationId xmlns:a16="http://schemas.microsoft.com/office/drawing/2014/main" id="{6E07C2F7-B516-0003-1D72-3EE916491163}"/>
              </a:ext>
            </a:extLst>
          </p:cNvPr>
          <p:cNvSpPr txBox="1"/>
          <p:nvPr/>
        </p:nvSpPr>
        <p:spPr>
          <a:xfrm rot="5400000">
            <a:off x="3765335" y="3485539"/>
            <a:ext cx="338978" cy="338554"/>
          </a:xfrm>
          <a:prstGeom prst="rect">
            <a:avLst/>
          </a:prstGeom>
          <a:noFill/>
        </p:spPr>
        <p:txBody>
          <a:bodyPr wrap="square" lIns="0" tIns="0" rIns="0" bIns="0" rtlCol="0" anchor="ctr" anchorCtr="0">
            <a:spAutoFit/>
          </a:bodyPr>
          <a:lstStyle/>
          <a:p>
            <a:pPr algn="ctr" fontAlgn="auto">
              <a:spcBef>
                <a:spcPts val="0"/>
              </a:spcBef>
              <a:spcAft>
                <a:spcPts val="0"/>
              </a:spcAft>
            </a:pPr>
            <a:r>
              <a:rPr lang="en-US" sz="2200" b="1" dirty="0">
                <a:solidFill>
                  <a:prstClr val="black"/>
                </a:solidFill>
                <a:latin typeface="Calibri" panose="020F0502020204030204"/>
                <a:cs typeface="Times New Roman" panose="02020603050405020304" pitchFamily="18" charset="0"/>
              </a:rPr>
              <a:t>…</a:t>
            </a:r>
          </a:p>
        </p:txBody>
      </p:sp>
      <p:sp>
        <p:nvSpPr>
          <p:cNvPr id="73" name="Rectangle 72">
            <a:extLst>
              <a:ext uri="{FF2B5EF4-FFF2-40B4-BE49-F238E27FC236}">
                <a16:creationId xmlns:a16="http://schemas.microsoft.com/office/drawing/2014/main" id="{E602F24E-66BE-2705-E7E6-DCF76EC72DFA}"/>
              </a:ext>
            </a:extLst>
          </p:cNvPr>
          <p:cNvSpPr/>
          <p:nvPr/>
        </p:nvSpPr>
        <p:spPr>
          <a:xfrm>
            <a:off x="2369802" y="4520832"/>
            <a:ext cx="1573212" cy="182880"/>
          </a:xfrm>
          <a:prstGeom prst="rect">
            <a:avLst/>
          </a:prstGeom>
          <a:no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Metadata Block M31</a:t>
            </a:r>
          </a:p>
        </p:txBody>
      </p:sp>
      <p:cxnSp>
        <p:nvCxnSpPr>
          <p:cNvPr id="74" name="Straight Connector 73">
            <a:extLst>
              <a:ext uri="{FF2B5EF4-FFF2-40B4-BE49-F238E27FC236}">
                <a16:creationId xmlns:a16="http://schemas.microsoft.com/office/drawing/2014/main" id="{8288E458-93E3-4908-C0E7-9ECC622A21DD}"/>
              </a:ext>
            </a:extLst>
          </p:cNvPr>
          <p:cNvCxnSpPr>
            <a:cxnSpLocks/>
          </p:cNvCxnSpPr>
          <p:nvPr/>
        </p:nvCxnSpPr>
        <p:spPr>
          <a:xfrm>
            <a:off x="4006672" y="4009557"/>
            <a:ext cx="0" cy="475924"/>
          </a:xfrm>
          <a:prstGeom prst="line">
            <a:avLst/>
          </a:prstGeom>
          <a:noFill/>
          <a:ln w="12700" cap="rnd" cmpd="sng" algn="ctr">
            <a:solidFill>
              <a:srgbClr val="7DB557"/>
            </a:solidFill>
            <a:prstDash val="dash"/>
            <a:miter lim="800000"/>
          </a:ln>
          <a:effectLst/>
        </p:spPr>
      </p:cxnSp>
      <p:cxnSp>
        <p:nvCxnSpPr>
          <p:cNvPr id="75" name="Straight Connector 74">
            <a:extLst>
              <a:ext uri="{FF2B5EF4-FFF2-40B4-BE49-F238E27FC236}">
                <a16:creationId xmlns:a16="http://schemas.microsoft.com/office/drawing/2014/main" id="{534A3659-EB1B-3690-2BAD-20CBA1ADEEBC}"/>
              </a:ext>
            </a:extLst>
          </p:cNvPr>
          <p:cNvCxnSpPr>
            <a:cxnSpLocks/>
          </p:cNvCxnSpPr>
          <p:nvPr/>
        </p:nvCxnSpPr>
        <p:spPr>
          <a:xfrm flipH="1">
            <a:off x="2304239" y="4012825"/>
            <a:ext cx="1409305" cy="472656"/>
          </a:xfrm>
          <a:prstGeom prst="line">
            <a:avLst/>
          </a:prstGeom>
          <a:noFill/>
          <a:ln w="12700" cap="rnd" cmpd="sng" algn="ctr">
            <a:solidFill>
              <a:srgbClr val="7DB557"/>
            </a:solidFill>
            <a:prstDash val="dash"/>
            <a:miter lim="800000"/>
          </a:ln>
          <a:effectLst/>
        </p:spPr>
      </p:cxnSp>
      <p:sp>
        <p:nvSpPr>
          <p:cNvPr id="76" name="TextBox 75">
            <a:extLst>
              <a:ext uri="{FF2B5EF4-FFF2-40B4-BE49-F238E27FC236}">
                <a16:creationId xmlns:a16="http://schemas.microsoft.com/office/drawing/2014/main" id="{40C272F8-78BD-638C-E1B9-8FFB2D09BAA6}"/>
              </a:ext>
            </a:extLst>
          </p:cNvPr>
          <p:cNvSpPr txBox="1"/>
          <p:nvPr/>
        </p:nvSpPr>
        <p:spPr>
          <a:xfrm rot="5400000">
            <a:off x="1109889" y="3481807"/>
            <a:ext cx="338978" cy="338554"/>
          </a:xfrm>
          <a:prstGeom prst="rect">
            <a:avLst/>
          </a:prstGeom>
          <a:noFill/>
        </p:spPr>
        <p:txBody>
          <a:bodyPr wrap="square" lIns="0" tIns="0" rIns="0" bIns="0" rtlCol="0" anchor="ctr" anchorCtr="0">
            <a:spAutoFit/>
          </a:bodyPr>
          <a:lstStyle/>
          <a:p>
            <a:pPr algn="ctr" fontAlgn="auto">
              <a:spcBef>
                <a:spcPts val="0"/>
              </a:spcBef>
              <a:spcAft>
                <a:spcPts val="0"/>
              </a:spcAft>
            </a:pPr>
            <a:r>
              <a:rPr lang="en-US" sz="2200" b="1" dirty="0">
                <a:solidFill>
                  <a:prstClr val="black"/>
                </a:solidFill>
                <a:latin typeface="Calibri" panose="020F0502020204030204"/>
                <a:cs typeface="Times New Roman" panose="02020603050405020304" pitchFamily="18" charset="0"/>
              </a:rPr>
              <a:t>…</a:t>
            </a:r>
          </a:p>
        </p:txBody>
      </p:sp>
      <p:sp>
        <p:nvSpPr>
          <p:cNvPr id="77" name="TextBox 76">
            <a:extLst>
              <a:ext uri="{FF2B5EF4-FFF2-40B4-BE49-F238E27FC236}">
                <a16:creationId xmlns:a16="http://schemas.microsoft.com/office/drawing/2014/main" id="{F0CB1C6D-6AF9-F918-E43A-547042FD0749}"/>
              </a:ext>
            </a:extLst>
          </p:cNvPr>
          <p:cNvSpPr txBox="1"/>
          <p:nvPr/>
        </p:nvSpPr>
        <p:spPr>
          <a:xfrm>
            <a:off x="1023796" y="2023765"/>
            <a:ext cx="2448881" cy="419987"/>
          </a:xfrm>
          <a:prstGeom prst="rect">
            <a:avLst/>
          </a:prstGeom>
          <a:noFill/>
        </p:spPr>
        <p:txBody>
          <a:bodyPr wrap="square" lIns="0" tIns="0" rIns="0" bIns="0" rtlCol="0">
            <a:spAutoFit/>
          </a:bodyPr>
          <a:lstStyle/>
          <a:p>
            <a:pPr algn="ctr" fontAlgn="auto">
              <a:lnSpc>
                <a:spcPts val="1600"/>
              </a:lnSpc>
              <a:spcBef>
                <a:spcPts val="0"/>
              </a:spcBef>
              <a:spcAft>
                <a:spcPts val="0"/>
              </a:spcAft>
            </a:pPr>
            <a:r>
              <a:rPr lang="en-US" b="1" dirty="0">
                <a:solidFill>
                  <a:srgbClr val="C55A11"/>
                </a:solidFill>
                <a:latin typeface="Calibri" panose="020F0502020204030204"/>
              </a:rPr>
              <a:t>Extended LLC’s</a:t>
            </a:r>
            <a:br>
              <a:rPr lang="en-US" b="1" dirty="0">
                <a:solidFill>
                  <a:srgbClr val="C55A11"/>
                </a:solidFill>
                <a:latin typeface="Calibri" panose="020F0502020204030204"/>
              </a:rPr>
            </a:br>
            <a:r>
              <a:rPr lang="en-US" b="1" dirty="0">
                <a:solidFill>
                  <a:srgbClr val="C55A11"/>
                </a:solidFill>
                <a:latin typeface="Calibri" panose="020F0502020204030204"/>
              </a:rPr>
              <a:t>Logical Layout</a:t>
            </a:r>
          </a:p>
        </p:txBody>
      </p:sp>
      <p:cxnSp>
        <p:nvCxnSpPr>
          <p:cNvPr id="78" name="Straight Arrow Connector 77">
            <a:extLst>
              <a:ext uri="{FF2B5EF4-FFF2-40B4-BE49-F238E27FC236}">
                <a16:creationId xmlns:a16="http://schemas.microsoft.com/office/drawing/2014/main" id="{5420F5CE-B50E-9A8C-5116-E128FECE9D82}"/>
              </a:ext>
            </a:extLst>
          </p:cNvPr>
          <p:cNvCxnSpPr>
            <a:cxnSpLocks/>
          </p:cNvCxnSpPr>
          <p:nvPr/>
        </p:nvCxnSpPr>
        <p:spPr>
          <a:xfrm>
            <a:off x="3803568" y="2435850"/>
            <a:ext cx="232729" cy="232729"/>
          </a:xfrm>
          <a:prstGeom prst="straightConnector1">
            <a:avLst/>
          </a:prstGeom>
          <a:noFill/>
          <a:ln w="19050" cap="flat" cmpd="sng" algn="ctr">
            <a:solidFill>
              <a:srgbClr val="C55A11"/>
            </a:solidFill>
            <a:prstDash val="solid"/>
            <a:miter lim="800000"/>
            <a:headEnd type="triangle"/>
            <a:tailEnd type="triangle"/>
          </a:ln>
          <a:effectLst/>
        </p:spPr>
      </p:cxnSp>
      <p:sp>
        <p:nvSpPr>
          <p:cNvPr id="79" name="TextBox 78">
            <a:extLst>
              <a:ext uri="{FF2B5EF4-FFF2-40B4-BE49-F238E27FC236}">
                <a16:creationId xmlns:a16="http://schemas.microsoft.com/office/drawing/2014/main" id="{3D277FA1-2864-9EFF-8407-8175BAF03E25}"/>
              </a:ext>
            </a:extLst>
          </p:cNvPr>
          <p:cNvSpPr txBox="1"/>
          <p:nvPr/>
        </p:nvSpPr>
        <p:spPr>
          <a:xfrm rot="2700000">
            <a:off x="3469744" y="2359376"/>
            <a:ext cx="1046852" cy="255134"/>
          </a:xfrm>
          <a:prstGeom prst="rect">
            <a:avLst/>
          </a:prstGeom>
          <a:noFill/>
        </p:spPr>
        <p:txBody>
          <a:bodyPr wrap="square" rtlCol="0">
            <a:spAutoFit/>
          </a:bodyPr>
          <a:lstStyle/>
          <a:p>
            <a:pPr algn="ctr" fontAlgn="auto">
              <a:lnSpc>
                <a:spcPts val="1200"/>
              </a:lnSpc>
              <a:spcBef>
                <a:spcPts val="0"/>
              </a:spcBef>
              <a:spcAft>
                <a:spcPts val="0"/>
              </a:spcAft>
            </a:pPr>
            <a:r>
              <a:rPr lang="en-US" sz="1400" b="1" dirty="0">
                <a:solidFill>
                  <a:srgbClr val="C55A11"/>
                </a:solidFill>
                <a:latin typeface="Calibri" panose="020F0502020204030204"/>
              </a:rPr>
              <a:t>48 LLC Sets</a:t>
            </a:r>
          </a:p>
        </p:txBody>
      </p:sp>
      <p:cxnSp>
        <p:nvCxnSpPr>
          <p:cNvPr id="80" name="Straight Connector 79">
            <a:extLst>
              <a:ext uri="{FF2B5EF4-FFF2-40B4-BE49-F238E27FC236}">
                <a16:creationId xmlns:a16="http://schemas.microsoft.com/office/drawing/2014/main" id="{32039821-080F-9BE9-FF5E-248CDABD1016}"/>
              </a:ext>
            </a:extLst>
          </p:cNvPr>
          <p:cNvCxnSpPr>
            <a:cxnSpLocks/>
          </p:cNvCxnSpPr>
          <p:nvPr/>
        </p:nvCxnSpPr>
        <p:spPr>
          <a:xfrm>
            <a:off x="1471125" y="2693750"/>
            <a:ext cx="0" cy="1281531"/>
          </a:xfrm>
          <a:prstGeom prst="line">
            <a:avLst/>
          </a:prstGeom>
          <a:noFill/>
          <a:ln w="28575" cap="flat" cmpd="sng" algn="ctr">
            <a:solidFill>
              <a:sysClr val="windowText" lastClr="000000"/>
            </a:solidFill>
            <a:prstDash val="solid"/>
            <a:miter lim="800000"/>
          </a:ln>
          <a:effectLst/>
        </p:spPr>
      </p:cxnSp>
      <p:cxnSp>
        <p:nvCxnSpPr>
          <p:cNvPr id="81" name="Straight Connector 80">
            <a:extLst>
              <a:ext uri="{FF2B5EF4-FFF2-40B4-BE49-F238E27FC236}">
                <a16:creationId xmlns:a16="http://schemas.microsoft.com/office/drawing/2014/main" id="{8F9AFEEC-D02F-F6E5-46EA-325CA3B2F035}"/>
              </a:ext>
            </a:extLst>
          </p:cNvPr>
          <p:cNvCxnSpPr>
            <a:cxnSpLocks/>
          </p:cNvCxnSpPr>
          <p:nvPr/>
        </p:nvCxnSpPr>
        <p:spPr>
          <a:xfrm>
            <a:off x="3713544" y="2693750"/>
            <a:ext cx="0" cy="1315807"/>
          </a:xfrm>
          <a:prstGeom prst="line">
            <a:avLst/>
          </a:prstGeom>
          <a:noFill/>
          <a:ln w="12700" cap="flat" cmpd="sng" algn="ctr">
            <a:solidFill>
              <a:sysClr val="windowText" lastClr="000000"/>
            </a:solidFill>
            <a:prstDash val="solid"/>
            <a:miter lim="800000"/>
          </a:ln>
          <a:effectLst/>
        </p:spPr>
      </p:cxnSp>
      <p:sp>
        <p:nvSpPr>
          <p:cNvPr id="82" name="Rectangle 81">
            <a:extLst>
              <a:ext uri="{FF2B5EF4-FFF2-40B4-BE49-F238E27FC236}">
                <a16:creationId xmlns:a16="http://schemas.microsoft.com/office/drawing/2014/main" id="{EFF86A5E-D734-E465-5048-259B7F0C9E66}"/>
              </a:ext>
            </a:extLst>
          </p:cNvPr>
          <p:cNvSpPr/>
          <p:nvPr/>
        </p:nvSpPr>
        <p:spPr>
          <a:xfrm>
            <a:off x="2343926" y="4954714"/>
            <a:ext cx="1624964" cy="68121"/>
          </a:xfrm>
          <a:prstGeom prst="rect">
            <a:avLst/>
          </a:prstGeom>
          <a:solidFill>
            <a:srgbClr val="C5E0B4"/>
          </a:solidFill>
          <a:ln w="12700" cap="flat" cmpd="sng" algn="ctr">
            <a:solidFill>
              <a:srgbClr val="C5E0B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Right Brace 82">
            <a:extLst>
              <a:ext uri="{FF2B5EF4-FFF2-40B4-BE49-F238E27FC236}">
                <a16:creationId xmlns:a16="http://schemas.microsoft.com/office/drawing/2014/main" id="{E4A466F9-9A77-57D8-F121-E3509CEF10A8}"/>
              </a:ext>
            </a:extLst>
          </p:cNvPr>
          <p:cNvSpPr/>
          <p:nvPr/>
        </p:nvSpPr>
        <p:spPr>
          <a:xfrm rot="5400000">
            <a:off x="2693233" y="4647401"/>
            <a:ext cx="103154" cy="750018"/>
          </a:xfrm>
          <a:prstGeom prst="rightBrace">
            <a:avLst>
              <a:gd name="adj1" fmla="val 8333"/>
              <a:gd name="adj2" fmla="val 65748"/>
            </a:avLst>
          </a:prstGeom>
          <a:noFill/>
          <a:ln w="12700" cap="rnd"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B929BD82-31EC-FC66-8813-27A4DC2057A1}"/>
              </a:ext>
            </a:extLst>
          </p:cNvPr>
          <p:cNvSpPr/>
          <p:nvPr/>
        </p:nvSpPr>
        <p:spPr>
          <a:xfrm>
            <a:off x="2329226" y="5041518"/>
            <a:ext cx="691532" cy="182880"/>
          </a:xfrm>
          <a:prstGeom prst="rect">
            <a:avLst/>
          </a:prstGeom>
          <a:no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12 bits</a:t>
            </a:r>
          </a:p>
        </p:txBody>
      </p:sp>
      <p:sp>
        <p:nvSpPr>
          <p:cNvPr id="85" name="Right Brace 84">
            <a:extLst>
              <a:ext uri="{FF2B5EF4-FFF2-40B4-BE49-F238E27FC236}">
                <a16:creationId xmlns:a16="http://schemas.microsoft.com/office/drawing/2014/main" id="{A8564BAA-471B-BAA0-F0D8-D5A4E202B703}"/>
              </a:ext>
            </a:extLst>
          </p:cNvPr>
          <p:cNvSpPr/>
          <p:nvPr/>
        </p:nvSpPr>
        <p:spPr>
          <a:xfrm rot="5400000">
            <a:off x="3194924" y="4912872"/>
            <a:ext cx="103154" cy="219076"/>
          </a:xfrm>
          <a:prstGeom prst="rightBrace">
            <a:avLst>
              <a:gd name="adj1" fmla="val 8333"/>
              <a:gd name="adj2" fmla="val 70869"/>
            </a:avLst>
          </a:prstGeom>
          <a:noFill/>
          <a:ln w="12700" cap="rnd"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C4A2DC43-288C-7D87-EFC9-035B5867B8DA}"/>
              </a:ext>
            </a:extLst>
          </p:cNvPr>
          <p:cNvSpPr/>
          <p:nvPr/>
        </p:nvSpPr>
        <p:spPr>
          <a:xfrm>
            <a:off x="2944897" y="5041518"/>
            <a:ext cx="691532" cy="182880"/>
          </a:xfrm>
          <a:prstGeom prst="rect">
            <a:avLst/>
          </a:prstGeom>
          <a:no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2 bits</a:t>
            </a:r>
          </a:p>
        </p:txBody>
      </p:sp>
      <p:sp>
        <p:nvSpPr>
          <p:cNvPr id="87" name="Right Brace 86">
            <a:extLst>
              <a:ext uri="{FF2B5EF4-FFF2-40B4-BE49-F238E27FC236}">
                <a16:creationId xmlns:a16="http://schemas.microsoft.com/office/drawing/2014/main" id="{D4690386-F69A-F172-EBCD-AD74477AD176}"/>
              </a:ext>
            </a:extLst>
          </p:cNvPr>
          <p:cNvSpPr/>
          <p:nvPr/>
        </p:nvSpPr>
        <p:spPr>
          <a:xfrm rot="5400000">
            <a:off x="3606522" y="4737494"/>
            <a:ext cx="103154" cy="569831"/>
          </a:xfrm>
          <a:prstGeom prst="rightBrace">
            <a:avLst>
              <a:gd name="adj1" fmla="val 8333"/>
              <a:gd name="adj2" fmla="val 36739"/>
            </a:avLst>
          </a:prstGeom>
          <a:noFill/>
          <a:ln w="12700" cap="rnd"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85E248F9-FCA5-B913-04B9-3196C7AB426B}"/>
              </a:ext>
            </a:extLst>
          </p:cNvPr>
          <p:cNvSpPr/>
          <p:nvPr/>
        </p:nvSpPr>
        <p:spPr>
          <a:xfrm>
            <a:off x="3429763" y="5041518"/>
            <a:ext cx="691532" cy="182880"/>
          </a:xfrm>
          <a:prstGeom prst="rect">
            <a:avLst/>
          </a:prstGeom>
          <a:no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18 bits</a:t>
            </a:r>
          </a:p>
        </p:txBody>
      </p:sp>
      <p:sp>
        <p:nvSpPr>
          <p:cNvPr id="98" name="Right Brace 97">
            <a:extLst>
              <a:ext uri="{FF2B5EF4-FFF2-40B4-BE49-F238E27FC236}">
                <a16:creationId xmlns:a16="http://schemas.microsoft.com/office/drawing/2014/main" id="{E7DCB4C3-5882-E3E8-B573-F2164ABF16DF}"/>
              </a:ext>
            </a:extLst>
          </p:cNvPr>
          <p:cNvSpPr/>
          <p:nvPr/>
        </p:nvSpPr>
        <p:spPr>
          <a:xfrm rot="5400000">
            <a:off x="5909528" y="4858551"/>
            <a:ext cx="103154" cy="324788"/>
          </a:xfrm>
          <a:prstGeom prst="rightBrace">
            <a:avLst/>
          </a:prstGeom>
          <a:noFill/>
          <a:ln w="12700" cap="rnd"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60FD2D21-92F7-D1FD-5782-9690A4F17315}"/>
              </a:ext>
            </a:extLst>
          </p:cNvPr>
          <p:cNvSpPr/>
          <p:nvPr/>
        </p:nvSpPr>
        <p:spPr>
          <a:xfrm>
            <a:off x="5623561" y="5041496"/>
            <a:ext cx="691532" cy="182880"/>
          </a:xfrm>
          <a:prstGeom prst="rect">
            <a:avLst/>
          </a:prstGeom>
          <a:noFill/>
          <a:ln w="19050" cap="flat" cmpd="sng" algn="ctr">
            <a:noFill/>
            <a:prstDash val="solid"/>
            <a:miter lim="800000"/>
          </a:ln>
          <a:effectLst/>
        </p:spPr>
        <p:txBody>
          <a:bodyPr lIns="0" tIns="0" rIns="0" bIns="0" rtlCol="0" anchor="ctr"/>
          <a:lstStyle/>
          <a:p>
            <a:pPr marL="0" marR="0" lvl="0" indent="0" algn="ctr" defTabSz="914400" eaLnBrk="1" fontAlgn="auto" latinLnBrk="0" hangingPunct="1">
              <a:lnSpc>
                <a:spcPts val="14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4 bytes</a:t>
            </a:r>
          </a:p>
        </p:txBody>
      </p:sp>
      <p:pic>
        <p:nvPicPr>
          <p:cNvPr id="100" name="Graphic 99" descr="Home with solid fill">
            <a:hlinkClick r:id="rId2" action="ppaction://hlinksldjump"/>
            <a:extLst>
              <a:ext uri="{FF2B5EF4-FFF2-40B4-BE49-F238E27FC236}">
                <a16:creationId xmlns:a16="http://schemas.microsoft.com/office/drawing/2014/main" id="{6DB821E7-C467-87FC-46DD-D2B2F84665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969684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6E4B2-901A-170F-7E63-1878240344A5}"/>
              </a:ext>
            </a:extLst>
          </p:cNvPr>
          <p:cNvSpPr>
            <a:spLocks noGrp="1"/>
          </p:cNvSpPr>
          <p:nvPr>
            <p:ph type="title"/>
          </p:nvPr>
        </p:nvSpPr>
        <p:spPr/>
        <p:txBody>
          <a:bodyPr/>
          <a:lstStyle/>
          <a:p>
            <a:r>
              <a:rPr lang="en-US" dirty="0"/>
              <a:t>Cache Compression</a:t>
            </a:r>
          </a:p>
        </p:txBody>
      </p:sp>
      <p:sp>
        <p:nvSpPr>
          <p:cNvPr id="4" name="Slide Number Placeholder 3">
            <a:extLst>
              <a:ext uri="{FF2B5EF4-FFF2-40B4-BE49-F238E27FC236}">
                <a16:creationId xmlns:a16="http://schemas.microsoft.com/office/drawing/2014/main" id="{DC471D97-E87D-59D7-851F-C66047550036}"/>
              </a:ext>
            </a:extLst>
          </p:cNvPr>
          <p:cNvSpPr>
            <a:spLocks noGrp="1"/>
          </p:cNvSpPr>
          <p:nvPr>
            <p:ph type="sldNum" sz="quarter" idx="4"/>
          </p:nvPr>
        </p:nvSpPr>
        <p:spPr/>
        <p:txBody>
          <a:bodyPr/>
          <a:lstStyle/>
          <a:p>
            <a:pPr algn="r"/>
            <a:fld id="{BBF05047-ADC6-47BF-A318-424F854A849A}" type="slidenum">
              <a:rPr lang="en-US" smtClean="0"/>
              <a:pPr algn="r"/>
              <a:t>54</a:t>
            </a:fld>
            <a:endParaRPr lang="en-US"/>
          </a:p>
        </p:txBody>
      </p:sp>
      <p:graphicFrame>
        <p:nvGraphicFramePr>
          <p:cNvPr id="5" name="Table 4">
            <a:extLst>
              <a:ext uri="{FF2B5EF4-FFF2-40B4-BE49-F238E27FC236}">
                <a16:creationId xmlns:a16="http://schemas.microsoft.com/office/drawing/2014/main" id="{FE8AE074-A771-27F1-2C42-1EC3B35B6CF4}"/>
              </a:ext>
            </a:extLst>
          </p:cNvPr>
          <p:cNvGraphicFramePr>
            <a:graphicFrameLocks noGrp="1"/>
          </p:cNvGraphicFramePr>
          <p:nvPr>
            <p:extLst>
              <p:ext uri="{D42A27DB-BD31-4B8C-83A1-F6EECF244321}">
                <p14:modId xmlns:p14="http://schemas.microsoft.com/office/powerpoint/2010/main" val="3758550063"/>
              </p:ext>
            </p:extLst>
          </p:nvPr>
        </p:nvGraphicFramePr>
        <p:xfrm>
          <a:off x="4280459" y="2684778"/>
          <a:ext cx="2773121" cy="2415995"/>
        </p:xfrm>
        <a:graphic>
          <a:graphicData uri="http://schemas.openxmlformats.org/drawingml/2006/table">
            <a:tbl>
              <a:tblPr firstRow="1" bandRow="1">
                <a:tableStyleId>{5C22544A-7EE6-4342-B048-85BDC9FD1C3A}</a:tableStyleId>
              </a:tblPr>
              <a:tblGrid>
                <a:gridCol w="321945">
                  <a:extLst>
                    <a:ext uri="{9D8B030D-6E8A-4147-A177-3AD203B41FA5}">
                      <a16:colId xmlns:a16="http://schemas.microsoft.com/office/drawing/2014/main" val="3974409380"/>
                    </a:ext>
                  </a:extLst>
                </a:gridCol>
                <a:gridCol w="147656">
                  <a:extLst>
                    <a:ext uri="{9D8B030D-6E8A-4147-A177-3AD203B41FA5}">
                      <a16:colId xmlns:a16="http://schemas.microsoft.com/office/drawing/2014/main" val="3173051791"/>
                    </a:ext>
                  </a:extLst>
                </a:gridCol>
                <a:gridCol w="147656">
                  <a:extLst>
                    <a:ext uri="{9D8B030D-6E8A-4147-A177-3AD203B41FA5}">
                      <a16:colId xmlns:a16="http://schemas.microsoft.com/office/drawing/2014/main" val="1708860898"/>
                    </a:ext>
                  </a:extLst>
                </a:gridCol>
                <a:gridCol w="147656">
                  <a:extLst>
                    <a:ext uri="{9D8B030D-6E8A-4147-A177-3AD203B41FA5}">
                      <a16:colId xmlns:a16="http://schemas.microsoft.com/office/drawing/2014/main" val="984194999"/>
                    </a:ext>
                  </a:extLst>
                </a:gridCol>
                <a:gridCol w="147656">
                  <a:extLst>
                    <a:ext uri="{9D8B030D-6E8A-4147-A177-3AD203B41FA5}">
                      <a16:colId xmlns:a16="http://schemas.microsoft.com/office/drawing/2014/main" val="2150151433"/>
                    </a:ext>
                  </a:extLst>
                </a:gridCol>
                <a:gridCol w="1270000">
                  <a:extLst>
                    <a:ext uri="{9D8B030D-6E8A-4147-A177-3AD203B41FA5}">
                      <a16:colId xmlns:a16="http://schemas.microsoft.com/office/drawing/2014/main" val="947482383"/>
                    </a:ext>
                  </a:extLst>
                </a:gridCol>
                <a:gridCol w="147638">
                  <a:extLst>
                    <a:ext uri="{9D8B030D-6E8A-4147-A177-3AD203B41FA5}">
                      <a16:colId xmlns:a16="http://schemas.microsoft.com/office/drawing/2014/main" val="4174234979"/>
                    </a:ext>
                  </a:extLst>
                </a:gridCol>
                <a:gridCol w="147638">
                  <a:extLst>
                    <a:ext uri="{9D8B030D-6E8A-4147-A177-3AD203B41FA5}">
                      <a16:colId xmlns:a16="http://schemas.microsoft.com/office/drawing/2014/main" val="571496596"/>
                    </a:ext>
                  </a:extLst>
                </a:gridCol>
                <a:gridCol w="147638">
                  <a:extLst>
                    <a:ext uri="{9D8B030D-6E8A-4147-A177-3AD203B41FA5}">
                      <a16:colId xmlns:a16="http://schemas.microsoft.com/office/drawing/2014/main" val="1941106067"/>
                    </a:ext>
                  </a:extLst>
                </a:gridCol>
                <a:gridCol w="147638">
                  <a:extLst>
                    <a:ext uri="{9D8B030D-6E8A-4147-A177-3AD203B41FA5}">
                      <a16:colId xmlns:a16="http://schemas.microsoft.com/office/drawing/2014/main" val="3552526559"/>
                    </a:ext>
                  </a:extLst>
                </a:gridCol>
              </a:tblGrid>
              <a:tr h="608819">
                <a:tc>
                  <a:txBody>
                    <a:bodyPr/>
                    <a:lstStyle/>
                    <a:p>
                      <a:r>
                        <a:rPr lang="en-US" sz="1600" b="1" spc="-100" baseline="0" dirty="0">
                          <a:solidFill>
                            <a:schemeClr val="tx1"/>
                          </a:solidFill>
                        </a:rPr>
                        <a:t>Warp 0</a:t>
                      </a:r>
                    </a:p>
                  </a:txBody>
                  <a:tcPr marL="0" marR="0" marT="0" marB="0" vert="vert"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D6FA"/>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Thread 0</a:t>
                      </a:r>
                    </a:p>
                  </a:txBody>
                  <a:tcPr marL="0" marR="0" marT="0" marB="0" vert="vert" anchor="ctr" anchorCtr="1">
                    <a:lnL w="28575" cap="flat" cmpd="sng" algn="ctr">
                      <a:solidFill>
                        <a:schemeClr val="tx1"/>
                      </a:solidFill>
                      <a:prstDash val="solid"/>
                      <a:round/>
                      <a:headEnd type="none" w="med" len="med"/>
                      <a:tailEnd type="none" w="med" len="med"/>
                    </a:lnL>
                    <a:lnR w="12700" cap="flat" cmpd="sng" algn="ctr">
                      <a:solidFill>
                        <a:srgbClr val="D3BFF7"/>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3D6FA"/>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cs typeface="Times New Roman" panose="02020603050405020304" pitchFamily="18" charset="0"/>
                        </a:rPr>
                        <a:t>…</a:t>
                      </a:r>
                    </a:p>
                  </a:txBody>
                  <a:tcPr marL="0" marR="0" marT="0" marB="0" anchor="b" anchorCtr="1">
                    <a:lnL w="12700" cap="flat" cmpd="sng" algn="ctr">
                      <a:solidFill>
                        <a:srgbClr val="D3BFF7"/>
                      </a:solidFill>
                      <a:prstDash val="solid"/>
                      <a:round/>
                      <a:headEnd type="none" w="med" len="med"/>
                      <a:tailEnd type="none" w="med" len="med"/>
                    </a:lnL>
                    <a:lnR w="12700" cap="flat" cmpd="sng" algn="ctr">
                      <a:solidFill>
                        <a:srgbClr val="D3BFF7"/>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3D6FA"/>
                    </a:solidFill>
                  </a:tcPr>
                </a:tc>
                <a:tc gridSpan="4">
                  <a:txBody>
                    <a:bodyPr/>
                    <a:lstStyle/>
                    <a:p>
                      <a:pPr algn="l"/>
                      <a:r>
                        <a:rPr lang="en-US" sz="1200" b="1" spc="-50" baseline="0" dirty="0">
                          <a:solidFill>
                            <a:schemeClr val="tx1"/>
                          </a:solidFill>
                        </a:rPr>
                        <a:t>Thread 31</a:t>
                      </a:r>
                    </a:p>
                  </a:txBody>
                  <a:tcPr marL="0" marR="0" marT="0" marB="0" vert="vert" anchor="ctr" anchorCtr="1">
                    <a:lnL w="12700" cap="flat" cmpd="sng" algn="ctr">
                      <a:solidFill>
                        <a:srgbClr val="D3BFF7"/>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3D6F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7563369"/>
                  </a:ext>
                </a:extLst>
              </a:tr>
              <a:tr h="235111">
                <a:tc>
                  <a:txBody>
                    <a:bodyPr/>
                    <a:lstStyle/>
                    <a:p>
                      <a:r>
                        <a:rPr lang="en-US" sz="1200" b="1" dirty="0">
                          <a:solidFill>
                            <a:schemeClr val="tx1"/>
                          </a:solidFill>
                        </a:rPr>
                        <a:t>R0</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pPr algn="ctr"/>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gradFill>
                      <a:gsLst>
                        <a:gs pos="100000">
                          <a:srgbClr val="F2C1C2"/>
                        </a:gs>
                        <a:gs pos="62000">
                          <a:srgbClr val="BDD7EF"/>
                        </a:gs>
                        <a:gs pos="0">
                          <a:schemeClr val="accent4">
                            <a:lumMod val="20000"/>
                            <a:lumOff val="80000"/>
                          </a:schemeClr>
                        </a:gs>
                        <a:gs pos="39000">
                          <a:srgbClr val="C5E0B4"/>
                        </a:gs>
                        <a:gs pos="100000">
                          <a:srgbClr val="F2C1C2"/>
                        </a:gs>
                        <a:gs pos="100000">
                          <a:srgbClr val="F2C1C2"/>
                        </a:gs>
                      </a:gsLst>
                      <a:lin ang="0" scaled="0"/>
                    </a:gra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extLst>
                  <a:ext uri="{0D108BD9-81ED-4DB2-BD59-A6C34878D82A}">
                    <a16:rowId xmlns:a16="http://schemas.microsoft.com/office/drawing/2014/main" val="528588220"/>
                  </a:ext>
                </a:extLst>
              </a:tr>
              <a:tr h="76104">
                <a:tc>
                  <a:txBody>
                    <a:bodyPr/>
                    <a:lstStyle/>
                    <a:p>
                      <a:endParaRPr lang="en-US" sz="100" b="1" dirty="0">
                        <a:solidFill>
                          <a:schemeClr val="tx1"/>
                        </a:solidFill>
                      </a:endParaRPr>
                    </a:p>
                  </a:txBody>
                  <a:tcPr marL="4572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7060433"/>
                  </a:ext>
                </a:extLst>
              </a:tr>
              <a:tr h="244458">
                <a:tc>
                  <a:txBody>
                    <a:bodyPr/>
                    <a:lstStyle/>
                    <a:p>
                      <a:r>
                        <a:rPr lang="en-US" sz="1200" b="1" dirty="0">
                          <a:solidFill>
                            <a:schemeClr val="tx1"/>
                          </a:solidFill>
                        </a:rPr>
                        <a:t>R0</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algn="l"/>
                      <a:endParaRPr lang="en-US" sz="1400" b="1" dirty="0"/>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gradFill>
                      <a:gsLst>
                        <a:gs pos="100000">
                          <a:srgbClr val="C5E0B4"/>
                        </a:gs>
                        <a:gs pos="100000">
                          <a:srgbClr val="C5E0B4"/>
                        </a:gs>
                        <a:gs pos="0">
                          <a:schemeClr val="accent4">
                            <a:lumMod val="20000"/>
                            <a:lumOff val="80000"/>
                          </a:schemeClr>
                        </a:gs>
                        <a:gs pos="100000">
                          <a:srgbClr val="C5E0B4"/>
                        </a:gs>
                        <a:gs pos="100000">
                          <a:srgbClr val="C5E0B4"/>
                        </a:gs>
                        <a:gs pos="100000">
                          <a:srgbClr val="F2C1C2"/>
                        </a:gs>
                      </a:gsLst>
                      <a:lin ang="0" scaled="0"/>
                    </a:gradFill>
                  </a:tcPr>
                </a:tc>
                <a:tc>
                  <a:txBody>
                    <a:bodyPr/>
                    <a:lstStyle/>
                    <a:p>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extLst>
                  <a:ext uri="{0D108BD9-81ED-4DB2-BD59-A6C34878D82A}">
                    <a16:rowId xmlns:a16="http://schemas.microsoft.com/office/drawing/2014/main" val="1282178897"/>
                  </a:ext>
                </a:extLst>
              </a:tr>
              <a:tr h="235111">
                <a:tc>
                  <a:txBody>
                    <a:bodyPr/>
                    <a:lstStyle/>
                    <a:p>
                      <a:r>
                        <a:rPr lang="en-US" sz="1200" b="1" dirty="0">
                          <a:solidFill>
                            <a:schemeClr val="tx1"/>
                          </a:solidFill>
                        </a:rPr>
                        <a:t>R1</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gradFill>
                      <a:gsLst>
                        <a:gs pos="100000">
                          <a:srgbClr val="F2C1C2"/>
                        </a:gs>
                        <a:gs pos="100000">
                          <a:srgbClr val="F2C1C2"/>
                        </a:gs>
                        <a:gs pos="0">
                          <a:srgbClr val="BDD7EF"/>
                        </a:gs>
                        <a:gs pos="100000">
                          <a:srgbClr val="F2C1C2"/>
                        </a:gs>
                        <a:gs pos="100000">
                          <a:srgbClr val="F2C1C2"/>
                        </a:gs>
                        <a:gs pos="100000">
                          <a:srgbClr val="F2C1C2"/>
                        </a:gs>
                      </a:gsLst>
                      <a:lin ang="0" scaled="0"/>
                    </a:gradFill>
                  </a:tcPr>
                </a:tc>
                <a:tc>
                  <a:txBody>
                    <a:bodyPr/>
                    <a:lstStyle/>
                    <a:p>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extLst>
                  <a:ext uri="{0D108BD9-81ED-4DB2-BD59-A6C34878D82A}">
                    <a16:rowId xmlns:a16="http://schemas.microsoft.com/office/drawing/2014/main" val="2898311078"/>
                  </a:ext>
                </a:extLst>
              </a:tr>
              <a:tr h="75167">
                <a:tc>
                  <a:txBody>
                    <a:bodyPr/>
                    <a:lstStyle/>
                    <a:p>
                      <a:endParaRPr lang="en-US" sz="100" b="1" dirty="0">
                        <a:solidFill>
                          <a:schemeClr val="tx1"/>
                        </a:solidFill>
                      </a:endParaRPr>
                    </a:p>
                  </a:txBody>
                  <a:tcPr marL="4572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696684"/>
                  </a:ext>
                </a:extLst>
              </a:tr>
              <a:tr h="235111">
                <a:tc>
                  <a:txBody>
                    <a:bodyPr/>
                    <a:lstStyle/>
                    <a:p>
                      <a:r>
                        <a:rPr lang="en-US" sz="1200" b="1" dirty="0">
                          <a:solidFill>
                            <a:schemeClr val="tx1"/>
                          </a:solidFill>
                        </a:rPr>
                        <a:t>R0</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rgbClr val="FBDB7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BDB7A"/>
                      </a:solidFill>
                      <a:prstDash val="solid"/>
                      <a:round/>
                      <a:headEnd type="none" w="med" len="med"/>
                      <a:tailEnd type="none" w="med" len="med"/>
                    </a:lnL>
                    <a:lnR w="12700" cap="flat" cmpd="sng" algn="ctr">
                      <a:solidFill>
                        <a:srgbClr val="FBDB7A"/>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FF3CC"/>
                    </a:solidFill>
                  </a:tcPr>
                </a:tc>
                <a:tc>
                  <a:txBody>
                    <a:bodyPr/>
                    <a:lstStyle/>
                    <a:p>
                      <a:endParaRPr lang="en-US" sz="1200" b="0" dirty="0">
                        <a:solidFill>
                          <a:schemeClr val="tx1"/>
                        </a:solidFill>
                      </a:endParaRPr>
                    </a:p>
                  </a:txBody>
                  <a:tcPr marL="0" marR="0" marT="0" marB="0" anchor="ctr">
                    <a:lnL w="12700" cap="flat" cmpd="sng" algn="ctr">
                      <a:solidFill>
                        <a:srgbClr val="FBDB7A"/>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rgbClr val="FFDC7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701128516"/>
                  </a:ext>
                </a:extLst>
              </a:tr>
              <a:tr h="235111">
                <a:tc>
                  <a:txBody>
                    <a:bodyPr/>
                    <a:lstStyle/>
                    <a:p>
                      <a:r>
                        <a:rPr lang="en-US" sz="1200" b="1" dirty="0">
                          <a:solidFill>
                            <a:schemeClr val="tx1"/>
                          </a:solidFill>
                        </a:rPr>
                        <a:t>R1</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rgbClr val="A7CF8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A7CF8C"/>
                      </a:solidFill>
                      <a:prstDash val="solid"/>
                      <a:round/>
                      <a:headEnd type="none" w="med" len="med"/>
                      <a:tailEnd type="none" w="med" len="med"/>
                    </a:lnL>
                    <a:lnR w="12700" cap="flat" cmpd="sng" algn="ctr">
                      <a:solidFill>
                        <a:srgbClr val="A7CF8C"/>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rgbClr val="A7CF8C"/>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extLst>
                  <a:ext uri="{0D108BD9-81ED-4DB2-BD59-A6C34878D82A}">
                    <a16:rowId xmlns:a16="http://schemas.microsoft.com/office/drawing/2014/main" val="3417091325"/>
                  </a:ext>
                </a:extLst>
              </a:tr>
              <a:tr h="235111">
                <a:tc>
                  <a:txBody>
                    <a:bodyPr/>
                    <a:lstStyle/>
                    <a:p>
                      <a:r>
                        <a:rPr lang="en-US" sz="1200" b="1" dirty="0">
                          <a:solidFill>
                            <a:schemeClr val="tx1"/>
                          </a:solidFill>
                        </a:rPr>
                        <a:t>R2</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rgbClr val="9EC3E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9EC3E7"/>
                      </a:solidFill>
                      <a:prstDash val="solid"/>
                      <a:round/>
                      <a:headEnd type="none" w="med" len="med"/>
                      <a:tailEnd type="none" w="med" len="med"/>
                    </a:lnL>
                    <a:lnR w="12700" cap="flat" cmpd="sng" algn="ctr">
                      <a:solidFill>
                        <a:srgbClr val="9EC3E7"/>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BDD7EF"/>
                    </a:solidFill>
                  </a:tcPr>
                </a:tc>
                <a:tc>
                  <a:txBody>
                    <a:bodyPr/>
                    <a:lstStyle/>
                    <a:p>
                      <a:endParaRPr lang="en-US" sz="1200" b="0" dirty="0">
                        <a:solidFill>
                          <a:schemeClr val="tx1"/>
                        </a:solidFill>
                      </a:endParaRPr>
                    </a:p>
                  </a:txBody>
                  <a:tcPr marL="0" marR="0" marT="0" marB="0" anchor="ctr">
                    <a:lnL w="12700" cap="flat" cmpd="sng" algn="ctr">
                      <a:solidFill>
                        <a:srgbClr val="9EC3E7"/>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DC3E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139597673"/>
                  </a:ext>
                </a:extLst>
              </a:tr>
              <a:tr h="235111">
                <a:tc>
                  <a:txBody>
                    <a:bodyPr/>
                    <a:lstStyle/>
                    <a:p>
                      <a:r>
                        <a:rPr lang="en-US" sz="1200" b="1" dirty="0">
                          <a:solidFill>
                            <a:schemeClr val="tx1"/>
                          </a:solidFill>
                        </a:rPr>
                        <a:t>R3</a:t>
                      </a:r>
                    </a:p>
                  </a:txBody>
                  <a:tcPr marL="45720"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D6FA"/>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rgbClr val="F6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6B1B3"/>
                      </a:solidFill>
                      <a:prstDash val="solid"/>
                      <a:round/>
                      <a:headEnd type="none" w="med" len="med"/>
                      <a:tailEnd type="none" w="med" len="med"/>
                    </a:lnL>
                    <a:lnR w="12700" cap="flat" cmpd="sng" algn="ctr">
                      <a:solidFill>
                        <a:srgbClr val="F6B1B3"/>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6B1B3"/>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rgbClr val="F5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5B1B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extLst>
                  <a:ext uri="{0D108BD9-81ED-4DB2-BD59-A6C34878D82A}">
                    <a16:rowId xmlns:a16="http://schemas.microsoft.com/office/drawing/2014/main" val="1508916979"/>
                  </a:ext>
                </a:extLst>
              </a:tr>
            </a:tbl>
          </a:graphicData>
        </a:graphic>
      </p:graphicFrame>
      <p:sp>
        <p:nvSpPr>
          <p:cNvPr id="6" name="TextBox 5">
            <a:extLst>
              <a:ext uri="{FF2B5EF4-FFF2-40B4-BE49-F238E27FC236}">
                <a16:creationId xmlns:a16="http://schemas.microsoft.com/office/drawing/2014/main" id="{53152ED1-6DB5-BAC0-0F98-D09C6BB16B12}"/>
              </a:ext>
            </a:extLst>
          </p:cNvPr>
          <p:cNvSpPr txBox="1"/>
          <p:nvPr/>
        </p:nvSpPr>
        <p:spPr>
          <a:xfrm>
            <a:off x="3939664" y="2232550"/>
            <a:ext cx="3418404" cy="419987"/>
          </a:xfrm>
          <a:prstGeom prst="rect">
            <a:avLst/>
          </a:prstGeom>
          <a:noFill/>
        </p:spPr>
        <p:txBody>
          <a:bodyPr wrap="square" lIns="0" tIns="0" rIns="0" bIns="0" rtlCol="0">
            <a:spAutoFit/>
          </a:bodyPr>
          <a:lstStyle/>
          <a:p>
            <a:pPr algn="ctr">
              <a:lnSpc>
                <a:spcPts val="1600"/>
              </a:lnSpc>
            </a:pPr>
            <a:r>
              <a:rPr lang="en-US" b="1" dirty="0">
                <a:solidFill>
                  <a:srgbClr val="4F2270"/>
                </a:solidFill>
              </a:rPr>
              <a:t>Extended LLC’s Layout across Registers with Compression</a:t>
            </a:r>
          </a:p>
        </p:txBody>
      </p:sp>
      <p:graphicFrame>
        <p:nvGraphicFramePr>
          <p:cNvPr id="8" name="Table 7">
            <a:extLst>
              <a:ext uri="{FF2B5EF4-FFF2-40B4-BE49-F238E27FC236}">
                <a16:creationId xmlns:a16="http://schemas.microsoft.com/office/drawing/2014/main" id="{1C55CEDA-C49D-59BA-BF7B-59EB2FF7A0DF}"/>
              </a:ext>
            </a:extLst>
          </p:cNvPr>
          <p:cNvGraphicFramePr>
            <a:graphicFrameLocks noGrp="1"/>
          </p:cNvGraphicFramePr>
          <p:nvPr>
            <p:extLst>
              <p:ext uri="{D42A27DB-BD31-4B8C-83A1-F6EECF244321}">
                <p14:modId xmlns:p14="http://schemas.microsoft.com/office/powerpoint/2010/main" val="3005628583"/>
              </p:ext>
            </p:extLst>
          </p:nvPr>
        </p:nvGraphicFramePr>
        <p:xfrm>
          <a:off x="487761" y="2684778"/>
          <a:ext cx="2776285" cy="1568738"/>
        </p:xfrm>
        <a:graphic>
          <a:graphicData uri="http://schemas.openxmlformats.org/drawingml/2006/table">
            <a:tbl>
              <a:tblPr firstRow="1" bandRow="1">
                <a:tableStyleId>{5C22544A-7EE6-4342-B048-85BDC9FD1C3A}</a:tableStyleId>
              </a:tblPr>
              <a:tblGrid>
                <a:gridCol w="534353">
                  <a:extLst>
                    <a:ext uri="{9D8B030D-6E8A-4147-A177-3AD203B41FA5}">
                      <a16:colId xmlns:a16="http://schemas.microsoft.com/office/drawing/2014/main" val="1614217368"/>
                    </a:ext>
                  </a:extLst>
                </a:gridCol>
                <a:gridCol w="500758">
                  <a:extLst>
                    <a:ext uri="{9D8B030D-6E8A-4147-A177-3AD203B41FA5}">
                      <a16:colId xmlns:a16="http://schemas.microsoft.com/office/drawing/2014/main" val="2430510156"/>
                    </a:ext>
                  </a:extLst>
                </a:gridCol>
                <a:gridCol w="1238250">
                  <a:extLst>
                    <a:ext uri="{9D8B030D-6E8A-4147-A177-3AD203B41FA5}">
                      <a16:colId xmlns:a16="http://schemas.microsoft.com/office/drawing/2014/main" val="3215228587"/>
                    </a:ext>
                  </a:extLst>
                </a:gridCol>
                <a:gridCol w="502924">
                  <a:extLst>
                    <a:ext uri="{9D8B030D-6E8A-4147-A177-3AD203B41FA5}">
                      <a16:colId xmlns:a16="http://schemas.microsoft.com/office/drawing/2014/main" val="1338588399"/>
                    </a:ext>
                  </a:extLst>
                </a:gridCol>
              </a:tblGrid>
              <a:tr h="608819">
                <a:tc>
                  <a:txBody>
                    <a:bodyPr/>
                    <a:lstStyle/>
                    <a:p>
                      <a:r>
                        <a:rPr lang="en-US" sz="1600" b="1" spc="-100" baseline="0" dirty="0">
                          <a:solidFill>
                            <a:schemeClr val="tx1"/>
                          </a:solidFill>
                        </a:rPr>
                        <a:t>Set 0</a:t>
                      </a:r>
                    </a:p>
                  </a:txBody>
                  <a:tcPr marL="0" marR="0" marT="0" marB="0" vert="vert"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Word 0</a:t>
                      </a:r>
                    </a:p>
                  </a:txBody>
                  <a:tcPr marL="0" marR="0" marT="0" marB="0" vert="vert" anchor="ctr" anchorCtr="1">
                    <a:lnL w="28575" cap="flat" cmpd="sng" algn="ctr">
                      <a:solidFill>
                        <a:schemeClr val="tx1"/>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E5D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cs typeface="Times New Roman" panose="02020603050405020304" pitchFamily="18" charset="0"/>
                        </a:rPr>
                        <a:t>…</a:t>
                      </a:r>
                    </a:p>
                  </a:txBody>
                  <a:tcPr marL="0" marR="0" marT="0" marB="0" anchor="b" anchorCtr="1">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E5D6"/>
                    </a:solidFill>
                  </a:tcPr>
                </a:tc>
                <a:tc>
                  <a:txBody>
                    <a:bodyPr/>
                    <a:lstStyle/>
                    <a:p>
                      <a:pPr algn="l"/>
                      <a:r>
                        <a:rPr lang="en-US" sz="1200" b="1" spc="-50" baseline="0" dirty="0">
                          <a:solidFill>
                            <a:schemeClr val="tx1"/>
                          </a:solidFill>
                        </a:rPr>
                        <a:t>Word 31</a:t>
                      </a:r>
                    </a:p>
                  </a:txBody>
                  <a:tcPr marL="0" marR="0" marT="0" marB="0" vert="vert" anchor="ctr" anchorCtr="1">
                    <a:lnL w="12700" cap="flat" cmpd="sng" algn="ctr">
                      <a:solidFill>
                        <a:schemeClr val="accent2">
                          <a:lumMod val="40000"/>
                          <a:lumOff val="6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4042753840"/>
                  </a:ext>
                </a:extLst>
              </a:tr>
              <a:tr h="235111">
                <a:tc>
                  <a:txBody>
                    <a:bodyPr/>
                    <a:lstStyle/>
                    <a:p>
                      <a:r>
                        <a:rPr lang="en-US" sz="1200" b="1" spc="-50" baseline="0" dirty="0">
                          <a:solidFill>
                            <a:schemeClr val="tx1"/>
                          </a:solidFill>
                        </a:rPr>
                        <a:t>Block 0</a:t>
                      </a:r>
                      <a:endParaRPr lang="en-US" sz="1100" b="1" spc="-50" baseline="0" dirty="0">
                        <a:solidFill>
                          <a:schemeClr val="tx1"/>
                        </a:solidFill>
                      </a:endParaRPr>
                    </a:p>
                  </a:txBody>
                  <a:tcPr marL="18288"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FFDC7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FDC74"/>
                      </a:solidFill>
                      <a:prstDash val="solid"/>
                      <a:round/>
                      <a:headEnd type="none" w="med" len="med"/>
                      <a:tailEnd type="none" w="med" len="med"/>
                    </a:lnL>
                    <a:lnR w="12700" cap="flat" cmpd="sng" algn="ctr">
                      <a:solidFill>
                        <a:srgbClr val="FFDC74"/>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rgbClr val="FFF2CC"/>
                    </a:solidFill>
                  </a:tcPr>
                </a:tc>
                <a:tc>
                  <a:txBody>
                    <a:bodyPr/>
                    <a:lstStyle/>
                    <a:p>
                      <a:endParaRPr lang="en-US" sz="1200" b="0" dirty="0">
                        <a:solidFill>
                          <a:schemeClr val="tx1"/>
                        </a:solidFill>
                      </a:endParaRPr>
                    </a:p>
                  </a:txBody>
                  <a:tcPr marL="0" marR="0" marT="0" marB="0" anchor="ctr">
                    <a:lnL w="12700" cap="flat" cmpd="sng" algn="ctr">
                      <a:solidFill>
                        <a:srgbClr val="FFDC74"/>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2941312094"/>
                  </a:ext>
                </a:extLst>
              </a:tr>
              <a:tr h="244458">
                <a:tc>
                  <a:txBody>
                    <a:bodyPr/>
                    <a:lstStyle/>
                    <a:p>
                      <a:r>
                        <a:rPr lang="en-US" sz="1200" b="1" spc="-50" baseline="0" dirty="0">
                          <a:solidFill>
                            <a:schemeClr val="tx1"/>
                          </a:solidFill>
                        </a:rPr>
                        <a:t>Block 1</a:t>
                      </a:r>
                    </a:p>
                  </a:txBody>
                  <a:tcPr marL="18288"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A9D18E"/>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tc>
                  <a:txBody>
                    <a:bodyPr/>
                    <a:lstStyle/>
                    <a:p>
                      <a:pPr algn="ctr"/>
                      <a:endParaRPr lang="en-US" sz="1400" b="1" dirty="0"/>
                    </a:p>
                  </a:txBody>
                  <a:tcPr marL="0" marR="0" marT="0" marB="0" anchor="ctr">
                    <a:lnL w="12700" cap="flat" cmpd="sng" algn="ctr">
                      <a:solidFill>
                        <a:srgbClr val="A9D18E"/>
                      </a:solidFill>
                      <a:prstDash val="solid"/>
                      <a:round/>
                      <a:headEnd type="none" w="med" len="med"/>
                      <a:tailEnd type="none" w="med" len="med"/>
                    </a:lnL>
                    <a:lnR w="12700" cap="flat" cmpd="sng" algn="ctr">
                      <a:solidFill>
                        <a:srgbClr val="A9D18E"/>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C5E0B4"/>
                    </a:solidFill>
                  </a:tcPr>
                </a:tc>
                <a:tc>
                  <a:txBody>
                    <a:bodyPr/>
                    <a:lstStyle/>
                    <a:p>
                      <a:endParaRPr lang="en-US" sz="1200" b="0" dirty="0">
                        <a:solidFill>
                          <a:schemeClr val="tx1"/>
                        </a:solidFill>
                      </a:endParaRPr>
                    </a:p>
                  </a:txBody>
                  <a:tcPr marL="0" marR="0" marT="0" marB="0" anchor="ctr">
                    <a:lnL w="12700" cap="flat" cmpd="sng" algn="ctr">
                      <a:solidFill>
                        <a:srgbClr val="A9D18E"/>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4"/>
                    </a:solidFill>
                  </a:tcPr>
                </a:tc>
                <a:extLst>
                  <a:ext uri="{0D108BD9-81ED-4DB2-BD59-A6C34878D82A}">
                    <a16:rowId xmlns:a16="http://schemas.microsoft.com/office/drawing/2014/main" val="4149878457"/>
                  </a:ext>
                </a:extLst>
              </a:tr>
              <a:tr h="244458">
                <a:tc>
                  <a:txBody>
                    <a:bodyPr/>
                    <a:lstStyle/>
                    <a:p>
                      <a:r>
                        <a:rPr lang="en-US" sz="1200" b="1" spc="-50" baseline="0" dirty="0">
                          <a:solidFill>
                            <a:schemeClr val="tx1"/>
                          </a:solidFill>
                        </a:rPr>
                        <a:t>Block 2</a:t>
                      </a:r>
                    </a:p>
                  </a:txBody>
                  <a:tcPr marL="18288"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9EC3E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endParaRPr lang="en-US" sz="1400" b="1" dirty="0"/>
                    </a:p>
                  </a:txBody>
                  <a:tcPr marL="0" marR="0" marT="0" marB="0" anchor="ctr">
                    <a:lnL w="12700" cap="flat" cmpd="sng" algn="ctr">
                      <a:solidFill>
                        <a:srgbClr val="9EC3E7"/>
                      </a:solidFill>
                      <a:prstDash val="solid"/>
                      <a:round/>
                      <a:headEnd type="none" w="med" len="med"/>
                      <a:tailEnd type="none" w="med" len="med"/>
                    </a:lnL>
                    <a:lnR w="12700" cap="flat" cmpd="sng" algn="ctr">
                      <a:solidFill>
                        <a:srgbClr val="9EC3E7"/>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BDD7EE"/>
                    </a:solidFill>
                  </a:tcPr>
                </a:tc>
                <a:tc>
                  <a:txBody>
                    <a:bodyPr/>
                    <a:lstStyle/>
                    <a:p>
                      <a:endParaRPr lang="en-US" sz="1200" b="0" dirty="0">
                        <a:solidFill>
                          <a:schemeClr val="tx1"/>
                        </a:solidFill>
                      </a:endParaRPr>
                    </a:p>
                  </a:txBody>
                  <a:tcPr marL="0" marR="0" marT="0" marB="0" anchor="ctr">
                    <a:lnL w="12700" cap="flat" cmpd="sng" algn="ctr">
                      <a:solidFill>
                        <a:srgbClr val="9EC3E7"/>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521126639"/>
                  </a:ext>
                </a:extLst>
              </a:tr>
              <a:tr h="235111">
                <a:tc>
                  <a:txBody>
                    <a:bodyPr/>
                    <a:lstStyle/>
                    <a:p>
                      <a:r>
                        <a:rPr lang="en-US" sz="1200" b="1" spc="-50" baseline="0" dirty="0">
                          <a:solidFill>
                            <a:schemeClr val="tx1"/>
                          </a:solidFill>
                        </a:rPr>
                        <a:t>Block 3</a:t>
                      </a:r>
                      <a:endParaRPr lang="en-US" sz="1100" b="1" spc="-50" baseline="0" dirty="0">
                        <a:solidFill>
                          <a:schemeClr val="tx1"/>
                        </a:solidFill>
                      </a:endParaRPr>
                    </a:p>
                  </a:txBody>
                  <a:tcPr marL="18288" marR="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endParaRPr lang="en-US" sz="1200" b="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12700" cap="flat" cmpd="sng" algn="ctr">
                      <a:solidFill>
                        <a:srgbClr val="F6B1B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marL="0" marR="0" marT="0" marB="0" anchor="ctr">
                    <a:lnL w="12700" cap="flat" cmpd="sng" algn="ctr">
                      <a:solidFill>
                        <a:srgbClr val="F6B1B3"/>
                      </a:solidFill>
                      <a:prstDash val="solid"/>
                      <a:round/>
                      <a:headEnd type="none" w="med" len="med"/>
                      <a:tailEnd type="none" w="med" len="med"/>
                    </a:lnL>
                    <a:lnR w="12700" cap="flat" cmpd="sng" algn="ctr">
                      <a:solidFill>
                        <a:srgbClr val="F6B1B3"/>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rgbClr val="F8C6C7"/>
                    </a:solidFill>
                  </a:tcPr>
                </a:tc>
                <a:tc>
                  <a:txBody>
                    <a:bodyPr/>
                    <a:lstStyle/>
                    <a:p>
                      <a:endParaRPr lang="en-US" sz="1200" b="0" dirty="0">
                        <a:solidFill>
                          <a:schemeClr val="tx1"/>
                        </a:solidFill>
                      </a:endParaRPr>
                    </a:p>
                  </a:txBody>
                  <a:tcPr marL="0" marR="0" marT="0" marB="0" anchor="ctr">
                    <a:lnL w="12700" cap="flat" cmpd="sng" algn="ctr">
                      <a:solidFill>
                        <a:srgbClr val="F6B1B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6C7"/>
                    </a:solidFill>
                  </a:tcPr>
                </a:tc>
                <a:extLst>
                  <a:ext uri="{0D108BD9-81ED-4DB2-BD59-A6C34878D82A}">
                    <a16:rowId xmlns:a16="http://schemas.microsoft.com/office/drawing/2014/main" val="3701599540"/>
                  </a:ext>
                </a:extLst>
              </a:tr>
            </a:tbl>
          </a:graphicData>
        </a:graphic>
      </p:graphicFrame>
      <p:cxnSp>
        <p:nvCxnSpPr>
          <p:cNvPr id="9" name="Straight Connector 8">
            <a:extLst>
              <a:ext uri="{FF2B5EF4-FFF2-40B4-BE49-F238E27FC236}">
                <a16:creationId xmlns:a16="http://schemas.microsoft.com/office/drawing/2014/main" id="{854A27E5-1C6A-B7F4-0B6B-15BD82C925F7}"/>
              </a:ext>
            </a:extLst>
          </p:cNvPr>
          <p:cNvCxnSpPr>
            <a:cxnSpLocks/>
          </p:cNvCxnSpPr>
          <p:nvPr/>
        </p:nvCxnSpPr>
        <p:spPr>
          <a:xfrm>
            <a:off x="1022224" y="2693251"/>
            <a:ext cx="0" cy="15139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2A262FD-46B3-D0D0-14EE-B7CEAA531C17}"/>
              </a:ext>
            </a:extLst>
          </p:cNvPr>
          <p:cNvCxnSpPr>
            <a:cxnSpLocks/>
          </p:cNvCxnSpPr>
          <p:nvPr/>
        </p:nvCxnSpPr>
        <p:spPr>
          <a:xfrm>
            <a:off x="3261468" y="2693251"/>
            <a:ext cx="0" cy="12815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D538C-E233-B479-4420-437F395A1F06}"/>
              </a:ext>
            </a:extLst>
          </p:cNvPr>
          <p:cNvSpPr txBox="1"/>
          <p:nvPr/>
        </p:nvSpPr>
        <p:spPr>
          <a:xfrm>
            <a:off x="711682" y="2225819"/>
            <a:ext cx="2448881" cy="419987"/>
          </a:xfrm>
          <a:prstGeom prst="rect">
            <a:avLst/>
          </a:prstGeom>
          <a:noFill/>
        </p:spPr>
        <p:txBody>
          <a:bodyPr wrap="square" lIns="0" tIns="0" rIns="0" bIns="0" rtlCol="0">
            <a:spAutoFit/>
          </a:bodyPr>
          <a:lstStyle/>
          <a:p>
            <a:pPr algn="ctr">
              <a:lnSpc>
                <a:spcPts val="1600"/>
              </a:lnSpc>
            </a:pPr>
            <a:r>
              <a:rPr lang="en-US" b="1" dirty="0">
                <a:solidFill>
                  <a:srgbClr val="C55A11"/>
                </a:solidFill>
              </a:rPr>
              <a:t>Extended LLC’s</a:t>
            </a:r>
            <a:br>
              <a:rPr lang="en-US" b="1" dirty="0">
                <a:solidFill>
                  <a:srgbClr val="C55A11"/>
                </a:solidFill>
              </a:rPr>
            </a:br>
            <a:r>
              <a:rPr lang="en-US" b="1" dirty="0">
                <a:solidFill>
                  <a:srgbClr val="C55A11"/>
                </a:solidFill>
              </a:rPr>
              <a:t>Logical Layout</a:t>
            </a:r>
          </a:p>
        </p:txBody>
      </p:sp>
      <p:sp>
        <p:nvSpPr>
          <p:cNvPr id="12" name="Right Brace 11">
            <a:extLst>
              <a:ext uri="{FF2B5EF4-FFF2-40B4-BE49-F238E27FC236}">
                <a16:creationId xmlns:a16="http://schemas.microsoft.com/office/drawing/2014/main" id="{395B2A01-E732-F1D1-8D68-9043D1F9D3A5}"/>
              </a:ext>
            </a:extLst>
          </p:cNvPr>
          <p:cNvSpPr/>
          <p:nvPr/>
        </p:nvSpPr>
        <p:spPr>
          <a:xfrm>
            <a:off x="7089145" y="3292284"/>
            <a:ext cx="102314" cy="225933"/>
          </a:xfrm>
          <a:prstGeom prst="rightBrace">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72D7772A-3B48-C555-5B85-D1AB79F2B990}"/>
              </a:ext>
            </a:extLst>
          </p:cNvPr>
          <p:cNvSpPr/>
          <p:nvPr/>
        </p:nvSpPr>
        <p:spPr>
          <a:xfrm>
            <a:off x="7191761" y="3339147"/>
            <a:ext cx="1647439" cy="1828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ts val="1400"/>
              </a:lnSpc>
            </a:pPr>
            <a:r>
              <a:rPr lang="en-US" sz="1600" b="1" dirty="0">
                <a:solidFill>
                  <a:schemeClr val="tx1"/>
                </a:solidFill>
              </a:rPr>
              <a:t>High</a:t>
            </a:r>
            <a:br>
              <a:rPr lang="en-US" sz="1600" b="1" dirty="0">
                <a:solidFill>
                  <a:schemeClr val="tx1"/>
                </a:solidFill>
              </a:rPr>
            </a:br>
            <a:r>
              <a:rPr lang="en-US" sz="1600" b="1" dirty="0">
                <a:solidFill>
                  <a:schemeClr val="tx1"/>
                </a:solidFill>
              </a:rPr>
              <a:t>Compression Level</a:t>
            </a:r>
          </a:p>
        </p:txBody>
      </p:sp>
      <p:sp>
        <p:nvSpPr>
          <p:cNvPr id="14" name="Right Brace 13">
            <a:extLst>
              <a:ext uri="{FF2B5EF4-FFF2-40B4-BE49-F238E27FC236}">
                <a16:creationId xmlns:a16="http://schemas.microsoft.com/office/drawing/2014/main" id="{B81E173D-28FE-C638-F7F6-3061E7595D8D}"/>
              </a:ext>
            </a:extLst>
          </p:cNvPr>
          <p:cNvSpPr/>
          <p:nvPr/>
        </p:nvSpPr>
        <p:spPr>
          <a:xfrm>
            <a:off x="7089145" y="3607244"/>
            <a:ext cx="102314" cy="476970"/>
          </a:xfrm>
          <a:prstGeom prst="rightBrace">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A9A186EE-782F-70DB-8EA4-EB9461A12A26}"/>
              </a:ext>
            </a:extLst>
          </p:cNvPr>
          <p:cNvSpPr/>
          <p:nvPr/>
        </p:nvSpPr>
        <p:spPr>
          <a:xfrm>
            <a:off x="7191761" y="3781742"/>
            <a:ext cx="1647439" cy="1828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ts val="1400"/>
              </a:lnSpc>
            </a:pPr>
            <a:r>
              <a:rPr lang="en-US" sz="1600" b="1" dirty="0">
                <a:solidFill>
                  <a:schemeClr val="tx1"/>
                </a:solidFill>
              </a:rPr>
              <a:t>Low</a:t>
            </a:r>
            <a:br>
              <a:rPr lang="en-US" sz="1600" b="1" dirty="0">
                <a:solidFill>
                  <a:schemeClr val="tx1"/>
                </a:solidFill>
              </a:rPr>
            </a:br>
            <a:r>
              <a:rPr lang="en-US" sz="1600" b="1" dirty="0">
                <a:solidFill>
                  <a:schemeClr val="tx1"/>
                </a:solidFill>
              </a:rPr>
              <a:t>Compression Level</a:t>
            </a:r>
          </a:p>
        </p:txBody>
      </p:sp>
      <p:sp>
        <p:nvSpPr>
          <p:cNvPr id="16" name="Right Brace 15">
            <a:extLst>
              <a:ext uri="{FF2B5EF4-FFF2-40B4-BE49-F238E27FC236}">
                <a16:creationId xmlns:a16="http://schemas.microsoft.com/office/drawing/2014/main" id="{9F3188ED-4569-B49E-2635-B428111D0287}"/>
              </a:ext>
            </a:extLst>
          </p:cNvPr>
          <p:cNvSpPr/>
          <p:nvPr/>
        </p:nvSpPr>
        <p:spPr>
          <a:xfrm>
            <a:off x="7089145" y="4163081"/>
            <a:ext cx="102314" cy="937692"/>
          </a:xfrm>
          <a:prstGeom prst="rightBrace">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909834DC-D4F7-7267-7E79-68C5F1D615B7}"/>
              </a:ext>
            </a:extLst>
          </p:cNvPr>
          <p:cNvSpPr/>
          <p:nvPr/>
        </p:nvSpPr>
        <p:spPr>
          <a:xfrm>
            <a:off x="7191761" y="4566602"/>
            <a:ext cx="1647439" cy="1828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ts val="1400"/>
              </a:lnSpc>
            </a:pPr>
            <a:r>
              <a:rPr lang="en-US" sz="1600" b="1" dirty="0">
                <a:solidFill>
                  <a:schemeClr val="tx1"/>
                </a:solidFill>
              </a:rPr>
              <a:t>Uncompressed</a:t>
            </a:r>
          </a:p>
        </p:txBody>
      </p:sp>
      <p:sp>
        <p:nvSpPr>
          <p:cNvPr id="18" name="Right Brace 17">
            <a:extLst>
              <a:ext uri="{FF2B5EF4-FFF2-40B4-BE49-F238E27FC236}">
                <a16:creationId xmlns:a16="http://schemas.microsoft.com/office/drawing/2014/main" id="{BAE1D9C7-E423-2F2E-5DE4-B68428128461}"/>
              </a:ext>
            </a:extLst>
          </p:cNvPr>
          <p:cNvSpPr/>
          <p:nvPr/>
        </p:nvSpPr>
        <p:spPr>
          <a:xfrm rot="5400000">
            <a:off x="4787898" y="5087080"/>
            <a:ext cx="70905" cy="145008"/>
          </a:xfrm>
          <a:prstGeom prst="rightBrace">
            <a:avLst/>
          </a:prstGeom>
          <a:ln w="12700" cap="rnd">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2269F254-9A77-3AED-86BB-CD3B838C8C21}"/>
              </a:ext>
            </a:extLst>
          </p:cNvPr>
          <p:cNvSpPr/>
          <p:nvPr/>
        </p:nvSpPr>
        <p:spPr>
          <a:xfrm>
            <a:off x="4453322" y="5164011"/>
            <a:ext cx="691532" cy="1828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400"/>
              </a:lnSpc>
            </a:pPr>
            <a:r>
              <a:rPr lang="en-US" sz="1400" b="1" dirty="0">
                <a:solidFill>
                  <a:schemeClr val="tx1"/>
                </a:solidFill>
              </a:rPr>
              <a:t>1 byte</a:t>
            </a:r>
          </a:p>
        </p:txBody>
      </p:sp>
      <p:sp>
        <p:nvSpPr>
          <p:cNvPr id="20" name="Right Brace 19">
            <a:extLst>
              <a:ext uri="{FF2B5EF4-FFF2-40B4-BE49-F238E27FC236}">
                <a16:creationId xmlns:a16="http://schemas.microsoft.com/office/drawing/2014/main" id="{0E4C050C-5A7A-4552-1346-736C4BC49C8B}"/>
              </a:ext>
            </a:extLst>
          </p:cNvPr>
          <p:cNvSpPr/>
          <p:nvPr/>
        </p:nvSpPr>
        <p:spPr>
          <a:xfrm rot="5400000">
            <a:off x="6723648" y="4863052"/>
            <a:ext cx="70905" cy="588958"/>
          </a:xfrm>
          <a:prstGeom prst="rightBrace">
            <a:avLst/>
          </a:prstGeom>
          <a:ln w="12700" cap="rnd">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663564F3-BDD8-9802-4223-616D8E38640B}"/>
              </a:ext>
            </a:extLst>
          </p:cNvPr>
          <p:cNvSpPr/>
          <p:nvPr/>
        </p:nvSpPr>
        <p:spPr>
          <a:xfrm>
            <a:off x="6422414" y="5161957"/>
            <a:ext cx="691532" cy="1828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400"/>
              </a:lnSpc>
            </a:pPr>
            <a:r>
              <a:rPr lang="en-US" sz="1400" b="1" dirty="0">
                <a:solidFill>
                  <a:schemeClr val="tx1"/>
                </a:solidFill>
              </a:rPr>
              <a:t>4 bytes</a:t>
            </a:r>
          </a:p>
        </p:txBody>
      </p:sp>
      <p:sp>
        <p:nvSpPr>
          <p:cNvPr id="22" name="Right Brace 21">
            <a:extLst>
              <a:ext uri="{FF2B5EF4-FFF2-40B4-BE49-F238E27FC236}">
                <a16:creationId xmlns:a16="http://schemas.microsoft.com/office/drawing/2014/main" id="{8A0CDA48-DABA-4F25-219C-AB7EA8C66FB7}"/>
              </a:ext>
            </a:extLst>
          </p:cNvPr>
          <p:cNvSpPr/>
          <p:nvPr/>
        </p:nvSpPr>
        <p:spPr>
          <a:xfrm rot="5400000">
            <a:off x="1242552" y="4073310"/>
            <a:ext cx="70905" cy="490056"/>
          </a:xfrm>
          <a:prstGeom prst="rightBrace">
            <a:avLst/>
          </a:prstGeom>
          <a:ln w="12700" cap="rnd">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79D59FAA-EE30-E588-A826-5404EFD92095}"/>
              </a:ext>
            </a:extLst>
          </p:cNvPr>
          <p:cNvSpPr/>
          <p:nvPr/>
        </p:nvSpPr>
        <p:spPr>
          <a:xfrm>
            <a:off x="992478" y="4322763"/>
            <a:ext cx="575405" cy="1828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400"/>
              </a:lnSpc>
            </a:pPr>
            <a:r>
              <a:rPr lang="en-US" sz="1400" b="1" dirty="0">
                <a:solidFill>
                  <a:schemeClr val="tx1"/>
                </a:solidFill>
              </a:rPr>
              <a:t>4 bytes</a:t>
            </a:r>
          </a:p>
        </p:txBody>
      </p:sp>
      <p:pic>
        <p:nvPicPr>
          <p:cNvPr id="28" name="Graphic 27" descr="Home with solid fill">
            <a:hlinkClick r:id="rId2" action="ppaction://hlinksldjump"/>
            <a:extLst>
              <a:ext uri="{FF2B5EF4-FFF2-40B4-BE49-F238E27FC236}">
                <a16:creationId xmlns:a16="http://schemas.microsoft.com/office/drawing/2014/main" id="{8C4BB8CA-218F-A90E-97A1-8E8CF5597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57776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517DB7-FC32-520E-85CB-D441970A6858}"/>
              </a:ext>
            </a:extLst>
          </p:cNvPr>
          <p:cNvSpPr>
            <a:spLocks noGrp="1"/>
          </p:cNvSpPr>
          <p:nvPr>
            <p:ph type="title"/>
          </p:nvPr>
        </p:nvSpPr>
        <p:spPr/>
        <p:txBody>
          <a:bodyPr/>
          <a:lstStyle/>
          <a:p>
            <a:r>
              <a:rPr lang="en-US" dirty="0"/>
              <a:t>Indirect-MOV Algorithm</a:t>
            </a:r>
          </a:p>
        </p:txBody>
      </p:sp>
      <p:sp>
        <p:nvSpPr>
          <p:cNvPr id="4" name="Slide Number Placeholder 3">
            <a:extLst>
              <a:ext uri="{FF2B5EF4-FFF2-40B4-BE49-F238E27FC236}">
                <a16:creationId xmlns:a16="http://schemas.microsoft.com/office/drawing/2014/main" id="{C6399906-C464-4E7B-0828-2EFEA9574EAC}"/>
              </a:ext>
            </a:extLst>
          </p:cNvPr>
          <p:cNvSpPr>
            <a:spLocks noGrp="1"/>
          </p:cNvSpPr>
          <p:nvPr>
            <p:ph type="sldNum" sz="quarter" idx="4"/>
          </p:nvPr>
        </p:nvSpPr>
        <p:spPr/>
        <p:txBody>
          <a:bodyPr/>
          <a:lstStyle/>
          <a:p>
            <a:pPr algn="r"/>
            <a:fld id="{BBF05047-ADC6-47BF-A318-424F854A849A}" type="slidenum">
              <a:rPr lang="en-US" smtClean="0"/>
              <a:pPr algn="r"/>
              <a:t>55</a:t>
            </a:fld>
            <a:endParaRPr lang="en-US"/>
          </a:p>
        </p:txBody>
      </p:sp>
      <p:pic>
        <p:nvPicPr>
          <p:cNvPr id="5" name="Picture 4">
            <a:extLst>
              <a:ext uri="{FF2B5EF4-FFF2-40B4-BE49-F238E27FC236}">
                <a16:creationId xmlns:a16="http://schemas.microsoft.com/office/drawing/2014/main" id="{17EB699E-44FB-8E79-BEE1-B7CF7468764A}"/>
              </a:ext>
            </a:extLst>
          </p:cNvPr>
          <p:cNvPicPr>
            <a:picLocks noChangeAspect="1"/>
          </p:cNvPicPr>
          <p:nvPr/>
        </p:nvPicPr>
        <p:blipFill>
          <a:blip r:embed="rId2"/>
          <a:stretch>
            <a:fillRect/>
          </a:stretch>
        </p:blipFill>
        <p:spPr>
          <a:xfrm>
            <a:off x="1162300" y="554183"/>
            <a:ext cx="6819400" cy="5832764"/>
          </a:xfrm>
          <a:prstGeom prst="rect">
            <a:avLst/>
          </a:prstGeom>
        </p:spPr>
      </p:pic>
    </p:spTree>
    <p:extLst>
      <p:ext uri="{BB962C8B-B14F-4D97-AF65-F5344CB8AC3E}">
        <p14:creationId xmlns:p14="http://schemas.microsoft.com/office/powerpoint/2010/main" val="1417008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8AA8AF-83BF-014B-CA29-89178DC3FF4A}"/>
              </a:ext>
            </a:extLst>
          </p:cNvPr>
          <p:cNvSpPr>
            <a:spLocks noGrp="1"/>
          </p:cNvSpPr>
          <p:nvPr>
            <p:ph type="title"/>
          </p:nvPr>
        </p:nvSpPr>
        <p:spPr/>
        <p:txBody>
          <a:bodyPr/>
          <a:lstStyle/>
          <a:p>
            <a:r>
              <a:rPr lang="en-US" dirty="0"/>
              <a:t>Indirect-MOV Instruction</a:t>
            </a:r>
          </a:p>
        </p:txBody>
      </p:sp>
      <p:sp>
        <p:nvSpPr>
          <p:cNvPr id="4" name="Slide Number Placeholder 3">
            <a:extLst>
              <a:ext uri="{FF2B5EF4-FFF2-40B4-BE49-F238E27FC236}">
                <a16:creationId xmlns:a16="http://schemas.microsoft.com/office/drawing/2014/main" id="{ABCAB1B8-9DF3-AD7D-66FA-50B0134B31B1}"/>
              </a:ext>
            </a:extLst>
          </p:cNvPr>
          <p:cNvSpPr>
            <a:spLocks noGrp="1"/>
          </p:cNvSpPr>
          <p:nvPr>
            <p:ph type="sldNum" sz="quarter" idx="4"/>
          </p:nvPr>
        </p:nvSpPr>
        <p:spPr/>
        <p:txBody>
          <a:bodyPr/>
          <a:lstStyle/>
          <a:p>
            <a:pPr algn="r"/>
            <a:fld id="{BBF05047-ADC6-47BF-A318-424F854A849A}" type="slidenum">
              <a:rPr lang="en-US" smtClean="0"/>
              <a:pPr algn="r"/>
              <a:t>56</a:t>
            </a:fld>
            <a:endParaRPr lang="en-US"/>
          </a:p>
        </p:txBody>
      </p:sp>
      <p:pic>
        <p:nvPicPr>
          <p:cNvPr id="6" name="Picture 5">
            <a:extLst>
              <a:ext uri="{FF2B5EF4-FFF2-40B4-BE49-F238E27FC236}">
                <a16:creationId xmlns:a16="http://schemas.microsoft.com/office/drawing/2014/main" id="{3653EF36-4878-EE02-046C-85251A3C3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052" y="1967948"/>
            <a:ext cx="8627896" cy="2922104"/>
          </a:xfrm>
          <a:prstGeom prst="rect">
            <a:avLst/>
          </a:prstGeom>
        </p:spPr>
      </p:pic>
      <p:pic>
        <p:nvPicPr>
          <p:cNvPr id="7" name="Graphic 6" descr="Home with solid fill">
            <a:hlinkClick r:id="rId3" action="ppaction://hlinksldjump"/>
            <a:extLst>
              <a:ext uri="{FF2B5EF4-FFF2-40B4-BE49-F238E27FC236}">
                <a16:creationId xmlns:a16="http://schemas.microsoft.com/office/drawing/2014/main" id="{F704184D-4346-AC2E-9E44-5054BED97F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512033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1CEE1FC-3EE9-BA95-8179-19D8E35A03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7513" y="637027"/>
            <a:ext cx="4288973" cy="6090341"/>
          </a:xfrm>
        </p:spPr>
      </p:pic>
      <p:sp>
        <p:nvSpPr>
          <p:cNvPr id="3" name="Title 2">
            <a:extLst>
              <a:ext uri="{FF2B5EF4-FFF2-40B4-BE49-F238E27FC236}">
                <a16:creationId xmlns:a16="http://schemas.microsoft.com/office/drawing/2014/main" id="{646F3519-6D19-2DD7-6D23-073AA43F6498}"/>
              </a:ext>
            </a:extLst>
          </p:cNvPr>
          <p:cNvSpPr>
            <a:spLocks noGrp="1"/>
          </p:cNvSpPr>
          <p:nvPr>
            <p:ph type="title"/>
          </p:nvPr>
        </p:nvSpPr>
        <p:spPr/>
        <p:txBody>
          <a:bodyPr/>
          <a:lstStyle/>
          <a:p>
            <a:r>
              <a:rPr lang="en-US" dirty="0"/>
              <a:t>Extended LLC Characterization</a:t>
            </a:r>
          </a:p>
        </p:txBody>
      </p:sp>
      <p:sp>
        <p:nvSpPr>
          <p:cNvPr id="4" name="Slide Number Placeholder 3">
            <a:extLst>
              <a:ext uri="{FF2B5EF4-FFF2-40B4-BE49-F238E27FC236}">
                <a16:creationId xmlns:a16="http://schemas.microsoft.com/office/drawing/2014/main" id="{8957B4B9-208E-3D63-FFDE-BD69BBD9FA39}"/>
              </a:ext>
            </a:extLst>
          </p:cNvPr>
          <p:cNvSpPr>
            <a:spLocks noGrp="1"/>
          </p:cNvSpPr>
          <p:nvPr>
            <p:ph type="sldNum" sz="quarter" idx="4"/>
          </p:nvPr>
        </p:nvSpPr>
        <p:spPr/>
        <p:txBody>
          <a:bodyPr/>
          <a:lstStyle/>
          <a:p>
            <a:pPr algn="r"/>
            <a:fld id="{BBF05047-ADC6-47BF-A318-424F854A849A}" type="slidenum">
              <a:rPr lang="en-US" smtClean="0"/>
              <a:pPr algn="r"/>
              <a:t>57</a:t>
            </a:fld>
            <a:endParaRPr lang="en-US"/>
          </a:p>
        </p:txBody>
      </p:sp>
      <p:pic>
        <p:nvPicPr>
          <p:cNvPr id="8" name="Graphic 7" descr="Home with solid fill">
            <a:hlinkClick r:id="rId3" action="ppaction://hlinksldjump"/>
            <a:extLst>
              <a:ext uri="{FF2B5EF4-FFF2-40B4-BE49-F238E27FC236}">
                <a16:creationId xmlns:a16="http://schemas.microsoft.com/office/drawing/2014/main" id="{594FB17C-49FA-6D23-1470-80BEA0788D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650889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509B4B-11A3-A694-3908-59DEF1C92220}"/>
              </a:ext>
            </a:extLst>
          </p:cNvPr>
          <p:cNvSpPr>
            <a:spLocks noGrp="1"/>
          </p:cNvSpPr>
          <p:nvPr>
            <p:ph idx="1"/>
          </p:nvPr>
        </p:nvSpPr>
        <p:spPr/>
        <p:txBody>
          <a:bodyPr/>
          <a:lstStyle/>
          <a:p>
            <a:r>
              <a:rPr lang="en-US" dirty="0">
                <a:solidFill>
                  <a:schemeClr val="tx1"/>
                </a:solidFill>
              </a:rPr>
              <a:t>NVIDIA RTX 3080</a:t>
            </a:r>
          </a:p>
        </p:txBody>
      </p:sp>
      <p:sp>
        <p:nvSpPr>
          <p:cNvPr id="3" name="Title 2">
            <a:extLst>
              <a:ext uri="{FF2B5EF4-FFF2-40B4-BE49-F238E27FC236}">
                <a16:creationId xmlns:a16="http://schemas.microsoft.com/office/drawing/2014/main" id="{C77984CB-68D0-1FE4-2999-A817ED941DE9}"/>
              </a:ext>
            </a:extLst>
          </p:cNvPr>
          <p:cNvSpPr>
            <a:spLocks noGrp="1"/>
          </p:cNvSpPr>
          <p:nvPr>
            <p:ph type="title"/>
          </p:nvPr>
        </p:nvSpPr>
        <p:spPr/>
        <p:txBody>
          <a:bodyPr/>
          <a:lstStyle/>
          <a:p>
            <a:r>
              <a:rPr lang="en-US" dirty="0"/>
              <a:t>Simulation Parameters</a:t>
            </a:r>
          </a:p>
        </p:txBody>
      </p:sp>
      <p:sp>
        <p:nvSpPr>
          <p:cNvPr id="4" name="Slide Number Placeholder 3">
            <a:extLst>
              <a:ext uri="{FF2B5EF4-FFF2-40B4-BE49-F238E27FC236}">
                <a16:creationId xmlns:a16="http://schemas.microsoft.com/office/drawing/2014/main" id="{A73A03D7-D144-789C-B50F-0C9311583709}"/>
              </a:ext>
            </a:extLst>
          </p:cNvPr>
          <p:cNvSpPr>
            <a:spLocks noGrp="1"/>
          </p:cNvSpPr>
          <p:nvPr>
            <p:ph type="sldNum" sz="quarter" idx="4"/>
          </p:nvPr>
        </p:nvSpPr>
        <p:spPr/>
        <p:txBody>
          <a:bodyPr/>
          <a:lstStyle/>
          <a:p>
            <a:pPr algn="r"/>
            <a:fld id="{BBF05047-ADC6-47BF-A318-424F854A849A}" type="slidenum">
              <a:rPr lang="en-US" smtClean="0"/>
              <a:pPr algn="r"/>
              <a:t>58</a:t>
            </a:fld>
            <a:endParaRPr lang="en-US"/>
          </a:p>
        </p:txBody>
      </p:sp>
      <p:pic>
        <p:nvPicPr>
          <p:cNvPr id="5" name="Picture 4">
            <a:extLst>
              <a:ext uri="{FF2B5EF4-FFF2-40B4-BE49-F238E27FC236}">
                <a16:creationId xmlns:a16="http://schemas.microsoft.com/office/drawing/2014/main" id="{1455D250-C183-2D46-7E62-F56398BBD88F}"/>
              </a:ext>
            </a:extLst>
          </p:cNvPr>
          <p:cNvPicPr>
            <a:picLocks noChangeAspect="1"/>
          </p:cNvPicPr>
          <p:nvPr/>
        </p:nvPicPr>
        <p:blipFill>
          <a:blip r:embed="rId2"/>
          <a:stretch>
            <a:fillRect/>
          </a:stretch>
        </p:blipFill>
        <p:spPr>
          <a:xfrm>
            <a:off x="1088571" y="1861457"/>
            <a:ext cx="6966858" cy="3135086"/>
          </a:xfrm>
          <a:prstGeom prst="rect">
            <a:avLst/>
          </a:prstGeom>
        </p:spPr>
      </p:pic>
      <p:pic>
        <p:nvPicPr>
          <p:cNvPr id="6" name="Graphic 5" descr="Home with solid fill">
            <a:hlinkClick r:id="rId3" action="ppaction://hlinksldjump"/>
            <a:extLst>
              <a:ext uri="{FF2B5EF4-FFF2-40B4-BE49-F238E27FC236}">
                <a16:creationId xmlns:a16="http://schemas.microsoft.com/office/drawing/2014/main" id="{BEC32177-6FA6-0302-054D-BD0173EC96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064182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0E09B1-1FD4-74D5-3032-B4A7D49B1F47}"/>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60A5D8B2-7FD1-B497-2B3E-27231879B729}"/>
              </a:ext>
            </a:extLst>
          </p:cNvPr>
          <p:cNvSpPr>
            <a:spLocks noGrp="1"/>
          </p:cNvSpPr>
          <p:nvPr>
            <p:ph type="title"/>
          </p:nvPr>
        </p:nvSpPr>
        <p:spPr>
          <a:xfrm>
            <a:off x="-1" y="139377"/>
            <a:ext cx="9144001" cy="429389"/>
          </a:xfrm>
        </p:spPr>
        <p:txBody>
          <a:bodyPr/>
          <a:lstStyle/>
          <a:p>
            <a:r>
              <a:rPr lang="en-US" spc="-200" dirty="0"/>
              <a:t>Number of Compute Mode Cores</a:t>
            </a:r>
          </a:p>
        </p:txBody>
      </p:sp>
      <p:sp>
        <p:nvSpPr>
          <p:cNvPr id="4" name="Slide Number Placeholder 3">
            <a:extLst>
              <a:ext uri="{FF2B5EF4-FFF2-40B4-BE49-F238E27FC236}">
                <a16:creationId xmlns:a16="http://schemas.microsoft.com/office/drawing/2014/main" id="{E57C2558-972E-739C-0A2A-A7B894935EC0}"/>
              </a:ext>
            </a:extLst>
          </p:cNvPr>
          <p:cNvSpPr>
            <a:spLocks noGrp="1"/>
          </p:cNvSpPr>
          <p:nvPr>
            <p:ph type="sldNum" sz="quarter" idx="4"/>
          </p:nvPr>
        </p:nvSpPr>
        <p:spPr/>
        <p:txBody>
          <a:bodyPr/>
          <a:lstStyle/>
          <a:p>
            <a:pPr algn="r"/>
            <a:fld id="{BBF05047-ADC6-47BF-A318-424F854A849A}" type="slidenum">
              <a:rPr lang="en-US" smtClean="0"/>
              <a:pPr algn="r"/>
              <a:t>59</a:t>
            </a:fld>
            <a:endParaRPr lang="en-US"/>
          </a:p>
        </p:txBody>
      </p:sp>
      <p:pic>
        <p:nvPicPr>
          <p:cNvPr id="5" name="Picture 4">
            <a:extLst>
              <a:ext uri="{FF2B5EF4-FFF2-40B4-BE49-F238E27FC236}">
                <a16:creationId xmlns:a16="http://schemas.microsoft.com/office/drawing/2014/main" id="{F5708FB8-4080-77CC-2D68-F99E93C30097}"/>
              </a:ext>
            </a:extLst>
          </p:cNvPr>
          <p:cNvPicPr>
            <a:picLocks noChangeAspect="1"/>
          </p:cNvPicPr>
          <p:nvPr/>
        </p:nvPicPr>
        <p:blipFill>
          <a:blip r:embed="rId2"/>
          <a:stretch>
            <a:fillRect/>
          </a:stretch>
        </p:blipFill>
        <p:spPr>
          <a:xfrm>
            <a:off x="0" y="2673780"/>
            <a:ext cx="9144000" cy="1249180"/>
          </a:xfrm>
          <a:prstGeom prst="rect">
            <a:avLst/>
          </a:prstGeom>
        </p:spPr>
      </p:pic>
      <p:pic>
        <p:nvPicPr>
          <p:cNvPr id="6" name="Graphic 5" descr="Home with solid fill">
            <a:hlinkClick r:id="rId3" action="ppaction://hlinksldjump"/>
            <a:extLst>
              <a:ext uri="{FF2B5EF4-FFF2-40B4-BE49-F238E27FC236}">
                <a16:creationId xmlns:a16="http://schemas.microsoft.com/office/drawing/2014/main" id="{671800D1-3D28-69E7-1FE5-0136BA836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561272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291FC92-7F91-B985-AE7D-474EFEC2CAF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0947" t="62448" r="39185" b="5754"/>
          <a:stretch/>
        </p:blipFill>
        <p:spPr>
          <a:xfrm>
            <a:off x="2265347" y="1540834"/>
            <a:ext cx="4592655" cy="3072520"/>
          </a:xfrm>
          <a:prstGeom prst="rect">
            <a:avLst/>
          </a:prstGeom>
        </p:spPr>
      </p:pic>
      <p:pic>
        <p:nvPicPr>
          <p:cNvPr id="7" name="Graphic 6">
            <a:extLst>
              <a:ext uri="{FF2B5EF4-FFF2-40B4-BE49-F238E27FC236}">
                <a16:creationId xmlns:a16="http://schemas.microsoft.com/office/drawing/2014/main" id="{003C4F08-22EF-24DD-A47C-7304EB9C1DE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0947" t="62448" r="39185" b="5754"/>
          <a:stretch/>
        </p:blipFill>
        <p:spPr>
          <a:xfrm>
            <a:off x="2265347" y="1540834"/>
            <a:ext cx="4592655" cy="3072520"/>
          </a:xfrm>
          <a:prstGeom prst="rect">
            <a:avLst/>
          </a:prstGeom>
        </p:spPr>
      </p:pic>
      <p:pic>
        <p:nvPicPr>
          <p:cNvPr id="9" name="Graphic 8">
            <a:extLst>
              <a:ext uri="{FF2B5EF4-FFF2-40B4-BE49-F238E27FC236}">
                <a16:creationId xmlns:a16="http://schemas.microsoft.com/office/drawing/2014/main" id="{C6A311A7-5D8A-EFB0-8242-1FC8615F9A8F}"/>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0947" t="62448" r="39185" b="6245"/>
          <a:stretch/>
        </p:blipFill>
        <p:spPr>
          <a:xfrm>
            <a:off x="2265347" y="1542073"/>
            <a:ext cx="4592654" cy="3025104"/>
          </a:xfrm>
          <a:prstGeom prst="rect">
            <a:avLst/>
          </a:prstGeom>
        </p:spPr>
      </p:pic>
      <p:sp>
        <p:nvSpPr>
          <p:cNvPr id="3" name="Title 2">
            <a:extLst>
              <a:ext uri="{FF2B5EF4-FFF2-40B4-BE49-F238E27FC236}">
                <a16:creationId xmlns:a16="http://schemas.microsoft.com/office/drawing/2014/main" id="{5C213976-AB24-2F87-B104-FB469D41DF14}"/>
              </a:ext>
            </a:extLst>
          </p:cNvPr>
          <p:cNvSpPr>
            <a:spLocks noGrp="1"/>
          </p:cNvSpPr>
          <p:nvPr>
            <p:ph type="title"/>
          </p:nvPr>
        </p:nvSpPr>
        <p:spPr>
          <a:xfrm>
            <a:off x="0" y="139377"/>
            <a:ext cx="9144000" cy="429389"/>
          </a:xfrm>
        </p:spPr>
        <p:txBody>
          <a:bodyPr/>
          <a:lstStyle/>
          <a:p>
            <a:r>
              <a:rPr lang="en-US" dirty="0"/>
              <a:t>Memory-Bound GPU Applications</a:t>
            </a:r>
          </a:p>
        </p:txBody>
      </p:sp>
      <p:sp>
        <p:nvSpPr>
          <p:cNvPr id="4" name="Slide Number Placeholder 3">
            <a:extLst>
              <a:ext uri="{FF2B5EF4-FFF2-40B4-BE49-F238E27FC236}">
                <a16:creationId xmlns:a16="http://schemas.microsoft.com/office/drawing/2014/main" id="{24C0A64E-619E-7755-B5B7-7ACDF62AEDB6}"/>
              </a:ext>
            </a:extLst>
          </p:cNvPr>
          <p:cNvSpPr>
            <a:spLocks noGrp="1"/>
          </p:cNvSpPr>
          <p:nvPr>
            <p:ph type="sldNum" sz="quarter" idx="4"/>
          </p:nvPr>
        </p:nvSpPr>
        <p:spPr/>
        <p:txBody>
          <a:bodyPr/>
          <a:lstStyle/>
          <a:p>
            <a:pPr algn="r"/>
            <a:fld id="{BBF05047-ADC6-47BF-A318-424F854A849A}" type="slidenum">
              <a:rPr lang="en-US" smtClean="0"/>
              <a:pPr algn="r"/>
              <a:t>6</a:t>
            </a:fld>
            <a:endParaRPr lang="en-US"/>
          </a:p>
        </p:txBody>
      </p:sp>
      <p:sp>
        <p:nvSpPr>
          <p:cNvPr id="18" name="TextBox 17">
            <a:extLst>
              <a:ext uri="{FF2B5EF4-FFF2-40B4-BE49-F238E27FC236}">
                <a16:creationId xmlns:a16="http://schemas.microsoft.com/office/drawing/2014/main" id="{772F265F-EFBC-866E-9430-CA21A6CAFF21}"/>
              </a:ext>
            </a:extLst>
          </p:cNvPr>
          <p:cNvSpPr txBox="1"/>
          <p:nvPr/>
        </p:nvSpPr>
        <p:spPr>
          <a:xfrm>
            <a:off x="3688080" y="4506131"/>
            <a:ext cx="2468880" cy="523220"/>
          </a:xfrm>
          <a:prstGeom prst="rect">
            <a:avLst/>
          </a:prstGeom>
          <a:noFill/>
        </p:spPr>
        <p:txBody>
          <a:bodyPr wrap="square" rtlCol="0">
            <a:spAutoFit/>
          </a:bodyPr>
          <a:lstStyle/>
          <a:p>
            <a:pPr algn="ctr"/>
            <a:r>
              <a:rPr lang="en-US" sz="2800" b="1" dirty="0">
                <a:latin typeface="Nunito" pitchFamily="2" charset="0"/>
              </a:rPr>
              <a:t>#GPU Cores</a:t>
            </a:r>
          </a:p>
        </p:txBody>
      </p:sp>
      <p:sp>
        <p:nvSpPr>
          <p:cNvPr id="21" name="TextBox 20">
            <a:extLst>
              <a:ext uri="{FF2B5EF4-FFF2-40B4-BE49-F238E27FC236}">
                <a16:creationId xmlns:a16="http://schemas.microsoft.com/office/drawing/2014/main" id="{B8B91704-B246-D3D4-2DEF-F58C0BCD50E8}"/>
              </a:ext>
            </a:extLst>
          </p:cNvPr>
          <p:cNvSpPr txBox="1"/>
          <p:nvPr/>
        </p:nvSpPr>
        <p:spPr>
          <a:xfrm rot="16200000">
            <a:off x="72097" y="2709226"/>
            <a:ext cx="4007212" cy="738664"/>
          </a:xfrm>
          <a:prstGeom prst="rect">
            <a:avLst/>
          </a:prstGeom>
          <a:noFill/>
        </p:spPr>
        <p:txBody>
          <a:bodyPr wrap="square" rtlCol="0">
            <a:spAutoFit/>
          </a:bodyPr>
          <a:lstStyle/>
          <a:p>
            <a:pPr algn="ctr">
              <a:lnSpc>
                <a:spcPts val="2400"/>
              </a:lnSpc>
            </a:pPr>
            <a:r>
              <a:rPr lang="en-US" sz="2800" b="1" dirty="0">
                <a:latin typeface="Nunito" pitchFamily="2" charset="0"/>
              </a:rPr>
              <a:t>Speedup</a:t>
            </a:r>
            <a:br>
              <a:rPr lang="en-US" sz="2800" b="1" dirty="0">
                <a:latin typeface="Nunito" pitchFamily="2" charset="0"/>
              </a:rPr>
            </a:br>
            <a:r>
              <a:rPr lang="en-US" sz="2800" dirty="0">
                <a:latin typeface="Nunito" pitchFamily="2" charset="0"/>
              </a:rPr>
              <a:t>over 10 cores</a:t>
            </a:r>
          </a:p>
        </p:txBody>
      </p:sp>
      <p:sp>
        <p:nvSpPr>
          <p:cNvPr id="24" name="Speech Bubble: Rectangle with Corners Rounded 23">
            <a:extLst>
              <a:ext uri="{FF2B5EF4-FFF2-40B4-BE49-F238E27FC236}">
                <a16:creationId xmlns:a16="http://schemas.microsoft.com/office/drawing/2014/main" id="{05BCF714-E917-12C0-E587-9D0F48B829BE}"/>
              </a:ext>
            </a:extLst>
          </p:cNvPr>
          <p:cNvSpPr/>
          <p:nvPr/>
        </p:nvSpPr>
        <p:spPr>
          <a:xfrm>
            <a:off x="797487" y="4950607"/>
            <a:ext cx="3621677" cy="762000"/>
          </a:xfrm>
          <a:prstGeom prst="wedgeRoundRectCallout">
            <a:avLst>
              <a:gd name="adj1" fmla="val 42233"/>
              <a:gd name="adj2" fmla="val -188631"/>
              <a:gd name="adj3" fmla="val 16667"/>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r>
              <a:rPr lang="en-US" sz="2200" b="1" dirty="0">
                <a:solidFill>
                  <a:schemeClr val="tx1"/>
                </a:solidFill>
                <a:latin typeface="Nunito" pitchFamily="2" charset="0"/>
              </a:rPr>
              <a:t>Good performance benefit</a:t>
            </a:r>
            <a:br>
              <a:rPr lang="en-US" sz="2200" b="1" dirty="0">
                <a:solidFill>
                  <a:schemeClr val="tx1"/>
                </a:solidFill>
                <a:latin typeface="Nunito" pitchFamily="2" charset="0"/>
              </a:rPr>
            </a:br>
            <a:r>
              <a:rPr lang="en-US" sz="2200" dirty="0">
                <a:solidFill>
                  <a:schemeClr val="tx1"/>
                </a:solidFill>
                <a:latin typeface="Nunito" pitchFamily="2" charset="0"/>
              </a:rPr>
              <a:t>up to 40 cores</a:t>
            </a:r>
          </a:p>
        </p:txBody>
      </p:sp>
      <p:sp>
        <p:nvSpPr>
          <p:cNvPr id="27" name="Speech Bubble: Rectangle with Corners Rounded 26">
            <a:extLst>
              <a:ext uri="{FF2B5EF4-FFF2-40B4-BE49-F238E27FC236}">
                <a16:creationId xmlns:a16="http://schemas.microsoft.com/office/drawing/2014/main" id="{F8352102-64DC-93F0-CA39-8D16DEBFF646}"/>
              </a:ext>
            </a:extLst>
          </p:cNvPr>
          <p:cNvSpPr/>
          <p:nvPr/>
        </p:nvSpPr>
        <p:spPr>
          <a:xfrm>
            <a:off x="4651974" y="733685"/>
            <a:ext cx="4296604" cy="762000"/>
          </a:xfrm>
          <a:prstGeom prst="wedgeRoundRectCallout">
            <a:avLst>
              <a:gd name="adj1" fmla="val -19630"/>
              <a:gd name="adj2" fmla="val 112084"/>
              <a:gd name="adj3" fmla="val 16667"/>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r>
              <a:rPr lang="en-US" sz="2200" b="1" dirty="0">
                <a:solidFill>
                  <a:schemeClr val="tx1"/>
                </a:solidFill>
                <a:latin typeface="Nunito" pitchFamily="2" charset="0"/>
              </a:rPr>
              <a:t>Little to no performance benefit</a:t>
            </a:r>
          </a:p>
          <a:p>
            <a:pPr algn="l"/>
            <a:r>
              <a:rPr lang="en-US" sz="2200" dirty="0">
                <a:solidFill>
                  <a:schemeClr val="tx1"/>
                </a:solidFill>
                <a:latin typeface="Nunito" pitchFamily="2" charset="0"/>
              </a:rPr>
              <a:t>from 40 to 68 cores</a:t>
            </a:r>
          </a:p>
        </p:txBody>
      </p:sp>
    </p:spTree>
    <p:extLst>
      <p:ext uri="{BB962C8B-B14F-4D97-AF65-F5344CB8AC3E}">
        <p14:creationId xmlns:p14="http://schemas.microsoft.com/office/powerpoint/2010/main" val="47948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7455D-CB7F-757B-0312-B5F4F6DAFD1A}"/>
              </a:ext>
            </a:extLst>
          </p:cNvPr>
          <p:cNvSpPr>
            <a:spLocks noGrp="1"/>
          </p:cNvSpPr>
          <p:nvPr>
            <p:ph idx="1"/>
          </p:nvPr>
        </p:nvSpPr>
        <p:spPr/>
        <p:txBody>
          <a:bodyPr/>
          <a:lstStyle/>
          <a:p>
            <a:r>
              <a:rPr lang="en-US" dirty="0">
                <a:solidFill>
                  <a:schemeClr val="tx1"/>
                </a:solidFill>
              </a:rPr>
              <a:t>Conventional LLC: </a:t>
            </a:r>
            <a:r>
              <a:rPr lang="en-US" b="0" dirty="0">
                <a:solidFill>
                  <a:schemeClr val="tx1"/>
                </a:solidFill>
              </a:rPr>
              <a:t>5 MiB</a:t>
            </a:r>
          </a:p>
          <a:p>
            <a:endParaRPr lang="en-US" b="0" dirty="0">
              <a:solidFill>
                <a:schemeClr val="tx1"/>
              </a:solidFill>
            </a:endParaRPr>
          </a:p>
          <a:p>
            <a:endParaRPr lang="en-US" b="0" dirty="0">
              <a:solidFill>
                <a:schemeClr val="tx1"/>
              </a:solidFill>
            </a:endParaRPr>
          </a:p>
          <a:p>
            <a:r>
              <a:rPr lang="en-US" dirty="0">
                <a:solidFill>
                  <a:schemeClr val="tx1"/>
                </a:solidFill>
              </a:rPr>
              <a:t>Extended LLC Per Core in Cache Mode: </a:t>
            </a:r>
            <a:r>
              <a:rPr lang="en-US" b="0" dirty="0">
                <a:solidFill>
                  <a:schemeClr val="tx1"/>
                </a:solidFill>
              </a:rPr>
              <a:t>328 KiB</a:t>
            </a:r>
          </a:p>
          <a:p>
            <a:pPr lvl="1"/>
            <a:r>
              <a:rPr lang="en-US" dirty="0">
                <a:solidFill>
                  <a:schemeClr val="tx1"/>
                </a:solidFill>
              </a:rPr>
              <a:t>128 KiB from L1</a:t>
            </a:r>
          </a:p>
          <a:p>
            <a:pPr lvl="1"/>
            <a:r>
              <a:rPr lang="en-US" b="0" dirty="0">
                <a:solidFill>
                  <a:schemeClr val="tx1"/>
                </a:solidFill>
              </a:rPr>
              <a:t>256 KiB from Register File</a:t>
            </a:r>
          </a:p>
          <a:p>
            <a:pPr lvl="2"/>
            <a:r>
              <a:rPr lang="en-US" b="0" dirty="0">
                <a:solidFill>
                  <a:schemeClr val="tx1"/>
                </a:solidFill>
              </a:rPr>
              <a:t>200 KiB useable to extended LLC data</a:t>
            </a:r>
          </a:p>
          <a:p>
            <a:endParaRPr lang="en-US" b="0" dirty="0">
              <a:solidFill>
                <a:schemeClr val="tx1"/>
              </a:solidFill>
            </a:endParaRPr>
          </a:p>
          <a:p>
            <a:endParaRPr lang="en-US" b="0" dirty="0">
              <a:solidFill>
                <a:schemeClr val="tx1"/>
              </a:solidFill>
            </a:endParaRPr>
          </a:p>
          <a:p>
            <a:r>
              <a:rPr lang="en-US" dirty="0">
                <a:solidFill>
                  <a:schemeClr val="tx1"/>
                </a:solidFill>
              </a:rPr>
              <a:t>Number of Cache Mode Cores: </a:t>
            </a:r>
            <a:r>
              <a:rPr lang="en-US" b="0" dirty="0">
                <a:solidFill>
                  <a:schemeClr val="tx1"/>
                </a:solidFill>
              </a:rPr>
              <a:t>Application Dependent</a:t>
            </a:r>
          </a:p>
          <a:p>
            <a:pPr lvl="1"/>
            <a:r>
              <a:rPr lang="en-US" dirty="0">
                <a:solidFill>
                  <a:schemeClr val="tx1"/>
                </a:solidFill>
              </a:rPr>
              <a:t>E.g. 50 for Needleman-Wunsch (</a:t>
            </a:r>
            <a:r>
              <a:rPr lang="en-US" dirty="0" err="1">
                <a:solidFill>
                  <a:schemeClr val="tx1"/>
                </a:solidFill>
              </a:rPr>
              <a:t>nw</a:t>
            </a:r>
            <a:r>
              <a:rPr lang="en-US" dirty="0">
                <a:solidFill>
                  <a:schemeClr val="tx1"/>
                </a:solidFill>
              </a:rPr>
              <a:t>) =&gt; 16 MiB</a:t>
            </a:r>
          </a:p>
          <a:p>
            <a:pPr lvl="1"/>
            <a:r>
              <a:rPr lang="en-US" dirty="0">
                <a:solidFill>
                  <a:schemeClr val="tx1"/>
                </a:solidFill>
              </a:rPr>
              <a:t>Theoretically up to 67 =&gt; 21.4 MiB</a:t>
            </a:r>
          </a:p>
          <a:p>
            <a:pPr lvl="1"/>
            <a:endParaRPr lang="en-US" dirty="0">
              <a:solidFill>
                <a:schemeClr val="tx1"/>
              </a:solidFill>
            </a:endParaRPr>
          </a:p>
        </p:txBody>
      </p:sp>
      <p:sp>
        <p:nvSpPr>
          <p:cNvPr id="3" name="Title 2">
            <a:extLst>
              <a:ext uri="{FF2B5EF4-FFF2-40B4-BE49-F238E27FC236}">
                <a16:creationId xmlns:a16="http://schemas.microsoft.com/office/drawing/2014/main" id="{CE1C67E2-8FC4-47CD-E043-38856A2455EC}"/>
              </a:ext>
            </a:extLst>
          </p:cNvPr>
          <p:cNvSpPr>
            <a:spLocks noGrp="1"/>
          </p:cNvSpPr>
          <p:nvPr>
            <p:ph type="title"/>
          </p:nvPr>
        </p:nvSpPr>
        <p:spPr>
          <a:xfrm>
            <a:off x="0" y="139377"/>
            <a:ext cx="9144000" cy="429389"/>
          </a:xfrm>
        </p:spPr>
        <p:txBody>
          <a:bodyPr/>
          <a:lstStyle/>
          <a:p>
            <a:r>
              <a:rPr lang="en-US" dirty="0"/>
              <a:t>Morpheus LLC Capacity </a:t>
            </a:r>
            <a:r>
              <a:rPr lang="en-US" sz="3200" dirty="0"/>
              <a:t>(NVIDIA RTX 3080)</a:t>
            </a:r>
          </a:p>
        </p:txBody>
      </p:sp>
      <p:sp>
        <p:nvSpPr>
          <p:cNvPr id="4" name="Slide Number Placeholder 3">
            <a:extLst>
              <a:ext uri="{FF2B5EF4-FFF2-40B4-BE49-F238E27FC236}">
                <a16:creationId xmlns:a16="http://schemas.microsoft.com/office/drawing/2014/main" id="{CE184B3C-0C75-2F35-E6D0-6562F1EA0296}"/>
              </a:ext>
            </a:extLst>
          </p:cNvPr>
          <p:cNvSpPr>
            <a:spLocks noGrp="1"/>
          </p:cNvSpPr>
          <p:nvPr>
            <p:ph type="sldNum" sz="quarter" idx="4"/>
          </p:nvPr>
        </p:nvSpPr>
        <p:spPr/>
        <p:txBody>
          <a:bodyPr/>
          <a:lstStyle/>
          <a:p>
            <a:pPr algn="r"/>
            <a:fld id="{BBF05047-ADC6-47BF-A318-424F854A849A}" type="slidenum">
              <a:rPr lang="en-US" smtClean="0"/>
              <a:pPr algn="r"/>
              <a:t>60</a:t>
            </a:fld>
            <a:endParaRPr lang="en-US"/>
          </a:p>
        </p:txBody>
      </p:sp>
      <p:pic>
        <p:nvPicPr>
          <p:cNvPr id="5" name="Graphic 4" descr="Home with solid fill">
            <a:hlinkClick r:id="rId2" action="ppaction://hlinksldjump"/>
            <a:extLst>
              <a:ext uri="{FF2B5EF4-FFF2-40B4-BE49-F238E27FC236}">
                <a16:creationId xmlns:a16="http://schemas.microsoft.com/office/drawing/2014/main" id="{AD4C5098-A7FD-A6BD-D726-299F3CEF09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2015487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602F34A-5D9A-DA50-7B5A-C587B56C0C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722" y="2188709"/>
            <a:ext cx="8946556" cy="2971120"/>
          </a:xfrm>
        </p:spPr>
      </p:pic>
      <p:sp>
        <p:nvSpPr>
          <p:cNvPr id="3" name="Title 2">
            <a:extLst>
              <a:ext uri="{FF2B5EF4-FFF2-40B4-BE49-F238E27FC236}">
                <a16:creationId xmlns:a16="http://schemas.microsoft.com/office/drawing/2014/main" id="{48F188F1-EE5C-20CC-A06D-7443ED5D5ABA}"/>
              </a:ext>
            </a:extLst>
          </p:cNvPr>
          <p:cNvSpPr>
            <a:spLocks noGrp="1"/>
          </p:cNvSpPr>
          <p:nvPr>
            <p:ph type="title"/>
          </p:nvPr>
        </p:nvSpPr>
        <p:spPr/>
        <p:txBody>
          <a:bodyPr/>
          <a:lstStyle/>
          <a:p>
            <a:r>
              <a:rPr lang="en-US" dirty="0"/>
              <a:t>Morpheus Energy and Power</a:t>
            </a:r>
          </a:p>
        </p:txBody>
      </p:sp>
      <p:sp>
        <p:nvSpPr>
          <p:cNvPr id="4" name="Slide Number Placeholder 3">
            <a:extLst>
              <a:ext uri="{FF2B5EF4-FFF2-40B4-BE49-F238E27FC236}">
                <a16:creationId xmlns:a16="http://schemas.microsoft.com/office/drawing/2014/main" id="{5307F2B5-016A-A582-AC84-EF17541C72B2}"/>
              </a:ext>
            </a:extLst>
          </p:cNvPr>
          <p:cNvSpPr>
            <a:spLocks noGrp="1"/>
          </p:cNvSpPr>
          <p:nvPr>
            <p:ph type="sldNum" sz="quarter" idx="4"/>
          </p:nvPr>
        </p:nvSpPr>
        <p:spPr/>
        <p:txBody>
          <a:bodyPr/>
          <a:lstStyle/>
          <a:p>
            <a:pPr algn="r"/>
            <a:fld id="{BBF05047-ADC6-47BF-A318-424F854A849A}" type="slidenum">
              <a:rPr lang="en-US" smtClean="0"/>
              <a:pPr algn="r"/>
              <a:t>61</a:t>
            </a:fld>
            <a:endParaRPr lang="en-US"/>
          </a:p>
        </p:txBody>
      </p:sp>
      <p:pic>
        <p:nvPicPr>
          <p:cNvPr id="7" name="Graphic 6" descr="Home with solid fill">
            <a:hlinkClick r:id="rId3" action="ppaction://hlinksldjump"/>
            <a:extLst>
              <a:ext uri="{FF2B5EF4-FFF2-40B4-BE49-F238E27FC236}">
                <a16:creationId xmlns:a16="http://schemas.microsoft.com/office/drawing/2014/main" id="{3D67759C-D896-D372-3790-526A42A0EC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43634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0315B80-073F-6C05-13D1-F2BD312484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490" y="2110332"/>
            <a:ext cx="7789020" cy="3127874"/>
          </a:xfrm>
        </p:spPr>
      </p:pic>
      <p:sp>
        <p:nvSpPr>
          <p:cNvPr id="3" name="Title 2">
            <a:extLst>
              <a:ext uri="{FF2B5EF4-FFF2-40B4-BE49-F238E27FC236}">
                <a16:creationId xmlns:a16="http://schemas.microsoft.com/office/drawing/2014/main" id="{C782D25B-9655-C826-2AA3-B1B7F1852E8B}"/>
              </a:ext>
            </a:extLst>
          </p:cNvPr>
          <p:cNvSpPr>
            <a:spLocks noGrp="1"/>
          </p:cNvSpPr>
          <p:nvPr>
            <p:ph type="title"/>
          </p:nvPr>
        </p:nvSpPr>
        <p:spPr/>
        <p:txBody>
          <a:bodyPr/>
          <a:lstStyle/>
          <a:p>
            <a:r>
              <a:rPr lang="en-US" dirty="0"/>
              <a:t>Hit/Miss Prediction Benefits</a:t>
            </a:r>
          </a:p>
        </p:txBody>
      </p:sp>
      <p:sp>
        <p:nvSpPr>
          <p:cNvPr id="4" name="Slide Number Placeholder 3">
            <a:extLst>
              <a:ext uri="{FF2B5EF4-FFF2-40B4-BE49-F238E27FC236}">
                <a16:creationId xmlns:a16="http://schemas.microsoft.com/office/drawing/2014/main" id="{7FD3C6C8-AACF-5C17-83E8-1014FC249F20}"/>
              </a:ext>
            </a:extLst>
          </p:cNvPr>
          <p:cNvSpPr>
            <a:spLocks noGrp="1"/>
          </p:cNvSpPr>
          <p:nvPr>
            <p:ph type="sldNum" sz="quarter" idx="4"/>
          </p:nvPr>
        </p:nvSpPr>
        <p:spPr/>
        <p:txBody>
          <a:bodyPr/>
          <a:lstStyle/>
          <a:p>
            <a:pPr algn="r"/>
            <a:fld id="{BBF05047-ADC6-47BF-A318-424F854A849A}" type="slidenum">
              <a:rPr lang="en-US" smtClean="0"/>
              <a:pPr algn="r"/>
              <a:t>62</a:t>
            </a:fld>
            <a:endParaRPr lang="en-US"/>
          </a:p>
        </p:txBody>
      </p:sp>
      <p:pic>
        <p:nvPicPr>
          <p:cNvPr id="7" name="Graphic 6" descr="Home with solid fill">
            <a:hlinkClick r:id="rId3" action="ppaction://hlinksldjump"/>
            <a:extLst>
              <a:ext uri="{FF2B5EF4-FFF2-40B4-BE49-F238E27FC236}">
                <a16:creationId xmlns:a16="http://schemas.microsoft.com/office/drawing/2014/main" id="{E2216F6E-A5CC-4D87-4BA5-E95692E3AB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3628581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10DF5D-8EB6-BB0E-D805-015DA3C49C16}"/>
              </a:ext>
            </a:extLst>
          </p:cNvPr>
          <p:cNvPicPr>
            <a:picLocks noGrp="1" noChangeAspect="1"/>
          </p:cNvPicPr>
          <p:nvPr>
            <p:ph idx="1"/>
          </p:nvPr>
        </p:nvPicPr>
        <p:blipFill>
          <a:blip r:embed="rId2"/>
          <a:stretch>
            <a:fillRect/>
          </a:stretch>
        </p:blipFill>
        <p:spPr>
          <a:xfrm>
            <a:off x="549494" y="610330"/>
            <a:ext cx="8045012" cy="5631508"/>
          </a:xfrm>
          <a:prstGeom prst="rect">
            <a:avLst/>
          </a:prstGeom>
        </p:spPr>
      </p:pic>
      <p:sp>
        <p:nvSpPr>
          <p:cNvPr id="3" name="Title 2">
            <a:extLst>
              <a:ext uri="{FF2B5EF4-FFF2-40B4-BE49-F238E27FC236}">
                <a16:creationId xmlns:a16="http://schemas.microsoft.com/office/drawing/2014/main" id="{E4207614-6A4A-D33F-7899-F487E8B0B5E4}"/>
              </a:ext>
            </a:extLst>
          </p:cNvPr>
          <p:cNvSpPr>
            <a:spLocks noGrp="1"/>
          </p:cNvSpPr>
          <p:nvPr>
            <p:ph type="title"/>
          </p:nvPr>
        </p:nvSpPr>
        <p:spPr/>
        <p:txBody>
          <a:bodyPr/>
          <a:lstStyle/>
          <a:p>
            <a:r>
              <a:rPr lang="en-US" dirty="0"/>
              <a:t>Evaluated Applications</a:t>
            </a:r>
          </a:p>
        </p:txBody>
      </p:sp>
      <p:sp>
        <p:nvSpPr>
          <p:cNvPr id="4" name="Slide Number Placeholder 3">
            <a:extLst>
              <a:ext uri="{FF2B5EF4-FFF2-40B4-BE49-F238E27FC236}">
                <a16:creationId xmlns:a16="http://schemas.microsoft.com/office/drawing/2014/main" id="{974E4FE8-01A0-24B5-754D-7E2A49613F3C}"/>
              </a:ext>
            </a:extLst>
          </p:cNvPr>
          <p:cNvSpPr>
            <a:spLocks noGrp="1"/>
          </p:cNvSpPr>
          <p:nvPr>
            <p:ph type="sldNum" sz="quarter" idx="4"/>
          </p:nvPr>
        </p:nvSpPr>
        <p:spPr/>
        <p:txBody>
          <a:bodyPr/>
          <a:lstStyle/>
          <a:p>
            <a:pPr algn="r"/>
            <a:fld id="{BBF05047-ADC6-47BF-A318-424F854A849A}" type="slidenum">
              <a:rPr lang="en-US" smtClean="0"/>
              <a:pPr algn="r"/>
              <a:t>63</a:t>
            </a:fld>
            <a:endParaRPr lang="en-US"/>
          </a:p>
        </p:txBody>
      </p:sp>
      <p:pic>
        <p:nvPicPr>
          <p:cNvPr id="6" name="Graphic 5" descr="Home with solid fill">
            <a:hlinkClick r:id="rId3" action="ppaction://hlinksldjump"/>
            <a:extLst>
              <a:ext uri="{FF2B5EF4-FFF2-40B4-BE49-F238E27FC236}">
                <a16:creationId xmlns:a16="http://schemas.microsoft.com/office/drawing/2014/main" id="{3D4D1DF6-BDCE-42A9-C016-EA0ECEACCB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0302" y="6112968"/>
            <a:ext cx="754110" cy="754110"/>
          </a:xfrm>
          <a:prstGeom prst="rect">
            <a:avLst/>
          </a:prstGeom>
        </p:spPr>
      </p:pic>
    </p:spTree>
    <p:extLst>
      <p:ext uri="{BB962C8B-B14F-4D97-AF65-F5344CB8AC3E}">
        <p14:creationId xmlns:p14="http://schemas.microsoft.com/office/powerpoint/2010/main" val="944303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266E53-6A10-DBC0-A67A-F986122805FB}"/>
              </a:ext>
            </a:extLst>
          </p:cNvPr>
          <p:cNvSpPr>
            <a:spLocks noGrp="1"/>
          </p:cNvSpPr>
          <p:nvPr>
            <p:ph type="title"/>
          </p:nvPr>
        </p:nvSpPr>
        <p:spPr/>
        <p:txBody>
          <a:bodyPr/>
          <a:lstStyle/>
          <a:p>
            <a:r>
              <a:rPr lang="en-US" dirty="0"/>
              <a:t>Extended LLC Tag Lookup</a:t>
            </a:r>
          </a:p>
        </p:txBody>
      </p:sp>
      <p:sp>
        <p:nvSpPr>
          <p:cNvPr id="4" name="Slide Number Placeholder 3">
            <a:extLst>
              <a:ext uri="{FF2B5EF4-FFF2-40B4-BE49-F238E27FC236}">
                <a16:creationId xmlns:a16="http://schemas.microsoft.com/office/drawing/2014/main" id="{80797A4A-4CD4-5C04-6A95-3E8DE3318474}"/>
              </a:ext>
            </a:extLst>
          </p:cNvPr>
          <p:cNvSpPr>
            <a:spLocks noGrp="1"/>
          </p:cNvSpPr>
          <p:nvPr>
            <p:ph type="sldNum" sz="quarter" idx="4"/>
          </p:nvPr>
        </p:nvSpPr>
        <p:spPr/>
        <p:txBody>
          <a:bodyPr/>
          <a:lstStyle/>
          <a:p>
            <a:pPr algn="r"/>
            <a:fld id="{BBF05047-ADC6-47BF-A318-424F854A849A}" type="slidenum">
              <a:rPr lang="en-US" smtClean="0"/>
              <a:pPr algn="r"/>
              <a:t>64</a:t>
            </a:fld>
            <a:endParaRPr lang="en-US"/>
          </a:p>
        </p:txBody>
      </p:sp>
      <p:pic>
        <p:nvPicPr>
          <p:cNvPr id="5" name="Picture 4">
            <a:extLst>
              <a:ext uri="{FF2B5EF4-FFF2-40B4-BE49-F238E27FC236}">
                <a16:creationId xmlns:a16="http://schemas.microsoft.com/office/drawing/2014/main" id="{1A09E97B-E9B7-447F-0AD0-3245D230EB4E}"/>
              </a:ext>
            </a:extLst>
          </p:cNvPr>
          <p:cNvPicPr>
            <a:picLocks noChangeAspect="1"/>
          </p:cNvPicPr>
          <p:nvPr/>
        </p:nvPicPr>
        <p:blipFill>
          <a:blip r:embed="rId2"/>
          <a:stretch>
            <a:fillRect/>
          </a:stretch>
        </p:blipFill>
        <p:spPr>
          <a:xfrm>
            <a:off x="1002473" y="734448"/>
            <a:ext cx="7139054" cy="5638488"/>
          </a:xfrm>
          <a:prstGeom prst="rect">
            <a:avLst/>
          </a:prstGeom>
        </p:spPr>
      </p:pic>
    </p:spTree>
    <p:extLst>
      <p:ext uri="{BB962C8B-B14F-4D97-AF65-F5344CB8AC3E}">
        <p14:creationId xmlns:p14="http://schemas.microsoft.com/office/powerpoint/2010/main" val="122165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213976-AB24-2F87-B104-FB469D41DF14}"/>
              </a:ext>
            </a:extLst>
          </p:cNvPr>
          <p:cNvSpPr>
            <a:spLocks noGrp="1"/>
          </p:cNvSpPr>
          <p:nvPr>
            <p:ph type="title"/>
          </p:nvPr>
        </p:nvSpPr>
        <p:spPr>
          <a:xfrm>
            <a:off x="0" y="139377"/>
            <a:ext cx="9144000" cy="429389"/>
          </a:xfrm>
        </p:spPr>
        <p:txBody>
          <a:bodyPr/>
          <a:lstStyle/>
          <a:p>
            <a:r>
              <a:rPr lang="en-US" dirty="0"/>
              <a:t>Memory-Bound GPU Applications</a:t>
            </a:r>
          </a:p>
        </p:txBody>
      </p:sp>
      <p:sp>
        <p:nvSpPr>
          <p:cNvPr id="4" name="Slide Number Placeholder 3">
            <a:extLst>
              <a:ext uri="{FF2B5EF4-FFF2-40B4-BE49-F238E27FC236}">
                <a16:creationId xmlns:a16="http://schemas.microsoft.com/office/drawing/2014/main" id="{24C0A64E-619E-7755-B5B7-7ACDF62AEDB6}"/>
              </a:ext>
            </a:extLst>
          </p:cNvPr>
          <p:cNvSpPr>
            <a:spLocks noGrp="1"/>
          </p:cNvSpPr>
          <p:nvPr>
            <p:ph type="sldNum" sz="quarter" idx="4"/>
          </p:nvPr>
        </p:nvSpPr>
        <p:spPr/>
        <p:txBody>
          <a:bodyPr/>
          <a:lstStyle/>
          <a:p>
            <a:pPr algn="r"/>
            <a:fld id="{BBF05047-ADC6-47BF-A318-424F854A849A}" type="slidenum">
              <a:rPr lang="en-US" smtClean="0"/>
              <a:pPr algn="r"/>
              <a:t>7</a:t>
            </a:fld>
            <a:endParaRPr lang="en-US"/>
          </a:p>
        </p:txBody>
      </p:sp>
      <p:sp>
        <p:nvSpPr>
          <p:cNvPr id="6" name="TextBox 5">
            <a:extLst>
              <a:ext uri="{FF2B5EF4-FFF2-40B4-BE49-F238E27FC236}">
                <a16:creationId xmlns:a16="http://schemas.microsoft.com/office/drawing/2014/main" id="{E757FC60-5454-5444-96AE-0FE6DCD88F97}"/>
              </a:ext>
            </a:extLst>
          </p:cNvPr>
          <p:cNvSpPr txBox="1"/>
          <p:nvPr/>
        </p:nvSpPr>
        <p:spPr>
          <a:xfrm>
            <a:off x="3316099" y="4181336"/>
            <a:ext cx="2468880" cy="492443"/>
          </a:xfrm>
          <a:prstGeom prst="rect">
            <a:avLst/>
          </a:prstGeom>
          <a:noFill/>
        </p:spPr>
        <p:txBody>
          <a:bodyPr wrap="square" rtlCol="0">
            <a:spAutoFit/>
          </a:bodyPr>
          <a:lstStyle/>
          <a:p>
            <a:pPr algn="ctr"/>
            <a:r>
              <a:rPr lang="en-US" sz="2600" b="1" dirty="0">
                <a:latin typeface="Nunito" pitchFamily="2" charset="0"/>
              </a:rPr>
              <a:t>#GPU Cores</a:t>
            </a:r>
          </a:p>
        </p:txBody>
      </p:sp>
      <p:sp>
        <p:nvSpPr>
          <p:cNvPr id="7" name="TextBox 6">
            <a:extLst>
              <a:ext uri="{FF2B5EF4-FFF2-40B4-BE49-F238E27FC236}">
                <a16:creationId xmlns:a16="http://schemas.microsoft.com/office/drawing/2014/main" id="{8DE42C07-7F77-288E-63CA-D241FFBD79D9}"/>
              </a:ext>
            </a:extLst>
          </p:cNvPr>
          <p:cNvSpPr txBox="1"/>
          <p:nvPr/>
        </p:nvSpPr>
        <p:spPr>
          <a:xfrm rot="16200000">
            <a:off x="-491041" y="2640618"/>
            <a:ext cx="2603368" cy="686085"/>
          </a:xfrm>
          <a:prstGeom prst="rect">
            <a:avLst/>
          </a:prstGeom>
          <a:noFill/>
        </p:spPr>
        <p:txBody>
          <a:bodyPr wrap="square" rtlCol="0">
            <a:spAutoFit/>
          </a:bodyPr>
          <a:lstStyle/>
          <a:p>
            <a:pPr algn="ctr">
              <a:lnSpc>
                <a:spcPts val="2200"/>
              </a:lnSpc>
            </a:pPr>
            <a:r>
              <a:rPr lang="en-US" sz="2600" b="1" dirty="0">
                <a:latin typeface="Nunito" pitchFamily="2" charset="0"/>
              </a:rPr>
              <a:t>Speedup</a:t>
            </a:r>
            <a:br>
              <a:rPr lang="en-US" sz="2600" b="1" dirty="0">
                <a:latin typeface="Nunito" pitchFamily="2" charset="0"/>
              </a:rPr>
            </a:br>
            <a:r>
              <a:rPr lang="en-US" sz="2600" dirty="0">
                <a:latin typeface="Nunito" pitchFamily="2" charset="0"/>
              </a:rPr>
              <a:t>over 10 cores</a:t>
            </a:r>
          </a:p>
        </p:txBody>
      </p:sp>
      <p:pic>
        <p:nvPicPr>
          <p:cNvPr id="13" name="Graphic 12">
            <a:extLst>
              <a:ext uri="{FF2B5EF4-FFF2-40B4-BE49-F238E27FC236}">
                <a16:creationId xmlns:a16="http://schemas.microsoft.com/office/drawing/2014/main" id="{78B21C25-9AD4-E921-B5D0-2D509E0F4BA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645" t="142" b="5781"/>
          <a:stretch/>
        </p:blipFill>
        <p:spPr>
          <a:xfrm>
            <a:off x="1020988" y="1404436"/>
            <a:ext cx="7152794" cy="2859933"/>
          </a:xfrm>
          <a:prstGeom prst="rect">
            <a:avLst/>
          </a:prstGeom>
        </p:spPr>
      </p:pic>
      <p:sp>
        <p:nvSpPr>
          <p:cNvPr id="5" name="Speech Bubble: Rectangle with Corners Rounded 4">
            <a:extLst>
              <a:ext uri="{FF2B5EF4-FFF2-40B4-BE49-F238E27FC236}">
                <a16:creationId xmlns:a16="http://schemas.microsoft.com/office/drawing/2014/main" id="{FC96F666-30B3-340A-FBE1-D8425B5D06E2}"/>
              </a:ext>
            </a:extLst>
          </p:cNvPr>
          <p:cNvSpPr/>
          <p:nvPr/>
        </p:nvSpPr>
        <p:spPr>
          <a:xfrm>
            <a:off x="1165153" y="774571"/>
            <a:ext cx="3475427" cy="429389"/>
          </a:xfrm>
          <a:prstGeom prst="wedgeRoundRectCallout">
            <a:avLst>
              <a:gd name="adj1" fmla="val 44411"/>
              <a:gd name="adj2" fmla="val 132386"/>
              <a:gd name="adj3" fmla="val 16667"/>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2200" b="1" dirty="0">
                <a:solidFill>
                  <a:schemeClr val="tx1"/>
                </a:solidFill>
                <a:latin typeface="Nunito" pitchFamily="2" charset="0"/>
              </a:rPr>
              <a:t>Good performance benefit</a:t>
            </a:r>
            <a:endParaRPr lang="en-US" sz="2200" dirty="0">
              <a:solidFill>
                <a:schemeClr val="tx1"/>
              </a:solidFill>
              <a:latin typeface="Nunito" pitchFamily="2" charset="0"/>
            </a:endParaRPr>
          </a:p>
        </p:txBody>
      </p:sp>
      <p:sp>
        <p:nvSpPr>
          <p:cNvPr id="12" name="Speech Bubble: Rectangle with Corners Rounded 11">
            <a:extLst>
              <a:ext uri="{FF2B5EF4-FFF2-40B4-BE49-F238E27FC236}">
                <a16:creationId xmlns:a16="http://schemas.microsoft.com/office/drawing/2014/main" id="{F1E82F6B-5201-FB2C-D676-C28873DD0366}"/>
              </a:ext>
            </a:extLst>
          </p:cNvPr>
          <p:cNvSpPr/>
          <p:nvPr/>
        </p:nvSpPr>
        <p:spPr>
          <a:xfrm>
            <a:off x="4814181" y="769242"/>
            <a:ext cx="4182862" cy="434718"/>
          </a:xfrm>
          <a:prstGeom prst="wedgeRoundRectCallout">
            <a:avLst>
              <a:gd name="adj1" fmla="val -43940"/>
              <a:gd name="adj2" fmla="val 137347"/>
              <a:gd name="adj3" fmla="val 16667"/>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2200" b="1" dirty="0">
                <a:solidFill>
                  <a:schemeClr val="tx1"/>
                </a:solidFill>
                <a:latin typeface="Nunito" pitchFamily="2" charset="0"/>
              </a:rPr>
              <a:t>Little to no performance benefit</a:t>
            </a:r>
          </a:p>
        </p:txBody>
      </p:sp>
      <p:sp>
        <p:nvSpPr>
          <p:cNvPr id="10" name="Rectangle 9">
            <a:extLst>
              <a:ext uri="{FF2B5EF4-FFF2-40B4-BE49-F238E27FC236}">
                <a16:creationId xmlns:a16="http://schemas.microsoft.com/office/drawing/2014/main" id="{0AD96EA4-1D85-EA4F-9F98-1761B56CD114}"/>
              </a:ext>
            </a:extLst>
          </p:cNvPr>
          <p:cNvSpPr/>
          <p:nvPr/>
        </p:nvSpPr>
        <p:spPr>
          <a:xfrm>
            <a:off x="0" y="4674970"/>
            <a:ext cx="9144000" cy="1586453"/>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40000" tIns="0" rIns="0" bIns="0" rtlCol="0" anchor="ctr"/>
          <a:lstStyle/>
          <a:p>
            <a:pPr algn="ctr"/>
            <a:r>
              <a:rPr lang="en-US" sz="3200" b="1" spc="-150" dirty="0">
                <a:solidFill>
                  <a:srgbClr val="0070C0"/>
                </a:solidFill>
                <a:latin typeface="Nunito" pitchFamily="2" charset="0"/>
              </a:rPr>
              <a:t>Conventional GPUs </a:t>
            </a:r>
            <a:r>
              <a:rPr lang="en-US" sz="3200" spc="-150" dirty="0">
                <a:solidFill>
                  <a:schemeClr val="tx1"/>
                </a:solidFill>
                <a:latin typeface="Nunito" pitchFamily="2" charset="0"/>
              </a:rPr>
              <a:t>do </a:t>
            </a:r>
            <a:r>
              <a:rPr lang="en-US" sz="3200" b="1" spc="-150" dirty="0">
                <a:solidFill>
                  <a:srgbClr val="C00000"/>
                </a:solidFill>
                <a:latin typeface="Nunito" pitchFamily="2" charset="0"/>
              </a:rPr>
              <a:t>not benefit </a:t>
            </a:r>
            <a:r>
              <a:rPr lang="en-US" sz="2400" b="1" spc="-150" dirty="0">
                <a:solidFill>
                  <a:srgbClr val="C00000"/>
                </a:solidFill>
                <a:latin typeface="Nunito" pitchFamily="2" charset="0"/>
              </a:rPr>
              <a:t>(significantly)</a:t>
            </a:r>
            <a:br>
              <a:rPr lang="en-US" sz="2400" b="1" spc="-150" dirty="0">
                <a:solidFill>
                  <a:srgbClr val="C00000"/>
                </a:solidFill>
                <a:latin typeface="Nunito" pitchFamily="2" charset="0"/>
              </a:rPr>
            </a:br>
            <a:r>
              <a:rPr lang="en-US" sz="3200" b="1" spc="-150" dirty="0">
                <a:solidFill>
                  <a:srgbClr val="C00000"/>
                </a:solidFill>
                <a:latin typeface="Nunito" pitchFamily="2" charset="0"/>
              </a:rPr>
              <a:t>from all cores</a:t>
            </a:r>
            <a:r>
              <a:rPr lang="en-US" sz="3200" spc="-150" dirty="0">
                <a:solidFill>
                  <a:schemeClr val="tx1"/>
                </a:solidFill>
                <a:latin typeface="Nunito" pitchFamily="2" charset="0"/>
              </a:rPr>
              <a:t> for </a:t>
            </a:r>
            <a:r>
              <a:rPr lang="en-US" sz="3200" b="1" spc="-150" dirty="0">
                <a:solidFill>
                  <a:srgbClr val="C00000"/>
                </a:solidFill>
                <a:latin typeface="Nunito" pitchFamily="2" charset="0"/>
              </a:rPr>
              <a:t>memory-bound</a:t>
            </a:r>
            <a:r>
              <a:rPr lang="en-US" sz="3200" spc="-150" dirty="0">
                <a:solidFill>
                  <a:schemeClr val="tx1"/>
                </a:solidFill>
                <a:latin typeface="Nunito" pitchFamily="2" charset="0"/>
              </a:rPr>
              <a:t> applications</a:t>
            </a:r>
          </a:p>
        </p:txBody>
      </p:sp>
      <p:pic>
        <p:nvPicPr>
          <p:cNvPr id="11" name="Graphic 10" descr="Eye with solid fill">
            <a:extLst>
              <a:ext uri="{FF2B5EF4-FFF2-40B4-BE49-F238E27FC236}">
                <a16:creationId xmlns:a16="http://schemas.microsoft.com/office/drawing/2014/main" id="{72753F2C-C905-FE39-6F8E-7EBB9CD7C9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44" y="4812131"/>
            <a:ext cx="1138620" cy="1138620"/>
          </a:xfrm>
          <a:prstGeom prst="rect">
            <a:avLst/>
          </a:prstGeom>
        </p:spPr>
      </p:pic>
    </p:spTree>
    <p:extLst>
      <p:ext uri="{BB962C8B-B14F-4D97-AF65-F5344CB8AC3E}">
        <p14:creationId xmlns:p14="http://schemas.microsoft.com/office/powerpoint/2010/main" val="31315934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6987B6D3-096A-D6B2-DDA7-571464F3AFD5}"/>
              </a:ext>
            </a:extLst>
          </p:cNvPr>
          <p:cNvSpPr/>
          <p:nvPr/>
        </p:nvSpPr>
        <p:spPr>
          <a:xfrm>
            <a:off x="1748790" y="805873"/>
            <a:ext cx="5650230" cy="4051069"/>
          </a:xfrm>
          <a:prstGeom prst="roundRect">
            <a:avLst>
              <a:gd name="adj" fmla="val 2579"/>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endParaRPr lang="en-US" sz="2200" err="1">
              <a:solidFill>
                <a:schemeClr val="tx1"/>
              </a:solidFill>
              <a:latin typeface="Nunito" pitchFamily="2" charset="0"/>
            </a:endParaRPr>
          </a:p>
        </p:txBody>
      </p:sp>
      <p:sp>
        <p:nvSpPr>
          <p:cNvPr id="3" name="Title 2">
            <a:extLst>
              <a:ext uri="{FF2B5EF4-FFF2-40B4-BE49-F238E27FC236}">
                <a16:creationId xmlns:a16="http://schemas.microsoft.com/office/drawing/2014/main" id="{EFE6C429-B727-557F-51F7-ECDDC9F2CA99}"/>
              </a:ext>
            </a:extLst>
          </p:cNvPr>
          <p:cNvSpPr>
            <a:spLocks noGrp="1"/>
          </p:cNvSpPr>
          <p:nvPr>
            <p:ph type="title"/>
          </p:nvPr>
        </p:nvSpPr>
        <p:spPr/>
        <p:txBody>
          <a:bodyPr/>
          <a:lstStyle/>
          <a:p>
            <a:r>
              <a:rPr lang="en-US"/>
              <a:t>Our Goal</a:t>
            </a:r>
          </a:p>
        </p:txBody>
      </p:sp>
      <p:sp>
        <p:nvSpPr>
          <p:cNvPr id="4" name="Slide Number Placeholder 3">
            <a:extLst>
              <a:ext uri="{FF2B5EF4-FFF2-40B4-BE49-F238E27FC236}">
                <a16:creationId xmlns:a16="http://schemas.microsoft.com/office/drawing/2014/main" id="{2BD084F2-4283-66EB-A34D-B1F2AC95D47A}"/>
              </a:ext>
            </a:extLst>
          </p:cNvPr>
          <p:cNvSpPr>
            <a:spLocks noGrp="1"/>
          </p:cNvSpPr>
          <p:nvPr>
            <p:ph type="sldNum" sz="quarter" idx="4"/>
          </p:nvPr>
        </p:nvSpPr>
        <p:spPr/>
        <p:txBody>
          <a:bodyPr/>
          <a:lstStyle/>
          <a:p>
            <a:pPr algn="r"/>
            <a:fld id="{BBF05047-ADC6-47BF-A318-424F854A849A}" type="slidenum">
              <a:rPr lang="en-US" smtClean="0"/>
              <a:pPr algn="r"/>
              <a:t>8</a:t>
            </a:fld>
            <a:endParaRPr lang="en-US"/>
          </a:p>
        </p:txBody>
      </p:sp>
      <p:grpSp>
        <p:nvGrpSpPr>
          <p:cNvPr id="58" name="Group 57">
            <a:extLst>
              <a:ext uri="{FF2B5EF4-FFF2-40B4-BE49-F238E27FC236}">
                <a16:creationId xmlns:a16="http://schemas.microsoft.com/office/drawing/2014/main" id="{E7BE5FCC-1A55-253A-7AF8-BF063ED6F278}"/>
              </a:ext>
            </a:extLst>
          </p:cNvPr>
          <p:cNvGrpSpPr/>
          <p:nvPr/>
        </p:nvGrpSpPr>
        <p:grpSpPr>
          <a:xfrm>
            <a:off x="4603614" y="1386794"/>
            <a:ext cx="2713290" cy="3401568"/>
            <a:chOff x="4603614" y="1869394"/>
            <a:chExt cx="2713290" cy="3401568"/>
          </a:xfrm>
        </p:grpSpPr>
        <p:sp>
          <p:nvSpPr>
            <p:cNvPr id="21" name="Rectangle: Rounded Corners 20">
              <a:extLst>
                <a:ext uri="{FF2B5EF4-FFF2-40B4-BE49-F238E27FC236}">
                  <a16:creationId xmlns:a16="http://schemas.microsoft.com/office/drawing/2014/main" id="{D3F0B807-97A1-7C66-3F64-D5C9E4404218}"/>
                </a:ext>
              </a:extLst>
            </p:cNvPr>
            <p:cNvSpPr/>
            <p:nvPr/>
          </p:nvSpPr>
          <p:spPr>
            <a:xfrm>
              <a:off x="4603614" y="3256410"/>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2" name="Rectangle: Rounded Corners 21">
              <a:extLst>
                <a:ext uri="{FF2B5EF4-FFF2-40B4-BE49-F238E27FC236}">
                  <a16:creationId xmlns:a16="http://schemas.microsoft.com/office/drawing/2014/main" id="{BF3C4648-1E15-FABD-222F-133B82224411}"/>
                </a:ext>
              </a:extLst>
            </p:cNvPr>
            <p:cNvSpPr/>
            <p:nvPr/>
          </p:nvSpPr>
          <p:spPr>
            <a:xfrm>
              <a:off x="4603614" y="3949918"/>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3" name="Rectangle: Rounded Corners 22">
              <a:extLst>
                <a:ext uri="{FF2B5EF4-FFF2-40B4-BE49-F238E27FC236}">
                  <a16:creationId xmlns:a16="http://schemas.microsoft.com/office/drawing/2014/main" id="{B5F236B2-38AC-9DAC-079A-89F41AE1E16F}"/>
                </a:ext>
              </a:extLst>
            </p:cNvPr>
            <p:cNvSpPr/>
            <p:nvPr/>
          </p:nvSpPr>
          <p:spPr>
            <a:xfrm>
              <a:off x="5297525" y="1869394"/>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4" name="Rectangle: Rounded Corners 23">
              <a:extLst>
                <a:ext uri="{FF2B5EF4-FFF2-40B4-BE49-F238E27FC236}">
                  <a16:creationId xmlns:a16="http://schemas.microsoft.com/office/drawing/2014/main" id="{2B89E66A-676A-E180-393D-13B166FEB563}"/>
                </a:ext>
              </a:extLst>
            </p:cNvPr>
            <p:cNvSpPr/>
            <p:nvPr/>
          </p:nvSpPr>
          <p:spPr>
            <a:xfrm>
              <a:off x="5297525" y="2562902"/>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5" name="Rectangle: Rounded Corners 24">
              <a:extLst>
                <a:ext uri="{FF2B5EF4-FFF2-40B4-BE49-F238E27FC236}">
                  <a16:creationId xmlns:a16="http://schemas.microsoft.com/office/drawing/2014/main" id="{FD8E012F-BB10-7FC2-4048-E760FA51456E}"/>
                </a:ext>
              </a:extLst>
            </p:cNvPr>
            <p:cNvSpPr/>
            <p:nvPr/>
          </p:nvSpPr>
          <p:spPr>
            <a:xfrm>
              <a:off x="5297525" y="3256410"/>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6" name="Rectangle: Rounded Corners 25">
              <a:extLst>
                <a:ext uri="{FF2B5EF4-FFF2-40B4-BE49-F238E27FC236}">
                  <a16:creationId xmlns:a16="http://schemas.microsoft.com/office/drawing/2014/main" id="{3EC84AF2-B181-D433-DBB8-20CE1EFB47BE}"/>
                </a:ext>
              </a:extLst>
            </p:cNvPr>
            <p:cNvSpPr/>
            <p:nvPr/>
          </p:nvSpPr>
          <p:spPr>
            <a:xfrm>
              <a:off x="5297525" y="3949918"/>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7" name="Rectangle: Rounded Corners 26">
              <a:extLst>
                <a:ext uri="{FF2B5EF4-FFF2-40B4-BE49-F238E27FC236}">
                  <a16:creationId xmlns:a16="http://schemas.microsoft.com/office/drawing/2014/main" id="{F0589ABB-AE90-4EAC-C67F-B9550A2F3A49}"/>
                </a:ext>
              </a:extLst>
            </p:cNvPr>
            <p:cNvSpPr/>
            <p:nvPr/>
          </p:nvSpPr>
          <p:spPr>
            <a:xfrm>
              <a:off x="5993446" y="1869394"/>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8" name="Rectangle: Rounded Corners 27">
              <a:extLst>
                <a:ext uri="{FF2B5EF4-FFF2-40B4-BE49-F238E27FC236}">
                  <a16:creationId xmlns:a16="http://schemas.microsoft.com/office/drawing/2014/main" id="{E9E24340-1AA7-7A85-291F-4CFD843C2911}"/>
                </a:ext>
              </a:extLst>
            </p:cNvPr>
            <p:cNvSpPr/>
            <p:nvPr/>
          </p:nvSpPr>
          <p:spPr>
            <a:xfrm>
              <a:off x="5993446" y="2562902"/>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9" name="Rectangle: Rounded Corners 28">
              <a:extLst>
                <a:ext uri="{FF2B5EF4-FFF2-40B4-BE49-F238E27FC236}">
                  <a16:creationId xmlns:a16="http://schemas.microsoft.com/office/drawing/2014/main" id="{0D992B0C-09C3-0FA5-9D33-1609498AFBB0}"/>
                </a:ext>
              </a:extLst>
            </p:cNvPr>
            <p:cNvSpPr/>
            <p:nvPr/>
          </p:nvSpPr>
          <p:spPr>
            <a:xfrm>
              <a:off x="5993446" y="3256410"/>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0" name="Rectangle: Rounded Corners 29">
              <a:extLst>
                <a:ext uri="{FF2B5EF4-FFF2-40B4-BE49-F238E27FC236}">
                  <a16:creationId xmlns:a16="http://schemas.microsoft.com/office/drawing/2014/main" id="{FC149D54-26F8-ED22-E162-18AB43F4CFCE}"/>
                </a:ext>
              </a:extLst>
            </p:cNvPr>
            <p:cNvSpPr/>
            <p:nvPr/>
          </p:nvSpPr>
          <p:spPr>
            <a:xfrm>
              <a:off x="5993446" y="3949918"/>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1" name="Rectangle: Rounded Corners 30">
              <a:extLst>
                <a:ext uri="{FF2B5EF4-FFF2-40B4-BE49-F238E27FC236}">
                  <a16:creationId xmlns:a16="http://schemas.microsoft.com/office/drawing/2014/main" id="{C5848304-71B1-4273-653F-A555CB08C598}"/>
                </a:ext>
              </a:extLst>
            </p:cNvPr>
            <p:cNvSpPr/>
            <p:nvPr/>
          </p:nvSpPr>
          <p:spPr>
            <a:xfrm>
              <a:off x="6689367" y="1869394"/>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2" name="Rectangle: Rounded Corners 31">
              <a:extLst>
                <a:ext uri="{FF2B5EF4-FFF2-40B4-BE49-F238E27FC236}">
                  <a16:creationId xmlns:a16="http://schemas.microsoft.com/office/drawing/2014/main" id="{F01CFC22-1F37-331D-154F-EDAA48A20EEA}"/>
                </a:ext>
              </a:extLst>
            </p:cNvPr>
            <p:cNvSpPr/>
            <p:nvPr/>
          </p:nvSpPr>
          <p:spPr>
            <a:xfrm>
              <a:off x="6689367" y="2562902"/>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3" name="Rectangle: Rounded Corners 32">
              <a:extLst>
                <a:ext uri="{FF2B5EF4-FFF2-40B4-BE49-F238E27FC236}">
                  <a16:creationId xmlns:a16="http://schemas.microsoft.com/office/drawing/2014/main" id="{B942C586-6642-3263-1344-ED0C504671F6}"/>
                </a:ext>
              </a:extLst>
            </p:cNvPr>
            <p:cNvSpPr/>
            <p:nvPr/>
          </p:nvSpPr>
          <p:spPr>
            <a:xfrm>
              <a:off x="6689367" y="3256410"/>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4" name="Rectangle: Rounded Corners 33">
              <a:extLst>
                <a:ext uri="{FF2B5EF4-FFF2-40B4-BE49-F238E27FC236}">
                  <a16:creationId xmlns:a16="http://schemas.microsoft.com/office/drawing/2014/main" id="{0689A184-89C2-8D5B-1086-EBE615E91DD6}"/>
                </a:ext>
              </a:extLst>
            </p:cNvPr>
            <p:cNvSpPr/>
            <p:nvPr/>
          </p:nvSpPr>
          <p:spPr>
            <a:xfrm>
              <a:off x="6689367" y="3949918"/>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8" name="Rectangle: Rounded Corners 37">
              <a:extLst>
                <a:ext uri="{FF2B5EF4-FFF2-40B4-BE49-F238E27FC236}">
                  <a16:creationId xmlns:a16="http://schemas.microsoft.com/office/drawing/2014/main" id="{432B0DB9-E632-4B9E-2CF5-014CD94BB6BB}"/>
                </a:ext>
              </a:extLst>
            </p:cNvPr>
            <p:cNvSpPr/>
            <p:nvPr/>
          </p:nvSpPr>
          <p:spPr>
            <a:xfrm>
              <a:off x="4603614" y="4643426"/>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9" name="Rectangle: Rounded Corners 38">
              <a:extLst>
                <a:ext uri="{FF2B5EF4-FFF2-40B4-BE49-F238E27FC236}">
                  <a16:creationId xmlns:a16="http://schemas.microsoft.com/office/drawing/2014/main" id="{AA95B0A3-C69E-0F69-8283-6586D067DE23}"/>
                </a:ext>
              </a:extLst>
            </p:cNvPr>
            <p:cNvSpPr/>
            <p:nvPr/>
          </p:nvSpPr>
          <p:spPr>
            <a:xfrm>
              <a:off x="5297525" y="4643426"/>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0" name="Rectangle: Rounded Corners 39">
              <a:extLst>
                <a:ext uri="{FF2B5EF4-FFF2-40B4-BE49-F238E27FC236}">
                  <a16:creationId xmlns:a16="http://schemas.microsoft.com/office/drawing/2014/main" id="{AC0B9002-8AE8-B6F6-2409-C3AF2F97F693}"/>
                </a:ext>
              </a:extLst>
            </p:cNvPr>
            <p:cNvSpPr/>
            <p:nvPr/>
          </p:nvSpPr>
          <p:spPr>
            <a:xfrm>
              <a:off x="5993446" y="4643426"/>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1" name="Rectangle: Rounded Corners 40">
              <a:extLst>
                <a:ext uri="{FF2B5EF4-FFF2-40B4-BE49-F238E27FC236}">
                  <a16:creationId xmlns:a16="http://schemas.microsoft.com/office/drawing/2014/main" id="{9CF3ECEB-4299-9CB4-EF87-49E424557245}"/>
                </a:ext>
              </a:extLst>
            </p:cNvPr>
            <p:cNvSpPr/>
            <p:nvPr/>
          </p:nvSpPr>
          <p:spPr>
            <a:xfrm>
              <a:off x="6689367" y="4643426"/>
              <a:ext cx="627537" cy="627536"/>
            </a:xfrm>
            <a:prstGeom prst="roundRect">
              <a:avLst>
                <a:gd name="adj" fmla="val 6411"/>
              </a:avLst>
            </a:prstGeom>
            <a:solidFill>
              <a:srgbClr val="CCC1D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endParaRPr lang="en-US" sz="1600" err="1">
                <a:solidFill>
                  <a:schemeClr val="tx1"/>
                </a:solidFill>
                <a:latin typeface="Nunito" pitchFamily="2" charset="0"/>
              </a:endParaRPr>
            </a:p>
          </p:txBody>
        </p:sp>
      </p:grpSp>
      <p:grpSp>
        <p:nvGrpSpPr>
          <p:cNvPr id="57" name="Group 56">
            <a:extLst>
              <a:ext uri="{FF2B5EF4-FFF2-40B4-BE49-F238E27FC236}">
                <a16:creationId xmlns:a16="http://schemas.microsoft.com/office/drawing/2014/main" id="{03F76D1E-9CE6-810A-6296-BF1D1FE1CC73}"/>
              </a:ext>
            </a:extLst>
          </p:cNvPr>
          <p:cNvGrpSpPr/>
          <p:nvPr/>
        </p:nvGrpSpPr>
        <p:grpSpPr>
          <a:xfrm>
            <a:off x="1823950" y="1386794"/>
            <a:ext cx="3407201" cy="3401568"/>
            <a:chOff x="1823950" y="1869394"/>
            <a:chExt cx="3407201" cy="3401568"/>
          </a:xfrm>
        </p:grpSpPr>
        <p:sp>
          <p:nvSpPr>
            <p:cNvPr id="19" name="Rectangle: Rounded Corners 18">
              <a:extLst>
                <a:ext uri="{FF2B5EF4-FFF2-40B4-BE49-F238E27FC236}">
                  <a16:creationId xmlns:a16="http://schemas.microsoft.com/office/drawing/2014/main" id="{FBE6E125-478F-93A7-FFA9-695410FFFBC1}"/>
                </a:ext>
              </a:extLst>
            </p:cNvPr>
            <p:cNvSpPr/>
            <p:nvPr/>
          </p:nvSpPr>
          <p:spPr>
            <a:xfrm>
              <a:off x="4603614" y="1869394"/>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20" name="Rectangle: Rounded Corners 19">
              <a:extLst>
                <a:ext uri="{FF2B5EF4-FFF2-40B4-BE49-F238E27FC236}">
                  <a16:creationId xmlns:a16="http://schemas.microsoft.com/office/drawing/2014/main" id="{E2273709-4D6C-CE78-50E4-F00BE70F83BF}"/>
                </a:ext>
              </a:extLst>
            </p:cNvPr>
            <p:cNvSpPr/>
            <p:nvPr/>
          </p:nvSpPr>
          <p:spPr>
            <a:xfrm>
              <a:off x="4603614" y="2562902"/>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5" name="Rectangle: Rounded Corners 4">
              <a:extLst>
                <a:ext uri="{FF2B5EF4-FFF2-40B4-BE49-F238E27FC236}">
                  <a16:creationId xmlns:a16="http://schemas.microsoft.com/office/drawing/2014/main" id="{575308B9-1AB1-3765-9934-700A484196C3}"/>
                </a:ext>
              </a:extLst>
            </p:cNvPr>
            <p:cNvSpPr/>
            <p:nvPr/>
          </p:nvSpPr>
          <p:spPr>
            <a:xfrm>
              <a:off x="2515849" y="1869394"/>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8" name="Rectangle: Rounded Corners 7">
              <a:extLst>
                <a:ext uri="{FF2B5EF4-FFF2-40B4-BE49-F238E27FC236}">
                  <a16:creationId xmlns:a16="http://schemas.microsoft.com/office/drawing/2014/main" id="{32DF8281-373F-B593-895A-A7F92E75297A}"/>
                </a:ext>
              </a:extLst>
            </p:cNvPr>
            <p:cNvSpPr/>
            <p:nvPr/>
          </p:nvSpPr>
          <p:spPr>
            <a:xfrm>
              <a:off x="2515849" y="2562902"/>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9" name="Rectangle: Rounded Corners 8">
              <a:extLst>
                <a:ext uri="{FF2B5EF4-FFF2-40B4-BE49-F238E27FC236}">
                  <a16:creationId xmlns:a16="http://schemas.microsoft.com/office/drawing/2014/main" id="{8EC22B03-90C6-CA11-8BF5-45C772259710}"/>
                </a:ext>
              </a:extLst>
            </p:cNvPr>
            <p:cNvSpPr/>
            <p:nvPr/>
          </p:nvSpPr>
          <p:spPr>
            <a:xfrm>
              <a:off x="2515849" y="3256410"/>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0" name="Rectangle: Rounded Corners 9">
              <a:extLst>
                <a:ext uri="{FF2B5EF4-FFF2-40B4-BE49-F238E27FC236}">
                  <a16:creationId xmlns:a16="http://schemas.microsoft.com/office/drawing/2014/main" id="{688CA4F3-8A4D-80FE-04EE-4B41CE6A3AD7}"/>
                </a:ext>
              </a:extLst>
            </p:cNvPr>
            <p:cNvSpPr/>
            <p:nvPr/>
          </p:nvSpPr>
          <p:spPr>
            <a:xfrm>
              <a:off x="2515849" y="3949918"/>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1" name="Rectangle: Rounded Corners 10">
              <a:extLst>
                <a:ext uri="{FF2B5EF4-FFF2-40B4-BE49-F238E27FC236}">
                  <a16:creationId xmlns:a16="http://schemas.microsoft.com/office/drawing/2014/main" id="{A9FC8674-8E5E-0CC9-5E1B-70BC5E2A296E}"/>
                </a:ext>
              </a:extLst>
            </p:cNvPr>
            <p:cNvSpPr/>
            <p:nvPr/>
          </p:nvSpPr>
          <p:spPr>
            <a:xfrm>
              <a:off x="3211771" y="1869394"/>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2" name="Rectangle: Rounded Corners 11">
              <a:extLst>
                <a:ext uri="{FF2B5EF4-FFF2-40B4-BE49-F238E27FC236}">
                  <a16:creationId xmlns:a16="http://schemas.microsoft.com/office/drawing/2014/main" id="{0AED41DC-5285-B433-3C14-393BB2920F28}"/>
                </a:ext>
              </a:extLst>
            </p:cNvPr>
            <p:cNvSpPr/>
            <p:nvPr/>
          </p:nvSpPr>
          <p:spPr>
            <a:xfrm>
              <a:off x="3211771" y="2562902"/>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3" name="Rectangle: Rounded Corners 12">
              <a:extLst>
                <a:ext uri="{FF2B5EF4-FFF2-40B4-BE49-F238E27FC236}">
                  <a16:creationId xmlns:a16="http://schemas.microsoft.com/office/drawing/2014/main" id="{CA571215-0731-9FC4-B01C-5EB8852A8A93}"/>
                </a:ext>
              </a:extLst>
            </p:cNvPr>
            <p:cNvSpPr/>
            <p:nvPr/>
          </p:nvSpPr>
          <p:spPr>
            <a:xfrm>
              <a:off x="3211771" y="3256410"/>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4" name="Rectangle: Rounded Corners 13">
              <a:extLst>
                <a:ext uri="{FF2B5EF4-FFF2-40B4-BE49-F238E27FC236}">
                  <a16:creationId xmlns:a16="http://schemas.microsoft.com/office/drawing/2014/main" id="{C80221C9-B756-A407-8DE2-4DE61613C712}"/>
                </a:ext>
              </a:extLst>
            </p:cNvPr>
            <p:cNvSpPr/>
            <p:nvPr/>
          </p:nvSpPr>
          <p:spPr>
            <a:xfrm>
              <a:off x="3211771" y="3949918"/>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5" name="Rectangle: Rounded Corners 14">
              <a:extLst>
                <a:ext uri="{FF2B5EF4-FFF2-40B4-BE49-F238E27FC236}">
                  <a16:creationId xmlns:a16="http://schemas.microsoft.com/office/drawing/2014/main" id="{74EE5336-97DC-A720-9A8C-1673B579863A}"/>
                </a:ext>
              </a:extLst>
            </p:cNvPr>
            <p:cNvSpPr/>
            <p:nvPr/>
          </p:nvSpPr>
          <p:spPr>
            <a:xfrm>
              <a:off x="3907692" y="1869394"/>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6" name="Rectangle: Rounded Corners 15">
              <a:extLst>
                <a:ext uri="{FF2B5EF4-FFF2-40B4-BE49-F238E27FC236}">
                  <a16:creationId xmlns:a16="http://schemas.microsoft.com/office/drawing/2014/main" id="{997BC691-2FAF-EEAA-DEA6-4CF5CC682A1B}"/>
                </a:ext>
              </a:extLst>
            </p:cNvPr>
            <p:cNvSpPr/>
            <p:nvPr/>
          </p:nvSpPr>
          <p:spPr>
            <a:xfrm>
              <a:off x="3907692" y="2562902"/>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7" name="Rectangle: Rounded Corners 16">
              <a:extLst>
                <a:ext uri="{FF2B5EF4-FFF2-40B4-BE49-F238E27FC236}">
                  <a16:creationId xmlns:a16="http://schemas.microsoft.com/office/drawing/2014/main" id="{AA840D05-0196-3B8B-7408-325241A04A2A}"/>
                </a:ext>
              </a:extLst>
            </p:cNvPr>
            <p:cNvSpPr/>
            <p:nvPr/>
          </p:nvSpPr>
          <p:spPr>
            <a:xfrm>
              <a:off x="3907692" y="3256410"/>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18" name="Rectangle: Rounded Corners 17">
              <a:extLst>
                <a:ext uri="{FF2B5EF4-FFF2-40B4-BE49-F238E27FC236}">
                  <a16:creationId xmlns:a16="http://schemas.microsoft.com/office/drawing/2014/main" id="{8B598C53-DA7C-5B01-BC49-DC5B6CBC9F59}"/>
                </a:ext>
              </a:extLst>
            </p:cNvPr>
            <p:cNvSpPr/>
            <p:nvPr/>
          </p:nvSpPr>
          <p:spPr>
            <a:xfrm>
              <a:off x="3907692" y="3949918"/>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5" name="Rectangle: Rounded Corners 34">
              <a:extLst>
                <a:ext uri="{FF2B5EF4-FFF2-40B4-BE49-F238E27FC236}">
                  <a16:creationId xmlns:a16="http://schemas.microsoft.com/office/drawing/2014/main" id="{976150F5-DD6F-7E5B-15B7-213A07C3475D}"/>
                </a:ext>
              </a:extLst>
            </p:cNvPr>
            <p:cNvSpPr/>
            <p:nvPr/>
          </p:nvSpPr>
          <p:spPr>
            <a:xfrm>
              <a:off x="2515849" y="4643426"/>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6" name="Rectangle: Rounded Corners 35">
              <a:extLst>
                <a:ext uri="{FF2B5EF4-FFF2-40B4-BE49-F238E27FC236}">
                  <a16:creationId xmlns:a16="http://schemas.microsoft.com/office/drawing/2014/main" id="{6E7E4BD8-C535-CBD8-49A6-32EEF4A43262}"/>
                </a:ext>
              </a:extLst>
            </p:cNvPr>
            <p:cNvSpPr/>
            <p:nvPr/>
          </p:nvSpPr>
          <p:spPr>
            <a:xfrm>
              <a:off x="3211771" y="4643426"/>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37" name="Rectangle: Rounded Corners 36">
              <a:extLst>
                <a:ext uri="{FF2B5EF4-FFF2-40B4-BE49-F238E27FC236}">
                  <a16:creationId xmlns:a16="http://schemas.microsoft.com/office/drawing/2014/main" id="{CAA9475F-67CC-6AF5-DF1F-623C1AF9D5A2}"/>
                </a:ext>
              </a:extLst>
            </p:cNvPr>
            <p:cNvSpPr/>
            <p:nvPr/>
          </p:nvSpPr>
          <p:spPr>
            <a:xfrm>
              <a:off x="3907692" y="4643426"/>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2" name="Rectangle: Rounded Corners 41">
              <a:extLst>
                <a:ext uri="{FF2B5EF4-FFF2-40B4-BE49-F238E27FC236}">
                  <a16:creationId xmlns:a16="http://schemas.microsoft.com/office/drawing/2014/main" id="{96AA9CF8-B17C-3D8E-43D8-0C839B741422}"/>
                </a:ext>
              </a:extLst>
            </p:cNvPr>
            <p:cNvSpPr/>
            <p:nvPr/>
          </p:nvSpPr>
          <p:spPr>
            <a:xfrm>
              <a:off x="1823950" y="1869394"/>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3" name="Rectangle: Rounded Corners 42">
              <a:extLst>
                <a:ext uri="{FF2B5EF4-FFF2-40B4-BE49-F238E27FC236}">
                  <a16:creationId xmlns:a16="http://schemas.microsoft.com/office/drawing/2014/main" id="{B7311FBD-DE60-9F32-0C31-D11A7BECE23C}"/>
                </a:ext>
              </a:extLst>
            </p:cNvPr>
            <p:cNvSpPr/>
            <p:nvPr/>
          </p:nvSpPr>
          <p:spPr>
            <a:xfrm>
              <a:off x="1823950" y="2562902"/>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4" name="Rectangle: Rounded Corners 43">
              <a:extLst>
                <a:ext uri="{FF2B5EF4-FFF2-40B4-BE49-F238E27FC236}">
                  <a16:creationId xmlns:a16="http://schemas.microsoft.com/office/drawing/2014/main" id="{A0332A95-6281-DC98-D50C-A1EC883A2138}"/>
                </a:ext>
              </a:extLst>
            </p:cNvPr>
            <p:cNvSpPr/>
            <p:nvPr/>
          </p:nvSpPr>
          <p:spPr>
            <a:xfrm>
              <a:off x="1823950" y="3256410"/>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5" name="Rectangle: Rounded Corners 44">
              <a:extLst>
                <a:ext uri="{FF2B5EF4-FFF2-40B4-BE49-F238E27FC236}">
                  <a16:creationId xmlns:a16="http://schemas.microsoft.com/office/drawing/2014/main" id="{C59794E2-10DD-20D8-5F15-D2EAF6C2653F}"/>
                </a:ext>
              </a:extLst>
            </p:cNvPr>
            <p:cNvSpPr/>
            <p:nvPr/>
          </p:nvSpPr>
          <p:spPr>
            <a:xfrm>
              <a:off x="1823950" y="3949918"/>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sp>
          <p:nvSpPr>
            <p:cNvPr id="46" name="Rectangle: Rounded Corners 45">
              <a:extLst>
                <a:ext uri="{FF2B5EF4-FFF2-40B4-BE49-F238E27FC236}">
                  <a16:creationId xmlns:a16="http://schemas.microsoft.com/office/drawing/2014/main" id="{D7837B32-D0B0-7314-7683-3C5301450D51}"/>
                </a:ext>
              </a:extLst>
            </p:cNvPr>
            <p:cNvSpPr/>
            <p:nvPr/>
          </p:nvSpPr>
          <p:spPr>
            <a:xfrm>
              <a:off x="1823950" y="4643426"/>
              <a:ext cx="627537" cy="627536"/>
            </a:xfrm>
            <a:prstGeom prst="roundRect">
              <a:avLst>
                <a:gd name="adj" fmla="val 6411"/>
              </a:avLst>
            </a:prstGeom>
            <a:solidFill>
              <a:srgbClr val="FCD5B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tx1"/>
                  </a:solidFill>
                  <a:latin typeface="Nunito" pitchFamily="2" charset="0"/>
                </a:rPr>
                <a:t>Core</a:t>
              </a:r>
            </a:p>
          </p:txBody>
        </p:sp>
      </p:grpSp>
      <p:sp>
        <p:nvSpPr>
          <p:cNvPr id="52" name="TextBox 51">
            <a:extLst>
              <a:ext uri="{FF2B5EF4-FFF2-40B4-BE49-F238E27FC236}">
                <a16:creationId xmlns:a16="http://schemas.microsoft.com/office/drawing/2014/main" id="{C55F7A27-A3B0-FB2C-C627-5B6DF7843C2B}"/>
              </a:ext>
            </a:extLst>
          </p:cNvPr>
          <p:cNvSpPr txBox="1"/>
          <p:nvPr/>
        </p:nvSpPr>
        <p:spPr>
          <a:xfrm>
            <a:off x="3232669" y="835866"/>
            <a:ext cx="2678662" cy="584775"/>
          </a:xfrm>
          <a:prstGeom prst="rect">
            <a:avLst/>
          </a:prstGeom>
          <a:noFill/>
        </p:spPr>
        <p:txBody>
          <a:bodyPr wrap="square" rtlCol="0">
            <a:spAutoFit/>
          </a:bodyPr>
          <a:lstStyle/>
          <a:p>
            <a:pPr algn="ctr"/>
            <a:r>
              <a:rPr lang="en-US" sz="3200" b="1">
                <a:latin typeface="Nunito" pitchFamily="2" charset="0"/>
              </a:rPr>
              <a:t>GPU Cores</a:t>
            </a:r>
          </a:p>
        </p:txBody>
      </p:sp>
      <p:sp>
        <p:nvSpPr>
          <p:cNvPr id="53" name="Speech Bubble: Rectangle with Corners Rounded 52">
            <a:extLst>
              <a:ext uri="{FF2B5EF4-FFF2-40B4-BE49-F238E27FC236}">
                <a16:creationId xmlns:a16="http://schemas.microsoft.com/office/drawing/2014/main" id="{9B363628-F255-4BD4-7C47-22A1D8FB8C7B}"/>
              </a:ext>
            </a:extLst>
          </p:cNvPr>
          <p:cNvSpPr/>
          <p:nvPr/>
        </p:nvSpPr>
        <p:spPr>
          <a:xfrm>
            <a:off x="66443" y="652216"/>
            <a:ext cx="3445544" cy="383103"/>
          </a:xfrm>
          <a:prstGeom prst="wedgeRoundRectCallout">
            <a:avLst>
              <a:gd name="adj1" fmla="val 30083"/>
              <a:gd name="adj2" fmla="val 159503"/>
              <a:gd name="adj3" fmla="val 16667"/>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sz="2200" b="1" dirty="0">
                <a:solidFill>
                  <a:schemeClr val="tx1"/>
                </a:solidFill>
                <a:latin typeface="Nunito" pitchFamily="2" charset="0"/>
              </a:rPr>
              <a:t>Good performance benefit</a:t>
            </a:r>
            <a:endParaRPr lang="en-US" sz="2200" dirty="0">
              <a:solidFill>
                <a:schemeClr val="tx1"/>
              </a:solidFill>
              <a:latin typeface="Nunito" pitchFamily="2" charset="0"/>
            </a:endParaRPr>
          </a:p>
        </p:txBody>
      </p:sp>
      <p:grpSp>
        <p:nvGrpSpPr>
          <p:cNvPr id="75" name="Group 74">
            <a:extLst>
              <a:ext uri="{FF2B5EF4-FFF2-40B4-BE49-F238E27FC236}">
                <a16:creationId xmlns:a16="http://schemas.microsoft.com/office/drawing/2014/main" id="{A3A93751-E00F-B0D1-BED8-C454791499CA}"/>
              </a:ext>
            </a:extLst>
          </p:cNvPr>
          <p:cNvGrpSpPr/>
          <p:nvPr/>
        </p:nvGrpSpPr>
        <p:grpSpPr>
          <a:xfrm>
            <a:off x="4573905" y="1344295"/>
            <a:ext cx="2779395" cy="3478357"/>
            <a:chOff x="4573905" y="1826895"/>
            <a:chExt cx="2779395" cy="3478357"/>
          </a:xfrm>
        </p:grpSpPr>
        <p:cxnSp>
          <p:nvCxnSpPr>
            <p:cNvPr id="61" name="Straight Connector 60">
              <a:extLst>
                <a:ext uri="{FF2B5EF4-FFF2-40B4-BE49-F238E27FC236}">
                  <a16:creationId xmlns:a16="http://schemas.microsoft.com/office/drawing/2014/main" id="{8A7BD9B9-8DBA-8373-74EF-9E15844B45F7}"/>
                </a:ext>
              </a:extLst>
            </p:cNvPr>
            <p:cNvCxnSpPr>
              <a:cxnSpLocks/>
            </p:cNvCxnSpPr>
            <p:nvPr/>
          </p:nvCxnSpPr>
          <p:spPr>
            <a:xfrm>
              <a:off x="4573905" y="3219450"/>
              <a:ext cx="0" cy="2081992"/>
            </a:xfrm>
            <a:prstGeom prst="line">
              <a:avLst/>
            </a:prstGeom>
            <a:ln w="76200" cap="rnd">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3B9FB5A-1DA8-F8BD-804F-07EB1BBE0F87}"/>
                </a:ext>
              </a:extLst>
            </p:cNvPr>
            <p:cNvCxnSpPr>
              <a:cxnSpLocks/>
            </p:cNvCxnSpPr>
            <p:nvPr/>
          </p:nvCxnSpPr>
          <p:spPr>
            <a:xfrm flipH="1">
              <a:off x="4576944" y="5305252"/>
              <a:ext cx="2776356" cy="0"/>
            </a:xfrm>
            <a:prstGeom prst="line">
              <a:avLst/>
            </a:prstGeom>
            <a:ln w="76200" cap="rnd">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7727183-ECFA-2313-D090-0BEA54F02A34}"/>
                </a:ext>
              </a:extLst>
            </p:cNvPr>
            <p:cNvCxnSpPr>
              <a:cxnSpLocks/>
            </p:cNvCxnSpPr>
            <p:nvPr/>
          </p:nvCxnSpPr>
          <p:spPr>
            <a:xfrm flipH="1">
              <a:off x="4576944" y="3219450"/>
              <a:ext cx="684666" cy="0"/>
            </a:xfrm>
            <a:prstGeom prst="line">
              <a:avLst/>
            </a:prstGeom>
            <a:ln w="76200" cap="rnd">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E37BAAD-CCC6-039E-C622-F418D37E2442}"/>
                </a:ext>
              </a:extLst>
            </p:cNvPr>
            <p:cNvCxnSpPr>
              <a:cxnSpLocks/>
            </p:cNvCxnSpPr>
            <p:nvPr/>
          </p:nvCxnSpPr>
          <p:spPr>
            <a:xfrm>
              <a:off x="7353300" y="1826895"/>
              <a:ext cx="0" cy="3474547"/>
            </a:xfrm>
            <a:prstGeom prst="line">
              <a:avLst/>
            </a:prstGeom>
            <a:ln w="76200" cap="rnd">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F8B5924-080D-98CE-698B-1C10BF1D4D30}"/>
                </a:ext>
              </a:extLst>
            </p:cNvPr>
            <p:cNvCxnSpPr>
              <a:cxnSpLocks/>
            </p:cNvCxnSpPr>
            <p:nvPr/>
          </p:nvCxnSpPr>
          <p:spPr>
            <a:xfrm>
              <a:off x="5263235" y="1826895"/>
              <a:ext cx="0" cy="1392555"/>
            </a:xfrm>
            <a:prstGeom prst="line">
              <a:avLst/>
            </a:prstGeom>
            <a:ln w="76200" cap="rnd">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6959A4C-E68A-D412-F127-F6860E8DAFDF}"/>
                </a:ext>
              </a:extLst>
            </p:cNvPr>
            <p:cNvCxnSpPr>
              <a:cxnSpLocks/>
            </p:cNvCxnSpPr>
            <p:nvPr/>
          </p:nvCxnSpPr>
          <p:spPr>
            <a:xfrm flipH="1">
              <a:off x="5261610" y="1826895"/>
              <a:ext cx="2078355" cy="0"/>
            </a:xfrm>
            <a:prstGeom prst="line">
              <a:avLst/>
            </a:prstGeom>
            <a:ln w="76200" cap="rnd">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54" name="Speech Bubble: Rectangle with Corners Rounded 53">
            <a:extLst>
              <a:ext uri="{FF2B5EF4-FFF2-40B4-BE49-F238E27FC236}">
                <a16:creationId xmlns:a16="http://schemas.microsoft.com/office/drawing/2014/main" id="{332AAF64-5CA6-1F16-AFB9-6978ED981EC9}"/>
              </a:ext>
            </a:extLst>
          </p:cNvPr>
          <p:cNvSpPr/>
          <p:nvPr/>
        </p:nvSpPr>
        <p:spPr>
          <a:xfrm>
            <a:off x="5131192" y="278398"/>
            <a:ext cx="3883220" cy="712680"/>
          </a:xfrm>
          <a:prstGeom prst="wedgeRoundRectCallout">
            <a:avLst>
              <a:gd name="adj1" fmla="val -24813"/>
              <a:gd name="adj2" fmla="val 111542"/>
              <a:gd name="adj3" fmla="val 16667"/>
            </a:avLst>
          </a:prstGeom>
          <a:solidFill>
            <a:schemeClr val="accent4">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2200" b="1" spc="-100" dirty="0">
                <a:solidFill>
                  <a:schemeClr val="tx1"/>
                </a:solidFill>
                <a:latin typeface="Nunito" pitchFamily="2" charset="0"/>
              </a:rPr>
              <a:t>Little to no performance benefit</a:t>
            </a:r>
            <a:br>
              <a:rPr lang="en-US" sz="2200" dirty="0">
                <a:solidFill>
                  <a:schemeClr val="tx1"/>
                </a:solidFill>
                <a:latin typeface="Nunito" pitchFamily="2" charset="0"/>
              </a:rPr>
            </a:br>
            <a:r>
              <a:rPr lang="en-US" dirty="0">
                <a:solidFill>
                  <a:schemeClr val="tx1"/>
                </a:solidFill>
                <a:latin typeface="Nunito" pitchFamily="2" charset="0"/>
              </a:rPr>
              <a:t>for memory-bound applications</a:t>
            </a:r>
          </a:p>
        </p:txBody>
      </p:sp>
      <p:sp>
        <p:nvSpPr>
          <p:cNvPr id="76" name="Speech Bubble: Rectangle with Corners Rounded 75">
            <a:extLst>
              <a:ext uri="{FF2B5EF4-FFF2-40B4-BE49-F238E27FC236}">
                <a16:creationId xmlns:a16="http://schemas.microsoft.com/office/drawing/2014/main" id="{9D54717C-5F04-894B-B929-03DFEFFC962E}"/>
              </a:ext>
            </a:extLst>
          </p:cNvPr>
          <p:cNvSpPr/>
          <p:nvPr/>
        </p:nvSpPr>
        <p:spPr>
          <a:xfrm>
            <a:off x="1778000" y="5003929"/>
            <a:ext cx="6706385" cy="1724854"/>
          </a:xfrm>
          <a:prstGeom prst="wedgeRoundRectCallout">
            <a:avLst>
              <a:gd name="adj1" fmla="val 22779"/>
              <a:gd name="adj2" fmla="val -67846"/>
              <a:gd name="adj3" fmla="val 16667"/>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3600"/>
              </a:lnSpc>
            </a:pPr>
            <a:r>
              <a:rPr lang="en-US" sz="3600" b="1" dirty="0">
                <a:solidFill>
                  <a:schemeClr val="tx1"/>
                </a:solidFill>
                <a:latin typeface="Nunito" pitchFamily="2" charset="0"/>
              </a:rPr>
              <a:t>Our Goal</a:t>
            </a:r>
          </a:p>
          <a:p>
            <a:pPr algn="ctr"/>
            <a:r>
              <a:rPr lang="en-US" sz="2400" dirty="0">
                <a:solidFill>
                  <a:schemeClr val="tx1"/>
                </a:solidFill>
                <a:latin typeface="Nunito" pitchFamily="2" charset="0"/>
              </a:rPr>
              <a:t>Leverage the </a:t>
            </a:r>
            <a:r>
              <a:rPr lang="en-US" sz="2400" b="1" dirty="0">
                <a:solidFill>
                  <a:srgbClr val="7030A0"/>
                </a:solidFill>
                <a:latin typeface="Nunito" pitchFamily="2" charset="0"/>
              </a:rPr>
              <a:t>under-utilized cores</a:t>
            </a:r>
            <a:br>
              <a:rPr lang="en-US" sz="2400" dirty="0">
                <a:solidFill>
                  <a:srgbClr val="7030A0"/>
                </a:solidFill>
                <a:latin typeface="Nunito" pitchFamily="2" charset="0"/>
              </a:rPr>
            </a:br>
            <a:r>
              <a:rPr lang="en-US" sz="2400" spc="-110" dirty="0">
                <a:solidFill>
                  <a:schemeClr val="tx1"/>
                </a:solidFill>
                <a:latin typeface="Nunito" pitchFamily="2" charset="0"/>
              </a:rPr>
              <a:t>to </a:t>
            </a:r>
            <a:r>
              <a:rPr lang="en-US" sz="2400" b="1" spc="-110" dirty="0">
                <a:solidFill>
                  <a:srgbClr val="C00000"/>
                </a:solidFill>
                <a:latin typeface="Nunito" pitchFamily="2" charset="0"/>
              </a:rPr>
              <a:t>boost </a:t>
            </a:r>
            <a:r>
              <a:rPr lang="en-US" sz="2400" spc="-110" dirty="0">
                <a:solidFill>
                  <a:schemeClr val="tx1"/>
                </a:solidFill>
                <a:latin typeface="Nunito" pitchFamily="2" charset="0"/>
              </a:rPr>
              <a:t>the </a:t>
            </a:r>
            <a:r>
              <a:rPr lang="en-US" sz="2400" b="1" spc="-110" dirty="0">
                <a:solidFill>
                  <a:srgbClr val="0070C0"/>
                </a:solidFill>
                <a:latin typeface="Nunito" pitchFamily="2" charset="0"/>
              </a:rPr>
              <a:t>performance</a:t>
            </a:r>
            <a:r>
              <a:rPr lang="en-US" sz="2400" spc="-110" dirty="0">
                <a:solidFill>
                  <a:schemeClr val="tx1"/>
                </a:solidFill>
                <a:latin typeface="Nunito" pitchFamily="2" charset="0"/>
              </a:rPr>
              <a:t> and </a:t>
            </a:r>
            <a:r>
              <a:rPr lang="en-US" sz="2400" b="1" spc="-110" dirty="0">
                <a:solidFill>
                  <a:srgbClr val="0070C0"/>
                </a:solidFill>
                <a:latin typeface="Nunito" pitchFamily="2" charset="0"/>
              </a:rPr>
              <a:t>energy efficiency</a:t>
            </a:r>
            <a:br>
              <a:rPr lang="en-US" sz="2400" spc="-110" dirty="0">
                <a:solidFill>
                  <a:schemeClr val="tx1"/>
                </a:solidFill>
                <a:latin typeface="Nunito" pitchFamily="2" charset="0"/>
              </a:rPr>
            </a:br>
            <a:r>
              <a:rPr lang="en-US" sz="2400" spc="-110" dirty="0">
                <a:solidFill>
                  <a:schemeClr val="tx1"/>
                </a:solidFill>
                <a:latin typeface="Nunito" pitchFamily="2" charset="0"/>
              </a:rPr>
              <a:t>of </a:t>
            </a:r>
            <a:r>
              <a:rPr lang="en-US" sz="2400" b="1" spc="-110" dirty="0">
                <a:solidFill>
                  <a:srgbClr val="C00000"/>
                </a:solidFill>
                <a:latin typeface="Nunito" pitchFamily="2" charset="0"/>
              </a:rPr>
              <a:t>memory-bound applications</a:t>
            </a:r>
            <a:endParaRPr lang="en-US" sz="2400" b="1" dirty="0">
              <a:solidFill>
                <a:srgbClr val="C00000"/>
              </a:solidFill>
              <a:latin typeface="Nunito" pitchFamily="2" charset="0"/>
            </a:endParaRPr>
          </a:p>
        </p:txBody>
      </p:sp>
      <p:pic>
        <p:nvPicPr>
          <p:cNvPr id="77" name="Graphic 76" descr="Bullseye with solid fill">
            <a:extLst>
              <a:ext uri="{FF2B5EF4-FFF2-40B4-BE49-F238E27FC236}">
                <a16:creationId xmlns:a16="http://schemas.microsoft.com/office/drawing/2014/main" id="{08137675-B869-FF08-B4D6-1FEE3A7C36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9045" y="4963595"/>
            <a:ext cx="914400" cy="914400"/>
          </a:xfrm>
          <a:prstGeom prst="rect">
            <a:avLst/>
          </a:prstGeom>
        </p:spPr>
      </p:pic>
    </p:spTree>
    <p:extLst>
      <p:ext uri="{BB962C8B-B14F-4D97-AF65-F5344CB8AC3E}">
        <p14:creationId xmlns:p14="http://schemas.microsoft.com/office/powerpoint/2010/main" val="265736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7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A0E6-B56B-3281-23B1-57535DEAB2ED}"/>
              </a:ext>
            </a:extLst>
          </p:cNvPr>
          <p:cNvSpPr>
            <a:spLocks noGrp="1"/>
          </p:cNvSpPr>
          <p:nvPr>
            <p:ph type="title"/>
          </p:nvPr>
        </p:nvSpPr>
        <p:spPr/>
        <p:txBody>
          <a:bodyPr/>
          <a:lstStyle/>
          <a:p>
            <a:r>
              <a:rPr lang="en-US"/>
              <a:t>Outline</a:t>
            </a:r>
          </a:p>
        </p:txBody>
      </p:sp>
      <p:sp>
        <p:nvSpPr>
          <p:cNvPr id="4" name="Slide Number Placeholder 3">
            <a:extLst>
              <a:ext uri="{FF2B5EF4-FFF2-40B4-BE49-F238E27FC236}">
                <a16:creationId xmlns:a16="http://schemas.microsoft.com/office/drawing/2014/main" id="{040A1C53-5576-35CC-2118-2FB5A5A1501F}"/>
              </a:ext>
            </a:extLst>
          </p:cNvPr>
          <p:cNvSpPr>
            <a:spLocks noGrp="1"/>
          </p:cNvSpPr>
          <p:nvPr>
            <p:ph type="sldNum" sz="quarter" idx="4"/>
          </p:nvPr>
        </p:nvSpPr>
        <p:spPr/>
        <p:txBody>
          <a:bodyPr/>
          <a:lstStyle/>
          <a:p>
            <a:pPr algn="r"/>
            <a:fld id="{BBF05047-ADC6-47BF-A318-424F854A849A}" type="slidenum">
              <a:rPr lang="en-US" smtClean="0"/>
              <a:pPr algn="r"/>
              <a:t>9</a:t>
            </a:fld>
            <a:endParaRPr lang="en-US"/>
          </a:p>
        </p:txBody>
      </p:sp>
      <p:sp>
        <p:nvSpPr>
          <p:cNvPr id="5" name="Rectangle 4">
            <a:extLst>
              <a:ext uri="{FF2B5EF4-FFF2-40B4-BE49-F238E27FC236}">
                <a16:creationId xmlns:a16="http://schemas.microsoft.com/office/drawing/2014/main" id="{8D1CC14E-5124-89D9-E781-E8BFD5363538}"/>
              </a:ext>
            </a:extLst>
          </p:cNvPr>
          <p:cNvSpPr/>
          <p:nvPr/>
        </p:nvSpPr>
        <p:spPr>
          <a:xfrm>
            <a:off x="-3048" y="62550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Introduction</a:t>
            </a:r>
          </a:p>
        </p:txBody>
      </p:sp>
      <p:sp>
        <p:nvSpPr>
          <p:cNvPr id="14" name="TextBox 13">
            <a:extLst>
              <a:ext uri="{FF2B5EF4-FFF2-40B4-BE49-F238E27FC236}">
                <a16:creationId xmlns:a16="http://schemas.microsoft.com/office/drawing/2014/main" id="{9A85AF98-0A1D-F018-AFD3-0F94038601A8}"/>
              </a:ext>
            </a:extLst>
          </p:cNvPr>
          <p:cNvSpPr txBox="1"/>
          <p:nvPr/>
        </p:nvSpPr>
        <p:spPr>
          <a:xfrm>
            <a:off x="0" y="634813"/>
            <a:ext cx="374904" cy="800220"/>
          </a:xfrm>
          <a:prstGeom prst="rect">
            <a:avLst/>
          </a:prstGeom>
          <a:noFill/>
        </p:spPr>
        <p:txBody>
          <a:bodyPr wrap="square" rtlCol="0" anchor="ctr">
            <a:spAutoFit/>
          </a:bodyPr>
          <a:lstStyle>
            <a:defPPr>
              <a:defRPr lang="en-US"/>
            </a:defPPr>
            <a:lvl1pPr algn="ctr">
              <a:defRPr sz="4600" b="1">
                <a:solidFill>
                  <a:schemeClr val="bg1">
                    <a:lumMod val="65000"/>
                  </a:schemeClr>
                </a:solidFill>
                <a:latin typeface="Nunito" pitchFamily="2" charset="0"/>
              </a:defRPr>
            </a:lvl1pPr>
          </a:lstStyle>
          <a:p>
            <a:r>
              <a:rPr lang="en-US" dirty="0"/>
              <a:t>1</a:t>
            </a:r>
          </a:p>
        </p:txBody>
      </p:sp>
      <p:sp>
        <p:nvSpPr>
          <p:cNvPr id="17" name="Rectangle 16">
            <a:extLst>
              <a:ext uri="{FF2B5EF4-FFF2-40B4-BE49-F238E27FC236}">
                <a16:creationId xmlns:a16="http://schemas.microsoft.com/office/drawing/2014/main" id="{04273544-FFA4-8631-EEFD-DF9634A0C246}"/>
              </a:ext>
            </a:extLst>
          </p:cNvPr>
          <p:cNvSpPr/>
          <p:nvPr/>
        </p:nvSpPr>
        <p:spPr>
          <a:xfrm>
            <a:off x="0" y="1442593"/>
            <a:ext cx="9144000" cy="615406"/>
          </a:xfrm>
          <a:prstGeom prst="rect">
            <a:avLst/>
          </a:pr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solidFill>
                <a:latin typeface="Nunito" pitchFamily="2" charset="0"/>
              </a:rPr>
              <a:t>Morpheus: Overview</a:t>
            </a:r>
          </a:p>
        </p:txBody>
      </p:sp>
      <p:sp>
        <p:nvSpPr>
          <p:cNvPr id="18" name="TextBox 17">
            <a:extLst>
              <a:ext uri="{FF2B5EF4-FFF2-40B4-BE49-F238E27FC236}">
                <a16:creationId xmlns:a16="http://schemas.microsoft.com/office/drawing/2014/main" id="{AD8316B1-D0C2-F492-7F9C-45091E7C45F2}"/>
              </a:ext>
            </a:extLst>
          </p:cNvPr>
          <p:cNvSpPr txBox="1"/>
          <p:nvPr/>
        </p:nvSpPr>
        <p:spPr>
          <a:xfrm>
            <a:off x="0" y="1444057"/>
            <a:ext cx="374904" cy="800220"/>
          </a:xfrm>
          <a:prstGeom prst="rect">
            <a:avLst/>
          </a:prstGeom>
          <a:noFill/>
        </p:spPr>
        <p:txBody>
          <a:bodyPr wrap="square" rtlCol="0" anchor="ctr">
            <a:spAutoFit/>
          </a:bodyPr>
          <a:lstStyle>
            <a:defPPr>
              <a:defRPr lang="en-US"/>
            </a:defPPr>
            <a:lvl1pPr algn="ctr">
              <a:defRPr sz="4600" b="1">
                <a:solidFill>
                  <a:schemeClr val="bg1"/>
                </a:solidFill>
                <a:latin typeface="Nunito" pitchFamily="2" charset="0"/>
              </a:defRPr>
            </a:lvl1pPr>
          </a:lstStyle>
          <a:p>
            <a:r>
              <a:rPr lang="en-US" dirty="0"/>
              <a:t>2</a:t>
            </a:r>
          </a:p>
        </p:txBody>
      </p:sp>
      <p:sp>
        <p:nvSpPr>
          <p:cNvPr id="20" name="Rectangle 19">
            <a:extLst>
              <a:ext uri="{FF2B5EF4-FFF2-40B4-BE49-F238E27FC236}">
                <a16:creationId xmlns:a16="http://schemas.microsoft.com/office/drawing/2014/main" id="{2BB9D4A0-0791-2AE4-5BF9-B6A33E10EA3D}"/>
              </a:ext>
            </a:extLst>
          </p:cNvPr>
          <p:cNvSpPr/>
          <p:nvPr/>
        </p:nvSpPr>
        <p:spPr>
          <a:xfrm>
            <a:off x="-3048" y="226569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Morpheus Controller</a:t>
            </a:r>
          </a:p>
        </p:txBody>
      </p:sp>
      <p:sp>
        <p:nvSpPr>
          <p:cNvPr id="21" name="TextBox 20">
            <a:extLst>
              <a:ext uri="{FF2B5EF4-FFF2-40B4-BE49-F238E27FC236}">
                <a16:creationId xmlns:a16="http://schemas.microsoft.com/office/drawing/2014/main" id="{22B2C9EA-256A-1F0B-3926-AC316DF3E4EC}"/>
              </a:ext>
            </a:extLst>
          </p:cNvPr>
          <p:cNvSpPr txBox="1"/>
          <p:nvPr/>
        </p:nvSpPr>
        <p:spPr>
          <a:xfrm>
            <a:off x="-3048" y="2273258"/>
            <a:ext cx="374904" cy="800220"/>
          </a:xfrm>
          <a:prstGeom prst="rect">
            <a:avLst/>
          </a:prstGeom>
          <a:noFill/>
        </p:spPr>
        <p:txBody>
          <a:bodyPr wrap="square" rtlCol="0" anchor="ctr">
            <a:spAutoFit/>
          </a:bodyPr>
          <a:lstStyle/>
          <a:p>
            <a:pPr algn="ctr"/>
            <a:r>
              <a:rPr lang="en-US" sz="4600" b="1" dirty="0">
                <a:solidFill>
                  <a:schemeClr val="bg1">
                    <a:lumMod val="65000"/>
                  </a:schemeClr>
                </a:solidFill>
                <a:latin typeface="Nunito" pitchFamily="2" charset="0"/>
              </a:rPr>
              <a:t>3</a:t>
            </a:r>
          </a:p>
        </p:txBody>
      </p:sp>
      <p:sp>
        <p:nvSpPr>
          <p:cNvPr id="23" name="Rectangle 22">
            <a:extLst>
              <a:ext uri="{FF2B5EF4-FFF2-40B4-BE49-F238E27FC236}">
                <a16:creationId xmlns:a16="http://schemas.microsoft.com/office/drawing/2014/main" id="{CF157687-D2D9-9C49-1F1E-7BC9026A6218}"/>
              </a:ext>
            </a:extLst>
          </p:cNvPr>
          <p:cNvSpPr/>
          <p:nvPr/>
        </p:nvSpPr>
        <p:spPr>
          <a:xfrm>
            <a:off x="0" y="309171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Extended LLC Kernel</a:t>
            </a:r>
            <a:endParaRPr lang="en-US" sz="3200">
              <a:solidFill>
                <a:schemeClr val="bg1">
                  <a:lumMod val="65000"/>
                </a:schemeClr>
              </a:solidFill>
              <a:latin typeface="Nunito" pitchFamily="2" charset="0"/>
            </a:endParaRPr>
          </a:p>
        </p:txBody>
      </p:sp>
      <p:sp>
        <p:nvSpPr>
          <p:cNvPr id="24" name="TextBox 23">
            <a:extLst>
              <a:ext uri="{FF2B5EF4-FFF2-40B4-BE49-F238E27FC236}">
                <a16:creationId xmlns:a16="http://schemas.microsoft.com/office/drawing/2014/main" id="{58817223-6C99-6257-899C-FB93D7F91BA7}"/>
              </a:ext>
            </a:extLst>
          </p:cNvPr>
          <p:cNvSpPr txBox="1"/>
          <p:nvPr/>
        </p:nvSpPr>
        <p:spPr>
          <a:xfrm>
            <a:off x="0" y="3093182"/>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4</a:t>
            </a:r>
          </a:p>
        </p:txBody>
      </p:sp>
      <p:sp>
        <p:nvSpPr>
          <p:cNvPr id="26" name="Rectangle 25">
            <a:extLst>
              <a:ext uri="{FF2B5EF4-FFF2-40B4-BE49-F238E27FC236}">
                <a16:creationId xmlns:a16="http://schemas.microsoft.com/office/drawing/2014/main" id="{8EADD2B0-EDDC-0AAF-0B24-D75343D5FA40}"/>
              </a:ext>
            </a:extLst>
          </p:cNvPr>
          <p:cNvSpPr/>
          <p:nvPr/>
        </p:nvSpPr>
        <p:spPr>
          <a:xfrm>
            <a:off x="-3048" y="3923476"/>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lumMod val="65000"/>
                  </a:schemeClr>
                </a:solidFill>
                <a:latin typeface="Nunito" pitchFamily="2" charset="0"/>
              </a:rPr>
              <a:t>Hit/Miss Prediction</a:t>
            </a:r>
          </a:p>
        </p:txBody>
      </p:sp>
      <p:sp>
        <p:nvSpPr>
          <p:cNvPr id="27" name="TextBox 26">
            <a:extLst>
              <a:ext uri="{FF2B5EF4-FFF2-40B4-BE49-F238E27FC236}">
                <a16:creationId xmlns:a16="http://schemas.microsoft.com/office/drawing/2014/main" id="{7C43FA3F-20D5-6FF1-1C0D-C894C0000196}"/>
              </a:ext>
            </a:extLst>
          </p:cNvPr>
          <p:cNvSpPr txBox="1"/>
          <p:nvPr/>
        </p:nvSpPr>
        <p:spPr>
          <a:xfrm>
            <a:off x="-3048" y="3924940"/>
            <a:ext cx="374904" cy="800220"/>
          </a:xfrm>
          <a:prstGeom prst="rect">
            <a:avLst/>
          </a:prstGeom>
          <a:noFill/>
        </p:spPr>
        <p:txBody>
          <a:bodyPr wrap="square" rtlCol="0" anchor="ctr">
            <a:spAutoFit/>
          </a:bodyPr>
          <a:lstStyle/>
          <a:p>
            <a:pPr algn="ctr"/>
            <a:r>
              <a:rPr lang="en-US" sz="4600" b="1">
                <a:solidFill>
                  <a:schemeClr val="bg1">
                    <a:lumMod val="65000"/>
                  </a:schemeClr>
                </a:solidFill>
                <a:latin typeface="Nunito" pitchFamily="2" charset="0"/>
              </a:rPr>
              <a:t>5</a:t>
            </a:r>
          </a:p>
        </p:txBody>
      </p:sp>
      <p:sp>
        <p:nvSpPr>
          <p:cNvPr id="35" name="Rectangle 34">
            <a:extLst>
              <a:ext uri="{FF2B5EF4-FFF2-40B4-BE49-F238E27FC236}">
                <a16:creationId xmlns:a16="http://schemas.microsoft.com/office/drawing/2014/main" id="{484D74AB-7F68-4C41-DBE3-289AD5E5E364}"/>
              </a:ext>
            </a:extLst>
          </p:cNvPr>
          <p:cNvSpPr/>
          <p:nvPr/>
        </p:nvSpPr>
        <p:spPr>
          <a:xfrm>
            <a:off x="-3048" y="5582858"/>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Conclusion</a:t>
            </a:r>
          </a:p>
        </p:txBody>
      </p:sp>
      <p:sp>
        <p:nvSpPr>
          <p:cNvPr id="36" name="TextBox 35">
            <a:extLst>
              <a:ext uri="{FF2B5EF4-FFF2-40B4-BE49-F238E27FC236}">
                <a16:creationId xmlns:a16="http://schemas.microsoft.com/office/drawing/2014/main" id="{70F72806-520A-831A-4D8D-8A62D8C3FB6B}"/>
              </a:ext>
            </a:extLst>
          </p:cNvPr>
          <p:cNvSpPr txBox="1"/>
          <p:nvPr/>
        </p:nvSpPr>
        <p:spPr>
          <a:xfrm>
            <a:off x="-3048" y="5584322"/>
            <a:ext cx="374904" cy="800220"/>
          </a:xfrm>
          <a:prstGeom prst="rect">
            <a:avLst/>
          </a:prstGeom>
          <a:noFill/>
        </p:spPr>
        <p:txBody>
          <a:bodyPr wrap="square" rtlCol="0" anchor="ctr">
            <a:spAutoFit/>
          </a:bodyPr>
          <a:lstStyle/>
          <a:p>
            <a:pPr algn="ctr"/>
            <a:r>
              <a:rPr lang="en-US" sz="4600" b="1" dirty="0">
                <a:solidFill>
                  <a:schemeClr val="bg1">
                    <a:lumMod val="65000"/>
                  </a:schemeClr>
                </a:solidFill>
                <a:latin typeface="Nunito" pitchFamily="2" charset="0"/>
              </a:rPr>
              <a:t>7</a:t>
            </a:r>
          </a:p>
        </p:txBody>
      </p:sp>
      <p:sp>
        <p:nvSpPr>
          <p:cNvPr id="19" name="Rectangle 18">
            <a:extLst>
              <a:ext uri="{FF2B5EF4-FFF2-40B4-BE49-F238E27FC236}">
                <a16:creationId xmlns:a16="http://schemas.microsoft.com/office/drawing/2014/main" id="{A4F98F8C-633D-679A-4F82-FF2AF76432B7}"/>
              </a:ext>
            </a:extLst>
          </p:cNvPr>
          <p:cNvSpPr/>
          <p:nvPr/>
        </p:nvSpPr>
        <p:spPr>
          <a:xfrm>
            <a:off x="0" y="4750551"/>
            <a:ext cx="9144000" cy="6154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chemeClr val="bg1">
                    <a:lumMod val="65000"/>
                  </a:schemeClr>
                </a:solidFill>
                <a:latin typeface="Nunito" pitchFamily="2" charset="0"/>
              </a:rPr>
              <a:t>Evaluation</a:t>
            </a:r>
          </a:p>
        </p:txBody>
      </p:sp>
      <p:sp>
        <p:nvSpPr>
          <p:cNvPr id="22" name="TextBox 21">
            <a:extLst>
              <a:ext uri="{FF2B5EF4-FFF2-40B4-BE49-F238E27FC236}">
                <a16:creationId xmlns:a16="http://schemas.microsoft.com/office/drawing/2014/main" id="{323B39F1-4F85-538B-E592-82AC5632C792}"/>
              </a:ext>
            </a:extLst>
          </p:cNvPr>
          <p:cNvSpPr txBox="1"/>
          <p:nvPr/>
        </p:nvSpPr>
        <p:spPr>
          <a:xfrm>
            <a:off x="0" y="4752015"/>
            <a:ext cx="374904" cy="800220"/>
          </a:xfrm>
          <a:prstGeom prst="rect">
            <a:avLst/>
          </a:prstGeom>
          <a:noFill/>
        </p:spPr>
        <p:txBody>
          <a:bodyPr wrap="square" rtlCol="0" anchor="ctr">
            <a:spAutoFit/>
          </a:bodyPr>
          <a:lstStyle/>
          <a:p>
            <a:pPr algn="ctr"/>
            <a:r>
              <a:rPr lang="en-US" sz="4600" b="1" dirty="0">
                <a:solidFill>
                  <a:schemeClr val="bg1">
                    <a:lumMod val="65000"/>
                  </a:schemeClr>
                </a:solidFill>
                <a:latin typeface="Nunito" pitchFamily="2" charset="0"/>
              </a:rPr>
              <a:t>6</a:t>
            </a:r>
          </a:p>
        </p:txBody>
      </p:sp>
    </p:spTree>
    <p:extLst>
      <p:ext uri="{BB962C8B-B14F-4D97-AF65-F5344CB8AC3E}">
        <p14:creationId xmlns:p14="http://schemas.microsoft.com/office/powerpoint/2010/main" val="18585447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1|3.9|11.9|5.5|23.9|12.9|9.5|13.1"/>
</p:tagLst>
</file>

<file path=ppt/theme/theme1.xml><?xml version="1.0" encoding="utf-8"?>
<a:theme xmlns:a="http://schemas.openxmlformats.org/drawingml/2006/main" name="1_CMU-SAFARI">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40000"/>
            <a:lumOff val="60000"/>
          </a:schemeClr>
        </a:solidFill>
        <a:ln w="12700">
          <a:solidFill>
            <a:schemeClr val="tx1"/>
          </a:solidFill>
        </a:ln>
      </a:spPr>
      <a:bodyPr lIns="0" tIns="0" rIns="0" bIns="0" rtlCol="0" anchor="t"/>
      <a:lstStyle>
        <a:defPPr algn="l">
          <a:defRPr sz="2200" dirty="0" err="1" smtClean="0">
            <a:solidFill>
              <a:schemeClr val="tx1"/>
            </a:solidFill>
            <a:latin typeface="Nunito" pitchFamily="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200" dirty="0">
            <a:latin typeface="Nunito" pitchFamily="2" charset="0"/>
          </a:defRPr>
        </a:defPPr>
      </a:lstStyle>
    </a:txDef>
  </a:objectDefaults>
  <a:extraClrSchemeLst/>
  <a:extLst>
    <a:ext uri="{05A4C25C-085E-4340-85A3-A5531E510DB2}">
      <thm15:themeFamily xmlns:thm15="http://schemas.microsoft.com/office/thememl/2012/main" name="CMU-SAFARI" id="{B15788EB-35F8-49D3-8BDF-2EB8D26A72D0}" vid="{7C2D58BB-235D-4341-930F-6DE16E8DC6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7458</TotalTime>
  <Words>4869</Words>
  <Application>Microsoft Macintosh PowerPoint</Application>
  <PresentationFormat>On-screen Show (4:3)</PresentationFormat>
  <Paragraphs>944</Paragraphs>
  <Slides>64</Slides>
  <Notes>38</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Arial</vt:lpstr>
      <vt:lpstr>Calibri</vt:lpstr>
      <vt:lpstr>Nunito</vt:lpstr>
      <vt:lpstr>Palatino Linotype</vt:lpstr>
      <vt:lpstr>Times New Roman</vt:lpstr>
      <vt:lpstr>Whitney-Bold</vt:lpstr>
      <vt:lpstr>Whitney-Medium</vt:lpstr>
      <vt:lpstr>Wingdings</vt:lpstr>
      <vt:lpstr>1_CMU-SAFARI</vt:lpstr>
      <vt:lpstr>Morpheus Extending the Last Level Cache Capacity in GPU Systems with Idle GPU Core Resources</vt:lpstr>
      <vt:lpstr>Motivation &amp; Goal</vt:lpstr>
      <vt:lpstr>Our Work</vt:lpstr>
      <vt:lpstr>Outline</vt:lpstr>
      <vt:lpstr>Memory-Bound GPU Applications</vt:lpstr>
      <vt:lpstr>Memory-Bound GPU Applications</vt:lpstr>
      <vt:lpstr>Memory-Bound GPU Applications</vt:lpstr>
      <vt:lpstr>Our Goal</vt:lpstr>
      <vt:lpstr>Outline</vt:lpstr>
      <vt:lpstr>Key Idea</vt:lpstr>
      <vt:lpstr>Performance Benefits of a Larger LLC</vt:lpstr>
      <vt:lpstr>Performance Benefits of a Larger LLC</vt:lpstr>
      <vt:lpstr>Key Idea</vt:lpstr>
      <vt:lpstr>GPU Core Execution Modes in Morpheus</vt:lpstr>
      <vt:lpstr>Serving an LLC Request in Morpheus</vt:lpstr>
      <vt:lpstr>Outline</vt:lpstr>
      <vt:lpstr>Morpheus Controller</vt:lpstr>
      <vt:lpstr>Morpheus Controller</vt:lpstr>
      <vt:lpstr>Morpheus Controller</vt:lpstr>
      <vt:lpstr>Morpheus Controller</vt:lpstr>
      <vt:lpstr>Morpheus Controller Warp Status Table</vt:lpstr>
      <vt:lpstr>Outline</vt:lpstr>
      <vt:lpstr>GPU Core Execution Modes in Morpheus</vt:lpstr>
      <vt:lpstr>Extended LLC Kernel</vt:lpstr>
      <vt:lpstr>Extended LLC via Register File</vt:lpstr>
      <vt:lpstr>Extended LLC via Register File</vt:lpstr>
      <vt:lpstr>Extended LLC via Register File</vt:lpstr>
      <vt:lpstr>Outline</vt:lpstr>
      <vt:lpstr>LLC Timelines</vt:lpstr>
      <vt:lpstr>LLC Timelines</vt:lpstr>
      <vt:lpstr>Hit/Miss Predictor</vt:lpstr>
      <vt:lpstr>Is There A More Sophisticated Hit/Miss Predictor?</vt:lpstr>
      <vt:lpstr>Hermes</vt:lpstr>
      <vt:lpstr>More in the Morpheus Paper: Mechanisms</vt:lpstr>
      <vt:lpstr>Outline</vt:lpstr>
      <vt:lpstr>Methodology</vt:lpstr>
      <vt:lpstr>Morpheus Performance</vt:lpstr>
      <vt:lpstr>Morpheus Performance</vt:lpstr>
      <vt:lpstr>Morpheus Energy Efficiency</vt:lpstr>
      <vt:lpstr>Morpheus Energy Efficiency</vt:lpstr>
      <vt:lpstr>More in the Paper: Evaluation</vt:lpstr>
      <vt:lpstr>More in the Paper: Evaluation</vt:lpstr>
      <vt:lpstr>Outline</vt:lpstr>
      <vt:lpstr>Summary</vt:lpstr>
      <vt:lpstr>Morpheus Extending the Last Level Cache Capacity in GPU Systems with Idle GPU Core Resources</vt:lpstr>
      <vt:lpstr>Backup Slides</vt:lpstr>
      <vt:lpstr>Performance Benefits of a Larger LLC</vt:lpstr>
      <vt:lpstr>Memory-bound vs. Compute-bound Applications</vt:lpstr>
      <vt:lpstr>Morpheus’ Logical Data Flow</vt:lpstr>
      <vt:lpstr>LLC Timelines</vt:lpstr>
      <vt:lpstr>Hit/Miss Predictor</vt:lpstr>
      <vt:lpstr>Extended LLC Query Logic Unit</vt:lpstr>
      <vt:lpstr>Registerfile Layout</vt:lpstr>
      <vt:lpstr>Cache Compression</vt:lpstr>
      <vt:lpstr>Indirect-MOV Algorithm</vt:lpstr>
      <vt:lpstr>Indirect-MOV Instruction</vt:lpstr>
      <vt:lpstr>Extended LLC Characterization</vt:lpstr>
      <vt:lpstr>Simulation Parameters</vt:lpstr>
      <vt:lpstr>Number of Compute Mode Cores</vt:lpstr>
      <vt:lpstr>Morpheus LLC Capacity (NVIDIA RTX 3080)</vt:lpstr>
      <vt:lpstr>Morpheus Energy and Power</vt:lpstr>
      <vt:lpstr>Hit/Miss Prediction Benefits</vt:lpstr>
      <vt:lpstr>Evaluated Applications</vt:lpstr>
      <vt:lpstr>Extended LLC Tag Lookup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Morpheus: Extending the Last Level Cache Capacity in GPU Systems with Idle GPU Core Resources</dc:title>
  <dc:creator>J L</dc:creator>
  <cp:lastModifiedBy>J L</cp:lastModifiedBy>
  <cp:revision>24</cp:revision>
  <cp:lastPrinted>2021-07-18T14:25:14Z</cp:lastPrinted>
  <dcterms:created xsi:type="dcterms:W3CDTF">2022-09-25T22:15:55Z</dcterms:created>
  <dcterms:modified xsi:type="dcterms:W3CDTF">2022-12-23T14:37:07Z</dcterms:modified>
</cp:coreProperties>
</file>