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2918400" cy="43891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D18E"/>
    <a:srgbClr val="00B0F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30" autoAdjust="0"/>
    <p:restoredTop sz="94660"/>
  </p:normalViewPr>
  <p:slideViewPr>
    <p:cSldViewPr snapToGrid="0">
      <p:cViewPr>
        <p:scale>
          <a:sx n="33" d="100"/>
          <a:sy n="33" d="100"/>
        </p:scale>
        <p:origin x="1128" y="-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ghos\Documents\Postdoc\Papers\Repositories\quagmire\paper\mosaic-micro17-camera\results\plot-data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Users\rachataausavarungnirun\Dropbox\Paper%20Submission%20-%20Published\TLB\multipage_results\mosaic-datasheet-Allv4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D:\ZmILe%20Dropbox\Dropbox\Paper%20Submission%20-%20Published\TLB\multipage_results\mosaic-datasheet-Allv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ZmILe%20Dropbox\Dropbox\Paper%20Submission%20-%20Published\TLB\multipage_results\mosaic-datasheet-Allv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ZmILe%20Dropbox\Dropbox\Paper%20Submission%20-%20Published\TLB\multipage_results\mosaic-datasheet-Allv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248646623366301"/>
          <c:y val="6.1657873213913403E-2"/>
          <c:w val="0.377322087796924"/>
          <c:h val="0.57355029365169097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Heterogeneous!$G$126</c:f>
              <c:strCache>
                <c:ptCount val="1"/>
                <c:pt idx="0">
                  <c:v>4KB (with demand paging overhead)</c:v>
                </c:pt>
              </c:strCache>
            </c:strRef>
          </c:tx>
          <c:spPr>
            <a:pattFill prst="wdUpDiag">
              <a:fgClr>
                <a:schemeClr val="bg1"/>
              </a:fgClr>
              <a:bgClr>
                <a:schemeClr val="accent2"/>
              </a:bgClr>
            </a:pattFill>
            <a:ln>
              <a:solidFill>
                <a:sysClr val="windowText" lastClr="000000"/>
              </a:solidFill>
            </a:ln>
          </c:spPr>
          <c:invertIfNegative val="0"/>
          <c:val>
            <c:numRef>
              <c:f>Heterogeneous!$H$126:$L$126</c:f>
              <c:numCache>
                <c:formatCode>General</c:formatCode>
                <c:ptCount val="5"/>
                <c:pt idx="0">
                  <c:v>0.59943822538793801</c:v>
                </c:pt>
                <c:pt idx="1">
                  <c:v>0.45122095805330897</c:v>
                </c:pt>
                <c:pt idx="2">
                  <c:v>0.36620530371283599</c:v>
                </c:pt>
                <c:pt idx="3">
                  <c:v>0.312520624384379</c:v>
                </c:pt>
                <c:pt idx="4">
                  <c:v>0.17741216129443901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657-4D35-8B1F-6E6596B0AC4D}"/>
            </c:ext>
          </c:extLst>
        </c:ser>
        <c:ser>
          <c:idx val="0"/>
          <c:order val="1"/>
          <c:tx>
            <c:strRef>
              <c:f>Heterogeneous!$G$127</c:f>
              <c:strCache>
                <c:ptCount val="1"/>
                <c:pt idx="0">
                  <c:v>2MB (with demand paging overhead)</c:v>
                </c:pt>
              </c:strCache>
            </c:strRef>
          </c:tx>
          <c:spPr>
            <a:pattFill prst="wdDnDiag">
              <a:fgClr>
                <a:schemeClr val="accent5">
                  <a:lumMod val="40000"/>
                  <a:lumOff val="60000"/>
                </a:schemeClr>
              </a:fgClr>
              <a:bgClr>
                <a:schemeClr val="accent5"/>
              </a:bgClr>
            </a:pattFill>
            <a:ln>
              <a:solidFill>
                <a:sysClr val="windowText" lastClr="000000"/>
              </a:solidFill>
            </a:ln>
          </c:spPr>
          <c:invertIfNegative val="0"/>
          <c:cat>
            <c:strRef>
              <c:f>Heterogeneous!$H$124:$L$124</c:f>
              <c:strCache>
                <c:ptCount val="5"/>
                <c:pt idx="0">
                  <c:v>1 App</c:v>
                </c:pt>
                <c:pt idx="1">
                  <c:v>2 Apps</c:v>
                </c:pt>
                <c:pt idx="2">
                  <c:v>3 Apps</c:v>
                </c:pt>
                <c:pt idx="3">
                  <c:v>4 Apps</c:v>
                </c:pt>
                <c:pt idx="4">
                  <c:v>5 Apps</c:v>
                </c:pt>
              </c:strCache>
            </c:strRef>
          </c:cat>
          <c:val>
            <c:numRef>
              <c:f>Heterogeneous!$H$127:$L$127</c:f>
              <c:numCache>
                <c:formatCode>General</c:formatCode>
                <c:ptCount val="5"/>
                <c:pt idx="0">
                  <c:v>4.5119006211995397E-2</c:v>
                </c:pt>
                <c:pt idx="1">
                  <c:v>9.2085909806797692E-3</c:v>
                </c:pt>
                <c:pt idx="2">
                  <c:v>3.6990434718468298E-3</c:v>
                </c:pt>
                <c:pt idx="3">
                  <c:v>6.2629383644164098E-4</c:v>
                </c:pt>
                <c:pt idx="4">
                  <c:v>3.55535393375628E-4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657-4D35-8B1F-6E6596B0A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631314720"/>
        <c:axId val="-1560063200"/>
      </c:barChart>
      <c:catAx>
        <c:axId val="-16313147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3600">
                    <a:latin typeface="+mn-lt"/>
                  </a:defRPr>
                </a:pPr>
                <a:r>
                  <a:rPr lang="en-US" sz="3600" dirty="0">
                    <a:latin typeface="+mn-lt"/>
                  </a:rPr>
                  <a:t>Number of Concurrently-Executing Applications</a:t>
                </a:r>
              </a:p>
            </c:rich>
          </c:tx>
          <c:layout>
            <c:manualLayout>
              <c:xMode val="edge"/>
              <c:yMode val="edge"/>
              <c:x val="5.4284861471928798E-2"/>
              <c:y val="0.7724537494882309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3000">
                <a:latin typeface="+mn-lt"/>
              </a:defRPr>
            </a:pPr>
            <a:endParaRPr lang="en-US"/>
          </a:p>
        </c:txPr>
        <c:crossAx val="-1560063200"/>
        <c:crossesAt val="0"/>
        <c:auto val="1"/>
        <c:lblAlgn val="ctr"/>
        <c:lblOffset val="100"/>
        <c:noMultiLvlLbl val="0"/>
      </c:catAx>
      <c:valAx>
        <c:axId val="-1560063200"/>
        <c:scaling>
          <c:orientation val="minMax"/>
          <c:max val="1"/>
          <c:min val="0"/>
        </c:scaling>
        <c:delete val="0"/>
        <c:axPos val="l"/>
        <c:majorGridlines>
          <c:spPr>
            <a:ln w="9525">
              <a:solidFill>
                <a:schemeClr val="tx1"/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lnSpc>
                    <a:spcPct val="80000"/>
                  </a:lnSpc>
                  <a:defRPr sz="3600">
                    <a:latin typeface="+mn-lt"/>
                  </a:defRPr>
                </a:pPr>
                <a:r>
                  <a:rPr lang="en-US" sz="3600" dirty="0">
                    <a:latin typeface="+mn-lt"/>
                  </a:rPr>
                  <a:t>Normalized</a:t>
                </a:r>
              </a:p>
              <a:p>
                <a:pPr>
                  <a:lnSpc>
                    <a:spcPct val="80000"/>
                  </a:lnSpc>
                  <a:defRPr sz="3600">
                    <a:latin typeface="+mn-lt"/>
                  </a:defRPr>
                </a:pPr>
                <a:r>
                  <a:rPr lang="en-US" sz="3600" dirty="0">
                    <a:latin typeface="+mn-lt"/>
                  </a:rPr>
                  <a:t>Performance</a:t>
                </a:r>
              </a:p>
            </c:rich>
          </c:tx>
          <c:layout>
            <c:manualLayout>
              <c:xMode val="edge"/>
              <c:yMode val="edge"/>
              <c:x val="1.91846505297949E-2"/>
              <c:y val="0.12808394549900901"/>
            </c:manualLayout>
          </c:layout>
          <c:overlay val="0"/>
        </c:title>
        <c:numFmt formatCode="#,##0.0" sourceLinked="0"/>
        <c:majorTickMark val="out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3000">
                <a:latin typeface="+mn-lt"/>
              </a:defRPr>
            </a:pPr>
            <a:endParaRPr lang="en-US"/>
          </a:p>
        </c:txPr>
        <c:crossAx val="-1631314720"/>
        <c:crosses val="autoZero"/>
        <c:crossBetween val="between"/>
        <c:majorUnit val="0.2"/>
      </c:valAx>
      <c:spPr>
        <a:noFill/>
        <a:ln w="12700">
          <a:solidFill>
            <a:sysClr val="windowText" lastClr="000000"/>
          </a:solidFill>
        </a:ln>
      </c:spPr>
    </c:plotArea>
    <c:legend>
      <c:legendPos val="r"/>
      <c:layout>
        <c:manualLayout>
          <c:xMode val="edge"/>
          <c:yMode val="edge"/>
          <c:x val="0.496927367615902"/>
          <c:y val="5.3287920513173499E-2"/>
          <c:w val="0.50307263238409805"/>
          <c:h val="0.32616170188459098"/>
        </c:manualLayout>
      </c:layout>
      <c:overlay val="0"/>
      <c:txPr>
        <a:bodyPr/>
        <a:lstStyle/>
        <a:p>
          <a:pPr>
            <a:defRPr sz="3600" spc="-20" baseline="0">
              <a:latin typeface="+mn-lt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0">
          <a:latin typeface="Helvetica" panose="020B0604020202030204" pitchFamily="34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9355696309128"/>
          <c:y val="9.3834964304662496E-2"/>
          <c:w val="0.87315927896001599"/>
          <c:h val="0.592746439149061"/>
        </c:manualLayout>
      </c:layout>
      <c:barChart>
        <c:barDir val="col"/>
        <c:grouping val="clustered"/>
        <c:varyColors val="0"/>
        <c:ser>
          <c:idx val="4"/>
          <c:order val="0"/>
          <c:tx>
            <c:strRef>
              <c:f>Heterogeneous!$H$156</c:f>
              <c:strCache>
                <c:ptCount val="1"/>
                <c:pt idx="0">
                  <c:v>GPU-MMU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Heterogeneous!$R$238:$AB$238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7">
                  <c:v>2</c:v>
                </c:pt>
                <c:pt idx="8">
                  <c:v>3</c:v>
                </c:pt>
                <c:pt idx="9">
                  <c:v>4</c:v>
                </c:pt>
                <c:pt idx="10">
                  <c:v>5</c:v>
                </c:pt>
              </c:numCache>
            </c:numRef>
          </c:cat>
          <c:val>
            <c:numRef>
              <c:f>Heterogeneous!$R$239:$AB$239</c:f>
              <c:numCache>
                <c:formatCode>General</c:formatCode>
                <c:ptCount val="11"/>
                <c:pt idx="0">
                  <c:v>0.51800000000000002</c:v>
                </c:pt>
                <c:pt idx="1">
                  <c:v>1.4766564070935859</c:v>
                </c:pt>
                <c:pt idx="2">
                  <c:v>2.5642071228175252</c:v>
                </c:pt>
                <c:pt idx="3">
                  <c:v>4.1118448403637746</c:v>
                </c:pt>
                <c:pt idx="4">
                  <c:v>3.897276404428593</c:v>
                </c:pt>
                <c:pt idx="7">
                  <c:v>1.6788773595153801</c:v>
                </c:pt>
                <c:pt idx="8">
                  <c:v>2.5839183821874978</c:v>
                </c:pt>
                <c:pt idx="9">
                  <c:v>3.6544344856313429</c:v>
                </c:pt>
                <c:pt idx="10">
                  <c:v>4.3729067941508877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CC4-45A2-97BC-765AA909ABF5}"/>
            </c:ext>
          </c:extLst>
        </c:ser>
        <c:ser>
          <c:idx val="2"/>
          <c:order val="1"/>
          <c:tx>
            <c:strRef>
              <c:f>Heterogeneous!$H$157</c:f>
              <c:strCache>
                <c:ptCount val="1"/>
                <c:pt idx="0">
                  <c:v>Mosaic</c:v>
                </c:pt>
              </c:strCache>
            </c:strRef>
          </c:tx>
          <c:spPr>
            <a:pattFill prst="wdUpDiag">
              <a:fgClr>
                <a:schemeClr val="bg1"/>
              </a:fgClr>
              <a:bgClr>
                <a:srgbClr val="00B0F0"/>
              </a:bgClr>
            </a:pattFill>
            <a:ln>
              <a:solidFill>
                <a:schemeClr val="tx1"/>
              </a:solidFill>
            </a:ln>
          </c:spPr>
          <c:invertIfNegative val="0"/>
          <c:cat>
            <c:numRef>
              <c:f>Heterogeneous!$R$238:$AB$238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7">
                  <c:v>2</c:v>
                </c:pt>
                <c:pt idx="8">
                  <c:v>3</c:v>
                </c:pt>
                <c:pt idx="9">
                  <c:v>4</c:v>
                </c:pt>
                <c:pt idx="10">
                  <c:v>5</c:v>
                </c:pt>
              </c:numCache>
            </c:numRef>
          </c:cat>
          <c:val>
            <c:numRef>
              <c:f>Heterogeneous!$R$240:$AB$240</c:f>
              <c:numCache>
                <c:formatCode>General</c:formatCode>
                <c:ptCount val="11"/>
                <c:pt idx="0">
                  <c:v>1.01</c:v>
                </c:pt>
                <c:pt idx="1">
                  <c:v>2.3846235976839578</c:v>
                </c:pt>
                <c:pt idx="2">
                  <c:v>3.9850105508453879</c:v>
                </c:pt>
                <c:pt idx="3">
                  <c:v>5.5019987712737199</c:v>
                </c:pt>
                <c:pt idx="4">
                  <c:v>5.4158301376147886</c:v>
                </c:pt>
                <c:pt idx="7">
                  <c:v>2.038750836223107</c:v>
                </c:pt>
                <c:pt idx="8">
                  <c:v>3.3972176360397128</c:v>
                </c:pt>
                <c:pt idx="9">
                  <c:v>5.2308530937738196</c:v>
                </c:pt>
                <c:pt idx="10">
                  <c:v>5.4071402652819476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CC4-45A2-97BC-765AA909ABF5}"/>
            </c:ext>
          </c:extLst>
        </c:ser>
        <c:ser>
          <c:idx val="5"/>
          <c:order val="2"/>
          <c:tx>
            <c:strRef>
              <c:f>Heterogeneous!$H$158</c:f>
              <c:strCache>
                <c:ptCount val="1"/>
                <c:pt idx="0">
                  <c:v>Ideal TLB </c:v>
                </c:pt>
              </c:strCache>
            </c:strRef>
          </c:tx>
          <c:spPr>
            <a:pattFill prst="dkDnDiag">
              <a:fgClr>
                <a:schemeClr val="accent6"/>
              </a:fgClr>
              <a:bgClr>
                <a:schemeClr val="accent6">
                  <a:lumMod val="40000"/>
                  <a:lumOff val="60000"/>
                </a:schemeClr>
              </a:bgClr>
            </a:pattFill>
            <a:ln>
              <a:solidFill>
                <a:schemeClr val="tx1"/>
              </a:solidFill>
            </a:ln>
          </c:spPr>
          <c:invertIfNegative val="0"/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5DF-446A-B851-C80FDBA32A6B}"/>
              </c:ext>
            </c:extLst>
          </c:dPt>
          <c:cat>
            <c:numRef>
              <c:f>Heterogeneous!$R$238:$AB$238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7">
                  <c:v>2</c:v>
                </c:pt>
                <c:pt idx="8">
                  <c:v>3</c:v>
                </c:pt>
                <c:pt idx="9">
                  <c:v>4</c:v>
                </c:pt>
                <c:pt idx="10">
                  <c:v>5</c:v>
                </c:pt>
              </c:numCache>
            </c:numRef>
          </c:cat>
          <c:val>
            <c:numRef>
              <c:f>Heterogeneous!$R$241:$AB$241</c:f>
              <c:numCache>
                <c:formatCode>General</c:formatCode>
                <c:ptCount val="11"/>
                <c:pt idx="0">
                  <c:v>1.02</c:v>
                </c:pt>
                <c:pt idx="1">
                  <c:v>2.6668870385374128</c:v>
                </c:pt>
                <c:pt idx="2">
                  <c:v>4.3529145485096068</c:v>
                </c:pt>
                <c:pt idx="3">
                  <c:v>5.9314140833655804</c:v>
                </c:pt>
                <c:pt idx="4">
                  <c:v>5.7773638096609368</c:v>
                </c:pt>
                <c:pt idx="7">
                  <c:v>2.4089779251199599</c:v>
                </c:pt>
                <c:pt idx="8">
                  <c:v>4.4413434039677</c:v>
                </c:pt>
                <c:pt idx="9">
                  <c:v>5.6679369094171843</c:v>
                </c:pt>
                <c:pt idx="10">
                  <c:v>6.3187306776510441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CC4-45A2-97BC-765AA909AB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986101264"/>
        <c:axId val="-1986566816"/>
      </c:barChart>
      <c:catAx>
        <c:axId val="-19861012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400"/>
                </a:pPr>
                <a:r>
                  <a:rPr lang="en-US" sz="2400" dirty="0"/>
                  <a:t>Number of Concurrently-Executing</a:t>
                </a:r>
                <a:r>
                  <a:rPr lang="en-US" sz="2400" baseline="0" dirty="0"/>
                  <a:t> Applications</a:t>
                </a:r>
                <a:endParaRPr lang="en-US" sz="2400" dirty="0"/>
              </a:p>
            </c:rich>
          </c:tx>
          <c:layout>
            <c:manualLayout>
              <c:xMode val="edge"/>
              <c:yMode val="edge"/>
              <c:x val="0.18659483455578299"/>
              <c:y val="0.77399611728621998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-1986566816"/>
        <c:crosses val="autoZero"/>
        <c:auto val="1"/>
        <c:lblAlgn val="ctr"/>
        <c:lblOffset val="100"/>
        <c:noMultiLvlLbl val="0"/>
      </c:catAx>
      <c:valAx>
        <c:axId val="-198656681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400">
                    <a:latin typeface="Arial" pitchFamily="34" charset="0"/>
                    <a:cs typeface="Arial" pitchFamily="34" charset="0"/>
                  </a:defRPr>
                </a:pP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Weighted</a:t>
                </a:r>
                <a:r>
                  <a:rPr lang="en-US" sz="2400" baseline="0" dirty="0">
                    <a:latin typeface="Arial" pitchFamily="34" charset="0"/>
                    <a:cs typeface="Arial" pitchFamily="34" charset="0"/>
                  </a:rPr>
                  <a:t> Speedup</a:t>
                </a:r>
              </a:p>
            </c:rich>
          </c:tx>
          <c:layout>
            <c:manualLayout>
              <c:xMode val="edge"/>
              <c:yMode val="edge"/>
              <c:x val="2.8263188919797101E-2"/>
              <c:y val="6.2637921969668803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-198610126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1597972164941001"/>
          <c:y val="2.5545430266244902E-3"/>
          <c:w val="0.84002924027432602"/>
          <c:h val="9.3290706362434694E-2"/>
        </c:manualLayout>
      </c:layout>
      <c:overlay val="0"/>
      <c:txPr>
        <a:bodyPr/>
        <a:lstStyle/>
        <a:p>
          <a:pPr>
            <a:defRPr sz="20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6190435367385"/>
          <c:y val="8.6204650709836406E-2"/>
          <c:w val="0.86925757220720401"/>
          <c:h val="0.533762371808133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Heterogeneous!$D$199</c:f>
              <c:strCache>
                <c:ptCount val="1"/>
                <c:pt idx="0">
                  <c:v>GPU-MMU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elete val="1"/>
          </c:dLbls>
          <c:cat>
            <c:strRef>
              <c:f>Heterogeneous!$I$155:$M$155</c:f>
              <c:strCache>
                <c:ptCount val="5"/>
                <c:pt idx="0">
                  <c:v>1 App</c:v>
                </c:pt>
                <c:pt idx="1">
                  <c:v>2 Apps</c:v>
                </c:pt>
                <c:pt idx="2">
                  <c:v>3 Apps</c:v>
                </c:pt>
                <c:pt idx="3">
                  <c:v>4 Apps</c:v>
                </c:pt>
                <c:pt idx="4">
                  <c:v>5 Apps</c:v>
                </c:pt>
              </c:strCache>
            </c:strRef>
          </c:cat>
          <c:val>
            <c:numRef>
              <c:f>Heterogeneous!$AB$19:$AB$23</c:f>
              <c:numCache>
                <c:formatCode>General</c:formatCode>
                <c:ptCount val="5"/>
                <c:pt idx="0">
                  <c:v>0.7429</c:v>
                </c:pt>
                <c:pt idx="1">
                  <c:v>0.62639426144169197</c:v>
                </c:pt>
                <c:pt idx="2">
                  <c:v>0.704180476365869</c:v>
                </c:pt>
                <c:pt idx="3">
                  <c:v>0.66579639701219095</c:v>
                </c:pt>
                <c:pt idx="4">
                  <c:v>0.62972941491826695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BD-4020-8809-DF488A5600D8}"/>
            </c:ext>
          </c:extLst>
        </c:ser>
        <c:ser>
          <c:idx val="1"/>
          <c:order val="1"/>
          <c:tx>
            <c:strRef>
              <c:f>Heterogeneous!$D$200</c:f>
              <c:strCache>
                <c:ptCount val="1"/>
                <c:pt idx="0">
                  <c:v>Mosaic</c:v>
                </c:pt>
              </c:strCache>
            </c:strRef>
          </c:tx>
          <c:spPr>
            <a:pattFill prst="wdUpDiag">
              <a:fgClr>
                <a:schemeClr val="accent1">
                  <a:lumMod val="20000"/>
                  <a:lumOff val="80000"/>
                </a:schemeClr>
              </a:fgClr>
              <a:bgClr>
                <a:schemeClr val="accent1">
                  <a:lumMod val="75000"/>
                </a:schemeClr>
              </a:bgClr>
            </a:pattFill>
            <a:ln>
              <a:solidFill>
                <a:sysClr val="windowText" lastClr="000000"/>
              </a:solidFill>
            </a:ln>
          </c:spPr>
          <c:invertIfNegative val="0"/>
          <c:dLbls>
            <c:delete val="1"/>
          </c:dLbls>
          <c:cat>
            <c:strRef>
              <c:f>Heterogeneous!$I$155:$M$155</c:f>
              <c:strCache>
                <c:ptCount val="5"/>
                <c:pt idx="0">
                  <c:v>1 App</c:v>
                </c:pt>
                <c:pt idx="1">
                  <c:v>2 Apps</c:v>
                </c:pt>
                <c:pt idx="2">
                  <c:v>3 Apps</c:v>
                </c:pt>
                <c:pt idx="3">
                  <c:v>4 Apps</c:v>
                </c:pt>
                <c:pt idx="4">
                  <c:v>5 Apps</c:v>
                </c:pt>
              </c:strCache>
            </c:strRef>
          </c:cat>
          <c:val>
            <c:numRef>
              <c:f>Heterogeneous!$AC$19:$AC$23</c:f>
              <c:numCache>
                <c:formatCode>General</c:formatCode>
                <c:ptCount val="5"/>
                <c:pt idx="0">
                  <c:v>0.99829827703030605</c:v>
                </c:pt>
                <c:pt idx="1">
                  <c:v>0.99829827703030605</c:v>
                </c:pt>
                <c:pt idx="2">
                  <c:v>0.99829827703030605</c:v>
                </c:pt>
                <c:pt idx="3">
                  <c:v>0.99829827703030605</c:v>
                </c:pt>
                <c:pt idx="4">
                  <c:v>0.99829827703030605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7BD-4020-8809-DF488A5600D8}"/>
            </c:ext>
          </c:extLst>
        </c:ser>
        <c:ser>
          <c:idx val="4"/>
          <c:order val="2"/>
          <c:tx>
            <c:strRef>
              <c:f>Heterogeneous!$X$32</c:f>
              <c:strCache>
                <c:ptCount val="1"/>
              </c:strCache>
            </c:strRef>
          </c:tx>
          <c:spPr>
            <a:noFill/>
            <a:ln>
              <a:noFill/>
            </a:ln>
          </c:spPr>
          <c:invertIfNegative val="0"/>
          <c:dLbls>
            <c:delete val="1"/>
          </c:dLbls>
          <c:cat>
            <c:strRef>
              <c:f>Heterogeneous!$I$155:$M$155</c:f>
              <c:strCache>
                <c:ptCount val="5"/>
                <c:pt idx="0">
                  <c:v>1 App</c:v>
                </c:pt>
                <c:pt idx="1">
                  <c:v>2 Apps</c:v>
                </c:pt>
                <c:pt idx="2">
                  <c:v>3 Apps</c:v>
                </c:pt>
                <c:pt idx="3">
                  <c:v>4 Apps</c:v>
                </c:pt>
                <c:pt idx="4">
                  <c:v>5 Apps</c:v>
                </c:pt>
              </c:strCache>
            </c:strRef>
          </c:cat>
          <c:val>
            <c:numLit>
              <c:formatCode>General</c:formatCode>
              <c:ptCount val="1"/>
              <c:pt idx="0">
                <c:v>1</c:v>
              </c:pt>
            </c:numLit>
          </c:val>
          <c:extLst>
            <c:ext xmlns:c16="http://schemas.microsoft.com/office/drawing/2014/chart" uri="{C3380CC4-5D6E-409C-BE32-E72D297353CC}">
              <c16:uniqueId val="{00000002-27BD-4020-8809-DF488A5600D8}"/>
            </c:ext>
          </c:extLst>
        </c:ser>
        <c:ser>
          <c:idx val="2"/>
          <c:order val="3"/>
          <c:tx>
            <c:strRef>
              <c:f>Heterogeneous!$D$199</c:f>
              <c:strCache>
                <c:ptCount val="1"/>
                <c:pt idx="0">
                  <c:v>GPU-MMU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elete val="1"/>
          </c:dLbls>
          <c:cat>
            <c:strRef>
              <c:f>Heterogeneous!$I$155:$M$155</c:f>
              <c:strCache>
                <c:ptCount val="5"/>
                <c:pt idx="0">
                  <c:v>1 App</c:v>
                </c:pt>
                <c:pt idx="1">
                  <c:v>2 Apps</c:v>
                </c:pt>
                <c:pt idx="2">
                  <c:v>3 Apps</c:v>
                </c:pt>
                <c:pt idx="3">
                  <c:v>4 Apps</c:v>
                </c:pt>
                <c:pt idx="4">
                  <c:v>5 Apps</c:v>
                </c:pt>
              </c:strCache>
            </c:strRef>
          </c:cat>
          <c:val>
            <c:numRef>
              <c:f>Heterogeneous!$AD$19:$AD$23</c:f>
              <c:numCache>
                <c:formatCode>General</c:formatCode>
                <c:ptCount val="5"/>
                <c:pt idx="0">
                  <c:v>0.86329999999999996</c:v>
                </c:pt>
                <c:pt idx="1">
                  <c:v>0.81618789594162899</c:v>
                </c:pt>
                <c:pt idx="2">
                  <c:v>0.77806702805446903</c:v>
                </c:pt>
                <c:pt idx="3">
                  <c:v>0.76003905910166503</c:v>
                </c:pt>
                <c:pt idx="4">
                  <c:v>0.62870875980433905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7BD-4020-8809-DF488A5600D8}"/>
            </c:ext>
          </c:extLst>
        </c:ser>
        <c:ser>
          <c:idx val="3"/>
          <c:order val="4"/>
          <c:tx>
            <c:strRef>
              <c:f>Heterogeneous!$D$195</c:f>
              <c:strCache>
                <c:ptCount val="1"/>
                <c:pt idx="0">
                  <c:v>Mosaic</c:v>
                </c:pt>
              </c:strCache>
            </c:strRef>
          </c:tx>
          <c:spPr>
            <a:pattFill prst="wdUpDiag">
              <a:fgClr>
                <a:schemeClr val="accent1">
                  <a:lumMod val="20000"/>
                  <a:lumOff val="80000"/>
                </a:schemeClr>
              </a:fgClr>
              <a:bgClr>
                <a:schemeClr val="accent1">
                  <a:lumMod val="75000"/>
                </a:schemeClr>
              </a:bgClr>
            </a:pattFill>
            <a:ln>
              <a:solidFill>
                <a:sysClr val="windowText" lastClr="000000"/>
              </a:solidFill>
            </a:ln>
          </c:spPr>
          <c:invertIfNegative val="0"/>
          <c:dLbls>
            <c:delete val="1"/>
          </c:dLbls>
          <c:cat>
            <c:strRef>
              <c:f>Heterogeneous!$I$155:$M$155</c:f>
              <c:strCache>
                <c:ptCount val="5"/>
                <c:pt idx="0">
                  <c:v>1 App</c:v>
                </c:pt>
                <c:pt idx="1">
                  <c:v>2 Apps</c:v>
                </c:pt>
                <c:pt idx="2">
                  <c:v>3 Apps</c:v>
                </c:pt>
                <c:pt idx="3">
                  <c:v>4 Apps</c:v>
                </c:pt>
                <c:pt idx="4">
                  <c:v>5 Apps</c:v>
                </c:pt>
              </c:strCache>
            </c:strRef>
          </c:cat>
          <c:val>
            <c:numRef>
              <c:f>Heterogeneous!$AE$19:$AE$23</c:f>
              <c:numCache>
                <c:formatCode>General</c:formatCode>
                <c:ptCount val="5"/>
                <c:pt idx="0">
                  <c:v>0.99829827703030605</c:v>
                </c:pt>
                <c:pt idx="1">
                  <c:v>0.99829827703030605</c:v>
                </c:pt>
                <c:pt idx="2">
                  <c:v>0.99829827703030605</c:v>
                </c:pt>
                <c:pt idx="3">
                  <c:v>0.99829827703030605</c:v>
                </c:pt>
                <c:pt idx="4">
                  <c:v>0.99829827703030605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7BD-4020-8809-DF488A5600D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75"/>
        <c:axId val="-1863650416"/>
        <c:axId val="-1864062336"/>
      </c:barChart>
      <c:catAx>
        <c:axId val="-18636504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 dirty="0"/>
                  <a:t>Number of Concurrently-Executing Applications</a:t>
                </a:r>
              </a:p>
            </c:rich>
          </c:tx>
          <c:layout>
            <c:manualLayout>
              <c:xMode val="edge"/>
              <c:yMode val="edge"/>
              <c:x val="0.270242363777075"/>
              <c:y val="0.7752404906728990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2000"/>
            </a:pPr>
            <a:endParaRPr lang="en-US"/>
          </a:p>
        </c:txPr>
        <c:crossAx val="-1864062336"/>
        <c:crosses val="autoZero"/>
        <c:auto val="1"/>
        <c:lblAlgn val="ctr"/>
        <c:lblOffset val="275"/>
        <c:noMultiLvlLbl val="0"/>
      </c:catAx>
      <c:valAx>
        <c:axId val="-1864062336"/>
        <c:scaling>
          <c:orientation val="minMax"/>
          <c:max val="1"/>
        </c:scaling>
        <c:delete val="0"/>
        <c:axPos val="l"/>
        <c:majorGridlines>
          <c:spPr>
            <a:ln w="9525">
              <a:solidFill>
                <a:schemeClr val="tx1"/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 dirty="0"/>
                  <a:t>TLB Hit Rate</a:t>
                </a:r>
              </a:p>
            </c:rich>
          </c:tx>
          <c:overlay val="0"/>
        </c:title>
        <c:numFmt formatCode="0%" sourceLinked="0"/>
        <c:majorTickMark val="out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-1863650416"/>
        <c:crosses val="autoZero"/>
        <c:crossBetween val="between"/>
        <c:majorUnit val="0.2"/>
      </c:valAx>
      <c:spPr>
        <a:ln w="12700">
          <a:solidFill>
            <a:sysClr val="windowText" lastClr="000000"/>
          </a:solidFill>
        </a:ln>
      </c:spPr>
    </c:plotArea>
    <c:legend>
      <c:legendPos val="r"/>
      <c:legendEntry>
        <c:idx val="0"/>
        <c:txPr>
          <a:bodyPr/>
          <a:lstStyle/>
          <a:p>
            <a:pPr>
              <a:defRPr sz="2000" spc="-70" baseline="0"/>
            </a:pPr>
            <a:endParaRPr lang="en-US"/>
          </a:p>
        </c:txPr>
      </c:legendEntry>
      <c:legendEntry>
        <c:idx val="2"/>
        <c:delete val="1"/>
      </c:legendEntry>
      <c:legendEntry>
        <c:idx val="3"/>
        <c:delete val="1"/>
      </c:legendEntry>
      <c:legendEntry>
        <c:idx val="4"/>
        <c:delete val="1"/>
      </c:legendEntry>
      <c:layout>
        <c:manualLayout>
          <c:xMode val="edge"/>
          <c:yMode val="edge"/>
          <c:x val="7.3546052453276204E-3"/>
          <c:y val="0.77799891294434098"/>
          <c:w val="0.25523271476663401"/>
          <c:h val="0.19959064565575199"/>
        </c:manualLayout>
      </c:layout>
      <c:overlay val="0"/>
      <c:spPr>
        <a:noFill/>
        <a:ln>
          <a:noFill/>
        </a:ln>
      </c:spPr>
      <c:txPr>
        <a:bodyPr/>
        <a:lstStyle/>
        <a:p>
          <a:pPr>
            <a:defRPr sz="2000" spc="-70" baseline="0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0">
          <a:latin typeface="Helvetica" panose="020B0604020202030204" pitchFamily="34" charset="0"/>
        </a:defRPr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426150792217601"/>
          <c:y val="7.43460913009929E-2"/>
          <c:w val="0.76624046661173195"/>
          <c:h val="0.6938538297076010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'Table 2'!$B$7</c:f>
              <c:strCache>
                <c:ptCount val="1"/>
                <c:pt idx="0">
                  <c:v>no CAC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'Table 2'!$C$6:$I$6</c:f>
              <c:numCache>
                <c:formatCode>0%</c:formatCode>
                <c:ptCount val="7"/>
                <c:pt idx="0">
                  <c:v>0.3</c:v>
                </c:pt>
                <c:pt idx="1">
                  <c:v>0.5</c:v>
                </c:pt>
                <c:pt idx="2">
                  <c:v>0.7</c:v>
                </c:pt>
                <c:pt idx="3">
                  <c:v>0.9</c:v>
                </c:pt>
                <c:pt idx="4">
                  <c:v>0.95</c:v>
                </c:pt>
                <c:pt idx="5">
                  <c:v>0.97</c:v>
                </c:pt>
                <c:pt idx="6">
                  <c:v>1</c:v>
                </c:pt>
              </c:numCache>
            </c:numRef>
          </c:cat>
          <c:val>
            <c:numRef>
              <c:f>'Table 2'!$C$7:$I$7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68-4602-973F-255B699038A0}"/>
            </c:ext>
          </c:extLst>
        </c:ser>
        <c:ser>
          <c:idx val="2"/>
          <c:order val="1"/>
          <c:tx>
            <c:strRef>
              <c:f>'Table 2'!$B$8</c:f>
              <c:strCache>
                <c:ptCount val="1"/>
                <c:pt idx="0">
                  <c:v>CAC</c:v>
                </c:pt>
              </c:strCache>
            </c:strRef>
          </c:tx>
          <c:spPr>
            <a:pattFill prst="wdUpDiag">
              <a:fgClr>
                <a:schemeClr val="accent1">
                  <a:lumMod val="20000"/>
                  <a:lumOff val="80000"/>
                </a:schemeClr>
              </a:fgClr>
              <a:bgClr>
                <a:schemeClr val="accent1">
                  <a:lumMod val="75000"/>
                </a:schemeClr>
              </a:bgClr>
            </a:pattFill>
            <a:ln>
              <a:solidFill>
                <a:sysClr val="windowText" lastClr="000000"/>
              </a:solidFill>
            </a:ln>
          </c:spPr>
          <c:invertIfNegative val="0"/>
          <c:cat>
            <c:numRef>
              <c:f>'Table 2'!$C$6:$I$6</c:f>
              <c:numCache>
                <c:formatCode>0%</c:formatCode>
                <c:ptCount val="7"/>
                <c:pt idx="0">
                  <c:v>0.3</c:v>
                </c:pt>
                <c:pt idx="1">
                  <c:v>0.5</c:v>
                </c:pt>
                <c:pt idx="2">
                  <c:v>0.7</c:v>
                </c:pt>
                <c:pt idx="3">
                  <c:v>0.9</c:v>
                </c:pt>
                <c:pt idx="4">
                  <c:v>0.95</c:v>
                </c:pt>
                <c:pt idx="5">
                  <c:v>0.97</c:v>
                </c:pt>
                <c:pt idx="6">
                  <c:v>1</c:v>
                </c:pt>
              </c:numCache>
            </c:numRef>
          </c:cat>
          <c:val>
            <c:numRef>
              <c:f>'Table 2'!$C$8:$I$8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1.391</c:v>
                </c:pt>
                <c:pt idx="4">
                  <c:v>1.3029999999999999</c:v>
                </c:pt>
                <c:pt idx="5">
                  <c:v>1.244</c:v>
                </c:pt>
                <c:pt idx="6">
                  <c:v>1.115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68-4602-973F-255B699038A0}"/>
            </c:ext>
          </c:extLst>
        </c:ser>
        <c:ser>
          <c:idx val="3"/>
          <c:order val="2"/>
          <c:tx>
            <c:strRef>
              <c:f>'Table 2'!$B$9</c:f>
              <c:strCache>
                <c:ptCount val="1"/>
                <c:pt idx="0">
                  <c:v>CAC-BC</c:v>
                </c:pt>
              </c:strCache>
            </c:strRef>
          </c:tx>
          <c:spPr>
            <a:pattFill prst="wdDnDiag">
              <a:fgClr>
                <a:srgbClr val="00B0F0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solidFill>
                <a:sysClr val="windowText" lastClr="000000"/>
              </a:solidFill>
            </a:ln>
          </c:spPr>
          <c:invertIfNegative val="0"/>
          <c:cat>
            <c:numRef>
              <c:f>'Table 2'!$C$6:$I$6</c:f>
              <c:numCache>
                <c:formatCode>0%</c:formatCode>
                <c:ptCount val="7"/>
                <c:pt idx="0">
                  <c:v>0.3</c:v>
                </c:pt>
                <c:pt idx="1">
                  <c:v>0.5</c:v>
                </c:pt>
                <c:pt idx="2">
                  <c:v>0.7</c:v>
                </c:pt>
                <c:pt idx="3">
                  <c:v>0.9</c:v>
                </c:pt>
                <c:pt idx="4">
                  <c:v>0.95</c:v>
                </c:pt>
                <c:pt idx="5">
                  <c:v>0.97</c:v>
                </c:pt>
                <c:pt idx="6">
                  <c:v>1</c:v>
                </c:pt>
              </c:numCache>
            </c:numRef>
          </c:cat>
          <c:val>
            <c:numRef>
              <c:f>'Table 2'!$C$9:$I$9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1.391</c:v>
                </c:pt>
                <c:pt idx="4">
                  <c:v>1.3029999999999999</c:v>
                </c:pt>
                <c:pt idx="5">
                  <c:v>1.245456674473068</c:v>
                </c:pt>
                <c:pt idx="6">
                  <c:v>1.1299999999999999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C68-4602-973F-255B699038A0}"/>
            </c:ext>
          </c:extLst>
        </c:ser>
        <c:ser>
          <c:idx val="4"/>
          <c:order val="3"/>
          <c:tx>
            <c:strRef>
              <c:f>'Table 2'!$B$10</c:f>
              <c:strCache>
                <c:ptCount val="1"/>
                <c:pt idx="0">
                  <c:v>CAC-Ideal</c:v>
                </c:pt>
              </c:strCache>
            </c:strRef>
          </c:tx>
          <c:spPr>
            <a:pattFill prst="ltUpDiag">
              <a:fgClr>
                <a:schemeClr val="accent6"/>
              </a:fgClr>
              <a:bgClr>
                <a:schemeClr val="accent6">
                  <a:lumMod val="75000"/>
                </a:schemeClr>
              </a:bgClr>
            </a:pattFill>
            <a:ln>
              <a:solidFill>
                <a:sysClr val="windowText" lastClr="000000"/>
              </a:solidFill>
            </a:ln>
          </c:spPr>
          <c:invertIfNegative val="0"/>
          <c:cat>
            <c:numRef>
              <c:f>'Table 2'!$C$6:$I$6</c:f>
              <c:numCache>
                <c:formatCode>0%</c:formatCode>
                <c:ptCount val="7"/>
                <c:pt idx="0">
                  <c:v>0.3</c:v>
                </c:pt>
                <c:pt idx="1">
                  <c:v>0.5</c:v>
                </c:pt>
                <c:pt idx="2">
                  <c:v>0.7</c:v>
                </c:pt>
                <c:pt idx="3">
                  <c:v>0.9</c:v>
                </c:pt>
                <c:pt idx="4">
                  <c:v>0.95</c:v>
                </c:pt>
                <c:pt idx="5">
                  <c:v>0.97</c:v>
                </c:pt>
                <c:pt idx="6">
                  <c:v>1</c:v>
                </c:pt>
              </c:numCache>
            </c:numRef>
          </c:cat>
          <c:val>
            <c:numRef>
              <c:f>'Table 2'!$C$10:$I$10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1.401</c:v>
                </c:pt>
                <c:pt idx="4">
                  <c:v>1.4570000000000001</c:v>
                </c:pt>
                <c:pt idx="5">
                  <c:v>1.4670000000000001</c:v>
                </c:pt>
                <c:pt idx="6">
                  <c:v>1.472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C68-4602-973F-255B699038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1864325360"/>
        <c:axId val="-2030692496"/>
      </c:barChart>
      <c:catAx>
        <c:axId val="-18643253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400"/>
                </a:pPr>
                <a:r>
                  <a:rPr lang="en-US" sz="2400" dirty="0">
                    <a:latin typeface="Helvetica" panose="020B0604020202030204" pitchFamily="34" charset="0"/>
                  </a:rPr>
                  <a:t>Fragmentation Index</a:t>
                </a:r>
              </a:p>
            </c:rich>
          </c:tx>
          <c:layout>
            <c:manualLayout>
              <c:xMode val="edge"/>
              <c:yMode val="edge"/>
              <c:x val="0.36664128471426799"/>
              <c:y val="0.87708157958439603"/>
            </c:manualLayout>
          </c:layout>
          <c:overlay val="0"/>
        </c:title>
        <c:numFmt formatCode="0%" sourceLinked="1"/>
        <c:majorTickMark val="out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2000">
                <a:latin typeface="Helvetica" panose="020B0604020202030204" pitchFamily="34" charset="0"/>
                <a:cs typeface="Arial" pitchFamily="34" charset="0"/>
              </a:defRPr>
            </a:pPr>
            <a:endParaRPr lang="en-US"/>
          </a:p>
        </c:txPr>
        <c:crossAx val="-2030692496"/>
        <c:crosses val="autoZero"/>
        <c:auto val="1"/>
        <c:lblAlgn val="ctr"/>
        <c:lblOffset val="100"/>
        <c:noMultiLvlLbl val="0"/>
      </c:catAx>
      <c:valAx>
        <c:axId val="-2030692496"/>
        <c:scaling>
          <c:orientation val="minMax"/>
          <c:max val="1.6"/>
          <c:min val="0.8"/>
        </c:scaling>
        <c:delete val="0"/>
        <c:axPos val="l"/>
        <c:majorGridlines>
          <c:spPr>
            <a:ln w="9525">
              <a:solidFill>
                <a:schemeClr val="tx1"/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2400">
                    <a:latin typeface="Helvetica" panose="020B0604020202030204" pitchFamily="34" charset="0"/>
                    <a:cs typeface="Arial" pitchFamily="34" charset="0"/>
                  </a:defRPr>
                </a:pPr>
                <a:r>
                  <a:rPr lang="en-US" sz="2400" dirty="0">
                    <a:latin typeface="Helvetica" panose="020B0604020202030204" pitchFamily="34" charset="0"/>
                    <a:cs typeface="Arial" pitchFamily="34" charset="0"/>
                  </a:rPr>
                  <a:t>Normalized</a:t>
                </a:r>
              </a:p>
              <a:p>
                <a:pPr>
                  <a:defRPr sz="2400">
                    <a:latin typeface="Helvetica" panose="020B0604020202030204" pitchFamily="34" charset="0"/>
                    <a:cs typeface="Arial" pitchFamily="34" charset="0"/>
                  </a:defRPr>
                </a:pPr>
                <a:r>
                  <a:rPr lang="en-US" sz="2400" dirty="0">
                    <a:latin typeface="Helvetica" panose="020B0604020202030204" pitchFamily="34" charset="0"/>
                    <a:cs typeface="Arial" pitchFamily="34" charset="0"/>
                  </a:rPr>
                  <a:t>Performance</a:t>
                </a:r>
              </a:p>
            </c:rich>
          </c:tx>
          <c:layout>
            <c:manualLayout>
              <c:xMode val="edge"/>
              <c:yMode val="edge"/>
              <c:x val="7.1107815112811997E-3"/>
              <c:y val="0.18072387716105501"/>
            </c:manualLayout>
          </c:layout>
          <c:overlay val="0"/>
        </c:title>
        <c:numFmt formatCode="#,##0.0" sourceLinked="0"/>
        <c:majorTickMark val="out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2000">
                <a:latin typeface="Helvetica" panose="020B0604020202030204" pitchFamily="34" charset="0"/>
                <a:cs typeface="Arial" pitchFamily="34" charset="0"/>
              </a:defRPr>
            </a:pPr>
            <a:endParaRPr lang="en-US"/>
          </a:p>
        </c:txPr>
        <c:crossAx val="-1864325360"/>
        <c:crosses val="autoZero"/>
        <c:crossBetween val="between"/>
        <c:majorUnit val="0.2"/>
      </c:valAx>
      <c:spPr>
        <a:noFill/>
        <a:ln w="12700"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16292566309603099"/>
          <c:y val="9.4719337698233194E-2"/>
          <c:w val="0.72020051865865198"/>
          <c:h val="9.4487607415295202E-2"/>
        </c:manualLayout>
      </c:layout>
      <c:overlay val="0"/>
      <c:txPr>
        <a:bodyPr/>
        <a:lstStyle/>
        <a:p>
          <a:pPr>
            <a:defRPr sz="2000">
              <a:latin typeface="Helvetica" panose="020B0604020202030204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668248892734799"/>
          <c:y val="0.15678105915013801"/>
          <c:w val="0.81961062187529599"/>
          <c:h val="0.46564624266220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Sheet1!$H$1</c:f>
              <c:strCache>
                <c:ptCount val="1"/>
                <c:pt idx="0">
                  <c:v>4KB</c:v>
                </c:pt>
              </c:strCache>
            </c:strRef>
          </c:tx>
          <c:spPr>
            <a:pattFill prst="wdUpDiag">
              <a:fgClr>
                <a:srgbClr val="CC0000"/>
              </a:fgClr>
              <a:bgClr>
                <a:schemeClr val="bg1"/>
              </a:bgClr>
            </a:pattFill>
            <a:ln>
              <a:solidFill>
                <a:sysClr val="windowText" lastClr="000000"/>
              </a:solidFill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BFS2</c:v>
                </c:pt>
                <c:pt idx="1">
                  <c:v>BP</c:v>
                </c:pt>
                <c:pt idx="2">
                  <c:v>GUPS</c:v>
                </c:pt>
                <c:pt idx="3">
                  <c:v>HISTO</c:v>
                </c:pt>
                <c:pt idx="4">
                  <c:v>HS</c:v>
                </c:pt>
                <c:pt idx="5">
                  <c:v>JPEG</c:v>
                </c:pt>
                <c:pt idx="6">
                  <c:v>LIB</c:v>
                </c:pt>
                <c:pt idx="7">
                  <c:v>LPS</c:v>
                </c:pt>
                <c:pt idx="8">
                  <c:v>LUD</c:v>
                </c:pt>
                <c:pt idx="9">
                  <c:v>MM</c:v>
                </c:pt>
                <c:pt idx="10">
                  <c:v>RED</c:v>
                </c:pt>
                <c:pt idx="11">
                  <c:v>SCAN</c:v>
                </c:pt>
                <c:pt idx="12">
                  <c:v>SCP</c:v>
                </c:pt>
                <c:pt idx="13">
                  <c:v>TRD</c:v>
                </c:pt>
                <c:pt idx="14">
                  <c:v>Average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0.85721134927563103</c:v>
                </c:pt>
                <c:pt idx="1">
                  <c:v>0.86506073792899496</c:v>
                </c:pt>
                <c:pt idx="2">
                  <c:v>0.98962807373338701</c:v>
                </c:pt>
                <c:pt idx="3">
                  <c:v>0.32367240359976301</c:v>
                </c:pt>
                <c:pt idx="4">
                  <c:v>0.52886937746513796</c:v>
                </c:pt>
                <c:pt idx="5">
                  <c:v>0.39596485684525901</c:v>
                </c:pt>
                <c:pt idx="6">
                  <c:v>0.25916717444972298</c:v>
                </c:pt>
                <c:pt idx="7">
                  <c:v>0.49598144771117297</c:v>
                </c:pt>
                <c:pt idx="8">
                  <c:v>0.97933989020942203</c:v>
                </c:pt>
                <c:pt idx="9">
                  <c:v>0.29810933274701001</c:v>
                </c:pt>
                <c:pt idx="10">
                  <c:v>0.57283210923981198</c:v>
                </c:pt>
                <c:pt idx="11">
                  <c:v>0.93091817567433299</c:v>
                </c:pt>
                <c:pt idx="12">
                  <c:v>0.91072608021624202</c:v>
                </c:pt>
                <c:pt idx="13">
                  <c:v>0.49588769301924501</c:v>
                </c:pt>
                <c:pt idx="14">
                  <c:v>0.51806363198254901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3A-46A0-9627-660E4AEC49F1}"/>
            </c:ext>
          </c:extLst>
        </c:ser>
        <c:ser>
          <c:idx val="3"/>
          <c:order val="1"/>
          <c:tx>
            <c:strRef>
              <c:f>Sheet1!$I$1</c:f>
              <c:strCache>
                <c:ptCount val="1"/>
                <c:pt idx="0">
                  <c:v>2MB</c:v>
                </c:pt>
              </c:strCache>
            </c:strRef>
          </c:tx>
          <c:spPr>
            <a:pattFill prst="pct30">
              <a:fgClr>
                <a:srgbClr val="00B0F0"/>
              </a:fgClr>
              <a:bgClr>
                <a:schemeClr val="bg1"/>
              </a:bgClr>
            </a:pattFill>
            <a:ln>
              <a:solidFill>
                <a:sysClr val="windowText" lastClr="000000"/>
              </a:solidFill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BFS2</c:v>
                </c:pt>
                <c:pt idx="1">
                  <c:v>BP</c:v>
                </c:pt>
                <c:pt idx="2">
                  <c:v>GUPS</c:v>
                </c:pt>
                <c:pt idx="3">
                  <c:v>HISTO</c:v>
                </c:pt>
                <c:pt idx="4">
                  <c:v>HS</c:v>
                </c:pt>
                <c:pt idx="5">
                  <c:v>JPEG</c:v>
                </c:pt>
                <c:pt idx="6">
                  <c:v>LIB</c:v>
                </c:pt>
                <c:pt idx="7">
                  <c:v>LPS</c:v>
                </c:pt>
                <c:pt idx="8">
                  <c:v>LUD</c:v>
                </c:pt>
                <c:pt idx="9">
                  <c:v>MM</c:v>
                </c:pt>
                <c:pt idx="10">
                  <c:v>RED</c:v>
                </c:pt>
                <c:pt idx="11">
                  <c:v>SCAN</c:v>
                </c:pt>
                <c:pt idx="12">
                  <c:v>SCP</c:v>
                </c:pt>
                <c:pt idx="13">
                  <c:v>TRD</c:v>
                </c:pt>
                <c:pt idx="14">
                  <c:v>Average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  <c:pt idx="0">
                  <c:v>1.0102809275902469</c:v>
                </c:pt>
                <c:pt idx="1">
                  <c:v>0.98290632098717301</c:v>
                </c:pt>
                <c:pt idx="2">
                  <c:v>1</c:v>
                </c:pt>
                <c:pt idx="3">
                  <c:v>0.99667631022208802</c:v>
                </c:pt>
                <c:pt idx="4">
                  <c:v>0.97867098667258701</c:v>
                </c:pt>
                <c:pt idx="5">
                  <c:v>0.94978366549690296</c:v>
                </c:pt>
                <c:pt idx="6">
                  <c:v>0.97277418507615498</c:v>
                </c:pt>
                <c:pt idx="7">
                  <c:v>1.027699168980813</c:v>
                </c:pt>
                <c:pt idx="8">
                  <c:v>0.998891516242703</c:v>
                </c:pt>
                <c:pt idx="9">
                  <c:v>0.99938492679642799</c:v>
                </c:pt>
                <c:pt idx="10">
                  <c:v>1.014959427620804</c:v>
                </c:pt>
                <c:pt idx="11">
                  <c:v>1.0302387495279171</c:v>
                </c:pt>
                <c:pt idx="12">
                  <c:v>0.97624867830027395</c:v>
                </c:pt>
                <c:pt idx="13">
                  <c:v>0.96168177454443704</c:v>
                </c:pt>
                <c:pt idx="14">
                  <c:v>0.99234061727242895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53A-46A0-9627-660E4AEC49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765081664"/>
        <c:axId val="-1926687712"/>
      </c:barChart>
      <c:catAx>
        <c:axId val="-17650816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600"/>
            </a:pPr>
            <a:endParaRPr lang="en-US"/>
          </a:p>
        </c:txPr>
        <c:crossAx val="-1926687712"/>
        <c:crosses val="autoZero"/>
        <c:auto val="1"/>
        <c:lblAlgn val="ctr"/>
        <c:lblOffset val="100"/>
        <c:noMultiLvlLbl val="0"/>
      </c:catAx>
      <c:valAx>
        <c:axId val="-1926687712"/>
        <c:scaling>
          <c:orientation val="minMax"/>
          <c:max val="1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3600"/>
                </a:pPr>
                <a:r>
                  <a:rPr lang="en-US" sz="3600"/>
                  <a:t>Normalized Performance</a:t>
                </a:r>
                <a:endParaRPr lang="en-US" sz="3600" dirty="0"/>
              </a:p>
            </c:rich>
          </c:tx>
          <c:layout>
            <c:manualLayout>
              <c:xMode val="edge"/>
              <c:yMode val="edge"/>
              <c:x val="3.3301448239586903E-2"/>
              <c:y val="0.10722101739562614"/>
            </c:manualLayout>
          </c:layout>
          <c:overlay val="0"/>
        </c:title>
        <c:numFmt formatCode="#,##0.0" sourceLinked="0"/>
        <c:majorTickMark val="out"/>
        <c:minorTickMark val="none"/>
        <c:tickLblPos val="nextTo"/>
        <c:txPr>
          <a:bodyPr/>
          <a:lstStyle/>
          <a:p>
            <a:pPr>
              <a:defRPr sz="3000"/>
            </a:pPr>
            <a:endParaRPr lang="en-US"/>
          </a:p>
        </c:txPr>
        <c:crossAx val="-1765081664"/>
        <c:crosses val="autoZero"/>
        <c:crossBetween val="between"/>
        <c:majorUnit val="0.2"/>
      </c:valAx>
      <c:spPr>
        <a:noFill/>
        <a:ln w="15875"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8.99841265405808E-2"/>
          <c:y val="2.1257145994159699E-3"/>
          <c:w val="0.89562776005028699"/>
          <c:h val="0.15227523234254101"/>
        </c:manualLayout>
      </c:layout>
      <c:overlay val="0"/>
      <c:txPr>
        <a:bodyPr/>
        <a:lstStyle/>
        <a:p>
          <a:pPr>
            <a:defRPr sz="4000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000">
          <a:latin typeface="+mn-lt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0.59637</cdr:x>
      <cdr:y>0.09362</cdr:y>
    </cdr:from>
    <cdr:to>
      <cdr:x>0.59637</cdr:x>
      <cdr:y>0.68579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9FCEC88E-D92A-4AA4-BA9F-2D8E18F86081}"/>
            </a:ext>
          </a:extLst>
        </cdr:cNvPr>
        <cdr:cNvCxnSpPr/>
      </cdr:nvCxnSpPr>
      <cdr:spPr>
        <a:xfrm xmlns:a="http://schemas.openxmlformats.org/drawingml/2006/main" flipV="1">
          <a:off x="5141414" y="390841"/>
          <a:ext cx="0" cy="2472267"/>
        </a:xfrm>
        <a:prstGeom xmlns:a="http://schemas.openxmlformats.org/drawingml/2006/main" prst="line">
          <a:avLst/>
        </a:prstGeom>
        <a:ln xmlns:a="http://schemas.openxmlformats.org/drawingml/2006/main" w="1270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0.1491</cdr:x>
      <cdr:y>0</cdr:y>
    </cdr:from>
    <cdr:to>
      <cdr:x>0.20019</cdr:x>
      <cdr:y>0.09129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1287340" y="0"/>
          <a:ext cx="441146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i="1" dirty="0">
              <a:latin typeface="Helvetica" panose="020B0604020202030204" pitchFamily="34" charset="0"/>
            </a:rPr>
            <a:t>L1</a:t>
          </a:r>
        </a:p>
      </cdr:txBody>
    </cdr:sp>
  </cdr:relSizeAnchor>
  <cdr:relSizeAnchor xmlns:cdr="http://schemas.openxmlformats.org/drawingml/2006/chartDrawing">
    <cdr:from>
      <cdr:x>0.22146</cdr:x>
      <cdr:y>0</cdr:y>
    </cdr:from>
    <cdr:to>
      <cdr:x>0.27255</cdr:x>
      <cdr:y>0.09129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1912074" y="0"/>
          <a:ext cx="441146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i="1" dirty="0">
              <a:latin typeface="Helvetica" panose="020B0604020202030204" pitchFamily="34" charset="0"/>
            </a:rPr>
            <a:t>L2</a:t>
          </a:r>
        </a:p>
      </cdr:txBody>
    </cdr:sp>
  </cdr:relSizeAnchor>
  <cdr:relSizeAnchor xmlns:cdr="http://schemas.openxmlformats.org/drawingml/2006/chartDrawing">
    <cdr:from>
      <cdr:x>0.31746</cdr:x>
      <cdr:y>0</cdr:y>
    </cdr:from>
    <cdr:to>
      <cdr:x>0.36856</cdr:x>
      <cdr:y>0.09129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2741002" y="0"/>
          <a:ext cx="441146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i="1" dirty="0">
              <a:latin typeface="Helvetica" panose="020B0604020202030204" pitchFamily="34" charset="0"/>
            </a:rPr>
            <a:t>L1</a:t>
          </a:r>
        </a:p>
      </cdr:txBody>
    </cdr:sp>
  </cdr:relSizeAnchor>
  <cdr:relSizeAnchor xmlns:cdr="http://schemas.openxmlformats.org/drawingml/2006/chartDrawing">
    <cdr:from>
      <cdr:x>0.38982</cdr:x>
      <cdr:y>0</cdr:y>
    </cdr:from>
    <cdr:to>
      <cdr:x>0.44092</cdr:x>
      <cdr:y>0.09129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3365736" y="0"/>
          <a:ext cx="441146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i="1" dirty="0">
              <a:latin typeface="Helvetica" panose="020B0604020202030204" pitchFamily="34" charset="0"/>
            </a:rPr>
            <a:t>L2</a:t>
          </a:r>
        </a:p>
      </cdr:txBody>
    </cdr:sp>
  </cdr:relSizeAnchor>
  <cdr:relSizeAnchor xmlns:cdr="http://schemas.openxmlformats.org/drawingml/2006/chartDrawing">
    <cdr:from>
      <cdr:x>0.49578</cdr:x>
      <cdr:y>0</cdr:y>
    </cdr:from>
    <cdr:to>
      <cdr:x>0.54688</cdr:x>
      <cdr:y>0.09129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4280611" y="0"/>
          <a:ext cx="441146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i="1" dirty="0">
              <a:latin typeface="Helvetica" panose="020B0604020202030204" pitchFamily="34" charset="0"/>
            </a:rPr>
            <a:t>L1</a:t>
          </a:r>
        </a:p>
      </cdr:txBody>
    </cdr:sp>
  </cdr:relSizeAnchor>
  <cdr:relSizeAnchor xmlns:cdr="http://schemas.openxmlformats.org/drawingml/2006/chartDrawing">
    <cdr:from>
      <cdr:x>0.56814</cdr:x>
      <cdr:y>0</cdr:y>
    </cdr:from>
    <cdr:to>
      <cdr:x>0.61923</cdr:x>
      <cdr:y>0.09129</cdr:y>
    </cdr:to>
    <cdr:sp macro="" textlink="">
      <cdr:nvSpPr>
        <cdr:cNvPr id="17" name="TextBox 16"/>
        <cdr:cNvSpPr txBox="1"/>
      </cdr:nvSpPr>
      <cdr:spPr>
        <a:xfrm xmlns:a="http://schemas.openxmlformats.org/drawingml/2006/main">
          <a:off x="4905345" y="0"/>
          <a:ext cx="441146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i="1" dirty="0">
              <a:latin typeface="Helvetica" panose="020B0604020202030204" pitchFamily="34" charset="0"/>
            </a:rPr>
            <a:t>L2</a:t>
          </a:r>
        </a:p>
      </cdr:txBody>
    </cdr:sp>
  </cdr:relSizeAnchor>
  <cdr:relSizeAnchor xmlns:cdr="http://schemas.openxmlformats.org/drawingml/2006/chartDrawing">
    <cdr:from>
      <cdr:x>0.66516</cdr:x>
      <cdr:y>0</cdr:y>
    </cdr:from>
    <cdr:to>
      <cdr:x>0.71626</cdr:x>
      <cdr:y>0.09129</cdr:y>
    </cdr:to>
    <cdr:sp macro="" textlink="">
      <cdr:nvSpPr>
        <cdr:cNvPr id="18" name="TextBox 17"/>
        <cdr:cNvSpPr txBox="1"/>
      </cdr:nvSpPr>
      <cdr:spPr>
        <a:xfrm xmlns:a="http://schemas.openxmlformats.org/drawingml/2006/main">
          <a:off x="5743065" y="0"/>
          <a:ext cx="441146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i="1" dirty="0">
              <a:latin typeface="Helvetica" panose="020B0604020202030204" pitchFamily="34" charset="0"/>
            </a:rPr>
            <a:t>L1</a:t>
          </a:r>
        </a:p>
      </cdr:txBody>
    </cdr:sp>
  </cdr:relSizeAnchor>
  <cdr:relSizeAnchor xmlns:cdr="http://schemas.openxmlformats.org/drawingml/2006/chartDrawing">
    <cdr:from>
      <cdr:x>0.73752</cdr:x>
      <cdr:y>0</cdr:y>
    </cdr:from>
    <cdr:to>
      <cdr:x>0.78862</cdr:x>
      <cdr:y>0.09129</cdr:y>
    </cdr:to>
    <cdr:sp macro="" textlink="">
      <cdr:nvSpPr>
        <cdr:cNvPr id="19" name="TextBox 18"/>
        <cdr:cNvSpPr txBox="1"/>
      </cdr:nvSpPr>
      <cdr:spPr>
        <a:xfrm xmlns:a="http://schemas.openxmlformats.org/drawingml/2006/main">
          <a:off x="6367799" y="0"/>
          <a:ext cx="441146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i="1" dirty="0">
              <a:latin typeface="Helvetica" panose="020B0604020202030204" pitchFamily="34" charset="0"/>
            </a:rPr>
            <a:t>L2</a:t>
          </a:r>
        </a:p>
      </cdr:txBody>
    </cdr:sp>
  </cdr:relSizeAnchor>
  <cdr:relSizeAnchor xmlns:cdr="http://schemas.openxmlformats.org/drawingml/2006/chartDrawing">
    <cdr:from>
      <cdr:x>0.84371</cdr:x>
      <cdr:y>0</cdr:y>
    </cdr:from>
    <cdr:to>
      <cdr:x>0.89481</cdr:x>
      <cdr:y>0.09129</cdr:y>
    </cdr:to>
    <cdr:sp macro="" textlink="">
      <cdr:nvSpPr>
        <cdr:cNvPr id="20" name="TextBox 19"/>
        <cdr:cNvSpPr txBox="1"/>
      </cdr:nvSpPr>
      <cdr:spPr>
        <a:xfrm xmlns:a="http://schemas.openxmlformats.org/drawingml/2006/main">
          <a:off x="7284650" y="0"/>
          <a:ext cx="441146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i="1" dirty="0">
              <a:latin typeface="Helvetica" panose="020B0604020202030204" pitchFamily="34" charset="0"/>
            </a:rPr>
            <a:t>L1</a:t>
          </a:r>
        </a:p>
      </cdr:txBody>
    </cdr:sp>
  </cdr:relSizeAnchor>
  <cdr:relSizeAnchor xmlns:cdr="http://schemas.openxmlformats.org/drawingml/2006/chartDrawing">
    <cdr:from>
      <cdr:x>0.90217</cdr:x>
      <cdr:y>0</cdr:y>
    </cdr:from>
    <cdr:to>
      <cdr:x>0.95326</cdr:x>
      <cdr:y>0.09129</cdr:y>
    </cdr:to>
    <cdr:sp macro="" textlink="">
      <cdr:nvSpPr>
        <cdr:cNvPr id="21" name="TextBox 20"/>
        <cdr:cNvSpPr txBox="1"/>
      </cdr:nvSpPr>
      <cdr:spPr>
        <a:xfrm xmlns:a="http://schemas.openxmlformats.org/drawingml/2006/main">
          <a:off x="7789358" y="0"/>
          <a:ext cx="441146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i="1" dirty="0">
              <a:latin typeface="Helvetica" panose="020B0604020202030204" pitchFamily="34" charset="0"/>
            </a:rPr>
            <a:t>L2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7183123"/>
            <a:ext cx="27980640" cy="15280640"/>
          </a:xfrm>
        </p:spPr>
        <p:txBody>
          <a:bodyPr anchor="b"/>
          <a:lstStyle>
            <a:lvl1pPr algn="ctr">
              <a:defRPr sz="2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23053043"/>
            <a:ext cx="24688800" cy="10596877"/>
          </a:xfrm>
        </p:spPr>
        <p:txBody>
          <a:bodyPr/>
          <a:lstStyle>
            <a:lvl1pPr marL="0" indent="0" algn="ctr">
              <a:buNone/>
              <a:defRPr sz="8640"/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6480"/>
            </a:lvl3pPr>
            <a:lvl4pPr marL="4937760" indent="0" algn="ctr">
              <a:buNone/>
              <a:defRPr sz="5760"/>
            </a:lvl4pPr>
            <a:lvl5pPr marL="6583680" indent="0" algn="ctr">
              <a:buNone/>
              <a:defRPr sz="5760"/>
            </a:lvl5pPr>
            <a:lvl6pPr marL="8229600" indent="0" algn="ctr">
              <a:buNone/>
              <a:defRPr sz="5760"/>
            </a:lvl6pPr>
            <a:lvl7pPr marL="9875520" indent="0" algn="ctr">
              <a:buNone/>
              <a:defRPr sz="5760"/>
            </a:lvl7pPr>
            <a:lvl8pPr marL="11521440" indent="0" algn="ctr">
              <a:buNone/>
              <a:defRPr sz="5760"/>
            </a:lvl8pPr>
            <a:lvl9pPr marL="13167360" indent="0" algn="ctr">
              <a:buNone/>
              <a:defRPr sz="5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92175-18AA-4322-BDEA-B8EBFB8B030B}" type="datetimeFigureOut">
              <a:rPr lang="en-US" smtClean="0"/>
              <a:t>10/19/2017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A491D-909E-4510-BDC5-346B46FBEE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90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92175-18AA-4322-BDEA-B8EBFB8B030B}" type="datetimeFigureOut">
              <a:rPr lang="en-US" smtClean="0"/>
              <a:t>10/19/2017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A491D-909E-4510-BDC5-346B46FBEE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668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2336800"/>
            <a:ext cx="7098030" cy="37195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2336800"/>
            <a:ext cx="20882610" cy="3719576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92175-18AA-4322-BDEA-B8EBFB8B030B}" type="datetimeFigureOut">
              <a:rPr lang="en-US" smtClean="0"/>
              <a:t>10/19/2017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A491D-909E-4510-BDC5-346B46FBEE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753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92175-18AA-4322-BDEA-B8EBFB8B030B}" type="datetimeFigureOut">
              <a:rPr lang="en-US" smtClean="0"/>
              <a:t>10/19/2017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A491D-909E-4510-BDC5-346B46FBEE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648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10942333"/>
            <a:ext cx="28392120" cy="18257517"/>
          </a:xfrm>
        </p:spPr>
        <p:txBody>
          <a:bodyPr anchor="b"/>
          <a:lstStyle>
            <a:lvl1pPr>
              <a:defRPr sz="2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29372573"/>
            <a:ext cx="28392120" cy="9601197"/>
          </a:xfrm>
        </p:spPr>
        <p:txBody>
          <a:bodyPr/>
          <a:lstStyle>
            <a:lvl1pPr marL="0" indent="0">
              <a:buNone/>
              <a:defRPr sz="8640">
                <a:solidFill>
                  <a:schemeClr val="tx1"/>
                </a:solidFill>
              </a:defRPr>
            </a:lvl1pPr>
            <a:lvl2pPr marL="164592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92175-18AA-4322-BDEA-B8EBFB8B030B}" type="datetimeFigureOut">
              <a:rPr lang="en-US" smtClean="0"/>
              <a:t>10/19/2017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A491D-909E-4510-BDC5-346B46FBEE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179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11684000"/>
            <a:ext cx="13990320" cy="278485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11684000"/>
            <a:ext cx="13990320" cy="278485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92175-18AA-4322-BDEA-B8EBFB8B030B}" type="datetimeFigureOut">
              <a:rPr lang="en-US" smtClean="0"/>
              <a:t>10/19/2017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A491D-909E-4510-BDC5-346B46FBEE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009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336810"/>
            <a:ext cx="28392120" cy="848360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10759443"/>
            <a:ext cx="13926024" cy="527303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16032480"/>
            <a:ext cx="13926024" cy="235813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10759443"/>
            <a:ext cx="13994608" cy="527303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16032480"/>
            <a:ext cx="13994608" cy="235813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92175-18AA-4322-BDEA-B8EBFB8B030B}" type="datetimeFigureOut">
              <a:rPr lang="en-US" smtClean="0"/>
              <a:t>10/19/2017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A491D-909E-4510-BDC5-346B46FBEE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76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92175-18AA-4322-BDEA-B8EBFB8B030B}" type="datetimeFigureOut">
              <a:rPr lang="en-US" smtClean="0"/>
              <a:t>10/19/2017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A491D-909E-4510-BDC5-346B46FBEE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11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92175-18AA-4322-BDEA-B8EBFB8B030B}" type="datetimeFigureOut">
              <a:rPr lang="en-US" smtClean="0"/>
              <a:t>10/19/2017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A491D-909E-4510-BDC5-346B46FBEE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165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926080"/>
            <a:ext cx="10617041" cy="1024128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6319530"/>
            <a:ext cx="16664940" cy="31191200"/>
          </a:xfr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3167360"/>
            <a:ext cx="10617041" cy="2439416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92175-18AA-4322-BDEA-B8EBFB8B030B}" type="datetimeFigureOut">
              <a:rPr lang="en-US" smtClean="0"/>
              <a:t>10/19/2017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A491D-909E-4510-BDC5-346B46FBEE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701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926080"/>
            <a:ext cx="10617041" cy="1024128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6319530"/>
            <a:ext cx="16664940" cy="31191200"/>
          </a:xfrm>
        </p:spPr>
        <p:txBody>
          <a:bodyPr anchor="t"/>
          <a:lstStyle>
            <a:lvl1pPr marL="0" indent="0">
              <a:buNone/>
              <a:defRPr sz="11520"/>
            </a:lvl1pPr>
            <a:lvl2pPr marL="1645920" indent="0">
              <a:buNone/>
              <a:defRPr sz="10080"/>
            </a:lvl2pPr>
            <a:lvl3pPr marL="3291840" indent="0">
              <a:buNone/>
              <a:defRPr sz="864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3167360"/>
            <a:ext cx="10617041" cy="2439416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92175-18AA-4322-BDEA-B8EBFB8B030B}" type="datetimeFigureOut">
              <a:rPr lang="en-US" smtClean="0"/>
              <a:t>10/19/2017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A491D-909E-4510-BDC5-346B46FBEE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148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2336810"/>
            <a:ext cx="28392120" cy="8483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11684000"/>
            <a:ext cx="28392120" cy="27848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40680650"/>
            <a:ext cx="740664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92175-18AA-4322-BDEA-B8EBFB8B030B}" type="datetimeFigureOut">
              <a:rPr lang="en-US" smtClean="0"/>
              <a:t>10/19/2017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40680650"/>
            <a:ext cx="1110996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40680650"/>
            <a:ext cx="740664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A491D-909E-4510-BDC5-346B46FBEE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566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13" Type="http://schemas.openxmlformats.org/officeDocument/2006/relationships/chart" Target="../charts/chart5.xml"/><Relationship Id="rId3" Type="http://schemas.openxmlformats.org/officeDocument/2006/relationships/image" Target="../media/image2.png"/><Relationship Id="rId7" Type="http://schemas.openxmlformats.org/officeDocument/2006/relationships/chart" Target="../charts/chart1.xml"/><Relationship Id="rId12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6.png"/><Relationship Id="rId5" Type="http://schemas.openxmlformats.org/officeDocument/2006/relationships/image" Target="../media/image4.png"/><Relationship Id="rId10" Type="http://schemas.openxmlformats.org/officeDocument/2006/relationships/chart" Target="../charts/chart4.xml"/><Relationship Id="rId4" Type="http://schemas.openxmlformats.org/officeDocument/2006/relationships/image" Target="../media/image3.png"/><Relationship Id="rId9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Rectangle 216">
            <a:extLst>
              <a:ext uri="{FF2B5EF4-FFF2-40B4-BE49-F238E27FC236}">
                <a16:creationId xmlns:a16="http://schemas.microsoft.com/office/drawing/2014/main" id="{4CA5599E-7B00-4E2C-9814-9F77FE1B9CD3}"/>
              </a:ext>
            </a:extLst>
          </p:cNvPr>
          <p:cNvSpPr/>
          <p:nvPr/>
        </p:nvSpPr>
        <p:spPr>
          <a:xfrm>
            <a:off x="-62710" y="18731391"/>
            <a:ext cx="17795089" cy="847870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2" name="Rectangle 421">
            <a:extLst>
              <a:ext uri="{FF2B5EF4-FFF2-40B4-BE49-F238E27FC236}">
                <a16:creationId xmlns:a16="http://schemas.microsoft.com/office/drawing/2014/main" id="{55839CBA-D096-4882-BD18-27092BACD8CC}"/>
              </a:ext>
            </a:extLst>
          </p:cNvPr>
          <p:cNvSpPr/>
          <p:nvPr/>
        </p:nvSpPr>
        <p:spPr>
          <a:xfrm>
            <a:off x="180819" y="27125106"/>
            <a:ext cx="22016192" cy="168043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01CBCD8-0E04-4324-9D8A-C211F4286B0E}"/>
              </a:ext>
            </a:extLst>
          </p:cNvPr>
          <p:cNvSpPr/>
          <p:nvPr/>
        </p:nvSpPr>
        <p:spPr>
          <a:xfrm>
            <a:off x="0" y="0"/>
            <a:ext cx="32918400" cy="5715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BF419FB7-679F-44EE-828D-C0F7CE2205BD}"/>
              </a:ext>
            </a:extLst>
          </p:cNvPr>
          <p:cNvSpPr txBox="1">
            <a:spLocks/>
          </p:cNvSpPr>
          <p:nvPr/>
        </p:nvSpPr>
        <p:spPr>
          <a:xfrm>
            <a:off x="0" y="255590"/>
            <a:ext cx="32918400" cy="2182810"/>
          </a:xfrm>
          <a:prstGeom prst="rect">
            <a:avLst/>
          </a:prstGeom>
          <a:effectLst/>
        </p:spPr>
        <p:txBody>
          <a:bodyPr>
            <a:noAutofit/>
          </a:bodyPr>
          <a:lstStyle>
            <a:lvl1pPr algn="ctr" defTabSz="3762024" rtl="0" eaLnBrk="1" latinLnBrk="0" hangingPunct="1">
              <a:spcBef>
                <a:spcPct val="0"/>
              </a:spcBef>
              <a:buNone/>
              <a:defRPr sz="18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rgbClr val="7030A0"/>
                </a:solidFill>
                <a:latin typeface="+mn-lt"/>
              </a:rPr>
              <a:t>Mosaic: A GPU Memory Manager </a:t>
            </a:r>
          </a:p>
          <a:p>
            <a:r>
              <a:rPr lang="en-US" sz="8000" b="1" dirty="0">
                <a:solidFill>
                  <a:srgbClr val="7030A0"/>
                </a:solidFill>
                <a:latin typeface="+mn-lt"/>
              </a:rPr>
              <a:t>with Application-Transparent Support for Multiple Page Sizes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80480033-04FB-4038-91EF-C3083A5A1240}"/>
              </a:ext>
            </a:extLst>
          </p:cNvPr>
          <p:cNvSpPr txBox="1">
            <a:spLocks/>
          </p:cNvSpPr>
          <p:nvPr/>
        </p:nvSpPr>
        <p:spPr>
          <a:xfrm>
            <a:off x="0" y="2819400"/>
            <a:ext cx="32918399" cy="896813"/>
          </a:xfrm>
          <a:prstGeom prst="rect">
            <a:avLst/>
          </a:prstGeom>
        </p:spPr>
        <p:txBody>
          <a:bodyPr>
            <a:noAutofit/>
          </a:bodyPr>
          <a:lstStyle>
            <a:lvl1pPr marL="1410759" indent="-1410759" algn="l" defTabSz="37620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56645" indent="-1175633" algn="l" defTabSz="376202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702531" indent="-940506" algn="l" defTabSz="37620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543" indent="-940506" algn="l" defTabSz="376202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464555" indent="-940506" algn="l" defTabSz="376202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5567" indent="-940506" algn="l" defTabSz="37620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6580" indent="-940506" algn="l" defTabSz="37620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7592" indent="-940506" algn="l" defTabSz="37620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8604" indent="-940506" algn="l" defTabSz="37620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500" b="1" dirty="0"/>
              <a:t>Rachata Ausavarungnirun</a:t>
            </a:r>
            <a:r>
              <a:rPr lang="en-US" sz="4500" dirty="0"/>
              <a:t>,</a:t>
            </a:r>
            <a:r>
              <a:rPr lang="en-US" sz="4500" b="1" dirty="0"/>
              <a:t> </a:t>
            </a:r>
            <a:r>
              <a:rPr lang="en-US" sz="4500" dirty="0"/>
              <a:t>Joshua Landgraf, Vance Miller , Saugata Ghose, Jayneel Gandhi, Christopher J. Rossbach, Onur Mutlu</a:t>
            </a:r>
          </a:p>
        </p:txBody>
      </p:sp>
      <p:pic>
        <p:nvPicPr>
          <p:cNvPr id="15" name="Picture 14" descr="safari.png">
            <a:extLst>
              <a:ext uri="{FF2B5EF4-FFF2-40B4-BE49-F238E27FC236}">
                <a16:creationId xmlns:a16="http://schemas.microsoft.com/office/drawing/2014/main" id="{D9FCF963-2C90-407F-B22F-5C389276AEB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508200" y="4033858"/>
            <a:ext cx="4039343" cy="1168742"/>
          </a:xfrm>
          <a:prstGeom prst="rect">
            <a:avLst/>
          </a:prstGeom>
        </p:spPr>
      </p:pic>
      <p:pic>
        <p:nvPicPr>
          <p:cNvPr id="16" name="Picture 8" descr="Image result for UT Austin logo">
            <a:extLst>
              <a:ext uri="{FF2B5EF4-FFF2-40B4-BE49-F238E27FC236}">
                <a16:creationId xmlns:a16="http://schemas.microsoft.com/office/drawing/2014/main" id="{726AAA7F-7EE8-42CA-A18D-E19A438931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24085" y="3268795"/>
            <a:ext cx="6069133" cy="2955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Carnegie Mellon University logo - stacked">
            <a:extLst>
              <a:ext uri="{FF2B5EF4-FFF2-40B4-BE49-F238E27FC236}">
                <a16:creationId xmlns:a16="http://schemas.microsoft.com/office/drawing/2014/main" id="{5837C5D9-B63B-4F9C-88FC-368671744A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9137" y="3746389"/>
            <a:ext cx="7111772" cy="1743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7" descr="Image result for eth zurich logo no background">
            <a:extLst>
              <a:ext uri="{FF2B5EF4-FFF2-40B4-BE49-F238E27FC236}">
                <a16:creationId xmlns:a16="http://schemas.microsoft.com/office/drawing/2014/main" id="{1465ED2F-90D6-4AC4-A9F1-21F2E62F02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9872" y="4218807"/>
            <a:ext cx="4863438" cy="798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0" descr="Image result for vmware research no background logo">
            <a:extLst>
              <a:ext uri="{FF2B5EF4-FFF2-40B4-BE49-F238E27FC236}">
                <a16:creationId xmlns:a16="http://schemas.microsoft.com/office/drawing/2014/main" id="{023AD119-21E8-439A-BC09-2B39DF62E1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7848" y="4186518"/>
            <a:ext cx="5297092" cy="863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7" name="Group 66">
            <a:extLst>
              <a:ext uri="{FF2B5EF4-FFF2-40B4-BE49-F238E27FC236}">
                <a16:creationId xmlns:a16="http://schemas.microsoft.com/office/drawing/2014/main" id="{DD22EBFB-E69E-4638-8A0B-65AA49E15F03}"/>
              </a:ext>
            </a:extLst>
          </p:cNvPr>
          <p:cNvGrpSpPr/>
          <p:nvPr/>
        </p:nvGrpSpPr>
        <p:grpSpPr>
          <a:xfrm>
            <a:off x="1104549" y="9453703"/>
            <a:ext cx="12805732" cy="9307831"/>
            <a:chOff x="-50119" y="1146480"/>
            <a:chExt cx="9067308" cy="6590562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CBE3D9F-686D-4EB1-B628-4215AE468A93}"/>
                </a:ext>
              </a:extLst>
            </p:cNvPr>
            <p:cNvSpPr/>
            <p:nvPr/>
          </p:nvSpPr>
          <p:spPr>
            <a:xfrm>
              <a:off x="2107359" y="1146481"/>
              <a:ext cx="1558637" cy="78970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i="1" dirty="0"/>
                <a:t>GPU Core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F858F24E-C577-4EBA-B6CF-A682BE93952B}"/>
                </a:ext>
              </a:extLst>
            </p:cNvPr>
            <p:cNvSpPr/>
            <p:nvPr/>
          </p:nvSpPr>
          <p:spPr>
            <a:xfrm>
              <a:off x="2107359" y="1936190"/>
              <a:ext cx="1558637" cy="447183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i="1" dirty="0">
                  <a:solidFill>
                    <a:schemeClr val="tx1"/>
                  </a:solidFill>
                </a:rPr>
                <a:t>Private TLB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D49F281D-F052-4FAF-AE16-00484BCA8655}"/>
                </a:ext>
              </a:extLst>
            </p:cNvPr>
            <p:cNvSpPr/>
            <p:nvPr/>
          </p:nvSpPr>
          <p:spPr>
            <a:xfrm>
              <a:off x="5725301" y="1146480"/>
              <a:ext cx="1558637" cy="78970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i="1" dirty="0"/>
                <a:t>GPU Core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274D37F-25A2-4B06-89FB-7DCD1431B512}"/>
                </a:ext>
              </a:extLst>
            </p:cNvPr>
            <p:cNvSpPr/>
            <p:nvPr/>
          </p:nvSpPr>
          <p:spPr>
            <a:xfrm>
              <a:off x="3919016" y="1146481"/>
              <a:ext cx="1558637" cy="78970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i="1" dirty="0"/>
                <a:t>GPU Core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4F9C3CAF-3ED2-433C-A314-D6C93DE6493E}"/>
                </a:ext>
              </a:extLst>
            </p:cNvPr>
            <p:cNvSpPr/>
            <p:nvPr/>
          </p:nvSpPr>
          <p:spPr>
            <a:xfrm>
              <a:off x="325316" y="1149244"/>
              <a:ext cx="1558637" cy="78970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i="1" dirty="0"/>
                <a:t>GPU Core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7C216AA8-2ADB-4645-BDF5-388CDDB6D6BB}"/>
                </a:ext>
              </a:extLst>
            </p:cNvPr>
            <p:cNvSpPr/>
            <p:nvPr/>
          </p:nvSpPr>
          <p:spPr>
            <a:xfrm>
              <a:off x="2470451" y="2999084"/>
              <a:ext cx="2089474" cy="57627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i="1" dirty="0">
                  <a:solidFill>
                    <a:schemeClr val="tx1"/>
                  </a:solidFill>
                </a:rPr>
                <a:t>Shared TLB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D30C9065-4DB5-4976-9EAE-4649DB025022}"/>
                </a:ext>
              </a:extLst>
            </p:cNvPr>
            <p:cNvSpPr/>
            <p:nvPr/>
          </p:nvSpPr>
          <p:spPr>
            <a:xfrm>
              <a:off x="325316" y="1938953"/>
              <a:ext cx="1558637" cy="447183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i="1" dirty="0">
                  <a:solidFill>
                    <a:schemeClr val="tx1"/>
                  </a:solidFill>
                </a:rPr>
                <a:t>Private TLB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0B685FE4-B6F1-46B2-B4E3-C26CC82C5DE3}"/>
                </a:ext>
              </a:extLst>
            </p:cNvPr>
            <p:cNvSpPr/>
            <p:nvPr/>
          </p:nvSpPr>
          <p:spPr>
            <a:xfrm>
              <a:off x="2469308" y="3987646"/>
              <a:ext cx="2089474" cy="74764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i="1" dirty="0">
                  <a:solidFill>
                    <a:schemeClr val="tx1"/>
                  </a:solidFill>
                </a:rPr>
                <a:t>Page Table Walkers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924CE5FF-BFF9-4E6B-913F-2D6F91F90E61}"/>
                </a:ext>
              </a:extLst>
            </p:cNvPr>
            <p:cNvSpPr/>
            <p:nvPr/>
          </p:nvSpPr>
          <p:spPr>
            <a:xfrm>
              <a:off x="2181466" y="5007723"/>
              <a:ext cx="2585343" cy="77917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i="1" dirty="0">
                  <a:solidFill>
                    <a:schemeClr val="tx1"/>
                  </a:solidFill>
                </a:rPr>
                <a:t>Page Table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A19B9BBD-38E2-473B-8BA9-A7A522B59F07}"/>
                </a:ext>
              </a:extLst>
            </p:cNvPr>
            <p:cNvSpPr/>
            <p:nvPr/>
          </p:nvSpPr>
          <p:spPr>
            <a:xfrm>
              <a:off x="3919015" y="1936248"/>
              <a:ext cx="1558637" cy="447183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i="1" dirty="0">
                  <a:solidFill>
                    <a:schemeClr val="tx1"/>
                  </a:solidFill>
                </a:rPr>
                <a:t>Private TLB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6AEEF36-3617-490F-B6CA-CD2BE971323C}"/>
                </a:ext>
              </a:extLst>
            </p:cNvPr>
            <p:cNvSpPr/>
            <p:nvPr/>
          </p:nvSpPr>
          <p:spPr>
            <a:xfrm>
              <a:off x="5725301" y="1942276"/>
              <a:ext cx="1558637" cy="447183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i="1" dirty="0">
                  <a:solidFill>
                    <a:schemeClr val="tx1"/>
                  </a:solidFill>
                </a:rPr>
                <a:t>Private TLB</a:t>
              </a:r>
            </a:p>
          </p:txBody>
        </p:sp>
        <p:sp>
          <p:nvSpPr>
            <p:cNvPr id="32" name="Arrow: Down 31">
              <a:extLst>
                <a:ext uri="{FF2B5EF4-FFF2-40B4-BE49-F238E27FC236}">
                  <a16:creationId xmlns:a16="http://schemas.microsoft.com/office/drawing/2014/main" id="{7CAADB5D-17A4-490D-8368-A4442B934E50}"/>
                </a:ext>
              </a:extLst>
            </p:cNvPr>
            <p:cNvSpPr/>
            <p:nvPr/>
          </p:nvSpPr>
          <p:spPr>
            <a:xfrm>
              <a:off x="2626764" y="2493360"/>
              <a:ext cx="217932" cy="434273"/>
            </a:xfrm>
            <a:prstGeom prst="downArrow">
              <a:avLst/>
            </a:prstGeom>
            <a:solidFill>
              <a:schemeClr val="bg1">
                <a:lumMod val="85000"/>
              </a:scheme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Arrow: Down 32">
              <a:extLst>
                <a:ext uri="{FF2B5EF4-FFF2-40B4-BE49-F238E27FC236}">
                  <a16:creationId xmlns:a16="http://schemas.microsoft.com/office/drawing/2014/main" id="{5DBA8322-62D8-4131-8978-1A4CE893060F}"/>
                </a:ext>
              </a:extLst>
            </p:cNvPr>
            <p:cNvSpPr/>
            <p:nvPr/>
          </p:nvSpPr>
          <p:spPr>
            <a:xfrm>
              <a:off x="3331363" y="3628837"/>
              <a:ext cx="429354" cy="310508"/>
            </a:xfrm>
            <a:prstGeom prst="downArrow">
              <a:avLst/>
            </a:prstGeom>
            <a:solidFill>
              <a:schemeClr val="bg1">
                <a:lumMod val="85000"/>
              </a:scheme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Arrow: Down 33">
              <a:extLst>
                <a:ext uri="{FF2B5EF4-FFF2-40B4-BE49-F238E27FC236}">
                  <a16:creationId xmlns:a16="http://schemas.microsoft.com/office/drawing/2014/main" id="{46E6A79F-A827-4338-ADDE-B6A5DA6B8F63}"/>
                </a:ext>
              </a:extLst>
            </p:cNvPr>
            <p:cNvSpPr/>
            <p:nvPr/>
          </p:nvSpPr>
          <p:spPr>
            <a:xfrm>
              <a:off x="3162763" y="2481518"/>
              <a:ext cx="217932" cy="434273"/>
            </a:xfrm>
            <a:prstGeom prst="downArrow">
              <a:avLst/>
            </a:prstGeom>
            <a:solidFill>
              <a:schemeClr val="bg1">
                <a:lumMod val="85000"/>
              </a:scheme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Arrow: Down 34">
              <a:extLst>
                <a:ext uri="{FF2B5EF4-FFF2-40B4-BE49-F238E27FC236}">
                  <a16:creationId xmlns:a16="http://schemas.microsoft.com/office/drawing/2014/main" id="{8BF25AAD-C87A-46FF-9AE3-E506DFCE0998}"/>
                </a:ext>
              </a:extLst>
            </p:cNvPr>
            <p:cNvSpPr/>
            <p:nvPr/>
          </p:nvSpPr>
          <p:spPr>
            <a:xfrm>
              <a:off x="3701083" y="2493360"/>
              <a:ext cx="217932" cy="434273"/>
            </a:xfrm>
            <a:prstGeom prst="downArrow">
              <a:avLst/>
            </a:prstGeom>
            <a:solidFill>
              <a:schemeClr val="bg1">
                <a:lumMod val="85000"/>
              </a:scheme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Arrow: Down 35">
              <a:extLst>
                <a:ext uri="{FF2B5EF4-FFF2-40B4-BE49-F238E27FC236}">
                  <a16:creationId xmlns:a16="http://schemas.microsoft.com/office/drawing/2014/main" id="{AAC9A832-6D73-4C12-9E91-FC37ECD5E6A6}"/>
                </a:ext>
              </a:extLst>
            </p:cNvPr>
            <p:cNvSpPr/>
            <p:nvPr/>
          </p:nvSpPr>
          <p:spPr>
            <a:xfrm>
              <a:off x="4237082" y="2481518"/>
              <a:ext cx="217932" cy="434273"/>
            </a:xfrm>
            <a:prstGeom prst="downArrow">
              <a:avLst/>
            </a:prstGeom>
            <a:solidFill>
              <a:schemeClr val="bg1">
                <a:lumMod val="85000"/>
              </a:scheme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A2712161-1C4F-48FB-AB15-DDC162C5D62F}"/>
                </a:ext>
              </a:extLst>
            </p:cNvPr>
            <p:cNvCxnSpPr>
              <a:cxnSpLocks/>
            </p:cNvCxnSpPr>
            <p:nvPr/>
          </p:nvCxnSpPr>
          <p:spPr>
            <a:xfrm>
              <a:off x="462583" y="2695575"/>
              <a:ext cx="8221540" cy="0"/>
            </a:xfrm>
            <a:prstGeom prst="straightConnector1">
              <a:avLst/>
            </a:prstGeom>
            <a:ln w="44450">
              <a:solidFill>
                <a:schemeClr val="tx1"/>
              </a:solidFill>
              <a:prstDash val="dash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Arrow: Down 37">
              <a:extLst>
                <a:ext uri="{FF2B5EF4-FFF2-40B4-BE49-F238E27FC236}">
                  <a16:creationId xmlns:a16="http://schemas.microsoft.com/office/drawing/2014/main" id="{9F77F93D-E391-429A-A745-2621E914C673}"/>
                </a:ext>
              </a:extLst>
            </p:cNvPr>
            <p:cNvSpPr/>
            <p:nvPr/>
          </p:nvSpPr>
          <p:spPr>
            <a:xfrm>
              <a:off x="2626764" y="2493360"/>
              <a:ext cx="217932" cy="434273"/>
            </a:xfrm>
            <a:prstGeom prst="downArrow">
              <a:avLst/>
            </a:prstGeom>
            <a:solidFill>
              <a:srgbClr val="FF0000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Arrow: Down 38">
              <a:extLst>
                <a:ext uri="{FF2B5EF4-FFF2-40B4-BE49-F238E27FC236}">
                  <a16:creationId xmlns:a16="http://schemas.microsoft.com/office/drawing/2014/main" id="{C61CFB32-83FE-4A98-BC6D-40864956E50D}"/>
                </a:ext>
              </a:extLst>
            </p:cNvPr>
            <p:cNvSpPr/>
            <p:nvPr/>
          </p:nvSpPr>
          <p:spPr>
            <a:xfrm>
              <a:off x="3162763" y="2481518"/>
              <a:ext cx="217932" cy="434273"/>
            </a:xfrm>
            <a:prstGeom prst="downArrow">
              <a:avLst/>
            </a:prstGeom>
            <a:solidFill>
              <a:srgbClr val="FF0000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Arrow: Down 39">
              <a:extLst>
                <a:ext uri="{FF2B5EF4-FFF2-40B4-BE49-F238E27FC236}">
                  <a16:creationId xmlns:a16="http://schemas.microsoft.com/office/drawing/2014/main" id="{459F328F-928A-4020-A5A3-D005CAC1B408}"/>
                </a:ext>
              </a:extLst>
            </p:cNvPr>
            <p:cNvSpPr/>
            <p:nvPr/>
          </p:nvSpPr>
          <p:spPr>
            <a:xfrm>
              <a:off x="3701083" y="2493360"/>
              <a:ext cx="217932" cy="434273"/>
            </a:xfrm>
            <a:prstGeom prst="downArrow">
              <a:avLst/>
            </a:prstGeom>
            <a:solidFill>
              <a:srgbClr val="FF0000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Arrow: Down 40">
              <a:extLst>
                <a:ext uri="{FF2B5EF4-FFF2-40B4-BE49-F238E27FC236}">
                  <a16:creationId xmlns:a16="http://schemas.microsoft.com/office/drawing/2014/main" id="{6959BC21-9383-46C5-85AB-DE87738962D4}"/>
                </a:ext>
              </a:extLst>
            </p:cNvPr>
            <p:cNvSpPr/>
            <p:nvPr/>
          </p:nvSpPr>
          <p:spPr>
            <a:xfrm>
              <a:off x="4237082" y="2481518"/>
              <a:ext cx="217932" cy="434273"/>
            </a:xfrm>
            <a:prstGeom prst="downArrow">
              <a:avLst/>
            </a:prstGeom>
            <a:solidFill>
              <a:srgbClr val="FF0000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Arrow: Up-Down 41">
              <a:extLst>
                <a:ext uri="{FF2B5EF4-FFF2-40B4-BE49-F238E27FC236}">
                  <a16:creationId xmlns:a16="http://schemas.microsoft.com/office/drawing/2014/main" id="{F552EEA2-1A49-4E18-A4C4-F21CA1DCF927}"/>
                </a:ext>
              </a:extLst>
            </p:cNvPr>
            <p:cNvSpPr/>
            <p:nvPr/>
          </p:nvSpPr>
          <p:spPr>
            <a:xfrm>
              <a:off x="2765900" y="4757128"/>
              <a:ext cx="89324" cy="231915"/>
            </a:xfrm>
            <a:prstGeom prst="upDownArrow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Arrow: Up-Down 42">
              <a:extLst>
                <a:ext uri="{FF2B5EF4-FFF2-40B4-BE49-F238E27FC236}">
                  <a16:creationId xmlns:a16="http://schemas.microsoft.com/office/drawing/2014/main" id="{B0A41232-C86E-4DFE-8E57-A471C5B8B4B8}"/>
                </a:ext>
              </a:extLst>
            </p:cNvPr>
            <p:cNvSpPr/>
            <p:nvPr/>
          </p:nvSpPr>
          <p:spPr>
            <a:xfrm>
              <a:off x="3043129" y="4757604"/>
              <a:ext cx="89324" cy="231915"/>
            </a:xfrm>
            <a:prstGeom prst="upDownArrow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Arrow: Up-Down 43">
              <a:extLst>
                <a:ext uri="{FF2B5EF4-FFF2-40B4-BE49-F238E27FC236}">
                  <a16:creationId xmlns:a16="http://schemas.microsoft.com/office/drawing/2014/main" id="{0D1B8519-D93F-42A9-8BE0-15B3E517BB8C}"/>
                </a:ext>
              </a:extLst>
            </p:cNvPr>
            <p:cNvSpPr/>
            <p:nvPr/>
          </p:nvSpPr>
          <p:spPr>
            <a:xfrm>
              <a:off x="3320358" y="4756176"/>
              <a:ext cx="89324" cy="231915"/>
            </a:xfrm>
            <a:prstGeom prst="upDownArrow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Arrow: Up-Down 44">
              <a:extLst>
                <a:ext uri="{FF2B5EF4-FFF2-40B4-BE49-F238E27FC236}">
                  <a16:creationId xmlns:a16="http://schemas.microsoft.com/office/drawing/2014/main" id="{BC402F6A-D3B2-4DF9-9242-7B145DE85AD1}"/>
                </a:ext>
              </a:extLst>
            </p:cNvPr>
            <p:cNvSpPr/>
            <p:nvPr/>
          </p:nvSpPr>
          <p:spPr>
            <a:xfrm>
              <a:off x="3597587" y="4756652"/>
              <a:ext cx="89324" cy="231915"/>
            </a:xfrm>
            <a:prstGeom prst="upDownArrow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Arrow: Up-Down 45">
              <a:extLst>
                <a:ext uri="{FF2B5EF4-FFF2-40B4-BE49-F238E27FC236}">
                  <a16:creationId xmlns:a16="http://schemas.microsoft.com/office/drawing/2014/main" id="{BE7D5AA0-FDEB-49AC-B021-127494B439C1}"/>
                </a:ext>
              </a:extLst>
            </p:cNvPr>
            <p:cNvSpPr/>
            <p:nvPr/>
          </p:nvSpPr>
          <p:spPr>
            <a:xfrm>
              <a:off x="3882510" y="4755700"/>
              <a:ext cx="89324" cy="231915"/>
            </a:xfrm>
            <a:prstGeom prst="upDownArrow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Arrow: Up-Down 46">
              <a:extLst>
                <a:ext uri="{FF2B5EF4-FFF2-40B4-BE49-F238E27FC236}">
                  <a16:creationId xmlns:a16="http://schemas.microsoft.com/office/drawing/2014/main" id="{DE81952C-5247-43AE-B77A-3CD10E334231}"/>
                </a:ext>
              </a:extLst>
            </p:cNvPr>
            <p:cNvSpPr/>
            <p:nvPr/>
          </p:nvSpPr>
          <p:spPr>
            <a:xfrm>
              <a:off x="4159739" y="4756176"/>
              <a:ext cx="89324" cy="231915"/>
            </a:xfrm>
            <a:prstGeom prst="upDownArrow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Arrow: Up-Down 47">
              <a:extLst>
                <a:ext uri="{FF2B5EF4-FFF2-40B4-BE49-F238E27FC236}">
                  <a16:creationId xmlns:a16="http://schemas.microsoft.com/office/drawing/2014/main" id="{AA6243E1-3592-4328-B2AA-788064C9FCDA}"/>
                </a:ext>
              </a:extLst>
            </p:cNvPr>
            <p:cNvSpPr/>
            <p:nvPr/>
          </p:nvSpPr>
          <p:spPr>
            <a:xfrm>
              <a:off x="2764757" y="4757128"/>
              <a:ext cx="89324" cy="231915"/>
            </a:xfrm>
            <a:prstGeom prst="upDownArrow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Arrow: Up-Down 48">
              <a:extLst>
                <a:ext uri="{FF2B5EF4-FFF2-40B4-BE49-F238E27FC236}">
                  <a16:creationId xmlns:a16="http://schemas.microsoft.com/office/drawing/2014/main" id="{A4C06EB0-4E2E-4CFC-995C-FE4EDD075E0E}"/>
                </a:ext>
              </a:extLst>
            </p:cNvPr>
            <p:cNvSpPr/>
            <p:nvPr/>
          </p:nvSpPr>
          <p:spPr>
            <a:xfrm>
              <a:off x="3041986" y="4757604"/>
              <a:ext cx="89324" cy="231915"/>
            </a:xfrm>
            <a:prstGeom prst="upDownArrow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Arrow: Up-Down 49">
              <a:extLst>
                <a:ext uri="{FF2B5EF4-FFF2-40B4-BE49-F238E27FC236}">
                  <a16:creationId xmlns:a16="http://schemas.microsoft.com/office/drawing/2014/main" id="{2ED66112-6AFE-4A0F-BA50-E97F567E452D}"/>
                </a:ext>
              </a:extLst>
            </p:cNvPr>
            <p:cNvSpPr/>
            <p:nvPr/>
          </p:nvSpPr>
          <p:spPr>
            <a:xfrm>
              <a:off x="3319215" y="4756176"/>
              <a:ext cx="89324" cy="231915"/>
            </a:xfrm>
            <a:prstGeom prst="upDownArrow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Arrow: Up-Down 50">
              <a:extLst>
                <a:ext uri="{FF2B5EF4-FFF2-40B4-BE49-F238E27FC236}">
                  <a16:creationId xmlns:a16="http://schemas.microsoft.com/office/drawing/2014/main" id="{D031C714-C26F-4A36-B10F-ACB872FA49E1}"/>
                </a:ext>
              </a:extLst>
            </p:cNvPr>
            <p:cNvSpPr/>
            <p:nvPr/>
          </p:nvSpPr>
          <p:spPr>
            <a:xfrm>
              <a:off x="3596444" y="4756652"/>
              <a:ext cx="89324" cy="231915"/>
            </a:xfrm>
            <a:prstGeom prst="upDownArrow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Arrow: Up-Down 51">
              <a:extLst>
                <a:ext uri="{FF2B5EF4-FFF2-40B4-BE49-F238E27FC236}">
                  <a16:creationId xmlns:a16="http://schemas.microsoft.com/office/drawing/2014/main" id="{043DD472-5FFC-412D-B861-8BE2B66878B7}"/>
                </a:ext>
              </a:extLst>
            </p:cNvPr>
            <p:cNvSpPr/>
            <p:nvPr/>
          </p:nvSpPr>
          <p:spPr>
            <a:xfrm>
              <a:off x="3881367" y="4755700"/>
              <a:ext cx="89324" cy="231915"/>
            </a:xfrm>
            <a:prstGeom prst="upDownArrow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Arrow: Up-Down 52">
              <a:extLst>
                <a:ext uri="{FF2B5EF4-FFF2-40B4-BE49-F238E27FC236}">
                  <a16:creationId xmlns:a16="http://schemas.microsoft.com/office/drawing/2014/main" id="{A22EAA9B-75AF-4DAA-8A7D-56654EB24FDD}"/>
                </a:ext>
              </a:extLst>
            </p:cNvPr>
            <p:cNvSpPr/>
            <p:nvPr/>
          </p:nvSpPr>
          <p:spPr>
            <a:xfrm>
              <a:off x="4158596" y="4756176"/>
              <a:ext cx="89324" cy="231915"/>
            </a:xfrm>
            <a:prstGeom prst="upDownArrow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Rounded Rectangle 163">
              <a:extLst>
                <a:ext uri="{FF2B5EF4-FFF2-40B4-BE49-F238E27FC236}">
                  <a16:creationId xmlns:a16="http://schemas.microsoft.com/office/drawing/2014/main" id="{F7DED8B3-6140-4936-BC49-936C995500CC}"/>
                </a:ext>
              </a:extLst>
            </p:cNvPr>
            <p:cNvSpPr/>
            <p:nvPr/>
          </p:nvSpPr>
          <p:spPr>
            <a:xfrm>
              <a:off x="4585148" y="2646425"/>
              <a:ext cx="3233741" cy="1215317"/>
            </a:xfrm>
            <a:prstGeom prst="roundRect">
              <a:avLst>
                <a:gd name="adj" fmla="val 9162"/>
              </a:avLst>
            </a:prstGeom>
            <a:noFill/>
            <a:ln w="254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rgbClr val="FF0000"/>
                  </a:solidFill>
                </a:rPr>
                <a:t>Limited TLB reach</a:t>
              </a:r>
            </a:p>
          </p:txBody>
        </p:sp>
        <p:sp>
          <p:nvSpPr>
            <p:cNvPr id="55" name="Rounded Rectangle 163">
              <a:extLst>
                <a:ext uri="{FF2B5EF4-FFF2-40B4-BE49-F238E27FC236}">
                  <a16:creationId xmlns:a16="http://schemas.microsoft.com/office/drawing/2014/main" id="{15831952-4924-4075-9CB2-8075881AA59B}"/>
                </a:ext>
              </a:extLst>
            </p:cNvPr>
            <p:cNvSpPr/>
            <p:nvPr/>
          </p:nvSpPr>
          <p:spPr>
            <a:xfrm>
              <a:off x="-50119" y="4079691"/>
              <a:ext cx="2642317" cy="1463376"/>
            </a:xfrm>
            <a:prstGeom prst="roundRect">
              <a:avLst>
                <a:gd name="adj" fmla="val 9162"/>
              </a:avLst>
            </a:prstGeom>
            <a:noFill/>
            <a:ln w="254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rgbClr val="FF0000"/>
                  </a:solidFill>
                </a:rPr>
                <a:t>High latency</a:t>
              </a:r>
              <a:br>
                <a:rPr lang="en-US" sz="3200" b="1" dirty="0">
                  <a:solidFill>
                    <a:srgbClr val="FF0000"/>
                  </a:solidFill>
                </a:rPr>
              </a:br>
              <a:r>
                <a:rPr lang="en-US" sz="3200" b="1" dirty="0">
                  <a:solidFill>
                    <a:srgbClr val="FF0000"/>
                  </a:solidFill>
                </a:rPr>
                <a:t>page walks</a:t>
              </a:r>
            </a:p>
          </p:txBody>
        </p:sp>
        <p:sp>
          <p:nvSpPr>
            <p:cNvPr id="56" name="Arrow: Up-Down 55">
              <a:extLst>
                <a:ext uri="{FF2B5EF4-FFF2-40B4-BE49-F238E27FC236}">
                  <a16:creationId xmlns:a16="http://schemas.microsoft.com/office/drawing/2014/main" id="{FC7A4F63-4D9D-47E5-B8C2-8D2F5AA572CF}"/>
                </a:ext>
              </a:extLst>
            </p:cNvPr>
            <p:cNvSpPr/>
            <p:nvPr/>
          </p:nvSpPr>
          <p:spPr>
            <a:xfrm rot="16200000">
              <a:off x="5331473" y="5554973"/>
              <a:ext cx="458152" cy="1282939"/>
            </a:xfrm>
            <a:prstGeom prst="upDownArrow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D9BBFFAE-0A22-4869-9A1C-5154EDD4AAE4}"/>
                </a:ext>
              </a:extLst>
            </p:cNvPr>
            <p:cNvSpPr/>
            <p:nvPr/>
          </p:nvSpPr>
          <p:spPr>
            <a:xfrm>
              <a:off x="2181465" y="5786898"/>
              <a:ext cx="2585343" cy="77917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i="1" dirty="0">
                  <a:solidFill>
                    <a:schemeClr val="tx1"/>
                  </a:solidFill>
                </a:rPr>
                <a:t>Data</a:t>
              </a: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E978CDCC-B959-49AD-8E1E-4EED08C798ED}"/>
                </a:ext>
              </a:extLst>
            </p:cNvPr>
            <p:cNvSpPr/>
            <p:nvPr/>
          </p:nvSpPr>
          <p:spPr>
            <a:xfrm>
              <a:off x="6324045" y="5806854"/>
              <a:ext cx="1988620" cy="779175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i="1" dirty="0"/>
                <a:t>CPU Memory</a:t>
              </a:r>
            </a:p>
          </p:txBody>
        </p:sp>
        <p:sp>
          <p:nvSpPr>
            <p:cNvPr id="59" name="Rounded Rectangle 163">
              <a:extLst>
                <a:ext uri="{FF2B5EF4-FFF2-40B4-BE49-F238E27FC236}">
                  <a16:creationId xmlns:a16="http://schemas.microsoft.com/office/drawing/2014/main" id="{3E4B3EC4-D1E5-41AD-A967-089023AB2357}"/>
                </a:ext>
              </a:extLst>
            </p:cNvPr>
            <p:cNvSpPr/>
            <p:nvPr/>
          </p:nvSpPr>
          <p:spPr>
            <a:xfrm>
              <a:off x="4550328" y="6273666"/>
              <a:ext cx="1927725" cy="1463376"/>
            </a:xfrm>
            <a:prstGeom prst="roundRect">
              <a:avLst>
                <a:gd name="adj" fmla="val 9162"/>
              </a:avLst>
            </a:prstGeom>
            <a:noFill/>
            <a:ln w="254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rgbClr val="FF0000"/>
                  </a:solidFill>
                </a:rPr>
                <a:t>High latency</a:t>
              </a:r>
            </a:p>
            <a:p>
              <a:pPr algn="ctr"/>
              <a:r>
                <a:rPr lang="en-US" sz="3200" b="1" dirty="0">
                  <a:solidFill>
                    <a:srgbClr val="FF0000"/>
                  </a:solidFill>
                </a:rPr>
                <a:t>I/O</a:t>
              </a:r>
            </a:p>
          </p:txBody>
        </p:sp>
        <p:sp>
          <p:nvSpPr>
            <p:cNvPr id="60" name="Rounded Rectangle 163">
              <a:extLst>
                <a:ext uri="{FF2B5EF4-FFF2-40B4-BE49-F238E27FC236}">
                  <a16:creationId xmlns:a16="http://schemas.microsoft.com/office/drawing/2014/main" id="{9E04701F-3574-4105-901C-50FFD4D010BE}"/>
                </a:ext>
              </a:extLst>
            </p:cNvPr>
            <p:cNvSpPr/>
            <p:nvPr/>
          </p:nvSpPr>
          <p:spPr>
            <a:xfrm>
              <a:off x="7410312" y="2222132"/>
              <a:ext cx="1606877" cy="585592"/>
            </a:xfrm>
            <a:prstGeom prst="roundRect">
              <a:avLst>
                <a:gd name="adj" fmla="val 9162"/>
              </a:avLst>
            </a:prstGeom>
            <a:noFill/>
            <a:ln w="254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i="1" dirty="0">
                  <a:solidFill>
                    <a:schemeClr val="tx1"/>
                  </a:solidFill>
                </a:rPr>
                <a:t>Private</a:t>
              </a:r>
            </a:p>
          </p:txBody>
        </p:sp>
        <p:sp>
          <p:nvSpPr>
            <p:cNvPr id="61" name="Rounded Rectangle 163">
              <a:extLst>
                <a:ext uri="{FF2B5EF4-FFF2-40B4-BE49-F238E27FC236}">
                  <a16:creationId xmlns:a16="http://schemas.microsoft.com/office/drawing/2014/main" id="{02223770-3B7B-4AC5-B0B0-1DCA6676F281}"/>
                </a:ext>
              </a:extLst>
            </p:cNvPr>
            <p:cNvSpPr/>
            <p:nvPr/>
          </p:nvSpPr>
          <p:spPr>
            <a:xfrm>
              <a:off x="7410312" y="2542955"/>
              <a:ext cx="1606877" cy="585592"/>
            </a:xfrm>
            <a:prstGeom prst="roundRect">
              <a:avLst>
                <a:gd name="adj" fmla="val 9162"/>
              </a:avLst>
            </a:prstGeom>
            <a:noFill/>
            <a:ln w="254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i="1" dirty="0">
                  <a:solidFill>
                    <a:schemeClr val="tx1"/>
                  </a:solidFill>
                </a:rPr>
                <a:t>Shared</a:t>
              </a:r>
            </a:p>
          </p:txBody>
        </p: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2C704614-3C45-4F6A-9E35-9F1AB0040CA6}"/>
                </a:ext>
              </a:extLst>
            </p:cNvPr>
            <p:cNvGrpSpPr/>
            <p:nvPr/>
          </p:nvGrpSpPr>
          <p:grpSpPr>
            <a:xfrm>
              <a:off x="6112565" y="4953242"/>
              <a:ext cx="2571558" cy="1662524"/>
              <a:chOff x="6112565" y="4953242"/>
              <a:chExt cx="2571558" cy="1662524"/>
            </a:xfrm>
          </p:grpSpPr>
          <p:cxnSp>
            <p:nvCxnSpPr>
              <p:cNvPr id="63" name="Straight Arrow Connector 62">
                <a:extLst>
                  <a:ext uri="{FF2B5EF4-FFF2-40B4-BE49-F238E27FC236}">
                    <a16:creationId xmlns:a16="http://schemas.microsoft.com/office/drawing/2014/main" id="{7D3A5139-D722-4F65-8504-8D79BA150B7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12565" y="4953242"/>
                <a:ext cx="2571558" cy="0"/>
              </a:xfrm>
              <a:prstGeom prst="straightConnector1">
                <a:avLst/>
              </a:prstGeom>
              <a:ln w="44450">
                <a:solidFill>
                  <a:schemeClr val="tx1"/>
                </a:solidFill>
                <a:prstDash val="dashDot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Arrow Connector 63">
                <a:extLst>
                  <a:ext uri="{FF2B5EF4-FFF2-40B4-BE49-F238E27FC236}">
                    <a16:creationId xmlns:a16="http://schemas.microsoft.com/office/drawing/2014/main" id="{08BCEA5F-5B49-4329-8670-8828E77B126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12565" y="4953242"/>
                <a:ext cx="0" cy="1662524"/>
              </a:xfrm>
              <a:prstGeom prst="straightConnector1">
                <a:avLst/>
              </a:prstGeom>
              <a:ln w="44450">
                <a:solidFill>
                  <a:schemeClr val="tx1"/>
                </a:solidFill>
                <a:prstDash val="dashDot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5" name="Rounded Rectangle 163">
              <a:extLst>
                <a:ext uri="{FF2B5EF4-FFF2-40B4-BE49-F238E27FC236}">
                  <a16:creationId xmlns:a16="http://schemas.microsoft.com/office/drawing/2014/main" id="{3BB9FAB7-0728-46A5-8051-E79D143A96FE}"/>
                </a:ext>
              </a:extLst>
            </p:cNvPr>
            <p:cNvSpPr/>
            <p:nvPr/>
          </p:nvSpPr>
          <p:spPr>
            <a:xfrm>
              <a:off x="7394866" y="4843339"/>
              <a:ext cx="1606877" cy="585592"/>
            </a:xfrm>
            <a:prstGeom prst="roundRect">
              <a:avLst>
                <a:gd name="adj" fmla="val 9162"/>
              </a:avLst>
            </a:prstGeom>
            <a:noFill/>
            <a:ln w="254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i="1" dirty="0">
                  <a:solidFill>
                    <a:schemeClr val="tx1"/>
                  </a:solidFill>
                </a:rPr>
                <a:t>CPU-side</a:t>
              </a:r>
            </a:p>
          </p:txBody>
        </p:sp>
        <p:sp>
          <p:nvSpPr>
            <p:cNvPr id="66" name="Rounded Rectangle 163">
              <a:extLst>
                <a:ext uri="{FF2B5EF4-FFF2-40B4-BE49-F238E27FC236}">
                  <a16:creationId xmlns:a16="http://schemas.microsoft.com/office/drawing/2014/main" id="{0232F9E3-5352-4062-ADD5-730A6D186A4B}"/>
                </a:ext>
              </a:extLst>
            </p:cNvPr>
            <p:cNvSpPr/>
            <p:nvPr/>
          </p:nvSpPr>
          <p:spPr>
            <a:xfrm>
              <a:off x="7394865" y="4462904"/>
              <a:ext cx="1606877" cy="585592"/>
            </a:xfrm>
            <a:prstGeom prst="roundRect">
              <a:avLst>
                <a:gd name="adj" fmla="val 9162"/>
              </a:avLst>
            </a:prstGeom>
            <a:noFill/>
            <a:ln w="254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i="1" dirty="0">
                  <a:solidFill>
                    <a:schemeClr val="tx1"/>
                  </a:solidFill>
                </a:rPr>
                <a:t>GPU-side</a:t>
              </a:r>
            </a:p>
          </p:txBody>
        </p:sp>
      </p:grpSp>
      <p:graphicFrame>
        <p:nvGraphicFramePr>
          <p:cNvPr id="72" name="Chart 71">
            <a:extLst>
              <a:ext uri="{FF2B5EF4-FFF2-40B4-BE49-F238E27FC236}">
                <a16:creationId xmlns:a16="http://schemas.microsoft.com/office/drawing/2014/main" id="{FB04DC8D-60AA-49E1-9A05-EEA99AE0326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7097451"/>
              </p:ext>
            </p:extLst>
          </p:nvPr>
        </p:nvGraphicFramePr>
        <p:xfrm>
          <a:off x="14891324" y="13340891"/>
          <a:ext cx="16456448" cy="49018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73" name="Rounded Rectangle 111">
            <a:extLst>
              <a:ext uri="{FF2B5EF4-FFF2-40B4-BE49-F238E27FC236}">
                <a16:creationId xmlns:a16="http://schemas.microsoft.com/office/drawing/2014/main" id="{9EB0959F-3DB3-426D-8DCC-DF4BB0E9C006}"/>
              </a:ext>
            </a:extLst>
          </p:cNvPr>
          <p:cNvSpPr/>
          <p:nvPr/>
        </p:nvSpPr>
        <p:spPr>
          <a:xfrm>
            <a:off x="16243213" y="17596728"/>
            <a:ext cx="14485953" cy="1269868"/>
          </a:xfrm>
          <a:prstGeom prst="roundRect">
            <a:avLst>
              <a:gd name="adj" fmla="val 21597"/>
            </a:avLst>
          </a:prstGeom>
          <a:noFill/>
          <a:ln w="3810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chemeClr val="accent6">
                    <a:lumMod val="75000"/>
                  </a:schemeClr>
                </a:solidFill>
              </a:rPr>
              <a:t>How to achieve the best of both page sizes?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84C31DA-7E33-46F6-87F4-9B6196A57693}"/>
              </a:ext>
            </a:extLst>
          </p:cNvPr>
          <p:cNvSpPr/>
          <p:nvPr/>
        </p:nvSpPr>
        <p:spPr>
          <a:xfrm>
            <a:off x="20334101" y="5991738"/>
            <a:ext cx="631038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000" b="1" dirty="0"/>
              <a:t>Page Size Trade-Off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9BB58502-2434-4EB9-B8F1-B73E2F3635E3}"/>
              </a:ext>
            </a:extLst>
          </p:cNvPr>
          <p:cNvSpPr/>
          <p:nvPr/>
        </p:nvSpPr>
        <p:spPr>
          <a:xfrm>
            <a:off x="17750975" y="18739651"/>
            <a:ext cx="15194588" cy="84787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7747564F-D85B-419D-84DA-3027402F9D90}"/>
              </a:ext>
            </a:extLst>
          </p:cNvPr>
          <p:cNvSpPr txBox="1"/>
          <p:nvPr/>
        </p:nvSpPr>
        <p:spPr>
          <a:xfrm>
            <a:off x="22746075" y="18981814"/>
            <a:ext cx="514596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200" b="1" dirty="0"/>
              <a:t>Design Goals</a:t>
            </a:r>
          </a:p>
          <a:p>
            <a:endParaRPr lang="en-US" i="1" dirty="0"/>
          </a:p>
        </p:txBody>
      </p:sp>
      <p:sp>
        <p:nvSpPr>
          <p:cNvPr id="219" name="Content Placeholder 2">
            <a:extLst>
              <a:ext uri="{FF2B5EF4-FFF2-40B4-BE49-F238E27FC236}">
                <a16:creationId xmlns:a16="http://schemas.microsoft.com/office/drawing/2014/main" id="{7F01FA84-99EA-4C7B-BFCB-47378ED9A1ED}"/>
              </a:ext>
            </a:extLst>
          </p:cNvPr>
          <p:cNvSpPr txBox="1">
            <a:spLocks/>
          </p:cNvSpPr>
          <p:nvPr/>
        </p:nvSpPr>
        <p:spPr>
          <a:xfrm>
            <a:off x="18551719" y="20123412"/>
            <a:ext cx="13000651" cy="79675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4800" b="1" dirty="0">
                <a:solidFill>
                  <a:schemeClr val="accent6">
                    <a:lumMod val="75000"/>
                  </a:schemeClr>
                </a:solidFill>
              </a:rPr>
              <a:t>Exploit benefits of both small and large pages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</a:rPr>
              <a:t>High TLB Reach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</a:rPr>
              <a:t>Low demand paging overhead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4800" b="1" dirty="0">
                <a:solidFill>
                  <a:schemeClr val="accent6">
                    <a:lumMod val="75000"/>
                  </a:schemeClr>
                </a:solidFill>
              </a:rPr>
              <a:t>No data movement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4800" b="1" dirty="0">
                <a:solidFill>
                  <a:schemeClr val="accent6">
                    <a:lumMod val="75000"/>
                  </a:schemeClr>
                </a:solidFill>
              </a:rPr>
              <a:t>Application transparency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600" dirty="0"/>
              <a:t>Programmers do not need to modify GPGPU applications</a:t>
            </a:r>
          </a:p>
        </p:txBody>
      </p:sp>
      <p:grpSp>
        <p:nvGrpSpPr>
          <p:cNvPr id="354" name="Group 353">
            <a:extLst>
              <a:ext uri="{FF2B5EF4-FFF2-40B4-BE49-F238E27FC236}">
                <a16:creationId xmlns:a16="http://schemas.microsoft.com/office/drawing/2014/main" id="{580BBE8F-FD59-482E-9D01-C72C958F6227}"/>
              </a:ext>
            </a:extLst>
          </p:cNvPr>
          <p:cNvGrpSpPr/>
          <p:nvPr/>
        </p:nvGrpSpPr>
        <p:grpSpPr>
          <a:xfrm>
            <a:off x="971091" y="18871298"/>
            <a:ext cx="15421045" cy="7865942"/>
            <a:chOff x="340034" y="21717108"/>
            <a:chExt cx="15421045" cy="7865942"/>
          </a:xfrm>
        </p:grpSpPr>
        <p:sp>
          <p:nvSpPr>
            <p:cNvPr id="220" name="Rectangle 219">
              <a:extLst>
                <a:ext uri="{FF2B5EF4-FFF2-40B4-BE49-F238E27FC236}">
                  <a16:creationId xmlns:a16="http://schemas.microsoft.com/office/drawing/2014/main" id="{EA874EB7-C5D7-4FA8-B35B-03324782EFF5}"/>
                </a:ext>
              </a:extLst>
            </p:cNvPr>
            <p:cNvSpPr/>
            <p:nvPr/>
          </p:nvSpPr>
          <p:spPr>
            <a:xfrm>
              <a:off x="3970320" y="24543141"/>
              <a:ext cx="3801521" cy="604246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21" name="Group 220">
              <a:extLst>
                <a:ext uri="{FF2B5EF4-FFF2-40B4-BE49-F238E27FC236}">
                  <a16:creationId xmlns:a16="http://schemas.microsoft.com/office/drawing/2014/main" id="{C7CECAEC-8AB5-4A8B-B7B4-7F433DB6F925}"/>
                </a:ext>
              </a:extLst>
            </p:cNvPr>
            <p:cNvGrpSpPr/>
            <p:nvPr/>
          </p:nvGrpSpPr>
          <p:grpSpPr>
            <a:xfrm>
              <a:off x="4089397" y="24655886"/>
              <a:ext cx="3564086" cy="386907"/>
              <a:chOff x="5217994" y="3655709"/>
              <a:chExt cx="2177048" cy="236334"/>
            </a:xfrm>
          </p:grpSpPr>
          <p:sp>
            <p:nvSpPr>
              <p:cNvPr id="222" name="Rectangle 221">
                <a:extLst>
                  <a:ext uri="{FF2B5EF4-FFF2-40B4-BE49-F238E27FC236}">
                    <a16:creationId xmlns:a16="http://schemas.microsoft.com/office/drawing/2014/main" id="{7006060A-7D81-48DD-B103-6C0B7E23AE80}"/>
                  </a:ext>
                </a:extLst>
              </p:cNvPr>
              <p:cNvSpPr/>
              <p:nvPr/>
            </p:nvSpPr>
            <p:spPr>
              <a:xfrm>
                <a:off x="5217994" y="3655709"/>
                <a:ext cx="232420" cy="23633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3" name="Rectangle 222">
                <a:extLst>
                  <a:ext uri="{FF2B5EF4-FFF2-40B4-BE49-F238E27FC236}">
                    <a16:creationId xmlns:a16="http://schemas.microsoft.com/office/drawing/2014/main" id="{62F3FB10-2364-4FD6-9C22-D9BEDB220CB7}"/>
                  </a:ext>
                </a:extLst>
              </p:cNvPr>
              <p:cNvSpPr/>
              <p:nvPr/>
            </p:nvSpPr>
            <p:spPr>
              <a:xfrm>
                <a:off x="5495798" y="3655709"/>
                <a:ext cx="232420" cy="23633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4" name="Rectangle 223">
                <a:extLst>
                  <a:ext uri="{FF2B5EF4-FFF2-40B4-BE49-F238E27FC236}">
                    <a16:creationId xmlns:a16="http://schemas.microsoft.com/office/drawing/2014/main" id="{A8CC5141-F422-495F-AF72-F3ADC8CD5D92}"/>
                  </a:ext>
                </a:extLst>
              </p:cNvPr>
              <p:cNvSpPr/>
              <p:nvPr/>
            </p:nvSpPr>
            <p:spPr>
              <a:xfrm>
                <a:off x="5773602" y="3655709"/>
                <a:ext cx="232420" cy="23633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5" name="Rectangle 224">
                <a:extLst>
                  <a:ext uri="{FF2B5EF4-FFF2-40B4-BE49-F238E27FC236}">
                    <a16:creationId xmlns:a16="http://schemas.microsoft.com/office/drawing/2014/main" id="{7FF2FFA1-F9EF-449D-8993-CB92CBEF2465}"/>
                  </a:ext>
                </a:extLst>
              </p:cNvPr>
              <p:cNvSpPr/>
              <p:nvPr/>
            </p:nvSpPr>
            <p:spPr>
              <a:xfrm>
                <a:off x="6051406" y="3655709"/>
                <a:ext cx="232420" cy="23633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6" name="Rectangle 225">
                <a:extLst>
                  <a:ext uri="{FF2B5EF4-FFF2-40B4-BE49-F238E27FC236}">
                    <a16:creationId xmlns:a16="http://schemas.microsoft.com/office/drawing/2014/main" id="{FC16829D-A4AB-4AE5-8883-7959F26868E6}"/>
                  </a:ext>
                </a:extLst>
              </p:cNvPr>
              <p:cNvSpPr/>
              <p:nvPr/>
            </p:nvSpPr>
            <p:spPr>
              <a:xfrm>
                <a:off x="6329210" y="3655709"/>
                <a:ext cx="232420" cy="23633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7" name="Rectangle 226">
                <a:extLst>
                  <a:ext uri="{FF2B5EF4-FFF2-40B4-BE49-F238E27FC236}">
                    <a16:creationId xmlns:a16="http://schemas.microsoft.com/office/drawing/2014/main" id="{056C9D83-754C-4F64-ABC5-09980A1A5F48}"/>
                  </a:ext>
                </a:extLst>
              </p:cNvPr>
              <p:cNvSpPr/>
              <p:nvPr/>
            </p:nvSpPr>
            <p:spPr>
              <a:xfrm>
                <a:off x="6607014" y="3655709"/>
                <a:ext cx="232420" cy="23633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8" name="Rectangle 227">
                <a:extLst>
                  <a:ext uri="{FF2B5EF4-FFF2-40B4-BE49-F238E27FC236}">
                    <a16:creationId xmlns:a16="http://schemas.microsoft.com/office/drawing/2014/main" id="{B76CF478-EFFC-4707-80F2-310CA1CEC439}"/>
                  </a:ext>
                </a:extLst>
              </p:cNvPr>
              <p:cNvSpPr/>
              <p:nvPr/>
            </p:nvSpPr>
            <p:spPr>
              <a:xfrm>
                <a:off x="6884818" y="3655709"/>
                <a:ext cx="232420" cy="23633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9" name="Rectangle 228">
                <a:extLst>
                  <a:ext uri="{FF2B5EF4-FFF2-40B4-BE49-F238E27FC236}">
                    <a16:creationId xmlns:a16="http://schemas.microsoft.com/office/drawing/2014/main" id="{D087ED24-5FED-486C-9D70-EA4CA0F7A48E}"/>
                  </a:ext>
                </a:extLst>
              </p:cNvPr>
              <p:cNvSpPr/>
              <p:nvPr/>
            </p:nvSpPr>
            <p:spPr>
              <a:xfrm>
                <a:off x="7162622" y="3655709"/>
                <a:ext cx="232420" cy="23633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30" name="TextBox 229">
              <a:extLst>
                <a:ext uri="{FF2B5EF4-FFF2-40B4-BE49-F238E27FC236}">
                  <a16:creationId xmlns:a16="http://schemas.microsoft.com/office/drawing/2014/main" id="{82C6FC7E-B491-42F0-BD0E-952F64C1E0E4}"/>
                </a:ext>
              </a:extLst>
            </p:cNvPr>
            <p:cNvSpPr txBox="1"/>
            <p:nvPr/>
          </p:nvSpPr>
          <p:spPr>
            <a:xfrm>
              <a:off x="4691130" y="24003450"/>
              <a:ext cx="2382574" cy="461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Large Page Frame</a:t>
              </a:r>
            </a:p>
          </p:txBody>
        </p:sp>
        <p:grpSp>
          <p:nvGrpSpPr>
            <p:cNvPr id="231" name="Group 230">
              <a:extLst>
                <a:ext uri="{FF2B5EF4-FFF2-40B4-BE49-F238E27FC236}">
                  <a16:creationId xmlns:a16="http://schemas.microsoft.com/office/drawing/2014/main" id="{69170089-5175-430F-B37E-67AFAA5CE3E5}"/>
                </a:ext>
              </a:extLst>
            </p:cNvPr>
            <p:cNvGrpSpPr/>
            <p:nvPr/>
          </p:nvGrpSpPr>
          <p:grpSpPr>
            <a:xfrm>
              <a:off x="4086668" y="24655940"/>
              <a:ext cx="3564086" cy="386907"/>
              <a:chOff x="5217994" y="3655709"/>
              <a:chExt cx="2177048" cy="236334"/>
            </a:xfrm>
            <a:solidFill>
              <a:schemeClr val="accent6">
                <a:lumMod val="60000"/>
                <a:lumOff val="40000"/>
              </a:schemeClr>
            </a:solidFill>
          </p:grpSpPr>
          <p:sp>
            <p:nvSpPr>
              <p:cNvPr id="232" name="Rectangle 231">
                <a:extLst>
                  <a:ext uri="{FF2B5EF4-FFF2-40B4-BE49-F238E27FC236}">
                    <a16:creationId xmlns:a16="http://schemas.microsoft.com/office/drawing/2014/main" id="{21E381C1-5877-43D2-900D-42F5FE80EF6A}"/>
                  </a:ext>
                </a:extLst>
              </p:cNvPr>
              <p:cNvSpPr/>
              <p:nvPr/>
            </p:nvSpPr>
            <p:spPr>
              <a:xfrm>
                <a:off x="5217994" y="3655709"/>
                <a:ext cx="232420" cy="236334"/>
              </a:xfrm>
              <a:prstGeom prst="rect">
                <a:avLst/>
              </a:prstGeom>
              <a:grp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33" name="Rectangle 232">
                <a:extLst>
                  <a:ext uri="{FF2B5EF4-FFF2-40B4-BE49-F238E27FC236}">
                    <a16:creationId xmlns:a16="http://schemas.microsoft.com/office/drawing/2014/main" id="{650A7E4D-9525-40AF-B347-D856A7C58A75}"/>
                  </a:ext>
                </a:extLst>
              </p:cNvPr>
              <p:cNvSpPr/>
              <p:nvPr/>
            </p:nvSpPr>
            <p:spPr>
              <a:xfrm>
                <a:off x="5495798" y="3655709"/>
                <a:ext cx="232420" cy="236334"/>
              </a:xfrm>
              <a:prstGeom prst="rect">
                <a:avLst/>
              </a:prstGeom>
              <a:grp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34" name="Rectangle 233">
                <a:extLst>
                  <a:ext uri="{FF2B5EF4-FFF2-40B4-BE49-F238E27FC236}">
                    <a16:creationId xmlns:a16="http://schemas.microsoft.com/office/drawing/2014/main" id="{29E2685B-3CBE-4BFD-8108-1C541CE0D54F}"/>
                  </a:ext>
                </a:extLst>
              </p:cNvPr>
              <p:cNvSpPr/>
              <p:nvPr/>
            </p:nvSpPr>
            <p:spPr>
              <a:xfrm>
                <a:off x="5773602" y="3655709"/>
                <a:ext cx="232420" cy="236334"/>
              </a:xfrm>
              <a:prstGeom prst="rect">
                <a:avLst/>
              </a:prstGeom>
              <a:grp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35" name="Rectangle 234">
                <a:extLst>
                  <a:ext uri="{FF2B5EF4-FFF2-40B4-BE49-F238E27FC236}">
                    <a16:creationId xmlns:a16="http://schemas.microsoft.com/office/drawing/2014/main" id="{C193A664-67EB-41D2-BB44-DD15401BA421}"/>
                  </a:ext>
                </a:extLst>
              </p:cNvPr>
              <p:cNvSpPr/>
              <p:nvPr/>
            </p:nvSpPr>
            <p:spPr>
              <a:xfrm>
                <a:off x="6051406" y="3655709"/>
                <a:ext cx="232420" cy="236334"/>
              </a:xfrm>
              <a:prstGeom prst="rect">
                <a:avLst/>
              </a:prstGeom>
              <a:grp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36" name="Rectangle 235">
                <a:extLst>
                  <a:ext uri="{FF2B5EF4-FFF2-40B4-BE49-F238E27FC236}">
                    <a16:creationId xmlns:a16="http://schemas.microsoft.com/office/drawing/2014/main" id="{E0044270-2C2C-42A5-9A45-8A15B1010FA1}"/>
                  </a:ext>
                </a:extLst>
              </p:cNvPr>
              <p:cNvSpPr/>
              <p:nvPr/>
            </p:nvSpPr>
            <p:spPr>
              <a:xfrm>
                <a:off x="6329210" y="3655709"/>
                <a:ext cx="232420" cy="236334"/>
              </a:xfrm>
              <a:prstGeom prst="rect">
                <a:avLst/>
              </a:prstGeom>
              <a:solidFill>
                <a:srgbClr val="A9D18E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37" name="Rectangle 236">
                <a:extLst>
                  <a:ext uri="{FF2B5EF4-FFF2-40B4-BE49-F238E27FC236}">
                    <a16:creationId xmlns:a16="http://schemas.microsoft.com/office/drawing/2014/main" id="{E0136636-0DA2-40F2-86F1-DC8540D7497E}"/>
                  </a:ext>
                </a:extLst>
              </p:cNvPr>
              <p:cNvSpPr/>
              <p:nvPr/>
            </p:nvSpPr>
            <p:spPr>
              <a:xfrm>
                <a:off x="6607014" y="3655709"/>
                <a:ext cx="232420" cy="236334"/>
              </a:xfrm>
              <a:prstGeom prst="rect">
                <a:avLst/>
              </a:prstGeom>
              <a:solidFill>
                <a:srgbClr val="00B0F0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38" name="Rectangle 237">
                <a:extLst>
                  <a:ext uri="{FF2B5EF4-FFF2-40B4-BE49-F238E27FC236}">
                    <a16:creationId xmlns:a16="http://schemas.microsoft.com/office/drawing/2014/main" id="{4E358643-83F7-49AF-8993-1533A6D635F2}"/>
                  </a:ext>
                </a:extLst>
              </p:cNvPr>
              <p:cNvSpPr/>
              <p:nvPr/>
            </p:nvSpPr>
            <p:spPr>
              <a:xfrm>
                <a:off x="6884818" y="3655709"/>
                <a:ext cx="232420" cy="236334"/>
              </a:xfrm>
              <a:prstGeom prst="rect">
                <a:avLst/>
              </a:prstGeom>
              <a:solidFill>
                <a:srgbClr val="00B0F0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39" name="Rectangle 238">
                <a:extLst>
                  <a:ext uri="{FF2B5EF4-FFF2-40B4-BE49-F238E27FC236}">
                    <a16:creationId xmlns:a16="http://schemas.microsoft.com/office/drawing/2014/main" id="{93FD0D34-9AA0-4B9D-BFDB-C48814965463}"/>
                  </a:ext>
                </a:extLst>
              </p:cNvPr>
              <p:cNvSpPr/>
              <p:nvPr/>
            </p:nvSpPr>
            <p:spPr>
              <a:xfrm>
                <a:off x="7162622" y="3655709"/>
                <a:ext cx="232420" cy="236334"/>
              </a:xfrm>
              <a:prstGeom prst="rect">
                <a:avLst/>
              </a:prstGeom>
              <a:solidFill>
                <a:srgbClr val="00B0F0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40" name="Rectangle 239">
              <a:extLst>
                <a:ext uri="{FF2B5EF4-FFF2-40B4-BE49-F238E27FC236}">
                  <a16:creationId xmlns:a16="http://schemas.microsoft.com/office/drawing/2014/main" id="{ADC06056-EDE9-43EF-BF92-F208979594F6}"/>
                </a:ext>
              </a:extLst>
            </p:cNvPr>
            <p:cNvSpPr/>
            <p:nvPr/>
          </p:nvSpPr>
          <p:spPr>
            <a:xfrm>
              <a:off x="11886077" y="24641288"/>
              <a:ext cx="3801521" cy="604246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41" name="Group 240">
              <a:extLst>
                <a:ext uri="{FF2B5EF4-FFF2-40B4-BE49-F238E27FC236}">
                  <a16:creationId xmlns:a16="http://schemas.microsoft.com/office/drawing/2014/main" id="{5FA6C8BB-6EC5-478F-BCDF-660AE373D2CD}"/>
                </a:ext>
              </a:extLst>
            </p:cNvPr>
            <p:cNvGrpSpPr/>
            <p:nvPr/>
          </p:nvGrpSpPr>
          <p:grpSpPr>
            <a:xfrm>
              <a:off x="12005155" y="24754033"/>
              <a:ext cx="3564086" cy="386907"/>
              <a:chOff x="5217994" y="3655709"/>
              <a:chExt cx="2177048" cy="236334"/>
            </a:xfrm>
          </p:grpSpPr>
          <p:sp>
            <p:nvSpPr>
              <p:cNvPr id="242" name="Rectangle 241">
                <a:extLst>
                  <a:ext uri="{FF2B5EF4-FFF2-40B4-BE49-F238E27FC236}">
                    <a16:creationId xmlns:a16="http://schemas.microsoft.com/office/drawing/2014/main" id="{6851292F-EF38-4C3C-BE0F-F30FAFEFB9AA}"/>
                  </a:ext>
                </a:extLst>
              </p:cNvPr>
              <p:cNvSpPr/>
              <p:nvPr/>
            </p:nvSpPr>
            <p:spPr>
              <a:xfrm>
                <a:off x="5217994" y="3655709"/>
                <a:ext cx="232420" cy="23633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3" name="Rectangle 242">
                <a:extLst>
                  <a:ext uri="{FF2B5EF4-FFF2-40B4-BE49-F238E27FC236}">
                    <a16:creationId xmlns:a16="http://schemas.microsoft.com/office/drawing/2014/main" id="{A2DFBEA5-54F0-468A-A985-19845726528A}"/>
                  </a:ext>
                </a:extLst>
              </p:cNvPr>
              <p:cNvSpPr/>
              <p:nvPr/>
            </p:nvSpPr>
            <p:spPr>
              <a:xfrm>
                <a:off x="5495798" y="3655709"/>
                <a:ext cx="232420" cy="23633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4" name="Rectangle 243">
                <a:extLst>
                  <a:ext uri="{FF2B5EF4-FFF2-40B4-BE49-F238E27FC236}">
                    <a16:creationId xmlns:a16="http://schemas.microsoft.com/office/drawing/2014/main" id="{8407E23B-7F3B-49CA-9108-C19758B9000C}"/>
                  </a:ext>
                </a:extLst>
              </p:cNvPr>
              <p:cNvSpPr/>
              <p:nvPr/>
            </p:nvSpPr>
            <p:spPr>
              <a:xfrm>
                <a:off x="5773602" y="3655709"/>
                <a:ext cx="232420" cy="23633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5" name="Rectangle 244">
                <a:extLst>
                  <a:ext uri="{FF2B5EF4-FFF2-40B4-BE49-F238E27FC236}">
                    <a16:creationId xmlns:a16="http://schemas.microsoft.com/office/drawing/2014/main" id="{5798B914-743F-451A-A749-310E55CB1839}"/>
                  </a:ext>
                </a:extLst>
              </p:cNvPr>
              <p:cNvSpPr/>
              <p:nvPr/>
            </p:nvSpPr>
            <p:spPr>
              <a:xfrm>
                <a:off x="6051406" y="3655709"/>
                <a:ext cx="232420" cy="23633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6" name="Rectangle 245">
                <a:extLst>
                  <a:ext uri="{FF2B5EF4-FFF2-40B4-BE49-F238E27FC236}">
                    <a16:creationId xmlns:a16="http://schemas.microsoft.com/office/drawing/2014/main" id="{FDB8AD38-5827-4212-9509-71052DCD76AA}"/>
                  </a:ext>
                </a:extLst>
              </p:cNvPr>
              <p:cNvSpPr/>
              <p:nvPr/>
            </p:nvSpPr>
            <p:spPr>
              <a:xfrm>
                <a:off x="6329210" y="3655709"/>
                <a:ext cx="232420" cy="23633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7" name="Rectangle 246">
                <a:extLst>
                  <a:ext uri="{FF2B5EF4-FFF2-40B4-BE49-F238E27FC236}">
                    <a16:creationId xmlns:a16="http://schemas.microsoft.com/office/drawing/2014/main" id="{A7326F5B-F746-4BB6-8FE9-7385B74EC89B}"/>
                  </a:ext>
                </a:extLst>
              </p:cNvPr>
              <p:cNvSpPr/>
              <p:nvPr/>
            </p:nvSpPr>
            <p:spPr>
              <a:xfrm>
                <a:off x="6607014" y="3655709"/>
                <a:ext cx="232420" cy="23633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8" name="Rectangle 247">
                <a:extLst>
                  <a:ext uri="{FF2B5EF4-FFF2-40B4-BE49-F238E27FC236}">
                    <a16:creationId xmlns:a16="http://schemas.microsoft.com/office/drawing/2014/main" id="{B7F60F39-A7CD-438B-B32D-75FCD2B10626}"/>
                  </a:ext>
                </a:extLst>
              </p:cNvPr>
              <p:cNvSpPr/>
              <p:nvPr/>
            </p:nvSpPr>
            <p:spPr>
              <a:xfrm>
                <a:off x="6884818" y="3655709"/>
                <a:ext cx="232420" cy="23633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9" name="Rectangle 248">
                <a:extLst>
                  <a:ext uri="{FF2B5EF4-FFF2-40B4-BE49-F238E27FC236}">
                    <a16:creationId xmlns:a16="http://schemas.microsoft.com/office/drawing/2014/main" id="{A604514F-29A9-4E77-90DF-C66B17A76A07}"/>
                  </a:ext>
                </a:extLst>
              </p:cNvPr>
              <p:cNvSpPr/>
              <p:nvPr/>
            </p:nvSpPr>
            <p:spPr>
              <a:xfrm>
                <a:off x="7162622" y="3655709"/>
                <a:ext cx="232420" cy="23633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50" name="TextBox 249">
              <a:extLst>
                <a:ext uri="{FF2B5EF4-FFF2-40B4-BE49-F238E27FC236}">
                  <a16:creationId xmlns:a16="http://schemas.microsoft.com/office/drawing/2014/main" id="{6C4EDB10-2D10-4057-AE08-913AB653BFDE}"/>
                </a:ext>
              </a:extLst>
            </p:cNvPr>
            <p:cNvSpPr txBox="1"/>
            <p:nvPr/>
          </p:nvSpPr>
          <p:spPr>
            <a:xfrm>
              <a:off x="12608829" y="24092891"/>
              <a:ext cx="2382574" cy="461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Large Page Frame</a:t>
              </a:r>
            </a:p>
          </p:txBody>
        </p:sp>
        <p:grpSp>
          <p:nvGrpSpPr>
            <p:cNvPr id="251" name="Group 250">
              <a:extLst>
                <a:ext uri="{FF2B5EF4-FFF2-40B4-BE49-F238E27FC236}">
                  <a16:creationId xmlns:a16="http://schemas.microsoft.com/office/drawing/2014/main" id="{699B15AC-79DA-4BBF-A868-334CBA4D9746}"/>
                </a:ext>
              </a:extLst>
            </p:cNvPr>
            <p:cNvGrpSpPr/>
            <p:nvPr/>
          </p:nvGrpSpPr>
          <p:grpSpPr>
            <a:xfrm>
              <a:off x="12005155" y="24749957"/>
              <a:ext cx="3564086" cy="386907"/>
              <a:chOff x="5217994" y="3655709"/>
              <a:chExt cx="2177048" cy="236334"/>
            </a:xfrm>
            <a:solidFill>
              <a:schemeClr val="accent6">
                <a:lumMod val="60000"/>
                <a:lumOff val="40000"/>
              </a:schemeClr>
            </a:solidFill>
          </p:grpSpPr>
          <p:sp>
            <p:nvSpPr>
              <p:cNvPr id="252" name="Rectangle 251">
                <a:extLst>
                  <a:ext uri="{FF2B5EF4-FFF2-40B4-BE49-F238E27FC236}">
                    <a16:creationId xmlns:a16="http://schemas.microsoft.com/office/drawing/2014/main" id="{C43DACB3-0E9B-4F07-9D85-A237181FB61F}"/>
                  </a:ext>
                </a:extLst>
              </p:cNvPr>
              <p:cNvSpPr/>
              <p:nvPr/>
            </p:nvSpPr>
            <p:spPr>
              <a:xfrm>
                <a:off x="5217994" y="3655709"/>
                <a:ext cx="232420" cy="236334"/>
              </a:xfrm>
              <a:prstGeom prst="rect">
                <a:avLst/>
              </a:prstGeom>
              <a:grp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3" name="Rectangle 252">
                <a:extLst>
                  <a:ext uri="{FF2B5EF4-FFF2-40B4-BE49-F238E27FC236}">
                    <a16:creationId xmlns:a16="http://schemas.microsoft.com/office/drawing/2014/main" id="{630D9AC7-0D91-4E8E-B5A8-B748AD10C74E}"/>
                  </a:ext>
                </a:extLst>
              </p:cNvPr>
              <p:cNvSpPr/>
              <p:nvPr/>
            </p:nvSpPr>
            <p:spPr>
              <a:xfrm>
                <a:off x="5495798" y="3655709"/>
                <a:ext cx="232420" cy="236334"/>
              </a:xfrm>
              <a:prstGeom prst="rect">
                <a:avLst/>
              </a:prstGeom>
              <a:grp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4" name="Rectangle 253">
                <a:extLst>
                  <a:ext uri="{FF2B5EF4-FFF2-40B4-BE49-F238E27FC236}">
                    <a16:creationId xmlns:a16="http://schemas.microsoft.com/office/drawing/2014/main" id="{9ACE7EC7-BF7A-4069-AFA5-8B43D1476F02}"/>
                  </a:ext>
                </a:extLst>
              </p:cNvPr>
              <p:cNvSpPr/>
              <p:nvPr/>
            </p:nvSpPr>
            <p:spPr>
              <a:xfrm>
                <a:off x="5773602" y="3655709"/>
                <a:ext cx="232420" cy="236334"/>
              </a:xfrm>
              <a:prstGeom prst="rect">
                <a:avLst/>
              </a:prstGeom>
              <a:grp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5" name="Rectangle 254">
                <a:extLst>
                  <a:ext uri="{FF2B5EF4-FFF2-40B4-BE49-F238E27FC236}">
                    <a16:creationId xmlns:a16="http://schemas.microsoft.com/office/drawing/2014/main" id="{22E4752F-C510-454D-9147-D4F1884860B3}"/>
                  </a:ext>
                </a:extLst>
              </p:cNvPr>
              <p:cNvSpPr/>
              <p:nvPr/>
            </p:nvSpPr>
            <p:spPr>
              <a:xfrm>
                <a:off x="6051406" y="3655709"/>
                <a:ext cx="232420" cy="236334"/>
              </a:xfrm>
              <a:prstGeom prst="rect">
                <a:avLst/>
              </a:prstGeom>
              <a:grp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6" name="Rectangle 255">
                <a:extLst>
                  <a:ext uri="{FF2B5EF4-FFF2-40B4-BE49-F238E27FC236}">
                    <a16:creationId xmlns:a16="http://schemas.microsoft.com/office/drawing/2014/main" id="{85371333-5F7C-4AC6-840C-946D2E5A08D6}"/>
                  </a:ext>
                </a:extLst>
              </p:cNvPr>
              <p:cNvSpPr/>
              <p:nvPr/>
            </p:nvSpPr>
            <p:spPr>
              <a:xfrm>
                <a:off x="6329210" y="3655709"/>
                <a:ext cx="232420" cy="236334"/>
              </a:xfrm>
              <a:prstGeom prst="rect">
                <a:avLst/>
              </a:prstGeom>
              <a:grp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7" name="Rectangle 256">
                <a:extLst>
                  <a:ext uri="{FF2B5EF4-FFF2-40B4-BE49-F238E27FC236}">
                    <a16:creationId xmlns:a16="http://schemas.microsoft.com/office/drawing/2014/main" id="{6D02CFE5-6F4F-44DE-9DA1-E62968F232C7}"/>
                  </a:ext>
                </a:extLst>
              </p:cNvPr>
              <p:cNvSpPr/>
              <p:nvPr/>
            </p:nvSpPr>
            <p:spPr>
              <a:xfrm>
                <a:off x="6607014" y="3655709"/>
                <a:ext cx="232420" cy="236334"/>
              </a:xfrm>
              <a:prstGeom prst="rect">
                <a:avLst/>
              </a:prstGeom>
              <a:grp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8" name="Rectangle 257">
                <a:extLst>
                  <a:ext uri="{FF2B5EF4-FFF2-40B4-BE49-F238E27FC236}">
                    <a16:creationId xmlns:a16="http://schemas.microsoft.com/office/drawing/2014/main" id="{15B88CFB-0658-4999-9843-D3D5C6157D54}"/>
                  </a:ext>
                </a:extLst>
              </p:cNvPr>
              <p:cNvSpPr/>
              <p:nvPr/>
            </p:nvSpPr>
            <p:spPr>
              <a:xfrm>
                <a:off x="6884818" y="3655709"/>
                <a:ext cx="232420" cy="236334"/>
              </a:xfrm>
              <a:prstGeom prst="rect">
                <a:avLst/>
              </a:prstGeom>
              <a:grp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9" name="Rectangle 258">
                <a:extLst>
                  <a:ext uri="{FF2B5EF4-FFF2-40B4-BE49-F238E27FC236}">
                    <a16:creationId xmlns:a16="http://schemas.microsoft.com/office/drawing/2014/main" id="{5BD76997-FCBE-401C-91E7-78E22B015C29}"/>
                  </a:ext>
                </a:extLst>
              </p:cNvPr>
              <p:cNvSpPr/>
              <p:nvPr/>
            </p:nvSpPr>
            <p:spPr>
              <a:xfrm>
                <a:off x="7162622" y="3655709"/>
                <a:ext cx="232420" cy="236334"/>
              </a:xfrm>
              <a:prstGeom prst="rect">
                <a:avLst/>
              </a:prstGeom>
              <a:grp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60" name="Rectangle 259">
              <a:extLst>
                <a:ext uri="{FF2B5EF4-FFF2-40B4-BE49-F238E27FC236}">
                  <a16:creationId xmlns:a16="http://schemas.microsoft.com/office/drawing/2014/main" id="{C7EA0F8A-E864-4A0B-8CBA-0BC36814C0D9}"/>
                </a:ext>
              </a:extLst>
            </p:cNvPr>
            <p:cNvSpPr/>
            <p:nvPr/>
          </p:nvSpPr>
          <p:spPr>
            <a:xfrm>
              <a:off x="11924237" y="27629912"/>
              <a:ext cx="3801521" cy="604246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61" name="Group 260">
              <a:extLst>
                <a:ext uri="{FF2B5EF4-FFF2-40B4-BE49-F238E27FC236}">
                  <a16:creationId xmlns:a16="http://schemas.microsoft.com/office/drawing/2014/main" id="{4BE51CF2-A086-4097-9637-52B8A2A8FBA5}"/>
                </a:ext>
              </a:extLst>
            </p:cNvPr>
            <p:cNvGrpSpPr/>
            <p:nvPr/>
          </p:nvGrpSpPr>
          <p:grpSpPr>
            <a:xfrm>
              <a:off x="12043314" y="27742657"/>
              <a:ext cx="3564086" cy="386907"/>
              <a:chOff x="5217994" y="3655709"/>
              <a:chExt cx="2177048" cy="236334"/>
            </a:xfrm>
          </p:grpSpPr>
          <p:sp>
            <p:nvSpPr>
              <p:cNvPr id="262" name="Rectangle 261">
                <a:extLst>
                  <a:ext uri="{FF2B5EF4-FFF2-40B4-BE49-F238E27FC236}">
                    <a16:creationId xmlns:a16="http://schemas.microsoft.com/office/drawing/2014/main" id="{7913B64F-ED3F-45C8-A565-6D8B038CEE8E}"/>
                  </a:ext>
                </a:extLst>
              </p:cNvPr>
              <p:cNvSpPr/>
              <p:nvPr/>
            </p:nvSpPr>
            <p:spPr>
              <a:xfrm>
                <a:off x="5217994" y="3655709"/>
                <a:ext cx="232420" cy="23633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3" name="Rectangle 262">
                <a:extLst>
                  <a:ext uri="{FF2B5EF4-FFF2-40B4-BE49-F238E27FC236}">
                    <a16:creationId xmlns:a16="http://schemas.microsoft.com/office/drawing/2014/main" id="{61F5D290-6577-4C0E-9255-69E524DC11BC}"/>
                  </a:ext>
                </a:extLst>
              </p:cNvPr>
              <p:cNvSpPr/>
              <p:nvPr/>
            </p:nvSpPr>
            <p:spPr>
              <a:xfrm>
                <a:off x="5495798" y="3655709"/>
                <a:ext cx="232420" cy="23633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4" name="Rectangle 263">
                <a:extLst>
                  <a:ext uri="{FF2B5EF4-FFF2-40B4-BE49-F238E27FC236}">
                    <a16:creationId xmlns:a16="http://schemas.microsoft.com/office/drawing/2014/main" id="{FF5D371A-31AD-43FD-B999-F3E9BC941AA6}"/>
                  </a:ext>
                </a:extLst>
              </p:cNvPr>
              <p:cNvSpPr/>
              <p:nvPr/>
            </p:nvSpPr>
            <p:spPr>
              <a:xfrm>
                <a:off x="5773602" y="3655709"/>
                <a:ext cx="232420" cy="23633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5" name="Rectangle 264">
                <a:extLst>
                  <a:ext uri="{FF2B5EF4-FFF2-40B4-BE49-F238E27FC236}">
                    <a16:creationId xmlns:a16="http://schemas.microsoft.com/office/drawing/2014/main" id="{D1017738-B6E4-4C78-BEA1-FB3BA20B6913}"/>
                  </a:ext>
                </a:extLst>
              </p:cNvPr>
              <p:cNvSpPr/>
              <p:nvPr/>
            </p:nvSpPr>
            <p:spPr>
              <a:xfrm>
                <a:off x="6051406" y="3655709"/>
                <a:ext cx="232420" cy="23633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6" name="Rectangle 265">
                <a:extLst>
                  <a:ext uri="{FF2B5EF4-FFF2-40B4-BE49-F238E27FC236}">
                    <a16:creationId xmlns:a16="http://schemas.microsoft.com/office/drawing/2014/main" id="{2B9DD985-5451-4462-95EC-BE19A9AEAD18}"/>
                  </a:ext>
                </a:extLst>
              </p:cNvPr>
              <p:cNvSpPr/>
              <p:nvPr/>
            </p:nvSpPr>
            <p:spPr>
              <a:xfrm>
                <a:off x="6329210" y="3655709"/>
                <a:ext cx="232420" cy="23633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7" name="Rectangle 266">
                <a:extLst>
                  <a:ext uri="{FF2B5EF4-FFF2-40B4-BE49-F238E27FC236}">
                    <a16:creationId xmlns:a16="http://schemas.microsoft.com/office/drawing/2014/main" id="{A1849E57-FBBF-4765-B4B0-BBC08B0763B3}"/>
                  </a:ext>
                </a:extLst>
              </p:cNvPr>
              <p:cNvSpPr/>
              <p:nvPr/>
            </p:nvSpPr>
            <p:spPr>
              <a:xfrm>
                <a:off x="6607014" y="3655709"/>
                <a:ext cx="232420" cy="23633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8" name="Rectangle 267">
                <a:extLst>
                  <a:ext uri="{FF2B5EF4-FFF2-40B4-BE49-F238E27FC236}">
                    <a16:creationId xmlns:a16="http://schemas.microsoft.com/office/drawing/2014/main" id="{FFE0163C-3B40-419A-A884-98F999356251}"/>
                  </a:ext>
                </a:extLst>
              </p:cNvPr>
              <p:cNvSpPr/>
              <p:nvPr/>
            </p:nvSpPr>
            <p:spPr>
              <a:xfrm>
                <a:off x="6884818" y="3655709"/>
                <a:ext cx="232420" cy="23633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9" name="Rectangle 268">
                <a:extLst>
                  <a:ext uri="{FF2B5EF4-FFF2-40B4-BE49-F238E27FC236}">
                    <a16:creationId xmlns:a16="http://schemas.microsoft.com/office/drawing/2014/main" id="{4465D794-4986-49AD-8135-C9DA7D5837EE}"/>
                  </a:ext>
                </a:extLst>
              </p:cNvPr>
              <p:cNvSpPr/>
              <p:nvPr/>
            </p:nvSpPr>
            <p:spPr>
              <a:xfrm>
                <a:off x="7162622" y="3655709"/>
                <a:ext cx="232420" cy="23633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70" name="TextBox 269">
              <a:extLst>
                <a:ext uri="{FF2B5EF4-FFF2-40B4-BE49-F238E27FC236}">
                  <a16:creationId xmlns:a16="http://schemas.microsoft.com/office/drawing/2014/main" id="{DCC47B61-842B-4E14-B84C-3CFC0E8B9166}"/>
                </a:ext>
              </a:extLst>
            </p:cNvPr>
            <p:cNvSpPr txBox="1"/>
            <p:nvPr/>
          </p:nvSpPr>
          <p:spPr>
            <a:xfrm>
              <a:off x="12046407" y="27101129"/>
              <a:ext cx="3714672" cy="461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Coalesced Large Page Frame</a:t>
              </a:r>
            </a:p>
          </p:txBody>
        </p:sp>
        <p:grpSp>
          <p:nvGrpSpPr>
            <p:cNvPr id="271" name="Group 270">
              <a:extLst>
                <a:ext uri="{FF2B5EF4-FFF2-40B4-BE49-F238E27FC236}">
                  <a16:creationId xmlns:a16="http://schemas.microsoft.com/office/drawing/2014/main" id="{3C4CFE8A-40C9-435E-81CA-2CB55345E1BA}"/>
                </a:ext>
              </a:extLst>
            </p:cNvPr>
            <p:cNvGrpSpPr/>
            <p:nvPr/>
          </p:nvGrpSpPr>
          <p:grpSpPr>
            <a:xfrm>
              <a:off x="12043314" y="27738581"/>
              <a:ext cx="3564086" cy="386907"/>
              <a:chOff x="5217994" y="3655709"/>
              <a:chExt cx="2177048" cy="236334"/>
            </a:xfrm>
            <a:solidFill>
              <a:schemeClr val="accent6">
                <a:lumMod val="60000"/>
                <a:lumOff val="40000"/>
              </a:schemeClr>
            </a:solidFill>
          </p:grpSpPr>
          <p:sp>
            <p:nvSpPr>
              <p:cNvPr id="272" name="Rectangle 271">
                <a:extLst>
                  <a:ext uri="{FF2B5EF4-FFF2-40B4-BE49-F238E27FC236}">
                    <a16:creationId xmlns:a16="http://schemas.microsoft.com/office/drawing/2014/main" id="{ECE2B900-054B-4B27-8627-88CB8E7785B3}"/>
                  </a:ext>
                </a:extLst>
              </p:cNvPr>
              <p:cNvSpPr/>
              <p:nvPr/>
            </p:nvSpPr>
            <p:spPr>
              <a:xfrm>
                <a:off x="5217994" y="3655709"/>
                <a:ext cx="232420" cy="236334"/>
              </a:xfrm>
              <a:prstGeom prst="rect">
                <a:avLst/>
              </a:prstGeom>
              <a:grp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3" name="Rectangle 272">
                <a:extLst>
                  <a:ext uri="{FF2B5EF4-FFF2-40B4-BE49-F238E27FC236}">
                    <a16:creationId xmlns:a16="http://schemas.microsoft.com/office/drawing/2014/main" id="{054772B7-1AC9-47CF-846C-AF9CE2BC8D71}"/>
                  </a:ext>
                </a:extLst>
              </p:cNvPr>
              <p:cNvSpPr/>
              <p:nvPr/>
            </p:nvSpPr>
            <p:spPr>
              <a:xfrm>
                <a:off x="5495798" y="3655709"/>
                <a:ext cx="232420" cy="236334"/>
              </a:xfrm>
              <a:prstGeom prst="rect">
                <a:avLst/>
              </a:prstGeom>
              <a:grp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4" name="Rectangle 273">
                <a:extLst>
                  <a:ext uri="{FF2B5EF4-FFF2-40B4-BE49-F238E27FC236}">
                    <a16:creationId xmlns:a16="http://schemas.microsoft.com/office/drawing/2014/main" id="{DEECAC69-6414-4060-A828-FE935998BBF6}"/>
                  </a:ext>
                </a:extLst>
              </p:cNvPr>
              <p:cNvSpPr/>
              <p:nvPr/>
            </p:nvSpPr>
            <p:spPr>
              <a:xfrm>
                <a:off x="5773602" y="3655709"/>
                <a:ext cx="232420" cy="236334"/>
              </a:xfrm>
              <a:prstGeom prst="rect">
                <a:avLst/>
              </a:prstGeom>
              <a:grp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5" name="Rectangle 274">
                <a:extLst>
                  <a:ext uri="{FF2B5EF4-FFF2-40B4-BE49-F238E27FC236}">
                    <a16:creationId xmlns:a16="http://schemas.microsoft.com/office/drawing/2014/main" id="{EA50941E-DAAA-4D00-A19A-28E46162E82F}"/>
                  </a:ext>
                </a:extLst>
              </p:cNvPr>
              <p:cNvSpPr/>
              <p:nvPr/>
            </p:nvSpPr>
            <p:spPr>
              <a:xfrm>
                <a:off x="6051406" y="3655709"/>
                <a:ext cx="232420" cy="236334"/>
              </a:xfrm>
              <a:prstGeom prst="rect">
                <a:avLst/>
              </a:prstGeom>
              <a:grp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6" name="Rectangle 275">
                <a:extLst>
                  <a:ext uri="{FF2B5EF4-FFF2-40B4-BE49-F238E27FC236}">
                    <a16:creationId xmlns:a16="http://schemas.microsoft.com/office/drawing/2014/main" id="{B15B7537-FEFC-4B0B-9B17-71327AA230D2}"/>
                  </a:ext>
                </a:extLst>
              </p:cNvPr>
              <p:cNvSpPr/>
              <p:nvPr/>
            </p:nvSpPr>
            <p:spPr>
              <a:xfrm>
                <a:off x="6329210" y="3655709"/>
                <a:ext cx="232420" cy="236334"/>
              </a:xfrm>
              <a:prstGeom prst="rect">
                <a:avLst/>
              </a:prstGeom>
              <a:grp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7" name="Rectangle 276">
                <a:extLst>
                  <a:ext uri="{FF2B5EF4-FFF2-40B4-BE49-F238E27FC236}">
                    <a16:creationId xmlns:a16="http://schemas.microsoft.com/office/drawing/2014/main" id="{B231203E-E09B-4225-B8A4-6992DDE26C3A}"/>
                  </a:ext>
                </a:extLst>
              </p:cNvPr>
              <p:cNvSpPr/>
              <p:nvPr/>
            </p:nvSpPr>
            <p:spPr>
              <a:xfrm>
                <a:off x="6607014" y="3655709"/>
                <a:ext cx="232420" cy="236334"/>
              </a:xfrm>
              <a:prstGeom prst="rect">
                <a:avLst/>
              </a:prstGeom>
              <a:grp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8" name="Rectangle 277">
                <a:extLst>
                  <a:ext uri="{FF2B5EF4-FFF2-40B4-BE49-F238E27FC236}">
                    <a16:creationId xmlns:a16="http://schemas.microsoft.com/office/drawing/2014/main" id="{49D27B01-8533-4F14-B602-BFB0BA69EB18}"/>
                  </a:ext>
                </a:extLst>
              </p:cNvPr>
              <p:cNvSpPr/>
              <p:nvPr/>
            </p:nvSpPr>
            <p:spPr>
              <a:xfrm>
                <a:off x="6884818" y="3655709"/>
                <a:ext cx="232420" cy="236334"/>
              </a:xfrm>
              <a:prstGeom prst="rect">
                <a:avLst/>
              </a:prstGeom>
              <a:grp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9" name="Rectangle 278">
                <a:extLst>
                  <a:ext uri="{FF2B5EF4-FFF2-40B4-BE49-F238E27FC236}">
                    <a16:creationId xmlns:a16="http://schemas.microsoft.com/office/drawing/2014/main" id="{2DB7EB95-67C6-495D-AAE2-8AB557F0D052}"/>
                  </a:ext>
                </a:extLst>
              </p:cNvPr>
              <p:cNvSpPr/>
              <p:nvPr/>
            </p:nvSpPr>
            <p:spPr>
              <a:xfrm>
                <a:off x="7162622" y="3655709"/>
                <a:ext cx="232420" cy="236334"/>
              </a:xfrm>
              <a:prstGeom prst="rect">
                <a:avLst/>
              </a:prstGeom>
              <a:grp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80" name="Rectangle 279">
              <a:extLst>
                <a:ext uri="{FF2B5EF4-FFF2-40B4-BE49-F238E27FC236}">
                  <a16:creationId xmlns:a16="http://schemas.microsoft.com/office/drawing/2014/main" id="{406E556D-D1ED-4F9E-BFDB-487F5B9FE29C}"/>
                </a:ext>
              </a:extLst>
            </p:cNvPr>
            <p:cNvSpPr/>
            <p:nvPr/>
          </p:nvSpPr>
          <p:spPr>
            <a:xfrm>
              <a:off x="11921218" y="27631178"/>
              <a:ext cx="3801521" cy="604246"/>
            </a:xfrm>
            <a:prstGeom prst="rect">
              <a:avLst/>
            </a:prstGeom>
            <a:solidFill>
              <a:srgbClr val="A9D18E">
                <a:alpha val="80000"/>
              </a:srgbClr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1" name="Rectangle 280">
              <a:extLst>
                <a:ext uri="{FF2B5EF4-FFF2-40B4-BE49-F238E27FC236}">
                  <a16:creationId xmlns:a16="http://schemas.microsoft.com/office/drawing/2014/main" id="{9FD2F034-C5EE-4F13-BDEF-325BF1D40BDE}"/>
                </a:ext>
              </a:extLst>
            </p:cNvPr>
            <p:cNvSpPr/>
            <p:nvPr/>
          </p:nvSpPr>
          <p:spPr>
            <a:xfrm>
              <a:off x="3967951" y="25442135"/>
              <a:ext cx="3801521" cy="604246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82" name="Group 281">
              <a:extLst>
                <a:ext uri="{FF2B5EF4-FFF2-40B4-BE49-F238E27FC236}">
                  <a16:creationId xmlns:a16="http://schemas.microsoft.com/office/drawing/2014/main" id="{3E9F59E0-3BFB-41C7-B074-789E9F5C9CCC}"/>
                </a:ext>
              </a:extLst>
            </p:cNvPr>
            <p:cNvGrpSpPr/>
            <p:nvPr/>
          </p:nvGrpSpPr>
          <p:grpSpPr>
            <a:xfrm>
              <a:off x="4087028" y="25554881"/>
              <a:ext cx="3564086" cy="386907"/>
              <a:chOff x="5217994" y="3655709"/>
              <a:chExt cx="2177048" cy="236334"/>
            </a:xfrm>
          </p:grpSpPr>
          <p:sp>
            <p:nvSpPr>
              <p:cNvPr id="283" name="Rectangle 282">
                <a:extLst>
                  <a:ext uri="{FF2B5EF4-FFF2-40B4-BE49-F238E27FC236}">
                    <a16:creationId xmlns:a16="http://schemas.microsoft.com/office/drawing/2014/main" id="{8E2223F4-3898-44C3-96EE-96E2CC4A1571}"/>
                  </a:ext>
                </a:extLst>
              </p:cNvPr>
              <p:cNvSpPr/>
              <p:nvPr/>
            </p:nvSpPr>
            <p:spPr>
              <a:xfrm>
                <a:off x="5217994" y="3655709"/>
                <a:ext cx="232420" cy="23633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84" name="Rectangle 283">
                <a:extLst>
                  <a:ext uri="{FF2B5EF4-FFF2-40B4-BE49-F238E27FC236}">
                    <a16:creationId xmlns:a16="http://schemas.microsoft.com/office/drawing/2014/main" id="{80D24CE1-D506-4739-A010-06AAF33FBA17}"/>
                  </a:ext>
                </a:extLst>
              </p:cNvPr>
              <p:cNvSpPr/>
              <p:nvPr/>
            </p:nvSpPr>
            <p:spPr>
              <a:xfrm>
                <a:off x="5495798" y="3655709"/>
                <a:ext cx="232420" cy="23633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85" name="Rectangle 284">
                <a:extLst>
                  <a:ext uri="{FF2B5EF4-FFF2-40B4-BE49-F238E27FC236}">
                    <a16:creationId xmlns:a16="http://schemas.microsoft.com/office/drawing/2014/main" id="{CED4BEE5-CBD8-4B41-B773-F28FC2CE7673}"/>
                  </a:ext>
                </a:extLst>
              </p:cNvPr>
              <p:cNvSpPr/>
              <p:nvPr/>
            </p:nvSpPr>
            <p:spPr>
              <a:xfrm>
                <a:off x="5773602" y="3655709"/>
                <a:ext cx="232420" cy="23633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86" name="Rectangle 285">
                <a:extLst>
                  <a:ext uri="{FF2B5EF4-FFF2-40B4-BE49-F238E27FC236}">
                    <a16:creationId xmlns:a16="http://schemas.microsoft.com/office/drawing/2014/main" id="{200B2E30-9733-4589-9605-8C1BDDEA7027}"/>
                  </a:ext>
                </a:extLst>
              </p:cNvPr>
              <p:cNvSpPr/>
              <p:nvPr/>
            </p:nvSpPr>
            <p:spPr>
              <a:xfrm>
                <a:off x="6051406" y="3655709"/>
                <a:ext cx="232420" cy="23633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87" name="Rectangle 286">
                <a:extLst>
                  <a:ext uri="{FF2B5EF4-FFF2-40B4-BE49-F238E27FC236}">
                    <a16:creationId xmlns:a16="http://schemas.microsoft.com/office/drawing/2014/main" id="{55586871-DF02-4401-8025-EBB9068B61A8}"/>
                  </a:ext>
                </a:extLst>
              </p:cNvPr>
              <p:cNvSpPr/>
              <p:nvPr/>
            </p:nvSpPr>
            <p:spPr>
              <a:xfrm>
                <a:off x="6329210" y="3655709"/>
                <a:ext cx="232420" cy="23633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88" name="Rectangle 287">
                <a:extLst>
                  <a:ext uri="{FF2B5EF4-FFF2-40B4-BE49-F238E27FC236}">
                    <a16:creationId xmlns:a16="http://schemas.microsoft.com/office/drawing/2014/main" id="{7356586A-E3AC-4FA3-B4C8-923A037F6E77}"/>
                  </a:ext>
                </a:extLst>
              </p:cNvPr>
              <p:cNvSpPr/>
              <p:nvPr/>
            </p:nvSpPr>
            <p:spPr>
              <a:xfrm>
                <a:off x="6607014" y="3655709"/>
                <a:ext cx="232420" cy="23633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89" name="Rectangle 288">
                <a:extLst>
                  <a:ext uri="{FF2B5EF4-FFF2-40B4-BE49-F238E27FC236}">
                    <a16:creationId xmlns:a16="http://schemas.microsoft.com/office/drawing/2014/main" id="{2BE64234-A371-49D5-B6E1-D9D6E855D29B}"/>
                  </a:ext>
                </a:extLst>
              </p:cNvPr>
              <p:cNvSpPr/>
              <p:nvPr/>
            </p:nvSpPr>
            <p:spPr>
              <a:xfrm>
                <a:off x="6884818" y="3655709"/>
                <a:ext cx="232420" cy="23633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0" name="Rectangle 289">
                <a:extLst>
                  <a:ext uri="{FF2B5EF4-FFF2-40B4-BE49-F238E27FC236}">
                    <a16:creationId xmlns:a16="http://schemas.microsoft.com/office/drawing/2014/main" id="{A0C3C608-26F0-4334-850E-EE7C15E6EA2D}"/>
                  </a:ext>
                </a:extLst>
              </p:cNvPr>
              <p:cNvSpPr/>
              <p:nvPr/>
            </p:nvSpPr>
            <p:spPr>
              <a:xfrm>
                <a:off x="7162622" y="3655709"/>
                <a:ext cx="232420" cy="23633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91" name="Group 290">
              <a:extLst>
                <a:ext uri="{FF2B5EF4-FFF2-40B4-BE49-F238E27FC236}">
                  <a16:creationId xmlns:a16="http://schemas.microsoft.com/office/drawing/2014/main" id="{6A2BD075-41AF-4F5C-89D1-AD09C082AEA6}"/>
                </a:ext>
              </a:extLst>
            </p:cNvPr>
            <p:cNvGrpSpPr/>
            <p:nvPr/>
          </p:nvGrpSpPr>
          <p:grpSpPr>
            <a:xfrm>
              <a:off x="4087015" y="25555621"/>
              <a:ext cx="3564086" cy="386907"/>
              <a:chOff x="5217994" y="3655709"/>
              <a:chExt cx="2177048" cy="236334"/>
            </a:xfrm>
            <a:solidFill>
              <a:schemeClr val="accent6">
                <a:lumMod val="60000"/>
                <a:lumOff val="40000"/>
              </a:schemeClr>
            </a:solidFill>
          </p:grpSpPr>
          <p:sp>
            <p:nvSpPr>
              <p:cNvPr id="292" name="Rectangle 291">
                <a:extLst>
                  <a:ext uri="{FF2B5EF4-FFF2-40B4-BE49-F238E27FC236}">
                    <a16:creationId xmlns:a16="http://schemas.microsoft.com/office/drawing/2014/main" id="{4D84E5F0-587E-4113-89FC-011AB3812EF2}"/>
                  </a:ext>
                </a:extLst>
              </p:cNvPr>
              <p:cNvSpPr/>
              <p:nvPr/>
            </p:nvSpPr>
            <p:spPr>
              <a:xfrm>
                <a:off x="5217994" y="3655709"/>
                <a:ext cx="232420" cy="236334"/>
              </a:xfrm>
              <a:prstGeom prst="rect">
                <a:avLst/>
              </a:prstGeom>
              <a:solidFill>
                <a:srgbClr val="00B0F0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3" name="Rectangle 292">
                <a:extLst>
                  <a:ext uri="{FF2B5EF4-FFF2-40B4-BE49-F238E27FC236}">
                    <a16:creationId xmlns:a16="http://schemas.microsoft.com/office/drawing/2014/main" id="{A87ED1B1-BDAC-4447-B67E-D9523257FA59}"/>
                  </a:ext>
                </a:extLst>
              </p:cNvPr>
              <p:cNvSpPr/>
              <p:nvPr/>
            </p:nvSpPr>
            <p:spPr>
              <a:xfrm>
                <a:off x="5495798" y="3655709"/>
                <a:ext cx="232420" cy="236334"/>
              </a:xfrm>
              <a:prstGeom prst="rect">
                <a:avLst/>
              </a:prstGeom>
              <a:solidFill>
                <a:srgbClr val="00B0F0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4" name="Rectangle 293">
                <a:extLst>
                  <a:ext uri="{FF2B5EF4-FFF2-40B4-BE49-F238E27FC236}">
                    <a16:creationId xmlns:a16="http://schemas.microsoft.com/office/drawing/2014/main" id="{BFCF6302-2FA7-4BC9-AC87-60F790862B0F}"/>
                  </a:ext>
                </a:extLst>
              </p:cNvPr>
              <p:cNvSpPr/>
              <p:nvPr/>
            </p:nvSpPr>
            <p:spPr>
              <a:xfrm>
                <a:off x="5773602" y="3655709"/>
                <a:ext cx="232420" cy="236334"/>
              </a:xfrm>
              <a:prstGeom prst="rect">
                <a:avLst/>
              </a:prstGeom>
              <a:solidFill>
                <a:srgbClr val="00B0F0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5" name="Rectangle 294">
                <a:extLst>
                  <a:ext uri="{FF2B5EF4-FFF2-40B4-BE49-F238E27FC236}">
                    <a16:creationId xmlns:a16="http://schemas.microsoft.com/office/drawing/2014/main" id="{4DF3033B-EF50-4FDF-A35C-1D42C7C33266}"/>
                  </a:ext>
                </a:extLst>
              </p:cNvPr>
              <p:cNvSpPr/>
              <p:nvPr/>
            </p:nvSpPr>
            <p:spPr>
              <a:xfrm>
                <a:off x="6051406" y="3655709"/>
                <a:ext cx="232420" cy="236334"/>
              </a:xfrm>
              <a:prstGeom prst="rect">
                <a:avLst/>
              </a:prstGeom>
              <a:solidFill>
                <a:srgbClr val="00B0F0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6" name="Rectangle 295">
                <a:extLst>
                  <a:ext uri="{FF2B5EF4-FFF2-40B4-BE49-F238E27FC236}">
                    <a16:creationId xmlns:a16="http://schemas.microsoft.com/office/drawing/2014/main" id="{AE47DBB7-078E-4EA0-B2D8-3DD0C44AE6D0}"/>
                  </a:ext>
                </a:extLst>
              </p:cNvPr>
              <p:cNvSpPr/>
              <p:nvPr/>
            </p:nvSpPr>
            <p:spPr>
              <a:xfrm>
                <a:off x="6329210" y="3655709"/>
                <a:ext cx="232420" cy="236334"/>
              </a:xfrm>
              <a:prstGeom prst="rect">
                <a:avLst/>
              </a:prstGeom>
              <a:solidFill>
                <a:srgbClr val="00B0F0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7" name="Rectangle 296">
                <a:extLst>
                  <a:ext uri="{FF2B5EF4-FFF2-40B4-BE49-F238E27FC236}">
                    <a16:creationId xmlns:a16="http://schemas.microsoft.com/office/drawing/2014/main" id="{EF4601A9-E0C3-4D64-B3CD-C806A3C6ECF2}"/>
                  </a:ext>
                </a:extLst>
              </p:cNvPr>
              <p:cNvSpPr/>
              <p:nvPr/>
            </p:nvSpPr>
            <p:spPr>
              <a:xfrm>
                <a:off x="6607014" y="3655709"/>
                <a:ext cx="232420" cy="236334"/>
              </a:xfrm>
              <a:prstGeom prst="rect">
                <a:avLst/>
              </a:prstGeom>
              <a:solidFill>
                <a:srgbClr val="00B0F0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8" name="Rectangle 297">
                <a:extLst>
                  <a:ext uri="{FF2B5EF4-FFF2-40B4-BE49-F238E27FC236}">
                    <a16:creationId xmlns:a16="http://schemas.microsoft.com/office/drawing/2014/main" id="{489DA910-3B2C-475E-8BBF-4CD6458770CB}"/>
                  </a:ext>
                </a:extLst>
              </p:cNvPr>
              <p:cNvSpPr/>
              <p:nvPr/>
            </p:nvSpPr>
            <p:spPr>
              <a:xfrm>
                <a:off x="6884818" y="3655709"/>
                <a:ext cx="232420" cy="236334"/>
              </a:xfrm>
              <a:prstGeom prst="rect">
                <a:avLst/>
              </a:prstGeom>
              <a:solidFill>
                <a:srgbClr val="A9D18E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9" name="Rectangle 298">
                <a:extLst>
                  <a:ext uri="{FF2B5EF4-FFF2-40B4-BE49-F238E27FC236}">
                    <a16:creationId xmlns:a16="http://schemas.microsoft.com/office/drawing/2014/main" id="{E242E7C7-E6ED-4ECD-8B5F-75AE9891BF8D}"/>
                  </a:ext>
                </a:extLst>
              </p:cNvPr>
              <p:cNvSpPr/>
              <p:nvPr/>
            </p:nvSpPr>
            <p:spPr>
              <a:xfrm>
                <a:off x="7162622" y="3655709"/>
                <a:ext cx="232420" cy="236334"/>
              </a:xfrm>
              <a:prstGeom prst="rect">
                <a:avLst/>
              </a:prstGeom>
              <a:solidFill>
                <a:srgbClr val="A9D18E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300" name="Rectangle 299">
              <a:extLst>
                <a:ext uri="{FF2B5EF4-FFF2-40B4-BE49-F238E27FC236}">
                  <a16:creationId xmlns:a16="http://schemas.microsoft.com/office/drawing/2014/main" id="{86EDF48C-D882-447F-AC4A-F930480794AD}"/>
                </a:ext>
              </a:extLst>
            </p:cNvPr>
            <p:cNvSpPr/>
            <p:nvPr/>
          </p:nvSpPr>
          <p:spPr>
            <a:xfrm>
              <a:off x="11883708" y="25540282"/>
              <a:ext cx="3801521" cy="604246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01" name="Group 300">
              <a:extLst>
                <a:ext uri="{FF2B5EF4-FFF2-40B4-BE49-F238E27FC236}">
                  <a16:creationId xmlns:a16="http://schemas.microsoft.com/office/drawing/2014/main" id="{7E789FE5-61C0-4E47-AD2D-5FA5D9ED9182}"/>
                </a:ext>
              </a:extLst>
            </p:cNvPr>
            <p:cNvGrpSpPr/>
            <p:nvPr/>
          </p:nvGrpSpPr>
          <p:grpSpPr>
            <a:xfrm>
              <a:off x="12002786" y="25653027"/>
              <a:ext cx="3564086" cy="386907"/>
              <a:chOff x="5217994" y="3655709"/>
              <a:chExt cx="2177048" cy="236334"/>
            </a:xfrm>
          </p:grpSpPr>
          <p:sp>
            <p:nvSpPr>
              <p:cNvPr id="302" name="Rectangle 301">
                <a:extLst>
                  <a:ext uri="{FF2B5EF4-FFF2-40B4-BE49-F238E27FC236}">
                    <a16:creationId xmlns:a16="http://schemas.microsoft.com/office/drawing/2014/main" id="{A813284C-2242-4ACB-987E-D487BAAC4921}"/>
                  </a:ext>
                </a:extLst>
              </p:cNvPr>
              <p:cNvSpPr/>
              <p:nvPr/>
            </p:nvSpPr>
            <p:spPr>
              <a:xfrm>
                <a:off x="5217994" y="3655709"/>
                <a:ext cx="232420" cy="23633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03" name="Rectangle 302">
                <a:extLst>
                  <a:ext uri="{FF2B5EF4-FFF2-40B4-BE49-F238E27FC236}">
                    <a16:creationId xmlns:a16="http://schemas.microsoft.com/office/drawing/2014/main" id="{371E32E4-831E-46E5-959B-D7FA806B4186}"/>
                  </a:ext>
                </a:extLst>
              </p:cNvPr>
              <p:cNvSpPr/>
              <p:nvPr/>
            </p:nvSpPr>
            <p:spPr>
              <a:xfrm>
                <a:off x="5495798" y="3655709"/>
                <a:ext cx="232420" cy="23633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04" name="Rectangle 303">
                <a:extLst>
                  <a:ext uri="{FF2B5EF4-FFF2-40B4-BE49-F238E27FC236}">
                    <a16:creationId xmlns:a16="http://schemas.microsoft.com/office/drawing/2014/main" id="{0479E5FF-480F-452B-8DFE-06C261C43650}"/>
                  </a:ext>
                </a:extLst>
              </p:cNvPr>
              <p:cNvSpPr/>
              <p:nvPr/>
            </p:nvSpPr>
            <p:spPr>
              <a:xfrm>
                <a:off x="5773602" y="3655709"/>
                <a:ext cx="232420" cy="23633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05" name="Rectangle 304">
                <a:extLst>
                  <a:ext uri="{FF2B5EF4-FFF2-40B4-BE49-F238E27FC236}">
                    <a16:creationId xmlns:a16="http://schemas.microsoft.com/office/drawing/2014/main" id="{90374CF5-E32F-4611-842A-3E305AFA93CC}"/>
                  </a:ext>
                </a:extLst>
              </p:cNvPr>
              <p:cNvSpPr/>
              <p:nvPr/>
            </p:nvSpPr>
            <p:spPr>
              <a:xfrm>
                <a:off x="6051406" y="3655709"/>
                <a:ext cx="232420" cy="23633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06" name="Rectangle 305">
                <a:extLst>
                  <a:ext uri="{FF2B5EF4-FFF2-40B4-BE49-F238E27FC236}">
                    <a16:creationId xmlns:a16="http://schemas.microsoft.com/office/drawing/2014/main" id="{D97060EC-E9BD-44A8-A892-24A52062B365}"/>
                  </a:ext>
                </a:extLst>
              </p:cNvPr>
              <p:cNvSpPr/>
              <p:nvPr/>
            </p:nvSpPr>
            <p:spPr>
              <a:xfrm>
                <a:off x="6329210" y="3655709"/>
                <a:ext cx="232420" cy="23633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07" name="Rectangle 306">
                <a:extLst>
                  <a:ext uri="{FF2B5EF4-FFF2-40B4-BE49-F238E27FC236}">
                    <a16:creationId xmlns:a16="http://schemas.microsoft.com/office/drawing/2014/main" id="{8800B651-AF20-41AF-95AB-FFD0A4DCCDA6}"/>
                  </a:ext>
                </a:extLst>
              </p:cNvPr>
              <p:cNvSpPr/>
              <p:nvPr/>
            </p:nvSpPr>
            <p:spPr>
              <a:xfrm>
                <a:off x="6607014" y="3655709"/>
                <a:ext cx="232420" cy="23633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08" name="Rectangle 307">
                <a:extLst>
                  <a:ext uri="{FF2B5EF4-FFF2-40B4-BE49-F238E27FC236}">
                    <a16:creationId xmlns:a16="http://schemas.microsoft.com/office/drawing/2014/main" id="{10BC889F-CF6B-4168-A803-2451E49C05BE}"/>
                  </a:ext>
                </a:extLst>
              </p:cNvPr>
              <p:cNvSpPr/>
              <p:nvPr/>
            </p:nvSpPr>
            <p:spPr>
              <a:xfrm>
                <a:off x="6884818" y="3655709"/>
                <a:ext cx="232420" cy="23633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09" name="Rectangle 308">
                <a:extLst>
                  <a:ext uri="{FF2B5EF4-FFF2-40B4-BE49-F238E27FC236}">
                    <a16:creationId xmlns:a16="http://schemas.microsoft.com/office/drawing/2014/main" id="{3F4C3CCB-3500-4FFB-BD68-E42A150AC6E5}"/>
                  </a:ext>
                </a:extLst>
              </p:cNvPr>
              <p:cNvSpPr/>
              <p:nvPr/>
            </p:nvSpPr>
            <p:spPr>
              <a:xfrm>
                <a:off x="7162622" y="3655709"/>
                <a:ext cx="232420" cy="23633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310" name="Group 309">
              <a:extLst>
                <a:ext uri="{FF2B5EF4-FFF2-40B4-BE49-F238E27FC236}">
                  <a16:creationId xmlns:a16="http://schemas.microsoft.com/office/drawing/2014/main" id="{7CE9C0A0-E0DD-4C3E-B99D-7598700E7580}"/>
                </a:ext>
              </a:extLst>
            </p:cNvPr>
            <p:cNvGrpSpPr/>
            <p:nvPr/>
          </p:nvGrpSpPr>
          <p:grpSpPr>
            <a:xfrm>
              <a:off x="12002786" y="25648951"/>
              <a:ext cx="3564086" cy="386907"/>
              <a:chOff x="5217994" y="3655709"/>
              <a:chExt cx="2177048" cy="236334"/>
            </a:xfrm>
            <a:solidFill>
              <a:schemeClr val="accent6">
                <a:lumMod val="60000"/>
                <a:lumOff val="40000"/>
              </a:schemeClr>
            </a:solidFill>
          </p:grpSpPr>
          <p:sp>
            <p:nvSpPr>
              <p:cNvPr id="311" name="Rectangle 310">
                <a:extLst>
                  <a:ext uri="{FF2B5EF4-FFF2-40B4-BE49-F238E27FC236}">
                    <a16:creationId xmlns:a16="http://schemas.microsoft.com/office/drawing/2014/main" id="{DA4D1BC8-F4CA-46CA-AA43-6964B11EB4DB}"/>
                  </a:ext>
                </a:extLst>
              </p:cNvPr>
              <p:cNvSpPr/>
              <p:nvPr/>
            </p:nvSpPr>
            <p:spPr>
              <a:xfrm>
                <a:off x="5217994" y="3655709"/>
                <a:ext cx="232420" cy="236334"/>
              </a:xfrm>
              <a:prstGeom prst="rect">
                <a:avLst/>
              </a:prstGeom>
              <a:solidFill>
                <a:srgbClr val="00B0F0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12" name="Rectangle 311">
                <a:extLst>
                  <a:ext uri="{FF2B5EF4-FFF2-40B4-BE49-F238E27FC236}">
                    <a16:creationId xmlns:a16="http://schemas.microsoft.com/office/drawing/2014/main" id="{0A9B4148-0F86-4DBE-A59C-4C6D460FB384}"/>
                  </a:ext>
                </a:extLst>
              </p:cNvPr>
              <p:cNvSpPr/>
              <p:nvPr/>
            </p:nvSpPr>
            <p:spPr>
              <a:xfrm>
                <a:off x="5495798" y="3655709"/>
                <a:ext cx="232420" cy="236334"/>
              </a:xfrm>
              <a:prstGeom prst="rect">
                <a:avLst/>
              </a:prstGeom>
              <a:solidFill>
                <a:srgbClr val="00B0F0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13" name="Rectangle 312">
                <a:extLst>
                  <a:ext uri="{FF2B5EF4-FFF2-40B4-BE49-F238E27FC236}">
                    <a16:creationId xmlns:a16="http://schemas.microsoft.com/office/drawing/2014/main" id="{FB99F0C0-17B2-47D6-BF38-975E87B89BF6}"/>
                  </a:ext>
                </a:extLst>
              </p:cNvPr>
              <p:cNvSpPr/>
              <p:nvPr/>
            </p:nvSpPr>
            <p:spPr>
              <a:xfrm>
                <a:off x="5773602" y="3655709"/>
                <a:ext cx="232420" cy="236334"/>
              </a:xfrm>
              <a:prstGeom prst="rect">
                <a:avLst/>
              </a:prstGeom>
              <a:solidFill>
                <a:srgbClr val="00B0F0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14" name="Rectangle 313">
                <a:extLst>
                  <a:ext uri="{FF2B5EF4-FFF2-40B4-BE49-F238E27FC236}">
                    <a16:creationId xmlns:a16="http://schemas.microsoft.com/office/drawing/2014/main" id="{FD4E0E2F-E405-4660-BCC1-A218201B7F07}"/>
                  </a:ext>
                </a:extLst>
              </p:cNvPr>
              <p:cNvSpPr/>
              <p:nvPr/>
            </p:nvSpPr>
            <p:spPr>
              <a:xfrm>
                <a:off x="6051406" y="3655709"/>
                <a:ext cx="232420" cy="236334"/>
              </a:xfrm>
              <a:prstGeom prst="rect">
                <a:avLst/>
              </a:prstGeom>
              <a:solidFill>
                <a:srgbClr val="00B0F0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15" name="Rectangle 314">
                <a:extLst>
                  <a:ext uri="{FF2B5EF4-FFF2-40B4-BE49-F238E27FC236}">
                    <a16:creationId xmlns:a16="http://schemas.microsoft.com/office/drawing/2014/main" id="{118A4620-8CA2-4B13-8AED-DE083310228F}"/>
                  </a:ext>
                </a:extLst>
              </p:cNvPr>
              <p:cNvSpPr/>
              <p:nvPr/>
            </p:nvSpPr>
            <p:spPr>
              <a:xfrm>
                <a:off x="6329210" y="3655709"/>
                <a:ext cx="232420" cy="236334"/>
              </a:xfrm>
              <a:prstGeom prst="rect">
                <a:avLst/>
              </a:prstGeom>
              <a:solidFill>
                <a:srgbClr val="00B0F0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16" name="Rectangle 315">
                <a:extLst>
                  <a:ext uri="{FF2B5EF4-FFF2-40B4-BE49-F238E27FC236}">
                    <a16:creationId xmlns:a16="http://schemas.microsoft.com/office/drawing/2014/main" id="{6E5CE88D-05D7-4A2A-B4D6-1B3862385B5D}"/>
                  </a:ext>
                </a:extLst>
              </p:cNvPr>
              <p:cNvSpPr/>
              <p:nvPr/>
            </p:nvSpPr>
            <p:spPr>
              <a:xfrm>
                <a:off x="6607014" y="3655709"/>
                <a:ext cx="232420" cy="236334"/>
              </a:xfrm>
              <a:prstGeom prst="rect">
                <a:avLst/>
              </a:prstGeom>
              <a:solidFill>
                <a:srgbClr val="00B0F0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17" name="Rectangle 316">
                <a:extLst>
                  <a:ext uri="{FF2B5EF4-FFF2-40B4-BE49-F238E27FC236}">
                    <a16:creationId xmlns:a16="http://schemas.microsoft.com/office/drawing/2014/main" id="{64D66B7E-F5E3-4DBE-AA5A-2F073EADFE8F}"/>
                  </a:ext>
                </a:extLst>
              </p:cNvPr>
              <p:cNvSpPr/>
              <p:nvPr/>
            </p:nvSpPr>
            <p:spPr>
              <a:xfrm>
                <a:off x="6884818" y="3655709"/>
                <a:ext cx="232420" cy="236334"/>
              </a:xfrm>
              <a:prstGeom prst="rect">
                <a:avLst/>
              </a:prstGeom>
              <a:solidFill>
                <a:srgbClr val="00B0F0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18" name="Rectangle 317">
                <a:extLst>
                  <a:ext uri="{FF2B5EF4-FFF2-40B4-BE49-F238E27FC236}">
                    <a16:creationId xmlns:a16="http://schemas.microsoft.com/office/drawing/2014/main" id="{7B531CB3-3256-4BA3-AE72-C85E2D8E684D}"/>
                  </a:ext>
                </a:extLst>
              </p:cNvPr>
              <p:cNvSpPr/>
              <p:nvPr/>
            </p:nvSpPr>
            <p:spPr>
              <a:xfrm>
                <a:off x="7162622" y="3655709"/>
                <a:ext cx="232420" cy="236334"/>
              </a:xfrm>
              <a:prstGeom prst="rect">
                <a:avLst/>
              </a:prstGeom>
              <a:solidFill>
                <a:srgbClr val="00B0F0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319" name="Rectangle 318">
              <a:extLst>
                <a:ext uri="{FF2B5EF4-FFF2-40B4-BE49-F238E27FC236}">
                  <a16:creationId xmlns:a16="http://schemas.microsoft.com/office/drawing/2014/main" id="{B50CCAD6-B958-499F-ABA1-4FBC8BA83557}"/>
                </a:ext>
              </a:extLst>
            </p:cNvPr>
            <p:cNvSpPr/>
            <p:nvPr/>
          </p:nvSpPr>
          <p:spPr>
            <a:xfrm>
              <a:off x="11917470" y="28571182"/>
              <a:ext cx="3801521" cy="604246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20" name="Group 319">
              <a:extLst>
                <a:ext uri="{FF2B5EF4-FFF2-40B4-BE49-F238E27FC236}">
                  <a16:creationId xmlns:a16="http://schemas.microsoft.com/office/drawing/2014/main" id="{52D66965-87F8-40FC-A3CE-9B2B11BA998D}"/>
                </a:ext>
              </a:extLst>
            </p:cNvPr>
            <p:cNvGrpSpPr/>
            <p:nvPr/>
          </p:nvGrpSpPr>
          <p:grpSpPr>
            <a:xfrm>
              <a:off x="12036548" y="28683927"/>
              <a:ext cx="3564086" cy="386907"/>
              <a:chOff x="5217994" y="3655709"/>
              <a:chExt cx="2177048" cy="236334"/>
            </a:xfrm>
          </p:grpSpPr>
          <p:sp>
            <p:nvSpPr>
              <p:cNvPr id="321" name="Rectangle 320">
                <a:extLst>
                  <a:ext uri="{FF2B5EF4-FFF2-40B4-BE49-F238E27FC236}">
                    <a16:creationId xmlns:a16="http://schemas.microsoft.com/office/drawing/2014/main" id="{5BE7CE4B-D27E-443A-B20A-33C79C656A78}"/>
                  </a:ext>
                </a:extLst>
              </p:cNvPr>
              <p:cNvSpPr/>
              <p:nvPr/>
            </p:nvSpPr>
            <p:spPr>
              <a:xfrm>
                <a:off x="5217994" y="3655709"/>
                <a:ext cx="232420" cy="23633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22" name="Rectangle 321">
                <a:extLst>
                  <a:ext uri="{FF2B5EF4-FFF2-40B4-BE49-F238E27FC236}">
                    <a16:creationId xmlns:a16="http://schemas.microsoft.com/office/drawing/2014/main" id="{A1A40A4B-B767-4A4C-A86F-E04649BD4158}"/>
                  </a:ext>
                </a:extLst>
              </p:cNvPr>
              <p:cNvSpPr/>
              <p:nvPr/>
            </p:nvSpPr>
            <p:spPr>
              <a:xfrm>
                <a:off x="5495798" y="3655709"/>
                <a:ext cx="232420" cy="23633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23" name="Rectangle 322">
                <a:extLst>
                  <a:ext uri="{FF2B5EF4-FFF2-40B4-BE49-F238E27FC236}">
                    <a16:creationId xmlns:a16="http://schemas.microsoft.com/office/drawing/2014/main" id="{B703F327-837A-4B57-87F3-E0EB82A6D72C}"/>
                  </a:ext>
                </a:extLst>
              </p:cNvPr>
              <p:cNvSpPr/>
              <p:nvPr/>
            </p:nvSpPr>
            <p:spPr>
              <a:xfrm>
                <a:off x="5773602" y="3655709"/>
                <a:ext cx="232420" cy="23633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24" name="Rectangle 323">
                <a:extLst>
                  <a:ext uri="{FF2B5EF4-FFF2-40B4-BE49-F238E27FC236}">
                    <a16:creationId xmlns:a16="http://schemas.microsoft.com/office/drawing/2014/main" id="{97A53800-36DE-454A-A1B6-16981D35C4CE}"/>
                  </a:ext>
                </a:extLst>
              </p:cNvPr>
              <p:cNvSpPr/>
              <p:nvPr/>
            </p:nvSpPr>
            <p:spPr>
              <a:xfrm>
                <a:off x="6051406" y="3655709"/>
                <a:ext cx="232420" cy="23633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25" name="Rectangle 324">
                <a:extLst>
                  <a:ext uri="{FF2B5EF4-FFF2-40B4-BE49-F238E27FC236}">
                    <a16:creationId xmlns:a16="http://schemas.microsoft.com/office/drawing/2014/main" id="{489BDE8E-B4C5-4B39-BAFE-C960A4A722F7}"/>
                  </a:ext>
                </a:extLst>
              </p:cNvPr>
              <p:cNvSpPr/>
              <p:nvPr/>
            </p:nvSpPr>
            <p:spPr>
              <a:xfrm>
                <a:off x="6329210" y="3655709"/>
                <a:ext cx="232420" cy="23633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26" name="Rectangle 325">
                <a:extLst>
                  <a:ext uri="{FF2B5EF4-FFF2-40B4-BE49-F238E27FC236}">
                    <a16:creationId xmlns:a16="http://schemas.microsoft.com/office/drawing/2014/main" id="{98160922-370D-4BEC-92AA-4DB683EDFBA3}"/>
                  </a:ext>
                </a:extLst>
              </p:cNvPr>
              <p:cNvSpPr/>
              <p:nvPr/>
            </p:nvSpPr>
            <p:spPr>
              <a:xfrm>
                <a:off x="6607014" y="3655709"/>
                <a:ext cx="232420" cy="23633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27" name="Rectangle 326">
                <a:extLst>
                  <a:ext uri="{FF2B5EF4-FFF2-40B4-BE49-F238E27FC236}">
                    <a16:creationId xmlns:a16="http://schemas.microsoft.com/office/drawing/2014/main" id="{4BE1FED1-E6EA-4A84-9DCE-15FF56FD1234}"/>
                  </a:ext>
                </a:extLst>
              </p:cNvPr>
              <p:cNvSpPr/>
              <p:nvPr/>
            </p:nvSpPr>
            <p:spPr>
              <a:xfrm>
                <a:off x="6884818" y="3655709"/>
                <a:ext cx="232420" cy="23633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28" name="Rectangle 327">
                <a:extLst>
                  <a:ext uri="{FF2B5EF4-FFF2-40B4-BE49-F238E27FC236}">
                    <a16:creationId xmlns:a16="http://schemas.microsoft.com/office/drawing/2014/main" id="{4811C1DE-A4ED-4A04-94CE-05CAA39BFEC0}"/>
                  </a:ext>
                </a:extLst>
              </p:cNvPr>
              <p:cNvSpPr/>
              <p:nvPr/>
            </p:nvSpPr>
            <p:spPr>
              <a:xfrm>
                <a:off x="7162622" y="3655709"/>
                <a:ext cx="232420" cy="23633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329" name="Straight Arrow Connector 328">
              <a:extLst>
                <a:ext uri="{FF2B5EF4-FFF2-40B4-BE49-F238E27FC236}">
                  <a16:creationId xmlns:a16="http://schemas.microsoft.com/office/drawing/2014/main" id="{B5490E7C-74DB-457C-9F59-2E02E1587CDB}"/>
                </a:ext>
              </a:extLst>
            </p:cNvPr>
            <p:cNvCxnSpPr>
              <a:cxnSpLocks/>
            </p:cNvCxnSpPr>
            <p:nvPr/>
          </p:nvCxnSpPr>
          <p:spPr>
            <a:xfrm>
              <a:off x="10410905" y="23342506"/>
              <a:ext cx="0" cy="6001013"/>
            </a:xfrm>
            <a:prstGeom prst="straightConnector1">
              <a:avLst/>
            </a:prstGeom>
            <a:ln w="50800">
              <a:solidFill>
                <a:schemeClr val="tx1"/>
              </a:solidFill>
              <a:prstDash val="dash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1" name="TextBox 330">
              <a:extLst>
                <a:ext uri="{FF2B5EF4-FFF2-40B4-BE49-F238E27FC236}">
                  <a16:creationId xmlns:a16="http://schemas.microsoft.com/office/drawing/2014/main" id="{A470AAE6-BAED-472E-B12B-B40567F99F5C}"/>
                </a:ext>
              </a:extLst>
            </p:cNvPr>
            <p:cNvSpPr txBox="1"/>
            <p:nvPr/>
          </p:nvSpPr>
          <p:spPr>
            <a:xfrm>
              <a:off x="340034" y="22927008"/>
              <a:ext cx="923932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800" b="1" i="1" dirty="0"/>
                <a:t>State-of-the-Art Memory Allocation</a:t>
              </a:r>
            </a:p>
          </p:txBody>
        </p:sp>
        <p:sp>
          <p:nvSpPr>
            <p:cNvPr id="332" name="TextBox 331">
              <a:extLst>
                <a:ext uri="{FF2B5EF4-FFF2-40B4-BE49-F238E27FC236}">
                  <a16:creationId xmlns:a16="http://schemas.microsoft.com/office/drawing/2014/main" id="{D3ED1E4F-D129-4CDB-A5CF-18E3F40CDB0F}"/>
                </a:ext>
              </a:extLst>
            </p:cNvPr>
            <p:cNvSpPr txBox="1"/>
            <p:nvPr/>
          </p:nvSpPr>
          <p:spPr>
            <a:xfrm>
              <a:off x="1273683" y="26673778"/>
              <a:ext cx="790339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solidFill>
                    <a:srgbClr val="FF0000"/>
                  </a:solidFill>
                </a:rPr>
                <a:t>Cannot coalesce </a:t>
              </a:r>
            </a:p>
            <a:p>
              <a:pPr algn="ctr"/>
              <a:r>
                <a:rPr lang="en-US" sz="3600" b="1" dirty="0">
                  <a:solidFill>
                    <a:srgbClr val="FF0000"/>
                  </a:solidFill>
                </a:rPr>
                <a:t>(without moving multiple 4K pages)</a:t>
              </a:r>
            </a:p>
          </p:txBody>
        </p:sp>
        <p:sp>
          <p:nvSpPr>
            <p:cNvPr id="333" name="Rectangle 332">
              <a:extLst>
                <a:ext uri="{FF2B5EF4-FFF2-40B4-BE49-F238E27FC236}">
                  <a16:creationId xmlns:a16="http://schemas.microsoft.com/office/drawing/2014/main" id="{BB0A6A14-A267-4C03-AFA7-E949C498BFD8}"/>
                </a:ext>
              </a:extLst>
            </p:cNvPr>
            <p:cNvSpPr/>
            <p:nvPr/>
          </p:nvSpPr>
          <p:spPr>
            <a:xfrm>
              <a:off x="1043983" y="24908237"/>
              <a:ext cx="380499" cy="386907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4" name="Rectangle 333">
              <a:extLst>
                <a:ext uri="{FF2B5EF4-FFF2-40B4-BE49-F238E27FC236}">
                  <a16:creationId xmlns:a16="http://schemas.microsoft.com/office/drawing/2014/main" id="{018C02F5-3882-47A0-8922-30BA6B01A476}"/>
                </a:ext>
              </a:extLst>
            </p:cNvPr>
            <p:cNvSpPr/>
            <p:nvPr/>
          </p:nvSpPr>
          <p:spPr>
            <a:xfrm>
              <a:off x="1043983" y="23986432"/>
              <a:ext cx="380499" cy="38690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5" name="Rectangle 334">
              <a:extLst>
                <a:ext uri="{FF2B5EF4-FFF2-40B4-BE49-F238E27FC236}">
                  <a16:creationId xmlns:a16="http://schemas.microsoft.com/office/drawing/2014/main" id="{78656875-AC5C-4A46-AD65-C58D4D6221A5}"/>
                </a:ext>
              </a:extLst>
            </p:cNvPr>
            <p:cNvSpPr/>
            <p:nvPr/>
          </p:nvSpPr>
          <p:spPr>
            <a:xfrm>
              <a:off x="1043983" y="25830041"/>
              <a:ext cx="380499" cy="386907"/>
            </a:xfrm>
            <a:prstGeom prst="rect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6" name="TextBox 335">
              <a:extLst>
                <a:ext uri="{FF2B5EF4-FFF2-40B4-BE49-F238E27FC236}">
                  <a16:creationId xmlns:a16="http://schemas.microsoft.com/office/drawing/2014/main" id="{E5049357-5713-4831-83D8-156F6E194654}"/>
                </a:ext>
              </a:extLst>
            </p:cNvPr>
            <p:cNvSpPr txBox="1"/>
            <p:nvPr/>
          </p:nvSpPr>
          <p:spPr>
            <a:xfrm>
              <a:off x="1522712" y="23882012"/>
              <a:ext cx="219777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/>
                <a:t>Unallocated</a:t>
              </a:r>
            </a:p>
          </p:txBody>
        </p:sp>
        <p:sp>
          <p:nvSpPr>
            <p:cNvPr id="337" name="TextBox 336">
              <a:extLst>
                <a:ext uri="{FF2B5EF4-FFF2-40B4-BE49-F238E27FC236}">
                  <a16:creationId xmlns:a16="http://schemas.microsoft.com/office/drawing/2014/main" id="{6A822C94-673F-443E-9BF7-F2413F1BD4CF}"/>
                </a:ext>
              </a:extLst>
            </p:cNvPr>
            <p:cNvSpPr txBox="1"/>
            <p:nvPr/>
          </p:nvSpPr>
          <p:spPr>
            <a:xfrm>
              <a:off x="1522711" y="24799369"/>
              <a:ext cx="138598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/>
                <a:t>App 1</a:t>
              </a:r>
            </a:p>
          </p:txBody>
        </p:sp>
        <p:sp>
          <p:nvSpPr>
            <p:cNvPr id="338" name="TextBox 337">
              <a:extLst>
                <a:ext uri="{FF2B5EF4-FFF2-40B4-BE49-F238E27FC236}">
                  <a16:creationId xmlns:a16="http://schemas.microsoft.com/office/drawing/2014/main" id="{24A74DD0-DFAB-4801-8EF3-38321B8DD034}"/>
                </a:ext>
              </a:extLst>
            </p:cNvPr>
            <p:cNvSpPr txBox="1"/>
            <p:nvPr/>
          </p:nvSpPr>
          <p:spPr>
            <a:xfrm>
              <a:off x="1485231" y="25727120"/>
              <a:ext cx="142108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/>
                <a:t>App 2</a:t>
              </a:r>
            </a:p>
          </p:txBody>
        </p:sp>
        <p:grpSp>
          <p:nvGrpSpPr>
            <p:cNvPr id="339" name="Group 338">
              <a:extLst>
                <a:ext uri="{FF2B5EF4-FFF2-40B4-BE49-F238E27FC236}">
                  <a16:creationId xmlns:a16="http://schemas.microsoft.com/office/drawing/2014/main" id="{0EF2AB95-6164-4BF8-964E-BD3E14CADC49}"/>
                </a:ext>
              </a:extLst>
            </p:cNvPr>
            <p:cNvGrpSpPr/>
            <p:nvPr/>
          </p:nvGrpSpPr>
          <p:grpSpPr>
            <a:xfrm>
              <a:off x="12036080" y="28689303"/>
              <a:ext cx="3564086" cy="386907"/>
              <a:chOff x="5217994" y="3655709"/>
              <a:chExt cx="2177048" cy="236334"/>
            </a:xfrm>
            <a:solidFill>
              <a:schemeClr val="accent6">
                <a:lumMod val="60000"/>
                <a:lumOff val="40000"/>
              </a:schemeClr>
            </a:solidFill>
          </p:grpSpPr>
          <p:sp>
            <p:nvSpPr>
              <p:cNvPr id="340" name="Rectangle 339">
                <a:extLst>
                  <a:ext uri="{FF2B5EF4-FFF2-40B4-BE49-F238E27FC236}">
                    <a16:creationId xmlns:a16="http://schemas.microsoft.com/office/drawing/2014/main" id="{6B56AAFF-37EC-4E7B-9264-C7D249B62F6B}"/>
                  </a:ext>
                </a:extLst>
              </p:cNvPr>
              <p:cNvSpPr/>
              <p:nvPr/>
            </p:nvSpPr>
            <p:spPr>
              <a:xfrm>
                <a:off x="5217994" y="3655709"/>
                <a:ext cx="232420" cy="236334"/>
              </a:xfrm>
              <a:prstGeom prst="rect">
                <a:avLst/>
              </a:prstGeom>
              <a:solidFill>
                <a:srgbClr val="00B0F0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41" name="Rectangle 340">
                <a:extLst>
                  <a:ext uri="{FF2B5EF4-FFF2-40B4-BE49-F238E27FC236}">
                    <a16:creationId xmlns:a16="http://schemas.microsoft.com/office/drawing/2014/main" id="{0B53C991-FA52-4229-B660-7424A6D9E8BC}"/>
                  </a:ext>
                </a:extLst>
              </p:cNvPr>
              <p:cNvSpPr/>
              <p:nvPr/>
            </p:nvSpPr>
            <p:spPr>
              <a:xfrm>
                <a:off x="5495798" y="3655709"/>
                <a:ext cx="232420" cy="236334"/>
              </a:xfrm>
              <a:prstGeom prst="rect">
                <a:avLst/>
              </a:prstGeom>
              <a:solidFill>
                <a:srgbClr val="00B0F0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42" name="Rectangle 341">
                <a:extLst>
                  <a:ext uri="{FF2B5EF4-FFF2-40B4-BE49-F238E27FC236}">
                    <a16:creationId xmlns:a16="http://schemas.microsoft.com/office/drawing/2014/main" id="{8C51256E-3ACC-40AE-8C15-F14F01BF17D5}"/>
                  </a:ext>
                </a:extLst>
              </p:cNvPr>
              <p:cNvSpPr/>
              <p:nvPr/>
            </p:nvSpPr>
            <p:spPr>
              <a:xfrm>
                <a:off x="5773602" y="3655709"/>
                <a:ext cx="232420" cy="236334"/>
              </a:xfrm>
              <a:prstGeom prst="rect">
                <a:avLst/>
              </a:prstGeom>
              <a:solidFill>
                <a:srgbClr val="00B0F0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43" name="Rectangle 342">
                <a:extLst>
                  <a:ext uri="{FF2B5EF4-FFF2-40B4-BE49-F238E27FC236}">
                    <a16:creationId xmlns:a16="http://schemas.microsoft.com/office/drawing/2014/main" id="{ADC0068B-27C7-40A6-BCDE-B13A70BF079A}"/>
                  </a:ext>
                </a:extLst>
              </p:cNvPr>
              <p:cNvSpPr/>
              <p:nvPr/>
            </p:nvSpPr>
            <p:spPr>
              <a:xfrm>
                <a:off x="6051406" y="3655709"/>
                <a:ext cx="232420" cy="236334"/>
              </a:xfrm>
              <a:prstGeom prst="rect">
                <a:avLst/>
              </a:prstGeom>
              <a:solidFill>
                <a:srgbClr val="00B0F0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44" name="Rectangle 343">
                <a:extLst>
                  <a:ext uri="{FF2B5EF4-FFF2-40B4-BE49-F238E27FC236}">
                    <a16:creationId xmlns:a16="http://schemas.microsoft.com/office/drawing/2014/main" id="{FFD4A542-1038-42DF-B334-4755EA6B8316}"/>
                  </a:ext>
                </a:extLst>
              </p:cNvPr>
              <p:cNvSpPr/>
              <p:nvPr/>
            </p:nvSpPr>
            <p:spPr>
              <a:xfrm>
                <a:off x="6329210" y="3655709"/>
                <a:ext cx="232420" cy="236334"/>
              </a:xfrm>
              <a:prstGeom prst="rect">
                <a:avLst/>
              </a:prstGeom>
              <a:solidFill>
                <a:srgbClr val="00B0F0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45" name="Rectangle 344">
                <a:extLst>
                  <a:ext uri="{FF2B5EF4-FFF2-40B4-BE49-F238E27FC236}">
                    <a16:creationId xmlns:a16="http://schemas.microsoft.com/office/drawing/2014/main" id="{65FF0D1D-9430-4520-B63F-1E8C1EBFF640}"/>
                  </a:ext>
                </a:extLst>
              </p:cNvPr>
              <p:cNvSpPr/>
              <p:nvPr/>
            </p:nvSpPr>
            <p:spPr>
              <a:xfrm>
                <a:off x="6607014" y="3655709"/>
                <a:ext cx="232420" cy="236334"/>
              </a:xfrm>
              <a:prstGeom prst="rect">
                <a:avLst/>
              </a:prstGeom>
              <a:solidFill>
                <a:srgbClr val="00B0F0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46" name="Rectangle 345">
                <a:extLst>
                  <a:ext uri="{FF2B5EF4-FFF2-40B4-BE49-F238E27FC236}">
                    <a16:creationId xmlns:a16="http://schemas.microsoft.com/office/drawing/2014/main" id="{6DF33CB3-0A60-43CF-9D0E-DF5E8ADF4AA2}"/>
                  </a:ext>
                </a:extLst>
              </p:cNvPr>
              <p:cNvSpPr/>
              <p:nvPr/>
            </p:nvSpPr>
            <p:spPr>
              <a:xfrm>
                <a:off x="6884818" y="3655709"/>
                <a:ext cx="232420" cy="236334"/>
              </a:xfrm>
              <a:prstGeom prst="rect">
                <a:avLst/>
              </a:prstGeom>
              <a:solidFill>
                <a:srgbClr val="00B0F0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47" name="Rectangle 346">
                <a:extLst>
                  <a:ext uri="{FF2B5EF4-FFF2-40B4-BE49-F238E27FC236}">
                    <a16:creationId xmlns:a16="http://schemas.microsoft.com/office/drawing/2014/main" id="{87679E5D-A9FC-4B32-AFF6-C9443330A6B9}"/>
                  </a:ext>
                </a:extLst>
              </p:cNvPr>
              <p:cNvSpPr/>
              <p:nvPr/>
            </p:nvSpPr>
            <p:spPr>
              <a:xfrm>
                <a:off x="7162622" y="3655709"/>
                <a:ext cx="232420" cy="23633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348" name="TextBox 347">
              <a:extLst>
                <a:ext uri="{FF2B5EF4-FFF2-40B4-BE49-F238E27FC236}">
                  <a16:creationId xmlns:a16="http://schemas.microsoft.com/office/drawing/2014/main" id="{00762A87-D092-4411-82E2-42A3072C8183}"/>
                </a:ext>
              </a:extLst>
            </p:cNvPr>
            <p:cNvSpPr txBox="1"/>
            <p:nvPr/>
          </p:nvSpPr>
          <p:spPr>
            <a:xfrm>
              <a:off x="12110268" y="26373555"/>
              <a:ext cx="344389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i="1" dirty="0"/>
                <a:t>In-Place Coalescing</a:t>
              </a:r>
            </a:p>
          </p:txBody>
        </p:sp>
        <p:sp>
          <p:nvSpPr>
            <p:cNvPr id="349" name="Rectangle 348">
              <a:extLst>
                <a:ext uri="{FF2B5EF4-FFF2-40B4-BE49-F238E27FC236}">
                  <a16:creationId xmlns:a16="http://schemas.microsoft.com/office/drawing/2014/main" id="{8BEC5FFD-4CCE-4BE4-AC74-DE7A9565C856}"/>
                </a:ext>
              </a:extLst>
            </p:cNvPr>
            <p:cNvSpPr/>
            <p:nvPr/>
          </p:nvSpPr>
          <p:spPr>
            <a:xfrm>
              <a:off x="11917281" y="28570457"/>
              <a:ext cx="3801521" cy="604246"/>
            </a:xfrm>
            <a:prstGeom prst="rect">
              <a:avLst/>
            </a:prstGeom>
            <a:solidFill>
              <a:srgbClr val="00B0F0">
                <a:alpha val="80000"/>
              </a:srgbClr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0" name="TextBox 349">
              <a:extLst>
                <a:ext uri="{FF2B5EF4-FFF2-40B4-BE49-F238E27FC236}">
                  <a16:creationId xmlns:a16="http://schemas.microsoft.com/office/drawing/2014/main" id="{E50FCDCA-2897-4096-8CE0-3148B49811C9}"/>
                </a:ext>
              </a:extLst>
            </p:cNvPr>
            <p:cNvSpPr txBox="1"/>
            <p:nvPr/>
          </p:nvSpPr>
          <p:spPr>
            <a:xfrm>
              <a:off x="12770920" y="22930312"/>
              <a:ext cx="202010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800" b="1" i="1" dirty="0"/>
                <a:t>Mosaic</a:t>
              </a:r>
            </a:p>
          </p:txBody>
        </p:sp>
        <p:sp>
          <p:nvSpPr>
            <p:cNvPr id="351" name="TextBox 350">
              <a:extLst>
                <a:ext uri="{FF2B5EF4-FFF2-40B4-BE49-F238E27FC236}">
                  <a16:creationId xmlns:a16="http://schemas.microsoft.com/office/drawing/2014/main" id="{147A4333-F978-41FF-AF26-8E4D37993C77}"/>
                </a:ext>
              </a:extLst>
            </p:cNvPr>
            <p:cNvSpPr txBox="1"/>
            <p:nvPr/>
          </p:nvSpPr>
          <p:spPr>
            <a:xfrm>
              <a:off x="1272925" y="28111957"/>
              <a:ext cx="790339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solidFill>
                    <a:srgbClr val="FF0000"/>
                  </a:solidFill>
                </a:rPr>
                <a:t>Need to search which pages to coalesce</a:t>
              </a:r>
            </a:p>
          </p:txBody>
        </p:sp>
        <p:sp>
          <p:nvSpPr>
            <p:cNvPr id="352" name="TextBox 351">
              <a:extLst>
                <a:ext uri="{FF2B5EF4-FFF2-40B4-BE49-F238E27FC236}">
                  <a16:creationId xmlns:a16="http://schemas.microsoft.com/office/drawing/2014/main" id="{4DCAB6DE-56BC-409A-90D7-FEB4434014A2}"/>
                </a:ext>
              </a:extLst>
            </p:cNvPr>
            <p:cNvSpPr txBox="1"/>
            <p:nvPr/>
          </p:nvSpPr>
          <p:spPr>
            <a:xfrm>
              <a:off x="1402046" y="21717108"/>
              <a:ext cx="13791211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200" b="1" dirty="0"/>
                <a:t>Challenges with Multiple Page Sizes</a:t>
              </a:r>
              <a:endParaRPr lang="en-US" dirty="0"/>
            </a:p>
          </p:txBody>
        </p:sp>
        <p:sp>
          <p:nvSpPr>
            <p:cNvPr id="353" name="TextBox 352">
              <a:extLst>
                <a:ext uri="{FF2B5EF4-FFF2-40B4-BE49-F238E27FC236}">
                  <a16:creationId xmlns:a16="http://schemas.microsoft.com/office/drawing/2014/main" id="{EB6EDEB6-9E21-4B6A-B90A-022F2C1F98D1}"/>
                </a:ext>
              </a:extLst>
            </p:cNvPr>
            <p:cNvSpPr txBox="1"/>
            <p:nvPr/>
          </p:nvSpPr>
          <p:spPr>
            <a:xfrm>
              <a:off x="1272925" y="28813609"/>
              <a:ext cx="790339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FF0000"/>
                  </a:solidFill>
                </a:rPr>
                <a:t>High overhead</a:t>
              </a:r>
            </a:p>
          </p:txBody>
        </p:sp>
      </p:grpSp>
      <p:grpSp>
        <p:nvGrpSpPr>
          <p:cNvPr id="355" name="Group 354">
            <a:extLst>
              <a:ext uri="{FF2B5EF4-FFF2-40B4-BE49-F238E27FC236}">
                <a16:creationId xmlns:a16="http://schemas.microsoft.com/office/drawing/2014/main" id="{60E4B34A-92EE-42E9-93DE-F9F5191BF4E0}"/>
              </a:ext>
            </a:extLst>
          </p:cNvPr>
          <p:cNvGrpSpPr/>
          <p:nvPr/>
        </p:nvGrpSpPr>
        <p:grpSpPr>
          <a:xfrm>
            <a:off x="495580" y="29412837"/>
            <a:ext cx="10133280" cy="13727552"/>
            <a:chOff x="818655" y="1006173"/>
            <a:chExt cx="7578555" cy="10122804"/>
          </a:xfrm>
        </p:grpSpPr>
        <p:grpSp>
          <p:nvGrpSpPr>
            <p:cNvPr id="356" name="Group 355">
              <a:extLst>
                <a:ext uri="{FF2B5EF4-FFF2-40B4-BE49-F238E27FC236}">
                  <a16:creationId xmlns:a16="http://schemas.microsoft.com/office/drawing/2014/main" id="{1DBF2834-CA91-4E37-B7F2-642F3EA2339F}"/>
                </a:ext>
              </a:extLst>
            </p:cNvPr>
            <p:cNvGrpSpPr/>
            <p:nvPr/>
          </p:nvGrpSpPr>
          <p:grpSpPr>
            <a:xfrm>
              <a:off x="4579983" y="1024264"/>
              <a:ext cx="3718521" cy="10104713"/>
              <a:chOff x="4579983" y="1024264"/>
              <a:chExt cx="3718521" cy="10104713"/>
            </a:xfrm>
          </p:grpSpPr>
          <p:cxnSp>
            <p:nvCxnSpPr>
              <p:cNvPr id="388" name="Straight Arrow Connector 387">
                <a:extLst>
                  <a:ext uri="{FF2B5EF4-FFF2-40B4-BE49-F238E27FC236}">
                    <a16:creationId xmlns:a16="http://schemas.microsoft.com/office/drawing/2014/main" id="{8809F7BB-6C5E-48A1-B0B9-0443C202281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579983" y="1117696"/>
                <a:ext cx="1" cy="1001128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prstDash val="dashDot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9" name="TextBox 388">
                <a:extLst>
                  <a:ext uri="{FF2B5EF4-FFF2-40B4-BE49-F238E27FC236}">
                    <a16:creationId xmlns:a16="http://schemas.microsoft.com/office/drawing/2014/main" id="{4ACCA9C9-8568-4FCE-952A-D57E07D3C125}"/>
                  </a:ext>
                </a:extLst>
              </p:cNvPr>
              <p:cNvSpPr txBox="1"/>
              <p:nvPr/>
            </p:nvSpPr>
            <p:spPr>
              <a:xfrm>
                <a:off x="6726551" y="1024264"/>
                <a:ext cx="1571953" cy="476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i="1" dirty="0"/>
                  <a:t>Hardware</a:t>
                </a:r>
              </a:p>
            </p:txBody>
          </p:sp>
        </p:grpSp>
        <p:sp>
          <p:nvSpPr>
            <p:cNvPr id="357" name="Rectangle 356">
              <a:extLst>
                <a:ext uri="{FF2B5EF4-FFF2-40B4-BE49-F238E27FC236}">
                  <a16:creationId xmlns:a16="http://schemas.microsoft.com/office/drawing/2014/main" id="{2F4965B7-13F9-464E-BD35-296CB4AFF0AA}"/>
                </a:ext>
              </a:extLst>
            </p:cNvPr>
            <p:cNvSpPr/>
            <p:nvPr/>
          </p:nvSpPr>
          <p:spPr>
            <a:xfrm>
              <a:off x="2748385" y="1515284"/>
              <a:ext cx="3651899" cy="84026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/>
                <a:t>Contiguity-Conserving</a:t>
              </a:r>
            </a:p>
            <a:p>
              <a:pPr algn="ctr"/>
              <a:r>
                <a:rPr lang="en-US" sz="3600" b="1" dirty="0"/>
                <a:t>Allocation</a:t>
              </a:r>
            </a:p>
          </p:txBody>
        </p:sp>
        <p:sp>
          <p:nvSpPr>
            <p:cNvPr id="358" name="Rectangle 357">
              <a:extLst>
                <a:ext uri="{FF2B5EF4-FFF2-40B4-BE49-F238E27FC236}">
                  <a16:creationId xmlns:a16="http://schemas.microsoft.com/office/drawing/2014/main" id="{3273FB8C-3AB7-475C-8957-65D1B3B57457}"/>
                </a:ext>
              </a:extLst>
            </p:cNvPr>
            <p:cNvSpPr/>
            <p:nvPr/>
          </p:nvSpPr>
          <p:spPr>
            <a:xfrm>
              <a:off x="2983164" y="3040567"/>
              <a:ext cx="3220996" cy="84026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/>
                <a:t>In-Place</a:t>
              </a:r>
            </a:p>
            <a:p>
              <a:pPr algn="ctr"/>
              <a:r>
                <a:rPr lang="en-US" sz="3600" b="1" dirty="0"/>
                <a:t>Coalescer</a:t>
              </a:r>
            </a:p>
          </p:txBody>
        </p:sp>
        <p:sp>
          <p:nvSpPr>
            <p:cNvPr id="359" name="Rectangle 358">
              <a:extLst>
                <a:ext uri="{FF2B5EF4-FFF2-40B4-BE49-F238E27FC236}">
                  <a16:creationId xmlns:a16="http://schemas.microsoft.com/office/drawing/2014/main" id="{FEBB83F1-C9AF-4A91-A325-33F53DCA3DA6}"/>
                </a:ext>
              </a:extLst>
            </p:cNvPr>
            <p:cNvSpPr/>
            <p:nvPr/>
          </p:nvSpPr>
          <p:spPr>
            <a:xfrm>
              <a:off x="2760739" y="4490425"/>
              <a:ext cx="3619585" cy="84026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/>
                <a:t>Contiguity-Aware</a:t>
              </a:r>
            </a:p>
            <a:p>
              <a:pPr algn="ctr"/>
              <a:r>
                <a:rPr lang="en-US" sz="3600" b="1" dirty="0"/>
                <a:t>Compaction</a:t>
              </a:r>
            </a:p>
          </p:txBody>
        </p:sp>
        <p:grpSp>
          <p:nvGrpSpPr>
            <p:cNvPr id="360" name="Group 359">
              <a:extLst>
                <a:ext uri="{FF2B5EF4-FFF2-40B4-BE49-F238E27FC236}">
                  <a16:creationId xmlns:a16="http://schemas.microsoft.com/office/drawing/2014/main" id="{DC7AF2FD-C881-4698-BDCD-3981C4ADE14A}"/>
                </a:ext>
              </a:extLst>
            </p:cNvPr>
            <p:cNvGrpSpPr/>
            <p:nvPr/>
          </p:nvGrpSpPr>
          <p:grpSpPr>
            <a:xfrm>
              <a:off x="818655" y="1631237"/>
              <a:ext cx="1929730" cy="640018"/>
              <a:chOff x="818655" y="1631237"/>
              <a:chExt cx="1929730" cy="640018"/>
            </a:xfrm>
          </p:grpSpPr>
          <p:sp>
            <p:nvSpPr>
              <p:cNvPr id="386" name="TextBox 385">
                <a:extLst>
                  <a:ext uri="{FF2B5EF4-FFF2-40B4-BE49-F238E27FC236}">
                    <a16:creationId xmlns:a16="http://schemas.microsoft.com/office/drawing/2014/main" id="{1F6B16D3-1C01-4959-8262-4302718340C7}"/>
                  </a:ext>
                </a:extLst>
              </p:cNvPr>
              <p:cNvSpPr txBox="1"/>
              <p:nvPr/>
            </p:nvSpPr>
            <p:spPr>
              <a:xfrm>
                <a:off x="818655" y="1631237"/>
                <a:ext cx="1735240" cy="6400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800" dirty="0"/>
                  <a:t>Application </a:t>
                </a:r>
              </a:p>
              <a:p>
                <a:pPr algn="ctr">
                  <a:lnSpc>
                    <a:spcPct val="80000"/>
                  </a:lnSpc>
                </a:pPr>
                <a:r>
                  <a:rPr lang="en-US" sz="2800" dirty="0"/>
                  <a:t>Demands Data</a:t>
                </a:r>
              </a:p>
            </p:txBody>
          </p:sp>
          <p:cxnSp>
            <p:nvCxnSpPr>
              <p:cNvPr id="387" name="Straight Arrow Connector 386">
                <a:extLst>
                  <a:ext uri="{FF2B5EF4-FFF2-40B4-BE49-F238E27FC236}">
                    <a16:creationId xmlns:a16="http://schemas.microsoft.com/office/drawing/2014/main" id="{8A75CA28-CB61-4E9E-AC2C-3671711EC9BF}"/>
                  </a:ext>
                </a:extLst>
              </p:cNvPr>
              <p:cNvCxnSpPr>
                <a:cxnSpLocks/>
                <a:endCxn id="357" idx="1"/>
              </p:cNvCxnSpPr>
              <p:nvPr/>
            </p:nvCxnSpPr>
            <p:spPr>
              <a:xfrm flipV="1">
                <a:off x="2402578" y="1935414"/>
                <a:ext cx="345807" cy="1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61" name="TextBox 360">
              <a:extLst>
                <a:ext uri="{FF2B5EF4-FFF2-40B4-BE49-F238E27FC236}">
                  <a16:creationId xmlns:a16="http://schemas.microsoft.com/office/drawing/2014/main" id="{8E86420A-CEBE-4A56-BD0F-C2E2B5B20244}"/>
                </a:ext>
              </a:extLst>
            </p:cNvPr>
            <p:cNvSpPr txBox="1"/>
            <p:nvPr/>
          </p:nvSpPr>
          <p:spPr>
            <a:xfrm>
              <a:off x="2117819" y="1006173"/>
              <a:ext cx="2739213" cy="476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i="1" dirty="0"/>
                <a:t>GPU Runtime</a:t>
              </a:r>
            </a:p>
          </p:txBody>
        </p:sp>
        <p:grpSp>
          <p:nvGrpSpPr>
            <p:cNvPr id="362" name="Group 361">
              <a:extLst>
                <a:ext uri="{FF2B5EF4-FFF2-40B4-BE49-F238E27FC236}">
                  <a16:creationId xmlns:a16="http://schemas.microsoft.com/office/drawing/2014/main" id="{E1FD7C16-FCCA-4548-B6C2-1D7299FEDFE9}"/>
                </a:ext>
              </a:extLst>
            </p:cNvPr>
            <p:cNvGrpSpPr/>
            <p:nvPr/>
          </p:nvGrpSpPr>
          <p:grpSpPr>
            <a:xfrm>
              <a:off x="6385561" y="1602379"/>
              <a:ext cx="2011649" cy="1570312"/>
              <a:chOff x="6385561" y="1602379"/>
              <a:chExt cx="2011649" cy="1570312"/>
            </a:xfrm>
          </p:grpSpPr>
          <p:sp>
            <p:nvSpPr>
              <p:cNvPr id="382" name="TextBox 381">
                <a:extLst>
                  <a:ext uri="{FF2B5EF4-FFF2-40B4-BE49-F238E27FC236}">
                    <a16:creationId xmlns:a16="http://schemas.microsoft.com/office/drawing/2014/main" id="{267330D4-5AD7-4E60-B6ED-63775EF6EE7E}"/>
                  </a:ext>
                </a:extLst>
              </p:cNvPr>
              <p:cNvSpPr txBox="1"/>
              <p:nvPr/>
            </p:nvSpPr>
            <p:spPr>
              <a:xfrm>
                <a:off x="6385561" y="1602379"/>
                <a:ext cx="2011649" cy="3222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en-US" sz="2800" dirty="0"/>
                  <a:t>Allocate Memory</a:t>
                </a:r>
              </a:p>
            </p:txBody>
          </p:sp>
          <p:grpSp>
            <p:nvGrpSpPr>
              <p:cNvPr id="383" name="Group 382">
                <a:extLst>
                  <a:ext uri="{FF2B5EF4-FFF2-40B4-BE49-F238E27FC236}">
                    <a16:creationId xmlns:a16="http://schemas.microsoft.com/office/drawing/2014/main" id="{DB98F896-0535-404B-81EF-221A6B91475D}"/>
                  </a:ext>
                </a:extLst>
              </p:cNvPr>
              <p:cNvGrpSpPr/>
              <p:nvPr/>
            </p:nvGrpSpPr>
            <p:grpSpPr>
              <a:xfrm>
                <a:off x="6400284" y="1910579"/>
                <a:ext cx="1164472" cy="1262112"/>
                <a:chOff x="6400284" y="1910579"/>
                <a:chExt cx="1164472" cy="1262112"/>
              </a:xfrm>
            </p:grpSpPr>
            <p:cxnSp>
              <p:nvCxnSpPr>
                <p:cNvPr id="384" name="Straight Arrow Connector 383">
                  <a:extLst>
                    <a:ext uri="{FF2B5EF4-FFF2-40B4-BE49-F238E27FC236}">
                      <a16:creationId xmlns:a16="http://schemas.microsoft.com/office/drawing/2014/main" id="{C19A92A1-E94F-4186-AA4E-EC2CBFC0800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00284" y="1910579"/>
                  <a:ext cx="1164472" cy="0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5" name="Straight Arrow Connector 384">
                  <a:extLst>
                    <a:ext uri="{FF2B5EF4-FFF2-40B4-BE49-F238E27FC236}">
                      <a16:creationId xmlns:a16="http://schemas.microsoft.com/office/drawing/2014/main" id="{0D24E1E2-8385-45C3-9018-309F2411884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564756" y="1910579"/>
                  <a:ext cx="0" cy="1262112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63" name="Rectangle 362">
              <a:extLst>
                <a:ext uri="{FF2B5EF4-FFF2-40B4-BE49-F238E27FC236}">
                  <a16:creationId xmlns:a16="http://schemas.microsoft.com/office/drawing/2014/main" id="{BB417202-884B-4D76-A436-B8787D371223}"/>
                </a:ext>
              </a:extLst>
            </p:cNvPr>
            <p:cNvSpPr/>
            <p:nvPr/>
          </p:nvSpPr>
          <p:spPr>
            <a:xfrm>
              <a:off x="6963723" y="3172691"/>
              <a:ext cx="1225088" cy="85898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i="1" dirty="0">
                  <a:solidFill>
                    <a:schemeClr val="tx1"/>
                  </a:solidFill>
                </a:rPr>
                <a:t>Page</a:t>
              </a:r>
            </a:p>
            <a:p>
              <a:pPr algn="ctr"/>
              <a:r>
                <a:rPr lang="en-US" sz="3600" b="1" i="1" dirty="0">
                  <a:solidFill>
                    <a:schemeClr val="tx1"/>
                  </a:solidFill>
                </a:rPr>
                <a:t>Table</a:t>
              </a:r>
            </a:p>
          </p:txBody>
        </p:sp>
        <p:sp>
          <p:nvSpPr>
            <p:cNvPr id="364" name="Rectangle 363">
              <a:extLst>
                <a:ext uri="{FF2B5EF4-FFF2-40B4-BE49-F238E27FC236}">
                  <a16:creationId xmlns:a16="http://schemas.microsoft.com/office/drawing/2014/main" id="{FFB30A62-E67A-4525-B3F0-8854E8A733CE}"/>
                </a:ext>
              </a:extLst>
            </p:cNvPr>
            <p:cNvSpPr/>
            <p:nvPr/>
          </p:nvSpPr>
          <p:spPr>
            <a:xfrm>
              <a:off x="6966016" y="4031673"/>
              <a:ext cx="1222795" cy="85898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i="1" dirty="0">
                  <a:solidFill>
                    <a:schemeClr val="tx1"/>
                  </a:solidFill>
                </a:rPr>
                <a:t>Data</a:t>
              </a:r>
            </a:p>
          </p:txBody>
        </p:sp>
        <p:grpSp>
          <p:nvGrpSpPr>
            <p:cNvPr id="365" name="Group 364">
              <a:extLst>
                <a:ext uri="{FF2B5EF4-FFF2-40B4-BE49-F238E27FC236}">
                  <a16:creationId xmlns:a16="http://schemas.microsoft.com/office/drawing/2014/main" id="{151E0292-33CD-4E7C-A33C-207B7E56D627}"/>
                </a:ext>
              </a:extLst>
            </p:cNvPr>
            <p:cNvGrpSpPr/>
            <p:nvPr/>
          </p:nvGrpSpPr>
          <p:grpSpPr>
            <a:xfrm>
              <a:off x="6385561" y="2040107"/>
              <a:ext cx="1085626" cy="1132584"/>
              <a:chOff x="6385561" y="2040107"/>
              <a:chExt cx="1085626" cy="1132584"/>
            </a:xfrm>
          </p:grpSpPr>
          <p:grpSp>
            <p:nvGrpSpPr>
              <p:cNvPr id="378" name="Group 377">
                <a:extLst>
                  <a:ext uri="{FF2B5EF4-FFF2-40B4-BE49-F238E27FC236}">
                    <a16:creationId xmlns:a16="http://schemas.microsoft.com/office/drawing/2014/main" id="{1B214AC3-E568-4F91-9C96-4D2E7AC9F593}"/>
                  </a:ext>
                </a:extLst>
              </p:cNvPr>
              <p:cNvGrpSpPr/>
              <p:nvPr/>
            </p:nvGrpSpPr>
            <p:grpSpPr>
              <a:xfrm>
                <a:off x="6385561" y="2040107"/>
                <a:ext cx="1051389" cy="1132584"/>
                <a:chOff x="6385561" y="2040107"/>
                <a:chExt cx="1051389" cy="1132584"/>
              </a:xfrm>
            </p:grpSpPr>
            <p:cxnSp>
              <p:nvCxnSpPr>
                <p:cNvPr id="380" name="Straight Arrow Connector 379">
                  <a:extLst>
                    <a:ext uri="{FF2B5EF4-FFF2-40B4-BE49-F238E27FC236}">
                      <a16:creationId xmlns:a16="http://schemas.microsoft.com/office/drawing/2014/main" id="{6B0CC088-31B5-4D68-A7CC-674F15E366D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385561" y="2040107"/>
                  <a:ext cx="1051389" cy="0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1" name="Straight Arrow Connector 380">
                  <a:extLst>
                    <a:ext uri="{FF2B5EF4-FFF2-40B4-BE49-F238E27FC236}">
                      <a16:creationId xmlns:a16="http://schemas.microsoft.com/office/drawing/2014/main" id="{B7D01B19-B132-475D-83D8-217FD7C4687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436950" y="2041530"/>
                  <a:ext cx="0" cy="1131161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79" name="TextBox 378">
                <a:extLst>
                  <a:ext uri="{FF2B5EF4-FFF2-40B4-BE49-F238E27FC236}">
                    <a16:creationId xmlns:a16="http://schemas.microsoft.com/office/drawing/2014/main" id="{EA9D6481-B3F1-4679-9CB7-502EC2EA693C}"/>
                  </a:ext>
                </a:extLst>
              </p:cNvPr>
              <p:cNvSpPr txBox="1"/>
              <p:nvPr/>
            </p:nvSpPr>
            <p:spPr>
              <a:xfrm>
                <a:off x="6456850" y="2040197"/>
                <a:ext cx="1014337" cy="5764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en-US" sz="2800" dirty="0"/>
                  <a:t>Transfer</a:t>
                </a:r>
              </a:p>
              <a:p>
                <a:pPr algn="ctr">
                  <a:lnSpc>
                    <a:spcPct val="80000"/>
                  </a:lnSpc>
                </a:pPr>
                <a:r>
                  <a:rPr lang="en-US" sz="2800" dirty="0"/>
                  <a:t>Done</a:t>
                </a:r>
              </a:p>
            </p:txBody>
          </p:sp>
        </p:grpSp>
        <p:grpSp>
          <p:nvGrpSpPr>
            <p:cNvPr id="366" name="Group 365">
              <a:extLst>
                <a:ext uri="{FF2B5EF4-FFF2-40B4-BE49-F238E27FC236}">
                  <a16:creationId xmlns:a16="http://schemas.microsoft.com/office/drawing/2014/main" id="{3D229BF9-AE92-468F-A1D2-1C000DE369B0}"/>
                </a:ext>
              </a:extLst>
            </p:cNvPr>
            <p:cNvGrpSpPr/>
            <p:nvPr/>
          </p:nvGrpSpPr>
          <p:grpSpPr>
            <a:xfrm>
              <a:off x="1557713" y="2363272"/>
              <a:ext cx="2122137" cy="677295"/>
              <a:chOff x="1557713" y="2363272"/>
              <a:chExt cx="2122137" cy="677295"/>
            </a:xfrm>
          </p:grpSpPr>
          <p:cxnSp>
            <p:nvCxnSpPr>
              <p:cNvPr id="376" name="Straight Arrow Connector 375">
                <a:extLst>
                  <a:ext uri="{FF2B5EF4-FFF2-40B4-BE49-F238E27FC236}">
                    <a16:creationId xmlns:a16="http://schemas.microsoft.com/office/drawing/2014/main" id="{5C1E3FC7-9006-42E4-906C-0267594B309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68857" y="2363272"/>
                <a:ext cx="0" cy="67729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7" name="TextBox 376">
                <a:extLst>
                  <a:ext uri="{FF2B5EF4-FFF2-40B4-BE49-F238E27FC236}">
                    <a16:creationId xmlns:a16="http://schemas.microsoft.com/office/drawing/2014/main" id="{C28406D4-E58F-4398-A5E0-16BCB507B44F}"/>
                  </a:ext>
                </a:extLst>
              </p:cNvPr>
              <p:cNvSpPr txBox="1"/>
              <p:nvPr/>
            </p:nvSpPr>
            <p:spPr>
              <a:xfrm>
                <a:off x="1557713" y="2475893"/>
                <a:ext cx="2122137" cy="3858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800" dirty="0"/>
                  <a:t>List of Large Pages</a:t>
                </a:r>
              </a:p>
            </p:txBody>
          </p:sp>
        </p:grpSp>
        <p:grpSp>
          <p:nvGrpSpPr>
            <p:cNvPr id="367" name="Group 366">
              <a:extLst>
                <a:ext uri="{FF2B5EF4-FFF2-40B4-BE49-F238E27FC236}">
                  <a16:creationId xmlns:a16="http://schemas.microsoft.com/office/drawing/2014/main" id="{CC9E25EB-29AA-4730-8077-1C51B3C42307}"/>
                </a:ext>
              </a:extLst>
            </p:cNvPr>
            <p:cNvGrpSpPr/>
            <p:nvPr/>
          </p:nvGrpSpPr>
          <p:grpSpPr>
            <a:xfrm>
              <a:off x="6074246" y="2795615"/>
              <a:ext cx="1097202" cy="637344"/>
              <a:chOff x="6074246" y="2795615"/>
              <a:chExt cx="1097202" cy="637344"/>
            </a:xfrm>
          </p:grpSpPr>
          <p:cxnSp>
            <p:nvCxnSpPr>
              <p:cNvPr id="374" name="Straight Arrow Connector 373">
                <a:extLst>
                  <a:ext uri="{FF2B5EF4-FFF2-40B4-BE49-F238E27FC236}">
                    <a16:creationId xmlns:a16="http://schemas.microsoft.com/office/drawing/2014/main" id="{6B21F04F-5C44-434A-8547-1C041E0B5BB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04160" y="3432959"/>
                <a:ext cx="759563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5" name="TextBox 374">
                <a:extLst>
                  <a:ext uri="{FF2B5EF4-FFF2-40B4-BE49-F238E27FC236}">
                    <a16:creationId xmlns:a16="http://schemas.microsoft.com/office/drawing/2014/main" id="{176B1B77-2C18-4F07-9B17-66028294E24D}"/>
                  </a:ext>
                </a:extLst>
              </p:cNvPr>
              <p:cNvSpPr txBox="1"/>
              <p:nvPr/>
            </p:nvSpPr>
            <p:spPr>
              <a:xfrm>
                <a:off x="6074246" y="2795615"/>
                <a:ext cx="1097202" cy="5764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en-US" sz="2800" dirty="0"/>
                  <a:t>Coalesce</a:t>
                </a:r>
              </a:p>
              <a:p>
                <a:pPr algn="ctr">
                  <a:lnSpc>
                    <a:spcPct val="80000"/>
                  </a:lnSpc>
                </a:pPr>
                <a:r>
                  <a:rPr lang="en-US" sz="2800" dirty="0"/>
                  <a:t>Pages</a:t>
                </a:r>
              </a:p>
            </p:txBody>
          </p:sp>
        </p:grpSp>
        <p:grpSp>
          <p:nvGrpSpPr>
            <p:cNvPr id="368" name="Group 367">
              <a:extLst>
                <a:ext uri="{FF2B5EF4-FFF2-40B4-BE49-F238E27FC236}">
                  <a16:creationId xmlns:a16="http://schemas.microsoft.com/office/drawing/2014/main" id="{9DACB3A1-1A62-4970-9AF0-2CE26102E529}"/>
                </a:ext>
              </a:extLst>
            </p:cNvPr>
            <p:cNvGrpSpPr/>
            <p:nvPr/>
          </p:nvGrpSpPr>
          <p:grpSpPr>
            <a:xfrm>
              <a:off x="2528961" y="4890656"/>
              <a:ext cx="5055620" cy="1190194"/>
              <a:chOff x="2528961" y="4890656"/>
              <a:chExt cx="5055620" cy="1190194"/>
            </a:xfrm>
          </p:grpSpPr>
          <p:grpSp>
            <p:nvGrpSpPr>
              <p:cNvPr id="369" name="Group 368">
                <a:extLst>
                  <a:ext uri="{FF2B5EF4-FFF2-40B4-BE49-F238E27FC236}">
                    <a16:creationId xmlns:a16="http://schemas.microsoft.com/office/drawing/2014/main" id="{6045FB3B-FBCF-46E8-BACD-DC2C35C76065}"/>
                  </a:ext>
                </a:extLst>
              </p:cNvPr>
              <p:cNvGrpSpPr/>
              <p:nvPr/>
            </p:nvGrpSpPr>
            <p:grpSpPr>
              <a:xfrm>
                <a:off x="2528961" y="4890656"/>
                <a:ext cx="5055620" cy="1081026"/>
                <a:chOff x="2528961" y="4890656"/>
                <a:chExt cx="5055620" cy="1081026"/>
              </a:xfrm>
            </p:grpSpPr>
            <p:cxnSp>
              <p:nvCxnSpPr>
                <p:cNvPr id="371" name="Straight Arrow Connector 370">
                  <a:extLst>
                    <a:ext uri="{FF2B5EF4-FFF2-40B4-BE49-F238E27FC236}">
                      <a16:creationId xmlns:a16="http://schemas.microsoft.com/office/drawing/2014/main" id="{4532F2BE-0E05-4BEB-A4C6-E092293E2E5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564756" y="4890656"/>
                  <a:ext cx="6293" cy="748479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2" name="Straight Arrow Connector 371">
                  <a:extLst>
                    <a:ext uri="{FF2B5EF4-FFF2-40B4-BE49-F238E27FC236}">
                      <a16:creationId xmlns:a16="http://schemas.microsoft.com/office/drawing/2014/main" id="{11FA027C-EACE-45B8-883A-7FA5516DF4E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528961" y="5640821"/>
                  <a:ext cx="5055620" cy="0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73" name="TextBox 372">
                  <a:extLst>
                    <a:ext uri="{FF2B5EF4-FFF2-40B4-BE49-F238E27FC236}">
                      <a16:creationId xmlns:a16="http://schemas.microsoft.com/office/drawing/2014/main" id="{D294F260-2EB0-4197-AA66-00EDB43111DE}"/>
                    </a:ext>
                  </a:extLst>
                </p:cNvPr>
                <p:cNvSpPr txBox="1"/>
                <p:nvPr/>
              </p:nvSpPr>
              <p:spPr>
                <a:xfrm>
                  <a:off x="2704746" y="5585855"/>
                  <a:ext cx="1763004" cy="38582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i="1" dirty="0"/>
                    <a:t>System I/O Bus</a:t>
                  </a:r>
                </a:p>
              </p:txBody>
            </p:sp>
          </p:grpSp>
          <p:sp>
            <p:nvSpPr>
              <p:cNvPr id="370" name="TextBox 369">
                <a:extLst>
                  <a:ext uri="{FF2B5EF4-FFF2-40B4-BE49-F238E27FC236}">
                    <a16:creationId xmlns:a16="http://schemas.microsoft.com/office/drawing/2014/main" id="{FD0692F1-9ED6-44D4-8CF1-456C1F838792}"/>
                  </a:ext>
                </a:extLst>
              </p:cNvPr>
              <p:cNvSpPr txBox="1"/>
              <p:nvPr/>
            </p:nvSpPr>
            <p:spPr>
              <a:xfrm>
                <a:off x="5677035" y="5695023"/>
                <a:ext cx="1581640" cy="3858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Transfer Data</a:t>
                </a:r>
              </a:p>
            </p:txBody>
          </p:sp>
        </p:grpSp>
      </p:grpSp>
      <p:sp>
        <p:nvSpPr>
          <p:cNvPr id="393" name="Rectangle 392">
            <a:extLst>
              <a:ext uri="{FF2B5EF4-FFF2-40B4-BE49-F238E27FC236}">
                <a16:creationId xmlns:a16="http://schemas.microsoft.com/office/drawing/2014/main" id="{91674586-2459-4399-926F-2DB76B62F4BE}"/>
              </a:ext>
            </a:extLst>
          </p:cNvPr>
          <p:cNvSpPr/>
          <p:nvPr/>
        </p:nvSpPr>
        <p:spPr>
          <a:xfrm>
            <a:off x="3075695" y="37072866"/>
            <a:ext cx="4882952" cy="113947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Contiguity-Conserving</a:t>
            </a:r>
          </a:p>
          <a:p>
            <a:pPr algn="ctr"/>
            <a:r>
              <a:rPr lang="en-US" sz="3600" b="1" dirty="0"/>
              <a:t>Allocation</a:t>
            </a:r>
          </a:p>
        </p:txBody>
      </p:sp>
      <p:sp>
        <p:nvSpPr>
          <p:cNvPr id="394" name="Rectangle 393">
            <a:extLst>
              <a:ext uri="{FF2B5EF4-FFF2-40B4-BE49-F238E27FC236}">
                <a16:creationId xmlns:a16="http://schemas.microsoft.com/office/drawing/2014/main" id="{8FD525A0-317C-42D8-B0BF-F9CFA22430CA}"/>
              </a:ext>
            </a:extLst>
          </p:cNvPr>
          <p:cNvSpPr/>
          <p:nvPr/>
        </p:nvSpPr>
        <p:spPr>
          <a:xfrm>
            <a:off x="3389618" y="39141305"/>
            <a:ext cx="4306791" cy="113947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In-Place</a:t>
            </a:r>
          </a:p>
          <a:p>
            <a:pPr algn="ctr"/>
            <a:r>
              <a:rPr lang="en-US" sz="3600" b="1" dirty="0"/>
              <a:t>Coalescer</a:t>
            </a:r>
          </a:p>
        </p:txBody>
      </p:sp>
      <p:sp>
        <p:nvSpPr>
          <p:cNvPr id="396" name="TextBox 395">
            <a:extLst>
              <a:ext uri="{FF2B5EF4-FFF2-40B4-BE49-F238E27FC236}">
                <a16:creationId xmlns:a16="http://schemas.microsoft.com/office/drawing/2014/main" id="{2E33B205-7323-4ADE-9D3A-9247F5058D63}"/>
              </a:ext>
            </a:extLst>
          </p:cNvPr>
          <p:cNvSpPr txBox="1"/>
          <p:nvPr/>
        </p:nvSpPr>
        <p:spPr>
          <a:xfrm>
            <a:off x="184359" y="41760649"/>
            <a:ext cx="2619435" cy="7817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800" dirty="0"/>
              <a:t>Application</a:t>
            </a:r>
          </a:p>
          <a:p>
            <a:pPr algn="ctr">
              <a:lnSpc>
                <a:spcPct val="80000"/>
              </a:lnSpc>
            </a:pPr>
            <a:r>
              <a:rPr lang="en-US" sz="2800" dirty="0"/>
              <a:t>Deallocates Data</a:t>
            </a:r>
          </a:p>
        </p:txBody>
      </p:sp>
      <p:cxnSp>
        <p:nvCxnSpPr>
          <p:cNvPr id="397" name="Straight Arrow Connector 396">
            <a:extLst>
              <a:ext uri="{FF2B5EF4-FFF2-40B4-BE49-F238E27FC236}">
                <a16:creationId xmlns:a16="http://schemas.microsoft.com/office/drawing/2014/main" id="{5A83443A-9087-474E-82CA-66455E62B9E9}"/>
              </a:ext>
            </a:extLst>
          </p:cNvPr>
          <p:cNvCxnSpPr>
            <a:cxnSpLocks/>
          </p:cNvCxnSpPr>
          <p:nvPr/>
        </p:nvCxnSpPr>
        <p:spPr>
          <a:xfrm>
            <a:off x="2652662" y="42098134"/>
            <a:ext cx="439551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9" name="Group 398">
            <a:extLst>
              <a:ext uri="{FF2B5EF4-FFF2-40B4-BE49-F238E27FC236}">
                <a16:creationId xmlns:a16="http://schemas.microsoft.com/office/drawing/2014/main" id="{05347B6C-1B29-4C26-A940-0A5A4D5D7317}"/>
              </a:ext>
            </a:extLst>
          </p:cNvPr>
          <p:cNvGrpSpPr/>
          <p:nvPr/>
        </p:nvGrpSpPr>
        <p:grpSpPr>
          <a:xfrm rot="5400000" flipH="1" flipV="1">
            <a:off x="7467332" y="40705375"/>
            <a:ext cx="2172263" cy="317123"/>
            <a:chOff x="6400284" y="1910579"/>
            <a:chExt cx="1164472" cy="1262112"/>
          </a:xfrm>
        </p:grpSpPr>
        <p:cxnSp>
          <p:nvCxnSpPr>
            <p:cNvPr id="400" name="Straight Arrow Connector 399">
              <a:extLst>
                <a:ext uri="{FF2B5EF4-FFF2-40B4-BE49-F238E27FC236}">
                  <a16:creationId xmlns:a16="http://schemas.microsoft.com/office/drawing/2014/main" id="{454E3D26-714D-4342-9167-DA1E32C6920F}"/>
                </a:ext>
              </a:extLst>
            </p:cNvPr>
            <p:cNvCxnSpPr>
              <a:cxnSpLocks/>
            </p:cNvCxnSpPr>
            <p:nvPr/>
          </p:nvCxnSpPr>
          <p:spPr>
            <a:xfrm>
              <a:off x="6400284" y="1910579"/>
              <a:ext cx="116447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1" name="Straight Arrow Connector 400">
              <a:extLst>
                <a:ext uri="{FF2B5EF4-FFF2-40B4-BE49-F238E27FC236}">
                  <a16:creationId xmlns:a16="http://schemas.microsoft.com/office/drawing/2014/main" id="{AF96F27F-6646-4202-86F3-EF3921BA65BF}"/>
                </a:ext>
              </a:extLst>
            </p:cNvPr>
            <p:cNvCxnSpPr>
              <a:cxnSpLocks/>
            </p:cNvCxnSpPr>
            <p:nvPr/>
          </p:nvCxnSpPr>
          <p:spPr>
            <a:xfrm>
              <a:off x="7564756" y="1910579"/>
              <a:ext cx="0" cy="126211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2" name="Rectangle 401">
            <a:extLst>
              <a:ext uri="{FF2B5EF4-FFF2-40B4-BE49-F238E27FC236}">
                <a16:creationId xmlns:a16="http://schemas.microsoft.com/office/drawing/2014/main" id="{E3ACA969-43C7-42CF-BBC4-DA06348D8E1A}"/>
              </a:ext>
            </a:extLst>
          </p:cNvPr>
          <p:cNvSpPr/>
          <p:nvPr/>
        </p:nvSpPr>
        <p:spPr>
          <a:xfrm>
            <a:off x="8712020" y="39320478"/>
            <a:ext cx="1638064" cy="116486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>
                <a:solidFill>
                  <a:schemeClr val="tx1"/>
                </a:solidFill>
              </a:rPr>
              <a:t>Page</a:t>
            </a:r>
          </a:p>
          <a:p>
            <a:pPr algn="ctr"/>
            <a:r>
              <a:rPr lang="en-US" sz="3600" b="1" i="1" dirty="0">
                <a:solidFill>
                  <a:schemeClr val="tx1"/>
                </a:solidFill>
              </a:rPr>
              <a:t>Table</a:t>
            </a:r>
          </a:p>
        </p:txBody>
      </p:sp>
      <p:sp>
        <p:nvSpPr>
          <p:cNvPr id="403" name="Rectangle 402">
            <a:extLst>
              <a:ext uri="{FF2B5EF4-FFF2-40B4-BE49-F238E27FC236}">
                <a16:creationId xmlns:a16="http://schemas.microsoft.com/office/drawing/2014/main" id="{D3B64EBC-11AB-49D2-ADE8-AD10185812A8}"/>
              </a:ext>
            </a:extLst>
          </p:cNvPr>
          <p:cNvSpPr/>
          <p:nvPr/>
        </p:nvSpPr>
        <p:spPr>
          <a:xfrm>
            <a:off x="8712020" y="40485345"/>
            <a:ext cx="1641130" cy="116486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408" name="TextBox 407">
            <a:extLst>
              <a:ext uri="{FF2B5EF4-FFF2-40B4-BE49-F238E27FC236}">
                <a16:creationId xmlns:a16="http://schemas.microsoft.com/office/drawing/2014/main" id="{635F4BFC-9D88-4CD3-A9BF-9751A0A27027}"/>
              </a:ext>
            </a:extLst>
          </p:cNvPr>
          <p:cNvSpPr txBox="1"/>
          <p:nvPr/>
        </p:nvSpPr>
        <p:spPr>
          <a:xfrm>
            <a:off x="7133972" y="40368361"/>
            <a:ext cx="1307602" cy="7817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800" dirty="0"/>
              <a:t>Splinter</a:t>
            </a:r>
          </a:p>
          <a:p>
            <a:pPr algn="ctr">
              <a:lnSpc>
                <a:spcPct val="80000"/>
              </a:lnSpc>
            </a:pPr>
            <a:r>
              <a:rPr lang="en-US" sz="2800" dirty="0"/>
              <a:t>Pages</a:t>
            </a:r>
          </a:p>
        </p:txBody>
      </p:sp>
      <p:cxnSp>
        <p:nvCxnSpPr>
          <p:cNvPr id="409" name="Straight Arrow Connector 408">
            <a:extLst>
              <a:ext uri="{FF2B5EF4-FFF2-40B4-BE49-F238E27FC236}">
                <a16:creationId xmlns:a16="http://schemas.microsoft.com/office/drawing/2014/main" id="{2D87A69E-3033-4C37-B572-FC38D5B708D6}"/>
              </a:ext>
            </a:extLst>
          </p:cNvPr>
          <p:cNvCxnSpPr>
            <a:cxnSpLocks/>
          </p:cNvCxnSpPr>
          <p:nvPr/>
        </p:nvCxnSpPr>
        <p:spPr>
          <a:xfrm flipH="1">
            <a:off x="7926634" y="41950070"/>
            <a:ext cx="468265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0" name="Group 409">
            <a:extLst>
              <a:ext uri="{FF2B5EF4-FFF2-40B4-BE49-F238E27FC236}">
                <a16:creationId xmlns:a16="http://schemas.microsoft.com/office/drawing/2014/main" id="{B1D7AF7B-CE01-4C5C-88FC-A7B6AD3F8110}"/>
              </a:ext>
            </a:extLst>
          </p:cNvPr>
          <p:cNvGrpSpPr/>
          <p:nvPr/>
        </p:nvGrpSpPr>
        <p:grpSpPr>
          <a:xfrm rot="5400000" flipH="1" flipV="1">
            <a:off x="971074" y="39444392"/>
            <a:ext cx="3921280" cy="287965"/>
            <a:chOff x="6400284" y="1910579"/>
            <a:chExt cx="1164472" cy="1262112"/>
          </a:xfrm>
        </p:grpSpPr>
        <p:cxnSp>
          <p:nvCxnSpPr>
            <p:cNvPr id="411" name="Straight Arrow Connector 410">
              <a:extLst>
                <a:ext uri="{FF2B5EF4-FFF2-40B4-BE49-F238E27FC236}">
                  <a16:creationId xmlns:a16="http://schemas.microsoft.com/office/drawing/2014/main" id="{C2128434-D718-4925-89A1-4144D388B750}"/>
                </a:ext>
              </a:extLst>
            </p:cNvPr>
            <p:cNvCxnSpPr>
              <a:cxnSpLocks/>
            </p:cNvCxnSpPr>
            <p:nvPr/>
          </p:nvCxnSpPr>
          <p:spPr>
            <a:xfrm>
              <a:off x="6400284" y="1910579"/>
              <a:ext cx="116447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Straight Arrow Connector 411">
              <a:extLst>
                <a:ext uri="{FF2B5EF4-FFF2-40B4-BE49-F238E27FC236}">
                  <a16:creationId xmlns:a16="http://schemas.microsoft.com/office/drawing/2014/main" id="{47BBF60C-FB8D-4439-90F8-4D9FE9CDB906}"/>
                </a:ext>
              </a:extLst>
            </p:cNvPr>
            <p:cNvCxnSpPr>
              <a:cxnSpLocks/>
            </p:cNvCxnSpPr>
            <p:nvPr/>
          </p:nvCxnSpPr>
          <p:spPr>
            <a:xfrm>
              <a:off x="7564756" y="1910579"/>
              <a:ext cx="0" cy="126211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13" name="Straight Arrow Connector 412">
            <a:extLst>
              <a:ext uri="{FF2B5EF4-FFF2-40B4-BE49-F238E27FC236}">
                <a16:creationId xmlns:a16="http://schemas.microsoft.com/office/drawing/2014/main" id="{544A441E-B3CB-41E8-9ECF-83283A76C2C4}"/>
              </a:ext>
            </a:extLst>
          </p:cNvPr>
          <p:cNvCxnSpPr>
            <a:cxnSpLocks/>
          </p:cNvCxnSpPr>
          <p:nvPr/>
        </p:nvCxnSpPr>
        <p:spPr>
          <a:xfrm flipH="1">
            <a:off x="2787732" y="41549015"/>
            <a:ext cx="381885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4" name="Rectangle 413">
            <a:extLst>
              <a:ext uri="{FF2B5EF4-FFF2-40B4-BE49-F238E27FC236}">
                <a16:creationId xmlns:a16="http://schemas.microsoft.com/office/drawing/2014/main" id="{28E8AA89-F86A-47EC-9E26-270054131200}"/>
              </a:ext>
            </a:extLst>
          </p:cNvPr>
          <p:cNvSpPr/>
          <p:nvPr/>
        </p:nvSpPr>
        <p:spPr>
          <a:xfrm>
            <a:off x="3092213" y="41205424"/>
            <a:ext cx="4839743" cy="113947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Contiguity-Aware</a:t>
            </a:r>
          </a:p>
          <a:p>
            <a:pPr algn="ctr"/>
            <a:r>
              <a:rPr lang="en-US" sz="3600" b="1" dirty="0"/>
              <a:t>Compaction</a:t>
            </a:r>
          </a:p>
        </p:txBody>
      </p:sp>
      <p:sp>
        <p:nvSpPr>
          <p:cNvPr id="415" name="TextBox 414">
            <a:extLst>
              <a:ext uri="{FF2B5EF4-FFF2-40B4-BE49-F238E27FC236}">
                <a16:creationId xmlns:a16="http://schemas.microsoft.com/office/drawing/2014/main" id="{67C57492-A2CB-4A5E-A344-E571BC25C8A6}"/>
              </a:ext>
            </a:extLst>
          </p:cNvPr>
          <p:cNvSpPr txBox="1"/>
          <p:nvPr/>
        </p:nvSpPr>
        <p:spPr>
          <a:xfrm>
            <a:off x="153862" y="37920550"/>
            <a:ext cx="26479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List of free pages</a:t>
            </a:r>
          </a:p>
        </p:txBody>
      </p:sp>
      <p:sp>
        <p:nvSpPr>
          <p:cNvPr id="416" name="TextBox 415">
            <a:extLst>
              <a:ext uri="{FF2B5EF4-FFF2-40B4-BE49-F238E27FC236}">
                <a16:creationId xmlns:a16="http://schemas.microsoft.com/office/drawing/2014/main" id="{0BC7576E-21B6-4285-9B3A-10CCB0CC9C10}"/>
              </a:ext>
            </a:extLst>
          </p:cNvPr>
          <p:cNvSpPr txBox="1"/>
          <p:nvPr/>
        </p:nvSpPr>
        <p:spPr>
          <a:xfrm>
            <a:off x="3356660" y="28428987"/>
            <a:ext cx="4157678" cy="830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i="1" dirty="0"/>
              <a:t>Data Allocation</a:t>
            </a:r>
          </a:p>
        </p:txBody>
      </p:sp>
      <p:sp>
        <p:nvSpPr>
          <p:cNvPr id="417" name="TextBox 416">
            <a:extLst>
              <a:ext uri="{FF2B5EF4-FFF2-40B4-BE49-F238E27FC236}">
                <a16:creationId xmlns:a16="http://schemas.microsoft.com/office/drawing/2014/main" id="{78E47A12-206C-4F89-84BA-6673EB29331B}"/>
              </a:ext>
            </a:extLst>
          </p:cNvPr>
          <p:cNvSpPr txBox="1"/>
          <p:nvPr/>
        </p:nvSpPr>
        <p:spPr>
          <a:xfrm>
            <a:off x="3169617" y="42971589"/>
            <a:ext cx="4800480" cy="830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i="1" dirty="0"/>
              <a:t>Data Deallocation</a:t>
            </a:r>
          </a:p>
        </p:txBody>
      </p:sp>
      <p:sp>
        <p:nvSpPr>
          <p:cNvPr id="419" name="TextBox 418">
            <a:extLst>
              <a:ext uri="{FF2B5EF4-FFF2-40B4-BE49-F238E27FC236}">
                <a16:creationId xmlns:a16="http://schemas.microsoft.com/office/drawing/2014/main" id="{A63F944F-765C-456F-82F3-5D9641F4A184}"/>
              </a:ext>
            </a:extLst>
          </p:cNvPr>
          <p:cNvSpPr txBox="1"/>
          <p:nvPr/>
        </p:nvSpPr>
        <p:spPr>
          <a:xfrm>
            <a:off x="4442624" y="27354156"/>
            <a:ext cx="1198398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200" b="1" i="1" dirty="0"/>
              <a:t>High-Level Overview of Mosaic</a:t>
            </a:r>
          </a:p>
          <a:p>
            <a:endParaRPr lang="en-US" i="1" dirty="0"/>
          </a:p>
        </p:txBody>
      </p:sp>
      <p:sp>
        <p:nvSpPr>
          <p:cNvPr id="423" name="Content Placeholder 2">
            <a:extLst>
              <a:ext uri="{FF2B5EF4-FFF2-40B4-BE49-F238E27FC236}">
                <a16:creationId xmlns:a16="http://schemas.microsoft.com/office/drawing/2014/main" id="{FD818A06-4587-45AD-8A05-8DE26D4E2364}"/>
              </a:ext>
            </a:extLst>
          </p:cNvPr>
          <p:cNvSpPr txBox="1">
            <a:spLocks/>
          </p:cNvSpPr>
          <p:nvPr/>
        </p:nvSpPr>
        <p:spPr>
          <a:xfrm>
            <a:off x="18436669" y="24260508"/>
            <a:ext cx="13565612" cy="15355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200" b="1" dirty="0"/>
              <a:t>Mosaic Soft Guarantee</a:t>
            </a:r>
          </a:p>
          <a:p>
            <a:r>
              <a:rPr lang="en-US" sz="4800" b="1" dirty="0">
                <a:solidFill>
                  <a:srgbClr val="0000FF"/>
                </a:solidFill>
              </a:rPr>
              <a:t>A large page frame contains </a:t>
            </a:r>
          </a:p>
          <a:p>
            <a:r>
              <a:rPr lang="en-US" sz="4800" b="1" dirty="0">
                <a:solidFill>
                  <a:srgbClr val="0000FF"/>
                </a:solidFill>
              </a:rPr>
              <a:t>pages from only a single address space</a:t>
            </a:r>
          </a:p>
        </p:txBody>
      </p:sp>
      <p:sp>
        <p:nvSpPr>
          <p:cNvPr id="426" name="TextBox 425">
            <a:extLst>
              <a:ext uri="{FF2B5EF4-FFF2-40B4-BE49-F238E27FC236}">
                <a16:creationId xmlns:a16="http://schemas.microsoft.com/office/drawing/2014/main" id="{2BCAFA7F-19F4-4A0C-80F7-E1596DB0515E}"/>
              </a:ext>
            </a:extLst>
          </p:cNvPr>
          <p:cNvSpPr txBox="1"/>
          <p:nvPr/>
        </p:nvSpPr>
        <p:spPr>
          <a:xfrm>
            <a:off x="26161517" y="30724315"/>
            <a:ext cx="290586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200" b="1" i="1" dirty="0"/>
              <a:t>Results</a:t>
            </a:r>
          </a:p>
          <a:p>
            <a:endParaRPr lang="en-US" i="1" dirty="0"/>
          </a:p>
        </p:txBody>
      </p:sp>
      <p:sp>
        <p:nvSpPr>
          <p:cNvPr id="427" name="Oval 426">
            <a:extLst>
              <a:ext uri="{FF2B5EF4-FFF2-40B4-BE49-F238E27FC236}">
                <a16:creationId xmlns:a16="http://schemas.microsoft.com/office/drawing/2014/main" id="{381CBE69-B6E7-4694-A466-EF299027F5C7}"/>
              </a:ext>
            </a:extLst>
          </p:cNvPr>
          <p:cNvSpPr/>
          <p:nvPr/>
        </p:nvSpPr>
        <p:spPr>
          <a:xfrm>
            <a:off x="1501713" y="30039030"/>
            <a:ext cx="306198" cy="30619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428" name="Oval 427">
            <a:extLst>
              <a:ext uri="{FF2B5EF4-FFF2-40B4-BE49-F238E27FC236}">
                <a16:creationId xmlns:a16="http://schemas.microsoft.com/office/drawing/2014/main" id="{5A3EE980-3A7D-4526-BA74-A478AB16CBB0}"/>
              </a:ext>
            </a:extLst>
          </p:cNvPr>
          <p:cNvSpPr/>
          <p:nvPr/>
        </p:nvSpPr>
        <p:spPr>
          <a:xfrm>
            <a:off x="9648043" y="30614048"/>
            <a:ext cx="306198" cy="30619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29" name="Oval 428">
            <a:extLst>
              <a:ext uri="{FF2B5EF4-FFF2-40B4-BE49-F238E27FC236}">
                <a16:creationId xmlns:a16="http://schemas.microsoft.com/office/drawing/2014/main" id="{FBF382E5-95BB-4C98-9436-167590670D2D}"/>
              </a:ext>
            </a:extLst>
          </p:cNvPr>
          <p:cNvSpPr/>
          <p:nvPr/>
        </p:nvSpPr>
        <p:spPr>
          <a:xfrm>
            <a:off x="6702710" y="35900253"/>
            <a:ext cx="306198" cy="30619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430" name="Oval 429">
            <a:extLst>
              <a:ext uri="{FF2B5EF4-FFF2-40B4-BE49-F238E27FC236}">
                <a16:creationId xmlns:a16="http://schemas.microsoft.com/office/drawing/2014/main" id="{27D0698B-36EE-41B2-9469-55E950646F2A}"/>
              </a:ext>
            </a:extLst>
          </p:cNvPr>
          <p:cNvSpPr/>
          <p:nvPr/>
        </p:nvSpPr>
        <p:spPr>
          <a:xfrm>
            <a:off x="7981346" y="31253406"/>
            <a:ext cx="306198" cy="30619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431" name="Oval 430">
            <a:extLst>
              <a:ext uri="{FF2B5EF4-FFF2-40B4-BE49-F238E27FC236}">
                <a16:creationId xmlns:a16="http://schemas.microsoft.com/office/drawing/2014/main" id="{6653E464-EE4F-4882-BA19-4E7539095BE2}"/>
              </a:ext>
            </a:extLst>
          </p:cNvPr>
          <p:cNvSpPr/>
          <p:nvPr/>
        </p:nvSpPr>
        <p:spPr>
          <a:xfrm>
            <a:off x="1195788" y="31498736"/>
            <a:ext cx="306198" cy="30619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432" name="Oval 431">
            <a:extLst>
              <a:ext uri="{FF2B5EF4-FFF2-40B4-BE49-F238E27FC236}">
                <a16:creationId xmlns:a16="http://schemas.microsoft.com/office/drawing/2014/main" id="{BA1FF25F-6C69-423F-AE75-1C3934E2CFB3}"/>
              </a:ext>
            </a:extLst>
          </p:cNvPr>
          <p:cNvSpPr/>
          <p:nvPr/>
        </p:nvSpPr>
        <p:spPr>
          <a:xfrm>
            <a:off x="8074601" y="32797832"/>
            <a:ext cx="306198" cy="30619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433" name="Oval 432">
            <a:extLst>
              <a:ext uri="{FF2B5EF4-FFF2-40B4-BE49-F238E27FC236}">
                <a16:creationId xmlns:a16="http://schemas.microsoft.com/office/drawing/2014/main" id="{84DBA52F-5EB1-414E-84BC-77D498EF5851}"/>
              </a:ext>
            </a:extLst>
          </p:cNvPr>
          <p:cNvSpPr/>
          <p:nvPr/>
        </p:nvSpPr>
        <p:spPr>
          <a:xfrm>
            <a:off x="1340977" y="41413617"/>
            <a:ext cx="306198" cy="30619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434" name="Oval 433">
            <a:extLst>
              <a:ext uri="{FF2B5EF4-FFF2-40B4-BE49-F238E27FC236}">
                <a16:creationId xmlns:a16="http://schemas.microsoft.com/office/drawing/2014/main" id="{15DCE21E-CCF5-4965-B47A-32EE90063E96}"/>
              </a:ext>
            </a:extLst>
          </p:cNvPr>
          <p:cNvSpPr/>
          <p:nvPr/>
        </p:nvSpPr>
        <p:spPr>
          <a:xfrm>
            <a:off x="6853152" y="40606138"/>
            <a:ext cx="306198" cy="30619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36" name="Oval 435">
            <a:extLst>
              <a:ext uri="{FF2B5EF4-FFF2-40B4-BE49-F238E27FC236}">
                <a16:creationId xmlns:a16="http://schemas.microsoft.com/office/drawing/2014/main" id="{38FDF3FA-040B-4CFB-B0BC-45A28616A86C}"/>
              </a:ext>
            </a:extLst>
          </p:cNvPr>
          <p:cNvSpPr/>
          <p:nvPr/>
        </p:nvSpPr>
        <p:spPr>
          <a:xfrm>
            <a:off x="1315611" y="37604699"/>
            <a:ext cx="306198" cy="30619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418" name="Content Placeholder 2">
            <a:extLst>
              <a:ext uri="{FF2B5EF4-FFF2-40B4-BE49-F238E27FC236}">
                <a16:creationId xmlns:a16="http://schemas.microsoft.com/office/drawing/2014/main" id="{9E442946-E64E-4F02-8678-A758CC6E32BE}"/>
              </a:ext>
            </a:extLst>
          </p:cNvPr>
          <p:cNvSpPr txBox="1">
            <a:spLocks/>
          </p:cNvSpPr>
          <p:nvPr/>
        </p:nvSpPr>
        <p:spPr>
          <a:xfrm>
            <a:off x="241327" y="5968267"/>
            <a:ext cx="13947159" cy="41011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500" b="1" dirty="0"/>
              <a:t>GPU Support for Virtual Memory</a:t>
            </a:r>
            <a:endParaRPr lang="en-US" sz="1400" b="1" dirty="0"/>
          </a:p>
          <a:p>
            <a:r>
              <a:rPr lang="en-US" sz="4400" b="1" dirty="0"/>
              <a:t>Improves </a:t>
            </a:r>
            <a:r>
              <a:rPr lang="en-US" sz="4400" b="1" dirty="0">
                <a:solidFill>
                  <a:srgbClr val="0066FF"/>
                </a:solidFill>
              </a:rPr>
              <a:t>programmability</a:t>
            </a:r>
            <a:r>
              <a:rPr lang="en-US" sz="4400" b="1" dirty="0"/>
              <a:t> with a unified address space</a:t>
            </a:r>
          </a:p>
          <a:p>
            <a:r>
              <a:rPr lang="en-US" sz="4400" b="1" dirty="0"/>
              <a:t>Enables </a:t>
            </a:r>
            <a:r>
              <a:rPr lang="en-US" sz="4400" b="1" dirty="0">
                <a:solidFill>
                  <a:srgbClr val="0066FF"/>
                </a:solidFill>
              </a:rPr>
              <a:t>large data sets </a:t>
            </a:r>
            <a:r>
              <a:rPr lang="en-US" sz="4400" b="1" dirty="0"/>
              <a:t>to be processed in the GPU</a:t>
            </a:r>
          </a:p>
          <a:p>
            <a:r>
              <a:rPr lang="en-US" sz="4400" b="1" dirty="0"/>
              <a:t>Allows </a:t>
            </a:r>
            <a:r>
              <a:rPr lang="en-US" sz="4400" b="1" dirty="0">
                <a:solidFill>
                  <a:srgbClr val="0066FF"/>
                </a:solidFill>
              </a:rPr>
              <a:t>multiple applications </a:t>
            </a:r>
            <a:r>
              <a:rPr lang="en-US" sz="4400" b="1" dirty="0"/>
              <a:t>to run on a GPU</a:t>
            </a:r>
          </a:p>
        </p:txBody>
      </p:sp>
      <p:cxnSp>
        <p:nvCxnSpPr>
          <p:cNvPr id="438" name="Straight Connector 437">
            <a:extLst>
              <a:ext uri="{FF2B5EF4-FFF2-40B4-BE49-F238E27FC236}">
                <a16:creationId xmlns:a16="http://schemas.microsoft.com/office/drawing/2014/main" id="{8285533C-D802-4AA3-8FD9-4CFBBDC78D53}"/>
              </a:ext>
            </a:extLst>
          </p:cNvPr>
          <p:cNvCxnSpPr>
            <a:cxnSpLocks/>
          </p:cNvCxnSpPr>
          <p:nvPr/>
        </p:nvCxnSpPr>
        <p:spPr>
          <a:xfrm>
            <a:off x="31060139" y="33242487"/>
            <a:ext cx="170503" cy="0"/>
          </a:xfrm>
          <a:prstGeom prst="line">
            <a:avLst/>
          </a:prstGeom>
          <a:noFill/>
          <a:ln w="158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9" name="Straight Arrow Connector 438">
            <a:extLst>
              <a:ext uri="{FF2B5EF4-FFF2-40B4-BE49-F238E27FC236}">
                <a16:creationId xmlns:a16="http://schemas.microsoft.com/office/drawing/2014/main" id="{DFB2A40E-3500-4319-B943-45B0D27F1B98}"/>
              </a:ext>
            </a:extLst>
          </p:cNvPr>
          <p:cNvCxnSpPr>
            <a:cxnSpLocks/>
          </p:cNvCxnSpPr>
          <p:nvPr/>
        </p:nvCxnSpPr>
        <p:spPr>
          <a:xfrm flipV="1">
            <a:off x="31144982" y="33228641"/>
            <a:ext cx="0" cy="375378"/>
          </a:xfrm>
          <a:prstGeom prst="straightConnector1">
            <a:avLst/>
          </a:prstGeom>
          <a:noFill/>
          <a:ln w="158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0" name="TextBox 3">
            <a:extLst>
              <a:ext uri="{FF2B5EF4-FFF2-40B4-BE49-F238E27FC236}">
                <a16:creationId xmlns:a16="http://schemas.microsoft.com/office/drawing/2014/main" id="{DE0E2977-210C-4A6E-821F-91C483870967}"/>
              </a:ext>
            </a:extLst>
          </p:cNvPr>
          <p:cNvSpPr txBox="1"/>
          <p:nvPr/>
        </p:nvSpPr>
        <p:spPr>
          <a:xfrm>
            <a:off x="30900507" y="32940012"/>
            <a:ext cx="409330" cy="233553"/>
          </a:xfrm>
          <a:prstGeom prst="rect">
            <a:avLst/>
          </a:prstGeom>
          <a:noFill/>
        </p:spPr>
        <p:txBody>
          <a:bodyPr wrap="none" lIns="0" tIns="0" rIns="0" bIns="0" rtlCol="0" anchor="ctr" anchorCtr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23.7%</a:t>
            </a:r>
          </a:p>
        </p:txBody>
      </p:sp>
      <p:cxnSp>
        <p:nvCxnSpPr>
          <p:cNvPr id="441" name="Straight Connector 440">
            <a:extLst>
              <a:ext uri="{FF2B5EF4-FFF2-40B4-BE49-F238E27FC236}">
                <a16:creationId xmlns:a16="http://schemas.microsoft.com/office/drawing/2014/main" id="{0F611C58-F546-4F6A-8C8F-4CD7D0B5E49A}"/>
              </a:ext>
            </a:extLst>
          </p:cNvPr>
          <p:cNvCxnSpPr>
            <a:cxnSpLocks/>
          </p:cNvCxnSpPr>
          <p:nvPr/>
        </p:nvCxnSpPr>
        <p:spPr>
          <a:xfrm>
            <a:off x="30381587" y="33303323"/>
            <a:ext cx="218494" cy="0"/>
          </a:xfrm>
          <a:prstGeom prst="line">
            <a:avLst/>
          </a:prstGeom>
          <a:noFill/>
          <a:ln w="158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Straight Arrow Connector 441">
            <a:extLst>
              <a:ext uri="{FF2B5EF4-FFF2-40B4-BE49-F238E27FC236}">
                <a16:creationId xmlns:a16="http://schemas.microsoft.com/office/drawing/2014/main" id="{03A5BAD5-9EFD-4150-8BF9-8FC2B013D7B8}"/>
              </a:ext>
            </a:extLst>
          </p:cNvPr>
          <p:cNvCxnSpPr>
            <a:cxnSpLocks/>
          </p:cNvCxnSpPr>
          <p:nvPr/>
        </p:nvCxnSpPr>
        <p:spPr>
          <a:xfrm flipV="1">
            <a:off x="30460627" y="33294856"/>
            <a:ext cx="0" cy="589926"/>
          </a:xfrm>
          <a:prstGeom prst="straightConnector1">
            <a:avLst/>
          </a:prstGeom>
          <a:noFill/>
          <a:ln w="158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3" name="TextBox 3">
            <a:extLst>
              <a:ext uri="{FF2B5EF4-FFF2-40B4-BE49-F238E27FC236}">
                <a16:creationId xmlns:a16="http://schemas.microsoft.com/office/drawing/2014/main" id="{E1467582-306E-47AD-A4CF-8AE9C1166073}"/>
              </a:ext>
            </a:extLst>
          </p:cNvPr>
          <p:cNvSpPr txBox="1"/>
          <p:nvPr/>
        </p:nvSpPr>
        <p:spPr>
          <a:xfrm>
            <a:off x="30207385" y="33048727"/>
            <a:ext cx="404265" cy="249352"/>
          </a:xfrm>
          <a:prstGeom prst="rect">
            <a:avLst/>
          </a:prstGeom>
          <a:noFill/>
        </p:spPr>
        <p:txBody>
          <a:bodyPr wrap="none" lIns="0" tIns="0" rIns="0" bIns="0" rtlCol="0" anchor="ctr" anchorCtr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43.1%</a:t>
            </a:r>
          </a:p>
        </p:txBody>
      </p:sp>
      <p:cxnSp>
        <p:nvCxnSpPr>
          <p:cNvPr id="444" name="Straight Connector 443">
            <a:extLst>
              <a:ext uri="{FF2B5EF4-FFF2-40B4-BE49-F238E27FC236}">
                <a16:creationId xmlns:a16="http://schemas.microsoft.com/office/drawing/2014/main" id="{1830B696-16BC-4B59-93A0-603573AE8EF9}"/>
              </a:ext>
            </a:extLst>
          </p:cNvPr>
          <p:cNvCxnSpPr>
            <a:cxnSpLocks/>
          </p:cNvCxnSpPr>
          <p:nvPr/>
        </p:nvCxnSpPr>
        <p:spPr>
          <a:xfrm>
            <a:off x="29671407" y="33951374"/>
            <a:ext cx="299683" cy="0"/>
          </a:xfrm>
          <a:prstGeom prst="line">
            <a:avLst/>
          </a:prstGeom>
          <a:noFill/>
          <a:ln w="158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5" name="Straight Arrow Connector 444">
            <a:extLst>
              <a:ext uri="{FF2B5EF4-FFF2-40B4-BE49-F238E27FC236}">
                <a16:creationId xmlns:a16="http://schemas.microsoft.com/office/drawing/2014/main" id="{A5840023-5DC4-48C5-A36D-9EA17912F4B8}"/>
              </a:ext>
            </a:extLst>
          </p:cNvPr>
          <p:cNvCxnSpPr>
            <a:cxnSpLocks/>
          </p:cNvCxnSpPr>
          <p:nvPr/>
        </p:nvCxnSpPr>
        <p:spPr>
          <a:xfrm flipV="1">
            <a:off x="29770447" y="33946493"/>
            <a:ext cx="0" cy="298967"/>
          </a:xfrm>
          <a:prstGeom prst="straightConnector1">
            <a:avLst/>
          </a:prstGeom>
          <a:noFill/>
          <a:ln w="158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6" name="TextBox 3">
            <a:extLst>
              <a:ext uri="{FF2B5EF4-FFF2-40B4-BE49-F238E27FC236}">
                <a16:creationId xmlns:a16="http://schemas.microsoft.com/office/drawing/2014/main" id="{07D4F5D5-FC7E-4083-825E-4B3469DA8A69}"/>
              </a:ext>
            </a:extLst>
          </p:cNvPr>
          <p:cNvSpPr txBox="1"/>
          <p:nvPr/>
        </p:nvSpPr>
        <p:spPr>
          <a:xfrm>
            <a:off x="29527378" y="33696804"/>
            <a:ext cx="404114" cy="224025"/>
          </a:xfrm>
          <a:prstGeom prst="rect">
            <a:avLst/>
          </a:prstGeom>
          <a:noFill/>
        </p:spPr>
        <p:txBody>
          <a:bodyPr wrap="none" lIns="0" tIns="0" rIns="0" bIns="0" rtlCol="0" anchor="ctr" anchorCtr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31.5%</a:t>
            </a:r>
          </a:p>
        </p:txBody>
      </p:sp>
      <p:cxnSp>
        <p:nvCxnSpPr>
          <p:cNvPr id="447" name="Straight Connector 446">
            <a:extLst>
              <a:ext uri="{FF2B5EF4-FFF2-40B4-BE49-F238E27FC236}">
                <a16:creationId xmlns:a16="http://schemas.microsoft.com/office/drawing/2014/main" id="{6F1CF8B4-5636-4D54-93AA-571BEA31A795}"/>
              </a:ext>
            </a:extLst>
          </p:cNvPr>
          <p:cNvCxnSpPr>
            <a:cxnSpLocks/>
          </p:cNvCxnSpPr>
          <p:nvPr/>
        </p:nvCxnSpPr>
        <p:spPr>
          <a:xfrm>
            <a:off x="29004388" y="34436987"/>
            <a:ext cx="299683" cy="0"/>
          </a:xfrm>
          <a:prstGeom prst="line">
            <a:avLst/>
          </a:prstGeom>
          <a:noFill/>
          <a:ln w="158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Straight Arrow Connector 447">
            <a:extLst>
              <a:ext uri="{FF2B5EF4-FFF2-40B4-BE49-F238E27FC236}">
                <a16:creationId xmlns:a16="http://schemas.microsoft.com/office/drawing/2014/main" id="{FF98D783-A755-4A51-BCC7-D7BDC1B9C5C6}"/>
              </a:ext>
            </a:extLst>
          </p:cNvPr>
          <p:cNvCxnSpPr>
            <a:cxnSpLocks/>
          </p:cNvCxnSpPr>
          <p:nvPr/>
        </p:nvCxnSpPr>
        <p:spPr>
          <a:xfrm flipV="1">
            <a:off x="29086494" y="34426236"/>
            <a:ext cx="0" cy="123041"/>
          </a:xfrm>
          <a:prstGeom prst="straightConnector1">
            <a:avLst/>
          </a:prstGeom>
          <a:noFill/>
          <a:ln w="15875">
            <a:solidFill>
              <a:schemeClr val="accent1">
                <a:lumMod val="7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9" name="TextBox 3">
            <a:extLst>
              <a:ext uri="{FF2B5EF4-FFF2-40B4-BE49-F238E27FC236}">
                <a16:creationId xmlns:a16="http://schemas.microsoft.com/office/drawing/2014/main" id="{25A1E807-4617-4565-83E5-D027CB58DAC4}"/>
              </a:ext>
            </a:extLst>
          </p:cNvPr>
          <p:cNvSpPr txBox="1"/>
          <p:nvPr/>
        </p:nvSpPr>
        <p:spPr>
          <a:xfrm>
            <a:off x="28902966" y="34169936"/>
            <a:ext cx="299683" cy="185593"/>
          </a:xfrm>
          <a:prstGeom prst="rect">
            <a:avLst/>
          </a:prstGeom>
          <a:noFill/>
        </p:spPr>
        <p:txBody>
          <a:bodyPr wrap="none" lIns="0" tIns="0" rIns="0" bIns="0" rtlCol="0" anchor="ctr" anchorCtr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21.4%</a:t>
            </a:r>
          </a:p>
        </p:txBody>
      </p:sp>
      <p:sp>
        <p:nvSpPr>
          <p:cNvPr id="450" name="TextBox 449"/>
          <p:cNvSpPr txBox="1"/>
          <p:nvPr/>
        </p:nvSpPr>
        <p:spPr>
          <a:xfrm>
            <a:off x="24343632" y="31791631"/>
            <a:ext cx="23355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i="1" dirty="0"/>
              <a:t>Homogeneous</a:t>
            </a:r>
          </a:p>
        </p:txBody>
      </p:sp>
      <p:sp>
        <p:nvSpPr>
          <p:cNvPr id="451" name="TextBox 450"/>
          <p:cNvSpPr txBox="1"/>
          <p:nvPr/>
        </p:nvSpPr>
        <p:spPr>
          <a:xfrm>
            <a:off x="28486527" y="31831199"/>
            <a:ext cx="24494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i="1" dirty="0"/>
              <a:t>Heterogeneous</a:t>
            </a:r>
          </a:p>
        </p:txBody>
      </p:sp>
      <p:cxnSp>
        <p:nvCxnSpPr>
          <p:cNvPr id="452" name="Straight Connector 451">
            <a:extLst>
              <a:ext uri="{FF2B5EF4-FFF2-40B4-BE49-F238E27FC236}">
                <a16:creationId xmlns:a16="http://schemas.microsoft.com/office/drawing/2014/main" id="{6BA9FB00-0548-4B0E-9237-675927E8043D}"/>
              </a:ext>
            </a:extLst>
          </p:cNvPr>
          <p:cNvCxnSpPr>
            <a:cxnSpLocks/>
          </p:cNvCxnSpPr>
          <p:nvPr/>
        </p:nvCxnSpPr>
        <p:spPr>
          <a:xfrm>
            <a:off x="26944275" y="33241206"/>
            <a:ext cx="181367" cy="0"/>
          </a:xfrm>
          <a:prstGeom prst="line">
            <a:avLst/>
          </a:prstGeom>
          <a:ln w="158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3" name="Straight Arrow Connector 452">
            <a:extLst>
              <a:ext uri="{FF2B5EF4-FFF2-40B4-BE49-F238E27FC236}">
                <a16:creationId xmlns:a16="http://schemas.microsoft.com/office/drawing/2014/main" id="{1CD6945B-B875-4FEA-8F00-79F0A4A01566}"/>
              </a:ext>
            </a:extLst>
          </p:cNvPr>
          <p:cNvCxnSpPr>
            <a:cxnSpLocks/>
          </p:cNvCxnSpPr>
          <p:nvPr/>
        </p:nvCxnSpPr>
        <p:spPr>
          <a:xfrm flipV="1">
            <a:off x="27034959" y="33232220"/>
            <a:ext cx="0" cy="585963"/>
          </a:xfrm>
          <a:prstGeom prst="straightConnector1">
            <a:avLst/>
          </a:prstGeom>
          <a:ln w="158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4" name="TextBox 3">
            <a:extLst>
              <a:ext uri="{FF2B5EF4-FFF2-40B4-BE49-F238E27FC236}">
                <a16:creationId xmlns:a16="http://schemas.microsoft.com/office/drawing/2014/main" id="{88CD591C-4BD2-4743-8857-50622292D455}"/>
              </a:ext>
            </a:extLst>
          </p:cNvPr>
          <p:cNvSpPr txBox="1"/>
          <p:nvPr/>
        </p:nvSpPr>
        <p:spPr>
          <a:xfrm>
            <a:off x="26885116" y="32876380"/>
            <a:ext cx="299683" cy="26320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 anchorCtr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39.0%</a:t>
            </a:r>
          </a:p>
        </p:txBody>
      </p:sp>
      <p:cxnSp>
        <p:nvCxnSpPr>
          <p:cNvPr id="455" name="Straight Connector 454">
            <a:extLst>
              <a:ext uri="{FF2B5EF4-FFF2-40B4-BE49-F238E27FC236}">
                <a16:creationId xmlns:a16="http://schemas.microsoft.com/office/drawing/2014/main" id="{2FE07DE5-C809-487A-AE4F-FBFF79657962}"/>
              </a:ext>
            </a:extLst>
          </p:cNvPr>
          <p:cNvCxnSpPr>
            <a:cxnSpLocks/>
          </p:cNvCxnSpPr>
          <p:nvPr/>
        </p:nvCxnSpPr>
        <p:spPr>
          <a:xfrm>
            <a:off x="26258001" y="33203092"/>
            <a:ext cx="242917" cy="0"/>
          </a:xfrm>
          <a:prstGeom prst="line">
            <a:avLst/>
          </a:prstGeom>
          <a:ln w="158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6" name="Straight Arrow Connector 455">
            <a:extLst>
              <a:ext uri="{FF2B5EF4-FFF2-40B4-BE49-F238E27FC236}">
                <a16:creationId xmlns:a16="http://schemas.microsoft.com/office/drawing/2014/main" id="{4B11DF46-ADDF-46B0-A0B5-CD87C8F5AA84}"/>
              </a:ext>
            </a:extLst>
          </p:cNvPr>
          <p:cNvCxnSpPr>
            <a:cxnSpLocks/>
          </p:cNvCxnSpPr>
          <p:nvPr/>
        </p:nvCxnSpPr>
        <p:spPr>
          <a:xfrm flipV="1">
            <a:off x="26342488" y="33211241"/>
            <a:ext cx="0" cy="498576"/>
          </a:xfrm>
          <a:prstGeom prst="straightConnector1">
            <a:avLst/>
          </a:prstGeom>
          <a:ln w="158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7" name="TextBox 3">
            <a:extLst>
              <a:ext uri="{FF2B5EF4-FFF2-40B4-BE49-F238E27FC236}">
                <a16:creationId xmlns:a16="http://schemas.microsoft.com/office/drawing/2014/main" id="{85315C49-1F46-438B-95DE-C7168431314E}"/>
              </a:ext>
            </a:extLst>
          </p:cNvPr>
          <p:cNvSpPr txBox="1"/>
          <p:nvPr/>
        </p:nvSpPr>
        <p:spPr>
          <a:xfrm>
            <a:off x="25982365" y="32943594"/>
            <a:ext cx="571391" cy="23116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 anchorCtr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33.8%</a:t>
            </a:r>
          </a:p>
        </p:txBody>
      </p:sp>
      <p:cxnSp>
        <p:nvCxnSpPr>
          <p:cNvPr id="458" name="Straight Connector 457">
            <a:extLst>
              <a:ext uri="{FF2B5EF4-FFF2-40B4-BE49-F238E27FC236}">
                <a16:creationId xmlns:a16="http://schemas.microsoft.com/office/drawing/2014/main" id="{5F214671-9D65-439D-B5D1-2EE267BDC792}"/>
              </a:ext>
            </a:extLst>
          </p:cNvPr>
          <p:cNvCxnSpPr>
            <a:cxnSpLocks/>
          </p:cNvCxnSpPr>
          <p:nvPr/>
        </p:nvCxnSpPr>
        <p:spPr>
          <a:xfrm>
            <a:off x="25585568" y="33742753"/>
            <a:ext cx="191282" cy="0"/>
          </a:xfrm>
          <a:prstGeom prst="line">
            <a:avLst/>
          </a:prstGeom>
          <a:ln w="158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9" name="Straight Arrow Connector 458">
            <a:extLst>
              <a:ext uri="{FF2B5EF4-FFF2-40B4-BE49-F238E27FC236}">
                <a16:creationId xmlns:a16="http://schemas.microsoft.com/office/drawing/2014/main" id="{7612C87A-59E9-42D2-BF95-E9F4CBADD265}"/>
              </a:ext>
            </a:extLst>
          </p:cNvPr>
          <p:cNvCxnSpPr>
            <a:cxnSpLocks/>
          </p:cNvCxnSpPr>
          <p:nvPr/>
        </p:nvCxnSpPr>
        <p:spPr>
          <a:xfrm flipV="1">
            <a:off x="25665810" y="33726233"/>
            <a:ext cx="0" cy="570621"/>
          </a:xfrm>
          <a:prstGeom prst="straightConnector1">
            <a:avLst/>
          </a:prstGeom>
          <a:ln w="158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0" name="TextBox 3">
            <a:extLst>
              <a:ext uri="{FF2B5EF4-FFF2-40B4-BE49-F238E27FC236}">
                <a16:creationId xmlns:a16="http://schemas.microsoft.com/office/drawing/2014/main" id="{850E80F9-A541-48E7-BA66-554C1AC8B63D}"/>
              </a:ext>
            </a:extLst>
          </p:cNvPr>
          <p:cNvSpPr txBox="1"/>
          <p:nvPr/>
        </p:nvSpPr>
        <p:spPr>
          <a:xfrm>
            <a:off x="25407245" y="33478573"/>
            <a:ext cx="404784" cy="247660"/>
          </a:xfrm>
          <a:prstGeom prst="rect">
            <a:avLst/>
          </a:prstGeom>
          <a:noFill/>
        </p:spPr>
        <p:txBody>
          <a:bodyPr wrap="none" lIns="0" tIns="0" rIns="0" bIns="0" rtlCol="0" anchor="ctr" anchorCtr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55.4%</a:t>
            </a:r>
          </a:p>
        </p:txBody>
      </p:sp>
      <p:cxnSp>
        <p:nvCxnSpPr>
          <p:cNvPr id="461" name="Straight Connector 460">
            <a:extLst>
              <a:ext uri="{FF2B5EF4-FFF2-40B4-BE49-F238E27FC236}">
                <a16:creationId xmlns:a16="http://schemas.microsoft.com/office/drawing/2014/main" id="{19ABE5E3-3505-42FB-BFC5-56635D711333}"/>
              </a:ext>
            </a:extLst>
          </p:cNvPr>
          <p:cNvCxnSpPr>
            <a:cxnSpLocks/>
          </p:cNvCxnSpPr>
          <p:nvPr/>
        </p:nvCxnSpPr>
        <p:spPr>
          <a:xfrm>
            <a:off x="24881577" y="34307751"/>
            <a:ext cx="203463" cy="0"/>
          </a:xfrm>
          <a:prstGeom prst="line">
            <a:avLst/>
          </a:prstGeom>
          <a:ln w="158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2" name="Straight Arrow Connector 461">
            <a:extLst>
              <a:ext uri="{FF2B5EF4-FFF2-40B4-BE49-F238E27FC236}">
                <a16:creationId xmlns:a16="http://schemas.microsoft.com/office/drawing/2014/main" id="{3C0CE164-D38F-4F8F-A5EE-0AA5CCAF55C3}"/>
              </a:ext>
            </a:extLst>
          </p:cNvPr>
          <p:cNvCxnSpPr>
            <a:cxnSpLocks/>
          </p:cNvCxnSpPr>
          <p:nvPr/>
        </p:nvCxnSpPr>
        <p:spPr>
          <a:xfrm flipV="1">
            <a:off x="24982038" y="34315510"/>
            <a:ext cx="0" cy="356146"/>
          </a:xfrm>
          <a:prstGeom prst="straightConnector1">
            <a:avLst/>
          </a:prstGeom>
          <a:ln w="158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3" name="TextBox 3">
            <a:extLst>
              <a:ext uri="{FF2B5EF4-FFF2-40B4-BE49-F238E27FC236}">
                <a16:creationId xmlns:a16="http://schemas.microsoft.com/office/drawing/2014/main" id="{BE0AF3FC-DC57-4707-9226-29EE31B8C178}"/>
              </a:ext>
            </a:extLst>
          </p:cNvPr>
          <p:cNvSpPr txBox="1"/>
          <p:nvPr/>
        </p:nvSpPr>
        <p:spPr>
          <a:xfrm>
            <a:off x="24686761" y="34091581"/>
            <a:ext cx="455989" cy="178730"/>
          </a:xfrm>
          <a:prstGeom prst="rect">
            <a:avLst/>
          </a:prstGeom>
          <a:noFill/>
        </p:spPr>
        <p:txBody>
          <a:bodyPr wrap="none" lIns="0" tIns="0" rIns="0" bIns="0" rtlCol="0" anchor="ctr" anchorCtr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61.5%</a:t>
            </a:r>
          </a:p>
        </p:txBody>
      </p:sp>
      <p:cxnSp>
        <p:nvCxnSpPr>
          <p:cNvPr id="464" name="Straight Connector 463">
            <a:extLst>
              <a:ext uri="{FF2B5EF4-FFF2-40B4-BE49-F238E27FC236}">
                <a16:creationId xmlns:a16="http://schemas.microsoft.com/office/drawing/2014/main" id="{5354D669-BF56-44E7-870F-E0EE9886F555}"/>
              </a:ext>
            </a:extLst>
          </p:cNvPr>
          <p:cNvCxnSpPr>
            <a:cxnSpLocks/>
          </p:cNvCxnSpPr>
          <p:nvPr/>
        </p:nvCxnSpPr>
        <p:spPr>
          <a:xfrm>
            <a:off x="24239888" y="34796598"/>
            <a:ext cx="130281" cy="0"/>
          </a:xfrm>
          <a:prstGeom prst="line">
            <a:avLst/>
          </a:prstGeom>
          <a:ln w="158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Straight Arrow Connector 464">
            <a:extLst>
              <a:ext uri="{FF2B5EF4-FFF2-40B4-BE49-F238E27FC236}">
                <a16:creationId xmlns:a16="http://schemas.microsoft.com/office/drawing/2014/main" id="{9F151DB3-9DA1-4EAF-A586-18EF89C22B77}"/>
              </a:ext>
            </a:extLst>
          </p:cNvPr>
          <p:cNvCxnSpPr>
            <a:cxnSpLocks/>
          </p:cNvCxnSpPr>
          <p:nvPr/>
        </p:nvCxnSpPr>
        <p:spPr>
          <a:xfrm flipV="1">
            <a:off x="24301052" y="34800501"/>
            <a:ext cx="0" cy="181573"/>
          </a:xfrm>
          <a:prstGeom prst="straightConnector1">
            <a:avLst/>
          </a:prstGeom>
          <a:ln w="15875">
            <a:solidFill>
              <a:schemeClr val="accent1">
                <a:lumMod val="75000"/>
              </a:schemeClr>
            </a:solidFill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6" name="TextBox 3">
            <a:extLst>
              <a:ext uri="{FF2B5EF4-FFF2-40B4-BE49-F238E27FC236}">
                <a16:creationId xmlns:a16="http://schemas.microsoft.com/office/drawing/2014/main" id="{81762A53-5CBD-4A11-AC46-89C7BEC91423}"/>
              </a:ext>
            </a:extLst>
          </p:cNvPr>
          <p:cNvSpPr txBox="1"/>
          <p:nvPr/>
        </p:nvSpPr>
        <p:spPr>
          <a:xfrm>
            <a:off x="24250778" y="34496887"/>
            <a:ext cx="425850" cy="274296"/>
          </a:xfrm>
          <a:prstGeom prst="rect">
            <a:avLst/>
          </a:prstGeom>
          <a:noFill/>
        </p:spPr>
        <p:txBody>
          <a:bodyPr wrap="none" lIns="0" tIns="0" rIns="0" bIns="0" rtlCol="0" anchor="ctr" anchorCtr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95.0%</a:t>
            </a:r>
          </a:p>
        </p:txBody>
      </p:sp>
      <p:graphicFrame>
        <p:nvGraphicFramePr>
          <p:cNvPr id="467" name="Chart 466">
            <a:extLst>
              <a:ext uri="{FF2B5EF4-FFF2-40B4-BE49-F238E27FC236}">
                <a16:creationId xmlns:a16="http://schemas.microsoft.com/office/drawing/2014/main" id="{A3301ADD-DE15-465C-8D38-8FC7C0316C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4222688"/>
              </p:ext>
            </p:extLst>
          </p:nvPr>
        </p:nvGraphicFramePr>
        <p:xfrm>
          <a:off x="23071830" y="32281813"/>
          <a:ext cx="8621214" cy="4174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68" name="Chart 467">
            <a:extLst>
              <a:ext uri="{FF2B5EF4-FFF2-40B4-BE49-F238E27FC236}">
                <a16:creationId xmlns:a16="http://schemas.microsoft.com/office/drawing/2014/main" id="{214427C1-CB24-40F2-B503-2FDFCCF517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35681"/>
              </p:ext>
            </p:extLst>
          </p:nvPr>
        </p:nvGraphicFramePr>
        <p:xfrm>
          <a:off x="23086579" y="35977858"/>
          <a:ext cx="8634046" cy="40457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70" name="Chart 469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4640679"/>
              </p:ext>
            </p:extLst>
          </p:nvPr>
        </p:nvGraphicFramePr>
        <p:xfrm>
          <a:off x="22922006" y="39930717"/>
          <a:ext cx="9026434" cy="3716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cxnSp>
        <p:nvCxnSpPr>
          <p:cNvPr id="471" name="Straight Connector 470">
            <a:extLst>
              <a:ext uri="{FF2B5EF4-FFF2-40B4-BE49-F238E27FC236}">
                <a16:creationId xmlns:a16="http://schemas.microsoft.com/office/drawing/2014/main" id="{7D606736-36A2-43FB-B8A0-87D245FD0532}"/>
              </a:ext>
            </a:extLst>
          </p:cNvPr>
          <p:cNvCxnSpPr>
            <a:cxnSpLocks/>
          </p:cNvCxnSpPr>
          <p:nvPr/>
        </p:nvCxnSpPr>
        <p:spPr>
          <a:xfrm>
            <a:off x="24345863" y="42154816"/>
            <a:ext cx="709304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5" name="Rounded Rectangle 111">
            <a:extLst>
              <a:ext uri="{FF2B5EF4-FFF2-40B4-BE49-F238E27FC236}">
                <a16:creationId xmlns:a16="http://schemas.microsoft.com/office/drawing/2014/main" id="{9EB0959F-3DB3-426D-8DCC-DF4BB0E9C006}"/>
              </a:ext>
            </a:extLst>
          </p:cNvPr>
          <p:cNvSpPr/>
          <p:nvPr/>
        </p:nvSpPr>
        <p:spPr>
          <a:xfrm>
            <a:off x="20955490" y="15539198"/>
            <a:ext cx="14485953" cy="1269868"/>
          </a:xfrm>
          <a:prstGeom prst="roundRect">
            <a:avLst>
              <a:gd name="adj" fmla="val 21597"/>
            </a:avLst>
          </a:prstGeom>
          <a:noFill/>
          <a:ln w="3810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accent6">
                    <a:lumMod val="75000"/>
                  </a:schemeClr>
                </a:solidFill>
              </a:rPr>
              <a:t>Small Pages: </a:t>
            </a:r>
          </a:p>
          <a:p>
            <a:pPr algn="ctr"/>
            <a:r>
              <a:rPr lang="en-US" sz="3600" b="1" dirty="0">
                <a:solidFill>
                  <a:schemeClr val="accent6">
                    <a:lumMod val="75000"/>
                  </a:schemeClr>
                </a:solidFill>
              </a:rPr>
              <a:t>Low demand paging overhead</a:t>
            </a:r>
          </a:p>
          <a:p>
            <a:pPr algn="ctr"/>
            <a:r>
              <a:rPr lang="en-US" sz="3600" b="1" dirty="0">
                <a:solidFill>
                  <a:srgbClr val="FF0000"/>
                </a:solidFill>
              </a:rPr>
              <a:t>Limited TLB reach</a:t>
            </a:r>
          </a:p>
        </p:txBody>
      </p:sp>
      <p:sp>
        <p:nvSpPr>
          <p:cNvPr id="420" name="Rounded Rectangle 111">
            <a:extLst>
              <a:ext uri="{FF2B5EF4-FFF2-40B4-BE49-F238E27FC236}">
                <a16:creationId xmlns:a16="http://schemas.microsoft.com/office/drawing/2014/main" id="{9EB0959F-3DB3-426D-8DCC-DF4BB0E9C006}"/>
              </a:ext>
            </a:extLst>
          </p:cNvPr>
          <p:cNvSpPr/>
          <p:nvPr/>
        </p:nvSpPr>
        <p:spPr>
          <a:xfrm>
            <a:off x="16121973" y="11182080"/>
            <a:ext cx="14485953" cy="1269868"/>
          </a:xfrm>
          <a:prstGeom prst="roundRect">
            <a:avLst>
              <a:gd name="adj" fmla="val 21597"/>
            </a:avLst>
          </a:prstGeom>
          <a:noFill/>
          <a:ln w="3810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accent6">
                    <a:lumMod val="75000"/>
                  </a:schemeClr>
                </a:solidFill>
              </a:rPr>
              <a:t>Large Pages: </a:t>
            </a:r>
          </a:p>
          <a:p>
            <a:pPr algn="ctr"/>
            <a:r>
              <a:rPr lang="en-US" sz="3600" b="1" dirty="0">
                <a:solidFill>
                  <a:schemeClr val="accent6">
                    <a:lumMod val="75000"/>
                  </a:schemeClr>
                </a:solidFill>
              </a:rPr>
              <a:t>Better TLB reach</a:t>
            </a:r>
          </a:p>
          <a:p>
            <a:pPr algn="ctr"/>
            <a:r>
              <a:rPr lang="en-US" sz="3600" b="1" dirty="0">
                <a:solidFill>
                  <a:srgbClr val="FF0000"/>
                </a:solidFill>
              </a:rPr>
              <a:t>High demand paging overhead</a:t>
            </a:r>
          </a:p>
        </p:txBody>
      </p:sp>
      <p:sp>
        <p:nvSpPr>
          <p:cNvPr id="421" name="Rounded Rectangle 111">
            <a:extLst>
              <a:ext uri="{FF2B5EF4-FFF2-40B4-BE49-F238E27FC236}">
                <a16:creationId xmlns:a16="http://schemas.microsoft.com/office/drawing/2014/main" id="{9EB0959F-3DB3-426D-8DCC-DF4BB0E9C006}"/>
              </a:ext>
            </a:extLst>
          </p:cNvPr>
          <p:cNvSpPr/>
          <p:nvPr/>
        </p:nvSpPr>
        <p:spPr>
          <a:xfrm>
            <a:off x="16142571" y="6623445"/>
            <a:ext cx="14485953" cy="1269868"/>
          </a:xfrm>
          <a:prstGeom prst="roundRect">
            <a:avLst>
              <a:gd name="adj" fmla="val 21597"/>
            </a:avLst>
          </a:prstGeom>
          <a:noFill/>
          <a:ln w="3810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>
                <a:solidFill>
                  <a:schemeClr val="tx1"/>
                </a:solidFill>
              </a:rPr>
              <a:t>Overhead of Address Translation Without Demand Paging</a:t>
            </a:r>
          </a:p>
        </p:txBody>
      </p:sp>
      <p:sp>
        <p:nvSpPr>
          <p:cNvPr id="425" name="Rounded Rectangle 111">
            <a:extLst>
              <a:ext uri="{FF2B5EF4-FFF2-40B4-BE49-F238E27FC236}">
                <a16:creationId xmlns:a16="http://schemas.microsoft.com/office/drawing/2014/main" id="{9EB0959F-3DB3-426D-8DCC-DF4BB0E9C006}"/>
              </a:ext>
            </a:extLst>
          </p:cNvPr>
          <p:cNvSpPr/>
          <p:nvPr/>
        </p:nvSpPr>
        <p:spPr>
          <a:xfrm>
            <a:off x="16272852" y="12446627"/>
            <a:ext cx="14485953" cy="1269868"/>
          </a:xfrm>
          <a:prstGeom prst="roundRect">
            <a:avLst>
              <a:gd name="adj" fmla="val 21597"/>
            </a:avLst>
          </a:prstGeom>
          <a:noFill/>
          <a:ln w="3810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>
                <a:solidFill>
                  <a:schemeClr val="tx1"/>
                </a:solidFill>
              </a:rPr>
              <a:t>Overhead of Both Address Translation and Demand Paging</a:t>
            </a:r>
          </a:p>
        </p:txBody>
      </p:sp>
      <p:sp>
        <p:nvSpPr>
          <p:cNvPr id="404" name="Rectangle 403">
            <a:extLst>
              <a:ext uri="{FF2B5EF4-FFF2-40B4-BE49-F238E27FC236}">
                <a16:creationId xmlns:a16="http://schemas.microsoft.com/office/drawing/2014/main" id="{FFB30A62-E67A-4525-B3F0-8854E8A733CE}"/>
              </a:ext>
            </a:extLst>
          </p:cNvPr>
          <p:cNvSpPr/>
          <p:nvPr/>
        </p:nvSpPr>
        <p:spPr>
          <a:xfrm>
            <a:off x="637543" y="35120924"/>
            <a:ext cx="2105549" cy="116486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>
                <a:solidFill>
                  <a:schemeClr val="tx1"/>
                </a:solidFill>
              </a:rPr>
              <a:t>CPU</a:t>
            </a:r>
          </a:p>
          <a:p>
            <a:pPr algn="ctr"/>
            <a:r>
              <a:rPr lang="en-US" sz="3600" b="1" i="1" dirty="0">
                <a:solidFill>
                  <a:schemeClr val="tx1"/>
                </a:solidFill>
              </a:rPr>
              <a:t>Memory</a:t>
            </a:r>
          </a:p>
        </p:txBody>
      </p:sp>
      <p:sp>
        <p:nvSpPr>
          <p:cNvPr id="405" name="TextBox 404">
            <a:extLst>
              <a:ext uri="{FF2B5EF4-FFF2-40B4-BE49-F238E27FC236}">
                <a16:creationId xmlns:a16="http://schemas.microsoft.com/office/drawing/2014/main" id="{67C57492-A2CB-4A5E-A344-E571BC25C8A6}"/>
              </a:ext>
            </a:extLst>
          </p:cNvPr>
          <p:cNvSpPr txBox="1"/>
          <p:nvPr/>
        </p:nvSpPr>
        <p:spPr>
          <a:xfrm>
            <a:off x="5959163" y="33515845"/>
            <a:ext cx="2782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dirty="0"/>
              <a:t>Apply soft guarantee</a:t>
            </a:r>
          </a:p>
        </p:txBody>
      </p:sp>
      <p:sp>
        <p:nvSpPr>
          <p:cNvPr id="507" name="TextBox 506">
            <a:extLst>
              <a:ext uri="{FF2B5EF4-FFF2-40B4-BE49-F238E27FC236}">
                <a16:creationId xmlns:a16="http://schemas.microsoft.com/office/drawing/2014/main" id="{0BC7576E-21B6-4285-9B3A-10CCB0CC9C10}"/>
              </a:ext>
            </a:extLst>
          </p:cNvPr>
          <p:cNvSpPr txBox="1"/>
          <p:nvPr/>
        </p:nvSpPr>
        <p:spPr>
          <a:xfrm>
            <a:off x="14323947" y="28488487"/>
            <a:ext cx="29049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i="1" dirty="0"/>
              <a:t>Coalescing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11763327" y="30986024"/>
            <a:ext cx="10114189" cy="3785652"/>
            <a:chOff x="11763327" y="30016209"/>
            <a:chExt cx="10114189" cy="3785652"/>
          </a:xfrm>
        </p:grpSpPr>
        <p:grpSp>
          <p:nvGrpSpPr>
            <p:cNvPr id="487" name="Group 486"/>
            <p:cNvGrpSpPr/>
            <p:nvPr/>
          </p:nvGrpSpPr>
          <p:grpSpPr>
            <a:xfrm>
              <a:off x="12110455" y="30582642"/>
              <a:ext cx="1582484" cy="766306"/>
              <a:chOff x="973969" y="3811392"/>
              <a:chExt cx="1582484" cy="766306"/>
            </a:xfrm>
          </p:grpSpPr>
          <p:sp>
            <p:nvSpPr>
              <p:cNvPr id="488" name="Rectangle 487"/>
              <p:cNvSpPr/>
              <p:nvPr/>
            </p:nvSpPr>
            <p:spPr>
              <a:xfrm>
                <a:off x="1704663" y="3811392"/>
                <a:ext cx="237153" cy="37084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i="1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sp>
            <p:nvSpPr>
              <p:cNvPr id="489" name="TextBox 488">
                <a:extLst>
                  <a:ext uri="{FF2B5EF4-FFF2-40B4-BE49-F238E27FC236}">
                    <a16:creationId xmlns:a16="http://schemas.microsoft.com/office/drawing/2014/main" id="{B42AC2EC-B323-4914-80FE-264E07F6AEA2}"/>
                  </a:ext>
                </a:extLst>
              </p:cNvPr>
              <p:cNvSpPr txBox="1"/>
              <p:nvPr/>
            </p:nvSpPr>
            <p:spPr>
              <a:xfrm>
                <a:off x="973969" y="4177588"/>
                <a:ext cx="158248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sz="2000" dirty="0"/>
                  <a:t>Coalesced Bit</a:t>
                </a:r>
              </a:p>
            </p:txBody>
          </p:sp>
        </p:grpSp>
        <p:sp>
          <p:nvSpPr>
            <p:cNvPr id="490" name="Rectangle 489"/>
            <p:cNvSpPr/>
            <p:nvPr/>
          </p:nvSpPr>
          <p:spPr>
            <a:xfrm>
              <a:off x="12840171" y="30581888"/>
              <a:ext cx="237153" cy="3708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i="1" dirty="0">
                  <a:solidFill>
                    <a:schemeClr val="tx1"/>
                  </a:solidFill>
                </a:rPr>
                <a:t>1</a:t>
              </a:r>
            </a:p>
          </p:txBody>
        </p:sp>
        <p:grpSp>
          <p:nvGrpSpPr>
            <p:cNvPr id="491" name="Group 490"/>
            <p:cNvGrpSpPr/>
            <p:nvPr/>
          </p:nvGrpSpPr>
          <p:grpSpPr>
            <a:xfrm>
              <a:off x="11763327" y="30120625"/>
              <a:ext cx="3945159" cy="2589088"/>
              <a:chOff x="626841" y="3349375"/>
              <a:chExt cx="3945159" cy="2589088"/>
            </a:xfrm>
          </p:grpSpPr>
          <p:sp>
            <p:nvSpPr>
              <p:cNvPr id="492" name="Speech Bubble: Rectangle 51">
                <a:extLst>
                  <a:ext uri="{FF2B5EF4-FFF2-40B4-BE49-F238E27FC236}">
                    <a16:creationId xmlns:a16="http://schemas.microsoft.com/office/drawing/2014/main" id="{CAF4BF34-935C-4FBD-8CDD-DD7F8EBBAB5E}"/>
                  </a:ext>
                </a:extLst>
              </p:cNvPr>
              <p:cNvSpPr/>
              <p:nvPr/>
            </p:nvSpPr>
            <p:spPr>
              <a:xfrm>
                <a:off x="638864" y="3349375"/>
                <a:ext cx="3933136" cy="2589088"/>
              </a:xfrm>
              <a:prstGeom prst="wedgeRectCallout">
                <a:avLst>
                  <a:gd name="adj1" fmla="val -87436"/>
                  <a:gd name="adj2" fmla="val 35499"/>
                </a:avLst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93" name="Rectangle 492"/>
              <p:cNvSpPr/>
              <p:nvPr/>
            </p:nvSpPr>
            <p:spPr>
              <a:xfrm>
                <a:off x="821658" y="3811392"/>
                <a:ext cx="1524273" cy="37084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94" name="TextBox 493">
                <a:extLst>
                  <a:ext uri="{FF2B5EF4-FFF2-40B4-BE49-F238E27FC236}">
                    <a16:creationId xmlns:a16="http://schemas.microsoft.com/office/drawing/2014/main" id="{B42AC2EC-B323-4914-80FE-264E07F6AEA2}"/>
                  </a:ext>
                </a:extLst>
              </p:cNvPr>
              <p:cNvSpPr txBox="1"/>
              <p:nvPr/>
            </p:nvSpPr>
            <p:spPr>
              <a:xfrm>
                <a:off x="626841" y="3402953"/>
                <a:ext cx="191142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/>
                  <a:t>Large Page Table</a:t>
                </a:r>
              </a:p>
            </p:txBody>
          </p:sp>
        </p:grpSp>
        <p:grpSp>
          <p:nvGrpSpPr>
            <p:cNvPr id="495" name="Group 494"/>
            <p:cNvGrpSpPr/>
            <p:nvPr/>
          </p:nvGrpSpPr>
          <p:grpSpPr>
            <a:xfrm>
              <a:off x="13659742" y="30171567"/>
              <a:ext cx="1913857" cy="1892093"/>
              <a:chOff x="2523256" y="3400317"/>
              <a:chExt cx="1913857" cy="1892093"/>
            </a:xfrm>
          </p:grpSpPr>
          <p:sp>
            <p:nvSpPr>
              <p:cNvPr id="496" name="Rectangle 495"/>
              <p:cNvSpPr/>
              <p:nvPr/>
            </p:nvSpPr>
            <p:spPr>
              <a:xfrm>
                <a:off x="2718818" y="3811392"/>
                <a:ext cx="1524273" cy="37084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97" name="Rectangle 496"/>
              <p:cNvSpPr/>
              <p:nvPr/>
            </p:nvSpPr>
            <p:spPr>
              <a:xfrm>
                <a:off x="2718818" y="4182232"/>
                <a:ext cx="1524273" cy="37084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98" name="Rectangle 497"/>
              <p:cNvSpPr/>
              <p:nvPr/>
            </p:nvSpPr>
            <p:spPr>
              <a:xfrm>
                <a:off x="2718818" y="4550730"/>
                <a:ext cx="1524273" cy="37084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99" name="Rectangle 498"/>
              <p:cNvSpPr/>
              <p:nvPr/>
            </p:nvSpPr>
            <p:spPr>
              <a:xfrm>
                <a:off x="2718818" y="4921570"/>
                <a:ext cx="1524273" cy="37084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00" name="TextBox 499">
                <a:extLst>
                  <a:ext uri="{FF2B5EF4-FFF2-40B4-BE49-F238E27FC236}">
                    <a16:creationId xmlns:a16="http://schemas.microsoft.com/office/drawing/2014/main" id="{B42AC2EC-B323-4914-80FE-264E07F6AEA2}"/>
                  </a:ext>
                </a:extLst>
              </p:cNvPr>
              <p:cNvSpPr txBox="1"/>
              <p:nvPr/>
            </p:nvSpPr>
            <p:spPr>
              <a:xfrm>
                <a:off x="2523256" y="3400317"/>
                <a:ext cx="191385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/>
                  <a:t>Small Page Table</a:t>
                </a:r>
              </a:p>
            </p:txBody>
          </p:sp>
        </p:grpSp>
        <p:grpSp>
          <p:nvGrpSpPr>
            <p:cNvPr id="501" name="Group 500"/>
            <p:cNvGrpSpPr/>
            <p:nvPr/>
          </p:nvGrpSpPr>
          <p:grpSpPr>
            <a:xfrm>
              <a:off x="13472892" y="30765720"/>
              <a:ext cx="382412" cy="1112520"/>
              <a:chOff x="2336406" y="3994470"/>
              <a:chExt cx="382412" cy="1112520"/>
            </a:xfrm>
          </p:grpSpPr>
          <p:cxnSp>
            <p:nvCxnSpPr>
              <p:cNvPr id="502" name="Straight Arrow Connector 501">
                <a:extLst>
                  <a:ext uri="{FF2B5EF4-FFF2-40B4-BE49-F238E27FC236}">
                    <a16:creationId xmlns:a16="http://schemas.microsoft.com/office/drawing/2014/main" id="{C2A6CE8E-9A66-4FAD-B676-4A059FDE760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336406" y="3996812"/>
                <a:ext cx="372887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3" name="Straight Arrow Connector 502">
                <a:extLst>
                  <a:ext uri="{FF2B5EF4-FFF2-40B4-BE49-F238E27FC236}">
                    <a16:creationId xmlns:a16="http://schemas.microsoft.com/office/drawing/2014/main" id="{C2A6CE8E-9A66-4FAD-B676-4A059FDE760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569236" y="4362254"/>
                <a:ext cx="149582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4" name="Straight Arrow Connector 503">
                <a:extLst>
                  <a:ext uri="{FF2B5EF4-FFF2-40B4-BE49-F238E27FC236}">
                    <a16:creationId xmlns:a16="http://schemas.microsoft.com/office/drawing/2014/main" id="{7CC45D55-6EFD-42C5-A2E4-253CE7202F5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556453" y="3994470"/>
                <a:ext cx="0" cy="111252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5" name="Straight Arrow Connector 504">
                <a:extLst>
                  <a:ext uri="{FF2B5EF4-FFF2-40B4-BE49-F238E27FC236}">
                    <a16:creationId xmlns:a16="http://schemas.microsoft.com/office/drawing/2014/main" id="{C2A6CE8E-9A66-4FAD-B676-4A059FDE760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567526" y="4750956"/>
                <a:ext cx="149582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6" name="Straight Arrow Connector 505">
                <a:extLst>
                  <a:ext uri="{FF2B5EF4-FFF2-40B4-BE49-F238E27FC236}">
                    <a16:creationId xmlns:a16="http://schemas.microsoft.com/office/drawing/2014/main" id="{C2A6CE8E-9A66-4FAD-B676-4A059FDE760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567526" y="5100276"/>
                <a:ext cx="149582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08" name="Rectangle 507"/>
            <p:cNvSpPr/>
            <p:nvPr/>
          </p:nvSpPr>
          <p:spPr>
            <a:xfrm>
              <a:off x="16048207" y="30016209"/>
              <a:ext cx="5829309" cy="37856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4000" b="1">
                  <a:solidFill>
                    <a:schemeClr val="accent6">
                      <a:lumMod val="75000"/>
                    </a:schemeClr>
                  </a:solidFill>
                  <a:sym typeface="Wingdings" panose="05000000000000000000" pitchFamily="2" charset="2"/>
                </a:rPr>
                <a:t>Application transparency</a:t>
              </a:r>
              <a:endParaRPr lang="en-US" sz="4000" b="1" dirty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endParaRPr>
            </a:p>
            <a:p>
              <a:pPr algn="ctr"/>
              <a:endParaRPr lang="en-US" sz="4000" b="1" dirty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endParaRPr>
            </a:p>
            <a:p>
              <a:pPr algn="ctr"/>
              <a:r>
                <a:rPr lang="en-US" sz="4000" b="1" dirty="0">
                  <a:solidFill>
                    <a:schemeClr val="accent6">
                      <a:lumMod val="75000"/>
                    </a:schemeClr>
                  </a:solidFill>
                  <a:sym typeface="Wingdings" panose="05000000000000000000" pitchFamily="2" charset="2"/>
                </a:rPr>
                <a:t>Data can be accessed      using either page size</a:t>
              </a:r>
            </a:p>
            <a:p>
              <a:pPr algn="ctr"/>
              <a:endParaRPr lang="en-US" sz="4000" b="1" dirty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endParaRPr>
            </a:p>
            <a:p>
              <a:pPr algn="ctr"/>
              <a:r>
                <a:rPr lang="en-US" sz="4000" b="1" dirty="0">
                  <a:solidFill>
                    <a:schemeClr val="accent6">
                      <a:lumMod val="75000"/>
                    </a:schemeClr>
                  </a:solidFill>
                  <a:sym typeface="Wingdings" panose="05000000000000000000" pitchFamily="2" charset="2"/>
                </a:rPr>
                <a:t>No TLB flush</a:t>
              </a:r>
            </a:p>
          </p:txBody>
        </p:sp>
      </p:grpSp>
      <p:grpSp>
        <p:nvGrpSpPr>
          <p:cNvPr id="586" name="Group 585">
            <a:extLst>
              <a:ext uri="{FF2B5EF4-FFF2-40B4-BE49-F238E27FC236}">
                <a16:creationId xmlns:a16="http://schemas.microsoft.com/office/drawing/2014/main" id="{F3EF6ABB-AE5F-46A9-9A87-B884841073A0}"/>
              </a:ext>
            </a:extLst>
          </p:cNvPr>
          <p:cNvGrpSpPr/>
          <p:nvPr/>
        </p:nvGrpSpPr>
        <p:grpSpPr>
          <a:xfrm>
            <a:off x="11906517" y="39064225"/>
            <a:ext cx="2177048" cy="236334"/>
            <a:chOff x="5217994" y="3655709"/>
            <a:chExt cx="2177048" cy="236334"/>
          </a:xfrm>
        </p:grpSpPr>
        <p:sp>
          <p:nvSpPr>
            <p:cNvPr id="587" name="Rectangle 586">
              <a:extLst>
                <a:ext uri="{FF2B5EF4-FFF2-40B4-BE49-F238E27FC236}">
                  <a16:creationId xmlns:a16="http://schemas.microsoft.com/office/drawing/2014/main" id="{39033E25-ACF1-4C4A-B305-4CE059295AAA}"/>
                </a:ext>
              </a:extLst>
            </p:cNvPr>
            <p:cNvSpPr/>
            <p:nvPr/>
          </p:nvSpPr>
          <p:spPr>
            <a:xfrm>
              <a:off x="5217994" y="3655709"/>
              <a:ext cx="232420" cy="2363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8" name="Rectangle 587">
              <a:extLst>
                <a:ext uri="{FF2B5EF4-FFF2-40B4-BE49-F238E27FC236}">
                  <a16:creationId xmlns:a16="http://schemas.microsoft.com/office/drawing/2014/main" id="{CC6CD4CB-78D9-413E-ADD7-F504F5AF28CD}"/>
                </a:ext>
              </a:extLst>
            </p:cNvPr>
            <p:cNvSpPr/>
            <p:nvPr/>
          </p:nvSpPr>
          <p:spPr>
            <a:xfrm>
              <a:off x="5495798" y="3655709"/>
              <a:ext cx="232420" cy="2363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9" name="Rectangle 588">
              <a:extLst>
                <a:ext uri="{FF2B5EF4-FFF2-40B4-BE49-F238E27FC236}">
                  <a16:creationId xmlns:a16="http://schemas.microsoft.com/office/drawing/2014/main" id="{1C996AF7-B432-482C-A9E6-B8548126D330}"/>
                </a:ext>
              </a:extLst>
            </p:cNvPr>
            <p:cNvSpPr/>
            <p:nvPr/>
          </p:nvSpPr>
          <p:spPr>
            <a:xfrm>
              <a:off x="5773602" y="3655709"/>
              <a:ext cx="232420" cy="2363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0" name="Rectangle 589">
              <a:extLst>
                <a:ext uri="{FF2B5EF4-FFF2-40B4-BE49-F238E27FC236}">
                  <a16:creationId xmlns:a16="http://schemas.microsoft.com/office/drawing/2014/main" id="{C4BEA6F6-471C-4659-9A68-1F37D12C5C02}"/>
                </a:ext>
              </a:extLst>
            </p:cNvPr>
            <p:cNvSpPr/>
            <p:nvPr/>
          </p:nvSpPr>
          <p:spPr>
            <a:xfrm>
              <a:off x="6051406" y="3655709"/>
              <a:ext cx="232420" cy="2363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1" name="Rectangle 590">
              <a:extLst>
                <a:ext uri="{FF2B5EF4-FFF2-40B4-BE49-F238E27FC236}">
                  <a16:creationId xmlns:a16="http://schemas.microsoft.com/office/drawing/2014/main" id="{1C288455-057F-4691-A2E1-4DA72B48D028}"/>
                </a:ext>
              </a:extLst>
            </p:cNvPr>
            <p:cNvSpPr/>
            <p:nvPr/>
          </p:nvSpPr>
          <p:spPr>
            <a:xfrm>
              <a:off x="6329210" y="3655709"/>
              <a:ext cx="232420" cy="2363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2" name="Rectangle 591">
              <a:extLst>
                <a:ext uri="{FF2B5EF4-FFF2-40B4-BE49-F238E27FC236}">
                  <a16:creationId xmlns:a16="http://schemas.microsoft.com/office/drawing/2014/main" id="{C0F3ED7F-A563-4F57-B056-98203B15FBD4}"/>
                </a:ext>
              </a:extLst>
            </p:cNvPr>
            <p:cNvSpPr/>
            <p:nvPr/>
          </p:nvSpPr>
          <p:spPr>
            <a:xfrm>
              <a:off x="6607014" y="3655709"/>
              <a:ext cx="232420" cy="2363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3" name="Rectangle 592">
              <a:extLst>
                <a:ext uri="{FF2B5EF4-FFF2-40B4-BE49-F238E27FC236}">
                  <a16:creationId xmlns:a16="http://schemas.microsoft.com/office/drawing/2014/main" id="{D2D2A5D8-C46F-422E-BF76-76F9ADC70239}"/>
                </a:ext>
              </a:extLst>
            </p:cNvPr>
            <p:cNvSpPr/>
            <p:nvPr/>
          </p:nvSpPr>
          <p:spPr>
            <a:xfrm>
              <a:off x="6884818" y="3655709"/>
              <a:ext cx="232420" cy="2363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4" name="Rectangle 593">
              <a:extLst>
                <a:ext uri="{FF2B5EF4-FFF2-40B4-BE49-F238E27FC236}">
                  <a16:creationId xmlns:a16="http://schemas.microsoft.com/office/drawing/2014/main" id="{13A4C7C9-5F75-4353-9D89-74B7CC9B29E6}"/>
                </a:ext>
              </a:extLst>
            </p:cNvPr>
            <p:cNvSpPr/>
            <p:nvPr/>
          </p:nvSpPr>
          <p:spPr>
            <a:xfrm>
              <a:off x="7162622" y="3655709"/>
              <a:ext cx="232420" cy="2363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95" name="TextBox 594">
            <a:extLst>
              <a:ext uri="{FF2B5EF4-FFF2-40B4-BE49-F238E27FC236}">
                <a16:creationId xmlns:a16="http://schemas.microsoft.com/office/drawing/2014/main" id="{70404DFF-40FC-47D1-B265-566B6BA18173}"/>
              </a:ext>
            </a:extLst>
          </p:cNvPr>
          <p:cNvSpPr txBox="1"/>
          <p:nvPr/>
        </p:nvSpPr>
        <p:spPr>
          <a:xfrm>
            <a:off x="11755531" y="38543503"/>
            <a:ext cx="25028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Large Page Frames</a:t>
            </a:r>
          </a:p>
        </p:txBody>
      </p:sp>
      <p:grpSp>
        <p:nvGrpSpPr>
          <p:cNvPr id="596" name="Group 595">
            <a:extLst>
              <a:ext uri="{FF2B5EF4-FFF2-40B4-BE49-F238E27FC236}">
                <a16:creationId xmlns:a16="http://schemas.microsoft.com/office/drawing/2014/main" id="{2AB17475-53B8-4815-8A34-D72CC6117528}"/>
              </a:ext>
            </a:extLst>
          </p:cNvPr>
          <p:cNvGrpSpPr/>
          <p:nvPr/>
        </p:nvGrpSpPr>
        <p:grpSpPr>
          <a:xfrm>
            <a:off x="11906517" y="39061735"/>
            <a:ext cx="2177048" cy="236334"/>
            <a:chOff x="5217994" y="3655709"/>
            <a:chExt cx="2177048" cy="236334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597" name="Rectangle 596">
              <a:extLst>
                <a:ext uri="{FF2B5EF4-FFF2-40B4-BE49-F238E27FC236}">
                  <a16:creationId xmlns:a16="http://schemas.microsoft.com/office/drawing/2014/main" id="{8429045E-21FF-4ED5-ABEA-D57CD515FD1C}"/>
                </a:ext>
              </a:extLst>
            </p:cNvPr>
            <p:cNvSpPr/>
            <p:nvPr/>
          </p:nvSpPr>
          <p:spPr>
            <a:xfrm>
              <a:off x="5217994" y="3655709"/>
              <a:ext cx="232420" cy="236334"/>
            </a:xfrm>
            <a:prstGeom prst="rect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8" name="Rectangle 597">
              <a:extLst>
                <a:ext uri="{FF2B5EF4-FFF2-40B4-BE49-F238E27FC236}">
                  <a16:creationId xmlns:a16="http://schemas.microsoft.com/office/drawing/2014/main" id="{71382420-9271-40C3-9868-CE0F3B300901}"/>
                </a:ext>
              </a:extLst>
            </p:cNvPr>
            <p:cNvSpPr/>
            <p:nvPr/>
          </p:nvSpPr>
          <p:spPr>
            <a:xfrm>
              <a:off x="5495798" y="3655709"/>
              <a:ext cx="232420" cy="236334"/>
            </a:xfrm>
            <a:prstGeom prst="rect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9" name="Rectangle 598">
              <a:extLst>
                <a:ext uri="{FF2B5EF4-FFF2-40B4-BE49-F238E27FC236}">
                  <a16:creationId xmlns:a16="http://schemas.microsoft.com/office/drawing/2014/main" id="{D89D7179-225D-4DA8-9C83-2E66FE759F08}"/>
                </a:ext>
              </a:extLst>
            </p:cNvPr>
            <p:cNvSpPr/>
            <p:nvPr/>
          </p:nvSpPr>
          <p:spPr>
            <a:xfrm>
              <a:off x="5773602" y="3655709"/>
              <a:ext cx="232420" cy="236334"/>
            </a:xfrm>
            <a:prstGeom prst="rect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0" name="Rectangle 599">
              <a:extLst>
                <a:ext uri="{FF2B5EF4-FFF2-40B4-BE49-F238E27FC236}">
                  <a16:creationId xmlns:a16="http://schemas.microsoft.com/office/drawing/2014/main" id="{6B9035A3-71B4-4CB4-803D-BA03FF29D963}"/>
                </a:ext>
              </a:extLst>
            </p:cNvPr>
            <p:cNvSpPr/>
            <p:nvPr/>
          </p:nvSpPr>
          <p:spPr>
            <a:xfrm>
              <a:off x="6051406" y="3655709"/>
              <a:ext cx="232420" cy="236334"/>
            </a:xfrm>
            <a:prstGeom prst="rect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1" name="Rectangle 600">
              <a:extLst>
                <a:ext uri="{FF2B5EF4-FFF2-40B4-BE49-F238E27FC236}">
                  <a16:creationId xmlns:a16="http://schemas.microsoft.com/office/drawing/2014/main" id="{C91B94BA-8316-419A-BCCC-748701BBBB10}"/>
                </a:ext>
              </a:extLst>
            </p:cNvPr>
            <p:cNvSpPr/>
            <p:nvPr/>
          </p:nvSpPr>
          <p:spPr>
            <a:xfrm>
              <a:off x="6329210" y="3655709"/>
              <a:ext cx="232420" cy="236334"/>
            </a:xfrm>
            <a:prstGeom prst="rect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2" name="Rectangle 601">
              <a:extLst>
                <a:ext uri="{FF2B5EF4-FFF2-40B4-BE49-F238E27FC236}">
                  <a16:creationId xmlns:a16="http://schemas.microsoft.com/office/drawing/2014/main" id="{3A070821-E450-4FF7-8096-A019279C41C1}"/>
                </a:ext>
              </a:extLst>
            </p:cNvPr>
            <p:cNvSpPr/>
            <p:nvPr/>
          </p:nvSpPr>
          <p:spPr>
            <a:xfrm>
              <a:off x="6607014" y="3655709"/>
              <a:ext cx="232420" cy="236334"/>
            </a:xfrm>
            <a:prstGeom prst="rect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3" name="Rectangle 602">
              <a:extLst>
                <a:ext uri="{FF2B5EF4-FFF2-40B4-BE49-F238E27FC236}">
                  <a16:creationId xmlns:a16="http://schemas.microsoft.com/office/drawing/2014/main" id="{374149C6-3DF7-47D8-8BE1-2AEDF318F512}"/>
                </a:ext>
              </a:extLst>
            </p:cNvPr>
            <p:cNvSpPr/>
            <p:nvPr/>
          </p:nvSpPr>
          <p:spPr>
            <a:xfrm>
              <a:off x="6884818" y="3655709"/>
              <a:ext cx="232420" cy="236334"/>
            </a:xfrm>
            <a:prstGeom prst="rect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4" name="Rectangle 603">
              <a:extLst>
                <a:ext uri="{FF2B5EF4-FFF2-40B4-BE49-F238E27FC236}">
                  <a16:creationId xmlns:a16="http://schemas.microsoft.com/office/drawing/2014/main" id="{F6B99244-251C-4514-825F-7A8B91DABB10}"/>
                </a:ext>
              </a:extLst>
            </p:cNvPr>
            <p:cNvSpPr/>
            <p:nvPr/>
          </p:nvSpPr>
          <p:spPr>
            <a:xfrm>
              <a:off x="7162622" y="3655709"/>
              <a:ext cx="232420" cy="236334"/>
            </a:xfrm>
            <a:prstGeom prst="rect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05" name="Rectangle 604">
            <a:extLst>
              <a:ext uri="{FF2B5EF4-FFF2-40B4-BE49-F238E27FC236}">
                <a16:creationId xmlns:a16="http://schemas.microsoft.com/office/drawing/2014/main" id="{6C579AAC-C6FB-49FB-9E1E-EB8F3D98FCAD}"/>
              </a:ext>
            </a:extLst>
          </p:cNvPr>
          <p:cNvSpPr/>
          <p:nvPr/>
        </p:nvSpPr>
        <p:spPr>
          <a:xfrm>
            <a:off x="13017733" y="39061736"/>
            <a:ext cx="232420" cy="23633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6" name="Rectangle 605">
            <a:extLst>
              <a:ext uri="{FF2B5EF4-FFF2-40B4-BE49-F238E27FC236}">
                <a16:creationId xmlns:a16="http://schemas.microsoft.com/office/drawing/2014/main" id="{5FF370F5-52AC-458F-B904-38AF0EF26FFE}"/>
              </a:ext>
            </a:extLst>
          </p:cNvPr>
          <p:cNvSpPr/>
          <p:nvPr/>
        </p:nvSpPr>
        <p:spPr>
          <a:xfrm>
            <a:off x="13295537" y="39061736"/>
            <a:ext cx="232420" cy="23633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7" name="Rectangle 606">
            <a:extLst>
              <a:ext uri="{FF2B5EF4-FFF2-40B4-BE49-F238E27FC236}">
                <a16:creationId xmlns:a16="http://schemas.microsoft.com/office/drawing/2014/main" id="{7FC0A6D1-3698-4F5C-AE28-B2A63A48BCA0}"/>
              </a:ext>
            </a:extLst>
          </p:cNvPr>
          <p:cNvSpPr/>
          <p:nvPr/>
        </p:nvSpPr>
        <p:spPr>
          <a:xfrm>
            <a:off x="13576727" y="39061735"/>
            <a:ext cx="232420" cy="23633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8" name="Rectangle 607">
            <a:extLst>
              <a:ext uri="{FF2B5EF4-FFF2-40B4-BE49-F238E27FC236}">
                <a16:creationId xmlns:a16="http://schemas.microsoft.com/office/drawing/2014/main" id="{2BA4DDF2-5459-4A27-B138-0603DC42890A}"/>
              </a:ext>
            </a:extLst>
          </p:cNvPr>
          <p:cNvSpPr/>
          <p:nvPr/>
        </p:nvSpPr>
        <p:spPr>
          <a:xfrm>
            <a:off x="13851145" y="39061736"/>
            <a:ext cx="232420" cy="23633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9" name="Speech Bubble: Rectangle 136">
            <a:extLst>
              <a:ext uri="{FF2B5EF4-FFF2-40B4-BE49-F238E27FC236}">
                <a16:creationId xmlns:a16="http://schemas.microsoft.com/office/drawing/2014/main" id="{3399D035-FA80-4A0A-97D5-2596DA6A54AB}"/>
              </a:ext>
            </a:extLst>
          </p:cNvPr>
          <p:cNvSpPr/>
          <p:nvPr/>
        </p:nvSpPr>
        <p:spPr>
          <a:xfrm flipV="1">
            <a:off x="11577141" y="38575685"/>
            <a:ext cx="2813531" cy="1976108"/>
          </a:xfrm>
          <a:prstGeom prst="wedgeRectCallout">
            <a:avLst>
              <a:gd name="adj1" fmla="val -90996"/>
              <a:gd name="adj2" fmla="val -67619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0" name="Rectangle 609">
            <a:extLst>
              <a:ext uri="{FF2B5EF4-FFF2-40B4-BE49-F238E27FC236}">
                <a16:creationId xmlns:a16="http://schemas.microsoft.com/office/drawing/2014/main" id="{9F130BBF-1AC0-4510-A23B-8D441647400D}"/>
              </a:ext>
            </a:extLst>
          </p:cNvPr>
          <p:cNvSpPr/>
          <p:nvPr/>
        </p:nvSpPr>
        <p:spPr>
          <a:xfrm>
            <a:off x="11833304" y="38994142"/>
            <a:ext cx="2322080" cy="369091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11" name="Group 610">
            <a:extLst>
              <a:ext uri="{FF2B5EF4-FFF2-40B4-BE49-F238E27FC236}">
                <a16:creationId xmlns:a16="http://schemas.microsoft.com/office/drawing/2014/main" id="{41E17118-6388-49EE-BD87-78C4373AADC7}"/>
              </a:ext>
            </a:extLst>
          </p:cNvPr>
          <p:cNvGrpSpPr/>
          <p:nvPr/>
        </p:nvGrpSpPr>
        <p:grpSpPr>
          <a:xfrm>
            <a:off x="11906517" y="39538880"/>
            <a:ext cx="2177048" cy="236334"/>
            <a:chOff x="5217994" y="3655709"/>
            <a:chExt cx="2177048" cy="236334"/>
          </a:xfrm>
        </p:grpSpPr>
        <p:sp>
          <p:nvSpPr>
            <p:cNvPr id="612" name="Rectangle 611">
              <a:extLst>
                <a:ext uri="{FF2B5EF4-FFF2-40B4-BE49-F238E27FC236}">
                  <a16:creationId xmlns:a16="http://schemas.microsoft.com/office/drawing/2014/main" id="{C4D385F6-C92C-4C6E-9492-B5C65F86E68F}"/>
                </a:ext>
              </a:extLst>
            </p:cNvPr>
            <p:cNvSpPr/>
            <p:nvPr/>
          </p:nvSpPr>
          <p:spPr>
            <a:xfrm>
              <a:off x="5217994" y="3655709"/>
              <a:ext cx="232420" cy="2363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3" name="Rectangle 612">
              <a:extLst>
                <a:ext uri="{FF2B5EF4-FFF2-40B4-BE49-F238E27FC236}">
                  <a16:creationId xmlns:a16="http://schemas.microsoft.com/office/drawing/2014/main" id="{D2777239-31FE-4CF5-BC7B-C9B540630907}"/>
                </a:ext>
              </a:extLst>
            </p:cNvPr>
            <p:cNvSpPr/>
            <p:nvPr/>
          </p:nvSpPr>
          <p:spPr>
            <a:xfrm>
              <a:off x="5495798" y="3655709"/>
              <a:ext cx="232420" cy="2363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4" name="Rectangle 613">
              <a:extLst>
                <a:ext uri="{FF2B5EF4-FFF2-40B4-BE49-F238E27FC236}">
                  <a16:creationId xmlns:a16="http://schemas.microsoft.com/office/drawing/2014/main" id="{E8883515-096A-4EF6-9F68-18D6B814659D}"/>
                </a:ext>
              </a:extLst>
            </p:cNvPr>
            <p:cNvSpPr/>
            <p:nvPr/>
          </p:nvSpPr>
          <p:spPr>
            <a:xfrm>
              <a:off x="5773602" y="3655709"/>
              <a:ext cx="232420" cy="2363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5" name="Rectangle 614">
              <a:extLst>
                <a:ext uri="{FF2B5EF4-FFF2-40B4-BE49-F238E27FC236}">
                  <a16:creationId xmlns:a16="http://schemas.microsoft.com/office/drawing/2014/main" id="{CB71CE8A-FE3F-4326-A94D-07B4ED24559E}"/>
                </a:ext>
              </a:extLst>
            </p:cNvPr>
            <p:cNvSpPr/>
            <p:nvPr/>
          </p:nvSpPr>
          <p:spPr>
            <a:xfrm>
              <a:off x="6051406" y="3655709"/>
              <a:ext cx="232420" cy="2363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6" name="Rectangle 615">
              <a:extLst>
                <a:ext uri="{FF2B5EF4-FFF2-40B4-BE49-F238E27FC236}">
                  <a16:creationId xmlns:a16="http://schemas.microsoft.com/office/drawing/2014/main" id="{9463ABAA-10B8-4C50-AA47-036C587FB4D6}"/>
                </a:ext>
              </a:extLst>
            </p:cNvPr>
            <p:cNvSpPr/>
            <p:nvPr/>
          </p:nvSpPr>
          <p:spPr>
            <a:xfrm>
              <a:off x="6329210" y="3655709"/>
              <a:ext cx="232420" cy="2363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7" name="Rectangle 616">
              <a:extLst>
                <a:ext uri="{FF2B5EF4-FFF2-40B4-BE49-F238E27FC236}">
                  <a16:creationId xmlns:a16="http://schemas.microsoft.com/office/drawing/2014/main" id="{920E7C14-DA20-4CD1-8E1F-ECABBD553639}"/>
                </a:ext>
              </a:extLst>
            </p:cNvPr>
            <p:cNvSpPr/>
            <p:nvPr/>
          </p:nvSpPr>
          <p:spPr>
            <a:xfrm>
              <a:off x="6607014" y="3655709"/>
              <a:ext cx="232420" cy="2363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8" name="Rectangle 617">
              <a:extLst>
                <a:ext uri="{FF2B5EF4-FFF2-40B4-BE49-F238E27FC236}">
                  <a16:creationId xmlns:a16="http://schemas.microsoft.com/office/drawing/2014/main" id="{8BFA82D4-5518-49A4-BC22-722CD17A9580}"/>
                </a:ext>
              </a:extLst>
            </p:cNvPr>
            <p:cNvSpPr/>
            <p:nvPr/>
          </p:nvSpPr>
          <p:spPr>
            <a:xfrm>
              <a:off x="6884818" y="3655709"/>
              <a:ext cx="232420" cy="2363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9" name="Rectangle 618">
              <a:extLst>
                <a:ext uri="{FF2B5EF4-FFF2-40B4-BE49-F238E27FC236}">
                  <a16:creationId xmlns:a16="http://schemas.microsoft.com/office/drawing/2014/main" id="{63EF8809-D6D2-41B7-9909-640B98478D84}"/>
                </a:ext>
              </a:extLst>
            </p:cNvPr>
            <p:cNvSpPr/>
            <p:nvPr/>
          </p:nvSpPr>
          <p:spPr>
            <a:xfrm>
              <a:off x="7162622" y="3655709"/>
              <a:ext cx="232420" cy="2363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20" name="Group 619">
            <a:extLst>
              <a:ext uri="{FF2B5EF4-FFF2-40B4-BE49-F238E27FC236}">
                <a16:creationId xmlns:a16="http://schemas.microsoft.com/office/drawing/2014/main" id="{2B3B80C3-6810-4688-B5C5-D40E63169277}"/>
              </a:ext>
            </a:extLst>
          </p:cNvPr>
          <p:cNvGrpSpPr/>
          <p:nvPr/>
        </p:nvGrpSpPr>
        <p:grpSpPr>
          <a:xfrm>
            <a:off x="11906517" y="39536390"/>
            <a:ext cx="2177048" cy="236334"/>
            <a:chOff x="5217994" y="3655709"/>
            <a:chExt cx="2177048" cy="236334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621" name="Rectangle 620">
              <a:extLst>
                <a:ext uri="{FF2B5EF4-FFF2-40B4-BE49-F238E27FC236}">
                  <a16:creationId xmlns:a16="http://schemas.microsoft.com/office/drawing/2014/main" id="{283406B2-52E2-4712-B8F5-79EAE9C3035D}"/>
                </a:ext>
              </a:extLst>
            </p:cNvPr>
            <p:cNvSpPr/>
            <p:nvPr/>
          </p:nvSpPr>
          <p:spPr>
            <a:xfrm>
              <a:off x="5217994" y="3655709"/>
              <a:ext cx="232420" cy="23633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2" name="Rectangle 621">
              <a:extLst>
                <a:ext uri="{FF2B5EF4-FFF2-40B4-BE49-F238E27FC236}">
                  <a16:creationId xmlns:a16="http://schemas.microsoft.com/office/drawing/2014/main" id="{27F45F4A-F2EA-480A-A801-03945F44E876}"/>
                </a:ext>
              </a:extLst>
            </p:cNvPr>
            <p:cNvSpPr/>
            <p:nvPr/>
          </p:nvSpPr>
          <p:spPr>
            <a:xfrm>
              <a:off x="5495798" y="3655709"/>
              <a:ext cx="232420" cy="23633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3" name="Rectangle 622">
              <a:extLst>
                <a:ext uri="{FF2B5EF4-FFF2-40B4-BE49-F238E27FC236}">
                  <a16:creationId xmlns:a16="http://schemas.microsoft.com/office/drawing/2014/main" id="{F494CCCE-5E36-4142-9A03-70D8F6E54303}"/>
                </a:ext>
              </a:extLst>
            </p:cNvPr>
            <p:cNvSpPr/>
            <p:nvPr/>
          </p:nvSpPr>
          <p:spPr>
            <a:xfrm>
              <a:off x="5773602" y="3655709"/>
              <a:ext cx="232420" cy="23633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4" name="Rectangle 623">
              <a:extLst>
                <a:ext uri="{FF2B5EF4-FFF2-40B4-BE49-F238E27FC236}">
                  <a16:creationId xmlns:a16="http://schemas.microsoft.com/office/drawing/2014/main" id="{ECFE1F0D-E179-41E3-AB3A-BCDFA0F187EB}"/>
                </a:ext>
              </a:extLst>
            </p:cNvPr>
            <p:cNvSpPr/>
            <p:nvPr/>
          </p:nvSpPr>
          <p:spPr>
            <a:xfrm>
              <a:off x="6051406" y="3655709"/>
              <a:ext cx="232420" cy="23633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5" name="Rectangle 624">
              <a:extLst>
                <a:ext uri="{FF2B5EF4-FFF2-40B4-BE49-F238E27FC236}">
                  <a16:creationId xmlns:a16="http://schemas.microsoft.com/office/drawing/2014/main" id="{E0BD1F8E-03B8-4569-9853-A3658E5A87AF}"/>
                </a:ext>
              </a:extLst>
            </p:cNvPr>
            <p:cNvSpPr/>
            <p:nvPr/>
          </p:nvSpPr>
          <p:spPr>
            <a:xfrm>
              <a:off x="6329210" y="3655709"/>
              <a:ext cx="232420" cy="236334"/>
            </a:xfrm>
            <a:prstGeom prst="rect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6" name="Rectangle 625">
              <a:extLst>
                <a:ext uri="{FF2B5EF4-FFF2-40B4-BE49-F238E27FC236}">
                  <a16:creationId xmlns:a16="http://schemas.microsoft.com/office/drawing/2014/main" id="{64CB0237-489E-4670-8830-0218ED2B2AD8}"/>
                </a:ext>
              </a:extLst>
            </p:cNvPr>
            <p:cNvSpPr/>
            <p:nvPr/>
          </p:nvSpPr>
          <p:spPr>
            <a:xfrm>
              <a:off x="6607014" y="3655709"/>
              <a:ext cx="232420" cy="236334"/>
            </a:xfrm>
            <a:prstGeom prst="rect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7" name="Rectangle 626">
              <a:extLst>
                <a:ext uri="{FF2B5EF4-FFF2-40B4-BE49-F238E27FC236}">
                  <a16:creationId xmlns:a16="http://schemas.microsoft.com/office/drawing/2014/main" id="{569EF943-72DE-4C64-A4A2-3A1B5605C0B6}"/>
                </a:ext>
              </a:extLst>
            </p:cNvPr>
            <p:cNvSpPr/>
            <p:nvPr/>
          </p:nvSpPr>
          <p:spPr>
            <a:xfrm>
              <a:off x="6884818" y="3655709"/>
              <a:ext cx="232420" cy="236334"/>
            </a:xfrm>
            <a:prstGeom prst="rect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8" name="Rectangle 627">
              <a:extLst>
                <a:ext uri="{FF2B5EF4-FFF2-40B4-BE49-F238E27FC236}">
                  <a16:creationId xmlns:a16="http://schemas.microsoft.com/office/drawing/2014/main" id="{109F82C9-5D95-472B-B3DD-A2F4766589F4}"/>
                </a:ext>
              </a:extLst>
            </p:cNvPr>
            <p:cNvSpPr/>
            <p:nvPr/>
          </p:nvSpPr>
          <p:spPr>
            <a:xfrm>
              <a:off x="7162622" y="3655709"/>
              <a:ext cx="232420" cy="236334"/>
            </a:xfrm>
            <a:prstGeom prst="rect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29" name="Rectangle 628">
            <a:extLst>
              <a:ext uri="{FF2B5EF4-FFF2-40B4-BE49-F238E27FC236}">
                <a16:creationId xmlns:a16="http://schemas.microsoft.com/office/drawing/2014/main" id="{18B7A49C-4000-4363-8FEB-ABB6D7E706B7}"/>
              </a:ext>
            </a:extLst>
          </p:cNvPr>
          <p:cNvSpPr/>
          <p:nvPr/>
        </p:nvSpPr>
        <p:spPr>
          <a:xfrm>
            <a:off x="13017733" y="39536391"/>
            <a:ext cx="232420" cy="23633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0" name="Rectangle 629">
            <a:extLst>
              <a:ext uri="{FF2B5EF4-FFF2-40B4-BE49-F238E27FC236}">
                <a16:creationId xmlns:a16="http://schemas.microsoft.com/office/drawing/2014/main" id="{65DB0DCB-0ADB-4F8B-8D66-A1590BFBCE9C}"/>
              </a:ext>
            </a:extLst>
          </p:cNvPr>
          <p:cNvSpPr/>
          <p:nvPr/>
        </p:nvSpPr>
        <p:spPr>
          <a:xfrm>
            <a:off x="13295537" y="39536391"/>
            <a:ext cx="232420" cy="23633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1" name="Rectangle 630">
            <a:extLst>
              <a:ext uri="{FF2B5EF4-FFF2-40B4-BE49-F238E27FC236}">
                <a16:creationId xmlns:a16="http://schemas.microsoft.com/office/drawing/2014/main" id="{C2DBF4C8-FDA5-4CC0-88CA-C377022765D6}"/>
              </a:ext>
            </a:extLst>
          </p:cNvPr>
          <p:cNvSpPr/>
          <p:nvPr/>
        </p:nvSpPr>
        <p:spPr>
          <a:xfrm>
            <a:off x="13573341" y="39536391"/>
            <a:ext cx="232420" cy="23633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2" name="Rectangle 631">
            <a:extLst>
              <a:ext uri="{FF2B5EF4-FFF2-40B4-BE49-F238E27FC236}">
                <a16:creationId xmlns:a16="http://schemas.microsoft.com/office/drawing/2014/main" id="{1FFF8DD0-D334-4349-AA50-517A43E2C081}"/>
              </a:ext>
            </a:extLst>
          </p:cNvPr>
          <p:cNvSpPr/>
          <p:nvPr/>
        </p:nvSpPr>
        <p:spPr>
          <a:xfrm>
            <a:off x="13851145" y="39536391"/>
            <a:ext cx="232420" cy="23633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3" name="Rectangle 632">
            <a:extLst>
              <a:ext uri="{FF2B5EF4-FFF2-40B4-BE49-F238E27FC236}">
                <a16:creationId xmlns:a16="http://schemas.microsoft.com/office/drawing/2014/main" id="{FEE43105-4E5D-4E80-9142-BC0217B7C07A}"/>
              </a:ext>
            </a:extLst>
          </p:cNvPr>
          <p:cNvSpPr/>
          <p:nvPr/>
        </p:nvSpPr>
        <p:spPr>
          <a:xfrm>
            <a:off x="11833304" y="39468797"/>
            <a:ext cx="2322080" cy="369091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34" name="Group 633">
            <a:extLst>
              <a:ext uri="{FF2B5EF4-FFF2-40B4-BE49-F238E27FC236}">
                <a16:creationId xmlns:a16="http://schemas.microsoft.com/office/drawing/2014/main" id="{656745F2-A9FB-472A-AED5-329344095BEE}"/>
              </a:ext>
            </a:extLst>
          </p:cNvPr>
          <p:cNvGrpSpPr/>
          <p:nvPr/>
        </p:nvGrpSpPr>
        <p:grpSpPr>
          <a:xfrm>
            <a:off x="11901775" y="40033904"/>
            <a:ext cx="2177048" cy="236334"/>
            <a:chOff x="5217994" y="3655709"/>
            <a:chExt cx="2177048" cy="236334"/>
          </a:xfrm>
        </p:grpSpPr>
        <p:sp>
          <p:nvSpPr>
            <p:cNvPr id="635" name="Rectangle 634">
              <a:extLst>
                <a:ext uri="{FF2B5EF4-FFF2-40B4-BE49-F238E27FC236}">
                  <a16:creationId xmlns:a16="http://schemas.microsoft.com/office/drawing/2014/main" id="{3CD289B9-EBF1-49A1-952E-57CF2D9D5363}"/>
                </a:ext>
              </a:extLst>
            </p:cNvPr>
            <p:cNvSpPr/>
            <p:nvPr/>
          </p:nvSpPr>
          <p:spPr>
            <a:xfrm>
              <a:off x="5217994" y="3655709"/>
              <a:ext cx="232420" cy="2363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6" name="Rectangle 635">
              <a:extLst>
                <a:ext uri="{FF2B5EF4-FFF2-40B4-BE49-F238E27FC236}">
                  <a16:creationId xmlns:a16="http://schemas.microsoft.com/office/drawing/2014/main" id="{844F4506-03DB-4908-8FAE-0420EB8937BA}"/>
                </a:ext>
              </a:extLst>
            </p:cNvPr>
            <p:cNvSpPr/>
            <p:nvPr/>
          </p:nvSpPr>
          <p:spPr>
            <a:xfrm>
              <a:off x="5495798" y="3655709"/>
              <a:ext cx="232420" cy="2363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7" name="Rectangle 636">
              <a:extLst>
                <a:ext uri="{FF2B5EF4-FFF2-40B4-BE49-F238E27FC236}">
                  <a16:creationId xmlns:a16="http://schemas.microsoft.com/office/drawing/2014/main" id="{0B7D9BFA-A908-40F4-9F2C-AE652863066C}"/>
                </a:ext>
              </a:extLst>
            </p:cNvPr>
            <p:cNvSpPr/>
            <p:nvPr/>
          </p:nvSpPr>
          <p:spPr>
            <a:xfrm>
              <a:off x="5773602" y="3655709"/>
              <a:ext cx="232420" cy="2363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8" name="Rectangle 637">
              <a:extLst>
                <a:ext uri="{FF2B5EF4-FFF2-40B4-BE49-F238E27FC236}">
                  <a16:creationId xmlns:a16="http://schemas.microsoft.com/office/drawing/2014/main" id="{EEDFE9D5-4D60-4C4C-A91A-8F9970A1ACA7}"/>
                </a:ext>
              </a:extLst>
            </p:cNvPr>
            <p:cNvSpPr/>
            <p:nvPr/>
          </p:nvSpPr>
          <p:spPr>
            <a:xfrm>
              <a:off x="6051406" y="3655709"/>
              <a:ext cx="232420" cy="2363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9" name="Rectangle 638">
              <a:extLst>
                <a:ext uri="{FF2B5EF4-FFF2-40B4-BE49-F238E27FC236}">
                  <a16:creationId xmlns:a16="http://schemas.microsoft.com/office/drawing/2014/main" id="{C3F7A57F-5F7A-4E44-99DB-E3A7CCFEFD10}"/>
                </a:ext>
              </a:extLst>
            </p:cNvPr>
            <p:cNvSpPr/>
            <p:nvPr/>
          </p:nvSpPr>
          <p:spPr>
            <a:xfrm>
              <a:off x="6329210" y="3655709"/>
              <a:ext cx="232420" cy="2363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0" name="Rectangle 639">
              <a:extLst>
                <a:ext uri="{FF2B5EF4-FFF2-40B4-BE49-F238E27FC236}">
                  <a16:creationId xmlns:a16="http://schemas.microsoft.com/office/drawing/2014/main" id="{2D236F4D-02CA-4E75-AFB0-7740A0BCF7FB}"/>
                </a:ext>
              </a:extLst>
            </p:cNvPr>
            <p:cNvSpPr/>
            <p:nvPr/>
          </p:nvSpPr>
          <p:spPr>
            <a:xfrm>
              <a:off x="6607014" y="3655709"/>
              <a:ext cx="232420" cy="2363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1" name="Rectangle 640">
              <a:extLst>
                <a:ext uri="{FF2B5EF4-FFF2-40B4-BE49-F238E27FC236}">
                  <a16:creationId xmlns:a16="http://schemas.microsoft.com/office/drawing/2014/main" id="{8A724349-A6FD-4E7B-88BC-7A508EE03DE3}"/>
                </a:ext>
              </a:extLst>
            </p:cNvPr>
            <p:cNvSpPr/>
            <p:nvPr/>
          </p:nvSpPr>
          <p:spPr>
            <a:xfrm>
              <a:off x="6884818" y="3655709"/>
              <a:ext cx="232420" cy="2363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2" name="Rectangle 641">
              <a:extLst>
                <a:ext uri="{FF2B5EF4-FFF2-40B4-BE49-F238E27FC236}">
                  <a16:creationId xmlns:a16="http://schemas.microsoft.com/office/drawing/2014/main" id="{A767F4A9-D5F3-40C6-A593-1070290466A3}"/>
                </a:ext>
              </a:extLst>
            </p:cNvPr>
            <p:cNvSpPr/>
            <p:nvPr/>
          </p:nvSpPr>
          <p:spPr>
            <a:xfrm>
              <a:off x="7162622" y="3655709"/>
              <a:ext cx="232420" cy="2363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43" name="Group 642">
            <a:extLst>
              <a:ext uri="{FF2B5EF4-FFF2-40B4-BE49-F238E27FC236}">
                <a16:creationId xmlns:a16="http://schemas.microsoft.com/office/drawing/2014/main" id="{4247E3B1-F736-4D4F-AF68-7F692D6E74EC}"/>
              </a:ext>
            </a:extLst>
          </p:cNvPr>
          <p:cNvGrpSpPr/>
          <p:nvPr/>
        </p:nvGrpSpPr>
        <p:grpSpPr>
          <a:xfrm>
            <a:off x="11901775" y="40031414"/>
            <a:ext cx="2177048" cy="236334"/>
            <a:chOff x="5217994" y="3655709"/>
            <a:chExt cx="2177048" cy="236334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644" name="Rectangle 643">
              <a:extLst>
                <a:ext uri="{FF2B5EF4-FFF2-40B4-BE49-F238E27FC236}">
                  <a16:creationId xmlns:a16="http://schemas.microsoft.com/office/drawing/2014/main" id="{3DA2AA40-0D6E-4BBC-82E8-4C16F1C8255F}"/>
                </a:ext>
              </a:extLst>
            </p:cNvPr>
            <p:cNvSpPr/>
            <p:nvPr/>
          </p:nvSpPr>
          <p:spPr>
            <a:xfrm>
              <a:off x="5217994" y="3655709"/>
              <a:ext cx="232420" cy="23633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5" name="Rectangle 644">
              <a:extLst>
                <a:ext uri="{FF2B5EF4-FFF2-40B4-BE49-F238E27FC236}">
                  <a16:creationId xmlns:a16="http://schemas.microsoft.com/office/drawing/2014/main" id="{FC627691-5B95-4EEE-B7E9-798C37D82E06}"/>
                </a:ext>
              </a:extLst>
            </p:cNvPr>
            <p:cNvSpPr/>
            <p:nvPr/>
          </p:nvSpPr>
          <p:spPr>
            <a:xfrm>
              <a:off x="5495798" y="3655709"/>
              <a:ext cx="232420" cy="23633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6" name="Rectangle 645">
              <a:extLst>
                <a:ext uri="{FF2B5EF4-FFF2-40B4-BE49-F238E27FC236}">
                  <a16:creationId xmlns:a16="http://schemas.microsoft.com/office/drawing/2014/main" id="{08CC4A5D-2802-413B-A8DE-5BCEA1A11748}"/>
                </a:ext>
              </a:extLst>
            </p:cNvPr>
            <p:cNvSpPr/>
            <p:nvPr/>
          </p:nvSpPr>
          <p:spPr>
            <a:xfrm>
              <a:off x="5773602" y="3655709"/>
              <a:ext cx="232420" cy="23633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7" name="Rectangle 646">
              <a:extLst>
                <a:ext uri="{FF2B5EF4-FFF2-40B4-BE49-F238E27FC236}">
                  <a16:creationId xmlns:a16="http://schemas.microsoft.com/office/drawing/2014/main" id="{2A856158-9B67-4A63-8CF2-83EAF4BD3BE2}"/>
                </a:ext>
              </a:extLst>
            </p:cNvPr>
            <p:cNvSpPr/>
            <p:nvPr/>
          </p:nvSpPr>
          <p:spPr>
            <a:xfrm>
              <a:off x="6051406" y="3655709"/>
              <a:ext cx="232420" cy="23633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8" name="Rectangle 647">
              <a:extLst>
                <a:ext uri="{FF2B5EF4-FFF2-40B4-BE49-F238E27FC236}">
                  <a16:creationId xmlns:a16="http://schemas.microsoft.com/office/drawing/2014/main" id="{85064D7A-974B-41DD-8351-9769717A7C45}"/>
                </a:ext>
              </a:extLst>
            </p:cNvPr>
            <p:cNvSpPr/>
            <p:nvPr/>
          </p:nvSpPr>
          <p:spPr>
            <a:xfrm>
              <a:off x="6329210" y="3655709"/>
              <a:ext cx="232420" cy="236334"/>
            </a:xfrm>
            <a:prstGeom prst="rect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9" name="Rectangle 648">
              <a:extLst>
                <a:ext uri="{FF2B5EF4-FFF2-40B4-BE49-F238E27FC236}">
                  <a16:creationId xmlns:a16="http://schemas.microsoft.com/office/drawing/2014/main" id="{AFCCE487-B05F-4240-94FF-61103381F1A4}"/>
                </a:ext>
              </a:extLst>
            </p:cNvPr>
            <p:cNvSpPr/>
            <p:nvPr/>
          </p:nvSpPr>
          <p:spPr>
            <a:xfrm>
              <a:off x="6607014" y="3655709"/>
              <a:ext cx="232420" cy="236334"/>
            </a:xfrm>
            <a:prstGeom prst="rect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0" name="Rectangle 649">
              <a:extLst>
                <a:ext uri="{FF2B5EF4-FFF2-40B4-BE49-F238E27FC236}">
                  <a16:creationId xmlns:a16="http://schemas.microsoft.com/office/drawing/2014/main" id="{C5AA803B-911B-4658-B789-682CD722CBF8}"/>
                </a:ext>
              </a:extLst>
            </p:cNvPr>
            <p:cNvSpPr/>
            <p:nvPr/>
          </p:nvSpPr>
          <p:spPr>
            <a:xfrm>
              <a:off x="6884818" y="3655709"/>
              <a:ext cx="232420" cy="236334"/>
            </a:xfrm>
            <a:prstGeom prst="rect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1" name="Rectangle 650">
              <a:extLst>
                <a:ext uri="{FF2B5EF4-FFF2-40B4-BE49-F238E27FC236}">
                  <a16:creationId xmlns:a16="http://schemas.microsoft.com/office/drawing/2014/main" id="{0BC978A2-B306-49DB-B655-F56D1DF9513B}"/>
                </a:ext>
              </a:extLst>
            </p:cNvPr>
            <p:cNvSpPr/>
            <p:nvPr/>
          </p:nvSpPr>
          <p:spPr>
            <a:xfrm>
              <a:off x="7162622" y="3655709"/>
              <a:ext cx="232420" cy="236334"/>
            </a:xfrm>
            <a:prstGeom prst="rect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52" name="Rectangle 651">
            <a:extLst>
              <a:ext uri="{FF2B5EF4-FFF2-40B4-BE49-F238E27FC236}">
                <a16:creationId xmlns:a16="http://schemas.microsoft.com/office/drawing/2014/main" id="{D655B794-F0DB-44F8-9F39-158B2648F28E}"/>
              </a:ext>
            </a:extLst>
          </p:cNvPr>
          <p:cNvSpPr/>
          <p:nvPr/>
        </p:nvSpPr>
        <p:spPr>
          <a:xfrm>
            <a:off x="13012991" y="40031415"/>
            <a:ext cx="232420" cy="23633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3" name="Rectangle 652">
            <a:extLst>
              <a:ext uri="{FF2B5EF4-FFF2-40B4-BE49-F238E27FC236}">
                <a16:creationId xmlns:a16="http://schemas.microsoft.com/office/drawing/2014/main" id="{1EA91F44-FE7A-4ADE-9E07-B58F178C59F3}"/>
              </a:ext>
            </a:extLst>
          </p:cNvPr>
          <p:cNvSpPr/>
          <p:nvPr/>
        </p:nvSpPr>
        <p:spPr>
          <a:xfrm>
            <a:off x="13290795" y="40031415"/>
            <a:ext cx="232420" cy="23633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4" name="Rectangle 653">
            <a:extLst>
              <a:ext uri="{FF2B5EF4-FFF2-40B4-BE49-F238E27FC236}">
                <a16:creationId xmlns:a16="http://schemas.microsoft.com/office/drawing/2014/main" id="{B4CA81EC-86F2-447B-99E8-F94A14865C97}"/>
              </a:ext>
            </a:extLst>
          </p:cNvPr>
          <p:cNvSpPr/>
          <p:nvPr/>
        </p:nvSpPr>
        <p:spPr>
          <a:xfrm>
            <a:off x="13568599" y="40031415"/>
            <a:ext cx="232420" cy="23633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5" name="Rectangle 654">
            <a:extLst>
              <a:ext uri="{FF2B5EF4-FFF2-40B4-BE49-F238E27FC236}">
                <a16:creationId xmlns:a16="http://schemas.microsoft.com/office/drawing/2014/main" id="{4B009F04-6EDD-4ABE-8F14-B4E8D457ADF3}"/>
              </a:ext>
            </a:extLst>
          </p:cNvPr>
          <p:cNvSpPr/>
          <p:nvPr/>
        </p:nvSpPr>
        <p:spPr>
          <a:xfrm>
            <a:off x="13846403" y="40031415"/>
            <a:ext cx="232420" cy="23633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6" name="Rectangle 655">
            <a:extLst>
              <a:ext uri="{FF2B5EF4-FFF2-40B4-BE49-F238E27FC236}">
                <a16:creationId xmlns:a16="http://schemas.microsoft.com/office/drawing/2014/main" id="{C5717606-D017-4009-A6A4-A3FFED173474}"/>
              </a:ext>
            </a:extLst>
          </p:cNvPr>
          <p:cNvSpPr/>
          <p:nvPr/>
        </p:nvSpPr>
        <p:spPr>
          <a:xfrm>
            <a:off x="11828562" y="39963821"/>
            <a:ext cx="2322080" cy="369091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57" name="Group 656"/>
          <p:cNvGrpSpPr/>
          <p:nvPr/>
        </p:nvGrpSpPr>
        <p:grpSpPr>
          <a:xfrm>
            <a:off x="11911202" y="39538880"/>
            <a:ext cx="510224" cy="236334"/>
            <a:chOff x="3604302" y="3434131"/>
            <a:chExt cx="510224" cy="236334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658" name="Rectangle 657">
              <a:extLst>
                <a:ext uri="{FF2B5EF4-FFF2-40B4-BE49-F238E27FC236}">
                  <a16:creationId xmlns:a16="http://schemas.microsoft.com/office/drawing/2014/main" id="{B81F7E52-794D-4EAA-AE29-E101F4133E12}"/>
                </a:ext>
              </a:extLst>
            </p:cNvPr>
            <p:cNvSpPr/>
            <p:nvPr/>
          </p:nvSpPr>
          <p:spPr>
            <a:xfrm>
              <a:off x="3604302" y="3434131"/>
              <a:ext cx="232420" cy="236334"/>
            </a:xfrm>
            <a:prstGeom prst="rect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9" name="Rectangle 658">
              <a:extLst>
                <a:ext uri="{FF2B5EF4-FFF2-40B4-BE49-F238E27FC236}">
                  <a16:creationId xmlns:a16="http://schemas.microsoft.com/office/drawing/2014/main" id="{9C0FBC34-401E-47F3-9EC6-AF92ECB16382}"/>
                </a:ext>
              </a:extLst>
            </p:cNvPr>
            <p:cNvSpPr/>
            <p:nvPr/>
          </p:nvSpPr>
          <p:spPr>
            <a:xfrm>
              <a:off x="3882106" y="3434131"/>
              <a:ext cx="232420" cy="236334"/>
            </a:xfrm>
            <a:prstGeom prst="rect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0" name="Rectangle 659">
            <a:extLst>
              <a:ext uri="{FF2B5EF4-FFF2-40B4-BE49-F238E27FC236}">
                <a16:creationId xmlns:a16="http://schemas.microsoft.com/office/drawing/2014/main" id="{55A12E1F-63DA-4A76-9EAC-77FE2E93618C}"/>
              </a:ext>
            </a:extLst>
          </p:cNvPr>
          <p:cNvSpPr/>
          <p:nvPr/>
        </p:nvSpPr>
        <p:spPr>
          <a:xfrm>
            <a:off x="11899713" y="40030437"/>
            <a:ext cx="232420" cy="236334"/>
          </a:xfrm>
          <a:prstGeom prst="rect">
            <a:avLst/>
          </a:prstGeom>
          <a:solidFill>
            <a:srgbClr val="00B0F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63" name="Group 662">
            <a:extLst>
              <a:ext uri="{FF2B5EF4-FFF2-40B4-BE49-F238E27FC236}">
                <a16:creationId xmlns:a16="http://schemas.microsoft.com/office/drawing/2014/main" id="{F3EF6ABB-AE5F-46A9-9A87-B884841073A0}"/>
              </a:ext>
            </a:extLst>
          </p:cNvPr>
          <p:cNvGrpSpPr/>
          <p:nvPr/>
        </p:nvGrpSpPr>
        <p:grpSpPr>
          <a:xfrm>
            <a:off x="16669108" y="39102832"/>
            <a:ext cx="2177048" cy="236334"/>
            <a:chOff x="5217994" y="3655709"/>
            <a:chExt cx="2177048" cy="236334"/>
          </a:xfrm>
        </p:grpSpPr>
        <p:sp>
          <p:nvSpPr>
            <p:cNvPr id="664" name="Rectangle 663">
              <a:extLst>
                <a:ext uri="{FF2B5EF4-FFF2-40B4-BE49-F238E27FC236}">
                  <a16:creationId xmlns:a16="http://schemas.microsoft.com/office/drawing/2014/main" id="{39033E25-ACF1-4C4A-B305-4CE059295AAA}"/>
                </a:ext>
              </a:extLst>
            </p:cNvPr>
            <p:cNvSpPr/>
            <p:nvPr/>
          </p:nvSpPr>
          <p:spPr>
            <a:xfrm>
              <a:off x="5217994" y="3655709"/>
              <a:ext cx="232420" cy="2363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5" name="Rectangle 664">
              <a:extLst>
                <a:ext uri="{FF2B5EF4-FFF2-40B4-BE49-F238E27FC236}">
                  <a16:creationId xmlns:a16="http://schemas.microsoft.com/office/drawing/2014/main" id="{CC6CD4CB-78D9-413E-ADD7-F504F5AF28CD}"/>
                </a:ext>
              </a:extLst>
            </p:cNvPr>
            <p:cNvSpPr/>
            <p:nvPr/>
          </p:nvSpPr>
          <p:spPr>
            <a:xfrm>
              <a:off x="5495798" y="3655709"/>
              <a:ext cx="232420" cy="2363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6" name="Rectangle 665">
              <a:extLst>
                <a:ext uri="{FF2B5EF4-FFF2-40B4-BE49-F238E27FC236}">
                  <a16:creationId xmlns:a16="http://schemas.microsoft.com/office/drawing/2014/main" id="{1C996AF7-B432-482C-A9E6-B8548126D330}"/>
                </a:ext>
              </a:extLst>
            </p:cNvPr>
            <p:cNvSpPr/>
            <p:nvPr/>
          </p:nvSpPr>
          <p:spPr>
            <a:xfrm>
              <a:off x="5773602" y="3655709"/>
              <a:ext cx="232420" cy="2363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7" name="Rectangle 666">
              <a:extLst>
                <a:ext uri="{FF2B5EF4-FFF2-40B4-BE49-F238E27FC236}">
                  <a16:creationId xmlns:a16="http://schemas.microsoft.com/office/drawing/2014/main" id="{C4BEA6F6-471C-4659-9A68-1F37D12C5C02}"/>
                </a:ext>
              </a:extLst>
            </p:cNvPr>
            <p:cNvSpPr/>
            <p:nvPr/>
          </p:nvSpPr>
          <p:spPr>
            <a:xfrm>
              <a:off x="6051406" y="3655709"/>
              <a:ext cx="232420" cy="2363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8" name="Rectangle 667">
              <a:extLst>
                <a:ext uri="{FF2B5EF4-FFF2-40B4-BE49-F238E27FC236}">
                  <a16:creationId xmlns:a16="http://schemas.microsoft.com/office/drawing/2014/main" id="{1C288455-057F-4691-A2E1-4DA72B48D028}"/>
                </a:ext>
              </a:extLst>
            </p:cNvPr>
            <p:cNvSpPr/>
            <p:nvPr/>
          </p:nvSpPr>
          <p:spPr>
            <a:xfrm>
              <a:off x="6329210" y="3655709"/>
              <a:ext cx="232420" cy="2363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9" name="Rectangle 668">
              <a:extLst>
                <a:ext uri="{FF2B5EF4-FFF2-40B4-BE49-F238E27FC236}">
                  <a16:creationId xmlns:a16="http://schemas.microsoft.com/office/drawing/2014/main" id="{C0F3ED7F-A563-4F57-B056-98203B15FBD4}"/>
                </a:ext>
              </a:extLst>
            </p:cNvPr>
            <p:cNvSpPr/>
            <p:nvPr/>
          </p:nvSpPr>
          <p:spPr>
            <a:xfrm>
              <a:off x="6607014" y="3655709"/>
              <a:ext cx="232420" cy="2363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0" name="Rectangle 669">
              <a:extLst>
                <a:ext uri="{FF2B5EF4-FFF2-40B4-BE49-F238E27FC236}">
                  <a16:creationId xmlns:a16="http://schemas.microsoft.com/office/drawing/2014/main" id="{D2D2A5D8-C46F-422E-BF76-76F9ADC70239}"/>
                </a:ext>
              </a:extLst>
            </p:cNvPr>
            <p:cNvSpPr/>
            <p:nvPr/>
          </p:nvSpPr>
          <p:spPr>
            <a:xfrm>
              <a:off x="6884818" y="3655709"/>
              <a:ext cx="232420" cy="2363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1" name="Rectangle 670">
              <a:extLst>
                <a:ext uri="{FF2B5EF4-FFF2-40B4-BE49-F238E27FC236}">
                  <a16:creationId xmlns:a16="http://schemas.microsoft.com/office/drawing/2014/main" id="{13A4C7C9-5F75-4353-9D89-74B7CC9B29E6}"/>
                </a:ext>
              </a:extLst>
            </p:cNvPr>
            <p:cNvSpPr/>
            <p:nvPr/>
          </p:nvSpPr>
          <p:spPr>
            <a:xfrm>
              <a:off x="7162622" y="3655709"/>
              <a:ext cx="232420" cy="2363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72" name="TextBox 671">
            <a:extLst>
              <a:ext uri="{FF2B5EF4-FFF2-40B4-BE49-F238E27FC236}">
                <a16:creationId xmlns:a16="http://schemas.microsoft.com/office/drawing/2014/main" id="{70404DFF-40FC-47D1-B265-566B6BA18173}"/>
              </a:ext>
            </a:extLst>
          </p:cNvPr>
          <p:cNvSpPr txBox="1"/>
          <p:nvPr/>
        </p:nvSpPr>
        <p:spPr>
          <a:xfrm>
            <a:off x="16518122" y="38582110"/>
            <a:ext cx="25028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Large Page Frames</a:t>
            </a:r>
          </a:p>
        </p:txBody>
      </p:sp>
      <p:grpSp>
        <p:nvGrpSpPr>
          <p:cNvPr id="673" name="Group 672">
            <a:extLst>
              <a:ext uri="{FF2B5EF4-FFF2-40B4-BE49-F238E27FC236}">
                <a16:creationId xmlns:a16="http://schemas.microsoft.com/office/drawing/2014/main" id="{2AB17475-53B8-4815-8A34-D72CC6117528}"/>
              </a:ext>
            </a:extLst>
          </p:cNvPr>
          <p:cNvGrpSpPr/>
          <p:nvPr/>
        </p:nvGrpSpPr>
        <p:grpSpPr>
          <a:xfrm>
            <a:off x="16669108" y="39100342"/>
            <a:ext cx="2177048" cy="236334"/>
            <a:chOff x="5217994" y="3655709"/>
            <a:chExt cx="2177048" cy="236334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674" name="Rectangle 673">
              <a:extLst>
                <a:ext uri="{FF2B5EF4-FFF2-40B4-BE49-F238E27FC236}">
                  <a16:creationId xmlns:a16="http://schemas.microsoft.com/office/drawing/2014/main" id="{8429045E-21FF-4ED5-ABEA-D57CD515FD1C}"/>
                </a:ext>
              </a:extLst>
            </p:cNvPr>
            <p:cNvSpPr/>
            <p:nvPr/>
          </p:nvSpPr>
          <p:spPr>
            <a:xfrm>
              <a:off x="5217994" y="3655709"/>
              <a:ext cx="232420" cy="236334"/>
            </a:xfrm>
            <a:prstGeom prst="rect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5" name="Rectangle 674">
              <a:extLst>
                <a:ext uri="{FF2B5EF4-FFF2-40B4-BE49-F238E27FC236}">
                  <a16:creationId xmlns:a16="http://schemas.microsoft.com/office/drawing/2014/main" id="{71382420-9271-40C3-9868-CE0F3B300901}"/>
                </a:ext>
              </a:extLst>
            </p:cNvPr>
            <p:cNvSpPr/>
            <p:nvPr/>
          </p:nvSpPr>
          <p:spPr>
            <a:xfrm>
              <a:off x="5495798" y="3655709"/>
              <a:ext cx="232420" cy="236334"/>
            </a:xfrm>
            <a:prstGeom prst="rect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6" name="Rectangle 675">
              <a:extLst>
                <a:ext uri="{FF2B5EF4-FFF2-40B4-BE49-F238E27FC236}">
                  <a16:creationId xmlns:a16="http://schemas.microsoft.com/office/drawing/2014/main" id="{D89D7179-225D-4DA8-9C83-2E66FE759F08}"/>
                </a:ext>
              </a:extLst>
            </p:cNvPr>
            <p:cNvSpPr/>
            <p:nvPr/>
          </p:nvSpPr>
          <p:spPr>
            <a:xfrm>
              <a:off x="5773602" y="3655709"/>
              <a:ext cx="232420" cy="236334"/>
            </a:xfrm>
            <a:prstGeom prst="rect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7" name="Rectangle 676">
              <a:extLst>
                <a:ext uri="{FF2B5EF4-FFF2-40B4-BE49-F238E27FC236}">
                  <a16:creationId xmlns:a16="http://schemas.microsoft.com/office/drawing/2014/main" id="{6B9035A3-71B4-4CB4-803D-BA03FF29D963}"/>
                </a:ext>
              </a:extLst>
            </p:cNvPr>
            <p:cNvSpPr/>
            <p:nvPr/>
          </p:nvSpPr>
          <p:spPr>
            <a:xfrm>
              <a:off x="6051406" y="3655709"/>
              <a:ext cx="232420" cy="236334"/>
            </a:xfrm>
            <a:prstGeom prst="rect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8" name="Rectangle 677">
              <a:extLst>
                <a:ext uri="{FF2B5EF4-FFF2-40B4-BE49-F238E27FC236}">
                  <a16:creationId xmlns:a16="http://schemas.microsoft.com/office/drawing/2014/main" id="{C91B94BA-8316-419A-BCCC-748701BBBB10}"/>
                </a:ext>
              </a:extLst>
            </p:cNvPr>
            <p:cNvSpPr/>
            <p:nvPr/>
          </p:nvSpPr>
          <p:spPr>
            <a:xfrm>
              <a:off x="6329210" y="3655709"/>
              <a:ext cx="232420" cy="236334"/>
            </a:xfrm>
            <a:prstGeom prst="rect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9" name="Rectangle 678">
              <a:extLst>
                <a:ext uri="{FF2B5EF4-FFF2-40B4-BE49-F238E27FC236}">
                  <a16:creationId xmlns:a16="http://schemas.microsoft.com/office/drawing/2014/main" id="{3A070821-E450-4FF7-8096-A019279C41C1}"/>
                </a:ext>
              </a:extLst>
            </p:cNvPr>
            <p:cNvSpPr/>
            <p:nvPr/>
          </p:nvSpPr>
          <p:spPr>
            <a:xfrm>
              <a:off x="6607014" y="3655709"/>
              <a:ext cx="232420" cy="236334"/>
            </a:xfrm>
            <a:prstGeom prst="rect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0" name="Rectangle 679">
              <a:extLst>
                <a:ext uri="{FF2B5EF4-FFF2-40B4-BE49-F238E27FC236}">
                  <a16:creationId xmlns:a16="http://schemas.microsoft.com/office/drawing/2014/main" id="{374149C6-3DF7-47D8-8BE1-2AEDF318F512}"/>
                </a:ext>
              </a:extLst>
            </p:cNvPr>
            <p:cNvSpPr/>
            <p:nvPr/>
          </p:nvSpPr>
          <p:spPr>
            <a:xfrm>
              <a:off x="6884818" y="3655709"/>
              <a:ext cx="232420" cy="236334"/>
            </a:xfrm>
            <a:prstGeom prst="rect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1" name="Rectangle 680">
              <a:extLst>
                <a:ext uri="{FF2B5EF4-FFF2-40B4-BE49-F238E27FC236}">
                  <a16:creationId xmlns:a16="http://schemas.microsoft.com/office/drawing/2014/main" id="{F6B99244-251C-4514-825F-7A8B91DABB10}"/>
                </a:ext>
              </a:extLst>
            </p:cNvPr>
            <p:cNvSpPr/>
            <p:nvPr/>
          </p:nvSpPr>
          <p:spPr>
            <a:xfrm>
              <a:off x="7162622" y="3655709"/>
              <a:ext cx="232420" cy="236334"/>
            </a:xfrm>
            <a:prstGeom prst="rect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82" name="Rectangle 681">
            <a:extLst>
              <a:ext uri="{FF2B5EF4-FFF2-40B4-BE49-F238E27FC236}">
                <a16:creationId xmlns:a16="http://schemas.microsoft.com/office/drawing/2014/main" id="{6C579AAC-C6FB-49FB-9E1E-EB8F3D98FCAD}"/>
              </a:ext>
            </a:extLst>
          </p:cNvPr>
          <p:cNvSpPr/>
          <p:nvPr/>
        </p:nvSpPr>
        <p:spPr>
          <a:xfrm>
            <a:off x="17780324" y="39100343"/>
            <a:ext cx="232420" cy="23633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3" name="Rectangle 682">
            <a:extLst>
              <a:ext uri="{FF2B5EF4-FFF2-40B4-BE49-F238E27FC236}">
                <a16:creationId xmlns:a16="http://schemas.microsoft.com/office/drawing/2014/main" id="{5FF370F5-52AC-458F-B904-38AF0EF26FFE}"/>
              </a:ext>
            </a:extLst>
          </p:cNvPr>
          <p:cNvSpPr/>
          <p:nvPr/>
        </p:nvSpPr>
        <p:spPr>
          <a:xfrm>
            <a:off x="18058128" y="39100343"/>
            <a:ext cx="232420" cy="23633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4" name="Rectangle 683">
            <a:extLst>
              <a:ext uri="{FF2B5EF4-FFF2-40B4-BE49-F238E27FC236}">
                <a16:creationId xmlns:a16="http://schemas.microsoft.com/office/drawing/2014/main" id="{7FC0A6D1-3698-4F5C-AE28-B2A63A48BCA0}"/>
              </a:ext>
            </a:extLst>
          </p:cNvPr>
          <p:cNvSpPr/>
          <p:nvPr/>
        </p:nvSpPr>
        <p:spPr>
          <a:xfrm>
            <a:off x="18339318" y="39100342"/>
            <a:ext cx="232420" cy="236334"/>
          </a:xfrm>
          <a:prstGeom prst="rect">
            <a:avLst/>
          </a:prstGeom>
          <a:solidFill>
            <a:srgbClr val="00B0F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5" name="Rectangle 684">
            <a:extLst>
              <a:ext uri="{FF2B5EF4-FFF2-40B4-BE49-F238E27FC236}">
                <a16:creationId xmlns:a16="http://schemas.microsoft.com/office/drawing/2014/main" id="{2BA4DDF2-5459-4A27-B138-0603DC42890A}"/>
              </a:ext>
            </a:extLst>
          </p:cNvPr>
          <p:cNvSpPr/>
          <p:nvPr/>
        </p:nvSpPr>
        <p:spPr>
          <a:xfrm>
            <a:off x="18613736" y="39100343"/>
            <a:ext cx="232420" cy="23633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6" name="Rectangle 685">
            <a:extLst>
              <a:ext uri="{FF2B5EF4-FFF2-40B4-BE49-F238E27FC236}">
                <a16:creationId xmlns:a16="http://schemas.microsoft.com/office/drawing/2014/main" id="{9F130BBF-1AC0-4510-A23B-8D441647400D}"/>
              </a:ext>
            </a:extLst>
          </p:cNvPr>
          <p:cNvSpPr/>
          <p:nvPr/>
        </p:nvSpPr>
        <p:spPr>
          <a:xfrm>
            <a:off x="16595895" y="39032749"/>
            <a:ext cx="2322080" cy="369091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87" name="Group 686">
            <a:extLst>
              <a:ext uri="{FF2B5EF4-FFF2-40B4-BE49-F238E27FC236}">
                <a16:creationId xmlns:a16="http://schemas.microsoft.com/office/drawing/2014/main" id="{41E17118-6388-49EE-BD87-78C4373AADC7}"/>
              </a:ext>
            </a:extLst>
          </p:cNvPr>
          <p:cNvGrpSpPr/>
          <p:nvPr/>
        </p:nvGrpSpPr>
        <p:grpSpPr>
          <a:xfrm>
            <a:off x="16669108" y="39577487"/>
            <a:ext cx="2177048" cy="236334"/>
            <a:chOff x="5217994" y="3655709"/>
            <a:chExt cx="2177048" cy="236334"/>
          </a:xfrm>
        </p:grpSpPr>
        <p:sp>
          <p:nvSpPr>
            <p:cNvPr id="688" name="Rectangle 687">
              <a:extLst>
                <a:ext uri="{FF2B5EF4-FFF2-40B4-BE49-F238E27FC236}">
                  <a16:creationId xmlns:a16="http://schemas.microsoft.com/office/drawing/2014/main" id="{C4D385F6-C92C-4C6E-9492-B5C65F86E68F}"/>
                </a:ext>
              </a:extLst>
            </p:cNvPr>
            <p:cNvSpPr/>
            <p:nvPr/>
          </p:nvSpPr>
          <p:spPr>
            <a:xfrm>
              <a:off x="5217994" y="3655709"/>
              <a:ext cx="232420" cy="2363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9" name="Rectangle 688">
              <a:extLst>
                <a:ext uri="{FF2B5EF4-FFF2-40B4-BE49-F238E27FC236}">
                  <a16:creationId xmlns:a16="http://schemas.microsoft.com/office/drawing/2014/main" id="{D2777239-31FE-4CF5-BC7B-C9B540630907}"/>
                </a:ext>
              </a:extLst>
            </p:cNvPr>
            <p:cNvSpPr/>
            <p:nvPr/>
          </p:nvSpPr>
          <p:spPr>
            <a:xfrm>
              <a:off x="5495798" y="3655709"/>
              <a:ext cx="232420" cy="2363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0" name="Rectangle 689">
              <a:extLst>
                <a:ext uri="{FF2B5EF4-FFF2-40B4-BE49-F238E27FC236}">
                  <a16:creationId xmlns:a16="http://schemas.microsoft.com/office/drawing/2014/main" id="{E8883515-096A-4EF6-9F68-18D6B814659D}"/>
                </a:ext>
              </a:extLst>
            </p:cNvPr>
            <p:cNvSpPr/>
            <p:nvPr/>
          </p:nvSpPr>
          <p:spPr>
            <a:xfrm>
              <a:off x="5773602" y="3655709"/>
              <a:ext cx="232420" cy="2363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1" name="Rectangle 690">
              <a:extLst>
                <a:ext uri="{FF2B5EF4-FFF2-40B4-BE49-F238E27FC236}">
                  <a16:creationId xmlns:a16="http://schemas.microsoft.com/office/drawing/2014/main" id="{CB71CE8A-FE3F-4326-A94D-07B4ED24559E}"/>
                </a:ext>
              </a:extLst>
            </p:cNvPr>
            <p:cNvSpPr/>
            <p:nvPr/>
          </p:nvSpPr>
          <p:spPr>
            <a:xfrm>
              <a:off x="6051406" y="3655709"/>
              <a:ext cx="232420" cy="2363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2" name="Rectangle 691">
              <a:extLst>
                <a:ext uri="{FF2B5EF4-FFF2-40B4-BE49-F238E27FC236}">
                  <a16:creationId xmlns:a16="http://schemas.microsoft.com/office/drawing/2014/main" id="{9463ABAA-10B8-4C50-AA47-036C587FB4D6}"/>
                </a:ext>
              </a:extLst>
            </p:cNvPr>
            <p:cNvSpPr/>
            <p:nvPr/>
          </p:nvSpPr>
          <p:spPr>
            <a:xfrm>
              <a:off x="6329210" y="3655709"/>
              <a:ext cx="232420" cy="2363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3" name="Rectangle 692">
              <a:extLst>
                <a:ext uri="{FF2B5EF4-FFF2-40B4-BE49-F238E27FC236}">
                  <a16:creationId xmlns:a16="http://schemas.microsoft.com/office/drawing/2014/main" id="{920E7C14-DA20-4CD1-8E1F-ECABBD553639}"/>
                </a:ext>
              </a:extLst>
            </p:cNvPr>
            <p:cNvSpPr/>
            <p:nvPr/>
          </p:nvSpPr>
          <p:spPr>
            <a:xfrm>
              <a:off x="6607014" y="3655709"/>
              <a:ext cx="232420" cy="2363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4" name="Rectangle 693">
              <a:extLst>
                <a:ext uri="{FF2B5EF4-FFF2-40B4-BE49-F238E27FC236}">
                  <a16:creationId xmlns:a16="http://schemas.microsoft.com/office/drawing/2014/main" id="{8BFA82D4-5518-49A4-BC22-722CD17A9580}"/>
                </a:ext>
              </a:extLst>
            </p:cNvPr>
            <p:cNvSpPr/>
            <p:nvPr/>
          </p:nvSpPr>
          <p:spPr>
            <a:xfrm>
              <a:off x="6884818" y="3655709"/>
              <a:ext cx="232420" cy="2363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5" name="Rectangle 694">
              <a:extLst>
                <a:ext uri="{FF2B5EF4-FFF2-40B4-BE49-F238E27FC236}">
                  <a16:creationId xmlns:a16="http://schemas.microsoft.com/office/drawing/2014/main" id="{63EF8809-D6D2-41B7-9909-640B98478D84}"/>
                </a:ext>
              </a:extLst>
            </p:cNvPr>
            <p:cNvSpPr/>
            <p:nvPr/>
          </p:nvSpPr>
          <p:spPr>
            <a:xfrm>
              <a:off x="7162622" y="3655709"/>
              <a:ext cx="232420" cy="2363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96" name="Group 695">
            <a:extLst>
              <a:ext uri="{FF2B5EF4-FFF2-40B4-BE49-F238E27FC236}">
                <a16:creationId xmlns:a16="http://schemas.microsoft.com/office/drawing/2014/main" id="{2B3B80C3-6810-4688-B5C5-D40E63169277}"/>
              </a:ext>
            </a:extLst>
          </p:cNvPr>
          <p:cNvGrpSpPr/>
          <p:nvPr/>
        </p:nvGrpSpPr>
        <p:grpSpPr>
          <a:xfrm>
            <a:off x="16669108" y="39574997"/>
            <a:ext cx="2177048" cy="236334"/>
            <a:chOff x="5217994" y="3655709"/>
            <a:chExt cx="2177048" cy="236334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697" name="Rectangle 696">
              <a:extLst>
                <a:ext uri="{FF2B5EF4-FFF2-40B4-BE49-F238E27FC236}">
                  <a16:creationId xmlns:a16="http://schemas.microsoft.com/office/drawing/2014/main" id="{283406B2-52E2-4712-B8F5-79EAE9C3035D}"/>
                </a:ext>
              </a:extLst>
            </p:cNvPr>
            <p:cNvSpPr/>
            <p:nvPr/>
          </p:nvSpPr>
          <p:spPr>
            <a:xfrm>
              <a:off x="5217994" y="3655709"/>
              <a:ext cx="232420" cy="23633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8" name="Rectangle 697">
              <a:extLst>
                <a:ext uri="{FF2B5EF4-FFF2-40B4-BE49-F238E27FC236}">
                  <a16:creationId xmlns:a16="http://schemas.microsoft.com/office/drawing/2014/main" id="{27F45F4A-F2EA-480A-A801-03945F44E876}"/>
                </a:ext>
              </a:extLst>
            </p:cNvPr>
            <p:cNvSpPr/>
            <p:nvPr/>
          </p:nvSpPr>
          <p:spPr>
            <a:xfrm>
              <a:off x="5495798" y="3655709"/>
              <a:ext cx="232420" cy="23633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9" name="Rectangle 698">
              <a:extLst>
                <a:ext uri="{FF2B5EF4-FFF2-40B4-BE49-F238E27FC236}">
                  <a16:creationId xmlns:a16="http://schemas.microsoft.com/office/drawing/2014/main" id="{F494CCCE-5E36-4142-9A03-70D8F6E54303}"/>
                </a:ext>
              </a:extLst>
            </p:cNvPr>
            <p:cNvSpPr/>
            <p:nvPr/>
          </p:nvSpPr>
          <p:spPr>
            <a:xfrm>
              <a:off x="5773602" y="3655709"/>
              <a:ext cx="232420" cy="23633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0" name="Rectangle 699">
              <a:extLst>
                <a:ext uri="{FF2B5EF4-FFF2-40B4-BE49-F238E27FC236}">
                  <a16:creationId xmlns:a16="http://schemas.microsoft.com/office/drawing/2014/main" id="{ECFE1F0D-E179-41E3-AB3A-BCDFA0F187EB}"/>
                </a:ext>
              </a:extLst>
            </p:cNvPr>
            <p:cNvSpPr/>
            <p:nvPr/>
          </p:nvSpPr>
          <p:spPr>
            <a:xfrm>
              <a:off x="6051406" y="3655709"/>
              <a:ext cx="232420" cy="23633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1" name="Rectangle 700">
              <a:extLst>
                <a:ext uri="{FF2B5EF4-FFF2-40B4-BE49-F238E27FC236}">
                  <a16:creationId xmlns:a16="http://schemas.microsoft.com/office/drawing/2014/main" id="{E0BD1F8E-03B8-4569-9853-A3658E5A87AF}"/>
                </a:ext>
              </a:extLst>
            </p:cNvPr>
            <p:cNvSpPr/>
            <p:nvPr/>
          </p:nvSpPr>
          <p:spPr>
            <a:xfrm>
              <a:off x="6329210" y="3655709"/>
              <a:ext cx="232420" cy="236334"/>
            </a:xfrm>
            <a:prstGeom prst="rect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2" name="Rectangle 701">
              <a:extLst>
                <a:ext uri="{FF2B5EF4-FFF2-40B4-BE49-F238E27FC236}">
                  <a16:creationId xmlns:a16="http://schemas.microsoft.com/office/drawing/2014/main" id="{64CB0237-489E-4670-8830-0218ED2B2AD8}"/>
                </a:ext>
              </a:extLst>
            </p:cNvPr>
            <p:cNvSpPr/>
            <p:nvPr/>
          </p:nvSpPr>
          <p:spPr>
            <a:xfrm>
              <a:off x="6607014" y="3655709"/>
              <a:ext cx="232420" cy="236334"/>
            </a:xfrm>
            <a:prstGeom prst="rect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3" name="Rectangle 702">
              <a:extLst>
                <a:ext uri="{FF2B5EF4-FFF2-40B4-BE49-F238E27FC236}">
                  <a16:creationId xmlns:a16="http://schemas.microsoft.com/office/drawing/2014/main" id="{569EF943-72DE-4C64-A4A2-3A1B5605C0B6}"/>
                </a:ext>
              </a:extLst>
            </p:cNvPr>
            <p:cNvSpPr/>
            <p:nvPr/>
          </p:nvSpPr>
          <p:spPr>
            <a:xfrm>
              <a:off x="6884818" y="3655709"/>
              <a:ext cx="232420" cy="236334"/>
            </a:xfrm>
            <a:prstGeom prst="rect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4" name="Rectangle 703">
              <a:extLst>
                <a:ext uri="{FF2B5EF4-FFF2-40B4-BE49-F238E27FC236}">
                  <a16:creationId xmlns:a16="http://schemas.microsoft.com/office/drawing/2014/main" id="{109F82C9-5D95-472B-B3DD-A2F4766589F4}"/>
                </a:ext>
              </a:extLst>
            </p:cNvPr>
            <p:cNvSpPr/>
            <p:nvPr/>
          </p:nvSpPr>
          <p:spPr>
            <a:xfrm>
              <a:off x="7162622" y="3655709"/>
              <a:ext cx="232420" cy="236334"/>
            </a:xfrm>
            <a:prstGeom prst="rect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05" name="Rectangle 704">
            <a:extLst>
              <a:ext uri="{FF2B5EF4-FFF2-40B4-BE49-F238E27FC236}">
                <a16:creationId xmlns:a16="http://schemas.microsoft.com/office/drawing/2014/main" id="{18B7A49C-4000-4363-8FEB-ABB6D7E706B7}"/>
              </a:ext>
            </a:extLst>
          </p:cNvPr>
          <p:cNvSpPr/>
          <p:nvPr/>
        </p:nvSpPr>
        <p:spPr>
          <a:xfrm>
            <a:off x="17780324" y="39574998"/>
            <a:ext cx="232420" cy="23633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6" name="Rectangle 705">
            <a:extLst>
              <a:ext uri="{FF2B5EF4-FFF2-40B4-BE49-F238E27FC236}">
                <a16:creationId xmlns:a16="http://schemas.microsoft.com/office/drawing/2014/main" id="{65DB0DCB-0ADB-4F8B-8D66-A1590BFBCE9C}"/>
              </a:ext>
            </a:extLst>
          </p:cNvPr>
          <p:cNvSpPr/>
          <p:nvPr/>
        </p:nvSpPr>
        <p:spPr>
          <a:xfrm>
            <a:off x="18058128" y="39574998"/>
            <a:ext cx="232420" cy="23633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7" name="Rectangle 706">
            <a:extLst>
              <a:ext uri="{FF2B5EF4-FFF2-40B4-BE49-F238E27FC236}">
                <a16:creationId xmlns:a16="http://schemas.microsoft.com/office/drawing/2014/main" id="{C2DBF4C8-FDA5-4CC0-88CA-C377022765D6}"/>
              </a:ext>
            </a:extLst>
          </p:cNvPr>
          <p:cNvSpPr/>
          <p:nvPr/>
        </p:nvSpPr>
        <p:spPr>
          <a:xfrm>
            <a:off x="18335932" y="39574998"/>
            <a:ext cx="232420" cy="23633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8" name="Rectangle 707">
            <a:extLst>
              <a:ext uri="{FF2B5EF4-FFF2-40B4-BE49-F238E27FC236}">
                <a16:creationId xmlns:a16="http://schemas.microsoft.com/office/drawing/2014/main" id="{1FFF8DD0-D334-4349-AA50-517A43E2C081}"/>
              </a:ext>
            </a:extLst>
          </p:cNvPr>
          <p:cNvSpPr/>
          <p:nvPr/>
        </p:nvSpPr>
        <p:spPr>
          <a:xfrm>
            <a:off x="18613736" y="39574998"/>
            <a:ext cx="232420" cy="23633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9" name="Rectangle 708">
            <a:extLst>
              <a:ext uri="{FF2B5EF4-FFF2-40B4-BE49-F238E27FC236}">
                <a16:creationId xmlns:a16="http://schemas.microsoft.com/office/drawing/2014/main" id="{FEE43105-4E5D-4E80-9142-BC0217B7C07A}"/>
              </a:ext>
            </a:extLst>
          </p:cNvPr>
          <p:cNvSpPr/>
          <p:nvPr/>
        </p:nvSpPr>
        <p:spPr>
          <a:xfrm>
            <a:off x="16595895" y="39507404"/>
            <a:ext cx="2322080" cy="369091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10" name="Group 709">
            <a:extLst>
              <a:ext uri="{FF2B5EF4-FFF2-40B4-BE49-F238E27FC236}">
                <a16:creationId xmlns:a16="http://schemas.microsoft.com/office/drawing/2014/main" id="{656745F2-A9FB-472A-AED5-329344095BEE}"/>
              </a:ext>
            </a:extLst>
          </p:cNvPr>
          <p:cNvGrpSpPr/>
          <p:nvPr/>
        </p:nvGrpSpPr>
        <p:grpSpPr>
          <a:xfrm>
            <a:off x="16664366" y="40072511"/>
            <a:ext cx="2177048" cy="236334"/>
            <a:chOff x="5217994" y="3655709"/>
            <a:chExt cx="2177048" cy="236334"/>
          </a:xfrm>
        </p:grpSpPr>
        <p:sp>
          <p:nvSpPr>
            <p:cNvPr id="711" name="Rectangle 710">
              <a:extLst>
                <a:ext uri="{FF2B5EF4-FFF2-40B4-BE49-F238E27FC236}">
                  <a16:creationId xmlns:a16="http://schemas.microsoft.com/office/drawing/2014/main" id="{3CD289B9-EBF1-49A1-952E-57CF2D9D5363}"/>
                </a:ext>
              </a:extLst>
            </p:cNvPr>
            <p:cNvSpPr/>
            <p:nvPr/>
          </p:nvSpPr>
          <p:spPr>
            <a:xfrm>
              <a:off x="5217994" y="3655709"/>
              <a:ext cx="232420" cy="2363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2" name="Rectangle 711">
              <a:extLst>
                <a:ext uri="{FF2B5EF4-FFF2-40B4-BE49-F238E27FC236}">
                  <a16:creationId xmlns:a16="http://schemas.microsoft.com/office/drawing/2014/main" id="{844F4506-03DB-4908-8FAE-0420EB8937BA}"/>
                </a:ext>
              </a:extLst>
            </p:cNvPr>
            <p:cNvSpPr/>
            <p:nvPr/>
          </p:nvSpPr>
          <p:spPr>
            <a:xfrm>
              <a:off x="5495798" y="3655709"/>
              <a:ext cx="232420" cy="2363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3" name="Rectangle 712">
              <a:extLst>
                <a:ext uri="{FF2B5EF4-FFF2-40B4-BE49-F238E27FC236}">
                  <a16:creationId xmlns:a16="http://schemas.microsoft.com/office/drawing/2014/main" id="{0B7D9BFA-A908-40F4-9F2C-AE652863066C}"/>
                </a:ext>
              </a:extLst>
            </p:cNvPr>
            <p:cNvSpPr/>
            <p:nvPr/>
          </p:nvSpPr>
          <p:spPr>
            <a:xfrm>
              <a:off x="5773602" y="3655709"/>
              <a:ext cx="232420" cy="2363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4" name="Rectangle 713">
              <a:extLst>
                <a:ext uri="{FF2B5EF4-FFF2-40B4-BE49-F238E27FC236}">
                  <a16:creationId xmlns:a16="http://schemas.microsoft.com/office/drawing/2014/main" id="{EEDFE9D5-4D60-4C4C-A91A-8F9970A1ACA7}"/>
                </a:ext>
              </a:extLst>
            </p:cNvPr>
            <p:cNvSpPr/>
            <p:nvPr/>
          </p:nvSpPr>
          <p:spPr>
            <a:xfrm>
              <a:off x="6051406" y="3655709"/>
              <a:ext cx="232420" cy="2363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5" name="Rectangle 714">
              <a:extLst>
                <a:ext uri="{FF2B5EF4-FFF2-40B4-BE49-F238E27FC236}">
                  <a16:creationId xmlns:a16="http://schemas.microsoft.com/office/drawing/2014/main" id="{C3F7A57F-5F7A-4E44-99DB-E3A7CCFEFD10}"/>
                </a:ext>
              </a:extLst>
            </p:cNvPr>
            <p:cNvSpPr/>
            <p:nvPr/>
          </p:nvSpPr>
          <p:spPr>
            <a:xfrm>
              <a:off x="6329210" y="3655709"/>
              <a:ext cx="232420" cy="2363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6" name="Rectangle 715">
              <a:extLst>
                <a:ext uri="{FF2B5EF4-FFF2-40B4-BE49-F238E27FC236}">
                  <a16:creationId xmlns:a16="http://schemas.microsoft.com/office/drawing/2014/main" id="{2D236F4D-02CA-4E75-AFB0-7740A0BCF7FB}"/>
                </a:ext>
              </a:extLst>
            </p:cNvPr>
            <p:cNvSpPr/>
            <p:nvPr/>
          </p:nvSpPr>
          <p:spPr>
            <a:xfrm>
              <a:off x="6607014" y="3655709"/>
              <a:ext cx="232420" cy="2363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7" name="Rectangle 716">
              <a:extLst>
                <a:ext uri="{FF2B5EF4-FFF2-40B4-BE49-F238E27FC236}">
                  <a16:creationId xmlns:a16="http://schemas.microsoft.com/office/drawing/2014/main" id="{8A724349-A6FD-4E7B-88BC-7A508EE03DE3}"/>
                </a:ext>
              </a:extLst>
            </p:cNvPr>
            <p:cNvSpPr/>
            <p:nvPr/>
          </p:nvSpPr>
          <p:spPr>
            <a:xfrm>
              <a:off x="6884818" y="3655709"/>
              <a:ext cx="232420" cy="2363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8" name="Rectangle 717">
              <a:extLst>
                <a:ext uri="{FF2B5EF4-FFF2-40B4-BE49-F238E27FC236}">
                  <a16:creationId xmlns:a16="http://schemas.microsoft.com/office/drawing/2014/main" id="{A767F4A9-D5F3-40C6-A593-1070290466A3}"/>
                </a:ext>
              </a:extLst>
            </p:cNvPr>
            <p:cNvSpPr/>
            <p:nvPr/>
          </p:nvSpPr>
          <p:spPr>
            <a:xfrm>
              <a:off x="7162622" y="3655709"/>
              <a:ext cx="232420" cy="23633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19" name="Group 718">
            <a:extLst>
              <a:ext uri="{FF2B5EF4-FFF2-40B4-BE49-F238E27FC236}">
                <a16:creationId xmlns:a16="http://schemas.microsoft.com/office/drawing/2014/main" id="{4247E3B1-F736-4D4F-AF68-7F692D6E74EC}"/>
              </a:ext>
            </a:extLst>
          </p:cNvPr>
          <p:cNvGrpSpPr/>
          <p:nvPr/>
        </p:nvGrpSpPr>
        <p:grpSpPr>
          <a:xfrm>
            <a:off x="16664366" y="40070021"/>
            <a:ext cx="2177048" cy="236334"/>
            <a:chOff x="5217994" y="3655709"/>
            <a:chExt cx="2177048" cy="236334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720" name="Rectangle 719">
              <a:extLst>
                <a:ext uri="{FF2B5EF4-FFF2-40B4-BE49-F238E27FC236}">
                  <a16:creationId xmlns:a16="http://schemas.microsoft.com/office/drawing/2014/main" id="{3DA2AA40-0D6E-4BBC-82E8-4C16F1C8255F}"/>
                </a:ext>
              </a:extLst>
            </p:cNvPr>
            <p:cNvSpPr/>
            <p:nvPr/>
          </p:nvSpPr>
          <p:spPr>
            <a:xfrm>
              <a:off x="5217994" y="3655709"/>
              <a:ext cx="232420" cy="23633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1" name="Rectangle 720">
              <a:extLst>
                <a:ext uri="{FF2B5EF4-FFF2-40B4-BE49-F238E27FC236}">
                  <a16:creationId xmlns:a16="http://schemas.microsoft.com/office/drawing/2014/main" id="{FC627691-5B95-4EEE-B7E9-798C37D82E06}"/>
                </a:ext>
              </a:extLst>
            </p:cNvPr>
            <p:cNvSpPr/>
            <p:nvPr/>
          </p:nvSpPr>
          <p:spPr>
            <a:xfrm>
              <a:off x="5495798" y="3655709"/>
              <a:ext cx="232420" cy="23633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2" name="Rectangle 721">
              <a:extLst>
                <a:ext uri="{FF2B5EF4-FFF2-40B4-BE49-F238E27FC236}">
                  <a16:creationId xmlns:a16="http://schemas.microsoft.com/office/drawing/2014/main" id="{08CC4A5D-2802-413B-A8DE-5BCEA1A11748}"/>
                </a:ext>
              </a:extLst>
            </p:cNvPr>
            <p:cNvSpPr/>
            <p:nvPr/>
          </p:nvSpPr>
          <p:spPr>
            <a:xfrm>
              <a:off x="5773602" y="3655709"/>
              <a:ext cx="232420" cy="23633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3" name="Rectangle 722">
              <a:extLst>
                <a:ext uri="{FF2B5EF4-FFF2-40B4-BE49-F238E27FC236}">
                  <a16:creationId xmlns:a16="http://schemas.microsoft.com/office/drawing/2014/main" id="{2A856158-9B67-4A63-8CF2-83EAF4BD3BE2}"/>
                </a:ext>
              </a:extLst>
            </p:cNvPr>
            <p:cNvSpPr/>
            <p:nvPr/>
          </p:nvSpPr>
          <p:spPr>
            <a:xfrm>
              <a:off x="6051406" y="3655709"/>
              <a:ext cx="232420" cy="23633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4" name="Rectangle 723">
              <a:extLst>
                <a:ext uri="{FF2B5EF4-FFF2-40B4-BE49-F238E27FC236}">
                  <a16:creationId xmlns:a16="http://schemas.microsoft.com/office/drawing/2014/main" id="{85064D7A-974B-41DD-8351-9769717A7C45}"/>
                </a:ext>
              </a:extLst>
            </p:cNvPr>
            <p:cNvSpPr/>
            <p:nvPr/>
          </p:nvSpPr>
          <p:spPr>
            <a:xfrm>
              <a:off x="6329210" y="3655709"/>
              <a:ext cx="232420" cy="236334"/>
            </a:xfrm>
            <a:prstGeom prst="rect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5" name="Rectangle 724">
              <a:extLst>
                <a:ext uri="{FF2B5EF4-FFF2-40B4-BE49-F238E27FC236}">
                  <a16:creationId xmlns:a16="http://schemas.microsoft.com/office/drawing/2014/main" id="{AFCCE487-B05F-4240-94FF-61103381F1A4}"/>
                </a:ext>
              </a:extLst>
            </p:cNvPr>
            <p:cNvSpPr/>
            <p:nvPr/>
          </p:nvSpPr>
          <p:spPr>
            <a:xfrm>
              <a:off x="6607014" y="3655709"/>
              <a:ext cx="232420" cy="236334"/>
            </a:xfrm>
            <a:prstGeom prst="rect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6" name="Rectangle 725">
              <a:extLst>
                <a:ext uri="{FF2B5EF4-FFF2-40B4-BE49-F238E27FC236}">
                  <a16:creationId xmlns:a16="http://schemas.microsoft.com/office/drawing/2014/main" id="{C5AA803B-911B-4658-B789-682CD722CBF8}"/>
                </a:ext>
              </a:extLst>
            </p:cNvPr>
            <p:cNvSpPr/>
            <p:nvPr/>
          </p:nvSpPr>
          <p:spPr>
            <a:xfrm>
              <a:off x="6884818" y="3655709"/>
              <a:ext cx="232420" cy="236334"/>
            </a:xfrm>
            <a:prstGeom prst="rect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7" name="Rectangle 726">
              <a:extLst>
                <a:ext uri="{FF2B5EF4-FFF2-40B4-BE49-F238E27FC236}">
                  <a16:creationId xmlns:a16="http://schemas.microsoft.com/office/drawing/2014/main" id="{0BC978A2-B306-49DB-B655-F56D1DF9513B}"/>
                </a:ext>
              </a:extLst>
            </p:cNvPr>
            <p:cNvSpPr/>
            <p:nvPr/>
          </p:nvSpPr>
          <p:spPr>
            <a:xfrm>
              <a:off x="7162622" y="3655709"/>
              <a:ext cx="232420" cy="236334"/>
            </a:xfrm>
            <a:prstGeom prst="rect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28" name="Rectangle 727">
            <a:extLst>
              <a:ext uri="{FF2B5EF4-FFF2-40B4-BE49-F238E27FC236}">
                <a16:creationId xmlns:a16="http://schemas.microsoft.com/office/drawing/2014/main" id="{D655B794-F0DB-44F8-9F39-158B2648F28E}"/>
              </a:ext>
            </a:extLst>
          </p:cNvPr>
          <p:cNvSpPr/>
          <p:nvPr/>
        </p:nvSpPr>
        <p:spPr>
          <a:xfrm>
            <a:off x="17775582" y="40070022"/>
            <a:ext cx="232420" cy="23633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9" name="Rectangle 728">
            <a:extLst>
              <a:ext uri="{FF2B5EF4-FFF2-40B4-BE49-F238E27FC236}">
                <a16:creationId xmlns:a16="http://schemas.microsoft.com/office/drawing/2014/main" id="{1EA91F44-FE7A-4ADE-9E07-B58F178C59F3}"/>
              </a:ext>
            </a:extLst>
          </p:cNvPr>
          <p:cNvSpPr/>
          <p:nvPr/>
        </p:nvSpPr>
        <p:spPr>
          <a:xfrm>
            <a:off x="18053386" y="40070022"/>
            <a:ext cx="232420" cy="23633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0" name="Rectangle 729">
            <a:extLst>
              <a:ext uri="{FF2B5EF4-FFF2-40B4-BE49-F238E27FC236}">
                <a16:creationId xmlns:a16="http://schemas.microsoft.com/office/drawing/2014/main" id="{B4CA81EC-86F2-447B-99E8-F94A14865C97}"/>
              </a:ext>
            </a:extLst>
          </p:cNvPr>
          <p:cNvSpPr/>
          <p:nvPr/>
        </p:nvSpPr>
        <p:spPr>
          <a:xfrm>
            <a:off x="18331190" y="40070022"/>
            <a:ext cx="232420" cy="23633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1" name="Rectangle 730">
            <a:extLst>
              <a:ext uri="{FF2B5EF4-FFF2-40B4-BE49-F238E27FC236}">
                <a16:creationId xmlns:a16="http://schemas.microsoft.com/office/drawing/2014/main" id="{4B009F04-6EDD-4ABE-8F14-B4E8D457ADF3}"/>
              </a:ext>
            </a:extLst>
          </p:cNvPr>
          <p:cNvSpPr/>
          <p:nvPr/>
        </p:nvSpPr>
        <p:spPr>
          <a:xfrm>
            <a:off x="18608994" y="40070022"/>
            <a:ext cx="232420" cy="23633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2" name="Rectangle 731">
            <a:extLst>
              <a:ext uri="{FF2B5EF4-FFF2-40B4-BE49-F238E27FC236}">
                <a16:creationId xmlns:a16="http://schemas.microsoft.com/office/drawing/2014/main" id="{C5717606-D017-4009-A6A4-A3FFED173474}"/>
              </a:ext>
            </a:extLst>
          </p:cNvPr>
          <p:cNvSpPr/>
          <p:nvPr/>
        </p:nvSpPr>
        <p:spPr>
          <a:xfrm>
            <a:off x="16591153" y="40002428"/>
            <a:ext cx="2322080" cy="369091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33" name="Group 732"/>
          <p:cNvGrpSpPr/>
          <p:nvPr/>
        </p:nvGrpSpPr>
        <p:grpSpPr>
          <a:xfrm>
            <a:off x="16673793" y="39577487"/>
            <a:ext cx="510224" cy="236334"/>
            <a:chOff x="3604302" y="3434131"/>
            <a:chExt cx="510224" cy="236334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734" name="Rectangle 733">
              <a:extLst>
                <a:ext uri="{FF2B5EF4-FFF2-40B4-BE49-F238E27FC236}">
                  <a16:creationId xmlns:a16="http://schemas.microsoft.com/office/drawing/2014/main" id="{B81F7E52-794D-4EAA-AE29-E101F4133E12}"/>
                </a:ext>
              </a:extLst>
            </p:cNvPr>
            <p:cNvSpPr/>
            <p:nvPr/>
          </p:nvSpPr>
          <p:spPr>
            <a:xfrm>
              <a:off x="3604302" y="3434131"/>
              <a:ext cx="232420" cy="236334"/>
            </a:xfrm>
            <a:prstGeom prst="rect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5" name="Rectangle 734">
              <a:extLst>
                <a:ext uri="{FF2B5EF4-FFF2-40B4-BE49-F238E27FC236}">
                  <a16:creationId xmlns:a16="http://schemas.microsoft.com/office/drawing/2014/main" id="{9C0FBC34-401E-47F3-9EC6-AF92ECB16382}"/>
                </a:ext>
              </a:extLst>
            </p:cNvPr>
            <p:cNvSpPr/>
            <p:nvPr/>
          </p:nvSpPr>
          <p:spPr>
            <a:xfrm>
              <a:off x="3882106" y="3434131"/>
              <a:ext cx="232420" cy="236334"/>
            </a:xfrm>
            <a:prstGeom prst="rect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36" name="Rectangle 735">
            <a:extLst>
              <a:ext uri="{FF2B5EF4-FFF2-40B4-BE49-F238E27FC236}">
                <a16:creationId xmlns:a16="http://schemas.microsoft.com/office/drawing/2014/main" id="{55A12E1F-63DA-4A76-9EAC-77FE2E93618C}"/>
              </a:ext>
            </a:extLst>
          </p:cNvPr>
          <p:cNvSpPr/>
          <p:nvPr/>
        </p:nvSpPr>
        <p:spPr>
          <a:xfrm>
            <a:off x="16662304" y="40069044"/>
            <a:ext cx="232420" cy="236334"/>
          </a:xfrm>
          <a:prstGeom prst="rect">
            <a:avLst/>
          </a:prstGeom>
          <a:solidFill>
            <a:srgbClr val="00B0F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7" name="TextBox 736">
            <a:extLst>
              <a:ext uri="{FF2B5EF4-FFF2-40B4-BE49-F238E27FC236}">
                <a16:creationId xmlns:a16="http://schemas.microsoft.com/office/drawing/2014/main" id="{58CC251D-FA6B-4A96-BDB9-F4309BB3DEE2}"/>
              </a:ext>
            </a:extLst>
          </p:cNvPr>
          <p:cNvSpPr txBox="1"/>
          <p:nvPr/>
        </p:nvSpPr>
        <p:spPr>
          <a:xfrm>
            <a:off x="16626731" y="39528002"/>
            <a:ext cx="226120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Free large page</a:t>
            </a:r>
          </a:p>
        </p:txBody>
      </p:sp>
      <p:sp>
        <p:nvSpPr>
          <p:cNvPr id="738" name="TextBox 737">
            <a:extLst>
              <a:ext uri="{FF2B5EF4-FFF2-40B4-BE49-F238E27FC236}">
                <a16:creationId xmlns:a16="http://schemas.microsoft.com/office/drawing/2014/main" id="{58CC251D-FA6B-4A96-BDB9-F4309BB3DEE2}"/>
              </a:ext>
            </a:extLst>
          </p:cNvPr>
          <p:cNvSpPr txBox="1"/>
          <p:nvPr/>
        </p:nvSpPr>
        <p:spPr>
          <a:xfrm>
            <a:off x="16620371" y="40023649"/>
            <a:ext cx="226120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Free large page</a:t>
            </a:r>
          </a:p>
        </p:txBody>
      </p:sp>
      <p:sp>
        <p:nvSpPr>
          <p:cNvPr id="9" name="Rectangle 8"/>
          <p:cNvSpPr/>
          <p:nvPr/>
        </p:nvSpPr>
        <p:spPr>
          <a:xfrm>
            <a:off x="16368080" y="38586559"/>
            <a:ext cx="2812096" cy="1965235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>
            <a:off x="14691193" y="39409439"/>
            <a:ext cx="1349780" cy="436048"/>
          </a:xfrm>
          <a:prstGeom prst="rightArrow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9" name="TextBox 738">
            <a:extLst>
              <a:ext uri="{FF2B5EF4-FFF2-40B4-BE49-F238E27FC236}">
                <a16:creationId xmlns:a16="http://schemas.microsoft.com/office/drawing/2014/main" id="{70404DFF-40FC-47D1-B265-566B6BA18173}"/>
              </a:ext>
            </a:extLst>
          </p:cNvPr>
          <p:cNvSpPr txBox="1"/>
          <p:nvPr/>
        </p:nvSpPr>
        <p:spPr>
          <a:xfrm>
            <a:off x="14671953" y="38982621"/>
            <a:ext cx="1317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Compaction</a:t>
            </a:r>
          </a:p>
        </p:txBody>
      </p:sp>
      <p:sp>
        <p:nvSpPr>
          <p:cNvPr id="740" name="TextBox 739">
            <a:extLst>
              <a:ext uri="{FF2B5EF4-FFF2-40B4-BE49-F238E27FC236}">
                <a16:creationId xmlns:a16="http://schemas.microsoft.com/office/drawing/2014/main" id="{0BC7576E-21B6-4285-9B3A-10CCB0CC9C10}"/>
              </a:ext>
            </a:extLst>
          </p:cNvPr>
          <p:cNvSpPr txBox="1"/>
          <p:nvPr/>
        </p:nvSpPr>
        <p:spPr>
          <a:xfrm>
            <a:off x="14211989" y="34771822"/>
            <a:ext cx="32431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i="1" dirty="0"/>
              <a:t>Compaction</a:t>
            </a:r>
          </a:p>
        </p:txBody>
      </p:sp>
      <p:sp>
        <p:nvSpPr>
          <p:cNvPr id="741" name="TextBox 740">
            <a:extLst>
              <a:ext uri="{FF2B5EF4-FFF2-40B4-BE49-F238E27FC236}">
                <a16:creationId xmlns:a16="http://schemas.microsoft.com/office/drawing/2014/main" id="{78E47A12-206C-4F89-84BA-6673EB29331B}"/>
              </a:ext>
            </a:extLst>
          </p:cNvPr>
          <p:cNvSpPr txBox="1"/>
          <p:nvPr/>
        </p:nvSpPr>
        <p:spPr>
          <a:xfrm>
            <a:off x="10757721" y="35698754"/>
            <a:ext cx="1008583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/>
              <a:t>Only triggered when memory is heavily fragmented</a:t>
            </a:r>
          </a:p>
          <a:p>
            <a:pPr algn="ctr"/>
            <a:r>
              <a:rPr lang="en-US" sz="3600" b="1" u="sng" dirty="0"/>
              <a:t>Goals</a:t>
            </a:r>
            <a:endParaRPr lang="en-US" sz="3600" b="1" dirty="0"/>
          </a:p>
          <a:p>
            <a:pPr marL="571500" indent="-571500">
              <a:buFont typeface="Arial" charset="0"/>
              <a:buChar char="•"/>
            </a:pPr>
            <a:r>
              <a:rPr lang="en-US" sz="3600" b="1" dirty="0">
                <a:solidFill>
                  <a:srgbClr val="0000FF"/>
                </a:solidFill>
              </a:rPr>
              <a:t>Reduce memory fragmentation</a:t>
            </a:r>
          </a:p>
          <a:p>
            <a:pPr marL="571500" indent="-571500">
              <a:buFont typeface="Arial" charset="0"/>
              <a:buChar char="•"/>
            </a:pPr>
            <a:r>
              <a:rPr lang="en-US" sz="3600" b="1" dirty="0">
                <a:solidFill>
                  <a:srgbClr val="0000FF"/>
                </a:solidFill>
              </a:rPr>
              <a:t>Free up large page frames</a:t>
            </a:r>
          </a:p>
        </p:txBody>
      </p:sp>
      <p:sp>
        <p:nvSpPr>
          <p:cNvPr id="742" name="TextBox 741">
            <a:extLst>
              <a:ext uri="{FF2B5EF4-FFF2-40B4-BE49-F238E27FC236}">
                <a16:creationId xmlns:a16="http://schemas.microsoft.com/office/drawing/2014/main" id="{78E47A12-206C-4F89-84BA-6673EB29331B}"/>
              </a:ext>
            </a:extLst>
          </p:cNvPr>
          <p:cNvSpPr txBox="1"/>
          <p:nvPr/>
        </p:nvSpPr>
        <p:spPr>
          <a:xfrm>
            <a:off x="10699994" y="38069242"/>
            <a:ext cx="4458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i="1" dirty="0"/>
              <a:t>Heavily-fragmented GPU memory</a:t>
            </a:r>
          </a:p>
        </p:txBody>
      </p:sp>
      <p:sp>
        <p:nvSpPr>
          <p:cNvPr id="743" name="TextBox 742">
            <a:extLst>
              <a:ext uri="{FF2B5EF4-FFF2-40B4-BE49-F238E27FC236}">
                <a16:creationId xmlns:a16="http://schemas.microsoft.com/office/drawing/2014/main" id="{78E47A12-206C-4F89-84BA-6673EB29331B}"/>
              </a:ext>
            </a:extLst>
          </p:cNvPr>
          <p:cNvSpPr txBox="1"/>
          <p:nvPr/>
        </p:nvSpPr>
        <p:spPr>
          <a:xfrm>
            <a:off x="14077042" y="40737617"/>
            <a:ext cx="739497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/>
              <a:t>Compacted pages has no virtual contiguity</a:t>
            </a:r>
          </a:p>
          <a:p>
            <a:pPr algn="ctr"/>
            <a:r>
              <a:rPr lang="en-US" sz="3200" b="1" dirty="0">
                <a:solidFill>
                  <a:srgbClr val="FF0000"/>
                </a:solidFill>
              </a:rPr>
              <a:t>No longer coalesceable</a:t>
            </a:r>
          </a:p>
        </p:txBody>
      </p:sp>
      <p:sp>
        <p:nvSpPr>
          <p:cNvPr id="744" name="TextBox 743">
            <a:extLst>
              <a:ext uri="{FF2B5EF4-FFF2-40B4-BE49-F238E27FC236}">
                <a16:creationId xmlns:a16="http://schemas.microsoft.com/office/drawing/2014/main" id="{78E47A12-206C-4F89-84BA-6673EB29331B}"/>
              </a:ext>
            </a:extLst>
          </p:cNvPr>
          <p:cNvSpPr txBox="1"/>
          <p:nvPr/>
        </p:nvSpPr>
        <p:spPr>
          <a:xfrm>
            <a:off x="11311833" y="29698897"/>
            <a:ext cx="9611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00FF"/>
                </a:solidFill>
              </a:rPr>
              <a:t>Fully-allocated large page frames </a:t>
            </a:r>
            <a:r>
              <a:rPr lang="en-US" sz="3600" b="1" dirty="0">
                <a:solidFill>
                  <a:srgbClr val="0000FF"/>
                </a:solidFill>
                <a:sym typeface="Wingdings"/>
              </a:rPr>
              <a:t> Coalesceable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745" name="TextBox 744">
            <a:extLst>
              <a:ext uri="{FF2B5EF4-FFF2-40B4-BE49-F238E27FC236}">
                <a16:creationId xmlns:a16="http://schemas.microsoft.com/office/drawing/2014/main" id="{2BCAFA7F-19F4-4A0C-80F7-E1596DB0515E}"/>
              </a:ext>
            </a:extLst>
          </p:cNvPr>
          <p:cNvSpPr txBox="1"/>
          <p:nvPr/>
        </p:nvSpPr>
        <p:spPr>
          <a:xfrm>
            <a:off x="22155917" y="27136385"/>
            <a:ext cx="1048539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i="1" dirty="0"/>
              <a:t>Methodology</a:t>
            </a:r>
          </a:p>
          <a:p>
            <a:pPr marL="571500" indent="-571500">
              <a:buFont typeface="Arial" charset="0"/>
              <a:buChar char="•"/>
            </a:pPr>
            <a:r>
              <a:rPr lang="en-US" sz="3200" b="1" dirty="0"/>
              <a:t>GPGPU-Sim (MAFIA) configured to a GTX 750 Ti</a:t>
            </a:r>
          </a:p>
          <a:p>
            <a:pPr marL="571500" indent="-571500">
              <a:buFont typeface="Arial" charset="0"/>
              <a:buChar char="•"/>
            </a:pPr>
            <a:r>
              <a:rPr lang="en-US" sz="3200" b="1" dirty="0"/>
              <a:t>Multiple GPGPU applications can execute concurrently</a:t>
            </a:r>
          </a:p>
          <a:p>
            <a:pPr marL="571500" indent="-571500">
              <a:buFont typeface="Arial" charset="0"/>
              <a:buChar char="•"/>
            </a:pPr>
            <a:r>
              <a:rPr lang="en-US" sz="3200" b="1" dirty="0"/>
              <a:t>Model page walks and page tables</a:t>
            </a:r>
          </a:p>
          <a:p>
            <a:pPr marL="571500" indent="-571500">
              <a:buFont typeface="Arial" charset="0"/>
              <a:buChar char="•"/>
            </a:pPr>
            <a:r>
              <a:rPr lang="en-US" sz="3200" b="1" dirty="0"/>
              <a:t>Model virtual-to-physical address mapping</a:t>
            </a:r>
          </a:p>
          <a:p>
            <a:pPr marL="571500" indent="-571500">
              <a:buFont typeface="Arial" charset="0"/>
              <a:buChar char="•"/>
            </a:pPr>
            <a:r>
              <a:rPr lang="en-US" sz="3200" b="1" dirty="0"/>
              <a:t>Available at: </a:t>
            </a:r>
            <a:r>
              <a:rPr lang="en-US" sz="3200" b="1" dirty="0">
                <a:solidFill>
                  <a:srgbClr val="0000FF"/>
                </a:solidFill>
              </a:rPr>
              <a:t>https://github.com/CMU-SAFARI/Mosaic</a:t>
            </a:r>
          </a:p>
          <a:p>
            <a:endParaRPr lang="en-US" i="1" dirty="0"/>
          </a:p>
        </p:txBody>
      </p:sp>
      <p:pic>
        <p:nvPicPr>
          <p:cNvPr id="509" name="Picture 2" descr="Related image">
            <a:extLst>
              <a:ext uri="{FF2B5EF4-FFF2-40B4-BE49-F238E27FC236}">
                <a16:creationId xmlns:a16="http://schemas.microsoft.com/office/drawing/2014/main" id="{B3481419-7677-427B-A2B2-62C0A3BFB1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8539077" y="21651105"/>
            <a:ext cx="664401" cy="694709"/>
          </a:xfrm>
          <a:prstGeom prst="rect">
            <a:avLst/>
          </a:prstGeom>
          <a:noFill/>
        </p:spPr>
      </p:pic>
      <p:pic>
        <p:nvPicPr>
          <p:cNvPr id="510" name="Picture 509" descr="Related image">
            <a:extLst>
              <a:ext uri="{FF2B5EF4-FFF2-40B4-BE49-F238E27FC236}">
                <a16:creationId xmlns:a16="http://schemas.microsoft.com/office/drawing/2014/main" id="{B3481419-7677-427B-A2B2-62C0A3BFB1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8557333" y="22556102"/>
            <a:ext cx="664401" cy="694709"/>
          </a:xfrm>
          <a:prstGeom prst="rect">
            <a:avLst/>
          </a:prstGeom>
          <a:noFill/>
        </p:spPr>
      </p:pic>
      <p:pic>
        <p:nvPicPr>
          <p:cNvPr id="511" name="Picture 2" descr="Image result for green check mark">
            <a:extLst>
              <a:ext uri="{FF2B5EF4-FFF2-40B4-BE49-F238E27FC236}">
                <a16:creationId xmlns:a16="http://schemas.microsoft.com/office/drawing/2014/main" id="{86BB31E4-72D7-49CB-93BF-1F9077AF23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7186" y="24680679"/>
            <a:ext cx="666965" cy="695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" name="Picture 2" descr="Image result for green check mark">
            <a:extLst>
              <a:ext uri="{FF2B5EF4-FFF2-40B4-BE49-F238E27FC236}">
                <a16:creationId xmlns:a16="http://schemas.microsoft.com/office/drawing/2014/main" id="{86BB31E4-72D7-49CB-93BF-1F9077AF23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91561" y="25689423"/>
            <a:ext cx="666965" cy="695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13" name="Chart 512">
            <a:extLst>
              <a:ext uri="{FF2B5EF4-FFF2-40B4-BE49-F238E27FC236}">
                <a16:creationId xmlns:a16="http://schemas.microsoft.com/office/drawing/2014/main" id="{9C46242C-09A5-4590-BA77-749D2529A1B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1564084"/>
              </p:ext>
            </p:extLst>
          </p:nvPr>
        </p:nvGraphicFramePr>
        <p:xfrm>
          <a:off x="14602418" y="7440177"/>
          <a:ext cx="16211337" cy="4444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</p:spTree>
    <p:extLst>
      <p:ext uri="{BB962C8B-B14F-4D97-AF65-F5344CB8AC3E}">
        <p14:creationId xmlns:p14="http://schemas.microsoft.com/office/powerpoint/2010/main" val="3382050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3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6" dur="500"/>
                                        <p:tgtEl>
                                          <p:spTgt spid="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6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6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6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00"/>
                            </p:stCondLst>
                            <p:childTnLst>
                              <p:par>
                                <p:cTn id="13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500"/>
                            </p:stCondLst>
                            <p:childTnLst>
                              <p:par>
                                <p:cTn id="14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000"/>
                            </p:stCondLst>
                            <p:childTnLst>
                              <p:par>
                                <p:cTn id="15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2500"/>
                            </p:stCondLst>
                            <p:childTnLst>
                              <p:par>
                                <p:cTn id="16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3000"/>
                            </p:stCondLst>
                            <p:childTnLst>
                              <p:par>
                                <p:cTn id="17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3500"/>
                            </p:stCondLst>
                            <p:childTnLst>
                              <p:par>
                                <p:cTn id="18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4000"/>
                            </p:stCondLst>
                            <p:childTnLst>
                              <p:par>
                                <p:cTn id="19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467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8" dur="500"/>
                                        <p:tgtEl>
                                          <p:spTgt spid="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1" dur="500"/>
                                        <p:tgtEl>
                                          <p:spTgt spid="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4" dur="500"/>
                                        <p:tgtEl>
                                          <p:spTgt spid="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7" dur="500"/>
                                        <p:tgtEl>
                                          <p:spTgt spid="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0" dur="500"/>
                                        <p:tgtEl>
                                          <p:spTgt spid="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>
                            <p:stCondLst>
                              <p:cond delay="500"/>
                            </p:stCondLst>
                            <p:childTnLst>
                              <p:par>
                                <p:cTn id="24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4" dur="500"/>
                                        <p:tgtEl>
                                          <p:spTgt spid="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7" dur="500"/>
                                        <p:tgtEl>
                                          <p:spTgt spid="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0" dur="500"/>
                                        <p:tgtEl>
                                          <p:spTgt spid="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3" dur="500"/>
                                        <p:tgtEl>
                                          <p:spTgt spid="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6" dur="500"/>
                                        <p:tgtEl>
                                          <p:spTgt spid="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9" dur="500"/>
                                        <p:tgtEl>
                                          <p:spTgt spid="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2" dur="500"/>
                                        <p:tgtEl>
                                          <p:spTgt spid="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5" dur="500"/>
                                        <p:tgtEl>
                                          <p:spTgt spid="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8" dur="500"/>
                                        <p:tgtEl>
                                          <p:spTgt spid="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1" dur="500"/>
                                        <p:tgtEl>
                                          <p:spTgt spid="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4" dur="500"/>
                                        <p:tgtEl>
                                          <p:spTgt spid="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7" dur="500"/>
                                        <p:tgtEl>
                                          <p:spTgt spid="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0" dur="500"/>
                                        <p:tgtEl>
                                          <p:spTgt spid="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3" dur="500"/>
                                        <p:tgtEl>
                                          <p:spTgt spid="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6" dur="500"/>
                                        <p:tgtEl>
                                          <p:spTgt spid="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9" dur="500"/>
                                        <p:tgtEl>
                                          <p:spTgt spid="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2" dur="500"/>
                                        <p:tgtEl>
                                          <p:spTgt spid="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5" dur="500"/>
                                        <p:tgtEl>
                                          <p:spTgt spid="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8" dur="500"/>
                                        <p:tgtEl>
                                          <p:spTgt spid="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1" dur="500"/>
                                        <p:tgtEl>
                                          <p:spTgt spid="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59259E-6 L 0.12153 -0.06852 " pathEditMode="relative" rAng="0" ptsTypes="AA">
                                      <p:cBhvr>
                                        <p:cTn id="305" dur="2000" fill="hold"/>
                                        <p:tgtEl>
                                          <p:spTgt spid="6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07" y="-3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6" fill="hold">
                            <p:stCondLst>
                              <p:cond delay="2000"/>
                            </p:stCondLst>
                            <p:childTnLst>
                              <p:par>
                                <p:cTn id="307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43 0.00023 L 0.18385 -0.14121 " pathEditMode="relative" rAng="0" ptsTypes="AA">
                                      <p:cBhvr>
                                        <p:cTn id="308" dur="2000" fill="hold"/>
                                        <p:tgtEl>
                                          <p:spTgt spid="6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63" y="-7083"/>
                                    </p:animMotion>
                                  </p:childTnLst>
                                </p:cTn>
                              </p:par>
                              <p:par>
                                <p:cTn id="30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1" dur="500"/>
                                        <p:tgtEl>
                                          <p:spTgt spid="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4" dur="500"/>
                                        <p:tgtEl>
                                          <p:spTgt spid="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7" dur="500"/>
                                        <p:tgtEl>
                                          <p:spTgt spid="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0" dur="500"/>
                                        <p:tgtEl>
                                          <p:spTgt spid="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4" dur="500"/>
                                        <p:tgtEl>
                                          <p:spTgt spid="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7" dur="500"/>
                                        <p:tgtEl>
                                          <p:spTgt spid="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0" dur="500"/>
                                        <p:tgtEl>
                                          <p:spTgt spid="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3" dur="500"/>
                                        <p:tgtEl>
                                          <p:spTgt spid="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6" dur="500"/>
                                        <p:tgtEl>
                                          <p:spTgt spid="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9" dur="500"/>
                                        <p:tgtEl>
                                          <p:spTgt spid="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2" dur="500"/>
                                        <p:tgtEl>
                                          <p:spTgt spid="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5" dur="500"/>
                                        <p:tgtEl>
                                          <p:spTgt spid="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8" dur="500"/>
                                        <p:tgtEl>
                                          <p:spTgt spid="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1" dur="500"/>
                                        <p:tgtEl>
                                          <p:spTgt spid="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4" dur="500"/>
                                        <p:tgtEl>
                                          <p:spTgt spid="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7" dur="500"/>
                                        <p:tgtEl>
                                          <p:spTgt spid="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0" dur="500"/>
                                        <p:tgtEl>
                                          <p:spTgt spid="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3" dur="500"/>
                                        <p:tgtEl>
                                          <p:spTgt spid="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6" dur="500"/>
                                        <p:tgtEl>
                                          <p:spTgt spid="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9" dur="500"/>
                                        <p:tgtEl>
                                          <p:spTgt spid="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2" dur="500"/>
                                        <p:tgtEl>
                                          <p:spTgt spid="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5" dur="500"/>
                                        <p:tgtEl>
                                          <p:spTgt spid="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8" dur="500"/>
                                        <p:tgtEl>
                                          <p:spTgt spid="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1" dur="500"/>
                                        <p:tgtEl>
                                          <p:spTgt spid="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2" fill="hold">
                      <p:stCondLst>
                        <p:cond delay="indefinite"/>
                      </p:stCondLst>
                      <p:childTnLst>
                        <p:par>
                          <p:cTn id="383" fill="hold">
                            <p:stCondLst>
                              <p:cond delay="0"/>
                            </p:stCondLst>
                            <p:childTnLst>
                              <p:par>
                                <p:cTn id="38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59259E-6 L 0.12153 -0.06852 " pathEditMode="relative" rAng="0" ptsTypes="AA">
                                      <p:cBhvr>
                                        <p:cTn id="385" dur="2000" fill="hold"/>
                                        <p:tgtEl>
                                          <p:spTgt spid="7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07" y="-3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6" fill="hold">
                            <p:stCondLst>
                              <p:cond delay="2000"/>
                            </p:stCondLst>
                            <p:childTnLst>
                              <p:par>
                                <p:cTn id="387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43 0.00023 L 0.18385 -0.14121 " pathEditMode="relative" rAng="0" ptsTypes="AA">
                                      <p:cBhvr>
                                        <p:cTn id="388" dur="2000" fill="hold"/>
                                        <p:tgtEl>
                                          <p:spTgt spid="7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63" y="-7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9" fill="hold">
                      <p:stCondLst>
                        <p:cond delay="indefinite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3" dur="500"/>
                                        <p:tgtEl>
                                          <p:spTgt spid="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6" dur="500"/>
                                        <p:tgtEl>
                                          <p:spTgt spid="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9" dur="500"/>
                                        <p:tgtEl>
                                          <p:spTgt spid="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0" fill="hold">
                      <p:stCondLst>
                        <p:cond delay="indefinite"/>
                      </p:stCondLst>
                      <p:childTnLst>
                        <p:par>
                          <p:cTn id="401" fill="hold">
                            <p:stCondLst>
                              <p:cond delay="0"/>
                            </p:stCondLst>
                            <p:childTnLst>
                              <p:par>
                                <p:cTn id="4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4" dur="500"/>
                                        <p:tgtEl>
                                          <p:spTgt spid="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5" fill="hold">
                      <p:stCondLst>
                        <p:cond delay="indefinite"/>
                      </p:stCondLst>
                      <p:childTnLst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9" dur="500"/>
                                        <p:tgtEl>
                                          <p:spTgt spid="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0" fill="hold">
                            <p:stCondLst>
                              <p:cond delay="500"/>
                            </p:stCondLst>
                            <p:childTnLst>
                              <p:par>
                                <p:cTn id="41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3" dur="500"/>
                                        <p:tgtEl>
                                          <p:spTgt spid="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4" fill="hold">
                            <p:stCondLst>
                              <p:cond delay="1000"/>
                            </p:stCondLst>
                            <p:childTnLst>
                              <p:par>
                                <p:cTn id="41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7" dur="500"/>
                                        <p:tgtEl>
                                          <p:spTgt spid="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8" fill="hold">
                            <p:stCondLst>
                              <p:cond delay="1500"/>
                            </p:stCondLst>
                            <p:childTnLst>
                              <p:par>
                                <p:cTn id="41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1" dur="500"/>
                                        <p:tgtEl>
                                          <p:spTgt spid="51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2" fill="hold">
                            <p:stCondLst>
                              <p:cond delay="2000"/>
                            </p:stCondLst>
                            <p:childTnLst>
                              <p:par>
                                <p:cTn id="42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5" dur="500"/>
                                        <p:tgtEl>
                                          <p:spTgt spid="51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6" fill="hold">
                            <p:stCondLst>
                              <p:cond delay="2500"/>
                            </p:stCondLst>
                            <p:childTnLst>
                              <p:par>
                                <p:cTn id="42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9" dur="500"/>
                                        <p:tgtEl>
                                          <p:spTgt spid="51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2" grpId="0">
        <p:bldSub>
          <a:bldChart bld="series"/>
        </p:bldSub>
      </p:bldGraphic>
      <p:bldP spid="73" grpId="0"/>
      <p:bldP spid="219" grpId="0" build="p"/>
      <p:bldP spid="423" grpId="0" build="p"/>
      <p:bldP spid="427" grpId="0" animBg="1"/>
      <p:bldP spid="428" grpId="0" animBg="1"/>
      <p:bldP spid="429" grpId="0" animBg="1"/>
      <p:bldP spid="430" grpId="0" animBg="1"/>
      <p:bldP spid="431" grpId="0" animBg="1"/>
      <p:bldP spid="432" grpId="0" animBg="1"/>
      <p:bldP spid="433" grpId="0" animBg="1"/>
      <p:bldP spid="434" grpId="0" animBg="1"/>
      <p:bldP spid="436" grpId="0" animBg="1"/>
      <p:bldP spid="418" grpId="0" build="p"/>
      <p:bldP spid="440" grpId="0"/>
      <p:bldP spid="443" grpId="0"/>
      <p:bldP spid="446" grpId="0"/>
      <p:bldP spid="449" grpId="0"/>
      <p:bldP spid="450" grpId="0"/>
      <p:bldP spid="451" grpId="0"/>
      <p:bldP spid="454" grpId="0" animBg="1"/>
      <p:bldP spid="457" grpId="0" animBg="1"/>
      <p:bldP spid="460" grpId="0"/>
      <p:bldP spid="463" grpId="0"/>
      <p:bldP spid="466" grpId="0"/>
      <p:bldGraphic spid="467" grpId="0">
        <p:bldSub>
          <a:bldChart bld="series"/>
        </p:bldSub>
      </p:bldGraphic>
      <p:bldP spid="395" grpId="0"/>
      <p:bldP spid="420" grpId="0"/>
      <p:bldP spid="421" grpId="0"/>
      <p:bldP spid="425" grpId="0"/>
      <p:bldP spid="595" grpId="0"/>
      <p:bldP spid="605" grpId="0" animBg="1"/>
      <p:bldP spid="606" grpId="0" animBg="1"/>
      <p:bldP spid="607" grpId="0" animBg="1"/>
      <p:bldP spid="608" grpId="0" animBg="1"/>
      <p:bldP spid="609" grpId="0" animBg="1"/>
      <p:bldP spid="610" grpId="0" animBg="1"/>
      <p:bldP spid="629" grpId="0" animBg="1"/>
      <p:bldP spid="630" grpId="0" animBg="1"/>
      <p:bldP spid="631" grpId="0" animBg="1"/>
      <p:bldP spid="632" grpId="0" animBg="1"/>
      <p:bldP spid="633" grpId="0" animBg="1"/>
      <p:bldP spid="652" grpId="0" animBg="1"/>
      <p:bldP spid="653" grpId="0" animBg="1"/>
      <p:bldP spid="654" grpId="0" animBg="1"/>
      <p:bldP spid="655" grpId="0" animBg="1"/>
      <p:bldP spid="656" grpId="0" animBg="1"/>
      <p:bldP spid="660" grpId="0" animBg="1"/>
      <p:bldP spid="660" grpId="1" animBg="1"/>
      <p:bldP spid="672" grpId="0"/>
      <p:bldP spid="682" grpId="0" animBg="1"/>
      <p:bldP spid="683" grpId="0" animBg="1"/>
      <p:bldP spid="684" grpId="0" animBg="1"/>
      <p:bldP spid="685" grpId="0" animBg="1"/>
      <p:bldP spid="686" grpId="0" animBg="1"/>
      <p:bldP spid="705" grpId="0" animBg="1"/>
      <p:bldP spid="706" grpId="0" animBg="1"/>
      <p:bldP spid="707" grpId="0" animBg="1"/>
      <p:bldP spid="708" grpId="0" animBg="1"/>
      <p:bldP spid="709" grpId="0" animBg="1"/>
      <p:bldP spid="728" grpId="0" animBg="1"/>
      <p:bldP spid="729" grpId="0" animBg="1"/>
      <p:bldP spid="730" grpId="0" animBg="1"/>
      <p:bldP spid="731" grpId="0" animBg="1"/>
      <p:bldP spid="732" grpId="0" animBg="1"/>
      <p:bldP spid="736" grpId="0" animBg="1"/>
      <p:bldP spid="736" grpId="1" animBg="1"/>
      <p:bldP spid="737" grpId="0" animBg="1"/>
      <p:bldP spid="738" grpId="0" animBg="1"/>
      <p:bldP spid="739" grpId="0"/>
      <p:bldGraphic spid="513" grpId="0">
        <p:bldSub>
          <a:bldChart bld="series"/>
        </p:bldSub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1477</TotalTime>
  <Words>481</Words>
  <Application>Microsoft Office PowerPoint</Application>
  <PresentationFormat>Custom</PresentationFormat>
  <Paragraphs>176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ZmILe</dc:creator>
  <cp:lastModifiedBy>ZmILe</cp:lastModifiedBy>
  <cp:revision>54</cp:revision>
  <cp:lastPrinted>2017-10-17T13:25:53Z</cp:lastPrinted>
  <dcterms:created xsi:type="dcterms:W3CDTF">2017-10-10T21:05:12Z</dcterms:created>
  <dcterms:modified xsi:type="dcterms:W3CDTF">2017-10-19T04:22:48Z</dcterms:modified>
</cp:coreProperties>
</file>