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3.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4.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1.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4.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5.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6.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8.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29.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30.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1.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2.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3.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4.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5.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6.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7.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8.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39.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40.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theme/theme42.xml" ContentType="application/vnd.openxmlformats-officedocument.theme+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theme/theme48.xml" ContentType="application/vnd.openxmlformats-officedocument.theme+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9.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0.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1.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52.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53.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theme/theme54.xml" ContentType="application/vnd.openxmlformats-officedocument.theme+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theme/theme55.xml" ContentType="application/vnd.openxmlformats-officedocument.theme+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theme/theme56.xml" ContentType="application/vnd.openxmlformats-officedocument.theme+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99" r:id="rId3"/>
    <p:sldMasterId id="2147483812" r:id="rId4"/>
    <p:sldMasterId id="2147483824" r:id="rId5"/>
    <p:sldMasterId id="2147483836" r:id="rId6"/>
    <p:sldMasterId id="2147483848" r:id="rId7"/>
    <p:sldMasterId id="2147483860" r:id="rId8"/>
    <p:sldMasterId id="2147483872" r:id="rId9"/>
    <p:sldMasterId id="2147483909" r:id="rId10"/>
    <p:sldMasterId id="2147483924" r:id="rId11"/>
    <p:sldMasterId id="2147483936" r:id="rId12"/>
    <p:sldMasterId id="2147483948" r:id="rId13"/>
    <p:sldMasterId id="2147483977" r:id="rId14"/>
    <p:sldMasterId id="2147484002" r:id="rId15"/>
    <p:sldMasterId id="2147484062" r:id="rId16"/>
    <p:sldMasterId id="2147484074" r:id="rId17"/>
    <p:sldMasterId id="2147484087" r:id="rId18"/>
    <p:sldMasterId id="2147484099" r:id="rId19"/>
    <p:sldMasterId id="2147484111" r:id="rId20"/>
    <p:sldMasterId id="2147484195" r:id="rId21"/>
    <p:sldMasterId id="2147484207" r:id="rId22"/>
    <p:sldMasterId id="2147484245" r:id="rId23"/>
    <p:sldMasterId id="2147484281" r:id="rId24"/>
    <p:sldMasterId id="2147484306" r:id="rId25"/>
    <p:sldMasterId id="2147484354" r:id="rId26"/>
    <p:sldMasterId id="2147484366" r:id="rId27"/>
    <p:sldMasterId id="2147484378" r:id="rId28"/>
    <p:sldMasterId id="2147484390" r:id="rId29"/>
    <p:sldMasterId id="2147484402" r:id="rId30"/>
    <p:sldMasterId id="2147484414" r:id="rId31"/>
    <p:sldMasterId id="2147484426" r:id="rId32"/>
    <p:sldMasterId id="2147484438" r:id="rId33"/>
    <p:sldMasterId id="2147484450" r:id="rId34"/>
    <p:sldMasterId id="2147484462" r:id="rId35"/>
    <p:sldMasterId id="2147484474" r:id="rId36"/>
    <p:sldMasterId id="2147484510" r:id="rId37"/>
    <p:sldMasterId id="2147484522" r:id="rId38"/>
    <p:sldMasterId id="2147484534" r:id="rId39"/>
    <p:sldMasterId id="2147484547" r:id="rId40"/>
    <p:sldMasterId id="2147484559" r:id="rId41"/>
    <p:sldMasterId id="2147484571" r:id="rId42"/>
    <p:sldMasterId id="2147484583" r:id="rId43"/>
    <p:sldMasterId id="2147484596" r:id="rId44"/>
    <p:sldMasterId id="2147484608" r:id="rId45"/>
    <p:sldMasterId id="2147484620" r:id="rId46"/>
    <p:sldMasterId id="2147484632" r:id="rId47"/>
    <p:sldMasterId id="2147484644" r:id="rId48"/>
    <p:sldMasterId id="2147484656" r:id="rId49"/>
    <p:sldMasterId id="2147484668" r:id="rId50"/>
    <p:sldMasterId id="2147484680" r:id="rId51"/>
    <p:sldMasterId id="2147484692" r:id="rId52"/>
    <p:sldMasterId id="2147484704" r:id="rId53"/>
    <p:sldMasterId id="2147484716" r:id="rId54"/>
    <p:sldMasterId id="2147484729" r:id="rId55"/>
    <p:sldMasterId id="2147484741" r:id="rId56"/>
    <p:sldMasterId id="2147484753" r:id="rId57"/>
  </p:sldMasterIdLst>
  <p:notesMasterIdLst>
    <p:notesMasterId r:id="rId170"/>
  </p:notesMasterIdLst>
  <p:handoutMasterIdLst>
    <p:handoutMasterId r:id="rId171"/>
  </p:handoutMasterIdLst>
  <p:sldIdLst>
    <p:sldId id="1309" r:id="rId58"/>
    <p:sldId id="1496" r:id="rId59"/>
    <p:sldId id="1497" r:id="rId60"/>
    <p:sldId id="1498" r:id="rId61"/>
    <p:sldId id="1500" r:id="rId62"/>
    <p:sldId id="1501" r:id="rId63"/>
    <p:sldId id="1502" r:id="rId64"/>
    <p:sldId id="1505" r:id="rId65"/>
    <p:sldId id="1503" r:id="rId66"/>
    <p:sldId id="1504" r:id="rId67"/>
    <p:sldId id="1512" r:id="rId68"/>
    <p:sldId id="1506" r:id="rId69"/>
    <p:sldId id="1507" r:id="rId70"/>
    <p:sldId id="1508" r:id="rId71"/>
    <p:sldId id="1509" r:id="rId72"/>
    <p:sldId id="1511" r:id="rId73"/>
    <p:sldId id="1513" r:id="rId74"/>
    <p:sldId id="1514" r:id="rId75"/>
    <p:sldId id="1515" r:id="rId76"/>
    <p:sldId id="1516" r:id="rId77"/>
    <p:sldId id="1517" r:id="rId78"/>
    <p:sldId id="1519" r:id="rId79"/>
    <p:sldId id="1518" r:id="rId80"/>
    <p:sldId id="1578" r:id="rId81"/>
    <p:sldId id="1520" r:id="rId82"/>
    <p:sldId id="1521" r:id="rId83"/>
    <p:sldId id="1522" r:id="rId84"/>
    <p:sldId id="1523" r:id="rId85"/>
    <p:sldId id="1524" r:id="rId86"/>
    <p:sldId id="1525" r:id="rId87"/>
    <p:sldId id="1526" r:id="rId88"/>
    <p:sldId id="1527" r:id="rId89"/>
    <p:sldId id="1528" r:id="rId90"/>
    <p:sldId id="1529" r:id="rId91"/>
    <p:sldId id="1562" r:id="rId92"/>
    <p:sldId id="1530" r:id="rId93"/>
    <p:sldId id="1531" r:id="rId94"/>
    <p:sldId id="1532" r:id="rId95"/>
    <p:sldId id="1533" r:id="rId96"/>
    <p:sldId id="1534" r:id="rId97"/>
    <p:sldId id="1535" r:id="rId98"/>
    <p:sldId id="1536" r:id="rId99"/>
    <p:sldId id="1537" r:id="rId100"/>
    <p:sldId id="1538" r:id="rId101"/>
    <p:sldId id="1539" r:id="rId102"/>
    <p:sldId id="1565" r:id="rId103"/>
    <p:sldId id="1566" r:id="rId104"/>
    <p:sldId id="1540" r:id="rId105"/>
    <p:sldId id="1541" r:id="rId106"/>
    <p:sldId id="1542" r:id="rId107"/>
    <p:sldId id="1543" r:id="rId108"/>
    <p:sldId id="1544" r:id="rId109"/>
    <p:sldId id="1545" r:id="rId110"/>
    <p:sldId id="1546" r:id="rId111"/>
    <p:sldId id="1547" r:id="rId112"/>
    <p:sldId id="1548" r:id="rId113"/>
    <p:sldId id="1549" r:id="rId114"/>
    <p:sldId id="1550" r:id="rId115"/>
    <p:sldId id="1551" r:id="rId116"/>
    <p:sldId id="1552" r:id="rId117"/>
    <p:sldId id="1577" r:id="rId118"/>
    <p:sldId id="1554" r:id="rId119"/>
    <p:sldId id="1555" r:id="rId120"/>
    <p:sldId id="1556" r:id="rId121"/>
    <p:sldId id="1557" r:id="rId122"/>
    <p:sldId id="1558" r:id="rId123"/>
    <p:sldId id="1559" r:id="rId124"/>
    <p:sldId id="1561" r:id="rId125"/>
    <p:sldId id="1560" r:id="rId126"/>
    <p:sldId id="1579" r:id="rId127"/>
    <p:sldId id="1582" r:id="rId128"/>
    <p:sldId id="1581" r:id="rId129"/>
    <p:sldId id="1567" r:id="rId130"/>
    <p:sldId id="1568" r:id="rId131"/>
    <p:sldId id="1569" r:id="rId132"/>
    <p:sldId id="1570" r:id="rId133"/>
    <p:sldId id="1571" r:id="rId134"/>
    <p:sldId id="1572" r:id="rId135"/>
    <p:sldId id="1573" r:id="rId136"/>
    <p:sldId id="1574" r:id="rId137"/>
    <p:sldId id="1575" r:id="rId138"/>
    <p:sldId id="1380" r:id="rId139"/>
    <p:sldId id="1381" r:id="rId140"/>
    <p:sldId id="1382" r:id="rId141"/>
    <p:sldId id="1383" r:id="rId142"/>
    <p:sldId id="1384" r:id="rId143"/>
    <p:sldId id="1385" r:id="rId144"/>
    <p:sldId id="1386" r:id="rId145"/>
    <p:sldId id="1387" r:id="rId146"/>
    <p:sldId id="1388" r:id="rId147"/>
    <p:sldId id="1389" r:id="rId148"/>
    <p:sldId id="1390" r:id="rId149"/>
    <p:sldId id="1391" r:id="rId150"/>
    <p:sldId id="1392" r:id="rId151"/>
    <p:sldId id="1393" r:id="rId152"/>
    <p:sldId id="1394" r:id="rId153"/>
    <p:sldId id="1395" r:id="rId154"/>
    <p:sldId id="1396" r:id="rId155"/>
    <p:sldId id="1397" r:id="rId156"/>
    <p:sldId id="1398" r:id="rId157"/>
    <p:sldId id="1399" r:id="rId158"/>
    <p:sldId id="1400" r:id="rId159"/>
    <p:sldId id="1401" r:id="rId160"/>
    <p:sldId id="1402" r:id="rId161"/>
    <p:sldId id="1441" r:id="rId162"/>
    <p:sldId id="1442" r:id="rId163"/>
    <p:sldId id="1443" r:id="rId164"/>
    <p:sldId id="1444" r:id="rId165"/>
    <p:sldId id="1445" r:id="rId166"/>
    <p:sldId id="1446" r:id="rId167"/>
    <p:sldId id="1447" r:id="rId168"/>
    <p:sldId id="1448" r:id="rId1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0" autoAdjust="0"/>
    <p:restoredTop sz="99205" autoAdjust="0"/>
  </p:normalViewPr>
  <p:slideViewPr>
    <p:cSldViewPr>
      <p:cViewPr varScale="1">
        <p:scale>
          <a:sx n="110" d="100"/>
          <a:sy n="110" d="100"/>
        </p:scale>
        <p:origin x="-9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85.xml"/><Relationship Id="rId143" Type="http://schemas.openxmlformats.org/officeDocument/2006/relationships/slide" Target="slides/slide86.xml"/><Relationship Id="rId144" Type="http://schemas.openxmlformats.org/officeDocument/2006/relationships/slide" Target="slides/slide87.xml"/><Relationship Id="rId145" Type="http://schemas.openxmlformats.org/officeDocument/2006/relationships/slide" Target="slides/slide88.xml"/><Relationship Id="rId146" Type="http://schemas.openxmlformats.org/officeDocument/2006/relationships/slide" Target="slides/slide89.xml"/><Relationship Id="rId147" Type="http://schemas.openxmlformats.org/officeDocument/2006/relationships/slide" Target="slides/slide90.xml"/><Relationship Id="rId148" Type="http://schemas.openxmlformats.org/officeDocument/2006/relationships/slide" Target="slides/slide91.xml"/><Relationship Id="rId149" Type="http://schemas.openxmlformats.org/officeDocument/2006/relationships/slide" Target="slides/slide92.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80" Type="http://schemas.openxmlformats.org/officeDocument/2006/relationships/slide" Target="slides/slide23.xml"/><Relationship Id="rId81" Type="http://schemas.openxmlformats.org/officeDocument/2006/relationships/slide" Target="slides/slide24.xml"/><Relationship Id="rId82" Type="http://schemas.openxmlformats.org/officeDocument/2006/relationships/slide" Target="slides/slide25.xml"/><Relationship Id="rId83" Type="http://schemas.openxmlformats.org/officeDocument/2006/relationships/slide" Target="slides/slide26.xml"/><Relationship Id="rId84" Type="http://schemas.openxmlformats.org/officeDocument/2006/relationships/slide" Target="slides/slide27.xml"/><Relationship Id="rId85" Type="http://schemas.openxmlformats.org/officeDocument/2006/relationships/slide" Target="slides/slide28.xml"/><Relationship Id="rId86" Type="http://schemas.openxmlformats.org/officeDocument/2006/relationships/slide" Target="slides/slide29.xml"/><Relationship Id="rId87" Type="http://schemas.openxmlformats.org/officeDocument/2006/relationships/slide" Target="slides/slide30.xml"/><Relationship Id="rId88" Type="http://schemas.openxmlformats.org/officeDocument/2006/relationships/slide" Target="slides/slide31.xml"/><Relationship Id="rId89" Type="http://schemas.openxmlformats.org/officeDocument/2006/relationships/slide" Target="slides/slide32.xml"/><Relationship Id="rId110" Type="http://schemas.openxmlformats.org/officeDocument/2006/relationships/slide" Target="slides/slide53.xml"/><Relationship Id="rId111" Type="http://schemas.openxmlformats.org/officeDocument/2006/relationships/slide" Target="slides/slide54.xml"/><Relationship Id="rId112" Type="http://schemas.openxmlformats.org/officeDocument/2006/relationships/slide" Target="slides/slide55.xml"/><Relationship Id="rId113" Type="http://schemas.openxmlformats.org/officeDocument/2006/relationships/slide" Target="slides/slide56.xml"/><Relationship Id="rId114" Type="http://schemas.openxmlformats.org/officeDocument/2006/relationships/slide" Target="slides/slide57.xml"/><Relationship Id="rId115" Type="http://schemas.openxmlformats.org/officeDocument/2006/relationships/slide" Target="slides/slide58.xml"/><Relationship Id="rId116" Type="http://schemas.openxmlformats.org/officeDocument/2006/relationships/slide" Target="slides/slide59.xml"/><Relationship Id="rId117" Type="http://schemas.openxmlformats.org/officeDocument/2006/relationships/slide" Target="slides/slide60.xml"/><Relationship Id="rId118" Type="http://schemas.openxmlformats.org/officeDocument/2006/relationships/slide" Target="slides/slide61.xml"/><Relationship Id="rId119" Type="http://schemas.openxmlformats.org/officeDocument/2006/relationships/slide" Target="slides/slide62.xml"/><Relationship Id="rId150" Type="http://schemas.openxmlformats.org/officeDocument/2006/relationships/slide" Target="slides/slide93.xml"/><Relationship Id="rId151" Type="http://schemas.openxmlformats.org/officeDocument/2006/relationships/slide" Target="slides/slide94.xml"/><Relationship Id="rId152" Type="http://schemas.openxmlformats.org/officeDocument/2006/relationships/slide" Target="slides/slide9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96.xml"/><Relationship Id="rId154" Type="http://schemas.openxmlformats.org/officeDocument/2006/relationships/slide" Target="slides/slide97.xml"/><Relationship Id="rId155" Type="http://schemas.openxmlformats.org/officeDocument/2006/relationships/slide" Target="slides/slide98.xml"/><Relationship Id="rId156" Type="http://schemas.openxmlformats.org/officeDocument/2006/relationships/slide" Target="slides/slide99.xml"/><Relationship Id="rId157" Type="http://schemas.openxmlformats.org/officeDocument/2006/relationships/slide" Target="slides/slide100.xml"/><Relationship Id="rId158" Type="http://schemas.openxmlformats.org/officeDocument/2006/relationships/slide" Target="slides/slide101.xml"/><Relationship Id="rId159" Type="http://schemas.openxmlformats.org/officeDocument/2006/relationships/slide" Target="slides/slide102.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 Target="slides/slide1.xml"/><Relationship Id="rId59" Type="http://schemas.openxmlformats.org/officeDocument/2006/relationships/slide" Target="slides/slide2.xml"/><Relationship Id="rId90" Type="http://schemas.openxmlformats.org/officeDocument/2006/relationships/slide" Target="slides/slide33.xml"/><Relationship Id="rId91" Type="http://schemas.openxmlformats.org/officeDocument/2006/relationships/slide" Target="slides/slide34.xml"/><Relationship Id="rId92" Type="http://schemas.openxmlformats.org/officeDocument/2006/relationships/slide" Target="slides/slide35.xml"/><Relationship Id="rId93" Type="http://schemas.openxmlformats.org/officeDocument/2006/relationships/slide" Target="slides/slide36.xml"/><Relationship Id="rId94" Type="http://schemas.openxmlformats.org/officeDocument/2006/relationships/slide" Target="slides/slide37.xml"/><Relationship Id="rId95" Type="http://schemas.openxmlformats.org/officeDocument/2006/relationships/slide" Target="slides/slide38.xml"/><Relationship Id="rId96" Type="http://schemas.openxmlformats.org/officeDocument/2006/relationships/slide" Target="slides/slide39.xml"/><Relationship Id="rId97" Type="http://schemas.openxmlformats.org/officeDocument/2006/relationships/slide" Target="slides/slide40.xml"/><Relationship Id="rId98" Type="http://schemas.openxmlformats.org/officeDocument/2006/relationships/slide" Target="slides/slide41.xml"/><Relationship Id="rId99" Type="http://schemas.openxmlformats.org/officeDocument/2006/relationships/slide" Target="slides/slide42.xml"/><Relationship Id="rId120" Type="http://schemas.openxmlformats.org/officeDocument/2006/relationships/slide" Target="slides/slide63.xml"/><Relationship Id="rId121" Type="http://schemas.openxmlformats.org/officeDocument/2006/relationships/slide" Target="slides/slide64.xml"/><Relationship Id="rId122" Type="http://schemas.openxmlformats.org/officeDocument/2006/relationships/slide" Target="slides/slide65.xml"/><Relationship Id="rId123" Type="http://schemas.openxmlformats.org/officeDocument/2006/relationships/slide" Target="slides/slide66.xml"/><Relationship Id="rId124" Type="http://schemas.openxmlformats.org/officeDocument/2006/relationships/slide" Target="slides/slide67.xml"/><Relationship Id="rId125" Type="http://schemas.openxmlformats.org/officeDocument/2006/relationships/slide" Target="slides/slide68.xml"/><Relationship Id="rId126" Type="http://schemas.openxmlformats.org/officeDocument/2006/relationships/slide" Target="slides/slide69.xml"/><Relationship Id="rId127" Type="http://schemas.openxmlformats.org/officeDocument/2006/relationships/slide" Target="slides/slide70.xml"/><Relationship Id="rId128" Type="http://schemas.openxmlformats.org/officeDocument/2006/relationships/slide" Target="slides/slide71.xml"/><Relationship Id="rId129" Type="http://schemas.openxmlformats.org/officeDocument/2006/relationships/slide" Target="slides/slide72.xml"/><Relationship Id="rId160" Type="http://schemas.openxmlformats.org/officeDocument/2006/relationships/slide" Target="slides/slide103.xml"/><Relationship Id="rId161" Type="http://schemas.openxmlformats.org/officeDocument/2006/relationships/slide" Target="slides/slide104.xml"/><Relationship Id="rId162" Type="http://schemas.openxmlformats.org/officeDocument/2006/relationships/slide" Target="slides/slide10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06.xml"/><Relationship Id="rId164" Type="http://schemas.openxmlformats.org/officeDocument/2006/relationships/slide" Target="slides/slide107.xml"/><Relationship Id="rId165" Type="http://schemas.openxmlformats.org/officeDocument/2006/relationships/slide" Target="slides/slide108.xml"/><Relationship Id="rId166" Type="http://schemas.openxmlformats.org/officeDocument/2006/relationships/slide" Target="slides/slide109.xml"/><Relationship Id="rId167" Type="http://schemas.openxmlformats.org/officeDocument/2006/relationships/slide" Target="slides/slide110.xml"/><Relationship Id="rId168" Type="http://schemas.openxmlformats.org/officeDocument/2006/relationships/slide" Target="slides/slide111.xml"/><Relationship Id="rId169" Type="http://schemas.openxmlformats.org/officeDocument/2006/relationships/slide" Target="slides/slide112.xml"/><Relationship Id="rId60" Type="http://schemas.openxmlformats.org/officeDocument/2006/relationships/slide" Target="slides/slide3.xml"/><Relationship Id="rId61" Type="http://schemas.openxmlformats.org/officeDocument/2006/relationships/slide" Target="slides/slide4.xml"/><Relationship Id="rId62" Type="http://schemas.openxmlformats.org/officeDocument/2006/relationships/slide" Target="slides/slide5.xml"/><Relationship Id="rId63" Type="http://schemas.openxmlformats.org/officeDocument/2006/relationships/slide" Target="slides/slide6.xml"/><Relationship Id="rId64" Type="http://schemas.openxmlformats.org/officeDocument/2006/relationships/slide" Target="slides/slide7.xml"/><Relationship Id="rId65" Type="http://schemas.openxmlformats.org/officeDocument/2006/relationships/slide" Target="slides/slide8.xml"/><Relationship Id="rId66" Type="http://schemas.openxmlformats.org/officeDocument/2006/relationships/slide" Target="slides/slide9.xml"/><Relationship Id="rId67" Type="http://schemas.openxmlformats.org/officeDocument/2006/relationships/slide" Target="slides/slide10.xml"/><Relationship Id="rId68" Type="http://schemas.openxmlformats.org/officeDocument/2006/relationships/slide" Target="slides/slide11.xml"/><Relationship Id="rId69" Type="http://schemas.openxmlformats.org/officeDocument/2006/relationships/slide" Target="slides/slide12.xml"/><Relationship Id="rId130" Type="http://schemas.openxmlformats.org/officeDocument/2006/relationships/slide" Target="slides/slide73.xml"/><Relationship Id="rId131" Type="http://schemas.openxmlformats.org/officeDocument/2006/relationships/slide" Target="slides/slide74.xml"/><Relationship Id="rId132" Type="http://schemas.openxmlformats.org/officeDocument/2006/relationships/slide" Target="slides/slide75.xml"/><Relationship Id="rId133" Type="http://schemas.openxmlformats.org/officeDocument/2006/relationships/slide" Target="slides/slide76.xml"/><Relationship Id="rId134" Type="http://schemas.openxmlformats.org/officeDocument/2006/relationships/slide" Target="slides/slide77.xml"/><Relationship Id="rId135" Type="http://schemas.openxmlformats.org/officeDocument/2006/relationships/slide" Target="slides/slide78.xml"/><Relationship Id="rId136" Type="http://schemas.openxmlformats.org/officeDocument/2006/relationships/slide" Target="slides/slide79.xml"/><Relationship Id="rId137" Type="http://schemas.openxmlformats.org/officeDocument/2006/relationships/slide" Target="slides/slide80.xml"/><Relationship Id="rId138" Type="http://schemas.openxmlformats.org/officeDocument/2006/relationships/slide" Target="slides/slide81.xml"/><Relationship Id="rId139" Type="http://schemas.openxmlformats.org/officeDocument/2006/relationships/slide" Target="slides/slide82.xml"/><Relationship Id="rId170" Type="http://schemas.openxmlformats.org/officeDocument/2006/relationships/notesMaster" Target="notesMasters/notesMaster1.xml"/><Relationship Id="rId171" Type="http://schemas.openxmlformats.org/officeDocument/2006/relationships/handoutMaster" Target="handoutMasters/handoutMaster1.xml"/><Relationship Id="rId172" Type="http://schemas.openxmlformats.org/officeDocument/2006/relationships/printerSettings" Target="printerSettings/printerSettings1.bin"/><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presProps" Target="presProps.xml"/><Relationship Id="rId174" Type="http://schemas.openxmlformats.org/officeDocument/2006/relationships/viewProps" Target="viewProps.xml"/><Relationship Id="rId175" Type="http://schemas.openxmlformats.org/officeDocument/2006/relationships/theme" Target="theme/theme1.xml"/><Relationship Id="rId176" Type="http://schemas.openxmlformats.org/officeDocument/2006/relationships/tableStyles" Target="tableStyles.xml"/><Relationship Id="rId70" Type="http://schemas.openxmlformats.org/officeDocument/2006/relationships/slide" Target="slides/slide13.xml"/><Relationship Id="rId71" Type="http://schemas.openxmlformats.org/officeDocument/2006/relationships/slide" Target="slides/slide14.xml"/><Relationship Id="rId72" Type="http://schemas.openxmlformats.org/officeDocument/2006/relationships/slide" Target="slides/slide15.xml"/><Relationship Id="rId73" Type="http://schemas.openxmlformats.org/officeDocument/2006/relationships/slide" Target="slides/slide16.xml"/><Relationship Id="rId74" Type="http://schemas.openxmlformats.org/officeDocument/2006/relationships/slide" Target="slides/slide17.xml"/><Relationship Id="rId75" Type="http://schemas.openxmlformats.org/officeDocument/2006/relationships/slide" Target="slides/slide18.xml"/><Relationship Id="rId76" Type="http://schemas.openxmlformats.org/officeDocument/2006/relationships/slide" Target="slides/slide19.xml"/><Relationship Id="rId77" Type="http://schemas.openxmlformats.org/officeDocument/2006/relationships/slide" Target="slides/slide20.xml"/><Relationship Id="rId78" Type="http://schemas.openxmlformats.org/officeDocument/2006/relationships/slide" Target="slides/slide21.xml"/><Relationship Id="rId7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43.xml"/><Relationship Id="rId101" Type="http://schemas.openxmlformats.org/officeDocument/2006/relationships/slide" Target="slides/slide44.xml"/><Relationship Id="rId102" Type="http://schemas.openxmlformats.org/officeDocument/2006/relationships/slide" Target="slides/slide45.xml"/><Relationship Id="rId103" Type="http://schemas.openxmlformats.org/officeDocument/2006/relationships/slide" Target="slides/slide46.xml"/><Relationship Id="rId104" Type="http://schemas.openxmlformats.org/officeDocument/2006/relationships/slide" Target="slides/slide47.xml"/><Relationship Id="rId105" Type="http://schemas.openxmlformats.org/officeDocument/2006/relationships/slide" Target="slides/slide48.xml"/><Relationship Id="rId106" Type="http://schemas.openxmlformats.org/officeDocument/2006/relationships/slide" Target="slides/slide49.xml"/><Relationship Id="rId107" Type="http://schemas.openxmlformats.org/officeDocument/2006/relationships/slide" Target="slides/slide50.xml"/><Relationship Id="rId108" Type="http://schemas.openxmlformats.org/officeDocument/2006/relationships/slide" Target="slides/slide51.xml"/><Relationship Id="rId109" Type="http://schemas.openxmlformats.org/officeDocument/2006/relationships/slide" Target="slides/slide52.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83.xml"/><Relationship Id="rId141"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yoonh\Desktop\figs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jjm:Documents:SAFARI:hpl:cal:CAL:qual_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package" Target="../embeddings/Microsoft_Excel_Sheet4.xlsx"/></Relationships>
</file>

<file path=ppt/charts/_rels/chart21.xml.rels><?xml version="1.0" encoding="UTF-8" standalone="yes"?>
<Relationships xmlns="http://schemas.openxmlformats.org/package/2006/relationships"><Relationship Id="rId1" Type="http://schemas.openxmlformats.org/officeDocument/2006/relationships/image" Target="../media/image40.png"/><Relationship Id="rId2" Type="http://schemas.openxmlformats.org/officeDocument/2006/relationships/package" Target="../embeddings/Microsoft_Excel_Sheet5.xlsx"/></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2104680248"/>
        <c:axId val="-2104674792"/>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2104663400"/>
        <c:axId val="-2104669000"/>
      </c:lineChart>
      <c:catAx>
        <c:axId val="-2104680248"/>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2104674792"/>
        <c:crosses val="autoZero"/>
        <c:auto val="1"/>
        <c:lblAlgn val="ctr"/>
        <c:lblOffset val="100"/>
        <c:noMultiLvlLbl val="0"/>
      </c:catAx>
      <c:valAx>
        <c:axId val="-2104674792"/>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2104680248"/>
        <c:crosses val="autoZero"/>
        <c:crossBetween val="between"/>
      </c:valAx>
      <c:valAx>
        <c:axId val="-2104669000"/>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2104663400"/>
        <c:crosses val="max"/>
        <c:crossBetween val="between"/>
        <c:majorUnit val="20.0"/>
      </c:valAx>
      <c:catAx>
        <c:axId val="-2104663400"/>
        <c:scaling>
          <c:orientation val="minMax"/>
        </c:scaling>
        <c:delete val="1"/>
        <c:axPos val="b"/>
        <c:numFmt formatCode="General" sourceLinked="1"/>
        <c:majorTickMark val="out"/>
        <c:minorTickMark val="none"/>
        <c:tickLblPos val="nextTo"/>
        <c:crossAx val="-2104669000"/>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2136034328"/>
        <c:axId val="2136037304"/>
      </c:barChart>
      <c:catAx>
        <c:axId val="2136034328"/>
        <c:scaling>
          <c:orientation val="minMax"/>
        </c:scaling>
        <c:delete val="1"/>
        <c:axPos val="b"/>
        <c:numFmt formatCode="General" sourceLinked="1"/>
        <c:majorTickMark val="none"/>
        <c:minorTickMark val="none"/>
        <c:tickLblPos val="nextTo"/>
        <c:crossAx val="2136037304"/>
        <c:crosses val="autoZero"/>
        <c:auto val="1"/>
        <c:lblAlgn val="ctr"/>
        <c:lblOffset val="0"/>
        <c:noMultiLvlLbl val="0"/>
      </c:catAx>
      <c:valAx>
        <c:axId val="2136037304"/>
        <c:scaling>
          <c:orientation val="minMax"/>
          <c:max val="1.0"/>
          <c:min val="0.0"/>
        </c:scaling>
        <c:delete val="0"/>
        <c:axPos val="l"/>
        <c:majorGridlines/>
        <c:title>
          <c:tx>
            <c:rich>
              <a:bodyPr rot="-5400000" vert="horz"/>
              <a:lstStyle/>
              <a:p>
                <a:pPr>
                  <a:defRPr sz="1200"/>
                </a:pPr>
                <a:r>
                  <a:rPr lang="en-US" sz="1200" smtClean="0"/>
                  <a:t>Row-Buffer </a:t>
                </a:r>
                <a:r>
                  <a:rPr lang="en-US" sz="1200" baseline="0" smtClean="0"/>
                  <a:t>Hit-Rate</a:t>
                </a:r>
                <a:endParaRPr lang="en-US" sz="1200"/>
              </a:p>
            </c:rich>
          </c:tx>
          <c:layout/>
          <c:overlay val="0"/>
        </c:title>
        <c:numFmt formatCode="0%" sourceLinked="0"/>
        <c:majorTickMark val="out"/>
        <c:minorTickMark val="none"/>
        <c:tickLblPos val="nextTo"/>
        <c:txPr>
          <a:bodyPr/>
          <a:lstStyle/>
          <a:p>
            <a:pPr>
              <a:defRPr sz="1000"/>
            </a:pPr>
            <a:endParaRPr lang="en-US"/>
          </a:p>
        </c:txPr>
        <c:crossAx val="2136034328"/>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2136524520"/>
        <c:axId val="2136530056"/>
      </c:barChart>
      <c:catAx>
        <c:axId val="2136524520"/>
        <c:scaling>
          <c:orientation val="minMax"/>
        </c:scaling>
        <c:delete val="0"/>
        <c:axPos val="b"/>
        <c:title>
          <c:tx>
            <c:rich>
              <a:bodyPr/>
              <a:lstStyle/>
              <a:p>
                <a:pPr>
                  <a:defRPr/>
                </a:pPr>
                <a:r>
                  <a:rPr lang="en-US"/>
                  <a:t>Workload</a:t>
                </a:r>
              </a:p>
            </c:rich>
          </c:tx>
          <c:layout/>
          <c:overlay val="0"/>
        </c:title>
        <c:majorTickMark val="none"/>
        <c:minorTickMark val="none"/>
        <c:tickLblPos val="nextTo"/>
        <c:crossAx val="2136530056"/>
        <c:crosses val="autoZero"/>
        <c:auto val="1"/>
        <c:lblAlgn val="ctr"/>
        <c:lblOffset val="100"/>
        <c:noMultiLvlLbl val="0"/>
      </c:catAx>
      <c:valAx>
        <c:axId val="2136530056"/>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136524520"/>
        <c:crosses val="autoZero"/>
        <c:crossBetween val="between"/>
      </c:valAx>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998946696"/>
        <c:axId val="-2010886904"/>
      </c:barChart>
      <c:catAx>
        <c:axId val="-1998946696"/>
        <c:scaling>
          <c:orientation val="minMax"/>
        </c:scaling>
        <c:delete val="0"/>
        <c:axPos val="b"/>
        <c:title>
          <c:tx>
            <c:rich>
              <a:bodyPr/>
              <a:lstStyle/>
              <a:p>
                <a:pPr>
                  <a:defRPr/>
                </a:pPr>
                <a:r>
                  <a:rPr lang="en-US"/>
                  <a:t>Normalized Metric</a:t>
                </a:r>
              </a:p>
            </c:rich>
          </c:tx>
          <c:layout/>
          <c:overlay val="0"/>
        </c:title>
        <c:majorTickMark val="none"/>
        <c:minorTickMark val="none"/>
        <c:tickLblPos val="nextTo"/>
        <c:crossAx val="-2010886904"/>
        <c:crosses val="autoZero"/>
        <c:auto val="1"/>
        <c:lblAlgn val="ctr"/>
        <c:lblOffset val="100"/>
        <c:noMultiLvlLbl val="0"/>
      </c:catAx>
      <c:valAx>
        <c:axId val="-2010886904"/>
        <c:scaling>
          <c:orientation val="minMax"/>
        </c:scaling>
        <c:delete val="0"/>
        <c:axPos val="l"/>
        <c:majorGridlines/>
        <c:numFmt formatCode="General" sourceLinked="1"/>
        <c:majorTickMark val="out"/>
        <c:minorTickMark val="none"/>
        <c:tickLblPos val="nextTo"/>
        <c:crossAx val="-1998946696"/>
        <c:crosses val="autoZero"/>
        <c:crossBetween val="between"/>
      </c:valAx>
      <c:spPr>
        <a:noFill/>
        <a:ln w="25400">
          <a:noFill/>
        </a:ln>
      </c:spPr>
    </c:plotArea>
    <c:legend>
      <c:legendPos val="t"/>
      <c:layou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2139291384"/>
        <c:axId val="-2110136232"/>
      </c:barChart>
      <c:catAx>
        <c:axId val="2139291384"/>
        <c:scaling>
          <c:orientation val="minMax"/>
        </c:scaling>
        <c:delete val="1"/>
        <c:axPos val="b"/>
        <c:majorTickMark val="none"/>
        <c:minorTickMark val="none"/>
        <c:tickLblPos val="nextTo"/>
        <c:crossAx val="-2110136232"/>
        <c:crosses val="autoZero"/>
        <c:auto val="1"/>
        <c:lblAlgn val="ctr"/>
        <c:lblOffset val="100"/>
        <c:noMultiLvlLbl val="0"/>
      </c:catAx>
      <c:valAx>
        <c:axId val="-2110136232"/>
        <c:scaling>
          <c:orientation val="minMax"/>
        </c:scaling>
        <c:delete val="0"/>
        <c:axPos val="l"/>
        <c:majorGridlines/>
        <c:title>
          <c:tx>
            <c:rich>
              <a:bodyPr/>
              <a:lstStyle/>
              <a:p>
                <a:pPr>
                  <a:defRPr b="1"/>
                </a:pPr>
                <a:r>
                  <a:rPr lang="en-US" b="1"/>
                  <a:t>Normalized Weighted Speedup</a:t>
                </a:r>
              </a:p>
            </c:rich>
          </c:tx>
          <c:layout/>
          <c:overlay val="0"/>
        </c:title>
        <c:numFmt formatCode="General" sourceLinked="1"/>
        <c:majorTickMark val="out"/>
        <c:minorTickMark val="none"/>
        <c:tickLblPos val="nextTo"/>
        <c:crossAx val="213929138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109703752"/>
        <c:axId val="2131325448"/>
      </c:barChart>
      <c:catAx>
        <c:axId val="-2109703752"/>
        <c:scaling>
          <c:orientation val="minMax"/>
        </c:scaling>
        <c:delete val="1"/>
        <c:axPos val="b"/>
        <c:majorTickMark val="none"/>
        <c:minorTickMark val="none"/>
        <c:tickLblPos val="nextTo"/>
        <c:crossAx val="2131325448"/>
        <c:crosses val="autoZero"/>
        <c:auto val="1"/>
        <c:lblAlgn val="ctr"/>
        <c:lblOffset val="100"/>
        <c:noMultiLvlLbl val="0"/>
      </c:catAx>
      <c:valAx>
        <c:axId val="2131325448"/>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layout/>
          <c:overlay val="0"/>
        </c:title>
        <c:numFmt formatCode="General" sourceLinked="1"/>
        <c:majorTickMark val="out"/>
        <c:minorTickMark val="none"/>
        <c:tickLblPos val="nextTo"/>
        <c:crossAx val="-2109703752"/>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136538040"/>
        <c:axId val="2136566744"/>
      </c:barChart>
      <c:catAx>
        <c:axId val="2136538040"/>
        <c:scaling>
          <c:orientation val="minMax"/>
        </c:scaling>
        <c:delete val="0"/>
        <c:axPos val="b"/>
        <c:majorTickMark val="out"/>
        <c:minorTickMark val="none"/>
        <c:tickLblPos val="nextTo"/>
        <c:crossAx val="2136566744"/>
        <c:crosses val="autoZero"/>
        <c:auto val="1"/>
        <c:lblAlgn val="ctr"/>
        <c:lblOffset val="100"/>
        <c:noMultiLvlLbl val="0"/>
      </c:catAx>
      <c:valAx>
        <c:axId val="2136566744"/>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136538040"/>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136592696"/>
        <c:axId val="2136595688"/>
      </c:barChart>
      <c:catAx>
        <c:axId val="2136592696"/>
        <c:scaling>
          <c:orientation val="minMax"/>
        </c:scaling>
        <c:delete val="0"/>
        <c:axPos val="b"/>
        <c:majorTickMark val="out"/>
        <c:minorTickMark val="none"/>
        <c:tickLblPos val="nextTo"/>
        <c:crossAx val="2136595688"/>
        <c:crosses val="autoZero"/>
        <c:auto val="1"/>
        <c:lblAlgn val="ctr"/>
        <c:lblOffset val="100"/>
        <c:noMultiLvlLbl val="0"/>
      </c:catAx>
      <c:valAx>
        <c:axId val="2136595688"/>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layout/>
          <c:overlay val="0"/>
        </c:title>
        <c:numFmt formatCode="General" sourceLinked="1"/>
        <c:majorTickMark val="out"/>
        <c:minorTickMark val="none"/>
        <c:tickLblPos val="nextTo"/>
        <c:crossAx val="213659269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cat>
            <c:strRef>
              <c:f>Sheet1!$A$2:$A$3</c:f>
              <c:strCache>
                <c:ptCount val="2"/>
                <c:pt idx="0">
                  <c:v>STREAM</c:v>
                </c:pt>
                <c:pt idx="1">
                  <c:v>RANDOM</c:v>
                </c:pt>
              </c:strCache>
            </c:strRef>
          </c:cat>
          <c:val>
            <c:numRef>
              <c:f>Sheet1!$B$2:$B$3</c:f>
              <c:numCache>
                <c:formatCode>General</c:formatCode>
                <c:ptCount val="2"/>
                <c:pt idx="0">
                  <c:v>1.180000000000004</c:v>
                </c:pt>
                <c:pt idx="1">
                  <c:v>2.82</c:v>
                </c:pt>
              </c:numCache>
            </c:numRef>
          </c:val>
        </c:ser>
        <c:dLbls>
          <c:showLegendKey val="0"/>
          <c:showVal val="0"/>
          <c:showCatName val="0"/>
          <c:showSerName val="0"/>
          <c:showPercent val="0"/>
          <c:showBubbleSize val="0"/>
        </c:dLbls>
        <c:gapWidth val="150"/>
        <c:axId val="2137937832"/>
        <c:axId val="2137987656"/>
      </c:barChart>
      <c:catAx>
        <c:axId val="2137937832"/>
        <c:scaling>
          <c:orientation val="minMax"/>
        </c:scaling>
        <c:delete val="0"/>
        <c:axPos val="b"/>
        <c:majorTickMark val="out"/>
        <c:minorTickMark val="none"/>
        <c:tickLblPos val="nextTo"/>
        <c:crossAx val="2137987656"/>
        <c:crosses val="autoZero"/>
        <c:auto val="1"/>
        <c:lblAlgn val="ctr"/>
        <c:lblOffset val="100"/>
        <c:noMultiLvlLbl val="0"/>
      </c:catAx>
      <c:valAx>
        <c:axId val="2137987656"/>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37937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accent1">
                  <a:lumMod val="75000"/>
                </a:schemeClr>
              </a:solidFill>
              <a:ln>
                <a:solidFill>
                  <a:srgbClr val="000000"/>
                </a:solidFill>
              </a:ln>
            </c:spPr>
          </c:dPt>
          <c:cat>
            <c:strRef>
              <c:f>Sheet1!$A$2:$A$3</c:f>
              <c:strCache>
                <c:ptCount val="2"/>
                <c:pt idx="0">
                  <c:v>STREAM</c:v>
                </c:pt>
                <c:pt idx="1">
                  <c:v>gcc</c:v>
                </c:pt>
              </c:strCache>
            </c:strRef>
          </c:cat>
          <c:val>
            <c:numRef>
              <c:f>Sheet1!$B$2:$B$3</c:f>
              <c:numCache>
                <c:formatCode>General</c:formatCode>
                <c:ptCount val="2"/>
                <c:pt idx="0">
                  <c:v>1.23</c:v>
                </c:pt>
                <c:pt idx="1">
                  <c:v>2.91</c:v>
                </c:pt>
              </c:numCache>
            </c:numRef>
          </c:val>
        </c:ser>
        <c:dLbls>
          <c:showLegendKey val="0"/>
          <c:showVal val="0"/>
          <c:showCatName val="0"/>
          <c:showSerName val="0"/>
          <c:showPercent val="0"/>
          <c:showBubbleSize val="0"/>
        </c:dLbls>
        <c:gapWidth val="150"/>
        <c:axId val="2137053976"/>
        <c:axId val="2137056952"/>
      </c:barChart>
      <c:catAx>
        <c:axId val="2137053976"/>
        <c:scaling>
          <c:orientation val="minMax"/>
        </c:scaling>
        <c:delete val="0"/>
        <c:axPos val="b"/>
        <c:majorTickMark val="out"/>
        <c:minorTickMark val="none"/>
        <c:tickLblPos val="nextTo"/>
        <c:crossAx val="2137056952"/>
        <c:crosses val="autoZero"/>
        <c:auto val="1"/>
        <c:lblAlgn val="ctr"/>
        <c:lblOffset val="100"/>
        <c:noMultiLvlLbl val="0"/>
      </c:catAx>
      <c:valAx>
        <c:axId val="2137056952"/>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37053976"/>
        <c:crosses val="autoZero"/>
        <c:crossBetween val="between"/>
      </c:valAx>
    </c:plotArea>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02233653415"/>
          <c:y val="0.0378040503648536"/>
          <c:w val="0.860801137725527"/>
          <c:h val="0.829522842847769"/>
        </c:manualLayout>
      </c:layout>
      <c:barChart>
        <c:barDir val="col"/>
        <c:grouping val="clustered"/>
        <c:varyColors val="0"/>
        <c:ser>
          <c:idx val="0"/>
          <c:order val="0"/>
          <c:tx>
            <c:strRef>
              <c:f>Sheet1!$B$1</c:f>
              <c:strCache>
                <c:ptCount val="1"/>
                <c:pt idx="0">
                  <c:v>Column1</c:v>
                </c:pt>
              </c:strCache>
            </c:strRef>
          </c:tx>
          <c:spPr>
            <a:solidFill>
              <a:srgbClr val="FF0000"/>
            </a:solidFill>
            <a:ln>
              <a:solidFill>
                <a:srgbClr val="000000"/>
              </a:solidFill>
            </a:ln>
          </c:spPr>
          <c:invertIfNegative val="0"/>
          <c:dPt>
            <c:idx val="0"/>
            <c:invertIfNegative val="0"/>
            <c:bubble3D val="0"/>
            <c:spPr>
              <a:solidFill>
                <a:srgbClr val="0000FF"/>
              </a:solidFill>
              <a:ln>
                <a:solidFill>
                  <a:srgbClr val="000000"/>
                </a:solidFill>
              </a:ln>
            </c:spPr>
          </c:dPt>
          <c:dPt>
            <c:idx val="1"/>
            <c:invertIfNegative val="0"/>
            <c:bubble3D val="0"/>
            <c:spPr>
              <a:solidFill>
                <a:schemeClr val="tx2"/>
              </a:solidFill>
              <a:ln>
                <a:solidFill>
                  <a:srgbClr val="000000"/>
                </a:solidFill>
              </a:ln>
            </c:spPr>
          </c:dPt>
          <c:cat>
            <c:strRef>
              <c:f>Sheet1!$A$2:$A$3</c:f>
              <c:strCache>
                <c:ptCount val="2"/>
                <c:pt idx="0">
                  <c:v>STREAM</c:v>
                </c:pt>
                <c:pt idx="1">
                  <c:v>Virtual PC</c:v>
                </c:pt>
              </c:strCache>
            </c:strRef>
          </c:cat>
          <c:val>
            <c:numRef>
              <c:f>Sheet1!$B$2:$B$3</c:f>
              <c:numCache>
                <c:formatCode>General</c:formatCode>
                <c:ptCount val="2"/>
                <c:pt idx="0">
                  <c:v>1.21</c:v>
                </c:pt>
                <c:pt idx="1">
                  <c:v>2.59</c:v>
                </c:pt>
              </c:numCache>
            </c:numRef>
          </c:val>
        </c:ser>
        <c:dLbls>
          <c:showLegendKey val="0"/>
          <c:showVal val="0"/>
          <c:showCatName val="0"/>
          <c:showSerName val="0"/>
          <c:showPercent val="0"/>
          <c:showBubbleSize val="0"/>
        </c:dLbls>
        <c:gapWidth val="150"/>
        <c:axId val="2137085368"/>
        <c:axId val="2137088344"/>
      </c:barChart>
      <c:catAx>
        <c:axId val="2137085368"/>
        <c:scaling>
          <c:orientation val="minMax"/>
        </c:scaling>
        <c:delete val="0"/>
        <c:axPos val="b"/>
        <c:majorTickMark val="out"/>
        <c:minorTickMark val="none"/>
        <c:tickLblPos val="nextTo"/>
        <c:crossAx val="2137088344"/>
        <c:crosses val="autoZero"/>
        <c:auto val="1"/>
        <c:lblAlgn val="ctr"/>
        <c:lblOffset val="100"/>
        <c:noMultiLvlLbl val="0"/>
      </c:catAx>
      <c:valAx>
        <c:axId val="2137088344"/>
        <c:scaling>
          <c:orientation val="minMax"/>
          <c:max val="3.0"/>
        </c:scaling>
        <c:delete val="0"/>
        <c:axPos val="l"/>
        <c:majorGridlines/>
        <c:numFmt formatCode="General" sourceLinked="1"/>
        <c:majorTickMark val="out"/>
        <c:minorTickMark val="none"/>
        <c:tickLblPos val="nextTo"/>
        <c:txPr>
          <a:bodyPr/>
          <a:lstStyle/>
          <a:p>
            <a:pPr>
              <a:defRPr sz="1600"/>
            </a:pPr>
            <a:endParaRPr lang="en-US"/>
          </a:p>
        </c:txPr>
        <c:crossAx val="2137085368"/>
        <c:crosses val="autoZero"/>
        <c:crossBetween val="between"/>
      </c:valAx>
      <c:spPr>
        <a:noFill/>
      </c:spPr>
    </c:plotArea>
    <c:plotVisOnly val="1"/>
    <c:dispBlanksAs val="gap"/>
    <c:showDLblsOverMax val="0"/>
  </c:chart>
  <c:spPr>
    <a:solidFill>
      <a:srgbClr val="FFFFFF"/>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105475688"/>
        <c:axId val="-2104978776"/>
      </c:scatterChart>
      <c:valAx>
        <c:axId val="-2105475688"/>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104978776"/>
        <c:crosses val="autoZero"/>
        <c:crossBetween val="midCat"/>
        <c:majorUnit val="10.0"/>
      </c:valAx>
      <c:valAx>
        <c:axId val="-2104978776"/>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105475688"/>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Sheet1!$B$2:$B$6</c:f>
              <c:numCache>
                <c:formatCode>General</c:formatCode>
                <c:ptCount val="5"/>
                <c:pt idx="0">
                  <c:v>14.18</c:v>
                </c:pt>
              </c:numCache>
            </c:numRef>
          </c:yVal>
          <c:smooth val="0"/>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Sheet1!$C$2:$C$6</c:f>
              <c:numCache>
                <c:formatCode>General</c:formatCode>
                <c:ptCount val="5"/>
                <c:pt idx="1">
                  <c:v>9.245</c:v>
                </c:pt>
              </c:numCache>
            </c:numRef>
          </c:yVal>
          <c:smooth val="0"/>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Sheet1!$D$2:$D$6</c:f>
              <c:numCache>
                <c:formatCode>General</c:formatCode>
                <c:ptCount val="5"/>
                <c:pt idx="2">
                  <c:v>7.418</c:v>
                </c:pt>
              </c:numCache>
            </c:numRef>
          </c:yVal>
          <c:smooth val="0"/>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Sheet1!$E$2:$E$6</c:f>
              <c:numCache>
                <c:formatCode>General</c:formatCode>
                <c:ptCount val="5"/>
                <c:pt idx="3">
                  <c:v>11.52</c:v>
                </c:pt>
              </c:numCache>
            </c:numRef>
          </c:yVal>
          <c:smooth val="0"/>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LegendKey val="0"/>
            <c:showVal val="0"/>
            <c:showCatName val="0"/>
            <c:showSerName val="1"/>
            <c:showPercent val="0"/>
            <c:showBubbleSize val="0"/>
            <c:showLeaderLines val="0"/>
          </c:dLbls>
          <c:xVal>
            <c:numRef>
              <c:f>Sheet1!$A$2:$A$6</c:f>
              <c:numCache>
                <c:formatCode>General</c:formatCode>
                <c:ptCount val="5"/>
                <c:pt idx="0">
                  <c:v>8.166</c:v>
                </c:pt>
                <c:pt idx="1">
                  <c:v>8.26</c:v>
                </c:pt>
                <c:pt idx="2">
                  <c:v>8.527000000000001</c:v>
                </c:pt>
                <c:pt idx="3">
                  <c:v>8.777999999999998</c:v>
                </c:pt>
                <c:pt idx="4">
                  <c:v>9.179</c:v>
                </c:pt>
              </c:numCache>
            </c:numRef>
          </c:xVal>
          <c:yVal>
            <c:numRef>
              <c:f>Sheet1!$F$2:$F$6</c:f>
              <c:numCache>
                <c:formatCode>General</c:formatCode>
                <c:ptCount val="5"/>
                <c:pt idx="4">
                  <c:v>7.074</c:v>
                </c:pt>
              </c:numCache>
            </c:numRef>
          </c:yVal>
          <c:smooth val="0"/>
        </c:ser>
        <c:dLbls>
          <c:showLegendKey val="0"/>
          <c:showVal val="0"/>
          <c:showCatName val="0"/>
          <c:showSerName val="0"/>
          <c:showPercent val="0"/>
          <c:showBubbleSize val="0"/>
        </c:dLbls>
        <c:axId val="-1981253928"/>
        <c:axId val="-1981533688"/>
      </c:scatterChart>
      <c:valAx>
        <c:axId val="-1981253928"/>
        <c:scaling>
          <c:orientation val="minMax"/>
          <c:max val="10.0"/>
          <c:min val="7.5"/>
        </c:scaling>
        <c:delete val="0"/>
        <c:axPos val="b"/>
        <c:title>
          <c:tx>
            <c:rich>
              <a:bodyPr/>
              <a:lstStyle/>
              <a:p>
                <a:pPr>
                  <a:defRPr b="0"/>
                </a:pPr>
                <a:r>
                  <a:rPr lang="en-US" b="0" dirty="0" smtClean="0"/>
                  <a:t>Weighted Speedup</a:t>
                </a:r>
                <a:endParaRPr lang="en-US" b="0" dirty="0"/>
              </a:p>
            </c:rich>
          </c:tx>
          <c:layout>
            <c:manualLayout>
              <c:xMode val="edge"/>
              <c:yMode val="edge"/>
              <c:x val="0.406909448818898"/>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981533688"/>
        <c:crosses val="autoZero"/>
        <c:crossBetween val="midCat"/>
      </c:valAx>
      <c:valAx>
        <c:axId val="-1981533688"/>
        <c:scaling>
          <c:orientation val="minMax"/>
          <c:max val="16.0"/>
          <c:min val="4.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981253928"/>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Sheet1!$C$3:$C$33</c:f>
              <c:numCache>
                <c:formatCode>General</c:formatCode>
                <c:ptCount val="31"/>
                <c:pt idx="0">
                  <c:v>9.825</c:v>
                </c:pt>
                <c:pt idx="1">
                  <c:v>6.73</c:v>
                </c:pt>
                <c:pt idx="2">
                  <c:v>5.84</c:v>
                </c:pt>
                <c:pt idx="3">
                  <c:v>5.38</c:v>
                </c:pt>
                <c:pt idx="4">
                  <c:v>5.0</c:v>
                </c:pt>
                <c:pt idx="5">
                  <c:v>5.07</c:v>
                </c:pt>
                <c:pt idx="6">
                  <c:v>5.5</c:v>
                </c:pt>
                <c:pt idx="7">
                  <c:v>5.73</c:v>
                </c:pt>
              </c:numCache>
            </c:numRef>
          </c:yVal>
          <c:smooth val="0"/>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Sheet1!$D$3:$D$33</c:f>
              <c:numCache>
                <c:formatCode>General</c:formatCode>
                <c:ptCount val="31"/>
                <c:pt idx="8">
                  <c:v>5.949</c:v>
                </c:pt>
                <c:pt idx="9">
                  <c:v>6.214999999999995</c:v>
                </c:pt>
                <c:pt idx="10">
                  <c:v>6.423</c:v>
                </c:pt>
                <c:pt idx="11">
                  <c:v>6.923</c:v>
                </c:pt>
                <c:pt idx="12">
                  <c:v>6.953</c:v>
                </c:pt>
                <c:pt idx="13">
                  <c:v>7.262999999999995</c:v>
                </c:pt>
              </c:numCache>
            </c:numRef>
          </c:yVal>
          <c:smooth val="0"/>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Sheet1!$E$3:$E$33</c:f>
              <c:numCache>
                <c:formatCode>General</c:formatCode>
                <c:ptCount val="31"/>
                <c:pt idx="14">
                  <c:v>5.999</c:v>
                </c:pt>
                <c:pt idx="15">
                  <c:v>5.449</c:v>
                </c:pt>
                <c:pt idx="16">
                  <c:v>5.423</c:v>
                </c:pt>
                <c:pt idx="17">
                  <c:v>5.075</c:v>
                </c:pt>
                <c:pt idx="18">
                  <c:v>4.905</c:v>
                </c:pt>
                <c:pt idx="19">
                  <c:v>4.819999999999998</c:v>
                </c:pt>
              </c:numCache>
            </c:numRef>
          </c:yVal>
          <c:smooth val="0"/>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Sheet1!$F$3:$F$33</c:f>
              <c:numCache>
                <c:formatCode>General</c:formatCode>
                <c:ptCount val="31"/>
                <c:pt idx="20">
                  <c:v>7.017999999999994</c:v>
                </c:pt>
                <c:pt idx="21">
                  <c:v>7.139</c:v>
                </c:pt>
                <c:pt idx="22">
                  <c:v>7.422</c:v>
                </c:pt>
                <c:pt idx="23">
                  <c:v>7.501</c:v>
                </c:pt>
                <c:pt idx="24">
                  <c:v>7.552</c:v>
                </c:pt>
                <c:pt idx="25">
                  <c:v>7.458</c:v>
                </c:pt>
              </c:numCache>
            </c:numRef>
          </c:yVal>
          <c:smooth val="0"/>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12.73</c:v>
                </c:pt>
                <c:pt idx="1">
                  <c:v>13.0</c:v>
                </c:pt>
                <c:pt idx="2">
                  <c:v>13.03</c:v>
                </c:pt>
                <c:pt idx="3">
                  <c:v>13.04</c:v>
                </c:pt>
                <c:pt idx="4">
                  <c:v>12.97</c:v>
                </c:pt>
                <c:pt idx="5">
                  <c:v>12.81</c:v>
                </c:pt>
                <c:pt idx="6">
                  <c:v>12.66</c:v>
                </c:pt>
                <c:pt idx="7">
                  <c:v>12.48</c:v>
                </c:pt>
                <c:pt idx="8">
                  <c:v>13.11</c:v>
                </c:pt>
                <c:pt idx="9">
                  <c:v>13.21</c:v>
                </c:pt>
                <c:pt idx="10">
                  <c:v>13.21</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14.63</c:v>
                </c:pt>
                <c:pt idx="29">
                  <c:v>14.79</c:v>
                </c:pt>
                <c:pt idx="30">
                  <c:v>14.92</c:v>
                </c:pt>
              </c:numCache>
            </c:numRef>
          </c:xVal>
          <c:yVal>
            <c:numRef>
              <c:f>Sheet1!$G$3:$G$33</c:f>
              <c:numCache>
                <c:formatCode>General</c:formatCode>
                <c:ptCount val="31"/>
                <c:pt idx="26">
                  <c:v>4.843</c:v>
                </c:pt>
                <c:pt idx="27">
                  <c:v>4.952</c:v>
                </c:pt>
                <c:pt idx="28">
                  <c:v>5.258</c:v>
                </c:pt>
                <c:pt idx="29">
                  <c:v>5.503</c:v>
                </c:pt>
                <c:pt idx="30">
                  <c:v>5.726999999999998</c:v>
                </c:pt>
              </c:numCache>
            </c:numRef>
          </c:yVal>
          <c:smooth val="0"/>
        </c:ser>
        <c:dLbls>
          <c:showLegendKey val="0"/>
          <c:showVal val="0"/>
          <c:showCatName val="0"/>
          <c:showSerName val="0"/>
          <c:showPercent val="0"/>
          <c:showBubbleSize val="0"/>
        </c:dLbls>
        <c:axId val="-1981664904"/>
        <c:axId val="-1981656328"/>
      </c:scatterChart>
      <c:valAx>
        <c:axId val="-1981664904"/>
        <c:scaling>
          <c:orientation val="minMax"/>
          <c:max val="16.0"/>
          <c:min val="12.0"/>
        </c:scaling>
        <c:delete val="0"/>
        <c:axPos val="b"/>
        <c:title>
          <c:tx>
            <c:rich>
              <a:bodyPr/>
              <a:lstStyle/>
              <a:p>
                <a:pPr>
                  <a:defRPr b="0"/>
                </a:pPr>
                <a:r>
                  <a:rPr lang="en-US" b="0" dirty="0" smtClean="0"/>
                  <a:t>Weighted Speedup</a:t>
                </a:r>
                <a:endParaRPr lang="en-US" b="0" dirty="0"/>
              </a:p>
            </c:rich>
          </c:tx>
          <c:layout>
            <c:manualLayout>
              <c:xMode val="edge"/>
              <c:yMode val="edge"/>
              <c:x val="0.403121570031019"/>
              <c:y val="0.856036482939632"/>
            </c:manualLayout>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981656328"/>
        <c:crosses val="autoZero"/>
        <c:crossBetween val="midCat"/>
      </c:valAx>
      <c:valAx>
        <c:axId val="-1981656328"/>
        <c:scaling>
          <c:orientation val="minMax"/>
          <c:max val="12.0"/>
          <c:min val="2.0"/>
        </c:scaling>
        <c:delete val="0"/>
        <c:axPos val="l"/>
        <c:title>
          <c:tx>
            <c:rich>
              <a:bodyPr rot="-5400000" vert="horz"/>
              <a:lstStyle/>
              <a:p>
                <a:pPr>
                  <a:defRPr b="0"/>
                </a:pPr>
                <a:r>
                  <a:rPr lang="en-US" b="0" dirty="0" smtClean="0"/>
                  <a:t>Maximum Slowdown</a:t>
                </a:r>
                <a:endParaRPr lang="en-US" b="0" dirty="0"/>
              </a:p>
            </c:rich>
          </c:tx>
          <c:layout/>
          <c:overlay val="0"/>
        </c:title>
        <c:numFmt formatCode="General" sourceLinked="1"/>
        <c:majorTickMark val="out"/>
        <c:minorTickMark val="none"/>
        <c:tickLblPos val="nextTo"/>
        <c:spPr>
          <a:ln w="31750">
            <a:solidFill>
              <a:schemeClr val="tx1"/>
            </a:solidFill>
            <a:tailEnd type="triangle" w="lg" len="lg"/>
          </a:ln>
        </c:spPr>
        <c:txPr>
          <a:bodyPr/>
          <a:lstStyle/>
          <a:p>
            <a:pPr>
              <a:defRPr sz="1600"/>
            </a:pPr>
            <a:endParaRPr lang="en-US"/>
          </a:p>
        </c:txPr>
        <c:crossAx val="-1981664904"/>
        <c:crosses val="autoZero"/>
        <c:crossBetween val="midCat"/>
        <c:majorUnit val="2.0"/>
      </c:valAx>
      <c:spPr>
        <a:solidFill>
          <a:schemeClr val="bg1">
            <a:lumMod val="95000"/>
          </a:schemeClr>
        </a:solidFill>
      </c:spPr>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2109668408"/>
        <c:axId val="2131151160"/>
      </c:barChart>
      <c:catAx>
        <c:axId val="-2109668408"/>
        <c:scaling>
          <c:orientation val="minMax"/>
        </c:scaling>
        <c:delete val="1"/>
        <c:axPos val="b"/>
        <c:majorTickMark val="out"/>
        <c:minorTickMark val="none"/>
        <c:tickLblPos val="nextTo"/>
        <c:crossAx val="2131151160"/>
        <c:crosses val="autoZero"/>
        <c:auto val="1"/>
        <c:lblAlgn val="ctr"/>
        <c:lblOffset val="100"/>
        <c:noMultiLvlLbl val="0"/>
      </c:catAx>
      <c:valAx>
        <c:axId val="2131151160"/>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2109668408"/>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838170488"/>
        <c:axId val="1838169448"/>
      </c:barChart>
      <c:catAx>
        <c:axId val="1838170488"/>
        <c:scaling>
          <c:orientation val="minMax"/>
        </c:scaling>
        <c:delete val="1"/>
        <c:axPos val="b"/>
        <c:majorTickMark val="out"/>
        <c:minorTickMark val="none"/>
        <c:tickLblPos val="nextTo"/>
        <c:crossAx val="1838169448"/>
        <c:crosses val="autoZero"/>
        <c:auto val="1"/>
        <c:lblAlgn val="ctr"/>
        <c:lblOffset val="100"/>
        <c:noMultiLvlLbl val="0"/>
      </c:catAx>
      <c:valAx>
        <c:axId val="1838169448"/>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838170488"/>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132350792"/>
        <c:axId val="2131028984"/>
      </c:scatterChart>
      <c:valAx>
        <c:axId val="2132350792"/>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131028984"/>
        <c:crosses val="autoZero"/>
        <c:crossBetween val="midCat"/>
        <c:majorUnit val="10.0"/>
      </c:valAx>
      <c:valAx>
        <c:axId val="2131028984"/>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132350792"/>
        <c:crosses val="autoZero"/>
        <c:crossBetween val="midCat"/>
        <c:majorUnit val="1.0"/>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2132495272"/>
        <c:axId val="2132519880"/>
      </c:barChart>
      <c:catAx>
        <c:axId val="2132495272"/>
        <c:scaling>
          <c:orientation val="minMax"/>
        </c:scaling>
        <c:delete val="0"/>
        <c:axPos val="b"/>
        <c:majorTickMark val="out"/>
        <c:minorTickMark val="none"/>
        <c:tickLblPos val="nextTo"/>
        <c:txPr>
          <a:bodyPr/>
          <a:lstStyle/>
          <a:p>
            <a:pPr>
              <a:defRPr sz="1800"/>
            </a:pPr>
            <a:endParaRPr lang="en-US"/>
          </a:p>
        </c:txPr>
        <c:crossAx val="2132519880"/>
        <c:crosses val="autoZero"/>
        <c:auto val="1"/>
        <c:lblAlgn val="ctr"/>
        <c:lblOffset val="0"/>
        <c:noMultiLvlLbl val="0"/>
      </c:catAx>
      <c:valAx>
        <c:axId val="2132519880"/>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132495272"/>
        <c:crosses val="autoZero"/>
        <c:crossBetween val="between"/>
      </c:valAx>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2130463240"/>
        <c:axId val="2130533512"/>
      </c:barChart>
      <c:catAx>
        <c:axId val="2130463240"/>
        <c:scaling>
          <c:orientation val="minMax"/>
        </c:scaling>
        <c:delete val="0"/>
        <c:axPos val="b"/>
        <c:majorTickMark val="out"/>
        <c:minorTickMark val="none"/>
        <c:tickLblPos val="nextTo"/>
        <c:txPr>
          <a:bodyPr/>
          <a:lstStyle/>
          <a:p>
            <a:pPr>
              <a:defRPr sz="1800"/>
            </a:pPr>
            <a:endParaRPr lang="en-US"/>
          </a:p>
        </c:txPr>
        <c:crossAx val="2130533512"/>
        <c:crosses val="autoZero"/>
        <c:auto val="1"/>
        <c:lblAlgn val="ctr"/>
        <c:lblOffset val="0"/>
        <c:noMultiLvlLbl val="0"/>
      </c:catAx>
      <c:valAx>
        <c:axId val="2130533512"/>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2130463240"/>
        <c:crosses val="autoZero"/>
        <c:crossBetween val="between"/>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2130229992"/>
        <c:axId val="2130233112"/>
      </c:barChart>
      <c:catAx>
        <c:axId val="2130229992"/>
        <c:scaling>
          <c:orientation val="minMax"/>
        </c:scaling>
        <c:delete val="0"/>
        <c:axPos val="b"/>
        <c:majorTickMark val="out"/>
        <c:minorTickMark val="none"/>
        <c:tickLblPos val="nextTo"/>
        <c:txPr>
          <a:bodyPr/>
          <a:lstStyle/>
          <a:p>
            <a:pPr>
              <a:defRPr sz="2400"/>
            </a:pPr>
            <a:endParaRPr lang="en-US"/>
          </a:p>
        </c:txPr>
        <c:crossAx val="2130233112"/>
        <c:crosses val="autoZero"/>
        <c:auto val="1"/>
        <c:lblAlgn val="ctr"/>
        <c:lblOffset val="100"/>
        <c:noMultiLvlLbl val="0"/>
      </c:catAx>
      <c:valAx>
        <c:axId val="2130233112"/>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130229992"/>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2136974136"/>
        <c:axId val="2136977112"/>
      </c:barChart>
      <c:catAx>
        <c:axId val="2136974136"/>
        <c:scaling>
          <c:orientation val="minMax"/>
        </c:scaling>
        <c:delete val="1"/>
        <c:axPos val="b"/>
        <c:numFmt formatCode="General" sourceLinked="1"/>
        <c:majorTickMark val="none"/>
        <c:minorTickMark val="none"/>
        <c:tickLblPos val="nextTo"/>
        <c:crossAx val="2136977112"/>
        <c:crosses val="autoZero"/>
        <c:auto val="1"/>
        <c:lblAlgn val="ctr"/>
        <c:lblOffset val="0"/>
        <c:noMultiLvlLbl val="0"/>
      </c:catAx>
      <c:valAx>
        <c:axId val="2136977112"/>
        <c:scaling>
          <c:orientation val="minMax"/>
          <c:max val="1.2"/>
          <c:min val="0.0"/>
        </c:scaling>
        <c:delete val="0"/>
        <c:axPos val="l"/>
        <c:majorGridlines/>
        <c:title>
          <c:tx>
            <c:rich>
              <a:bodyPr rot="-5400000" vert="horz"/>
              <a:lstStyle/>
              <a:p>
                <a:pPr>
                  <a:defRPr sz="1200"/>
                </a:pPr>
                <a:r>
                  <a:rPr lang="en-US" sz="1200"/>
                  <a:t>Normalized</a:t>
                </a:r>
                <a:r>
                  <a:rPr lang="en-US" sz="1200" baseline="0"/>
                  <a:t> </a:t>
                </a:r>
                <a:br>
                  <a:rPr lang="en-US" sz="1200" baseline="0"/>
                </a:br>
                <a:r>
                  <a:rPr lang="en-US" sz="1200" baseline="0"/>
                  <a:t>Dynamic Energy</a:t>
                </a:r>
                <a:endParaRPr lang="en-US" sz="1200"/>
              </a:p>
            </c:rich>
          </c:tx>
          <c:layout/>
          <c:overlay val="0"/>
        </c:title>
        <c:numFmt formatCode="#,##0.0" sourceLinked="0"/>
        <c:majorTickMark val="out"/>
        <c:minorTickMark val="none"/>
        <c:tickLblPos val="nextTo"/>
        <c:txPr>
          <a:bodyPr/>
          <a:lstStyle/>
          <a:p>
            <a:pPr>
              <a:defRPr sz="1000"/>
            </a:pPr>
            <a:endParaRPr lang="en-US"/>
          </a:p>
        </c:txPr>
        <c:crossAx val="2136974136"/>
        <c:crosses val="autoZero"/>
        <c:crossBetween val="between"/>
        <c:majorUnit val="0.2"/>
        <c:minorUnit val="0.05"/>
      </c:valAx>
    </c:plotArea>
    <c:legend>
      <c:legendPos val="t"/>
      <c:layout/>
      <c:overlay val="0"/>
      <c:txPr>
        <a:bodyPr/>
        <a:lstStyle/>
        <a:p>
          <a:pPr>
            <a:defRPr sz="1200" b="1"/>
          </a:pPr>
          <a:endParaRPr lang="en-US"/>
        </a:p>
      </c:txPr>
    </c:legend>
    <c:plotVisOnly val="1"/>
    <c:dispBlanksAs val="gap"/>
    <c:showDLblsOverMax val="0"/>
  </c:chart>
  <c:spPr>
    <a:ln w="0">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6/5/13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6/5/13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49</a:t>
            </a:fld>
            <a:endParaRPr lang="en-US" dirty="0">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latin typeface="Calibri"/>
              </a:rPr>
              <a:pPr>
                <a:defRPr/>
              </a:pPr>
              <a:t>62</a:t>
            </a:fld>
            <a:endParaRPr lang="en-US">
              <a:solidFill>
                <a:prstClr val="black"/>
              </a:solidFill>
              <a:latin typeface="Calibri"/>
            </a:endParaRPr>
          </a:p>
        </p:txBody>
      </p:sp>
    </p:spTree>
    <p:extLst>
      <p:ext uri="{BB962C8B-B14F-4D97-AF65-F5344CB8AC3E}">
        <p14:creationId xmlns:p14="http://schemas.microsoft.com/office/powerpoint/2010/main" val="1304768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69</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Why do we get such a large disparity in the slowdowns?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What is it then? Why do we get such large disparity in slowdowns in a dual core system?</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 will call such an application a </a:t>
            </a:r>
            <a:r>
              <a:rPr lang="ja-JP" altLang="en-US" sz="1000" dirty="0">
                <a:latin typeface="Arial" charset="0"/>
              </a:rPr>
              <a:t>“</a:t>
            </a:r>
            <a:r>
              <a:rPr lang="en-US" altLang="ja-JP" sz="1000" dirty="0">
                <a:latin typeface="Arial" charset="0"/>
              </a:rPr>
              <a:t>memory performance hog</a:t>
            </a:r>
            <a:r>
              <a:rPr lang="ja-JP" altLang="en-US" sz="1000" dirty="0">
                <a:latin typeface="Arial" charset="0"/>
              </a:rPr>
              <a:t>”</a:t>
            </a:r>
            <a:endParaRPr lang="en-US" altLang="ja-JP" sz="1000" dirty="0">
              <a:latin typeface="Arial" charset="0"/>
            </a:endParaRPr>
          </a:p>
          <a:p>
            <a:pPr eaLnBrk="1" hangingPunct="1">
              <a:lnSpc>
                <a:spcPct val="90000"/>
              </a:lnSpc>
              <a:spcBef>
                <a:spcPct val="0"/>
              </a:spcBef>
            </a:pPr>
            <a:r>
              <a:rPr lang="en-US" sz="1000" dirty="0">
                <a:latin typeface="Arial" charset="0"/>
              </a:rPr>
              <a:t>Now, let me tell you why this disparity in slowdowns happens.</a:t>
            </a: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endParaRPr lang="en-US" sz="1000" dirty="0">
              <a:latin typeface="Arial" charset="0"/>
            </a:endParaRPr>
          </a:p>
          <a:p>
            <a:pPr eaLnBrk="1" hangingPunct="1">
              <a:lnSpc>
                <a:spcPct val="90000"/>
              </a:lnSpc>
              <a:spcBef>
                <a:spcPct val="0"/>
              </a:spcBef>
            </a:pPr>
            <a:r>
              <a:rPr lang="en-US" sz="1000" dirty="0">
                <a:latin typeface="Arial" charset="0"/>
              </a:rPr>
              <a:t>Is it that there are other applications or the OS interfering with gcc, stealing its time quantums? No.</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1E0A0-A893-BF4B-B949-99F940BF11F6}" type="slidenum">
              <a:rPr lang="en-US" sz="1200">
                <a:solidFill>
                  <a:srgbClr val="000000"/>
                </a:solidFill>
                <a:cs typeface="Arial" charset="0"/>
              </a:rPr>
              <a:pPr eaLnBrk="1" hangingPunct="1"/>
              <a:t>85</a:t>
            </a:fld>
            <a:endParaRPr lang="en-US" sz="1200" dirty="0">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B4861F-DC9D-5841-BE7E-A0A97DE3344B}" type="slidenum">
              <a:rPr lang="en-US" sz="1200">
                <a:solidFill>
                  <a:srgbClr val="000000"/>
                </a:solidFill>
              </a:rPr>
              <a:pPr eaLnBrk="1" hangingPunct="1"/>
              <a:t>86</a:t>
            </a:fld>
            <a:endParaRPr lang="en-US" sz="1200" dirty="0">
              <a:solidFill>
                <a:srgbClr val="000000"/>
              </a:solidFill>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dirty="0">
                <a:latin typeface="Arial" charset="0"/>
              </a:rPr>
              <a:t>When we run matlab on one core, and gcc on another core, both cores generate memory requests to access the DRAM banks. When these requests arrive at the DRAM controller, the controller favors matlab</a:t>
            </a:r>
            <a:r>
              <a:rPr lang="ja-JP" altLang="en-US" sz="1000" dirty="0">
                <a:latin typeface="Arial" charset="0"/>
              </a:rPr>
              <a:t>’</a:t>
            </a:r>
            <a:r>
              <a:rPr lang="en-US" altLang="ja-JP" sz="1000" dirty="0">
                <a:latin typeface="Arial" charset="0"/>
              </a:rPr>
              <a:t>s requests over gcc</a:t>
            </a:r>
            <a:r>
              <a:rPr lang="ja-JP" altLang="en-US" sz="1000" dirty="0">
                <a:latin typeface="Arial" charset="0"/>
              </a:rPr>
              <a:t>’</a:t>
            </a:r>
            <a:r>
              <a:rPr lang="en-US" altLang="ja-JP" sz="1000" dirty="0">
                <a:latin typeface="Arial" charset="0"/>
              </a:rPr>
              <a:t>s requests. As a result, matlab can make progress and continues generating memory requests. These requests are again favored by the DRAM controller over gcc</a:t>
            </a:r>
            <a:r>
              <a:rPr lang="ja-JP" altLang="en-US" sz="1000" dirty="0">
                <a:latin typeface="Arial" charset="0"/>
              </a:rPr>
              <a:t>’</a:t>
            </a:r>
            <a:r>
              <a:rPr lang="en-US" altLang="ja-JP" sz="1000" dirty="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dirty="0">
                <a:latin typeface="Arial" charset="0"/>
              </a:rPr>
              <a:t>But, why are these algorithms unfair? Why do they unfairly prioritize matlab accesses?</a:t>
            </a:r>
          </a:p>
          <a:p>
            <a:pPr eaLnBrk="1" hangingPunct="1">
              <a:lnSpc>
                <a:spcPct val="90000"/>
              </a:lnSpc>
              <a:spcBef>
                <a:spcPct val="0"/>
              </a:spcBef>
              <a:buFontTx/>
              <a:buChar char="-"/>
            </a:pPr>
            <a:r>
              <a:rPr lang="en-US" sz="1000" dirty="0">
                <a:latin typeface="Arial" charset="0"/>
              </a:rPr>
              <a:t>To understand this, we need to understand how a DRAM bank operates.</a:t>
            </a: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endParaRPr lang="en-US" sz="1000" dirty="0">
              <a:latin typeface="Arial" charset="0"/>
            </a:endParaRPr>
          </a:p>
          <a:p>
            <a:pPr eaLnBrk="1" hangingPunct="1">
              <a:lnSpc>
                <a:spcPct val="90000"/>
              </a:lnSpc>
              <a:spcBef>
                <a:spcPct val="0"/>
              </a:spcBef>
              <a:buFontTx/>
              <a:buChar char="-"/>
            </a:pPr>
            <a:r>
              <a:rPr lang="en-US" sz="1000" dirty="0">
                <a:latin typeface="Arial" charset="0"/>
              </a:rPr>
              <a:t>Almost all systems today contain multi-core chips</a:t>
            </a:r>
          </a:p>
          <a:p>
            <a:pPr eaLnBrk="1" hangingPunct="1">
              <a:lnSpc>
                <a:spcPct val="90000"/>
              </a:lnSpc>
              <a:spcBef>
                <a:spcPct val="0"/>
              </a:spcBef>
              <a:buFontTx/>
              <a:buChar char="-"/>
            </a:pPr>
            <a:r>
              <a:rPr lang="en-US" sz="1000" dirty="0">
                <a:latin typeface="Arial" charset="0"/>
              </a:rPr>
              <a:t>Multi-core systems consist of multiple on-chip cores and caches</a:t>
            </a:r>
          </a:p>
          <a:p>
            <a:pPr eaLnBrk="1" hangingPunct="1">
              <a:lnSpc>
                <a:spcPct val="90000"/>
              </a:lnSpc>
              <a:spcBef>
                <a:spcPct val="0"/>
              </a:spcBef>
              <a:buFontTx/>
              <a:buChar char="-"/>
            </a:pPr>
            <a:r>
              <a:rPr lang="en-US" sz="1000" dirty="0">
                <a:latin typeface="Arial" charset="0"/>
              </a:rPr>
              <a:t>Cores share the DRAM memory system</a:t>
            </a:r>
          </a:p>
          <a:p>
            <a:pPr eaLnBrk="1" hangingPunct="1">
              <a:lnSpc>
                <a:spcPct val="90000"/>
              </a:lnSpc>
              <a:spcBef>
                <a:spcPct val="0"/>
              </a:spcBef>
              <a:buFontTx/>
              <a:buChar char="-"/>
            </a:pPr>
            <a:r>
              <a:rPr lang="en-US" sz="1000" dirty="0">
                <a:latin typeface="Arial" charset="0"/>
              </a:rPr>
              <a:t>DRAM memory system consists of</a:t>
            </a:r>
          </a:p>
          <a:p>
            <a:pPr lvl="1" eaLnBrk="1" hangingPunct="1">
              <a:lnSpc>
                <a:spcPct val="90000"/>
              </a:lnSpc>
              <a:spcBef>
                <a:spcPct val="0"/>
              </a:spcBef>
              <a:buFontTx/>
              <a:buChar char="-"/>
            </a:pPr>
            <a:r>
              <a:rPr lang="en-US" sz="1000" dirty="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dirty="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dirty="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dirty="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dirty="0">
                <a:latin typeface="Arial" charset="0"/>
              </a:rPr>
              <a:t>To understand how this happens, we need to know about how each DRAM bank operates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F7020E7-1D64-4A9E-A700-1A7CFB55C96E}" type="slidenum">
              <a:rPr lang="en-US" smtClean="0">
                <a:solidFill>
                  <a:prstClr val="black"/>
                </a:solidFill>
                <a:latin typeface="Arial" charset="0"/>
              </a:rPr>
              <a:pPr/>
              <a:t>87</a:t>
            </a:fld>
            <a:endParaRPr lang="en-US" smtClean="0">
              <a:solidFill>
                <a:prstClr val="black"/>
              </a:solidFill>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a:buFontTx/>
              <a:buChar char="-"/>
            </a:pPr>
            <a:r>
              <a:rPr lang="en-US" dirty="0" smtClean="0">
                <a:latin typeface="Arial" charset="0"/>
              </a:rPr>
              <a:t>Streaming through memory by performing operations on two 1D arrays.</a:t>
            </a:r>
          </a:p>
          <a:p>
            <a:pPr>
              <a:buFontTx/>
              <a:buChar char="-"/>
            </a:pPr>
            <a:r>
              <a:rPr lang="en-US" dirty="0" smtClean="0">
                <a:latin typeface="Arial" charset="0"/>
              </a:rPr>
              <a:t>Sequential memory access</a:t>
            </a:r>
          </a:p>
          <a:p>
            <a:pPr>
              <a:buFontTx/>
              <a:buChar char="-"/>
            </a:pPr>
            <a:r>
              <a:rPr lang="en-US" dirty="0" smtClean="0">
                <a:latin typeface="Arial" charset="0"/>
              </a:rPr>
              <a:t>Each access is a cache miss (elements of array larger than a cache line size) </a:t>
            </a:r>
            <a:r>
              <a:rPr lang="en-US" dirty="0" smtClean="0">
                <a:latin typeface="Arial" charset="0"/>
                <a:sym typeface="Wingdings" pitchFamily="2" charset="2"/>
              </a:rPr>
              <a:t> hence, very memory intensive</a:t>
            </a:r>
            <a:endParaRPr lang="en-US" dirty="0" smtClean="0">
              <a:latin typeface="Arial" charset="0"/>
            </a:endParaRPr>
          </a:p>
          <a:p>
            <a:endParaRPr lang="en-US" dirty="0" smtClean="0">
              <a:latin typeface="Arial" charset="0"/>
            </a:endParaRPr>
          </a:p>
          <a:p>
            <a:r>
              <a:rPr lang="en-US" dirty="0" smtClean="0">
                <a:latin typeface="Arial" charset="0"/>
              </a:rPr>
              <a:t>Link to the real code…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9417816-A607-CE43-B61B-17B8320D3897}" type="slidenum">
              <a:rPr lang="en-US" sz="1200">
                <a:solidFill>
                  <a:prstClr val="black"/>
                </a:solidFill>
              </a:rPr>
              <a:pPr eaLnBrk="1" hangingPunct="1"/>
              <a:t>88</a:t>
            </a:fld>
            <a:endParaRPr lang="en-US" sz="120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atin typeface="Arial" charset="0"/>
                <a:ea typeface="ＭＳ Ｐゴシック" charset="0"/>
                <a:cs typeface="ＭＳ Ｐゴシック" charset="0"/>
              </a:rPr>
              <a:t>Pictorially demonstrate how stream denies memory service to rdarray</a:t>
            </a:r>
          </a:p>
          <a:p>
            <a:pPr>
              <a:buFontTx/>
              <a:buChar char="-"/>
            </a:pPr>
            <a:r>
              <a:rPr lang="en-US">
                <a:latin typeface="Arial" charset="0"/>
                <a:ea typeface="ＭＳ Ｐゴシック" charset="0"/>
                <a:cs typeface="ＭＳ Ｐゴシック" charset="0"/>
              </a:rPr>
              <a:t>Stream continuously accesses columns in row 0 in a streaming manner (streams through a row after opening it)</a:t>
            </a:r>
          </a:p>
          <a:p>
            <a:pPr>
              <a:buFontTx/>
              <a:buChar char="-"/>
            </a:pPr>
            <a:r>
              <a:rPr lang="en-US">
                <a:latin typeface="Arial" charset="0"/>
                <a:ea typeface="ＭＳ Ｐゴシック" charset="0"/>
                <a:cs typeface="ＭＳ Ｐゴシック" charset="0"/>
              </a:rPr>
              <a:t>In other words almost all its requests are row-hits</a:t>
            </a:r>
          </a:p>
          <a:p>
            <a:pPr>
              <a:buFontTx/>
              <a:buChar char="-"/>
            </a:pPr>
            <a:r>
              <a:rPr lang="en-US">
                <a:latin typeface="Arial" charset="0"/>
                <a:ea typeface="ＭＳ Ｐゴシック" charset="0"/>
                <a:cs typeface="ＭＳ Ｐゴシック" charset="0"/>
              </a:rPr>
              <a:t>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are row-conflicts (no locality)</a:t>
            </a:r>
          </a:p>
          <a:p>
            <a:pPr>
              <a:buFontTx/>
              <a:buChar char="-"/>
            </a:pPr>
            <a:r>
              <a:rPr lang="en-US">
                <a:latin typeface="Arial" charset="0"/>
                <a:ea typeface="ＭＳ Ｐゴシック" charset="0"/>
                <a:cs typeface="ＭＳ Ｐゴシック" charset="0"/>
              </a:rPr>
              <a:t>The DRAM controller reorders streams requests to the open row over other requests (even older ones) to maximize DRAM throughput</a:t>
            </a:r>
          </a:p>
          <a:p>
            <a:pPr>
              <a:buFontTx/>
              <a:buChar char="-"/>
            </a:pPr>
            <a:r>
              <a:rPr lang="en-US">
                <a:latin typeface="Arial" charset="0"/>
                <a:ea typeface="ＭＳ Ｐゴシック" charset="0"/>
                <a:cs typeface="ＭＳ Ｐゴシック" charset="0"/>
              </a:rPr>
              <a:t>Hence, rdarray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requests do not get serviced as long as stream is issuing requests at a fast-enough rate</a:t>
            </a:r>
          </a:p>
          <a:p>
            <a:pPr>
              <a:buFontTx/>
              <a:buChar char="-"/>
            </a:pPr>
            <a:r>
              <a:rPr lang="en-US">
                <a:latin typeface="Arial" charset="0"/>
                <a:ea typeface="ＭＳ Ｐゴシック" charset="0"/>
                <a:cs typeface="ＭＳ Ｐゴシック" charset="0"/>
              </a:rPr>
              <a:t>In this example, the red thread</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request to another row will not get serviced until stream stops issuing a request to row 0</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With those parameters, 128 requests of stream would be serviced before 1 from rdarray</a:t>
            </a:r>
          </a:p>
          <a:p>
            <a:pPr>
              <a:buFontTx/>
              <a:buChar char="-"/>
            </a:pPr>
            <a:r>
              <a:rPr lang="en-US">
                <a:latin typeface="Arial" charset="0"/>
                <a:ea typeface="ＭＳ Ｐゴシック" charset="0"/>
                <a:cs typeface="ＭＳ Ｐゴシック" charset="0"/>
              </a:rPr>
              <a:t>As row-buffer size increases, which is the industry trend, this problem will become more severe</a:t>
            </a:r>
          </a:p>
          <a:p>
            <a:pPr>
              <a:buFontTx/>
              <a:buChar char="-"/>
            </a:pPr>
            <a:endParaRPr lang="en-US">
              <a:latin typeface="Arial" charset="0"/>
              <a:ea typeface="ＭＳ Ｐゴシック" charset="0"/>
              <a:cs typeface="ＭＳ Ｐゴシック" charset="0"/>
            </a:endParaRPr>
          </a:p>
          <a:p>
            <a:pPr>
              <a:buFontTx/>
              <a:buChar char="-"/>
            </a:pPr>
            <a:r>
              <a:rPr lang="en-US">
                <a:latin typeface="Arial" charset="0"/>
                <a:ea typeface="ＭＳ Ｐゴシック" charset="0"/>
                <a:cs typeface="ＭＳ Ｐゴシック" charset="0"/>
              </a:rPr>
              <a:t>This is not the worst case, but it is easy to construct and understand</a:t>
            </a:r>
          </a:p>
          <a:p>
            <a:pPr marL="742950" lvl="1" indent="-285750">
              <a:buFontTx/>
              <a:buChar char="-"/>
            </a:pPr>
            <a:r>
              <a:rPr lang="en-US">
                <a:latin typeface="Arial" charset="0"/>
                <a:ea typeface="ＭＳ Ｐゴシック" charset="0"/>
              </a:rPr>
              <a:t>Stream falls off the row buffer at some point</a:t>
            </a:r>
          </a:p>
          <a:p>
            <a:pPr>
              <a:buFontTx/>
              <a:buChar char="-"/>
            </a:pPr>
            <a:r>
              <a:rPr lang="en-US">
                <a:latin typeface="Arial" charset="0"/>
                <a:ea typeface="ＭＳ Ｐゴシック" charset="0"/>
                <a:cs typeface="ＭＳ Ｐゴシック" charset="0"/>
              </a:rPr>
              <a:t>I leave it to the listeners to construct a case worse than this (it is possible)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RANDOM</a:t>
            </a:r>
            <a:r>
              <a:rPr lang="en-US" baseline="0" dirty="0" smtClean="0"/>
              <a:t> was given higher OS priority in the experiments</a:t>
            </a:r>
            <a:endParaRPr lang="en-US" dirty="0"/>
          </a:p>
        </p:txBody>
      </p:sp>
      <p:sp>
        <p:nvSpPr>
          <p:cNvPr id="4" name="Slide Number Placeholder 3"/>
          <p:cNvSpPr>
            <a:spLocks noGrp="1"/>
          </p:cNvSpPr>
          <p:nvPr>
            <p:ph type="sldNum" sz="quarter" idx="10"/>
          </p:nvPr>
        </p:nvSpPr>
        <p:spPr/>
        <p:txBody>
          <a:bodyPr/>
          <a:lstStyle/>
          <a:p>
            <a:pPr>
              <a:defRPr/>
            </a:pPr>
            <a:fld id="{2D9AD881-9221-4112-925B-F85EA4998059}" type="slidenum">
              <a:rPr lang="en-US" smtClean="0">
                <a:solidFill>
                  <a:prstClr val="black"/>
                </a:solidFill>
                <a:latin typeface="Calibri"/>
              </a:rPr>
              <a:pPr>
                <a:defRPr/>
              </a:pPr>
              <a:t>89</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F2B34-CCC2-9346-B61F-9DADAA7AAFDC}" type="slidenum">
              <a:rPr lang="en-US" sz="1200">
                <a:solidFill>
                  <a:prstClr val="black"/>
                </a:solidFill>
                <a:cs typeface="Arial" charset="0"/>
              </a:rPr>
              <a:pPr eaLnBrk="1" hangingPunct="1"/>
              <a:t>90</a:t>
            </a:fld>
            <a:endParaRPr lang="en-US" sz="1200" dirty="0">
              <a:solidFill>
                <a:prstClr val="black"/>
              </a:solidFill>
              <a:cs typeface="Arial"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94</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do previous algorithms fail?</a:t>
            </a:r>
          </a:p>
          <a:p>
            <a:endParaRPr lang="en-US" dirty="0" smtClean="0"/>
          </a:p>
          <a:p>
            <a:r>
              <a:rPr lang="en-US" dirty="0" smtClean="0"/>
              <a:t>On the one hand there is the throughput biased approach</a:t>
            </a:r>
            <a:r>
              <a:rPr lang="en-US" baseline="0" dirty="0" smtClean="0"/>
              <a:t> that prioritizes less memory-intensive threads.</a:t>
            </a:r>
          </a:p>
          <a:p>
            <a:r>
              <a:rPr lang="en-US" baseline="0" dirty="0" smtClean="0"/>
              <a:t>Servicing memory requests from such threads allow them to make progress in the processor, increasing throughput.</a:t>
            </a:r>
          </a:p>
          <a:p>
            <a:r>
              <a:rPr lang="en-US" baseline="0" dirty="0" smtClean="0"/>
              <a:t>However, the most memory-intensive thread, thread C, remains persistently </a:t>
            </a:r>
            <a:r>
              <a:rPr lang="en-US" baseline="0" dirty="0" err="1" smtClean="0"/>
              <a:t>deprioritized</a:t>
            </a:r>
            <a:r>
              <a:rPr lang="en-US" baseline="0" dirty="0" smtClean="0"/>
              <a:t> and </a:t>
            </a:r>
            <a:r>
              <a:rPr lang="en-US" baseline="0" dirty="0" err="1" smtClean="0"/>
              <a:t>and</a:t>
            </a:r>
            <a:r>
              <a:rPr lang="en-US" baseline="0" dirty="0" smtClean="0"/>
              <a:t> becomes prone to starvation causing large slowdowns and, ultimately, unfairness.</a:t>
            </a:r>
          </a:p>
          <a:p>
            <a:endParaRPr lang="en-US" baseline="0" dirty="0" smtClean="0"/>
          </a:p>
          <a:p>
            <a:r>
              <a:rPr lang="en-US" baseline="0" dirty="0" smtClean="0"/>
              <a:t>On the other hand there is the fairness biased approach where threads take turns accessing the memory.</a:t>
            </a:r>
          </a:p>
          <a:p>
            <a:r>
              <a:rPr lang="en-US" baseline="0" dirty="0" smtClean="0"/>
              <a:t>In this case, the most memory-intensive thread does not starve.</a:t>
            </a:r>
          </a:p>
          <a:p>
            <a:r>
              <a:rPr lang="en-US" baseline="0" dirty="0" smtClean="0"/>
              <a:t>However, the least memory-intensive thread, thread A, is not prioritized, leading to reduced throughput.</a:t>
            </a:r>
          </a:p>
          <a:p>
            <a:endParaRPr lang="en-US" baseline="0" dirty="0" smtClean="0"/>
          </a:p>
          <a:p>
            <a:r>
              <a:rPr lang="en-US" baseline="0" dirty="0" smtClean="0"/>
              <a:t>As you can see, a single policy applied to all threads is insufficient since different threads have different memory access needs.</a:t>
            </a:r>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98</a:t>
            </a:fld>
            <a:endParaRPr lang="en-US" dirty="0">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how do we achieve the best of both worlds? Our</a:t>
            </a:r>
            <a:r>
              <a:rPr lang="en-US" baseline="0" dirty="0" smtClean="0"/>
              <a:t> algorithm is based on the following insights:</a:t>
            </a:r>
            <a:endParaRPr lang="en-US" dirty="0" smtClean="0"/>
          </a:p>
          <a:p>
            <a:endParaRPr lang="en-US" dirty="0" smtClean="0"/>
          </a:p>
          <a:p>
            <a:r>
              <a:rPr lang="en-US" dirty="0" smtClean="0"/>
              <a:t>First, </a:t>
            </a:r>
            <a:r>
              <a:rPr lang="en-US" baseline="0" dirty="0" smtClean="0"/>
              <a:t>we would like to prioritize the memory-non-intensive threads to increase system throughput. </a:t>
            </a:r>
          </a:p>
          <a:p>
            <a:r>
              <a:rPr lang="en-US" baseline="0" dirty="0" smtClean="0"/>
              <a:t>Doing so does not degrade unfairness, since memory-non-intensive threads are inherently “light” and rarely cause interference for the memory-intensive threads.</a:t>
            </a:r>
          </a:p>
          <a:p>
            <a:endParaRPr lang="en-US" baseline="0" dirty="0" smtClean="0"/>
          </a:p>
          <a:p>
            <a:r>
              <a:rPr lang="en-US" baseline="0" dirty="0" smtClean="0"/>
              <a:t>For fairness, we discovered that unfairness is usually caused when one memory-intensive thread is prioritized over another. </a:t>
            </a:r>
          </a:p>
          <a:p>
            <a:r>
              <a:rPr lang="en-US" baseline="0" dirty="0" smtClean="0"/>
              <a:t>As we’ve seen, the most </a:t>
            </a:r>
            <a:r>
              <a:rPr lang="en-US" baseline="0" dirty="0" err="1" smtClean="0"/>
              <a:t>deprioritized</a:t>
            </a:r>
            <a:r>
              <a:rPr lang="en-US" baseline="0" dirty="0" smtClean="0"/>
              <a:t> thread can starve.</a:t>
            </a:r>
          </a:p>
          <a:p>
            <a:r>
              <a:rPr lang="en-US" baseline="0" dirty="0" smtClean="0"/>
              <a:t>To address this problem, we would like to shuffle their priority so that no single thread is persistently prioritized over another thread.</a:t>
            </a:r>
          </a:p>
          <a:p>
            <a:endParaRPr lang="en-US" baseline="0" dirty="0" smtClean="0"/>
          </a:p>
          <a:p>
            <a:r>
              <a:rPr lang="en-US" baseline="0" dirty="0" smtClean="0"/>
              <a:t>However, memory-intensive threads are not created equal.</a:t>
            </a:r>
          </a:p>
          <a:p>
            <a:r>
              <a:rPr lang="en-US" baseline="0" dirty="0" smtClean="0"/>
              <a:t>They have different vulnerability to memory interference.</a:t>
            </a:r>
          </a:p>
          <a:p>
            <a:r>
              <a:rPr lang="en-US" baseline="0" dirty="0" smtClean="0"/>
              <a:t>To address their differences, shuffling should be performed in an asymmetric manner.</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99</a:t>
            </a:fld>
            <a:endParaRPr lang="en-US" dirty="0">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a:t>
            </a:r>
            <a:r>
              <a:rPr lang="en-US" dirty="0" smtClean="0"/>
              <a:t>lgorithm,</a:t>
            </a:r>
            <a:r>
              <a:rPr lang="en-US" baseline="0" dirty="0" smtClean="0"/>
              <a:t> Thread Cluster Memory Scheduling, first groups threads into two clusters.</a:t>
            </a:r>
          </a:p>
          <a:p>
            <a:endParaRPr lang="en-US" baseline="0" dirty="0" smtClean="0"/>
          </a:p>
          <a:p>
            <a:pPr defTabSz="881390">
              <a:defRPr/>
            </a:pPr>
            <a:r>
              <a:rPr lang="en-US" baseline="0" dirty="0" smtClean="0"/>
              <a:t>Among the threads executing in the system, some are memory-non-intensive whereas some are memory-intensive.</a:t>
            </a:r>
          </a:p>
          <a:p>
            <a:r>
              <a:rPr lang="en-US" baseline="0" dirty="0" smtClean="0"/>
              <a:t>We isolate the memory-non-intensive threads into the non-intensive cluster and the memory-intensive threads into the intensive cluster.</a:t>
            </a:r>
          </a:p>
          <a:p>
            <a:r>
              <a:rPr lang="en-US" baseline="0" dirty="0" smtClean="0"/>
              <a:t>This is so that we can apply different policies for different threads.</a:t>
            </a:r>
          </a:p>
          <a:p>
            <a:endParaRPr lang="en-US" baseline="0" dirty="0" smtClean="0"/>
          </a:p>
          <a:p>
            <a:r>
              <a:rPr lang="en-US" baseline="0" dirty="0" smtClean="0"/>
              <a:t>Subsequently, we prioritize the non-intensive cluster over the intensive cluster since the non-intensive threads have greater potential for making progress IN THEIR CORES [ONUR].</a:t>
            </a:r>
          </a:p>
          <a:p>
            <a:endParaRPr lang="en-US" baseline="0" dirty="0" smtClean="0"/>
          </a:p>
          <a:p>
            <a:r>
              <a:rPr lang="en-US" baseline="0" dirty="0" smtClean="0"/>
              <a:t>Finally, we apply different policies within each cluster, one optimized for throughput and the other for fairness.</a:t>
            </a:r>
          </a:p>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100</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figure shows the performance of the four previous scheduling algorithms in addition to TCM, averaged over 96 workloads.</a:t>
            </a:r>
          </a:p>
          <a:p>
            <a:endParaRPr lang="en-US" baseline="0" dirty="0" smtClean="0"/>
          </a:p>
          <a:p>
            <a:r>
              <a:rPr lang="en-US" baseline="0" dirty="0" smtClean="0"/>
              <a:t>FRFCFS has low system throughput and fairness.</a:t>
            </a:r>
          </a:p>
          <a:p>
            <a:r>
              <a:rPr lang="en-US" baseline="0" dirty="0" smtClean="0"/>
              <a:t>STFM and PAR-BS is biased towards fairness, while ATLAS is biased towards system throughput.</a:t>
            </a:r>
          </a:p>
          <a:p>
            <a:endParaRPr lang="en-US" baseline="0" dirty="0" smtClean="0"/>
          </a:p>
          <a:p>
            <a:r>
              <a:rPr lang="en-US" baseline="0" dirty="0" smtClean="0"/>
              <a:t>TCM lies towards the lower right part of the figure and provides the best fairness and system throughput.</a:t>
            </a:r>
          </a:p>
          <a:p>
            <a:r>
              <a:rPr lang="en-US" baseline="0" dirty="0" smtClean="0"/>
              <a:t>Compared to ATLAS, TCM provides approx 5% better throughput and 39% better fairness.</a:t>
            </a:r>
          </a:p>
          <a:p>
            <a:r>
              <a:rPr lang="en-US" baseline="0" dirty="0" smtClean="0"/>
              <a:t>Compared to PAR-BS, TCM provides approx 5% better fairness and 8% better throughput. </a:t>
            </a: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101</a:t>
            </a:fld>
            <a:endParaRPr lang="en-US"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what causes the long latency, let me take a look at the DRAM organization.</a:t>
            </a:r>
          </a:p>
          <a:p>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r>
              <a:rPr lang="en-US" baseline="0" dirty="0" smtClean="0">
                <a:solidFill>
                  <a:srgbClr val="FFFFFF"/>
                </a:solidFill>
              </a:rPr>
              <a:t>So,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4.xml"/><Relationship Id="rId2" Type="http://schemas.openxmlformats.org/officeDocument/2006/relationships/image" Target="../media/image1.png"/></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224963873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94937624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200452099"/>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847535455"/>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39789907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187434387"/>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233992250"/>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920988171"/>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7856907"/>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10863705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26692699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589707212"/>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val="3897816680"/>
      </p:ext>
    </p:extLst>
  </p:cSld>
  <p:clrMapOvr>
    <a:masterClrMapping/>
  </p:clrMapOvr>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211842"/>
      </p:ext>
    </p:extLst>
  </p:cSld>
  <p:clrMapOvr>
    <a:masterClrMapping/>
  </p:clrMapOvr>
  <p:timing>
    <p:tnLst>
      <p:par>
        <p:cTn xmlns:p14="http://schemas.microsoft.com/office/powerpoint/2010/mai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07027012"/>
      </p:ext>
    </p:extLst>
  </p:cSld>
  <p:clrMapOvr>
    <a:masterClrMapping/>
  </p:clrMapOvr>
  <p:timing>
    <p:tnLst>
      <p:par>
        <p:cTn xmlns:p14="http://schemas.microsoft.com/office/powerpoint/2010/mai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4793744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37151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80725381"/>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0963911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506899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383012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244098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6/5/13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96584669"/>
      </p:ext>
    </p:extLst>
  </p:cSld>
  <p:clrMapOvr>
    <a:masterClrMapping/>
  </p:clrMapOvr>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4484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8808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86275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935012"/>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43910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432550"/>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7448326"/>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852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75593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304457"/>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56829"/>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90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7682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409920"/>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78320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5750378"/>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232644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319595"/>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699014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44511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1219678"/>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704885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000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1679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14569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1945520"/>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0641360"/>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474432"/>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70539"/>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33262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5320534"/>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3006107"/>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27167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37418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36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30059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2144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9031632"/>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46908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118421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921598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4064310"/>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9834498"/>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6118053"/>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2883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28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62595"/>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3473341"/>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366800"/>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5138417"/>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338414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5254685"/>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796445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3176073"/>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799026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6670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021971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404285"/>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988222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97763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2770502"/>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5009673"/>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3783394"/>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6977292"/>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66353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091402"/>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1460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7326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3570630"/>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8800305"/>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1721681"/>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22059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913127"/>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100124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342553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3676543"/>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970742"/>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512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681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2465408"/>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009666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3540534"/>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7491957"/>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2239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9657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9442890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9237865"/>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619053"/>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45461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2110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49195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1959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0789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437517"/>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9839402"/>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38992"/>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253517"/>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8511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5939329"/>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3305853716"/>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95907166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2137641524"/>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4206394451"/>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1462057304"/>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719283124"/>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1370949351"/>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05896281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302985191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78524351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153545856"/>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2296013879"/>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58188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1779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924484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055819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509637"/>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716544"/>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6619383"/>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7939724"/>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4406912"/>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636880"/>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336791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12594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8114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216747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5881831"/>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4202507"/>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1997070"/>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7206901"/>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711155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716413"/>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980742"/>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6513729"/>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7987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7334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974618"/>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148924"/>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6244487"/>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776866"/>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915277"/>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3009747"/>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8578"/>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656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982387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smtClean="0"/>
            </a:lvl1pPr>
          </a:lstStyle>
          <a:p>
            <a:pPr>
              <a:defRPr/>
            </a:pPr>
            <a:fld id="{9FB45B89-AB63-004A-9B1A-E0C3D2F13ACC}" type="slidenum">
              <a:rPr lang="en-US"/>
              <a:pPr>
                <a:defRPr/>
              </a:pPr>
              <a:t>‹#›</a:t>
            </a:fld>
            <a:endParaRPr lang="en-US"/>
          </a:p>
        </p:txBody>
      </p:sp>
    </p:spTree>
    <p:extLst>
      <p:ext uri="{BB962C8B-B14F-4D97-AF65-F5344CB8AC3E}">
        <p14:creationId xmlns:p14="http://schemas.microsoft.com/office/powerpoint/2010/main" val="253136826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786FF2-CC60-CB43-AE88-3EA463621049}" type="slidenum">
              <a:rPr lang="en-US"/>
              <a:pPr>
                <a:defRPr/>
              </a:pPr>
              <a:t>‹#›</a:t>
            </a:fld>
            <a:endParaRPr lang="en-US"/>
          </a:p>
        </p:txBody>
      </p:sp>
    </p:spTree>
    <p:extLst>
      <p:ext uri="{BB962C8B-B14F-4D97-AF65-F5344CB8AC3E}">
        <p14:creationId xmlns:p14="http://schemas.microsoft.com/office/powerpoint/2010/main" val="1484667800"/>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CFEB67D9-EDEC-A741-9DF5-EF32C3580949}" type="slidenum">
              <a:rPr lang="en-US"/>
              <a:pPr>
                <a:defRPr/>
              </a:pPr>
              <a:t>‹#›</a:t>
            </a:fld>
            <a:endParaRPr lang="en-US"/>
          </a:p>
        </p:txBody>
      </p:sp>
    </p:spTree>
    <p:extLst>
      <p:ext uri="{BB962C8B-B14F-4D97-AF65-F5344CB8AC3E}">
        <p14:creationId xmlns:p14="http://schemas.microsoft.com/office/powerpoint/2010/main" val="606738100"/>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13BCFC6-A067-DE42-860E-A89FDCFE54D5}" type="slidenum">
              <a:rPr lang="en-US"/>
              <a:pPr>
                <a:defRPr/>
              </a:pPr>
              <a:t>‹#›</a:t>
            </a:fld>
            <a:endParaRPr lang="en-US"/>
          </a:p>
        </p:txBody>
      </p:sp>
    </p:spTree>
    <p:extLst>
      <p:ext uri="{BB962C8B-B14F-4D97-AF65-F5344CB8AC3E}">
        <p14:creationId xmlns:p14="http://schemas.microsoft.com/office/powerpoint/2010/main" val="12418897"/>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A0223650-6670-2E4B-9173-7024E06776E6}" type="slidenum">
              <a:rPr lang="en-US"/>
              <a:pPr>
                <a:defRPr/>
              </a:pPr>
              <a:t>‹#›</a:t>
            </a:fld>
            <a:endParaRPr lang="en-US"/>
          </a:p>
        </p:txBody>
      </p:sp>
    </p:spTree>
    <p:extLst>
      <p:ext uri="{BB962C8B-B14F-4D97-AF65-F5344CB8AC3E}">
        <p14:creationId xmlns:p14="http://schemas.microsoft.com/office/powerpoint/2010/main" val="2373316969"/>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D44B2A2B-D58C-424B-8C52-1450A618CAFB}" type="slidenum">
              <a:rPr lang="en-US"/>
              <a:pPr>
                <a:defRPr/>
              </a:pPr>
              <a:t>‹#›</a:t>
            </a:fld>
            <a:endParaRPr lang="en-US"/>
          </a:p>
        </p:txBody>
      </p:sp>
    </p:spTree>
    <p:extLst>
      <p:ext uri="{BB962C8B-B14F-4D97-AF65-F5344CB8AC3E}">
        <p14:creationId xmlns:p14="http://schemas.microsoft.com/office/powerpoint/2010/main" val="321349064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A3E46E6-5633-1B44-A976-C771A1908B49}" type="slidenum">
              <a:rPr lang="en-US"/>
              <a:pPr>
                <a:defRPr/>
              </a:pPr>
              <a:t>‹#›</a:t>
            </a:fld>
            <a:endParaRPr lang="en-US"/>
          </a:p>
        </p:txBody>
      </p:sp>
    </p:spTree>
    <p:extLst>
      <p:ext uri="{BB962C8B-B14F-4D97-AF65-F5344CB8AC3E}">
        <p14:creationId xmlns:p14="http://schemas.microsoft.com/office/powerpoint/2010/main" val="3062447024"/>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0086F1B-3148-F148-9013-DC5732F6004C}" type="slidenum">
              <a:rPr lang="en-US"/>
              <a:pPr>
                <a:defRPr/>
              </a:pPr>
              <a:t>‹#›</a:t>
            </a:fld>
            <a:endParaRPr lang="en-US"/>
          </a:p>
        </p:txBody>
      </p:sp>
    </p:spTree>
    <p:extLst>
      <p:ext uri="{BB962C8B-B14F-4D97-AF65-F5344CB8AC3E}">
        <p14:creationId xmlns:p14="http://schemas.microsoft.com/office/powerpoint/2010/main" val="2291821334"/>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9E40FF2-2A47-D34E-800A-BBFD5AFD8EF8}" type="slidenum">
              <a:rPr lang="en-US"/>
              <a:pPr>
                <a:defRPr/>
              </a:pPr>
              <a:t>‹#›</a:t>
            </a:fld>
            <a:endParaRPr lang="en-US"/>
          </a:p>
        </p:txBody>
      </p:sp>
    </p:spTree>
    <p:extLst>
      <p:ext uri="{BB962C8B-B14F-4D97-AF65-F5344CB8AC3E}">
        <p14:creationId xmlns:p14="http://schemas.microsoft.com/office/powerpoint/2010/main" val="3206401783"/>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D610C54-8025-3243-9501-A3ADC0E8EC58}" type="slidenum">
              <a:rPr lang="en-US"/>
              <a:pPr>
                <a:defRPr/>
              </a:pPr>
              <a:t>‹#›</a:t>
            </a:fld>
            <a:endParaRPr lang="en-US"/>
          </a:p>
        </p:txBody>
      </p:sp>
    </p:spTree>
    <p:extLst>
      <p:ext uri="{BB962C8B-B14F-4D97-AF65-F5344CB8AC3E}">
        <p14:creationId xmlns:p14="http://schemas.microsoft.com/office/powerpoint/2010/main" val="1157121894"/>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927B42F1-5ED6-294A-9030-184DABF84916}" type="slidenum">
              <a:rPr lang="en-US"/>
              <a:pPr>
                <a:defRPr/>
              </a:pPr>
              <a:t>‹#›</a:t>
            </a:fld>
            <a:endParaRPr lang="en-US"/>
          </a:p>
        </p:txBody>
      </p:sp>
    </p:spTree>
    <p:extLst>
      <p:ext uri="{BB962C8B-B14F-4D97-AF65-F5344CB8AC3E}">
        <p14:creationId xmlns:p14="http://schemas.microsoft.com/office/powerpoint/2010/main" val="28624707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846BCC2-B275-B743-80E7-C5A7F3F4E023}" type="slidenum">
              <a:rPr lang="en-US"/>
              <a:pPr>
                <a:defRPr/>
              </a:pPr>
              <a:t>‹#›</a:t>
            </a:fld>
            <a:endParaRPr lang="en-US"/>
          </a:p>
        </p:txBody>
      </p:sp>
    </p:spTree>
    <p:extLst>
      <p:ext uri="{BB962C8B-B14F-4D97-AF65-F5344CB8AC3E}">
        <p14:creationId xmlns:p14="http://schemas.microsoft.com/office/powerpoint/2010/main" val="1269281817"/>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0484995"/>
      </p:ext>
    </p:extLst>
  </p:cSld>
  <p:clrMapOvr>
    <a:masterClrMapping/>
  </p:clrMapOvr>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71391741"/>
      </p:ext>
    </p:extLst>
  </p:cSld>
  <p:clrMapOvr>
    <a:masterClrMapping/>
  </p:clrMapOvr>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1773197"/>
      </p:ext>
    </p:extLst>
  </p:cSld>
  <p:clrMapOvr>
    <a:masterClrMapping/>
  </p:clrMapOvr>
  <p:timing>
    <p:tnLst>
      <p:par>
        <p:cTn xmlns:p14="http://schemas.microsoft.com/office/powerpoint/2010/mai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57697613"/>
      </p:ext>
    </p:extLst>
  </p:cSld>
  <p:clrMapOvr>
    <a:masterClrMapping/>
  </p:clrMapOvr>
  <p:timing>
    <p:tnLst>
      <p:par>
        <p:cTn xmlns:p14="http://schemas.microsoft.com/office/powerpoint/2010/mai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27929470"/>
      </p:ext>
    </p:extLst>
  </p:cSld>
  <p:clrMapOvr>
    <a:masterClrMapping/>
  </p:clrMapOvr>
  <p:timing>
    <p:tnLst>
      <p:par>
        <p:cTn xmlns:p14="http://schemas.microsoft.com/office/powerpoint/2010/mai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9411926"/>
      </p:ext>
    </p:extLst>
  </p:cSld>
  <p:clrMapOvr>
    <a:masterClrMapping/>
  </p:clrMapOvr>
  <p:timing>
    <p:tnLst>
      <p:par>
        <p:cTn xmlns:p14="http://schemas.microsoft.com/office/powerpoint/2010/mai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36643259"/>
      </p:ext>
    </p:extLst>
  </p:cSld>
  <p:clrMapOvr>
    <a:masterClrMapping/>
  </p:clrMapOvr>
  <p:timing>
    <p:tnLst>
      <p:par>
        <p:cTn xmlns:p14="http://schemas.microsoft.com/office/powerpoint/2010/mai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04254442"/>
      </p:ext>
    </p:extLst>
  </p:cSld>
  <p:clrMapOvr>
    <a:masterClrMapping/>
  </p:clrMapOvr>
  <p:timing>
    <p:tnLst>
      <p:par>
        <p:cTn xmlns:p14="http://schemas.microsoft.com/office/powerpoint/2010/mai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187858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31147665"/>
      </p:ext>
    </p:extLst>
  </p:cSld>
  <p:clrMapOvr>
    <a:masterClrMapping/>
  </p:clrMapOvr>
  <p:timing>
    <p:tnLst>
      <p:par>
        <p:cTn xmlns:p14="http://schemas.microsoft.com/office/powerpoint/2010/mai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23413587"/>
      </p:ext>
    </p:extLst>
  </p:cSld>
  <p:clrMapOvr>
    <a:masterClrMapping/>
  </p:clrMapOvr>
  <p:timing>
    <p:tnLst>
      <p:par>
        <p:cTn xmlns:p14="http://schemas.microsoft.com/office/powerpoint/2010/mai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29235180"/>
      </p:ext>
    </p:extLst>
  </p:cSld>
  <p:clrMapOvr>
    <a:masterClrMapping/>
  </p:clrMapOvr>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9914923"/>
      </p:ext>
    </p:extLst>
  </p:cSld>
  <p:clrMapOvr>
    <a:masterClrMapping/>
  </p:clrMapOvr>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2852912"/>
      </p:ext>
    </p:extLst>
  </p:cSld>
  <p:clrMapOvr>
    <a:masterClrMapping/>
  </p:clrMapOvr>
  <p:timing>
    <p:tnLst>
      <p:par>
        <p:cTn xmlns:p14="http://schemas.microsoft.com/office/powerpoint/2010/mai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66513241"/>
      </p:ext>
    </p:extLst>
  </p:cSld>
  <p:clrMapOvr>
    <a:masterClrMapping/>
  </p:clrMapOvr>
  <p:timing>
    <p:tnLst>
      <p:par>
        <p:cTn xmlns:p14="http://schemas.microsoft.com/office/powerpoint/2010/mai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04772457"/>
      </p:ext>
    </p:extLst>
  </p:cSld>
  <p:clrMapOvr>
    <a:masterClrMapping/>
  </p:clrMapOvr>
  <p:timing>
    <p:tnLst>
      <p:par>
        <p:cTn xmlns:p14="http://schemas.microsoft.com/office/powerpoint/2010/mai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48436197"/>
      </p:ext>
    </p:extLst>
  </p:cSld>
  <p:clrMapOvr>
    <a:masterClrMapping/>
  </p:clrMapOvr>
  <p:timing>
    <p:tnLst>
      <p:par>
        <p:cTn xmlns:p14="http://schemas.microsoft.com/office/powerpoint/2010/mai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1682536"/>
      </p:ext>
    </p:extLst>
  </p:cSld>
  <p:clrMapOvr>
    <a:masterClrMapping/>
  </p:clrMapOvr>
  <p:timing>
    <p:tnLst>
      <p:par>
        <p:cTn xmlns:p14="http://schemas.microsoft.com/office/powerpoint/2010/mai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882665968"/>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4051916"/>
      </p:ext>
    </p:extLst>
  </p:cSld>
  <p:clrMapOvr>
    <a:masterClrMapping/>
  </p:clrMapOvr>
  <p:timing>
    <p:tnLst>
      <p:par>
        <p:cTn xmlns:p14="http://schemas.microsoft.com/office/powerpoint/2010/mai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25516774"/>
      </p:ext>
    </p:extLst>
  </p:cSld>
  <p:clrMapOvr>
    <a:masterClrMapping/>
  </p:clrMapOvr>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69537137"/>
      </p:ext>
    </p:extLst>
  </p:cSld>
  <p:clrMapOvr>
    <a:masterClrMapping/>
  </p:clrMapOvr>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3350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251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1565105"/>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242247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886661"/>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176325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4934542"/>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2714153"/>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043796"/>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7876729"/>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4220275"/>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5471179"/>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6609625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324760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349743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889044"/>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4994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008009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374044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6294152"/>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35118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022489"/>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5920034"/>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05649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2267263641"/>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6272119"/>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427842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83480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5709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103513720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89105689"/>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182535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19934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84381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2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8333948"/>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45715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5167184"/>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058182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72749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534324"/>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220314"/>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616084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007779"/>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446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3397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355910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469854"/>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2019786"/>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28913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67287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939139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01394"/>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307839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54070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65428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65710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25024"/>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7637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4782568"/>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472060"/>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921180"/>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99858"/>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008227"/>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92268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051479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0848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4309716"/>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8942260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02994170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96829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7470014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88233275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7168977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474746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6925652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0676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9911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47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128688"/>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5215083"/>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8587990"/>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4200800"/>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594329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0157497"/>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85826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6087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534543"/>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pic>
        <p:nvPicPr>
          <p:cNvPr id="10" name="Picture 9"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20743051"/>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939202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737703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4174220487"/>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331534625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3559374094"/>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93161911"/>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254487965"/>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25383871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953132394"/>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01827418"/>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3312038099"/>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50765617"/>
      </p:ext>
    </p:extLst>
  </p:cSld>
  <p:clrMapOvr>
    <a:masterClrMapping/>
  </p:clrMapOvr>
  <p:timing>
    <p:tnLst>
      <p:par>
        <p:cTn xmlns:p14="http://schemas.microsoft.com/office/powerpoint/2010/mai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27827741"/>
      </p:ext>
    </p:extLst>
  </p:cSld>
  <p:clrMapOvr>
    <a:masterClrMapping/>
  </p:clrMapOvr>
  <p:timing>
    <p:tnLst>
      <p:par>
        <p:cTn xmlns:p14="http://schemas.microsoft.com/office/powerpoint/2010/mai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4966388"/>
      </p:ext>
    </p:extLst>
  </p:cSld>
  <p:clrMapOvr>
    <a:masterClrMapping/>
  </p:clrMapOvr>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42615544"/>
      </p:ext>
    </p:extLst>
  </p:cSld>
  <p:clrMapOvr>
    <a:masterClrMapping/>
  </p:clrMapOvr>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11285634"/>
      </p:ext>
    </p:extLst>
  </p:cSld>
  <p:clrMapOvr>
    <a:masterClrMapping/>
  </p:clrMapOvr>
  <p:timing>
    <p:tnLst>
      <p:par>
        <p:cTn xmlns:p14="http://schemas.microsoft.com/office/powerpoint/2010/mai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7612956"/>
      </p:ext>
    </p:extLst>
  </p:cSld>
  <p:clrMapOvr>
    <a:masterClrMapping/>
  </p:clrMapOvr>
  <p:timing>
    <p:tnLst>
      <p:par>
        <p:cTn xmlns:p14="http://schemas.microsoft.com/office/powerpoint/2010/mai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7115170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747336212"/>
      </p:ext>
    </p:extLst>
  </p:cSld>
  <p:clrMapOvr>
    <a:masterClrMapping/>
  </p:clrMapOvr>
  <p:timing>
    <p:tnLst>
      <p:par>
        <p:cTn xmlns:p14="http://schemas.microsoft.com/office/powerpoint/2010/mai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99026134"/>
      </p:ext>
    </p:extLst>
  </p:cSld>
  <p:clrMapOvr>
    <a:masterClrMapping/>
  </p:clrMapOvr>
  <p:timing>
    <p:tnLst>
      <p:par>
        <p:cTn xmlns:p14="http://schemas.microsoft.com/office/powerpoint/2010/mai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36349692"/>
      </p:ext>
    </p:extLst>
  </p:cSld>
  <p:clrMapOvr>
    <a:masterClrMapping/>
  </p:clrMapOvr>
  <p:timing>
    <p:tnLst>
      <p:par>
        <p:cTn xmlns:p14="http://schemas.microsoft.com/office/powerpoint/2010/mai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84749231"/>
      </p:ext>
    </p:extLst>
  </p:cSld>
  <p:clrMapOvr>
    <a:masterClrMapping/>
  </p:clrMapOvr>
  <p:timing>
    <p:tnLst>
      <p:par>
        <p:cTn xmlns:p14="http://schemas.microsoft.com/office/powerpoint/2010/mai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6234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830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039854"/>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200743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425417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7530106"/>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435776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5354088"/>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9682434"/>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9006548"/>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00364"/>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51845034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67271535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5530204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53048025"/>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287892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96988161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80618491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7892906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887801751"/>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432994915"/>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976807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slideLayout" Target="../slideLayouts/slideLayout103.xml"/><Relationship Id="rId15" Type="http://schemas.openxmlformats.org/officeDocument/2006/relationships/theme" Target="../theme/theme10.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9.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9.xml"/><Relationship Id="rId2" Type="http://schemas.openxmlformats.org/officeDocument/2006/relationships/slideLayout" Target="../slideLayouts/slideLayout160.xml"/><Relationship Id="rId3" Type="http://schemas.openxmlformats.org/officeDocument/2006/relationships/slideLayout" Target="../slideLayouts/slideLayout161.xml"/><Relationship Id="rId4" Type="http://schemas.openxmlformats.org/officeDocument/2006/relationships/slideLayout" Target="../slideLayouts/slideLayout162.xml"/><Relationship Id="rId5" Type="http://schemas.openxmlformats.org/officeDocument/2006/relationships/slideLayout" Target="../slideLayouts/slideLayout163.xml"/><Relationship Id="rId6" Type="http://schemas.openxmlformats.org/officeDocument/2006/relationships/slideLayout" Target="../slideLayouts/slideLayout164.xml"/><Relationship Id="rId7" Type="http://schemas.openxmlformats.org/officeDocument/2006/relationships/slideLayout" Target="../slideLayouts/slideLayout165.xml"/><Relationship Id="rId8" Type="http://schemas.openxmlformats.org/officeDocument/2006/relationships/slideLayout" Target="../slideLayouts/slideLayout166.xml"/><Relationship Id="rId9" Type="http://schemas.openxmlformats.org/officeDocument/2006/relationships/slideLayout" Target="../slideLayouts/slideLayout167.xml"/><Relationship Id="rId10"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theme" Target="../theme/theme17.xml"/><Relationship Id="rId14"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2.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 Id="rId9" Type="http://schemas.openxmlformats.org/officeDocument/2006/relationships/slideLayout" Target="../slideLayouts/slideLayout190.xml"/><Relationship Id="rId10" Type="http://schemas.openxmlformats.org/officeDocument/2006/relationships/slideLayout" Target="../slideLayouts/slideLayout191.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3.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 Id="rId9" Type="http://schemas.openxmlformats.org/officeDocument/2006/relationships/slideLayout" Target="../slideLayouts/slideLayout201.xml"/><Relationship Id="rId10"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4.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4.xml"/><Relationship Id="rId2" Type="http://schemas.openxmlformats.org/officeDocument/2006/relationships/slideLayout" Target="../slideLayouts/slideLayout205.xml"/><Relationship Id="rId3" Type="http://schemas.openxmlformats.org/officeDocument/2006/relationships/slideLayout" Target="../slideLayouts/slideLayout206.xml"/><Relationship Id="rId4" Type="http://schemas.openxmlformats.org/officeDocument/2006/relationships/slideLayout" Target="../slideLayouts/slideLayout207.xml"/><Relationship Id="rId5" Type="http://schemas.openxmlformats.org/officeDocument/2006/relationships/slideLayout" Target="../slideLayouts/slideLayout208.xml"/><Relationship Id="rId6" Type="http://schemas.openxmlformats.org/officeDocument/2006/relationships/slideLayout" Target="../slideLayouts/slideLayout209.xml"/><Relationship Id="rId7" Type="http://schemas.openxmlformats.org/officeDocument/2006/relationships/slideLayout" Target="../slideLayouts/slideLayout210.xml"/><Relationship Id="rId8" Type="http://schemas.openxmlformats.org/officeDocument/2006/relationships/slideLayout" Target="../slideLayouts/slideLayout211.xml"/><Relationship Id="rId9" Type="http://schemas.openxmlformats.org/officeDocument/2006/relationships/slideLayout" Target="../slideLayouts/slideLayout212.xml"/><Relationship Id="rId10" Type="http://schemas.openxmlformats.org/officeDocument/2006/relationships/slideLayout" Target="../slideLayouts/slideLayout21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5.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5.xml"/><Relationship Id="rId2" Type="http://schemas.openxmlformats.org/officeDocument/2006/relationships/slideLayout" Target="../slideLayouts/slideLayout216.xml"/><Relationship Id="rId3" Type="http://schemas.openxmlformats.org/officeDocument/2006/relationships/slideLayout" Target="../slideLayouts/slideLayout217.xml"/><Relationship Id="rId4" Type="http://schemas.openxmlformats.org/officeDocument/2006/relationships/slideLayout" Target="../slideLayouts/slideLayout218.xml"/><Relationship Id="rId5" Type="http://schemas.openxmlformats.org/officeDocument/2006/relationships/slideLayout" Target="../slideLayouts/slideLayout219.xml"/><Relationship Id="rId6" Type="http://schemas.openxmlformats.org/officeDocument/2006/relationships/slideLayout" Target="../slideLayouts/slideLayout220.xml"/><Relationship Id="rId7" Type="http://schemas.openxmlformats.org/officeDocument/2006/relationships/slideLayout" Target="../slideLayouts/slideLayout221.xml"/><Relationship Id="rId8" Type="http://schemas.openxmlformats.org/officeDocument/2006/relationships/slideLayout" Target="../slideLayouts/slideLayout222.xml"/><Relationship Id="rId9" Type="http://schemas.openxmlformats.org/officeDocument/2006/relationships/slideLayout" Target="../slideLayouts/slideLayout223.xml"/><Relationship Id="rId10" Type="http://schemas.openxmlformats.org/officeDocument/2006/relationships/slideLayout" Target="../slideLayouts/slideLayout224.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slideLayout" Target="../slideLayouts/slideLayout237.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8.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8.xml"/><Relationship Id="rId2" Type="http://schemas.openxmlformats.org/officeDocument/2006/relationships/slideLayout" Target="../slideLayouts/slideLayout239.xml"/><Relationship Id="rId3" Type="http://schemas.openxmlformats.org/officeDocument/2006/relationships/slideLayout" Target="../slideLayouts/slideLayout240.xml"/><Relationship Id="rId4" Type="http://schemas.openxmlformats.org/officeDocument/2006/relationships/slideLayout" Target="../slideLayouts/slideLayout241.xml"/><Relationship Id="rId5" Type="http://schemas.openxmlformats.org/officeDocument/2006/relationships/slideLayout" Target="../slideLayouts/slideLayout242.xml"/><Relationship Id="rId6" Type="http://schemas.openxmlformats.org/officeDocument/2006/relationships/slideLayout" Target="../slideLayouts/slideLayout243.xml"/><Relationship Id="rId7" Type="http://schemas.openxmlformats.org/officeDocument/2006/relationships/slideLayout" Target="../slideLayouts/slideLayout244.xml"/><Relationship Id="rId8" Type="http://schemas.openxmlformats.org/officeDocument/2006/relationships/slideLayout" Target="../slideLayouts/slideLayout245.xml"/><Relationship Id="rId9" Type="http://schemas.openxmlformats.org/officeDocument/2006/relationships/slideLayout" Target="../slideLayouts/slideLayout246.xml"/><Relationship Id="rId10"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9.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9.xml"/><Relationship Id="rId2" Type="http://schemas.openxmlformats.org/officeDocument/2006/relationships/slideLayout" Target="../slideLayouts/slideLayout250.xml"/><Relationship Id="rId3" Type="http://schemas.openxmlformats.org/officeDocument/2006/relationships/slideLayout" Target="../slideLayouts/slideLayout251.xml"/><Relationship Id="rId4" Type="http://schemas.openxmlformats.org/officeDocument/2006/relationships/slideLayout" Target="../slideLayouts/slideLayout252.xml"/><Relationship Id="rId5" Type="http://schemas.openxmlformats.org/officeDocument/2006/relationships/slideLayout" Target="../slideLayouts/slideLayout253.xml"/><Relationship Id="rId6" Type="http://schemas.openxmlformats.org/officeDocument/2006/relationships/slideLayout" Target="../slideLayouts/slideLayout254.xml"/><Relationship Id="rId7" Type="http://schemas.openxmlformats.org/officeDocument/2006/relationships/slideLayout" Target="../slideLayouts/slideLayout255.xml"/><Relationship Id="rId8" Type="http://schemas.openxmlformats.org/officeDocument/2006/relationships/slideLayout" Target="../slideLayouts/slideLayout256.xml"/><Relationship Id="rId9" Type="http://schemas.openxmlformats.org/officeDocument/2006/relationships/slideLayout" Target="../slideLayouts/slideLayout257.xml"/><Relationship Id="rId10"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0.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60.xml"/><Relationship Id="rId2" Type="http://schemas.openxmlformats.org/officeDocument/2006/relationships/slideLayout" Target="../slideLayouts/slideLayout261.xml"/><Relationship Id="rId3" Type="http://schemas.openxmlformats.org/officeDocument/2006/relationships/slideLayout" Target="../slideLayouts/slideLayout262.xml"/><Relationship Id="rId4" Type="http://schemas.openxmlformats.org/officeDocument/2006/relationships/slideLayout" Target="../slideLayouts/slideLayout263.xml"/><Relationship Id="rId5" Type="http://schemas.openxmlformats.org/officeDocument/2006/relationships/slideLayout" Target="../slideLayouts/slideLayout264.xml"/><Relationship Id="rId6" Type="http://schemas.openxmlformats.org/officeDocument/2006/relationships/slideLayout" Target="../slideLayouts/slideLayout265.xml"/><Relationship Id="rId7" Type="http://schemas.openxmlformats.org/officeDocument/2006/relationships/slideLayout" Target="../slideLayouts/slideLayout266.xml"/><Relationship Id="rId8" Type="http://schemas.openxmlformats.org/officeDocument/2006/relationships/slideLayout" Target="../slideLayouts/slideLayout267.xml"/><Relationship Id="rId9" Type="http://schemas.openxmlformats.org/officeDocument/2006/relationships/slideLayout" Target="../slideLayouts/slideLayout268.xml"/><Relationship Id="rId10"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1.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71.xml"/><Relationship Id="rId2" Type="http://schemas.openxmlformats.org/officeDocument/2006/relationships/slideLayout" Target="../slideLayouts/slideLayout272.xml"/><Relationship Id="rId3" Type="http://schemas.openxmlformats.org/officeDocument/2006/relationships/slideLayout" Target="../slideLayouts/slideLayout273.xml"/><Relationship Id="rId4" Type="http://schemas.openxmlformats.org/officeDocument/2006/relationships/slideLayout" Target="../slideLayouts/slideLayout274.xml"/><Relationship Id="rId5" Type="http://schemas.openxmlformats.org/officeDocument/2006/relationships/slideLayout" Target="../slideLayouts/slideLayout275.xml"/><Relationship Id="rId6" Type="http://schemas.openxmlformats.org/officeDocument/2006/relationships/slideLayout" Target="../slideLayouts/slideLayout276.xml"/><Relationship Id="rId7" Type="http://schemas.openxmlformats.org/officeDocument/2006/relationships/slideLayout" Target="../slideLayouts/slideLayout277.xml"/><Relationship Id="rId8" Type="http://schemas.openxmlformats.org/officeDocument/2006/relationships/slideLayout" Target="../slideLayouts/slideLayout278.xml"/><Relationship Id="rId9" Type="http://schemas.openxmlformats.org/officeDocument/2006/relationships/slideLayout" Target="../slideLayouts/slideLayout279.xml"/><Relationship Id="rId10"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2.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2.xml"/><Relationship Id="rId2" Type="http://schemas.openxmlformats.org/officeDocument/2006/relationships/slideLayout" Target="../slideLayouts/slideLayout283.xml"/><Relationship Id="rId3" Type="http://schemas.openxmlformats.org/officeDocument/2006/relationships/slideLayout" Target="../slideLayouts/slideLayout284.xml"/><Relationship Id="rId4" Type="http://schemas.openxmlformats.org/officeDocument/2006/relationships/slideLayout" Target="../slideLayouts/slideLayout285.xml"/><Relationship Id="rId5" Type="http://schemas.openxmlformats.org/officeDocument/2006/relationships/slideLayout" Target="../slideLayouts/slideLayout286.xml"/><Relationship Id="rId6" Type="http://schemas.openxmlformats.org/officeDocument/2006/relationships/slideLayout" Target="../slideLayouts/slideLayout287.xml"/><Relationship Id="rId7" Type="http://schemas.openxmlformats.org/officeDocument/2006/relationships/slideLayout" Target="../slideLayouts/slideLayout288.xml"/><Relationship Id="rId8" Type="http://schemas.openxmlformats.org/officeDocument/2006/relationships/slideLayout" Target="../slideLayouts/slideLayout289.xml"/><Relationship Id="rId9" Type="http://schemas.openxmlformats.org/officeDocument/2006/relationships/slideLayout" Target="../slideLayouts/slideLayout290.xml"/><Relationship Id="rId10"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3.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3.xml"/><Relationship Id="rId2" Type="http://schemas.openxmlformats.org/officeDocument/2006/relationships/slideLayout" Target="../slideLayouts/slideLayout294.xml"/><Relationship Id="rId3" Type="http://schemas.openxmlformats.org/officeDocument/2006/relationships/slideLayout" Target="../slideLayouts/slideLayout295.xml"/><Relationship Id="rId4" Type="http://schemas.openxmlformats.org/officeDocument/2006/relationships/slideLayout" Target="../slideLayouts/slideLayout296.xml"/><Relationship Id="rId5" Type="http://schemas.openxmlformats.org/officeDocument/2006/relationships/slideLayout" Target="../slideLayouts/slideLayout297.xml"/><Relationship Id="rId6" Type="http://schemas.openxmlformats.org/officeDocument/2006/relationships/slideLayout" Target="../slideLayouts/slideLayout298.xml"/><Relationship Id="rId7" Type="http://schemas.openxmlformats.org/officeDocument/2006/relationships/slideLayout" Target="../slideLayouts/slideLayout299.xml"/><Relationship Id="rId8" Type="http://schemas.openxmlformats.org/officeDocument/2006/relationships/slideLayout" Target="../slideLayouts/slideLayout300.xml"/><Relationship Id="rId9" Type="http://schemas.openxmlformats.org/officeDocument/2006/relationships/slideLayout" Target="../slideLayouts/slideLayout301.xml"/><Relationship Id="rId10"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4.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4.xml"/><Relationship Id="rId2" Type="http://schemas.openxmlformats.org/officeDocument/2006/relationships/slideLayout" Target="../slideLayouts/slideLayout305.xml"/><Relationship Id="rId3" Type="http://schemas.openxmlformats.org/officeDocument/2006/relationships/slideLayout" Target="../slideLayouts/slideLayout306.xml"/><Relationship Id="rId4" Type="http://schemas.openxmlformats.org/officeDocument/2006/relationships/slideLayout" Target="../slideLayouts/slideLayout307.xml"/><Relationship Id="rId5" Type="http://schemas.openxmlformats.org/officeDocument/2006/relationships/slideLayout" Target="../slideLayouts/slideLayout308.xml"/><Relationship Id="rId6" Type="http://schemas.openxmlformats.org/officeDocument/2006/relationships/slideLayout" Target="../slideLayouts/slideLayout309.xml"/><Relationship Id="rId7" Type="http://schemas.openxmlformats.org/officeDocument/2006/relationships/slideLayout" Target="../slideLayouts/slideLayout310.xml"/><Relationship Id="rId8" Type="http://schemas.openxmlformats.org/officeDocument/2006/relationships/slideLayout" Target="../slideLayouts/slideLayout311.xml"/><Relationship Id="rId9" Type="http://schemas.openxmlformats.org/officeDocument/2006/relationships/slideLayout" Target="../slideLayouts/slideLayout312.xml"/><Relationship Id="rId10"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5.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5.xml"/><Relationship Id="rId2" Type="http://schemas.openxmlformats.org/officeDocument/2006/relationships/slideLayout" Target="../slideLayouts/slideLayout316.xml"/><Relationship Id="rId3" Type="http://schemas.openxmlformats.org/officeDocument/2006/relationships/slideLayout" Target="../slideLayouts/slideLayout317.xml"/><Relationship Id="rId4" Type="http://schemas.openxmlformats.org/officeDocument/2006/relationships/slideLayout" Target="../slideLayouts/slideLayout318.xml"/><Relationship Id="rId5" Type="http://schemas.openxmlformats.org/officeDocument/2006/relationships/slideLayout" Target="../slideLayouts/slideLayout319.xml"/><Relationship Id="rId6" Type="http://schemas.openxmlformats.org/officeDocument/2006/relationships/slideLayout" Target="../slideLayouts/slideLayout320.xml"/><Relationship Id="rId7" Type="http://schemas.openxmlformats.org/officeDocument/2006/relationships/slideLayout" Target="../slideLayouts/slideLayout321.xml"/><Relationship Id="rId8" Type="http://schemas.openxmlformats.org/officeDocument/2006/relationships/slideLayout" Target="../slideLayouts/slideLayout322.xml"/><Relationship Id="rId9" Type="http://schemas.openxmlformats.org/officeDocument/2006/relationships/slideLayout" Target="../slideLayouts/slideLayout323.xml"/><Relationship Id="rId10"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6.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 Id="rId9" Type="http://schemas.openxmlformats.org/officeDocument/2006/relationships/slideLayout" Target="../slideLayouts/slideLayout334.xml"/><Relationship Id="rId10"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7.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 Id="rId9" Type="http://schemas.openxmlformats.org/officeDocument/2006/relationships/slideLayout" Target="../slideLayouts/slideLayout345.xml"/><Relationship Id="rId10"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9.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9.xml"/><Relationship Id="rId2" Type="http://schemas.openxmlformats.org/officeDocument/2006/relationships/slideLayout" Target="../slideLayouts/slideLayout360.xml"/><Relationship Id="rId3" Type="http://schemas.openxmlformats.org/officeDocument/2006/relationships/slideLayout" Target="../slideLayouts/slideLayout361.xml"/><Relationship Id="rId4" Type="http://schemas.openxmlformats.org/officeDocument/2006/relationships/slideLayout" Target="../slideLayouts/slideLayout362.xml"/><Relationship Id="rId5" Type="http://schemas.openxmlformats.org/officeDocument/2006/relationships/slideLayout" Target="../slideLayouts/slideLayout363.xml"/><Relationship Id="rId6" Type="http://schemas.openxmlformats.org/officeDocument/2006/relationships/slideLayout" Target="../slideLayouts/slideLayout364.xml"/><Relationship Id="rId7" Type="http://schemas.openxmlformats.org/officeDocument/2006/relationships/slideLayout" Target="../slideLayouts/slideLayout365.xml"/><Relationship Id="rId8" Type="http://schemas.openxmlformats.org/officeDocument/2006/relationships/slideLayout" Target="../slideLayouts/slideLayout366.xml"/><Relationship Id="rId9" Type="http://schemas.openxmlformats.org/officeDocument/2006/relationships/slideLayout" Target="../slideLayouts/slideLayout367.xml"/><Relationship Id="rId10" Type="http://schemas.openxmlformats.org/officeDocument/2006/relationships/slideLayout" Target="../slideLayouts/slideLayout368.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0.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70.xml"/><Relationship Id="rId2" Type="http://schemas.openxmlformats.org/officeDocument/2006/relationships/slideLayout" Target="../slideLayouts/slideLayout371.xml"/><Relationship Id="rId3" Type="http://schemas.openxmlformats.org/officeDocument/2006/relationships/slideLayout" Target="../slideLayouts/slideLayout372.xml"/><Relationship Id="rId4" Type="http://schemas.openxmlformats.org/officeDocument/2006/relationships/slideLayout" Target="../slideLayouts/slideLayout373.xml"/><Relationship Id="rId5" Type="http://schemas.openxmlformats.org/officeDocument/2006/relationships/slideLayout" Target="../slideLayouts/slideLayout374.xml"/><Relationship Id="rId6" Type="http://schemas.openxmlformats.org/officeDocument/2006/relationships/slideLayout" Target="../slideLayouts/slideLayout375.xml"/><Relationship Id="rId7" Type="http://schemas.openxmlformats.org/officeDocument/2006/relationships/slideLayout" Target="../slideLayouts/slideLayout376.xml"/><Relationship Id="rId8" Type="http://schemas.openxmlformats.org/officeDocument/2006/relationships/slideLayout" Target="../slideLayouts/slideLayout377.xml"/><Relationship Id="rId9" Type="http://schemas.openxmlformats.org/officeDocument/2006/relationships/slideLayout" Target="../slideLayouts/slideLayout378.xml"/><Relationship Id="rId10" Type="http://schemas.openxmlformats.org/officeDocument/2006/relationships/slideLayout" Target="../slideLayouts/slideLayout379.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1.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81.xml"/><Relationship Id="rId2" Type="http://schemas.openxmlformats.org/officeDocument/2006/relationships/slideLayout" Target="../slideLayouts/slideLayout382.xml"/><Relationship Id="rId3" Type="http://schemas.openxmlformats.org/officeDocument/2006/relationships/slideLayout" Target="../slideLayouts/slideLayout383.xml"/><Relationship Id="rId4" Type="http://schemas.openxmlformats.org/officeDocument/2006/relationships/slideLayout" Target="../slideLayouts/slideLayout384.xml"/><Relationship Id="rId5" Type="http://schemas.openxmlformats.org/officeDocument/2006/relationships/slideLayout" Target="../slideLayouts/slideLayout385.xml"/><Relationship Id="rId6" Type="http://schemas.openxmlformats.org/officeDocument/2006/relationships/slideLayout" Target="../slideLayouts/slideLayout386.xml"/><Relationship Id="rId7" Type="http://schemas.openxmlformats.org/officeDocument/2006/relationships/slideLayout" Target="../slideLayouts/slideLayout387.xml"/><Relationship Id="rId8" Type="http://schemas.openxmlformats.org/officeDocument/2006/relationships/slideLayout" Target="../slideLayouts/slideLayout388.xml"/><Relationship Id="rId9" Type="http://schemas.openxmlformats.org/officeDocument/2006/relationships/slideLayout" Target="../slideLayouts/slideLayout389.xml"/><Relationship Id="rId10" Type="http://schemas.openxmlformats.org/officeDocument/2006/relationships/slideLayout" Target="../slideLayouts/slideLayout390.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2.xml"/><Relationship Id="rId12" Type="http://schemas.openxmlformats.org/officeDocument/2006/relationships/theme" Target="../theme/theme37.xml"/><Relationship Id="rId13" Type="http://schemas.openxmlformats.org/officeDocument/2006/relationships/image" Target="../media/image1.png"/><Relationship Id="rId1" Type="http://schemas.openxmlformats.org/officeDocument/2006/relationships/slideLayout" Target="../slideLayouts/slideLayout392.xml"/><Relationship Id="rId2" Type="http://schemas.openxmlformats.org/officeDocument/2006/relationships/slideLayout" Target="../slideLayouts/slideLayout393.xml"/><Relationship Id="rId3" Type="http://schemas.openxmlformats.org/officeDocument/2006/relationships/slideLayout" Target="../slideLayouts/slideLayout394.xml"/><Relationship Id="rId4" Type="http://schemas.openxmlformats.org/officeDocument/2006/relationships/slideLayout" Target="../slideLayouts/slideLayout395.xml"/><Relationship Id="rId5" Type="http://schemas.openxmlformats.org/officeDocument/2006/relationships/slideLayout" Target="../slideLayouts/slideLayout396.xml"/><Relationship Id="rId6" Type="http://schemas.openxmlformats.org/officeDocument/2006/relationships/slideLayout" Target="../slideLayouts/slideLayout397.xml"/><Relationship Id="rId7" Type="http://schemas.openxmlformats.org/officeDocument/2006/relationships/slideLayout" Target="../slideLayouts/slideLayout398.xml"/><Relationship Id="rId8" Type="http://schemas.openxmlformats.org/officeDocument/2006/relationships/slideLayout" Target="../slideLayouts/slideLayout399.xml"/><Relationship Id="rId9" Type="http://schemas.openxmlformats.org/officeDocument/2006/relationships/slideLayout" Target="../slideLayouts/slideLayout400.xml"/><Relationship Id="rId10" Type="http://schemas.openxmlformats.org/officeDocument/2006/relationships/slideLayout" Target="../slideLayouts/slideLayout401.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3.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3.xml"/><Relationship Id="rId2" Type="http://schemas.openxmlformats.org/officeDocument/2006/relationships/slideLayout" Target="../slideLayouts/slideLayout404.xml"/><Relationship Id="rId3" Type="http://schemas.openxmlformats.org/officeDocument/2006/relationships/slideLayout" Target="../slideLayouts/slideLayout405.xml"/><Relationship Id="rId4" Type="http://schemas.openxmlformats.org/officeDocument/2006/relationships/slideLayout" Target="../slideLayouts/slideLayout406.xml"/><Relationship Id="rId5" Type="http://schemas.openxmlformats.org/officeDocument/2006/relationships/slideLayout" Target="../slideLayouts/slideLayout407.xml"/><Relationship Id="rId6" Type="http://schemas.openxmlformats.org/officeDocument/2006/relationships/slideLayout" Target="../slideLayouts/slideLayout408.xml"/><Relationship Id="rId7" Type="http://schemas.openxmlformats.org/officeDocument/2006/relationships/slideLayout" Target="../slideLayouts/slideLayout409.xml"/><Relationship Id="rId8" Type="http://schemas.openxmlformats.org/officeDocument/2006/relationships/slideLayout" Target="../slideLayouts/slideLayout410.xml"/><Relationship Id="rId9" Type="http://schemas.openxmlformats.org/officeDocument/2006/relationships/slideLayout" Target="../slideLayouts/slideLayout411.xml"/><Relationship Id="rId10" Type="http://schemas.openxmlformats.org/officeDocument/2006/relationships/slideLayout" Target="../slideLayouts/slideLayout412.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4.xml"/><Relationship Id="rId12" Type="http://schemas.openxmlformats.org/officeDocument/2006/relationships/slideLayout" Target="../slideLayouts/slideLayout425.xml"/><Relationship Id="rId13" Type="http://schemas.openxmlformats.org/officeDocument/2006/relationships/theme" Target="../theme/theme39.xml"/><Relationship Id="rId1" Type="http://schemas.openxmlformats.org/officeDocument/2006/relationships/slideLayout" Target="../slideLayouts/slideLayout414.xml"/><Relationship Id="rId2" Type="http://schemas.openxmlformats.org/officeDocument/2006/relationships/slideLayout" Target="../slideLayouts/slideLayout415.xml"/><Relationship Id="rId3" Type="http://schemas.openxmlformats.org/officeDocument/2006/relationships/slideLayout" Target="../slideLayouts/slideLayout416.xml"/><Relationship Id="rId4" Type="http://schemas.openxmlformats.org/officeDocument/2006/relationships/slideLayout" Target="../slideLayouts/slideLayout417.xml"/><Relationship Id="rId5" Type="http://schemas.openxmlformats.org/officeDocument/2006/relationships/slideLayout" Target="../slideLayouts/slideLayout418.xml"/><Relationship Id="rId6" Type="http://schemas.openxmlformats.org/officeDocument/2006/relationships/slideLayout" Target="../slideLayouts/slideLayout419.xml"/><Relationship Id="rId7" Type="http://schemas.openxmlformats.org/officeDocument/2006/relationships/slideLayout" Target="../slideLayouts/slideLayout420.xml"/><Relationship Id="rId8" Type="http://schemas.openxmlformats.org/officeDocument/2006/relationships/slideLayout" Target="../slideLayouts/slideLayout421.xml"/><Relationship Id="rId9" Type="http://schemas.openxmlformats.org/officeDocument/2006/relationships/slideLayout" Target="../slideLayouts/slideLayout422.xml"/><Relationship Id="rId10" Type="http://schemas.openxmlformats.org/officeDocument/2006/relationships/slideLayout" Target="../slideLayouts/slideLayout4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6.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6.xml"/><Relationship Id="rId2" Type="http://schemas.openxmlformats.org/officeDocument/2006/relationships/slideLayout" Target="../slideLayouts/slideLayout427.xml"/><Relationship Id="rId3" Type="http://schemas.openxmlformats.org/officeDocument/2006/relationships/slideLayout" Target="../slideLayouts/slideLayout428.xml"/><Relationship Id="rId4" Type="http://schemas.openxmlformats.org/officeDocument/2006/relationships/slideLayout" Target="../slideLayouts/slideLayout429.xml"/><Relationship Id="rId5" Type="http://schemas.openxmlformats.org/officeDocument/2006/relationships/slideLayout" Target="../slideLayouts/slideLayout430.xml"/><Relationship Id="rId6" Type="http://schemas.openxmlformats.org/officeDocument/2006/relationships/slideLayout" Target="../slideLayouts/slideLayout431.xml"/><Relationship Id="rId7" Type="http://schemas.openxmlformats.org/officeDocument/2006/relationships/slideLayout" Target="../slideLayouts/slideLayout432.xml"/><Relationship Id="rId8" Type="http://schemas.openxmlformats.org/officeDocument/2006/relationships/slideLayout" Target="../slideLayouts/slideLayout433.xml"/><Relationship Id="rId9" Type="http://schemas.openxmlformats.org/officeDocument/2006/relationships/slideLayout" Target="../slideLayouts/slideLayout434.xml"/><Relationship Id="rId10" Type="http://schemas.openxmlformats.org/officeDocument/2006/relationships/slideLayout" Target="../slideLayouts/slideLayout435.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7.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 Id="rId9" Type="http://schemas.openxmlformats.org/officeDocument/2006/relationships/slideLayout" Target="../slideLayouts/slideLayout445.xml"/><Relationship Id="rId10" Type="http://schemas.openxmlformats.org/officeDocument/2006/relationships/slideLayout" Target="../slideLayouts/slideLayout446.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theme" Target="../theme/theme42.xml"/><Relationship Id="rId13" Type="http://schemas.openxmlformats.org/officeDocument/2006/relationships/image" Target="../media/image1.png"/><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9.xml"/><Relationship Id="rId12" Type="http://schemas.openxmlformats.org/officeDocument/2006/relationships/slideLayout" Target="../slideLayouts/slideLayout470.xml"/><Relationship Id="rId13" Type="http://schemas.openxmlformats.org/officeDocument/2006/relationships/theme" Target="../theme/theme43.xml"/><Relationship Id="rId1" Type="http://schemas.openxmlformats.org/officeDocument/2006/relationships/slideLayout" Target="../slideLayouts/slideLayout459.xml"/><Relationship Id="rId2" Type="http://schemas.openxmlformats.org/officeDocument/2006/relationships/slideLayout" Target="../slideLayouts/slideLayout460.xml"/><Relationship Id="rId3" Type="http://schemas.openxmlformats.org/officeDocument/2006/relationships/slideLayout" Target="../slideLayouts/slideLayout461.xml"/><Relationship Id="rId4" Type="http://schemas.openxmlformats.org/officeDocument/2006/relationships/slideLayout" Target="../slideLayouts/slideLayout462.xml"/><Relationship Id="rId5" Type="http://schemas.openxmlformats.org/officeDocument/2006/relationships/slideLayout" Target="../slideLayouts/slideLayout463.xml"/><Relationship Id="rId6" Type="http://schemas.openxmlformats.org/officeDocument/2006/relationships/slideLayout" Target="../slideLayouts/slideLayout464.xml"/><Relationship Id="rId7" Type="http://schemas.openxmlformats.org/officeDocument/2006/relationships/slideLayout" Target="../slideLayouts/slideLayout465.xml"/><Relationship Id="rId8" Type="http://schemas.openxmlformats.org/officeDocument/2006/relationships/slideLayout" Target="../slideLayouts/slideLayout466.xml"/><Relationship Id="rId9" Type="http://schemas.openxmlformats.org/officeDocument/2006/relationships/slideLayout" Target="../slideLayouts/slideLayout467.xml"/><Relationship Id="rId10" Type="http://schemas.openxmlformats.org/officeDocument/2006/relationships/slideLayout" Target="../slideLayouts/slideLayout468.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theme" Target="../theme/theme48.xml"/><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6.xml"/><Relationship Id="rId12" Type="http://schemas.openxmlformats.org/officeDocument/2006/relationships/theme" Target="../theme/theme49.xml"/><Relationship Id="rId13" Type="http://schemas.openxmlformats.org/officeDocument/2006/relationships/image" Target="../media/image1.png"/><Relationship Id="rId1" Type="http://schemas.openxmlformats.org/officeDocument/2006/relationships/slideLayout" Target="../slideLayouts/slideLayout526.xml"/><Relationship Id="rId2" Type="http://schemas.openxmlformats.org/officeDocument/2006/relationships/slideLayout" Target="../slideLayouts/slideLayout527.xml"/><Relationship Id="rId3" Type="http://schemas.openxmlformats.org/officeDocument/2006/relationships/slideLayout" Target="../slideLayouts/slideLayout528.xml"/><Relationship Id="rId4" Type="http://schemas.openxmlformats.org/officeDocument/2006/relationships/slideLayout" Target="../slideLayouts/slideLayout529.xml"/><Relationship Id="rId5" Type="http://schemas.openxmlformats.org/officeDocument/2006/relationships/slideLayout" Target="../slideLayouts/slideLayout530.xml"/><Relationship Id="rId6" Type="http://schemas.openxmlformats.org/officeDocument/2006/relationships/slideLayout" Target="../slideLayouts/slideLayout531.xml"/><Relationship Id="rId7" Type="http://schemas.openxmlformats.org/officeDocument/2006/relationships/slideLayout" Target="../slideLayouts/slideLayout532.xml"/><Relationship Id="rId8" Type="http://schemas.openxmlformats.org/officeDocument/2006/relationships/slideLayout" Target="../slideLayouts/slideLayout533.xml"/><Relationship Id="rId9" Type="http://schemas.openxmlformats.org/officeDocument/2006/relationships/slideLayout" Target="../slideLayouts/slideLayout534.xml"/><Relationship Id="rId10" Type="http://schemas.openxmlformats.org/officeDocument/2006/relationships/slideLayout" Target="../slideLayouts/slideLayout5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5.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7.xml"/><Relationship Id="rId12" Type="http://schemas.openxmlformats.org/officeDocument/2006/relationships/theme" Target="../theme/theme50.xml"/><Relationship Id="rId13" Type="http://schemas.openxmlformats.org/officeDocument/2006/relationships/image" Target="../media/image1.png"/><Relationship Id="rId1" Type="http://schemas.openxmlformats.org/officeDocument/2006/relationships/slideLayout" Target="../slideLayouts/slideLayout537.xml"/><Relationship Id="rId2" Type="http://schemas.openxmlformats.org/officeDocument/2006/relationships/slideLayout" Target="../slideLayouts/slideLayout538.xml"/><Relationship Id="rId3" Type="http://schemas.openxmlformats.org/officeDocument/2006/relationships/slideLayout" Target="../slideLayouts/slideLayout539.xml"/><Relationship Id="rId4" Type="http://schemas.openxmlformats.org/officeDocument/2006/relationships/slideLayout" Target="../slideLayouts/slideLayout540.xml"/><Relationship Id="rId5" Type="http://schemas.openxmlformats.org/officeDocument/2006/relationships/slideLayout" Target="../slideLayouts/slideLayout541.xml"/><Relationship Id="rId6" Type="http://schemas.openxmlformats.org/officeDocument/2006/relationships/slideLayout" Target="../slideLayouts/slideLayout542.xml"/><Relationship Id="rId7" Type="http://schemas.openxmlformats.org/officeDocument/2006/relationships/slideLayout" Target="../slideLayouts/slideLayout543.xml"/><Relationship Id="rId8" Type="http://schemas.openxmlformats.org/officeDocument/2006/relationships/slideLayout" Target="../slideLayouts/slideLayout544.xml"/><Relationship Id="rId9" Type="http://schemas.openxmlformats.org/officeDocument/2006/relationships/slideLayout" Target="../slideLayouts/slideLayout545.xml"/><Relationship Id="rId10" Type="http://schemas.openxmlformats.org/officeDocument/2006/relationships/slideLayout" Target="../slideLayouts/slideLayout546.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8.xml"/><Relationship Id="rId12" Type="http://schemas.openxmlformats.org/officeDocument/2006/relationships/theme" Target="../theme/theme51.xml"/><Relationship Id="rId13" Type="http://schemas.openxmlformats.org/officeDocument/2006/relationships/image" Target="../media/image1.png"/><Relationship Id="rId1" Type="http://schemas.openxmlformats.org/officeDocument/2006/relationships/slideLayout" Target="../slideLayouts/slideLayout548.xml"/><Relationship Id="rId2" Type="http://schemas.openxmlformats.org/officeDocument/2006/relationships/slideLayout" Target="../slideLayouts/slideLayout549.xml"/><Relationship Id="rId3" Type="http://schemas.openxmlformats.org/officeDocument/2006/relationships/slideLayout" Target="../slideLayouts/slideLayout550.xml"/><Relationship Id="rId4" Type="http://schemas.openxmlformats.org/officeDocument/2006/relationships/slideLayout" Target="../slideLayouts/slideLayout551.xml"/><Relationship Id="rId5" Type="http://schemas.openxmlformats.org/officeDocument/2006/relationships/slideLayout" Target="../slideLayouts/slideLayout552.xml"/><Relationship Id="rId6" Type="http://schemas.openxmlformats.org/officeDocument/2006/relationships/slideLayout" Target="../slideLayouts/slideLayout553.xml"/><Relationship Id="rId7" Type="http://schemas.openxmlformats.org/officeDocument/2006/relationships/slideLayout" Target="../slideLayouts/slideLayout554.xml"/><Relationship Id="rId8" Type="http://schemas.openxmlformats.org/officeDocument/2006/relationships/slideLayout" Target="../slideLayouts/slideLayout555.xml"/><Relationship Id="rId9" Type="http://schemas.openxmlformats.org/officeDocument/2006/relationships/slideLayout" Target="../slideLayouts/slideLayout556.xml"/><Relationship Id="rId10" Type="http://schemas.openxmlformats.org/officeDocument/2006/relationships/slideLayout" Target="../slideLayouts/slideLayout557.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69.xml"/><Relationship Id="rId12" Type="http://schemas.openxmlformats.org/officeDocument/2006/relationships/theme" Target="../theme/theme52.xml"/><Relationship Id="rId1" Type="http://schemas.openxmlformats.org/officeDocument/2006/relationships/slideLayout" Target="../slideLayouts/slideLayout559.xml"/><Relationship Id="rId2" Type="http://schemas.openxmlformats.org/officeDocument/2006/relationships/slideLayout" Target="../slideLayouts/slideLayout560.xml"/><Relationship Id="rId3" Type="http://schemas.openxmlformats.org/officeDocument/2006/relationships/slideLayout" Target="../slideLayouts/slideLayout561.xml"/><Relationship Id="rId4" Type="http://schemas.openxmlformats.org/officeDocument/2006/relationships/slideLayout" Target="../slideLayouts/slideLayout562.xml"/><Relationship Id="rId5" Type="http://schemas.openxmlformats.org/officeDocument/2006/relationships/slideLayout" Target="../slideLayouts/slideLayout563.xml"/><Relationship Id="rId6" Type="http://schemas.openxmlformats.org/officeDocument/2006/relationships/slideLayout" Target="../slideLayouts/slideLayout564.xml"/><Relationship Id="rId7" Type="http://schemas.openxmlformats.org/officeDocument/2006/relationships/slideLayout" Target="../slideLayouts/slideLayout565.xml"/><Relationship Id="rId8" Type="http://schemas.openxmlformats.org/officeDocument/2006/relationships/slideLayout" Target="../slideLayouts/slideLayout566.xml"/><Relationship Id="rId9" Type="http://schemas.openxmlformats.org/officeDocument/2006/relationships/slideLayout" Target="../slideLayouts/slideLayout567.xml"/><Relationship Id="rId10" Type="http://schemas.openxmlformats.org/officeDocument/2006/relationships/slideLayout" Target="../slideLayouts/slideLayout56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theme" Target="../theme/theme53.xml"/><Relationship Id="rId13" Type="http://schemas.openxmlformats.org/officeDocument/2006/relationships/image" Target="../media/image1.png"/><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theme" Target="../theme/theme54.xml"/><Relationship Id="rId14" Type="http://schemas.openxmlformats.org/officeDocument/2006/relationships/image" Target="../media/image1.png"/><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3.xml"/><Relationship Id="rId12" Type="http://schemas.openxmlformats.org/officeDocument/2006/relationships/theme" Target="../theme/theme55.xml"/><Relationship Id="rId1" Type="http://schemas.openxmlformats.org/officeDocument/2006/relationships/slideLayout" Target="../slideLayouts/slideLayout593.xml"/><Relationship Id="rId2" Type="http://schemas.openxmlformats.org/officeDocument/2006/relationships/slideLayout" Target="../slideLayouts/slideLayout594.xml"/><Relationship Id="rId3" Type="http://schemas.openxmlformats.org/officeDocument/2006/relationships/slideLayout" Target="../slideLayouts/slideLayout595.xml"/><Relationship Id="rId4" Type="http://schemas.openxmlformats.org/officeDocument/2006/relationships/slideLayout" Target="../slideLayouts/slideLayout596.xml"/><Relationship Id="rId5" Type="http://schemas.openxmlformats.org/officeDocument/2006/relationships/slideLayout" Target="../slideLayouts/slideLayout597.xml"/><Relationship Id="rId6" Type="http://schemas.openxmlformats.org/officeDocument/2006/relationships/slideLayout" Target="../slideLayouts/slideLayout598.xml"/><Relationship Id="rId7" Type="http://schemas.openxmlformats.org/officeDocument/2006/relationships/slideLayout" Target="../slideLayouts/slideLayout599.xml"/><Relationship Id="rId8" Type="http://schemas.openxmlformats.org/officeDocument/2006/relationships/slideLayout" Target="../slideLayouts/slideLayout600.xml"/><Relationship Id="rId9" Type="http://schemas.openxmlformats.org/officeDocument/2006/relationships/slideLayout" Target="../slideLayouts/slideLayout601.xml"/><Relationship Id="rId10" Type="http://schemas.openxmlformats.org/officeDocument/2006/relationships/slideLayout" Target="../slideLayouts/slideLayout602.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4.xml"/><Relationship Id="rId12" Type="http://schemas.openxmlformats.org/officeDocument/2006/relationships/theme" Target="../theme/theme56.xml"/><Relationship Id="rId13" Type="http://schemas.openxmlformats.org/officeDocument/2006/relationships/image" Target="../media/image1.png"/><Relationship Id="rId1" Type="http://schemas.openxmlformats.org/officeDocument/2006/relationships/slideLayout" Target="../slideLayouts/slideLayout604.xml"/><Relationship Id="rId2" Type="http://schemas.openxmlformats.org/officeDocument/2006/relationships/slideLayout" Target="../slideLayouts/slideLayout605.xml"/><Relationship Id="rId3" Type="http://schemas.openxmlformats.org/officeDocument/2006/relationships/slideLayout" Target="../slideLayouts/slideLayout606.xml"/><Relationship Id="rId4" Type="http://schemas.openxmlformats.org/officeDocument/2006/relationships/slideLayout" Target="../slideLayouts/slideLayout607.xml"/><Relationship Id="rId5" Type="http://schemas.openxmlformats.org/officeDocument/2006/relationships/slideLayout" Target="../slideLayouts/slideLayout608.xml"/><Relationship Id="rId6" Type="http://schemas.openxmlformats.org/officeDocument/2006/relationships/slideLayout" Target="../slideLayouts/slideLayout609.xml"/><Relationship Id="rId7" Type="http://schemas.openxmlformats.org/officeDocument/2006/relationships/slideLayout" Target="../slideLayouts/slideLayout610.xml"/><Relationship Id="rId8" Type="http://schemas.openxmlformats.org/officeDocument/2006/relationships/slideLayout" Target="../slideLayouts/slideLayout611.xml"/><Relationship Id="rId9" Type="http://schemas.openxmlformats.org/officeDocument/2006/relationships/slideLayout" Target="../slideLayouts/slideLayout612.xml"/><Relationship Id="rId10" Type="http://schemas.openxmlformats.org/officeDocument/2006/relationships/slideLayout" Target="../slideLayouts/slideLayout613.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5.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5.xml"/><Relationship Id="rId2" Type="http://schemas.openxmlformats.org/officeDocument/2006/relationships/slideLayout" Target="../slideLayouts/slideLayout616.xml"/><Relationship Id="rId3" Type="http://schemas.openxmlformats.org/officeDocument/2006/relationships/slideLayout" Target="../slideLayouts/slideLayout617.xml"/><Relationship Id="rId4" Type="http://schemas.openxmlformats.org/officeDocument/2006/relationships/slideLayout" Target="../slideLayouts/slideLayout618.xml"/><Relationship Id="rId5" Type="http://schemas.openxmlformats.org/officeDocument/2006/relationships/slideLayout" Target="../slideLayouts/slideLayout619.xml"/><Relationship Id="rId6" Type="http://schemas.openxmlformats.org/officeDocument/2006/relationships/slideLayout" Target="../slideLayouts/slideLayout620.xml"/><Relationship Id="rId7" Type="http://schemas.openxmlformats.org/officeDocument/2006/relationships/slideLayout" Target="../slideLayouts/slideLayout621.xml"/><Relationship Id="rId8" Type="http://schemas.openxmlformats.org/officeDocument/2006/relationships/slideLayout" Target="../slideLayouts/slideLayout622.xml"/><Relationship Id="rId9" Type="http://schemas.openxmlformats.org/officeDocument/2006/relationships/slideLayout" Target="../slideLayouts/slideLayout623.xml"/><Relationship Id="rId10" Type="http://schemas.openxmlformats.org/officeDocument/2006/relationships/slideLayout" Target="../slideLayouts/slideLayout62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9.xml"/><Relationship Id="rId13" Type="http://schemas.openxmlformats.org/officeDocument/2006/relationships/image" Target="../media/image1.pn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6/5/13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753687544"/>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iming>
    <p:tnLst>
      <p:par>
        <p:cTn xmlns:p14="http://schemas.microsoft.com/office/powerpoint/2010/mai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962588909"/>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9711209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349183452"/>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17073943"/>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0541254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5161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027065144"/>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9412869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88987752"/>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val="2503778565"/>
      </p:ext>
    </p:extLst>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3606677314"/>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2174056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 id="2147484556" r:id="rId9"/>
    <p:sldLayoutId id="2147484557" r:id="rId10"/>
    <p:sldLayoutId id="214748455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00132044"/>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2586202913"/>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3FF84C08-C189-5C4C-822D-BCB9DCC3AF18}"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232272195"/>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991966588"/>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2679621176"/>
      </p:ext>
    </p:extLst>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24926907"/>
      </p:ext>
    </p:extLst>
  </p:cSld>
  <p:clrMap bg1="lt1" tx1="dk1" bg2="lt2" tx2="dk2" accent1="accent1" accent2="accent2" accent3="accent3" accent4="accent4" accent5="accent5" accent6="accent6" hlink="hlink" folHlink="folHlink"/>
  <p:sldLayoutIdLst>
    <p:sldLayoutId id="2147484621" r:id="rId1"/>
    <p:sldLayoutId id="2147484622" r:id="rId2"/>
    <p:sldLayoutId id="2147484623" r:id="rId3"/>
    <p:sldLayoutId id="2147484624" r:id="rId4"/>
    <p:sldLayoutId id="2147484625" r:id="rId5"/>
    <p:sldLayoutId id="2147484626" r:id="rId6"/>
    <p:sldLayoutId id="2147484627" r:id="rId7"/>
    <p:sldLayoutId id="2147484628" r:id="rId8"/>
    <p:sldLayoutId id="2147484629" r:id="rId9"/>
    <p:sldLayoutId id="2147484630" r:id="rId10"/>
    <p:sldLayoutId id="214748463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651418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19186755"/>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86447595"/>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65715227"/>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40334607"/>
      </p:ext>
    </p:extLst>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61285354"/>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4975288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3941071208"/>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69112995"/>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635331482"/>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6/5/13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pic>
        <p:nvPicPr>
          <p:cNvPr id="7" name="Picture 6"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56814894"/>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30.xml"/><Relationship Id="rId3" Type="http://schemas.openxmlformats.org/officeDocument/2006/relationships/chart" Target="../charts/chart2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chart" Target="../charts/chart2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sers.ece.cmu.edu/~omutlu/pub/salp-dram_isca12.pdf"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71.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0.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1.xml"/><Relationship Id="rId2" Type="http://schemas.openxmlformats.org/officeDocument/2006/relationships/image" Target="../media/image12.png"/><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7.xml"/><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83.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4.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3.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483.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5.xml"/><Relationship Id="rId2" Type="http://schemas.openxmlformats.org/officeDocument/2006/relationships/chart" Target="../charts/char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file://localhost/Users/omutlu/Documents/presentations/CMU/students/Yoongu%20Kim/SALP/ISCA12_SALP_w_backup_w_script-final.pptx" TargetMode="Externa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1.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5" Type="http://schemas.openxmlformats.org/officeDocument/2006/relationships/chart" Target="../charts/chart14.xml"/><Relationship Id="rId1" Type="http://schemas.openxmlformats.org/officeDocument/2006/relationships/slideLayout" Target="../slideLayouts/slideLayout560.xml"/><Relationship Id="rId2"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81.xml"/></Relationships>
</file>

<file path=ppt/slides/_rels/slide69.xml.rels><?xml version="1.0" encoding="UTF-8" standalone="yes"?>
<Relationships xmlns="http://schemas.openxmlformats.org/package/2006/relationships"><Relationship Id="rId3" Type="http://schemas.openxmlformats.org/officeDocument/2006/relationships/hyperlink" Target="mailto:onur@cmu.edu" TargetMode="External"/><Relationship Id="rId4" Type="http://schemas.openxmlformats.org/officeDocument/2006/relationships/image" Target="../media/image8.jpeg"/><Relationship Id="rId5" Type="http://schemas.openxmlformats.org/officeDocument/2006/relationships/image" Target="../media/image1.png"/><Relationship Id="rId1" Type="http://schemas.openxmlformats.org/officeDocument/2006/relationships/slideLayout" Target="../slideLayouts/slideLayout570.xml"/><Relationship Id="rId2" Type="http://schemas.openxmlformats.org/officeDocument/2006/relationships/notesSlide" Target="../notesSlides/notes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chart" Target="../charts/char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16.xml"/><Relationship Id="rId2" Type="http://schemas.openxmlformats.org/officeDocument/2006/relationships/chart" Target="../charts/char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5.xml"/><Relationship Id="rId2" Type="http://schemas.openxmlformats.org/officeDocument/2006/relationships/image" Target="../media/image13.png"/><Relationship Id="rId3" Type="http://schemas.openxmlformats.org/officeDocument/2006/relationships/image" Target="../media/image14.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png"/><Relationship Id="rId8" Type="http://schemas.openxmlformats.org/officeDocument/2006/relationships/image" Target="../media/image10.jpeg"/><Relationship Id="rId9"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97_-_2004_Worksheet1.xls"/><Relationship Id="rId5" Type="http://schemas.openxmlformats.org/officeDocument/2006/relationships/image" Target="../media/image3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8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3.xml"/></Relationships>
</file>

<file path=ppt/slides/_rels/slide89.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9.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5.xml"/><Relationship Id="rId5" Type="http://schemas.openxmlformats.org/officeDocument/2006/relationships/oleObject" Target="../embeddings/Microsoft_Excel_97_-_2004_Worksheet2.xls"/><Relationship Id="rId6" Type="http://schemas.openxmlformats.org/officeDocument/2006/relationships/image" Target="../media/image37.png"/><Relationship Id="rId1" Type="http://schemas.openxmlformats.org/officeDocument/2006/relationships/vmlDrawing" Target="../drawings/vmlDrawing2.vml"/><Relationship Id="rId2" Type="http://schemas.openxmlformats.org/officeDocument/2006/relationships/tags" Target="../tags/tag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notesSlide" Target="../notesSlides/notesSlide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05.xml"/><Relationship Id="rId2" Type="http://schemas.openxmlformats.org/officeDocument/2006/relationships/notesSlide" Target="../notesSlides/notesSlide28.xml"/><Relationship Id="rId3"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56792"/>
            <a:ext cx="8382000" cy="2057400"/>
          </a:xfrm>
        </p:spPr>
        <p:txBody>
          <a:bodyPr>
            <a:normAutofit/>
          </a:bodyPr>
          <a:lstStyle/>
          <a:p>
            <a:pPr algn="ctr"/>
            <a:r>
              <a:rPr lang="en-US" sz="4000" dirty="0" smtClean="0"/>
              <a:t>Memory Scaling:</a:t>
            </a:r>
            <a:br>
              <a:rPr lang="en-US" sz="4000" dirty="0" smtClean="0"/>
            </a:br>
            <a:r>
              <a:rPr lang="en-US" sz="4000" dirty="0" smtClean="0"/>
              <a:t>A Systems Architecture Perspective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May 27, 2013</a:t>
            </a:r>
          </a:p>
          <a:p>
            <a:r>
              <a:rPr lang="en-US" sz="2200" dirty="0" smtClean="0"/>
              <a:t>IMW 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24884677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1"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1"/>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 name="Title 1"/>
          <p:cNvSpPr>
            <a:spLocks noGrp="1"/>
          </p:cNvSpPr>
          <p:nvPr>
            <p:ph type="title"/>
          </p:nvPr>
        </p:nvSpPr>
        <p:spPr>
          <a:xfrm>
            <a:off x="457200" y="274638"/>
            <a:ext cx="8579296" cy="792162"/>
          </a:xfrm>
        </p:spPr>
        <p:txBody>
          <a:bodyPr>
            <a:noAutofit/>
          </a:bodyPr>
          <a:lstStyle/>
          <a:p>
            <a:r>
              <a:rPr lang="en-US" sz="3400" dirty="0"/>
              <a:t>Thread Cluster Memory Scheduling </a:t>
            </a:r>
            <a:r>
              <a:rPr lang="en-US" sz="2200" dirty="0"/>
              <a:t>[Kim+ MICRO’10]</a:t>
            </a:r>
          </a:p>
        </p:txBody>
      </p:sp>
      <p:sp>
        <p:nvSpPr>
          <p:cNvPr id="3" name="Content Placeholder 2"/>
          <p:cNvSpPr>
            <a:spLocks noGrp="1"/>
          </p:cNvSpPr>
          <p:nvPr>
            <p:ph idx="1"/>
          </p:nvPr>
        </p:nvSpPr>
        <p:spPr>
          <a:xfrm>
            <a:off x="457200" y="1143000"/>
            <a:ext cx="5791200" cy="1371600"/>
          </a:xfrm>
        </p:spPr>
        <p:txBody>
          <a:bodyPr>
            <a:noAutofit/>
          </a:bodyPr>
          <a:lstStyle/>
          <a:p>
            <a:pPr marL="457130" indent="-457130">
              <a:lnSpc>
                <a:spcPct val="80000"/>
              </a:lnSpc>
              <a:buFont typeface="+mj-lt"/>
              <a:buAutoNum type="arabicPeriod"/>
            </a:pPr>
            <a:r>
              <a:rPr lang="en-US" sz="2800" b="1" kern="0" dirty="0">
                <a:solidFill>
                  <a:sysClr val="windowText" lastClr="000000"/>
                </a:solidFill>
              </a:rPr>
              <a:t>Group threads into two </a:t>
            </a:r>
            <a:r>
              <a:rPr lang="en-US" sz="2800" b="1" i="1" kern="0" dirty="0">
                <a:solidFill>
                  <a:srgbClr val="FF0000"/>
                </a:solidFill>
              </a:rPr>
              <a:t>clusters</a:t>
            </a:r>
          </a:p>
          <a:p>
            <a:pPr marL="457130" indent="-457130">
              <a:lnSpc>
                <a:spcPct val="80000"/>
              </a:lnSpc>
              <a:buFont typeface="+mj-lt"/>
              <a:buAutoNum type="arabicPeriod"/>
            </a:pPr>
            <a:r>
              <a:rPr lang="en-US" sz="2800" b="1" kern="0" dirty="0"/>
              <a:t>Prioritize </a:t>
            </a:r>
            <a:r>
              <a:rPr lang="en-US" sz="2800" b="1" kern="0" dirty="0">
                <a:solidFill>
                  <a:schemeClr val="accent1"/>
                </a:solidFill>
              </a:rPr>
              <a:t>non-intensive cluster</a:t>
            </a:r>
          </a:p>
          <a:p>
            <a:pPr marL="457130" indent="-457130">
              <a:lnSpc>
                <a:spcPct val="80000"/>
              </a:lnSpc>
              <a:buFont typeface="+mj-lt"/>
              <a:buAutoNum type="arabicPeriod"/>
            </a:pPr>
            <a:r>
              <a:rPr lang="en-US" sz="2800" b="1" kern="0" dirty="0"/>
              <a:t>Different policies for each cluster</a:t>
            </a:r>
            <a:endParaRPr lang="en-US" sz="3600" dirty="0"/>
          </a:p>
        </p:txBody>
      </p:sp>
      <p:sp>
        <p:nvSpPr>
          <p:cNvPr id="4" name="Slide Number Placeholder 3"/>
          <p:cNvSpPr>
            <a:spLocks noGrp="1"/>
          </p:cNvSpPr>
          <p:nvPr>
            <p:ph type="sldNum" sz="quarter" idx="12"/>
          </p:nvPr>
        </p:nvSpPr>
        <p:spPr>
          <a:xfrm>
            <a:off x="8305801" y="6416678"/>
            <a:ext cx="533400" cy="365125"/>
          </a:xfrm>
        </p:spPr>
        <p:txBody>
          <a:bodyPr/>
          <a:lstStyle/>
          <a:p>
            <a:fld id="{58161B50-6D0B-48B4-A1D4-BAD8C599CC84}" type="slidenum">
              <a:rPr lang="en-US" smtClean="0">
                <a:solidFill>
                  <a:prstClr val="black">
                    <a:tint val="75000"/>
                  </a:prstClr>
                </a:solidFill>
                <a:latin typeface="Calibri"/>
              </a:rPr>
              <a:pPr/>
              <a:t>100</a:t>
            </a:fld>
            <a:endParaRPr lang="en-US" dirty="0">
              <a:solidFill>
                <a:prstClr val="black">
                  <a:tint val="75000"/>
                </a:prstClr>
              </a:solidFill>
              <a:latin typeface="Calibri"/>
            </a:endParaRPr>
          </a:p>
        </p:txBody>
      </p:sp>
      <p:sp>
        <p:nvSpPr>
          <p:cNvPr id="5" name="Rectangle 4"/>
          <p:cNvSpPr/>
          <p:nvPr/>
        </p:nvSpPr>
        <p:spPr>
          <a:xfrm>
            <a:off x="740511"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6" name="Rounded Rectangle 5"/>
          <p:cNvSpPr/>
          <p:nvPr/>
        </p:nvSpPr>
        <p:spPr>
          <a:xfrm>
            <a:off x="1578710" y="4462464"/>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3"/>
            <a:ext cx="2514600" cy="307777"/>
          </a:xfrm>
          <a:prstGeom prst="rect">
            <a:avLst/>
          </a:prstGeom>
          <a:noFill/>
        </p:spPr>
        <p:txBody>
          <a:bodyPr wrap="square" lIns="0" tIns="0" rIns="0" bIns="0" rtlCol="0">
            <a:spAutoFit/>
          </a:bodyPr>
          <a:lstStyle/>
          <a:p>
            <a:pPr defTabSz="914259"/>
            <a:r>
              <a:rPr lang="en-US" sz="2000" b="1" dirty="0">
                <a:solidFill>
                  <a:prstClr val="black">
                    <a:lumMod val="85000"/>
                    <a:lumOff val="15000"/>
                  </a:prstClr>
                </a:solidFill>
                <a:latin typeface="Calibri"/>
              </a:rPr>
              <a:t>Threads in the system</a:t>
            </a: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9" name="Rounded Rectangle 8"/>
          <p:cNvSpPr/>
          <p:nvPr/>
        </p:nvSpPr>
        <p:spPr>
          <a:xfrm>
            <a:off x="1162772" y="353953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8"/>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12" name="Rounded Rectangle 11"/>
          <p:cNvSpPr/>
          <p:nvPr/>
        </p:nvSpPr>
        <p:spPr>
          <a:xfrm>
            <a:off x="2188310" y="411480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5"/>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000" dirty="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defTabSz="914259"/>
              <a:endParaRPr lang="en-US" sz="1600" dirty="0">
                <a:solidFill>
                  <a:prstClr val="white"/>
                </a:solidFill>
                <a:latin typeface="Calibri"/>
              </a:endParaRPr>
            </a:p>
          </p:txBody>
        </p:sp>
      </p:grpSp>
      <p:sp>
        <p:nvSpPr>
          <p:cNvPr id="25" name="TextBox 24"/>
          <p:cNvSpPr txBox="1"/>
          <p:nvPr/>
        </p:nvSpPr>
        <p:spPr>
          <a:xfrm>
            <a:off x="4108550" y="2625603"/>
            <a:ext cx="1600200" cy="498598"/>
          </a:xfrm>
          <a:prstGeom prst="rect">
            <a:avLst/>
          </a:prstGeom>
          <a:noFill/>
        </p:spPr>
        <p:txBody>
          <a:bodyPr wrap="square" lIns="0" tIns="0" rIns="0" bIns="0" rtlCol="0">
            <a:spAutoFit/>
          </a:bodyPr>
          <a:lstStyle/>
          <a:p>
            <a:pPr algn="ctr" defTabSz="914259">
              <a:lnSpc>
                <a:spcPct val="80000"/>
              </a:lnSpc>
            </a:pPr>
            <a:r>
              <a:rPr lang="en-US" sz="2000" b="1" dirty="0">
                <a:solidFill>
                  <a:srgbClr val="4F81BD">
                    <a:lumMod val="75000"/>
                  </a:srgbClr>
                </a:solidFill>
                <a:latin typeface="Calibri"/>
              </a:rPr>
              <a:t>Non-intensive </a:t>
            </a:r>
          </a:p>
          <a:p>
            <a:pPr algn="ctr" defTabSz="914259">
              <a:lnSpc>
                <a:spcPct val="80000"/>
              </a:lnSpc>
            </a:pPr>
            <a:r>
              <a:rPr lang="en-US" sz="2000" b="1" dirty="0">
                <a:solidFill>
                  <a:srgbClr val="4F81BD">
                    <a:lumMod val="75000"/>
                  </a:srgbClr>
                </a:solidFill>
                <a:latin typeface="Calibri"/>
              </a:rPr>
              <a:t>cluster</a:t>
            </a:r>
          </a:p>
        </p:txBody>
      </p:sp>
      <p:sp>
        <p:nvSpPr>
          <p:cNvPr id="26" name="TextBox 25"/>
          <p:cNvSpPr txBox="1"/>
          <p:nvPr/>
        </p:nvSpPr>
        <p:spPr>
          <a:xfrm>
            <a:off x="3962401" y="6148424"/>
            <a:ext cx="2133600" cy="279524"/>
          </a:xfrm>
          <a:prstGeom prst="rect">
            <a:avLst/>
          </a:prstGeom>
          <a:noFill/>
        </p:spPr>
        <p:txBody>
          <a:bodyPr wrap="square" lIns="0" tIns="0" rIns="0" bIns="0" rtlCol="0">
            <a:spAutoFit/>
          </a:bodyPr>
          <a:lstStyle/>
          <a:p>
            <a:pPr algn="ctr" defTabSz="914259">
              <a:lnSpc>
                <a:spcPct val="80000"/>
              </a:lnSpc>
            </a:pPr>
            <a:r>
              <a:rPr lang="en-US" sz="2200" b="1" dirty="0">
                <a:solidFill>
                  <a:srgbClr val="C0504D">
                    <a:lumMod val="75000"/>
                  </a:srgbClr>
                </a:solidFill>
                <a:latin typeface="Calibri"/>
              </a:rPr>
              <a:t>Intensive cluster</a:t>
            </a: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29" name="Rounded Rectangle 28"/>
          <p:cNvSpPr/>
          <p:nvPr/>
        </p:nvSpPr>
        <p:spPr>
          <a:xfrm>
            <a:off x="892910" y="3760768"/>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a:t>
            </a: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defTabSz="914259"/>
            <a:r>
              <a:rPr lang="en-US" sz="2400" b="1" dirty="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3" y="2949548"/>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60"/>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defTabSz="914259"/>
            <a:r>
              <a:rPr lang="en-US" sz="2400" b="1" dirty="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endParaRPr lang="en-US" dirty="0">
              <a:solidFill>
                <a:prstClr val="white"/>
              </a:solidFill>
              <a:latin typeface="Calibri"/>
            </a:endParaRPr>
          </a:p>
        </p:txBody>
      </p:sp>
      <p:sp>
        <p:nvSpPr>
          <p:cNvPr id="48" name="Rectangle 47"/>
          <p:cNvSpPr/>
          <p:nvPr/>
        </p:nvSpPr>
        <p:spPr>
          <a:xfrm>
            <a:off x="4157107" y="4114801"/>
            <a:ext cx="1563711" cy="398906"/>
          </a:xfrm>
          <a:prstGeom prst="rect">
            <a:avLst/>
          </a:prstGeom>
        </p:spPr>
        <p:txBody>
          <a:bodyPr wrap="none" lIns="91425" tIns="45713" rIns="91425" bIns="45713">
            <a:spAutoFit/>
          </a:bodyPr>
          <a:lstStyle/>
          <a:p>
            <a:pPr algn="ctr" defTabSz="914259">
              <a:lnSpc>
                <a:spcPct val="80000"/>
              </a:lnSpc>
              <a:defRPr/>
            </a:pPr>
            <a:r>
              <a:rPr lang="en-US" sz="2400" b="1" i="1" kern="0" dirty="0">
                <a:solidFill>
                  <a:srgbClr val="FF0000"/>
                </a:solidFill>
                <a:latin typeface="Calibri"/>
              </a:rPr>
              <a:t>Prioritized</a:t>
            </a:r>
          </a:p>
        </p:txBody>
      </p:sp>
      <p:sp>
        <p:nvSpPr>
          <p:cNvPr id="49" name="Rounded Rectangle 48"/>
          <p:cNvSpPr/>
          <p:nvPr/>
        </p:nvSpPr>
        <p:spPr>
          <a:xfrm>
            <a:off x="7586589" y="2573333"/>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000" kern="0" dirty="0">
              <a:solidFill>
                <a:sysClr val="window" lastClr="FFFFFF"/>
              </a:solidFill>
              <a:latin typeface="Calibri"/>
            </a:endParaRPr>
          </a:p>
        </p:txBody>
      </p:sp>
      <p:sp>
        <p:nvSpPr>
          <p:cNvPr id="50" name="Rounded Rectangle 49"/>
          <p:cNvSpPr/>
          <p:nvPr/>
        </p:nvSpPr>
        <p:spPr>
          <a:xfrm>
            <a:off x="7563146"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sp>
        <p:nvSpPr>
          <p:cNvPr id="52" name="Rounded Rectangle 51"/>
          <p:cNvSpPr/>
          <p:nvPr/>
        </p:nvSpPr>
        <p:spPr>
          <a:xfrm>
            <a:off x="7480495" y="3200401"/>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tIns="45713" rIns="0" bIns="45713" rtlCol="0" anchor="ctr"/>
          <a:lstStyle/>
          <a:p>
            <a:pPr algn="ctr" defTabSz="914259">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8" y="2933702"/>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72" y="1973553"/>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71" name="Rounded Rectangle 70"/>
          <p:cNvSpPr/>
          <p:nvPr/>
        </p:nvSpPr>
        <p:spPr>
          <a:xfrm>
            <a:off x="7522315" y="514350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cxnSp>
        <p:nvCxnSpPr>
          <p:cNvPr id="74" name="Straight Arrow Connector 73"/>
          <p:cNvCxnSpPr/>
          <p:nvPr/>
        </p:nvCxnSpPr>
        <p:spPr>
          <a:xfrm rot="16200000" flipV="1">
            <a:off x="6413069" y="5295901"/>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4" y="4096046"/>
            <a:ext cx="787831" cy="551832"/>
          </a:xfrm>
          <a:prstGeom prst="rect">
            <a:avLst/>
          </a:prstGeom>
          <a:noFill/>
        </p:spPr>
        <p:txBody>
          <a:bodyPr wrap="square" lIns="0" tIns="45713" rIns="0" bIns="45713" rtlCol="0">
            <a:spAutoFit/>
          </a:bodyPr>
          <a:lstStyle/>
          <a:p>
            <a:pPr algn="ctr" defTabSz="914259">
              <a:lnSpc>
                <a:spcPct val="80000"/>
              </a:lnSpc>
            </a:pPr>
            <a:r>
              <a:rPr lang="en-US" i="1" dirty="0" smtClean="0">
                <a:solidFill>
                  <a:prstClr val="black"/>
                </a:solidFill>
                <a:latin typeface="Calibri"/>
              </a:rPr>
              <a:t>higher</a:t>
            </a:r>
          </a:p>
          <a:p>
            <a:pPr algn="ctr" defTabSz="914259">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2"/>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algn="ctr" defTabSz="914259"/>
            <a:endParaRPr lang="en-US" sz="1600" dirty="0">
              <a:solidFill>
                <a:prstClr val="white"/>
              </a:solidFill>
              <a:latin typeface="Calibri"/>
            </a:endParaRPr>
          </a:p>
        </p:txBody>
      </p:sp>
      <p:sp>
        <p:nvSpPr>
          <p:cNvPr id="83" name="Oval 82"/>
          <p:cNvSpPr/>
          <p:nvPr/>
        </p:nvSpPr>
        <p:spPr>
          <a:xfrm rot="16200000">
            <a:off x="6813118" y="5212921"/>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4" name="Straight Arrow Connector 83"/>
          <p:cNvCxnSpPr/>
          <p:nvPr/>
        </p:nvCxnSpPr>
        <p:spPr>
          <a:xfrm rot="5400000">
            <a:off x="7353299" y="5372102"/>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100" y="5372102"/>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5"/>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59"/>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259"/>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Throughput</a:t>
            </a: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lIns="91425" tIns="45713" rIns="91425" bIns="45713" rtlCol="0" anchor="ctr"/>
          <a:lstStyle/>
          <a:p>
            <a:pPr algn="ctr" defTabSz="914259"/>
            <a:r>
              <a:rPr lang="en-US" sz="2000" b="1" dirty="0">
                <a:solidFill>
                  <a:prstClr val="white"/>
                </a:solidFill>
                <a:latin typeface="Calibri"/>
              </a:rPr>
              <a:t>Fairness</a:t>
            </a:r>
          </a:p>
        </p:txBody>
      </p:sp>
    </p:spTree>
    <p:extLst>
      <p:ext uri="{BB962C8B-B14F-4D97-AF65-F5344CB8AC3E}">
        <p14:creationId xmlns:p14="http://schemas.microsoft.com/office/powerpoint/2010/main" val="1769852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Throughput and Fairness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6884696"/>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101</a:t>
            </a:fld>
            <a:endParaRPr lang="en-US" dirty="0">
              <a:solidFill>
                <a:prstClr val="black">
                  <a:tint val="75000"/>
                </a:prstClr>
              </a:solidFill>
              <a:latin typeface="Calibri"/>
            </a:endParaRPr>
          </a:p>
        </p:txBody>
      </p:sp>
      <p:sp>
        <p:nvSpPr>
          <p:cNvPr id="6" name="Down Arrow 5"/>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7" name="Rectangle 16"/>
          <p:cNvSpPr/>
          <p:nvPr/>
        </p:nvSpPr>
        <p:spPr>
          <a:xfrm>
            <a:off x="5739078"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4" name="TextBox 13"/>
          <p:cNvSpPr txBox="1"/>
          <p:nvPr/>
        </p:nvSpPr>
        <p:spPr>
          <a:xfrm>
            <a:off x="2123728" y="1131515"/>
            <a:ext cx="5112568" cy="400110"/>
          </a:xfrm>
          <a:prstGeom prst="rect">
            <a:avLst/>
          </a:prstGeom>
          <a:noFill/>
        </p:spPr>
        <p:txBody>
          <a:bodyPr wrap="square" lIns="91425" tIns="45713" rIns="91425" bIns="45713" rtlCol="0">
            <a:spAutoFit/>
          </a:bodyPr>
          <a:lstStyle/>
          <a:p>
            <a:pPr algn="ctr" defTabSz="914259"/>
            <a:r>
              <a:rPr lang="en-US" sz="2000" i="1" dirty="0">
                <a:solidFill>
                  <a:prstClr val="black"/>
                </a:solidFill>
                <a:latin typeface="Calibri"/>
              </a:rPr>
              <a:t>24 cores, 4 memory controllers, 96 workloads </a:t>
            </a:r>
          </a:p>
        </p:txBody>
      </p:sp>
      <p:sp>
        <p:nvSpPr>
          <p:cNvPr id="15" name="TextBox 14"/>
          <p:cNvSpPr txBox="1"/>
          <p:nvPr/>
        </p:nvSpPr>
        <p:spPr>
          <a:xfrm>
            <a:off x="228600" y="5725180"/>
            <a:ext cx="8763000" cy="954107"/>
          </a:xfrm>
          <a:prstGeom prst="rect">
            <a:avLst/>
          </a:prstGeom>
          <a:noFill/>
        </p:spPr>
        <p:txBody>
          <a:bodyPr wrap="square" lIns="91425" tIns="45713" rIns="91425" bIns="45713" rtlCol="0">
            <a:spAutoFit/>
          </a:bodyPr>
          <a:lstStyle/>
          <a:p>
            <a:pPr algn="ctr" defTabSz="914259"/>
            <a:r>
              <a:rPr lang="en-US" sz="2800" i="1" dirty="0">
                <a:solidFill>
                  <a:srgbClr val="FF0000"/>
                </a:solidFill>
                <a:latin typeface="Calibri"/>
              </a:rPr>
              <a:t>TCM, a heterogeneous scheduling policy,</a:t>
            </a:r>
          </a:p>
          <a:p>
            <a:pPr algn="ctr" defTabSz="914259"/>
            <a:r>
              <a:rPr lang="en-US" sz="2800" i="1" dirty="0">
                <a:solidFill>
                  <a:srgbClr val="FF0000"/>
                </a:solidFill>
                <a:latin typeface="Calibri"/>
              </a:rPr>
              <a:t>provides best fairness and system throughput</a:t>
            </a:r>
          </a:p>
        </p:txBody>
      </p:sp>
    </p:spTree>
    <p:extLst>
      <p:ext uri="{BB962C8B-B14F-4D97-AF65-F5344CB8AC3E}">
        <p14:creationId xmlns:p14="http://schemas.microsoft.com/office/powerpoint/2010/main" val="2776970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7" grpId="0" animBg="1"/>
      <p:bldP spid="28" grpId="0" animBg="1"/>
      <p:bldP spid="29" grpId="0" animBg="1"/>
      <p:bldP spid="30" grpId="0" animBg="1"/>
      <p:bldP spid="1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TCM: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102</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val="2984576598"/>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val="871881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Memory QoS in a Parallel Application</a:t>
            </a:r>
            <a:endParaRPr lang="en-US" sz="36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103</a:t>
            </a:fld>
            <a:endParaRPr lang="en-US" altLang="en-US">
              <a:solidFill>
                <a:srgbClr val="000000"/>
              </a:solidFill>
            </a:endParaRPr>
          </a:p>
        </p:txBody>
      </p:sp>
    </p:spTree>
    <p:extLst>
      <p:ext uri="{BB962C8B-B14F-4D97-AF65-F5344CB8AC3E}">
        <p14:creationId xmlns:p14="http://schemas.microsoft.com/office/powerpoint/2010/main" val="22069122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200" dirty="0"/>
              <a:t>Summary: Memory </a:t>
            </a:r>
            <a:r>
              <a:rPr lang="en-US" sz="3200" dirty="0" err="1"/>
              <a:t>QoS</a:t>
            </a:r>
            <a:r>
              <a:rPr lang="en-US" sz="3200" dirty="0"/>
              <a:t> Approaches and Techniques</a:t>
            </a:r>
          </a:p>
        </p:txBody>
      </p:sp>
      <p:sp>
        <p:nvSpPr>
          <p:cNvPr id="3" name="Content Placeholder 2"/>
          <p:cNvSpPr>
            <a:spLocks noGrp="1"/>
          </p:cNvSpPr>
          <p:nvPr>
            <p:ph idx="1"/>
          </p:nvPr>
        </p:nvSpPr>
        <p:spPr>
          <a:xfrm>
            <a:off x="228600" y="1052737"/>
            <a:ext cx="8807896" cy="5092824"/>
          </a:xfrm>
        </p:spPr>
        <p:txBody>
          <a:bodyPr/>
          <a:lstStyle/>
          <a:p>
            <a:r>
              <a:rPr lang="en-US" dirty="0" smtClean="0"/>
              <a:t>Approaches: </a:t>
            </a:r>
            <a:r>
              <a:rPr lang="en-US" dirty="0" smtClean="0">
                <a:solidFill>
                  <a:srgbClr val="0000FF"/>
                </a:solidFill>
              </a:rPr>
              <a:t>Smart</a:t>
            </a:r>
            <a:r>
              <a:rPr lang="en-US" dirty="0" smtClean="0"/>
              <a:t> vs. </a:t>
            </a:r>
            <a:r>
              <a:rPr lang="en-US" dirty="0" smtClean="0">
                <a:solidFill>
                  <a:srgbClr val="0000FF"/>
                </a:solidFill>
              </a:rPr>
              <a:t>dumb</a:t>
            </a:r>
            <a:r>
              <a:rPr lang="en-US" dirty="0" smtClean="0"/>
              <a:t> resources</a:t>
            </a:r>
          </a:p>
          <a:p>
            <a:pPr lvl="1"/>
            <a:r>
              <a:rPr lang="en-US" sz="2000" dirty="0"/>
              <a:t>Smart resources: </a:t>
            </a:r>
            <a:r>
              <a:rPr lang="en-US" sz="2000" dirty="0" err="1"/>
              <a:t>QoS</a:t>
            </a:r>
            <a:r>
              <a:rPr lang="en-US" sz="2000" dirty="0"/>
              <a:t>-aware memory scheduling</a:t>
            </a:r>
          </a:p>
          <a:p>
            <a:pPr lvl="1"/>
            <a:r>
              <a:rPr lang="en-US" sz="2000" dirty="0"/>
              <a:t>Dumb resources: Source throttling; channel partitioning</a:t>
            </a:r>
          </a:p>
          <a:p>
            <a:pPr lvl="1"/>
            <a:r>
              <a:rPr lang="en-US" sz="2000" dirty="0"/>
              <a:t>Both approaches are effective in reducing interference</a:t>
            </a:r>
          </a:p>
          <a:p>
            <a:pPr lvl="1"/>
            <a:r>
              <a:rPr lang="en-US" sz="2000" dirty="0"/>
              <a:t>No single best approach for all workloads</a:t>
            </a:r>
          </a:p>
          <a:p>
            <a:pPr lvl="1"/>
            <a:endParaRPr lang="en-US" sz="1600" dirty="0"/>
          </a:p>
          <a:p>
            <a:r>
              <a:rPr lang="en-US" dirty="0" smtClean="0"/>
              <a:t>Techniques: Request </a:t>
            </a:r>
            <a:r>
              <a:rPr lang="en-US" dirty="0" smtClean="0">
                <a:solidFill>
                  <a:srgbClr val="0000FF"/>
                </a:solidFill>
              </a:rPr>
              <a:t>scheduling</a:t>
            </a:r>
            <a:r>
              <a:rPr lang="en-US" dirty="0" smtClean="0"/>
              <a:t>, source </a:t>
            </a:r>
            <a:r>
              <a:rPr lang="en-US" dirty="0" smtClean="0">
                <a:solidFill>
                  <a:srgbClr val="0000FF"/>
                </a:solidFill>
              </a:rPr>
              <a:t>throttling</a:t>
            </a:r>
            <a:r>
              <a:rPr lang="en-US" dirty="0" smtClean="0"/>
              <a:t>, memory </a:t>
            </a:r>
            <a:r>
              <a:rPr lang="en-US" dirty="0" smtClean="0">
                <a:solidFill>
                  <a:srgbClr val="0000FF"/>
                </a:solidFill>
              </a:rPr>
              <a:t>partitioning</a:t>
            </a:r>
          </a:p>
          <a:p>
            <a:pPr lvl="1"/>
            <a:r>
              <a:rPr lang="en-US" sz="2000" dirty="0"/>
              <a:t>All approaches are effective in reducing interference</a:t>
            </a:r>
          </a:p>
          <a:p>
            <a:pPr lvl="1"/>
            <a:r>
              <a:rPr lang="en-US" sz="2000" dirty="0"/>
              <a:t>Can be applied at different levels: hardware vs. software</a:t>
            </a:r>
          </a:p>
          <a:p>
            <a:pPr lvl="1"/>
            <a:r>
              <a:rPr lang="en-US" sz="2000" dirty="0"/>
              <a:t>No single best technique for all workloads</a:t>
            </a:r>
          </a:p>
          <a:p>
            <a:pPr lvl="1"/>
            <a:endParaRPr lang="en-US" sz="1600" dirty="0"/>
          </a:p>
          <a:p>
            <a:r>
              <a:rPr lang="en-US" dirty="0" smtClean="0">
                <a:solidFill>
                  <a:srgbClr val="0000FF"/>
                </a:solidFill>
              </a:rPr>
              <a:t>Combined approaches and techniques are the most powerful</a:t>
            </a:r>
          </a:p>
          <a:p>
            <a:pPr lvl="1"/>
            <a:r>
              <a:rPr lang="en-US" sz="2000" dirty="0">
                <a:solidFill>
                  <a:srgbClr val="FF0000"/>
                </a:solidFill>
              </a:rPr>
              <a:t>Integrated Memory Channel Partitioning and Scheduling [MICRO’11]</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104</a:t>
            </a:fld>
            <a:endParaRPr lang="en-US" altLang="en-US">
              <a:solidFill>
                <a:srgbClr val="000000"/>
              </a:solidFill>
            </a:endParaRPr>
          </a:p>
        </p:txBody>
      </p:sp>
    </p:spTree>
    <p:extLst>
      <p:ext uri="{BB962C8B-B14F-4D97-AF65-F5344CB8AC3E}">
        <p14:creationId xmlns:p14="http://schemas.microsoft.com/office/powerpoint/2010/main" val="1172237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12776"/>
            <a:ext cx="7924800" cy="1752600"/>
          </a:xfrm>
        </p:spPr>
        <p:txBody>
          <a:bodyPr/>
          <a:lstStyle/>
          <a:p>
            <a:r>
              <a:rPr lang="en-US" dirty="0" smtClean="0"/>
              <a:t>SALP: Reducing DRAM Bank Conflict Impact</a:t>
            </a:r>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105</a:t>
            </a:fld>
            <a:endParaRPr lang="en-US" altLang="en-US">
              <a:solidFill>
                <a:srgbClr val="000000"/>
              </a:solidFill>
            </a:endParaRPr>
          </a:p>
        </p:txBody>
      </p:sp>
      <p:sp>
        <p:nvSpPr>
          <p:cNvPr id="9" name="Rectangle 8"/>
          <p:cNvSpPr/>
          <p:nvPr/>
        </p:nvSpPr>
        <p:spPr>
          <a:xfrm>
            <a:off x="467544" y="4149080"/>
            <a:ext cx="8460432" cy="1815882"/>
          </a:xfrm>
          <a:prstGeom prst="rect">
            <a:avLst/>
          </a:prstGeom>
        </p:spPr>
        <p:txBody>
          <a:bodyPr wrap="square">
            <a:spAutoFit/>
          </a:bodyPr>
          <a:lstStyle/>
          <a:p>
            <a:r>
              <a:rPr lang="en-US" sz="2800" dirty="0" smtClean="0">
                <a:solidFill>
                  <a:srgbClr val="000000"/>
                </a:solidFill>
                <a:latin typeface="Tahoma" charset="0"/>
              </a:rPr>
              <a:t>Kim, Seshadri, Lee, Liu, Mutlu</a:t>
            </a:r>
          </a:p>
          <a:p>
            <a:r>
              <a:rPr lang="en-US" sz="2800" dirty="0" smtClean="0">
                <a:solidFill>
                  <a:srgbClr val="000000"/>
                </a:solidFill>
                <a:latin typeface="Tahoma" charset="0"/>
                <a:hlinkClick r:id="rId2"/>
              </a:rPr>
              <a:t>A Case for Exploiting Subarray-Level Parallelism (SALP) in DRAM</a:t>
            </a:r>
            <a:r>
              <a:rPr lang="en-US" altLang="ja-JP" sz="2800" dirty="0" smtClean="0">
                <a:solidFill>
                  <a:srgbClr val="000000"/>
                </a:solidFill>
                <a:latin typeface="Tahoma" charset="0"/>
              </a:rPr>
              <a:t> </a:t>
            </a:r>
          </a:p>
          <a:p>
            <a:r>
              <a:rPr lang="en-US" altLang="ja-JP" sz="2800" dirty="0" smtClean="0">
                <a:solidFill>
                  <a:srgbClr val="000000"/>
                </a:solidFill>
                <a:latin typeface="Tahoma" charset="0"/>
              </a:rPr>
              <a:t>ISCA </a:t>
            </a:r>
            <a:r>
              <a:rPr lang="en-US" altLang="ja-JP" sz="2800" dirty="0">
                <a:solidFill>
                  <a:srgbClr val="000000"/>
                </a:solidFill>
                <a:latin typeface="Tahoma" charset="0"/>
              </a:rPr>
              <a:t>2012.</a:t>
            </a:r>
            <a:endParaRPr lang="en-US" sz="2800" dirty="0">
              <a:solidFill>
                <a:srgbClr val="000000"/>
              </a:solidFill>
              <a:latin typeface="Tahoma"/>
            </a:endParaRPr>
          </a:p>
        </p:txBody>
      </p:sp>
    </p:spTree>
    <p:extLst>
      <p:ext uri="{BB962C8B-B14F-4D97-AF65-F5344CB8AC3E}">
        <p14:creationId xmlns:p14="http://schemas.microsoft.com/office/powerpoint/2010/main" val="1721292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Problem, Goal, Observations</a:t>
            </a:r>
            <a:endParaRPr lang="en-US" dirty="0"/>
          </a:p>
        </p:txBody>
      </p:sp>
      <p:sp>
        <p:nvSpPr>
          <p:cNvPr id="3" name="Content Placeholder 2"/>
          <p:cNvSpPr>
            <a:spLocks noGrp="1"/>
          </p:cNvSpPr>
          <p:nvPr>
            <p:ph idx="1"/>
          </p:nvPr>
        </p:nvSpPr>
        <p:spPr>
          <a:xfrm>
            <a:off x="228600" y="1052736"/>
            <a:ext cx="8915400" cy="5195664"/>
          </a:xfrm>
        </p:spPr>
        <p:txBody>
          <a:bodyPr/>
          <a:lstStyle/>
          <a:p>
            <a:r>
              <a:rPr lang="en-US" sz="2200" dirty="0"/>
              <a:t>Problem: </a:t>
            </a:r>
            <a:r>
              <a:rPr lang="en-US" sz="2200" dirty="0">
                <a:solidFill>
                  <a:srgbClr val="FF0000"/>
                </a:solidFill>
              </a:rPr>
              <a:t>Bank conflicts are costly for performance and energy</a:t>
            </a:r>
          </a:p>
          <a:p>
            <a:pPr lvl="1"/>
            <a:r>
              <a:rPr lang="en-US" sz="2000" dirty="0">
                <a:sym typeface="Wingdings"/>
              </a:rPr>
              <a:t>serialized requests, wasted energy (thrashing of row buffer, busy wait</a:t>
            </a:r>
            <a:r>
              <a:rPr lang="en-US" sz="2000" dirty="0" smtClean="0">
                <a:sym typeface="Wingdings"/>
              </a:rPr>
              <a:t>)</a:t>
            </a:r>
            <a:endParaRPr lang="en-US" sz="2200" dirty="0" smtClean="0"/>
          </a:p>
          <a:p>
            <a:r>
              <a:rPr lang="en-US" sz="2200" dirty="0" smtClean="0"/>
              <a:t>Goal</a:t>
            </a:r>
            <a:r>
              <a:rPr lang="en-US" sz="2200" dirty="0"/>
              <a:t>: </a:t>
            </a:r>
            <a:r>
              <a:rPr lang="en-US" sz="2200" dirty="0">
                <a:solidFill>
                  <a:srgbClr val="0000FF"/>
                </a:solidFill>
              </a:rPr>
              <a:t>Reduce bank conflicts without adding more banks (low cost</a:t>
            </a:r>
            <a:r>
              <a:rPr lang="en-US" sz="2200" dirty="0" smtClean="0">
                <a:solidFill>
                  <a:srgbClr val="0000FF"/>
                </a:solidFill>
              </a:rPr>
              <a:t>)</a:t>
            </a:r>
          </a:p>
          <a:p>
            <a:r>
              <a:rPr lang="en-US" sz="2200" dirty="0" smtClean="0"/>
              <a:t>Observation 1:</a:t>
            </a:r>
            <a:r>
              <a:rPr lang="en-US" sz="2200" dirty="0" smtClean="0">
                <a:solidFill>
                  <a:srgbClr val="0000FF"/>
                </a:solidFill>
              </a:rPr>
              <a:t> A DRAM bank is divided into subarrays </a:t>
            </a:r>
            <a:r>
              <a:rPr lang="en-US" sz="2200" dirty="0" smtClean="0">
                <a:solidFill>
                  <a:srgbClr val="000000"/>
                </a:solidFill>
              </a:rPr>
              <a:t>and</a:t>
            </a:r>
            <a:r>
              <a:rPr lang="en-US" sz="2200" dirty="0" smtClean="0">
                <a:solidFill>
                  <a:srgbClr val="0000FF"/>
                </a:solidFill>
              </a:rPr>
              <a:t> each subarray has its own local row buffer</a:t>
            </a:r>
            <a:endParaRPr lang="en-US" sz="22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106</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683568" y="3046394"/>
            <a:ext cx="7344816" cy="3550958"/>
          </a:xfrm>
          <a:prstGeom prst="rect">
            <a:avLst/>
          </a:prstGeom>
        </p:spPr>
      </p:pic>
    </p:spTree>
    <p:extLst>
      <p:ext uri="{BB962C8B-B14F-4D97-AF65-F5344CB8AC3E}">
        <p14:creationId xmlns:p14="http://schemas.microsoft.com/office/powerpoint/2010/main" val="17786675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Key Ideas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smtClean="0"/>
              <a:t>Observation 2: </a:t>
            </a:r>
            <a:r>
              <a:rPr lang="en-US" dirty="0" smtClean="0">
                <a:solidFill>
                  <a:srgbClr val="0000FF"/>
                </a:solidFill>
              </a:rPr>
              <a:t>Subarrays are mostly independent</a:t>
            </a:r>
          </a:p>
          <a:p>
            <a:pPr lvl="1"/>
            <a:r>
              <a:rPr lang="en-US" dirty="0" smtClean="0"/>
              <a:t>Except when sharing </a:t>
            </a:r>
            <a:r>
              <a:rPr lang="en-US" dirty="0" smtClean="0">
                <a:solidFill>
                  <a:srgbClr val="FF0000"/>
                </a:solidFill>
              </a:rPr>
              <a:t>global structures </a:t>
            </a:r>
            <a:r>
              <a:rPr lang="en-US" dirty="0" smtClean="0"/>
              <a:t>to reduce cost</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107</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979712" y="2060848"/>
            <a:ext cx="4536504" cy="2518223"/>
          </a:xfrm>
          <a:prstGeom prst="rect">
            <a:avLst/>
          </a:prstGeom>
        </p:spPr>
      </p:pic>
      <p:sp>
        <p:nvSpPr>
          <p:cNvPr id="6" name="Rectangle 5"/>
          <p:cNvSpPr>
            <a:spLocks noChangeArrowheads="1"/>
          </p:cNvSpPr>
          <p:nvPr/>
        </p:nvSpPr>
        <p:spPr bwMode="auto">
          <a:xfrm>
            <a:off x="4033924" y="3933056"/>
            <a:ext cx="2448272" cy="648072"/>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7" name="Rectangle 6"/>
          <p:cNvSpPr>
            <a:spLocks noChangeArrowheads="1"/>
          </p:cNvSpPr>
          <p:nvPr/>
        </p:nvSpPr>
        <p:spPr bwMode="auto">
          <a:xfrm>
            <a:off x="2051720" y="2204864"/>
            <a:ext cx="936104" cy="187220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
        <p:nvSpPr>
          <p:cNvPr id="8" name="TextBox 7"/>
          <p:cNvSpPr txBox="1"/>
          <p:nvPr/>
        </p:nvSpPr>
        <p:spPr>
          <a:xfrm>
            <a:off x="251520" y="4725144"/>
            <a:ext cx="8712968"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Key Idea of SALP: </a:t>
            </a:r>
            <a:r>
              <a:rPr lang="en-US" sz="2400" dirty="0" smtClean="0">
                <a:solidFill>
                  <a:srgbClr val="0000FF"/>
                </a:solidFill>
                <a:latin typeface="Tahoma"/>
              </a:rPr>
              <a:t>Minimally reduce sharing of global structures</a:t>
            </a:r>
          </a:p>
        </p:txBody>
      </p:sp>
      <p:sp>
        <p:nvSpPr>
          <p:cNvPr id="9" name="TextBox 8"/>
          <p:cNvSpPr txBox="1"/>
          <p:nvPr/>
        </p:nvSpPr>
        <p:spPr>
          <a:xfrm>
            <a:off x="251520" y="5229200"/>
            <a:ext cx="8712968"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Reduce the sharing of …</a:t>
            </a:r>
          </a:p>
          <a:p>
            <a:r>
              <a:rPr lang="en-US" sz="2400" dirty="0" smtClean="0">
                <a:solidFill>
                  <a:srgbClr val="FF0000"/>
                </a:solidFill>
                <a:latin typeface="Tahoma"/>
              </a:rPr>
              <a:t>Global decoder </a:t>
            </a:r>
            <a:r>
              <a:rPr lang="en-US" sz="2400" dirty="0" smtClean="0">
                <a:solidFill>
                  <a:srgbClr val="0000FF"/>
                </a:solidFill>
                <a:latin typeface="Tahoma"/>
                <a:sym typeface="Wingdings"/>
              </a:rPr>
              <a:t></a:t>
            </a:r>
            <a:r>
              <a:rPr lang="en-US" sz="2400" dirty="0" smtClean="0">
                <a:solidFill>
                  <a:srgbClr val="0000FF"/>
                </a:solidFill>
                <a:latin typeface="Tahoma"/>
              </a:rPr>
              <a:t> Enables almost parallel access to subarrays</a:t>
            </a:r>
          </a:p>
          <a:p>
            <a:r>
              <a:rPr lang="en-US" sz="2400" dirty="0" smtClean="0">
                <a:solidFill>
                  <a:srgbClr val="FF0000"/>
                </a:solidFill>
                <a:latin typeface="Tahoma"/>
              </a:rPr>
              <a:t>Global row buffer </a:t>
            </a:r>
            <a:r>
              <a:rPr lang="en-US" sz="2400" dirty="0" smtClean="0">
                <a:solidFill>
                  <a:srgbClr val="0000FF"/>
                </a:solidFill>
                <a:latin typeface="Tahoma"/>
                <a:sym typeface="Wingdings"/>
              </a:rPr>
              <a:t> Utilizes multiple local row buffers</a:t>
            </a:r>
            <a:endParaRPr lang="en-US" sz="2400" dirty="0" smtClean="0">
              <a:solidFill>
                <a:srgbClr val="0000FF"/>
              </a:solidFill>
              <a:latin typeface="Tahoma"/>
            </a:endParaRPr>
          </a:p>
        </p:txBody>
      </p:sp>
    </p:spTree>
    <p:extLst>
      <p:ext uri="{BB962C8B-B14F-4D97-AF65-F5344CB8AC3E}">
        <p14:creationId xmlns:p14="http://schemas.microsoft.com/office/powerpoint/2010/main" val="5643530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Reduce Sharing of Global Decoder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108</a:t>
            </a:fld>
            <a:endParaRPr lang="en-US" altLang="en-US">
              <a:solidFill>
                <a:srgbClr val="000000"/>
              </a:solidFill>
            </a:endParaRPr>
          </a:p>
        </p:txBody>
      </p:sp>
      <p:sp>
        <p:nvSpPr>
          <p:cNvPr id="95" name="localrb"/>
          <p:cNvSpPr txBox="1"/>
          <p:nvPr/>
        </p:nvSpPr>
        <p:spPr>
          <a:xfrm>
            <a:off x="6934200" y="27639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6" name="localrb"/>
          <p:cNvSpPr txBox="1"/>
          <p:nvPr/>
        </p:nvSpPr>
        <p:spPr>
          <a:xfrm>
            <a:off x="6934200" y="5126166"/>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7" name="localrb"/>
          <p:cNvSpPr txBox="1"/>
          <p:nvPr/>
        </p:nvSpPr>
        <p:spPr>
          <a:xfrm>
            <a:off x="6934200" y="5889654"/>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98" name="movebluerow"/>
          <p:cNvSpPr/>
          <p:nvPr/>
        </p:nvSpPr>
        <p:spPr>
          <a:xfrm>
            <a:off x="4906190" y="1772821"/>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99" name="movebluerow"/>
          <p:cNvSpPr/>
          <p:nvPr/>
        </p:nvSpPr>
        <p:spPr>
          <a:xfrm>
            <a:off x="4915715" y="4123881"/>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0" name="longblack"/>
          <p:cNvCxnSpPr/>
          <p:nvPr/>
        </p:nvCxnSpPr>
        <p:spPr>
          <a:xfrm flipV="1">
            <a:off x="2647934" y="2228464"/>
            <a:ext cx="1498927" cy="1557"/>
          </a:xfrm>
          <a:prstGeom prst="line">
            <a:avLst/>
          </a:prstGeom>
          <a:noFill/>
          <a:ln w="76200" cap="flat" cmpd="sng" algn="ctr">
            <a:solidFill>
              <a:sysClr val="window" lastClr="FFFFFF">
                <a:lumMod val="65000"/>
              </a:sysClr>
            </a:solidFill>
            <a:prstDash val="solid"/>
          </a:ln>
          <a:effectLst/>
        </p:spPr>
      </p:cxnSp>
      <p:cxnSp>
        <p:nvCxnSpPr>
          <p:cNvPr id="101" name="longblack"/>
          <p:cNvCxnSpPr/>
          <p:nvPr/>
        </p:nvCxnSpPr>
        <p:spPr>
          <a:xfrm>
            <a:off x="2647934" y="4581076"/>
            <a:ext cx="1489121" cy="0"/>
          </a:xfrm>
          <a:prstGeom prst="line">
            <a:avLst/>
          </a:prstGeom>
          <a:noFill/>
          <a:ln w="76200" cap="flat" cmpd="sng" algn="ctr">
            <a:solidFill>
              <a:sysClr val="window" lastClr="FFFFFF">
                <a:lumMod val="65000"/>
              </a:sysClr>
            </a:solidFill>
            <a:prstDash val="solid"/>
          </a:ln>
          <a:effectLst/>
        </p:spPr>
      </p:cxnSp>
      <p:cxnSp>
        <p:nvCxnSpPr>
          <p:cNvPr id="102" name="black"/>
          <p:cNvCxnSpPr/>
          <p:nvPr/>
        </p:nvCxnSpPr>
        <p:spPr>
          <a:xfrm>
            <a:off x="1177883" y="3616514"/>
            <a:ext cx="1470051" cy="0"/>
          </a:xfrm>
          <a:prstGeom prst="line">
            <a:avLst/>
          </a:prstGeom>
          <a:noFill/>
          <a:ln w="76200" cap="flat" cmpd="sng" algn="ctr">
            <a:solidFill>
              <a:sysClr val="window" lastClr="FFFFFF">
                <a:lumMod val="65000"/>
              </a:sysClr>
            </a:solidFill>
            <a:prstDash val="solid"/>
          </a:ln>
          <a:effectLst/>
        </p:spPr>
      </p:cxnSp>
      <p:sp>
        <p:nvSpPr>
          <p:cNvPr id="103" name="smallrow"/>
          <p:cNvSpPr/>
          <p:nvPr/>
        </p:nvSpPr>
        <p:spPr>
          <a:xfrm>
            <a:off x="4906191" y="223001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4" name="TextBox 103"/>
          <p:cNvSpPr txBox="1"/>
          <p:nvPr/>
        </p:nvSpPr>
        <p:spPr>
          <a:xfrm rot="16200000">
            <a:off x="5334398" y="3315630"/>
            <a:ext cx="978910" cy="637581"/>
          </a:xfrm>
          <a:prstGeom prst="rect">
            <a:avLst/>
          </a:prstGeom>
          <a:noFill/>
        </p:spPr>
        <p:txBody>
          <a:bodyPr wrap="square" rtlCol="0" anchor="ctr">
            <a:noAutofit/>
          </a:bodyPr>
          <a:lstStyle/>
          <a:p>
            <a:pPr algn="ctr">
              <a:defRPr/>
            </a:pPr>
            <a:r>
              <a:rPr lang="en-US" sz="5400" b="1" kern="0" dirty="0" smtClean="0">
                <a:solidFill>
                  <a:sysClr val="windowText" lastClr="000000"/>
                </a:solidFill>
                <a:latin typeface="Tahoma"/>
              </a:rPr>
              <a:t>···</a:t>
            </a:r>
            <a:endParaRPr lang="en-US" sz="5400" b="1" kern="0" dirty="0">
              <a:solidFill>
                <a:sysClr val="windowText" lastClr="000000"/>
              </a:solidFill>
              <a:latin typeface="Tahoma"/>
            </a:endParaRPr>
          </a:p>
        </p:txBody>
      </p:sp>
      <p:cxnSp>
        <p:nvCxnSpPr>
          <p:cNvPr id="105" name="Straight Connector 104"/>
          <p:cNvCxnSpPr/>
          <p:nvPr/>
        </p:nvCxnSpPr>
        <p:spPr>
          <a:xfrm>
            <a:off x="4488461" y="2458619"/>
            <a:ext cx="2750539" cy="0"/>
          </a:xfrm>
          <a:prstGeom prst="line">
            <a:avLst/>
          </a:prstGeom>
          <a:noFill/>
          <a:ln w="19050" cap="flat" cmpd="sng" algn="ctr">
            <a:solidFill>
              <a:sysClr val="windowText" lastClr="000000"/>
            </a:solidFill>
            <a:prstDash val="sysDash"/>
          </a:ln>
          <a:effectLst/>
        </p:spPr>
      </p:cxnSp>
      <p:cxnSp>
        <p:nvCxnSpPr>
          <p:cNvPr id="106" name="black"/>
          <p:cNvCxnSpPr/>
          <p:nvPr/>
        </p:nvCxnSpPr>
        <p:spPr>
          <a:xfrm>
            <a:off x="2647933" y="1772819"/>
            <a:ext cx="0" cy="3722110"/>
          </a:xfrm>
          <a:prstGeom prst="line">
            <a:avLst/>
          </a:prstGeom>
          <a:noFill/>
          <a:ln w="76200" cap="flat" cmpd="sng" algn="ctr">
            <a:solidFill>
              <a:sysClr val="window" lastClr="FFFFFF">
                <a:lumMod val="65000"/>
              </a:sysClr>
            </a:solidFill>
            <a:prstDash val="solid"/>
          </a:ln>
          <a:effectLst/>
        </p:spPr>
      </p:cxnSp>
      <p:cxnSp>
        <p:nvCxnSpPr>
          <p:cNvPr id="107" name="black"/>
          <p:cNvCxnSpPr/>
          <p:nvPr/>
        </p:nvCxnSpPr>
        <p:spPr>
          <a:xfrm>
            <a:off x="3679848" y="2230019"/>
            <a:ext cx="457206" cy="0"/>
          </a:xfrm>
          <a:prstGeom prst="line">
            <a:avLst/>
          </a:prstGeom>
          <a:noFill/>
          <a:ln w="76200" cap="flat" cmpd="sng" algn="ctr">
            <a:solidFill>
              <a:sysClr val="window" lastClr="FFFFFF">
                <a:lumMod val="65000"/>
              </a:sysClr>
            </a:solidFill>
            <a:prstDash val="solid"/>
          </a:ln>
          <a:effectLst/>
        </p:spPr>
      </p:cxnSp>
      <p:sp>
        <p:nvSpPr>
          <p:cNvPr id="108" name="smallrow"/>
          <p:cNvSpPr/>
          <p:nvPr/>
        </p:nvSpPr>
        <p:spPr>
          <a:xfrm>
            <a:off x="4915716" y="1772819"/>
            <a:ext cx="1866084"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9" name="smallrow"/>
          <p:cNvSpPr/>
          <p:nvPr/>
        </p:nvSpPr>
        <p:spPr>
          <a:xfrm>
            <a:off x="4906191" y="4580529"/>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0" name="smallrow"/>
          <p:cNvSpPr/>
          <p:nvPr/>
        </p:nvSpPr>
        <p:spPr>
          <a:xfrm>
            <a:off x="4915716" y="4123329"/>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1" name="Straight Connector 110"/>
          <p:cNvCxnSpPr/>
          <p:nvPr/>
        </p:nvCxnSpPr>
        <p:spPr>
          <a:xfrm flipV="1">
            <a:off x="4488460" y="4809128"/>
            <a:ext cx="2750540" cy="1"/>
          </a:xfrm>
          <a:prstGeom prst="line">
            <a:avLst/>
          </a:prstGeom>
          <a:noFill/>
          <a:ln w="19050" cap="flat" cmpd="sng" algn="ctr">
            <a:solidFill>
              <a:sysClr val="windowText" lastClr="000000"/>
            </a:solidFill>
            <a:prstDash val="sysDash"/>
          </a:ln>
          <a:effectLst/>
        </p:spPr>
      </p:cxnSp>
      <p:cxnSp>
        <p:nvCxnSpPr>
          <p:cNvPr id="112" name="black"/>
          <p:cNvCxnSpPr>
            <a:endCxn id="128" idx="0"/>
          </p:cNvCxnSpPr>
          <p:nvPr/>
        </p:nvCxnSpPr>
        <p:spPr>
          <a:xfrm>
            <a:off x="3679848" y="4580528"/>
            <a:ext cx="457206" cy="0"/>
          </a:xfrm>
          <a:prstGeom prst="line">
            <a:avLst/>
          </a:prstGeom>
          <a:noFill/>
          <a:ln w="76200" cap="flat" cmpd="sng" algn="ctr">
            <a:solidFill>
              <a:sysClr val="window" lastClr="FFFFFF">
                <a:lumMod val="65000"/>
              </a:sysClr>
            </a:solidFill>
            <a:prstDash val="solid"/>
          </a:ln>
          <a:effectLst/>
        </p:spPr>
      </p:cxnSp>
      <p:cxnSp>
        <p:nvCxnSpPr>
          <p:cNvPr id="113" name="blue"/>
          <p:cNvCxnSpPr/>
          <p:nvPr/>
        </p:nvCxnSpPr>
        <p:spPr>
          <a:xfrm>
            <a:off x="3679848" y="2230019"/>
            <a:ext cx="457206" cy="0"/>
          </a:xfrm>
          <a:prstGeom prst="line">
            <a:avLst/>
          </a:prstGeom>
          <a:noFill/>
          <a:ln w="76200" cap="flat" cmpd="sng" algn="ctr">
            <a:solidFill>
              <a:srgbClr val="0070C0"/>
            </a:solidFill>
            <a:prstDash val="solid"/>
          </a:ln>
          <a:effectLst/>
        </p:spPr>
      </p:cxnSp>
      <p:cxnSp>
        <p:nvCxnSpPr>
          <p:cNvPr id="115" name="orange"/>
          <p:cNvCxnSpPr>
            <a:endCxn id="129" idx="0"/>
          </p:cNvCxnSpPr>
          <p:nvPr/>
        </p:nvCxnSpPr>
        <p:spPr>
          <a:xfrm flipV="1">
            <a:off x="3679848" y="4580525"/>
            <a:ext cx="457206" cy="3"/>
          </a:xfrm>
          <a:prstGeom prst="line">
            <a:avLst/>
          </a:prstGeom>
          <a:noFill/>
          <a:ln w="76200" cap="flat" cmpd="sng" algn="ctr">
            <a:solidFill>
              <a:srgbClr val="EEB500"/>
            </a:solidFill>
            <a:prstDash val="solid"/>
          </a:ln>
          <a:effectLst/>
        </p:spPr>
      </p:cxnSp>
      <p:sp>
        <p:nvSpPr>
          <p:cNvPr id="116" name="globaldecoder"/>
          <p:cNvSpPr/>
          <p:nvPr/>
        </p:nvSpPr>
        <p:spPr>
          <a:xfrm rot="16200000">
            <a:off x="-949959" y="3332376"/>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globallatch"/>
          <p:cNvSpPr/>
          <p:nvPr/>
        </p:nvSpPr>
        <p:spPr>
          <a:xfrm rot="16200000">
            <a:off x="978175" y="3357012"/>
            <a:ext cx="1869464" cy="519006"/>
          </a:xfrm>
          <a:prstGeom prst="hexagon">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19" name="movebluerow"/>
          <p:cNvSpPr/>
          <p:nvPr/>
        </p:nvSpPr>
        <p:spPr>
          <a:xfrm>
            <a:off x="4906191" y="1772816"/>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0" name="bankblank"/>
          <p:cNvSpPr/>
          <p:nvPr/>
        </p:nvSpPr>
        <p:spPr>
          <a:xfrm>
            <a:off x="4906190" y="177281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cxnSp>
        <p:nvCxnSpPr>
          <p:cNvPr id="121" name="wlblueraised"/>
          <p:cNvCxnSpPr/>
          <p:nvPr/>
        </p:nvCxnSpPr>
        <p:spPr>
          <a:xfrm>
            <a:off x="4488461" y="2001420"/>
            <a:ext cx="2750539" cy="0"/>
          </a:xfrm>
          <a:prstGeom prst="line">
            <a:avLst/>
          </a:prstGeom>
          <a:noFill/>
          <a:ln w="76200" cap="flat" cmpd="sng" algn="ctr">
            <a:solidFill>
              <a:srgbClr val="FF0000"/>
            </a:solidFill>
            <a:prstDash val="solid"/>
          </a:ln>
          <a:effectLst/>
        </p:spPr>
      </p:cxnSp>
      <p:sp>
        <p:nvSpPr>
          <p:cNvPr id="122" name="row-buffer"/>
          <p:cNvSpPr/>
          <p:nvPr/>
        </p:nvSpPr>
        <p:spPr>
          <a:xfrm>
            <a:off x="4906190" y="268721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3" name="decoder"/>
          <p:cNvSpPr/>
          <p:nvPr/>
        </p:nvSpPr>
        <p:spPr>
          <a:xfrm rot="16200000">
            <a:off x="3855558" y="2054318"/>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4" name="movebluerow"/>
          <p:cNvSpPr/>
          <p:nvPr/>
        </p:nvSpPr>
        <p:spPr>
          <a:xfrm>
            <a:off x="4915716" y="4123876"/>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5" name="bankblank"/>
          <p:cNvSpPr/>
          <p:nvPr/>
        </p:nvSpPr>
        <p:spPr>
          <a:xfrm>
            <a:off x="4906190" y="4123329"/>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6" name="row-buffer"/>
          <p:cNvSpPr/>
          <p:nvPr/>
        </p:nvSpPr>
        <p:spPr>
          <a:xfrm>
            <a:off x="4906191" y="5785850"/>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wlorangeraised"/>
          <p:cNvCxnSpPr/>
          <p:nvPr/>
        </p:nvCxnSpPr>
        <p:spPr>
          <a:xfrm>
            <a:off x="4488460" y="4351928"/>
            <a:ext cx="2750540" cy="1"/>
          </a:xfrm>
          <a:prstGeom prst="line">
            <a:avLst/>
          </a:prstGeom>
          <a:noFill/>
          <a:ln w="76200" cap="flat" cmpd="sng" algn="ctr">
            <a:solidFill>
              <a:srgbClr val="FF0000"/>
            </a:solidFill>
            <a:prstDash val="solid"/>
          </a:ln>
          <a:effectLst/>
        </p:spPr>
      </p:cxnSp>
      <p:sp>
        <p:nvSpPr>
          <p:cNvPr id="128" name="decoder"/>
          <p:cNvSpPr/>
          <p:nvPr/>
        </p:nvSpPr>
        <p:spPr>
          <a:xfrm rot="16200000">
            <a:off x="3855556" y="4404824"/>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9" name="orangedecoder"/>
          <p:cNvSpPr/>
          <p:nvPr/>
        </p:nvSpPr>
        <p:spPr>
          <a:xfrm rot="16200000">
            <a:off x="3855556" y="4404821"/>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30" name="row-buffer"/>
          <p:cNvSpPr/>
          <p:nvPr/>
        </p:nvSpPr>
        <p:spPr>
          <a:xfrm>
            <a:off x="4906190" y="5037729"/>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black"/>
          <p:cNvCxnSpPr/>
          <p:nvPr/>
        </p:nvCxnSpPr>
        <p:spPr>
          <a:xfrm>
            <a:off x="2647934" y="2228464"/>
            <a:ext cx="552466" cy="1557"/>
          </a:xfrm>
          <a:prstGeom prst="line">
            <a:avLst/>
          </a:prstGeom>
          <a:noFill/>
          <a:ln w="76200" cap="flat" cmpd="sng" algn="ctr">
            <a:solidFill>
              <a:sysClr val="window" lastClr="FFFFFF">
                <a:lumMod val="65000"/>
              </a:sysClr>
            </a:solidFill>
            <a:prstDash val="solid"/>
          </a:ln>
          <a:effectLst/>
        </p:spPr>
      </p:cxnSp>
      <p:cxnSp>
        <p:nvCxnSpPr>
          <p:cNvPr id="132" name="black"/>
          <p:cNvCxnSpPr/>
          <p:nvPr/>
        </p:nvCxnSpPr>
        <p:spPr>
          <a:xfrm flipV="1">
            <a:off x="2647933" y="4580524"/>
            <a:ext cx="552467" cy="552"/>
          </a:xfrm>
          <a:prstGeom prst="line">
            <a:avLst/>
          </a:prstGeom>
          <a:noFill/>
          <a:ln w="76200" cap="flat" cmpd="sng" algn="ctr">
            <a:solidFill>
              <a:sysClr val="window" lastClr="FFFFFF">
                <a:lumMod val="65000"/>
              </a:sysClr>
            </a:solidFill>
            <a:prstDash val="solid"/>
          </a:ln>
          <a:effectLst/>
        </p:spPr>
      </p:cxnSp>
      <p:sp>
        <p:nvSpPr>
          <p:cNvPr id="133" name="bluegloballatch"/>
          <p:cNvSpPr/>
          <p:nvPr/>
        </p:nvSpPr>
        <p:spPr>
          <a:xfrm rot="16200000">
            <a:off x="1136418" y="3357011"/>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sp>
        <p:nvSpPr>
          <p:cNvPr id="134" name="orangegloballatch"/>
          <p:cNvSpPr/>
          <p:nvPr/>
        </p:nvSpPr>
        <p:spPr>
          <a:xfrm rot="16200000">
            <a:off x="1136419" y="3357009"/>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smtClean="0">
                <a:solidFill>
                  <a:sysClr val="windowText" lastClr="000000"/>
                </a:solidFill>
                <a:latin typeface="Calibri"/>
              </a:rPr>
              <a:t>Latch</a:t>
            </a:r>
            <a:endParaRPr lang="en-US" sz="4000" b="1" kern="0">
              <a:solidFill>
                <a:sysClr val="windowText" lastClr="000000"/>
              </a:solidFill>
              <a:latin typeface="Calibri"/>
            </a:endParaRPr>
          </a:p>
        </p:txBody>
      </p:sp>
      <p:sp>
        <p:nvSpPr>
          <p:cNvPr id="135" name="bluedecoder"/>
          <p:cNvSpPr/>
          <p:nvPr/>
        </p:nvSpPr>
        <p:spPr>
          <a:xfrm rot="16200000">
            <a:off x="3855557" y="2054316"/>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cxnSp>
        <p:nvCxnSpPr>
          <p:cNvPr id="136" name="wlorangelowered"/>
          <p:cNvCxnSpPr/>
          <p:nvPr/>
        </p:nvCxnSpPr>
        <p:spPr>
          <a:xfrm>
            <a:off x="4488463" y="4351925"/>
            <a:ext cx="2750537" cy="4"/>
          </a:xfrm>
          <a:prstGeom prst="line">
            <a:avLst/>
          </a:prstGeom>
          <a:noFill/>
          <a:ln w="19050" cap="flat" cmpd="sng" algn="ctr">
            <a:solidFill>
              <a:sysClr val="windowText" lastClr="000000"/>
            </a:solidFill>
            <a:prstDash val="sysDash"/>
          </a:ln>
          <a:effectLst/>
        </p:spPr>
      </p:cxnSp>
      <p:cxnSp>
        <p:nvCxnSpPr>
          <p:cNvPr id="137" name="wlbluelowered"/>
          <p:cNvCxnSpPr/>
          <p:nvPr/>
        </p:nvCxnSpPr>
        <p:spPr>
          <a:xfrm flipV="1">
            <a:off x="4488461" y="2001416"/>
            <a:ext cx="2750539" cy="3"/>
          </a:xfrm>
          <a:prstGeom prst="line">
            <a:avLst/>
          </a:prstGeom>
          <a:noFill/>
          <a:ln w="19050" cap="flat" cmpd="sng" algn="ctr">
            <a:solidFill>
              <a:sysClr val="windowText" lastClr="000000"/>
            </a:solidFill>
            <a:prstDash val="sysDash"/>
          </a:ln>
          <a:effectLst/>
        </p:spPr>
      </p:cxnSp>
      <p:sp>
        <p:nvSpPr>
          <p:cNvPr id="140" name="localrb"/>
          <p:cNvSpPr txBox="1"/>
          <p:nvPr/>
        </p:nvSpPr>
        <p:spPr>
          <a:xfrm>
            <a:off x="179512" y="1108526"/>
            <a:ext cx="8812088" cy="304250"/>
          </a:xfrm>
          <a:prstGeom prst="rect">
            <a:avLst/>
          </a:prstGeom>
          <a:noFill/>
        </p:spPr>
        <p:txBody>
          <a:bodyPr wrap="square" rtlCol="0" anchor="ctr">
            <a:noAutofit/>
          </a:bodyPr>
          <a:lstStyle/>
          <a:p>
            <a:pPr>
              <a:lnSpc>
                <a:spcPct val="70000"/>
              </a:lnSpc>
              <a:defRPr/>
            </a:pPr>
            <a:r>
              <a:rPr lang="en-US" sz="2800" kern="0" dirty="0" smtClean="0">
                <a:solidFill>
                  <a:srgbClr val="0000FF"/>
                </a:solidFill>
                <a:latin typeface="Tahoma"/>
              </a:rPr>
              <a:t>Instead of a global latch, have </a:t>
            </a:r>
            <a:r>
              <a:rPr lang="en-US" sz="2800" b="1" i="1" kern="0" dirty="0" smtClean="0">
                <a:solidFill>
                  <a:srgbClr val="0000FF"/>
                </a:solidFill>
                <a:latin typeface="Tahoma"/>
              </a:rPr>
              <a:t>per-</a:t>
            </a:r>
            <a:r>
              <a:rPr lang="en-US" sz="2800" b="1" i="1" kern="0" dirty="0" err="1" smtClean="0">
                <a:solidFill>
                  <a:srgbClr val="0000FF"/>
                </a:solidFill>
                <a:latin typeface="Tahoma"/>
              </a:rPr>
              <a:t>subarray</a:t>
            </a:r>
            <a:r>
              <a:rPr lang="en-US" sz="2800" b="1" i="1" kern="0" dirty="0" smtClean="0">
                <a:solidFill>
                  <a:srgbClr val="0000FF"/>
                </a:solidFill>
                <a:latin typeface="Tahoma"/>
              </a:rPr>
              <a:t> latches</a:t>
            </a:r>
            <a:endParaRPr lang="en-US" sz="2400" b="1" i="1" kern="0" dirty="0">
              <a:solidFill>
                <a:srgbClr val="0000FF"/>
              </a:solidFill>
              <a:latin typeface="Tahoma"/>
            </a:endParaRPr>
          </a:p>
        </p:txBody>
      </p:sp>
    </p:spTree>
    <p:extLst>
      <p:ext uri="{BB962C8B-B14F-4D97-AF65-F5344CB8AC3E}">
        <p14:creationId xmlns:p14="http://schemas.microsoft.com/office/powerpoint/2010/main" val="34636428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500"/>
                                        <p:tgtEl>
                                          <p:spTgt spid="1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134"/>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1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1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par>
                                <p:cTn id="33" presetID="10" presetClass="exit" presetSubtype="0" fill="hold" grpId="0" nodeType="withEffect">
                                  <p:stCondLst>
                                    <p:cond delay="0"/>
                                  </p:stCondLst>
                                  <p:childTnLst>
                                    <p:animEffect transition="out" filter="fade">
                                      <p:cBhvr>
                                        <p:cTn id="34" dur="500"/>
                                        <p:tgtEl>
                                          <p:spTgt spid="123"/>
                                        </p:tgtEl>
                                      </p:cBhvr>
                                    </p:animEffect>
                                    <p:set>
                                      <p:cBhvr>
                                        <p:cTn id="35" dur="1" fill="hold">
                                          <p:stCondLst>
                                            <p:cond delay="499"/>
                                          </p:stCondLst>
                                        </p:cTn>
                                        <p:tgtEl>
                                          <p:spTgt spid="12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28"/>
                                        </p:tgtEl>
                                      </p:cBhvr>
                                    </p:animEffect>
                                    <p:set>
                                      <p:cBhvr>
                                        <p:cTn id="38" dur="1" fill="hold">
                                          <p:stCondLst>
                                            <p:cond delay="499"/>
                                          </p:stCondLst>
                                        </p:cTn>
                                        <p:tgtEl>
                                          <p:spTgt spid="12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par>
                                <p:cTn id="42" presetID="10" presetClass="entr" presetSubtype="0" fill="hold" nodeType="with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xit" presetSubtype="0" fill="hold" nodeType="withEffect">
                                  <p:stCondLst>
                                    <p:cond delay="0"/>
                                  </p:stCondLst>
                                  <p:childTnLst>
                                    <p:animEffect transition="out" filter="fade">
                                      <p:cBhvr>
                                        <p:cTn id="46" dur="500"/>
                                        <p:tgtEl>
                                          <p:spTgt spid="107"/>
                                        </p:tgtEl>
                                      </p:cBhvr>
                                    </p:animEffect>
                                    <p:set>
                                      <p:cBhvr>
                                        <p:cTn id="47" dur="1" fill="hold">
                                          <p:stCondLst>
                                            <p:cond delay="499"/>
                                          </p:stCondLst>
                                        </p:cTn>
                                        <p:tgtEl>
                                          <p:spTgt spid="10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2"/>
                                        </p:tgtEl>
                                      </p:cBhvr>
                                    </p:animEffect>
                                    <p:set>
                                      <p:cBhvr>
                                        <p:cTn id="50" dur="1" fill="hold">
                                          <p:stCondLst>
                                            <p:cond delay="499"/>
                                          </p:stCondLst>
                                        </p:cTn>
                                        <p:tgtEl>
                                          <p:spTgt spid="112"/>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21"/>
                                        </p:tgtEl>
                                        <p:attrNameLst>
                                          <p:attrName>style.visibility</p:attrName>
                                        </p:attrNameLst>
                                      </p:cBhvr>
                                      <p:to>
                                        <p:strVal val="visible"/>
                                      </p:to>
                                    </p:set>
                                    <p:animEffect transition="in" filter="fade">
                                      <p:cBhvr>
                                        <p:cTn id="54" dur="500"/>
                                        <p:tgtEl>
                                          <p:spTgt spid="121"/>
                                        </p:tgtEl>
                                      </p:cBhvr>
                                    </p:animEffect>
                                  </p:childTnLst>
                                </p:cTn>
                              </p:par>
                              <p:par>
                                <p:cTn id="55" presetID="10" presetClass="entr" presetSubtype="0" fill="hold" nodeType="withEffect">
                                  <p:stCondLst>
                                    <p:cond delay="0"/>
                                  </p:stCondLst>
                                  <p:childTnLst>
                                    <p:set>
                                      <p:cBhvr>
                                        <p:cTn id="56" dur="1" fill="hold">
                                          <p:stCondLst>
                                            <p:cond delay="0"/>
                                          </p:stCondLst>
                                        </p:cTn>
                                        <p:tgtEl>
                                          <p:spTgt spid="127"/>
                                        </p:tgtEl>
                                        <p:attrNameLst>
                                          <p:attrName>style.visibility</p:attrName>
                                        </p:attrNameLst>
                                      </p:cBhvr>
                                      <p:to>
                                        <p:strVal val="visible"/>
                                      </p:to>
                                    </p:set>
                                    <p:animEffect transition="in" filter="fade">
                                      <p:cBhvr>
                                        <p:cTn id="57" dur="500"/>
                                        <p:tgtEl>
                                          <p:spTgt spid="127"/>
                                        </p:tgtEl>
                                      </p:cBhvr>
                                    </p:animEffect>
                                  </p:childTnLst>
                                </p:cTn>
                              </p:par>
                              <p:par>
                                <p:cTn id="58" presetID="10" presetClass="exit" presetSubtype="0" fill="hold" nodeType="withEffect">
                                  <p:stCondLst>
                                    <p:cond delay="0"/>
                                  </p:stCondLst>
                                  <p:childTnLst>
                                    <p:animEffect transition="out" filter="fade">
                                      <p:cBhvr>
                                        <p:cTn id="59" dur="500"/>
                                        <p:tgtEl>
                                          <p:spTgt spid="136"/>
                                        </p:tgtEl>
                                      </p:cBhvr>
                                    </p:animEffect>
                                    <p:set>
                                      <p:cBhvr>
                                        <p:cTn id="60" dur="1" fill="hold">
                                          <p:stCondLst>
                                            <p:cond delay="499"/>
                                          </p:stCondLst>
                                        </p:cTn>
                                        <p:tgtEl>
                                          <p:spTgt spid="13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37"/>
                                        </p:tgtEl>
                                      </p:cBhvr>
                                    </p:animEffect>
                                    <p:set>
                                      <p:cBhvr>
                                        <p:cTn id="63" dur="1" fill="hold">
                                          <p:stCondLst>
                                            <p:cond delay="499"/>
                                          </p:stCondLst>
                                        </p:cTn>
                                        <p:tgtEl>
                                          <p:spTgt spid="137"/>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1" nodeType="after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par>
                                <p:cTn id="68" presetID="42" presetClass="path" presetSubtype="0" accel="50000" decel="50000" fill="hold" grpId="0" nodeType="withEffect">
                                  <p:stCondLst>
                                    <p:cond delay="0"/>
                                  </p:stCondLst>
                                  <p:childTnLst>
                                    <p:animMotion origin="layout" path="M -1.38889E-6 -2.59259E-6 L -1.38889E-6 0.13588 " pathEditMode="relative" rAng="0" ptsTypes="AA">
                                      <p:cBhvr>
                                        <p:cTn id="69" dur="2000" fill="hold"/>
                                        <p:tgtEl>
                                          <p:spTgt spid="98"/>
                                        </p:tgtEl>
                                        <p:attrNameLst>
                                          <p:attrName>ppt_x</p:attrName>
                                          <p:attrName>ppt_y</p:attrName>
                                        </p:attrNameLst>
                                      </p:cBhvr>
                                      <p:rCtr x="0" y="6782"/>
                                    </p:animMotion>
                                  </p:childTnLst>
                                </p:cTn>
                              </p:par>
                              <p:par>
                                <p:cTn id="70" presetID="10" presetClass="entr" presetSubtype="0" fill="hold" grpId="0" nodeType="withEffect">
                                  <p:stCondLst>
                                    <p:cond delay="0"/>
                                  </p:stCondLst>
                                  <p:childTnLst>
                                    <p:set>
                                      <p:cBhvr>
                                        <p:cTn id="71" dur="1" fill="hold">
                                          <p:stCondLst>
                                            <p:cond delay="0"/>
                                          </p:stCondLst>
                                        </p:cTn>
                                        <p:tgtEl>
                                          <p:spTgt spid="99"/>
                                        </p:tgtEl>
                                        <p:attrNameLst>
                                          <p:attrName>style.visibility</p:attrName>
                                        </p:attrNameLst>
                                      </p:cBhvr>
                                      <p:to>
                                        <p:strVal val="visible"/>
                                      </p:to>
                                    </p:set>
                                    <p:animEffect transition="in" filter="fade">
                                      <p:cBhvr>
                                        <p:cTn id="72" dur="500"/>
                                        <p:tgtEl>
                                          <p:spTgt spid="99"/>
                                        </p:tgtEl>
                                      </p:cBhvr>
                                    </p:animEffect>
                                  </p:childTnLst>
                                </p:cTn>
                              </p:par>
                              <p:par>
                                <p:cTn id="73" presetID="42" presetClass="path" presetSubtype="0" accel="50000" decel="50000" fill="hold" grpId="1" nodeType="withEffect">
                                  <p:stCondLst>
                                    <p:cond delay="0"/>
                                  </p:stCondLst>
                                  <p:childTnLst>
                                    <p:animMotion origin="layout" path="M -2.77778E-6 3.33333E-6 L -2.77778E-6 0.13426 " pathEditMode="relative" rAng="0" ptsTypes="AA">
                                      <p:cBhvr>
                                        <p:cTn id="74" dur="2000" fill="hold"/>
                                        <p:tgtEl>
                                          <p:spTgt spid="99"/>
                                        </p:tgtEl>
                                        <p:attrNameLst>
                                          <p:attrName>ppt_x</p:attrName>
                                          <p:attrName>ppt_y</p:attrName>
                                        </p:attrNameLst>
                                      </p:cBhvr>
                                      <p:rCtr x="0" y="6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99" grpId="1" animBg="1"/>
      <p:bldP spid="118" grpId="0" animBg="1"/>
      <p:bldP spid="123" grpId="0" animBg="1"/>
      <p:bldP spid="128" grpId="0" animBg="1"/>
      <p:bldP spid="129" grpId="0" animBg="1"/>
      <p:bldP spid="133" grpId="0" animBg="1"/>
      <p:bldP spid="133" grpId="1" animBg="1"/>
      <p:bldP spid="134" grpId="0" animBg="1"/>
      <p:bldP spid="134" grpId="1" animBg="1"/>
      <p:bldP spid="13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SALP: Reduce Sharing of Global Row-Buffer</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109</a:t>
            </a:fld>
            <a:endParaRPr lang="en-US" altLang="en-US">
              <a:solidFill>
                <a:srgbClr val="000000"/>
              </a:solidFill>
            </a:endParaRPr>
          </a:p>
        </p:txBody>
      </p:sp>
      <p:cxnSp>
        <p:nvCxnSpPr>
          <p:cNvPr id="46" name="thickline0"/>
          <p:cNvCxnSpPr/>
          <p:nvPr/>
        </p:nvCxnSpPr>
        <p:spPr>
          <a:xfrm flipH="1">
            <a:off x="1409700" y="1873529"/>
            <a:ext cx="1192" cy="4578175"/>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7" name="wire"/>
          <p:cNvSpPr txBox="1"/>
          <p:nvPr/>
        </p:nvSpPr>
        <p:spPr>
          <a:xfrm rot="16200000">
            <a:off x="438958" y="3711452"/>
            <a:ext cx="1311867" cy="571500"/>
          </a:xfrm>
          <a:prstGeom prst="rect">
            <a:avLst/>
          </a:prstGeom>
          <a:noFill/>
        </p:spPr>
        <p:txBody>
          <a:bodyPr wrap="square" rtlCol="0" anchor="ctr">
            <a:noAutofit/>
          </a:bodyPr>
          <a:lstStyle/>
          <a:p>
            <a:pPr algn="ctr">
              <a:lnSpc>
                <a:spcPct val="80000"/>
              </a:lnSpc>
            </a:pPr>
            <a:r>
              <a:rPr lang="en-US" sz="3600" b="1" i="1" dirty="0" smtClean="0">
                <a:solidFill>
                  <a:srgbClr val="000000"/>
                </a:solidFill>
                <a:latin typeface="Tahoma"/>
              </a:rPr>
              <a:t>Wire</a:t>
            </a:r>
            <a:endParaRPr lang="en-US" sz="3200" b="1" i="1" dirty="0">
              <a:solidFill>
                <a:srgbClr val="000000"/>
              </a:solidFill>
              <a:latin typeface="Tahoma"/>
            </a:endParaRPr>
          </a:p>
        </p:txBody>
      </p:sp>
      <p:cxnSp>
        <p:nvCxnSpPr>
          <p:cNvPr id="48" name="on1"/>
          <p:cNvCxnSpPr/>
          <p:nvPr/>
        </p:nvCxnSpPr>
        <p:spPr>
          <a:xfrm>
            <a:off x="4226681" y="469658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on1"/>
          <p:cNvCxnSpPr/>
          <p:nvPr/>
        </p:nvCxnSpPr>
        <p:spPr>
          <a:xfrm>
            <a:off x="3165108" y="4691828"/>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on0"/>
          <p:cNvCxnSpPr/>
          <p:nvPr/>
        </p:nvCxnSpPr>
        <p:spPr>
          <a:xfrm>
            <a:off x="4226681" y="2791040"/>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on0"/>
          <p:cNvCxnSpPr/>
          <p:nvPr/>
        </p:nvCxnSpPr>
        <p:spPr>
          <a:xfrm>
            <a:off x="3165108" y="2786281"/>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bus0"/>
          <p:cNvCxnSpPr/>
          <p:nvPr/>
        </p:nvCxnSpPr>
        <p:spPr>
          <a:xfrm>
            <a:off x="2057400" y="3403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bus1"/>
          <p:cNvCxnSpPr/>
          <p:nvPr/>
        </p:nvCxnSpPr>
        <p:spPr>
          <a:xfrm>
            <a:off x="2057400" y="5308704"/>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off1"/>
          <p:cNvCxnSpPr/>
          <p:nvPr/>
        </p:nvCxnSpPr>
        <p:spPr>
          <a:xfrm flipH="1">
            <a:off x="2827154"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off1"/>
          <p:cNvCxnSpPr/>
          <p:nvPr/>
        </p:nvCxnSpPr>
        <p:spPr>
          <a:xfrm flipH="1">
            <a:off x="3880973" y="4696111"/>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off0"/>
          <p:cNvCxnSpPr/>
          <p:nvPr/>
        </p:nvCxnSpPr>
        <p:spPr>
          <a:xfrm flipH="1">
            <a:off x="2827154"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off0"/>
          <p:cNvCxnSpPr/>
          <p:nvPr/>
        </p:nvCxnSpPr>
        <p:spPr>
          <a:xfrm flipH="1">
            <a:off x="3880973" y="2780842"/>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bank"/>
          <p:cNvSpPr/>
          <p:nvPr/>
        </p:nvSpPr>
        <p:spPr>
          <a:xfrm>
            <a:off x="2749560" y="1873529"/>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59" name="bank"/>
          <p:cNvSpPr/>
          <p:nvPr/>
        </p:nvSpPr>
        <p:spPr>
          <a:xfrm>
            <a:off x="2759087" y="3784707"/>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cxnSp>
        <p:nvCxnSpPr>
          <p:cNvPr id="60" name="long"/>
          <p:cNvCxnSpPr/>
          <p:nvPr/>
        </p:nvCxnSpPr>
        <p:spPr>
          <a:xfrm>
            <a:off x="7310417" y="2383960"/>
            <a:ext cx="1"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long"/>
          <p:cNvCxnSpPr/>
          <p:nvPr/>
        </p:nvCxnSpPr>
        <p:spPr>
          <a:xfrm>
            <a:off x="6249601" y="2383960"/>
            <a:ext cx="0" cy="35343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movebluerow"/>
          <p:cNvSpPr/>
          <p:nvPr/>
        </p:nvSpPr>
        <p:spPr>
          <a:xfrm>
            <a:off x="2749561" y="2482031"/>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3" name="globalbitline"/>
          <p:cNvSpPr txBox="1"/>
          <p:nvPr/>
        </p:nvSpPr>
        <p:spPr>
          <a:xfrm>
            <a:off x="5141892" y="1827912"/>
            <a:ext cx="3278984" cy="556048"/>
          </a:xfrm>
          <a:prstGeom prst="rect">
            <a:avLst/>
          </a:prstGeom>
          <a:noFill/>
        </p:spPr>
        <p:txBody>
          <a:bodyPr wrap="square" rtlCol="0" anchor="ctr">
            <a:noAutofit/>
          </a:bodyPr>
          <a:lstStyle/>
          <a:p>
            <a:pPr algn="ctr">
              <a:lnSpc>
                <a:spcPct val="80000"/>
              </a:lnSpc>
            </a:pPr>
            <a:r>
              <a:rPr lang="en-US" sz="3200" b="1" i="1" dirty="0" smtClean="0">
                <a:solidFill>
                  <a:srgbClr val="FF0000"/>
                </a:solidFill>
                <a:latin typeface="Tahoma"/>
              </a:rPr>
              <a:t>Global </a:t>
            </a:r>
            <a:r>
              <a:rPr lang="en-US" sz="3200" b="1" i="1" dirty="0" err="1" smtClean="0">
                <a:solidFill>
                  <a:srgbClr val="FF0000"/>
                </a:solidFill>
                <a:latin typeface="Tahoma"/>
              </a:rPr>
              <a:t>bitlines</a:t>
            </a:r>
            <a:endParaRPr lang="en-US" sz="2800" i="1" dirty="0">
              <a:solidFill>
                <a:srgbClr val="FF0000"/>
              </a:solidFill>
              <a:latin typeface="Tahoma"/>
            </a:endParaRPr>
          </a:p>
        </p:txBody>
      </p:sp>
      <p:sp>
        <p:nvSpPr>
          <p:cNvPr id="64" name="globalrb"/>
          <p:cNvSpPr txBox="1"/>
          <p:nvPr/>
        </p:nvSpPr>
        <p:spPr>
          <a:xfrm>
            <a:off x="3313092" y="5918854"/>
            <a:ext cx="2364584" cy="304250"/>
          </a:xfrm>
          <a:prstGeom prst="rect">
            <a:avLst/>
          </a:prstGeom>
          <a:noFill/>
        </p:spPr>
        <p:txBody>
          <a:bodyPr wrap="square" rtlCol="0" anchor="ctr">
            <a:noAutofit/>
          </a:bodyPr>
          <a:lstStyle/>
          <a:p>
            <a:pPr algn="r">
              <a:lnSpc>
                <a:spcPct val="70000"/>
              </a:lnSpc>
            </a:pPr>
            <a:r>
              <a:rPr lang="en-US" sz="3600" i="1" smtClean="0">
                <a:solidFill>
                  <a:srgbClr val="000000"/>
                </a:solidFill>
                <a:latin typeface="Tahoma"/>
              </a:rPr>
              <a:t>Global </a:t>
            </a:r>
            <a:br>
              <a:rPr lang="en-US" sz="3600" i="1" smtClean="0">
                <a:solidFill>
                  <a:srgbClr val="000000"/>
                </a:solidFill>
                <a:latin typeface="Tahoma"/>
              </a:rPr>
            </a:br>
            <a:r>
              <a:rPr lang="en-US" sz="3600" i="1" smtClean="0">
                <a:solidFill>
                  <a:srgbClr val="000000"/>
                </a:solidFill>
                <a:latin typeface="Tahoma"/>
              </a:rPr>
              <a:t>row-buffer</a:t>
            </a:r>
            <a:endParaRPr lang="en-US" sz="3200" i="1">
              <a:solidFill>
                <a:srgbClr val="000000"/>
              </a:solidFill>
              <a:latin typeface="Tahoma"/>
            </a:endParaRPr>
          </a:p>
        </p:txBody>
      </p:sp>
      <p:sp>
        <p:nvSpPr>
          <p:cNvPr id="65" name="row-buffer"/>
          <p:cNvSpPr/>
          <p:nvPr/>
        </p:nvSpPr>
        <p:spPr>
          <a:xfrm>
            <a:off x="2749560" y="2482031"/>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66" name="movebluerow"/>
          <p:cNvSpPr/>
          <p:nvPr/>
        </p:nvSpPr>
        <p:spPr>
          <a:xfrm>
            <a:off x="2749561" y="1873529"/>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7" name="bankblank"/>
          <p:cNvSpPr/>
          <p:nvPr/>
        </p:nvSpPr>
        <p:spPr>
          <a:xfrm>
            <a:off x="2749560" y="1873530"/>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68" name="moveorangerow"/>
          <p:cNvSpPr/>
          <p:nvPr/>
        </p:nvSpPr>
        <p:spPr>
          <a:xfrm>
            <a:off x="2759086" y="4390212"/>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69" name="row-buffer"/>
          <p:cNvSpPr/>
          <p:nvPr/>
        </p:nvSpPr>
        <p:spPr>
          <a:xfrm>
            <a:off x="5838816" y="5918307"/>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0" name="row-buffer"/>
          <p:cNvSpPr/>
          <p:nvPr/>
        </p:nvSpPr>
        <p:spPr>
          <a:xfrm>
            <a:off x="2754324" y="4390212"/>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srgbClr val="000000"/>
              </a:solidFill>
              <a:latin typeface="Tahoma"/>
            </a:endParaRPr>
          </a:p>
        </p:txBody>
      </p:sp>
      <p:sp>
        <p:nvSpPr>
          <p:cNvPr id="71" name="movebluerow"/>
          <p:cNvSpPr/>
          <p:nvPr/>
        </p:nvSpPr>
        <p:spPr>
          <a:xfrm>
            <a:off x="2759087" y="3781710"/>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srgbClr val="000000"/>
              </a:solidFill>
              <a:latin typeface="Tahoma"/>
            </a:endParaRPr>
          </a:p>
        </p:txBody>
      </p:sp>
      <p:sp>
        <p:nvSpPr>
          <p:cNvPr id="72" name="localrb"/>
          <p:cNvSpPr txBox="1"/>
          <p:nvPr/>
        </p:nvSpPr>
        <p:spPr>
          <a:xfrm>
            <a:off x="228600" y="2482031"/>
            <a:ext cx="2364584" cy="304250"/>
          </a:xfrm>
          <a:prstGeom prst="rect">
            <a:avLst/>
          </a:prstGeom>
          <a:noFill/>
        </p:spPr>
        <p:txBody>
          <a:bodyPr wrap="square" rtlCol="0" anchor="ctr">
            <a:noAutofit/>
          </a:bodyPr>
          <a:lstStyle/>
          <a:p>
            <a:pPr algn="r">
              <a:lnSpc>
                <a:spcPct val="70000"/>
              </a:lnSpc>
            </a:pPr>
            <a:r>
              <a:rPr lang="en-US" sz="2800" i="1" dirty="0" smtClean="0">
                <a:solidFill>
                  <a:srgbClr val="0070C0"/>
                </a:solidFill>
                <a:latin typeface="Tahoma"/>
              </a:rPr>
              <a:t>Local</a:t>
            </a:r>
            <a:br>
              <a:rPr lang="en-US" sz="2800" i="1" dirty="0" smtClean="0">
                <a:solidFill>
                  <a:srgbClr val="0070C0"/>
                </a:solidFill>
                <a:latin typeface="Tahoma"/>
              </a:rPr>
            </a:br>
            <a:r>
              <a:rPr lang="en-US" sz="2800" i="1" dirty="0" smtClean="0">
                <a:solidFill>
                  <a:srgbClr val="0070C0"/>
                </a:solidFill>
                <a:latin typeface="Tahoma"/>
              </a:rPr>
              <a:t>row-buffer</a:t>
            </a:r>
            <a:endParaRPr lang="en-US" sz="2400" i="1" dirty="0">
              <a:solidFill>
                <a:srgbClr val="0070C0"/>
              </a:solidFill>
              <a:latin typeface="Tahoma"/>
            </a:endParaRPr>
          </a:p>
        </p:txBody>
      </p:sp>
      <p:sp>
        <p:nvSpPr>
          <p:cNvPr id="73" name="localrb"/>
          <p:cNvSpPr txBox="1"/>
          <p:nvPr/>
        </p:nvSpPr>
        <p:spPr>
          <a:xfrm>
            <a:off x="228600" y="4390212"/>
            <a:ext cx="2364584" cy="304250"/>
          </a:xfrm>
          <a:prstGeom prst="rect">
            <a:avLst/>
          </a:prstGeom>
          <a:noFill/>
        </p:spPr>
        <p:txBody>
          <a:bodyPr wrap="square" rtlCol="0" anchor="ctr">
            <a:noAutofit/>
          </a:bodyPr>
          <a:lstStyle/>
          <a:p>
            <a:pPr algn="r">
              <a:lnSpc>
                <a:spcPct val="70000"/>
              </a:lnSpc>
            </a:pPr>
            <a:r>
              <a:rPr lang="en-US" sz="2800" i="1" dirty="0" smtClean="0">
                <a:solidFill>
                  <a:srgbClr val="E2AC00"/>
                </a:solidFill>
                <a:latin typeface="Tahoma"/>
              </a:rPr>
              <a:t>Local </a:t>
            </a:r>
            <a:br>
              <a:rPr lang="en-US" sz="2800" i="1" dirty="0" smtClean="0">
                <a:solidFill>
                  <a:srgbClr val="E2AC00"/>
                </a:solidFill>
                <a:latin typeface="Tahoma"/>
              </a:rPr>
            </a:br>
            <a:r>
              <a:rPr lang="en-US" sz="3200" i="1" dirty="0" smtClean="0">
                <a:solidFill>
                  <a:srgbClr val="E2AC00"/>
                </a:solidFill>
                <a:latin typeface="Tahoma"/>
              </a:rPr>
              <a:t>row-buffer</a:t>
            </a:r>
            <a:endParaRPr lang="en-US" sz="2400" i="1" dirty="0">
              <a:solidFill>
                <a:srgbClr val="E2AC00"/>
              </a:solidFill>
              <a:latin typeface="Tahoma"/>
            </a:endParaRPr>
          </a:p>
        </p:txBody>
      </p:sp>
      <p:sp>
        <p:nvSpPr>
          <p:cNvPr id="74" name="bankblank"/>
          <p:cNvSpPr/>
          <p:nvPr/>
        </p:nvSpPr>
        <p:spPr>
          <a:xfrm>
            <a:off x="2754324" y="3781711"/>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0000"/>
              </a:solidFill>
              <a:latin typeface="Tahoma"/>
            </a:endParaRPr>
          </a:p>
        </p:txBody>
      </p:sp>
      <p:sp>
        <p:nvSpPr>
          <p:cNvPr id="75" name="switch"/>
          <p:cNvSpPr txBox="1"/>
          <p:nvPr/>
        </p:nvSpPr>
        <p:spPr>
          <a:xfrm>
            <a:off x="4399124" y="2946504"/>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6" name="switch"/>
          <p:cNvSpPr txBox="1"/>
          <p:nvPr/>
        </p:nvSpPr>
        <p:spPr>
          <a:xfrm>
            <a:off x="4399124" y="4866018"/>
            <a:ext cx="1696876" cy="304250"/>
          </a:xfrm>
          <a:prstGeom prst="rect">
            <a:avLst/>
          </a:prstGeom>
          <a:noFill/>
        </p:spPr>
        <p:txBody>
          <a:bodyPr wrap="square" rtlCol="0" anchor="ctr">
            <a:noAutofit/>
          </a:bodyPr>
          <a:lstStyle/>
          <a:p>
            <a:pPr>
              <a:lnSpc>
                <a:spcPct val="80000"/>
              </a:lnSpc>
            </a:pPr>
            <a:r>
              <a:rPr lang="en-US" sz="3200" b="1" i="1" dirty="0" smtClean="0">
                <a:solidFill>
                  <a:srgbClr val="FF0000"/>
                </a:solidFill>
                <a:latin typeface="Tahoma"/>
              </a:rPr>
              <a:t>Switch</a:t>
            </a:r>
            <a:endParaRPr lang="en-US" sz="2800" b="1" i="1" dirty="0">
              <a:solidFill>
                <a:srgbClr val="FF0000"/>
              </a:solidFill>
              <a:latin typeface="Tahoma"/>
            </a:endParaRPr>
          </a:p>
        </p:txBody>
      </p:sp>
      <p:sp>
        <p:nvSpPr>
          <p:cNvPr id="77" name="readblue"/>
          <p:cNvSpPr/>
          <p:nvPr/>
        </p:nvSpPr>
        <p:spPr>
          <a:xfrm>
            <a:off x="908181" y="5611494"/>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FFFF"/>
                </a:solidFill>
                <a:latin typeface="Courier New" pitchFamily="49" charset="0"/>
                <a:cs typeface="Courier New" pitchFamily="49" charset="0"/>
              </a:rPr>
              <a:t>READ</a:t>
            </a:r>
            <a:endParaRPr lang="en-US" sz="4000" b="1">
              <a:solidFill>
                <a:srgbClr val="FFFFFF"/>
              </a:solidFill>
              <a:latin typeface="Courier New" pitchFamily="49" charset="0"/>
              <a:cs typeface="Courier New" pitchFamily="49" charset="0"/>
            </a:endParaRPr>
          </a:p>
        </p:txBody>
      </p:sp>
      <p:sp>
        <p:nvSpPr>
          <p:cNvPr id="78" name="readorange"/>
          <p:cNvSpPr/>
          <p:nvPr/>
        </p:nvSpPr>
        <p:spPr>
          <a:xfrm>
            <a:off x="908181" y="5611494"/>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00"/>
                </a:solidFill>
                <a:latin typeface="Courier New" pitchFamily="49" charset="0"/>
                <a:cs typeface="Courier New" pitchFamily="49" charset="0"/>
              </a:rPr>
              <a:t>READ</a:t>
            </a:r>
            <a:endParaRPr lang="en-US" sz="4000" b="1">
              <a:solidFill>
                <a:srgbClr val="000000"/>
              </a:solidFill>
              <a:latin typeface="Courier New" pitchFamily="49" charset="0"/>
              <a:cs typeface="Courier New" pitchFamily="49" charset="0"/>
            </a:endParaRPr>
          </a:p>
        </p:txBody>
      </p:sp>
      <p:cxnSp>
        <p:nvCxnSpPr>
          <p:cNvPr id="79" name="line0"/>
          <p:cNvCxnSpPr/>
          <p:nvPr/>
        </p:nvCxnSpPr>
        <p:spPr>
          <a:xfrm>
            <a:off x="1676400" y="3021487"/>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0" name="line1"/>
          <p:cNvCxnSpPr/>
          <p:nvPr/>
        </p:nvCxnSpPr>
        <p:spPr>
          <a:xfrm>
            <a:off x="1676400" y="4932105"/>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1" name="thickline0"/>
          <p:cNvCxnSpPr/>
          <p:nvPr/>
        </p:nvCxnSpPr>
        <p:spPr>
          <a:xfrm>
            <a:off x="1676400" y="3021486"/>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82" name="thickline1"/>
          <p:cNvCxnSpPr>
            <a:stCxn id="86" idx="3"/>
          </p:cNvCxnSpPr>
          <p:nvPr/>
        </p:nvCxnSpPr>
        <p:spPr>
          <a:xfrm flipV="1">
            <a:off x="1676400" y="4932105"/>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83" name="d0blue"/>
          <p:cNvSpPr/>
          <p:nvPr/>
        </p:nvSpPr>
        <p:spPr>
          <a:xfrm>
            <a:off x="1143000" y="2767746"/>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4" name="d0black"/>
          <p:cNvSpPr/>
          <p:nvPr/>
        </p:nvSpPr>
        <p:spPr>
          <a:xfrm>
            <a:off x="1143000" y="2767746"/>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5" name="d1black"/>
          <p:cNvSpPr/>
          <p:nvPr/>
        </p:nvSpPr>
        <p:spPr>
          <a:xfrm>
            <a:off x="1143000" y="4678365"/>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FFFFFF"/>
                </a:solidFill>
                <a:latin typeface="Tahoma"/>
              </a:rPr>
              <a:t>D</a:t>
            </a:r>
            <a:endParaRPr lang="en-US" sz="3600" b="1" i="1">
              <a:solidFill>
                <a:srgbClr val="FFFFFF"/>
              </a:solidFill>
              <a:latin typeface="Tahoma"/>
            </a:endParaRPr>
          </a:p>
        </p:txBody>
      </p:sp>
      <p:sp>
        <p:nvSpPr>
          <p:cNvPr id="86" name="d1orange"/>
          <p:cNvSpPr/>
          <p:nvPr/>
        </p:nvSpPr>
        <p:spPr>
          <a:xfrm>
            <a:off x="1143000" y="4678365"/>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rgbClr val="000000"/>
                </a:solidFill>
                <a:latin typeface="Tahoma"/>
              </a:rPr>
              <a:t>D</a:t>
            </a:r>
            <a:endParaRPr lang="en-US" sz="3600" b="1" i="1">
              <a:solidFill>
                <a:srgbClr val="000000"/>
              </a:solidFill>
              <a:latin typeface="Tahoma"/>
            </a:endParaRPr>
          </a:p>
        </p:txBody>
      </p:sp>
      <p:sp>
        <p:nvSpPr>
          <p:cNvPr id="94" name="localrb"/>
          <p:cNvSpPr txBox="1"/>
          <p:nvPr/>
        </p:nvSpPr>
        <p:spPr>
          <a:xfrm>
            <a:off x="323528" y="1180534"/>
            <a:ext cx="8496944" cy="304250"/>
          </a:xfrm>
          <a:prstGeom prst="rect">
            <a:avLst/>
          </a:prstGeom>
          <a:noFill/>
        </p:spPr>
        <p:txBody>
          <a:bodyPr wrap="square" rtlCol="0" anchor="ctr">
            <a:noAutofit/>
          </a:bodyPr>
          <a:lstStyle/>
          <a:p>
            <a:pPr>
              <a:lnSpc>
                <a:spcPct val="90000"/>
              </a:lnSpc>
              <a:defRPr/>
            </a:pPr>
            <a:r>
              <a:rPr lang="en-US" sz="2800" kern="0" dirty="0" smtClean="0">
                <a:solidFill>
                  <a:srgbClr val="0000FF"/>
                </a:solidFill>
                <a:latin typeface="Tahoma"/>
              </a:rPr>
              <a:t>Selectively connect local row-buffers to global row-buffer using a </a:t>
            </a:r>
            <a:r>
              <a:rPr lang="en-US" sz="2800" b="1" i="1" kern="0" dirty="0" smtClean="0">
                <a:solidFill>
                  <a:srgbClr val="0000FF"/>
                </a:solidFill>
                <a:latin typeface="Tahoma"/>
              </a:rPr>
              <a:t>Designated</a:t>
            </a:r>
            <a:r>
              <a:rPr lang="en-US" sz="2800" kern="0" dirty="0" smtClean="0">
                <a:solidFill>
                  <a:srgbClr val="0000FF"/>
                </a:solidFill>
                <a:latin typeface="Tahoma"/>
              </a:rPr>
              <a:t> single-bit latch</a:t>
            </a:r>
            <a:endParaRPr lang="en-US" sz="2400" kern="0" dirty="0">
              <a:solidFill>
                <a:srgbClr val="0000FF"/>
              </a:solidFill>
              <a:latin typeface="Tahoma"/>
            </a:endParaRPr>
          </a:p>
        </p:txBody>
      </p:sp>
    </p:spTree>
    <p:extLst>
      <p:ext uri="{BB962C8B-B14F-4D97-AF65-F5344CB8AC3E}">
        <p14:creationId xmlns:p14="http://schemas.microsoft.com/office/powerpoint/2010/main" val="269386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2"/>
                                        </p:tgtEl>
                                      </p:cBhvr>
                                    </p:animEffect>
                                    <p:set>
                                      <p:cBhvr>
                                        <p:cTn id="7" dur="1" fill="hold">
                                          <p:stCondLst>
                                            <p:cond delay="499"/>
                                          </p:stCondLst>
                                        </p:cTn>
                                        <p:tgtEl>
                                          <p:spTgt spid="7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3"/>
                                        </p:tgtEl>
                                      </p:cBhvr>
                                    </p:animEffect>
                                    <p:set>
                                      <p:cBhvr>
                                        <p:cTn id="10" dur="1" fill="hold">
                                          <p:stCondLst>
                                            <p:cond delay="499"/>
                                          </p:stCondLst>
                                        </p:cTn>
                                        <p:tgtEl>
                                          <p:spTgt spid="7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500"/>
                                        <p:tgtEl>
                                          <p:spTgt spid="8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84"/>
                                        </p:tgtEl>
                                      </p:cBhvr>
                                    </p:animEffect>
                                    <p:animScale>
                                      <p:cBhvr>
                                        <p:cTn id="17" dur="250" autoRev="1" fill="hold"/>
                                        <p:tgtEl>
                                          <p:spTgt spid="8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85"/>
                                        </p:tgtEl>
                                      </p:cBhvr>
                                    </p:animEffect>
                                    <p:animScale>
                                      <p:cBhvr>
                                        <p:cTn id="23" dur="250" autoRev="1" fill="hold"/>
                                        <p:tgtEl>
                                          <p:spTgt spid="85"/>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79"/>
                                        </p:tgtEl>
                                      </p:cBhvr>
                                    </p:animEffect>
                                    <p:animScale>
                                      <p:cBhvr>
                                        <p:cTn id="29" dur="250" autoRev="1" fill="hold"/>
                                        <p:tgtEl>
                                          <p:spTgt spid="79"/>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80"/>
                                        </p:tgtEl>
                                      </p:cBhvr>
                                    </p:animEffect>
                                    <p:animScale>
                                      <p:cBhvr>
                                        <p:cTn id="35" dur="250" autoRev="1" fill="hold"/>
                                        <p:tgtEl>
                                          <p:spTgt spid="80"/>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par>
                                <p:cTn id="46" presetID="10" presetClass="entr" presetSubtype="0" fill="hold"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fade">
                                      <p:cBhvr>
                                        <p:cTn id="48" dur="500"/>
                                        <p:tgtEl>
                                          <p:spTgt spid="81"/>
                                        </p:tgtEl>
                                      </p:cBhvr>
                                    </p:animEffect>
                                  </p:childTnLst>
                                </p:cTn>
                              </p:par>
                              <p:par>
                                <p:cTn id="49" presetID="10" presetClass="exit" presetSubtype="0" fill="hold" grpId="2" nodeType="withEffect">
                                  <p:stCondLst>
                                    <p:cond delay="0"/>
                                  </p:stCondLst>
                                  <p:childTnLst>
                                    <p:animEffect transition="out" filter="fade">
                                      <p:cBhvr>
                                        <p:cTn id="50" dur="500"/>
                                        <p:tgtEl>
                                          <p:spTgt spid="84"/>
                                        </p:tgtEl>
                                      </p:cBhvr>
                                    </p:animEffect>
                                    <p:set>
                                      <p:cBhvr>
                                        <p:cTn id="51" dur="1" fill="hold">
                                          <p:stCondLst>
                                            <p:cond delay="499"/>
                                          </p:stCondLst>
                                        </p:cTn>
                                        <p:tgtEl>
                                          <p:spTgt spid="8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xit" presetSubtype="0" fill="hold" nodeType="withEffect">
                                  <p:stCondLst>
                                    <p:cond delay="0"/>
                                  </p:stCondLst>
                                  <p:childTnLst>
                                    <p:animEffect transition="out" filter="fade">
                                      <p:cBhvr>
                                        <p:cTn id="60" dur="500"/>
                                        <p:tgtEl>
                                          <p:spTgt spid="57"/>
                                        </p:tgtEl>
                                      </p:cBhvr>
                                    </p:animEffect>
                                    <p:set>
                                      <p:cBhvr>
                                        <p:cTn id="61" dur="1" fill="hold">
                                          <p:stCondLst>
                                            <p:cond delay="499"/>
                                          </p:stCondLst>
                                        </p:cTn>
                                        <p:tgtEl>
                                          <p:spTgt spid="5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6"/>
                                        </p:tgtEl>
                                      </p:cBhvr>
                                    </p:animEffect>
                                    <p:set>
                                      <p:cBhvr>
                                        <p:cTn id="64" dur="1" fill="hold">
                                          <p:stCondLst>
                                            <p:cond delay="499"/>
                                          </p:stCondLst>
                                        </p:cTn>
                                        <p:tgtEl>
                                          <p:spTgt spid="56"/>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2"/>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2"/>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2"/>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77"/>
                                        </p:tgtEl>
                                      </p:cBhvr>
                                    </p:animEffect>
                                    <p:set>
                                      <p:cBhvr>
                                        <p:cTn id="81" dur="1" fill="hold">
                                          <p:stCondLst>
                                            <p:cond delay="499"/>
                                          </p:stCondLst>
                                        </p:cTn>
                                        <p:tgtEl>
                                          <p:spTgt spid="77"/>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83"/>
                                        </p:tgtEl>
                                      </p:cBhvr>
                                    </p:animEffect>
                                    <p:set>
                                      <p:cBhvr>
                                        <p:cTn id="87" dur="1" fill="hold">
                                          <p:stCondLst>
                                            <p:cond delay="499"/>
                                          </p:stCondLst>
                                        </p:cTn>
                                        <p:tgtEl>
                                          <p:spTgt spid="8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81"/>
                                        </p:tgtEl>
                                      </p:cBhvr>
                                    </p:animEffect>
                                    <p:set>
                                      <p:cBhvr>
                                        <p:cTn id="90" dur="1" fill="hold">
                                          <p:stCondLst>
                                            <p:cond delay="499"/>
                                          </p:stCondLst>
                                        </p:cTn>
                                        <p:tgtEl>
                                          <p:spTgt spid="81"/>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500"/>
                                        <p:tgtEl>
                                          <p:spTgt spid="84"/>
                                        </p:tgtEl>
                                      </p:cBhvr>
                                    </p:animEffect>
                                  </p:childTnLst>
                                </p:cTn>
                              </p:par>
                              <p:par>
                                <p:cTn id="94" presetID="10" presetClass="entr" presetSubtype="0" fill="hold"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xit" presetSubtype="0" fill="hold" nodeType="withEffect">
                                  <p:stCondLst>
                                    <p:cond delay="0"/>
                                  </p:stCondLst>
                                  <p:childTnLst>
                                    <p:animEffect transition="out" filter="fade">
                                      <p:cBhvr>
                                        <p:cTn id="98" dur="500"/>
                                        <p:tgtEl>
                                          <p:spTgt spid="51"/>
                                        </p:tgtEl>
                                      </p:cBhvr>
                                    </p:animEffect>
                                    <p:set>
                                      <p:cBhvr>
                                        <p:cTn id="99" dur="1" fill="hold">
                                          <p:stCondLst>
                                            <p:cond delay="499"/>
                                          </p:stCondLst>
                                        </p:cTn>
                                        <p:tgtEl>
                                          <p:spTgt spid="51"/>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500"/>
                                        <p:tgtEl>
                                          <p:spTgt spid="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fade">
                                      <p:cBhvr>
                                        <p:cTn id="113" dur="500"/>
                                        <p:tgtEl>
                                          <p:spTgt spid="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86"/>
                                        </p:tgtEl>
                                        <p:attrNameLst>
                                          <p:attrName>style.visibility</p:attrName>
                                        </p:attrNameLst>
                                      </p:cBhvr>
                                      <p:to>
                                        <p:strVal val="visible"/>
                                      </p:to>
                                    </p:set>
                                    <p:animEffect transition="in" filter="fade">
                                      <p:cBhvr>
                                        <p:cTn id="116" dur="500"/>
                                        <p:tgtEl>
                                          <p:spTgt spid="86"/>
                                        </p:tgtEl>
                                      </p:cBhvr>
                                    </p:animEffect>
                                  </p:childTnLst>
                                </p:cTn>
                              </p:par>
                              <p:par>
                                <p:cTn id="117" presetID="10" presetClass="entr" presetSubtype="0" fill="hold" nodeType="with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fade">
                                      <p:cBhvr>
                                        <p:cTn id="119" dur="500"/>
                                        <p:tgtEl>
                                          <p:spTgt spid="82"/>
                                        </p:tgtEl>
                                      </p:cBhvr>
                                    </p:animEffect>
                                  </p:childTnLst>
                                </p:cTn>
                              </p:par>
                              <p:par>
                                <p:cTn id="120" presetID="10" presetClass="exit" presetSubtype="0" fill="hold" grpId="2" nodeType="withEffect">
                                  <p:stCondLst>
                                    <p:cond delay="0"/>
                                  </p:stCondLst>
                                  <p:childTnLst>
                                    <p:animEffect transition="out" filter="fade">
                                      <p:cBhvr>
                                        <p:cTn id="121" dur="500"/>
                                        <p:tgtEl>
                                          <p:spTgt spid="85"/>
                                        </p:tgtEl>
                                      </p:cBhvr>
                                    </p:animEffect>
                                    <p:set>
                                      <p:cBhvr>
                                        <p:cTn id="122" dur="1" fill="hold">
                                          <p:stCondLst>
                                            <p:cond delay="499"/>
                                          </p:stCondLst>
                                        </p:cTn>
                                        <p:tgtEl>
                                          <p:spTgt spid="85"/>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500"/>
                                        <p:tgtEl>
                                          <p:spTgt spid="49"/>
                                        </p:tgtEl>
                                      </p:cBhvr>
                                    </p:animEffect>
                                  </p:childTnLst>
                                </p:cTn>
                              </p:par>
                              <p:par>
                                <p:cTn id="126" presetID="10" presetClass="entr" presetSubtype="0" fill="hold"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500"/>
                                        <p:tgtEl>
                                          <p:spTgt spid="48"/>
                                        </p:tgtEl>
                                      </p:cBhvr>
                                    </p:animEffect>
                                  </p:childTnLst>
                                </p:cTn>
                              </p:par>
                              <p:par>
                                <p:cTn id="129" presetID="10" presetClass="exit" presetSubtype="0" fill="hold" nodeType="withEffect">
                                  <p:stCondLst>
                                    <p:cond delay="0"/>
                                  </p:stCondLst>
                                  <p:childTnLst>
                                    <p:animEffect transition="out" filter="fade">
                                      <p:cBhvr>
                                        <p:cTn id="130" dur="500"/>
                                        <p:tgtEl>
                                          <p:spTgt spid="55"/>
                                        </p:tgtEl>
                                      </p:cBhvr>
                                    </p:animEffect>
                                    <p:set>
                                      <p:cBhvr>
                                        <p:cTn id="131" dur="1" fill="hold">
                                          <p:stCondLst>
                                            <p:cond delay="499"/>
                                          </p:stCondLst>
                                        </p:cTn>
                                        <p:tgtEl>
                                          <p:spTgt spid="5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54"/>
                                        </p:tgtEl>
                                      </p:cBhvr>
                                    </p:animEffect>
                                    <p:set>
                                      <p:cBhvr>
                                        <p:cTn id="134" dur="1" fill="hold">
                                          <p:stCondLst>
                                            <p:cond delay="499"/>
                                          </p:stCondLst>
                                        </p:cTn>
                                        <p:tgtEl>
                                          <p:spTgt spid="54"/>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500"/>
                                        <p:tgtEl>
                                          <p:spTgt spid="68"/>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68"/>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68"/>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68"/>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78"/>
                                        </p:tgtEl>
                                      </p:cBhvr>
                                    </p:animEffect>
                                    <p:set>
                                      <p:cBhvr>
                                        <p:cTn id="151" dur="1" fill="hold">
                                          <p:stCondLst>
                                            <p:cond delay="499"/>
                                          </p:stCondLst>
                                        </p:cTn>
                                        <p:tgtEl>
                                          <p:spTgt spid="78"/>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68"/>
                                        </p:tgtEl>
                                      </p:cBhvr>
                                    </p:animEffect>
                                    <p:set>
                                      <p:cBhvr>
                                        <p:cTn id="154" dur="1" fill="hold">
                                          <p:stCondLst>
                                            <p:cond delay="499"/>
                                          </p:stCondLst>
                                        </p:cTn>
                                        <p:tgtEl>
                                          <p:spTgt spid="68"/>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nodeType="withEffect">
                                  <p:stCondLst>
                                    <p:cond delay="0"/>
                                  </p:stCondLst>
                                  <p:childTnLst>
                                    <p:set>
                                      <p:cBhvr>
                                        <p:cTn id="161" dur="1" fill="hold">
                                          <p:stCondLst>
                                            <p:cond delay="0"/>
                                          </p:stCondLst>
                                        </p:cTn>
                                        <p:tgtEl>
                                          <p:spTgt spid="46"/>
                                        </p:tgtEl>
                                        <p:attrNameLst>
                                          <p:attrName>style.visibility</p:attrName>
                                        </p:attrNameLst>
                                      </p:cBhvr>
                                      <p:to>
                                        <p:strVal val="visible"/>
                                      </p:to>
                                    </p:set>
                                    <p:animEffect transition="in" filter="fade">
                                      <p:cBhvr>
                                        <p:cTn id="16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2" grpId="0" animBg="1"/>
      <p:bldP spid="62" grpId="1" animBg="1"/>
      <p:bldP spid="62" grpId="2" animBg="1"/>
      <p:bldP spid="62" grpId="3" animBg="1"/>
      <p:bldP spid="62" grpId="4" animBg="1"/>
      <p:bldP spid="68" grpId="0" animBg="1"/>
      <p:bldP spid="68" grpId="1" animBg="1"/>
      <p:bldP spid="68" grpId="2" animBg="1"/>
      <p:bldP spid="68" grpId="3" animBg="1"/>
      <p:bldP spid="68" grpId="4" animBg="1"/>
      <p:bldP spid="72" grpId="0"/>
      <p:bldP spid="73" grpId="0"/>
      <p:bldP spid="77" grpId="0" animBg="1"/>
      <p:bldP spid="77" grpId="1" animBg="1"/>
      <p:bldP spid="78" grpId="0" animBg="1"/>
      <p:bldP spid="78" grpId="1" animBg="1"/>
      <p:bldP spid="83" grpId="0" animBg="1"/>
      <p:bldP spid="83" grpId="1" animBg="1"/>
      <p:bldP spid="84" grpId="0" animBg="1"/>
      <p:bldP spid="84" grpId="1" animBg="1"/>
      <p:bldP spid="84" grpId="2" animBg="1"/>
      <p:bldP spid="84" grpId="3" animBg="1"/>
      <p:bldP spid="85" grpId="0" animBg="1"/>
      <p:bldP spid="85" grpId="1" animBg="1"/>
      <p:bldP spid="85" grpId="2"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spTree>
    <p:extLst>
      <p:ext uri="{BB962C8B-B14F-4D97-AF65-F5344CB8AC3E}">
        <p14:creationId xmlns:p14="http://schemas.microsoft.com/office/powerpoint/2010/main" val="1603177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Baseline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110</a:t>
            </a:fld>
            <a:endParaRPr lang="en-US" altLang="en-US">
              <a:solidFill>
                <a:srgbClr val="000000"/>
              </a:solidFill>
            </a:endParaRPr>
          </a:p>
        </p:txBody>
      </p: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2555776" y="1683654"/>
            <a:ext cx="648119" cy="1556"/>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flipV="1">
            <a:off x="2555776" y="4036265"/>
            <a:ext cx="638313" cy="5"/>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1585834"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2555776"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sp>
        <p:nvSpPr>
          <p:cNvPr id="51" name="globallatch"/>
          <p:cNvSpPr/>
          <p:nvPr/>
        </p:nvSpPr>
        <p:spPr>
          <a:xfrm rot="16200000">
            <a:off x="978175" y="2812200"/>
            <a:ext cx="1869464" cy="519006"/>
          </a:xfrm>
          <a:prstGeom prst="hexagon">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r>
              <a:rPr lang="en-US" sz="4000" b="1" kern="0" smtClean="0">
                <a:solidFill>
                  <a:sysClr val="window" lastClr="FFFFFF"/>
                </a:solidFill>
                <a:latin typeface="Calibri"/>
              </a:rPr>
              <a:t>Latch</a:t>
            </a:r>
            <a:endParaRPr lang="en-US" sz="4000" b="1" kern="0">
              <a:solidFill>
                <a:sysClr val="window" lastClr="FFFFFF"/>
              </a:solidFill>
              <a:latin typeface="Calibri"/>
            </a:endParaRPr>
          </a:p>
        </p:txBody>
      </p:sp>
      <p:cxnSp>
        <p:nvCxnSpPr>
          <p:cNvPr id="42" name="on0"/>
          <p:cNvCxnSpPr/>
          <p:nvPr/>
        </p:nvCxnSpPr>
        <p:spPr>
          <a:xfrm>
            <a:off x="4427984" y="4941168"/>
            <a:ext cx="0" cy="527369"/>
          </a:xfrm>
          <a:prstGeom prst="line">
            <a:avLst/>
          </a:prstGeom>
          <a:noFill/>
          <a:ln w="57150" cap="flat" cmpd="sng" algn="ctr">
            <a:solidFill>
              <a:srgbClr val="FF0000"/>
            </a:solidFill>
            <a:prstDash val="solid"/>
          </a:ln>
          <a:effectLst/>
        </p:spPr>
      </p:cxnSp>
      <p:cxnSp>
        <p:nvCxnSpPr>
          <p:cNvPr id="47" name="on0"/>
          <p:cNvCxnSpPr/>
          <p:nvPr/>
        </p:nvCxnSpPr>
        <p:spPr>
          <a:xfrm>
            <a:off x="5364088" y="4941168"/>
            <a:ext cx="0" cy="527369"/>
          </a:xfrm>
          <a:prstGeom prst="line">
            <a:avLst/>
          </a:prstGeom>
          <a:noFill/>
          <a:ln w="57150" cap="flat" cmpd="sng" algn="ctr">
            <a:solidFill>
              <a:srgbClr val="FF0000"/>
            </a:solidFill>
            <a:prstDash val="solid"/>
          </a:ln>
          <a:effectLst/>
        </p:spPr>
      </p:cxnSp>
    </p:spTree>
    <p:extLst>
      <p:ext uri="{BB962C8B-B14F-4D97-AF65-F5344CB8AC3E}">
        <p14:creationId xmlns:p14="http://schemas.microsoft.com/office/powerpoint/2010/main" val="584931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Proposed Bank Organization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111</a:t>
            </a:fld>
            <a:endParaRPr lang="en-US" altLang="en-US">
              <a:solidFill>
                <a:srgbClr val="000000"/>
              </a:solidFill>
            </a:endParaRPr>
          </a:p>
        </p:txBody>
      </p:sp>
      <p:cxnSp>
        <p:nvCxnSpPr>
          <p:cNvPr id="95" name="off0"/>
          <p:cNvCxnSpPr/>
          <p:nvPr/>
        </p:nvCxnSpPr>
        <p:spPr>
          <a:xfrm flipH="1">
            <a:off x="4102316" y="4950118"/>
            <a:ext cx="345708" cy="254017"/>
          </a:xfrm>
          <a:prstGeom prst="line">
            <a:avLst/>
          </a:prstGeom>
          <a:noFill/>
          <a:ln w="57150" cap="flat" cmpd="sng" algn="ctr">
            <a:solidFill>
              <a:srgbClr val="FF0000"/>
            </a:solidFill>
            <a:prstDash val="solid"/>
          </a:ln>
          <a:effectLst/>
        </p:spPr>
      </p:cxnSp>
      <p:cxnSp>
        <p:nvCxnSpPr>
          <p:cNvPr id="96" name="off0"/>
          <p:cNvCxnSpPr/>
          <p:nvPr/>
        </p:nvCxnSpPr>
        <p:spPr>
          <a:xfrm flipH="1">
            <a:off x="5061476" y="4931349"/>
            <a:ext cx="345708" cy="272786"/>
          </a:xfrm>
          <a:prstGeom prst="line">
            <a:avLst/>
          </a:prstGeom>
          <a:noFill/>
          <a:ln w="57150" cap="flat" cmpd="sng" algn="ctr">
            <a:solidFill>
              <a:srgbClr val="FF0000"/>
            </a:solidFill>
            <a:prstDash val="solid"/>
          </a:ln>
          <a:effectLst/>
        </p:spPr>
      </p:cxnSp>
      <p:cxnSp>
        <p:nvCxnSpPr>
          <p:cNvPr id="97" name="on0"/>
          <p:cNvCxnSpPr/>
          <p:nvPr/>
        </p:nvCxnSpPr>
        <p:spPr>
          <a:xfrm>
            <a:off x="5328989" y="2599608"/>
            <a:ext cx="0" cy="472095"/>
          </a:xfrm>
          <a:prstGeom prst="line">
            <a:avLst/>
          </a:prstGeom>
          <a:noFill/>
          <a:ln w="57150" cap="flat" cmpd="sng" algn="ctr">
            <a:solidFill>
              <a:srgbClr val="FF0000"/>
            </a:solidFill>
            <a:prstDash val="solid"/>
          </a:ln>
          <a:effectLst/>
        </p:spPr>
      </p:cxnSp>
      <p:cxnSp>
        <p:nvCxnSpPr>
          <p:cNvPr id="98" name="on0"/>
          <p:cNvCxnSpPr/>
          <p:nvPr/>
        </p:nvCxnSpPr>
        <p:spPr>
          <a:xfrm>
            <a:off x="4448024" y="2586544"/>
            <a:ext cx="0" cy="455361"/>
          </a:xfrm>
          <a:prstGeom prst="line">
            <a:avLst/>
          </a:prstGeom>
          <a:noFill/>
          <a:ln w="57150" cap="flat" cmpd="sng" algn="ctr">
            <a:solidFill>
              <a:srgbClr val="FF0000"/>
            </a:solidFill>
            <a:prstDash val="solid"/>
          </a:ln>
          <a:effectLst/>
        </p:spPr>
      </p:cxnSp>
      <p:cxnSp>
        <p:nvCxnSpPr>
          <p:cNvPr id="99" name="long"/>
          <p:cNvCxnSpPr/>
          <p:nvPr/>
        </p:nvCxnSpPr>
        <p:spPr>
          <a:xfrm>
            <a:off x="8052975" y="1761405"/>
            <a:ext cx="0" cy="4114800"/>
          </a:xfrm>
          <a:prstGeom prst="line">
            <a:avLst/>
          </a:prstGeom>
          <a:noFill/>
          <a:ln w="57150" cap="flat" cmpd="sng" algn="ctr">
            <a:solidFill>
              <a:srgbClr val="FF0000"/>
            </a:solidFill>
            <a:prstDash val="solid"/>
          </a:ln>
          <a:effectLst/>
        </p:spPr>
      </p:cxnSp>
      <p:cxnSp>
        <p:nvCxnSpPr>
          <p:cNvPr id="100" name="long"/>
          <p:cNvCxnSpPr/>
          <p:nvPr/>
        </p:nvCxnSpPr>
        <p:spPr>
          <a:xfrm>
            <a:off x="6992157" y="1761405"/>
            <a:ext cx="1" cy="4114800"/>
          </a:xfrm>
          <a:prstGeom prst="line">
            <a:avLst/>
          </a:prstGeom>
          <a:noFill/>
          <a:ln w="57150" cap="flat" cmpd="sng" algn="ctr">
            <a:solidFill>
              <a:srgbClr val="FF0000"/>
            </a:solidFill>
            <a:prstDash val="solid"/>
          </a:ln>
          <a:effectLst/>
        </p:spPr>
      </p:cxnSp>
      <p:sp>
        <p:nvSpPr>
          <p:cNvPr id="101" name="localrb"/>
          <p:cNvSpPr txBox="1"/>
          <p:nvPr/>
        </p:nvSpPr>
        <p:spPr>
          <a:xfrm>
            <a:off x="5991234" y="2219155"/>
            <a:ext cx="2057400"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2" name="localrb"/>
          <p:cNvSpPr txBox="1"/>
          <p:nvPr/>
        </p:nvSpPr>
        <p:spPr>
          <a:xfrm>
            <a:off x="5991234" y="4581355"/>
            <a:ext cx="1933566" cy="304250"/>
          </a:xfrm>
          <a:prstGeom prst="rect">
            <a:avLst/>
          </a:prstGeom>
          <a:noFill/>
        </p:spPr>
        <p:txBody>
          <a:bodyPr wrap="square" rtlCol="0" anchor="ctr">
            <a:noAutofit/>
          </a:bodyPr>
          <a:lstStyle/>
          <a:p>
            <a:pPr>
              <a:lnSpc>
                <a:spcPct val="70000"/>
              </a:lnSpc>
              <a:defRPr/>
            </a:pPr>
            <a:r>
              <a:rPr lang="en-US" sz="2800" i="1" kern="0" dirty="0" smtClean="0">
                <a:solidFill>
                  <a:sysClr val="windowText" lastClr="000000"/>
                </a:solidFill>
                <a:latin typeface="Tahoma"/>
              </a:rPr>
              <a:t>Local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3" name="localrb"/>
          <p:cNvSpPr txBox="1"/>
          <p:nvPr/>
        </p:nvSpPr>
        <p:spPr>
          <a:xfrm>
            <a:off x="4525191" y="5952955"/>
            <a:ext cx="1875609" cy="304250"/>
          </a:xfrm>
          <a:prstGeom prst="rect">
            <a:avLst/>
          </a:prstGeom>
          <a:noFill/>
        </p:spPr>
        <p:txBody>
          <a:bodyPr wrap="square" rtlCol="0" anchor="ctr">
            <a:noAutofit/>
          </a:bodyPr>
          <a:lstStyle/>
          <a:p>
            <a:pPr algn="r">
              <a:lnSpc>
                <a:spcPct val="70000"/>
              </a:lnSpc>
              <a:defRPr/>
            </a:pPr>
            <a:r>
              <a:rPr lang="en-US" sz="2800" i="1" kern="0" dirty="0" smtClean="0">
                <a:solidFill>
                  <a:sysClr val="windowText" lastClr="000000"/>
                </a:solidFill>
                <a:latin typeface="Tahoma"/>
              </a:rPr>
              <a:t>Global</a:t>
            </a:r>
            <a:br>
              <a:rPr lang="en-US" sz="2800" i="1" kern="0" dirty="0" smtClean="0">
                <a:solidFill>
                  <a:sysClr val="windowText" lastClr="000000"/>
                </a:solidFill>
                <a:latin typeface="Tahoma"/>
              </a:rPr>
            </a:br>
            <a:r>
              <a:rPr lang="en-US" sz="2800" i="1" kern="0" dirty="0" smtClean="0">
                <a:solidFill>
                  <a:sysClr val="windowText" lastClr="000000"/>
                </a:solidFill>
                <a:latin typeface="Tahoma"/>
              </a:rPr>
              <a:t>row-buffer</a:t>
            </a:r>
            <a:endParaRPr lang="en-US" sz="2400" i="1" kern="0" dirty="0">
              <a:solidFill>
                <a:sysClr val="windowText" lastClr="000000"/>
              </a:solidFill>
              <a:latin typeface="Tahoma"/>
            </a:endParaRPr>
          </a:p>
        </p:txBody>
      </p:sp>
      <p:sp>
        <p:nvSpPr>
          <p:cNvPr id="104" name="movebluerow"/>
          <p:cNvSpPr/>
          <p:nvPr/>
        </p:nvSpPr>
        <p:spPr>
          <a:xfrm>
            <a:off x="3963224" y="1228010"/>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05" name="movebluerow"/>
          <p:cNvSpPr/>
          <p:nvPr/>
        </p:nvSpPr>
        <p:spPr>
          <a:xfrm>
            <a:off x="3972749" y="357907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06" name="longblack"/>
          <p:cNvCxnSpPr/>
          <p:nvPr/>
        </p:nvCxnSpPr>
        <p:spPr>
          <a:xfrm flipV="1">
            <a:off x="1704968" y="1683653"/>
            <a:ext cx="1498927" cy="1557"/>
          </a:xfrm>
          <a:prstGeom prst="line">
            <a:avLst/>
          </a:prstGeom>
          <a:noFill/>
          <a:ln w="76200" cap="flat" cmpd="sng" algn="ctr">
            <a:solidFill>
              <a:sysClr val="window" lastClr="FFFFFF">
                <a:lumMod val="65000"/>
              </a:sysClr>
            </a:solidFill>
            <a:prstDash val="solid"/>
          </a:ln>
          <a:effectLst/>
        </p:spPr>
      </p:cxnSp>
      <p:cxnSp>
        <p:nvCxnSpPr>
          <p:cNvPr id="107" name="longblack"/>
          <p:cNvCxnSpPr/>
          <p:nvPr/>
        </p:nvCxnSpPr>
        <p:spPr>
          <a:xfrm>
            <a:off x="1704968" y="4036265"/>
            <a:ext cx="1489121" cy="0"/>
          </a:xfrm>
          <a:prstGeom prst="line">
            <a:avLst/>
          </a:prstGeom>
          <a:noFill/>
          <a:ln w="76200" cap="flat" cmpd="sng" algn="ctr">
            <a:solidFill>
              <a:sysClr val="window" lastClr="FFFFFF">
                <a:lumMod val="65000"/>
              </a:sysClr>
            </a:solidFill>
            <a:prstDash val="solid"/>
          </a:ln>
          <a:effectLst/>
        </p:spPr>
      </p:cxnSp>
      <p:cxnSp>
        <p:nvCxnSpPr>
          <p:cNvPr id="108" name="black"/>
          <p:cNvCxnSpPr/>
          <p:nvPr/>
        </p:nvCxnSpPr>
        <p:spPr>
          <a:xfrm>
            <a:off x="969942" y="3071703"/>
            <a:ext cx="735026" cy="0"/>
          </a:xfrm>
          <a:prstGeom prst="line">
            <a:avLst/>
          </a:prstGeom>
          <a:noFill/>
          <a:ln w="76200" cap="flat" cmpd="sng" algn="ctr">
            <a:solidFill>
              <a:sysClr val="window" lastClr="FFFFFF">
                <a:lumMod val="65000"/>
              </a:sysClr>
            </a:solidFill>
            <a:prstDash val="solid"/>
          </a:ln>
          <a:effectLst/>
        </p:spPr>
      </p:cxnSp>
      <p:sp>
        <p:nvSpPr>
          <p:cNvPr id="109" name="smallrow"/>
          <p:cNvSpPr/>
          <p:nvPr/>
        </p:nvSpPr>
        <p:spPr>
          <a:xfrm>
            <a:off x="3963225" y="168520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0" name="Straight Connector 109"/>
          <p:cNvCxnSpPr/>
          <p:nvPr/>
        </p:nvCxnSpPr>
        <p:spPr>
          <a:xfrm>
            <a:off x="3545495" y="1913808"/>
            <a:ext cx="2750539" cy="0"/>
          </a:xfrm>
          <a:prstGeom prst="line">
            <a:avLst/>
          </a:prstGeom>
          <a:noFill/>
          <a:ln w="19050" cap="flat" cmpd="sng" algn="ctr">
            <a:solidFill>
              <a:sysClr val="windowText" lastClr="000000"/>
            </a:solidFill>
            <a:prstDash val="sysDash"/>
          </a:ln>
          <a:effectLst/>
        </p:spPr>
      </p:cxnSp>
      <p:cxnSp>
        <p:nvCxnSpPr>
          <p:cNvPr id="111" name="black"/>
          <p:cNvCxnSpPr/>
          <p:nvPr/>
        </p:nvCxnSpPr>
        <p:spPr>
          <a:xfrm>
            <a:off x="1704967" y="1228008"/>
            <a:ext cx="0" cy="3722110"/>
          </a:xfrm>
          <a:prstGeom prst="line">
            <a:avLst/>
          </a:prstGeom>
          <a:noFill/>
          <a:ln w="76200" cap="flat" cmpd="sng" algn="ctr">
            <a:solidFill>
              <a:sysClr val="window" lastClr="FFFFFF">
                <a:lumMod val="65000"/>
              </a:sysClr>
            </a:solidFill>
            <a:prstDash val="solid"/>
          </a:ln>
          <a:effectLst/>
        </p:spPr>
      </p:cxnSp>
      <p:cxnSp>
        <p:nvCxnSpPr>
          <p:cNvPr id="112" name="black"/>
          <p:cNvCxnSpPr/>
          <p:nvPr/>
        </p:nvCxnSpPr>
        <p:spPr>
          <a:xfrm>
            <a:off x="2736882" y="1685208"/>
            <a:ext cx="457206" cy="0"/>
          </a:xfrm>
          <a:prstGeom prst="line">
            <a:avLst/>
          </a:prstGeom>
          <a:noFill/>
          <a:ln w="76200" cap="flat" cmpd="sng" algn="ctr">
            <a:solidFill>
              <a:sysClr val="window" lastClr="FFFFFF">
                <a:lumMod val="65000"/>
              </a:sysClr>
            </a:solidFill>
            <a:prstDash val="solid"/>
          </a:ln>
          <a:effectLst/>
        </p:spPr>
      </p:cxnSp>
      <p:sp>
        <p:nvSpPr>
          <p:cNvPr id="113" name="smallrow"/>
          <p:cNvSpPr/>
          <p:nvPr/>
        </p:nvSpPr>
        <p:spPr>
          <a:xfrm>
            <a:off x="3963225" y="4035718"/>
            <a:ext cx="1875609" cy="457200"/>
          </a:xfrm>
          <a:prstGeom prst="rect">
            <a:avLst/>
          </a:prstGeom>
          <a:no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4" name="smallrow"/>
          <p:cNvSpPr/>
          <p:nvPr/>
        </p:nvSpPr>
        <p:spPr>
          <a:xfrm>
            <a:off x="3972750" y="3578518"/>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cxnSp>
        <p:nvCxnSpPr>
          <p:cNvPr id="115" name="Straight Connector 114"/>
          <p:cNvCxnSpPr/>
          <p:nvPr/>
        </p:nvCxnSpPr>
        <p:spPr>
          <a:xfrm flipV="1">
            <a:off x="3545494" y="4264317"/>
            <a:ext cx="2750540" cy="1"/>
          </a:xfrm>
          <a:prstGeom prst="line">
            <a:avLst/>
          </a:prstGeom>
          <a:noFill/>
          <a:ln w="19050" cap="flat" cmpd="sng" algn="ctr">
            <a:solidFill>
              <a:sysClr val="windowText" lastClr="000000"/>
            </a:solidFill>
            <a:prstDash val="sysDash"/>
          </a:ln>
          <a:effectLst/>
        </p:spPr>
      </p:cxnSp>
      <p:cxnSp>
        <p:nvCxnSpPr>
          <p:cNvPr id="116" name="black"/>
          <p:cNvCxnSpPr>
            <a:endCxn id="125" idx="0"/>
          </p:cNvCxnSpPr>
          <p:nvPr/>
        </p:nvCxnSpPr>
        <p:spPr>
          <a:xfrm>
            <a:off x="2736882" y="4035717"/>
            <a:ext cx="457206" cy="0"/>
          </a:xfrm>
          <a:prstGeom prst="line">
            <a:avLst/>
          </a:prstGeom>
          <a:noFill/>
          <a:ln w="76200" cap="flat" cmpd="sng" algn="ctr">
            <a:solidFill>
              <a:sysClr val="window" lastClr="FFFFFF">
                <a:lumMod val="65000"/>
              </a:sysClr>
            </a:solidFill>
            <a:prstDash val="solid"/>
          </a:ln>
          <a:effectLst/>
        </p:spPr>
      </p:cxnSp>
      <p:sp>
        <p:nvSpPr>
          <p:cNvPr id="117" name="globaldecoder"/>
          <p:cNvSpPr/>
          <p:nvPr/>
        </p:nvSpPr>
        <p:spPr>
          <a:xfrm rot="16200000">
            <a:off x="-873758" y="2757764"/>
            <a:ext cx="3687400" cy="568282"/>
          </a:xfrm>
          <a:prstGeom prst="trapezoid">
            <a:avLst/>
          </a:prstGeom>
          <a:solidFill>
            <a:sysClr val="windowText" lastClr="000000">
              <a:lumMod val="75000"/>
              <a:lumOff val="25000"/>
            </a:sysClr>
          </a:solidFill>
          <a:ln w="57150" cap="flat" cmpd="sng" algn="ctr">
            <a:solidFill>
              <a:sysClr val="windowText" lastClr="000000"/>
            </a:solidFill>
            <a:prstDash val="solid"/>
          </a:ln>
          <a:effectLst/>
        </p:spPr>
        <p:txBody>
          <a:bodyPr lIns="0" rIns="0" rtlCol="0" anchor="ctr"/>
          <a:lstStyle/>
          <a:p>
            <a:pPr algn="ctr">
              <a:defRPr/>
            </a:pPr>
            <a:r>
              <a:rPr lang="en-US" sz="3600" kern="0" smtClean="0">
                <a:solidFill>
                  <a:sysClr val="window" lastClr="FFFFFF"/>
                </a:solidFill>
                <a:latin typeface="Calibri"/>
              </a:rPr>
              <a:t>Global Decoder</a:t>
            </a:r>
            <a:endParaRPr lang="en-US" sz="3600" kern="0">
              <a:solidFill>
                <a:sysClr val="window" lastClr="FFFFFF"/>
              </a:solidFill>
              <a:latin typeface="Calibri"/>
            </a:endParaRPr>
          </a:p>
        </p:txBody>
      </p:sp>
      <p:sp>
        <p:nvSpPr>
          <p:cNvPr id="118" name="movebluerow"/>
          <p:cNvSpPr/>
          <p:nvPr/>
        </p:nvSpPr>
        <p:spPr>
          <a:xfrm>
            <a:off x="3985450" y="2142408"/>
            <a:ext cx="1875609" cy="457200"/>
          </a:xfrm>
          <a:prstGeom prst="rect">
            <a:avLst/>
          </a:prstGeom>
          <a:solidFill>
            <a:srgbClr val="0070C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19" name="bankblank"/>
          <p:cNvSpPr/>
          <p:nvPr/>
        </p:nvSpPr>
        <p:spPr>
          <a:xfrm>
            <a:off x="3963224" y="122800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0" name="row-buffer"/>
          <p:cNvSpPr/>
          <p:nvPr/>
        </p:nvSpPr>
        <p:spPr>
          <a:xfrm>
            <a:off x="3963224" y="214240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1" name="decoder"/>
          <p:cNvSpPr/>
          <p:nvPr/>
        </p:nvSpPr>
        <p:spPr>
          <a:xfrm rot="16200000">
            <a:off x="2912592" y="1509507"/>
            <a:ext cx="914402" cy="351407"/>
          </a:xfrm>
          <a:prstGeom prst="trapezoid">
            <a:avLst/>
          </a:prstGeom>
          <a:solidFill>
            <a:srgbClr val="0070C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2" name="movebluerow"/>
          <p:cNvSpPr/>
          <p:nvPr/>
        </p:nvSpPr>
        <p:spPr>
          <a:xfrm>
            <a:off x="3963224" y="4504880"/>
            <a:ext cx="1866084" cy="457200"/>
          </a:xfrm>
          <a:prstGeom prst="rect">
            <a:avLst/>
          </a:prstGeom>
          <a:solidFill>
            <a:srgbClr val="FFC000">
              <a:alpha val="75000"/>
            </a:srgbClr>
          </a:solidFill>
          <a:ln w="19050" cap="flat" cmpd="sng" algn="ctr">
            <a:noFill/>
            <a:prstDash val="solid"/>
          </a:ln>
          <a:effectLst/>
        </p:spPr>
        <p:txBody>
          <a:bodyPr rtlCol="0" anchor="ctr"/>
          <a:lstStyle/>
          <a:p>
            <a:pPr>
              <a:defRPr/>
            </a:pPr>
            <a:endParaRPr lang="en-US" sz="3200" kern="0">
              <a:solidFill>
                <a:sysClr val="windowText" lastClr="000000"/>
              </a:solidFill>
              <a:latin typeface="Calibri"/>
            </a:endParaRPr>
          </a:p>
        </p:txBody>
      </p:sp>
      <p:sp>
        <p:nvSpPr>
          <p:cNvPr id="123" name="bankblank"/>
          <p:cNvSpPr/>
          <p:nvPr/>
        </p:nvSpPr>
        <p:spPr>
          <a:xfrm>
            <a:off x="3963224" y="3578518"/>
            <a:ext cx="1875610" cy="914401"/>
          </a:xfrm>
          <a:prstGeom prst="rect">
            <a:avLst/>
          </a:prstGeom>
          <a:noFill/>
          <a:ln w="57150" cap="flat" cmpd="sng" algn="ctr">
            <a:solidFill>
              <a:sysClr val="windowText" lastClr="000000"/>
            </a:solidFill>
            <a:prstDash val="solid"/>
          </a:ln>
          <a:effectLst/>
        </p:spPr>
        <p:txBody>
          <a:bodyPr rtlCol="0" anchor="ctr"/>
          <a:lstStyle/>
          <a:p>
            <a:pPr algn="ctr">
              <a:defRPr/>
            </a:pPr>
            <a:endParaRPr lang="en-US" sz="3200" kern="0">
              <a:solidFill>
                <a:sysClr val="windowText" lastClr="000000"/>
              </a:solidFill>
              <a:latin typeface="Calibri"/>
            </a:endParaRPr>
          </a:p>
        </p:txBody>
      </p:sp>
      <p:sp>
        <p:nvSpPr>
          <p:cNvPr id="124" name="row-buffer"/>
          <p:cNvSpPr/>
          <p:nvPr/>
        </p:nvSpPr>
        <p:spPr>
          <a:xfrm>
            <a:off x="6582591" y="5876205"/>
            <a:ext cx="1875609"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sp>
        <p:nvSpPr>
          <p:cNvPr id="125" name="decoder"/>
          <p:cNvSpPr/>
          <p:nvPr/>
        </p:nvSpPr>
        <p:spPr>
          <a:xfrm rot="16200000">
            <a:off x="2912590" y="3860013"/>
            <a:ext cx="914402" cy="351407"/>
          </a:xfrm>
          <a:prstGeom prst="trapezoid">
            <a:avLst/>
          </a:prstGeom>
          <a:solidFill>
            <a:srgbClr val="FFC000">
              <a:alpha val="75000"/>
            </a:srgbClr>
          </a:solidFill>
          <a:ln w="57150" cap="flat" cmpd="sng" algn="ctr">
            <a:solidFill>
              <a:sysClr val="windowText" lastClr="000000"/>
            </a:solidFill>
            <a:prstDash val="solid"/>
          </a:ln>
          <a:effectLst/>
        </p:spPr>
        <p:txBody>
          <a:bodyPr rtlCol="0" anchor="ctr"/>
          <a:lstStyle/>
          <a:p>
            <a:pPr algn="ctr">
              <a:defRPr/>
            </a:pPr>
            <a:endParaRPr lang="en-US" sz="3200" kern="0">
              <a:solidFill>
                <a:sysClr val="window" lastClr="FFFFFF"/>
              </a:solidFill>
              <a:latin typeface="Calibri"/>
            </a:endParaRPr>
          </a:p>
        </p:txBody>
      </p:sp>
      <p:sp>
        <p:nvSpPr>
          <p:cNvPr id="126" name="row-buffer"/>
          <p:cNvSpPr/>
          <p:nvPr/>
        </p:nvSpPr>
        <p:spPr>
          <a:xfrm>
            <a:off x="3963224" y="4492918"/>
            <a:ext cx="1875610" cy="457200"/>
          </a:xfrm>
          <a:prstGeom prst="rect">
            <a:avLst/>
          </a:prstGeom>
          <a:noFill/>
          <a:ln w="57150" cap="flat" cmpd="sng" algn="ctr">
            <a:solidFill>
              <a:sysClr val="windowText" lastClr="000000"/>
            </a:solidFill>
            <a:prstDash val="solid"/>
          </a:ln>
          <a:effectLst/>
        </p:spPr>
        <p:txBody>
          <a:bodyPr rtlCol="0" anchor="ctr"/>
          <a:lstStyle/>
          <a:p>
            <a:pPr>
              <a:defRPr/>
            </a:pPr>
            <a:endParaRPr lang="en-US" sz="3000" kern="0">
              <a:solidFill>
                <a:sysClr val="windowText" lastClr="000000"/>
              </a:solidFill>
              <a:latin typeface="Calibri"/>
            </a:endParaRPr>
          </a:p>
        </p:txBody>
      </p:sp>
      <p:cxnSp>
        <p:nvCxnSpPr>
          <p:cNvPr id="127" name="black"/>
          <p:cNvCxnSpPr/>
          <p:nvPr/>
        </p:nvCxnSpPr>
        <p:spPr>
          <a:xfrm>
            <a:off x="1704968" y="1683653"/>
            <a:ext cx="552466" cy="1557"/>
          </a:xfrm>
          <a:prstGeom prst="line">
            <a:avLst/>
          </a:prstGeom>
          <a:noFill/>
          <a:ln w="76200" cap="flat" cmpd="sng" algn="ctr">
            <a:solidFill>
              <a:sysClr val="window" lastClr="FFFFFF">
                <a:lumMod val="65000"/>
              </a:sysClr>
            </a:solidFill>
            <a:prstDash val="solid"/>
          </a:ln>
          <a:effectLst/>
        </p:spPr>
      </p:cxnSp>
      <p:cxnSp>
        <p:nvCxnSpPr>
          <p:cNvPr id="128" name="black"/>
          <p:cNvCxnSpPr/>
          <p:nvPr/>
        </p:nvCxnSpPr>
        <p:spPr>
          <a:xfrm flipV="1">
            <a:off x="1704967" y="4035713"/>
            <a:ext cx="552467" cy="552"/>
          </a:xfrm>
          <a:prstGeom prst="line">
            <a:avLst/>
          </a:prstGeom>
          <a:noFill/>
          <a:ln w="76200" cap="flat" cmpd="sng" algn="ctr">
            <a:solidFill>
              <a:sysClr val="window" lastClr="FFFFFF">
                <a:lumMod val="65000"/>
              </a:sysClr>
            </a:solidFill>
            <a:prstDash val="solid"/>
          </a:ln>
          <a:effectLst/>
        </p:spPr>
      </p:cxnSp>
      <p:sp>
        <p:nvSpPr>
          <p:cNvPr id="129" name="bluegloballatch"/>
          <p:cNvSpPr/>
          <p:nvPr/>
        </p:nvSpPr>
        <p:spPr>
          <a:xfrm rot="16200000">
            <a:off x="1740450" y="1425707"/>
            <a:ext cx="1552978" cy="519006"/>
          </a:xfrm>
          <a:prstGeom prst="hexagon">
            <a:avLst/>
          </a:prstGeom>
          <a:solidFill>
            <a:srgbClr val="0070C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 lastClr="FFFFFF"/>
                </a:solidFill>
                <a:latin typeface="Calibri"/>
              </a:rPr>
              <a:t>Latch</a:t>
            </a:r>
            <a:endParaRPr lang="en-US" sz="4000" b="1" kern="0" dirty="0">
              <a:solidFill>
                <a:sysClr val="window" lastClr="FFFFFF"/>
              </a:solidFill>
              <a:latin typeface="Calibri"/>
            </a:endParaRPr>
          </a:p>
        </p:txBody>
      </p:sp>
      <p:sp>
        <p:nvSpPr>
          <p:cNvPr id="130" name="orangegloballatch"/>
          <p:cNvSpPr/>
          <p:nvPr/>
        </p:nvSpPr>
        <p:spPr>
          <a:xfrm rot="16200000">
            <a:off x="1740450" y="3776211"/>
            <a:ext cx="1552977" cy="519006"/>
          </a:xfrm>
          <a:prstGeom prst="hexagon">
            <a:avLst/>
          </a:prstGeom>
          <a:solidFill>
            <a:srgbClr val="FFC000">
              <a:alpha val="75000"/>
            </a:srgbClr>
          </a:solidFill>
          <a:ln w="57150" cap="flat" cmpd="sng" algn="ctr">
            <a:solidFill>
              <a:sysClr val="windowText" lastClr="000000"/>
            </a:solidFill>
            <a:prstDash val="solid"/>
          </a:ln>
          <a:effectLst/>
        </p:spPr>
        <p:txBody>
          <a:bodyPr lIns="0" rIns="0" rtlCol="0" anchor="ctr"/>
          <a:lstStyle/>
          <a:p>
            <a:pPr algn="ctr">
              <a:defRPr/>
            </a:pPr>
            <a:r>
              <a:rPr lang="en-US" sz="4000" b="1" kern="0" dirty="0" smtClean="0">
                <a:solidFill>
                  <a:sysClr val="windowText" lastClr="000000"/>
                </a:solidFill>
                <a:latin typeface="Calibri"/>
              </a:rPr>
              <a:t>Latch</a:t>
            </a:r>
            <a:endParaRPr lang="en-US" sz="4000" b="1" kern="0" dirty="0">
              <a:solidFill>
                <a:sysClr val="windowText" lastClr="000000"/>
              </a:solidFill>
              <a:latin typeface="Calibri"/>
            </a:endParaRPr>
          </a:p>
        </p:txBody>
      </p:sp>
      <p:cxnSp>
        <p:nvCxnSpPr>
          <p:cNvPr id="131" name="wlbluelowered"/>
          <p:cNvCxnSpPr/>
          <p:nvPr/>
        </p:nvCxnSpPr>
        <p:spPr>
          <a:xfrm flipV="1">
            <a:off x="3545495" y="1456605"/>
            <a:ext cx="2750539" cy="3"/>
          </a:xfrm>
          <a:prstGeom prst="line">
            <a:avLst/>
          </a:prstGeom>
          <a:noFill/>
          <a:ln w="19050" cap="flat" cmpd="sng" algn="ctr">
            <a:solidFill>
              <a:sysClr val="windowText" lastClr="000000"/>
            </a:solidFill>
            <a:prstDash val="sysDash"/>
          </a:ln>
          <a:effectLst/>
        </p:spPr>
      </p:cxnSp>
      <p:cxnSp>
        <p:nvCxnSpPr>
          <p:cNvPr id="132" name="wlorangelowered"/>
          <p:cNvCxnSpPr/>
          <p:nvPr/>
        </p:nvCxnSpPr>
        <p:spPr>
          <a:xfrm>
            <a:off x="3545497" y="3807114"/>
            <a:ext cx="2750537" cy="4"/>
          </a:xfrm>
          <a:prstGeom prst="line">
            <a:avLst/>
          </a:prstGeom>
          <a:noFill/>
          <a:ln w="19050" cap="flat" cmpd="sng" algn="ctr">
            <a:solidFill>
              <a:sysClr val="windowText" lastClr="000000"/>
            </a:solidFill>
            <a:prstDash val="sysDash"/>
          </a:ln>
          <a:effectLst/>
        </p:spPr>
      </p:cxnSp>
      <p:sp>
        <p:nvSpPr>
          <p:cNvPr id="133" name="d1orange"/>
          <p:cNvSpPr/>
          <p:nvPr/>
        </p:nvSpPr>
        <p:spPr>
          <a:xfrm>
            <a:off x="3103093" y="4950393"/>
            <a:ext cx="533400" cy="507484"/>
          </a:xfrm>
          <a:prstGeom prst="roundRect">
            <a:avLst/>
          </a:prstGeom>
          <a:solidFill>
            <a:srgbClr val="FFC000"/>
          </a:solidFill>
          <a:ln w="57150" cap="flat" cmpd="sng" algn="ctr">
            <a:solidFill>
              <a:sysClr val="windowText" lastClr="000000"/>
            </a:solidFill>
            <a:prstDash val="solid"/>
          </a:ln>
          <a:effectLst/>
        </p:spPr>
        <p:txBody>
          <a:bodyPr rtlCol="0" anchor="ctr"/>
          <a:lstStyle/>
          <a:p>
            <a:pPr algn="ctr">
              <a:defRPr/>
            </a:pPr>
            <a:r>
              <a:rPr lang="en-US" sz="3600" b="1" i="1" kern="0" dirty="0" smtClean="0">
                <a:solidFill>
                  <a:sysClr val="windowText" lastClr="000000"/>
                </a:solidFill>
                <a:latin typeface="Calibri"/>
              </a:rPr>
              <a:t>D</a:t>
            </a:r>
            <a:endParaRPr lang="en-US" sz="3600" b="1" i="1" kern="0" dirty="0">
              <a:solidFill>
                <a:sysClr val="windowText" lastClr="000000"/>
              </a:solidFill>
              <a:latin typeface="Calibri"/>
            </a:endParaRPr>
          </a:p>
        </p:txBody>
      </p:sp>
      <p:sp>
        <p:nvSpPr>
          <p:cNvPr id="134" name="d0blue"/>
          <p:cNvSpPr/>
          <p:nvPr/>
        </p:nvSpPr>
        <p:spPr>
          <a:xfrm>
            <a:off x="3103091" y="2599608"/>
            <a:ext cx="533400" cy="507484"/>
          </a:xfrm>
          <a:prstGeom prst="roundRect">
            <a:avLst/>
          </a:prstGeom>
          <a:solidFill>
            <a:srgbClr val="0070C0"/>
          </a:solidFill>
          <a:ln w="57150" cap="flat" cmpd="sng" algn="ctr">
            <a:solidFill>
              <a:sysClr val="windowText" lastClr="000000"/>
            </a:solidFill>
            <a:prstDash val="solid"/>
          </a:ln>
          <a:effectLst/>
        </p:spPr>
        <p:txBody>
          <a:bodyPr rtlCol="0" anchor="ctr"/>
          <a:lstStyle/>
          <a:p>
            <a:pPr algn="ctr">
              <a:defRPr/>
            </a:pPr>
            <a:r>
              <a:rPr lang="en-US" sz="3600" b="1" i="1" kern="0" smtClean="0">
                <a:solidFill>
                  <a:sysClr val="window" lastClr="FFFFFF"/>
                </a:solidFill>
                <a:latin typeface="Calibri"/>
              </a:rPr>
              <a:t>D</a:t>
            </a:r>
            <a:endParaRPr lang="en-US" sz="3600" b="1" i="1" kern="0">
              <a:solidFill>
                <a:sysClr val="window" lastClr="FFFFFF"/>
              </a:solidFill>
              <a:latin typeface="Calibri"/>
            </a:endParaRPr>
          </a:p>
        </p:txBody>
      </p:sp>
      <p:sp>
        <p:nvSpPr>
          <p:cNvPr id="135" name="globalbitline"/>
          <p:cNvSpPr txBox="1"/>
          <p:nvPr/>
        </p:nvSpPr>
        <p:spPr>
          <a:xfrm>
            <a:off x="5880903" y="999405"/>
            <a:ext cx="3278984" cy="556048"/>
          </a:xfrm>
          <a:prstGeom prst="rect">
            <a:avLst/>
          </a:prstGeom>
          <a:noFill/>
        </p:spPr>
        <p:txBody>
          <a:bodyPr wrap="square" rtlCol="0" anchor="ctr">
            <a:noAutofit/>
          </a:bodyPr>
          <a:lstStyle/>
          <a:p>
            <a:pPr algn="ctr">
              <a:lnSpc>
                <a:spcPct val="80000"/>
              </a:lnSpc>
              <a:defRPr/>
            </a:pPr>
            <a:r>
              <a:rPr lang="en-US" sz="3600" b="1" i="1" kern="0" dirty="0" smtClean="0">
                <a:solidFill>
                  <a:srgbClr val="FF0000"/>
                </a:solidFill>
                <a:latin typeface="Tahoma"/>
              </a:rPr>
              <a:t>Global </a:t>
            </a:r>
          </a:p>
          <a:p>
            <a:pPr algn="ctr">
              <a:lnSpc>
                <a:spcPct val="80000"/>
              </a:lnSpc>
              <a:defRPr/>
            </a:pPr>
            <a:r>
              <a:rPr lang="en-US" sz="3600" b="1" i="1" kern="0" dirty="0" err="1" smtClean="0">
                <a:solidFill>
                  <a:srgbClr val="FF0000"/>
                </a:solidFill>
                <a:latin typeface="Tahoma"/>
              </a:rPr>
              <a:t>bitlines</a:t>
            </a:r>
            <a:endParaRPr lang="en-US" sz="3200" i="1" kern="0" dirty="0">
              <a:solidFill>
                <a:srgbClr val="FF0000"/>
              </a:solidFill>
              <a:latin typeface="Tahoma"/>
            </a:endParaRPr>
          </a:p>
        </p:txBody>
      </p:sp>
      <p:cxnSp>
        <p:nvCxnSpPr>
          <p:cNvPr id="136" name="bus0"/>
          <p:cNvCxnSpPr/>
          <p:nvPr/>
        </p:nvCxnSpPr>
        <p:spPr>
          <a:xfrm>
            <a:off x="3963224" y="3041905"/>
            <a:ext cx="4791066"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7" name="bus1"/>
          <p:cNvCxnSpPr/>
          <p:nvPr/>
        </p:nvCxnSpPr>
        <p:spPr>
          <a:xfrm>
            <a:off x="3985450" y="5495205"/>
            <a:ext cx="4853750" cy="0"/>
          </a:xfrm>
          <a:prstGeom prst="line">
            <a:avLst/>
          </a:prstGeom>
          <a:noFill/>
          <a:ln w="76200" cap="flat" cmpd="sng" algn="ctr">
            <a:solidFill>
              <a:sysClr val="windowText" lastClr="000000"/>
            </a:solidFill>
            <a:prstDash val="solid"/>
            <a:headEnd type="triangle" w="med" len="med"/>
            <a:tailEnd type="triangle" w="med" len="med"/>
          </a:ln>
          <a:effectLst/>
        </p:spPr>
      </p:cxnSp>
      <p:cxnSp>
        <p:nvCxnSpPr>
          <p:cNvPr id="138" name="Straight Connector 137"/>
          <p:cNvCxnSpPr/>
          <p:nvPr/>
        </p:nvCxnSpPr>
        <p:spPr>
          <a:xfrm>
            <a:off x="3636491" y="2853350"/>
            <a:ext cx="2192817" cy="0"/>
          </a:xfrm>
          <a:prstGeom prst="line">
            <a:avLst/>
          </a:prstGeom>
          <a:noFill/>
          <a:ln w="19050" cap="flat" cmpd="sng" algn="ctr">
            <a:solidFill>
              <a:sysClr val="windowText" lastClr="000000"/>
            </a:solidFill>
            <a:prstDash val="sysDash"/>
          </a:ln>
          <a:effectLst/>
        </p:spPr>
      </p:cxnSp>
      <p:cxnSp>
        <p:nvCxnSpPr>
          <p:cNvPr id="139" name="Straight Connector 138"/>
          <p:cNvCxnSpPr/>
          <p:nvPr/>
        </p:nvCxnSpPr>
        <p:spPr>
          <a:xfrm>
            <a:off x="3646017" y="5241980"/>
            <a:ext cx="2192817" cy="0"/>
          </a:xfrm>
          <a:prstGeom prst="line">
            <a:avLst/>
          </a:prstGeom>
          <a:noFill/>
          <a:ln w="19050" cap="flat" cmpd="sng" algn="ctr">
            <a:solidFill>
              <a:sysClr val="windowText" lastClr="000000"/>
            </a:solidFill>
            <a:prstDash val="sysDash"/>
          </a:ln>
          <a:effectLst/>
        </p:spPr>
      </p:cxnSp>
      <p:sp>
        <p:nvSpPr>
          <p:cNvPr id="49" name="TextBox 48"/>
          <p:cNvSpPr txBox="1"/>
          <p:nvPr/>
        </p:nvSpPr>
        <p:spPr>
          <a:xfrm>
            <a:off x="0" y="5736158"/>
            <a:ext cx="4499992" cy="107721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1600" dirty="0" smtClean="0">
                <a:solidFill>
                  <a:srgbClr val="0000FF"/>
                </a:solidFill>
                <a:latin typeface="Tahoma"/>
              </a:rPr>
              <a:t>Overhead of SALP in DRAM chip: 0.15%</a:t>
            </a:r>
          </a:p>
          <a:p>
            <a:r>
              <a:rPr lang="en-US" sz="1600" dirty="0" smtClean="0">
                <a:solidFill>
                  <a:srgbClr val="000000"/>
                </a:solidFill>
                <a:latin typeface="Tahoma"/>
              </a:rPr>
              <a:t>1. Global latch </a:t>
            </a:r>
            <a:r>
              <a:rPr lang="en-US" sz="1600" dirty="0" smtClean="0">
                <a:solidFill>
                  <a:srgbClr val="000000"/>
                </a:solidFill>
                <a:latin typeface="Tahoma"/>
                <a:sym typeface="Wingdings"/>
              </a:rPr>
              <a:t> per-subarray local latches</a:t>
            </a:r>
          </a:p>
          <a:p>
            <a:r>
              <a:rPr lang="en-US" sz="1600" dirty="0" smtClean="0">
                <a:solidFill>
                  <a:srgbClr val="000000"/>
                </a:solidFill>
                <a:latin typeface="Tahoma"/>
                <a:sym typeface="Wingdings"/>
              </a:rPr>
              <a:t>2. Designated bit latches and wire to selectively        enable a subarray</a:t>
            </a:r>
            <a:endParaRPr lang="en-US" sz="1600" dirty="0" smtClean="0">
              <a:solidFill>
                <a:srgbClr val="000000"/>
              </a:solidFill>
              <a:latin typeface="Tahoma"/>
            </a:endParaRPr>
          </a:p>
        </p:txBody>
      </p:sp>
    </p:spTree>
    <p:extLst>
      <p:ext uri="{BB962C8B-B14F-4D97-AF65-F5344CB8AC3E}">
        <p14:creationId xmlns:p14="http://schemas.microsoft.com/office/powerpoint/2010/main" val="1384055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Results</a:t>
            </a:r>
            <a:endParaRPr lang="en-US" dirty="0"/>
          </a:p>
        </p:txBody>
      </p:sp>
      <p:sp>
        <p:nvSpPr>
          <p:cNvPr id="3" name="Content Placeholder 2"/>
          <p:cNvSpPr>
            <a:spLocks noGrp="1"/>
          </p:cNvSpPr>
          <p:nvPr>
            <p:ph idx="1"/>
          </p:nvPr>
        </p:nvSpPr>
        <p:spPr>
          <a:xfrm>
            <a:off x="228600" y="848052"/>
            <a:ext cx="8610600" cy="5123656"/>
          </a:xfrm>
        </p:spPr>
        <p:txBody>
          <a:bodyPr/>
          <a:lstStyle/>
          <a:p>
            <a:r>
              <a:rPr lang="en-US" dirty="0" smtClean="0"/>
              <a:t>Wide variety of systems with different #channels, banks, ranks, subarrays</a:t>
            </a:r>
          </a:p>
          <a:p>
            <a:r>
              <a:rPr lang="en-US" dirty="0" smtClean="0"/>
              <a:t>Server, streaming, random-access, SPEC workloads</a:t>
            </a:r>
          </a:p>
          <a:p>
            <a:endParaRPr lang="en-US" sz="1000" dirty="0" smtClean="0"/>
          </a:p>
          <a:p>
            <a:r>
              <a:rPr lang="en-US" dirty="0" smtClean="0">
                <a:solidFill>
                  <a:srgbClr val="0000FF"/>
                </a:solidFill>
              </a:rPr>
              <a:t>Dynamic DRAM energy reduction: </a:t>
            </a:r>
            <a:r>
              <a:rPr lang="en-US" dirty="0" smtClean="0">
                <a:solidFill>
                  <a:srgbClr val="FF0000"/>
                </a:solidFill>
              </a:rPr>
              <a:t>19</a:t>
            </a:r>
            <a:r>
              <a:rPr lang="en-US" dirty="0">
                <a:solidFill>
                  <a:srgbClr val="FF0000"/>
                </a:solidFill>
              </a:rPr>
              <a:t>%</a:t>
            </a:r>
            <a:r>
              <a:rPr lang="en-US" dirty="0">
                <a:solidFill>
                  <a:schemeClr val="tx1">
                    <a:lumMod val="95000"/>
                    <a:lumOff val="5000"/>
                  </a:schemeClr>
                </a:solidFill>
              </a:rPr>
              <a:t> </a:t>
            </a:r>
            <a:endParaRPr lang="en-US" dirty="0" smtClean="0">
              <a:solidFill>
                <a:schemeClr val="tx1">
                  <a:lumMod val="95000"/>
                  <a:lumOff val="5000"/>
                </a:schemeClr>
              </a:solidFill>
            </a:endParaRPr>
          </a:p>
          <a:p>
            <a:pPr lvl="1"/>
            <a:r>
              <a:rPr lang="en-US" dirty="0" smtClean="0">
                <a:solidFill>
                  <a:schemeClr val="tx1">
                    <a:lumMod val="95000"/>
                    <a:lumOff val="5000"/>
                  </a:schemeClr>
                </a:solidFill>
              </a:rPr>
              <a:t>DRAM row hit rate improvement: 13</a:t>
            </a:r>
            <a:r>
              <a:rPr lang="en-US" dirty="0">
                <a:solidFill>
                  <a:schemeClr val="tx1">
                    <a:lumMod val="95000"/>
                    <a:lumOff val="5000"/>
                  </a:schemeClr>
                </a:solidFill>
              </a:rPr>
              <a:t>% </a:t>
            </a:r>
            <a:endParaRPr lang="en-US" dirty="0" smtClean="0">
              <a:solidFill>
                <a:schemeClr val="tx1">
                  <a:lumMod val="95000"/>
                  <a:lumOff val="5000"/>
                </a:schemeClr>
              </a:solidFill>
            </a:endParaRPr>
          </a:p>
          <a:p>
            <a:r>
              <a:rPr lang="en-US" dirty="0" smtClean="0">
                <a:solidFill>
                  <a:srgbClr val="0000FF"/>
                </a:solidFill>
              </a:rPr>
              <a:t>System performance improvement: </a:t>
            </a:r>
            <a:r>
              <a:rPr lang="en-US" dirty="0" smtClean="0">
                <a:solidFill>
                  <a:srgbClr val="FF0000"/>
                </a:solidFill>
              </a:rPr>
              <a:t>17%</a:t>
            </a:r>
          </a:p>
          <a:p>
            <a:pPr lvl="1"/>
            <a:r>
              <a:rPr lang="en-US" dirty="0" smtClean="0">
                <a:solidFill>
                  <a:schemeClr val="tx1">
                    <a:lumMod val="95000"/>
                    <a:lumOff val="5000"/>
                  </a:schemeClr>
                </a:solidFill>
              </a:rPr>
              <a:t>Within 3% of ideal (all independent banks)</a:t>
            </a:r>
            <a:endParaRPr lang="en-US" dirty="0">
              <a:solidFill>
                <a:schemeClr val="tx1">
                  <a:lumMod val="95000"/>
                  <a:lumOff val="5000"/>
                </a:schemeClr>
              </a:solidFill>
            </a:endParaRPr>
          </a:p>
          <a:p>
            <a:r>
              <a:rPr lang="en-US" dirty="0" smtClean="0">
                <a:solidFill>
                  <a:srgbClr val="0000FF"/>
                </a:solidFill>
              </a:rPr>
              <a:t>DRAM die area overhead:</a:t>
            </a:r>
            <a:r>
              <a:rPr lang="en-US" dirty="0" smtClean="0">
                <a:solidFill>
                  <a:srgbClr val="2A55D6"/>
                </a:solidFill>
              </a:rPr>
              <a:t> </a:t>
            </a:r>
            <a:r>
              <a:rPr lang="en-US" dirty="0">
                <a:solidFill>
                  <a:srgbClr val="FF0000"/>
                </a:solidFill>
              </a:rPr>
              <a:t>0.15%</a:t>
            </a:r>
            <a:r>
              <a:rPr lang="en-US" dirty="0">
                <a:solidFill>
                  <a:schemeClr val="tx1">
                    <a:lumMod val="95000"/>
                    <a:lumOff val="5000"/>
                  </a:schemeClr>
                </a:solidFill>
              </a:rPr>
              <a:t> </a:t>
            </a:r>
          </a:p>
          <a:p>
            <a:pPr lvl="1"/>
            <a:r>
              <a:rPr lang="en-US" dirty="0" smtClean="0">
                <a:solidFill>
                  <a:schemeClr val="tx1">
                    <a:lumMod val="95000"/>
                    <a:lumOff val="5000"/>
                  </a:schemeClr>
                </a:solidFill>
              </a:rPr>
              <a:t>vs. 36% overhead of independent banks</a:t>
            </a:r>
            <a:endParaRPr lang="en-US" dirty="0">
              <a:solidFill>
                <a:schemeClr val="tx1">
                  <a:lumMod val="95000"/>
                  <a:lumOff val="5000"/>
                </a:schemeClr>
              </a:solidFill>
            </a:endParaRPr>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112</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43808" y="4940095"/>
            <a:ext cx="3960440" cy="1917905"/>
          </a:xfrm>
          <a:prstGeom prst="rect">
            <a:avLst/>
          </a:prstGeom>
        </p:spPr>
      </p:pic>
    </p:spTree>
    <p:extLst>
      <p:ext uri="{BB962C8B-B14F-4D97-AF65-F5344CB8AC3E}">
        <p14:creationId xmlns:p14="http://schemas.microsoft.com/office/powerpoint/2010/main" val="33696886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952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3418930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897632"/>
            <a:ext cx="8915400"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2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dirty="0">
              <a:solidFill>
                <a:srgbClr val="000000"/>
              </a:solidFill>
              <a:latin typeface="Garamond" charset="0"/>
            </a:endParaRPr>
          </a:p>
        </p:txBody>
      </p:sp>
    </p:spTree>
    <p:extLst>
      <p:ext uri="{BB962C8B-B14F-4D97-AF65-F5344CB8AC3E}">
        <p14:creationId xmlns:p14="http://schemas.microsoft.com/office/powerpoint/2010/main" val="39348704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807896"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smtClean="0">
              <a:solidFill>
                <a:srgbClr val="000000"/>
              </a:solidFill>
              <a:latin typeface="Tahoma" charset="0"/>
              <a:ea typeface="ＭＳ Ｐゴシック" charset="0"/>
              <a:cs typeface="ＭＳ Ｐゴシック" charset="0"/>
            </a:endParaRPr>
          </a:p>
          <a:p>
            <a:pPr lvl="1" eaLnBrk="1" hangingPunct="1"/>
            <a:endParaRPr lang="en-US" sz="12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500" dirty="0">
                <a:solidFill>
                  <a:srgbClr val="000000"/>
                </a:solidFill>
                <a:latin typeface="Tahoma" charset="0"/>
                <a:ea typeface="ＭＳ Ｐゴシック" charset="0"/>
                <a:cs typeface="ＭＳ Ｐゴシック" charset="0"/>
              </a:rPr>
              <a:t>Lee, </a:t>
            </a:r>
            <a:r>
              <a:rPr lang="en-US" sz="1500" dirty="0" err="1">
                <a:solidFill>
                  <a:srgbClr val="000000"/>
                </a:solidFill>
                <a:latin typeface="Tahoma" charset="0"/>
                <a:ea typeface="ＭＳ Ｐゴシック" charset="0"/>
                <a:cs typeface="ＭＳ Ｐゴシック" charset="0"/>
              </a:rPr>
              <a:t>Ipek</a:t>
            </a:r>
            <a:r>
              <a:rPr lang="en-US" sz="1500" dirty="0">
                <a:solidFill>
                  <a:srgbClr val="000000"/>
                </a:solidFill>
                <a:latin typeface="Tahoma" charset="0"/>
                <a:ea typeface="ＭＳ Ｐゴシック" charset="0"/>
                <a:cs typeface="ＭＳ Ｐゴシック" charset="0"/>
              </a:rPr>
              <a:t>, Mutlu, Burger, </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FF"/>
                </a:solidFill>
                <a:latin typeface="Tahoma" charset="0"/>
                <a:ea typeface="ＭＳ Ｐゴシック" charset="0"/>
                <a:cs typeface="ＭＳ Ｐゴシック" charset="0"/>
              </a:rPr>
              <a:t>Architecting Phase Change Memory as a Scalable DRAM Alternative</a:t>
            </a:r>
            <a:r>
              <a:rPr lang="en-US" sz="1500" dirty="0">
                <a:solidFill>
                  <a:srgbClr val="000000"/>
                </a:solidFill>
                <a:latin typeface="Tahoma" charset="0"/>
                <a:ea typeface="ＭＳ Ｐゴシック" charset="0"/>
                <a:cs typeface="ＭＳ Ｐゴシック" charset="0"/>
              </a:rPr>
              <a:t>,</a:t>
            </a:r>
            <a:r>
              <a:rPr lang="ja-JP" altLang="en-US" sz="1500" dirty="0">
                <a:solidFill>
                  <a:srgbClr val="000000"/>
                </a:solidFill>
                <a:latin typeface="Tahoma" charset="0"/>
                <a:ea typeface="ＭＳ Ｐゴシック" charset="0"/>
                <a:cs typeface="ＭＳ Ｐゴシック" charset="0"/>
              </a:rPr>
              <a:t>”</a:t>
            </a:r>
            <a:r>
              <a:rPr lang="en-US" sz="15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500" dirty="0"/>
              <a:t>Meza, Chang, Yoon, </a:t>
            </a:r>
            <a:r>
              <a:rPr lang="en-US" sz="1500" dirty="0" smtClean="0"/>
              <a:t>Mutlu, </a:t>
            </a:r>
            <a:r>
              <a:rPr lang="en-US" sz="1500" dirty="0" err="1" smtClean="0"/>
              <a:t>Ranganathan</a:t>
            </a:r>
            <a:r>
              <a:rPr lang="en-US" sz="1500" dirty="0" smtClean="0"/>
              <a:t>, </a:t>
            </a:r>
            <a:r>
              <a:rPr lang="en-US" sz="1500" dirty="0"/>
              <a:t>“</a:t>
            </a:r>
            <a:r>
              <a:rPr lang="en-US" sz="1500" dirty="0">
                <a:solidFill>
                  <a:srgbClr val="0000FF"/>
                </a:solidFill>
              </a:rPr>
              <a:t>Enabling Efficient and Scalable Hybrid Memories</a:t>
            </a:r>
            <a:r>
              <a:rPr lang="en-US" sz="1500" dirty="0"/>
              <a:t>,” IEEE Comp. Arch. Letters 2012.</a:t>
            </a:r>
          </a:p>
          <a:p>
            <a:pPr>
              <a:buClr>
                <a:srgbClr val="CC9900"/>
              </a:buClr>
              <a:buFont typeface="Wingdings" charset="0"/>
              <a:buChar char="n"/>
            </a:pPr>
            <a:r>
              <a:rPr lang="en-US" sz="1500" dirty="0" smtClean="0"/>
              <a:t>Yoon, Meza et al., </a:t>
            </a:r>
            <a:r>
              <a:rPr lang="en-US" sz="1500" dirty="0"/>
              <a:t>“</a:t>
            </a:r>
            <a:r>
              <a:rPr lang="en-US" sz="1500" dirty="0">
                <a:solidFill>
                  <a:srgbClr val="0000FF"/>
                </a:solidFill>
              </a:rPr>
              <a:t>Row Buffer </a:t>
            </a:r>
            <a:r>
              <a:rPr lang="en-US" sz="1500" dirty="0" smtClean="0">
                <a:solidFill>
                  <a:srgbClr val="0000FF"/>
                </a:solidFill>
              </a:rPr>
              <a:t>Locality</a:t>
            </a:r>
            <a:r>
              <a:rPr lang="en-US" sz="1500" dirty="0">
                <a:solidFill>
                  <a:srgbClr val="0000FF"/>
                </a:solidFill>
              </a:rPr>
              <a:t> </a:t>
            </a:r>
            <a:r>
              <a:rPr lang="en-US" sz="1500" dirty="0" smtClean="0">
                <a:solidFill>
                  <a:srgbClr val="0000FF"/>
                </a:solidFill>
              </a:rPr>
              <a:t>Aware Caching Policies for </a:t>
            </a:r>
            <a:r>
              <a:rPr lang="en-US" sz="1500" dirty="0">
                <a:solidFill>
                  <a:srgbClr val="0000FF"/>
                </a:solidFill>
              </a:rPr>
              <a:t>Hybrid Memories</a:t>
            </a:r>
            <a:r>
              <a:rPr lang="en-US" sz="1500" dirty="0"/>
              <a:t>,” </a:t>
            </a:r>
            <a:r>
              <a:rPr lang="en-US" sz="1500" dirty="0" smtClean="0"/>
              <a:t>ICCD 2012.</a:t>
            </a:r>
          </a:p>
          <a:p>
            <a:pPr>
              <a:buClr>
                <a:srgbClr val="CC9900"/>
              </a:buClr>
              <a:buFont typeface="Wingdings" charset="0"/>
              <a:buChar char="n"/>
            </a:pPr>
            <a:r>
              <a:rPr lang="en-US" sz="1500" dirty="0" err="1" smtClean="0"/>
              <a:t>Kultursay</a:t>
            </a:r>
            <a:r>
              <a:rPr lang="en-US" sz="1500" dirty="0"/>
              <a:t>+, “</a:t>
            </a:r>
            <a:r>
              <a:rPr lang="en-US" sz="1500" dirty="0">
                <a:solidFill>
                  <a:srgbClr val="0000FF"/>
                </a:solidFill>
              </a:rPr>
              <a:t>Evaluating STT-RAM as an Energy-Efficient Main Memory </a:t>
            </a:r>
            <a:r>
              <a:rPr lang="en-US" sz="1500" dirty="0" smtClean="0">
                <a:solidFill>
                  <a:srgbClr val="0000FF"/>
                </a:solidFill>
              </a:rPr>
              <a:t>Alternative</a:t>
            </a:r>
            <a:r>
              <a:rPr lang="en-US" sz="1500" dirty="0" smtClean="0"/>
              <a:t>,</a:t>
            </a:r>
            <a:r>
              <a:rPr lang="en-US" sz="1500" dirty="0"/>
              <a:t>” ISPASS 2013. </a:t>
            </a:r>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2104193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21937908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solidFill>
                  <a:srgbClr val="0000FF"/>
                </a:solidFill>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1829412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a:t>
            </a:r>
          </a:p>
          <a:p>
            <a:pPr marL="0" indent="0">
              <a:buNone/>
            </a:pPr>
            <a:endParaRPr lang="en-US" dirty="0" smtClean="0"/>
          </a:p>
          <a:p>
            <a:r>
              <a:rPr lang="en-US" dirty="0" smtClean="0"/>
              <a:t>Tiered-Latency DRAM</a:t>
            </a:r>
          </a:p>
          <a:p>
            <a:endParaRPr lang="en-US" dirty="0"/>
          </a:p>
          <a:p>
            <a:r>
              <a:rPr lang="en-US" dirty="0" smtClean="0"/>
              <a:t>In-Memory Page Copy and Initialization </a:t>
            </a:r>
          </a:p>
          <a:p>
            <a:endParaRPr lang="en-US" dirty="0"/>
          </a:p>
          <a:p>
            <a:r>
              <a:rPr lang="en-US" dirty="0" smtClean="0"/>
              <a:t>Subarray</a:t>
            </a:r>
            <a:r>
              <a:rPr lang="en-US" dirty="0"/>
              <a:t>-Level Parallelism</a:t>
            </a: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18</a:t>
            </a:fld>
            <a:endParaRPr lang="en-US" altLang="en-US">
              <a:solidFill>
                <a:srgbClr val="000000"/>
              </a:solidFill>
            </a:endParaRPr>
          </a:p>
        </p:txBody>
      </p:sp>
      <p:sp>
        <p:nvSpPr>
          <p:cNvPr id="6" name="Rectangle 5"/>
          <p:cNvSpPr/>
          <p:nvPr/>
        </p:nvSpPr>
        <p:spPr>
          <a:xfrm>
            <a:off x="539552" y="1340768"/>
            <a:ext cx="4536504"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5300856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2863"/>
            <a:ext cx="26463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228600" y="9969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Read and close each </a:t>
            </a:r>
            <a:r>
              <a:rPr lang="en-US" dirty="0">
                <a:latin typeface="Tahoma" charset="0"/>
                <a:ea typeface="ＭＳ Ｐゴシック" charset="0"/>
              </a:rPr>
              <a:t>row every 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3C4982-98C9-324D-9F65-FCC9C20E067B}"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31806491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23519150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9728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1CABFF-B2FC-7446-B344-1DF3937ECF61}"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pic>
        <p:nvPicPr>
          <p:cNvPr id="972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9728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Tree>
    <p:extLst>
      <p:ext uri="{BB962C8B-B14F-4D97-AF65-F5344CB8AC3E}">
        <p14:creationId xmlns:p14="http://schemas.microsoft.com/office/powerpoint/2010/main" val="24979220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983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8D7D63-AEFE-3544-81C8-F29D7B5104D9}"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983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06" y="908720"/>
            <a:ext cx="69294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9830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Tree>
    <p:extLst>
      <p:ext uri="{BB962C8B-B14F-4D97-AF65-F5344CB8AC3E}">
        <p14:creationId xmlns:p14="http://schemas.microsoft.com/office/powerpoint/2010/main" val="2043001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Time Profile of DRAM</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0786FF2-CC60-CB43-AE88-3EA463621049}" type="slidenum">
              <a:rPr lang="en-US" smtClean="0"/>
              <a:pPr>
                <a:defRPr/>
              </a:pPr>
              <a:t>22</a:t>
            </a:fld>
            <a:endParaRPr lang="en-US"/>
          </a:p>
        </p:txBody>
      </p:sp>
      <p:pic>
        <p:nvPicPr>
          <p:cNvPr id="5" name="Picture 4"/>
          <p:cNvPicPr>
            <a:picLocks noChangeAspect="1"/>
          </p:cNvPicPr>
          <p:nvPr/>
        </p:nvPicPr>
        <p:blipFill>
          <a:blip r:embed="rId2"/>
          <a:stretch>
            <a:fillRect/>
          </a:stretch>
        </p:blipFill>
        <p:spPr>
          <a:xfrm>
            <a:off x="0" y="1144459"/>
            <a:ext cx="9144000" cy="4372773"/>
          </a:xfrm>
          <a:prstGeom prst="rect">
            <a:avLst/>
          </a:prstGeom>
        </p:spPr>
      </p:pic>
    </p:spTree>
    <p:extLst>
      <p:ext uri="{BB962C8B-B14F-4D97-AF65-F5344CB8AC3E}">
        <p14:creationId xmlns:p14="http://schemas.microsoft.com/office/powerpoint/2010/main" val="23769358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73435" y="1268760"/>
            <a:ext cx="3184345" cy="1872208"/>
          </a:xfrm>
          <a:prstGeom prst="rect">
            <a:avLst/>
          </a:prstGeom>
        </p:spPr>
      </p:pic>
      <p:sp>
        <p:nvSpPr>
          <p:cNvPr id="2" name="Title 1"/>
          <p:cNvSpPr>
            <a:spLocks noGrp="1"/>
          </p:cNvSpPr>
          <p:nvPr>
            <p:ph type="title"/>
          </p:nvPr>
        </p:nvSpPr>
        <p:spPr>
          <a:xfrm>
            <a:off x="228600" y="152400"/>
            <a:ext cx="8915400" cy="1066800"/>
          </a:xfrm>
        </p:spPr>
        <p:txBody>
          <a:bodyPr/>
          <a:lstStyle/>
          <a:p>
            <a:r>
              <a:rPr lang="en-US" dirty="0" smtClean="0"/>
              <a:t>RAIDR: Eliminating Unnecessary Refreshes</a:t>
            </a:r>
            <a:endParaRPr lang="en-US" dirty="0"/>
          </a:p>
        </p:txBody>
      </p:sp>
      <p:sp>
        <p:nvSpPr>
          <p:cNvPr id="3" name="Content Placeholder 2"/>
          <p:cNvSpPr>
            <a:spLocks noGrp="1"/>
          </p:cNvSpPr>
          <p:nvPr>
            <p:ph idx="1"/>
          </p:nvPr>
        </p:nvSpPr>
        <p:spPr>
          <a:xfrm>
            <a:off x="-36512" y="980728"/>
            <a:ext cx="9036496" cy="5267672"/>
          </a:xfrm>
        </p:spPr>
        <p:txBody>
          <a:bodyPr/>
          <a:lstStyle/>
          <a:p>
            <a:r>
              <a:rPr lang="en-US" sz="2200" dirty="0"/>
              <a:t>Observation: </a:t>
            </a:r>
            <a:r>
              <a:rPr lang="en-US" sz="2200" dirty="0">
                <a:solidFill>
                  <a:srgbClr val="0000FF"/>
                </a:solidFill>
              </a:rPr>
              <a:t>Most </a:t>
            </a:r>
            <a:r>
              <a:rPr lang="en-US" sz="2200" dirty="0" smtClean="0">
                <a:solidFill>
                  <a:srgbClr val="0000FF"/>
                </a:solidFill>
              </a:rPr>
              <a:t>DRAM rows </a:t>
            </a:r>
            <a:r>
              <a:rPr lang="en-US" sz="2200" dirty="0">
                <a:solidFill>
                  <a:srgbClr val="0000FF"/>
                </a:solidFill>
              </a:rPr>
              <a:t>can be refreshed much less often without losing data </a:t>
            </a:r>
            <a:r>
              <a:rPr lang="en-US" sz="2200" dirty="0">
                <a:solidFill>
                  <a:schemeClr val="accent6">
                    <a:lumMod val="75000"/>
                  </a:schemeClr>
                </a:solidFill>
              </a:rPr>
              <a:t>[Kim+, EDL’09</a:t>
            </a:r>
            <a:r>
              <a:rPr lang="en-US" sz="2200" dirty="0" smtClean="0">
                <a:solidFill>
                  <a:schemeClr val="accent6">
                    <a:lumMod val="75000"/>
                  </a:schemeClr>
                </a:solidFill>
              </a:rPr>
              <a:t>]</a:t>
            </a:r>
          </a:p>
          <a:p>
            <a:endParaRPr lang="en-US" sz="800" dirty="0" smtClean="0"/>
          </a:p>
          <a:p>
            <a:r>
              <a:rPr lang="en-US" sz="2200" dirty="0" smtClean="0"/>
              <a:t>Key </a:t>
            </a:r>
            <a:r>
              <a:rPr lang="en-US" sz="2200" dirty="0"/>
              <a:t>idea: </a:t>
            </a:r>
            <a:r>
              <a:rPr lang="en-US" sz="2200" dirty="0" smtClean="0">
                <a:solidFill>
                  <a:srgbClr val="0000FF"/>
                </a:solidFill>
              </a:rPr>
              <a:t>Refresh </a:t>
            </a:r>
            <a:r>
              <a:rPr lang="en-US" sz="2200" dirty="0">
                <a:solidFill>
                  <a:srgbClr val="0000FF"/>
                </a:solidFill>
              </a:rPr>
              <a:t>rows containing weak cells </a:t>
            </a:r>
            <a:endParaRPr lang="en-US" sz="2200" dirty="0" smtClean="0">
              <a:solidFill>
                <a:srgbClr val="0000FF"/>
              </a:solidFill>
            </a:endParaRPr>
          </a:p>
          <a:p>
            <a:pPr marL="0" indent="0">
              <a:buNone/>
            </a:pPr>
            <a:r>
              <a:rPr lang="en-US" sz="2200" dirty="0">
                <a:solidFill>
                  <a:srgbClr val="0000FF"/>
                </a:solidFill>
              </a:rPr>
              <a:t> </a:t>
            </a:r>
            <a:r>
              <a:rPr lang="en-US" sz="2200" dirty="0" smtClean="0">
                <a:solidFill>
                  <a:srgbClr val="0000FF"/>
                </a:solidFill>
              </a:rPr>
              <a:t>   more frequently, other </a:t>
            </a:r>
            <a:r>
              <a:rPr lang="en-US" sz="2200" dirty="0">
                <a:solidFill>
                  <a:srgbClr val="0000FF"/>
                </a:solidFill>
              </a:rPr>
              <a:t>rows less </a:t>
            </a:r>
            <a:r>
              <a:rPr lang="en-US" sz="2200" dirty="0" smtClean="0">
                <a:solidFill>
                  <a:srgbClr val="0000FF"/>
                </a:solidFill>
              </a:rPr>
              <a:t>frequently</a:t>
            </a:r>
          </a:p>
          <a:p>
            <a:pPr marL="344487" lvl="1" indent="0">
              <a:buNone/>
            </a:pPr>
            <a:r>
              <a:rPr lang="en-US" sz="2000" dirty="0">
                <a:solidFill>
                  <a:srgbClr val="FF0000"/>
                </a:solidFill>
              </a:rPr>
              <a:t>1. Profiling: </a:t>
            </a:r>
            <a:r>
              <a:rPr lang="en-US" sz="2000" dirty="0">
                <a:solidFill>
                  <a:srgbClr val="000000"/>
                </a:solidFill>
              </a:rPr>
              <a:t>Profile </a:t>
            </a:r>
            <a:r>
              <a:rPr lang="en-US" sz="2000" dirty="0" smtClean="0">
                <a:solidFill>
                  <a:srgbClr val="000000"/>
                </a:solidFill>
              </a:rPr>
              <a:t>retention </a:t>
            </a:r>
            <a:r>
              <a:rPr lang="en-US" sz="2000" dirty="0">
                <a:solidFill>
                  <a:srgbClr val="000000"/>
                </a:solidFill>
              </a:rPr>
              <a:t>time of </a:t>
            </a:r>
            <a:r>
              <a:rPr lang="en-US" sz="2000" dirty="0" smtClean="0">
                <a:solidFill>
                  <a:srgbClr val="000000"/>
                </a:solidFill>
              </a:rPr>
              <a:t>all rows</a:t>
            </a:r>
            <a:endParaRPr lang="en-US" sz="2000" dirty="0">
              <a:solidFill>
                <a:srgbClr val="000000"/>
              </a:solidFill>
            </a:endParaRPr>
          </a:p>
          <a:p>
            <a:pPr marL="344487" lvl="1" indent="0">
              <a:buNone/>
            </a:pPr>
            <a:r>
              <a:rPr lang="en-US" sz="2000" dirty="0">
                <a:solidFill>
                  <a:srgbClr val="FF0000"/>
                </a:solidFill>
              </a:rPr>
              <a:t>2. Binning: </a:t>
            </a:r>
            <a:r>
              <a:rPr lang="en-US" sz="2000" dirty="0">
                <a:solidFill>
                  <a:srgbClr val="000000"/>
                </a:solidFill>
              </a:rPr>
              <a:t>Store rows into bins by retention </a:t>
            </a:r>
            <a:r>
              <a:rPr lang="en-US" sz="2000" dirty="0" smtClean="0">
                <a:solidFill>
                  <a:srgbClr val="000000"/>
                </a:solidFill>
              </a:rPr>
              <a:t>time in memory controller</a:t>
            </a:r>
          </a:p>
          <a:p>
            <a:pPr marL="344487" lvl="1" indent="0">
              <a:buNone/>
            </a:pPr>
            <a:r>
              <a:rPr lang="en-US" sz="2000" dirty="0">
                <a:solidFill>
                  <a:srgbClr val="000000"/>
                </a:solidFill>
                <a:sym typeface="Wingdings"/>
              </a:rPr>
              <a:t>	</a:t>
            </a:r>
            <a:r>
              <a:rPr lang="en-US" sz="2000" i="1" dirty="0" smtClean="0">
                <a:solidFill>
                  <a:srgbClr val="000000"/>
                </a:solidFill>
                <a:sym typeface="Wingdings"/>
              </a:rPr>
              <a:t>Efficient storage with Bloom Filters</a:t>
            </a:r>
            <a:r>
              <a:rPr lang="en-US" sz="2000" dirty="0" smtClean="0">
                <a:solidFill>
                  <a:srgbClr val="000000"/>
                </a:solidFill>
                <a:sym typeface="Wingdings"/>
              </a:rPr>
              <a:t> (only 1.25KB for 32GB memory)</a:t>
            </a:r>
            <a:endParaRPr lang="en-US" sz="2000" dirty="0">
              <a:solidFill>
                <a:srgbClr val="000000"/>
              </a:solidFill>
            </a:endParaRPr>
          </a:p>
          <a:p>
            <a:pPr marL="344487" lvl="1" indent="0">
              <a:buNone/>
            </a:pPr>
            <a:r>
              <a:rPr lang="en-US" sz="2000" dirty="0">
                <a:solidFill>
                  <a:srgbClr val="FF0000"/>
                </a:solidFill>
              </a:rPr>
              <a:t>3. Refreshing: </a:t>
            </a:r>
            <a:r>
              <a:rPr lang="en-US" sz="2000" dirty="0">
                <a:solidFill>
                  <a:srgbClr val="000000"/>
                </a:solidFill>
              </a:rPr>
              <a:t>Memory controller refreshes rows in different bins at different rates</a:t>
            </a:r>
          </a:p>
          <a:p>
            <a:pPr lvl="1"/>
            <a:endParaRPr lang="en-US" sz="800" dirty="0" smtClean="0"/>
          </a:p>
          <a:p>
            <a:r>
              <a:rPr lang="en-US" sz="2200" dirty="0" smtClean="0"/>
              <a:t>Results: 8-core, 32GB, SPEC, </a:t>
            </a:r>
            <a:r>
              <a:rPr lang="en-US" sz="2200" dirty="0"/>
              <a:t>TPC-C, TPC-</a:t>
            </a:r>
            <a:r>
              <a:rPr lang="en-US" sz="2200" dirty="0" smtClean="0"/>
              <a:t>H</a:t>
            </a:r>
            <a:endParaRPr lang="en-US" sz="2200" dirty="0"/>
          </a:p>
          <a:p>
            <a:pPr lvl="1"/>
            <a:r>
              <a:rPr lang="en-US" sz="1800" dirty="0">
                <a:solidFill>
                  <a:srgbClr val="0000FF"/>
                </a:solidFill>
              </a:rPr>
              <a:t>74.6% refresh </a:t>
            </a:r>
            <a:r>
              <a:rPr lang="en-US" sz="1800" dirty="0" smtClean="0">
                <a:solidFill>
                  <a:srgbClr val="0000FF"/>
                </a:solidFill>
              </a:rPr>
              <a:t>reduction @ 1.25KB storage</a:t>
            </a:r>
            <a:endParaRPr lang="en-US" sz="1800" dirty="0">
              <a:solidFill>
                <a:srgbClr val="0000FF"/>
              </a:solidFill>
            </a:endParaRPr>
          </a:p>
          <a:p>
            <a:pPr lvl="1"/>
            <a:r>
              <a:rPr lang="en-US" sz="1800" dirty="0">
                <a:solidFill>
                  <a:srgbClr val="0000FF"/>
                </a:solidFill>
              </a:rPr>
              <a:t>~16%/20% DRAM dynamic/idle power reduction</a:t>
            </a:r>
          </a:p>
          <a:p>
            <a:pPr lvl="1"/>
            <a:r>
              <a:rPr lang="en-US" sz="1800" dirty="0">
                <a:solidFill>
                  <a:srgbClr val="0000FF"/>
                </a:solidFill>
              </a:rPr>
              <a:t>~9% performance improvement </a:t>
            </a:r>
            <a:endParaRPr lang="en-US" sz="1800" dirty="0" smtClean="0">
              <a:solidFill>
                <a:srgbClr val="0000FF"/>
              </a:solidFill>
            </a:endParaRPr>
          </a:p>
          <a:p>
            <a:pPr lvl="1"/>
            <a:r>
              <a:rPr lang="en-US" sz="1800" dirty="0" smtClean="0">
                <a:solidFill>
                  <a:srgbClr val="0000FF"/>
                </a:solidFill>
              </a:rPr>
              <a:t>Energy benefits increase with DRAM capacity</a:t>
            </a:r>
            <a:endParaRPr lang="en-US" sz="1800" dirty="0">
              <a:solidFill>
                <a:srgbClr val="0000FF"/>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5796136" y="4299384"/>
            <a:ext cx="3312368" cy="2369976"/>
          </a:xfrm>
          <a:prstGeom prst="rect">
            <a:avLst/>
          </a:prstGeom>
        </p:spPr>
      </p:pic>
      <p:sp>
        <p:nvSpPr>
          <p:cNvPr id="7" name="Rectangle 6"/>
          <p:cNvSpPr/>
          <p:nvPr/>
        </p:nvSpPr>
        <p:spPr>
          <a:xfrm>
            <a:off x="1403648" y="6577607"/>
            <a:ext cx="8208912" cy="307777"/>
          </a:xfrm>
          <a:prstGeom prst="rect">
            <a:avLst/>
          </a:prstGeom>
        </p:spPr>
        <p:txBody>
          <a:bodyPr wrap="square">
            <a:spAutoFit/>
          </a:bodyPr>
          <a:lstStyle/>
          <a:p>
            <a:r>
              <a:rPr lang="en-US" sz="1400" dirty="0">
                <a:solidFill>
                  <a:srgbClr val="000000"/>
                </a:solidFill>
                <a:latin typeface="Tahoma" charset="0"/>
              </a:rPr>
              <a:t>Liu et al., “</a:t>
            </a:r>
            <a:r>
              <a:rPr lang="en-US" altLang="ja-JP" sz="1400" dirty="0">
                <a:solidFill>
                  <a:srgbClr val="0000FF"/>
                </a:solidFill>
                <a:latin typeface="Tahoma" charset="0"/>
              </a:rPr>
              <a:t>RAIDR: Retention-Aware Intelligent DRAM Refresh</a:t>
            </a:r>
            <a:r>
              <a:rPr lang="en-US" altLang="ja-JP" sz="1400" dirty="0">
                <a:solidFill>
                  <a:srgbClr val="000000"/>
                </a:solidFill>
                <a:latin typeface="Tahoma" charset="0"/>
              </a:rPr>
              <a:t>,</a:t>
            </a:r>
            <a:r>
              <a:rPr lang="en-US" sz="1400" dirty="0">
                <a:solidFill>
                  <a:srgbClr val="000000"/>
                </a:solidFill>
                <a:latin typeface="Tahoma" charset="0"/>
              </a:rPr>
              <a:t>”</a:t>
            </a:r>
            <a:r>
              <a:rPr lang="en-US" altLang="ja-JP" sz="1400" dirty="0">
                <a:solidFill>
                  <a:srgbClr val="000000"/>
                </a:solidFill>
                <a:latin typeface="Tahoma" charset="0"/>
              </a:rPr>
              <a:t> ISCA 2012.</a:t>
            </a:r>
            <a:endParaRPr lang="en-US" sz="1400" dirty="0">
              <a:solidFill>
                <a:srgbClr val="000000"/>
              </a:solidFill>
              <a:latin typeface="Tahoma"/>
            </a:endParaRPr>
          </a:p>
        </p:txBody>
      </p:sp>
      <p:sp>
        <p:nvSpPr>
          <p:cNvPr id="8" name="Rectangle 7"/>
          <p:cNvSpPr>
            <a:spLocks noChangeArrowheads="1"/>
          </p:cNvSpPr>
          <p:nvPr/>
        </p:nvSpPr>
        <p:spPr bwMode="auto">
          <a:xfrm>
            <a:off x="6948264" y="1844825"/>
            <a:ext cx="1224136" cy="432048"/>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23243737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How to find out and expose weak memory cells/rows</a:t>
            </a:r>
          </a:p>
          <a:p>
            <a:endParaRPr lang="en-US" dirty="0"/>
          </a:p>
          <a:p>
            <a:r>
              <a:rPr lang="en-US" dirty="0" smtClean="0"/>
              <a:t>Tolerating cell-to-cell interference at the system level </a:t>
            </a:r>
          </a:p>
          <a:p>
            <a:pPr lvl="1"/>
            <a:r>
              <a:rPr lang="en-US" dirty="0" smtClean="0"/>
              <a:t>Flash and DRAM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a:p>
        </p:txBody>
      </p:sp>
    </p:spTree>
    <p:extLst>
      <p:ext uri="{BB962C8B-B14F-4D97-AF65-F5344CB8AC3E}">
        <p14:creationId xmlns:p14="http://schemas.microsoft.com/office/powerpoint/2010/main" val="28970728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a:t>
            </a:r>
          </a:p>
          <a:p>
            <a:pPr marL="0" indent="0">
              <a:buNone/>
            </a:pPr>
            <a:endParaRPr lang="en-US" dirty="0" smtClean="0"/>
          </a:p>
          <a:p>
            <a:r>
              <a:rPr lang="en-US" dirty="0" smtClean="0"/>
              <a:t>Tiered-Latency DRAM</a:t>
            </a:r>
          </a:p>
          <a:p>
            <a:endParaRPr lang="en-US" dirty="0"/>
          </a:p>
          <a:p>
            <a:r>
              <a:rPr lang="en-US" dirty="0" smtClean="0"/>
              <a:t>In-Memory Page Copy and Initialization</a:t>
            </a:r>
          </a:p>
          <a:p>
            <a:endParaRPr lang="en-US" dirty="0"/>
          </a:p>
          <a:p>
            <a:r>
              <a:rPr lang="en-US" dirty="0"/>
              <a:t>Subarray-Level Parallelism</a:t>
            </a:r>
          </a:p>
          <a:p>
            <a:pPr marL="0" indent="0">
              <a:buNone/>
            </a:pPr>
            <a:r>
              <a:rPr lang="en-US" dirty="0" smtClean="0"/>
              <a:t> </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a:t>
            </a:fld>
            <a:endParaRPr lang="en-US" altLang="en-US">
              <a:solidFill>
                <a:srgbClr val="000000"/>
              </a:solidFill>
            </a:endParaRPr>
          </a:p>
        </p:txBody>
      </p:sp>
      <p:sp>
        <p:nvSpPr>
          <p:cNvPr id="6" name="Rectangle 5"/>
          <p:cNvSpPr/>
          <p:nvPr/>
        </p:nvSpPr>
        <p:spPr>
          <a:xfrm>
            <a:off x="539552" y="2208220"/>
            <a:ext cx="324036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584830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1182565617"/>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22349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04800" y="48768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2" name="Title 1"/>
          <p:cNvSpPr>
            <a:spLocks noGrp="1"/>
          </p:cNvSpPr>
          <p:nvPr>
            <p:ph type="title"/>
          </p:nvPr>
        </p:nvSpPr>
        <p:spPr>
          <a:xfrm>
            <a:off x="0" y="0"/>
            <a:ext cx="8991600" cy="838200"/>
          </a:xfrm>
        </p:spPr>
        <p:txBody>
          <a:bodyPr>
            <a:normAutofit/>
          </a:bodyPr>
          <a:lstStyle/>
          <a:p>
            <a:r>
              <a:rPr lang="en-US" smtClean="0"/>
              <a:t>   What </a:t>
            </a:r>
            <a:r>
              <a:rPr lang="en-US"/>
              <a:t>Causes the Long Latency?</a:t>
            </a:r>
          </a:p>
        </p:txBody>
      </p:sp>
      <p:sp>
        <p:nvSpPr>
          <p:cNvPr id="490" name="Rectangle 489"/>
          <p:cNvSpPr/>
          <p:nvPr/>
        </p:nvSpPr>
        <p:spPr>
          <a:xfrm>
            <a:off x="3124203" y="7620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2" name="Rectangle 71"/>
          <p:cNvSpPr/>
          <p:nvPr/>
        </p:nvSpPr>
        <p:spPr>
          <a:xfrm rot="10800000" flipV="1">
            <a:off x="3124204"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3" name="Straight Connector 72"/>
          <p:cNvCxnSpPr/>
          <p:nvPr/>
        </p:nvCxnSpPr>
        <p:spPr>
          <a:xfrm>
            <a:off x="3124203"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72" idx="2"/>
          </p:cNvCxnSpPr>
          <p:nvPr/>
        </p:nvCxnSpPr>
        <p:spPr>
          <a:xfrm flipV="1">
            <a:off x="4495804"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03" y="40386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3276595"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 name="Rectangle 20"/>
          <p:cNvSpPr/>
          <p:nvPr/>
        </p:nvSpPr>
        <p:spPr>
          <a:xfrm rot="10800000" flipV="1">
            <a:off x="3276600" y="13716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4495804"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76599" y="13716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24" name="Rectangle 23"/>
          <p:cNvSpPr/>
          <p:nvPr/>
        </p:nvSpPr>
        <p:spPr>
          <a:xfrm>
            <a:off x="3276604"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grpSp>
        <p:nvGrpSpPr>
          <p:cNvPr id="70" name="Group 69"/>
          <p:cNvGrpSpPr/>
          <p:nvPr/>
        </p:nvGrpSpPr>
        <p:grpSpPr>
          <a:xfrm>
            <a:off x="3048000" y="762000"/>
            <a:ext cx="2819411" cy="3733802"/>
            <a:chOff x="2743189" y="761998"/>
            <a:chExt cx="2819411" cy="3733802"/>
          </a:xfrm>
        </p:grpSpPr>
        <p:sp>
          <p:nvSpPr>
            <p:cNvPr id="74" name="Rectangle 73"/>
            <p:cNvSpPr/>
            <p:nvPr/>
          </p:nvSpPr>
          <p:spPr>
            <a:xfrm>
              <a:off x="2819394" y="761998"/>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DRAM Chip</a:t>
              </a:r>
              <a:endParaRPr lang="en-US" sz="2800" b="1" i="1">
                <a:solidFill>
                  <a:prstClr val="black"/>
                </a:solidFill>
                <a:latin typeface="Calibri"/>
              </a:endParaRPr>
            </a:p>
          </p:txBody>
        </p:sp>
        <p:sp>
          <p:nvSpPr>
            <p:cNvPr id="75" name="Rectangle 74"/>
            <p:cNvSpPr/>
            <p:nvPr/>
          </p:nvSpPr>
          <p:spPr>
            <a:xfrm rot="10800000" flipV="1">
              <a:off x="2819400"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a:off x="2819399"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75" idx="2"/>
            </p:cNvCxnSpPr>
            <p:nvPr/>
          </p:nvCxnSpPr>
          <p:spPr>
            <a:xfrm flipV="1">
              <a:off x="4191000"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743189" y="40385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2971791"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4191000" y="28498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2971800" y="3276599"/>
              <a:ext cx="2438405"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88" name="Rectangle 87"/>
            <p:cNvSpPr/>
            <p:nvPr/>
          </p:nvSpPr>
          <p:spPr>
            <a:xfrm rot="10800000" flipV="1">
              <a:off x="2971800"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9" name="Rectangle 88"/>
            <p:cNvSpPr/>
            <p:nvPr/>
          </p:nvSpPr>
          <p:spPr>
            <a:xfrm rot="10800000" flipV="1">
              <a:off x="3048006" y="1438273"/>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90" name="Rectangle 89"/>
            <p:cNvSpPr/>
            <p:nvPr/>
          </p:nvSpPr>
          <p:spPr>
            <a:xfrm rot="10800000" flipV="1">
              <a:off x="3048006" y="2343149"/>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1" name="Rectangle 90"/>
            <p:cNvSpPr/>
            <p:nvPr/>
          </p:nvSpPr>
          <p:spPr>
            <a:xfrm>
              <a:off x="3048007" y="1428748"/>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92" name="Rectangle 91"/>
            <p:cNvSpPr/>
            <p:nvPr/>
          </p:nvSpPr>
          <p:spPr>
            <a:xfrm rot="10800000" flipV="1">
              <a:off x="3048006" y="1876423"/>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53" name="TextBox 52"/>
          <p:cNvSpPr txBox="1"/>
          <p:nvPr/>
        </p:nvSpPr>
        <p:spPr>
          <a:xfrm>
            <a:off x="304800" y="48768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12" name="Group 11"/>
          <p:cNvGrpSpPr/>
          <p:nvPr/>
        </p:nvGrpSpPr>
        <p:grpSpPr>
          <a:xfrm>
            <a:off x="3048000" y="4800600"/>
            <a:ext cx="5562600" cy="1676400"/>
            <a:chOff x="2895600" y="4724400"/>
            <a:chExt cx="5562600" cy="1676400"/>
          </a:xfrm>
        </p:grpSpPr>
        <p:sp>
          <p:nvSpPr>
            <p:cNvPr id="5" name="Oval 4"/>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7" name="Straight Arrow Connector 6"/>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35" name="Left Arrow 34"/>
          <p:cNvSpPr/>
          <p:nvPr/>
        </p:nvSpPr>
        <p:spPr>
          <a:xfrm rot="16200000">
            <a:off x="5493547"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36" name="Left Arrow 35"/>
          <p:cNvSpPr/>
          <p:nvPr/>
        </p:nvSpPr>
        <p:spPr>
          <a:xfrm rot="16200000">
            <a:off x="568933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spTree>
    <p:extLst>
      <p:ext uri="{BB962C8B-B14F-4D97-AF65-F5344CB8AC3E}">
        <p14:creationId xmlns:p14="http://schemas.microsoft.com/office/powerpoint/2010/main" val="2658833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90" grpId="0"/>
      <p:bldP spid="72" grpId="0" animBg="1"/>
      <p:bldP spid="83" grpId="0"/>
      <p:bldP spid="20" grpId="0" animBg="1"/>
      <p:bldP spid="21" grpId="0" animBg="1"/>
      <p:bldP spid="23" grpId="0"/>
      <p:bldP spid="24" grpId="0"/>
      <p:bldP spid="53" grpId="0"/>
      <p:bldP spid="53" grpId="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624312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23688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pPr>
                <a:defRPr/>
              </a:pPr>
              <a:t>3</a:t>
            </a:fld>
            <a:endParaRPr lang="en-US"/>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2867049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17445209"/>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3458385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52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18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3671389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1739310181"/>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2205933902"/>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39736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2959010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043442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7896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2775880518"/>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010943003"/>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296946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a:t>
            </a:r>
          </a:p>
          <a:p>
            <a:pPr marL="0" indent="0">
              <a:buNone/>
            </a:pPr>
            <a:endParaRPr lang="en-US" dirty="0" smtClean="0"/>
          </a:p>
          <a:p>
            <a:r>
              <a:rPr lang="en-US" dirty="0" smtClean="0"/>
              <a:t>Tiered-Latency DRAM</a:t>
            </a:r>
          </a:p>
          <a:p>
            <a:endParaRPr lang="en-US" dirty="0"/>
          </a:p>
          <a:p>
            <a:r>
              <a:rPr lang="en-US" dirty="0" smtClean="0"/>
              <a:t>In-Memory Page Copy and Initialization</a:t>
            </a:r>
          </a:p>
          <a:p>
            <a:endParaRPr lang="en-US" dirty="0"/>
          </a:p>
          <a:p>
            <a:r>
              <a:rPr lang="en-US" dirty="0"/>
              <a:t>Subarray-Level Parallelism</a:t>
            </a:r>
          </a:p>
          <a:p>
            <a:pPr marL="0" indent="0">
              <a:buNone/>
            </a:pPr>
            <a:r>
              <a:rPr lang="en-US" dirty="0" smtClean="0"/>
              <a:t> </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38</a:t>
            </a:fld>
            <a:endParaRPr lang="en-US" altLang="en-US">
              <a:solidFill>
                <a:srgbClr val="000000"/>
              </a:solidFill>
            </a:endParaRPr>
          </a:p>
        </p:txBody>
      </p:sp>
      <p:sp>
        <p:nvSpPr>
          <p:cNvPr id="6" name="Rectangle 5"/>
          <p:cNvSpPr/>
          <p:nvPr/>
        </p:nvSpPr>
        <p:spPr>
          <a:xfrm>
            <a:off x="539552" y="3140968"/>
            <a:ext cx="5544616"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12550261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953004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18188777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Tree>
    <p:extLst>
      <p:ext uri="{BB962C8B-B14F-4D97-AF65-F5344CB8AC3E}">
        <p14:creationId xmlns:p14="http://schemas.microsoft.com/office/powerpoint/2010/main" val="2179456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12575530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4914820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958603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0003885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3400592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DRAM: Example Techniques</a:t>
            </a:r>
            <a:endParaRPr lang="en-US" dirty="0"/>
          </a:p>
        </p:txBody>
      </p:sp>
      <p:sp>
        <p:nvSpPr>
          <p:cNvPr id="3" name="Content Placeholder 2"/>
          <p:cNvSpPr>
            <a:spLocks noGrp="1"/>
          </p:cNvSpPr>
          <p:nvPr>
            <p:ph idx="1"/>
          </p:nvPr>
        </p:nvSpPr>
        <p:spPr/>
        <p:txBody>
          <a:bodyPr/>
          <a:lstStyle/>
          <a:p>
            <a:r>
              <a:rPr lang="en-US" dirty="0" smtClean="0"/>
              <a:t>Retention-Aware DRAM Refresh</a:t>
            </a:r>
          </a:p>
          <a:p>
            <a:pPr marL="0" indent="0">
              <a:buNone/>
            </a:pPr>
            <a:endParaRPr lang="en-US" dirty="0" smtClean="0"/>
          </a:p>
          <a:p>
            <a:r>
              <a:rPr lang="en-US" dirty="0" smtClean="0"/>
              <a:t>Tiered-Latency DRAM</a:t>
            </a:r>
          </a:p>
          <a:p>
            <a:endParaRPr lang="en-US" dirty="0"/>
          </a:p>
          <a:p>
            <a:r>
              <a:rPr lang="en-US" dirty="0" smtClean="0"/>
              <a:t>In-Memory Page Copy and Initialization </a:t>
            </a:r>
          </a:p>
          <a:p>
            <a:endParaRPr lang="en-US" dirty="0"/>
          </a:p>
          <a:p>
            <a:r>
              <a:rPr lang="en-US" dirty="0" smtClean="0"/>
              <a:t>Subarray-Level Parallelism</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46</a:t>
            </a:fld>
            <a:endParaRPr lang="en-US" altLang="en-US">
              <a:solidFill>
                <a:srgbClr val="000000"/>
              </a:solidFill>
            </a:endParaRPr>
          </a:p>
        </p:txBody>
      </p:sp>
      <p:sp>
        <p:nvSpPr>
          <p:cNvPr id="6" name="Rectangle 5"/>
          <p:cNvSpPr/>
          <p:nvPr/>
        </p:nvSpPr>
        <p:spPr>
          <a:xfrm>
            <a:off x="539552" y="4005064"/>
            <a:ext cx="3816424" cy="504056"/>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35523806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SALP: Reducing DRAM Bank Conflicts</a:t>
            </a:r>
            <a:endParaRPr lang="en-US" dirty="0"/>
          </a:p>
        </p:txBody>
      </p:sp>
      <p:sp>
        <p:nvSpPr>
          <p:cNvPr id="3" name="Content Placeholder 2"/>
          <p:cNvSpPr>
            <a:spLocks noGrp="1"/>
          </p:cNvSpPr>
          <p:nvPr>
            <p:ph idx="1"/>
          </p:nvPr>
        </p:nvSpPr>
        <p:spPr>
          <a:xfrm>
            <a:off x="107504" y="1052736"/>
            <a:ext cx="9036496" cy="5195664"/>
          </a:xfrm>
        </p:spPr>
        <p:txBody>
          <a:bodyPr/>
          <a:lstStyle/>
          <a:p>
            <a:r>
              <a:rPr lang="en-US" sz="2200" dirty="0"/>
              <a:t>Problem: </a:t>
            </a:r>
            <a:r>
              <a:rPr lang="en-US" sz="2200" dirty="0" smtClean="0">
                <a:solidFill>
                  <a:srgbClr val="FF0000"/>
                </a:solidFill>
              </a:rPr>
              <a:t>Bank conflicts are costly for </a:t>
            </a:r>
            <a:r>
              <a:rPr lang="en-US" sz="2200" dirty="0">
                <a:solidFill>
                  <a:srgbClr val="FF0000"/>
                </a:solidFill>
              </a:rPr>
              <a:t>performance and </a:t>
            </a:r>
            <a:r>
              <a:rPr lang="en-US" sz="2200" dirty="0" smtClean="0">
                <a:solidFill>
                  <a:srgbClr val="FF0000"/>
                </a:solidFill>
              </a:rPr>
              <a:t>energy</a:t>
            </a:r>
          </a:p>
          <a:p>
            <a:pPr lvl="1"/>
            <a:r>
              <a:rPr lang="en-US" sz="2000" dirty="0" smtClean="0">
                <a:sym typeface="Wingdings"/>
              </a:rPr>
              <a:t>serialized requests, wasted energy (thrashing of row buffer, busy wait)</a:t>
            </a:r>
            <a:endParaRPr lang="en-US" sz="2000" dirty="0"/>
          </a:p>
          <a:p>
            <a:r>
              <a:rPr lang="en-US" sz="2200" dirty="0"/>
              <a:t>Goal: R</a:t>
            </a:r>
            <a:r>
              <a:rPr lang="en-US" sz="2200" dirty="0" smtClean="0"/>
              <a:t>educe </a:t>
            </a:r>
            <a:r>
              <a:rPr lang="en-US" sz="2200" dirty="0"/>
              <a:t>bank conflicts without </a:t>
            </a:r>
            <a:r>
              <a:rPr lang="en-US" sz="2200" dirty="0" smtClean="0"/>
              <a:t>adding more banks (low </a:t>
            </a:r>
            <a:r>
              <a:rPr lang="en-US" sz="2200" dirty="0"/>
              <a:t>cost</a:t>
            </a:r>
            <a:r>
              <a:rPr lang="en-US" sz="2200" dirty="0" smtClean="0"/>
              <a:t>)</a:t>
            </a:r>
            <a:endParaRPr lang="en-US" sz="2200" dirty="0"/>
          </a:p>
          <a:p>
            <a:r>
              <a:rPr lang="en-US" sz="2200" dirty="0" smtClean="0"/>
              <a:t>Key idea</a:t>
            </a:r>
            <a:r>
              <a:rPr lang="en-US" sz="2200" dirty="0"/>
              <a:t>: </a:t>
            </a:r>
            <a:r>
              <a:rPr lang="en-US" sz="2200" dirty="0">
                <a:solidFill>
                  <a:srgbClr val="0000FF"/>
                </a:solidFill>
              </a:rPr>
              <a:t>Exploit the internal </a:t>
            </a:r>
            <a:r>
              <a:rPr lang="en-US" sz="2200" dirty="0" smtClean="0">
                <a:solidFill>
                  <a:srgbClr val="0000FF"/>
                </a:solidFill>
              </a:rPr>
              <a:t>subarray </a:t>
            </a:r>
            <a:r>
              <a:rPr lang="en-US" sz="2200" dirty="0">
                <a:solidFill>
                  <a:srgbClr val="0000FF"/>
                </a:solidFill>
              </a:rPr>
              <a:t>structure of a DRAM bank to parallelize bank </a:t>
            </a:r>
            <a:r>
              <a:rPr lang="en-US" sz="2200" dirty="0" smtClean="0">
                <a:solidFill>
                  <a:srgbClr val="0000FF"/>
                </a:solidFill>
              </a:rPr>
              <a:t>conflicts to different subarrays</a:t>
            </a:r>
            <a:endParaRPr lang="en-US" sz="2200" dirty="0">
              <a:solidFill>
                <a:srgbClr val="0000FF"/>
              </a:solidFill>
            </a:endParaRPr>
          </a:p>
          <a:p>
            <a:pPr lvl="1"/>
            <a:r>
              <a:rPr lang="en-US" sz="2000" dirty="0" smtClean="0">
                <a:solidFill>
                  <a:srgbClr val="0000FF"/>
                </a:solidFill>
              </a:rPr>
              <a:t>Slightly modify DRAM bank to reduce subarray-level hardware sharing</a:t>
            </a:r>
          </a:p>
          <a:p>
            <a:endParaRPr lang="en-US" sz="2200" dirty="0" smtClean="0">
              <a:solidFill>
                <a:schemeClr val="tx1">
                  <a:lumMod val="95000"/>
                  <a:lumOff val="5000"/>
                </a:schemeClr>
              </a:solidFill>
            </a:endParaRPr>
          </a:p>
          <a:p>
            <a:r>
              <a:rPr lang="en-US" sz="2200" dirty="0" smtClean="0">
                <a:solidFill>
                  <a:schemeClr val="tx1">
                    <a:lumMod val="95000"/>
                    <a:lumOff val="5000"/>
                  </a:schemeClr>
                </a:solidFill>
              </a:rPr>
              <a:t>Results on Server, Stream/Random, SPEC </a:t>
            </a:r>
          </a:p>
          <a:p>
            <a:pPr lvl="1"/>
            <a:r>
              <a:rPr lang="en-US" sz="2000" dirty="0" smtClean="0">
                <a:solidFill>
                  <a:schemeClr val="tx1">
                    <a:lumMod val="95000"/>
                    <a:lumOff val="5000"/>
                  </a:schemeClr>
                </a:solidFill>
              </a:rPr>
              <a:t>19% reduction in dynamic DRAM energy</a:t>
            </a:r>
          </a:p>
          <a:p>
            <a:pPr lvl="1"/>
            <a:r>
              <a:rPr lang="en-US" sz="2000" dirty="0" smtClean="0">
                <a:solidFill>
                  <a:schemeClr val="tx1">
                    <a:lumMod val="95000"/>
                    <a:lumOff val="5000"/>
                  </a:schemeClr>
                </a:solidFill>
              </a:rPr>
              <a:t>13% improvement in row hit rate</a:t>
            </a:r>
          </a:p>
          <a:p>
            <a:pPr lvl="1"/>
            <a:r>
              <a:rPr lang="en-US" sz="2000" dirty="0" smtClean="0">
                <a:solidFill>
                  <a:schemeClr val="tx1">
                    <a:lumMod val="95000"/>
                    <a:lumOff val="5000"/>
                  </a:schemeClr>
                </a:solidFill>
              </a:rPr>
              <a:t>17% performance improvement </a:t>
            </a:r>
          </a:p>
          <a:p>
            <a:pPr lvl="1"/>
            <a:r>
              <a:rPr lang="en-US" sz="2000" dirty="0" smtClean="0">
                <a:solidFill>
                  <a:schemeClr val="tx1">
                    <a:lumMod val="95000"/>
                    <a:lumOff val="5000"/>
                  </a:schemeClr>
                </a:solidFill>
              </a:rPr>
              <a:t>0.15% DRAM area overhead</a:t>
            </a:r>
          </a:p>
          <a:p>
            <a:pPr marL="344487" lvl="1" indent="0">
              <a:buNone/>
            </a:pPr>
            <a:endParaRPr lang="en-US" dirty="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47</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5807001" y="3340113"/>
            <a:ext cx="3312368" cy="1457039"/>
          </a:xfrm>
          <a:prstGeom prst="rect">
            <a:avLst/>
          </a:prstGeom>
        </p:spPr>
      </p:pic>
      <p:sp>
        <p:nvSpPr>
          <p:cNvPr id="6" name="Rectangle 5"/>
          <p:cNvSpPr/>
          <p:nvPr/>
        </p:nvSpPr>
        <p:spPr>
          <a:xfrm>
            <a:off x="1403648" y="6381328"/>
            <a:ext cx="7056784" cy="523220"/>
          </a:xfrm>
          <a:prstGeom prst="rect">
            <a:avLst/>
          </a:prstGeom>
        </p:spPr>
        <p:txBody>
          <a:bodyPr wrap="square">
            <a:spAutoFit/>
          </a:bodyPr>
          <a:lstStyle/>
          <a:p>
            <a:r>
              <a:rPr lang="en-US" sz="1400" dirty="0" smtClean="0">
                <a:solidFill>
                  <a:srgbClr val="000000"/>
                </a:solidFill>
                <a:latin typeface="Tahoma" charset="0"/>
                <a:ea typeface="ＭＳ Ｐゴシック" charset="0"/>
                <a:cs typeface="ＭＳ Ｐゴシック" charset="0"/>
              </a:rPr>
              <a:t>Kim, Seshadri+ “</a:t>
            </a:r>
            <a:r>
              <a:rPr lang="en-US" sz="1400" dirty="0" smtClean="0">
                <a:solidFill>
                  <a:srgbClr val="0000FF"/>
                </a:solidFill>
                <a:latin typeface="Tahoma" charset="0"/>
                <a:ea typeface="ＭＳ Ｐゴシック" charset="0"/>
                <a:cs typeface="ＭＳ Ｐゴシック" charset="0"/>
              </a:rPr>
              <a:t>A Case for Exploiting Subarray-Level </a:t>
            </a:r>
          </a:p>
          <a:p>
            <a:r>
              <a:rPr lang="en-US" sz="1400" dirty="0" smtClean="0">
                <a:solidFill>
                  <a:srgbClr val="0000FF"/>
                </a:solidFill>
                <a:latin typeface="Tahoma" charset="0"/>
                <a:ea typeface="ＭＳ Ｐゴシック" charset="0"/>
                <a:cs typeface="ＭＳ Ｐゴシック" charset="0"/>
              </a:rPr>
              <a:t>Parallelism in DRAM</a:t>
            </a:r>
            <a:r>
              <a:rPr lang="en-US" sz="1400" dirty="0" smtClean="0">
                <a:solidFill>
                  <a:srgbClr val="000000"/>
                </a:solidFill>
                <a:latin typeface="Tahoma" charset="0"/>
                <a:ea typeface="ＭＳ Ｐゴシック" charset="0"/>
                <a:cs typeface="ＭＳ Ｐゴシック" charset="0"/>
              </a:rPr>
              <a:t>,” ISCA 2012</a:t>
            </a:r>
            <a:r>
              <a:rPr lang="en-US" sz="1400" dirty="0" smtClean="0">
                <a:solidFill>
                  <a:srgbClr val="000000"/>
                </a:solidFill>
                <a:latin typeface="Tahoma"/>
              </a:rPr>
              <a:t>.</a:t>
            </a:r>
            <a:endParaRPr lang="en-US" sz="1400" dirty="0">
              <a:solidFill>
                <a:srgbClr val="000000"/>
              </a:solidFill>
              <a:latin typeface="Tahoma"/>
              <a:hlinkClick r:id="rId3" action="ppaction://hlinkpres?slideindex=1&amp;slidetitle="/>
            </a:endParaRPr>
          </a:p>
        </p:txBody>
      </p:sp>
      <p:graphicFrame>
        <p:nvGraphicFramePr>
          <p:cNvPr id="7" name="Chart 6"/>
          <p:cNvGraphicFramePr>
            <a:graphicFrameLocks/>
          </p:cNvGraphicFramePr>
          <p:nvPr>
            <p:extLst>
              <p:ext uri="{D42A27DB-BD31-4B8C-83A1-F6EECF244321}">
                <p14:modId xmlns:p14="http://schemas.microsoft.com/office/powerpoint/2010/main" val="1341367531"/>
              </p:ext>
            </p:extLst>
          </p:nvPr>
        </p:nvGraphicFramePr>
        <p:xfrm>
          <a:off x="5580112" y="4769768"/>
          <a:ext cx="2160240"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8" name="2"/>
          <p:cNvSpPr txBox="1"/>
          <p:nvPr/>
        </p:nvSpPr>
        <p:spPr>
          <a:xfrm rot="16200000">
            <a:off x="6295048" y="5883160"/>
            <a:ext cx="1295400" cy="276999"/>
          </a:xfrm>
          <a:prstGeom prst="rect">
            <a:avLst/>
          </a:prstGeom>
          <a:noFill/>
        </p:spPr>
        <p:txBody>
          <a:bodyPr wrap="square" rtlCol="0">
            <a:spAutoFit/>
          </a:bodyPr>
          <a:lstStyle/>
          <a:p>
            <a:pPr algn="ctr"/>
            <a:r>
              <a:rPr lang="en-US" sz="1200" b="1" dirty="0" smtClean="0">
                <a:solidFill>
                  <a:srgbClr val="FFFFFF"/>
                </a:solidFill>
                <a:latin typeface="Tahoma"/>
              </a:rPr>
              <a:t>-19%</a:t>
            </a:r>
            <a:endParaRPr lang="en-US" sz="1200" b="1" dirty="0">
              <a:solidFill>
                <a:srgbClr val="FFFFFF"/>
              </a:solidFill>
              <a:latin typeface="Tahoma"/>
            </a:endParaRPr>
          </a:p>
        </p:txBody>
      </p:sp>
      <p:graphicFrame>
        <p:nvGraphicFramePr>
          <p:cNvPr id="9" name="Chart 8"/>
          <p:cNvGraphicFramePr>
            <a:graphicFrameLocks/>
          </p:cNvGraphicFramePr>
          <p:nvPr>
            <p:extLst>
              <p:ext uri="{D42A27DB-BD31-4B8C-83A1-F6EECF244321}">
                <p14:modId xmlns:p14="http://schemas.microsoft.com/office/powerpoint/2010/main" val="2676896587"/>
              </p:ext>
            </p:extLst>
          </p:nvPr>
        </p:nvGraphicFramePr>
        <p:xfrm>
          <a:off x="7452320" y="4797152"/>
          <a:ext cx="1714448" cy="2060848"/>
        </p:xfrm>
        <a:graphic>
          <a:graphicData uri="http://schemas.openxmlformats.org/drawingml/2006/chart">
            <c:chart xmlns:c="http://schemas.openxmlformats.org/drawingml/2006/chart" xmlns:r="http://schemas.openxmlformats.org/officeDocument/2006/relationships" r:id="rId5"/>
          </a:graphicData>
        </a:graphic>
      </p:graphicFrame>
      <p:sp>
        <p:nvSpPr>
          <p:cNvPr id="11" name="2"/>
          <p:cNvSpPr txBox="1"/>
          <p:nvPr/>
        </p:nvSpPr>
        <p:spPr>
          <a:xfrm rot="16200000">
            <a:off x="7814782" y="5838118"/>
            <a:ext cx="1447802" cy="276999"/>
          </a:xfrm>
          <a:prstGeom prst="rect">
            <a:avLst/>
          </a:prstGeom>
          <a:noFill/>
        </p:spPr>
        <p:txBody>
          <a:bodyPr wrap="square" rtlCol="0">
            <a:spAutoFit/>
          </a:bodyPr>
          <a:lstStyle/>
          <a:p>
            <a:pPr algn="ctr"/>
            <a:r>
              <a:rPr lang="en-US" sz="1200" b="1" dirty="0" smtClean="0">
                <a:solidFill>
                  <a:srgbClr val="FFFFFF"/>
                </a:solidFill>
                <a:latin typeface="Tahoma"/>
              </a:rPr>
              <a:t>+13%</a:t>
            </a:r>
            <a:endParaRPr lang="en-US" sz="1200" b="1" dirty="0">
              <a:solidFill>
                <a:srgbClr val="FFFFFF"/>
              </a:solidFill>
              <a:latin typeface="Tahoma"/>
            </a:endParaRPr>
          </a:p>
        </p:txBody>
      </p:sp>
    </p:spTree>
    <p:extLst>
      <p:ext uri="{BB962C8B-B14F-4D97-AF65-F5344CB8AC3E}">
        <p14:creationId xmlns:p14="http://schemas.microsoft.com/office/powerpoint/2010/main" val="20104551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9"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solidFill>
                  <a:srgbClr val="0000FF"/>
                </a:solidFill>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Tree>
    <p:extLst>
      <p:ext uri="{BB962C8B-B14F-4D97-AF65-F5344CB8AC3E}">
        <p14:creationId xmlns:p14="http://schemas.microsoft.com/office/powerpoint/2010/main" val="4805488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sz="3900" dirty="0" smtClean="0">
                <a:latin typeface="Garamond" charset="0"/>
                <a:ea typeface="ＭＳ Ｐゴシック" charset="0"/>
                <a:cs typeface="ＭＳ Ｐゴシック" charset="0"/>
              </a:rPr>
              <a:t>Solution 2: Emerging Memory Technologies</a:t>
            </a:r>
            <a:endParaRPr lang="en-US" sz="3900"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eaLnBrk="1" hangingPunct="1"/>
            <a:r>
              <a:rPr lang="en-US" dirty="0" smtClean="0">
                <a:solidFill>
                  <a:srgbClr val="000000"/>
                </a:solidFill>
                <a:latin typeface="Tahoma" charset="0"/>
                <a:ea typeface="ＭＳ Ｐゴシック" charset="0"/>
                <a:cs typeface="ＭＳ Ｐゴシック" charset="0"/>
              </a:rPr>
              <a:t>Data stored by changing phase of material </a:t>
            </a:r>
          </a:p>
          <a:p>
            <a:pPr lvl="1" eaLnBrk="1" hangingPunct="1"/>
            <a:r>
              <a:rPr lang="en-US" dirty="0" smtClean="0">
                <a:solidFill>
                  <a:srgbClr val="000000"/>
                </a:solidFill>
                <a:latin typeface="Tahoma" charset="0"/>
                <a:ea typeface="ＭＳ Ｐゴシック" charset="0"/>
                <a:cs typeface="ＭＳ Ｐゴシック" charset="0"/>
              </a:rPr>
              <a:t>Data read by detecting material’s resistance</a:t>
            </a:r>
          </a:p>
          <a:p>
            <a:pPr lvl="1"/>
            <a:r>
              <a:rPr lang="en-US" dirty="0">
                <a:latin typeface="Tahoma" charset="0"/>
                <a:ea typeface="ＭＳ Ｐゴシック" charset="0"/>
              </a:rPr>
              <a:t>Expected to scale to 9nm (2022 [ITRS])</a:t>
            </a:r>
          </a:p>
          <a:p>
            <a:pPr lvl="1"/>
            <a:r>
              <a:rPr lang="en-US" dirty="0">
                <a:latin typeface="Tahoma" charset="0"/>
                <a:ea typeface="ＭＳ Ｐゴシック" charset="0"/>
              </a:rPr>
              <a:t>Prototyped at 20nm (Raoux+, IBM JRD 2008</a:t>
            </a:r>
            <a:r>
              <a:rPr lang="en-US" dirty="0" smtClean="0">
                <a:latin typeface="Tahoma" charset="0"/>
                <a:ea typeface="ＭＳ Ｐゴシック" charset="0"/>
              </a:rPr>
              <a:t>)</a:t>
            </a:r>
          </a:p>
          <a:p>
            <a:pPr lvl="1"/>
            <a:r>
              <a:rPr lang="en-US" dirty="0" smtClean="0">
                <a:latin typeface="Tahoma" charset="0"/>
                <a:ea typeface="ＭＳ Ｐゴシック" charset="0"/>
              </a:rPr>
              <a:t>Expected to be denser than DRAM: can store multiple bits/cell</a:t>
            </a:r>
          </a:p>
          <a:p>
            <a:endParaRPr lang="en-US" dirty="0" smtClean="0">
              <a:latin typeface="Tahoma" charset="0"/>
              <a:ea typeface="ＭＳ Ｐゴシック" charset="0"/>
            </a:endParaRPr>
          </a:p>
          <a:p>
            <a:r>
              <a:rPr lang="en-US" dirty="0" smtClean="0">
                <a:latin typeface="Tahoma" charset="0"/>
                <a:ea typeface="ＭＳ Ｐゴシック" charset="0"/>
              </a:rPr>
              <a:t>But, emerging technologies have (many) shortcomings</a:t>
            </a:r>
          </a:p>
          <a:p>
            <a:pPr lvl="1"/>
            <a:r>
              <a:rPr lang="en-US" dirty="0" smtClean="0">
                <a:solidFill>
                  <a:srgbClr val="FF0000"/>
                </a:solidFill>
                <a:latin typeface="Tahoma" charset="0"/>
                <a:ea typeface="ＭＳ Ｐゴシック" charset="0"/>
              </a:rPr>
              <a:t>Can they be enabled to replace/augment/surpass DRAM?</a:t>
            </a:r>
            <a:endParaRPr lang="en-US" dirty="0" smtClean="0">
              <a:latin typeface="Tahoma" charset="0"/>
              <a:ea typeface="ＭＳ Ｐゴシック" charset="0"/>
            </a:endParaRPr>
          </a:p>
          <a:p>
            <a:pPr lvl="1" eaLnBrk="1" hangingPunct="1"/>
            <a:endParaRPr lang="en-US" dirty="0" smtClean="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49</a:t>
            </a:fld>
            <a:endParaRPr lang="en-US" sz="1600" dirty="0">
              <a:solidFill>
                <a:srgbClr val="000000"/>
              </a:solidFill>
              <a:latin typeface="Garamond" charset="0"/>
            </a:endParaRPr>
          </a:p>
        </p:txBody>
      </p:sp>
      <p:pic>
        <p:nvPicPr>
          <p:cNvPr id="7" name="Picture 4" descr="C:\Users\blee\Desktop\group_review_slides\pcm_dev.png"/>
          <p:cNvPicPr>
            <a:picLocks noChangeAspect="1" noChangeArrowheads="1"/>
          </p:cNvPicPr>
          <p:nvPr/>
        </p:nvPicPr>
        <p:blipFill>
          <a:blip r:embed="rId3">
            <a:extLst>
              <a:ext uri="{28A0092B-C50C-407E-A947-70E740481C1C}">
                <a14:useLocalDpi xmlns:a14="http://schemas.microsoft.com/office/drawing/2010/main" val="0"/>
              </a:ext>
            </a:extLst>
          </a:blip>
          <a:srcRect l="2699" r="5511"/>
          <a:stretch>
            <a:fillRect/>
          </a:stretch>
        </p:blipFill>
        <p:spPr bwMode="auto">
          <a:xfrm>
            <a:off x="7015042" y="2467854"/>
            <a:ext cx="2093462" cy="168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20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a:t>
            </a:fld>
            <a:endParaRPr lang="en-US" sz="1600">
              <a:solidFill>
                <a:srgbClr val="000000"/>
              </a:solidFill>
              <a:latin typeface="Garamond" charset="0"/>
            </a:endParaRPr>
          </a:p>
        </p:txBody>
      </p:sp>
    </p:spTree>
    <p:extLst>
      <p:ext uri="{BB962C8B-B14F-4D97-AF65-F5344CB8AC3E}">
        <p14:creationId xmlns:p14="http://schemas.microsoft.com/office/powerpoint/2010/main" val="18881392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a:t>
            </a:r>
            <a:r>
              <a:rPr lang="en-US" dirty="0" smtClean="0">
                <a:solidFill>
                  <a:srgbClr val="008000"/>
                </a:solidFill>
                <a:latin typeface="Tahoma" charset="0"/>
                <a:ea typeface="ＭＳ Ｐゴシック" charset="0"/>
              </a:rPr>
              <a:t>scaling (capacity and cost)</a:t>
            </a:r>
            <a:endParaRPr lang="en-US" dirty="0">
              <a:solidFill>
                <a:srgbClr val="008000"/>
              </a:solidFill>
              <a:latin typeface="Tahoma" charset="0"/>
              <a:ea typeface="ＭＳ Ｐゴシック" charset="0"/>
            </a:endParaRP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latencies: ~4-15x DRAM (especially write)</a:t>
            </a:r>
          </a:p>
          <a:p>
            <a:pPr lvl="1" eaLnBrk="1" hangingPunct="1"/>
            <a:r>
              <a:rPr lang="en-US" dirty="0">
                <a:solidFill>
                  <a:srgbClr val="FF0000"/>
                </a:solidFill>
                <a:latin typeface="Tahoma" charset="0"/>
                <a:ea typeface="ＭＳ Ｐゴシック" charset="0"/>
              </a:rPr>
              <a:t>Higher active energy: ~2-50x DRAM (especially write)</a:t>
            </a:r>
          </a:p>
          <a:p>
            <a:pPr lvl="1" eaLnBrk="1" hangingPunct="1"/>
            <a:r>
              <a:rPr lang="en-US" dirty="0">
                <a:solidFill>
                  <a:srgbClr val="FF0000"/>
                </a:solidFill>
                <a:latin typeface="Tahoma" charset="0"/>
                <a:ea typeface="ＭＳ Ｐゴシック" charset="0"/>
              </a:rPr>
              <a:t>Lower endurance (a cell dies after ~10</a:t>
            </a:r>
            <a:r>
              <a:rPr lang="en-US" baseline="30000" dirty="0">
                <a:solidFill>
                  <a:srgbClr val="FF0000"/>
                </a:solidFill>
                <a:latin typeface="Tahoma" charset="0"/>
                <a:ea typeface="ＭＳ Ｐゴシック" charset="0"/>
              </a:rPr>
              <a:t>8</a:t>
            </a:r>
            <a:r>
              <a:rPr lang="en-US" dirty="0">
                <a:solidFill>
                  <a:srgbClr val="FF0000"/>
                </a:solidFill>
                <a:latin typeface="Tahoma" charset="0"/>
                <a:ea typeface="ＭＳ Ｐゴシック" charset="0"/>
              </a:rPr>
              <a:t> writes)</a:t>
            </a:r>
          </a:p>
          <a:p>
            <a:pPr lvl="1" eaLnBrk="1" hangingPunct="1"/>
            <a:endParaRPr lang="en-US" sz="20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Challenges in enabling PCM as DRAM replacement/helper:</a:t>
            </a:r>
          </a:p>
          <a:p>
            <a:pPr lvl="1" eaLnBrk="1" hangingPunct="1"/>
            <a:r>
              <a:rPr lang="en-US" dirty="0">
                <a:solidFill>
                  <a:srgbClr val="0000FF"/>
                </a:solidFill>
                <a:latin typeface="Tahoma" charset="0"/>
                <a:ea typeface="ＭＳ Ｐゴシック" charset="0"/>
              </a:rPr>
              <a:t>Mitigate PCM shortcomings</a:t>
            </a:r>
          </a:p>
          <a:p>
            <a:pPr lvl="1" eaLnBrk="1" hangingPunct="1"/>
            <a:r>
              <a:rPr lang="en-US" dirty="0">
                <a:solidFill>
                  <a:srgbClr val="0000FF"/>
                </a:solidFill>
                <a:latin typeface="Tahoma" charset="0"/>
                <a:ea typeface="ＭＳ Ｐゴシック" charset="0"/>
              </a:rPr>
              <a:t>Find the right way to place PCM in the </a:t>
            </a:r>
            <a:r>
              <a:rPr lang="en-US" dirty="0" smtClean="0">
                <a:solidFill>
                  <a:srgbClr val="0000FF"/>
                </a:solidFill>
                <a:latin typeface="Tahoma" charset="0"/>
                <a:ea typeface="ＭＳ Ｐゴシック" charset="0"/>
              </a:rPr>
              <a:t>system</a:t>
            </a:r>
            <a:endParaRPr lang="en-US" dirty="0">
              <a:solidFill>
                <a:srgbClr val="0000FF"/>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2FE82CC-7BA9-6841-9A5F-3367483BAFFF}"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spTree>
    <p:extLst>
      <p:ext uri="{BB962C8B-B14F-4D97-AF65-F5344CB8AC3E}">
        <p14:creationId xmlns:p14="http://schemas.microsoft.com/office/powerpoint/2010/main" val="42778253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a:t>
            </a:r>
            <a:endParaRPr lang="en-US" dirty="0">
              <a:latin typeface="Garamond" charset="0"/>
              <a:ea typeface="ＭＳ Ｐゴシック" charset="0"/>
              <a:cs typeface="ＭＳ Ｐゴシック" charset="0"/>
            </a:endParaRP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40061938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dirty="0">
                <a:latin typeface="Garamond" charset="0"/>
                <a:ea typeface="ＭＳ Ｐゴシック" charset="0"/>
                <a:cs typeface="ＭＳ Ｐゴシック" charset="0"/>
              </a:rPr>
              <a:t>PCM-based Main Memory </a:t>
            </a:r>
            <a:r>
              <a:rPr lang="en-US" dirty="0" smtClean="0">
                <a:latin typeface="Garamond" charset="0"/>
                <a:ea typeface="ＭＳ Ｐゴシック" charset="0"/>
                <a:cs typeface="ＭＳ Ｐゴシック" charset="0"/>
              </a:rPr>
              <a:t>(II)</a:t>
            </a:r>
            <a:endParaRPr lang="en-US" dirty="0">
              <a:latin typeface="Garamond" charset="0"/>
              <a:ea typeface="ＭＳ Ｐゴシック" charset="0"/>
              <a:cs typeface="ＭＳ Ｐゴシック" charset="0"/>
            </a:endParaRP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20529739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41434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11371987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8801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39190324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solutions: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58</a:t>
            </a:fld>
            <a:endParaRPr lang="en-US" dirty="0"/>
          </a:p>
        </p:txBody>
      </p:sp>
      <p:sp>
        <p:nvSpPr>
          <p:cNvPr id="5" name="Rectangle 4"/>
          <p:cNvSpPr>
            <a:spLocks noChangeArrowheads="1"/>
          </p:cNvSpPr>
          <p:nvPr/>
        </p:nvSpPr>
        <p:spPr bwMode="auto">
          <a:xfrm>
            <a:off x="611560" y="5661248"/>
            <a:ext cx="6624736"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88539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600" dirty="0" smtClean="0"/>
              <a:t>DRAM vs. PCM: An Observation</a:t>
            </a:r>
            <a:endParaRPr lang="en-US" sz="3600" dirty="0"/>
          </a:p>
        </p:txBody>
      </p:sp>
      <p:sp>
        <p:nvSpPr>
          <p:cNvPr id="3" name="Content Placeholder 2"/>
          <p:cNvSpPr>
            <a:spLocks noGrp="1"/>
          </p:cNvSpPr>
          <p:nvPr>
            <p:ph idx="1"/>
          </p:nvPr>
        </p:nvSpPr>
        <p:spPr>
          <a:xfrm>
            <a:off x="228600" y="997527"/>
            <a:ext cx="8915400" cy="5193723"/>
          </a:xfrm>
        </p:spPr>
        <p:txBody>
          <a:bodyPr/>
          <a:lstStyle/>
          <a:p>
            <a:r>
              <a:rPr lang="en-US" sz="2200" dirty="0" smtClean="0">
                <a:sym typeface="Wingdings" charset="0"/>
              </a:rPr>
              <a:t>Row buffers are the same in DRAM and PCM</a:t>
            </a:r>
          </a:p>
          <a:p>
            <a:r>
              <a:rPr lang="en-US" sz="2200" dirty="0" smtClean="0"/>
              <a:t>Row </a:t>
            </a:r>
            <a:r>
              <a:rPr lang="en-US" sz="2200" dirty="0"/>
              <a:t>buffer </a:t>
            </a:r>
            <a:r>
              <a:rPr lang="en-US" sz="2200" dirty="0">
                <a:solidFill>
                  <a:srgbClr val="0000FF"/>
                </a:solidFill>
              </a:rPr>
              <a:t>hit</a:t>
            </a:r>
            <a:r>
              <a:rPr lang="en-US" sz="2200" dirty="0">
                <a:solidFill>
                  <a:srgbClr val="008000"/>
                </a:solidFill>
              </a:rPr>
              <a:t> </a:t>
            </a:r>
            <a:r>
              <a:rPr lang="en-US" sz="2200" dirty="0"/>
              <a:t>latency </a:t>
            </a:r>
            <a:r>
              <a:rPr lang="en-US" sz="2200" b="1" dirty="0">
                <a:solidFill>
                  <a:srgbClr val="0000FF"/>
                </a:solidFill>
              </a:rPr>
              <a:t>same</a:t>
            </a:r>
            <a:r>
              <a:rPr lang="en-US" sz="2200" dirty="0">
                <a:solidFill>
                  <a:srgbClr val="0000FF"/>
                </a:solidFill>
              </a:rPr>
              <a:t> </a:t>
            </a:r>
            <a:r>
              <a:rPr lang="en-US" sz="2200" dirty="0"/>
              <a:t>in DRAM and </a:t>
            </a:r>
            <a:r>
              <a:rPr lang="en-US" sz="2200" dirty="0" smtClean="0"/>
              <a:t>PCM</a:t>
            </a:r>
          </a:p>
          <a:p>
            <a:r>
              <a:rPr lang="en-US" sz="2200" dirty="0" smtClean="0"/>
              <a:t>Row </a:t>
            </a:r>
            <a:r>
              <a:rPr lang="en-US" sz="2200" dirty="0"/>
              <a:t>buffer </a:t>
            </a:r>
            <a:r>
              <a:rPr lang="en-US" sz="2200" dirty="0">
                <a:solidFill>
                  <a:srgbClr val="FF0000"/>
                </a:solidFill>
              </a:rPr>
              <a:t>miss </a:t>
            </a:r>
            <a:r>
              <a:rPr lang="en-US" sz="2200" dirty="0"/>
              <a:t>latency </a:t>
            </a:r>
            <a:r>
              <a:rPr lang="en-US" sz="2200" b="1" dirty="0">
                <a:solidFill>
                  <a:srgbClr val="FF0000"/>
                </a:solidFill>
              </a:rPr>
              <a:t>small </a:t>
            </a:r>
            <a:r>
              <a:rPr lang="en-US" sz="2200" dirty="0"/>
              <a:t>in </a:t>
            </a:r>
            <a:r>
              <a:rPr lang="en-US" sz="2200" dirty="0" smtClean="0"/>
              <a:t>DRAM, </a:t>
            </a:r>
            <a:r>
              <a:rPr lang="en-US" sz="2200" b="1" dirty="0" smtClean="0">
                <a:solidFill>
                  <a:srgbClr val="FF0000"/>
                </a:solidFill>
              </a:rPr>
              <a:t>large </a:t>
            </a:r>
            <a:r>
              <a:rPr lang="en-US" sz="2200" dirty="0"/>
              <a:t>in PCM</a:t>
            </a:r>
          </a:p>
          <a:p>
            <a:endParaRPr lang="en-US" sz="2200" dirty="0">
              <a:latin typeface="Tahoma" charset="0"/>
              <a:sym typeface="Wingdings" charset="0"/>
            </a:endParaRPr>
          </a:p>
          <a:p>
            <a:endParaRPr lang="en-US" dirty="0" smtClean="0"/>
          </a:p>
          <a:p>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sz="2000" dirty="0"/>
          </a:p>
          <a:p>
            <a:r>
              <a:rPr lang="en-US" sz="2200" dirty="0" smtClean="0"/>
              <a:t>Accessing the row buffer in PCM is fast</a:t>
            </a:r>
          </a:p>
          <a:p>
            <a:r>
              <a:rPr lang="en-US" sz="2200" dirty="0" smtClean="0"/>
              <a:t>What incurs high latency is the PCM array access </a:t>
            </a:r>
            <a:r>
              <a:rPr lang="en-US" sz="2200" dirty="0" smtClean="0">
                <a:sym typeface="Wingdings"/>
              </a:rPr>
              <a:t> avoid this</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59</a:t>
            </a:fld>
            <a:endParaRPr lang="en-US" dirty="0"/>
          </a:p>
        </p:txBody>
      </p:sp>
      <p:sp>
        <p:nvSpPr>
          <p:cNvPr id="5" name="Rectangle 4"/>
          <p:cNvSpPr/>
          <p:nvPr/>
        </p:nvSpPr>
        <p:spPr>
          <a:xfrm>
            <a:off x="3720290" y="234888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CPU</a:t>
            </a:r>
            <a:endParaRPr lang="en-US" sz="2400" dirty="0"/>
          </a:p>
        </p:txBody>
      </p:sp>
      <p:sp>
        <p:nvSpPr>
          <p:cNvPr id="6" name="Rectangle 5"/>
          <p:cNvSpPr/>
          <p:nvPr/>
        </p:nvSpPr>
        <p:spPr>
          <a:xfrm>
            <a:off x="3720290" y="3343211"/>
            <a:ext cx="792087"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schemeClr val="tx1"/>
                </a:solidFill>
              </a:rPr>
              <a:t>DRAMCtrl</a:t>
            </a:r>
            <a:endParaRPr lang="en-US" dirty="0">
              <a:solidFill>
                <a:schemeClr val="tx1"/>
              </a:solidFill>
            </a:endParaRPr>
          </a:p>
        </p:txBody>
      </p:sp>
      <p:sp>
        <p:nvSpPr>
          <p:cNvPr id="12" name="Rectangle 11"/>
          <p:cNvSpPr/>
          <p:nvPr/>
        </p:nvSpPr>
        <p:spPr>
          <a:xfrm>
            <a:off x="4512378" y="3341693"/>
            <a:ext cx="735381" cy="5040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rPr>
              <a:t>PCM Ctrl</a:t>
            </a:r>
            <a:endParaRPr lang="en-US" dirty="0">
              <a:solidFill>
                <a:srgbClr val="303030"/>
              </a:solidFill>
            </a:endParaRPr>
          </a:p>
        </p:txBody>
      </p:sp>
      <p:cxnSp>
        <p:nvCxnSpPr>
          <p:cNvPr id="16" name="Straight Connector 7"/>
          <p:cNvCxnSpPr>
            <a:endCxn id="17" idx="3"/>
          </p:cNvCxnSpPr>
          <p:nvPr/>
        </p:nvCxnSpPr>
        <p:spPr>
          <a:xfrm rot="5400000">
            <a:off x="3660651" y="409522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186135" y="4097998"/>
            <a:ext cx="2665412"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sp>
        <p:nvSpPr>
          <p:cNvPr id="18" name="Rectangle 17"/>
          <p:cNvSpPr/>
          <p:nvPr/>
        </p:nvSpPr>
        <p:spPr>
          <a:xfrm>
            <a:off x="5146947" y="4097998"/>
            <a:ext cx="2665413" cy="7921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1" dirty="0">
              <a:effectLst>
                <a:outerShdw blurRad="38100" dist="38100" dir="2700000" algn="tl">
                  <a:srgbClr val="000000">
                    <a:alpha val="43137"/>
                  </a:srgbClr>
                </a:outerShdw>
              </a:effectLst>
            </a:endParaRPr>
          </a:p>
        </p:txBody>
      </p:sp>
      <p:cxnSp>
        <p:nvCxnSpPr>
          <p:cNvPr id="19" name="Straight Connector 13"/>
          <p:cNvCxnSpPr>
            <a:endCxn id="18" idx="1"/>
          </p:cNvCxnSpPr>
          <p:nvPr/>
        </p:nvCxnSpPr>
        <p:spPr>
          <a:xfrm rot="16200000" flipH="1">
            <a:off x="4747293" y="4094425"/>
            <a:ext cx="591344"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262454"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4" name="Rectangle 23"/>
          <p:cNvSpPr/>
          <p:nvPr/>
        </p:nvSpPr>
        <p:spPr>
          <a:xfrm>
            <a:off x="3006598"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5" name="Rectangle 24"/>
          <p:cNvSpPr/>
          <p:nvPr/>
        </p:nvSpPr>
        <p:spPr>
          <a:xfrm>
            <a:off x="1262454"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cxnSp>
        <p:nvCxnSpPr>
          <p:cNvPr id="26" name="Straight Connector 25"/>
          <p:cNvCxnSpPr>
            <a:stCxn id="25" idx="0"/>
          </p:cNvCxnSpPr>
          <p:nvPr/>
        </p:nvCxnSpPr>
        <p:spPr>
          <a:xfrm flipH="1" flipV="1">
            <a:off x="1428236" y="3794389"/>
            <a:ext cx="200077" cy="381399"/>
          </a:xfrm>
          <a:prstGeom prst="line">
            <a:avLst/>
          </a:prstGeom>
        </p:spPr>
        <p:style>
          <a:lnRef idx="2">
            <a:schemeClr val="dk1"/>
          </a:lnRef>
          <a:fillRef idx="0">
            <a:schemeClr val="dk1"/>
          </a:fillRef>
          <a:effectRef idx="1">
            <a:schemeClr val="dk1"/>
          </a:effectRef>
          <a:fontRef idx="minor">
            <a:schemeClr val="tx1"/>
          </a:fontRef>
        </p:style>
      </p:cxnSp>
      <p:sp>
        <p:nvSpPr>
          <p:cNvPr id="27" name="Rectangle 26"/>
          <p:cNvSpPr/>
          <p:nvPr/>
        </p:nvSpPr>
        <p:spPr>
          <a:xfrm>
            <a:off x="3006598"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28" name="Rectangle 27"/>
          <p:cNvSpPr/>
          <p:nvPr/>
        </p:nvSpPr>
        <p:spPr>
          <a:xfrm>
            <a:off x="5241249"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29" name="Rectangle 28"/>
          <p:cNvSpPr/>
          <p:nvPr/>
        </p:nvSpPr>
        <p:spPr>
          <a:xfrm>
            <a:off x="6985393" y="4175788"/>
            <a:ext cx="731717" cy="65246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2000" dirty="0" smtClean="0"/>
              <a:t>Bank</a:t>
            </a:r>
            <a:endParaRPr lang="en-US" sz="2000" dirty="0"/>
          </a:p>
        </p:txBody>
      </p:sp>
      <p:sp>
        <p:nvSpPr>
          <p:cNvPr id="30" name="Rectangle 29"/>
          <p:cNvSpPr/>
          <p:nvPr/>
        </p:nvSpPr>
        <p:spPr>
          <a:xfrm>
            <a:off x="5241249"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1" name="Rectangle 30"/>
          <p:cNvSpPr/>
          <p:nvPr/>
        </p:nvSpPr>
        <p:spPr>
          <a:xfrm>
            <a:off x="6985393" y="4175788"/>
            <a:ext cx="731717" cy="1333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600" dirty="0"/>
          </a:p>
        </p:txBody>
      </p:sp>
      <p:sp>
        <p:nvSpPr>
          <p:cNvPr id="32" name="Oval 31"/>
          <p:cNvSpPr/>
          <p:nvPr/>
        </p:nvSpPr>
        <p:spPr>
          <a:xfrm>
            <a:off x="2149747"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455605"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Oval 33"/>
          <p:cNvSpPr/>
          <p:nvPr/>
        </p:nvSpPr>
        <p:spPr>
          <a:xfrm>
            <a:off x="276675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6120614"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6426472"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6737621" y="444751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26"/>
          <p:cNvSpPr txBox="1">
            <a:spLocks noChangeArrowheads="1"/>
          </p:cNvSpPr>
          <p:nvPr/>
        </p:nvSpPr>
        <p:spPr bwMode="auto">
          <a:xfrm>
            <a:off x="435247" y="3472586"/>
            <a:ext cx="13284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000" dirty="0" smtClean="0"/>
              <a:t>Row buffer</a:t>
            </a:r>
            <a:endParaRPr lang="en-US" sz="2000" dirty="0"/>
          </a:p>
        </p:txBody>
      </p:sp>
      <p:sp>
        <p:nvSpPr>
          <p:cNvPr id="39" name="TextBox 38"/>
          <p:cNvSpPr txBox="1"/>
          <p:nvPr/>
        </p:nvSpPr>
        <p:spPr>
          <a:xfrm>
            <a:off x="1786446" y="3754534"/>
            <a:ext cx="1489410" cy="369332"/>
          </a:xfrm>
          <a:prstGeom prst="rect">
            <a:avLst/>
          </a:prstGeom>
          <a:noFill/>
        </p:spPr>
        <p:txBody>
          <a:bodyPr wrap="none" rtlCol="0">
            <a:spAutoFit/>
          </a:bodyPr>
          <a:lstStyle/>
          <a:p>
            <a:r>
              <a:rPr lang="en-US" dirty="0" smtClean="0">
                <a:solidFill>
                  <a:srgbClr val="303030"/>
                </a:solidFill>
              </a:rPr>
              <a:t>DRAM Cache</a:t>
            </a:r>
            <a:endParaRPr lang="en-US" dirty="0">
              <a:solidFill>
                <a:srgbClr val="303030"/>
              </a:solidFill>
            </a:endParaRPr>
          </a:p>
        </p:txBody>
      </p:sp>
      <p:sp>
        <p:nvSpPr>
          <p:cNvPr id="40" name="TextBox 39"/>
          <p:cNvSpPr txBox="1"/>
          <p:nvPr/>
        </p:nvSpPr>
        <p:spPr>
          <a:xfrm>
            <a:off x="5508104" y="3717032"/>
            <a:ext cx="2069872" cy="369332"/>
          </a:xfrm>
          <a:prstGeom prst="rect">
            <a:avLst/>
          </a:prstGeom>
          <a:noFill/>
        </p:spPr>
        <p:txBody>
          <a:bodyPr wrap="none" rtlCol="0">
            <a:spAutoFit/>
          </a:bodyPr>
          <a:lstStyle/>
          <a:p>
            <a:r>
              <a:rPr lang="en-US" dirty="0" smtClean="0">
                <a:solidFill>
                  <a:srgbClr val="303030"/>
                </a:solidFill>
              </a:rPr>
              <a:t>PCM Main Memory</a:t>
            </a:r>
            <a:endParaRPr lang="en-US" dirty="0">
              <a:solidFill>
                <a:srgbClr val="303030"/>
              </a:solidFill>
            </a:endParaRPr>
          </a:p>
        </p:txBody>
      </p:sp>
      <p:sp>
        <p:nvSpPr>
          <p:cNvPr id="42" name="Rectangle 41"/>
          <p:cNvSpPr/>
          <p:nvPr/>
        </p:nvSpPr>
        <p:spPr>
          <a:xfrm>
            <a:off x="107504"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008000"/>
                </a:solidFill>
              </a:rPr>
              <a:t>Fast row miss</a:t>
            </a:r>
            <a:endParaRPr lang="en-US" dirty="0">
              <a:solidFill>
                <a:srgbClr val="FF0000"/>
              </a:solidFill>
            </a:endParaRPr>
          </a:p>
        </p:txBody>
      </p:sp>
      <p:sp>
        <p:nvSpPr>
          <p:cNvPr id="43" name="Rectangle 42"/>
          <p:cNvSpPr/>
          <p:nvPr/>
        </p:nvSpPr>
        <p:spPr>
          <a:xfrm>
            <a:off x="4211960" y="4869160"/>
            <a:ext cx="4572000" cy="646331"/>
          </a:xfrm>
          <a:prstGeom prst="rect">
            <a:avLst/>
          </a:prstGeom>
        </p:spPr>
        <p:txBody>
          <a:bodyPr>
            <a:spAutoFit/>
          </a:bodyPr>
          <a:lstStyle/>
          <a:p>
            <a:pPr algn="ctr"/>
            <a:r>
              <a:rPr lang="en-US" dirty="0">
                <a:solidFill>
                  <a:srgbClr val="008000"/>
                </a:solidFill>
              </a:rPr>
              <a:t>N ns row hit</a:t>
            </a:r>
          </a:p>
          <a:p>
            <a:pPr algn="ctr"/>
            <a:r>
              <a:rPr lang="en-US" dirty="0">
                <a:solidFill>
                  <a:srgbClr val="FF0000"/>
                </a:solidFill>
              </a:rPr>
              <a:t>Slow row miss</a:t>
            </a:r>
          </a:p>
        </p:txBody>
      </p:sp>
    </p:spTree>
    <p:extLst>
      <p:ext uri="{BB962C8B-B14F-4D97-AF65-F5344CB8AC3E}">
        <p14:creationId xmlns:p14="http://schemas.microsoft.com/office/powerpoint/2010/main" val="38392770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6</a:t>
            </a:fld>
            <a:endParaRPr lang="en-US" sz="1600" dirty="0">
              <a:solidFill>
                <a:srgbClr val="000000"/>
              </a:solidFill>
              <a:latin typeface="Garamond" charset="0"/>
            </a:endParaRPr>
          </a:p>
        </p:txBody>
      </p:sp>
    </p:spTree>
    <p:extLst>
      <p:ext uri="{BB962C8B-B14F-4D97-AF65-F5344CB8AC3E}">
        <p14:creationId xmlns:p14="http://schemas.microsoft.com/office/powerpoint/2010/main" val="14888302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Row-Locality-Aware Data Placement</a:t>
            </a:r>
            <a:endParaRPr lang="en-US" dirty="0"/>
          </a:p>
        </p:txBody>
      </p:sp>
      <p:sp>
        <p:nvSpPr>
          <p:cNvPr id="3" name="Content Placeholder 2"/>
          <p:cNvSpPr>
            <a:spLocks noGrp="1"/>
          </p:cNvSpPr>
          <p:nvPr>
            <p:ph idx="1"/>
          </p:nvPr>
        </p:nvSpPr>
        <p:spPr/>
        <p:txBody>
          <a:bodyPr/>
          <a:lstStyle/>
          <a:p>
            <a:r>
              <a:rPr lang="en-US" sz="2200" dirty="0" smtClean="0"/>
              <a:t>Idea: </a:t>
            </a:r>
            <a:r>
              <a:rPr lang="en-US" sz="2200" dirty="0" smtClean="0">
                <a:solidFill>
                  <a:srgbClr val="0000FF"/>
                </a:solidFill>
              </a:rPr>
              <a:t>Cache in </a:t>
            </a:r>
            <a:r>
              <a:rPr lang="en-US" sz="2200" dirty="0">
                <a:solidFill>
                  <a:srgbClr val="0000FF"/>
                </a:solidFill>
              </a:rPr>
              <a:t>DRAM </a:t>
            </a:r>
            <a:r>
              <a:rPr lang="en-US" sz="2200" dirty="0" smtClean="0">
                <a:solidFill>
                  <a:srgbClr val="0000FF"/>
                </a:solidFill>
              </a:rPr>
              <a:t>only those rows that</a:t>
            </a:r>
            <a:endParaRPr lang="en-US" sz="2200" dirty="0">
              <a:solidFill>
                <a:srgbClr val="0000FF"/>
              </a:solidFill>
            </a:endParaRPr>
          </a:p>
          <a:p>
            <a:pPr lvl="1"/>
            <a:r>
              <a:rPr lang="en-US" sz="2000" dirty="0">
                <a:solidFill>
                  <a:srgbClr val="0000FF"/>
                </a:solidFill>
              </a:rPr>
              <a:t>Frequently </a:t>
            </a:r>
            <a:r>
              <a:rPr lang="en-US" sz="2000" dirty="0" smtClean="0">
                <a:solidFill>
                  <a:srgbClr val="0000FF"/>
                </a:solidFill>
              </a:rPr>
              <a:t>cause row </a:t>
            </a:r>
            <a:r>
              <a:rPr lang="en-US" sz="2000" dirty="0">
                <a:solidFill>
                  <a:srgbClr val="0000FF"/>
                </a:solidFill>
              </a:rPr>
              <a:t>buffer </a:t>
            </a:r>
            <a:r>
              <a:rPr lang="en-US" sz="2000" dirty="0" smtClean="0">
                <a:solidFill>
                  <a:srgbClr val="0000FF"/>
                </a:solidFill>
              </a:rPr>
              <a:t>conflicts </a:t>
            </a:r>
            <a:r>
              <a:rPr lang="en-US" sz="2000" dirty="0" smtClean="0">
                <a:sym typeface="Wingdings" charset="0"/>
              </a:rPr>
              <a:t> </a:t>
            </a:r>
            <a:r>
              <a:rPr lang="en-US" sz="2000" dirty="0"/>
              <a:t>because </a:t>
            </a:r>
            <a:r>
              <a:rPr lang="en-US" sz="2000" dirty="0" smtClean="0"/>
              <a:t>row-conflict latency </a:t>
            </a:r>
            <a:r>
              <a:rPr lang="en-US" sz="2000" dirty="0"/>
              <a:t>is smaller in DRAM</a:t>
            </a:r>
          </a:p>
          <a:p>
            <a:pPr lvl="1"/>
            <a:r>
              <a:rPr lang="en-US" sz="2000" dirty="0" smtClean="0">
                <a:solidFill>
                  <a:srgbClr val="0000FF"/>
                </a:solidFill>
              </a:rPr>
              <a:t>Are </a:t>
            </a:r>
            <a:r>
              <a:rPr lang="en-US" sz="2000" dirty="0">
                <a:solidFill>
                  <a:srgbClr val="0000FF"/>
                </a:solidFill>
              </a:rPr>
              <a:t>reused many times</a:t>
            </a:r>
            <a:r>
              <a:rPr lang="en-US" sz="2000" dirty="0">
                <a:solidFill>
                  <a:srgbClr val="0000FF"/>
                </a:solidFill>
                <a:sym typeface="Wingdings" charset="0"/>
              </a:rPr>
              <a:t> </a:t>
            </a:r>
            <a:r>
              <a:rPr lang="en-US" sz="2000" dirty="0">
                <a:sym typeface="Wingdings" charset="0"/>
              </a:rPr>
              <a:t> </a:t>
            </a:r>
            <a:r>
              <a:rPr lang="en-US" sz="2000" dirty="0" smtClean="0">
                <a:sym typeface="Wingdings" charset="0"/>
              </a:rPr>
              <a:t>to reduce cache pollution and bandwidth waste</a:t>
            </a:r>
            <a:endParaRPr lang="en-US" sz="2000" dirty="0"/>
          </a:p>
          <a:p>
            <a:endParaRPr lang="en-US" sz="1400" dirty="0" smtClean="0"/>
          </a:p>
          <a:p>
            <a:r>
              <a:rPr lang="en-US" sz="2200" dirty="0" smtClean="0"/>
              <a:t>Simplified rule of thumb:</a:t>
            </a:r>
          </a:p>
          <a:p>
            <a:pPr lvl="1"/>
            <a:r>
              <a:rPr lang="en-US" sz="2000" dirty="0" smtClean="0"/>
              <a:t>Streaming accesses: Better to place in PCM </a:t>
            </a:r>
          </a:p>
          <a:p>
            <a:pPr lvl="1"/>
            <a:r>
              <a:rPr lang="en-US" sz="2000" dirty="0" smtClean="0"/>
              <a:t>Other accesses (with some reuse): Better to place in DRAM</a:t>
            </a:r>
          </a:p>
          <a:p>
            <a:pPr lvl="1"/>
            <a:endParaRPr lang="en-US" sz="1400" dirty="0"/>
          </a:p>
          <a:p>
            <a:endParaRPr lang="en-US" sz="2200" dirty="0"/>
          </a:p>
          <a:p>
            <a:endParaRPr lang="en-US" sz="2200" dirty="0" smtClean="0"/>
          </a:p>
          <a:p>
            <a:endParaRPr lang="en-US" sz="1400" dirty="0"/>
          </a:p>
          <a:p>
            <a:r>
              <a:rPr lang="en-US" sz="2200" dirty="0" smtClean="0"/>
              <a:t>Yoon </a:t>
            </a:r>
            <a:r>
              <a:rPr lang="en-US" sz="2200" dirty="0"/>
              <a:t>et al., “</a:t>
            </a:r>
            <a:r>
              <a:rPr lang="en-US" sz="2200" dirty="0">
                <a:solidFill>
                  <a:srgbClr val="0000FF"/>
                </a:solidFill>
              </a:rPr>
              <a:t>Row Buffer Locality-Aware Data Placement in Hybrid </a:t>
            </a:r>
            <a:r>
              <a:rPr lang="en-US" sz="2200" dirty="0" smtClean="0">
                <a:solidFill>
                  <a:srgbClr val="0000FF"/>
                </a:solidFill>
              </a:rPr>
              <a:t>Memories</a:t>
            </a:r>
            <a:r>
              <a:rPr lang="en-US" sz="2200" dirty="0" smtClean="0"/>
              <a:t>,” ICCD 2012.</a:t>
            </a:r>
            <a:endParaRPr lang="en-US" sz="2200"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60</a:t>
            </a:fld>
            <a:endParaRPr lang="en-US"/>
          </a:p>
        </p:txBody>
      </p:sp>
    </p:spTree>
    <p:extLst>
      <p:ext uri="{BB962C8B-B14F-4D97-AF65-F5344CB8AC3E}">
        <p14:creationId xmlns:p14="http://schemas.microsoft.com/office/powerpoint/2010/main" val="28188094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95928" cy="1066800"/>
          </a:xfrm>
        </p:spPr>
        <p:txBody>
          <a:bodyPr/>
          <a:lstStyle/>
          <a:p>
            <a:r>
              <a:rPr lang="en-US" sz="3800" dirty="0" smtClean="0"/>
              <a:t>Row-Locality-Aware Data Placement: Results</a:t>
            </a:r>
            <a:endParaRPr lang="en-US" sz="3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61</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2776215613"/>
              </p:ext>
            </p:extLst>
          </p:nvPr>
        </p:nvGraphicFramePr>
        <p:xfrm>
          <a:off x="1107583" y="1077492"/>
          <a:ext cx="6697014" cy="53038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p:cNvSpPr txBox="1"/>
          <p:nvPr/>
        </p:nvSpPr>
        <p:spPr>
          <a:xfrm>
            <a:off x="3563888" y="2323668"/>
            <a:ext cx="824537"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10%</a:t>
            </a:r>
            <a:endParaRPr kumimoji="0" lang="en-US" sz="1800" b="0" i="0" u="none" strike="noStrike" kern="0" cap="none" spc="0" normalizeH="0" baseline="0" noProof="0" dirty="0">
              <a:ln>
                <a:noFill/>
              </a:ln>
              <a:solidFill>
                <a:srgbClr val="0000FF"/>
              </a:solidFill>
              <a:effectLst/>
              <a:uLnTx/>
              <a:uFillTx/>
            </a:endParaRPr>
          </a:p>
        </p:txBody>
      </p:sp>
      <p:cxnSp>
        <p:nvCxnSpPr>
          <p:cNvPr id="19" name="Straight Arrow Connector 18"/>
          <p:cNvCxnSpPr/>
          <p:nvPr/>
        </p:nvCxnSpPr>
        <p:spPr>
          <a:xfrm flipV="1">
            <a:off x="6236636" y="2414960"/>
            <a:ext cx="0" cy="352425"/>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0" name="TextBox 19"/>
          <p:cNvSpPr txBox="1"/>
          <p:nvPr/>
        </p:nvSpPr>
        <p:spPr>
          <a:xfrm>
            <a:off x="5508104" y="2406506"/>
            <a:ext cx="728532"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14%</a:t>
            </a:r>
            <a:endParaRPr kumimoji="0" lang="en-US" sz="1800" b="0" i="0" u="none" strike="noStrike" kern="0" cap="none" spc="0" normalizeH="0" baseline="0" noProof="0" dirty="0">
              <a:ln>
                <a:noFill/>
              </a:ln>
              <a:solidFill>
                <a:srgbClr val="0000FF"/>
              </a:solidFill>
              <a:effectLst/>
              <a:uLnTx/>
              <a:uFillTx/>
            </a:endParaRPr>
          </a:p>
        </p:txBody>
      </p:sp>
      <p:cxnSp>
        <p:nvCxnSpPr>
          <p:cNvPr id="22" name="Straight Arrow Connector 21"/>
          <p:cNvCxnSpPr/>
          <p:nvPr/>
        </p:nvCxnSpPr>
        <p:spPr>
          <a:xfrm flipV="1">
            <a:off x="4388425" y="2375490"/>
            <a:ext cx="0" cy="265689"/>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cxnSp>
        <p:nvCxnSpPr>
          <p:cNvPr id="23" name="Straight Arrow Connector 22"/>
          <p:cNvCxnSpPr/>
          <p:nvPr/>
        </p:nvCxnSpPr>
        <p:spPr>
          <a:xfrm flipV="1">
            <a:off x="2537688" y="2445914"/>
            <a:ext cx="0" cy="457576"/>
          </a:xfrm>
          <a:prstGeom prst="straightConnector1">
            <a:avLst/>
          </a:prstGeom>
          <a:noFill/>
          <a:ln w="25400" cap="flat" cmpd="sng" algn="ctr">
            <a:solidFill>
              <a:srgbClr val="FF0000"/>
            </a:solidFill>
            <a:prstDash val="solid"/>
            <a:headEnd type="none"/>
            <a:tailEnd type="arrow"/>
          </a:ln>
          <a:effectLst>
            <a:outerShdw blurRad="40000" dist="20000" dir="5400000" rotWithShape="0">
              <a:srgbClr val="000000">
                <a:alpha val="38000"/>
              </a:srgbClr>
            </a:outerShdw>
          </a:effectLst>
        </p:spPr>
      </p:cxnSp>
      <p:sp>
        <p:nvSpPr>
          <p:cNvPr id="24" name="TextBox 23"/>
          <p:cNvSpPr txBox="1"/>
          <p:nvPr/>
        </p:nvSpPr>
        <p:spPr>
          <a:xfrm>
            <a:off x="1763688" y="2490036"/>
            <a:ext cx="72008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FF"/>
                </a:solidFill>
                <a:effectLst/>
                <a:uLnTx/>
                <a:uFillTx/>
              </a:rPr>
              <a:t>17%</a:t>
            </a:r>
            <a:endParaRPr kumimoji="0" lang="en-US" sz="1800" b="0" i="0" u="none" strike="noStrike" kern="0" cap="none" spc="0" normalizeH="0" baseline="0" noProof="0" dirty="0">
              <a:ln>
                <a:noFill/>
              </a:ln>
              <a:solidFill>
                <a:srgbClr val="0000FF"/>
              </a:solidFill>
              <a:effectLst/>
              <a:uLnTx/>
              <a:uFillTx/>
            </a:endParaRPr>
          </a:p>
        </p:txBody>
      </p:sp>
      <p:sp>
        <p:nvSpPr>
          <p:cNvPr id="30" name="TextBox 29"/>
          <p:cNvSpPr txBox="1"/>
          <p:nvPr/>
        </p:nvSpPr>
        <p:spPr>
          <a:xfrm>
            <a:off x="1680028" y="5577589"/>
            <a:ext cx="5891674" cy="830997"/>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0000"/>
                </a:solidFill>
                <a:effectLst/>
                <a:uLnTx/>
                <a:uFillTx/>
                <a:latin typeface="Calibri"/>
                <a:ea typeface="+mn-ea"/>
                <a:cs typeface="+mn-cs"/>
              </a:rPr>
              <a:t>Memory energy-efficiency and fairness also improve correspondingly</a:t>
            </a:r>
          </a:p>
        </p:txBody>
      </p:sp>
    </p:spTree>
    <p:extLst>
      <p:ext uri="{BB962C8B-B14F-4D97-AF65-F5344CB8AC3E}">
        <p14:creationId xmlns:p14="http://schemas.microsoft.com/office/powerpoint/2010/main" val="42303003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4" grpId="0"/>
      <p:bldP spid="3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3397909376"/>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3364538508"/>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4105744515"/>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Hybrid vs.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62</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63254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31% better performance than all PCM, </a:t>
            </a:r>
          </a:p>
          <a:p>
            <a:pPr algn="ctr" defTabSz="457200" fontAlgn="base">
              <a:spcBef>
                <a:spcPct val="0"/>
              </a:spcBef>
              <a:spcAft>
                <a:spcPct val="0"/>
              </a:spcAft>
            </a:pPr>
            <a:r>
              <a:rPr lang="en-US" sz="2400" b="1" dirty="0" smtClean="0">
                <a:solidFill>
                  <a:srgbClr val="0000FF"/>
                </a:solidFill>
                <a:latin typeface="Calibri"/>
              </a:rPr>
              <a:t>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62596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FF"/>
                </a:solidFill>
                <a:latin typeface="Tahoma" charset="0"/>
                <a:ea typeface="ＭＳ Ｐゴシック" charset="0"/>
                <a:cs typeface="ＭＳ Ｐゴシック" charset="0"/>
              </a:rPr>
              <a:t>How Can We Do Better?</a:t>
            </a:r>
          </a:p>
          <a:p>
            <a:pPr eaLnBrk="1" hangingPunct="1"/>
            <a:r>
              <a:rPr lang="en-US" dirty="0" smtClean="0">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63</a:t>
            </a:fld>
            <a:endParaRPr lang="en-US" sz="1600">
              <a:solidFill>
                <a:srgbClr val="000000"/>
              </a:solidFill>
              <a:latin typeface="Garamond" charset="0"/>
            </a:endParaRPr>
          </a:p>
        </p:txBody>
      </p:sp>
    </p:spTree>
    <p:extLst>
      <p:ext uri="{BB962C8B-B14F-4D97-AF65-F5344CB8AC3E}">
        <p14:creationId xmlns:p14="http://schemas.microsoft.com/office/powerpoint/2010/main" val="2696980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(So Far)</a:t>
            </a:r>
            <a:endParaRPr lang="en-US" dirty="0"/>
          </a:p>
        </p:txBody>
      </p:sp>
      <p:sp>
        <p:nvSpPr>
          <p:cNvPr id="3" name="Content Placeholder 2"/>
          <p:cNvSpPr>
            <a:spLocks noGrp="1"/>
          </p:cNvSpPr>
          <p:nvPr>
            <p:ph idx="1"/>
          </p:nvPr>
        </p:nvSpPr>
        <p:spPr>
          <a:xfrm>
            <a:off x="228600" y="1196752"/>
            <a:ext cx="8610600" cy="4876800"/>
          </a:xfrm>
        </p:spPr>
        <p:txBody>
          <a:bodyPr/>
          <a:lstStyle/>
          <a:p>
            <a:r>
              <a:rPr lang="en-US" dirty="0" smtClean="0">
                <a:solidFill>
                  <a:srgbClr val="0000FF"/>
                </a:solidFill>
              </a:rPr>
              <a:t>Better cooperation between devices/circuits and the system</a:t>
            </a:r>
          </a:p>
          <a:p>
            <a:pPr lvl="1"/>
            <a:r>
              <a:rPr lang="en-US" dirty="0" smtClean="0"/>
              <a:t>Expose more information about devices to upper layers</a:t>
            </a:r>
          </a:p>
          <a:p>
            <a:pPr lvl="1"/>
            <a:endParaRPr lang="en-US" dirty="0" smtClean="0"/>
          </a:p>
          <a:p>
            <a:r>
              <a:rPr lang="en-US" dirty="0" smtClean="0">
                <a:solidFill>
                  <a:srgbClr val="0000FF"/>
                </a:solidFill>
              </a:rPr>
              <a:t>Better-than-worst-case design</a:t>
            </a:r>
          </a:p>
          <a:p>
            <a:pPr lvl="1"/>
            <a:r>
              <a:rPr lang="en-US" dirty="0" smtClean="0"/>
              <a:t>Do not optimize for worst case</a:t>
            </a:r>
          </a:p>
          <a:p>
            <a:pPr lvl="1"/>
            <a:r>
              <a:rPr lang="en-US" dirty="0"/>
              <a:t>W</a:t>
            </a:r>
            <a:r>
              <a:rPr lang="en-US" dirty="0" smtClean="0"/>
              <a:t>orst case should not determine the common case</a:t>
            </a:r>
          </a:p>
          <a:p>
            <a:endParaRPr lang="en-US" dirty="0"/>
          </a:p>
          <a:p>
            <a:r>
              <a:rPr lang="en-US" dirty="0" smtClean="0">
                <a:solidFill>
                  <a:srgbClr val="0000FF"/>
                </a:solidFill>
              </a:rPr>
              <a:t>Heterogeneity in parameters/design</a:t>
            </a:r>
          </a:p>
          <a:p>
            <a:pPr lvl="1"/>
            <a:r>
              <a:rPr lang="en-US" dirty="0" smtClean="0"/>
              <a:t>Enables a more efficient design (No one size fits all) </a:t>
            </a:r>
          </a:p>
          <a:p>
            <a:endParaRPr lang="en-US" dirty="0" smtClean="0"/>
          </a:p>
          <a:p>
            <a:r>
              <a:rPr lang="en-US" dirty="0" smtClean="0">
                <a:solidFill>
                  <a:srgbClr val="FF0000"/>
                </a:solidFill>
              </a:rPr>
              <a:t>Need sample chips with </a:t>
            </a:r>
            <a:r>
              <a:rPr lang="en-US" i="1" dirty="0" smtClean="0">
                <a:solidFill>
                  <a:srgbClr val="FF0000"/>
                </a:solidFill>
              </a:rPr>
              <a:t>main memory </a:t>
            </a:r>
            <a:r>
              <a:rPr lang="en-US" dirty="0" smtClean="0">
                <a:solidFill>
                  <a:srgbClr val="FF0000"/>
                </a:solidFill>
              </a:rPr>
              <a:t>interface</a:t>
            </a:r>
            <a:r>
              <a:rPr lang="en-US" dirty="0" smtClean="0"/>
              <a:t>/speeds</a:t>
            </a:r>
          </a:p>
          <a:p>
            <a:pPr lvl="1"/>
            <a:r>
              <a:rPr lang="en-US" dirty="0" smtClean="0"/>
              <a:t>Can enable new designs and applications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64</a:t>
            </a:fld>
            <a:endParaRPr lang="en-US" altLang="en-US"/>
          </a:p>
        </p:txBody>
      </p:sp>
    </p:spTree>
    <p:extLst>
      <p:ext uri="{BB962C8B-B14F-4D97-AF65-F5344CB8AC3E}">
        <p14:creationId xmlns:p14="http://schemas.microsoft.com/office/powerpoint/2010/main" val="8593702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Other Opportunities with Emerging Technologies</a:t>
            </a:r>
            <a:endParaRPr lang="en-US" sz="3400" dirty="0"/>
          </a:p>
        </p:txBody>
      </p:sp>
      <p:sp>
        <p:nvSpPr>
          <p:cNvPr id="3" name="Content Placeholder 2"/>
          <p:cNvSpPr>
            <a:spLocks noGrp="1"/>
          </p:cNvSpPr>
          <p:nvPr>
            <p:ph idx="1"/>
          </p:nvPr>
        </p:nvSpPr>
        <p:spPr/>
        <p:txBody>
          <a:bodyPr/>
          <a:lstStyle/>
          <a:p>
            <a:r>
              <a:rPr lang="en-US" dirty="0" smtClean="0">
                <a:solidFill>
                  <a:srgbClr val="0000FF"/>
                </a:solidFill>
              </a:rPr>
              <a:t>Merging of memory and storage</a:t>
            </a:r>
          </a:p>
          <a:p>
            <a:pPr lvl="1"/>
            <a:r>
              <a:rPr lang="en-US" dirty="0"/>
              <a:t>e</a:t>
            </a:r>
            <a:r>
              <a:rPr lang="en-US" dirty="0" smtClean="0"/>
              <a:t>.g., a single interface to manage all data</a:t>
            </a:r>
          </a:p>
          <a:p>
            <a:endParaRPr lang="en-US" dirty="0" smtClean="0"/>
          </a:p>
          <a:p>
            <a:r>
              <a:rPr lang="en-US" dirty="0" smtClean="0">
                <a:solidFill>
                  <a:srgbClr val="0000FF"/>
                </a:solidFill>
              </a:rPr>
              <a:t>New applications</a:t>
            </a:r>
          </a:p>
          <a:p>
            <a:pPr lvl="1"/>
            <a:r>
              <a:rPr lang="en-US" dirty="0"/>
              <a:t>e</a:t>
            </a:r>
            <a:r>
              <a:rPr lang="en-US" dirty="0" smtClean="0"/>
              <a:t>.g., ultra-fast checkpoint and restore</a:t>
            </a:r>
          </a:p>
          <a:p>
            <a:pPr lvl="1"/>
            <a:endParaRPr lang="en-US" dirty="0" smtClean="0"/>
          </a:p>
          <a:p>
            <a:r>
              <a:rPr lang="en-US" dirty="0" smtClean="0">
                <a:solidFill>
                  <a:srgbClr val="0000FF"/>
                </a:solidFill>
              </a:rPr>
              <a:t>More robust system design</a:t>
            </a:r>
          </a:p>
          <a:p>
            <a:pPr lvl="1"/>
            <a:r>
              <a:rPr lang="en-US" dirty="0" smtClean="0"/>
              <a:t>e.g., reducing data loss</a:t>
            </a:r>
            <a:endParaRPr lang="en-US" dirty="0"/>
          </a:p>
          <a:p>
            <a:endParaRPr lang="en-US" dirty="0"/>
          </a:p>
          <a:p>
            <a:r>
              <a:rPr lang="en-US" dirty="0" smtClean="0">
                <a:solidFill>
                  <a:srgbClr val="0000FF"/>
                </a:solidFill>
              </a:rPr>
              <a:t>Logic in memory?</a:t>
            </a:r>
          </a:p>
          <a:p>
            <a:pPr lvl="1"/>
            <a:r>
              <a:rPr lang="en-US" dirty="0"/>
              <a:t>e</a:t>
            </a:r>
            <a:r>
              <a:rPr lang="en-US" dirty="0" smtClean="0"/>
              <a:t>.g., enabling efficient search and filtering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65</a:t>
            </a:fld>
            <a:endParaRPr lang="en-US" altLang="en-US"/>
          </a:p>
        </p:txBody>
      </p:sp>
    </p:spTree>
    <p:extLst>
      <p:ext uri="{BB962C8B-B14F-4D97-AF65-F5344CB8AC3E}">
        <p14:creationId xmlns:p14="http://schemas.microsoft.com/office/powerpoint/2010/main" val="3699585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The DRAM Scaling Problem and Solution Directions</a:t>
            </a:r>
          </a:p>
          <a:p>
            <a:pPr lvl="1" eaLnBrk="1" hangingPunct="1"/>
            <a:r>
              <a:rPr lang="en-US" dirty="0" smtClean="0">
                <a:latin typeface="Tahoma" charset="0"/>
                <a:ea typeface="ＭＳ Ｐゴシック" charset="0"/>
                <a:cs typeface="ＭＳ Ｐゴシック" charset="0"/>
              </a:rPr>
              <a:t>Tolerating DRAM: New DRAM Architectures</a:t>
            </a:r>
          </a:p>
          <a:p>
            <a:pPr lvl="1" eaLnBrk="1" hangingPunct="1"/>
            <a:r>
              <a:rPr lang="en-US" dirty="0" smtClean="0">
                <a:latin typeface="Tahoma" charset="0"/>
                <a:ea typeface="ＭＳ Ｐゴシック" charset="0"/>
                <a:cs typeface="ＭＳ Ｐゴシック" charset="0"/>
              </a:rPr>
              <a:t>Enabling Emerging Technologies: Hybrid Memory Systems</a:t>
            </a:r>
          </a:p>
          <a:p>
            <a:pPr eaLnBrk="1" hangingPunct="1"/>
            <a:r>
              <a:rPr lang="en-US" dirty="0" smtClean="0">
                <a:solidFill>
                  <a:srgbClr val="000000"/>
                </a:solidFill>
                <a:latin typeface="Tahoma" charset="0"/>
                <a:ea typeface="ＭＳ Ｐゴシック" charset="0"/>
                <a:cs typeface="ＭＳ Ｐゴシック" charset="0"/>
              </a:rPr>
              <a:t>How Can We Do Better?</a:t>
            </a:r>
          </a:p>
          <a:p>
            <a:pPr eaLnBrk="1" hangingPunct="1"/>
            <a:r>
              <a:rPr lang="en-US" dirty="0" smtClean="0">
                <a:solidFill>
                  <a:srgbClr val="0000FF"/>
                </a:solidFill>
                <a:latin typeface="Tahoma" charset="0"/>
                <a:ea typeface="ＭＳ Ｐゴシック" charset="0"/>
                <a:cs typeface="ＭＳ Ｐゴシック" charset="0"/>
              </a:rPr>
              <a:t>Summary</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66</a:t>
            </a:fld>
            <a:endParaRPr lang="en-US" sz="1600">
              <a:solidFill>
                <a:srgbClr val="000000"/>
              </a:solidFill>
              <a:latin typeface="Garamond" charset="0"/>
            </a:endParaRPr>
          </a:p>
        </p:txBody>
      </p:sp>
    </p:spTree>
    <p:extLst>
      <p:ext uri="{BB962C8B-B14F-4D97-AF65-F5344CB8AC3E}">
        <p14:creationId xmlns:p14="http://schemas.microsoft.com/office/powerpoint/2010/main" val="417411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Main Memory Scaling</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 with novel architectures</a:t>
            </a:r>
          </a:p>
          <a:p>
            <a:pPr lvl="1"/>
            <a:r>
              <a:rPr lang="en-US" dirty="0" smtClean="0"/>
              <a:t>RAIDR: Retention-aware refresh</a:t>
            </a:r>
          </a:p>
          <a:p>
            <a:pPr lvl="1"/>
            <a:r>
              <a:rPr lang="en-US" dirty="0" smtClean="0"/>
              <a:t>TL-DRAM: Tiered-Latency DRAM</a:t>
            </a:r>
          </a:p>
          <a:p>
            <a:pPr lvl="1"/>
            <a:r>
              <a:rPr lang="en-US" dirty="0" err="1" smtClean="0"/>
              <a:t>RowClone</a:t>
            </a:r>
            <a:r>
              <a:rPr lang="en-US" dirty="0" smtClean="0"/>
              <a:t>: Fast Page Copy and Initialization</a:t>
            </a:r>
          </a:p>
          <a:p>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FF0000"/>
                </a:solidFill>
              </a:rPr>
              <a:t>Software/hardware/</a:t>
            </a:r>
            <a:r>
              <a:rPr lang="en-US" dirty="0">
                <a:solidFill>
                  <a:srgbClr val="FF0000"/>
                </a:solidFill>
              </a:rPr>
              <a:t>device </a:t>
            </a:r>
            <a:r>
              <a:rPr lang="en-US" dirty="0" smtClean="0">
                <a:solidFill>
                  <a:srgbClr val="FF0000"/>
                </a:solidFill>
              </a:rPr>
              <a:t>cooperation essential for effective scaling of main memory</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67</a:t>
            </a:fld>
            <a:endParaRPr lang="en-US"/>
          </a:p>
        </p:txBody>
      </p:sp>
    </p:spTree>
    <p:extLst>
      <p:ext uri="{BB962C8B-B14F-4D97-AF65-F5344CB8AC3E}">
        <p14:creationId xmlns:p14="http://schemas.microsoft.com/office/powerpoint/2010/main" val="3972715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68</a:t>
            </a:fld>
            <a:endParaRPr lang="en-US" altLang="en-US"/>
          </a:p>
        </p:txBody>
      </p:sp>
    </p:spTree>
    <p:extLst>
      <p:ext uri="{BB962C8B-B14F-4D97-AF65-F5344CB8AC3E}">
        <p14:creationId xmlns:p14="http://schemas.microsoft.com/office/powerpoint/2010/main" val="89708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56792"/>
            <a:ext cx="8382000" cy="2057400"/>
          </a:xfrm>
        </p:spPr>
        <p:txBody>
          <a:bodyPr>
            <a:normAutofit/>
          </a:bodyPr>
          <a:lstStyle/>
          <a:p>
            <a:pPr algn="ctr"/>
            <a:r>
              <a:rPr lang="en-US" sz="4000" dirty="0" smtClean="0"/>
              <a:t>Memory Scaling:</a:t>
            </a:r>
            <a:br>
              <a:rPr lang="en-US" sz="4000" dirty="0" smtClean="0"/>
            </a:br>
            <a:r>
              <a:rPr lang="en-US" sz="4000" dirty="0" smtClean="0"/>
              <a:t>A Systems Architecture Perspective</a:t>
            </a:r>
            <a:endParaRPr lang="en-US" sz="4000" dirty="0"/>
          </a:p>
        </p:txBody>
      </p:sp>
      <p:sp>
        <p:nvSpPr>
          <p:cNvPr id="3" name="Subtitle 2"/>
          <p:cNvSpPr>
            <a:spLocks noGrp="1"/>
          </p:cNvSpPr>
          <p:nvPr>
            <p:ph type="subTitle" idx="1"/>
          </p:nvPr>
        </p:nvSpPr>
        <p:spPr>
          <a:xfrm>
            <a:off x="2195736" y="3805238"/>
            <a:ext cx="4590256" cy="614362"/>
          </a:xfrm>
        </p:spPr>
        <p:txBody>
          <a:bodyPr>
            <a:noAutofit/>
          </a:bodyPr>
          <a:lstStyle/>
          <a:p>
            <a:r>
              <a:rPr lang="en-US" sz="2200" dirty="0" smtClean="0"/>
              <a:t>Onur Mutlu</a:t>
            </a:r>
          </a:p>
          <a:p>
            <a:r>
              <a:rPr lang="en-US" sz="2200" dirty="0" smtClean="0">
                <a:hlinkClick r:id="rId3"/>
              </a:rPr>
              <a:t>onur@cmu.edu</a:t>
            </a:r>
            <a:endParaRPr lang="en-US" sz="2200" dirty="0" smtClean="0"/>
          </a:p>
          <a:p>
            <a:r>
              <a:rPr lang="en-US" sz="2200" dirty="0" smtClean="0"/>
              <a:t>May 27, 2013</a:t>
            </a:r>
          </a:p>
          <a:p>
            <a:r>
              <a:rPr lang="en-US" sz="2200" dirty="0" smtClean="0"/>
              <a:t>IMW 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4" cstate="print"/>
          <a:stretch>
            <a:fillRect/>
          </a:stretch>
        </p:blipFill>
        <p:spPr>
          <a:xfrm>
            <a:off x="2571736" y="5445224"/>
            <a:ext cx="3786214" cy="1367244"/>
          </a:xfrm>
          <a:prstGeom prst="rect">
            <a:avLst/>
          </a:prstGeom>
        </p:spPr>
      </p:pic>
      <p:pic>
        <p:nvPicPr>
          <p:cNvPr id="7" name="Picture 6" descr="safari.png"/>
          <p:cNvPicPr>
            <a:picLocks noChangeAspect="1"/>
          </p:cNvPicPr>
          <p:nvPr/>
        </p:nvPicPr>
        <p:blipFill>
          <a:blip r:embed="rId5"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17501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a:t>
            </a:r>
            <a:r>
              <a:rPr lang="en-US" dirty="0" smtClean="0">
                <a:latin typeface="Tahoma" charset="0"/>
                <a:ea typeface="ＭＳ Ｐゴシック" charset="0"/>
              </a:rPr>
              <a:t>cores/agents</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a:t>
            </a:r>
            <a:r>
              <a:rPr lang="en-US" dirty="0" smtClean="0">
                <a:latin typeface="Tahoma" charset="0"/>
                <a:ea typeface="ＭＳ Ｐゴシック" charset="0"/>
              </a:rPr>
              <a:t>mobile, heterogeneity</a:t>
            </a:r>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7</a:t>
            </a:fld>
            <a:endParaRPr lang="en-US" sz="1600" dirty="0">
              <a:solidFill>
                <a:srgbClr val="000000"/>
              </a:solidFill>
              <a:latin typeface="Garamond" charset="0"/>
            </a:endParaRPr>
          </a:p>
        </p:txBody>
      </p:sp>
    </p:spTree>
    <p:extLst>
      <p:ext uri="{BB962C8B-B14F-4D97-AF65-F5344CB8AC3E}">
        <p14:creationId xmlns:p14="http://schemas.microsoft.com/office/powerpoint/2010/main" val="1807772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70</a:t>
            </a:fld>
            <a:endParaRPr lang="en-US" altLang="en-US">
              <a:solidFill>
                <a:srgbClr val="000000"/>
              </a:solidFill>
            </a:endParaRPr>
          </a:p>
        </p:txBody>
      </p:sp>
    </p:spTree>
    <p:extLst>
      <p:ext uri="{BB962C8B-B14F-4D97-AF65-F5344CB8AC3E}">
        <p14:creationId xmlns:p14="http://schemas.microsoft.com/office/powerpoint/2010/main" val="6296576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Agenda</a:t>
            </a:r>
            <a:endParaRPr lang="en-US" dirty="0"/>
          </a:p>
        </p:txBody>
      </p:sp>
      <p:sp>
        <p:nvSpPr>
          <p:cNvPr id="3" name="Content Placeholder 2"/>
          <p:cNvSpPr>
            <a:spLocks noGrp="1"/>
          </p:cNvSpPr>
          <p:nvPr>
            <p:ph idx="1"/>
          </p:nvPr>
        </p:nvSpPr>
        <p:spPr/>
        <p:txBody>
          <a:bodyPr/>
          <a:lstStyle/>
          <a:p>
            <a:r>
              <a:rPr lang="en-US" dirty="0" smtClean="0"/>
              <a:t>Building Large DRAM Caches for Hybrid Memories</a:t>
            </a:r>
          </a:p>
          <a:p>
            <a:r>
              <a:rPr lang="en-US" dirty="0" smtClean="0"/>
              <a:t>Memory QoS and Predictable Performance</a:t>
            </a:r>
          </a:p>
          <a:p>
            <a:r>
              <a:rPr lang="en-US" dirty="0" smtClean="0"/>
              <a:t>Subarray-Level Parallelism (</a:t>
            </a:r>
            <a:r>
              <a:rPr lang="en-US" dirty="0" smtClean="0"/>
              <a:t>SALP) </a:t>
            </a:r>
            <a:r>
              <a:rPr lang="en-US" dirty="0" smtClean="0"/>
              <a:t>in DRAM</a:t>
            </a:r>
            <a:endParaRPr lang="en-US" dirty="0" smtClean="0"/>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71</a:t>
            </a:fld>
            <a:endParaRPr lang="en-US" dirty="0"/>
          </a:p>
        </p:txBody>
      </p:sp>
    </p:spTree>
    <p:extLst>
      <p:ext uri="{BB962C8B-B14F-4D97-AF65-F5344CB8AC3E}">
        <p14:creationId xmlns:p14="http://schemas.microsoft.com/office/powerpoint/2010/main" val="14350543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Building Large Caches for Hybrid Memories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72</a:t>
            </a:fld>
            <a:endParaRPr lang="en-US" altLang="en-US">
              <a:solidFill>
                <a:srgbClr val="000000"/>
              </a:solidFill>
            </a:endParaRPr>
          </a:p>
        </p:txBody>
      </p:sp>
    </p:spTree>
    <p:extLst>
      <p:ext uri="{BB962C8B-B14F-4D97-AF65-F5344CB8AC3E}">
        <p14:creationId xmlns:p14="http://schemas.microsoft.com/office/powerpoint/2010/main" val="30557340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solidFill>
                  <a:srgbClr val="0000FF"/>
                </a:solidFill>
              </a:rPr>
              <a:t>What data should be placed in DRAM versus kept in PCM?</a:t>
            </a:r>
          </a:p>
          <a:p>
            <a:pPr lvl="1"/>
            <a:r>
              <a:rPr lang="en-US" dirty="0" smtClean="0">
                <a:solidFill>
                  <a:srgbClr val="0000FF"/>
                </a:solidFill>
              </a:rPr>
              <a:t>What is the granularity of data movement?</a:t>
            </a:r>
          </a:p>
          <a:p>
            <a:pPr lvl="1"/>
            <a:r>
              <a:rPr lang="en-US" dirty="0" smtClean="0">
                <a:solidFill>
                  <a:srgbClr val="0000FF"/>
                </a:solidFill>
              </a:rPr>
              <a:t>How to design </a:t>
            </a:r>
            <a:r>
              <a:rPr lang="en-US" dirty="0">
                <a:solidFill>
                  <a:srgbClr val="0000FF"/>
                </a:solidFill>
              </a:rPr>
              <a:t>a low-cost hardware</a:t>
            </a:r>
            <a:r>
              <a:rPr lang="en-US" dirty="0" smtClean="0">
                <a:solidFill>
                  <a:srgbClr val="0000FF"/>
                </a:solidFill>
              </a:rPr>
              <a:t>-managed DRAM cache?</a:t>
            </a:r>
          </a:p>
          <a:p>
            <a:pPr lvl="1"/>
            <a:endParaRPr lang="en-US" dirty="0"/>
          </a:p>
          <a:p>
            <a:r>
              <a:rPr lang="en-US" dirty="0" smtClean="0"/>
              <a:t>Two ideas:</a:t>
            </a:r>
          </a:p>
          <a:p>
            <a:pPr lvl="1"/>
            <a:r>
              <a:rPr lang="en-US" dirty="0" smtClean="0">
                <a:solidFill>
                  <a:srgbClr val="FF0000"/>
                </a:solidFill>
              </a:rPr>
              <a:t>Locality-aware data placement </a:t>
            </a:r>
            <a:r>
              <a:rPr lang="en-US" sz="1600" b="1" dirty="0" smtClean="0">
                <a:solidFill>
                  <a:schemeClr val="tx2">
                    <a:lumMod val="75000"/>
                  </a:schemeClr>
                </a:solidFill>
              </a:rPr>
              <a:t>[Yoon+ , ICCD 2012]</a:t>
            </a:r>
          </a:p>
          <a:p>
            <a:pPr lvl="1"/>
            <a:r>
              <a:rPr lang="en-US" dirty="0" smtClean="0">
                <a:solidFill>
                  <a:srgbClr val="FF0000"/>
                </a:solidFill>
              </a:rPr>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73</a:t>
            </a:fld>
            <a:endParaRPr lang="en-US" dirty="0"/>
          </a:p>
        </p:txBody>
      </p:sp>
      <p:sp>
        <p:nvSpPr>
          <p:cNvPr id="5" name="Rectangle 4"/>
          <p:cNvSpPr>
            <a:spLocks noChangeArrowheads="1"/>
          </p:cNvSpPr>
          <p:nvPr/>
        </p:nvSpPr>
        <p:spPr bwMode="auto">
          <a:xfrm>
            <a:off x="611560" y="6056241"/>
            <a:ext cx="8208912" cy="36004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2770008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74</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1792367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Store Tags in Main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Data and metadata can be accessed together</a:t>
            </a:r>
          </a:p>
          <a:p>
            <a:pPr lvl="1"/>
            <a:endParaRPr lang="en-US" dirty="0"/>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75</a:t>
            </a:fld>
            <a:endParaRPr lang="en-US"/>
          </a:p>
        </p:txBody>
      </p:sp>
      <p:sp>
        <p:nvSpPr>
          <p:cNvPr id="46" name="Rectangle 45"/>
          <p:cNvSpPr/>
          <p:nvPr/>
        </p:nvSpPr>
        <p:spPr>
          <a:xfrm>
            <a:off x="4497764"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20604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297714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270892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2060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16570611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On-Chip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76</a:t>
            </a:fld>
            <a:endParaRPr lang="en-US"/>
          </a:p>
        </p:txBody>
      </p:sp>
    </p:spTree>
    <p:extLst>
      <p:ext uri="{BB962C8B-B14F-4D97-AF65-F5344CB8AC3E}">
        <p14:creationId xmlns:p14="http://schemas.microsoft.com/office/powerpoint/2010/main" val="1957813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endParaRPr lang="en-US" dirty="0" smtClean="0"/>
          </a:p>
          <a:p>
            <a:endParaRPr lang="en-US" sz="2000" dirty="0"/>
          </a:p>
          <a:p>
            <a:r>
              <a:rPr lang="en-US" sz="2000" dirty="0" smtClean="0"/>
              <a:t>Meza</a:t>
            </a:r>
            <a:r>
              <a:rPr lang="en-US" sz="2000" dirty="0"/>
              <a:t>, Chang, Yoon, Mutlu, </a:t>
            </a:r>
            <a:r>
              <a:rPr lang="en-US" sz="2000" dirty="0" err="1"/>
              <a:t>Ranganathan</a:t>
            </a:r>
            <a:r>
              <a:rPr lang="en-US" sz="2000" dirty="0"/>
              <a:t>, “</a:t>
            </a:r>
            <a:r>
              <a:rPr lang="en-US" sz="2000" dirty="0">
                <a:solidFill>
                  <a:srgbClr val="0000FF"/>
                </a:solidFill>
              </a:rPr>
              <a:t>Enabling Efficient and Scalable Hybrid Memories</a:t>
            </a:r>
            <a:r>
              <a:rPr lang="en-US" sz="2000" dirty="0"/>
              <a:t>,” IEEE Comp. Arch. Letters, 2012.</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77</a:t>
            </a:fld>
            <a:endParaRPr lang="en-US"/>
          </a:p>
        </p:txBody>
      </p:sp>
    </p:spTree>
    <p:extLst>
      <p:ext uri="{BB962C8B-B14F-4D97-AF65-F5344CB8AC3E}">
        <p14:creationId xmlns:p14="http://schemas.microsoft.com/office/powerpoint/2010/main" val="16583397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873827858"/>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78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3259690453"/>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696894714"/>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79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Energy Efficiency</a:t>
            </a:r>
            <a:endParaRPr lang="en-US" sz="4600" cap="none" dirty="0">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346407611"/>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Example: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070010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Hybrid Main Memory: </a:t>
            </a:r>
            <a:r>
              <a:rPr lang="en-US" sz="3800" dirty="0">
                <a:solidFill>
                  <a:srgbClr val="006633"/>
                </a:solidFill>
                <a:latin typeface="Garamond" charset="0"/>
                <a:ea typeface="ＭＳ Ｐゴシック" charset="0"/>
                <a:cs typeface="ＭＳ Ｐゴシック" charset="0"/>
              </a:rPr>
              <a:t>Research </a:t>
            </a:r>
            <a:r>
              <a:rPr lang="en-US" sz="3800" dirty="0" smtClean="0">
                <a:solidFill>
                  <a:srgbClr val="006633"/>
                </a:solidFill>
                <a:latin typeface="Garamond" charset="0"/>
                <a:ea typeface="ＭＳ Ｐゴシック" charset="0"/>
                <a:cs typeface="ＭＳ Ｐゴシック" charset="0"/>
              </a:rPr>
              <a:t>Topics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a:solidFill>
                  <a:srgbClr val="FF0000"/>
                </a:solidFill>
                <a:latin typeface="Tahoma" charset="0"/>
                <a:ea typeface="ＭＳ Ｐゴシック" charset="0"/>
                <a:cs typeface="ＭＳ Ｐゴシック" charset="0"/>
              </a:rPr>
              <a:t>Many research </a:t>
            </a:r>
            <a:r>
              <a:rPr lang="en-US" dirty="0" smtClean="0">
                <a:solidFill>
                  <a:srgbClr val="FF0000"/>
                </a:solidFill>
                <a:latin typeface="Tahoma" charset="0"/>
                <a:ea typeface="ＭＳ Ｐゴシック" charset="0"/>
                <a:cs typeface="ＭＳ Ｐゴシック" charset="0"/>
              </a:rPr>
              <a:t>topics from </a:t>
            </a:r>
            <a:r>
              <a:rPr lang="en-US" dirty="0">
                <a:solidFill>
                  <a:srgbClr val="FF0000"/>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performance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maximize lifetime</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prevent denial of service</a:t>
            </a:r>
            <a:r>
              <a:rPr lang="en-US" dirty="0">
                <a:latin typeface="Tahoma" charset="0"/>
                <a:ea typeface="ＭＳ Ｐゴシック" charset="0"/>
                <a:cs typeface="ＭＳ Ｐゴシック" charset="0"/>
              </a:rPr>
              <a:t>?</a:t>
            </a:r>
          </a:p>
          <a:p>
            <a:pPr lvl="1"/>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a:t>
            </a:r>
            <a:r>
              <a:rPr lang="en-US" dirty="0" err="1" smtClean="0">
                <a:latin typeface="Tahoma" charset="0"/>
                <a:ea typeface="ＭＳ Ｐゴシック" charset="0"/>
                <a:cs typeface="ＭＳ Ｐゴシック" charset="0"/>
              </a:rPr>
              <a:t>tecnologies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80</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446037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81</a:t>
            </a:fld>
            <a:endParaRPr lang="en-US" altLang="en-US" dirty="0"/>
          </a:p>
        </p:txBody>
      </p:sp>
    </p:spTree>
    <p:extLst>
      <p:ext uri="{BB962C8B-B14F-4D97-AF65-F5344CB8AC3E}">
        <p14:creationId xmlns:p14="http://schemas.microsoft.com/office/powerpoint/2010/main" val="880615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Memory QoS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82</a:t>
            </a:fld>
            <a:endParaRPr lang="en-US" altLang="en-US">
              <a:solidFill>
                <a:srgbClr val="000000"/>
              </a:solidFill>
            </a:endParaRPr>
          </a:p>
        </p:txBody>
      </p:sp>
    </p:spTree>
    <p:extLst>
      <p:ext uri="{BB962C8B-B14F-4D97-AF65-F5344CB8AC3E}">
        <p14:creationId xmlns:p14="http://schemas.microsoft.com/office/powerpoint/2010/main" val="3396377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83</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1494401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Cores on Chip</a:t>
            </a:r>
          </a:p>
        </p:txBody>
      </p:sp>
      <p:sp>
        <p:nvSpPr>
          <p:cNvPr id="3" name="Content Placeholder 2"/>
          <p:cNvSpPr>
            <a:spLocks noGrp="1"/>
          </p:cNvSpPr>
          <p:nvPr>
            <p:ph idx="1"/>
          </p:nvPr>
        </p:nvSpPr>
        <p:spPr/>
        <p:txBody>
          <a:bodyPr/>
          <a:lstStyle/>
          <a:p>
            <a:r>
              <a:rPr lang="en-US" dirty="0" smtClean="0"/>
              <a:t>What we want:</a:t>
            </a:r>
          </a:p>
          <a:p>
            <a:pPr lvl="1"/>
            <a:r>
              <a:rPr lang="en-US" dirty="0" smtClean="0"/>
              <a:t>N times the system performance with N times the cores</a:t>
            </a:r>
          </a:p>
          <a:p>
            <a:pPr lvl="1"/>
            <a:endParaRPr lang="en-US" dirty="0"/>
          </a:p>
          <a:p>
            <a:r>
              <a:rPr lang="en-US" dirty="0" smtClean="0"/>
              <a:t>What do we get today?</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84</a:t>
            </a:fld>
            <a:endParaRPr lang="en-US" altLang="en-US" dirty="0">
              <a:solidFill>
                <a:srgbClr val="000000"/>
              </a:solidFill>
            </a:endParaRPr>
          </a:p>
        </p:txBody>
      </p:sp>
    </p:spTree>
    <p:extLst>
      <p:ext uri="{BB962C8B-B14F-4D97-AF65-F5344CB8AC3E}">
        <p14:creationId xmlns:p14="http://schemas.microsoft.com/office/powerpoint/2010/main" val="1199645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Garamond" charset="0"/>
              </a:rPr>
              <a:t>(Un)expected Slowdowns</a:t>
            </a:r>
            <a:endParaRPr lang="en-US" dirty="0">
              <a:latin typeface="Garamond" charset="0"/>
            </a:endParaRPr>
          </a:p>
        </p:txBody>
      </p:sp>
      <p:graphicFrame>
        <p:nvGraphicFramePr>
          <p:cNvPr id="15362" name="Content Placeholder 4"/>
          <p:cNvGraphicFramePr>
            <a:graphicFrameLocks noGrp="1"/>
          </p:cNvGraphicFramePr>
          <p:nvPr>
            <p:ph idx="1"/>
            <p:extLst>
              <p:ext uri="{D42A27DB-BD31-4B8C-83A1-F6EECF244321}">
                <p14:modId xmlns:p14="http://schemas.microsoft.com/office/powerpoint/2010/main" val="805344376"/>
              </p:ext>
            </p:extLst>
          </p:nvPr>
        </p:nvGraphicFramePr>
        <p:xfrm>
          <a:off x="228600" y="823344"/>
          <a:ext cx="8610600" cy="4876800"/>
        </p:xfrm>
        <a:graphic>
          <a:graphicData uri="http://schemas.openxmlformats.org/presentationml/2006/ole">
            <mc:AlternateContent xmlns:mc="http://schemas.openxmlformats.org/markup-compatibility/2006">
              <mc:Choice xmlns:v="urn:schemas-microsoft-com:vml" Requires="v">
                <p:oleObj spid="_x0000_s665686"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23344"/>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a:cxnSpLocks noChangeShapeType="1"/>
          </p:cNvCxnSpPr>
          <p:nvPr/>
        </p:nvCxnSpPr>
        <p:spPr bwMode="auto">
          <a:xfrm rot="5400000">
            <a:off x="2773363" y="2975993"/>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09244"/>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358581"/>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01344"/>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Low priority</a:t>
            </a:r>
          </a:p>
        </p:txBody>
      </p:sp>
      <p:sp>
        <p:nvSpPr>
          <p:cNvPr id="15" name="Text Box 11"/>
          <p:cNvSpPr txBox="1">
            <a:spLocks noChangeArrowheads="1"/>
          </p:cNvSpPr>
          <p:nvPr/>
        </p:nvSpPr>
        <p:spPr bwMode="auto">
          <a:xfrm>
            <a:off x="7035800" y="1083148"/>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FF0000"/>
                </a:solidFill>
                <a:cs typeface="Arial" charset="0"/>
              </a:rPr>
              <a:t>High priority</a:t>
            </a:r>
          </a:p>
        </p:txBody>
      </p:sp>
      <p:cxnSp>
        <p:nvCxnSpPr>
          <p:cNvPr id="20" name="Straight Arrow Connector 19"/>
          <p:cNvCxnSpPr>
            <a:cxnSpLocks noChangeShapeType="1"/>
          </p:cNvCxnSpPr>
          <p:nvPr/>
        </p:nvCxnSpPr>
        <p:spPr bwMode="auto">
          <a:xfrm flipH="1">
            <a:off x="7554914" y="1483200"/>
            <a:ext cx="113430" cy="478381"/>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369" name="TextBox 13"/>
          <p:cNvSpPr txBox="1">
            <a:spLocks noChangeArrowheads="1"/>
          </p:cNvSpPr>
          <p:nvPr/>
        </p:nvSpPr>
        <p:spPr bwMode="auto">
          <a:xfrm>
            <a:off x="2754313" y="5512819"/>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0)</a:t>
            </a:r>
          </a:p>
        </p:txBody>
      </p:sp>
      <p:sp>
        <p:nvSpPr>
          <p:cNvPr id="15370" name="TextBox 15"/>
          <p:cNvSpPr txBox="1">
            <a:spLocks noChangeArrowheads="1"/>
          </p:cNvSpPr>
          <p:nvPr/>
        </p:nvSpPr>
        <p:spPr bwMode="auto">
          <a:xfrm>
            <a:off x="6469063" y="5511231"/>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cs typeface="Arial" charset="0"/>
              </a:rPr>
              <a:t>(Core 1)</a:t>
            </a:r>
          </a:p>
        </p:txBody>
      </p:sp>
      <p:sp>
        <p:nvSpPr>
          <p:cNvPr id="15371" name="Line 14"/>
          <p:cNvSpPr>
            <a:spLocks noChangeShapeType="1"/>
          </p:cNvSpPr>
          <p:nvPr/>
        </p:nvSpPr>
        <p:spPr bwMode="auto">
          <a:xfrm>
            <a:off x="1214438" y="4050731"/>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5372" name="TextBox 13"/>
          <p:cNvSpPr txBox="1">
            <a:spLocks noChangeArrowheads="1"/>
          </p:cNvSpPr>
          <p:nvPr/>
        </p:nvSpPr>
        <p:spPr bwMode="auto">
          <a:xfrm>
            <a:off x="367632" y="5837783"/>
            <a:ext cx="792566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700" dirty="0">
                <a:solidFill>
                  <a:srgbClr val="000000"/>
                </a:solidFill>
                <a:latin typeface="Tahoma" charset="0"/>
              </a:rPr>
              <a:t>Moscibroda and Mutlu, </a:t>
            </a:r>
            <a:r>
              <a:rPr lang="ja-JP" altLang="en-US" sz="1700" dirty="0">
                <a:solidFill>
                  <a:srgbClr val="000000"/>
                </a:solidFill>
                <a:latin typeface="Tahoma" charset="0"/>
              </a:rPr>
              <a:t>“</a:t>
            </a:r>
            <a:r>
              <a:rPr lang="en-US" altLang="ja-JP" sz="1700" dirty="0">
                <a:solidFill>
                  <a:srgbClr val="0000FF"/>
                </a:solidFill>
                <a:latin typeface="Tahoma" charset="0"/>
              </a:rPr>
              <a:t>Memory performance attacks: Denial of memory service </a:t>
            </a:r>
          </a:p>
          <a:p>
            <a:pPr eaLnBrk="1" hangingPunct="1"/>
            <a:r>
              <a:rPr lang="en-US" sz="1700" dirty="0">
                <a:solidFill>
                  <a:srgbClr val="0000FF"/>
                </a:solidFill>
                <a:latin typeface="Tahoma" charset="0"/>
              </a:rPr>
              <a:t>in multi-core systems</a:t>
            </a:r>
            <a:r>
              <a:rPr lang="en-US" sz="1700" dirty="0">
                <a:solidFill>
                  <a:srgbClr val="000000"/>
                </a:solidFill>
                <a:latin typeface="Tahoma" charset="0"/>
              </a:rPr>
              <a:t>,</a:t>
            </a:r>
            <a:r>
              <a:rPr lang="ja-JP" altLang="en-US" sz="1700" dirty="0">
                <a:solidFill>
                  <a:srgbClr val="000000"/>
                </a:solidFill>
                <a:latin typeface="Tahoma" charset="0"/>
              </a:rPr>
              <a:t>”</a:t>
            </a:r>
            <a:r>
              <a:rPr lang="en-US" altLang="ja-JP" sz="1700" dirty="0">
                <a:solidFill>
                  <a:srgbClr val="000000"/>
                </a:solidFill>
                <a:latin typeface="Tahoma" charset="0"/>
              </a:rPr>
              <a:t> USENIX Security 2007.</a:t>
            </a:r>
            <a:endParaRPr lang="en-US" sz="1700" dirty="0">
              <a:solidFill>
                <a:srgbClr val="000000"/>
              </a:solidFill>
              <a:cs typeface="Arial" charset="0"/>
            </a:endParaRPr>
          </a:p>
        </p:txBody>
      </p:sp>
      <p:sp>
        <p:nvSpPr>
          <p:cNvPr id="3" name="TextBox 2"/>
          <p:cNvSpPr txBox="1"/>
          <p:nvPr/>
        </p:nvSpPr>
        <p:spPr>
          <a:xfrm>
            <a:off x="2699792" y="5230941"/>
            <a:ext cx="1019405" cy="646331"/>
          </a:xfrm>
          <a:prstGeom prst="rect">
            <a:avLst/>
          </a:prstGeom>
          <a:solidFill>
            <a:schemeClr val="bg1"/>
          </a:solidFill>
        </p:spPr>
        <p:txBody>
          <a:bodyPr wrap="none" rtlCol="0">
            <a:spAutoFit/>
          </a:bodyPr>
          <a:lstStyle/>
          <a:p>
            <a:r>
              <a:rPr lang="en-US" dirty="0" smtClean="0">
                <a:solidFill>
                  <a:srgbClr val="000000"/>
                </a:solidFill>
                <a:latin typeface="Tahoma"/>
              </a:rPr>
              <a:t>Attacker</a:t>
            </a:r>
          </a:p>
          <a:p>
            <a:r>
              <a:rPr lang="en-US" dirty="0" smtClean="0">
                <a:solidFill>
                  <a:srgbClr val="000000"/>
                </a:solidFill>
                <a:latin typeface="Tahoma"/>
              </a:rPr>
              <a:t>(Core 1)</a:t>
            </a:r>
            <a:endParaRPr lang="en-US" dirty="0">
              <a:solidFill>
                <a:srgbClr val="000000"/>
              </a:solidFill>
              <a:latin typeface="Tahoma"/>
            </a:endParaRPr>
          </a:p>
        </p:txBody>
      </p:sp>
      <p:sp>
        <p:nvSpPr>
          <p:cNvPr id="17" name="TextBox 16"/>
          <p:cNvSpPr txBox="1"/>
          <p:nvPr/>
        </p:nvSpPr>
        <p:spPr>
          <a:xfrm>
            <a:off x="6143103" y="5236109"/>
            <a:ext cx="1465628" cy="646331"/>
          </a:xfrm>
          <a:prstGeom prst="rect">
            <a:avLst/>
          </a:prstGeom>
          <a:solidFill>
            <a:schemeClr val="bg1"/>
          </a:solidFill>
        </p:spPr>
        <p:txBody>
          <a:bodyPr wrap="none" rtlCol="0">
            <a:spAutoFit/>
          </a:bodyPr>
          <a:lstStyle/>
          <a:p>
            <a:pPr algn="ctr"/>
            <a:r>
              <a:rPr lang="en-US" dirty="0" smtClean="0">
                <a:solidFill>
                  <a:srgbClr val="000000"/>
                </a:solidFill>
                <a:latin typeface="Tahoma"/>
              </a:rPr>
              <a:t>Movie player</a:t>
            </a:r>
          </a:p>
          <a:p>
            <a:pPr algn="ctr"/>
            <a:r>
              <a:rPr lang="en-US" dirty="0" smtClean="0">
                <a:solidFill>
                  <a:srgbClr val="000000"/>
                </a:solidFill>
                <a:latin typeface="Tahoma"/>
              </a:rPr>
              <a:t>(Core 2)</a:t>
            </a:r>
            <a:endParaRPr lang="en-US" dirty="0">
              <a:solidFill>
                <a:srgbClr val="000000"/>
              </a:solidFill>
              <a:latin typeface="Tahoma"/>
            </a:endParaRPr>
          </a:p>
        </p:txBody>
      </p:sp>
      <p:sp>
        <p:nvSpPr>
          <p:cNvPr id="18"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85</a:t>
            </a:fld>
            <a:endParaRPr lang="en-US" altLang="en-US" dirty="0">
              <a:solidFill>
                <a:srgbClr val="000000"/>
              </a:solidFill>
            </a:endParaRPr>
          </a:p>
        </p:txBody>
      </p:sp>
    </p:spTree>
    <p:extLst>
      <p:ext uri="{BB962C8B-B14F-4D97-AF65-F5344CB8AC3E}">
        <p14:creationId xmlns:p14="http://schemas.microsoft.com/office/powerpoint/2010/main" val="36557238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10" name="Rectangle 2"/>
          <p:cNvSpPr>
            <a:spLocks noGrp="1" noChangeArrowheads="1"/>
          </p:cNvSpPr>
          <p:nvPr>
            <p:ph type="title"/>
          </p:nvPr>
        </p:nvSpPr>
        <p:spPr/>
        <p:txBody>
          <a:bodyPr/>
          <a:lstStyle/>
          <a:p>
            <a:r>
              <a:rPr lang="en-US" dirty="0">
                <a:latin typeface="Garamond" charset="0"/>
              </a:rPr>
              <a:t>Why? Uncontrolled Memory Interference</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1</a:t>
            </a:r>
          </a:p>
        </p:txBody>
      </p:sp>
      <p:sp>
        <p:nvSpPr>
          <p:cNvPr id="17413"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CORE 2</a:t>
            </a:r>
          </a:p>
        </p:txBody>
      </p:sp>
      <p:sp>
        <p:nvSpPr>
          <p:cNvPr id="17414"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5"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00"/>
                </a:solidFill>
              </a:rPr>
              <a:t>    </a:t>
            </a:r>
            <a:r>
              <a:rPr lang="en-US" sz="1600" dirty="0">
                <a:solidFill>
                  <a:srgbClr val="000000"/>
                </a:solidFill>
              </a:rPr>
              <a:t>L2 </a:t>
            </a:r>
          </a:p>
          <a:p>
            <a:pPr eaLnBrk="1" hangingPunct="1"/>
            <a:r>
              <a:rPr lang="en-US" sz="1600" dirty="0">
                <a:solidFill>
                  <a:srgbClr val="000000"/>
                </a:solidFill>
              </a:rPr>
              <a:t>CACHE</a:t>
            </a:r>
          </a:p>
        </p:txBody>
      </p:sp>
      <p:sp>
        <p:nvSpPr>
          <p:cNvPr id="17416"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7"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18"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endParaRPr lang="en-US" dirty="0">
              <a:solidFill>
                <a:srgbClr val="000000"/>
              </a:solidFill>
              <a:latin typeface="Tahoma"/>
            </a:endParaRPr>
          </a:p>
        </p:txBody>
      </p:sp>
      <p:sp>
        <p:nvSpPr>
          <p:cNvPr id="17419"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2</a:t>
            </a:r>
          </a:p>
        </p:txBody>
      </p:sp>
      <p:sp>
        <p:nvSpPr>
          <p:cNvPr id="17423"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4"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5"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6"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17427"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99"/>
                </a:solidFill>
              </a:rPr>
              <a:t>Shared DRAM</a:t>
            </a:r>
          </a:p>
          <a:p>
            <a:pPr eaLnBrk="1" hangingPunct="1"/>
            <a:r>
              <a:rPr lang="en-US" sz="1800" dirty="0">
                <a:solidFill>
                  <a:srgbClr val="003399"/>
                </a:solidFill>
              </a:rPr>
              <a:t>Memory System</a:t>
            </a:r>
          </a:p>
        </p:txBody>
      </p:sp>
      <p:sp>
        <p:nvSpPr>
          <p:cNvPr id="17429"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a:spcBef>
                <a:spcPct val="20000"/>
              </a:spcBef>
              <a:buFontTx/>
              <a:buChar char="•"/>
            </a:pPr>
            <a:endParaRPr lang="en-US" sz="2000" dirty="0">
              <a:solidFill>
                <a:srgbClr val="000000"/>
              </a:solidFill>
              <a:latin typeface="Tahoma"/>
            </a:endParaRPr>
          </a:p>
        </p:txBody>
      </p:sp>
      <p:sp>
        <p:nvSpPr>
          <p:cNvPr id="17430"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3B812F"/>
                </a:solidFill>
              </a:rPr>
              <a:t>Multi-Core</a:t>
            </a:r>
          </a:p>
          <a:p>
            <a:pPr eaLnBrk="1" hangingPunct="1"/>
            <a:r>
              <a:rPr lang="en-US" sz="1800" dirty="0">
                <a:solidFill>
                  <a:srgbClr val="3B812F"/>
                </a:solidFill>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0000"/>
                </a:solidFill>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4"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35"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000000"/>
                </a:solidFill>
              </a:rPr>
              <a:t>INTERCONNECT</a:t>
            </a:r>
          </a:p>
        </p:txBody>
      </p:sp>
      <p:cxnSp>
        <p:nvCxnSpPr>
          <p:cNvPr id="17436"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7"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8"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439"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1"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17442"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Tahoma"/>
            </a:endParaRPr>
          </a:p>
        </p:txBody>
      </p:sp>
      <p:sp>
        <p:nvSpPr>
          <p:cNvPr id="69" name="Text Box 8"/>
          <p:cNvSpPr txBox="1">
            <a:spLocks noChangeArrowheads="1"/>
          </p:cNvSpPr>
          <p:nvPr/>
        </p:nvSpPr>
        <p:spPr bwMode="auto">
          <a:xfrm>
            <a:off x="3163888" y="1485900"/>
            <a:ext cx="915635" cy="33855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solidFill>
                  <a:srgbClr val="FFFFFF"/>
                </a:solidFill>
              </a:rPr>
              <a:t>attacker</a:t>
            </a:r>
            <a:endParaRPr lang="en-US" sz="1600" dirty="0">
              <a:solidFill>
                <a:srgbClr val="FFFFFF"/>
              </a:solidFill>
            </a:endParaRPr>
          </a:p>
        </p:txBody>
      </p:sp>
      <p:sp>
        <p:nvSpPr>
          <p:cNvPr id="70" name="Text Box 8"/>
          <p:cNvSpPr txBox="1">
            <a:spLocks noChangeArrowheads="1"/>
          </p:cNvSpPr>
          <p:nvPr/>
        </p:nvSpPr>
        <p:spPr bwMode="auto">
          <a:xfrm>
            <a:off x="4499992" y="1468438"/>
            <a:ext cx="1347845" cy="33855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solidFill>
                  <a:srgbClr val="FFFFFF"/>
                </a:solidFill>
              </a:rPr>
              <a:t>m</a:t>
            </a:r>
            <a:r>
              <a:rPr lang="en-US" sz="1600" dirty="0" smtClean="0">
                <a:solidFill>
                  <a:srgbClr val="FFFFFF"/>
                </a:solidFill>
              </a:rPr>
              <a:t>ovie player</a:t>
            </a:r>
            <a:endParaRPr lang="en-US" sz="1600" dirty="0">
              <a:solidFill>
                <a:srgbClr val="FFFFFF"/>
              </a:solidFill>
            </a:endParaRP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a:spcBef>
                <a:spcPct val="20000"/>
              </a:spcBef>
            </a:pPr>
            <a:r>
              <a:rPr lang="en-US" dirty="0">
                <a:solidFill>
                  <a:srgbClr val="000000"/>
                </a:solidFill>
                <a:latin typeface="Tahoma"/>
              </a:rPr>
              <a:t>DRAM </a:t>
            </a:r>
          </a:p>
          <a:p>
            <a:pPr marL="381000" indent="-381000" algn="ctr">
              <a:spcBef>
                <a:spcPct val="20000"/>
              </a:spcBef>
            </a:pPr>
            <a:r>
              <a:rPr lang="en-US" dirty="0">
                <a:solidFill>
                  <a:srgbClr val="000000"/>
                </a:solidFill>
                <a:latin typeface="Tahoma"/>
              </a:rPr>
              <a:t>Bank 3</a:t>
            </a:r>
          </a:p>
        </p:txBody>
      </p:sp>
      <p:sp>
        <p:nvSpPr>
          <p:cNvPr id="17446"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17470"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1"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2"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73"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endParaRPr lang="en-US" dirty="0">
              <a:solidFill>
                <a:srgbClr val="000000"/>
              </a:solidFill>
              <a:latin typeface="Tahoma"/>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17466"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7"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8"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9"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17462"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3"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4"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5"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17458"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9"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0"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61"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17454"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5"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6"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sp>
          <p:nvSpPr>
            <p:cNvPr id="17457"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endParaRPr lang="en-US" dirty="0">
                <a:solidFill>
                  <a:srgbClr val="000000"/>
                </a:solidFill>
                <a:latin typeface="Tahoma"/>
              </a:endParaRPr>
            </a:p>
          </p:txBody>
        </p:sp>
      </p:grpSp>
      <p:sp>
        <p:nvSpPr>
          <p:cNvPr id="6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86</a:t>
            </a:fld>
            <a:endParaRPr lang="en-US" altLang="en-US" dirty="0">
              <a:solidFill>
                <a:srgbClr val="000000"/>
              </a:solidFill>
            </a:endParaRPr>
          </a:p>
        </p:txBody>
      </p:sp>
    </p:spTree>
    <p:extLst>
      <p:ext uri="{BB962C8B-B14F-4D97-AF65-F5344CB8AC3E}">
        <p14:creationId xmlns:p14="http://schemas.microsoft.com/office/powerpoint/2010/main" val="2684757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9820" y="1196752"/>
            <a:ext cx="3483429" cy="2031325"/>
          </a:xfrm>
          <a:prstGeom prst="rect">
            <a:avLst/>
          </a:prstGeom>
          <a:noFill/>
          <a:ln w="19050">
            <a:solidFill>
              <a:srgbClr val="FF0000"/>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rand();</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9" name="Slide Number Placeholder 4"/>
          <p:cNvSpPr>
            <a:spLocks noGrp="1"/>
          </p:cNvSpPr>
          <p:nvPr>
            <p:ph type="sldNum" sz="quarter" idx="11"/>
          </p:nvPr>
        </p:nvSpPr>
        <p:spPr/>
        <p:txBody>
          <a:bodyPr/>
          <a:lstStyle/>
          <a:p>
            <a:pPr>
              <a:defRPr/>
            </a:pPr>
            <a:fld id="{B528F238-5339-4CA5-9644-0825015C47CC}" type="slidenum">
              <a:rPr lang="en-US" altLang="en-US" smtClean="0">
                <a:solidFill>
                  <a:srgbClr val="000000"/>
                </a:solidFill>
              </a:rPr>
              <a:pPr>
                <a:defRPr/>
              </a:pPr>
              <a:t>87</a:t>
            </a:fld>
            <a:endParaRPr lang="en-US" altLang="en-US" smtClean="0">
              <a:solidFill>
                <a:srgbClr val="000000"/>
              </a:solidFill>
            </a:endParaRPr>
          </a:p>
        </p:txBody>
      </p:sp>
      <p:sp>
        <p:nvSpPr>
          <p:cNvPr id="25603" name="Rectangle 2"/>
          <p:cNvSpPr>
            <a:spLocks noGrp="1" noChangeArrowheads="1"/>
          </p:cNvSpPr>
          <p:nvPr>
            <p:ph type="title"/>
          </p:nvPr>
        </p:nvSpPr>
        <p:spPr/>
        <p:txBody>
          <a:bodyPr/>
          <a:lstStyle/>
          <a:p>
            <a:r>
              <a:rPr lang="en-US" dirty="0" smtClean="0"/>
              <a:t>A Memory Performance Hog</a:t>
            </a:r>
          </a:p>
        </p:txBody>
      </p:sp>
      <p:sp>
        <p:nvSpPr>
          <p:cNvPr id="25605" name="Text Box 5"/>
          <p:cNvSpPr txBox="1">
            <a:spLocks noChangeArrowheads="1"/>
          </p:cNvSpPr>
          <p:nvPr/>
        </p:nvSpPr>
        <p:spPr bwMode="auto">
          <a:xfrm>
            <a:off x="1576470" y="3654156"/>
            <a:ext cx="1258887" cy="396875"/>
          </a:xfrm>
          <a:prstGeom prst="rect">
            <a:avLst/>
          </a:prstGeom>
          <a:noFill/>
          <a:ln w="9525">
            <a:noFill/>
            <a:miter lim="800000"/>
            <a:headEnd/>
            <a:tailEnd/>
          </a:ln>
        </p:spPr>
        <p:txBody>
          <a:bodyPr wrap="none">
            <a:spAutoFit/>
          </a:bodyPr>
          <a:lstStyle/>
          <a:p>
            <a:r>
              <a:rPr lang="en-US" sz="2000" b="1" dirty="0">
                <a:solidFill>
                  <a:srgbClr val="003399"/>
                </a:solidFill>
                <a:latin typeface="Tahoma"/>
              </a:rPr>
              <a:t>STREAM</a:t>
            </a:r>
          </a:p>
        </p:txBody>
      </p:sp>
      <p:sp>
        <p:nvSpPr>
          <p:cNvPr id="25606" name="Text Box 6"/>
          <p:cNvSpPr txBox="1">
            <a:spLocks noChangeArrowheads="1"/>
          </p:cNvSpPr>
          <p:nvPr/>
        </p:nvSpPr>
        <p:spPr bwMode="auto">
          <a:xfrm>
            <a:off x="143061" y="4172086"/>
            <a:ext cx="45656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Sequential memory access </a:t>
            </a:r>
          </a:p>
          <a:p>
            <a:pPr>
              <a:buFontTx/>
              <a:buChar char="-"/>
            </a:pPr>
            <a:r>
              <a:rPr lang="en-US" dirty="0">
                <a:solidFill>
                  <a:srgbClr val="000000"/>
                </a:solidFill>
                <a:latin typeface="Tahoma"/>
              </a:rPr>
              <a:t> Very high row buffer locality (96% hit rate)</a:t>
            </a:r>
          </a:p>
          <a:p>
            <a:pPr>
              <a:buFontTx/>
              <a:buChar char="-"/>
            </a:pPr>
            <a:r>
              <a:rPr lang="en-US" dirty="0">
                <a:solidFill>
                  <a:srgbClr val="000000"/>
                </a:solidFill>
                <a:latin typeface="Tahoma"/>
              </a:rPr>
              <a:t> Memory intensive</a:t>
            </a:r>
          </a:p>
        </p:txBody>
      </p:sp>
      <p:sp>
        <p:nvSpPr>
          <p:cNvPr id="11" name="Rectangle 8"/>
          <p:cNvSpPr>
            <a:spLocks noChangeArrowheads="1"/>
          </p:cNvSpPr>
          <p:nvPr/>
        </p:nvSpPr>
        <p:spPr bwMode="auto">
          <a:xfrm>
            <a:off x="5119024" y="2079296"/>
            <a:ext cx="1662776" cy="253104"/>
          </a:xfrm>
          <a:prstGeom prst="rect">
            <a:avLst/>
          </a:prstGeom>
          <a:noFill/>
          <a:ln w="38100">
            <a:solidFill>
              <a:srgbClr val="FF0000"/>
            </a:solidFill>
            <a:miter lim="800000"/>
            <a:headEnd/>
            <a:tailEnd/>
          </a:ln>
        </p:spPr>
        <p:txBody>
          <a:bodyPr wrap="none" anchor="ctr"/>
          <a:lstStyle/>
          <a:p>
            <a:endParaRPr lang="en-US">
              <a:solidFill>
                <a:srgbClr val="000000"/>
              </a:solidFill>
              <a:latin typeface="Tahoma"/>
            </a:endParaRPr>
          </a:p>
        </p:txBody>
      </p:sp>
      <p:sp>
        <p:nvSpPr>
          <p:cNvPr id="13" name="Text Box 6"/>
          <p:cNvSpPr txBox="1">
            <a:spLocks noChangeArrowheads="1"/>
          </p:cNvSpPr>
          <p:nvPr/>
        </p:nvSpPr>
        <p:spPr bwMode="auto">
          <a:xfrm>
            <a:off x="5882984" y="3654156"/>
            <a:ext cx="1340432" cy="400110"/>
          </a:xfrm>
          <a:prstGeom prst="rect">
            <a:avLst/>
          </a:prstGeom>
          <a:noFill/>
          <a:ln w="9525">
            <a:noFill/>
            <a:miter lim="800000"/>
            <a:headEnd/>
            <a:tailEnd/>
          </a:ln>
        </p:spPr>
        <p:txBody>
          <a:bodyPr wrap="none">
            <a:spAutoFit/>
          </a:bodyPr>
          <a:lstStyle/>
          <a:p>
            <a:r>
              <a:rPr lang="en-US" sz="2000" b="1" dirty="0" smtClean="0">
                <a:solidFill>
                  <a:srgbClr val="FF0000"/>
                </a:solidFill>
                <a:latin typeface="Tahoma"/>
              </a:rPr>
              <a:t>RANDOM</a:t>
            </a:r>
            <a:endParaRPr lang="en-US" sz="2000" b="1" dirty="0">
              <a:solidFill>
                <a:srgbClr val="FF0000"/>
              </a:solidFill>
              <a:latin typeface="Tahoma"/>
            </a:endParaRPr>
          </a:p>
        </p:txBody>
      </p:sp>
      <p:sp>
        <p:nvSpPr>
          <p:cNvPr id="14" name="Text Box 7"/>
          <p:cNvSpPr txBox="1">
            <a:spLocks noChangeArrowheads="1"/>
          </p:cNvSpPr>
          <p:nvPr/>
        </p:nvSpPr>
        <p:spPr bwMode="auto">
          <a:xfrm>
            <a:off x="4694487" y="4171681"/>
            <a:ext cx="4349750" cy="915987"/>
          </a:xfrm>
          <a:prstGeom prst="rect">
            <a:avLst/>
          </a:prstGeom>
          <a:noFill/>
          <a:ln w="9525">
            <a:noFill/>
            <a:miter lim="800000"/>
            <a:headEnd/>
            <a:tailEnd/>
          </a:ln>
        </p:spPr>
        <p:txBody>
          <a:bodyPr wrap="none">
            <a:spAutoFit/>
          </a:bodyPr>
          <a:lstStyle/>
          <a:p>
            <a:pPr>
              <a:buFontTx/>
              <a:buChar char="-"/>
            </a:pPr>
            <a:r>
              <a:rPr lang="en-US" dirty="0">
                <a:solidFill>
                  <a:srgbClr val="000000"/>
                </a:solidFill>
                <a:latin typeface="Tahoma"/>
              </a:rPr>
              <a:t> Random memory access</a:t>
            </a:r>
          </a:p>
          <a:p>
            <a:pPr>
              <a:buFontTx/>
              <a:buChar char="-"/>
            </a:pPr>
            <a:r>
              <a:rPr lang="en-US" dirty="0">
                <a:solidFill>
                  <a:srgbClr val="000000"/>
                </a:solidFill>
                <a:latin typeface="Tahoma"/>
              </a:rPr>
              <a:t> Very low row buffer locality (3% hit rate)</a:t>
            </a:r>
          </a:p>
          <a:p>
            <a:pPr>
              <a:buFontTx/>
              <a:buChar char="-"/>
            </a:pPr>
            <a:r>
              <a:rPr lang="en-US" dirty="0">
                <a:solidFill>
                  <a:srgbClr val="000000"/>
                </a:solidFill>
                <a:latin typeface="Tahoma"/>
              </a:rPr>
              <a:t> Similarly memory intensive</a:t>
            </a:r>
          </a:p>
        </p:txBody>
      </p:sp>
      <p:sp>
        <p:nvSpPr>
          <p:cNvPr id="18" name="Rectangle 8"/>
          <p:cNvSpPr>
            <a:spLocks noChangeArrowheads="1"/>
          </p:cNvSpPr>
          <p:nvPr/>
        </p:nvSpPr>
        <p:spPr bwMode="auto">
          <a:xfrm>
            <a:off x="878107" y="2079296"/>
            <a:ext cx="2011680" cy="253104"/>
          </a:xfrm>
          <a:prstGeom prst="rect">
            <a:avLst/>
          </a:prstGeom>
          <a:noFill/>
          <a:ln w="38100">
            <a:solidFill>
              <a:srgbClr val="003399"/>
            </a:solidFill>
            <a:miter lim="800000"/>
            <a:headEnd/>
            <a:tailEnd/>
          </a:ln>
        </p:spPr>
        <p:txBody>
          <a:bodyPr wrap="none" anchor="ctr"/>
          <a:lstStyle/>
          <a:p>
            <a:endParaRPr lang="en-US">
              <a:solidFill>
                <a:srgbClr val="000000"/>
              </a:solidFill>
              <a:latin typeface="Tahoma"/>
            </a:endParaRPr>
          </a:p>
        </p:txBody>
      </p:sp>
      <p:sp>
        <p:nvSpPr>
          <p:cNvPr id="15" name="TextBox 14"/>
          <p:cNvSpPr txBox="1"/>
          <p:nvPr/>
        </p:nvSpPr>
        <p:spPr>
          <a:xfrm>
            <a:off x="566056" y="1196756"/>
            <a:ext cx="3483429" cy="2031325"/>
          </a:xfrm>
          <a:prstGeom prst="rect">
            <a:avLst/>
          </a:prstGeom>
          <a:noFill/>
          <a:ln w="19050">
            <a:solidFill>
              <a:srgbClr val="003399"/>
            </a:solidFill>
          </a:ln>
        </p:spPr>
        <p:txBody>
          <a:bodyPr wrap="square" rtlCol="0">
            <a:spAutoFit/>
          </a:bodyPr>
          <a:lstStyle/>
          <a:p>
            <a:r>
              <a:rPr lang="en-US" dirty="0" smtClean="0">
                <a:solidFill>
                  <a:srgbClr val="000000"/>
                </a:solidFill>
                <a:latin typeface="Tahoma"/>
              </a:rPr>
              <a:t>// initialize large arrays A, B</a:t>
            </a:r>
          </a:p>
          <a:p>
            <a:endParaRPr lang="en-US" dirty="0" smtClean="0">
              <a:solidFill>
                <a:srgbClr val="000000"/>
              </a:solidFill>
              <a:latin typeface="Tahoma"/>
            </a:endParaRPr>
          </a:p>
          <a:p>
            <a:r>
              <a:rPr lang="en-US" dirty="0" smtClean="0">
                <a:solidFill>
                  <a:srgbClr val="000000"/>
                </a:solidFill>
                <a:latin typeface="Tahoma"/>
              </a:rPr>
              <a:t>for (j=0; j&lt;N; j++) {</a:t>
            </a:r>
          </a:p>
          <a:p>
            <a:r>
              <a:rPr lang="en-US" dirty="0" smtClean="0">
                <a:solidFill>
                  <a:srgbClr val="000000"/>
                </a:solidFill>
                <a:latin typeface="Tahoma"/>
              </a:rPr>
              <a:t>     index = j*</a:t>
            </a:r>
            <a:r>
              <a:rPr lang="en-US" dirty="0" err="1" smtClean="0">
                <a:solidFill>
                  <a:srgbClr val="000000"/>
                </a:solidFill>
                <a:latin typeface="Tahoma"/>
              </a:rPr>
              <a:t>linesize</a:t>
            </a:r>
            <a:r>
              <a:rPr lang="en-US" dirty="0" smtClean="0">
                <a:solidFill>
                  <a:srgbClr val="000000"/>
                </a:solidFill>
                <a:latin typeface="Tahoma"/>
              </a:rPr>
              <a:t>;</a:t>
            </a:r>
          </a:p>
          <a:p>
            <a:r>
              <a:rPr lang="en-US" dirty="0" smtClean="0">
                <a:solidFill>
                  <a:srgbClr val="000000"/>
                </a:solidFill>
                <a:latin typeface="Tahoma"/>
              </a:rPr>
              <a:t>     A[index] = B[index];</a:t>
            </a:r>
          </a:p>
          <a:p>
            <a:r>
              <a:rPr lang="en-US" dirty="0" smtClean="0">
                <a:solidFill>
                  <a:srgbClr val="000000"/>
                </a:solidFill>
                <a:latin typeface="Tahoma"/>
              </a:rPr>
              <a:t>     …</a:t>
            </a:r>
          </a:p>
          <a:p>
            <a:r>
              <a:rPr lang="en-US" dirty="0" smtClean="0">
                <a:solidFill>
                  <a:srgbClr val="000000"/>
                </a:solidFill>
                <a:latin typeface="Tahoma"/>
              </a:rPr>
              <a:t>}</a:t>
            </a:r>
            <a:endParaRPr lang="en-US" dirty="0">
              <a:solidFill>
                <a:srgbClr val="000000"/>
              </a:solidFill>
              <a:latin typeface="Tahoma"/>
            </a:endParaRPr>
          </a:p>
        </p:txBody>
      </p:sp>
      <p:sp>
        <p:nvSpPr>
          <p:cNvPr id="20" name="Text Box 5"/>
          <p:cNvSpPr txBox="1">
            <a:spLocks noChangeArrowheads="1"/>
          </p:cNvSpPr>
          <p:nvPr/>
        </p:nvSpPr>
        <p:spPr bwMode="auto">
          <a:xfrm>
            <a:off x="2889787" y="2057524"/>
            <a:ext cx="1165704" cy="338554"/>
          </a:xfrm>
          <a:prstGeom prst="rect">
            <a:avLst/>
          </a:prstGeom>
          <a:noFill/>
          <a:ln w="9525">
            <a:noFill/>
            <a:miter lim="800000"/>
            <a:headEnd/>
            <a:tailEnd/>
          </a:ln>
        </p:spPr>
        <p:txBody>
          <a:bodyPr wrap="none">
            <a:spAutoFit/>
          </a:bodyPr>
          <a:lstStyle/>
          <a:p>
            <a:r>
              <a:rPr lang="en-US" sz="1600" b="1" dirty="0" smtClean="0">
                <a:solidFill>
                  <a:srgbClr val="003399"/>
                </a:solidFill>
                <a:latin typeface="Tahoma"/>
              </a:rPr>
              <a:t>streaming</a:t>
            </a:r>
            <a:endParaRPr lang="en-US" sz="1600" b="1" dirty="0">
              <a:solidFill>
                <a:srgbClr val="003399"/>
              </a:solidFill>
              <a:latin typeface="Tahoma"/>
            </a:endParaRPr>
          </a:p>
        </p:txBody>
      </p:sp>
      <p:sp>
        <p:nvSpPr>
          <p:cNvPr id="21" name="Text Box 6"/>
          <p:cNvSpPr txBox="1">
            <a:spLocks noChangeArrowheads="1"/>
          </p:cNvSpPr>
          <p:nvPr/>
        </p:nvSpPr>
        <p:spPr bwMode="auto">
          <a:xfrm>
            <a:off x="6845729" y="2050398"/>
            <a:ext cx="936475" cy="338554"/>
          </a:xfrm>
          <a:prstGeom prst="rect">
            <a:avLst/>
          </a:prstGeom>
          <a:noFill/>
          <a:ln w="9525">
            <a:noFill/>
            <a:miter lim="800000"/>
            <a:headEnd/>
            <a:tailEnd/>
          </a:ln>
        </p:spPr>
        <p:txBody>
          <a:bodyPr wrap="none">
            <a:spAutoFit/>
          </a:bodyPr>
          <a:lstStyle/>
          <a:p>
            <a:r>
              <a:rPr lang="en-US" sz="1600" b="1" dirty="0" smtClean="0">
                <a:solidFill>
                  <a:srgbClr val="FF0000"/>
                </a:solidFill>
                <a:latin typeface="Tahoma"/>
              </a:rPr>
              <a:t>random</a:t>
            </a:r>
            <a:endParaRPr lang="en-US" sz="1600" b="1" dirty="0">
              <a:solidFill>
                <a:srgbClr val="FF0000"/>
              </a:solidFill>
              <a:latin typeface="Tahoma"/>
            </a:endParaRPr>
          </a:p>
        </p:txBody>
      </p:sp>
      <p:sp>
        <p:nvSpPr>
          <p:cNvPr id="17" name="TextBox 1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1558902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3" grpId="0"/>
      <p:bldP spid="14" grpId="0"/>
      <p:bldP spid="18" grpId="0" animBg="1"/>
      <p:bldP spid="20" grpId="0"/>
      <p:bldP spid="2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D2B23F8-7296-874B-859C-8819F62A534C}" type="slidenum">
              <a:rPr lang="en-US" sz="1600">
                <a:solidFill>
                  <a:srgbClr val="000000"/>
                </a:solidFill>
                <a:latin typeface="Garamond" charset="0"/>
              </a:rPr>
              <a:pPr eaLnBrk="1" hangingPunct="1"/>
              <a:t>88</a:t>
            </a:fld>
            <a:endParaRPr lang="en-US" sz="1600">
              <a:solidFill>
                <a:srgbClr val="000000"/>
              </a:solidFill>
              <a:latin typeface="Garamond" charset="0"/>
            </a:endParaRPr>
          </a:p>
        </p:txBody>
      </p:sp>
      <p:sp>
        <p:nvSpPr>
          <p:cNvPr id="45059" name="Rectangle 2"/>
          <p:cNvSpPr>
            <a:spLocks noGrp="1" noChangeArrowheads="1"/>
          </p:cNvSpPr>
          <p:nvPr>
            <p:ph type="title"/>
          </p:nvPr>
        </p:nvSpPr>
        <p:spPr/>
        <p:txBody>
          <a:bodyPr/>
          <a:lstStyle/>
          <a:p>
            <a:r>
              <a:rPr lang="en-US" dirty="0">
                <a:latin typeface="Garamond" charset="0"/>
                <a:ea typeface="ＭＳ Ｐゴシック" charset="0"/>
                <a:cs typeface="ＭＳ Ｐゴシック" charset="0"/>
              </a:rPr>
              <a:t>What </a:t>
            </a:r>
            <a:r>
              <a:rPr lang="en-US" dirty="0" smtClean="0">
                <a:latin typeface="Garamond" charset="0"/>
                <a:ea typeface="ＭＳ Ｐゴシック" charset="0"/>
                <a:cs typeface="ＭＳ Ｐゴシック" charset="0"/>
              </a:rPr>
              <a:t>Does </a:t>
            </a:r>
            <a:r>
              <a:rPr lang="en-US" dirty="0">
                <a:latin typeface="Garamond" charset="0"/>
                <a:ea typeface="ＭＳ Ｐゴシック" charset="0"/>
                <a:cs typeface="ＭＳ Ｐゴシック" charset="0"/>
              </a:rPr>
              <a:t>the </a:t>
            </a:r>
            <a:r>
              <a:rPr lang="en-US" dirty="0" smtClean="0">
                <a:latin typeface="Garamond" charset="0"/>
                <a:ea typeface="ＭＳ Ｐゴシック" charset="0"/>
                <a:cs typeface="ＭＳ Ｐゴシック" charset="0"/>
              </a:rPr>
              <a:t>Memory Hog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o</a:t>
            </a:r>
            <a:r>
              <a:rPr lang="en-US" dirty="0">
                <a:latin typeface="Garamond" charset="0"/>
                <a:ea typeface="ＭＳ Ｐゴシック" charset="0"/>
                <a:cs typeface="ＭＳ Ｐゴシック" charset="0"/>
              </a:rPr>
              <a:t>?</a:t>
            </a:r>
          </a:p>
        </p:txBody>
      </p:sp>
      <p:sp>
        <p:nvSpPr>
          <p:cNvPr id="45060" name="Rectangle 3"/>
          <p:cNvSpPr>
            <a:spLocks noChangeArrowheads="1"/>
          </p:cNvSpPr>
          <p:nvPr/>
        </p:nvSpPr>
        <p:spPr bwMode="auto">
          <a:xfrm>
            <a:off x="5319713" y="1124744"/>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1" name="Line 4"/>
          <p:cNvSpPr>
            <a:spLocks noChangeShapeType="1"/>
          </p:cNvSpPr>
          <p:nvPr/>
        </p:nvSpPr>
        <p:spPr bwMode="auto">
          <a:xfrm>
            <a:off x="5319713" y="14136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2" name="Line 5"/>
          <p:cNvSpPr>
            <a:spLocks noChangeShapeType="1"/>
          </p:cNvSpPr>
          <p:nvPr/>
        </p:nvSpPr>
        <p:spPr bwMode="auto">
          <a:xfrm>
            <a:off x="5319713" y="17010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3" name="Line 6"/>
          <p:cNvSpPr>
            <a:spLocks noChangeShapeType="1"/>
          </p:cNvSpPr>
          <p:nvPr/>
        </p:nvSpPr>
        <p:spPr bwMode="auto">
          <a:xfrm>
            <a:off x="5319713" y="19899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4" name="Line 7"/>
          <p:cNvSpPr>
            <a:spLocks noChangeShapeType="1"/>
          </p:cNvSpPr>
          <p:nvPr/>
        </p:nvSpPr>
        <p:spPr bwMode="auto">
          <a:xfrm>
            <a:off x="5319713" y="2277269"/>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5" name="Line 8"/>
          <p:cNvSpPr>
            <a:spLocks noChangeShapeType="1"/>
          </p:cNvSpPr>
          <p:nvPr/>
        </p:nvSpPr>
        <p:spPr bwMode="auto">
          <a:xfrm>
            <a:off x="5319713" y="2564606"/>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6" name="Line 9"/>
          <p:cNvSpPr>
            <a:spLocks noChangeShapeType="1"/>
          </p:cNvSpPr>
          <p:nvPr/>
        </p:nvSpPr>
        <p:spPr bwMode="auto">
          <a:xfrm>
            <a:off x="5319713" y="2853531"/>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7" name="Rectangle 10"/>
          <p:cNvSpPr>
            <a:spLocks noChangeArrowheads="1"/>
          </p:cNvSpPr>
          <p:nvPr/>
        </p:nvSpPr>
        <p:spPr bwMode="auto">
          <a:xfrm>
            <a:off x="5319713" y="3947319"/>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8" name="Line 11"/>
          <p:cNvSpPr>
            <a:spLocks noChangeShapeType="1"/>
          </p:cNvSpPr>
          <p:nvPr/>
        </p:nvSpPr>
        <p:spPr bwMode="auto">
          <a:xfrm>
            <a:off x="6126163" y="3371056"/>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69" name="Text Box 12"/>
          <p:cNvSpPr txBox="1">
            <a:spLocks noChangeArrowheads="1"/>
          </p:cNvSpPr>
          <p:nvPr/>
        </p:nvSpPr>
        <p:spPr bwMode="auto">
          <a:xfrm>
            <a:off x="6886575" y="3890169"/>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CC0000"/>
                </a:solidFill>
              </a:rPr>
              <a:t>Row Buffer</a:t>
            </a:r>
          </a:p>
        </p:txBody>
      </p:sp>
      <p:sp>
        <p:nvSpPr>
          <p:cNvPr id="45070" name="Rectangle 14"/>
          <p:cNvSpPr>
            <a:spLocks noChangeArrowheads="1"/>
          </p:cNvSpPr>
          <p:nvPr/>
        </p:nvSpPr>
        <p:spPr bwMode="auto">
          <a:xfrm>
            <a:off x="4397375" y="1124744"/>
            <a:ext cx="461963"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1" name="Text Box 15"/>
          <p:cNvSpPr txBox="1">
            <a:spLocks noChangeArrowheads="1"/>
          </p:cNvSpPr>
          <p:nvPr/>
        </p:nvSpPr>
        <p:spPr bwMode="auto">
          <a:xfrm rot="-5400000">
            <a:off x="3853657" y="2078037"/>
            <a:ext cx="153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Row decoder</a:t>
            </a:r>
          </a:p>
        </p:txBody>
      </p:sp>
      <p:sp>
        <p:nvSpPr>
          <p:cNvPr id="45072" name="Text Box 17"/>
          <p:cNvSpPr txBox="1">
            <a:spLocks noChangeArrowheads="1"/>
          </p:cNvSpPr>
          <p:nvPr/>
        </p:nvSpPr>
        <p:spPr bwMode="auto">
          <a:xfrm>
            <a:off x="5391150" y="4560094"/>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Column mux</a:t>
            </a:r>
          </a:p>
        </p:txBody>
      </p:sp>
      <p:sp>
        <p:nvSpPr>
          <p:cNvPr id="45073" name="Line 18"/>
          <p:cNvSpPr>
            <a:spLocks noChangeShapeType="1"/>
          </p:cNvSpPr>
          <p:nvPr/>
        </p:nvSpPr>
        <p:spPr bwMode="auto">
          <a:xfrm>
            <a:off x="554990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4" name="Line 19"/>
          <p:cNvSpPr>
            <a:spLocks noChangeShapeType="1"/>
          </p:cNvSpPr>
          <p:nvPr/>
        </p:nvSpPr>
        <p:spPr bwMode="auto">
          <a:xfrm>
            <a:off x="578008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5" name="Line 20"/>
          <p:cNvSpPr>
            <a:spLocks noChangeShapeType="1"/>
          </p:cNvSpPr>
          <p:nvPr/>
        </p:nvSpPr>
        <p:spPr bwMode="auto">
          <a:xfrm>
            <a:off x="6011863"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6" name="Line 21"/>
          <p:cNvSpPr>
            <a:spLocks noChangeShapeType="1"/>
          </p:cNvSpPr>
          <p:nvPr/>
        </p:nvSpPr>
        <p:spPr bwMode="auto">
          <a:xfrm>
            <a:off x="6242050"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7" name="Line 22"/>
          <p:cNvSpPr>
            <a:spLocks noChangeShapeType="1"/>
          </p:cNvSpPr>
          <p:nvPr/>
        </p:nvSpPr>
        <p:spPr bwMode="auto">
          <a:xfrm>
            <a:off x="6472238"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8" name="Line 23"/>
          <p:cNvSpPr>
            <a:spLocks noChangeShapeType="1"/>
          </p:cNvSpPr>
          <p:nvPr/>
        </p:nvSpPr>
        <p:spPr bwMode="auto">
          <a:xfrm>
            <a:off x="6702425" y="1124744"/>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79" name="Line 24"/>
          <p:cNvSpPr>
            <a:spLocks noChangeShapeType="1"/>
          </p:cNvSpPr>
          <p:nvPr/>
        </p:nvSpPr>
        <p:spPr bwMode="auto">
          <a:xfrm>
            <a:off x="5319713" y="3118644"/>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0" name="Line 25"/>
          <p:cNvSpPr>
            <a:spLocks noChangeShapeType="1"/>
          </p:cNvSpPr>
          <p:nvPr/>
        </p:nvSpPr>
        <p:spPr bwMode="auto">
          <a:xfrm>
            <a:off x="4859338" y="22772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1" name="Line 26"/>
          <p:cNvSpPr>
            <a:spLocks noChangeShapeType="1"/>
          </p:cNvSpPr>
          <p:nvPr/>
        </p:nvSpPr>
        <p:spPr bwMode="auto">
          <a:xfrm>
            <a:off x="6126163" y="4236244"/>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2" name="Line 27"/>
          <p:cNvSpPr>
            <a:spLocks noChangeShapeType="1"/>
          </p:cNvSpPr>
          <p:nvPr/>
        </p:nvSpPr>
        <p:spPr bwMode="auto">
          <a:xfrm>
            <a:off x="3763963" y="2277269"/>
            <a:ext cx="6334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3" name="Line 30"/>
          <p:cNvSpPr>
            <a:spLocks noChangeShapeType="1"/>
          </p:cNvSpPr>
          <p:nvPr/>
        </p:nvSpPr>
        <p:spPr bwMode="auto">
          <a:xfrm>
            <a:off x="4919663" y="4753769"/>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4" name="Line 31"/>
          <p:cNvSpPr>
            <a:spLocks noChangeShapeType="1"/>
          </p:cNvSpPr>
          <p:nvPr/>
        </p:nvSpPr>
        <p:spPr bwMode="auto">
          <a:xfrm>
            <a:off x="6126163" y="4944269"/>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5" name="Text Box 32"/>
          <p:cNvSpPr txBox="1">
            <a:spLocks noChangeArrowheads="1"/>
          </p:cNvSpPr>
          <p:nvPr/>
        </p:nvSpPr>
        <p:spPr bwMode="auto">
          <a:xfrm>
            <a:off x="5780088" y="5215731"/>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Data</a:t>
            </a:r>
          </a:p>
        </p:txBody>
      </p:sp>
      <p:sp>
        <p:nvSpPr>
          <p:cNvPr id="45086" name="Text Box 36"/>
          <p:cNvSpPr txBox="1">
            <a:spLocks noChangeArrowheads="1"/>
          </p:cNvSpPr>
          <p:nvPr/>
        </p:nvSpPr>
        <p:spPr bwMode="auto">
          <a:xfrm>
            <a:off x="5722938" y="3902869"/>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5087" name="Rectangle 56"/>
          <p:cNvSpPr>
            <a:spLocks noChangeArrowheads="1"/>
          </p:cNvSpPr>
          <p:nvPr/>
        </p:nvSpPr>
        <p:spPr bwMode="auto">
          <a:xfrm>
            <a:off x="654050" y="13549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8" name="Rectangle 57"/>
          <p:cNvSpPr>
            <a:spLocks noChangeArrowheads="1"/>
          </p:cNvSpPr>
          <p:nvPr/>
        </p:nvSpPr>
        <p:spPr bwMode="auto">
          <a:xfrm>
            <a:off x="654050" y="17581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89" name="Rectangle 58"/>
          <p:cNvSpPr>
            <a:spLocks noChangeArrowheads="1"/>
          </p:cNvSpPr>
          <p:nvPr/>
        </p:nvSpPr>
        <p:spPr bwMode="auto">
          <a:xfrm>
            <a:off x="654050" y="216138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0" name="Rectangle 59"/>
          <p:cNvSpPr>
            <a:spLocks noChangeArrowheads="1"/>
          </p:cNvSpPr>
          <p:nvPr/>
        </p:nvSpPr>
        <p:spPr bwMode="auto">
          <a:xfrm>
            <a:off x="654050" y="256460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1" name="Rectangle 60"/>
          <p:cNvSpPr>
            <a:spLocks noChangeArrowheads="1"/>
          </p:cNvSpPr>
          <p:nvPr/>
        </p:nvSpPr>
        <p:spPr bwMode="auto">
          <a:xfrm>
            <a:off x="654050" y="2967831"/>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2" name="Rectangle 61"/>
          <p:cNvSpPr>
            <a:spLocks noChangeArrowheads="1"/>
          </p:cNvSpPr>
          <p:nvPr/>
        </p:nvSpPr>
        <p:spPr bwMode="auto">
          <a:xfrm>
            <a:off x="654050" y="3371056"/>
            <a:ext cx="1555750" cy="40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46" name="Text Box 62"/>
          <p:cNvSpPr txBox="1">
            <a:spLocks noChangeArrowheads="1"/>
          </p:cNvSpPr>
          <p:nvPr/>
        </p:nvSpPr>
        <p:spPr bwMode="auto">
          <a:xfrm>
            <a:off x="811213" y="3371056"/>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5094" name="Rectangle 64"/>
          <p:cNvSpPr>
            <a:spLocks noChangeArrowheads="1"/>
          </p:cNvSpPr>
          <p:nvPr/>
        </p:nvSpPr>
        <p:spPr bwMode="auto">
          <a:xfrm>
            <a:off x="5321300" y="3947319"/>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095" name="Text Box 65"/>
          <p:cNvSpPr txBox="1">
            <a:spLocks noChangeArrowheads="1"/>
          </p:cNvSpPr>
          <p:nvPr/>
        </p:nvSpPr>
        <p:spPr bwMode="auto">
          <a:xfrm>
            <a:off x="5699125" y="3901281"/>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FFFF"/>
                </a:solidFill>
              </a:rPr>
              <a:t>Row 0</a:t>
            </a:r>
          </a:p>
        </p:txBody>
      </p:sp>
      <p:sp>
        <p:nvSpPr>
          <p:cNvPr id="477250" name="Text Box 66"/>
          <p:cNvSpPr txBox="1">
            <a:spLocks noChangeArrowheads="1"/>
          </p:cNvSpPr>
          <p:nvPr/>
        </p:nvSpPr>
        <p:spPr bwMode="auto">
          <a:xfrm>
            <a:off x="742950" y="3371056"/>
            <a:ext cx="1352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16</a:t>
            </a:r>
          </a:p>
        </p:txBody>
      </p:sp>
      <p:sp>
        <p:nvSpPr>
          <p:cNvPr id="477251" name="Text Box 67"/>
          <p:cNvSpPr txBox="1">
            <a:spLocks noChangeArrowheads="1"/>
          </p:cNvSpPr>
          <p:nvPr/>
        </p:nvSpPr>
        <p:spPr bwMode="auto">
          <a:xfrm>
            <a:off x="811213" y="3004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2" name="Text Box 68"/>
          <p:cNvSpPr txBox="1">
            <a:spLocks noChangeArrowheads="1"/>
          </p:cNvSpPr>
          <p:nvPr/>
        </p:nvSpPr>
        <p:spPr bwMode="auto">
          <a:xfrm>
            <a:off x="712788" y="3004344"/>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111</a:t>
            </a:r>
          </a:p>
        </p:txBody>
      </p:sp>
      <p:sp>
        <p:nvSpPr>
          <p:cNvPr id="477255" name="Text Box 71"/>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6" name="Text Box 72"/>
          <p:cNvSpPr txBox="1">
            <a:spLocks noChangeArrowheads="1"/>
          </p:cNvSpPr>
          <p:nvPr/>
        </p:nvSpPr>
        <p:spPr bwMode="auto">
          <a:xfrm>
            <a:off x="811213"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7" name="Text Box 73"/>
          <p:cNvSpPr txBox="1">
            <a:spLocks noChangeArrowheads="1"/>
          </p:cNvSpPr>
          <p:nvPr/>
        </p:nvSpPr>
        <p:spPr bwMode="auto">
          <a:xfrm>
            <a:off x="827088" y="2623344"/>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Row 5</a:t>
            </a:r>
          </a:p>
        </p:txBody>
      </p:sp>
      <p:sp>
        <p:nvSpPr>
          <p:cNvPr id="477258" name="Text Box 74"/>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59" name="Text Box 75"/>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0" name="Text Box 76"/>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1" name="Text Box 77"/>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2" name="Text Box 78"/>
          <p:cNvSpPr txBox="1">
            <a:spLocks noChangeArrowheads="1"/>
          </p:cNvSpPr>
          <p:nvPr/>
        </p:nvSpPr>
        <p:spPr bwMode="auto">
          <a:xfrm>
            <a:off x="827088" y="2220119"/>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Row 0</a:t>
            </a:r>
          </a:p>
        </p:txBody>
      </p:sp>
      <p:sp>
        <p:nvSpPr>
          <p:cNvPr id="477263" name="Rectangle 79"/>
          <p:cNvSpPr>
            <a:spLocks noChangeArrowheads="1"/>
          </p:cNvSpPr>
          <p:nvPr/>
        </p:nvSpPr>
        <p:spPr bwMode="auto">
          <a:xfrm>
            <a:off x="53213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4" name="Rectangle 80"/>
          <p:cNvSpPr>
            <a:spLocks noChangeArrowheads="1"/>
          </p:cNvSpPr>
          <p:nvPr/>
        </p:nvSpPr>
        <p:spPr bwMode="auto">
          <a:xfrm>
            <a:off x="543560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5" name="Rectangle 81"/>
          <p:cNvSpPr>
            <a:spLocks noChangeArrowheads="1"/>
          </p:cNvSpPr>
          <p:nvPr/>
        </p:nvSpPr>
        <p:spPr bwMode="auto">
          <a:xfrm>
            <a:off x="55514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6" name="Rectangle 82"/>
          <p:cNvSpPr>
            <a:spLocks noChangeArrowheads="1"/>
          </p:cNvSpPr>
          <p:nvPr/>
        </p:nvSpPr>
        <p:spPr bwMode="auto">
          <a:xfrm>
            <a:off x="5665788"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7" name="Rectangle 83"/>
          <p:cNvSpPr>
            <a:spLocks noChangeArrowheads="1"/>
          </p:cNvSpPr>
          <p:nvPr/>
        </p:nvSpPr>
        <p:spPr bwMode="auto">
          <a:xfrm>
            <a:off x="5781675"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8" name="Rectangle 84"/>
          <p:cNvSpPr>
            <a:spLocks noChangeArrowheads="1"/>
          </p:cNvSpPr>
          <p:nvPr/>
        </p:nvSpPr>
        <p:spPr bwMode="auto">
          <a:xfrm>
            <a:off x="58975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69" name="Rectangle 85"/>
          <p:cNvSpPr>
            <a:spLocks noChangeArrowheads="1"/>
          </p:cNvSpPr>
          <p:nvPr/>
        </p:nvSpPr>
        <p:spPr bwMode="auto">
          <a:xfrm>
            <a:off x="6011863"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0" name="Rectangle 86"/>
          <p:cNvSpPr>
            <a:spLocks noChangeArrowheads="1"/>
          </p:cNvSpPr>
          <p:nvPr/>
        </p:nvSpPr>
        <p:spPr bwMode="auto">
          <a:xfrm>
            <a:off x="61277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77271" name="Rectangle 87"/>
          <p:cNvSpPr>
            <a:spLocks noChangeArrowheads="1"/>
          </p:cNvSpPr>
          <p:nvPr/>
        </p:nvSpPr>
        <p:spPr bwMode="auto">
          <a:xfrm>
            <a:off x="6242050" y="3947319"/>
            <a:ext cx="114300"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45116" name="Text Box 89"/>
          <p:cNvSpPr txBox="1">
            <a:spLocks noChangeArrowheads="1"/>
          </p:cNvSpPr>
          <p:nvPr/>
        </p:nvSpPr>
        <p:spPr bwMode="auto">
          <a:xfrm>
            <a:off x="179512" y="3796506"/>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dirty="0" smtClean="0">
                <a:solidFill>
                  <a:srgbClr val="000000"/>
                </a:solidFill>
              </a:rPr>
              <a:t>Memory Request Buffer</a:t>
            </a:r>
          </a:p>
        </p:txBody>
      </p:sp>
      <p:sp>
        <p:nvSpPr>
          <p:cNvPr id="45117" name="Text Box 91"/>
          <p:cNvSpPr txBox="1">
            <a:spLocks noChangeArrowheads="1"/>
          </p:cNvSpPr>
          <p:nvPr/>
        </p:nvSpPr>
        <p:spPr bwMode="auto">
          <a:xfrm>
            <a:off x="423863" y="4949031"/>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3399"/>
                </a:solidFill>
              </a:rPr>
              <a:t>T0: STREAM</a:t>
            </a:r>
          </a:p>
        </p:txBody>
      </p:sp>
      <p:sp>
        <p:nvSpPr>
          <p:cNvPr id="45118" name="Text Box 92"/>
          <p:cNvSpPr txBox="1">
            <a:spLocks noChangeArrowheads="1"/>
          </p:cNvSpPr>
          <p:nvPr/>
        </p:nvSpPr>
        <p:spPr bwMode="auto">
          <a:xfrm>
            <a:off x="423863" y="5215731"/>
            <a:ext cx="160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FF0000"/>
                </a:solidFill>
              </a:rPr>
              <a:t>T1: RANDOM</a:t>
            </a:r>
          </a:p>
        </p:txBody>
      </p:sp>
      <p:sp>
        <p:nvSpPr>
          <p:cNvPr id="66" name="Trapezoid 65"/>
          <p:cNvSpPr/>
          <p:nvPr/>
        </p:nvSpPr>
        <p:spPr bwMode="auto">
          <a:xfrm rot="10800000">
            <a:off x="5314950" y="4507706"/>
            <a:ext cx="1617663"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477272" name="Rectangle 88"/>
          <p:cNvSpPr>
            <a:spLocks noChangeArrowheads="1"/>
          </p:cNvSpPr>
          <p:nvPr/>
        </p:nvSpPr>
        <p:spPr bwMode="auto">
          <a:xfrm>
            <a:off x="423863" y="4612481"/>
            <a:ext cx="7777162" cy="892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400" dirty="0" smtClean="0">
                <a:solidFill>
                  <a:srgbClr val="FF0000"/>
                </a:solidFill>
                <a:latin typeface="Arial" charset="0"/>
                <a:ea typeface="ＭＳ Ｐゴシック" charset="0"/>
                <a:cs typeface="Arial" charset="0"/>
              </a:rPr>
              <a:t>Row size: 8KB, cache block size: 64B</a:t>
            </a:r>
          </a:p>
          <a:p>
            <a:pPr algn="ctr" fontAlgn="base">
              <a:spcBef>
                <a:spcPct val="0"/>
              </a:spcBef>
              <a:spcAft>
                <a:spcPct val="0"/>
              </a:spcAft>
            </a:pPr>
            <a:r>
              <a:rPr lang="en-US" sz="2800" dirty="0" smtClean="0">
                <a:solidFill>
                  <a:srgbClr val="FF0000"/>
                </a:solidFill>
                <a:latin typeface="Arial" charset="0"/>
                <a:ea typeface="ＭＳ Ｐゴシック" charset="0"/>
                <a:cs typeface="Arial" charset="0"/>
                <a:sym typeface="Wingdings" charset="0"/>
              </a:rPr>
              <a:t>128 </a:t>
            </a:r>
            <a:r>
              <a:rPr lang="en-US" sz="2000" dirty="0" smtClean="0">
                <a:solidFill>
                  <a:srgbClr val="FF0000"/>
                </a:solidFill>
                <a:latin typeface="Arial" charset="0"/>
                <a:ea typeface="ＭＳ Ｐゴシック" charset="0"/>
                <a:cs typeface="Arial" charset="0"/>
                <a:sym typeface="Wingdings" charset="0"/>
              </a:rPr>
              <a:t>(8KB/64B) </a:t>
            </a:r>
            <a:r>
              <a:rPr lang="en-US" sz="2800" dirty="0" smtClean="0">
                <a:solidFill>
                  <a:srgbClr val="FF0000"/>
                </a:solidFill>
                <a:latin typeface="Arial" charset="0"/>
                <a:ea typeface="ＭＳ Ｐゴシック" charset="0"/>
                <a:cs typeface="Arial" charset="0"/>
                <a:sym typeface="Wingdings" charset="0"/>
              </a:rPr>
              <a:t>requests of T0 serviced before T1</a:t>
            </a:r>
          </a:p>
        </p:txBody>
      </p:sp>
      <p:sp>
        <p:nvSpPr>
          <p:cNvPr id="67" name="TextBox 66"/>
          <p:cNvSpPr txBox="1"/>
          <p:nvPr/>
        </p:nvSpPr>
        <p:spPr>
          <a:xfrm>
            <a:off x="233416" y="5791616"/>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custDataLst>
      <p:tags r:id="rId1"/>
    </p:custDataLst>
    <p:extLst>
      <p:ext uri="{BB962C8B-B14F-4D97-AF65-F5344CB8AC3E}">
        <p14:creationId xmlns:p14="http://schemas.microsoft.com/office/powerpoint/2010/main" val="38198804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7344 0.03218 L 0.30642 0.175 " pathEditMode="relative" rAng="0" ptsTypes="AA">
                                      <p:cBhvr>
                                        <p:cTn id="6" dur="500" fill="hold"/>
                                        <p:tgtEl>
                                          <p:spTgt spid="477246"/>
                                        </p:tgtEl>
                                        <p:attrNameLst>
                                          <p:attrName>ppt_x</p:attrName>
                                          <p:attrName>ppt_y</p:attrName>
                                        </p:attrNameLst>
                                      </p:cBhvr>
                                      <p:rCtr x="11600" y="7100"/>
                                    </p:animMotion>
                                  </p:childTnLst>
                                </p:cTn>
                              </p:par>
                              <p:par>
                                <p:cTn id="7" presetID="1" presetClass="entr" presetSubtype="0" fill="hold" grpId="0" nodeType="withEffect">
                                  <p:stCondLst>
                                    <p:cond delay="0"/>
                                  </p:stCondLst>
                                  <p:childTnLst>
                                    <p:set>
                                      <p:cBhvr>
                                        <p:cTn id="8" dur="1" fill="hold">
                                          <p:stCondLst>
                                            <p:cond delay="0"/>
                                          </p:stCondLst>
                                        </p:cTn>
                                        <p:tgtEl>
                                          <p:spTgt spid="4772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7250"/>
                                        </p:tgtEl>
                                        <p:attrNameLst>
                                          <p:attrName>style.visibility</p:attrName>
                                        </p:attrNameLst>
                                      </p:cBhvr>
                                      <p:to>
                                        <p:strVal val="visible"/>
                                      </p:to>
                                    </p:set>
                                    <p:anim calcmode="lin" valueType="num">
                                      <p:cBhvr additive="base">
                                        <p:cTn id="13" dur="500" fill="hold"/>
                                        <p:tgtEl>
                                          <p:spTgt spid="477250"/>
                                        </p:tgtEl>
                                        <p:attrNameLst>
                                          <p:attrName>ppt_x</p:attrName>
                                        </p:attrNameLst>
                                      </p:cBhvr>
                                      <p:tavLst>
                                        <p:tav tm="0">
                                          <p:val>
                                            <p:strVal val="#ppt_x"/>
                                          </p:val>
                                        </p:tav>
                                        <p:tav tm="100000">
                                          <p:val>
                                            <p:strVal val="#ppt_x"/>
                                          </p:val>
                                        </p:tav>
                                      </p:tavLst>
                                    </p:anim>
                                    <p:anim calcmode="lin" valueType="num">
                                      <p:cBhvr additive="base">
                                        <p:cTn id="14" dur="500" fill="hold"/>
                                        <p:tgtEl>
                                          <p:spTgt spid="47725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1" nodeType="clickEffect">
                                  <p:stCondLst>
                                    <p:cond delay="0"/>
                                  </p:stCondLst>
                                  <p:childTnLst>
                                    <p:set>
                                      <p:cBhvr>
                                        <p:cTn id="18" dur="1" fill="hold">
                                          <p:stCondLst>
                                            <p:cond delay="0"/>
                                          </p:stCondLst>
                                        </p:cTn>
                                        <p:tgtEl>
                                          <p:spTgt spid="477251"/>
                                        </p:tgtEl>
                                        <p:attrNameLst>
                                          <p:attrName>style.visibility</p:attrName>
                                        </p:attrNameLst>
                                      </p:cBhvr>
                                      <p:to>
                                        <p:strVal val="visible"/>
                                      </p:to>
                                    </p:set>
                                    <p:anim calcmode="lin" valueType="num">
                                      <p:cBhvr additive="base">
                                        <p:cTn id="19" dur="500" fill="hold"/>
                                        <p:tgtEl>
                                          <p:spTgt spid="477251"/>
                                        </p:tgtEl>
                                        <p:attrNameLst>
                                          <p:attrName>ppt_x</p:attrName>
                                        </p:attrNameLst>
                                      </p:cBhvr>
                                      <p:tavLst>
                                        <p:tav tm="0">
                                          <p:val>
                                            <p:strVal val="#ppt_x"/>
                                          </p:val>
                                        </p:tav>
                                        <p:tav tm="100000">
                                          <p:val>
                                            <p:strVal val="#ppt_x"/>
                                          </p:val>
                                        </p:tav>
                                      </p:tavLst>
                                    </p:anim>
                                    <p:anim calcmode="lin" valueType="num">
                                      <p:cBhvr additive="base">
                                        <p:cTn id="20" dur="500" fill="hold"/>
                                        <p:tgtEl>
                                          <p:spTgt spid="477251"/>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724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7726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7344 0.03217 L 0.30642 0.22847 " pathEditMode="relative" rAng="0" ptsTypes="AA">
                                      <p:cBhvr>
                                        <p:cTn id="30" dur="500" fill="hold"/>
                                        <p:tgtEl>
                                          <p:spTgt spid="477251"/>
                                        </p:tgtEl>
                                        <p:attrNameLst>
                                          <p:attrName>ppt_x</p:attrName>
                                          <p:attrName>ppt_y</p:attrName>
                                        </p:attrNameLst>
                                      </p:cBhvr>
                                      <p:rCtr x="11600" y="9800"/>
                                    </p:animMotion>
                                  </p:childTnLst>
                                </p:cTn>
                              </p:par>
                              <p:par>
                                <p:cTn id="31" presetID="1" presetClass="entr" presetSubtype="0" fill="hold" grpId="0" nodeType="withEffect">
                                  <p:stCondLst>
                                    <p:cond delay="0"/>
                                  </p:stCondLst>
                                  <p:childTnLst>
                                    <p:set>
                                      <p:cBhvr>
                                        <p:cTn id="32" dur="1" fill="hold">
                                          <p:stCondLst>
                                            <p:cond delay="0"/>
                                          </p:stCondLst>
                                        </p:cTn>
                                        <p:tgtEl>
                                          <p:spTgt spid="47726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77252"/>
                                        </p:tgtEl>
                                        <p:attrNameLst>
                                          <p:attrName>style.visibility</p:attrName>
                                        </p:attrNameLst>
                                      </p:cBhvr>
                                      <p:to>
                                        <p:strVal val="visible"/>
                                      </p:to>
                                    </p:set>
                                    <p:anim calcmode="lin" valueType="num">
                                      <p:cBhvr additive="base">
                                        <p:cTn id="37" dur="500" fill="hold"/>
                                        <p:tgtEl>
                                          <p:spTgt spid="477252"/>
                                        </p:tgtEl>
                                        <p:attrNameLst>
                                          <p:attrName>ppt_x</p:attrName>
                                        </p:attrNameLst>
                                      </p:cBhvr>
                                      <p:tavLst>
                                        <p:tav tm="0">
                                          <p:val>
                                            <p:strVal val="#ppt_x"/>
                                          </p:val>
                                        </p:tav>
                                        <p:tav tm="100000">
                                          <p:val>
                                            <p:strVal val="#ppt_x"/>
                                          </p:val>
                                        </p:tav>
                                      </p:tavLst>
                                    </p:anim>
                                    <p:anim calcmode="lin" valueType="num">
                                      <p:cBhvr additive="base">
                                        <p:cTn id="38" dur="500" fill="hold"/>
                                        <p:tgtEl>
                                          <p:spTgt spid="47725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1" nodeType="clickEffect">
                                  <p:stCondLst>
                                    <p:cond delay="0"/>
                                  </p:stCondLst>
                                  <p:childTnLst>
                                    <p:set>
                                      <p:cBhvr>
                                        <p:cTn id="42" dur="1" fill="hold">
                                          <p:stCondLst>
                                            <p:cond delay="0"/>
                                          </p:stCondLst>
                                        </p:cTn>
                                        <p:tgtEl>
                                          <p:spTgt spid="477255"/>
                                        </p:tgtEl>
                                        <p:attrNameLst>
                                          <p:attrName>style.visibility</p:attrName>
                                        </p:attrNameLst>
                                      </p:cBhvr>
                                      <p:to>
                                        <p:strVal val="visible"/>
                                      </p:to>
                                    </p:set>
                                    <p:anim calcmode="lin" valueType="num">
                                      <p:cBhvr additive="base">
                                        <p:cTn id="43" dur="500" fill="hold"/>
                                        <p:tgtEl>
                                          <p:spTgt spid="477255"/>
                                        </p:tgtEl>
                                        <p:attrNameLst>
                                          <p:attrName>ppt_x</p:attrName>
                                        </p:attrNameLst>
                                      </p:cBhvr>
                                      <p:tavLst>
                                        <p:tav tm="0">
                                          <p:val>
                                            <p:strVal val="#ppt_x"/>
                                          </p:val>
                                        </p:tav>
                                        <p:tav tm="100000">
                                          <p:val>
                                            <p:strVal val="#ppt_x"/>
                                          </p:val>
                                        </p:tav>
                                      </p:tavLst>
                                    </p:anim>
                                    <p:anim calcmode="lin" valueType="num">
                                      <p:cBhvr additive="base">
                                        <p:cTn id="44" dur="500" fill="hold"/>
                                        <p:tgtEl>
                                          <p:spTgt spid="477255"/>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47725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7726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0" nodeType="clickEffect">
                                  <p:stCondLst>
                                    <p:cond delay="0"/>
                                  </p:stCondLst>
                                  <p:childTnLst>
                                    <p:animMotion origin="layout" path="M 0.07344 0.03218 L 0.30642 0.28403 " pathEditMode="relative" rAng="0" ptsTypes="AA">
                                      <p:cBhvr>
                                        <p:cTn id="54" dur="500" fill="hold"/>
                                        <p:tgtEl>
                                          <p:spTgt spid="477255"/>
                                        </p:tgtEl>
                                        <p:attrNameLst>
                                          <p:attrName>ppt_x</p:attrName>
                                          <p:attrName>ppt_y</p:attrName>
                                        </p:attrNameLst>
                                      </p:cBhvr>
                                      <p:rCtr x="11600" y="12600"/>
                                    </p:animMotion>
                                  </p:childTnLst>
                                </p:cTn>
                              </p:par>
                              <p:par>
                                <p:cTn id="55" presetID="1" presetClass="entr" presetSubtype="0" fill="hold" grpId="0" nodeType="withEffect">
                                  <p:stCondLst>
                                    <p:cond delay="0"/>
                                  </p:stCondLst>
                                  <p:childTnLst>
                                    <p:set>
                                      <p:cBhvr>
                                        <p:cTn id="56" dur="1" fill="hold">
                                          <p:stCondLst>
                                            <p:cond delay="0"/>
                                          </p:stCondLst>
                                        </p:cTn>
                                        <p:tgtEl>
                                          <p:spTgt spid="4772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1" nodeType="clickEffect">
                                  <p:stCondLst>
                                    <p:cond delay="0"/>
                                  </p:stCondLst>
                                  <p:childTnLst>
                                    <p:set>
                                      <p:cBhvr>
                                        <p:cTn id="60" dur="1" fill="hold">
                                          <p:stCondLst>
                                            <p:cond delay="0"/>
                                          </p:stCondLst>
                                        </p:cTn>
                                        <p:tgtEl>
                                          <p:spTgt spid="477256"/>
                                        </p:tgtEl>
                                        <p:attrNameLst>
                                          <p:attrName>style.visibility</p:attrName>
                                        </p:attrNameLst>
                                      </p:cBhvr>
                                      <p:to>
                                        <p:strVal val="visible"/>
                                      </p:to>
                                    </p:set>
                                    <p:anim calcmode="lin" valueType="num">
                                      <p:cBhvr additive="base">
                                        <p:cTn id="61" dur="500" fill="hold"/>
                                        <p:tgtEl>
                                          <p:spTgt spid="477256"/>
                                        </p:tgtEl>
                                        <p:attrNameLst>
                                          <p:attrName>ppt_x</p:attrName>
                                        </p:attrNameLst>
                                      </p:cBhvr>
                                      <p:tavLst>
                                        <p:tav tm="0">
                                          <p:val>
                                            <p:strVal val="#ppt_x"/>
                                          </p:val>
                                        </p:tav>
                                        <p:tav tm="100000">
                                          <p:val>
                                            <p:strVal val="#ppt_x"/>
                                          </p:val>
                                        </p:tav>
                                      </p:tavLst>
                                    </p:anim>
                                    <p:anim calcmode="lin" valueType="num">
                                      <p:cBhvr additive="base">
                                        <p:cTn id="62" dur="500" fill="hold"/>
                                        <p:tgtEl>
                                          <p:spTgt spid="477256"/>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47725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7726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7344 0.03218 L 0.30642 0.28403 " pathEditMode="relative" rAng="0" ptsTypes="AA">
                                      <p:cBhvr>
                                        <p:cTn id="72" dur="500" fill="hold"/>
                                        <p:tgtEl>
                                          <p:spTgt spid="477256"/>
                                        </p:tgtEl>
                                        <p:attrNameLst>
                                          <p:attrName>ppt_x</p:attrName>
                                          <p:attrName>ppt_y</p:attrName>
                                        </p:attrNameLst>
                                      </p:cBhvr>
                                      <p:rCtr x="11600" y="12600"/>
                                    </p:animMotion>
                                  </p:childTnLst>
                                </p:cTn>
                              </p:par>
                              <p:par>
                                <p:cTn id="73" presetID="1" presetClass="entr" presetSubtype="0" fill="hold" grpId="0" nodeType="withEffect">
                                  <p:stCondLst>
                                    <p:cond delay="0"/>
                                  </p:stCondLst>
                                  <p:childTnLst>
                                    <p:set>
                                      <p:cBhvr>
                                        <p:cTn id="74" dur="1" fill="hold">
                                          <p:stCondLst>
                                            <p:cond delay="0"/>
                                          </p:stCondLst>
                                        </p:cTn>
                                        <p:tgtEl>
                                          <p:spTgt spid="4772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77257"/>
                                        </p:tgtEl>
                                        <p:attrNameLst>
                                          <p:attrName>style.visibility</p:attrName>
                                        </p:attrNameLst>
                                      </p:cBhvr>
                                      <p:to>
                                        <p:strVal val="visible"/>
                                      </p:to>
                                    </p:set>
                                    <p:anim calcmode="lin" valueType="num">
                                      <p:cBhvr additive="base">
                                        <p:cTn id="79" dur="500" fill="hold"/>
                                        <p:tgtEl>
                                          <p:spTgt spid="477257"/>
                                        </p:tgtEl>
                                        <p:attrNameLst>
                                          <p:attrName>ppt_x</p:attrName>
                                        </p:attrNameLst>
                                      </p:cBhvr>
                                      <p:tavLst>
                                        <p:tav tm="0">
                                          <p:val>
                                            <p:strVal val="#ppt_x"/>
                                          </p:val>
                                        </p:tav>
                                        <p:tav tm="100000">
                                          <p:val>
                                            <p:strVal val="#ppt_x"/>
                                          </p:val>
                                        </p:tav>
                                      </p:tavLst>
                                    </p:anim>
                                    <p:anim calcmode="lin" valueType="num">
                                      <p:cBhvr additive="base">
                                        <p:cTn id="80" dur="500" fill="hold"/>
                                        <p:tgtEl>
                                          <p:spTgt spid="477257"/>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1" nodeType="clickEffect">
                                  <p:stCondLst>
                                    <p:cond delay="0"/>
                                  </p:stCondLst>
                                  <p:childTnLst>
                                    <p:set>
                                      <p:cBhvr>
                                        <p:cTn id="84" dur="1" fill="hold">
                                          <p:stCondLst>
                                            <p:cond delay="0"/>
                                          </p:stCondLst>
                                        </p:cTn>
                                        <p:tgtEl>
                                          <p:spTgt spid="477258"/>
                                        </p:tgtEl>
                                        <p:attrNameLst>
                                          <p:attrName>style.visibility</p:attrName>
                                        </p:attrNameLst>
                                      </p:cBhvr>
                                      <p:to>
                                        <p:strVal val="visible"/>
                                      </p:to>
                                    </p:set>
                                    <p:anim calcmode="lin" valueType="num">
                                      <p:cBhvr additive="base">
                                        <p:cTn id="85" dur="500" fill="hold"/>
                                        <p:tgtEl>
                                          <p:spTgt spid="477258"/>
                                        </p:tgtEl>
                                        <p:attrNameLst>
                                          <p:attrName>ppt_x</p:attrName>
                                        </p:attrNameLst>
                                      </p:cBhvr>
                                      <p:tavLst>
                                        <p:tav tm="0">
                                          <p:val>
                                            <p:strVal val="#ppt_x"/>
                                          </p:val>
                                        </p:tav>
                                        <p:tav tm="100000">
                                          <p:val>
                                            <p:strVal val="#ppt_x"/>
                                          </p:val>
                                        </p:tav>
                                      </p:tavLst>
                                    </p:anim>
                                    <p:anim calcmode="lin" valueType="num">
                                      <p:cBhvr additive="base">
                                        <p:cTn id="86" dur="500" fill="hold"/>
                                        <p:tgtEl>
                                          <p:spTgt spid="477258"/>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xit" presetSubtype="0" fill="hold" grpId="2" nodeType="clickEffect">
                                  <p:stCondLst>
                                    <p:cond delay="0"/>
                                  </p:stCondLst>
                                  <p:childTnLst>
                                    <p:set>
                                      <p:cBhvr>
                                        <p:cTn id="90" dur="1" fill="hold">
                                          <p:stCondLst>
                                            <p:cond delay="0"/>
                                          </p:stCondLst>
                                        </p:cTn>
                                        <p:tgtEl>
                                          <p:spTgt spid="477256"/>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77266"/>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0.07343 0.03217 L 0.30468 0.34282 " pathEditMode="relative" rAng="0" ptsTypes="AA">
                                      <p:cBhvr>
                                        <p:cTn id="96" dur="500" fill="hold"/>
                                        <p:tgtEl>
                                          <p:spTgt spid="477258"/>
                                        </p:tgtEl>
                                        <p:attrNameLst>
                                          <p:attrName>ppt_x</p:attrName>
                                          <p:attrName>ppt_y</p:attrName>
                                        </p:attrNameLst>
                                      </p:cBhvr>
                                      <p:rCtr x="11600" y="15500"/>
                                    </p:animMotion>
                                  </p:childTnLst>
                                </p:cTn>
                              </p:par>
                              <p:par>
                                <p:cTn id="97" presetID="1" presetClass="entr" presetSubtype="0" fill="hold" grpId="0" nodeType="withEffect">
                                  <p:stCondLst>
                                    <p:cond delay="0"/>
                                  </p:stCondLst>
                                  <p:childTnLst>
                                    <p:set>
                                      <p:cBhvr>
                                        <p:cTn id="98" dur="1" fill="hold">
                                          <p:stCondLst>
                                            <p:cond delay="0"/>
                                          </p:stCondLst>
                                        </p:cTn>
                                        <p:tgtEl>
                                          <p:spTgt spid="47726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477259"/>
                                        </p:tgtEl>
                                        <p:attrNameLst>
                                          <p:attrName>style.visibility</p:attrName>
                                        </p:attrNameLst>
                                      </p:cBhvr>
                                      <p:to>
                                        <p:strVal val="visible"/>
                                      </p:to>
                                    </p:set>
                                    <p:anim calcmode="lin" valueType="num">
                                      <p:cBhvr additive="base">
                                        <p:cTn id="103" dur="500" fill="hold"/>
                                        <p:tgtEl>
                                          <p:spTgt spid="477259"/>
                                        </p:tgtEl>
                                        <p:attrNameLst>
                                          <p:attrName>ppt_x</p:attrName>
                                        </p:attrNameLst>
                                      </p:cBhvr>
                                      <p:tavLst>
                                        <p:tav tm="0">
                                          <p:val>
                                            <p:strVal val="#ppt_x"/>
                                          </p:val>
                                        </p:tav>
                                        <p:tav tm="100000">
                                          <p:val>
                                            <p:strVal val="#ppt_x"/>
                                          </p:val>
                                        </p:tav>
                                      </p:tavLst>
                                    </p:anim>
                                    <p:anim calcmode="lin" valueType="num">
                                      <p:cBhvr additive="base">
                                        <p:cTn id="104" dur="500" fill="hold"/>
                                        <p:tgtEl>
                                          <p:spTgt spid="477259"/>
                                        </p:tgtEl>
                                        <p:attrNameLst>
                                          <p:attrName>ppt_y</p:attrName>
                                        </p:attrNameLst>
                                      </p:cBhvr>
                                      <p:tavLst>
                                        <p:tav tm="0">
                                          <p:val>
                                            <p:strVal val="0-#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xit" presetSubtype="0" fill="hold" grpId="2" nodeType="clickEffect">
                                  <p:stCondLst>
                                    <p:cond delay="0"/>
                                  </p:stCondLst>
                                  <p:childTnLst>
                                    <p:set>
                                      <p:cBhvr>
                                        <p:cTn id="108" dur="1" fill="hold">
                                          <p:stCondLst>
                                            <p:cond delay="0"/>
                                          </p:stCondLst>
                                        </p:cTn>
                                        <p:tgtEl>
                                          <p:spTgt spid="47725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77267"/>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0.07343 0.03217 L 0.30468 0.34282 " pathEditMode="relative" rAng="0" ptsTypes="AA">
                                      <p:cBhvr>
                                        <p:cTn id="114" dur="500" fill="hold"/>
                                        <p:tgtEl>
                                          <p:spTgt spid="477259"/>
                                        </p:tgtEl>
                                        <p:attrNameLst>
                                          <p:attrName>ppt_x</p:attrName>
                                          <p:attrName>ppt_y</p:attrName>
                                        </p:attrNameLst>
                                      </p:cBhvr>
                                      <p:rCtr x="11600" y="15500"/>
                                    </p:animMotion>
                                  </p:childTnLst>
                                </p:cTn>
                              </p:par>
                              <p:par>
                                <p:cTn id="115" presetID="1" presetClass="entr" presetSubtype="0" fill="hold" grpId="0" nodeType="withEffect">
                                  <p:stCondLst>
                                    <p:cond delay="0"/>
                                  </p:stCondLst>
                                  <p:childTnLst>
                                    <p:set>
                                      <p:cBhvr>
                                        <p:cTn id="116" dur="1" fill="hold">
                                          <p:stCondLst>
                                            <p:cond delay="0"/>
                                          </p:stCondLst>
                                        </p:cTn>
                                        <p:tgtEl>
                                          <p:spTgt spid="47726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477260"/>
                                        </p:tgtEl>
                                        <p:attrNameLst>
                                          <p:attrName>style.visibility</p:attrName>
                                        </p:attrNameLst>
                                      </p:cBhvr>
                                      <p:to>
                                        <p:strVal val="visible"/>
                                      </p:to>
                                    </p:set>
                                    <p:anim calcmode="lin" valueType="num">
                                      <p:cBhvr additive="base">
                                        <p:cTn id="121" dur="500" fill="hold"/>
                                        <p:tgtEl>
                                          <p:spTgt spid="477260"/>
                                        </p:tgtEl>
                                        <p:attrNameLst>
                                          <p:attrName>ppt_x</p:attrName>
                                        </p:attrNameLst>
                                      </p:cBhvr>
                                      <p:tavLst>
                                        <p:tav tm="0">
                                          <p:val>
                                            <p:strVal val="#ppt_x"/>
                                          </p:val>
                                        </p:tav>
                                        <p:tav tm="100000">
                                          <p:val>
                                            <p:strVal val="#ppt_x"/>
                                          </p:val>
                                        </p:tav>
                                      </p:tavLst>
                                    </p:anim>
                                    <p:anim calcmode="lin" valueType="num">
                                      <p:cBhvr additive="base">
                                        <p:cTn id="122" dur="500" fill="hold"/>
                                        <p:tgtEl>
                                          <p:spTgt spid="477260"/>
                                        </p:tgtEl>
                                        <p:attrNameLst>
                                          <p:attrName>ppt_y</p:attrName>
                                        </p:attrNameLst>
                                      </p:cBhvr>
                                      <p:tavLst>
                                        <p:tav tm="0">
                                          <p:val>
                                            <p:strVal val="0-#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xit" presetSubtype="0" fill="hold" grpId="2" nodeType="clickEffect">
                                  <p:stCondLst>
                                    <p:cond delay="0"/>
                                  </p:stCondLst>
                                  <p:childTnLst>
                                    <p:set>
                                      <p:cBhvr>
                                        <p:cTn id="126" dur="1" fill="hold">
                                          <p:stCondLst>
                                            <p:cond delay="0"/>
                                          </p:stCondLst>
                                        </p:cTn>
                                        <p:tgtEl>
                                          <p:spTgt spid="47725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477268"/>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0" nodeType="clickEffect">
                                  <p:stCondLst>
                                    <p:cond delay="0"/>
                                  </p:stCondLst>
                                  <p:childTnLst>
                                    <p:animMotion origin="layout" path="M 0.07343 0.03217 L 0.30468 0.34282 " pathEditMode="relative" rAng="0" ptsTypes="AA">
                                      <p:cBhvr>
                                        <p:cTn id="132" dur="500" fill="hold"/>
                                        <p:tgtEl>
                                          <p:spTgt spid="477260"/>
                                        </p:tgtEl>
                                        <p:attrNameLst>
                                          <p:attrName>ppt_x</p:attrName>
                                          <p:attrName>ppt_y</p:attrName>
                                        </p:attrNameLst>
                                      </p:cBhvr>
                                      <p:rCtr x="11600" y="15500"/>
                                    </p:animMotion>
                                  </p:childTnLst>
                                </p:cTn>
                              </p:par>
                              <p:par>
                                <p:cTn id="133" presetID="1" presetClass="entr" presetSubtype="0" fill="hold" grpId="0" nodeType="withEffect">
                                  <p:stCondLst>
                                    <p:cond delay="0"/>
                                  </p:stCondLst>
                                  <p:childTnLst>
                                    <p:set>
                                      <p:cBhvr>
                                        <p:cTn id="134" dur="1" fill="hold">
                                          <p:stCondLst>
                                            <p:cond delay="0"/>
                                          </p:stCondLst>
                                        </p:cTn>
                                        <p:tgtEl>
                                          <p:spTgt spid="47726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477261"/>
                                        </p:tgtEl>
                                        <p:attrNameLst>
                                          <p:attrName>style.visibility</p:attrName>
                                        </p:attrNameLst>
                                      </p:cBhvr>
                                      <p:to>
                                        <p:strVal val="visible"/>
                                      </p:to>
                                    </p:set>
                                    <p:anim calcmode="lin" valueType="num">
                                      <p:cBhvr additive="base">
                                        <p:cTn id="139" dur="500" fill="hold"/>
                                        <p:tgtEl>
                                          <p:spTgt spid="477261"/>
                                        </p:tgtEl>
                                        <p:attrNameLst>
                                          <p:attrName>ppt_x</p:attrName>
                                        </p:attrNameLst>
                                      </p:cBhvr>
                                      <p:tavLst>
                                        <p:tav tm="0">
                                          <p:val>
                                            <p:strVal val="#ppt_x"/>
                                          </p:val>
                                        </p:tav>
                                        <p:tav tm="100000">
                                          <p:val>
                                            <p:strVal val="#ppt_x"/>
                                          </p:val>
                                        </p:tav>
                                      </p:tavLst>
                                    </p:anim>
                                    <p:anim calcmode="lin" valueType="num">
                                      <p:cBhvr additive="base">
                                        <p:cTn id="140" dur="500" fill="hold"/>
                                        <p:tgtEl>
                                          <p:spTgt spid="477261"/>
                                        </p:tgtEl>
                                        <p:attrNameLst>
                                          <p:attrName>ppt_y</p:attrName>
                                        </p:attrNameLst>
                                      </p:cBhvr>
                                      <p:tavLst>
                                        <p:tav tm="0">
                                          <p:val>
                                            <p:strVal val="0-#ppt_h/2"/>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xit" presetSubtype="0" fill="hold" grpId="2" nodeType="clickEffect">
                                  <p:stCondLst>
                                    <p:cond delay="0"/>
                                  </p:stCondLst>
                                  <p:childTnLst>
                                    <p:set>
                                      <p:cBhvr>
                                        <p:cTn id="144" dur="1" fill="hold">
                                          <p:stCondLst>
                                            <p:cond delay="0"/>
                                          </p:stCondLst>
                                        </p:cTn>
                                        <p:tgtEl>
                                          <p:spTgt spid="477260"/>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47726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0.07343 0.03217 L 0.30468 0.34282 " pathEditMode="relative" rAng="0" ptsTypes="AA">
                                      <p:cBhvr>
                                        <p:cTn id="150" dur="500" fill="hold"/>
                                        <p:tgtEl>
                                          <p:spTgt spid="477261"/>
                                        </p:tgtEl>
                                        <p:attrNameLst>
                                          <p:attrName>ppt_x</p:attrName>
                                          <p:attrName>ppt_y</p:attrName>
                                        </p:attrNameLst>
                                      </p:cBhvr>
                                      <p:rCtr x="11600" y="15500"/>
                                    </p:animMotion>
                                  </p:childTnLst>
                                </p:cTn>
                              </p:par>
                              <p:par>
                                <p:cTn id="151" presetID="1" presetClass="entr" presetSubtype="0" fill="hold" grpId="0" nodeType="withEffect">
                                  <p:stCondLst>
                                    <p:cond delay="0"/>
                                  </p:stCondLst>
                                  <p:childTnLst>
                                    <p:set>
                                      <p:cBhvr>
                                        <p:cTn id="152" dur="1" fill="hold">
                                          <p:stCondLst>
                                            <p:cond delay="0"/>
                                          </p:stCondLst>
                                        </p:cTn>
                                        <p:tgtEl>
                                          <p:spTgt spid="477270"/>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477262"/>
                                        </p:tgtEl>
                                        <p:attrNameLst>
                                          <p:attrName>style.visibility</p:attrName>
                                        </p:attrNameLst>
                                      </p:cBhvr>
                                      <p:to>
                                        <p:strVal val="visible"/>
                                      </p:to>
                                    </p:set>
                                    <p:anim calcmode="lin" valueType="num">
                                      <p:cBhvr additive="base">
                                        <p:cTn id="157" dur="500" fill="hold"/>
                                        <p:tgtEl>
                                          <p:spTgt spid="477262"/>
                                        </p:tgtEl>
                                        <p:attrNameLst>
                                          <p:attrName>ppt_x</p:attrName>
                                        </p:attrNameLst>
                                      </p:cBhvr>
                                      <p:tavLst>
                                        <p:tav tm="0">
                                          <p:val>
                                            <p:strVal val="#ppt_x"/>
                                          </p:val>
                                        </p:tav>
                                        <p:tav tm="100000">
                                          <p:val>
                                            <p:strVal val="#ppt_x"/>
                                          </p:val>
                                        </p:tav>
                                      </p:tavLst>
                                    </p:anim>
                                    <p:anim calcmode="lin" valueType="num">
                                      <p:cBhvr additive="base">
                                        <p:cTn id="158" dur="500" fill="hold"/>
                                        <p:tgtEl>
                                          <p:spTgt spid="477262"/>
                                        </p:tgtEl>
                                        <p:attrNameLst>
                                          <p:attrName>ppt_y</p:attrName>
                                        </p:attrNameLst>
                                      </p:cBhvr>
                                      <p:tavLst>
                                        <p:tav tm="0">
                                          <p:val>
                                            <p:strVal val="0-#ppt_h/2"/>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xit" presetSubtype="0" fill="hold" grpId="2" nodeType="clickEffect">
                                  <p:stCondLst>
                                    <p:cond delay="0"/>
                                  </p:stCondLst>
                                  <p:childTnLst>
                                    <p:set>
                                      <p:cBhvr>
                                        <p:cTn id="162" dur="1" fill="hold">
                                          <p:stCondLst>
                                            <p:cond delay="0"/>
                                          </p:stCondLst>
                                        </p:cTn>
                                        <p:tgtEl>
                                          <p:spTgt spid="47726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477270"/>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0" presetClass="path" presetSubtype="0" accel="50000" decel="50000" fill="hold" grpId="0" nodeType="clickEffect">
                                  <p:stCondLst>
                                    <p:cond delay="0"/>
                                  </p:stCondLst>
                                  <p:childTnLst>
                                    <p:animMotion origin="layout" path="M 0.07343 0.03217 L 0.30468 0.34282 " pathEditMode="relative" rAng="0" ptsTypes="AA">
                                      <p:cBhvr>
                                        <p:cTn id="168" dur="500" fill="hold"/>
                                        <p:tgtEl>
                                          <p:spTgt spid="477262"/>
                                        </p:tgtEl>
                                        <p:attrNameLst>
                                          <p:attrName>ppt_x</p:attrName>
                                          <p:attrName>ppt_y</p:attrName>
                                        </p:attrNameLst>
                                      </p:cBhvr>
                                      <p:rCtr x="11600" y="15500"/>
                                    </p:animMotion>
                                  </p:childTnLst>
                                </p:cTn>
                              </p:par>
                              <p:par>
                                <p:cTn id="169" presetID="1" presetClass="entr" presetSubtype="0" fill="hold" grpId="0" nodeType="withEffect">
                                  <p:stCondLst>
                                    <p:cond delay="0"/>
                                  </p:stCondLst>
                                  <p:childTnLst>
                                    <p:set>
                                      <p:cBhvr>
                                        <p:cTn id="170" dur="1" fill="hold">
                                          <p:stCondLst>
                                            <p:cond delay="0"/>
                                          </p:stCondLst>
                                        </p:cTn>
                                        <p:tgtEl>
                                          <p:spTgt spid="477271"/>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xit" presetSubtype="0" fill="hold" grpId="2" nodeType="clickEffect">
                                  <p:stCondLst>
                                    <p:cond delay="0"/>
                                  </p:stCondLst>
                                  <p:childTnLst>
                                    <p:set>
                                      <p:cBhvr>
                                        <p:cTn id="174" dur="1" fill="hold">
                                          <p:stCondLst>
                                            <p:cond delay="0"/>
                                          </p:stCondLst>
                                        </p:cTn>
                                        <p:tgtEl>
                                          <p:spTgt spid="477262"/>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47727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77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46" grpId="0"/>
      <p:bldP spid="477246" grpId="1"/>
      <p:bldP spid="477250" grpId="0"/>
      <p:bldP spid="477251" grpId="0"/>
      <p:bldP spid="477251" grpId="1"/>
      <p:bldP spid="477251" grpId="2"/>
      <p:bldP spid="477252" grpId="0"/>
      <p:bldP spid="477255" grpId="0"/>
      <p:bldP spid="477255" grpId="1"/>
      <p:bldP spid="477255" grpId="2"/>
      <p:bldP spid="477256" grpId="0"/>
      <p:bldP spid="477256" grpId="1"/>
      <p:bldP spid="477256" grpId="2"/>
      <p:bldP spid="477257" grpId="0"/>
      <p:bldP spid="477258" grpId="0"/>
      <p:bldP spid="477258" grpId="1"/>
      <p:bldP spid="477258" grpId="2"/>
      <p:bldP spid="477259" grpId="0"/>
      <p:bldP spid="477259" grpId="1"/>
      <p:bldP spid="477259" grpId="2"/>
      <p:bldP spid="477260" grpId="0"/>
      <p:bldP spid="477260" grpId="1"/>
      <p:bldP spid="477260" grpId="2"/>
      <p:bldP spid="477261" grpId="0"/>
      <p:bldP spid="477261" grpId="1"/>
      <p:bldP spid="477261" grpId="2"/>
      <p:bldP spid="477262" grpId="0"/>
      <p:bldP spid="477262" grpId="1"/>
      <p:bldP spid="477262" grpId="2"/>
      <p:bldP spid="477263" grpId="0" animBg="1"/>
      <p:bldP spid="477263" grpId="1" animBg="1"/>
      <p:bldP spid="477264" grpId="0" animBg="1"/>
      <p:bldP spid="477264" grpId="1" animBg="1"/>
      <p:bldP spid="477265" grpId="0" animBg="1"/>
      <p:bldP spid="477265" grpId="1" animBg="1"/>
      <p:bldP spid="477266" grpId="0" animBg="1"/>
      <p:bldP spid="477266" grpId="1" animBg="1"/>
      <p:bldP spid="477267" grpId="0" animBg="1"/>
      <p:bldP spid="477267" grpId="1" animBg="1"/>
      <p:bldP spid="477268" grpId="0" animBg="1"/>
      <p:bldP spid="477268" grpId="1" animBg="1"/>
      <p:bldP spid="477269" grpId="0" animBg="1"/>
      <p:bldP spid="477269" grpId="1" animBg="1"/>
      <p:bldP spid="477270" grpId="0" animBg="1"/>
      <p:bldP spid="477270" grpId="1" animBg="1"/>
      <p:bldP spid="477271" grpId="0" animBg="1"/>
      <p:bldP spid="477271" grpId="1" animBg="1"/>
      <p:bldP spid="47727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006633"/>
                </a:solidFill>
              </a:rPr>
              <a:t>Effect of the Memory Performance Hog</a:t>
            </a:r>
            <a:endParaRPr lang="en-US" sz="3600" dirty="0"/>
          </a:p>
        </p:txBody>
      </p:sp>
      <p:graphicFrame>
        <p:nvGraphicFramePr>
          <p:cNvPr id="5" name="Content Placeholder 4"/>
          <p:cNvGraphicFramePr>
            <a:graphicFrameLocks noGrp="1"/>
          </p:cNvGraphicFramePr>
          <p:nvPr>
            <p:ph idx="1"/>
          </p:nvPr>
        </p:nvGraphicFramePr>
        <p:xfrm>
          <a:off x="2302070" y="1158973"/>
          <a:ext cx="4317232" cy="361720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pPr>
              <a:defRPr/>
            </a:pPr>
            <a:fld id="{D8B2FBAE-2788-454F-856A-052983D7F618}" type="slidenum">
              <a:rPr lang="en-US" altLang="en-US" smtClean="0">
                <a:solidFill>
                  <a:srgbClr val="000000"/>
                </a:solidFill>
              </a:rPr>
              <a:pPr>
                <a:defRPr/>
              </a:pPr>
              <a:t>89</a:t>
            </a:fld>
            <a:endParaRPr lang="en-US" altLang="en-US" dirty="0">
              <a:solidFill>
                <a:srgbClr val="000000"/>
              </a:solidFill>
            </a:endParaRPr>
          </a:p>
        </p:txBody>
      </p:sp>
      <p:sp>
        <p:nvSpPr>
          <p:cNvPr id="7" name="Line 14"/>
          <p:cNvSpPr>
            <a:spLocks noChangeShapeType="1"/>
          </p:cNvSpPr>
          <p:nvPr/>
        </p:nvSpPr>
        <p:spPr bwMode="auto">
          <a:xfrm>
            <a:off x="2793095" y="3297394"/>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9" name="Oval 5"/>
          <p:cNvSpPr>
            <a:spLocks noChangeArrowheads="1"/>
          </p:cNvSpPr>
          <p:nvPr/>
        </p:nvSpPr>
        <p:spPr bwMode="auto">
          <a:xfrm>
            <a:off x="3271464" y="2898027"/>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0" name="Text Box 7"/>
          <p:cNvSpPr txBox="1">
            <a:spLocks noChangeArrowheads="1"/>
          </p:cNvSpPr>
          <p:nvPr/>
        </p:nvSpPr>
        <p:spPr bwMode="auto">
          <a:xfrm>
            <a:off x="2974576" y="2516204"/>
            <a:ext cx="1847850" cy="366713"/>
          </a:xfrm>
          <a:prstGeom prst="rect">
            <a:avLst/>
          </a:prstGeom>
          <a:noFill/>
          <a:ln w="9525">
            <a:noFill/>
            <a:miter lim="800000"/>
            <a:headEnd/>
            <a:tailEnd/>
          </a:ln>
        </p:spPr>
        <p:txBody>
          <a:bodyPr wrap="none">
            <a:spAutoFit/>
          </a:bodyPr>
          <a:lstStyle/>
          <a:p>
            <a:r>
              <a:rPr lang="en-US" dirty="0">
                <a:solidFill>
                  <a:srgbClr val="CC0000"/>
                </a:solidFill>
                <a:latin typeface="Tahoma"/>
              </a:rPr>
              <a:t>1.18X slowdown</a:t>
            </a:r>
          </a:p>
        </p:txBody>
      </p:sp>
      <p:sp>
        <p:nvSpPr>
          <p:cNvPr id="11" name="Text Box 8"/>
          <p:cNvSpPr txBox="1">
            <a:spLocks noChangeArrowheads="1"/>
          </p:cNvSpPr>
          <p:nvPr/>
        </p:nvSpPr>
        <p:spPr bwMode="auto">
          <a:xfrm>
            <a:off x="6172497" y="1304585"/>
            <a:ext cx="1847850" cy="366712"/>
          </a:xfrm>
          <a:prstGeom prst="rect">
            <a:avLst/>
          </a:prstGeom>
          <a:noFill/>
          <a:ln w="9525">
            <a:noFill/>
            <a:miter lim="800000"/>
            <a:headEnd/>
            <a:tailEnd/>
          </a:ln>
        </p:spPr>
        <p:txBody>
          <a:bodyPr wrap="none">
            <a:spAutoFit/>
          </a:bodyPr>
          <a:lstStyle/>
          <a:p>
            <a:r>
              <a:rPr lang="en-US" dirty="0">
                <a:solidFill>
                  <a:srgbClr val="CC0000"/>
                </a:solidFill>
                <a:latin typeface="Tahoma"/>
              </a:rPr>
              <a:t>2.82X slowdown</a:t>
            </a:r>
          </a:p>
        </p:txBody>
      </p:sp>
      <p:sp>
        <p:nvSpPr>
          <p:cNvPr id="14" name="Oval 5"/>
          <p:cNvSpPr>
            <a:spLocks noChangeArrowheads="1"/>
          </p:cNvSpPr>
          <p:nvPr/>
        </p:nvSpPr>
        <p:spPr bwMode="auto">
          <a:xfrm>
            <a:off x="5146604" y="1214624"/>
            <a:ext cx="1009046" cy="519113"/>
          </a:xfrm>
          <a:prstGeom prst="ellipse">
            <a:avLst/>
          </a:prstGeom>
          <a:solidFill>
            <a:schemeClr val="accent1">
              <a:alpha val="0"/>
            </a:schemeClr>
          </a:solidFill>
          <a:ln w="34925">
            <a:solidFill>
              <a:srgbClr val="CC0000"/>
            </a:solidFill>
            <a:round/>
            <a:headEnd/>
            <a:tailEnd/>
          </a:ln>
        </p:spPr>
        <p:txBody>
          <a:bodyPr wrap="none" anchor="ctr"/>
          <a:lstStyle/>
          <a:p>
            <a:endParaRPr lang="en-US">
              <a:solidFill>
                <a:srgbClr val="000000"/>
              </a:solidFill>
              <a:latin typeface="Tahoma"/>
            </a:endParaRPr>
          </a:p>
        </p:txBody>
      </p:sp>
      <p:sp>
        <p:nvSpPr>
          <p:cNvPr id="15" name="Text Box 9"/>
          <p:cNvSpPr txBox="1">
            <a:spLocks noChangeArrowheads="1"/>
          </p:cNvSpPr>
          <p:nvPr/>
        </p:nvSpPr>
        <p:spPr bwMode="auto">
          <a:xfrm>
            <a:off x="251520" y="4941168"/>
            <a:ext cx="7699672" cy="1169551"/>
          </a:xfrm>
          <a:prstGeom prst="rect">
            <a:avLst/>
          </a:prstGeom>
          <a:noFill/>
          <a:ln w="9525">
            <a:noFill/>
            <a:miter lim="800000"/>
            <a:headEnd/>
            <a:tailEnd/>
          </a:ln>
        </p:spPr>
        <p:txBody>
          <a:bodyPr wrap="none">
            <a:spAutoFit/>
          </a:bodyPr>
          <a:lstStyle/>
          <a:p>
            <a:r>
              <a:rPr lang="en-US" dirty="0">
                <a:solidFill>
                  <a:srgbClr val="000000"/>
                </a:solidFill>
                <a:latin typeface="Tahoma"/>
              </a:rPr>
              <a:t>Results on Intel Pentium D running Windows XP</a:t>
            </a:r>
          </a:p>
          <a:p>
            <a:r>
              <a:rPr lang="en-US" dirty="0">
                <a:solidFill>
                  <a:srgbClr val="000000"/>
                </a:solidFill>
                <a:latin typeface="Tahoma"/>
              </a:rPr>
              <a:t>(Similar results for Intel Core Duo and AMD </a:t>
            </a:r>
            <a:r>
              <a:rPr lang="en-US" dirty="0" err="1">
                <a:solidFill>
                  <a:srgbClr val="000000"/>
                </a:solidFill>
                <a:latin typeface="Tahoma"/>
              </a:rPr>
              <a:t>Turion</a:t>
            </a:r>
            <a:r>
              <a:rPr lang="en-US" dirty="0">
                <a:solidFill>
                  <a:srgbClr val="000000"/>
                </a:solidFill>
                <a:latin typeface="Tahoma"/>
              </a:rPr>
              <a:t>, and on </a:t>
            </a:r>
            <a:r>
              <a:rPr lang="en-US" dirty="0" smtClean="0">
                <a:solidFill>
                  <a:srgbClr val="000000"/>
                </a:solidFill>
                <a:latin typeface="Tahoma"/>
              </a:rPr>
              <a:t>Fedora Linux) </a:t>
            </a:r>
            <a:endParaRPr lang="en-US" dirty="0">
              <a:solidFill>
                <a:srgbClr val="000000"/>
              </a:solidFill>
              <a:latin typeface="Tahoma"/>
            </a:endParaRPr>
          </a:p>
          <a:p>
            <a:endParaRPr lang="en-US" dirty="0">
              <a:solidFill>
                <a:srgbClr val="000000"/>
              </a:solidFill>
              <a:latin typeface="Tahoma"/>
            </a:endParaRPr>
          </a:p>
          <a:p>
            <a:endParaRPr lang="en-US" sz="1600" dirty="0">
              <a:solidFill>
                <a:srgbClr val="000000"/>
              </a:solidFill>
              <a:latin typeface="Tahoma"/>
            </a:endParaRPr>
          </a:p>
        </p:txBody>
      </p:sp>
      <p:sp>
        <p:nvSpPr>
          <p:cNvPr id="18" name="TextBox 17"/>
          <p:cNvSpPr txBox="1"/>
          <p:nvPr/>
        </p:nvSpPr>
        <p:spPr>
          <a:xfrm rot="16200000">
            <a:off x="857586" y="2628410"/>
            <a:ext cx="2681047" cy="400110"/>
          </a:xfrm>
          <a:prstGeom prst="rect">
            <a:avLst/>
          </a:prstGeom>
          <a:noFill/>
        </p:spPr>
        <p:txBody>
          <a:bodyPr wrap="square" rtlCol="0">
            <a:spAutoFit/>
          </a:bodyPr>
          <a:lstStyle/>
          <a:p>
            <a:pPr algn="ctr"/>
            <a:r>
              <a:rPr lang="en-US" sz="2000" dirty="0" smtClean="0">
                <a:solidFill>
                  <a:srgbClr val="000000"/>
                </a:solidFill>
                <a:latin typeface="Tahoma"/>
              </a:rPr>
              <a:t>Slowdown</a:t>
            </a:r>
            <a:endParaRPr lang="en-US" sz="2000" dirty="0">
              <a:solidFill>
                <a:srgbClr val="000000"/>
              </a:solidFill>
              <a:latin typeface="Tahoma"/>
            </a:endParaRPr>
          </a:p>
        </p:txBody>
      </p:sp>
      <p:graphicFrame>
        <p:nvGraphicFramePr>
          <p:cNvPr id="16" name="Content Placeholder 4"/>
          <p:cNvGraphicFramePr>
            <a:graphicFrameLocks/>
          </p:cNvGraphicFramePr>
          <p:nvPr/>
        </p:nvGraphicFramePr>
        <p:xfrm>
          <a:off x="2305608" y="1162511"/>
          <a:ext cx="4317232" cy="3617205"/>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14"/>
          <p:cNvSpPr>
            <a:spLocks noChangeShapeType="1"/>
          </p:cNvSpPr>
          <p:nvPr/>
        </p:nvSpPr>
        <p:spPr bwMode="auto">
          <a:xfrm>
            <a:off x="2796633" y="3300932"/>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graphicFrame>
        <p:nvGraphicFramePr>
          <p:cNvPr id="19" name="Content Placeholder 4"/>
          <p:cNvGraphicFramePr>
            <a:graphicFrameLocks/>
          </p:cNvGraphicFramePr>
          <p:nvPr/>
        </p:nvGraphicFramePr>
        <p:xfrm>
          <a:off x="2302070" y="1162511"/>
          <a:ext cx="4317232" cy="3617205"/>
        </p:xfrm>
        <a:graphic>
          <a:graphicData uri="http://schemas.openxmlformats.org/drawingml/2006/chart">
            <c:chart xmlns:c="http://schemas.openxmlformats.org/drawingml/2006/chart" xmlns:r="http://schemas.openxmlformats.org/officeDocument/2006/relationships" r:id="rId5"/>
          </a:graphicData>
        </a:graphic>
      </p:graphicFrame>
      <p:sp>
        <p:nvSpPr>
          <p:cNvPr id="20" name="Line 14"/>
          <p:cNvSpPr>
            <a:spLocks noChangeShapeType="1"/>
          </p:cNvSpPr>
          <p:nvPr/>
        </p:nvSpPr>
        <p:spPr bwMode="auto">
          <a:xfrm>
            <a:off x="2800171" y="3304470"/>
            <a:ext cx="3860800" cy="0"/>
          </a:xfrm>
          <a:prstGeom prst="line">
            <a:avLst/>
          </a:prstGeom>
          <a:noFill/>
          <a:ln w="25400">
            <a:solidFill>
              <a:schemeClr val="tx1"/>
            </a:solidFill>
            <a:round/>
            <a:headEnd/>
            <a:tailEnd/>
          </a:ln>
        </p:spPr>
        <p:txBody>
          <a:bodyPr/>
          <a:lstStyle/>
          <a:p>
            <a:endParaRPr lang="en-US">
              <a:solidFill>
                <a:srgbClr val="000000"/>
              </a:solidFill>
              <a:latin typeface="Tahoma"/>
            </a:endParaRPr>
          </a:p>
        </p:txBody>
      </p:sp>
      <p:sp>
        <p:nvSpPr>
          <p:cNvPr id="21" name="TextBox 20"/>
          <p:cNvSpPr txBox="1"/>
          <p:nvPr/>
        </p:nvSpPr>
        <p:spPr>
          <a:xfrm>
            <a:off x="233416" y="5805264"/>
            <a:ext cx="8682780" cy="661720"/>
          </a:xfrm>
          <a:prstGeom prst="rect">
            <a:avLst/>
          </a:prstGeom>
          <a:noFill/>
        </p:spPr>
        <p:txBody>
          <a:bodyPr wrap="none" rtlCol="0">
            <a:spAutoFit/>
          </a:bodyPr>
          <a:lstStyle/>
          <a:p>
            <a:pPr eaLnBrk="0" fontAlgn="base" hangingPunct="0">
              <a:spcBef>
                <a:spcPct val="20000"/>
              </a:spcBef>
              <a:spcAft>
                <a:spcPct val="0"/>
              </a:spcAft>
              <a:buClr>
                <a:srgbClr val="CC9900"/>
              </a:buClr>
              <a:buSzPct val="65000"/>
            </a:pPr>
            <a:r>
              <a:rPr lang="en-US" sz="1900" kern="0" dirty="0" err="1" smtClean="0">
                <a:solidFill>
                  <a:srgbClr val="000000"/>
                </a:solidFill>
                <a:latin typeface="Tahoma" charset="0"/>
                <a:ea typeface="ＭＳ Ｐゴシック" charset="0"/>
                <a:cs typeface="ＭＳ Ｐゴシック" charset="0"/>
              </a:rPr>
              <a:t>Moscibroda</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and Mutlu, </a:t>
            </a:r>
            <a:r>
              <a:rPr lang="ja-JP" altLang="en-US" sz="1900" kern="0" dirty="0" smtClean="0">
                <a:solidFill>
                  <a:srgbClr val="000000"/>
                </a:solidFill>
                <a:latin typeface="Tahoma" charset="0"/>
                <a:ea typeface="ＭＳ Ｐゴシック" charset="0"/>
                <a:cs typeface="ＭＳ Ｐゴシック" charset="0"/>
              </a:rPr>
              <a:t>“</a:t>
            </a:r>
            <a:r>
              <a:rPr lang="en-US" sz="1900" kern="0" dirty="0" smtClean="0">
                <a:solidFill>
                  <a:srgbClr val="0000FF"/>
                </a:solidFill>
                <a:latin typeface="Tahoma" charset="0"/>
                <a:ea typeface="ＭＳ Ｐゴシック" charset="0"/>
                <a:cs typeface="ＭＳ Ｐゴシック" charset="0"/>
              </a:rPr>
              <a:t>Memory Performance Attacks</a:t>
            </a:r>
            <a:r>
              <a:rPr lang="en-US" sz="1900" kern="0" dirty="0" smtClean="0">
                <a:solidFill>
                  <a:srgbClr val="000000"/>
                </a:solidFill>
                <a:latin typeface="Tahoma" charset="0"/>
                <a:ea typeface="ＭＳ Ｐゴシック" charset="0"/>
                <a:cs typeface="ＭＳ Ｐゴシック" charset="0"/>
              </a:rPr>
              <a:t>,</a:t>
            </a:r>
            <a:r>
              <a:rPr lang="ja-JP" altLang="en-US" sz="1900" kern="0" dirty="0">
                <a:solidFill>
                  <a:srgbClr val="000000"/>
                </a:solidFill>
                <a:latin typeface="Tahoma" charset="0"/>
                <a:ea typeface="ＭＳ Ｐゴシック" charset="0"/>
                <a:cs typeface="ＭＳ Ｐゴシック" charset="0"/>
              </a:rPr>
              <a:t>”</a:t>
            </a:r>
            <a:r>
              <a:rPr lang="en-US" sz="1900" kern="0" dirty="0">
                <a:solidFill>
                  <a:srgbClr val="000000"/>
                </a:solidFill>
                <a:latin typeface="Tahoma" charset="0"/>
                <a:ea typeface="ＭＳ Ｐゴシック" charset="0"/>
                <a:cs typeface="ＭＳ Ｐゴシック" charset="0"/>
              </a:rPr>
              <a:t> </a:t>
            </a:r>
            <a:r>
              <a:rPr lang="en-US" sz="1900" kern="0" dirty="0" smtClean="0">
                <a:solidFill>
                  <a:srgbClr val="000000"/>
                </a:solidFill>
                <a:latin typeface="Tahoma" charset="0"/>
                <a:ea typeface="ＭＳ Ｐゴシック" charset="0"/>
                <a:cs typeface="ＭＳ Ｐゴシック" charset="0"/>
              </a:rPr>
              <a:t>USENIX Security 2007.</a:t>
            </a:r>
            <a:endParaRPr lang="en-US" sz="1900" kern="0" dirty="0">
              <a:solidFill>
                <a:srgbClr val="000000"/>
              </a:solidFill>
              <a:latin typeface="Tahoma" charset="0"/>
              <a:ea typeface="ＭＳ Ｐゴシック" charset="0"/>
              <a:cs typeface="ＭＳ Ｐゴシック" charset="0"/>
            </a:endParaRPr>
          </a:p>
          <a:p>
            <a:endParaRPr lang="en-US" dirty="0">
              <a:solidFill>
                <a:srgbClr val="000000"/>
              </a:solidFill>
              <a:latin typeface="Tahoma"/>
            </a:endParaRPr>
          </a:p>
        </p:txBody>
      </p:sp>
    </p:spTree>
    <p:extLst>
      <p:ext uri="{BB962C8B-B14F-4D97-AF65-F5344CB8AC3E}">
        <p14:creationId xmlns:p14="http://schemas.microsoft.com/office/powerpoint/2010/main" val="32673873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p:bldP spid="10" grpId="1"/>
      <p:bldP spid="11" grpId="0"/>
      <p:bldP spid="11" grpId="1"/>
      <p:bldP spid="14" grpId="0" animBg="1"/>
      <p:bldP spid="14" grpId="1" animBg="1"/>
      <p:bldGraphic spid="16" grpId="0">
        <p:bldAsOne/>
      </p:bldGraphic>
      <p:bldP spid="17" grpId="0" animBg="1"/>
      <p:bldGraphic spid="19" grpId="0">
        <p:bldAsOne/>
      </p:bldGraphic>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4102150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Garamond" charset="0"/>
              </a:rPr>
              <a:t>Greater Problem with More Cores</a:t>
            </a:r>
          </a:p>
        </p:txBody>
      </p:sp>
      <p:graphicFrame>
        <p:nvGraphicFramePr>
          <p:cNvPr id="19458" name="Content Placeholder 4"/>
          <p:cNvGraphicFramePr>
            <a:graphicFrameLocks/>
          </p:cNvGraphicFramePr>
          <p:nvPr/>
        </p:nvGraphicFramePr>
        <p:xfrm>
          <a:off x="911225" y="933450"/>
          <a:ext cx="6816725" cy="3295650"/>
        </p:xfrm>
        <a:graphic>
          <a:graphicData uri="http://schemas.openxmlformats.org/presentationml/2006/ole">
            <mc:AlternateContent xmlns:mc="http://schemas.openxmlformats.org/markup-compatibility/2006">
              <mc:Choice xmlns:v="urn:schemas-microsoft-com:vml" Requires="v">
                <p:oleObj spid="_x0000_s668758" name="Worksheet" r:id="rId5" imgW="6814765" imgH="3297663" progId="Excel.Sheet.8">
                  <p:embed/>
                </p:oleObj>
              </mc:Choice>
              <mc:Fallback>
                <p:oleObj name="Worksheet" r:id="rId5" imgW="6814765" imgH="329766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225" y="933450"/>
                        <a:ext cx="6816725" cy="329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7667" name="Rectangle 3"/>
          <p:cNvSpPr>
            <a:spLocks noGrp="1" noChangeArrowheads="1"/>
          </p:cNvSpPr>
          <p:nvPr>
            <p:ph type="body" idx="1"/>
          </p:nvPr>
        </p:nvSpPr>
        <p:spPr>
          <a:xfrm>
            <a:off x="127000" y="4359275"/>
            <a:ext cx="9017000" cy="2070100"/>
          </a:xfrm>
        </p:spPr>
        <p:txBody>
          <a:bodyPr/>
          <a:lstStyle/>
          <a:p>
            <a:pPr eaLnBrk="1" hangingPunct="1">
              <a:lnSpc>
                <a:spcPct val="90000"/>
              </a:lnSpc>
              <a:defRPr/>
            </a:pPr>
            <a:r>
              <a:rPr lang="en-US" dirty="0" smtClean="0"/>
              <a:t>Vulnerable to denial of service (DoS) </a:t>
            </a:r>
            <a:r>
              <a:rPr lang="en-US" sz="1400" dirty="0" smtClean="0">
                <a:solidFill>
                  <a:schemeClr val="accent2">
                    <a:lumMod val="75000"/>
                  </a:schemeClr>
                </a:solidFill>
              </a:rPr>
              <a:t>[Usenix Security’07]</a:t>
            </a:r>
          </a:p>
          <a:p>
            <a:pPr eaLnBrk="1" hangingPunct="1">
              <a:lnSpc>
                <a:spcPct val="90000"/>
              </a:lnSpc>
              <a:defRPr/>
            </a:pPr>
            <a:r>
              <a:rPr lang="en-US" dirty="0" smtClean="0"/>
              <a:t>Unable to enforce priorities or SLAs </a:t>
            </a:r>
            <a:r>
              <a:rPr lang="en-US" sz="1400" dirty="0" smtClean="0">
                <a:solidFill>
                  <a:srgbClr val="2C6123"/>
                </a:solidFill>
              </a:rPr>
              <a:t>[MICRO’07,’10,’11, ISCA’08’11’12, ASPLOS’10]</a:t>
            </a:r>
          </a:p>
          <a:p>
            <a:pPr eaLnBrk="1" hangingPunct="1">
              <a:lnSpc>
                <a:spcPct val="90000"/>
              </a:lnSpc>
              <a:defRPr/>
            </a:pPr>
            <a:r>
              <a:rPr lang="en-US" dirty="0" smtClean="0"/>
              <a:t>Low system performance </a:t>
            </a:r>
            <a:r>
              <a:rPr lang="en-US" sz="1400" dirty="0" smtClean="0">
                <a:solidFill>
                  <a:srgbClr val="2C6123"/>
                </a:solidFill>
              </a:rPr>
              <a:t>[IEEE Micro Top Picks </a:t>
            </a:r>
            <a:r>
              <a:rPr lang="en-US" sz="1400" dirty="0">
                <a:solidFill>
                  <a:srgbClr val="2C6123"/>
                </a:solidFill>
              </a:rPr>
              <a:t>’</a:t>
            </a:r>
            <a:r>
              <a:rPr lang="en-US" sz="1400" dirty="0" smtClean="0">
                <a:solidFill>
                  <a:srgbClr val="2C6123"/>
                </a:solidFill>
              </a:rPr>
              <a:t>09,’11a,’11b,’12]</a:t>
            </a:r>
          </a:p>
          <a:p>
            <a:pPr marL="0" indent="0" eaLnBrk="1" hangingPunct="1">
              <a:lnSpc>
                <a:spcPct val="90000"/>
              </a:lnSpc>
              <a:buFont typeface="Wingdings" charset="0"/>
              <a:buNone/>
              <a:defRPr/>
            </a:pPr>
            <a:endParaRPr lang="en-US" sz="1100" dirty="0" smtClean="0">
              <a:solidFill>
                <a:schemeClr val="tx1">
                  <a:lumMod val="60000"/>
                  <a:lumOff val="40000"/>
                </a:schemeClr>
              </a:solidFill>
              <a:sym typeface="Wingdings"/>
            </a:endParaRPr>
          </a:p>
          <a:p>
            <a:pPr marL="0" indent="0" algn="ctr" eaLnBrk="1" hangingPunct="1">
              <a:lnSpc>
                <a:spcPct val="90000"/>
              </a:lnSpc>
              <a:buFont typeface="Wingdings" charset="0"/>
              <a:buNone/>
              <a:defRPr/>
            </a:pPr>
            <a:r>
              <a:rPr lang="en-US" b="1" dirty="0" smtClean="0">
                <a:solidFill>
                  <a:srgbClr val="FF0000"/>
                </a:solidFill>
                <a:sym typeface="Wingdings"/>
              </a:rPr>
              <a:t>Uncontrollable, unpredictable system</a:t>
            </a:r>
            <a:endParaRPr lang="en-US" b="1" dirty="0" smtClean="0">
              <a:solidFill>
                <a:srgbClr val="FF0000"/>
              </a:solidFill>
            </a:endParaRPr>
          </a:p>
        </p:txBody>
      </p:sp>
      <p:sp>
        <p:nvSpPr>
          <p:cNvPr id="19460" name="Line 14"/>
          <p:cNvSpPr>
            <a:spLocks noChangeShapeType="1"/>
          </p:cNvSpPr>
          <p:nvPr/>
        </p:nvSpPr>
        <p:spPr bwMode="auto">
          <a:xfrm>
            <a:off x="1666875" y="3392488"/>
            <a:ext cx="5943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000000"/>
              </a:solidFill>
              <a:latin typeface="Tahoma"/>
            </a:endParaRPr>
          </a:p>
        </p:txBody>
      </p:sp>
      <p:sp>
        <p:nvSpPr>
          <p:cNvPr id="7" name="Slide Number Placeholder 3"/>
          <p:cNvSpPr>
            <a:spLocks noGrp="1"/>
          </p:cNvSpPr>
          <p:nvPr>
            <p:ph type="sldNum" sz="quarter" idx="11"/>
          </p:nvPr>
        </p:nvSpPr>
        <p:spPr>
          <a:xfrm>
            <a:off x="6553200" y="6363164"/>
            <a:ext cx="2133600" cy="457200"/>
          </a:xfrm>
        </p:spPr>
        <p:txBody>
          <a:bodyPr/>
          <a:lstStyle/>
          <a:p>
            <a:fld id="{323594FA-E141-4234-AE05-360401972BE7}" type="slidenum">
              <a:rPr lang="en-US" altLang="en-US" smtClean="0">
                <a:solidFill>
                  <a:srgbClr val="000000"/>
                </a:solidFill>
              </a:rPr>
              <a:pPr/>
              <a:t>90</a:t>
            </a:fld>
            <a:endParaRPr lang="en-US" altLang="en-US" dirty="0">
              <a:solidFill>
                <a:srgbClr val="000000"/>
              </a:solidFill>
            </a:endParaRPr>
          </a:p>
        </p:txBody>
      </p:sp>
    </p:spTree>
    <p:custDataLst>
      <p:tags r:id="rId2"/>
    </p:custDataLst>
    <p:extLst>
      <p:ext uri="{BB962C8B-B14F-4D97-AF65-F5344CB8AC3E}">
        <p14:creationId xmlns:p14="http://schemas.microsoft.com/office/powerpoint/2010/main" val="234094057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76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76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7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7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Distributed DoS in Networked Multi-Core Systems</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91</a:t>
            </a:fld>
            <a:endParaRPr lang="en-US" altLang="en-US" dirty="0">
              <a:solidFill>
                <a:srgbClr val="000000"/>
              </a:solidFill>
            </a:endParaRPr>
          </a:p>
        </p:txBody>
      </p:sp>
      <p:pic>
        <p:nvPicPr>
          <p:cNvPr id="5" name="Picture 4"/>
          <p:cNvPicPr>
            <a:picLocks noChangeAspect="1"/>
          </p:cNvPicPr>
          <p:nvPr/>
        </p:nvPicPr>
        <p:blipFill>
          <a:blip r:embed="rId2"/>
          <a:stretch>
            <a:fillRect/>
          </a:stretch>
        </p:blipFill>
        <p:spPr>
          <a:xfrm>
            <a:off x="3635895" y="1028742"/>
            <a:ext cx="5244947" cy="5352586"/>
          </a:xfrm>
          <a:prstGeom prst="rect">
            <a:avLst/>
          </a:prstGeom>
        </p:spPr>
      </p:pic>
      <p:sp>
        <p:nvSpPr>
          <p:cNvPr id="6" name="TextBox 5"/>
          <p:cNvSpPr txBox="1"/>
          <p:nvPr/>
        </p:nvSpPr>
        <p:spPr>
          <a:xfrm>
            <a:off x="3563888" y="945280"/>
            <a:ext cx="1211590" cy="584776"/>
          </a:xfrm>
          <a:prstGeom prst="rect">
            <a:avLst/>
          </a:prstGeom>
          <a:solidFill>
            <a:schemeClr val="bg1"/>
          </a:solidFill>
        </p:spPr>
        <p:txBody>
          <a:bodyPr wrap="none" rtlCol="0">
            <a:spAutoFit/>
          </a:bodyPr>
          <a:lstStyle/>
          <a:p>
            <a:pPr algn="ctr"/>
            <a:r>
              <a:rPr lang="en-US" sz="1600" dirty="0" smtClean="0">
                <a:solidFill>
                  <a:srgbClr val="000000"/>
                </a:solidFill>
                <a:latin typeface="Tahoma"/>
              </a:rPr>
              <a:t>Attackers</a:t>
            </a:r>
          </a:p>
          <a:p>
            <a:pPr algn="ctr"/>
            <a:r>
              <a:rPr lang="en-US" sz="1600" dirty="0" smtClean="0">
                <a:solidFill>
                  <a:srgbClr val="000000"/>
                </a:solidFill>
                <a:latin typeface="Tahoma"/>
              </a:rPr>
              <a:t>(Cores 1-8)</a:t>
            </a:r>
            <a:endParaRPr lang="en-US" sz="1600" dirty="0">
              <a:solidFill>
                <a:srgbClr val="000000"/>
              </a:solidFill>
              <a:latin typeface="Tahoma"/>
            </a:endParaRPr>
          </a:p>
        </p:txBody>
      </p:sp>
      <p:sp>
        <p:nvSpPr>
          <p:cNvPr id="7" name="TextBox 6"/>
          <p:cNvSpPr txBox="1"/>
          <p:nvPr/>
        </p:nvSpPr>
        <p:spPr>
          <a:xfrm>
            <a:off x="5004048" y="972016"/>
            <a:ext cx="3168352" cy="584776"/>
          </a:xfrm>
          <a:prstGeom prst="rect">
            <a:avLst/>
          </a:prstGeom>
          <a:solidFill>
            <a:schemeClr val="bg1"/>
          </a:solidFill>
        </p:spPr>
        <p:txBody>
          <a:bodyPr wrap="square" rtlCol="0">
            <a:spAutoFit/>
          </a:bodyPr>
          <a:lstStyle/>
          <a:p>
            <a:pPr algn="ctr"/>
            <a:r>
              <a:rPr lang="en-US" sz="1600" dirty="0" smtClean="0">
                <a:solidFill>
                  <a:srgbClr val="000000"/>
                </a:solidFill>
                <a:latin typeface="Tahoma"/>
              </a:rPr>
              <a:t>Stock option pricing application</a:t>
            </a:r>
          </a:p>
          <a:p>
            <a:pPr algn="ctr"/>
            <a:r>
              <a:rPr lang="en-US" sz="1600" dirty="0" smtClean="0">
                <a:solidFill>
                  <a:srgbClr val="000000"/>
                </a:solidFill>
                <a:latin typeface="Tahoma"/>
              </a:rPr>
              <a:t>(Cores 9-64)</a:t>
            </a:r>
            <a:endParaRPr lang="en-US" sz="1600" dirty="0">
              <a:solidFill>
                <a:srgbClr val="000000"/>
              </a:solidFill>
              <a:latin typeface="Tahoma"/>
            </a:endParaRPr>
          </a:p>
        </p:txBody>
      </p:sp>
      <p:sp>
        <p:nvSpPr>
          <p:cNvPr id="8" name="Rectangle 3"/>
          <p:cNvSpPr txBox="1">
            <a:spLocks noChangeArrowheads="1"/>
          </p:cNvSpPr>
          <p:nvPr/>
        </p:nvSpPr>
        <p:spPr bwMode="auto">
          <a:xfrm>
            <a:off x="-180528" y="2060848"/>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000000"/>
                </a:solidFill>
                <a:latin typeface="Tahoma"/>
              </a:rPr>
              <a:t>    Cores connected via </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packet-switched</a:t>
            </a:r>
          </a:p>
          <a:p>
            <a:pPr marL="0" indent="0" eaLnBrk="1" hangingPunct="1">
              <a:lnSpc>
                <a:spcPct val="90000"/>
              </a:lnSpc>
              <a:buClr>
                <a:srgbClr val="CC9900"/>
              </a:buClr>
              <a:buFont typeface="Wingdings" pitchFamily="2" charset="2"/>
              <a:buNone/>
              <a:defRPr/>
            </a:pPr>
            <a:r>
              <a:rPr lang="en-US" dirty="0">
                <a:solidFill>
                  <a:srgbClr val="000000"/>
                </a:solidFill>
                <a:latin typeface="Tahoma"/>
              </a:rPr>
              <a:t> </a:t>
            </a:r>
            <a:r>
              <a:rPr lang="en-US" dirty="0" smtClean="0">
                <a:solidFill>
                  <a:srgbClr val="000000"/>
                </a:solidFill>
                <a:latin typeface="Tahoma"/>
              </a:rPr>
              <a:t>   routers on chip</a:t>
            </a:r>
          </a:p>
        </p:txBody>
      </p:sp>
      <p:sp>
        <p:nvSpPr>
          <p:cNvPr id="10" name="Rectangle 3"/>
          <p:cNvSpPr txBox="1">
            <a:spLocks noChangeArrowheads="1"/>
          </p:cNvSpPr>
          <p:nvPr/>
        </p:nvSpPr>
        <p:spPr bwMode="auto">
          <a:xfrm>
            <a:off x="-324544" y="3807172"/>
            <a:ext cx="3744416" cy="2070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marL="0" indent="0" eaLnBrk="1" hangingPunct="1">
              <a:lnSpc>
                <a:spcPct val="90000"/>
              </a:lnSpc>
              <a:buClr>
                <a:srgbClr val="CC9900"/>
              </a:buClr>
              <a:buFont typeface="Wingdings" pitchFamily="2" charset="2"/>
              <a:buNone/>
              <a:defRPr/>
            </a:pPr>
            <a:r>
              <a:rPr lang="en-US" dirty="0" smtClean="0">
                <a:solidFill>
                  <a:srgbClr val="FF0000"/>
                </a:solidFill>
                <a:latin typeface="Tahoma"/>
              </a:rPr>
              <a:t>     ~5000X slowdown</a:t>
            </a:r>
          </a:p>
        </p:txBody>
      </p:sp>
      <p:sp>
        <p:nvSpPr>
          <p:cNvPr id="11" name="Rectangle 10"/>
          <p:cNvSpPr/>
          <p:nvPr/>
        </p:nvSpPr>
        <p:spPr>
          <a:xfrm>
            <a:off x="179512" y="5157192"/>
            <a:ext cx="3672408" cy="1323439"/>
          </a:xfrm>
          <a:prstGeom prst="rect">
            <a:avLst/>
          </a:prstGeom>
        </p:spPr>
        <p:txBody>
          <a:bodyPr wrap="square">
            <a:spAutoFit/>
          </a:bodyPr>
          <a:lstStyle/>
          <a:p>
            <a:r>
              <a:rPr lang="en-US" sz="1600" dirty="0" smtClean="0">
                <a:solidFill>
                  <a:srgbClr val="000000"/>
                </a:solidFill>
                <a:latin typeface="Tahoma" charset="0"/>
              </a:rPr>
              <a:t>Grot, Hestness, Keckler, Mutlu, </a:t>
            </a:r>
          </a:p>
          <a:p>
            <a:r>
              <a:rPr lang="ja-JP" altLang="en-US" sz="1600" dirty="0" smtClean="0">
                <a:solidFill>
                  <a:srgbClr val="000000"/>
                </a:solidFill>
                <a:latin typeface="Tahoma" charset="0"/>
              </a:rPr>
              <a:t>“</a:t>
            </a:r>
            <a:r>
              <a:rPr lang="en-US" altLang="ja-JP" sz="1600" dirty="0" smtClean="0">
                <a:solidFill>
                  <a:srgbClr val="0000FF"/>
                </a:solidFill>
                <a:latin typeface="Tahoma" charset="0"/>
              </a:rPr>
              <a:t>Preemptive virtual clock</a:t>
            </a:r>
            <a:r>
              <a:rPr lang="en-US" altLang="ja-JP" sz="1600" dirty="0">
                <a:solidFill>
                  <a:srgbClr val="0000FF"/>
                </a:solidFill>
                <a:latin typeface="Tahoma" charset="0"/>
              </a:rPr>
              <a:t>: A Flexible,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Efficient</a:t>
            </a:r>
            <a:r>
              <a:rPr lang="en-US" altLang="ja-JP" sz="1600" dirty="0">
                <a:solidFill>
                  <a:srgbClr val="0000FF"/>
                </a:solidFill>
                <a:latin typeface="Tahoma" charset="0"/>
              </a:rPr>
              <a:t>, and Cost-effective QOS </a:t>
            </a:r>
            <a:endParaRPr lang="en-US" altLang="ja-JP" sz="1600" dirty="0" smtClean="0">
              <a:solidFill>
                <a:srgbClr val="0000FF"/>
              </a:solidFill>
              <a:latin typeface="Tahoma" charset="0"/>
            </a:endParaRPr>
          </a:p>
          <a:p>
            <a:r>
              <a:rPr lang="en-US" altLang="ja-JP" sz="1600" dirty="0" smtClean="0">
                <a:solidFill>
                  <a:srgbClr val="0000FF"/>
                </a:solidFill>
                <a:latin typeface="Tahoma" charset="0"/>
              </a:rPr>
              <a:t>Scheme </a:t>
            </a:r>
            <a:r>
              <a:rPr lang="en-US" altLang="ja-JP" sz="1600" dirty="0">
                <a:solidFill>
                  <a:srgbClr val="0000FF"/>
                </a:solidFill>
                <a:latin typeface="Tahoma" charset="0"/>
              </a:rPr>
              <a:t>for Networks-on-</a:t>
            </a:r>
            <a:r>
              <a:rPr lang="en-US" altLang="ja-JP" sz="1600" dirty="0" smtClean="0">
                <a:solidFill>
                  <a:srgbClr val="0000FF"/>
                </a:solidFill>
                <a:latin typeface="Tahoma" charset="0"/>
              </a:rPr>
              <a:t>Chip,“</a:t>
            </a:r>
          </a:p>
          <a:p>
            <a:r>
              <a:rPr lang="en-US" altLang="ja-JP" sz="1600" dirty="0" smtClean="0">
                <a:solidFill>
                  <a:srgbClr val="000000"/>
                </a:solidFill>
                <a:latin typeface="Tahoma" charset="0"/>
              </a:rPr>
              <a:t>MICRO 2009.</a:t>
            </a:r>
            <a:endParaRPr lang="en-US" sz="1600" dirty="0">
              <a:solidFill>
                <a:srgbClr val="000000"/>
              </a:solidFill>
              <a:latin typeface="Tahoma"/>
              <a:cs typeface="Arial" charset="0"/>
            </a:endParaRPr>
          </a:p>
        </p:txBody>
      </p:sp>
    </p:spTree>
    <p:extLst>
      <p:ext uri="{BB962C8B-B14F-4D97-AF65-F5344CB8AC3E}">
        <p14:creationId xmlns:p14="http://schemas.microsoft.com/office/powerpoint/2010/main" val="20238014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Solution: </a:t>
            </a:r>
            <a:r>
              <a:rPr lang="en-US" dirty="0">
                <a:latin typeface="Garamond" charset="0"/>
              </a:rPr>
              <a:t>QoS-</a:t>
            </a:r>
            <a:r>
              <a:rPr lang="en-US" dirty="0" smtClean="0">
                <a:latin typeface="Garamond" charset="0"/>
              </a:rPr>
              <a:t>Aware, Predictable Memory</a:t>
            </a:r>
            <a:endParaRPr lang="en-US" dirty="0">
              <a:latin typeface="Garamond" charset="0"/>
            </a:endParaRPr>
          </a:p>
        </p:txBody>
      </p:sp>
    </p:spTree>
    <p:extLst>
      <p:ext uri="{BB962C8B-B14F-4D97-AF65-F5344CB8AC3E}">
        <p14:creationId xmlns:p14="http://schemas.microsoft.com/office/powerpoint/2010/main" val="10484530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93</a:t>
            </a:fld>
            <a:endParaRPr lang="en-US"/>
          </a:p>
        </p:txBody>
      </p:sp>
      <p:sp>
        <p:nvSpPr>
          <p:cNvPr id="5" name="Rectangle 4"/>
          <p:cNvSpPr/>
          <p:nvPr/>
        </p:nvSpPr>
        <p:spPr>
          <a:xfrm>
            <a:off x="899592" y="5180494"/>
            <a:ext cx="5544616"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657701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2"/>
          <p:cNvSpPr>
            <a:spLocks noGrp="1"/>
          </p:cNvSpPr>
          <p:nvPr>
            <p:ph idx="1"/>
          </p:nvPr>
        </p:nvSpPr>
        <p:spPr>
          <a:xfrm>
            <a:off x="228600" y="793422"/>
            <a:ext cx="8915400" cy="5195664"/>
          </a:xfrm>
        </p:spPr>
        <p:txBody>
          <a:bodyPr/>
          <a:lstStyle/>
          <a:p>
            <a:r>
              <a:rPr lang="en-US" dirty="0" smtClean="0">
                <a:solidFill>
                  <a:srgbClr val="0000FF"/>
                </a:solidFill>
              </a:rPr>
              <a:t>Memory Channel Partitioning</a:t>
            </a:r>
          </a:p>
          <a:p>
            <a:pPr lvl="1"/>
            <a:r>
              <a:rPr lang="en-US" dirty="0" smtClean="0"/>
              <a:t>Idea: System software maps badly-interfering applications’ pages to different channels </a:t>
            </a:r>
            <a:r>
              <a:rPr lang="en-US" sz="1800" dirty="0" smtClean="0">
                <a:solidFill>
                  <a:srgbClr val="008000"/>
                </a:solidFill>
              </a:rPr>
              <a:t>[</a:t>
            </a:r>
            <a:r>
              <a:rPr lang="en-US" sz="1800" dirty="0" err="1" smtClean="0">
                <a:solidFill>
                  <a:srgbClr val="008000"/>
                </a:solidFill>
              </a:rPr>
              <a:t>Muralidhara</a:t>
            </a:r>
            <a:r>
              <a:rPr lang="en-US" sz="1800" dirty="0" smtClean="0">
                <a:solidFill>
                  <a:srgbClr val="008000"/>
                </a:solidFill>
              </a:rPr>
              <a:t>+, MICRO’11]</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0" indent="0">
              <a:buNone/>
            </a:pPr>
            <a:endParaRPr lang="en-US" sz="2000" dirty="0" smtClean="0"/>
          </a:p>
          <a:p>
            <a:r>
              <a:rPr lang="en-US" sz="2000" dirty="0" smtClean="0"/>
              <a:t>Separate data of low/high intensity and low/high row-locality applications</a:t>
            </a:r>
          </a:p>
          <a:p>
            <a:r>
              <a:rPr lang="en-US" sz="2000" dirty="0" smtClean="0"/>
              <a:t>Especially effective in reducing interference of threads with “medium” and “heavy” memory intensity </a:t>
            </a:r>
          </a:p>
          <a:p>
            <a:pPr lvl="1"/>
            <a:r>
              <a:rPr lang="en-US" sz="1800" dirty="0" smtClean="0"/>
              <a:t>11% higher performance over existing systems (200 workloads)</a:t>
            </a:r>
            <a:endParaRPr lang="en-US" sz="1800" dirty="0"/>
          </a:p>
        </p:txBody>
      </p:sp>
      <p:sp>
        <p:nvSpPr>
          <p:cNvPr id="2" name="Title 1"/>
          <p:cNvSpPr>
            <a:spLocks noGrp="1"/>
          </p:cNvSpPr>
          <p:nvPr>
            <p:ph type="title"/>
          </p:nvPr>
        </p:nvSpPr>
        <p:spPr/>
        <p:txBody>
          <a:bodyPr/>
          <a:lstStyle/>
          <a:p>
            <a:r>
              <a:rPr lang="en-US" sz="3600" dirty="0" smtClean="0"/>
              <a:t>A Mechanism to Reduce Memory Interference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94</a:t>
            </a:fld>
            <a:endParaRPr lang="en-US" altLang="en-US"/>
          </a:p>
        </p:txBody>
      </p:sp>
      <p:grpSp>
        <p:nvGrpSpPr>
          <p:cNvPr id="12" name="Group 11"/>
          <p:cNvGrpSpPr/>
          <p:nvPr/>
        </p:nvGrpSpPr>
        <p:grpSpPr>
          <a:xfrm>
            <a:off x="160512" y="1988840"/>
            <a:ext cx="4125504" cy="3105636"/>
            <a:chOff x="160512" y="1988840"/>
            <a:chExt cx="4125504" cy="3105636"/>
          </a:xfrm>
        </p:grpSpPr>
        <p:sp>
          <p:nvSpPr>
            <p:cNvPr id="8" name="Rectangle 7"/>
            <p:cNvSpPr/>
            <p:nvPr/>
          </p:nvSpPr>
          <p:spPr>
            <a:xfrm>
              <a:off x="160512" y="2696843"/>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9" name="Rectangle 8"/>
            <p:cNvSpPr/>
            <p:nvPr/>
          </p:nvSpPr>
          <p:spPr>
            <a:xfrm>
              <a:off x="160512" y="3826815"/>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10" name="Rectangle 9"/>
            <p:cNvSpPr/>
            <p:nvPr/>
          </p:nvSpPr>
          <p:spPr>
            <a:xfrm>
              <a:off x="3002058" y="2430968"/>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TextBox 10"/>
            <p:cNvSpPr txBox="1"/>
            <p:nvPr/>
          </p:nvSpPr>
          <p:spPr>
            <a:xfrm>
              <a:off x="3067587" y="2093084"/>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14" name="Rectangle 13"/>
            <p:cNvSpPr/>
            <p:nvPr/>
          </p:nvSpPr>
          <p:spPr>
            <a:xfrm>
              <a:off x="3069635" y="2962719"/>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15" name="Rectangle 14"/>
            <p:cNvSpPr/>
            <p:nvPr/>
          </p:nvSpPr>
          <p:spPr>
            <a:xfrm>
              <a:off x="3002058" y="3627408"/>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6" name="TextBox 15"/>
            <p:cNvSpPr txBox="1"/>
            <p:nvPr/>
          </p:nvSpPr>
          <p:spPr>
            <a:xfrm>
              <a:off x="3067587" y="4416458"/>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sp>
          <p:nvSpPr>
            <p:cNvPr id="17" name="Rectangle 16"/>
            <p:cNvSpPr/>
            <p:nvPr/>
          </p:nvSpPr>
          <p:spPr>
            <a:xfrm>
              <a:off x="3069635" y="369387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18" name="Rectangle 17"/>
            <p:cNvSpPr/>
            <p:nvPr/>
          </p:nvSpPr>
          <p:spPr>
            <a:xfrm>
              <a:off x="3069635" y="4092691"/>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20" name="Straight Connector 19"/>
            <p:cNvCxnSpPr/>
            <p:nvPr/>
          </p:nvCxnSpPr>
          <p:spPr>
            <a:xfrm>
              <a:off x="2664174"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26291"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407"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50523" y="2364499"/>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12640" y="2364499"/>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69635" y="2497437"/>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28" name="Rectangle 27"/>
            <p:cNvSpPr/>
            <p:nvPr/>
          </p:nvSpPr>
          <p:spPr>
            <a:xfrm>
              <a:off x="2723342"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9" name="Rectangle 28"/>
            <p:cNvSpPr/>
            <p:nvPr/>
          </p:nvSpPr>
          <p:spPr>
            <a:xfrm>
              <a:off x="237618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0" name="Rectangle 29"/>
            <p:cNvSpPr/>
            <p:nvPr/>
          </p:nvSpPr>
          <p:spPr>
            <a:xfrm>
              <a:off x="1367408"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1" name="Rectangle 30"/>
            <p:cNvSpPr/>
            <p:nvPr/>
          </p:nvSpPr>
          <p:spPr>
            <a:xfrm>
              <a:off x="270259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2381059"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2052448" y="4204880"/>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4" name="Rectangle 33"/>
            <p:cNvSpPr/>
            <p:nvPr/>
          </p:nvSpPr>
          <p:spPr>
            <a:xfrm>
              <a:off x="2034767" y="2696843"/>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5" name="Rectangle 34"/>
            <p:cNvSpPr/>
            <p:nvPr/>
          </p:nvSpPr>
          <p:spPr>
            <a:xfrm>
              <a:off x="2729469" y="3120628"/>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4" name="Rectangle 43"/>
            <p:cNvSpPr/>
            <p:nvPr/>
          </p:nvSpPr>
          <p:spPr>
            <a:xfrm>
              <a:off x="1705292" y="2696843"/>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1" name="TextBox 120"/>
            <p:cNvSpPr txBox="1"/>
            <p:nvPr/>
          </p:nvSpPr>
          <p:spPr>
            <a:xfrm>
              <a:off x="611560" y="4725144"/>
              <a:ext cx="3456384" cy="369332"/>
            </a:xfrm>
            <a:prstGeom prst="rect">
              <a:avLst/>
            </a:prstGeom>
            <a:noFill/>
          </p:spPr>
          <p:txBody>
            <a:bodyPr wrap="square" rtlCol="0">
              <a:spAutoFit/>
            </a:bodyPr>
            <a:lstStyle/>
            <a:p>
              <a:r>
                <a:rPr lang="en-US" b="1" dirty="0" smtClean="0">
                  <a:solidFill>
                    <a:srgbClr val="000000"/>
                  </a:solidFill>
                  <a:latin typeface="Tahoma"/>
                </a:rPr>
                <a:t>Conventional Page Mapping</a:t>
              </a:r>
              <a:endParaRPr lang="en-US" b="1" dirty="0">
                <a:solidFill>
                  <a:srgbClr val="000000"/>
                </a:solidFill>
                <a:latin typeface="Tahoma"/>
              </a:endParaRPr>
            </a:p>
          </p:txBody>
        </p:sp>
        <p:grpSp>
          <p:nvGrpSpPr>
            <p:cNvPr id="6" name="Group 131"/>
            <p:cNvGrpSpPr/>
            <p:nvPr/>
          </p:nvGrpSpPr>
          <p:grpSpPr>
            <a:xfrm>
              <a:off x="1187624" y="1988840"/>
              <a:ext cx="1872208" cy="642490"/>
              <a:chOff x="1187624" y="1731288"/>
              <a:chExt cx="1872208" cy="642490"/>
            </a:xfrm>
          </p:grpSpPr>
          <p:cxnSp>
            <p:nvCxnSpPr>
              <p:cNvPr id="125" name="Straight Arrow Connector 124"/>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691680" y="1731288"/>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27" name="TextBox 126"/>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28" name="TextBox 127"/>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29" name="TextBox 128"/>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30" name="TextBox 129"/>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31" name="TextBox 130"/>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grpSp>
      <p:grpSp>
        <p:nvGrpSpPr>
          <p:cNvPr id="13" name="Group 12"/>
          <p:cNvGrpSpPr/>
          <p:nvPr/>
        </p:nvGrpSpPr>
        <p:grpSpPr>
          <a:xfrm>
            <a:off x="4804312" y="1939922"/>
            <a:ext cx="4160176" cy="3154554"/>
            <a:chOff x="4804312" y="1939922"/>
            <a:chExt cx="4160176" cy="3154554"/>
          </a:xfrm>
        </p:grpSpPr>
        <p:sp>
          <p:nvSpPr>
            <p:cNvPr id="122" name="TextBox 121"/>
            <p:cNvSpPr txBox="1"/>
            <p:nvPr/>
          </p:nvSpPr>
          <p:spPr>
            <a:xfrm>
              <a:off x="4932040" y="4725144"/>
              <a:ext cx="3024336" cy="369332"/>
            </a:xfrm>
            <a:prstGeom prst="rect">
              <a:avLst/>
            </a:prstGeom>
            <a:noFill/>
          </p:spPr>
          <p:txBody>
            <a:bodyPr wrap="square" rtlCol="0">
              <a:spAutoFit/>
            </a:bodyPr>
            <a:lstStyle/>
            <a:p>
              <a:pPr algn="ctr"/>
              <a:r>
                <a:rPr lang="en-US" b="1" dirty="0" smtClean="0">
                  <a:solidFill>
                    <a:srgbClr val="000000"/>
                  </a:solidFill>
                  <a:latin typeface="Tahoma"/>
                </a:rPr>
                <a:t>Channel Partitioning</a:t>
              </a:r>
              <a:endParaRPr lang="en-US" b="1" dirty="0">
                <a:solidFill>
                  <a:srgbClr val="000000"/>
                </a:solidFill>
                <a:latin typeface="Tahoma"/>
              </a:endParaRPr>
            </a:p>
          </p:txBody>
        </p:sp>
        <p:sp>
          <p:nvSpPr>
            <p:cNvPr id="73" name="Rectangle 72"/>
            <p:cNvSpPr/>
            <p:nvPr/>
          </p:nvSpPr>
          <p:spPr>
            <a:xfrm>
              <a:off x="4804312" y="2661279"/>
              <a:ext cx="1013651" cy="53175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0</a:t>
              </a:r>
            </a:p>
            <a:p>
              <a:pPr algn="ctr"/>
              <a:r>
                <a:rPr lang="en-US" dirty="0" smtClean="0">
                  <a:solidFill>
                    <a:srgbClr val="FFFFFF"/>
                  </a:solidFill>
                  <a:latin typeface="Tahoma"/>
                </a:rPr>
                <a:t>App A</a:t>
              </a:r>
              <a:endParaRPr lang="en-US" dirty="0">
                <a:solidFill>
                  <a:srgbClr val="FFFFFF"/>
                </a:solidFill>
                <a:latin typeface="Tahoma"/>
              </a:endParaRPr>
            </a:p>
          </p:txBody>
        </p:sp>
        <p:sp>
          <p:nvSpPr>
            <p:cNvPr id="74" name="Rectangle 73"/>
            <p:cNvSpPr/>
            <p:nvPr/>
          </p:nvSpPr>
          <p:spPr>
            <a:xfrm>
              <a:off x="4804312" y="3791251"/>
              <a:ext cx="1013651" cy="53175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latin typeface="Tahoma"/>
                </a:rPr>
                <a:t>Core 1</a:t>
              </a:r>
            </a:p>
            <a:p>
              <a:pPr algn="ctr"/>
              <a:r>
                <a:rPr lang="en-US" dirty="0" smtClean="0">
                  <a:solidFill>
                    <a:srgbClr val="FFFFFF"/>
                  </a:solidFill>
                  <a:latin typeface="Tahoma"/>
                </a:rPr>
                <a:t>App B</a:t>
              </a:r>
              <a:endParaRPr lang="en-US" dirty="0">
                <a:solidFill>
                  <a:srgbClr val="FFFFFF"/>
                </a:solidFill>
                <a:latin typeface="Tahoma"/>
              </a:endParaRPr>
            </a:p>
          </p:txBody>
        </p:sp>
        <p:sp>
          <p:nvSpPr>
            <p:cNvPr id="75" name="Rectangle 74"/>
            <p:cNvSpPr/>
            <p:nvPr/>
          </p:nvSpPr>
          <p:spPr>
            <a:xfrm>
              <a:off x="7645858" y="2395404"/>
              <a:ext cx="1283958" cy="99703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6" name="TextBox 75"/>
            <p:cNvSpPr txBox="1"/>
            <p:nvPr/>
          </p:nvSpPr>
          <p:spPr>
            <a:xfrm>
              <a:off x="7711387" y="2057520"/>
              <a:ext cx="1216381" cy="369332"/>
            </a:xfrm>
            <a:prstGeom prst="rect">
              <a:avLst/>
            </a:prstGeom>
            <a:noFill/>
          </p:spPr>
          <p:txBody>
            <a:bodyPr wrap="square" rtlCol="0">
              <a:spAutoFit/>
            </a:bodyPr>
            <a:lstStyle/>
            <a:p>
              <a:r>
                <a:rPr lang="en-US" dirty="0" smtClean="0">
                  <a:solidFill>
                    <a:srgbClr val="000000"/>
                  </a:solidFill>
                  <a:latin typeface="Tahoma"/>
                </a:rPr>
                <a:t>Channel 0</a:t>
              </a:r>
              <a:endParaRPr lang="en-US" dirty="0">
                <a:solidFill>
                  <a:srgbClr val="000000"/>
                </a:solidFill>
                <a:latin typeface="Tahoma"/>
              </a:endParaRPr>
            </a:p>
          </p:txBody>
        </p:sp>
        <p:sp>
          <p:nvSpPr>
            <p:cNvPr id="77" name="Rectangle 76"/>
            <p:cNvSpPr/>
            <p:nvPr/>
          </p:nvSpPr>
          <p:spPr>
            <a:xfrm>
              <a:off x="7713435" y="2927155"/>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sp>
          <p:nvSpPr>
            <p:cNvPr id="78" name="Rectangle 77"/>
            <p:cNvSpPr/>
            <p:nvPr/>
          </p:nvSpPr>
          <p:spPr>
            <a:xfrm>
              <a:off x="7645858" y="3591844"/>
              <a:ext cx="1283958"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9" name="Rectangle 78"/>
            <p:cNvSpPr/>
            <p:nvPr/>
          </p:nvSpPr>
          <p:spPr>
            <a:xfrm>
              <a:off x="7713435" y="3658313"/>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0" name="Rectangle 79"/>
            <p:cNvSpPr/>
            <p:nvPr/>
          </p:nvSpPr>
          <p:spPr>
            <a:xfrm>
              <a:off x="7713435" y="4057127"/>
              <a:ext cx="1148805" cy="33234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1</a:t>
              </a:r>
              <a:endParaRPr lang="en-US" dirty="0">
                <a:solidFill>
                  <a:srgbClr val="000000"/>
                </a:solidFill>
                <a:latin typeface="Tahoma"/>
              </a:endParaRPr>
            </a:p>
          </p:txBody>
        </p:sp>
        <p:cxnSp>
          <p:nvCxnSpPr>
            <p:cNvPr id="81" name="Straight Connector 80"/>
            <p:cNvCxnSpPr/>
            <p:nvPr/>
          </p:nvCxnSpPr>
          <p:spPr>
            <a:xfrm>
              <a:off x="7307974"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970091"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632207"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294323" y="2328935"/>
              <a:ext cx="0" cy="232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956440" y="2328935"/>
              <a:ext cx="0" cy="23264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7713435" y="2461873"/>
              <a:ext cx="1148805" cy="39881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87" name="Rectangle 86"/>
            <p:cNvSpPr/>
            <p:nvPr/>
          </p:nvSpPr>
          <p:spPr>
            <a:xfrm>
              <a:off x="7367142"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8" name="Rectangle 87"/>
            <p:cNvSpPr/>
            <p:nvPr/>
          </p:nvSpPr>
          <p:spPr>
            <a:xfrm>
              <a:off x="701998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9" name="Rectangle 88"/>
            <p:cNvSpPr/>
            <p:nvPr/>
          </p:nvSpPr>
          <p:spPr>
            <a:xfrm>
              <a:off x="6346488"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3" name="Rectangle 92"/>
            <p:cNvSpPr/>
            <p:nvPr/>
          </p:nvSpPr>
          <p:spPr>
            <a:xfrm>
              <a:off x="6678567" y="2661279"/>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5" name="Rectangle 94"/>
            <p:cNvSpPr/>
            <p:nvPr/>
          </p:nvSpPr>
          <p:spPr>
            <a:xfrm>
              <a:off x="7354932" y="3762752"/>
              <a:ext cx="231883" cy="1994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nvGrpSpPr>
            <p:cNvPr id="96" name="Group 131"/>
            <p:cNvGrpSpPr/>
            <p:nvPr/>
          </p:nvGrpSpPr>
          <p:grpSpPr>
            <a:xfrm>
              <a:off x="5831424" y="1939922"/>
              <a:ext cx="1894645" cy="655844"/>
              <a:chOff x="1187624" y="1717934"/>
              <a:chExt cx="1894645" cy="655844"/>
            </a:xfrm>
          </p:grpSpPr>
          <p:cxnSp>
            <p:nvCxnSpPr>
              <p:cNvPr id="123" name="Straight Arrow Connector 122"/>
              <p:cNvCxnSpPr/>
              <p:nvPr/>
            </p:nvCxnSpPr>
            <p:spPr>
              <a:xfrm flipH="1">
                <a:off x="1187624" y="1988840"/>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1714117" y="1717934"/>
                <a:ext cx="1368152" cy="276999"/>
              </a:xfrm>
              <a:prstGeom prst="rect">
                <a:avLst/>
              </a:prstGeom>
              <a:noFill/>
            </p:spPr>
            <p:txBody>
              <a:bodyPr wrap="square" rtlCol="0">
                <a:spAutoFit/>
              </a:bodyPr>
              <a:lstStyle/>
              <a:p>
                <a:r>
                  <a:rPr lang="en-US" sz="1200" dirty="0" smtClean="0">
                    <a:solidFill>
                      <a:srgbClr val="000000"/>
                    </a:solidFill>
                    <a:latin typeface="Tahoma"/>
                  </a:rPr>
                  <a:t>Time Units</a:t>
                </a:r>
                <a:endParaRPr lang="en-US" sz="1200" dirty="0">
                  <a:solidFill>
                    <a:srgbClr val="000000"/>
                  </a:solidFill>
                  <a:latin typeface="Tahoma"/>
                </a:endParaRPr>
              </a:p>
            </p:txBody>
          </p:sp>
          <p:sp>
            <p:nvSpPr>
              <p:cNvPr id="132" name="TextBox 131"/>
              <p:cNvSpPr txBox="1"/>
              <p:nvPr/>
            </p:nvSpPr>
            <p:spPr>
              <a:xfrm>
                <a:off x="2673288" y="2015344"/>
                <a:ext cx="288032" cy="338554"/>
              </a:xfrm>
              <a:prstGeom prst="rect">
                <a:avLst/>
              </a:prstGeom>
              <a:noFill/>
            </p:spPr>
            <p:txBody>
              <a:bodyPr wrap="square" rtlCol="0">
                <a:spAutoFit/>
              </a:bodyPr>
              <a:lstStyle/>
              <a:p>
                <a:r>
                  <a:rPr lang="en-US" sz="1600" dirty="0" smtClean="0">
                    <a:solidFill>
                      <a:srgbClr val="000000"/>
                    </a:solidFill>
                    <a:latin typeface="Tahoma"/>
                  </a:rPr>
                  <a:t>1</a:t>
                </a:r>
                <a:endParaRPr lang="en-US" sz="1600" dirty="0">
                  <a:solidFill>
                    <a:srgbClr val="000000"/>
                  </a:solidFill>
                  <a:latin typeface="Tahoma"/>
                </a:endParaRPr>
              </a:p>
            </p:txBody>
          </p:sp>
          <p:sp>
            <p:nvSpPr>
              <p:cNvPr id="133" name="TextBox 132"/>
              <p:cNvSpPr txBox="1"/>
              <p:nvPr/>
            </p:nvSpPr>
            <p:spPr>
              <a:xfrm>
                <a:off x="2339752" y="2023578"/>
                <a:ext cx="288032" cy="338554"/>
              </a:xfrm>
              <a:prstGeom prst="rect">
                <a:avLst/>
              </a:prstGeom>
              <a:noFill/>
            </p:spPr>
            <p:txBody>
              <a:bodyPr wrap="square" rtlCol="0">
                <a:spAutoFit/>
              </a:bodyPr>
              <a:lstStyle/>
              <a:p>
                <a:r>
                  <a:rPr lang="en-US" sz="1600" dirty="0" smtClean="0">
                    <a:solidFill>
                      <a:srgbClr val="000000"/>
                    </a:solidFill>
                    <a:latin typeface="Tahoma"/>
                  </a:rPr>
                  <a:t>2</a:t>
                </a:r>
                <a:endParaRPr lang="en-US" sz="1600" dirty="0">
                  <a:solidFill>
                    <a:srgbClr val="000000"/>
                  </a:solidFill>
                  <a:latin typeface="Tahoma"/>
                </a:endParaRPr>
              </a:p>
            </p:txBody>
          </p:sp>
          <p:sp>
            <p:nvSpPr>
              <p:cNvPr id="141" name="TextBox 140"/>
              <p:cNvSpPr txBox="1"/>
              <p:nvPr/>
            </p:nvSpPr>
            <p:spPr>
              <a:xfrm>
                <a:off x="1992964" y="2015344"/>
                <a:ext cx="288032" cy="338554"/>
              </a:xfrm>
              <a:prstGeom prst="rect">
                <a:avLst/>
              </a:prstGeom>
              <a:noFill/>
            </p:spPr>
            <p:txBody>
              <a:bodyPr wrap="square" rtlCol="0">
                <a:spAutoFit/>
              </a:bodyPr>
              <a:lstStyle/>
              <a:p>
                <a:r>
                  <a:rPr lang="en-US" sz="1600" dirty="0" smtClean="0">
                    <a:solidFill>
                      <a:srgbClr val="000000"/>
                    </a:solidFill>
                    <a:latin typeface="Tahoma"/>
                  </a:rPr>
                  <a:t>3</a:t>
                </a:r>
                <a:endParaRPr lang="en-US" sz="1600" dirty="0">
                  <a:solidFill>
                    <a:srgbClr val="000000"/>
                  </a:solidFill>
                  <a:latin typeface="Tahoma"/>
                </a:endParaRPr>
              </a:p>
            </p:txBody>
          </p:sp>
          <p:sp>
            <p:nvSpPr>
              <p:cNvPr id="142" name="TextBox 141"/>
              <p:cNvSpPr txBox="1"/>
              <p:nvPr/>
            </p:nvSpPr>
            <p:spPr>
              <a:xfrm>
                <a:off x="1651924" y="2021092"/>
                <a:ext cx="288032" cy="338554"/>
              </a:xfrm>
              <a:prstGeom prst="rect">
                <a:avLst/>
              </a:prstGeom>
              <a:noFill/>
            </p:spPr>
            <p:txBody>
              <a:bodyPr wrap="square" rtlCol="0">
                <a:spAutoFit/>
              </a:bodyPr>
              <a:lstStyle/>
              <a:p>
                <a:r>
                  <a:rPr lang="en-US" sz="1600" dirty="0" smtClean="0">
                    <a:solidFill>
                      <a:srgbClr val="000000"/>
                    </a:solidFill>
                    <a:latin typeface="Tahoma"/>
                  </a:rPr>
                  <a:t>4</a:t>
                </a:r>
                <a:endParaRPr lang="en-US" sz="1600" dirty="0">
                  <a:solidFill>
                    <a:srgbClr val="000000"/>
                  </a:solidFill>
                  <a:latin typeface="Tahoma"/>
                </a:endParaRPr>
              </a:p>
            </p:txBody>
          </p:sp>
          <p:sp>
            <p:nvSpPr>
              <p:cNvPr id="143" name="TextBox 142"/>
              <p:cNvSpPr txBox="1"/>
              <p:nvPr/>
            </p:nvSpPr>
            <p:spPr>
              <a:xfrm>
                <a:off x="1331640" y="2035224"/>
                <a:ext cx="288032" cy="338554"/>
              </a:xfrm>
              <a:prstGeom prst="rect">
                <a:avLst/>
              </a:prstGeom>
              <a:noFill/>
            </p:spPr>
            <p:txBody>
              <a:bodyPr wrap="square" rtlCol="0">
                <a:spAutoFit/>
              </a:bodyPr>
              <a:lstStyle/>
              <a:p>
                <a:r>
                  <a:rPr lang="en-US" sz="1600" dirty="0" smtClean="0">
                    <a:solidFill>
                      <a:srgbClr val="000000"/>
                    </a:solidFill>
                    <a:latin typeface="Tahoma"/>
                  </a:rPr>
                  <a:t>5</a:t>
                </a:r>
                <a:endParaRPr lang="en-US" sz="1600" dirty="0">
                  <a:solidFill>
                    <a:srgbClr val="000000"/>
                  </a:solidFill>
                  <a:latin typeface="Tahoma"/>
                </a:endParaRPr>
              </a:p>
            </p:txBody>
          </p:sp>
        </p:grpSp>
        <p:sp>
          <p:nvSpPr>
            <p:cNvPr id="145" name="Rectangle 144"/>
            <p:cNvSpPr/>
            <p:nvPr/>
          </p:nvSpPr>
          <p:spPr>
            <a:xfrm>
              <a:off x="7366902"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6" name="Rectangle 145"/>
            <p:cNvSpPr/>
            <p:nvPr/>
          </p:nvSpPr>
          <p:spPr>
            <a:xfrm>
              <a:off x="701974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7" name="Rectangle 146"/>
            <p:cNvSpPr/>
            <p:nvPr/>
          </p:nvSpPr>
          <p:spPr>
            <a:xfrm>
              <a:off x="6346248"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8" name="Rectangle 147"/>
            <p:cNvSpPr/>
            <p:nvPr/>
          </p:nvSpPr>
          <p:spPr>
            <a:xfrm>
              <a:off x="6678327" y="3085576"/>
              <a:ext cx="231883" cy="19940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51" name="TextBox 150"/>
            <p:cNvSpPr txBox="1"/>
            <p:nvPr/>
          </p:nvSpPr>
          <p:spPr>
            <a:xfrm>
              <a:off x="7748107" y="4397340"/>
              <a:ext cx="1216381" cy="369332"/>
            </a:xfrm>
            <a:prstGeom prst="rect">
              <a:avLst/>
            </a:prstGeom>
            <a:noFill/>
          </p:spPr>
          <p:txBody>
            <a:bodyPr wrap="square" rtlCol="0">
              <a:spAutoFit/>
            </a:bodyPr>
            <a:lstStyle/>
            <a:p>
              <a:r>
                <a:rPr lang="en-US" dirty="0" smtClean="0">
                  <a:solidFill>
                    <a:srgbClr val="000000"/>
                  </a:solidFill>
                  <a:latin typeface="Tahoma"/>
                </a:rPr>
                <a:t>Channel 1</a:t>
              </a:r>
              <a:endParaRPr lang="en-US" dirty="0">
                <a:solidFill>
                  <a:srgbClr val="000000"/>
                </a:solidFill>
                <a:latin typeface="Tahoma"/>
              </a:endParaRPr>
            </a:p>
          </p:txBody>
        </p:sp>
      </p:grpSp>
    </p:spTree>
    <p:extLst>
      <p:ext uri="{BB962C8B-B14F-4D97-AF65-F5344CB8AC3E}">
        <p14:creationId xmlns:p14="http://schemas.microsoft.com/office/powerpoint/2010/main" val="14318800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152400"/>
            <a:ext cx="8915400" cy="1066800"/>
          </a:xfrm>
        </p:spPr>
        <p:txBody>
          <a:bodyPr/>
          <a:lstStyle/>
          <a:p>
            <a:r>
              <a:rPr lang="en-US" sz="3200" smtClean="0">
                <a:ea typeface="ＭＳ Ｐゴシック" pitchFamily="30" charset="-128"/>
                <a:cs typeface="ＭＳ Ｐゴシック" pitchFamily="30" charset="-128"/>
              </a:rPr>
              <a:t>Designing QoS-Aware Memory Systems: Approaches</a:t>
            </a:r>
          </a:p>
        </p:txBody>
      </p:sp>
      <p:sp>
        <p:nvSpPr>
          <p:cNvPr id="3" name="Content Placeholder 2"/>
          <p:cNvSpPr>
            <a:spLocks noGrp="1"/>
          </p:cNvSpPr>
          <p:nvPr>
            <p:ph idx="1"/>
          </p:nvPr>
        </p:nvSpPr>
        <p:spPr>
          <a:xfrm>
            <a:off x="228600" y="1052736"/>
            <a:ext cx="8915400" cy="5043264"/>
          </a:xfrm>
        </p:spPr>
        <p:txBody>
          <a:bodyPr/>
          <a:lstStyle/>
          <a:p>
            <a:r>
              <a:rPr lang="en-US" dirty="0" smtClean="0">
                <a:solidFill>
                  <a:srgbClr val="FF0000"/>
                </a:solidFill>
                <a:ea typeface="ＭＳ Ｐゴシック" pitchFamily="30" charset="-128"/>
                <a:cs typeface="ＭＳ Ｐゴシック" pitchFamily="30" charset="-128"/>
              </a:rPr>
              <a:t>Smart resources: </a:t>
            </a:r>
            <a:r>
              <a:rPr lang="en-US" dirty="0" smtClean="0">
                <a:solidFill>
                  <a:srgbClr val="0000FF"/>
                </a:solidFill>
                <a:ea typeface="ＭＳ Ｐゴシック" pitchFamily="30" charset="-128"/>
                <a:cs typeface="ＭＳ Ｐゴシック" pitchFamily="30" charset="-128"/>
              </a:rPr>
              <a:t>Design each shared resource to have a configurable interference control/reduction mechanism</a:t>
            </a:r>
          </a:p>
          <a:p>
            <a:pPr lvl="1"/>
            <a:r>
              <a:rPr lang="en-US" sz="2000" dirty="0" smtClean="0">
                <a:solidFill>
                  <a:srgbClr val="000000"/>
                </a:solidFill>
              </a:rPr>
              <a:t>QoS-aware memory controllers</a:t>
            </a:r>
            <a:r>
              <a:rPr lang="en-US" sz="2000" dirty="0">
                <a:solidFill>
                  <a:srgbClr val="000000"/>
                </a:solidFill>
              </a:rPr>
              <a:t> </a:t>
            </a:r>
            <a:r>
              <a:rPr lang="en-US" sz="1400" dirty="0">
                <a:solidFill>
                  <a:srgbClr val="006633"/>
                </a:solidFill>
              </a:rPr>
              <a:t>[</a:t>
            </a:r>
            <a:r>
              <a:rPr lang="en-US" sz="1400" dirty="0" smtClean="0">
                <a:solidFill>
                  <a:srgbClr val="006633"/>
                </a:solidFill>
              </a:rPr>
              <a:t>Mutlu+ MICRO’07]</a:t>
            </a:r>
            <a:r>
              <a:rPr lang="en-US" sz="1400" dirty="0">
                <a:solidFill>
                  <a:srgbClr val="000000"/>
                </a:solidFill>
              </a:rPr>
              <a:t> </a:t>
            </a:r>
            <a:r>
              <a:rPr lang="en-US" sz="1400" dirty="0" smtClean="0">
                <a:solidFill>
                  <a:srgbClr val="006633"/>
                </a:solidFill>
              </a:rPr>
              <a:t>[Moscibroda+, </a:t>
            </a:r>
            <a:r>
              <a:rPr lang="en-US" sz="1400" dirty="0" err="1" smtClean="0">
                <a:solidFill>
                  <a:srgbClr val="006633"/>
                </a:solidFill>
              </a:rPr>
              <a:t>Usenix</a:t>
            </a:r>
            <a:r>
              <a:rPr lang="en-US" sz="1400" dirty="0" smtClean="0">
                <a:solidFill>
                  <a:srgbClr val="006633"/>
                </a:solidFill>
              </a:rPr>
              <a:t> Security’07] [Mutlu+ ISCA’08, Top Picks’09]</a:t>
            </a:r>
            <a:r>
              <a:rPr lang="en-US" sz="1400" dirty="0" smtClean="0">
                <a:solidFill>
                  <a:srgbClr val="000000"/>
                </a:solidFill>
              </a:rPr>
              <a:t> </a:t>
            </a:r>
            <a:r>
              <a:rPr lang="en-US" sz="1400" dirty="0" smtClean="0">
                <a:solidFill>
                  <a:srgbClr val="006633"/>
                </a:solidFill>
                <a:ea typeface="+mn-ea"/>
                <a:cs typeface="+mn-cs"/>
              </a:rPr>
              <a:t>[Kim+ HPCA’10] </a:t>
            </a:r>
            <a:r>
              <a:rPr lang="en-US" sz="1400" dirty="0" smtClean="0">
                <a:solidFill>
                  <a:srgbClr val="006633"/>
                </a:solidFill>
              </a:rPr>
              <a:t>[</a:t>
            </a:r>
            <a:r>
              <a:rPr lang="en-US" sz="1400" dirty="0">
                <a:solidFill>
                  <a:srgbClr val="006633"/>
                </a:solidFill>
              </a:rPr>
              <a:t>Kim+ </a:t>
            </a:r>
            <a:r>
              <a:rPr lang="en-US" sz="1400" dirty="0" smtClean="0">
                <a:solidFill>
                  <a:srgbClr val="006633"/>
                </a:solidFill>
              </a:rPr>
              <a:t>MICRO’10, Top Picks’11</a:t>
            </a:r>
            <a:r>
              <a:rPr lang="en-US" sz="1400" dirty="0">
                <a:solidFill>
                  <a:srgbClr val="006633"/>
                </a:solidFill>
              </a:rPr>
              <a:t>] [Ebrahimi+ ISCA’11, MICRO’11</a:t>
            </a:r>
            <a:r>
              <a:rPr lang="en-US" sz="1400" dirty="0" smtClean="0">
                <a:solidFill>
                  <a:srgbClr val="006633"/>
                </a:solidFill>
              </a:rPr>
              <a:t>] [</a:t>
            </a:r>
            <a:r>
              <a:rPr lang="en-US" sz="1400" dirty="0" err="1" smtClean="0">
                <a:solidFill>
                  <a:srgbClr val="006633"/>
                </a:solidFill>
              </a:rPr>
              <a:t>Ausavarungnirun</a:t>
            </a:r>
            <a:r>
              <a:rPr lang="en-US" sz="1400" dirty="0" smtClean="0">
                <a:solidFill>
                  <a:srgbClr val="006633"/>
                </a:solidFill>
              </a:rPr>
              <a:t>+, ISCA’12]</a:t>
            </a:r>
            <a:endParaRPr lang="en-US" sz="1400" dirty="0" smtClean="0">
              <a:solidFill>
                <a:srgbClr val="000000"/>
              </a:solidFill>
            </a:endParaRPr>
          </a:p>
          <a:p>
            <a:pPr lvl="1"/>
            <a:r>
              <a:rPr lang="en-US" sz="2000" dirty="0" err="1" smtClean="0">
                <a:solidFill>
                  <a:srgbClr val="000000"/>
                </a:solidFill>
              </a:rPr>
              <a:t>QoS</a:t>
            </a:r>
            <a:r>
              <a:rPr lang="en-US" sz="2000" dirty="0" smtClean="0">
                <a:solidFill>
                  <a:srgbClr val="000000"/>
                </a:solidFill>
              </a:rPr>
              <a:t>-aware interconnects </a:t>
            </a:r>
            <a:r>
              <a:rPr lang="en-US" sz="1400" dirty="0" smtClean="0">
                <a:solidFill>
                  <a:srgbClr val="006633"/>
                </a:solidFill>
              </a:rPr>
              <a:t>[Das+ MICRO’09, ISCA’10, Top Picks </a:t>
            </a:r>
            <a:r>
              <a:rPr lang="fr-FR" sz="1400" dirty="0" smtClean="0">
                <a:solidFill>
                  <a:srgbClr val="006633"/>
                </a:solidFill>
              </a:rPr>
              <a:t>’</a:t>
            </a:r>
            <a:r>
              <a:rPr lang="en-US" sz="1400" dirty="0" smtClean="0">
                <a:solidFill>
                  <a:srgbClr val="006633"/>
                </a:solidFill>
              </a:rPr>
              <a:t>11</a:t>
            </a:r>
            <a:r>
              <a:rPr lang="en-US" sz="1400" dirty="0">
                <a:solidFill>
                  <a:srgbClr val="006633"/>
                </a:solidFill>
              </a:rPr>
              <a:t>]</a:t>
            </a:r>
            <a:r>
              <a:rPr lang="en-US" sz="1400" dirty="0" smtClean="0">
                <a:solidFill>
                  <a:srgbClr val="006633"/>
                </a:solidFill>
              </a:rPr>
              <a:t> [Grot+ MICRO’09, ISCA’</a:t>
            </a:r>
            <a:r>
              <a:rPr lang="en-US" sz="1400" dirty="0">
                <a:solidFill>
                  <a:srgbClr val="006633"/>
                </a:solidFill>
              </a:rPr>
              <a:t>11, Top Picks </a:t>
            </a:r>
            <a:r>
              <a:rPr lang="fr-FR" sz="1400" dirty="0">
                <a:solidFill>
                  <a:srgbClr val="006633"/>
                </a:solidFill>
              </a:rPr>
              <a:t>’</a:t>
            </a:r>
            <a:r>
              <a:rPr lang="en-US" sz="1400" dirty="0" smtClean="0">
                <a:solidFill>
                  <a:srgbClr val="006633"/>
                </a:solidFill>
              </a:rPr>
              <a:t>12]</a:t>
            </a:r>
          </a:p>
          <a:p>
            <a:pPr lvl="1"/>
            <a:r>
              <a:rPr lang="en-US" sz="2000" dirty="0" err="1">
                <a:solidFill>
                  <a:srgbClr val="000000"/>
                </a:solidFill>
                <a:ea typeface="+mn-ea"/>
                <a:cs typeface="+mn-cs"/>
              </a:rPr>
              <a:t>QoS</a:t>
            </a:r>
            <a:r>
              <a:rPr lang="en-US" sz="2000" dirty="0">
                <a:solidFill>
                  <a:srgbClr val="000000"/>
                </a:solidFill>
                <a:ea typeface="+mn-ea"/>
                <a:cs typeface="+mn-cs"/>
              </a:rPr>
              <a:t>-aware </a:t>
            </a:r>
            <a:r>
              <a:rPr lang="en-US" sz="2000" dirty="0" smtClean="0">
                <a:solidFill>
                  <a:srgbClr val="000000"/>
                </a:solidFill>
                <a:ea typeface="+mn-ea"/>
                <a:cs typeface="+mn-cs"/>
              </a:rPr>
              <a:t>caches</a:t>
            </a:r>
            <a:endParaRPr lang="en-US" sz="1600" dirty="0" smtClean="0">
              <a:solidFill>
                <a:srgbClr val="006633"/>
              </a:solidFill>
            </a:endParaRPr>
          </a:p>
          <a:p>
            <a:endParaRPr lang="en-US" sz="1200" dirty="0" smtClean="0">
              <a:ea typeface="ＭＳ Ｐゴシック" pitchFamily="30" charset="-128"/>
              <a:cs typeface="ＭＳ Ｐゴシック" pitchFamily="30" charset="-128"/>
            </a:endParaRPr>
          </a:p>
          <a:p>
            <a:r>
              <a:rPr lang="en-US" dirty="0" smtClean="0">
                <a:solidFill>
                  <a:srgbClr val="FF0000"/>
                </a:solidFill>
                <a:ea typeface="ＭＳ Ｐゴシック" pitchFamily="30" charset="-128"/>
                <a:cs typeface="ＭＳ Ｐゴシック" pitchFamily="30" charset="-128"/>
              </a:rPr>
              <a:t>Dumb resources: </a:t>
            </a:r>
            <a:r>
              <a:rPr lang="en-US" dirty="0" smtClean="0">
                <a:solidFill>
                  <a:srgbClr val="0000FF"/>
                </a:solidFill>
                <a:ea typeface="ＭＳ Ｐゴシック" pitchFamily="30" charset="-128"/>
                <a:cs typeface="ＭＳ Ｐゴシック" pitchFamily="30" charset="-128"/>
              </a:rPr>
              <a:t>Keep each resource free-for-all, but reduce/control interference by injection control or data mapping</a:t>
            </a:r>
          </a:p>
          <a:p>
            <a:pPr lvl="1"/>
            <a:r>
              <a:rPr lang="en-US" sz="2000" dirty="0" smtClean="0">
                <a:ea typeface="ＭＳ Ｐゴシック" pitchFamily="30" charset="-128"/>
              </a:rPr>
              <a:t>Source throttling to control access to memory system </a:t>
            </a:r>
            <a:r>
              <a:rPr lang="en-US" sz="1400" dirty="0" smtClean="0">
                <a:solidFill>
                  <a:srgbClr val="006633"/>
                </a:solidFill>
              </a:rPr>
              <a:t>[Ebrahimi+ ASPLOS’10, ISCA’11, TOCS’12] [Ebrahimi+ MICRO’09] [</a:t>
            </a:r>
            <a:r>
              <a:rPr lang="en-US" sz="1400" dirty="0" err="1" smtClean="0">
                <a:solidFill>
                  <a:srgbClr val="006633"/>
                </a:solidFill>
              </a:rPr>
              <a:t>Nychis</a:t>
            </a:r>
            <a:r>
              <a:rPr lang="en-US" sz="1400" dirty="0" smtClean="0">
                <a:solidFill>
                  <a:srgbClr val="006633"/>
                </a:solidFill>
              </a:rPr>
              <a:t>+ HotNets’10]</a:t>
            </a:r>
          </a:p>
          <a:p>
            <a:pPr lvl="1"/>
            <a:r>
              <a:rPr lang="en-US" sz="2000" dirty="0" err="1" smtClean="0">
                <a:solidFill>
                  <a:srgbClr val="000000"/>
                </a:solidFill>
                <a:ea typeface="ＭＳ Ｐゴシック" pitchFamily="30" charset="-128"/>
                <a:cs typeface="+mn-cs"/>
              </a:rPr>
              <a:t>QoS</a:t>
            </a:r>
            <a:r>
              <a:rPr lang="en-US" sz="2000" dirty="0" smtClean="0">
                <a:solidFill>
                  <a:srgbClr val="000000"/>
                </a:solidFill>
                <a:ea typeface="ＭＳ Ｐゴシック" pitchFamily="30" charset="-128"/>
                <a:cs typeface="+mn-cs"/>
              </a:rPr>
              <a:t>-aware data mapping to memory controllers </a:t>
            </a:r>
            <a:r>
              <a:rPr lang="en-US" sz="1400" dirty="0" smtClean="0">
                <a:solidFill>
                  <a:srgbClr val="006633"/>
                </a:solidFill>
                <a:ea typeface="+mn-ea"/>
                <a:cs typeface="+mn-cs"/>
              </a:rPr>
              <a:t>[</a:t>
            </a:r>
            <a:r>
              <a:rPr lang="en-US" sz="1400" dirty="0" err="1" smtClean="0">
                <a:solidFill>
                  <a:srgbClr val="006633"/>
                </a:solidFill>
                <a:ea typeface="+mn-ea"/>
                <a:cs typeface="+mn-cs"/>
              </a:rPr>
              <a:t>Muralidhara</a:t>
            </a:r>
            <a:r>
              <a:rPr lang="en-US" sz="1400" dirty="0" smtClean="0">
                <a:solidFill>
                  <a:srgbClr val="006633"/>
                </a:solidFill>
                <a:ea typeface="+mn-ea"/>
                <a:cs typeface="+mn-cs"/>
              </a:rPr>
              <a:t>+ MICRO’11]</a:t>
            </a:r>
            <a:endParaRPr lang="en-US" sz="1400" dirty="0">
              <a:solidFill>
                <a:srgbClr val="006633"/>
              </a:solidFill>
              <a:ea typeface="+mn-ea"/>
              <a:cs typeface="+mn-cs"/>
            </a:endParaRPr>
          </a:p>
          <a:p>
            <a:pPr lvl="1"/>
            <a:r>
              <a:rPr lang="en-US" sz="2000" dirty="0" err="1">
                <a:solidFill>
                  <a:srgbClr val="000000"/>
                </a:solidFill>
                <a:ea typeface="ＭＳ Ｐゴシック" pitchFamily="30" charset="-128"/>
              </a:rPr>
              <a:t>QoS</a:t>
            </a:r>
            <a:r>
              <a:rPr lang="en-US" sz="2000" dirty="0">
                <a:solidFill>
                  <a:srgbClr val="000000"/>
                </a:solidFill>
                <a:ea typeface="ＭＳ Ｐゴシック" pitchFamily="30" charset="-128"/>
              </a:rPr>
              <a:t>-aware </a:t>
            </a:r>
            <a:r>
              <a:rPr lang="en-US" sz="2000" dirty="0" smtClean="0">
                <a:solidFill>
                  <a:srgbClr val="000000"/>
                </a:solidFill>
                <a:ea typeface="ＭＳ Ｐゴシック" pitchFamily="30" charset="-128"/>
              </a:rPr>
              <a:t>thread scheduling to cores</a:t>
            </a:r>
            <a:endParaRPr lang="en-US" dirty="0" smtClean="0"/>
          </a:p>
          <a:p>
            <a:endParaRPr lang="en-US" dirty="0" smtClean="0">
              <a:ea typeface="ＭＳ Ｐゴシック" pitchFamily="30" charset="-128"/>
              <a:cs typeface="ＭＳ Ｐゴシック" pitchFamily="30" charset="-128"/>
            </a:endParaRPr>
          </a:p>
        </p:txBody>
      </p:sp>
      <p:sp>
        <p:nvSpPr>
          <p:cNvPr id="4" name="Slide Number Placeholder 3"/>
          <p:cNvSpPr>
            <a:spLocks noGrp="1"/>
          </p:cNvSpPr>
          <p:nvPr>
            <p:ph type="sldNum" sz="quarter" idx="11"/>
          </p:nvPr>
        </p:nvSpPr>
        <p:spPr/>
        <p:txBody>
          <a:bodyPr/>
          <a:lstStyle/>
          <a:p>
            <a:pPr>
              <a:defRPr/>
            </a:pPr>
            <a:fld id="{B5B996E0-F30A-4D4D-9230-93494278B895}" type="slidenum">
              <a:rPr lang="en-US" smtClean="0"/>
              <a:pPr>
                <a:defRPr/>
              </a:pPr>
              <a:t>95</a:t>
            </a:fld>
            <a:endParaRPr lang="en-US"/>
          </a:p>
        </p:txBody>
      </p:sp>
      <p:sp>
        <p:nvSpPr>
          <p:cNvPr id="5" name="Rectangle 4"/>
          <p:cNvSpPr/>
          <p:nvPr/>
        </p:nvSpPr>
        <p:spPr>
          <a:xfrm>
            <a:off x="899592" y="1844824"/>
            <a:ext cx="3600400" cy="428628"/>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1984440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QoS</a:t>
            </a:r>
            <a:r>
              <a:rPr lang="en-US" dirty="0" smtClean="0"/>
              <a:t>-Aware Memory Scheduling</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How to schedule requests to provide</a:t>
            </a:r>
          </a:p>
          <a:p>
            <a:pPr lvl="1"/>
            <a:r>
              <a:rPr lang="en-US" dirty="0" smtClean="0"/>
              <a:t>High system performance</a:t>
            </a:r>
          </a:p>
          <a:p>
            <a:pPr lvl="1"/>
            <a:r>
              <a:rPr lang="en-US" dirty="0" smtClean="0"/>
              <a:t>High fairness to applications</a:t>
            </a:r>
          </a:p>
          <a:p>
            <a:pPr lvl="1"/>
            <a:r>
              <a:rPr lang="en-US" dirty="0" smtClean="0"/>
              <a:t>Configurability to system software </a:t>
            </a:r>
          </a:p>
          <a:p>
            <a:pPr lvl="1"/>
            <a:endParaRPr lang="en-US" dirty="0"/>
          </a:p>
          <a:p>
            <a:r>
              <a:rPr lang="en-US" dirty="0" smtClean="0"/>
              <a:t>Memory controller needs to be aware of threads</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96</a:t>
            </a:fld>
            <a:endParaRPr lang="en-US" altLang="en-US">
              <a:solidFill>
                <a:srgbClr val="000000"/>
              </a:solidFill>
            </a:endParaRPr>
          </a:p>
        </p:txBody>
      </p:sp>
      <p:sp>
        <p:nvSpPr>
          <p:cNvPr id="15" name="Rounded Rectangle 14"/>
          <p:cNvSpPr/>
          <p:nvPr/>
        </p:nvSpPr>
        <p:spPr>
          <a:xfrm>
            <a:off x="2209800" y="1981201"/>
            <a:ext cx="1447800" cy="838200"/>
          </a:xfrm>
          <a:prstGeom prst="roundRect">
            <a:avLst/>
          </a:prstGeom>
          <a:noFill/>
          <a:ln w="31750" cap="flat" cmpd="sng" algn="ctr">
            <a:solidFill>
              <a:sysClr val="windowText" lastClr="000000"/>
            </a:solidFill>
            <a:prstDash val="sysDot"/>
          </a:ln>
          <a:effectLst/>
        </p:spPr>
        <p:txBody>
          <a:bodyPr lIns="91425" tIns="45713" rIns="91425" bIns="45713" rtlCol="0" anchor="ctr"/>
          <a:lstStyle/>
          <a:p>
            <a:pPr algn="ctr" defTabSz="914259">
              <a:defRPr/>
            </a:pPr>
            <a:endParaRPr lang="en-US" kern="0">
              <a:solidFill>
                <a:sysClr val="window" lastClr="FFFFFF"/>
              </a:solidFill>
              <a:latin typeface="Calibri"/>
            </a:endParaRPr>
          </a:p>
        </p:txBody>
      </p:sp>
      <p:sp>
        <p:nvSpPr>
          <p:cNvPr id="16" name="Rectangle 15"/>
          <p:cNvSpPr/>
          <p:nvPr/>
        </p:nvSpPr>
        <p:spPr>
          <a:xfrm>
            <a:off x="2286000" y="2095501"/>
            <a:ext cx="1295400" cy="60960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45713" rIns="0" bIns="45713" rtlCol="0" anchor="ctr"/>
          <a:lstStyle/>
          <a:p>
            <a:pPr algn="ctr" defTabSz="914259">
              <a:lnSpc>
                <a:spcPct val="90000"/>
              </a:lnSpc>
              <a:defRPr/>
            </a:pPr>
            <a:r>
              <a:rPr lang="en-US" sz="2200" kern="0" dirty="0">
                <a:solidFill>
                  <a:sysClr val="window" lastClr="FFFFFF"/>
                </a:solidFill>
                <a:latin typeface="Calibri"/>
              </a:rPr>
              <a:t>Memory Controller</a:t>
            </a:r>
          </a:p>
        </p:txBody>
      </p:sp>
      <p:sp>
        <p:nvSpPr>
          <p:cNvPr id="17" name="Rectangle 16"/>
          <p:cNvSpPr/>
          <p:nvPr/>
        </p:nvSpPr>
        <p:spPr>
          <a:xfrm>
            <a:off x="7620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8" name="Rectangle 17"/>
          <p:cNvSpPr/>
          <p:nvPr/>
        </p:nvSpPr>
        <p:spPr>
          <a:xfrm>
            <a:off x="1447800" y="18288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19" name="Rectangle 18"/>
          <p:cNvSpPr/>
          <p:nvPr/>
        </p:nvSpPr>
        <p:spPr>
          <a:xfrm>
            <a:off x="7620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sp>
        <p:nvSpPr>
          <p:cNvPr id="20" name="Rectangle 19"/>
          <p:cNvSpPr/>
          <p:nvPr/>
        </p:nvSpPr>
        <p:spPr>
          <a:xfrm>
            <a:off x="1447800" y="2438400"/>
            <a:ext cx="609600" cy="533400"/>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200" kern="0" dirty="0">
                <a:solidFill>
                  <a:sysClr val="window" lastClr="FFFFFF"/>
                </a:solidFill>
                <a:latin typeface="Calibri"/>
              </a:rPr>
              <a:t>Core</a:t>
            </a:r>
          </a:p>
        </p:txBody>
      </p:sp>
      <p:grpSp>
        <p:nvGrpSpPr>
          <p:cNvPr id="21" name="Group 20"/>
          <p:cNvGrpSpPr/>
          <p:nvPr/>
        </p:nvGrpSpPr>
        <p:grpSpPr>
          <a:xfrm>
            <a:off x="3759696" y="2132856"/>
            <a:ext cx="1676400" cy="457200"/>
            <a:chOff x="5105400" y="1866900"/>
            <a:chExt cx="1676400" cy="457200"/>
          </a:xfrm>
        </p:grpSpPr>
        <p:sp>
          <p:nvSpPr>
            <p:cNvPr id="22" name="Left-Right Arrow 21"/>
            <p:cNvSpPr/>
            <p:nvPr/>
          </p:nvSpPr>
          <p:spPr>
            <a:xfrm>
              <a:off x="5105400" y="1978270"/>
              <a:ext cx="457200" cy="234460"/>
            </a:xfrm>
            <a:prstGeom prst="leftRightArrow">
              <a:avLst/>
            </a:prstGeom>
            <a:solidFill>
              <a:sysClr val="window" lastClr="FFFFFF">
                <a:lumMod val="50000"/>
              </a:sysClr>
            </a:solidFill>
            <a:ln w="25400" cap="flat" cmpd="sng" algn="ctr">
              <a:solidFill>
                <a:sysClr val="window" lastClr="FFFFFF">
                  <a:lumMod val="50000"/>
                </a:sysClr>
              </a:solidFill>
              <a:prstDash val="solid"/>
            </a:ln>
            <a:effectLst/>
          </p:spPr>
          <p:txBody>
            <a:bodyPr rtlCol="0" anchor="ctr"/>
            <a:lstStyle/>
            <a:p>
              <a:pPr algn="ctr" defTabSz="914259">
                <a:defRPr/>
              </a:pPr>
              <a:endParaRPr lang="en-US" kern="0">
                <a:solidFill>
                  <a:sysClr val="window" lastClr="FFFFFF"/>
                </a:solidFill>
                <a:latin typeface="Calibri"/>
              </a:endParaRPr>
            </a:p>
          </p:txBody>
        </p:sp>
        <p:sp>
          <p:nvSpPr>
            <p:cNvPr id="23" name="Rectangle 22"/>
            <p:cNvSpPr/>
            <p:nvPr/>
          </p:nvSpPr>
          <p:spPr>
            <a:xfrm>
              <a:off x="5715000" y="1866900"/>
              <a:ext cx="10668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algn="ctr" defTabSz="914259">
                <a:defRPr/>
              </a:pPr>
              <a:r>
                <a:rPr lang="en-US" sz="2000" kern="0" dirty="0">
                  <a:solidFill>
                    <a:sysClr val="window" lastClr="FFFFFF"/>
                  </a:solidFill>
                  <a:latin typeface="Calibri"/>
                </a:rPr>
                <a:t>Memory</a:t>
              </a:r>
            </a:p>
          </p:txBody>
        </p:sp>
      </p:grpSp>
      <p:cxnSp>
        <p:nvCxnSpPr>
          <p:cNvPr id="24" name="Curved Connector 23"/>
          <p:cNvCxnSpPr>
            <a:stCxn id="16" idx="0"/>
          </p:cNvCxnSpPr>
          <p:nvPr/>
        </p:nvCxnSpPr>
        <p:spPr>
          <a:xfrm rot="5400000" flipH="1" flipV="1">
            <a:off x="3011020" y="1525117"/>
            <a:ext cx="493067" cy="647700"/>
          </a:xfrm>
          <a:prstGeom prst="curvedConnector2">
            <a:avLst/>
          </a:prstGeom>
          <a:noFill/>
          <a:ln w="19050" cap="flat" cmpd="sng" algn="ctr">
            <a:solidFill>
              <a:srgbClr val="FF0000"/>
            </a:solidFill>
            <a:prstDash val="solid"/>
            <a:tailEnd type="arrow" w="lg" len="lg"/>
          </a:ln>
          <a:effectLst/>
        </p:spPr>
      </p:cxnSp>
      <p:sp>
        <p:nvSpPr>
          <p:cNvPr id="26" name="TextBox 25"/>
          <p:cNvSpPr txBox="1"/>
          <p:nvPr/>
        </p:nvSpPr>
        <p:spPr>
          <a:xfrm>
            <a:off x="3635896" y="1196752"/>
            <a:ext cx="4086944" cy="830997"/>
          </a:xfrm>
          <a:prstGeom prst="rect">
            <a:avLst/>
          </a:prstGeom>
          <a:noFill/>
        </p:spPr>
        <p:txBody>
          <a:bodyPr wrap="square" lIns="91425" tIns="45713" rIns="91425" bIns="45713" rtlCol="0">
            <a:spAutoFit/>
          </a:bodyPr>
          <a:lstStyle/>
          <a:p>
            <a:pPr defTabSz="914259">
              <a:defRPr/>
            </a:pPr>
            <a:r>
              <a:rPr lang="en-US" sz="2400" i="1" kern="0" dirty="0">
                <a:solidFill>
                  <a:srgbClr val="FF0000"/>
                </a:solidFill>
                <a:latin typeface="Tahoma"/>
              </a:rPr>
              <a:t>Resolves memory contention by scheduling requests</a:t>
            </a:r>
          </a:p>
        </p:txBody>
      </p:sp>
    </p:spTree>
    <p:extLst>
      <p:ext uri="{BB962C8B-B14F-4D97-AF65-F5344CB8AC3E}">
        <p14:creationId xmlns:p14="http://schemas.microsoft.com/office/powerpoint/2010/main" val="32632735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dirty="0" err="1" smtClean="0"/>
              <a:t>QoS</a:t>
            </a:r>
            <a:r>
              <a:rPr lang="en-US" dirty="0" smtClean="0"/>
              <a:t>-Aware Memory Scheduling: Evolution</a:t>
            </a:r>
            <a:endParaRPr lang="en-US" dirty="0"/>
          </a:p>
        </p:txBody>
      </p:sp>
      <p:sp>
        <p:nvSpPr>
          <p:cNvPr id="3" name="Content Placeholder 2"/>
          <p:cNvSpPr>
            <a:spLocks noGrp="1"/>
          </p:cNvSpPr>
          <p:nvPr>
            <p:ph idx="1"/>
          </p:nvPr>
        </p:nvSpPr>
        <p:spPr>
          <a:xfrm>
            <a:off x="228600" y="980728"/>
            <a:ext cx="8610600" cy="5051648"/>
          </a:xfrm>
        </p:spPr>
        <p:txBody>
          <a:bodyPr/>
          <a:lstStyle/>
          <a:p>
            <a:r>
              <a:rPr lang="en-US" dirty="0" smtClean="0">
                <a:solidFill>
                  <a:srgbClr val="0000FF"/>
                </a:solidFill>
              </a:rPr>
              <a:t>Stall-time fair memory scheduling </a:t>
            </a:r>
            <a:r>
              <a:rPr lang="en-US" sz="1800" dirty="0">
                <a:solidFill>
                  <a:srgbClr val="008000"/>
                </a:solidFill>
              </a:rPr>
              <a:t>[Mutlu+ MICRO’07]</a:t>
            </a:r>
          </a:p>
          <a:p>
            <a:pPr lvl="1"/>
            <a:r>
              <a:rPr lang="en-US" sz="2000" dirty="0"/>
              <a:t>Idea: Estimate and balance thread slowdowns</a:t>
            </a:r>
          </a:p>
          <a:p>
            <a:pPr lvl="1"/>
            <a:r>
              <a:rPr lang="en-US" sz="2000" dirty="0"/>
              <a:t>Takeaway: </a:t>
            </a:r>
            <a:r>
              <a:rPr lang="en-US" sz="2000" dirty="0">
                <a:solidFill>
                  <a:srgbClr val="FF0000"/>
                </a:solidFill>
              </a:rPr>
              <a:t>Proportional thread progress improves performa</a:t>
            </a:r>
            <a:r>
              <a:rPr lang="en-US" dirty="0" smtClean="0">
                <a:solidFill>
                  <a:srgbClr val="FF0000"/>
                </a:solidFill>
              </a:rPr>
              <a:t>nce, </a:t>
            </a:r>
            <a:r>
              <a:rPr lang="en-US" sz="2000" dirty="0">
                <a:solidFill>
                  <a:srgbClr val="FF0000"/>
                </a:solidFill>
              </a:rPr>
              <a:t>especially when threads are “heavy” </a:t>
            </a:r>
            <a:r>
              <a:rPr lang="en-US" sz="2000" dirty="0"/>
              <a:t>(memory intensive)</a:t>
            </a:r>
          </a:p>
          <a:p>
            <a:pPr lvl="1"/>
            <a:endParaRPr lang="en-US" sz="1500" dirty="0"/>
          </a:p>
          <a:p>
            <a:r>
              <a:rPr lang="en-US" dirty="0" smtClean="0">
                <a:solidFill>
                  <a:srgbClr val="0000FF"/>
                </a:solidFill>
              </a:rPr>
              <a:t>Parallelism-aware batch scheduling </a:t>
            </a:r>
            <a:r>
              <a:rPr lang="en-US" sz="1800" dirty="0">
                <a:solidFill>
                  <a:srgbClr val="008000"/>
                </a:solidFill>
              </a:rPr>
              <a:t>[Mutlu+ ISCA’08, Top Picks’09]</a:t>
            </a:r>
          </a:p>
          <a:p>
            <a:pPr lvl="1"/>
            <a:r>
              <a:rPr lang="en-US" sz="2000" dirty="0"/>
              <a:t>Idea: Rank threads and service in rank order (to preserve bank parallelism); batch requests to prevent starvation</a:t>
            </a:r>
          </a:p>
          <a:p>
            <a:pPr lvl="1"/>
            <a:r>
              <a:rPr lang="en-US" sz="2000" dirty="0"/>
              <a:t>Takeaway: </a:t>
            </a:r>
            <a:r>
              <a:rPr lang="en-US" sz="2000" dirty="0">
                <a:solidFill>
                  <a:srgbClr val="FF0000"/>
                </a:solidFill>
              </a:rPr>
              <a:t>Preserving within-thread bank-parallelism improves performance</a:t>
            </a:r>
            <a:r>
              <a:rPr lang="en-US" sz="2000" dirty="0"/>
              <a:t>; request batching improves fairness</a:t>
            </a:r>
          </a:p>
          <a:p>
            <a:pPr lvl="1"/>
            <a:endParaRPr lang="en-US" sz="1500" dirty="0"/>
          </a:p>
          <a:p>
            <a:r>
              <a:rPr lang="en-US" dirty="0" smtClean="0">
                <a:solidFill>
                  <a:srgbClr val="0000FF"/>
                </a:solidFill>
              </a:rPr>
              <a:t>ATLAS memory scheduler </a:t>
            </a:r>
            <a:r>
              <a:rPr lang="en-US" sz="1800" dirty="0">
                <a:solidFill>
                  <a:srgbClr val="008000"/>
                </a:solidFill>
              </a:rPr>
              <a:t>[Kim+ HPCA’10]</a:t>
            </a:r>
          </a:p>
          <a:p>
            <a:pPr lvl="1"/>
            <a:r>
              <a:rPr lang="en-US" sz="2000" dirty="0"/>
              <a:t>Idea: Prioritize threads that have attained the least service from the memory scheduler </a:t>
            </a:r>
          </a:p>
          <a:p>
            <a:pPr lvl="1"/>
            <a:r>
              <a:rPr lang="en-US" sz="2000" dirty="0"/>
              <a:t>Takeaway: </a:t>
            </a:r>
            <a:r>
              <a:rPr lang="en-US" sz="2000" dirty="0">
                <a:solidFill>
                  <a:srgbClr val="FF0000"/>
                </a:solidFill>
              </a:rPr>
              <a:t>Prioritizing “light” threads improves performance</a:t>
            </a:r>
          </a:p>
          <a:p>
            <a:pPr lvl="1"/>
            <a:endParaRPr lang="en-US" sz="1800" dirty="0"/>
          </a:p>
          <a:p>
            <a:pPr lvl="1"/>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97</a:t>
            </a:fld>
            <a:endParaRPr lang="en-US" altLang="en-US">
              <a:solidFill>
                <a:srgbClr val="000000"/>
              </a:solidFill>
            </a:endParaRPr>
          </a:p>
        </p:txBody>
      </p:sp>
    </p:spTree>
    <p:extLst>
      <p:ext uri="{BB962C8B-B14F-4D97-AF65-F5344CB8AC3E}">
        <p14:creationId xmlns:p14="http://schemas.microsoft.com/office/powerpoint/2010/main" val="397594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1"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Take turns accessing memory</a:t>
            </a:r>
            <a:endParaRPr lang="en-US" sz="2000" b="1" dirty="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Throughput vs. Fairness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98</a:t>
            </a:fld>
            <a:endParaRPr lang="en-US" dirty="0">
              <a:solidFill>
                <a:prstClr val="black">
                  <a:tint val="75000"/>
                </a:prstClr>
              </a:solidFill>
              <a:latin typeface="Calibri"/>
            </a:endParaRPr>
          </a:p>
        </p:txBody>
      </p:sp>
      <p:sp>
        <p:nvSpPr>
          <p:cNvPr id="12" name="TextBox 11"/>
          <p:cNvSpPr txBox="1"/>
          <p:nvPr/>
        </p:nvSpPr>
        <p:spPr>
          <a:xfrm>
            <a:off x="5181601" y="1397916"/>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Fairness biased </a:t>
            </a:r>
            <a:r>
              <a:rPr lang="en-US" sz="2200" i="1" dirty="0">
                <a:solidFill>
                  <a:prstClr val="white"/>
                </a:solidFill>
                <a:latin typeface="Calibri"/>
              </a:rPr>
              <a:t>approach</a:t>
            </a:r>
          </a:p>
        </p:txBody>
      </p:sp>
      <p:sp>
        <p:nvSpPr>
          <p:cNvPr id="14" name="Rounded Rectangle 13"/>
          <p:cNvSpPr/>
          <p:nvPr/>
        </p:nvSpPr>
        <p:spPr>
          <a:xfrm>
            <a:off x="2114551" y="3957938"/>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33" name="TextBox 32"/>
          <p:cNvSpPr txBox="1"/>
          <p:nvPr/>
        </p:nvSpPr>
        <p:spPr>
          <a:xfrm>
            <a:off x="152400" y="3443645"/>
            <a:ext cx="1676400"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less memory </a:t>
            </a:r>
            <a:br>
              <a:rPr lang="en-US" sz="2200" i="1" dirty="0">
                <a:solidFill>
                  <a:prstClr val="black"/>
                </a:solidFill>
                <a:latin typeface="Calibri"/>
              </a:rPr>
            </a:br>
            <a:r>
              <a:rPr lang="en-US" sz="2200" i="1" dirty="0">
                <a:solidFill>
                  <a:prstClr val="black"/>
                </a:solidFill>
                <a:latin typeface="Calibri"/>
              </a:rPr>
              <a:t>intensive</a:t>
            </a:r>
          </a:p>
        </p:txBody>
      </p:sp>
      <p:cxnSp>
        <p:nvCxnSpPr>
          <p:cNvPr id="34" name="Straight Arrow Connector 33"/>
          <p:cNvCxnSpPr/>
          <p:nvPr/>
        </p:nvCxnSpPr>
        <p:spPr>
          <a:xfrm rot="5400000" flipH="1" flipV="1">
            <a:off x="1179912"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6"/>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4" y="3443645"/>
            <a:ext cx="1066799" cy="769441"/>
          </a:xfrm>
          <a:prstGeom prst="rect">
            <a:avLst/>
          </a:prstGeom>
          <a:noFill/>
        </p:spPr>
        <p:txBody>
          <a:bodyPr wrap="square" lIns="91425" tIns="45713" rIns="91425" bIns="45713" rtlCol="0">
            <a:spAutoFit/>
          </a:bodyPr>
          <a:lstStyle/>
          <a:p>
            <a:pPr algn="ctr" defTabSz="914259"/>
            <a:r>
              <a:rPr lang="en-US" sz="2200" i="1" dirty="0">
                <a:solidFill>
                  <a:prstClr val="black"/>
                </a:solidFill>
                <a:latin typeface="Calibri"/>
              </a:rPr>
              <a:t>higher</a:t>
            </a:r>
          </a:p>
          <a:p>
            <a:pPr algn="ctr" defTabSz="914259"/>
            <a:r>
              <a:rPr lang="en-US" sz="2200" i="1" dirty="0">
                <a:solidFill>
                  <a:prstClr val="black"/>
                </a:solidFill>
                <a:latin typeface="Calibri"/>
              </a:rPr>
              <a:t>priority</a:t>
            </a: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115870" lvl="1" defTabSz="914259"/>
            <a:r>
              <a:rPr lang="en-US" sz="2000" dirty="0">
                <a:solidFill>
                  <a:prstClr val="black"/>
                </a:solidFill>
                <a:latin typeface="Calibri"/>
              </a:rPr>
              <a:t>Prioritize less memory-intensive threads</a:t>
            </a:r>
            <a:endParaRPr lang="en-US" sz="2000" b="1" dirty="0">
              <a:solidFill>
                <a:srgbClr val="FF0000"/>
              </a:solidFill>
              <a:latin typeface="Calibri"/>
              <a:sym typeface="Wingdings" pitchFamily="2" charset="2"/>
            </a:endParaRPr>
          </a:p>
        </p:txBody>
      </p:sp>
      <p:sp>
        <p:nvSpPr>
          <p:cNvPr id="11" name="TextBox 10"/>
          <p:cNvSpPr txBox="1"/>
          <p:nvPr/>
        </p:nvSpPr>
        <p:spPr>
          <a:xfrm>
            <a:off x="533401" y="1397916"/>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45713" rIns="91425" bIns="45713" rtlCol="0">
            <a:spAutoFit/>
          </a:bodyPr>
          <a:lstStyle/>
          <a:p>
            <a:pPr algn="ctr" defTabSz="914259"/>
            <a:r>
              <a:rPr lang="en-US" sz="2200" b="1" i="1" dirty="0">
                <a:solidFill>
                  <a:prstClr val="white"/>
                </a:solidFill>
                <a:latin typeface="Calibri"/>
              </a:rPr>
              <a:t>Throughput biased </a:t>
            </a:r>
            <a:r>
              <a:rPr lang="en-US" sz="2200" i="1" dirty="0">
                <a:solidFill>
                  <a:prstClr val="white"/>
                </a:solidFill>
                <a:latin typeface="Calibri"/>
              </a:rPr>
              <a:t>approach</a:t>
            </a: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rPr>
              <a:t>Good for throughput</a:t>
            </a:r>
            <a:endParaRPr lang="en-US" sz="2400" b="1" dirty="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66" name="TextBox 65"/>
          <p:cNvSpPr txBox="1"/>
          <p:nvPr/>
        </p:nvSpPr>
        <p:spPr>
          <a:xfrm>
            <a:off x="914400" y="4567538"/>
            <a:ext cx="3429000" cy="492443"/>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starvation </a:t>
            </a:r>
            <a:r>
              <a:rPr lang="en-US" sz="2600" b="1" dirty="0">
                <a:solidFill>
                  <a:srgbClr val="FF0000"/>
                </a:solidFill>
                <a:latin typeface="Calibri"/>
                <a:sym typeface="Wingdings" pitchFamily="2" charset="2"/>
              </a:rPr>
              <a:t></a:t>
            </a:r>
            <a:r>
              <a:rPr lang="en-US" sz="2600" b="1" i="1" dirty="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1" y="3576937"/>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2000" dirty="0">
                <a:solidFill>
                  <a:prstClr val="white"/>
                </a:solidFill>
                <a:latin typeface="Calibri"/>
              </a:rPr>
              <a:t>thread C</a:t>
            </a:r>
          </a:p>
        </p:txBody>
      </p:sp>
      <p:sp>
        <p:nvSpPr>
          <p:cNvPr id="85" name="Rounded Rectangle 84"/>
          <p:cNvSpPr/>
          <p:nvPr/>
        </p:nvSpPr>
        <p:spPr>
          <a:xfrm>
            <a:off x="7532664" y="365313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600" dirty="0">
                <a:solidFill>
                  <a:prstClr val="white"/>
                </a:solidFill>
                <a:latin typeface="Calibri"/>
              </a:rPr>
              <a:t>thread B</a:t>
            </a: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a:t>
            </a:r>
          </a:p>
        </p:txBody>
      </p:sp>
      <p:sp>
        <p:nvSpPr>
          <p:cNvPr id="87" name="Oval 86"/>
          <p:cNvSpPr/>
          <p:nvPr/>
        </p:nvSpPr>
        <p:spPr>
          <a:xfrm>
            <a:off x="5757863" y="3119736"/>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cxnSp>
        <p:nvCxnSpPr>
          <p:cNvPr id="89" name="Straight Arrow Connector 88"/>
          <p:cNvCxnSpPr/>
          <p:nvPr/>
        </p:nvCxnSpPr>
        <p:spPr>
          <a:xfrm rot="10800000">
            <a:off x="6917531" y="3119738"/>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8"/>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4" lvl="1" algn="ctr" defTabSz="914259">
              <a:lnSpc>
                <a:spcPct val="80000"/>
              </a:lnSpc>
            </a:pPr>
            <a:r>
              <a:rPr lang="en-US" sz="2400" b="1" dirty="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1"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05" name="TextBox 104"/>
          <p:cNvSpPr txBox="1"/>
          <p:nvPr/>
        </p:nvSpPr>
        <p:spPr>
          <a:xfrm>
            <a:off x="5334001" y="4212848"/>
            <a:ext cx="3048000" cy="892552"/>
          </a:xfrm>
          <a:prstGeom prst="rect">
            <a:avLst/>
          </a:prstGeom>
          <a:noFill/>
        </p:spPr>
        <p:txBody>
          <a:bodyPr wrap="square" lIns="0" tIns="45713" rIns="0" bIns="45713" rtlCol="0">
            <a:spAutoFit/>
          </a:bodyPr>
          <a:lstStyle/>
          <a:p>
            <a:pPr algn="ctr" defTabSz="914259"/>
            <a:r>
              <a:rPr lang="en-US" sz="2600" b="1" i="1" dirty="0">
                <a:solidFill>
                  <a:srgbClr val="FF0000"/>
                </a:solidFill>
                <a:latin typeface="Calibri"/>
              </a:rPr>
              <a:t>not prioritized </a:t>
            </a:r>
            <a:r>
              <a:rPr lang="en-US" sz="2600" b="1" dirty="0">
                <a:solidFill>
                  <a:srgbClr val="FF0000"/>
                </a:solidFill>
                <a:latin typeface="Calibri"/>
                <a:sym typeface="Wingdings" pitchFamily="2" charset="2"/>
              </a:rPr>
              <a:t> </a:t>
            </a:r>
          </a:p>
          <a:p>
            <a:pPr algn="ctr" defTabSz="914259"/>
            <a:r>
              <a:rPr lang="en-US" sz="2600" b="1" i="1" dirty="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1"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lIns="91425" tIns="45713" rIns="91425" bIns="45713" rtlCol="0" anchor="ctr" anchorCtr="0">
            <a:noAutofit/>
          </a:bodyPr>
          <a:lstStyle/>
          <a:p>
            <a:pPr algn="ctr" defTabSz="914259"/>
            <a:r>
              <a:rPr lang="en-US" sz="3200" b="1" dirty="0">
                <a:solidFill>
                  <a:prstClr val="white"/>
                </a:solidFill>
                <a:latin typeface="Calibri"/>
              </a:rPr>
              <a:t>Single policy for all threads is insufficient</a:t>
            </a:r>
          </a:p>
        </p:txBody>
      </p:sp>
    </p:spTree>
    <p:extLst>
      <p:ext uri="{BB962C8B-B14F-4D97-AF65-F5344CB8AC3E}">
        <p14:creationId xmlns:p14="http://schemas.microsoft.com/office/powerpoint/2010/main" val="2422275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Achieving the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99</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cxnSp>
        <p:nvCxnSpPr>
          <p:cNvPr id="8" name="Straight Arrow Connector 7"/>
          <p:cNvCxnSpPr/>
          <p:nvPr/>
        </p:nvCxnSpPr>
        <p:spPr>
          <a:xfrm rot="16200000" flipV="1">
            <a:off x="-1828795" y="3657604"/>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1" y="1290562"/>
            <a:ext cx="923820" cy="690638"/>
          </a:xfrm>
          <a:prstGeom prst="rect">
            <a:avLst/>
          </a:prstGeom>
          <a:noFill/>
        </p:spPr>
        <p:txBody>
          <a:bodyPr wrap="square" lIns="0" tIns="45713" rIns="0" bIns="45713" rtlCol="0">
            <a:spAutoFit/>
          </a:bodyPr>
          <a:lstStyle/>
          <a:p>
            <a:pPr algn="ctr" defTabSz="914259">
              <a:lnSpc>
                <a:spcPct val="80000"/>
              </a:lnSpc>
            </a:pPr>
            <a:r>
              <a:rPr lang="en-US" sz="2400" i="1" dirty="0">
                <a:solidFill>
                  <a:prstClr val="black"/>
                </a:solidFill>
                <a:latin typeface="Calibri"/>
              </a:rPr>
              <a:t>higher</a:t>
            </a:r>
          </a:p>
          <a:p>
            <a:pPr algn="ctr" defTabSz="914259">
              <a:lnSpc>
                <a:spcPct val="80000"/>
              </a:lnSpc>
            </a:pPr>
            <a:r>
              <a:rPr lang="en-US" sz="2400" i="1" dirty="0">
                <a:solidFill>
                  <a:prstClr val="black"/>
                </a:solidFill>
                <a:latin typeface="Calibri"/>
              </a:rPr>
              <a:t>priority</a:t>
            </a: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 </a:t>
            </a: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sz="1200" dirty="0">
                <a:solidFill>
                  <a:prstClr val="white"/>
                </a:solidFill>
                <a:latin typeface="Calibri"/>
              </a:rPr>
              <a:t>thread</a:t>
            </a:r>
          </a:p>
        </p:txBody>
      </p:sp>
      <p:sp>
        <p:nvSpPr>
          <p:cNvPr id="14" name="Rounded Rectangle 13"/>
          <p:cNvSpPr/>
          <p:nvPr/>
        </p:nvSpPr>
        <p:spPr>
          <a:xfrm>
            <a:off x="937382" y="4231821"/>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9"/>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oAutofit/>
          </a:bodyPr>
          <a:lstStyle/>
          <a:p>
            <a:pPr algn="ctr" defTabSz="914259"/>
            <a:r>
              <a:rPr lang="en-US" sz="2400" b="1" i="1" dirty="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60"/>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tIns="45713" rIns="0" bIns="45713" rtlCol="0" anchor="ctr"/>
          <a:lstStyle/>
          <a:p>
            <a:pPr marL="574587" lvl="1" defTabSz="914259"/>
            <a:r>
              <a:rPr lang="en-US" sz="2600" b="1" dirty="0">
                <a:solidFill>
                  <a:srgbClr val="FF0000"/>
                </a:solidFill>
                <a:latin typeface="Calibri"/>
              </a:rPr>
              <a:t>Unfairness caused by memory-intensive being prioritized over each other </a:t>
            </a:r>
          </a:p>
          <a:p>
            <a:pPr marL="914259" lvl="2" defTabSz="914259">
              <a:buFont typeface="Arial" pitchFamily="34" charset="0"/>
              <a:buChar char="•"/>
            </a:pPr>
            <a:r>
              <a:rPr lang="en-US" sz="2600" dirty="0">
                <a:solidFill>
                  <a:prstClr val="black"/>
                </a:solidFill>
                <a:latin typeface="Calibri"/>
              </a:rPr>
              <a:t> Shuffle thread ranking</a:t>
            </a:r>
            <a:endParaRPr lang="en-US" sz="2600" dirty="0">
              <a:solidFill>
                <a:prstClr val="black"/>
              </a:solidFill>
              <a:latin typeface="Calibri"/>
              <a:sym typeface="Wingdings" pitchFamily="2" charset="2"/>
            </a:endParaRPr>
          </a:p>
          <a:p>
            <a:pPr marL="625379" lvl="1" indent="-228564" defTabSz="914259">
              <a:buFont typeface="Arial" pitchFamily="34" charset="0"/>
              <a:buChar char="•"/>
              <a:tabLst>
                <a:tab pos="746011" algn="l"/>
              </a:tabLst>
            </a:pPr>
            <a:endParaRPr lang="en-US" dirty="0" smtClean="0">
              <a:solidFill>
                <a:prstClr val="black"/>
              </a:solidFill>
              <a:latin typeface="Calibri"/>
              <a:sym typeface="Wingdings" pitchFamily="2" charset="2"/>
            </a:endParaRPr>
          </a:p>
          <a:p>
            <a:pPr marL="571413" lvl="1" defTabSz="914259">
              <a:tabLst>
                <a:tab pos="688869" algn="l"/>
                <a:tab pos="746011" algn="l"/>
              </a:tabLst>
            </a:pPr>
            <a:r>
              <a:rPr lang="en-US" sz="2600" b="1" dirty="0">
                <a:solidFill>
                  <a:srgbClr val="FF0000"/>
                </a:solidFill>
                <a:latin typeface="Calibri"/>
                <a:sym typeface="Wingdings" pitchFamily="2" charset="2"/>
              </a:rPr>
              <a:t>Memory-intensive threads have </a:t>
            </a:r>
            <a:br>
              <a:rPr lang="en-US" sz="2600" b="1" dirty="0">
                <a:solidFill>
                  <a:srgbClr val="FF0000"/>
                </a:solidFill>
                <a:latin typeface="Calibri"/>
                <a:sym typeface="Wingdings" pitchFamily="2" charset="2"/>
              </a:rPr>
            </a:br>
            <a:r>
              <a:rPr lang="en-US" sz="2600" b="1" dirty="0">
                <a:solidFill>
                  <a:srgbClr val="FF0000"/>
                </a:solidFill>
                <a:latin typeface="Calibri"/>
                <a:sym typeface="Wingdings" pitchFamily="2" charset="2"/>
              </a:rPr>
              <a:t>different vulnerability to interference</a:t>
            </a:r>
          </a:p>
          <a:p>
            <a:pPr marL="917434" lvl="2" defTabSz="914259">
              <a:buFont typeface="Arial" pitchFamily="34" charset="0"/>
              <a:buChar char="•"/>
              <a:tabLst>
                <a:tab pos="688869" algn="l"/>
                <a:tab pos="746011" algn="l"/>
              </a:tabLst>
            </a:pPr>
            <a:r>
              <a:rPr lang="en-US" sz="2600" b="1" dirty="0">
                <a:solidFill>
                  <a:prstClr val="black"/>
                </a:solidFill>
                <a:latin typeface="Calibri"/>
                <a:sym typeface="Wingdings" pitchFamily="2" charset="2"/>
              </a:rPr>
              <a:t> </a:t>
            </a:r>
            <a:r>
              <a:rPr lang="en-US" sz="2600" dirty="0">
                <a:solidFill>
                  <a:prstClr val="black"/>
                </a:solidFill>
                <a:latin typeface="Calibri"/>
                <a:sym typeface="Wingdings" pitchFamily="2" charset="2"/>
              </a:rPr>
              <a:t>Shuffle </a:t>
            </a:r>
            <a:r>
              <a:rPr lang="en-US" sz="2600" u="sng" dirty="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91425" tIns="0" rIns="91425" bIns="0" rtlCol="0" anchor="ctr" anchorCtr="0">
            <a:noAutofit/>
          </a:bodyPr>
          <a:lstStyle/>
          <a:p>
            <a:pPr algn="ctr" defTabSz="914259"/>
            <a:r>
              <a:rPr lang="en-US" sz="2400" b="1" i="1" dirty="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2667000" y="5105401"/>
            <a:ext cx="533400" cy="533400"/>
          </a:xfrm>
          <a:prstGeom prst="rect">
            <a:avLst/>
          </a:prstGeom>
          <a:noFill/>
        </p:spPr>
      </p:pic>
      <p:cxnSp>
        <p:nvCxnSpPr>
          <p:cNvPr id="27" name="Straight Arrow Connector 26"/>
          <p:cNvCxnSpPr/>
          <p:nvPr/>
        </p:nvCxnSpPr>
        <p:spPr>
          <a:xfrm rot="5400000">
            <a:off x="733320" y="4674057"/>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7"/>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1"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a:solidFill>
                <a:prstClr val="black"/>
              </a:solidFill>
              <a:latin typeface="Calibri"/>
            </a:endParaRPr>
          </a:p>
        </p:txBody>
      </p:sp>
      <p:sp>
        <p:nvSpPr>
          <p:cNvPr id="26" name="Oval 25"/>
          <p:cNvSpPr/>
          <p:nvPr/>
        </p:nvSpPr>
        <p:spPr>
          <a:xfrm rot="16200000">
            <a:off x="-34138" y="4514876"/>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5" name="Explosion 1 44"/>
          <p:cNvSpPr/>
          <p:nvPr/>
        </p:nvSpPr>
        <p:spPr>
          <a:xfrm>
            <a:off x="1857272" y="5154014"/>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1"/>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9"/>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tIns="45713" rIns="0" bIns="45713" rtlCol="0" anchor="ctr"/>
          <a:lstStyle/>
          <a:p>
            <a:pPr algn="ctr" defTabSz="914259"/>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val="2229745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0.5|0.6|0.6|0.5|0.5|0.2|0.7|0.5|0.6|0.6|0.4|0.7|0.4|0.7|0.4|0.7|0.3|0.3|0.2|0.2|0.2|0.5|0.5|0.3|0.5|0.4|0.3|0.7|0.7"/>
</p:tagLst>
</file>

<file path=ppt/tags/tag2.xml><?xml version="1.0" encoding="utf-8"?>
<p:tagLst xmlns:a="http://schemas.openxmlformats.org/drawingml/2006/main" xmlns:r="http://schemas.openxmlformats.org/officeDocument/2006/relationships" xmlns:p="http://schemas.openxmlformats.org/presentationml/2006/main">
  <p:tag name="TIMING" val="|19|8.6|8.8"/>
</p:tagLst>
</file>

<file path=ppt/theme/_rels/theme4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6.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6.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39797</TotalTime>
  <Words>9183</Words>
  <Application>Microsoft Macintosh PowerPoint</Application>
  <PresentationFormat>On-screen Show (4:3)</PresentationFormat>
  <Paragraphs>1702</Paragraphs>
  <Slides>112</Slides>
  <Notes>30</Notes>
  <HiddenSlides>0</HiddenSlides>
  <MMClips>0</MMClips>
  <ScaleCrop>false</ScaleCrop>
  <HeadingPairs>
    <vt:vector size="6" baseType="variant">
      <vt:variant>
        <vt:lpstr>Theme</vt:lpstr>
      </vt:variant>
      <vt:variant>
        <vt:i4>57</vt:i4>
      </vt:variant>
      <vt:variant>
        <vt:lpstr>Embedded OLE Servers</vt:lpstr>
      </vt:variant>
      <vt:variant>
        <vt:i4>1</vt:i4>
      </vt:variant>
      <vt:variant>
        <vt:lpstr>Slide Titles</vt:lpstr>
      </vt:variant>
      <vt:variant>
        <vt:i4>112</vt:i4>
      </vt:variant>
    </vt:vector>
  </HeadingPairs>
  <TitlesOfParts>
    <vt:vector size="170" baseType="lpstr">
      <vt:lpstr>Edge</vt:lpstr>
      <vt:lpstr>1_Edge</vt:lpstr>
      <vt:lpstr>2_Edge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19_Edge</vt:lpstr>
      <vt:lpstr>20_Edge</vt:lpstr>
      <vt:lpstr>22_Edge</vt:lpstr>
      <vt:lpstr>23_Edge</vt:lpstr>
      <vt:lpstr>25_Edge</vt:lpstr>
      <vt:lpstr>21_Edge</vt:lpstr>
      <vt:lpstr>24_Edge</vt:lpstr>
      <vt:lpstr>26_Edge</vt:lpstr>
      <vt:lpstr>7_Office Theme</vt:lpstr>
      <vt:lpstr>27_Edge</vt:lpstr>
      <vt:lpstr>28_Edge</vt:lpstr>
      <vt:lpstr>29_Edge</vt:lpstr>
      <vt:lpstr>30_Edge</vt:lpstr>
      <vt:lpstr>31_Edge</vt:lpstr>
      <vt:lpstr>32_Edge</vt:lpstr>
      <vt:lpstr>33_Edge</vt:lpstr>
      <vt:lpstr>34_Edge</vt:lpstr>
      <vt:lpstr>35_Edge</vt:lpstr>
      <vt:lpstr>36_Edge</vt:lpstr>
      <vt:lpstr>37_Edge</vt:lpstr>
      <vt:lpstr>38_Edge</vt:lpstr>
      <vt:lpstr>39_Edge</vt:lpstr>
      <vt:lpstr>40_Edge</vt:lpstr>
      <vt:lpstr>8_Office Theme</vt:lpstr>
      <vt:lpstr>1_Office Theme</vt:lpstr>
      <vt:lpstr>41_Edge</vt:lpstr>
      <vt:lpstr>4_Office Theme</vt:lpstr>
      <vt:lpstr>Title &amp; Bullets</vt:lpstr>
      <vt:lpstr>42_Edge</vt:lpstr>
      <vt:lpstr>43_Edge</vt:lpstr>
      <vt:lpstr>44_Edge</vt:lpstr>
      <vt:lpstr>6_Office Theme</vt:lpstr>
      <vt:lpstr>45_Edge</vt:lpstr>
      <vt:lpstr>46_Edge</vt:lpstr>
      <vt:lpstr>Office Theme</vt:lpstr>
      <vt:lpstr>47_Edge</vt:lpstr>
      <vt:lpstr>5_Office Theme</vt:lpstr>
      <vt:lpstr>Worksheet</vt:lpstr>
      <vt:lpstr>Memory Scaling: A Systems Architecture Perspective</vt:lpstr>
      <vt:lpstr>The Main Memory System</vt:lpstr>
      <vt:lpstr>Memory System: A Shared Resource View</vt:lpstr>
      <vt:lpstr>State of the Main Memory System</vt:lpstr>
      <vt:lpstr>Agenda</vt:lpstr>
      <vt:lpstr>Major Trends Affecting Main Memory (I)</vt:lpstr>
      <vt:lpstr>Major Trends Affecting Main Memory (II)</vt:lpstr>
      <vt:lpstr>Example: The Memory Capacity Gap</vt:lpstr>
      <vt:lpstr>Major Trends Affecting Main Memory (III)</vt:lpstr>
      <vt:lpstr>Major Trends Affecting Main Memory (IV)</vt:lpstr>
      <vt:lpstr>Agenda</vt:lpstr>
      <vt:lpstr>The DRAM Scaling Problem</vt:lpstr>
      <vt:lpstr>Solutions to the DRAM Scaling Problem</vt:lpstr>
      <vt:lpstr>Solution 1: Tolerate DRAM</vt:lpstr>
      <vt:lpstr>Solution 2: Emerging Memory Technologies</vt:lpstr>
      <vt:lpstr>Hybrid Memory Systems</vt:lpstr>
      <vt:lpstr>Agenda</vt:lpstr>
      <vt:lpstr>Tolerating DRAM: Example Techniques</vt:lpstr>
      <vt:lpstr>DRAM Refresh</vt:lpstr>
      <vt:lpstr>Refresh Overhead: Performance</vt:lpstr>
      <vt:lpstr>Refresh Overhead: Energy</vt:lpstr>
      <vt:lpstr>Retention Time Profile of DRAM</vt:lpstr>
      <vt:lpstr>RAIDR: Eliminating Unnecessary Refreshes</vt:lpstr>
      <vt:lpstr>Going Forward</vt:lpstr>
      <vt:lpstr>Tolerating DRAM: Example Techniques</vt:lpstr>
      <vt:lpstr>PowerPoint Presentation</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Commodity DRAM vs. TL-DRAM </vt:lpstr>
      <vt:lpstr>   Trade-Off: Area (Die-Area) vs. Latency</vt:lpstr>
      <vt:lpstr>   Leveraging Tiered-Latency DRAM</vt:lpstr>
      <vt:lpstr>   Performance &amp; Power Consumption  </vt:lpstr>
      <vt:lpstr>Tolerating DRAM: Example Techniques</vt:lpstr>
      <vt:lpstr>Today’s Memory: Bulk Data Copy</vt:lpstr>
      <vt:lpstr>Future: RowClone (In-Memory Copy)</vt:lpstr>
      <vt:lpstr>DRAM operation (load one byte)</vt:lpstr>
      <vt:lpstr>RowClone: in-DRAM Row Copy (and Initialization)</vt:lpstr>
      <vt:lpstr>RowClone: Latency and Energy Savings</vt:lpstr>
      <vt:lpstr>Goal: Ultra-efficient heterogeneous architectures </vt:lpstr>
      <vt:lpstr>Enabling Ultra-efficient (Visual) Search</vt:lpstr>
      <vt:lpstr>Tolerating DRAM: Example Techniques</vt:lpstr>
      <vt:lpstr>SALP: Reducing DRAM Bank Conflicts</vt:lpstr>
      <vt:lpstr>Agenda</vt:lpstr>
      <vt:lpstr>Solution 2: Emerging Memory Technologies</vt:lpstr>
      <vt:lpstr>Phase Change Memory: Pros and Cons</vt:lpstr>
      <vt:lpstr>PCM-based Main Memory (I)</vt:lpstr>
      <vt:lpstr>PCM-based Main Memory (II)</vt:lpstr>
      <vt:lpstr>An Initial Study: Replace DRAM with PCM</vt:lpstr>
      <vt:lpstr>Results: Naïve Replacement of DRAM with PCM</vt:lpstr>
      <vt:lpstr>Architecting PCM to Mitigate Shortcomings</vt:lpstr>
      <vt:lpstr>Results: Architected PCM as Main Memory </vt:lpstr>
      <vt:lpstr>Hybrid Memory Systems</vt:lpstr>
      <vt:lpstr>One Option: DRAM as a Cache for PCM</vt:lpstr>
      <vt:lpstr>DRAM vs. PCM: An Observation</vt:lpstr>
      <vt:lpstr>Row-Locality-Aware Data Placement</vt:lpstr>
      <vt:lpstr>Row-Locality-Aware Data Placement: Results</vt:lpstr>
      <vt:lpstr>Hybrid vs. All-PCM/DRAM</vt:lpstr>
      <vt:lpstr>Agenda</vt:lpstr>
      <vt:lpstr>Principles (So Far)</vt:lpstr>
      <vt:lpstr>Other Opportunities with Emerging Technologies</vt:lpstr>
      <vt:lpstr>Agenda</vt:lpstr>
      <vt:lpstr>Summary: Main Memory Scaling</vt:lpstr>
      <vt:lpstr>Thank you.</vt:lpstr>
      <vt:lpstr>Memory Scaling: A Systems Architecture Perspective</vt:lpstr>
      <vt:lpstr>Backup Slides</vt:lpstr>
      <vt:lpstr>Backup Slides Agenda</vt:lpstr>
      <vt:lpstr>Building Large Caches for Hybrid Memories</vt:lpstr>
      <vt:lpstr>One Option: DRAM as a Cache for PCM</vt:lpstr>
      <vt:lpstr>The Problem with Large DRAM Caches</vt:lpstr>
      <vt:lpstr>Idea 1: Store Tags in Main Memory</vt:lpstr>
      <vt:lpstr>Idea 2: Cache Tags in On-Chip SRAM</vt:lpstr>
      <vt:lpstr>Idea 3: Dynamic Data Transfer Granularity</vt:lpstr>
      <vt:lpstr>PowerPoint Presentation</vt:lpstr>
      <vt:lpstr>PowerPoint Presentation</vt:lpstr>
      <vt:lpstr>Hybrid Main Memory: Research Topics</vt:lpstr>
      <vt:lpstr>Security Challenges of Emerging Technologies</vt:lpstr>
      <vt:lpstr>Memory QoS</vt:lpstr>
      <vt:lpstr>Trend: Many Cores on Chip</vt:lpstr>
      <vt:lpstr>Many Cores on Chip</vt:lpstr>
      <vt:lpstr>(Un)expected Slowdowns</vt:lpstr>
      <vt:lpstr>Why? Uncontrolled Memory Interference</vt:lpstr>
      <vt:lpstr>A Memory Performance Hog</vt:lpstr>
      <vt:lpstr>What Does the Memory Hog Do?</vt:lpstr>
      <vt:lpstr>Effect of the Memory Performance Hog</vt:lpstr>
      <vt:lpstr>Greater Problem with More Cores</vt:lpstr>
      <vt:lpstr>Distributed DoS in Networked Multi-Core Systems</vt:lpstr>
      <vt:lpstr>Solution: QoS-Aware, Predictable Memory</vt:lpstr>
      <vt:lpstr>Designing QoS-Aware Memory Systems: Approaches</vt:lpstr>
      <vt:lpstr>A Mechanism to Reduce Memory Interference</vt:lpstr>
      <vt:lpstr>Designing QoS-Aware Memory Systems: Approaches</vt:lpstr>
      <vt:lpstr>QoS-Aware Memory Scheduling</vt:lpstr>
      <vt:lpstr>QoS-Aware Memory Scheduling: Evolution</vt:lpstr>
      <vt:lpstr>Throughput vs. Fairness</vt:lpstr>
      <vt:lpstr>Achieving the Best of Both Worlds</vt:lpstr>
      <vt:lpstr>Thread Cluster Memory Scheduling [Kim+ MICRO’10]</vt:lpstr>
      <vt:lpstr>TCM: Throughput and Fairness</vt:lpstr>
      <vt:lpstr>TCM: Fairness-Throughput Tradeoff</vt:lpstr>
      <vt:lpstr>Memory QoS in a Parallel Application</vt:lpstr>
      <vt:lpstr>Summary: Memory QoS Approaches and Techniques</vt:lpstr>
      <vt:lpstr>SALP: Reducing DRAM Bank Conflict Impact</vt:lpstr>
      <vt:lpstr>SALP: Problem, Goal, Observations</vt:lpstr>
      <vt:lpstr>SALP: Key Ideas</vt:lpstr>
      <vt:lpstr>SALP: Reduce Sharing of Global Decoder</vt:lpstr>
      <vt:lpstr>SALP: Reduce Sharing of Global Row-Buffer</vt:lpstr>
      <vt:lpstr>SALP: Baseline Bank Organization</vt:lpstr>
      <vt:lpstr>SALP: Proposed Bank Organization</vt:lpstr>
      <vt:lpstr>SALP: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1611</cp:revision>
  <cp:lastPrinted>2010-05-26T16:43:32Z</cp:lastPrinted>
  <dcterms:created xsi:type="dcterms:W3CDTF">2010-10-08T20:41:54Z</dcterms:created>
  <dcterms:modified xsi:type="dcterms:W3CDTF">2013-06-05T12:31:34Z</dcterms:modified>
</cp:coreProperties>
</file>