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Lst>
  <p:notesMasterIdLst>
    <p:notesMasterId r:id="rId52"/>
  </p:notesMasterIdLst>
  <p:handoutMasterIdLst>
    <p:handoutMasterId r:id="rId53"/>
  </p:handoutMasterIdLst>
  <p:sldIdLst>
    <p:sldId id="256" r:id="rId3"/>
    <p:sldId id="257" r:id="rId4"/>
    <p:sldId id="258" r:id="rId5"/>
    <p:sldId id="259" r:id="rId6"/>
    <p:sldId id="260" r:id="rId7"/>
    <p:sldId id="261" r:id="rId8"/>
    <p:sldId id="262" r:id="rId9"/>
    <p:sldId id="30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2" r:id="rId29"/>
    <p:sldId id="281" r:id="rId30"/>
    <p:sldId id="282" r:id="rId31"/>
    <p:sldId id="283" r:id="rId32"/>
    <p:sldId id="285" r:id="rId33"/>
    <p:sldId id="284" r:id="rId34"/>
    <p:sldId id="303" r:id="rId35"/>
    <p:sldId id="287" r:id="rId36"/>
    <p:sldId id="288" r:id="rId37"/>
    <p:sldId id="289" r:id="rId38"/>
    <p:sldId id="286" r:id="rId39"/>
    <p:sldId id="290" r:id="rId40"/>
    <p:sldId id="304" r:id="rId41"/>
    <p:sldId id="291" r:id="rId42"/>
    <p:sldId id="292" r:id="rId43"/>
    <p:sldId id="293" r:id="rId44"/>
    <p:sldId id="294" r:id="rId45"/>
    <p:sldId id="296" r:id="rId46"/>
    <p:sldId id="295" r:id="rId47"/>
    <p:sldId id="297" r:id="rId48"/>
    <p:sldId id="305" r:id="rId49"/>
    <p:sldId id="300" r:id="rId50"/>
    <p:sldId id="309"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9842" autoAdjust="0"/>
  </p:normalViewPr>
  <p:slideViewPr>
    <p:cSldViewPr>
      <p:cViewPr varScale="1">
        <p:scale>
          <a:sx n="112" d="100"/>
          <a:sy n="112" d="100"/>
        </p:scale>
        <p:origin x="-16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6/22/13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28563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6/22/13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230062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11</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13</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16</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17</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18</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we’ve plotted these two important characteristics as axes on a graph.  On the bottom is persistence, from temporary – the data does not need to be saved across program executions – on the left to persistent – the data must remain across executions for correct operation – on the right.  From bottom to top we have data that has more locality – and is accessed very frequently in a short amount of time or space – to data that has less locality – which may predominantly be accessed in a random manner.</a:t>
            </a:r>
          </a:p>
          <a:p>
            <a:endParaRPr lang="en-US" baseline="0" dirty="0" smtClean="0"/>
          </a:p>
          <a:p>
            <a:r>
              <a:rPr lang="en-US" baseline="0" dirty="0" smtClean="0"/>
              <a:t>Let’s take a look at two examples of data and how they map onto this space.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some</a:t>
            </a:r>
            <a:r>
              <a:rPr lang="en-US" baseline="0" dirty="0" smtClean="0"/>
              <a:t> data </a:t>
            </a:r>
            <a:r>
              <a:rPr lang="en-US" dirty="0" smtClean="0"/>
              <a:t>that requires</a:t>
            </a:r>
            <a:r>
              <a:rPr lang="en-US" baseline="0" dirty="0" smtClean="0"/>
              <a:t> high persistence but has little locality.  Such data might be the columns in a column store that are only scanned through infrequently.  While it is essential that this data remain persistent across runs of the program, it may not be accessed that frequently, and therefore may be more beneficial to place on slightly slower, persistent memory devices, such as Flash.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23</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a:t>
            </a:r>
            <a:r>
              <a:rPr lang="en-US" baseline="0" dirty="0" smtClean="0"/>
              <a:t> of the perspective is data that has high locality but is only ephemeral and not needed between executions.  Data in a Content Delivery Network that is cached as it is accessed and is constantly being updated and replaced, is a great candidate for placing in DRAM on such systems.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28</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grep</a:t>
            </a:r>
            <a:r>
              <a:rPr lang="en-US" baseline="0" dirty="0" smtClean="0"/>
              <a:t> and </a:t>
            </a:r>
            <a:r>
              <a:rPr lang="en-US" baseline="0" dirty="0" err="1" smtClean="0"/>
              <a:t>grep</a:t>
            </a:r>
            <a:r>
              <a:rPr lang="en-US" baseline="0" dirty="0" smtClean="0"/>
              <a:t> -r are CPU-intensive, so the change is not as large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extLst>
      <p:ext uri="{BB962C8B-B14F-4D97-AF65-F5344CB8AC3E}">
        <p14:creationId xmlns:p14="http://schemas.microsoft.com/office/powerpoint/2010/main" val="3035191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40</a:t>
            </a:fld>
            <a:endParaRPr lang="en-US"/>
          </a:p>
        </p:txBody>
      </p:sp>
    </p:spTree>
    <p:extLst>
      <p:ext uri="{BB962C8B-B14F-4D97-AF65-F5344CB8AC3E}">
        <p14:creationId xmlns:p14="http://schemas.microsoft.com/office/powerpoint/2010/main" val="295378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41</a:t>
            </a:fld>
            <a:endParaRPr lang="en-US"/>
          </a:p>
        </p:txBody>
      </p:sp>
    </p:spTree>
    <p:extLst>
      <p:ext uri="{BB962C8B-B14F-4D97-AF65-F5344CB8AC3E}">
        <p14:creationId xmlns:p14="http://schemas.microsoft.com/office/powerpoint/2010/main" val="295378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42</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43</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44</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45</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46</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47</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pPr/>
              <a:t>8</a:t>
            </a:fld>
            <a:endParaRPr lang="en-US"/>
          </a:p>
        </p:txBody>
      </p:sp>
    </p:spTree>
    <p:extLst>
      <p:ext uri="{BB962C8B-B14F-4D97-AF65-F5344CB8AC3E}">
        <p14:creationId xmlns:p14="http://schemas.microsoft.com/office/powerpoint/2010/main" val="227186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a:p>
        </p:txBody>
      </p:sp>
    </p:spTree>
    <p:extLst>
      <p:ext uri="{BB962C8B-B14F-4D97-AF65-F5344CB8AC3E}">
        <p14:creationId xmlns:p14="http://schemas.microsoft.com/office/powerpoint/2010/main" val="227186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a:t>
            </a:r>
            <a:r>
              <a:rPr lang="en-US" sz="4000" dirty="0" smtClean="0"/>
              <a:t>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rgbClr val="0000FF"/>
                </a:solidFill>
              </a:rPr>
              <a:t>Our Proposal: </a:t>
            </a:r>
            <a:r>
              <a:rPr lang="en-US" sz="2200" dirty="0">
                <a:solidFill>
                  <a:srgbClr val="0000FF"/>
                </a:solidFill>
              </a:rPr>
              <a:t>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a:t>
            </a:fld>
            <a:endParaRPr lang="en-US" altLang="en-US"/>
          </a:p>
        </p:txBody>
      </p:sp>
    </p:spTree>
    <p:extLst>
      <p:ext uri="{BB962C8B-B14F-4D97-AF65-F5344CB8AC3E}">
        <p14:creationId xmlns:p14="http://schemas.microsoft.com/office/powerpoint/2010/main" val="1116468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a:t>
            </a:r>
            <a:r>
              <a:rPr lang="en-US" dirty="0" smtClean="0"/>
              <a:t>     Memory </a:t>
            </a:r>
            <a:r>
              <a:rPr lang="en-US" dirty="0" smtClean="0"/>
              <a:t>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a:t>
            </a:fld>
            <a:endParaRPr lang="en-US" altLang="en-US"/>
          </a:p>
        </p:txBody>
      </p:sp>
    </p:spTree>
    <p:extLst>
      <p:ext uri="{BB962C8B-B14F-4D97-AF65-F5344CB8AC3E}">
        <p14:creationId xmlns:p14="http://schemas.microsoft.com/office/powerpoint/2010/main" val="1339840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a:t>
            </a:r>
            <a:r>
              <a:rPr lang="en-US" dirty="0" smtClean="0"/>
              <a:t>   Memory </a:t>
            </a:r>
            <a:r>
              <a:rPr lang="en-US" dirty="0" smtClean="0"/>
              <a:t>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a:t>
            </a:fld>
            <a:endParaRPr lang="en-US" altLang="en-US"/>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t>Before: Traditional Two-Level Store</a:t>
            </a:r>
            <a:endParaRPr lang="en-US" dirty="0"/>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Virtual memory</a:t>
              </a:r>
              <a:endParaRPr lang="en-US" sz="1400" dirty="0">
                <a:solidFill>
                  <a:srgbClr val="000000"/>
                </a:solidFill>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Address translation</a:t>
              </a:r>
              <a:endParaRPr lang="en-US" sz="1400" dirty="0">
                <a:solidFill>
                  <a:srgbClr val="000000"/>
                </a:solidFill>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t>Load/Store</a:t>
              </a:r>
              <a:endParaRPr lang="en-US" sz="1400" dirty="0"/>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Operating system</a:t>
              </a:r>
            </a:p>
            <a:p>
              <a:pPr algn="ctr"/>
              <a:r>
                <a:rPr lang="en-US" sz="1400" dirty="0" smtClean="0">
                  <a:solidFill>
                    <a:srgbClr val="000000"/>
                  </a:solidFill>
                </a:rPr>
                <a:t>and file system</a:t>
              </a:r>
              <a:endParaRPr lang="en-US" sz="1400" dirty="0">
                <a:solidFill>
                  <a:srgbClr val="000000"/>
                </a:solidFill>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t>fopen</a:t>
              </a:r>
              <a:r>
                <a:rPr lang="en-US" sz="1400" dirty="0" smtClean="0"/>
                <a:t>, </a:t>
              </a:r>
              <a:r>
                <a:rPr lang="en-US" sz="1400" dirty="0" err="1" smtClean="0"/>
                <a:t>fread</a:t>
              </a:r>
              <a:r>
                <a:rPr lang="en-US" sz="1400" dirty="0" smtClean="0"/>
                <a:t>, </a:t>
              </a:r>
              <a:r>
                <a:rPr lang="en-US" sz="1400" dirty="0" err="1" smtClean="0"/>
                <a:t>fwrite</a:t>
              </a:r>
              <a:r>
                <a:rPr lang="en-US" sz="1400" dirty="0" smtClean="0"/>
                <a:t>, …</a:t>
              </a:r>
              <a:endParaRPr lang="en-US" sz="1400" dirty="0"/>
            </a:p>
          </p:txBody>
        </p:sp>
      </p:grpSp>
    </p:spTree>
    <p:extLst>
      <p:ext uri="{BB962C8B-B14F-4D97-AF65-F5344CB8AC3E}">
        <p14:creationId xmlns:p14="http://schemas.microsoft.com/office/powerpoint/2010/main" val="4163382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a:t>
            </a:r>
            <a:r>
              <a:rPr lang="en-US" dirty="0" smtClean="0"/>
              <a:t>    Memory </a:t>
            </a:r>
            <a:r>
              <a:rPr lang="en-US" dirty="0" smtClean="0"/>
              <a:t>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a:t>
            </a:fld>
            <a:endParaRPr lang="en-US" altLang="en-US"/>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t>After: Coordinated HW/SW Management</a:t>
            </a:r>
            <a:endParaRPr lang="en-US" dirty="0"/>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t>Load/Store</a:t>
            </a:r>
            <a:endParaRPr lang="en-US" sz="1400" dirty="0"/>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t>Persistent Memory</a:t>
            </a:r>
          </a:p>
          <a:p>
            <a:pPr algn="ctr"/>
            <a:r>
              <a:rPr lang="en-US" sz="1400" dirty="0" smtClean="0"/>
              <a:t>Manager</a:t>
            </a:r>
            <a:endParaRPr lang="en-US" sz="1400" dirty="0"/>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t>Feedback</a:t>
            </a:r>
            <a:endParaRPr lang="en-US" sz="1400" dirty="0"/>
          </a:p>
        </p:txBody>
      </p:sp>
    </p:spTree>
    <p:extLst>
      <p:ext uri="{BB962C8B-B14F-4D97-AF65-F5344CB8AC3E}">
        <p14:creationId xmlns:p14="http://schemas.microsoft.com/office/powerpoint/2010/main" val="331381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a:t>
            </a:r>
            <a:r>
              <a:rPr lang="en-US" dirty="0" smtClean="0"/>
              <a:t>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a:t>
            </a:r>
            <a:r>
              <a:rPr lang="en-US" sz="2200" dirty="0" smtClean="0">
                <a:solidFill>
                  <a:srgbClr val="0000FF"/>
                </a:solidFill>
                <a:sym typeface="Wingdings"/>
              </a:rPr>
              <a:t>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a:t>
            </a:r>
            <a:r>
              <a:rPr lang="en-US" sz="2200" dirty="0" smtClean="0">
                <a:solidFill>
                  <a:srgbClr val="0000FF"/>
                </a:solidFill>
                <a:sym typeface="Wingdings"/>
              </a:rPr>
              <a:t>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a:t>
            </a:r>
            <a:r>
              <a:rPr lang="en-US" sz="2200" dirty="0" smtClean="0">
                <a:solidFill>
                  <a:srgbClr val="0000FF"/>
                </a:solidFill>
                <a:sym typeface="Wingdings"/>
              </a:rPr>
              <a:t>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a:t>
            </a:fld>
            <a:endParaRPr lang="en-US" altLang="en-US"/>
          </a:p>
        </p:txBody>
      </p:sp>
    </p:spTree>
    <p:extLst>
      <p:ext uri="{BB962C8B-B14F-4D97-AF65-F5344CB8AC3E}">
        <p14:creationId xmlns:p14="http://schemas.microsoft.com/office/powerpoint/2010/main" val="3757470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t>
            </a:r>
            <a:r>
              <a:rPr lang="en-US" sz="2000" dirty="0" smtClean="0">
                <a:sym typeface="Wingdings"/>
              </a:rPr>
              <a:t>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a:t>
            </a:r>
            <a:r>
              <a:rPr lang="en-US" sz="2000" dirty="0" smtClean="0">
                <a:sym typeface="Wingdings"/>
              </a:rPr>
              <a:t>software</a:t>
            </a:r>
          </a:p>
          <a:p>
            <a:endParaRPr lang="en-US" sz="2200" dirty="0">
              <a:sym typeface="Wingdings"/>
            </a:endParaRPr>
          </a:p>
          <a:p>
            <a:r>
              <a:rPr lang="en-US" sz="2200" dirty="0" smtClean="0">
                <a:solidFill>
                  <a:srgbClr val="0000FF"/>
                </a:solidFill>
              </a:rPr>
              <a:t>Example program manipulating a persistent </a:t>
            </a:r>
            <a:r>
              <a:rPr lang="en-US" sz="2200" dirty="0" smtClean="0">
                <a:solidFill>
                  <a:srgbClr val="0000FF"/>
                </a:solidFill>
              </a:rPr>
              <a:t>object:</a:t>
            </a:r>
            <a:endParaRPr lang="en-US" sz="22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a:t>
            </a:fld>
            <a:endParaRPr lang="en-US" altLang="en-US"/>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endParaRPr lang="en-US" sz="1600" dirty="0" smtClean="0">
              <a:solidFill>
                <a:srgbClr val="0000FF"/>
              </a:solidFill>
            </a:endParaRP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endParaRPr lang="en-US" sz="1600" dirty="0" smtClean="0">
              <a:solidFill>
                <a:srgbClr val="0000FF"/>
              </a:solidFill>
            </a:endParaRP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endParaRPr lang="en-US" sz="1600" dirty="0" smtClean="0">
              <a:solidFill>
                <a:srgbClr val="0000FF"/>
              </a:solidFill>
            </a:endParaRPr>
          </a:p>
        </p:txBody>
      </p:sp>
    </p:spTree>
    <p:extLst>
      <p:ext uri="{BB962C8B-B14F-4D97-AF65-F5344CB8AC3E}">
        <p14:creationId xmlns:p14="http://schemas.microsoft.com/office/powerpoint/2010/main" val="4641548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a:t>
            </a:fld>
            <a:endParaRPr lang="en-US" altLang="en-US"/>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smtClean="0">
                <a:solidFill>
                  <a:srgbClr val="0000FF"/>
                </a:solidFill>
                <a:latin typeface="Calibri"/>
                <a:ea typeface="+mn-ea"/>
                <a:cs typeface="+mn-cs"/>
              </a:rPr>
              <a:t>PMM uses access and hint information to allocate, locate, migrate and access data in the heterogeneous array of devices</a:t>
            </a:r>
            <a:endParaRPr lang="en-US" sz="2400" b="1" kern="0" dirty="0">
              <a:solidFill>
                <a:srgbClr val="0000FF"/>
              </a:solidFill>
              <a:latin typeface="Calibri"/>
              <a:ea typeface="+mn-ea"/>
              <a:cs typeface="+mn-cs"/>
            </a:endParaRPr>
          </a:p>
        </p:txBody>
      </p:sp>
    </p:spTree>
    <p:extLst>
      <p:ext uri="{BB962C8B-B14F-4D97-AF65-F5344CB8AC3E}">
        <p14:creationId xmlns:p14="http://schemas.microsoft.com/office/powerpoint/2010/main" val="40071610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rgbClr val="0000FF"/>
                </a:solidFill>
              </a:rPr>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a:t>
            </a:fld>
            <a:endParaRPr lang="en-US" altLang="en-US"/>
          </a:p>
        </p:txBody>
      </p:sp>
    </p:spTree>
    <p:extLst>
      <p:ext uri="{BB962C8B-B14F-4D97-AF65-F5344CB8AC3E}">
        <p14:creationId xmlns:p14="http://schemas.microsoft.com/office/powerpoint/2010/main" val="2333587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a:r>
            <a:r>
              <a:rPr lang="en-US" sz="2200" dirty="0" smtClean="0"/>
              <a:t>at least five opportunities </a:t>
            </a:r>
            <a:r>
              <a:rPr lang="en-US" sz="2200" dirty="0" smtClean="0"/>
              <a:t>and benefits </a:t>
            </a:r>
            <a:r>
              <a:rPr lang="en-US" sz="2200" dirty="0" smtClean="0"/>
              <a:t>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a:t>
            </a:r>
            <a:r>
              <a:rPr lang="en-US" dirty="0" smtClean="0"/>
              <a:t>mapping/location </a:t>
            </a:r>
            <a:r>
              <a:rPr lang="en-US" dirty="0" smtClean="0"/>
              <a:t>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a:p>
        </p:txBody>
      </p:sp>
    </p:spTree>
    <p:extLst>
      <p:ext uri="{BB962C8B-B14F-4D97-AF65-F5344CB8AC3E}">
        <p14:creationId xmlns:p14="http://schemas.microsoft.com/office/powerpoint/2010/main" val="3879036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System Calls for File Operations</a:t>
            </a:r>
            <a:endParaRPr lang="en-US" dirty="0"/>
          </a:p>
        </p:txBody>
      </p:sp>
      <p:sp>
        <p:nvSpPr>
          <p:cNvPr id="3" name="Content Placeholder 2"/>
          <p:cNvSpPr>
            <a:spLocks noGrp="1"/>
          </p:cNvSpPr>
          <p:nvPr>
            <p:ph idx="1"/>
          </p:nvPr>
        </p:nvSpPr>
        <p:spPr>
          <a:xfrm>
            <a:off x="228600" y="969640"/>
            <a:ext cx="8610600" cy="5339680"/>
          </a:xfrm>
        </p:spPr>
        <p:txBody>
          <a:bodyPr/>
          <a:lstStyle/>
          <a:p>
            <a:endParaRPr lang="en-US" sz="2200" dirty="0" smtClean="0"/>
          </a:p>
          <a:p>
            <a:r>
              <a:rPr lang="en-US" sz="2200" dirty="0" smtClean="0"/>
              <a:t>A persistent memory can expose a large, linear, persistent address space</a:t>
            </a:r>
          </a:p>
          <a:p>
            <a:pPr lvl="1"/>
            <a:r>
              <a:rPr lang="en-US" sz="2000" dirty="0" smtClean="0">
                <a:solidFill>
                  <a:srgbClr val="0000FF"/>
                </a:solidFill>
              </a:rPr>
              <a:t>Persistent storage objects can be directly manipulated with load/store operations</a:t>
            </a:r>
          </a:p>
          <a:p>
            <a:endParaRPr lang="en-US" sz="2200" dirty="0" smtClean="0"/>
          </a:p>
          <a:p>
            <a:r>
              <a:rPr lang="en-US" sz="2200" dirty="0" smtClean="0">
                <a:solidFill>
                  <a:schemeClr val="tx2"/>
                </a:solidFill>
              </a:rPr>
              <a:t>This eliminates the need for layers of operating system code</a:t>
            </a:r>
          </a:p>
          <a:p>
            <a:pPr lvl="1"/>
            <a:r>
              <a:rPr lang="en-US" sz="2000" dirty="0" smtClean="0"/>
              <a:t>Typically used for calls like </a:t>
            </a:r>
            <a:r>
              <a:rPr lang="en-US" sz="2000" dirty="0" smtClean="0">
                <a:latin typeface="Courier"/>
                <a:cs typeface="Courier"/>
              </a:rPr>
              <a:t>open</a:t>
            </a:r>
            <a:r>
              <a:rPr lang="en-US" sz="2000" dirty="0" smtClean="0"/>
              <a:t>, </a:t>
            </a:r>
            <a:r>
              <a:rPr lang="en-US" sz="2000" dirty="0" smtClean="0">
                <a:latin typeface="Courier"/>
                <a:cs typeface="Courier"/>
              </a:rPr>
              <a:t>read</a:t>
            </a:r>
            <a:r>
              <a:rPr lang="en-US" sz="2000" dirty="0" smtClean="0"/>
              <a:t>, and </a:t>
            </a:r>
            <a:r>
              <a:rPr lang="en-US" sz="2000" dirty="0" smtClean="0">
                <a:latin typeface="Courier"/>
                <a:cs typeface="Courier"/>
              </a:rPr>
              <a:t>write</a:t>
            </a:r>
          </a:p>
          <a:p>
            <a:endParaRPr lang="en-US" sz="2200" dirty="0" smtClean="0"/>
          </a:p>
          <a:p>
            <a:r>
              <a:rPr lang="en-US" sz="2200" dirty="0" smtClean="0">
                <a:solidFill>
                  <a:srgbClr val="006633"/>
                </a:solidFill>
              </a:rPr>
              <a:t>Also eliminates OS file metadata</a:t>
            </a:r>
          </a:p>
          <a:p>
            <a:pPr lvl="1"/>
            <a:r>
              <a:rPr lang="en-US" sz="2000" dirty="0" smtClean="0"/>
              <a:t>File descriptors, file buffers, and so </a:t>
            </a:r>
            <a:r>
              <a:rPr lang="en-US" sz="2000" dirty="0" smtClean="0"/>
              <a:t>on</a:t>
            </a:r>
          </a:p>
          <a:p>
            <a:pPr lvl="1"/>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spTree>
    <p:extLst>
      <p:ext uri="{BB962C8B-B14F-4D97-AF65-F5344CB8AC3E}">
        <p14:creationId xmlns:p14="http://schemas.microsoft.com/office/powerpoint/2010/main" val="13328985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a:t>
            </a:r>
            <a:r>
              <a:rPr lang="en-US" sz="2000" dirty="0" smtClean="0">
                <a:solidFill>
                  <a:srgbClr val="FF0000"/>
                </a:solidFill>
              </a:rPr>
              <a:t>bottlenecks if we keep the traditional storage model</a:t>
            </a:r>
            <a:endParaRPr lang="en-US" sz="2000" dirty="0" smtClean="0">
              <a:solidFill>
                <a:srgbClr val="FF0000"/>
              </a:solidFill>
            </a:endParaRP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endParaRPr lang="en-US" sz="2200" dirty="0" smtClean="0">
              <a:solidFill>
                <a:srgbClr val="0000FF"/>
              </a:solidFill>
            </a:endParaRPr>
          </a:p>
          <a:p>
            <a:pPr lvl="1"/>
            <a:r>
              <a:rPr lang="en-US" sz="2000" dirty="0" smtClean="0"/>
              <a:t>We describe the </a:t>
            </a:r>
            <a:r>
              <a:rPr lang="en-US" sz="2000" dirty="0" smtClean="0"/>
              <a:t>idea of </a:t>
            </a:r>
            <a:r>
              <a:rPr lang="en-US" sz="2000" dirty="0" smtClean="0"/>
              <a:t>a Persistent Memory Manager (PMM) for efficiently coordinating storage and </a:t>
            </a:r>
            <a:r>
              <a:rPr lang="en-US" sz="2000" dirty="0" smtClean="0"/>
              <a:t>memory, and quantify its benefit</a:t>
            </a:r>
            <a:endParaRPr lang="en-US" sz="2000" dirty="0"/>
          </a:p>
          <a:p>
            <a:pPr lvl="1"/>
            <a:r>
              <a:rPr lang="en-US" sz="2000" dirty="0" smtClean="0"/>
              <a:t>And, </a:t>
            </a:r>
            <a:r>
              <a:rPr lang="en-US" sz="2000" dirty="0" smtClean="0"/>
              <a:t>examine questions </a:t>
            </a:r>
            <a:r>
              <a:rPr lang="en-US" sz="2000" dirty="0"/>
              <a:t>and </a:t>
            </a:r>
            <a:r>
              <a:rPr lang="en-US" sz="2000" dirty="0" smtClean="0"/>
              <a:t>challenges to address to realize PMM</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File System Operations</a:t>
            </a:r>
            <a:endParaRPr lang="en-US" dirty="0"/>
          </a:p>
        </p:txBody>
      </p:sp>
      <p:sp>
        <p:nvSpPr>
          <p:cNvPr id="3" name="Content Placeholder 2"/>
          <p:cNvSpPr>
            <a:spLocks noGrp="1"/>
          </p:cNvSpPr>
          <p:nvPr>
            <p:ph idx="1"/>
          </p:nvPr>
        </p:nvSpPr>
        <p:spPr>
          <a:xfrm>
            <a:off x="228600" y="620688"/>
            <a:ext cx="8610600" cy="5472608"/>
          </a:xfrm>
        </p:spPr>
        <p:txBody>
          <a:bodyPr/>
          <a:lstStyle/>
          <a:p>
            <a:endParaRPr lang="en-US" sz="2200" dirty="0" smtClean="0"/>
          </a:p>
          <a:p>
            <a:r>
              <a:rPr lang="en-US" sz="2200" dirty="0" smtClean="0"/>
              <a:t>Locating files is traditionally done using a </a:t>
            </a:r>
            <a:r>
              <a:rPr lang="en-US" sz="2200" i="1" dirty="0" smtClean="0"/>
              <a:t>file system</a:t>
            </a:r>
          </a:p>
          <a:p>
            <a:pPr lvl="1"/>
            <a:r>
              <a:rPr lang="en-US" sz="2000" dirty="0" smtClean="0"/>
              <a:t>Runs code and traverses structures in software to locate files</a:t>
            </a:r>
          </a:p>
          <a:p>
            <a:endParaRPr lang="en-US" sz="2200" dirty="0" smtClean="0"/>
          </a:p>
          <a:p>
            <a:r>
              <a:rPr lang="en-US" sz="2200" dirty="0" smtClean="0">
                <a:solidFill>
                  <a:srgbClr val="0000FF"/>
                </a:solidFill>
              </a:rPr>
              <a:t>Existing hardware structures for locating data in virtual memory can be extended and adapted to meet the needs of persistent memories</a:t>
            </a:r>
          </a:p>
          <a:p>
            <a:pPr lvl="1"/>
            <a:r>
              <a:rPr lang="en-US" sz="2000" dirty="0" smtClean="0"/>
              <a:t>Memory Management Units (MMUs), which map virtual addresses to physical addresses</a:t>
            </a:r>
          </a:p>
          <a:p>
            <a:pPr lvl="1"/>
            <a:r>
              <a:rPr lang="en-US" sz="2000" dirty="0" smtClean="0"/>
              <a:t>Translation </a:t>
            </a:r>
            <a:r>
              <a:rPr lang="en-US" sz="2000" dirty="0" err="1" smtClean="0"/>
              <a:t>Lookaside</a:t>
            </a:r>
            <a:r>
              <a:rPr lang="en-US" sz="2000" dirty="0" smtClean="0"/>
              <a:t> Buffers (TLBs), which cache mappings of virtual-to-physical address translations</a:t>
            </a:r>
          </a:p>
          <a:p>
            <a:endParaRPr lang="en-US" sz="2200" dirty="0" smtClean="0"/>
          </a:p>
          <a:p>
            <a:r>
              <a:rPr lang="en-US" sz="2200" dirty="0" smtClean="0">
                <a:solidFill>
                  <a:schemeClr val="accent2">
                    <a:lumMod val="75000"/>
                  </a:schemeClr>
                </a:solidFill>
              </a:rPr>
              <a:t>Potential to eliminate file system </a:t>
            </a:r>
            <a:r>
              <a:rPr lang="en-US" sz="2200" dirty="0" smtClean="0">
                <a:solidFill>
                  <a:schemeClr val="accent2">
                    <a:lumMod val="75000"/>
                  </a:schemeClr>
                </a:solidFill>
              </a:rPr>
              <a:t>code</a:t>
            </a:r>
          </a:p>
          <a:p>
            <a:r>
              <a:rPr lang="en-US" sz="2200" dirty="0" smtClean="0">
                <a:solidFill>
                  <a:srgbClr val="FF0000"/>
                </a:solidFill>
              </a:rPr>
              <a:t>At the cost of additional hardware overhead to handle persistent data storage</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val="3117399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t>
            </a:r>
            <a:r>
              <a:rPr lang="en-US" sz="3200" dirty="0" smtClean="0"/>
              <a:t>among Heterogeneous </a:t>
            </a:r>
            <a:r>
              <a:rPr lang="en-US" sz="3200" dirty="0" smtClean="0"/>
              <a:t>Devices</a:t>
            </a:r>
            <a:endParaRPr lang="en-US" sz="3200" dirty="0"/>
          </a:p>
        </p:txBody>
      </p:sp>
      <p:sp>
        <p:nvSpPr>
          <p:cNvPr id="3" name="Content Placeholder 2"/>
          <p:cNvSpPr>
            <a:spLocks noGrp="1"/>
          </p:cNvSpPr>
          <p:nvPr>
            <p:ph idx="1"/>
          </p:nvPr>
        </p:nvSpPr>
        <p:spPr>
          <a:xfrm>
            <a:off x="228600" y="1124744"/>
            <a:ext cx="8610600" cy="5123656"/>
          </a:xfrm>
        </p:spPr>
        <p:txBody>
          <a:bodyPr/>
          <a:lstStyle/>
          <a:p>
            <a:r>
              <a:rPr lang="en-US" sz="2200" dirty="0" smtClean="0"/>
              <a:t>A persistent memory exposes a large, persistent address space</a:t>
            </a:r>
          </a:p>
          <a:p>
            <a:pPr lvl="1"/>
            <a:r>
              <a:rPr lang="en-US" sz="2000" dirty="0" smtClean="0">
                <a:solidFill>
                  <a:srgbClr val="0000FF"/>
                </a:solidFill>
              </a:rPr>
              <a:t>But it may use many different devices to satisfy this goal</a:t>
            </a:r>
          </a:p>
          <a:p>
            <a:pPr lvl="1"/>
            <a:r>
              <a:rPr lang="en-US" sz="2000" dirty="0" smtClean="0"/>
              <a:t>From fast, low-capacity volatile DRAM to slow, high-capacity non-volatile HDD or Flash</a:t>
            </a:r>
          </a:p>
          <a:p>
            <a:pPr lvl="1"/>
            <a:r>
              <a:rPr lang="en-US" sz="2000" dirty="0" smtClean="0"/>
              <a:t>And other NVM devices in between</a:t>
            </a:r>
          </a:p>
          <a:p>
            <a:endParaRPr lang="en-US" sz="2200" dirty="0" smtClean="0"/>
          </a:p>
          <a:p>
            <a:r>
              <a:rPr lang="en-US" sz="2200" dirty="0" smtClean="0">
                <a:solidFill>
                  <a:schemeClr val="tx2">
                    <a:lumMod val="75000"/>
                  </a:schemeClr>
                </a:solidFill>
              </a:rPr>
              <a:t>Performance and energy can benefit from good placement of data among these devices</a:t>
            </a:r>
          </a:p>
          <a:p>
            <a:pPr lvl="1"/>
            <a:r>
              <a:rPr lang="en-US" sz="2000" dirty="0" smtClean="0"/>
              <a:t>Utilizing the strengths of each device and avoiding their weaknesses, if possible</a:t>
            </a:r>
          </a:p>
          <a:p>
            <a:pPr lvl="1"/>
            <a:r>
              <a:rPr lang="en-US" sz="2000" dirty="0" smtClean="0">
                <a:solidFill>
                  <a:srgbClr val="0000FF"/>
                </a:solidFill>
              </a:rPr>
              <a:t>For example, consider two important application characteristics:  locality and persistence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Tree>
    <p:extLst>
      <p:ext uri="{BB962C8B-B14F-4D97-AF65-F5344CB8AC3E}">
        <p14:creationId xmlns:p14="http://schemas.microsoft.com/office/powerpoint/2010/main" val="2540717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8"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t>
            </a:r>
            <a:r>
              <a:rPr lang="en-US" sz="3200" dirty="0" smtClean="0"/>
              <a:t>among Heterogeneous </a:t>
            </a:r>
            <a:r>
              <a:rPr lang="en-US" sz="3200" dirty="0" smtClean="0"/>
              <a:t>Devices</a:t>
            </a:r>
            <a:endParaRPr lang="en-US" sz="3200" dirty="0"/>
          </a:p>
        </p:txBody>
      </p:sp>
    </p:spTree>
    <p:extLst>
      <p:ext uri="{BB962C8B-B14F-4D97-AF65-F5344CB8AC3E}">
        <p14:creationId xmlns:p14="http://schemas.microsoft.com/office/powerpoint/2010/main" val="3139110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FF"/>
                </a:solidFill>
              </a:rPr>
              <a:t>X</a:t>
            </a:r>
            <a:endParaRPr lang="en-US" sz="3600" dirty="0">
              <a:solidFill>
                <a:srgbClr val="0000FF"/>
              </a:solidFill>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FF"/>
                </a:solidFill>
              </a:rPr>
              <a:t>Columns in a column store that are</a:t>
            </a:r>
            <a:br>
              <a:rPr lang="en-US" dirty="0" smtClean="0">
                <a:solidFill>
                  <a:srgbClr val="0000FF"/>
                </a:solidFill>
              </a:rPr>
            </a:br>
            <a:r>
              <a:rPr lang="en-US" dirty="0" smtClean="0">
                <a:solidFill>
                  <a:srgbClr val="0000FF"/>
                </a:solidFill>
              </a:rPr>
              <a:t>scanned through only infrequently</a:t>
            </a:r>
          </a:p>
          <a:p>
            <a:pPr algn="ctr"/>
            <a:r>
              <a:rPr lang="en-US" dirty="0" smtClean="0">
                <a:solidFill>
                  <a:srgbClr val="0000FF"/>
                </a:solidFill>
                <a:sym typeface="Wingdings"/>
              </a:rPr>
              <a:t> place on Flash</a:t>
            </a:r>
            <a:endParaRPr lang="en-US" dirty="0">
              <a:solidFill>
                <a:srgbClr val="0000FF"/>
              </a:solidFill>
            </a:endParaRPr>
          </a:p>
        </p:txBody>
      </p:sp>
      <p:sp>
        <p:nvSpPr>
          <p:cNvPr id="9"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t>
            </a:r>
            <a:r>
              <a:rPr lang="en-US" sz="3200" dirty="0" smtClean="0"/>
              <a:t>among Heterogeneous </a:t>
            </a:r>
            <a:r>
              <a:rPr lang="en-US" sz="3200" dirty="0" smtClean="0"/>
              <a:t>Devices</a:t>
            </a:r>
            <a:endParaRPr lang="en-US" sz="3200" dirty="0"/>
          </a:p>
        </p:txBody>
      </p:sp>
    </p:spTree>
    <p:extLst>
      <p:ext uri="{BB962C8B-B14F-4D97-AF65-F5344CB8AC3E}">
        <p14:creationId xmlns:p14="http://schemas.microsoft.com/office/powerpoint/2010/main" val="9369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t>X</a:t>
            </a:r>
            <a:endParaRPr lang="en-US" sz="3600" dirty="0"/>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00"/>
                </a:solidFill>
              </a:rPr>
              <a:t>Columns in a column store that are</a:t>
            </a:r>
            <a:br>
              <a:rPr lang="en-US" dirty="0" smtClean="0">
                <a:solidFill>
                  <a:srgbClr val="000000"/>
                </a:solidFill>
              </a:rPr>
            </a:br>
            <a:r>
              <a:rPr lang="en-US" dirty="0" smtClean="0">
                <a:solidFill>
                  <a:srgbClr val="000000"/>
                </a:solidFill>
              </a:rPr>
              <a:t>scanned through only infrequently</a:t>
            </a:r>
          </a:p>
          <a:p>
            <a:pPr algn="ctr"/>
            <a:r>
              <a:rPr lang="en-US" dirty="0" smtClean="0">
                <a:solidFill>
                  <a:srgbClr val="000000"/>
                </a:solidFill>
                <a:sym typeface="Wingdings"/>
              </a:rPr>
              <a:t> place on Flash</a:t>
            </a:r>
            <a:endParaRPr lang="en-US" dirty="0">
              <a:solidFill>
                <a:srgbClr val="000000"/>
              </a:solidFill>
            </a:endParaRPr>
          </a:p>
        </p:txBody>
      </p:sp>
      <p:sp>
        <p:nvSpPr>
          <p:cNvPr id="8" name="TextBox 7"/>
          <p:cNvSpPr txBox="1"/>
          <p:nvPr/>
        </p:nvSpPr>
        <p:spPr>
          <a:xfrm>
            <a:off x="3779912" y="4149080"/>
            <a:ext cx="453970" cy="646331"/>
          </a:xfrm>
          <a:prstGeom prst="rect">
            <a:avLst/>
          </a:prstGeom>
          <a:noFill/>
        </p:spPr>
        <p:txBody>
          <a:bodyPr wrap="none" rtlCol="0">
            <a:spAutoFit/>
          </a:bodyPr>
          <a:lstStyle/>
          <a:p>
            <a:r>
              <a:rPr lang="en-US" sz="3600" dirty="0" smtClean="0">
                <a:solidFill>
                  <a:srgbClr val="0000FF"/>
                </a:solidFill>
              </a:rPr>
              <a:t>X</a:t>
            </a:r>
            <a:endParaRPr lang="en-US" sz="3600" dirty="0">
              <a:solidFill>
                <a:srgbClr val="0000FF"/>
              </a:solidFill>
            </a:endParaRPr>
          </a:p>
        </p:txBody>
      </p:sp>
      <p:sp>
        <p:nvSpPr>
          <p:cNvPr id="9" name="TextBox 8"/>
          <p:cNvSpPr txBox="1"/>
          <p:nvPr/>
        </p:nvSpPr>
        <p:spPr>
          <a:xfrm>
            <a:off x="3923928" y="3284984"/>
            <a:ext cx="3600400" cy="923330"/>
          </a:xfrm>
          <a:prstGeom prst="rect">
            <a:avLst/>
          </a:prstGeom>
          <a:noFill/>
        </p:spPr>
        <p:txBody>
          <a:bodyPr wrap="square" rtlCol="0">
            <a:spAutoFit/>
          </a:bodyPr>
          <a:lstStyle/>
          <a:p>
            <a:pPr algn="ctr"/>
            <a:r>
              <a:rPr lang="en-US" dirty="0" smtClean="0">
                <a:solidFill>
                  <a:srgbClr val="0000FF"/>
                </a:solidFill>
              </a:rPr>
              <a:t>Frequently-updated index for a Content Delivery Network (CDN) </a:t>
            </a:r>
            <a:r>
              <a:rPr lang="en-US" dirty="0" smtClean="0">
                <a:solidFill>
                  <a:srgbClr val="0000FF"/>
                </a:solidFill>
                <a:sym typeface="Wingdings"/>
              </a:rPr>
              <a:t> place in DRAM</a:t>
            </a:r>
            <a:endParaRPr lang="en-US" dirty="0">
              <a:solidFill>
                <a:srgbClr val="0000FF"/>
              </a:solidFill>
            </a:endParaRPr>
          </a:p>
        </p:txBody>
      </p:sp>
      <p:sp>
        <p:nvSpPr>
          <p:cNvPr id="11"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t>
            </a:r>
            <a:r>
              <a:rPr lang="en-US" sz="3200" dirty="0" smtClean="0"/>
              <a:t>among Heterogeneous </a:t>
            </a:r>
            <a:r>
              <a:rPr lang="en-US" sz="3200" dirty="0" smtClean="0"/>
              <a:t>Devices</a:t>
            </a:r>
            <a:endParaRPr lang="en-US" sz="3200" dirty="0"/>
          </a:p>
        </p:txBody>
      </p:sp>
      <p:sp>
        <p:nvSpPr>
          <p:cNvPr id="12" name="TextBox 11"/>
          <p:cNvSpPr txBox="1"/>
          <p:nvPr/>
        </p:nvSpPr>
        <p:spPr>
          <a:xfrm>
            <a:off x="107504" y="5877272"/>
            <a:ext cx="9036496" cy="461665"/>
          </a:xfrm>
          <a:prstGeom prst="rect">
            <a:avLst/>
          </a:prstGeom>
          <a:solidFill>
            <a:sysClr val="window" lastClr="FFFFFF"/>
          </a:solidFill>
          <a:ln w="25400" cap="flat" cmpd="sng" algn="ctr">
            <a:solidFill>
              <a:srgbClr val="0000FF"/>
            </a:solidFill>
            <a:prstDash val="solid"/>
          </a:ln>
          <a:effectLst/>
        </p:spPr>
        <p:txBody>
          <a:bodyPr wrap="square">
            <a:spAutoFit/>
          </a:bodyPr>
          <a:lstStyle/>
          <a:p>
            <a:pPr algn="ctr" fontAlgn="auto">
              <a:spcBef>
                <a:spcPts val="0"/>
              </a:spcBef>
              <a:spcAft>
                <a:spcPts val="0"/>
              </a:spcAft>
              <a:defRPr/>
            </a:pPr>
            <a:r>
              <a:rPr lang="en-US" sz="2400" b="1" kern="0" dirty="0" smtClean="0">
                <a:solidFill>
                  <a:srgbClr val="0000FF"/>
                </a:solidFill>
                <a:latin typeface="Calibri"/>
                <a:ea typeface="+mn-ea"/>
                <a:cs typeface="+mn-cs"/>
              </a:rPr>
              <a:t>Applications or system software can provide hints for data placement</a:t>
            </a:r>
            <a:endParaRPr lang="en-US" sz="2400" b="1" kern="0" dirty="0">
              <a:solidFill>
                <a:srgbClr val="0000FF"/>
              </a:solidFill>
              <a:latin typeface="Calibri"/>
              <a:ea typeface="+mn-ea"/>
              <a:cs typeface="+mn-cs"/>
            </a:endParaRPr>
          </a:p>
        </p:txBody>
      </p:sp>
    </p:spTree>
    <p:extLst>
      <p:ext uri="{BB962C8B-B14F-4D97-AF65-F5344CB8AC3E}">
        <p14:creationId xmlns:p14="http://schemas.microsoft.com/office/powerpoint/2010/main" val="5084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Providing Security and Reliability</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A p</a:t>
            </a:r>
            <a:r>
              <a:rPr lang="en-US" sz="2200" dirty="0" smtClean="0">
                <a:solidFill>
                  <a:srgbClr val="0000FF"/>
                </a:solidFill>
              </a:rPr>
              <a:t>ersistent memory deals </a:t>
            </a:r>
            <a:r>
              <a:rPr lang="en-US" sz="2200" dirty="0" smtClean="0">
                <a:solidFill>
                  <a:srgbClr val="0000FF"/>
                </a:solidFill>
              </a:rPr>
              <a:t>with data at the granularity of bytes and not necessarily files</a:t>
            </a:r>
          </a:p>
          <a:p>
            <a:pPr lvl="1"/>
            <a:r>
              <a:rPr lang="en-US" sz="2000" dirty="0" smtClean="0">
                <a:solidFill>
                  <a:schemeClr val="accent2">
                    <a:lumMod val="75000"/>
                  </a:schemeClr>
                </a:solidFill>
              </a:rPr>
              <a:t>Provides the opportunity for much finer-grained </a:t>
            </a:r>
            <a:r>
              <a:rPr lang="en-US" sz="2000" dirty="0" smtClean="0">
                <a:solidFill>
                  <a:schemeClr val="accent2">
                    <a:lumMod val="75000"/>
                  </a:schemeClr>
                </a:solidFill>
              </a:rPr>
              <a:t>security and protection </a:t>
            </a:r>
            <a:r>
              <a:rPr lang="en-US" sz="2000" dirty="0" smtClean="0">
                <a:solidFill>
                  <a:schemeClr val="accent2">
                    <a:lumMod val="75000"/>
                  </a:schemeClr>
                </a:solidFill>
              </a:rPr>
              <a:t>than traditional two-level storage models </a:t>
            </a:r>
            <a:r>
              <a:rPr lang="en-US" sz="2000" dirty="0" smtClean="0">
                <a:solidFill>
                  <a:schemeClr val="accent2">
                    <a:lumMod val="75000"/>
                  </a:schemeClr>
                </a:solidFill>
              </a:rPr>
              <a:t>provide/afford</a:t>
            </a:r>
            <a:endParaRPr lang="en-US" sz="2000" dirty="0" smtClean="0">
              <a:solidFill>
                <a:schemeClr val="accent2">
                  <a:lumMod val="75000"/>
                </a:schemeClr>
              </a:solidFill>
            </a:endParaRPr>
          </a:p>
          <a:p>
            <a:pPr lvl="1"/>
            <a:r>
              <a:rPr lang="en-US" sz="2000" dirty="0" smtClean="0">
                <a:solidFill>
                  <a:srgbClr val="FF0000"/>
                </a:solidFill>
              </a:rPr>
              <a:t>Need efficient techniques to avoid large metadata overheads</a:t>
            </a:r>
          </a:p>
          <a:p>
            <a:endParaRPr lang="en-US" sz="2200" dirty="0" smtClean="0"/>
          </a:p>
          <a:p>
            <a:r>
              <a:rPr lang="en-US" sz="2200" dirty="0" smtClean="0">
                <a:solidFill>
                  <a:srgbClr val="0000FF"/>
                </a:solidFill>
              </a:rPr>
              <a:t>A persistent memory can improve application reliability by ensuring updates to persistent data are less vulnerable to failures</a:t>
            </a:r>
          </a:p>
          <a:p>
            <a:pPr lvl="1"/>
            <a:r>
              <a:rPr lang="en-US" sz="2000" dirty="0" smtClean="0">
                <a:solidFill>
                  <a:srgbClr val="FF0000"/>
                </a:solidFill>
              </a:rPr>
              <a:t>Need </a:t>
            </a:r>
            <a:r>
              <a:rPr lang="en-US" sz="2000" dirty="0" smtClean="0">
                <a:solidFill>
                  <a:srgbClr val="FF0000"/>
                </a:solidFill>
              </a:rPr>
              <a:t>to ensure that changes to copies of persistent data placed in volatile memories become persistent</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a:p>
        </p:txBody>
      </p:sp>
    </p:spTree>
    <p:extLst>
      <p:ext uri="{BB962C8B-B14F-4D97-AF65-F5344CB8AC3E}">
        <p14:creationId xmlns:p14="http://schemas.microsoft.com/office/powerpoint/2010/main" val="20820452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HW/SW Cooperative Data Management</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Persistent memories can expose hooks and interfaces to applications, the OS, and runtimes</a:t>
            </a:r>
          </a:p>
          <a:p>
            <a:pPr lvl="1"/>
            <a:r>
              <a:rPr lang="en-US" sz="2000" dirty="0" smtClean="0">
                <a:solidFill>
                  <a:schemeClr val="tx2">
                    <a:lumMod val="75000"/>
                  </a:schemeClr>
                </a:solidFill>
              </a:rPr>
              <a:t>Have the potential to provide improved system robustness and efficiency than by managing persistent data with either software or hardware alone</a:t>
            </a:r>
          </a:p>
          <a:p>
            <a:endParaRPr lang="en-US" sz="2200" dirty="0" smtClean="0"/>
          </a:p>
          <a:p>
            <a:r>
              <a:rPr lang="en-US" sz="2200" dirty="0" smtClean="0"/>
              <a:t>Can enable fast </a:t>
            </a:r>
            <a:r>
              <a:rPr lang="en-US" sz="2200" dirty="0" err="1" smtClean="0"/>
              <a:t>checkpointing</a:t>
            </a:r>
            <a:r>
              <a:rPr lang="en-US" sz="2200" dirty="0" smtClean="0"/>
              <a:t> and </a:t>
            </a:r>
            <a:r>
              <a:rPr lang="en-US" sz="2200" dirty="0" smtClean="0"/>
              <a:t>reboots, improve application reliability by ensuring persistence of data</a:t>
            </a:r>
            <a:endParaRPr lang="en-US" sz="2200" dirty="0" smtClean="0"/>
          </a:p>
          <a:p>
            <a:pPr lvl="1"/>
            <a:r>
              <a:rPr lang="en-US" sz="2000" dirty="0" smtClean="0">
                <a:solidFill>
                  <a:srgbClr val="FF0000"/>
                </a:solidFill>
              </a:rPr>
              <a:t>How to redesign availability mechanisms to take advantage of these?</a:t>
            </a:r>
          </a:p>
          <a:p>
            <a:endParaRPr lang="en-US" sz="2200" dirty="0" smtClean="0"/>
          </a:p>
          <a:p>
            <a:r>
              <a:rPr lang="en-US" sz="2200" dirty="0" smtClean="0"/>
              <a:t>Persistent locks and other persistent synchronization </a:t>
            </a:r>
            <a:r>
              <a:rPr lang="en-US" sz="2200" dirty="0" smtClean="0"/>
              <a:t>constructs can enable more robust programs and systems</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val="24687725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Quantifying Persistent Memory Benefits</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t>We have identified several opportunities and benefits of using persistent </a:t>
            </a:r>
            <a:r>
              <a:rPr lang="en-US" sz="2200" dirty="0" smtClean="0"/>
              <a:t>memories without the traditional two-level store model</a:t>
            </a:r>
            <a:endParaRPr lang="en-US" sz="2200" dirty="0" smtClean="0"/>
          </a:p>
          <a:p>
            <a:pPr marL="344487" lvl="1" indent="0">
              <a:buNone/>
            </a:pPr>
            <a:endParaRPr lang="en-US" sz="2000" dirty="0" smtClean="0"/>
          </a:p>
          <a:p>
            <a:r>
              <a:rPr lang="en-US" sz="2200" dirty="0" smtClean="0"/>
              <a:t>We will next quantify:</a:t>
            </a:r>
            <a:endParaRPr lang="en-US" sz="2200" dirty="0" smtClean="0"/>
          </a:p>
          <a:p>
            <a:pPr lvl="1"/>
            <a:r>
              <a:rPr lang="en-US" sz="2000" dirty="0" smtClean="0"/>
              <a:t>How do persistent memories affect system performance?</a:t>
            </a:r>
          </a:p>
          <a:p>
            <a:pPr lvl="1"/>
            <a:r>
              <a:rPr lang="en-US" sz="2000" dirty="0" smtClean="0"/>
              <a:t>How much </a:t>
            </a:r>
            <a:r>
              <a:rPr lang="en-US" sz="2000" dirty="0" smtClean="0"/>
              <a:t>energy reduction is possible?</a:t>
            </a:r>
            <a:endParaRPr lang="en-US" sz="2000" dirty="0" smtClean="0"/>
          </a:p>
          <a:p>
            <a:pPr lvl="1"/>
            <a:r>
              <a:rPr lang="en-US" sz="2000" dirty="0" smtClean="0"/>
              <a:t>Can persistent memories achieve these benefits despite additional access </a:t>
            </a:r>
            <a:r>
              <a:rPr lang="en-US" sz="2000" dirty="0" smtClean="0"/>
              <a:t>latencies to the persistent memory manager?</a:t>
            </a:r>
            <a:endParaRPr lang="en-US" sz="2000" dirty="0" smtClean="0"/>
          </a:p>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Tree>
    <p:extLst>
      <p:ext uri="{BB962C8B-B14F-4D97-AF65-F5344CB8AC3E}">
        <p14:creationId xmlns:p14="http://schemas.microsoft.com/office/powerpoint/2010/main" val="2764213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rgbClr val="0000FF"/>
                </a:solidFill>
              </a:rPr>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val="3631956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endParaRPr lang="en-US" sz="2200" dirty="0" smtClean="0"/>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spTree>
    <p:extLst>
      <p:ext uri="{BB962C8B-B14F-4D97-AF65-F5344CB8AC3E}">
        <p14:creationId xmlns:p14="http://schemas.microsoft.com/office/powerpoint/2010/main" val="3985691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rgbClr val="0000FF"/>
                </a:solidFill>
                <a:sym typeface="Wingdings"/>
              </a:rPr>
              <a:t>Background: Storage and Memory Models</a:t>
            </a:r>
          </a:p>
          <a:p>
            <a:pPr>
              <a:lnSpc>
                <a:spcPct val="130000"/>
              </a:lnSpc>
            </a:pPr>
            <a:r>
              <a:rPr lang="en-US" sz="2200" dirty="0" smtClean="0"/>
              <a:t>Motivation: Eliminating Operating/File System Bottlenecks</a:t>
            </a:r>
          </a:p>
          <a:p>
            <a:pPr>
              <a:lnSpc>
                <a:spcPct val="130000"/>
              </a:lnSpc>
            </a:pPr>
            <a:r>
              <a:rPr lang="en-US" sz="2200" dirty="0" smtClean="0"/>
              <a:t>Our Proposal: Hardware/Software Coordinated Management </a:t>
            </a:r>
            <a:r>
              <a:rPr lang="en-US" sz="2200" dirty="0" smtClean="0"/>
              <a:t>of Storage </a:t>
            </a:r>
            <a:r>
              <a:rPr lang="en-US" sz="2200" dirty="0" smtClean="0"/>
              <a:t>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a:t>
            </a:fld>
            <a:endParaRPr lang="en-US" altLang="en-US"/>
          </a:p>
        </p:txBody>
      </p:sp>
    </p:spTree>
    <p:extLst>
      <p:ext uri="{BB962C8B-B14F-4D97-AF65-F5344CB8AC3E}">
        <p14:creationId xmlns:p14="http://schemas.microsoft.com/office/powerpoint/2010/main" val="2176599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a:t>
            </a:r>
            <a:r>
              <a:rPr lang="en-US" sz="1800" dirty="0" smtClean="0">
                <a:solidFill>
                  <a:srgbClr val="FF0000"/>
                </a:solidFill>
              </a:rPr>
              <a:t>overheads of the two-level storage model</a:t>
            </a:r>
            <a:endParaRPr lang="en-US" sz="1800" dirty="0" smtClean="0">
              <a:solidFill>
                <a:srgbClr val="FF0000"/>
              </a:solidFill>
            </a:endParaRP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Tree>
    <p:extLst>
      <p:ext uri="{BB962C8B-B14F-4D97-AF65-F5344CB8AC3E}">
        <p14:creationId xmlns:p14="http://schemas.microsoft.com/office/powerpoint/2010/main" val="7377800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Tree>
    <p:extLst>
      <p:ext uri="{BB962C8B-B14F-4D97-AF65-F5344CB8AC3E}">
        <p14:creationId xmlns:p14="http://schemas.microsoft.com/office/powerpoint/2010/main" val="11515451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2125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t>
            </a:r>
            <a:r>
              <a:rPr lang="en-US" dirty="0" smtClean="0"/>
              <a:t>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FF0000"/>
                </a:solidFill>
              </a:rPr>
              <a:t>For HDD-based systems, eliminating OS/FS overheads typically leads to small performance improvements </a:t>
            </a:r>
            <a:r>
              <a:rPr lang="en-US" dirty="0" smtClean="0">
                <a:solidFill>
                  <a:srgbClr val="FF0000"/>
                </a:solidFill>
                <a:sym typeface="Wingdings"/>
              </a:rPr>
              <a:t> execution time dominated by HDD access latency</a:t>
            </a:r>
            <a:endParaRPr lang="en-US" dirty="0">
              <a:solidFill>
                <a:srgbClr val="FF0000"/>
              </a:solidFill>
            </a:endParaRPr>
          </a:p>
        </p:txBody>
      </p:sp>
      <p:sp>
        <p:nvSpPr>
          <p:cNvPr id="14" name="Oval 13"/>
          <p:cNvSpPr/>
          <p:nvPr/>
        </p:nvSpPr>
        <p:spPr>
          <a:xfrm>
            <a:off x="1619672" y="1556792"/>
            <a:ext cx="432048" cy="432048"/>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491880"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349147"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285251"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221355"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270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t>
            </a:r>
            <a:r>
              <a:rPr lang="en-US" dirty="0" smtClean="0"/>
              <a:t>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rPr>
              <a:t>Though, for more complex file system operations like directory traversal (seen with </a:t>
            </a:r>
            <a:r>
              <a:rPr lang="en-US" dirty="0" err="1" smtClean="0">
                <a:solidFill>
                  <a:srgbClr val="008000"/>
                </a:solidFill>
              </a:rPr>
              <a:t>cp</a:t>
            </a:r>
            <a:r>
              <a:rPr lang="en-US" dirty="0" smtClean="0">
                <a:solidFill>
                  <a:srgbClr val="008000"/>
                </a:solidFill>
              </a:rPr>
              <a:t> -r and </a:t>
            </a:r>
            <a:r>
              <a:rPr lang="en-US" dirty="0" err="1" smtClean="0">
                <a:solidFill>
                  <a:srgbClr val="008000"/>
                </a:solidFill>
              </a:rPr>
              <a:t>grep</a:t>
            </a:r>
            <a:r>
              <a:rPr lang="en-US" dirty="0" smtClean="0">
                <a:solidFill>
                  <a:srgbClr val="008000"/>
                </a:solidFill>
              </a:rPr>
              <a:t> -r), eliminating </a:t>
            </a:r>
            <a:r>
              <a:rPr lang="en-US" dirty="0" smtClean="0">
                <a:solidFill>
                  <a:srgbClr val="008000"/>
                </a:solidFill>
              </a:rPr>
              <a:t>the OS/FS overhead improves performance</a:t>
            </a:r>
            <a:endParaRPr lang="en-US" dirty="0">
              <a:solidFill>
                <a:srgbClr val="008000"/>
              </a:solidFill>
            </a:endParaRPr>
          </a:p>
        </p:txBody>
      </p:sp>
      <p:sp>
        <p:nvSpPr>
          <p:cNvPr id="14" name="Oval 13"/>
          <p:cNvSpPr/>
          <p:nvPr/>
        </p:nvSpPr>
        <p:spPr>
          <a:xfrm>
            <a:off x="2555776" y="1556792"/>
            <a:ext cx="432048"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27984" y="1556792"/>
            <a:ext cx="432048" cy="122413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041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t>
            </a:r>
            <a:r>
              <a:rPr lang="en-US" dirty="0" smtClean="0"/>
              <a:t>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35</a:t>
            </a:fld>
            <a:endParaRPr lang="en-US" altLang="en-US"/>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00FF"/>
                </a:solidFill>
              </a:rPr>
              <a:t>Switching from an HDD to NVM greatly reduces execution time due to NVM’s much faster access latencies, especially for I/O-intensive workloads (</a:t>
            </a:r>
            <a:r>
              <a:rPr lang="en-US" dirty="0" err="1" smtClean="0">
                <a:solidFill>
                  <a:srgbClr val="0000FF"/>
                </a:solidFill>
              </a:rPr>
              <a:t>cp</a:t>
            </a:r>
            <a:r>
              <a:rPr lang="en-US" dirty="0" smtClean="0">
                <a:solidFill>
                  <a:srgbClr val="0000FF"/>
                </a:solidFill>
              </a:rPr>
              <a:t>, </a:t>
            </a:r>
            <a:r>
              <a:rPr lang="en-US" dirty="0" err="1" smtClean="0">
                <a:solidFill>
                  <a:srgbClr val="0000FF"/>
                </a:solidFill>
              </a:rPr>
              <a:t>PostMark</a:t>
            </a:r>
            <a:r>
              <a:rPr lang="en-US" dirty="0" smtClean="0">
                <a:solidFill>
                  <a:srgbClr val="0000FF"/>
                </a:solidFill>
              </a:rPr>
              <a:t>, MySQL)</a:t>
            </a:r>
            <a:endParaRPr lang="en-US" dirty="0">
              <a:solidFill>
                <a:srgbClr val="0000FF"/>
              </a:solidFill>
            </a:endParaRPr>
          </a:p>
        </p:txBody>
      </p:sp>
      <p:cxnSp>
        <p:nvCxnSpPr>
          <p:cNvPr id="5" name="Straight Arrow Connector 4"/>
          <p:cNvCxnSpPr/>
          <p:nvPr/>
        </p:nvCxnSpPr>
        <p:spPr>
          <a:xfrm>
            <a:off x="1979712" y="1772816"/>
            <a:ext cx="144016" cy="25922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15816" y="2132856"/>
            <a:ext cx="144016" cy="151216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51920" y="1772816"/>
            <a:ext cx="144016" cy="6480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1700808"/>
            <a:ext cx="144016" cy="86409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724128"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630350" y="1700808"/>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566454"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421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t>
            </a:r>
            <a:r>
              <a:rPr lang="en-US" dirty="0" smtClean="0"/>
              <a:t>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pic>
        <p:nvPicPr>
          <p:cNvPr id="11" name="Content Placeholder 10"/>
          <p:cNvPicPr>
            <a:picLocks noGrp="1" noChangeAspect="1"/>
          </p:cNvPicPr>
          <p:nvPr>
            <p:ph idx="1"/>
          </p:nvPr>
        </p:nvPicPr>
        <p:blipFill>
          <a:blip r:embed="rId3"/>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rPr>
              <a:t>For most workloads, eliminating OS/FS code and buffering improves performance greatly on top of the NVM Baseline </a:t>
            </a:r>
            <a:r>
              <a:rPr lang="en-US" dirty="0" smtClean="0">
                <a:solidFill>
                  <a:srgbClr val="008000"/>
                </a:solidFill>
              </a:rPr>
              <a:t>system </a:t>
            </a:r>
          </a:p>
          <a:p>
            <a:pPr algn="ctr"/>
            <a:r>
              <a:rPr lang="en-US" dirty="0" smtClean="0">
                <a:solidFill>
                  <a:srgbClr val="008000"/>
                </a:solidFill>
              </a:rPr>
              <a:t>(even when DRAM is eliminated from the system)</a:t>
            </a:r>
            <a:endParaRPr lang="en-US" dirty="0">
              <a:solidFill>
                <a:srgbClr val="008000"/>
              </a:solidFill>
            </a:endParaRPr>
          </a:p>
        </p:txBody>
      </p:sp>
      <p:sp>
        <p:nvSpPr>
          <p:cNvPr id="14" name="Oval 13"/>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280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pic>
        <p:nvPicPr>
          <p:cNvPr id="5" name="Content Placeholder 4"/>
          <p:cNvPicPr>
            <a:picLocks noGrp="1" noChangeAspect="1"/>
          </p:cNvPicPr>
          <p:nvPr>
            <p:ph idx="1"/>
          </p:nvPr>
        </p:nvPicPr>
        <p:blipFill>
          <a:blip r:embed="rId2"/>
          <a:srcRect l="-9434" r="-9434"/>
          <a:stretch>
            <a:fillRect/>
          </a:stretch>
        </p:blipFill>
        <p:spPr>
          <a:xfrm>
            <a:off x="228600" y="908720"/>
            <a:ext cx="8610600" cy="4608512"/>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rPr>
              <a:t>The workloads that see the greatest improvement from using a Persistent Memory are those that spend a large portion of their time executing system call </a:t>
            </a:r>
            <a:r>
              <a:rPr lang="en-US" dirty="0" smtClean="0">
                <a:solidFill>
                  <a:srgbClr val="008000"/>
                </a:solidFill>
              </a:rPr>
              <a:t>code due to the two-level storage model</a:t>
            </a:r>
            <a:endParaRPr lang="en-US" dirty="0">
              <a:solidFill>
                <a:srgbClr val="008000"/>
              </a:solidFill>
            </a:endParaRPr>
          </a:p>
        </p:txBody>
      </p:sp>
      <p:sp>
        <p:nvSpPr>
          <p:cNvPr id="7" name="Oval 6"/>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945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959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a:t>
            </a:r>
            <a:r>
              <a:rPr lang="en-US" dirty="0" smtClean="0"/>
              <a:t>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rPr>
              <a:t>Between HDD-based and NVM-</a:t>
            </a:r>
            <a:r>
              <a:rPr lang="en-US" dirty="0" smtClean="0">
                <a:solidFill>
                  <a:srgbClr val="008000"/>
                </a:solidFill>
              </a:rPr>
              <a:t>based </a:t>
            </a:r>
            <a:r>
              <a:rPr lang="en-US" dirty="0" smtClean="0">
                <a:solidFill>
                  <a:srgbClr val="008000"/>
                </a:solidFill>
              </a:rPr>
              <a:t>systems, lower NVM energy leads to greatly reduced energy consumption</a:t>
            </a:r>
            <a:endParaRPr lang="en-US" dirty="0">
              <a:solidFill>
                <a:srgbClr val="008000"/>
              </a:solidFill>
            </a:endParaRPr>
          </a:p>
        </p:txBody>
      </p:sp>
      <p:cxnSp>
        <p:nvCxnSpPr>
          <p:cNvPr id="7" name="Straight Arrow Connector 6"/>
          <p:cNvCxnSpPr/>
          <p:nvPr/>
        </p:nvCxnSpPr>
        <p:spPr>
          <a:xfrm>
            <a:off x="1619672" y="1412776"/>
            <a:ext cx="360040" cy="288032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27784" y="1412776"/>
            <a:ext cx="288032" cy="223224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51920" y="1412776"/>
            <a:ext cx="72008" cy="72008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44008" y="1412776"/>
            <a:ext cx="288032" cy="115212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80112" y="1412776"/>
            <a:ext cx="360040" cy="302433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88224" y="1412776"/>
            <a:ext cx="360040"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524328" y="1412776"/>
            <a:ext cx="432048" cy="316835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02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Storage Levels</a:t>
            </a:r>
            <a:endParaRPr lang="en-US" dirty="0"/>
          </a:p>
        </p:txBody>
      </p:sp>
      <p:sp>
        <p:nvSpPr>
          <p:cNvPr id="3" name="Content Placeholder 2"/>
          <p:cNvSpPr>
            <a:spLocks noGrp="1"/>
          </p:cNvSpPr>
          <p:nvPr>
            <p:ph idx="1"/>
          </p:nvPr>
        </p:nvSpPr>
        <p:spPr/>
        <p:txBody>
          <a:bodyPr/>
          <a:lstStyle/>
          <a:p>
            <a:r>
              <a:rPr lang="en-US" sz="2200" dirty="0" smtClean="0">
                <a:sym typeface="Wingdings"/>
              </a:rPr>
              <a:t>Traditional systems use a two-level storage model</a:t>
            </a:r>
          </a:p>
          <a:p>
            <a:pPr lvl="1"/>
            <a:r>
              <a:rPr lang="en-US" sz="2000" dirty="0" smtClean="0">
                <a:sym typeface="Wingdings"/>
              </a:rPr>
              <a:t>Volatile data is stored in DRAM</a:t>
            </a:r>
          </a:p>
          <a:p>
            <a:pPr lvl="1"/>
            <a:r>
              <a:rPr lang="en-US" sz="2000" dirty="0" smtClean="0">
                <a:sym typeface="Wingdings"/>
              </a:rPr>
              <a:t>Persistent data is stored in HDD and Flash</a:t>
            </a:r>
          </a:p>
          <a:p>
            <a:r>
              <a:rPr lang="en-US" sz="2200" dirty="0" smtClean="0">
                <a:sym typeface="Wingdings"/>
              </a:rPr>
              <a:t>Accessed through two vastly different interfaces</a:t>
            </a:r>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a:t>
            </a:fld>
            <a:endParaRPr lang="en-US" altLang="en-US"/>
          </a:p>
        </p:txBody>
      </p:sp>
      <p:grpSp>
        <p:nvGrpSpPr>
          <p:cNvPr id="21" name="Group 20"/>
          <p:cNvGrpSpPr/>
          <p:nvPr/>
        </p:nvGrpSpPr>
        <p:grpSpPr>
          <a:xfrm>
            <a:off x="1835696" y="2852936"/>
            <a:ext cx="5761156" cy="3179413"/>
            <a:chOff x="683568" y="1268760"/>
            <a:chExt cx="7948936" cy="4386785"/>
          </a:xfrm>
        </p:grpSpPr>
        <p:pic>
          <p:nvPicPr>
            <p:cNvPr id="5"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sz="1400" kern="0" dirty="0">
                  <a:solidFill>
                    <a:sysClr val="windowText" lastClr="000000"/>
                  </a:solidFill>
                  <a:latin typeface="Arial" pitchFamily="-107" charset="0"/>
                  <a:ea typeface="Arial" pitchFamily="-107" charset="0"/>
                  <a:cs typeface="Arial" pitchFamily="-107" charset="0"/>
                </a:rPr>
                <a:t>a</a:t>
              </a:r>
              <a:r>
                <a:rPr lang="en-US" sz="1400" kern="0" dirty="0" smtClean="0">
                  <a:solidFill>
                    <a:sysClr val="windowText" lastClr="000000"/>
                  </a:solidFill>
                  <a:latin typeface="Arial" pitchFamily="-107" charset="0"/>
                  <a:ea typeface="Arial" pitchFamily="-107" charset="0"/>
                  <a:cs typeface="Arial" pitchFamily="-107" charset="0"/>
                </a:rPr>
                <a:t>nd caches</a:t>
              </a:r>
              <a:endParaRPr lang="en-US" sz="1400" kern="0" dirty="0">
                <a:solidFill>
                  <a:sysClr val="windowText" lastClr="000000"/>
                </a:solidFill>
                <a:latin typeface="Arial" pitchFamily="-107" charset="0"/>
                <a:ea typeface="Arial" pitchFamily="-107" charset="0"/>
                <a:cs typeface="Arial" pitchFamily="-107" charset="0"/>
              </a:endParaRPr>
            </a:p>
          </p:txBody>
        </p:sp>
        <p:sp>
          <p:nvSpPr>
            <p:cNvPr id="7"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Arial" pitchFamily="-107" charset="0"/>
                  <a:ea typeface="Arial" pitchFamily="-107" charset="0"/>
                  <a:cs typeface="Arial" pitchFamily="-107" charset="0"/>
                </a:rPr>
                <a:t>Main </a:t>
              </a:r>
              <a:r>
                <a:rPr lang="en-US" sz="1400" kern="0" dirty="0" smtClean="0">
                  <a:solidFill>
                    <a:srgbClr val="FF0000"/>
                  </a:solidFill>
                  <a:latin typeface="Arial" pitchFamily="-107" charset="0"/>
                  <a:ea typeface="Arial" pitchFamily="-107" charset="0"/>
                  <a:cs typeface="Arial" pitchFamily="-107" charset="0"/>
                </a:rPr>
                <a:t>Memory</a:t>
              </a:r>
              <a:endParaRPr lang="en-US" sz="1400" kern="0" dirty="0">
                <a:solidFill>
                  <a:srgbClr val="FF0000"/>
                </a:solidFill>
                <a:latin typeface="Arial" pitchFamily="-107" charset="0"/>
                <a:ea typeface="Arial" pitchFamily="-107" charset="0"/>
                <a:cs typeface="Arial" pitchFamily="-107" charset="0"/>
              </a:endParaRPr>
            </a:p>
          </p:txBody>
        </p:sp>
        <p:sp>
          <p:nvSpPr>
            <p:cNvPr id="8"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rPr>
                <a:t>Storage (SSD/HDD)</a:t>
              </a:r>
            </a:p>
          </p:txBody>
        </p:sp>
        <p:pic>
          <p:nvPicPr>
            <p:cNvPr id="9"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1" name="Straight Arrow Connector 10"/>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Virtual memory</a:t>
              </a:r>
              <a:endParaRPr lang="en-US" sz="1400" dirty="0">
                <a:solidFill>
                  <a:srgbClr val="000000"/>
                </a:solidFill>
              </a:endParaRPr>
            </a:p>
          </p:txBody>
        </p:sp>
        <p:sp>
          <p:nvSpPr>
            <p:cNvPr id="13" name="Rectangle 12"/>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Address translation</a:t>
              </a:r>
              <a:endParaRPr lang="en-US" sz="1400" dirty="0">
                <a:solidFill>
                  <a:srgbClr val="000000"/>
                </a:solidFill>
              </a:endParaRPr>
            </a:p>
          </p:txBody>
        </p:sp>
        <p:cxnSp>
          <p:nvCxnSpPr>
            <p:cNvPr id="14" name="Straight Arrow Connector 13"/>
            <p:cNvCxnSpPr>
              <a:stCxn id="12" idx="2"/>
              <a:endCxn id="13"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99792" y="1268760"/>
              <a:ext cx="1448008" cy="424654"/>
            </a:xfrm>
            <a:prstGeom prst="rect">
              <a:avLst/>
            </a:prstGeom>
            <a:noFill/>
          </p:spPr>
          <p:txBody>
            <a:bodyPr wrap="none" rtlCol="0">
              <a:spAutoFit/>
            </a:bodyPr>
            <a:lstStyle/>
            <a:p>
              <a:r>
                <a:rPr lang="en-US" sz="1400" dirty="0" smtClean="0"/>
                <a:t>Load/Store</a:t>
              </a:r>
              <a:endParaRPr lang="en-US" sz="1400" dirty="0"/>
            </a:p>
          </p:txBody>
        </p:sp>
        <p:cxnSp>
          <p:nvCxnSpPr>
            <p:cNvPr id="17" name="Straight Arrow Connector 16"/>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Operating system</a:t>
              </a:r>
            </a:p>
            <a:p>
              <a:pPr algn="ctr"/>
              <a:r>
                <a:rPr lang="en-US" sz="1400" dirty="0" smtClean="0">
                  <a:solidFill>
                    <a:srgbClr val="000000"/>
                  </a:solidFill>
                </a:rPr>
                <a:t>and file system</a:t>
              </a:r>
              <a:endParaRPr lang="en-US" sz="1400" dirty="0">
                <a:solidFill>
                  <a:srgbClr val="000000"/>
                </a:solidFill>
              </a:endParaRPr>
            </a:p>
          </p:txBody>
        </p:sp>
        <p:cxnSp>
          <p:nvCxnSpPr>
            <p:cNvPr id="19" name="Straight Arrow Connector 18"/>
            <p:cNvCxnSpPr>
              <a:stCxn id="18"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20072" y="1268760"/>
              <a:ext cx="2716215" cy="424654"/>
            </a:xfrm>
            <a:prstGeom prst="rect">
              <a:avLst/>
            </a:prstGeom>
            <a:noFill/>
          </p:spPr>
          <p:txBody>
            <a:bodyPr wrap="none" rtlCol="0">
              <a:spAutoFit/>
            </a:bodyPr>
            <a:lstStyle/>
            <a:p>
              <a:r>
                <a:rPr lang="en-US" sz="1400" dirty="0" err="1" smtClean="0"/>
                <a:t>fopen</a:t>
              </a:r>
              <a:r>
                <a:rPr lang="en-US" sz="1400" dirty="0" smtClean="0"/>
                <a:t>, </a:t>
              </a:r>
              <a:r>
                <a:rPr lang="en-US" sz="1400" dirty="0" err="1" smtClean="0"/>
                <a:t>fread</a:t>
              </a:r>
              <a:r>
                <a:rPr lang="en-US" sz="1400" dirty="0" smtClean="0"/>
                <a:t>, </a:t>
              </a:r>
              <a:r>
                <a:rPr lang="en-US" sz="1400" dirty="0" err="1" smtClean="0"/>
                <a:t>fwrite</a:t>
              </a:r>
              <a:r>
                <a:rPr lang="en-US" sz="1400" dirty="0" smtClean="0"/>
                <a:t>, …</a:t>
              </a:r>
              <a:endParaRPr lang="en-US" sz="1400" dirty="0"/>
            </a:p>
          </p:txBody>
        </p:sp>
      </p:grpSp>
    </p:spTree>
    <p:extLst>
      <p:ext uri="{BB962C8B-B14F-4D97-AF65-F5344CB8AC3E}">
        <p14:creationId xmlns:p14="http://schemas.microsoft.com/office/powerpoint/2010/main" val="1574075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a:t>
            </a:r>
            <a:r>
              <a:rPr lang="en-US" dirty="0" smtClean="0"/>
              <a:t>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40</a:t>
            </a:fld>
            <a:endParaRPr lang="en-US" altLang="en-US"/>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rPr>
              <a:t>Between systems with and without OS/FS code, energy improvements come from: </a:t>
            </a:r>
            <a:endParaRPr lang="en-US" dirty="0" smtClean="0">
              <a:solidFill>
                <a:srgbClr val="008000"/>
              </a:solidFill>
            </a:endParaRPr>
          </a:p>
          <a:p>
            <a:pPr algn="ctr"/>
            <a:r>
              <a:rPr lang="en-US" dirty="0" smtClean="0">
                <a:solidFill>
                  <a:srgbClr val="008000"/>
                </a:solidFill>
              </a:rPr>
              <a:t>1</a:t>
            </a:r>
            <a:r>
              <a:rPr lang="en-US" dirty="0" smtClean="0">
                <a:solidFill>
                  <a:srgbClr val="008000"/>
                </a:solidFill>
              </a:rPr>
              <a:t>. reduced code footprint, 2. reduced data movement</a:t>
            </a:r>
            <a:endParaRPr lang="en-US" dirty="0">
              <a:solidFill>
                <a:srgbClr val="008000"/>
              </a:solidFill>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4"/>
          <p:cNvPicPr>
            <a:picLocks noChangeAspect="1"/>
          </p:cNvPicPr>
          <p:nvPr/>
        </p:nvPicPr>
        <p:blipFill>
          <a:blip r:embed="rId3"/>
          <a:srcRect l="-5165" r="-5165"/>
          <a:stretch>
            <a:fillRect/>
          </a:stretch>
        </p:blipFill>
        <p:spPr bwMode="auto">
          <a:xfrm>
            <a:off x="228600" y="908720"/>
            <a:ext cx="8610600" cy="4608512"/>
          </a:xfrm>
          <a:prstGeom prst="rect">
            <a:avLst/>
          </a:prstGeom>
          <a:noFill/>
          <a:ln w="9525">
            <a:noFill/>
            <a:miter lim="800000"/>
            <a:headEnd/>
            <a:tailEnd/>
          </a:ln>
        </p:spPr>
      </p:pic>
      <p:sp>
        <p:nvSpPr>
          <p:cNvPr id="7" name="Oval 6"/>
          <p:cNvSpPr/>
          <p:nvPr/>
        </p:nvSpPr>
        <p:spPr>
          <a:xfrm>
            <a:off x="1703924" y="410695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690245" y="3501008"/>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673890" y="2420888"/>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smtClean="0">
                <a:solidFill>
                  <a:srgbClr val="0000FF"/>
                </a:solidFill>
                <a:latin typeface="Calibri"/>
                <a:ea typeface="+mn-ea"/>
                <a:cs typeface="+mn-cs"/>
              </a:rPr>
              <a:t>Large energy reductions with a PMM over the NVM based system</a:t>
            </a:r>
            <a:endParaRPr lang="en-US" sz="2400" b="1" kern="0" dirty="0">
              <a:solidFill>
                <a:srgbClr val="0000FF"/>
              </a:solidFill>
              <a:latin typeface="Calibri"/>
              <a:ea typeface="+mn-ea"/>
              <a:cs typeface="+mn-cs"/>
            </a:endParaRPr>
          </a:p>
        </p:txBody>
      </p:sp>
    </p:spTree>
    <p:extLst>
      <p:ext uri="{BB962C8B-B14F-4D97-AF65-F5344CB8AC3E}">
        <p14:creationId xmlns:p14="http://schemas.microsoft.com/office/powerpoint/2010/main" val="29732161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t>
            </a:r>
            <a:r>
              <a:rPr lang="en-US" dirty="0" smtClean="0"/>
              <a:t>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41</a:t>
            </a:fld>
            <a:endParaRPr lang="en-US" altLang="en-US"/>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rPr>
              <a:t>Even if each </a:t>
            </a:r>
            <a:r>
              <a:rPr lang="en-US" dirty="0" smtClean="0">
                <a:solidFill>
                  <a:srgbClr val="0000FF"/>
                </a:solidFill>
              </a:rPr>
              <a:t>PMM access takes a non-overlapped </a:t>
            </a:r>
            <a:r>
              <a:rPr lang="en-US" dirty="0">
                <a:solidFill>
                  <a:srgbClr val="0000FF"/>
                </a:solidFill>
              </a:rPr>
              <a:t>5</a:t>
            </a:r>
            <a:r>
              <a:rPr lang="en-US" dirty="0" smtClean="0">
                <a:solidFill>
                  <a:srgbClr val="0000FF"/>
                </a:solidFill>
              </a:rPr>
              <a:t>0 </a:t>
            </a:r>
            <a:r>
              <a:rPr lang="en-US" dirty="0" smtClean="0">
                <a:solidFill>
                  <a:srgbClr val="0000FF"/>
                </a:solidFill>
              </a:rPr>
              <a:t>cycles (conservative), </a:t>
            </a:r>
          </a:p>
          <a:p>
            <a:pPr algn="ctr"/>
            <a:r>
              <a:rPr lang="en-US" dirty="0" smtClean="0">
                <a:solidFill>
                  <a:srgbClr val="0000FF"/>
                </a:solidFill>
              </a:rPr>
              <a:t>PMM </a:t>
            </a:r>
            <a:r>
              <a:rPr lang="en-US" dirty="0" smtClean="0">
                <a:solidFill>
                  <a:srgbClr val="0000FF"/>
                </a:solidFill>
              </a:rPr>
              <a:t>still provides an overall improvement compared to the NVM baseline</a:t>
            </a:r>
            <a:endParaRPr lang="en-US" dirty="0">
              <a:solidFill>
                <a:srgbClr val="0000FF"/>
              </a:solidFill>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fontAlgn="auto">
              <a:spcBef>
                <a:spcPts val="0"/>
              </a:spcBef>
              <a:spcAft>
                <a:spcPts val="0"/>
              </a:spcAft>
              <a:defRPr/>
            </a:pPr>
            <a:r>
              <a:rPr lang="en-US" sz="2400" b="1" kern="0" dirty="0" smtClean="0">
                <a:solidFill>
                  <a:srgbClr val="0000FF"/>
                </a:solidFill>
                <a:latin typeface="Calibri"/>
                <a:ea typeface="+mn-ea"/>
                <a:cs typeface="+mn-cs"/>
              </a:rPr>
              <a:t>Future research should target keeping PMM latencies </a:t>
            </a:r>
            <a:r>
              <a:rPr lang="en-US" sz="2400" b="1" kern="0" dirty="0" smtClean="0">
                <a:solidFill>
                  <a:srgbClr val="0000FF"/>
                </a:solidFill>
                <a:latin typeface="Calibri"/>
              </a:rPr>
              <a:t>in check</a:t>
            </a:r>
            <a:endParaRPr lang="en-US" sz="2400" b="1" kern="0" dirty="0">
              <a:solidFill>
                <a:srgbClr val="0000FF"/>
              </a:solidFill>
              <a:latin typeface="Calibri"/>
              <a:ea typeface="+mn-ea"/>
              <a:cs typeface="+mn-cs"/>
            </a:endParaRPr>
          </a:p>
        </p:txBody>
      </p:sp>
    </p:spTree>
    <p:extLst>
      <p:ext uri="{BB962C8B-B14F-4D97-AF65-F5344CB8AC3E}">
        <p14:creationId xmlns:p14="http://schemas.microsoft.com/office/powerpoint/2010/main" val="25678070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rgbClr val="0000FF"/>
                </a:solidFill>
              </a:rPr>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42</a:t>
            </a:fld>
            <a:endParaRPr lang="en-US" altLang="en-US"/>
          </a:p>
        </p:txBody>
      </p:sp>
    </p:spTree>
    <p:extLst>
      <p:ext uri="{BB962C8B-B14F-4D97-AF65-F5344CB8AC3E}">
        <p14:creationId xmlns:p14="http://schemas.microsoft.com/office/powerpoint/2010/main" val="3798436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t>We provide a comprehensive overview of past work related to single-level stores and persistent memory techniques</a:t>
            </a:r>
          </a:p>
          <a:p>
            <a:pPr marL="801687" lvl="1" indent="-457200">
              <a:buSzPct val="100000"/>
              <a:buFont typeface="+mj-lt"/>
              <a:buAutoNum type="arabicPeriod"/>
            </a:pPr>
            <a:endParaRPr lang="en-US" sz="2000" dirty="0" smtClean="0"/>
          </a:p>
          <a:p>
            <a:pPr marL="801687" lvl="1" indent="-457200">
              <a:buSzPct val="100000"/>
              <a:buFont typeface="+mj-lt"/>
              <a:buAutoNum type="arabicPeriod"/>
            </a:pPr>
            <a:r>
              <a:rPr lang="en-US" sz="2000" dirty="0" smtClean="0"/>
              <a:t>Integrating </a:t>
            </a:r>
            <a:r>
              <a:rPr lang="en-US" sz="2000" dirty="0" smtClean="0"/>
              <a:t>file systems with persistent memory</a:t>
            </a:r>
          </a:p>
          <a:p>
            <a:pPr marL="1154112" lvl="2" indent="-457200">
              <a:buSzPct val="100000"/>
              <a:buFont typeface="Wingdings" charset="2"/>
              <a:buChar char="q"/>
            </a:pPr>
            <a:r>
              <a:rPr lang="en-US" sz="1800" dirty="0" smtClean="0">
                <a:solidFill>
                  <a:srgbClr val="FF0000"/>
                </a:solidFill>
              </a:rPr>
              <a:t>Need optimized hardware to fully take advantage of new technologies</a:t>
            </a:r>
            <a:endParaRPr lang="en-US" sz="2000" dirty="0" smtClean="0">
              <a:solidFill>
                <a:srgbClr val="FF0000"/>
              </a:solidFill>
            </a:endParaRPr>
          </a:p>
          <a:p>
            <a:pPr marL="801687" lvl="1" indent="-457200">
              <a:buSzPct val="100000"/>
              <a:buFont typeface="+mj-lt"/>
              <a:buAutoNum type="arabicPeriod"/>
            </a:pPr>
            <a:r>
              <a:rPr lang="en-US" sz="2000" dirty="0" smtClean="0"/>
              <a:t>Programming language support for persistent objects</a:t>
            </a:r>
          </a:p>
          <a:p>
            <a:pPr marL="1154112" lvl="2" indent="-457200">
              <a:buSzPct val="100000"/>
              <a:buFont typeface="Wingdings" charset="2"/>
              <a:buChar char="q"/>
            </a:pPr>
            <a:r>
              <a:rPr lang="en-US" sz="1800" dirty="0" smtClean="0">
                <a:solidFill>
                  <a:srgbClr val="FF0000"/>
                </a:solidFill>
              </a:rPr>
              <a:t>Incurs the added latency of indirect data access through software</a:t>
            </a:r>
            <a:endParaRPr lang="en-US" sz="2000" dirty="0" smtClean="0">
              <a:solidFill>
                <a:srgbClr val="FF0000"/>
              </a:solidFill>
            </a:endParaRPr>
          </a:p>
          <a:p>
            <a:pPr marL="801687" lvl="1" indent="-457200">
              <a:buSzPct val="100000"/>
              <a:buFont typeface="+mj-lt"/>
              <a:buAutoNum type="arabicPeriod"/>
            </a:pPr>
            <a:r>
              <a:rPr lang="en-US" sz="2000" dirty="0" smtClean="0"/>
              <a:t>Load/store interfaces to persistent storage</a:t>
            </a:r>
          </a:p>
          <a:p>
            <a:pPr marL="1154112" lvl="2" indent="-457200">
              <a:buSzPct val="100000"/>
              <a:buFont typeface="Wingdings" charset="2"/>
              <a:buChar char="q"/>
            </a:pPr>
            <a:r>
              <a:rPr lang="en-US" sz="1800" dirty="0" smtClean="0">
                <a:solidFill>
                  <a:srgbClr val="FF0000"/>
                </a:solidFill>
              </a:rPr>
              <a:t>Lack efficient and fast hardware support for address translation, efficient file indexing, fast reliability and protection guarantees</a:t>
            </a:r>
          </a:p>
          <a:p>
            <a:pPr marL="801687" lvl="1" indent="-457200">
              <a:buSzPct val="100000"/>
              <a:buFont typeface="+mj-lt"/>
              <a:buAutoNum type="arabicPeriod"/>
            </a:pPr>
            <a:r>
              <a:rPr lang="en-US" sz="2000" dirty="0" smtClean="0"/>
              <a:t>Analysis of OS overheads with Flash devices</a:t>
            </a:r>
          </a:p>
          <a:p>
            <a:pPr marL="1154112" lvl="2" indent="-457200">
              <a:buSzPct val="100000"/>
              <a:buFont typeface="Wingdings" charset="2"/>
              <a:buChar char="q"/>
            </a:pPr>
            <a:r>
              <a:rPr lang="en-US" sz="1800" dirty="0" smtClean="0">
                <a:solidFill>
                  <a:srgbClr val="0000FF"/>
                </a:solidFill>
              </a:rPr>
              <a:t>Our study corroborates findings in this area and shows even larger consequences for systems with emerging NVM devices</a:t>
            </a:r>
            <a:endParaRPr lang="en-US" dirty="0" smtClean="0">
              <a:solidFill>
                <a:srgbClr val="0000FF"/>
              </a:solidFill>
            </a:endParaRPr>
          </a:p>
          <a:p>
            <a:pPr marL="360362">
              <a:buSzPct val="60000"/>
            </a:pPr>
            <a:endParaRPr lang="en-US" sz="2000" dirty="0" smtClean="0"/>
          </a:p>
          <a:p>
            <a:pPr marL="360362">
              <a:buSzPct val="60000"/>
            </a:pPr>
            <a:r>
              <a:rPr lang="en-US" sz="2200" dirty="0" smtClean="0">
                <a:solidFill>
                  <a:schemeClr val="tx2">
                    <a:lumMod val="75000"/>
                  </a:schemeClr>
                </a:solidFill>
              </a:rPr>
              <a:t>The </a:t>
            </a:r>
            <a:r>
              <a:rPr lang="en-US" sz="2200" dirty="0" smtClean="0">
                <a:solidFill>
                  <a:schemeClr val="tx2">
                    <a:lumMod val="75000"/>
                  </a:schemeClr>
                </a:solidFill>
              </a:rPr>
              <a:t>goal of our work is to provide cheap and fast hardware support for memories to enable high energy efficiency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spTree>
    <p:extLst>
      <p:ext uri="{BB962C8B-B14F-4D97-AF65-F5344CB8AC3E}">
        <p14:creationId xmlns:p14="http://schemas.microsoft.com/office/powerpoint/2010/main" val="23759419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0000FF"/>
                </a:solidFill>
              </a:rPr>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44</a:t>
            </a:fld>
            <a:endParaRPr lang="en-US" altLang="en-US"/>
          </a:p>
        </p:txBody>
      </p:sp>
    </p:spTree>
    <p:extLst>
      <p:ext uri="{BB962C8B-B14F-4D97-AF65-F5344CB8AC3E}">
        <p14:creationId xmlns:p14="http://schemas.microsoft.com/office/powerpoint/2010/main" val="498959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45</a:t>
            </a:fld>
            <a:endParaRPr lang="en-US" altLang="en-US"/>
          </a:p>
        </p:txBody>
      </p:sp>
    </p:spTree>
    <p:extLst>
      <p:ext uri="{BB962C8B-B14F-4D97-AF65-F5344CB8AC3E}">
        <p14:creationId xmlns:p14="http://schemas.microsoft.com/office/powerpoint/2010/main" val="4094803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9F9F9F"/>
                </a:solidFill>
              </a:rPr>
              <a:t>New Questions and Challenges</a:t>
            </a:r>
          </a:p>
          <a:p>
            <a:pPr>
              <a:lnSpc>
                <a:spcPct val="130000"/>
              </a:lnSpc>
            </a:pPr>
            <a:r>
              <a:rPr lang="en-US" sz="2200" dirty="0" smtClean="0">
                <a:solidFill>
                  <a:srgbClr val="0000FF"/>
                </a:solidFill>
              </a:rPr>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46</a:t>
            </a:fld>
            <a:endParaRPr lang="en-US" altLang="en-US"/>
          </a:p>
        </p:txBody>
      </p:sp>
    </p:spTree>
    <p:extLst>
      <p:ext uri="{BB962C8B-B14F-4D97-AF65-F5344CB8AC3E}">
        <p14:creationId xmlns:p14="http://schemas.microsoft.com/office/powerpoint/2010/main" val="1315205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a:t>
            </a:r>
            <a:r>
              <a:rPr lang="en-US" sz="2200" dirty="0" smtClean="0">
                <a:solidFill>
                  <a:srgbClr val="FF0000"/>
                </a:solidFill>
                <a:sym typeface="Wingdings"/>
              </a:rPr>
              <a:t>two-level storage model is inefficient in terms of performance and energy</a:t>
            </a:r>
          </a:p>
          <a:p>
            <a:pPr lvl="1"/>
            <a:r>
              <a:rPr lang="en-US" sz="2000" dirty="0" smtClean="0">
                <a:sym typeface="Wingdings"/>
              </a:rPr>
              <a:t>Due to OS/FS code and </a:t>
            </a:r>
            <a:r>
              <a:rPr lang="en-US" sz="2000" dirty="0" smtClean="0">
                <a:sym typeface="Wingdings"/>
              </a:rPr>
              <a:t>buffering needed to manage two models</a:t>
            </a:r>
            <a:endParaRPr lang="en-US" sz="2000" dirty="0" smtClean="0">
              <a:sym typeface="Wingdings"/>
            </a:endParaRPr>
          </a:p>
          <a:p>
            <a:pPr lvl="1"/>
            <a:r>
              <a:rPr lang="en-US" sz="2000" dirty="0" smtClean="0">
                <a:sym typeface="Wingdings"/>
              </a:rPr>
              <a:t>Especially so in future devices with </a:t>
            </a:r>
            <a:r>
              <a:rPr lang="en-US" sz="2000" dirty="0" smtClean="0">
                <a:sym typeface="Wingdings"/>
              </a:rPr>
              <a:t>NVM technologies, </a:t>
            </a:r>
            <a:r>
              <a:rPr lang="en-US" sz="2000" dirty="0" smtClean="0">
                <a:sym typeface="Wingdings"/>
              </a:rPr>
              <a:t>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a:t>
            </a:r>
            <a:r>
              <a:rPr lang="en-US" sz="2200" dirty="0" smtClean="0">
                <a:solidFill>
                  <a:srgbClr val="0000FF"/>
                </a:solidFill>
              </a:rPr>
              <a:t>e </a:t>
            </a:r>
            <a:r>
              <a:rPr lang="en-US" sz="2200" dirty="0" smtClean="0">
                <a:solidFill>
                  <a:srgbClr val="0000FF"/>
                </a:solidFill>
              </a:rPr>
              <a:t>quantified the </a:t>
            </a:r>
            <a:r>
              <a:rPr lang="en-US" sz="2200" dirty="0" smtClean="0">
                <a:solidFill>
                  <a:srgbClr val="0000FF"/>
                </a:solidFill>
              </a:rPr>
              <a:t>performance </a:t>
            </a:r>
            <a:r>
              <a:rPr lang="en-US" sz="2200" dirty="0" smtClean="0">
                <a:solidFill>
                  <a:srgbClr val="0000FF"/>
                </a:solidFill>
              </a:rPr>
              <a:t>and energy benefits </a:t>
            </a:r>
            <a:r>
              <a:rPr lang="en-US" sz="2200" dirty="0" smtClean="0">
                <a:solidFill>
                  <a:srgbClr val="0000FF"/>
                </a:solidFill>
              </a:rPr>
              <a:t>of such a single-level persistent memory/storage design</a:t>
            </a:r>
          </a:p>
          <a:p>
            <a:pPr lvl="1"/>
            <a:r>
              <a:rPr lang="en-US" sz="2000" dirty="0" smtClean="0">
                <a:solidFill>
                  <a:srgbClr val="004D26"/>
                </a:solidFill>
              </a:rPr>
              <a:t>Showed significant benefits </a:t>
            </a:r>
            <a:r>
              <a:rPr lang="en-US" sz="2000" dirty="0" smtClean="0">
                <a:solidFill>
                  <a:srgbClr val="004D26"/>
                </a:solidFill>
              </a:rPr>
              <a:t>from reduced code </a:t>
            </a:r>
            <a:r>
              <a:rPr lang="en-US" sz="2000" dirty="0" smtClean="0">
                <a:solidFill>
                  <a:srgbClr val="004D26"/>
                </a:solidFill>
              </a:rPr>
              <a:t>footprint, data movement, and system software overhead on a variety of workloads</a:t>
            </a:r>
            <a:endParaRPr lang="en-US" sz="2000" dirty="0" smtClean="0">
              <a:solidFill>
                <a:srgbClr val="004D26"/>
              </a:solidFill>
            </a:endParaRP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a:t>
            </a:r>
            <a:r>
              <a:rPr lang="en-US" sz="2000" dirty="0" smtClean="0">
                <a:solidFill>
                  <a:srgbClr val="0000FF"/>
                </a:solidFill>
                <a:sym typeface="Wingdings"/>
              </a:rPr>
              <a:t>storage </a:t>
            </a:r>
            <a:r>
              <a:rPr lang="en-US" sz="2000" dirty="0" smtClean="0">
                <a:solidFill>
                  <a:srgbClr val="0000FF"/>
                </a:solidFill>
                <a:sym typeface="Wingdings"/>
              </a:rPr>
              <a:t>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47</a:t>
            </a:fld>
            <a:endParaRPr lang="en-US" altLang="en-US"/>
          </a:p>
        </p:txBody>
      </p:sp>
    </p:spTree>
    <p:extLst>
      <p:ext uri="{BB962C8B-B14F-4D97-AF65-F5344CB8AC3E}">
        <p14:creationId xmlns:p14="http://schemas.microsoft.com/office/powerpoint/2010/main" val="1215258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50840"/>
            <a:ext cx="8610600" cy="756320"/>
          </a:xfrm>
        </p:spPr>
        <p:txBody>
          <a:bodyPr/>
          <a:lstStyle/>
          <a:p>
            <a:pPr algn="ctr"/>
            <a:r>
              <a:rPr lang="en-US" dirty="0" smtClean="0"/>
              <a:t>Thank </a:t>
            </a:r>
            <a:r>
              <a:rPr lang="en-US" dirty="0" smtClean="0"/>
              <a:t>you.</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48</a:t>
            </a:fld>
            <a:endParaRPr lang="en-US" altLang="en-US"/>
          </a:p>
        </p:txBody>
      </p:sp>
      <p:sp>
        <p:nvSpPr>
          <p:cNvPr id="5" name="Rectangle 4"/>
          <p:cNvSpPr/>
          <p:nvPr/>
        </p:nvSpPr>
        <p:spPr>
          <a:xfrm>
            <a:off x="107504" y="764704"/>
            <a:ext cx="8856984"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7504" y="6021288"/>
            <a:ext cx="8856984" cy="7200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769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a:t>
            </a:r>
            <a:r>
              <a:rPr lang="en-US" sz="4000" dirty="0" smtClean="0"/>
              <a:t>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145453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a:t>
            </a:r>
            <a:r>
              <a:rPr lang="en-US" sz="2200" dirty="0" smtClean="0">
                <a:solidFill>
                  <a:srgbClr val="2A55D6"/>
                </a:solidFill>
              </a:rPr>
              <a:t>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a:t>
            </a:r>
            <a:r>
              <a:rPr lang="en-US" sz="2000" dirty="0" smtClean="0"/>
              <a:t>can be manipulated by </a:t>
            </a:r>
            <a:r>
              <a:rPr lang="en-US" sz="2000" dirty="0" smtClean="0"/>
              <a:t>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a:t>
            </a:r>
            <a:r>
              <a:rPr lang="en-US" sz="2000" dirty="0" smtClean="0"/>
              <a:t>between the two formats of the two-level storage (files and data structures)</a:t>
            </a:r>
            <a:endParaRPr lang="en-US" sz="2000" dirty="0" smtClean="0"/>
          </a:p>
          <a:p>
            <a:pPr lvl="1"/>
            <a:endParaRPr lang="en-US" sz="2000" dirty="0" smtClean="0"/>
          </a:p>
          <a:p>
            <a:r>
              <a:rPr lang="en-US" sz="2200" dirty="0" smtClean="0">
                <a:solidFill>
                  <a:srgbClr val="FF0000"/>
                </a:solidFill>
              </a:rPr>
              <a:t>Locating, transferring, and translating </a:t>
            </a:r>
            <a:r>
              <a:rPr lang="en-US" sz="2200" dirty="0" smtClean="0">
                <a:solidFill>
                  <a:srgbClr val="FF0000"/>
                </a:solidFill>
              </a:rPr>
              <a:t>data and formats between the two </a:t>
            </a:r>
            <a:r>
              <a:rPr lang="en-US" sz="2200" dirty="0" smtClean="0">
                <a:solidFill>
                  <a:srgbClr val="FF0000"/>
                </a:solidFill>
              </a:rPr>
              <a:t>levels of storage </a:t>
            </a:r>
            <a:r>
              <a:rPr lang="en-US" sz="2200" dirty="0" smtClean="0">
                <a:solidFill>
                  <a:srgbClr val="FF0000"/>
                </a:solidFill>
              </a:rPr>
              <a:t>can </a:t>
            </a:r>
            <a:r>
              <a:rPr lang="en-US" sz="2200" dirty="0" smtClean="0">
                <a:solidFill>
                  <a:srgbClr val="FF0000"/>
                </a:solidFill>
              </a:rPr>
              <a:t>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a:t>
            </a:fld>
            <a:endParaRPr lang="en-US" altLang="en-US"/>
          </a:p>
        </p:txBody>
      </p:sp>
    </p:spTree>
    <p:extLst>
      <p:ext uri="{BB962C8B-B14F-4D97-AF65-F5344CB8AC3E}">
        <p14:creationId xmlns:p14="http://schemas.microsoft.com/office/powerpoint/2010/main" val="9001328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a:t>
            </a:r>
            <a:r>
              <a:rPr lang="en-US" dirty="0" smtClean="0"/>
              <a:t>-Volatile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a:t>
            </a:r>
            <a:r>
              <a:rPr lang="en-US" sz="2200" dirty="0" smtClean="0"/>
              <a:t>the potential for unifying storage and </a:t>
            </a:r>
            <a:r>
              <a:rPr lang="en-US" sz="2200" dirty="0" smtClean="0"/>
              <a:t>memory (e.g., Phase-Change, STT-RAM, RRAM)</a:t>
            </a:r>
            <a:endParaRPr lang="en-US" sz="2200" dirty="0" smtClean="0"/>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a:t>
            </a:r>
            <a:r>
              <a:rPr lang="en-US" sz="2000" dirty="0" smtClean="0">
                <a:solidFill>
                  <a:srgbClr val="008000"/>
                </a:solidFill>
              </a:rPr>
              <a:t>capacity</a:t>
            </a:r>
            <a:r>
              <a:rPr lang="en-US" sz="2000" dirty="0" smtClean="0"/>
              <a:t> (closer to Flash</a:t>
            </a:r>
            <a:r>
              <a:rPr lang="en-US" sz="2000" dirty="0" smtClean="0"/>
              <a:t>)</a:t>
            </a:r>
          </a:p>
          <a:p>
            <a:pPr lvl="1"/>
            <a:r>
              <a:rPr lang="en-US" sz="2000" dirty="0" smtClean="0">
                <a:solidFill>
                  <a:srgbClr val="008000"/>
                </a:solidFill>
              </a:rPr>
              <a:t>Non-volatile </a:t>
            </a:r>
            <a:r>
              <a:rPr lang="en-US" sz="2000" dirty="0" smtClean="0"/>
              <a:t>(can enable persistent storage)</a:t>
            </a:r>
            <a:endParaRPr lang="en-US" sz="2000" dirty="0" smtClean="0"/>
          </a:p>
          <a:p>
            <a:pPr lvl="1"/>
            <a:r>
              <a:rPr lang="en-US" sz="2000" dirty="0" smtClean="0">
                <a:solidFill>
                  <a:srgbClr val="FF0000"/>
                </a:solidFill>
              </a:rPr>
              <a:t>May have l</a:t>
            </a:r>
            <a:r>
              <a:rPr lang="en-US" sz="2000" dirty="0" smtClean="0">
                <a:solidFill>
                  <a:srgbClr val="FF0000"/>
                </a:solidFill>
              </a:rPr>
              <a:t>imited </a:t>
            </a:r>
            <a:r>
              <a:rPr lang="en-US" sz="2000" dirty="0" smtClean="0">
                <a:solidFill>
                  <a:srgbClr val="FF0000"/>
                </a:solidFill>
              </a:rPr>
              <a:t>endurance</a:t>
            </a:r>
            <a:r>
              <a:rPr lang="en-US" sz="2000" dirty="0" smtClean="0"/>
              <a:t> </a:t>
            </a:r>
            <a:r>
              <a:rPr lang="en-US" sz="2000" dirty="0" smtClean="0"/>
              <a:t>(but, better than </a:t>
            </a:r>
            <a:r>
              <a:rPr lang="en-US" sz="2000" dirty="0" smtClean="0"/>
              <a:t>Flash)</a:t>
            </a:r>
          </a:p>
          <a:p>
            <a:pPr lvl="1"/>
            <a:endParaRPr lang="en-US" sz="2000" dirty="0" smtClean="0"/>
          </a:p>
          <a:p>
            <a:r>
              <a:rPr lang="en-US" sz="2200" dirty="0" smtClean="0"/>
              <a:t>Can provide fast access </a:t>
            </a:r>
            <a:r>
              <a:rPr lang="en-US" sz="2200" dirty="0" smtClean="0"/>
              <a:t>to </a:t>
            </a:r>
            <a:r>
              <a:rPr lang="en-US" sz="2200" b="1" i="1" dirty="0" smtClean="0">
                <a:solidFill>
                  <a:srgbClr val="0000FF"/>
                </a:solidFill>
              </a:rPr>
              <a:t>both</a:t>
            </a:r>
            <a:r>
              <a:rPr lang="en-US" sz="2200" dirty="0" smtClean="0">
                <a:solidFill>
                  <a:srgbClr val="0000FF"/>
                </a:solidFill>
              </a:rPr>
              <a:t> </a:t>
            </a:r>
            <a:r>
              <a:rPr lang="en-US" sz="2200" dirty="0" smtClean="0">
                <a:solidFill>
                  <a:srgbClr val="0000FF"/>
                </a:solidFill>
              </a:rPr>
              <a:t>volatile data and persistent storage</a:t>
            </a:r>
          </a:p>
          <a:p>
            <a:endParaRPr lang="en-US" sz="2200" dirty="0" smtClean="0">
              <a:solidFill>
                <a:srgbClr val="0000FF"/>
              </a:solidFill>
            </a:endParaRPr>
          </a:p>
          <a:p>
            <a:r>
              <a:rPr lang="en-US" sz="2200" dirty="0" smtClean="0">
                <a:solidFill>
                  <a:srgbClr val="0000FF"/>
                </a:solidFill>
              </a:rPr>
              <a:t>Question:</a:t>
            </a:r>
            <a:r>
              <a:rPr lang="en-US" sz="2200" dirty="0" smtClean="0">
                <a:solidFill>
                  <a:srgbClr val="0000FF"/>
                </a:solidFill>
              </a:rPr>
              <a:t> </a:t>
            </a:r>
            <a:r>
              <a:rPr lang="en-US" sz="2200" dirty="0" smtClean="0">
                <a:solidFill>
                  <a:srgbClr val="FF0000"/>
                </a:solidFill>
              </a:rPr>
              <a:t>if such devices are </a:t>
            </a:r>
            <a:r>
              <a:rPr lang="en-US" sz="2200" dirty="0" smtClean="0">
                <a:solidFill>
                  <a:srgbClr val="FF0000"/>
                </a:solidFill>
              </a:rPr>
              <a:t>used, </a:t>
            </a:r>
            <a:r>
              <a:rPr lang="en-US" sz="2200" dirty="0" smtClean="0">
                <a:solidFill>
                  <a:srgbClr val="FF0000"/>
                </a:solidFill>
              </a:rPr>
              <a:t>is it efficient to keep a      two-level storage model</a:t>
            </a:r>
            <a:r>
              <a:rPr lang="en-US" sz="2200" dirty="0" smtClean="0">
                <a:solidFill>
                  <a:srgbClr val="FF0000"/>
                </a:solidFill>
              </a:rPr>
              <a:t>?</a:t>
            </a:r>
            <a:endParaRPr lang="en-US" sz="2200"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a:t>
            </a:fld>
            <a:endParaRPr lang="en-US" altLang="en-US"/>
          </a:p>
        </p:txBody>
      </p:sp>
    </p:spTree>
    <p:extLst>
      <p:ext uri="{BB962C8B-B14F-4D97-AF65-F5344CB8AC3E}">
        <p14:creationId xmlns:p14="http://schemas.microsoft.com/office/powerpoint/2010/main" val="20280651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7</a:t>
            </a:fld>
            <a:endParaRPr lang="en-US" altLang="en-US"/>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endParaRPr lang="en-US" sz="1800" dirty="0" smtClean="0">
              <a:solidFill>
                <a:srgbClr val="0000FF"/>
              </a:solidFill>
            </a:endParaRP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endParaRPr lang="en-US" sz="1800" dirty="0" smtClean="0">
              <a:solidFill>
                <a:srgbClr val="0000FF"/>
              </a:solidFill>
            </a:endParaRP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endParaRPr lang="en-US" sz="1800" dirty="0" smtClean="0">
              <a:solidFill>
                <a:srgbClr val="FF0000"/>
              </a:solidFill>
            </a:endParaRP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spTree>
    <p:extLst>
      <p:ext uri="{BB962C8B-B14F-4D97-AF65-F5344CB8AC3E}">
        <p14:creationId xmlns:p14="http://schemas.microsoft.com/office/powerpoint/2010/main" val="26137871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Eliminating Traditional Storage Bottlenecks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a:t>
            </a:fld>
            <a:endParaRPr lang="en-US" altLang="en-US"/>
          </a:p>
        </p:txBody>
      </p:sp>
      <p:pic>
        <p:nvPicPr>
          <p:cNvPr id="10" name="Content Placeholder 9"/>
          <p:cNvPicPr>
            <a:picLocks noGrp="1" noChangeAspect="1"/>
          </p:cNvPicPr>
          <p:nvPr>
            <p:ph idx="1"/>
          </p:nvPr>
        </p:nvPicPr>
        <p:blipFill>
          <a:blip r:embed="rId3"/>
          <a:srcRect l="-7624" r="-7624"/>
          <a:stretch>
            <a:fillRect/>
          </a:stretch>
        </p:blipFill>
        <p:spPr/>
      </p:pic>
      <p:sp>
        <p:nvSpPr>
          <p:cNvPr id="5"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spTree>
    <p:extLst>
      <p:ext uri="{BB962C8B-B14F-4D97-AF65-F5344CB8AC3E}">
        <p14:creationId xmlns:p14="http://schemas.microsoft.com/office/powerpoint/2010/main" val="171644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a:t>
            </a:fld>
            <a:endParaRPr lang="en-US" altLang="en-US"/>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endParaRPr lang="en-US" sz="1800" dirty="0" smtClean="0">
              <a:solidFill>
                <a:srgbClr val="FF0000"/>
              </a:solidFill>
            </a:endParaRP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endParaRPr lang="en-US" sz="1800" dirty="0" smtClean="0">
              <a:solidFill>
                <a:srgbClr val="FF0000"/>
              </a:solidFill>
            </a:endParaRP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endParaRPr lang="en-US" sz="1800" dirty="0" smtClean="0">
              <a:solidFill>
                <a:srgbClr val="FF0000"/>
              </a:solidFill>
            </a:endParaRP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endParaRPr lang="en-US" sz="1800" dirty="0" smtClean="0">
              <a:solidFill>
                <a:srgbClr val="0000FF"/>
              </a:solidFill>
            </a:endParaRP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t>Results for </a:t>
            </a:r>
            <a:r>
              <a:rPr lang="en-US" sz="1600" dirty="0" err="1" smtClean="0"/>
              <a:t>PostMark</a:t>
            </a:r>
            <a:endParaRPr lang="en-US" sz="1600" dirty="0"/>
          </a:p>
        </p:txBody>
      </p:sp>
    </p:spTree>
    <p:extLst>
      <p:ext uri="{BB962C8B-B14F-4D97-AF65-F5344CB8AC3E}">
        <p14:creationId xmlns:p14="http://schemas.microsoft.com/office/powerpoint/2010/main" val="34592532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4531</Words>
  <Application>Microsoft Macintosh PowerPoint</Application>
  <PresentationFormat>On-screen Show (4:3)</PresentationFormat>
  <Paragraphs>521</Paragraphs>
  <Slides>49</Slides>
  <Notes>33</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Edge</vt:lpstr>
      <vt:lpstr>1_Edge</vt:lpstr>
      <vt:lpstr>A Case for Efficient Hardware/Software Cooperative Management of Storage and Memory</vt:lpstr>
      <vt:lpstr>Overview</vt:lpstr>
      <vt:lpstr>Talk Outline</vt:lpstr>
      <vt:lpstr>A Tale of Two Storage Levels</vt:lpstr>
      <vt:lpstr>A Tale of Two Storage Levels</vt:lpstr>
      <vt:lpstr>Opportunity: New Non-Volatile Memories</vt:lpstr>
      <vt:lpstr>Eliminating Traditional Storage Bottlenecks</vt:lpstr>
      <vt:lpstr>Eliminating Traditional Storage Bottlenecks</vt:lpstr>
      <vt:lpstr>Where is Energy Spent in Each Model?</vt:lpstr>
      <vt:lpstr>Outline</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Outline</vt:lpstr>
      <vt:lpstr>Opportunities and Benefits</vt:lpstr>
      <vt:lpstr>Eliminating System Calls for File Operations</vt:lpstr>
      <vt:lpstr>Eliminating File System Operations</vt:lpstr>
      <vt:lpstr>Efficient Data Mapping among Heterogeneous Devices</vt:lpstr>
      <vt:lpstr>Efficient Data Mapping among Heterogeneous Devices</vt:lpstr>
      <vt:lpstr>Efficient Data Mapping among Heterogeneous Devices</vt:lpstr>
      <vt:lpstr>Efficient Data Mapping among Heterogeneous Devices</vt:lpstr>
      <vt:lpstr>Providing Security and Reliability</vt:lpstr>
      <vt:lpstr>HW/SW Cooperative Data Management</vt:lpstr>
      <vt:lpstr>Quantifying Persistent Memory Benefits</vt:lpstr>
      <vt:lpstr>Outline</vt:lpstr>
      <vt:lpstr>Evaluation Methodology</vt:lpstr>
      <vt:lpstr>Evaluated Systems</vt:lpstr>
      <vt:lpstr>Evaluated Workloads</vt:lpstr>
      <vt:lpstr>Performance Results</vt:lpstr>
      <vt:lpstr>Performance Results: HDD w/o OS/FS</vt:lpstr>
      <vt:lpstr>Performance Results: HDD w/o OS/FS</vt:lpstr>
      <vt:lpstr>Performance Results: HDD to NVM</vt:lpstr>
      <vt:lpstr>Performance Results: NVM to PMM</vt:lpstr>
      <vt:lpstr>Performance Results</vt:lpstr>
      <vt:lpstr>Energy Results</vt:lpstr>
      <vt:lpstr>Energy Results: HDD to NVM</vt:lpstr>
      <vt:lpstr>Energy Results: NVM to PMM</vt:lpstr>
      <vt:lpstr>Scalability Analysis: Effect of PMM Latency</vt:lpstr>
      <vt:lpstr>Outline</vt:lpstr>
      <vt:lpstr>Related Work</vt:lpstr>
      <vt:lpstr>Outline</vt:lpstr>
      <vt:lpstr>New Questions and Challenges</vt:lpstr>
      <vt:lpstr>Outline</vt:lpstr>
      <vt:lpstr>Summary and Conclusions</vt:lpstr>
      <vt:lpstr>Thank you.</vt:lpstr>
      <vt:lpstr>A Case for Efficient Hardware/Software Cooperative Management of Storage and Memory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2010-11-14T20:49:44Z</dcterms:created>
  <dcterms:modified xsi:type="dcterms:W3CDTF">2013-06-24T15:51:55Z</dcterms:modified>
</cp:coreProperties>
</file>